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51" r:id="rId1"/>
  </p:sldMasterIdLst>
  <p:notesMasterIdLst>
    <p:notesMasterId r:id="rId28"/>
  </p:notesMasterIdLst>
  <p:sldIdLst>
    <p:sldId id="282" r:id="rId2"/>
    <p:sldId id="257" r:id="rId3"/>
    <p:sldId id="283" r:id="rId4"/>
    <p:sldId id="259" r:id="rId5"/>
    <p:sldId id="260" r:id="rId6"/>
    <p:sldId id="285" r:id="rId7"/>
    <p:sldId id="262" r:id="rId8"/>
    <p:sldId id="263" r:id="rId9"/>
    <p:sldId id="286" r:id="rId10"/>
    <p:sldId id="265" r:id="rId11"/>
    <p:sldId id="266" r:id="rId12"/>
    <p:sldId id="267" r:id="rId13"/>
    <p:sldId id="268" r:id="rId14"/>
    <p:sldId id="287" r:id="rId15"/>
    <p:sldId id="270" r:id="rId16"/>
    <p:sldId id="271" r:id="rId17"/>
    <p:sldId id="272" r:id="rId18"/>
    <p:sldId id="273" r:id="rId19"/>
    <p:sldId id="274" r:id="rId20"/>
    <p:sldId id="288" r:id="rId21"/>
    <p:sldId id="276" r:id="rId22"/>
    <p:sldId id="277" r:id="rId23"/>
    <p:sldId id="289" r:id="rId24"/>
    <p:sldId id="279" r:id="rId25"/>
    <p:sldId id="280" r:id="rId26"/>
    <p:sldId id="290" r:id="rId27"/>
  </p:sldIdLst>
  <p:sldSz cx="16256000" cy="9144000"/>
  <p:notesSz cx="9144000" cy="16256000"/>
  <p:embeddedFontLst>
    <p:embeddedFont>
      <p:font typeface="Liter" panose="020B0604020202020204" charset="0"/>
      <p:regular r:id="rId29"/>
    </p:embeddedFont>
    <p:embeddedFont>
      <p:font typeface="Quattrocento Sans" panose="020B0502050000020003" pitchFamily="34" charset="0"/>
      <p:regular r:id="rId30"/>
      <p:bold r:id="rId31"/>
      <p:italic r:id="rId32"/>
      <p:boldItalic r:id="rId33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1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66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AA57F-9FC5-DBF9-46A5-49A525460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4768A2-EBDD-0D56-8A59-CDE7EAE76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0AD31E-AAC0-D750-13B1-451AB5DECC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30DA7-1CF5-AB13-4285-38A82FAEEF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67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F5500-59B1-00DE-E854-39E48A235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726C17-E76E-1908-454F-FCD89D95B9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B35605-F301-029F-3D6E-AD988E981D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2EA46-25D0-7B79-BDAC-3EE6819213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86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0C38F-04D0-ED45-6A5F-F76A181EF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DEECA5-6B9A-CDA3-C7D9-B5EEEF2C7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D17BF4-D8EB-DAC9-1A05-F3AB20A14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2B55A-4839-B4CD-7DAB-951C12576F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82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slide</a:t>
            </a:r>
            <a:endParaRPr/>
          </a:p>
        </p:txBody>
      </p:sp>
      <p:sp>
        <p:nvSpPr>
          <p:cNvPr id="364" name="Google Shape;36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E29D3-9A49-5CA4-ADD1-6A0C480E0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2CA417-568F-0F51-6769-866A5CCC6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AAEAA8-2B8D-58D2-8AB2-24FF7EB6A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BDE43-CFE3-EF10-832A-8C4BFA6925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8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C5B0A-A8EC-99AC-E70A-A1AD33E5D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7341B6-825A-B407-01D1-06F51F174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695C85-1DA2-C293-27B1-B89FFA85C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A4A1C-B873-FF4E-E03F-213F13D5C3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10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188529-54E5-7B38-9105-851A352BB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EABA45-B095-7E89-B2CA-D1914F1DB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C6AB92-EE15-3DB2-7EB1-2717FEAA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5F04B8-EE71-4AB5-2214-AADE4CE4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5C7347-15BC-D222-ED33-CD73CB87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97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CD90AF-A93F-D822-4B4A-A517B9901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5FF2B2-0AF8-B1C7-3C5B-3649EBC39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5AA894-7BC7-E87D-4386-F3457935E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567EEF-7B90-8925-308B-ADCB98FF8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3BAC18-35C6-916F-E506-C5991A8C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82063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8C82BBB-26F3-D0F6-3DA6-11B7868D3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296045D-B7DA-13DA-6251-A111B799F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CED46D-6752-8DF4-A6D9-7538D543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E55A2C-71D8-FDBB-A776-0FE8A2FD1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639AA7-40FA-8E49-1905-DDC484C7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9783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09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BE0243-CDF8-ECCA-51E8-E7A68E7A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E7D3BB-7DD6-8485-5620-5ED8913EA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FF0D95-C9F7-73A2-F075-B5DD7814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000A03-030C-D78F-8B24-691A2951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942492-F159-7A9D-58EF-07DE0DC5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9500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F9E744-596F-E849-6162-4526173B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A573D7-0EFF-D539-CF7E-CCF2FB1E7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42AE2D-9280-F9CD-D37F-A9B0CEB6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D4271A-B9CF-2C5B-37B3-021237B2F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9BB015-FAE7-7283-41A4-7D271990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2253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D50B66-9F6C-E09D-B650-7B9E9D64D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8BB6DF-7EDD-2D43-9993-34B86D16A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A34618-C4D0-A464-23E4-FE35B35CD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0AEBB3-F816-69EE-4A7D-5CA81963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9EBE14-66C4-D150-C117-5D509327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6C3313E-43F2-17DC-0921-963632D6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18358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FF5CF3-4C5E-A3D9-72DE-81F519FC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91A8A6-E779-7FD3-A8F3-5923D892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DA6A76A-E4A2-3F4D-083A-2452363F7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C0A2E5C-C4E6-8539-226E-348551789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8AE83A7-839A-10FC-9BD4-E60E2B771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B3F94FF-C5C0-0F58-272B-AAE8FF217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43CAD71-E467-4783-BD58-23E3042E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A38F478-4D79-76D5-62AA-19DDA0026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27872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0E1AA3-2D36-5DC6-476C-5E454591F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36656DA-F162-8CEA-B24C-E73AA5886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2C6E8A-C260-2DE5-68CF-E03D38D65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B2B8D7A-D38F-7D7C-CFC1-1B61F35DE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6459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EBFFCE7-9334-0E3F-886A-35A300B1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F444E2D-7683-B52B-CB6D-13A85E44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11FDF1-A365-517B-8B4C-E0C51EC5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19542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D15D73-20C5-92F7-1E1A-0E345A45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FF96DF-5F39-E893-4A6D-C58F936D3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3C1C7CB-5D87-725A-D314-4A386DB1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6A9412-9E85-91F7-FC5E-FFC86EC77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DE72EF-C66C-1220-069C-2DDAB698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0F3EAEE-EF77-CB22-52CF-CBE8926B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81952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28D297-BBE6-E818-B37C-1E72E15D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E6565F-D940-B616-DD93-FEB2D16B4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53BC39-7BDF-5AC7-DF36-A45B432CD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3EE73F-6267-9722-F2E0-7DDAD9BB9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1C77B46-E281-142C-1013-5A41E019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F6693D-826B-7815-0024-AAC508A8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73596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246ED58-2656-2451-48FB-E2908D7A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1D98AD-73D0-E4AE-294C-2539A69C3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1339FD-E10A-16FF-580A-D93CDED28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F4CE1D-4877-EF99-6AB1-8E01847AA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41AE13-7BF5-65B4-30EA-A42242ECF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EB550-8414-934C-8488-7A1F811CB61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22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os-eu.org/on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5;p1">
            <a:extLst>
              <a:ext uri="{FF2B5EF4-FFF2-40B4-BE49-F238E27FC236}">
                <a16:creationId xmlns:a16="http://schemas.microsoft.com/office/drawing/2014/main" id="{5519471D-DDC9-EDED-A9F9-A00EAAF5BA36}"/>
              </a:ext>
            </a:extLst>
          </p:cNvPr>
          <p:cNvSpPr txBox="1">
            <a:spLocks/>
          </p:cNvSpPr>
          <p:nvPr/>
        </p:nvSpPr>
        <p:spPr>
          <a:xfrm>
            <a:off x="1117600" y="2381655"/>
            <a:ext cx="6604000" cy="40466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D4927"/>
              </a:buClr>
              <a:buSzPts val="3200"/>
            </a:pPr>
            <a:r>
              <a:rPr lang="en-US" sz="4267" dirty="0"/>
              <a:t>Machine Learning</a:t>
            </a:r>
          </a:p>
          <a:p>
            <a:pPr>
              <a:spcBef>
                <a:spcPts val="0"/>
              </a:spcBef>
              <a:buClr>
                <a:srgbClr val="1D4927"/>
              </a:buClr>
              <a:buSzPts val="3200"/>
            </a:pPr>
            <a:r>
              <a:rPr lang="en-US" sz="4267" dirty="0"/>
              <a:t>Techniques Applied</a:t>
            </a:r>
          </a:p>
          <a:p>
            <a:pPr>
              <a:spcBef>
                <a:spcPts val="0"/>
              </a:spcBef>
              <a:buClr>
                <a:srgbClr val="1D4927"/>
              </a:buClr>
              <a:buSzPts val="3200"/>
            </a:pPr>
            <a:r>
              <a:rPr lang="en-US" sz="4267" dirty="0"/>
              <a:t>To Earth Science</a:t>
            </a:r>
            <a:endParaRPr lang="en-GB" sz="8000" dirty="0"/>
          </a:p>
        </p:txBody>
      </p:sp>
      <p:sp>
        <p:nvSpPr>
          <p:cNvPr id="5" name="Google Shape;96;p1">
            <a:extLst>
              <a:ext uri="{FF2B5EF4-FFF2-40B4-BE49-F238E27FC236}">
                <a16:creationId xmlns:a16="http://schemas.microsoft.com/office/drawing/2014/main" id="{7B664C67-6C45-3C92-BAC4-CA7BDF6B46E0}"/>
              </a:ext>
            </a:extLst>
          </p:cNvPr>
          <p:cNvSpPr txBox="1">
            <a:spLocks/>
          </p:cNvSpPr>
          <p:nvPr/>
        </p:nvSpPr>
        <p:spPr>
          <a:xfrm>
            <a:off x="1117600" y="6739467"/>
            <a:ext cx="6604000" cy="11853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Clr>
                <a:schemeClr val="accent1"/>
              </a:buClr>
              <a:buSzPts val="2400"/>
              <a:buNone/>
            </a:pP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Valerio Vinciarelli </a:t>
            </a:r>
            <a:r>
              <a:rPr lang="en-GB" sz="3200" dirty="0">
                <a:solidFill>
                  <a:srgbClr val="FEDC7F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Valerio.Vinciarelli@epos-eric.eu</a:t>
            </a:r>
            <a:endParaRPr lang="en-GB" sz="3733" dirty="0"/>
          </a:p>
        </p:txBody>
      </p:sp>
      <p:pic>
        <p:nvPicPr>
          <p:cNvPr id="6" name="Google Shape;97;p1">
            <a:extLst>
              <a:ext uri="{FF2B5EF4-FFF2-40B4-BE49-F238E27FC236}">
                <a16:creationId xmlns:a16="http://schemas.microsoft.com/office/drawing/2014/main" id="{B52CD2F7-278C-7248-2215-958568A8B2F1}"/>
              </a:ext>
            </a:extLst>
          </p:cNvPr>
          <p:cNvPicPr preferRelativeResize="0"/>
          <p:nvPr/>
        </p:nvPicPr>
        <p:blipFill>
          <a:blip r:embed="rId2"/>
          <a:srcRect/>
          <a:stretch/>
        </p:blipFill>
        <p:spPr>
          <a:xfrm>
            <a:off x="8128001" y="550821"/>
            <a:ext cx="7530495" cy="7530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839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889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Random Forest — The Reliable Workhorse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4" name="Text 2"/>
          <p:cNvSpPr/>
          <p:nvPr/>
        </p:nvSpPr>
        <p:spPr>
          <a:xfrm>
            <a:off x="762000" y="2095500"/>
            <a:ext cx="3810000" cy="698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54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44%</a:t>
            </a:r>
            <a:endParaRPr lang="en-US" sz="5400" dirty="0"/>
          </a:p>
        </p:txBody>
      </p:sp>
      <p:sp>
        <p:nvSpPr>
          <p:cNvPr id="5" name="Text 3"/>
          <p:cNvSpPr/>
          <p:nvPr/>
        </p:nvSpPr>
        <p:spPr>
          <a:xfrm>
            <a:off x="762000" y="2819400"/>
            <a:ext cx="508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40000"/>
              </a:lnSpc>
            </a:pPr>
            <a:r>
              <a:rPr lang="en-US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of mineral exploration studies use Random Forest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762000" y="3365500"/>
            <a:ext cx="254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WHY IT WORKS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762000" y="3733800"/>
            <a:ext cx="508000" cy="25400"/>
          </a:xfrm>
          <a:prstGeom prst="rect">
            <a:avLst/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8" name="Text 6"/>
          <p:cNvSpPr/>
          <p:nvPr/>
        </p:nvSpPr>
        <p:spPr>
          <a:xfrm>
            <a:off x="762000" y="3873500"/>
            <a:ext cx="6858000" cy="196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54000" indent="-25400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Handles </a:t>
            </a: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non-linear relationships</a:t>
            </a:r>
            <a:endParaRPr lang="en-US" dirty="0"/>
          </a:p>
          <a:p>
            <a:pPr marL="254000" indent="-25400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Robust to noise and missing data</a:t>
            </a:r>
            <a:endParaRPr lang="en-US" dirty="0"/>
          </a:p>
          <a:p>
            <a:pPr marL="254000" indent="-25400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Built-in </a:t>
            </a: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feature importance</a:t>
            </a:r>
            <a:endParaRPr lang="en-US" dirty="0"/>
          </a:p>
          <a:p>
            <a:pPr marL="254000" indent="-25400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Works well with limited labeled data</a:t>
            </a:r>
            <a:endParaRPr lang="en-US" dirty="0"/>
          </a:p>
        </p:txBody>
      </p:sp>
      <p:sp>
        <p:nvSpPr>
          <p:cNvPr id="9" name="Shape 7"/>
          <p:cNvSpPr/>
          <p:nvPr/>
        </p:nvSpPr>
        <p:spPr>
          <a:xfrm>
            <a:off x="8128000" y="2095500"/>
            <a:ext cx="7366000" cy="37465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0" name="Text 8"/>
          <p:cNvSpPr/>
          <p:nvPr/>
        </p:nvSpPr>
        <p:spPr>
          <a:xfrm>
            <a:off x="8445500" y="2222500"/>
            <a:ext cx="381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TYPICAL USE CASES</a:t>
            </a:r>
            <a:endParaRPr lang="en-US" dirty="0"/>
          </a:p>
        </p:txBody>
      </p:sp>
      <p:sp>
        <p:nvSpPr>
          <p:cNvPr id="11" name="Shape 9"/>
          <p:cNvSpPr/>
          <p:nvPr/>
        </p:nvSpPr>
        <p:spPr>
          <a:xfrm>
            <a:off x="8445500" y="2590800"/>
            <a:ext cx="508000" cy="254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2" name="Text 10"/>
          <p:cNvSpPr/>
          <p:nvPr/>
        </p:nvSpPr>
        <p:spPr>
          <a:xfrm>
            <a:off x="8445500" y="2730500"/>
            <a:ext cx="6731000" cy="292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38125" indent="-238125" algn="l">
              <a:lnSpc>
                <a:spcPct val="16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Landslide susceptibility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rainfall, slope, geology</a:t>
            </a:r>
            <a:endParaRPr lang="en-US" sz="1600" dirty="0"/>
          </a:p>
          <a:p>
            <a:pPr marL="238125" indent="-238125" algn="l">
              <a:lnSpc>
                <a:spcPct val="16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Mineral prospectivity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predicts deposits</a:t>
            </a:r>
            <a:endParaRPr lang="en-US" sz="1600" dirty="0"/>
          </a:p>
          <a:p>
            <a:pPr marL="238125" indent="-238125" algn="l">
              <a:lnSpc>
                <a:spcPct val="16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Vegetation classification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land cover mapping</a:t>
            </a:r>
            <a:endParaRPr lang="en-US" sz="1600" dirty="0"/>
          </a:p>
          <a:p>
            <a:pPr marL="238125" indent="-238125" algn="l">
              <a:lnSpc>
                <a:spcPct val="16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Flood risk assessment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real-time prediction</a:t>
            </a:r>
            <a:endParaRPr lang="en-US" sz="1600" dirty="0"/>
          </a:p>
          <a:p>
            <a:pPr marL="238125" indent="-238125" algn="l">
              <a:lnSpc>
                <a:spcPct val="16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Carbon stock estimation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biomass mapping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62000" y="6096000"/>
            <a:ext cx="14732000" cy="1079500"/>
          </a:xfrm>
          <a:prstGeom prst="roundRect">
            <a:avLst>
              <a:gd name="adj" fmla="val 5000"/>
            </a:avLst>
          </a:prstGeom>
          <a:solidFill>
            <a:srgbClr val="2D5016">
              <a:alpha val="8235"/>
            </a:srgbClr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4" name="Text 12"/>
          <p:cNvSpPr/>
          <p:nvPr/>
        </p:nvSpPr>
        <p:spPr>
          <a:xfrm>
            <a:off x="1016000" y="6248400"/>
            <a:ext cx="14224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Pro tip: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Random Forest is often the first algorithm to try — fast, interpretable, and surprisingly effective.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Neural Networks — From MLP to Deep Learning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4" name="Shape 2"/>
          <p:cNvSpPr/>
          <p:nvPr/>
        </p:nvSpPr>
        <p:spPr>
          <a:xfrm>
            <a:off x="762000" y="2095500"/>
            <a:ext cx="4699000" cy="31115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5" name="Shape 3"/>
          <p:cNvSpPr/>
          <p:nvPr/>
        </p:nvSpPr>
        <p:spPr>
          <a:xfrm>
            <a:off x="1016000" y="22606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184547" y="4128"/>
                </a:moveTo>
                <a:cubicBezTo>
                  <a:pt x="196374" y="-1349"/>
                  <a:pt x="210026" y="-1349"/>
                  <a:pt x="221853" y="4128"/>
                </a:cubicBezTo>
                <a:lnTo>
                  <a:pt x="395367" y="84296"/>
                </a:lnTo>
                <a:cubicBezTo>
                  <a:pt x="402114" y="87392"/>
                  <a:pt x="406400" y="94139"/>
                  <a:pt x="406400" y="101600"/>
                </a:cubicBezTo>
                <a:cubicBezTo>
                  <a:pt x="406400" y="109061"/>
                  <a:pt x="402114" y="115808"/>
                  <a:pt x="395367" y="118904"/>
                </a:cubicBezTo>
                <a:lnTo>
                  <a:pt x="221853" y="199073"/>
                </a:lnTo>
                <a:cubicBezTo>
                  <a:pt x="210026" y="204549"/>
                  <a:pt x="196374" y="204549"/>
                  <a:pt x="184547" y="199073"/>
                </a:cubicBezTo>
                <a:lnTo>
                  <a:pt x="11033" y="118904"/>
                </a:lnTo>
                <a:cubicBezTo>
                  <a:pt x="4286" y="115729"/>
                  <a:pt x="0" y="108982"/>
                  <a:pt x="0" y="101600"/>
                </a:cubicBezTo>
                <a:cubicBezTo>
                  <a:pt x="0" y="94218"/>
                  <a:pt x="4286" y="87392"/>
                  <a:pt x="11033" y="84296"/>
                </a:cubicBezTo>
                <a:lnTo>
                  <a:pt x="184547" y="4128"/>
                </a:lnTo>
                <a:close/>
                <a:moveTo>
                  <a:pt x="38179" y="173355"/>
                </a:moveTo>
                <a:lnTo>
                  <a:pt x="168593" y="233601"/>
                </a:lnTo>
                <a:cubicBezTo>
                  <a:pt x="190579" y="243761"/>
                  <a:pt x="215900" y="243761"/>
                  <a:pt x="237887" y="233601"/>
                </a:cubicBezTo>
                <a:lnTo>
                  <a:pt x="368300" y="173355"/>
                </a:lnTo>
                <a:lnTo>
                  <a:pt x="395367" y="185896"/>
                </a:lnTo>
                <a:cubicBezTo>
                  <a:pt x="402114" y="188992"/>
                  <a:pt x="406400" y="195739"/>
                  <a:pt x="406400" y="203200"/>
                </a:cubicBezTo>
                <a:cubicBezTo>
                  <a:pt x="406400" y="210661"/>
                  <a:pt x="402114" y="217408"/>
                  <a:pt x="395367" y="220504"/>
                </a:cubicBezTo>
                <a:lnTo>
                  <a:pt x="221853" y="300673"/>
                </a:lnTo>
                <a:cubicBezTo>
                  <a:pt x="210026" y="306149"/>
                  <a:pt x="196374" y="306149"/>
                  <a:pt x="184547" y="300673"/>
                </a:cubicBezTo>
                <a:lnTo>
                  <a:pt x="11033" y="220504"/>
                </a:lnTo>
                <a:cubicBezTo>
                  <a:pt x="4286" y="217329"/>
                  <a:pt x="0" y="210582"/>
                  <a:pt x="0" y="203200"/>
                </a:cubicBezTo>
                <a:cubicBezTo>
                  <a:pt x="0" y="195818"/>
                  <a:pt x="4286" y="188992"/>
                  <a:pt x="11033" y="185896"/>
                </a:cubicBezTo>
                <a:lnTo>
                  <a:pt x="38100" y="173355"/>
                </a:lnTo>
                <a:close/>
                <a:moveTo>
                  <a:pt x="11033" y="287496"/>
                </a:moveTo>
                <a:lnTo>
                  <a:pt x="38100" y="274955"/>
                </a:lnTo>
                <a:lnTo>
                  <a:pt x="168513" y="335201"/>
                </a:lnTo>
                <a:cubicBezTo>
                  <a:pt x="190500" y="345361"/>
                  <a:pt x="215821" y="345361"/>
                  <a:pt x="237808" y="335201"/>
                </a:cubicBezTo>
                <a:lnTo>
                  <a:pt x="368221" y="274955"/>
                </a:lnTo>
                <a:lnTo>
                  <a:pt x="395288" y="287496"/>
                </a:lnTo>
                <a:cubicBezTo>
                  <a:pt x="402034" y="290592"/>
                  <a:pt x="406321" y="297339"/>
                  <a:pt x="406321" y="304800"/>
                </a:cubicBezTo>
                <a:cubicBezTo>
                  <a:pt x="406321" y="312261"/>
                  <a:pt x="402034" y="319008"/>
                  <a:pt x="395288" y="322104"/>
                </a:cubicBezTo>
                <a:lnTo>
                  <a:pt x="221774" y="402273"/>
                </a:lnTo>
                <a:cubicBezTo>
                  <a:pt x="209947" y="407749"/>
                  <a:pt x="196294" y="407749"/>
                  <a:pt x="184468" y="402273"/>
                </a:cubicBezTo>
                <a:lnTo>
                  <a:pt x="11033" y="322104"/>
                </a:lnTo>
                <a:cubicBezTo>
                  <a:pt x="4286" y="318929"/>
                  <a:pt x="0" y="312182"/>
                  <a:pt x="0" y="304800"/>
                </a:cubicBezTo>
                <a:cubicBezTo>
                  <a:pt x="0" y="297418"/>
                  <a:pt x="4286" y="290592"/>
                  <a:pt x="11033" y="287496"/>
                </a:cubicBezTo>
                <a:close/>
              </a:path>
            </a:pathLst>
          </a:cu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6" name="Text 4"/>
          <p:cNvSpPr/>
          <p:nvPr/>
        </p:nvSpPr>
        <p:spPr>
          <a:xfrm>
            <a:off x="1549400" y="2260600"/>
            <a:ext cx="3556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MLPs (Fully Connected)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1016000" y="2768600"/>
            <a:ext cx="41910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Used for regression tasks: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Temperature prediction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Rainfall estimation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Soil moisture forecasting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Simple, effective baseline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778500" y="2095500"/>
            <a:ext cx="4699000" cy="31115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9" name="Shape 7"/>
          <p:cNvSpPr/>
          <p:nvPr/>
        </p:nvSpPr>
        <p:spPr>
          <a:xfrm>
            <a:off x="6032500" y="2260600"/>
            <a:ext cx="406400" cy="406400"/>
          </a:xfrm>
          <a:prstGeom prst="ellipse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0" name="Text 8"/>
          <p:cNvSpPr/>
          <p:nvPr/>
        </p:nvSpPr>
        <p:spPr>
          <a:xfrm>
            <a:off x="6565900" y="2260600"/>
            <a:ext cx="3556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CNNs (Convolutional)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6032500" y="2768600"/>
            <a:ext cx="41910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For spatial data and imagery: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Land cover classification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Geological structure detection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Flood inundation mapping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Auto feature extraction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0795000" y="2095500"/>
            <a:ext cx="4699000" cy="31115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3" name="Shape 11"/>
          <p:cNvSpPr/>
          <p:nvPr/>
        </p:nvSpPr>
        <p:spPr>
          <a:xfrm>
            <a:off x="11049000" y="22606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50800"/>
                </a:moveTo>
                <a:cubicBezTo>
                  <a:pt x="277989" y="50800"/>
                  <a:pt x="338667" y="119063"/>
                  <a:pt x="338667" y="203200"/>
                </a:cubicBezTo>
                <a:cubicBezTo>
                  <a:pt x="338667" y="287338"/>
                  <a:pt x="277989" y="355600"/>
                  <a:pt x="203200" y="355600"/>
                </a:cubicBezTo>
                <a:cubicBezTo>
                  <a:pt x="157198" y="355600"/>
                  <a:pt x="116487" y="329803"/>
                  <a:pt x="92004" y="290274"/>
                </a:cubicBezTo>
                <a:cubicBezTo>
                  <a:pt x="84878" y="278765"/>
                  <a:pt x="70767" y="275987"/>
                  <a:pt x="60537" y="284004"/>
                </a:cubicBezTo>
                <a:cubicBezTo>
                  <a:pt x="50306" y="292021"/>
                  <a:pt x="47837" y="307896"/>
                  <a:pt x="54963" y="319405"/>
                </a:cubicBezTo>
                <a:cubicBezTo>
                  <a:pt x="87559" y="371951"/>
                  <a:pt x="141817" y="406400"/>
                  <a:pt x="203200" y="406400"/>
                </a:cubicBezTo>
                <a:cubicBezTo>
                  <a:pt x="302966" y="406400"/>
                  <a:pt x="383822" y="315436"/>
                  <a:pt x="383822" y="203200"/>
                </a:cubicBezTo>
                <a:cubicBezTo>
                  <a:pt x="383822" y="90964"/>
                  <a:pt x="302966" y="0"/>
                  <a:pt x="203200" y="0"/>
                </a:cubicBezTo>
                <a:cubicBezTo>
                  <a:pt x="142734" y="0"/>
                  <a:pt x="89253" y="33417"/>
                  <a:pt x="56444" y="84693"/>
                </a:cubicBezTo>
                <a:lnTo>
                  <a:pt x="56444" y="63500"/>
                </a:lnTo>
                <a:cubicBezTo>
                  <a:pt x="56444" y="49451"/>
                  <a:pt x="46355" y="38100"/>
                  <a:pt x="33867" y="38100"/>
                </a:cubicBezTo>
                <a:cubicBezTo>
                  <a:pt x="21378" y="38100"/>
                  <a:pt x="11289" y="49451"/>
                  <a:pt x="11289" y="63500"/>
                </a:cubicBezTo>
                <a:lnTo>
                  <a:pt x="11289" y="152400"/>
                </a:lnTo>
                <a:cubicBezTo>
                  <a:pt x="11289" y="166449"/>
                  <a:pt x="21378" y="177800"/>
                  <a:pt x="33867" y="177800"/>
                </a:cubicBezTo>
                <a:lnTo>
                  <a:pt x="51223" y="177800"/>
                </a:lnTo>
                <a:cubicBezTo>
                  <a:pt x="51576" y="177800"/>
                  <a:pt x="51929" y="177800"/>
                  <a:pt x="52282" y="177800"/>
                </a:cubicBezTo>
                <a:lnTo>
                  <a:pt x="112959" y="177800"/>
                </a:lnTo>
                <a:cubicBezTo>
                  <a:pt x="125448" y="177800"/>
                  <a:pt x="135537" y="166449"/>
                  <a:pt x="135537" y="152400"/>
                </a:cubicBezTo>
                <a:cubicBezTo>
                  <a:pt x="135537" y="138351"/>
                  <a:pt x="125448" y="127000"/>
                  <a:pt x="112959" y="127000"/>
                </a:cubicBezTo>
                <a:lnTo>
                  <a:pt x="85937" y="127000"/>
                </a:lnTo>
                <a:cubicBezTo>
                  <a:pt x="109291" y="81439"/>
                  <a:pt x="153106" y="50800"/>
                  <a:pt x="203200" y="50800"/>
                </a:cubicBezTo>
                <a:close/>
                <a:moveTo>
                  <a:pt x="220133" y="120650"/>
                </a:moveTo>
                <a:cubicBezTo>
                  <a:pt x="220133" y="110093"/>
                  <a:pt x="212584" y="101600"/>
                  <a:pt x="203200" y="101600"/>
                </a:cubicBezTo>
                <a:cubicBezTo>
                  <a:pt x="193816" y="101600"/>
                  <a:pt x="186267" y="110093"/>
                  <a:pt x="186267" y="120650"/>
                </a:cubicBezTo>
                <a:lnTo>
                  <a:pt x="186267" y="203200"/>
                </a:lnTo>
                <a:cubicBezTo>
                  <a:pt x="186267" y="208280"/>
                  <a:pt x="188031" y="213122"/>
                  <a:pt x="191206" y="216694"/>
                </a:cubicBezTo>
                <a:lnTo>
                  <a:pt x="242006" y="273844"/>
                </a:lnTo>
                <a:cubicBezTo>
                  <a:pt x="248638" y="281305"/>
                  <a:pt x="259362" y="281305"/>
                  <a:pt x="265924" y="273844"/>
                </a:cubicBezTo>
                <a:cubicBezTo>
                  <a:pt x="272486" y="266383"/>
                  <a:pt x="272556" y="254317"/>
                  <a:pt x="265924" y="246936"/>
                </a:cubicBezTo>
                <a:lnTo>
                  <a:pt x="220063" y="195342"/>
                </a:lnTo>
                <a:lnTo>
                  <a:pt x="220063" y="120650"/>
                </a:lnTo>
                <a:close/>
              </a:path>
            </a:pathLst>
          </a:cu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4" name="Text 12"/>
          <p:cNvSpPr/>
          <p:nvPr/>
        </p:nvSpPr>
        <p:spPr>
          <a:xfrm>
            <a:off x="11582400" y="2260600"/>
            <a:ext cx="3556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RNNs / LSTMs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11049000" y="2768600"/>
            <a:ext cx="41910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For temporal sequences: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Time series forecasting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Seasonal pattern prediction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Drought early warning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Climate trend analysis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762000" y="5461000"/>
            <a:ext cx="14732000" cy="952500"/>
          </a:xfrm>
          <a:prstGeom prst="roundRect">
            <a:avLst>
              <a:gd name="adj" fmla="val 5000"/>
            </a:avLst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7" name="Text 15"/>
          <p:cNvSpPr/>
          <p:nvPr/>
        </p:nvSpPr>
        <p:spPr>
          <a:xfrm>
            <a:off x="1016000" y="5562600"/>
            <a:ext cx="14224000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Key advantage:</a:t>
            </a:r>
            <a:r>
              <a:rPr lang="en-US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Automatic feature extraction from raw data — the network learns what matters directly.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Spatiotemporal Models — ConvLSTM &amp; Transformers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4" name="Text 2"/>
          <p:cNvSpPr/>
          <p:nvPr/>
        </p:nvSpPr>
        <p:spPr>
          <a:xfrm>
            <a:off x="762000" y="2006600"/>
            <a:ext cx="14732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Earth Science data is inherently </a:t>
            </a:r>
            <a:r>
              <a:rPr lang="en-US" b="1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spatiotemporal</a:t>
            </a:r>
            <a:r>
              <a:rPr lang="en-US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both space and time matter.</a:t>
            </a:r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762000" y="2540000"/>
            <a:ext cx="7112000" cy="33020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6" name="Shape 4"/>
          <p:cNvSpPr/>
          <p:nvPr/>
        </p:nvSpPr>
        <p:spPr>
          <a:xfrm>
            <a:off x="762000" y="2540000"/>
            <a:ext cx="63500" cy="3302000"/>
          </a:xfrm>
          <a:prstGeom prst="rect">
            <a:avLst/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7" name="Text 5"/>
          <p:cNvSpPr/>
          <p:nvPr/>
        </p:nvSpPr>
        <p:spPr>
          <a:xfrm>
            <a:off x="1079500" y="2692400"/>
            <a:ext cx="508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ConvLSTM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1079500" y="3048000"/>
            <a:ext cx="6477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16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CNN + LSTM hybrid for space-time data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079500" y="3403600"/>
            <a:ext cx="64770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Convolutional layers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extract spatial features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LSTM layers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model temporal dependencies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Ideal for precipitation nowcasting (0-6h)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Used for flood and typhoon prediction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8382000" y="2540000"/>
            <a:ext cx="7112000" cy="33020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1" name="Shape 9"/>
          <p:cNvSpPr/>
          <p:nvPr/>
        </p:nvSpPr>
        <p:spPr>
          <a:xfrm>
            <a:off x="8382000" y="2540000"/>
            <a:ext cx="63500" cy="33020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2" name="Text 10"/>
          <p:cNvSpPr/>
          <p:nvPr/>
        </p:nvSpPr>
        <p:spPr>
          <a:xfrm>
            <a:off x="8699500" y="2692400"/>
            <a:ext cx="508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Transformers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8699500" y="3048000"/>
            <a:ext cx="6477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16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Self-attention for global dependencies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8699500" y="3403600"/>
            <a:ext cx="64770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Self-attention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models long-range patterns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Captures global weather simultaneously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Earthformer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, </a:t>
            </a: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Rainformer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SOTA</a:t>
            </a:r>
            <a:endParaRPr lang="en-US" sz="1600" dirty="0"/>
          </a:p>
          <a:p>
            <a:pPr marL="238125" indent="-238125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100-1000x faster than numerical methods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762000" y="6159500"/>
            <a:ext cx="14732000" cy="952500"/>
          </a:xfrm>
          <a:prstGeom prst="roundRect">
            <a:avLst>
              <a:gd name="adj" fmla="val 5000"/>
            </a:avLst>
          </a:prstGeom>
          <a:solidFill>
            <a:srgbClr val="D4A017">
              <a:alpha val="8235"/>
            </a:srgbClr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6" name="Text 14"/>
          <p:cNvSpPr/>
          <p:nvPr/>
        </p:nvSpPr>
        <p:spPr>
          <a:xfrm>
            <a:off x="1016000" y="6261100"/>
            <a:ext cx="14224000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Emerging: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</a:t>
            </a: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Physics-Informed Neural Networks (PINNs)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embed physical laws directly into the loss function.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889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Hybrid and Ensemble Approaches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4" name="Text 2"/>
          <p:cNvSpPr/>
          <p:nvPr/>
        </p:nvSpPr>
        <p:spPr>
          <a:xfrm>
            <a:off x="762000" y="2006600"/>
            <a:ext cx="14732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Single algorithms rarely solve complex Earth problems. The winning strategy: </a:t>
            </a:r>
            <a:r>
              <a:rPr lang="en-US" b="1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combine multiple models</a:t>
            </a:r>
            <a:r>
              <a:rPr lang="en-US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.</a:t>
            </a:r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762000" y="2540000"/>
            <a:ext cx="4699000" cy="22860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6" name="Text 4"/>
          <p:cNvSpPr/>
          <p:nvPr/>
        </p:nvSpPr>
        <p:spPr>
          <a:xfrm>
            <a:off x="952500" y="2667000"/>
            <a:ext cx="762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01</a:t>
            </a:r>
            <a:endParaRPr lang="en-US" sz="2800" dirty="0"/>
          </a:p>
        </p:txBody>
      </p:sp>
      <p:sp>
        <p:nvSpPr>
          <p:cNvPr id="7" name="Text 5"/>
          <p:cNvSpPr/>
          <p:nvPr/>
        </p:nvSpPr>
        <p:spPr>
          <a:xfrm>
            <a:off x="1714500" y="2667000"/>
            <a:ext cx="3429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Ensemble Methods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952500" y="3111500"/>
            <a:ext cx="4254500" cy="158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XGBoost + Random Forest combined for robust predictions. Each captures different patterns; voting improves accuracy.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778500" y="2540000"/>
            <a:ext cx="4699000" cy="22860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0" name="Text 8"/>
          <p:cNvSpPr/>
          <p:nvPr/>
        </p:nvSpPr>
        <p:spPr>
          <a:xfrm>
            <a:off x="5969000" y="2667000"/>
            <a:ext cx="762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02</a:t>
            </a:r>
            <a:endParaRPr lang="en-US" sz="2800" dirty="0"/>
          </a:p>
        </p:txBody>
      </p:sp>
      <p:sp>
        <p:nvSpPr>
          <p:cNvPr id="11" name="Text 9"/>
          <p:cNvSpPr/>
          <p:nvPr/>
        </p:nvSpPr>
        <p:spPr>
          <a:xfrm>
            <a:off x="6731000" y="2667000"/>
            <a:ext cx="3429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CNN-LSTM Hybrids</a:t>
            </a: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5969000" y="3111500"/>
            <a:ext cx="4254500" cy="158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Combine spatial CNN with temporal LSTM memory. Used for typhoon prediction from satellite + atmospheric data.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10795000" y="2540000"/>
            <a:ext cx="4699000" cy="22860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4" name="Text 12"/>
          <p:cNvSpPr/>
          <p:nvPr/>
        </p:nvSpPr>
        <p:spPr>
          <a:xfrm>
            <a:off x="10985500" y="2667000"/>
            <a:ext cx="762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03</a:t>
            </a:r>
            <a:endParaRPr lang="en-US" sz="2800" dirty="0"/>
          </a:p>
        </p:txBody>
      </p:sp>
      <p:sp>
        <p:nvSpPr>
          <p:cNvPr id="15" name="Text 13"/>
          <p:cNvSpPr/>
          <p:nvPr/>
        </p:nvSpPr>
        <p:spPr>
          <a:xfrm>
            <a:off x="11747500" y="2667000"/>
            <a:ext cx="3429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Multi-Modal Fusion</a:t>
            </a:r>
            <a:endParaRPr lang="en-US" dirty="0"/>
          </a:p>
        </p:txBody>
      </p:sp>
      <p:sp>
        <p:nvSpPr>
          <p:cNvPr id="16" name="Text 14"/>
          <p:cNvSpPr/>
          <p:nvPr/>
        </p:nvSpPr>
        <p:spPr>
          <a:xfrm>
            <a:off x="10985500" y="3111500"/>
            <a:ext cx="4254500" cy="158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Merge satellite imagery, weather data, terrain models, and soil sensors into unified representations.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762000" y="5143500"/>
            <a:ext cx="381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 TYPICAL ML PIPELINE</a:t>
            </a:r>
            <a:endParaRPr lang="en-US" dirty="0"/>
          </a:p>
        </p:txBody>
      </p:sp>
      <p:sp>
        <p:nvSpPr>
          <p:cNvPr id="18" name="Shape 16"/>
          <p:cNvSpPr/>
          <p:nvPr/>
        </p:nvSpPr>
        <p:spPr>
          <a:xfrm>
            <a:off x="762000" y="5511800"/>
            <a:ext cx="508000" cy="25400"/>
          </a:xfrm>
          <a:prstGeom prst="rect">
            <a:avLst/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9" name="Shape 17"/>
          <p:cNvSpPr/>
          <p:nvPr/>
        </p:nvSpPr>
        <p:spPr>
          <a:xfrm>
            <a:off x="762000" y="5778500"/>
            <a:ext cx="2540000" cy="698500"/>
          </a:xfrm>
          <a:prstGeom prst="roundRect">
            <a:avLst>
              <a:gd name="adj" fmla="val 8000"/>
            </a:avLst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20" name="Text 18"/>
          <p:cNvSpPr/>
          <p:nvPr/>
        </p:nvSpPr>
        <p:spPr>
          <a:xfrm>
            <a:off x="762000" y="5778500"/>
            <a:ext cx="2540000" cy="698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Data Collection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3429000" y="6032500"/>
            <a:ext cx="444500" cy="0"/>
          </a:xfrm>
          <a:prstGeom prst="straightConnector1">
            <a:avLst/>
          </a:prstGeom>
          <a:noFill/>
          <a:ln w="25400">
            <a:solidFill>
              <a:srgbClr val="5A7D3A"/>
            </a:solidFill>
            <a:prstDash val="solid"/>
            <a:headEnd type="none"/>
            <a:tailEnd type="arrow"/>
          </a:ln>
        </p:spPr>
        <p:txBody>
          <a:bodyPr/>
          <a:lstStyle/>
          <a:p>
            <a:endParaRPr lang="it-IT" sz="2000"/>
          </a:p>
        </p:txBody>
      </p:sp>
      <p:sp>
        <p:nvSpPr>
          <p:cNvPr id="22" name="Shape 20"/>
          <p:cNvSpPr/>
          <p:nvPr/>
        </p:nvSpPr>
        <p:spPr>
          <a:xfrm>
            <a:off x="4000500" y="5778500"/>
            <a:ext cx="2540000" cy="698500"/>
          </a:xfrm>
          <a:prstGeom prst="roundRect">
            <a:avLst>
              <a:gd name="adj" fmla="val 8000"/>
            </a:avLst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23" name="Text 21"/>
          <p:cNvSpPr/>
          <p:nvPr/>
        </p:nvSpPr>
        <p:spPr>
          <a:xfrm>
            <a:off x="4000500" y="5778500"/>
            <a:ext cx="2540000" cy="698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Preprocessing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6667500" y="6032500"/>
            <a:ext cx="444500" cy="0"/>
          </a:xfrm>
          <a:prstGeom prst="straightConnector1">
            <a:avLst/>
          </a:prstGeom>
          <a:noFill/>
          <a:ln w="25400">
            <a:solidFill>
              <a:srgbClr val="5A7D3A"/>
            </a:solidFill>
            <a:prstDash val="solid"/>
            <a:headEnd type="none"/>
            <a:tailEnd type="arrow"/>
          </a:ln>
        </p:spPr>
        <p:txBody>
          <a:bodyPr/>
          <a:lstStyle/>
          <a:p>
            <a:endParaRPr lang="it-IT" sz="2000"/>
          </a:p>
        </p:txBody>
      </p:sp>
      <p:sp>
        <p:nvSpPr>
          <p:cNvPr id="25" name="Shape 23"/>
          <p:cNvSpPr/>
          <p:nvPr/>
        </p:nvSpPr>
        <p:spPr>
          <a:xfrm>
            <a:off x="7239000" y="5778500"/>
            <a:ext cx="2540000" cy="698500"/>
          </a:xfrm>
          <a:prstGeom prst="roundRect">
            <a:avLst>
              <a:gd name="adj" fmla="val 8000"/>
            </a:avLst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26" name="Text 24"/>
          <p:cNvSpPr/>
          <p:nvPr/>
        </p:nvSpPr>
        <p:spPr>
          <a:xfrm>
            <a:off x="7239000" y="5778500"/>
            <a:ext cx="2540000" cy="698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Model Training</a:t>
            </a:r>
            <a:endParaRPr lang="en-US" sz="1400" dirty="0"/>
          </a:p>
        </p:txBody>
      </p:sp>
      <p:sp>
        <p:nvSpPr>
          <p:cNvPr id="27" name="Shape 25"/>
          <p:cNvSpPr/>
          <p:nvPr/>
        </p:nvSpPr>
        <p:spPr>
          <a:xfrm>
            <a:off x="9906000" y="6032500"/>
            <a:ext cx="444500" cy="0"/>
          </a:xfrm>
          <a:prstGeom prst="straightConnector1">
            <a:avLst/>
          </a:prstGeom>
          <a:noFill/>
          <a:ln w="25400">
            <a:solidFill>
              <a:srgbClr val="5A7D3A"/>
            </a:solidFill>
            <a:prstDash val="solid"/>
            <a:headEnd type="none"/>
            <a:tailEnd type="arrow"/>
          </a:ln>
        </p:spPr>
        <p:txBody>
          <a:bodyPr/>
          <a:lstStyle/>
          <a:p>
            <a:endParaRPr lang="it-IT" sz="2000"/>
          </a:p>
        </p:txBody>
      </p:sp>
      <p:sp>
        <p:nvSpPr>
          <p:cNvPr id="28" name="Shape 26"/>
          <p:cNvSpPr/>
          <p:nvPr/>
        </p:nvSpPr>
        <p:spPr>
          <a:xfrm>
            <a:off x="10477500" y="5778500"/>
            <a:ext cx="2540000" cy="698500"/>
          </a:xfrm>
          <a:prstGeom prst="roundRect">
            <a:avLst>
              <a:gd name="adj" fmla="val 8000"/>
            </a:avLst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29" name="Text 27"/>
          <p:cNvSpPr/>
          <p:nvPr/>
        </p:nvSpPr>
        <p:spPr>
          <a:xfrm>
            <a:off x="10477500" y="5778500"/>
            <a:ext cx="2540000" cy="698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Validation</a:t>
            </a:r>
            <a:endParaRPr lang="en-US" sz="1400" dirty="0"/>
          </a:p>
        </p:txBody>
      </p:sp>
      <p:sp>
        <p:nvSpPr>
          <p:cNvPr id="30" name="Shape 28"/>
          <p:cNvSpPr/>
          <p:nvPr/>
        </p:nvSpPr>
        <p:spPr>
          <a:xfrm>
            <a:off x="13144500" y="6032500"/>
            <a:ext cx="444500" cy="0"/>
          </a:xfrm>
          <a:prstGeom prst="straightConnector1">
            <a:avLst/>
          </a:prstGeom>
          <a:noFill/>
          <a:ln w="25400">
            <a:solidFill>
              <a:srgbClr val="5A7D3A"/>
            </a:solidFill>
            <a:prstDash val="solid"/>
            <a:headEnd type="none"/>
            <a:tailEnd type="arrow"/>
          </a:ln>
        </p:spPr>
        <p:txBody>
          <a:bodyPr/>
          <a:lstStyle/>
          <a:p>
            <a:endParaRPr lang="it-IT" sz="2000"/>
          </a:p>
        </p:txBody>
      </p:sp>
      <p:sp>
        <p:nvSpPr>
          <p:cNvPr id="31" name="Shape 29"/>
          <p:cNvSpPr/>
          <p:nvPr/>
        </p:nvSpPr>
        <p:spPr>
          <a:xfrm>
            <a:off x="13716000" y="5778500"/>
            <a:ext cx="1778000" cy="698500"/>
          </a:xfrm>
          <a:prstGeom prst="roundRect">
            <a:avLst>
              <a:gd name="adj" fmla="val 8000"/>
            </a:avLst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32" name="Text 30"/>
          <p:cNvSpPr/>
          <p:nvPr/>
        </p:nvSpPr>
        <p:spPr>
          <a:xfrm>
            <a:off x="13716000" y="5778500"/>
            <a:ext cx="1778000" cy="698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Deploy</a:t>
            </a:r>
            <a:endParaRPr lang="en-US" sz="14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F97033-0340-E9AD-5DC0-62AF80530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0" descr="https://kimi-img.moonshot.cn/pub/slides/okc/7dqhtatnsr3me/mnt/agents/output/ml-earth-science/images/ch4_hurricane.png">
            <a:extLst>
              <a:ext uri="{FF2B5EF4-FFF2-40B4-BE49-F238E27FC236}">
                <a16:creationId xmlns:a16="http://schemas.microsoft.com/office/drawing/2014/main" id="{302B0347-8976-F87B-A615-F406926C4C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1" b="781"/>
          <a:stretch/>
        </p:blipFill>
        <p:spPr>
          <a:xfrm>
            <a:off x="761999" y="2389963"/>
            <a:ext cx="7224887" cy="4063999"/>
          </a:xfrm>
          <a:prstGeom prst="rect">
            <a:avLst/>
          </a:prstGeom>
        </p:spPr>
      </p:pic>
      <p:sp>
        <p:nvSpPr>
          <p:cNvPr id="35" name="Text 1">
            <a:extLst>
              <a:ext uri="{FF2B5EF4-FFF2-40B4-BE49-F238E27FC236}">
                <a16:creationId xmlns:a16="http://schemas.microsoft.com/office/drawing/2014/main" id="{6F1C3E62-71BE-C2B2-3D19-2C33BFFE4809}"/>
              </a:ext>
            </a:extLst>
          </p:cNvPr>
          <p:cNvSpPr/>
          <p:nvPr/>
        </p:nvSpPr>
        <p:spPr>
          <a:xfrm>
            <a:off x="9525000" y="2540000"/>
            <a:ext cx="2540000" cy="1016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72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04</a:t>
            </a:r>
            <a:endParaRPr lang="en-US" sz="7200" dirty="0"/>
          </a:p>
        </p:txBody>
      </p:sp>
      <p:sp>
        <p:nvSpPr>
          <p:cNvPr id="36" name="Shape 2">
            <a:extLst>
              <a:ext uri="{FF2B5EF4-FFF2-40B4-BE49-F238E27FC236}">
                <a16:creationId xmlns:a16="http://schemas.microsoft.com/office/drawing/2014/main" id="{FE59C65D-4DD4-FC41-E88A-A5A162C77BC2}"/>
              </a:ext>
            </a:extLst>
          </p:cNvPr>
          <p:cNvSpPr/>
          <p:nvPr/>
        </p:nvSpPr>
        <p:spPr>
          <a:xfrm>
            <a:off x="10943858" y="3683000"/>
            <a:ext cx="1270000" cy="508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7" name="Text 3">
            <a:extLst>
              <a:ext uri="{FF2B5EF4-FFF2-40B4-BE49-F238E27FC236}">
                <a16:creationId xmlns:a16="http://schemas.microsoft.com/office/drawing/2014/main" id="{57FAA1B5-B2C8-6FCB-EEB9-F3B2D65DCB5E}"/>
              </a:ext>
            </a:extLst>
          </p:cNvPr>
          <p:cNvSpPr/>
          <p:nvPr/>
        </p:nvSpPr>
        <p:spPr>
          <a:xfrm>
            <a:off x="7620000" y="3937000"/>
            <a:ext cx="7874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3200" kern="0" spc="200" dirty="0">
                <a:latin typeface="Liter" pitchFamily="34" charset="0"/>
                <a:ea typeface="Liter" pitchFamily="34" charset="-122"/>
                <a:cs typeface="Liter" pitchFamily="34" charset="-120"/>
              </a:rPr>
              <a:t>APPLICATIONS ACROSS DOMAINS</a:t>
            </a:r>
            <a:endParaRPr lang="en-US" sz="3200" dirty="0"/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33652241-9479-2881-FA67-ECA30DF67906}"/>
              </a:ext>
            </a:extLst>
          </p:cNvPr>
          <p:cNvSpPr/>
          <p:nvPr/>
        </p:nvSpPr>
        <p:spPr>
          <a:xfrm>
            <a:off x="7215960" y="4635500"/>
            <a:ext cx="7874000" cy="444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1800" dirty="0"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Where ML is making a real impact on understanding our planet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2379407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1143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Weather Forecasting — From Nowcasting to Long-Range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4" name="Shape 2"/>
          <p:cNvSpPr/>
          <p:nvPr/>
        </p:nvSpPr>
        <p:spPr>
          <a:xfrm>
            <a:off x="762000" y="2095500"/>
            <a:ext cx="4699000" cy="31750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5" name="Shape 3"/>
          <p:cNvSpPr/>
          <p:nvPr/>
        </p:nvSpPr>
        <p:spPr>
          <a:xfrm>
            <a:off x="762000" y="2095500"/>
            <a:ext cx="4699000" cy="406400"/>
          </a:xfrm>
          <a:prstGeom prst="rect">
            <a:avLst/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6" name="Text 4"/>
          <p:cNvSpPr/>
          <p:nvPr/>
        </p:nvSpPr>
        <p:spPr>
          <a:xfrm>
            <a:off x="762000" y="2095500"/>
            <a:ext cx="4699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kern="0" spc="2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NOWCASTING (0-6 HOURS)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1016000" y="2667000"/>
            <a:ext cx="4191000" cy="241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ConvLSTM &amp; Transformer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models predict precipitation with 1km resolution.</a:t>
            </a:r>
            <a:endParaRPr lang="en-US" sz="1600" dirty="0"/>
          </a:p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Key result: </a:t>
            </a:r>
            <a:r>
              <a:rPr lang="en-US" sz="1600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89% of cases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preferred by expert meteorologists over traditional methods.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778500" y="2095500"/>
            <a:ext cx="4699000" cy="31750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9" name="Shape 7"/>
          <p:cNvSpPr/>
          <p:nvPr/>
        </p:nvSpPr>
        <p:spPr>
          <a:xfrm>
            <a:off x="5778500" y="2095500"/>
            <a:ext cx="4699000" cy="4064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0" name="Text 8"/>
          <p:cNvSpPr/>
          <p:nvPr/>
        </p:nvSpPr>
        <p:spPr>
          <a:xfrm>
            <a:off x="5778500" y="2095500"/>
            <a:ext cx="4699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kern="0" spc="2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MEDIUM-RANGE (8 HOURS)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6032500" y="2667000"/>
            <a:ext cx="4191000" cy="241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Google MetNet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forecasts 8 hours ahead at 1km resolution.</a:t>
            </a:r>
            <a:endParaRPr lang="en-US" sz="1600" dirty="0"/>
          </a:p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Under 1 minute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of computation vs. hours for traditional numerical methods.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0795000" y="2095500"/>
            <a:ext cx="4699000" cy="31750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3" name="Shape 11"/>
          <p:cNvSpPr/>
          <p:nvPr/>
        </p:nvSpPr>
        <p:spPr>
          <a:xfrm>
            <a:off x="10795000" y="2095500"/>
            <a:ext cx="4699000" cy="406400"/>
          </a:xfrm>
          <a:prstGeom prst="rect">
            <a:avLst/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4" name="Text 12"/>
          <p:cNvSpPr/>
          <p:nvPr/>
        </p:nvSpPr>
        <p:spPr>
          <a:xfrm>
            <a:off x="10795000" y="2095500"/>
            <a:ext cx="46990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kern="0" spc="2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SEASONAL (WEEKS-MONTHS)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11049000" y="2667000"/>
            <a:ext cx="4191000" cy="241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FuXi-S2S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model predicts global patterns up to 42 days ahead.</a:t>
            </a:r>
            <a:endParaRPr lang="en-US" sz="1600" dirty="0"/>
          </a:p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Trained on </a:t>
            </a:r>
            <a:r>
              <a:rPr lang="en-US" sz="1600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72 years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of ECMWF reanalysis data.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762000" y="5524500"/>
            <a:ext cx="14732000" cy="889000"/>
          </a:xfrm>
          <a:prstGeom prst="roundRect">
            <a:avLst>
              <a:gd name="adj" fmla="val 5000"/>
            </a:avLst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7" name="Text 15"/>
          <p:cNvSpPr/>
          <p:nvPr/>
        </p:nvSpPr>
        <p:spPr>
          <a:xfrm>
            <a:off x="1016000" y="5651500"/>
            <a:ext cx="14224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Key advantage:</a:t>
            </a:r>
            <a:r>
              <a:rPr lang="en-US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ML weather models run </a:t>
            </a:r>
            <a:r>
              <a:rPr lang="en-US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orders of magnitude faster</a:t>
            </a:r>
            <a:r>
              <a:rPr lang="en-US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minutes on standard hardware vs. hours on supercomputers.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Natural Hazards — Prediction and Early Warning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pic>
        <p:nvPicPr>
          <p:cNvPr id="4" name="Image 0" descr="https://kimi-img.moonshot.cn/pub/slides/okc/7dqhtatnsr3me/mnt/agents/output/ml-earth-science/images/ch4_floo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" y="2095500"/>
            <a:ext cx="6096000" cy="3556000"/>
          </a:xfrm>
          <a:prstGeom prst="roundRect">
            <a:avLst>
              <a:gd name="adj" fmla="val 5000"/>
            </a:avLst>
          </a:prstGeom>
        </p:spPr>
      </p:pic>
      <p:sp>
        <p:nvSpPr>
          <p:cNvPr id="5" name="Text 2"/>
          <p:cNvSpPr/>
          <p:nvPr/>
        </p:nvSpPr>
        <p:spPr>
          <a:xfrm>
            <a:off x="762000" y="5715000"/>
            <a:ext cx="6096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40000"/>
              </a:lnSpc>
            </a:pPr>
            <a:r>
              <a:rPr lang="en-US" sz="12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ML-powered flood mapping from satellite imagery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7302500" y="2095500"/>
            <a:ext cx="8191500" cy="368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Landslides: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Random Forest models achieve </a:t>
            </a:r>
            <a:r>
              <a:rPr lang="en-US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&gt;92% accuracy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in susceptibility mapping by integrating rainfall, slope, geology, and land use.</a:t>
            </a:r>
            <a:endParaRPr lang="en-US" dirty="0"/>
          </a:p>
          <a:p>
            <a:pPr algn="l">
              <a:lnSpc>
                <a:spcPct val="150000"/>
              </a:lnSpc>
              <a:spcBef>
                <a:spcPts val="800"/>
              </a:spcBef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Wildfires: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SVM and Random Forest predict fire risk from weather, fuel moisture, and satellite vegetation indices.</a:t>
            </a:r>
            <a:endParaRPr lang="en-US" dirty="0"/>
          </a:p>
          <a:p>
            <a:pPr algn="l">
              <a:lnSpc>
                <a:spcPct val="150000"/>
              </a:lnSpc>
              <a:spcBef>
                <a:spcPts val="800"/>
              </a:spcBef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Earthquakes: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ML models on seismic data provide </a:t>
            </a:r>
            <a:r>
              <a:rPr lang="en-US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10-second early warnings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with 90% accuracy for magnitude 3+ events.</a:t>
            </a:r>
            <a:endParaRPr lang="en-US" dirty="0"/>
          </a:p>
          <a:p>
            <a:pPr algn="l">
              <a:lnSpc>
                <a:spcPct val="150000"/>
              </a:lnSpc>
              <a:spcBef>
                <a:spcPts val="800"/>
              </a:spcBef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Multi-hazard: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Integrated frameworks assess flood, landslide, and wildfire risks simultaneously.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762000" y="6286500"/>
            <a:ext cx="14732000" cy="1016000"/>
          </a:xfrm>
          <a:prstGeom prst="roundRect">
            <a:avLst>
              <a:gd name="adj" fmla="val 5000"/>
            </a:avLst>
          </a:prstGeom>
          <a:solidFill>
            <a:srgbClr val="D4A017">
              <a:alpha val="8235"/>
            </a:srgbClr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8" name="Shape 5"/>
          <p:cNvSpPr/>
          <p:nvPr/>
        </p:nvSpPr>
        <p:spPr>
          <a:xfrm>
            <a:off x="1079500" y="65405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cubicBezTo>
                  <a:pt x="214868" y="0"/>
                  <a:pt x="225584" y="6429"/>
                  <a:pt x="231140" y="16669"/>
                </a:cubicBezTo>
                <a:lnTo>
                  <a:pt x="402590" y="334169"/>
                </a:lnTo>
                <a:cubicBezTo>
                  <a:pt x="407908" y="344011"/>
                  <a:pt x="407670" y="355918"/>
                  <a:pt x="401955" y="365522"/>
                </a:cubicBezTo>
                <a:cubicBezTo>
                  <a:pt x="396240" y="375126"/>
                  <a:pt x="385842" y="381000"/>
                  <a:pt x="374650" y="381000"/>
                </a:cubicBezTo>
                <a:lnTo>
                  <a:pt x="31750" y="381000"/>
                </a:lnTo>
                <a:cubicBezTo>
                  <a:pt x="20558" y="381000"/>
                  <a:pt x="10239" y="375126"/>
                  <a:pt x="4445" y="365522"/>
                </a:cubicBezTo>
                <a:cubicBezTo>
                  <a:pt x="-1349" y="355918"/>
                  <a:pt x="-1508" y="344011"/>
                  <a:pt x="3810" y="334169"/>
                </a:cubicBezTo>
                <a:lnTo>
                  <a:pt x="175260" y="16669"/>
                </a:lnTo>
                <a:cubicBezTo>
                  <a:pt x="180816" y="6429"/>
                  <a:pt x="191532" y="0"/>
                  <a:pt x="203200" y="0"/>
                </a:cubicBezTo>
                <a:close/>
                <a:moveTo>
                  <a:pt x="203200" y="133350"/>
                </a:moveTo>
                <a:cubicBezTo>
                  <a:pt x="192643" y="133350"/>
                  <a:pt x="184150" y="141843"/>
                  <a:pt x="184150" y="152400"/>
                </a:cubicBezTo>
                <a:lnTo>
                  <a:pt x="184150" y="241300"/>
                </a:lnTo>
                <a:cubicBezTo>
                  <a:pt x="184150" y="251857"/>
                  <a:pt x="192643" y="260350"/>
                  <a:pt x="203200" y="260350"/>
                </a:cubicBezTo>
                <a:cubicBezTo>
                  <a:pt x="213757" y="260350"/>
                  <a:pt x="222250" y="251857"/>
                  <a:pt x="222250" y="241300"/>
                </a:cubicBezTo>
                <a:lnTo>
                  <a:pt x="222250" y="152400"/>
                </a:lnTo>
                <a:cubicBezTo>
                  <a:pt x="222250" y="141843"/>
                  <a:pt x="213757" y="133350"/>
                  <a:pt x="203200" y="133350"/>
                </a:cubicBezTo>
                <a:close/>
                <a:moveTo>
                  <a:pt x="224393" y="304800"/>
                </a:moveTo>
                <a:cubicBezTo>
                  <a:pt x="224875" y="296933"/>
                  <a:pt x="220952" y="289449"/>
                  <a:pt x="214208" y="285370"/>
                </a:cubicBezTo>
                <a:cubicBezTo>
                  <a:pt x="207465" y="281291"/>
                  <a:pt x="199015" y="281291"/>
                  <a:pt x="192271" y="285370"/>
                </a:cubicBezTo>
                <a:cubicBezTo>
                  <a:pt x="185527" y="289449"/>
                  <a:pt x="181604" y="296933"/>
                  <a:pt x="182086" y="304800"/>
                </a:cubicBezTo>
                <a:cubicBezTo>
                  <a:pt x="181604" y="312667"/>
                  <a:pt x="185527" y="320151"/>
                  <a:pt x="192271" y="324230"/>
                </a:cubicBezTo>
                <a:cubicBezTo>
                  <a:pt x="199015" y="328309"/>
                  <a:pt x="207465" y="328309"/>
                  <a:pt x="214208" y="324230"/>
                </a:cubicBezTo>
                <a:cubicBezTo>
                  <a:pt x="220952" y="320151"/>
                  <a:pt x="224875" y="312667"/>
                  <a:pt x="224393" y="304800"/>
                </a:cubicBezTo>
                <a:close/>
              </a:path>
            </a:pathLst>
          </a:cu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9" name="Text 6"/>
          <p:cNvSpPr/>
          <p:nvPr/>
        </p:nvSpPr>
        <p:spPr>
          <a:xfrm>
            <a:off x="1651000" y="6413500"/>
            <a:ext cx="13589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Real-world impact: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During Hurricane Florence (2018), ML models anticipated the storm's path, enabling effective evacuation — </a:t>
            </a:r>
            <a:r>
              <a:rPr lang="en-US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saving lives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.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Climate Change Monitoring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4" name="Shape 2"/>
          <p:cNvSpPr/>
          <p:nvPr/>
        </p:nvSpPr>
        <p:spPr>
          <a:xfrm>
            <a:off x="762000" y="21336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327333" y="4653"/>
                </a:moveTo>
                <a:cubicBezTo>
                  <a:pt x="331778" y="417"/>
                  <a:pt x="338237" y="-1111"/>
                  <a:pt x="344210" y="833"/>
                </a:cubicBezTo>
                <a:cubicBezTo>
                  <a:pt x="351016" y="3125"/>
                  <a:pt x="355600" y="9515"/>
                  <a:pt x="355600" y="16669"/>
                </a:cubicBezTo>
                <a:lnTo>
                  <a:pt x="355600" y="146477"/>
                </a:lnTo>
                <a:cubicBezTo>
                  <a:pt x="355600" y="237599"/>
                  <a:pt x="280521" y="311150"/>
                  <a:pt x="189746" y="311150"/>
                </a:cubicBezTo>
                <a:cubicBezTo>
                  <a:pt x="136267" y="311150"/>
                  <a:pt x="90150" y="276771"/>
                  <a:pt x="73412" y="228709"/>
                </a:cubicBezTo>
                <a:cubicBezTo>
                  <a:pt x="48826" y="250101"/>
                  <a:pt x="33337" y="281563"/>
                  <a:pt x="33337" y="316706"/>
                </a:cubicBezTo>
                <a:cubicBezTo>
                  <a:pt x="33337" y="325944"/>
                  <a:pt x="25906" y="333375"/>
                  <a:pt x="16669" y="333375"/>
                </a:cubicBezTo>
                <a:cubicBezTo>
                  <a:pt x="7431" y="333375"/>
                  <a:pt x="0" y="325944"/>
                  <a:pt x="0" y="316706"/>
                </a:cubicBezTo>
                <a:cubicBezTo>
                  <a:pt x="0" y="264686"/>
                  <a:pt x="26531" y="218847"/>
                  <a:pt x="66744" y="191899"/>
                </a:cubicBezTo>
                <a:cubicBezTo>
                  <a:pt x="91261" y="175508"/>
                  <a:pt x="120501" y="166688"/>
                  <a:pt x="150019" y="166688"/>
                </a:cubicBezTo>
                <a:lnTo>
                  <a:pt x="205581" y="166688"/>
                </a:lnTo>
                <a:cubicBezTo>
                  <a:pt x="214819" y="166688"/>
                  <a:pt x="222250" y="159256"/>
                  <a:pt x="222250" y="150019"/>
                </a:cubicBezTo>
                <a:cubicBezTo>
                  <a:pt x="222250" y="140781"/>
                  <a:pt x="214819" y="133350"/>
                  <a:pt x="205581" y="133350"/>
                </a:cubicBezTo>
                <a:lnTo>
                  <a:pt x="150019" y="133350"/>
                </a:lnTo>
                <a:cubicBezTo>
                  <a:pt x="122446" y="133350"/>
                  <a:pt x="96331" y="139462"/>
                  <a:pt x="72926" y="150366"/>
                </a:cubicBezTo>
                <a:cubicBezTo>
                  <a:pt x="89108" y="101749"/>
                  <a:pt x="134878" y="66675"/>
                  <a:pt x="188913" y="66675"/>
                </a:cubicBezTo>
                <a:cubicBezTo>
                  <a:pt x="235029" y="66675"/>
                  <a:pt x="269339" y="51326"/>
                  <a:pt x="292189" y="36116"/>
                </a:cubicBezTo>
                <a:cubicBezTo>
                  <a:pt x="305524" y="27226"/>
                  <a:pt x="316845" y="16599"/>
                  <a:pt x="327402" y="4653"/>
                </a:cubicBezTo>
                <a:close/>
              </a:path>
            </a:pathLst>
          </a:cu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5" name="Text 3"/>
          <p:cNvSpPr/>
          <p:nvPr/>
        </p:nvSpPr>
        <p:spPr>
          <a:xfrm>
            <a:off x="1270000" y="2095500"/>
            <a:ext cx="381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Vegetation &amp; Deforestation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1270000" y="2451100"/>
            <a:ext cx="6350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35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NDVI + LSTM detect deforestation and drought stress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762000" y="32766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0" y="233363"/>
                </a:moveTo>
                <a:cubicBezTo>
                  <a:pt x="0" y="288578"/>
                  <a:pt x="39820" y="333375"/>
                  <a:pt x="88900" y="333375"/>
                </a:cubicBezTo>
                <a:lnTo>
                  <a:pt x="276578" y="333375"/>
                </a:lnTo>
                <a:cubicBezTo>
                  <a:pt x="320225" y="333375"/>
                  <a:pt x="355600" y="293578"/>
                  <a:pt x="355600" y="244475"/>
                </a:cubicBezTo>
                <a:cubicBezTo>
                  <a:pt x="355600" y="208637"/>
                  <a:pt x="336770" y="177731"/>
                  <a:pt x="309607" y="163701"/>
                </a:cubicBezTo>
                <a:cubicBezTo>
                  <a:pt x="313743" y="154603"/>
                  <a:pt x="316089" y="144254"/>
                  <a:pt x="316089" y="133350"/>
                </a:cubicBezTo>
                <a:cubicBezTo>
                  <a:pt x="316089" y="96540"/>
                  <a:pt x="289542" y="66675"/>
                  <a:pt x="256822" y="66675"/>
                </a:cubicBezTo>
                <a:cubicBezTo>
                  <a:pt x="245895" y="66675"/>
                  <a:pt x="235708" y="70009"/>
                  <a:pt x="226942" y="75773"/>
                </a:cubicBezTo>
                <a:cubicBezTo>
                  <a:pt x="212064" y="43964"/>
                  <a:pt x="182368" y="22225"/>
                  <a:pt x="148167" y="22225"/>
                </a:cubicBezTo>
                <a:cubicBezTo>
                  <a:pt x="99086" y="22225"/>
                  <a:pt x="59267" y="67022"/>
                  <a:pt x="59267" y="122238"/>
                </a:cubicBezTo>
                <a:cubicBezTo>
                  <a:pt x="59267" y="127794"/>
                  <a:pt x="59699" y="133281"/>
                  <a:pt x="60440" y="138559"/>
                </a:cubicBezTo>
                <a:cubicBezTo>
                  <a:pt x="25312" y="151894"/>
                  <a:pt x="0" y="189329"/>
                  <a:pt x="0" y="233363"/>
                </a:cubicBezTo>
                <a:close/>
              </a:path>
            </a:pathLst>
          </a:cu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8" name="Text 6"/>
          <p:cNvSpPr/>
          <p:nvPr/>
        </p:nvSpPr>
        <p:spPr>
          <a:xfrm>
            <a:off x="1270000" y="3238500"/>
            <a:ext cx="4445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Carbon &amp; Methane Detection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1270000" y="3594100"/>
            <a:ext cx="6350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35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ML detects CO₂ and methane plumes from satellites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762000" y="44196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215336" y="22225"/>
                </a:moveTo>
                <a:cubicBezTo>
                  <a:pt x="210335" y="32018"/>
                  <a:pt x="207433" y="43408"/>
                  <a:pt x="207433" y="55563"/>
                </a:cubicBezTo>
                <a:lnTo>
                  <a:pt x="207433" y="66675"/>
                </a:lnTo>
                <a:lnTo>
                  <a:pt x="39511" y="66675"/>
                </a:lnTo>
                <a:lnTo>
                  <a:pt x="39511" y="222250"/>
                </a:lnTo>
                <a:lnTo>
                  <a:pt x="207433" y="222250"/>
                </a:lnTo>
                <a:lnTo>
                  <a:pt x="207433" y="266700"/>
                </a:lnTo>
                <a:lnTo>
                  <a:pt x="39511" y="266700"/>
                </a:lnTo>
                <a:cubicBezTo>
                  <a:pt x="17718" y="266700"/>
                  <a:pt x="0" y="246767"/>
                  <a:pt x="0" y="222250"/>
                </a:cubicBezTo>
                <a:lnTo>
                  <a:pt x="0" y="66675"/>
                </a:lnTo>
                <a:cubicBezTo>
                  <a:pt x="0" y="42158"/>
                  <a:pt x="17718" y="22225"/>
                  <a:pt x="39511" y="22225"/>
                </a:cubicBezTo>
                <a:lnTo>
                  <a:pt x="215336" y="22225"/>
                </a:lnTo>
                <a:close/>
                <a:moveTo>
                  <a:pt x="207433" y="300038"/>
                </a:moveTo>
                <a:cubicBezTo>
                  <a:pt x="207433" y="312192"/>
                  <a:pt x="210335" y="323582"/>
                  <a:pt x="215336" y="333375"/>
                </a:cubicBezTo>
                <a:lnTo>
                  <a:pt x="74083" y="333375"/>
                </a:lnTo>
                <a:cubicBezTo>
                  <a:pt x="65872" y="333375"/>
                  <a:pt x="59267" y="325944"/>
                  <a:pt x="59267" y="316706"/>
                </a:cubicBezTo>
                <a:cubicBezTo>
                  <a:pt x="59267" y="307469"/>
                  <a:pt x="65872" y="300038"/>
                  <a:pt x="74083" y="300038"/>
                </a:cubicBezTo>
                <a:lnTo>
                  <a:pt x="207433" y="300038"/>
                </a:lnTo>
                <a:close/>
                <a:moveTo>
                  <a:pt x="266700" y="22225"/>
                </a:moveTo>
                <a:lnTo>
                  <a:pt x="325967" y="22225"/>
                </a:lnTo>
                <a:cubicBezTo>
                  <a:pt x="342327" y="22225"/>
                  <a:pt x="355600" y="37157"/>
                  <a:pt x="355600" y="55563"/>
                </a:cubicBezTo>
                <a:lnTo>
                  <a:pt x="355600" y="300038"/>
                </a:lnTo>
                <a:cubicBezTo>
                  <a:pt x="355600" y="318443"/>
                  <a:pt x="342327" y="333375"/>
                  <a:pt x="325967" y="333375"/>
                </a:cubicBezTo>
                <a:lnTo>
                  <a:pt x="266700" y="333375"/>
                </a:lnTo>
                <a:cubicBezTo>
                  <a:pt x="250340" y="333375"/>
                  <a:pt x="237067" y="318443"/>
                  <a:pt x="237067" y="300038"/>
                </a:cubicBezTo>
                <a:lnTo>
                  <a:pt x="237067" y="55563"/>
                </a:lnTo>
                <a:cubicBezTo>
                  <a:pt x="237067" y="37157"/>
                  <a:pt x="250340" y="22225"/>
                  <a:pt x="266700" y="22225"/>
                </a:cubicBezTo>
                <a:close/>
                <a:moveTo>
                  <a:pt x="281517" y="66675"/>
                </a:moveTo>
                <a:cubicBezTo>
                  <a:pt x="273306" y="66675"/>
                  <a:pt x="266700" y="74106"/>
                  <a:pt x="266700" y="83344"/>
                </a:cubicBezTo>
                <a:cubicBezTo>
                  <a:pt x="266700" y="92581"/>
                  <a:pt x="273306" y="100013"/>
                  <a:pt x="281517" y="100013"/>
                </a:cubicBezTo>
                <a:lnTo>
                  <a:pt x="311150" y="100013"/>
                </a:lnTo>
                <a:cubicBezTo>
                  <a:pt x="319361" y="100013"/>
                  <a:pt x="325967" y="92581"/>
                  <a:pt x="325967" y="83344"/>
                </a:cubicBezTo>
                <a:cubicBezTo>
                  <a:pt x="325967" y="74106"/>
                  <a:pt x="319361" y="66675"/>
                  <a:pt x="311150" y="66675"/>
                </a:cubicBezTo>
                <a:lnTo>
                  <a:pt x="281517" y="66675"/>
                </a:lnTo>
                <a:close/>
                <a:moveTo>
                  <a:pt x="281517" y="133350"/>
                </a:moveTo>
                <a:cubicBezTo>
                  <a:pt x="273306" y="133350"/>
                  <a:pt x="266700" y="140781"/>
                  <a:pt x="266700" y="150019"/>
                </a:cubicBezTo>
                <a:cubicBezTo>
                  <a:pt x="266700" y="159256"/>
                  <a:pt x="273306" y="166688"/>
                  <a:pt x="281517" y="166688"/>
                </a:cubicBezTo>
                <a:lnTo>
                  <a:pt x="311150" y="166688"/>
                </a:lnTo>
                <a:cubicBezTo>
                  <a:pt x="319361" y="166688"/>
                  <a:pt x="325967" y="159256"/>
                  <a:pt x="325967" y="150019"/>
                </a:cubicBezTo>
                <a:cubicBezTo>
                  <a:pt x="325967" y="140781"/>
                  <a:pt x="319361" y="133350"/>
                  <a:pt x="311150" y="133350"/>
                </a:cubicBezTo>
                <a:lnTo>
                  <a:pt x="281517" y="133350"/>
                </a:lnTo>
                <a:close/>
                <a:moveTo>
                  <a:pt x="316089" y="233363"/>
                </a:moveTo>
                <a:cubicBezTo>
                  <a:pt x="316089" y="221096"/>
                  <a:pt x="307237" y="211138"/>
                  <a:pt x="296333" y="211138"/>
                </a:cubicBezTo>
                <a:cubicBezTo>
                  <a:pt x="285430" y="211138"/>
                  <a:pt x="276578" y="221096"/>
                  <a:pt x="276578" y="233363"/>
                </a:cubicBezTo>
                <a:cubicBezTo>
                  <a:pt x="276578" y="245629"/>
                  <a:pt x="285430" y="255587"/>
                  <a:pt x="296333" y="255587"/>
                </a:cubicBezTo>
                <a:cubicBezTo>
                  <a:pt x="307237" y="255587"/>
                  <a:pt x="316089" y="245629"/>
                  <a:pt x="316089" y="233363"/>
                </a:cubicBezTo>
                <a:close/>
              </a:path>
            </a:pathLst>
          </a:cu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1" name="Text 9"/>
          <p:cNvSpPr/>
          <p:nvPr/>
        </p:nvSpPr>
        <p:spPr>
          <a:xfrm>
            <a:off x="1270000" y="4381500"/>
            <a:ext cx="4445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Climate Model Emulation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1270000" y="4737100"/>
            <a:ext cx="6350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35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DL surrogates replicate climate simulations </a:t>
            </a:r>
            <a:r>
              <a:rPr lang="en-US" sz="1600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1000x faster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62000" y="55626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200164" y="0"/>
                </a:moveTo>
                <a:cubicBezTo>
                  <a:pt x="200164" y="-12293"/>
                  <a:pt x="190232" y="-22225"/>
                  <a:pt x="177939" y="-22225"/>
                </a:cubicBezTo>
                <a:cubicBezTo>
                  <a:pt x="165646" y="-22225"/>
                  <a:pt x="155714" y="-12293"/>
                  <a:pt x="155714" y="0"/>
                </a:cubicBezTo>
                <a:lnTo>
                  <a:pt x="155714" y="43130"/>
                </a:lnTo>
                <a:lnTo>
                  <a:pt x="145296" y="32712"/>
                </a:lnTo>
                <a:cubicBezTo>
                  <a:pt x="138767" y="26184"/>
                  <a:pt x="128210" y="26184"/>
                  <a:pt x="121751" y="32712"/>
                </a:cubicBezTo>
                <a:cubicBezTo>
                  <a:pt x="115292" y="39241"/>
                  <a:pt x="115223" y="49798"/>
                  <a:pt x="121751" y="56257"/>
                </a:cubicBezTo>
                <a:lnTo>
                  <a:pt x="155783" y="90289"/>
                </a:lnTo>
                <a:lnTo>
                  <a:pt x="155783" y="139323"/>
                </a:lnTo>
                <a:lnTo>
                  <a:pt x="113278" y="114806"/>
                </a:lnTo>
                <a:lnTo>
                  <a:pt x="100846" y="68342"/>
                </a:lnTo>
                <a:cubicBezTo>
                  <a:pt x="98485" y="59452"/>
                  <a:pt x="89317" y="54173"/>
                  <a:pt x="80427" y="56535"/>
                </a:cubicBezTo>
                <a:cubicBezTo>
                  <a:pt x="71537" y="58896"/>
                  <a:pt x="66189" y="68064"/>
                  <a:pt x="68550" y="76954"/>
                </a:cubicBezTo>
                <a:lnTo>
                  <a:pt x="72370" y="91192"/>
                </a:lnTo>
                <a:lnTo>
                  <a:pt x="35074" y="69661"/>
                </a:lnTo>
                <a:cubicBezTo>
                  <a:pt x="24448" y="63550"/>
                  <a:pt x="10835" y="67161"/>
                  <a:pt x="4723" y="77788"/>
                </a:cubicBezTo>
                <a:cubicBezTo>
                  <a:pt x="-1389" y="88414"/>
                  <a:pt x="2222" y="102027"/>
                  <a:pt x="12849" y="108139"/>
                </a:cubicBezTo>
                <a:lnTo>
                  <a:pt x="50145" y="129669"/>
                </a:lnTo>
                <a:lnTo>
                  <a:pt x="35907" y="133489"/>
                </a:lnTo>
                <a:cubicBezTo>
                  <a:pt x="27017" y="135850"/>
                  <a:pt x="21739" y="145018"/>
                  <a:pt x="24100" y="153908"/>
                </a:cubicBezTo>
                <a:cubicBezTo>
                  <a:pt x="26462" y="162798"/>
                  <a:pt x="35629" y="168077"/>
                  <a:pt x="44519" y="165715"/>
                </a:cubicBezTo>
                <a:lnTo>
                  <a:pt x="90984" y="153283"/>
                </a:lnTo>
                <a:lnTo>
                  <a:pt x="133489" y="177800"/>
                </a:lnTo>
                <a:lnTo>
                  <a:pt x="90984" y="202317"/>
                </a:lnTo>
                <a:lnTo>
                  <a:pt x="44519" y="189885"/>
                </a:lnTo>
                <a:cubicBezTo>
                  <a:pt x="35629" y="187523"/>
                  <a:pt x="26462" y="192802"/>
                  <a:pt x="24100" y="201692"/>
                </a:cubicBezTo>
                <a:cubicBezTo>
                  <a:pt x="21739" y="210582"/>
                  <a:pt x="27017" y="219750"/>
                  <a:pt x="35907" y="222111"/>
                </a:cubicBezTo>
                <a:lnTo>
                  <a:pt x="50145" y="225931"/>
                </a:lnTo>
                <a:lnTo>
                  <a:pt x="12849" y="247461"/>
                </a:lnTo>
                <a:cubicBezTo>
                  <a:pt x="2223" y="253573"/>
                  <a:pt x="-1389" y="267186"/>
                  <a:pt x="4723" y="277813"/>
                </a:cubicBezTo>
                <a:cubicBezTo>
                  <a:pt x="10835" y="288439"/>
                  <a:pt x="24447" y="292120"/>
                  <a:pt x="35074" y="285939"/>
                </a:cubicBezTo>
                <a:lnTo>
                  <a:pt x="72370" y="264408"/>
                </a:lnTo>
                <a:lnTo>
                  <a:pt x="68550" y="278646"/>
                </a:lnTo>
                <a:cubicBezTo>
                  <a:pt x="66189" y="287536"/>
                  <a:pt x="71467" y="296704"/>
                  <a:pt x="80357" y="299065"/>
                </a:cubicBezTo>
                <a:cubicBezTo>
                  <a:pt x="89247" y="301427"/>
                  <a:pt x="98415" y="296148"/>
                  <a:pt x="100776" y="287258"/>
                </a:cubicBezTo>
                <a:lnTo>
                  <a:pt x="113209" y="240794"/>
                </a:lnTo>
                <a:lnTo>
                  <a:pt x="155714" y="216277"/>
                </a:lnTo>
                <a:lnTo>
                  <a:pt x="155714" y="265311"/>
                </a:lnTo>
                <a:lnTo>
                  <a:pt x="121682" y="299343"/>
                </a:lnTo>
                <a:cubicBezTo>
                  <a:pt x="115153" y="305872"/>
                  <a:pt x="115153" y="316428"/>
                  <a:pt x="121682" y="322888"/>
                </a:cubicBezTo>
                <a:cubicBezTo>
                  <a:pt x="128210" y="329347"/>
                  <a:pt x="138767" y="329416"/>
                  <a:pt x="145226" y="322888"/>
                </a:cubicBezTo>
                <a:lnTo>
                  <a:pt x="155644" y="312470"/>
                </a:lnTo>
                <a:lnTo>
                  <a:pt x="155644" y="355600"/>
                </a:lnTo>
                <a:cubicBezTo>
                  <a:pt x="155644" y="367893"/>
                  <a:pt x="165576" y="377825"/>
                  <a:pt x="177869" y="377825"/>
                </a:cubicBezTo>
                <a:cubicBezTo>
                  <a:pt x="190163" y="377825"/>
                  <a:pt x="200094" y="367893"/>
                  <a:pt x="200094" y="355600"/>
                </a:cubicBezTo>
                <a:lnTo>
                  <a:pt x="200094" y="312470"/>
                </a:lnTo>
                <a:lnTo>
                  <a:pt x="210512" y="322888"/>
                </a:lnTo>
                <a:cubicBezTo>
                  <a:pt x="217041" y="329416"/>
                  <a:pt x="227598" y="329416"/>
                  <a:pt x="234057" y="322888"/>
                </a:cubicBezTo>
                <a:cubicBezTo>
                  <a:pt x="240516" y="316359"/>
                  <a:pt x="240586" y="305802"/>
                  <a:pt x="234057" y="299343"/>
                </a:cubicBezTo>
                <a:lnTo>
                  <a:pt x="200025" y="265311"/>
                </a:lnTo>
                <a:lnTo>
                  <a:pt x="200025" y="216277"/>
                </a:lnTo>
                <a:lnTo>
                  <a:pt x="242530" y="240794"/>
                </a:lnTo>
                <a:lnTo>
                  <a:pt x="254962" y="287258"/>
                </a:lnTo>
                <a:cubicBezTo>
                  <a:pt x="257324" y="296148"/>
                  <a:pt x="266492" y="301427"/>
                  <a:pt x="275382" y="299065"/>
                </a:cubicBezTo>
                <a:cubicBezTo>
                  <a:pt x="284272" y="296704"/>
                  <a:pt x="289550" y="287536"/>
                  <a:pt x="287189" y="278646"/>
                </a:cubicBezTo>
                <a:lnTo>
                  <a:pt x="283369" y="264408"/>
                </a:lnTo>
                <a:lnTo>
                  <a:pt x="320665" y="285939"/>
                </a:lnTo>
                <a:cubicBezTo>
                  <a:pt x="331291" y="292050"/>
                  <a:pt x="344904" y="288439"/>
                  <a:pt x="351016" y="277812"/>
                </a:cubicBezTo>
                <a:cubicBezTo>
                  <a:pt x="357128" y="267186"/>
                  <a:pt x="353516" y="253573"/>
                  <a:pt x="342890" y="247461"/>
                </a:cubicBezTo>
                <a:lnTo>
                  <a:pt x="305594" y="225931"/>
                </a:lnTo>
                <a:lnTo>
                  <a:pt x="319832" y="222111"/>
                </a:lnTo>
                <a:cubicBezTo>
                  <a:pt x="328722" y="219750"/>
                  <a:pt x="334000" y="210582"/>
                  <a:pt x="331639" y="201692"/>
                </a:cubicBezTo>
                <a:cubicBezTo>
                  <a:pt x="329277" y="192802"/>
                  <a:pt x="320109" y="187523"/>
                  <a:pt x="311219" y="189885"/>
                </a:cubicBezTo>
                <a:lnTo>
                  <a:pt x="264755" y="202317"/>
                </a:lnTo>
                <a:lnTo>
                  <a:pt x="222250" y="177800"/>
                </a:lnTo>
                <a:lnTo>
                  <a:pt x="264755" y="153283"/>
                </a:lnTo>
                <a:lnTo>
                  <a:pt x="311219" y="165715"/>
                </a:lnTo>
                <a:cubicBezTo>
                  <a:pt x="320109" y="168077"/>
                  <a:pt x="329277" y="162798"/>
                  <a:pt x="331639" y="153908"/>
                </a:cubicBezTo>
                <a:cubicBezTo>
                  <a:pt x="334000" y="145018"/>
                  <a:pt x="328722" y="135850"/>
                  <a:pt x="319832" y="133489"/>
                </a:cubicBezTo>
                <a:lnTo>
                  <a:pt x="305594" y="129669"/>
                </a:lnTo>
                <a:lnTo>
                  <a:pt x="342890" y="108139"/>
                </a:lnTo>
                <a:cubicBezTo>
                  <a:pt x="353516" y="102027"/>
                  <a:pt x="357197" y="88414"/>
                  <a:pt x="351016" y="77787"/>
                </a:cubicBezTo>
                <a:cubicBezTo>
                  <a:pt x="344835" y="67161"/>
                  <a:pt x="331291" y="63550"/>
                  <a:pt x="320665" y="69661"/>
                </a:cubicBezTo>
                <a:lnTo>
                  <a:pt x="283369" y="91192"/>
                </a:lnTo>
                <a:lnTo>
                  <a:pt x="287189" y="76954"/>
                </a:lnTo>
                <a:cubicBezTo>
                  <a:pt x="289550" y="68064"/>
                  <a:pt x="284272" y="58896"/>
                  <a:pt x="275382" y="56535"/>
                </a:cubicBezTo>
                <a:cubicBezTo>
                  <a:pt x="266492" y="54173"/>
                  <a:pt x="257324" y="59452"/>
                  <a:pt x="254962" y="68342"/>
                </a:cubicBezTo>
                <a:lnTo>
                  <a:pt x="242530" y="114806"/>
                </a:lnTo>
                <a:lnTo>
                  <a:pt x="200025" y="139323"/>
                </a:lnTo>
                <a:lnTo>
                  <a:pt x="200025" y="90289"/>
                </a:lnTo>
                <a:lnTo>
                  <a:pt x="234057" y="56257"/>
                </a:lnTo>
                <a:cubicBezTo>
                  <a:pt x="240586" y="49728"/>
                  <a:pt x="240586" y="39172"/>
                  <a:pt x="234057" y="32712"/>
                </a:cubicBezTo>
                <a:cubicBezTo>
                  <a:pt x="227528" y="26253"/>
                  <a:pt x="216972" y="26184"/>
                  <a:pt x="210512" y="32712"/>
                </a:cubicBezTo>
                <a:lnTo>
                  <a:pt x="200094" y="43130"/>
                </a:lnTo>
                <a:lnTo>
                  <a:pt x="200094" y="0"/>
                </a:lnTo>
                <a:close/>
              </a:path>
            </a:pathLst>
          </a:cu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4" name="Text 12"/>
          <p:cNvSpPr/>
          <p:nvPr/>
        </p:nvSpPr>
        <p:spPr>
          <a:xfrm>
            <a:off x="1270000" y="5524500"/>
            <a:ext cx="4445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Ice &amp; Glacier Monitoring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1270000" y="5880100"/>
            <a:ext cx="6350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35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Automated ice sheet tracking from satellite imagery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8128000" y="2032000"/>
            <a:ext cx="7366000" cy="43180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7" name="Text 15"/>
          <p:cNvSpPr/>
          <p:nvPr/>
        </p:nvSpPr>
        <p:spPr>
          <a:xfrm>
            <a:off x="8445500" y="2184400"/>
            <a:ext cx="381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CARBON MAPPER EXAMPLE</a:t>
            </a:r>
            <a:endParaRPr lang="en-US" sz="2000" dirty="0"/>
          </a:p>
        </p:txBody>
      </p:sp>
      <p:sp>
        <p:nvSpPr>
          <p:cNvPr id="18" name="Shape 16"/>
          <p:cNvSpPr/>
          <p:nvPr/>
        </p:nvSpPr>
        <p:spPr>
          <a:xfrm>
            <a:off x="8445500" y="2565400"/>
            <a:ext cx="508000" cy="254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9" name="Text 17"/>
          <p:cNvSpPr/>
          <p:nvPr/>
        </p:nvSpPr>
        <p:spPr>
          <a:xfrm>
            <a:off x="8445500" y="2730500"/>
            <a:ext cx="6731000" cy="342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5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The </a:t>
            </a: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Carbon Mapper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satellite constellation:</a:t>
            </a:r>
            <a:endParaRPr lang="en-US" sz="1600" dirty="0"/>
          </a:p>
          <a:p>
            <a:pPr marL="238125" indent="-238125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30m spatial resolution</a:t>
            </a:r>
            <a:endParaRPr lang="en-US" sz="1600" dirty="0"/>
          </a:p>
          <a:p>
            <a:pPr marL="238125" indent="-238125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Detects CO₂ and CH₄ emissions</a:t>
            </a:r>
            <a:endParaRPr lang="en-US" sz="1600" dirty="0"/>
          </a:p>
          <a:p>
            <a:pPr marL="238125" indent="-238125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25+ environmental indicators</a:t>
            </a:r>
            <a:endParaRPr lang="en-US" sz="1600" dirty="0"/>
          </a:p>
          <a:p>
            <a:pPr marL="238125" indent="-238125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Spectral range: 0.4 – 2.5 µm</a:t>
            </a:r>
            <a:endParaRPr lang="en-US" sz="1600" dirty="0"/>
          </a:p>
          <a:p>
            <a:pPr marL="238125" indent="-238125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Real-time emission alerts</a:t>
            </a:r>
            <a:endParaRPr lang="en-US" sz="1600" dirty="0"/>
          </a:p>
          <a:p>
            <a:pPr algn="l">
              <a:lnSpc>
                <a:spcPct val="155000"/>
              </a:lnSpc>
              <a:spcBef>
                <a:spcPts val="800"/>
              </a:spcBef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ML processes hyperspectral data to </a:t>
            </a: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identify, quantify, and attribute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greenhouse gas sources.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Mineral Exploration and Geology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pic>
        <p:nvPicPr>
          <p:cNvPr id="4" name="Image 0" descr="https://kimi-img.moonshot.cn/pub/slides/okc/7dqhtatnsr3me/mnt/agents/output/ml-earth-science/images/ch5_geology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890000" y="2032000"/>
            <a:ext cx="6604000" cy="3683000"/>
          </a:xfrm>
          <a:prstGeom prst="roundRect">
            <a:avLst>
              <a:gd name="adj" fmla="val 5000"/>
            </a:avLst>
          </a:prstGeom>
        </p:spPr>
      </p:pic>
      <p:sp>
        <p:nvSpPr>
          <p:cNvPr id="5" name="Text 2"/>
          <p:cNvSpPr/>
          <p:nvPr/>
        </p:nvSpPr>
        <p:spPr>
          <a:xfrm>
            <a:off x="8890000" y="5778500"/>
            <a:ext cx="6604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40000"/>
              </a:lnSpc>
            </a:pPr>
            <a:r>
              <a:rPr lang="en-US" sz="12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CNNs identify mineral veins in geological strata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762000" y="2032000"/>
            <a:ext cx="7747000" cy="3873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The mining industry increasingly relies on ML:</a:t>
            </a:r>
            <a:endParaRPr lang="en-US" dirty="0"/>
          </a:p>
          <a:p>
            <a:pPr marL="254000" indent="-254000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Prospectivity mapping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ML analyzes geological, geochemical, and geophysical data</a:t>
            </a:r>
            <a:endParaRPr lang="en-US" dirty="0"/>
          </a:p>
          <a:p>
            <a:pPr marL="254000" indent="-254000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Remote sensing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CNNs process satellite imagery to detect surface mineral signatures</a:t>
            </a:r>
            <a:endParaRPr lang="en-US" dirty="0"/>
          </a:p>
          <a:p>
            <a:pPr marL="254000" indent="-254000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Core logging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CNNs automatically identify rock types, fractures, and veins</a:t>
            </a:r>
            <a:endParaRPr lang="en-US" dirty="0"/>
          </a:p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Most common: </a:t>
            </a:r>
            <a:r>
              <a:rPr lang="en-US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Random Forest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(44%), SVM, CNNs.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762000" y="6223000"/>
            <a:ext cx="14732000" cy="1016000"/>
          </a:xfrm>
          <a:prstGeom prst="roundRect">
            <a:avLst>
              <a:gd name="adj" fmla="val 5000"/>
            </a:avLst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8" name="Shape 5"/>
          <p:cNvSpPr/>
          <p:nvPr/>
        </p:nvSpPr>
        <p:spPr>
          <a:xfrm>
            <a:off x="1079500" y="64770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92631" y="26829"/>
                </a:moveTo>
                <a:cubicBezTo>
                  <a:pt x="96203" y="21987"/>
                  <a:pt x="101918" y="19050"/>
                  <a:pt x="107950" y="19050"/>
                </a:cubicBezTo>
                <a:lnTo>
                  <a:pt x="298450" y="19050"/>
                </a:lnTo>
                <a:cubicBezTo>
                  <a:pt x="304483" y="19050"/>
                  <a:pt x="310198" y="21908"/>
                  <a:pt x="313769" y="26829"/>
                </a:cubicBezTo>
                <a:lnTo>
                  <a:pt x="402669" y="147479"/>
                </a:lnTo>
                <a:cubicBezTo>
                  <a:pt x="408067" y="154781"/>
                  <a:pt x="407511" y="164862"/>
                  <a:pt x="401479" y="171609"/>
                </a:cubicBezTo>
                <a:lnTo>
                  <a:pt x="217329" y="374809"/>
                </a:lnTo>
                <a:cubicBezTo>
                  <a:pt x="213757" y="378778"/>
                  <a:pt x="208598" y="381079"/>
                  <a:pt x="203200" y="381079"/>
                </a:cubicBezTo>
                <a:cubicBezTo>
                  <a:pt x="197802" y="381079"/>
                  <a:pt x="192723" y="378778"/>
                  <a:pt x="189071" y="374809"/>
                </a:cubicBezTo>
                <a:lnTo>
                  <a:pt x="4921" y="171609"/>
                </a:lnTo>
                <a:cubicBezTo>
                  <a:pt x="-1191" y="164862"/>
                  <a:pt x="-1667" y="154781"/>
                  <a:pt x="3731" y="147479"/>
                </a:cubicBezTo>
                <a:lnTo>
                  <a:pt x="92631" y="26829"/>
                </a:lnTo>
                <a:close/>
                <a:moveTo>
                  <a:pt x="123190" y="58420"/>
                </a:moveTo>
                <a:cubicBezTo>
                  <a:pt x="120571" y="60404"/>
                  <a:pt x="119856" y="63976"/>
                  <a:pt x="121523" y="66754"/>
                </a:cubicBezTo>
                <a:lnTo>
                  <a:pt x="167084" y="142716"/>
                </a:lnTo>
                <a:lnTo>
                  <a:pt x="50244" y="152400"/>
                </a:lnTo>
                <a:cubicBezTo>
                  <a:pt x="46990" y="152638"/>
                  <a:pt x="44450" y="155416"/>
                  <a:pt x="44450" y="158750"/>
                </a:cubicBezTo>
                <a:cubicBezTo>
                  <a:pt x="44450" y="162084"/>
                  <a:pt x="46990" y="164783"/>
                  <a:pt x="50244" y="165100"/>
                </a:cubicBezTo>
                <a:lnTo>
                  <a:pt x="202644" y="177800"/>
                </a:lnTo>
                <a:cubicBezTo>
                  <a:pt x="202962" y="177800"/>
                  <a:pt x="203359" y="177800"/>
                  <a:pt x="203676" y="177800"/>
                </a:cubicBezTo>
                <a:lnTo>
                  <a:pt x="356076" y="165100"/>
                </a:lnTo>
                <a:cubicBezTo>
                  <a:pt x="359331" y="164862"/>
                  <a:pt x="361871" y="162084"/>
                  <a:pt x="361871" y="158750"/>
                </a:cubicBezTo>
                <a:cubicBezTo>
                  <a:pt x="361871" y="155416"/>
                  <a:pt x="359331" y="152718"/>
                  <a:pt x="356076" y="152400"/>
                </a:cubicBezTo>
                <a:lnTo>
                  <a:pt x="239236" y="142637"/>
                </a:lnTo>
                <a:lnTo>
                  <a:pt x="284798" y="66754"/>
                </a:lnTo>
                <a:cubicBezTo>
                  <a:pt x="286464" y="63976"/>
                  <a:pt x="285750" y="60325"/>
                  <a:pt x="283131" y="58420"/>
                </a:cubicBezTo>
                <a:cubicBezTo>
                  <a:pt x="280511" y="56515"/>
                  <a:pt x="276860" y="56832"/>
                  <a:pt x="274638" y="59214"/>
                </a:cubicBezTo>
                <a:lnTo>
                  <a:pt x="203200" y="136684"/>
                </a:lnTo>
                <a:lnTo>
                  <a:pt x="131683" y="59214"/>
                </a:lnTo>
                <a:cubicBezTo>
                  <a:pt x="129461" y="56832"/>
                  <a:pt x="125809" y="56515"/>
                  <a:pt x="123190" y="58420"/>
                </a:cubicBezTo>
                <a:close/>
              </a:path>
            </a:pathLst>
          </a:cu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9" name="Text 6"/>
          <p:cNvSpPr/>
          <p:nvPr/>
        </p:nvSpPr>
        <p:spPr>
          <a:xfrm>
            <a:off x="1651000" y="6350000"/>
            <a:ext cx="13589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Success story:</a:t>
            </a:r>
            <a:r>
              <a:rPr lang="en-US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GoldSpot Discoveries used ML + 3D mapping to find </a:t>
            </a:r>
            <a:r>
              <a:rPr lang="en-US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8 new gold targets</a:t>
            </a:r>
            <a:r>
              <a:rPr lang="en-US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in Ontario, Canada.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Agriculture and Land Use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pic>
        <p:nvPicPr>
          <p:cNvPr id="4" name="Image 0" descr="https://kimi-img.moonshot.cn/pub/slides/okc/7dqhtatnsr3me/mnt/agents/output/ml-earth-science/images/ch4_agriculture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000" y="2095500"/>
            <a:ext cx="6604000" cy="3810000"/>
          </a:xfrm>
          <a:prstGeom prst="roundRect">
            <a:avLst>
              <a:gd name="adj" fmla="val 5000"/>
            </a:avLst>
          </a:prstGeom>
        </p:spPr>
      </p:pic>
      <p:sp>
        <p:nvSpPr>
          <p:cNvPr id="5" name="Text 2"/>
          <p:cNvSpPr/>
          <p:nvPr/>
        </p:nvSpPr>
        <p:spPr>
          <a:xfrm>
            <a:off x="762000" y="5969000"/>
            <a:ext cx="6604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40000"/>
              </a:lnSpc>
            </a:pPr>
            <a:r>
              <a:rPr lang="en-US" sz="12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Precision agriculture from satellite-based ML analysis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7810500" y="2095500"/>
            <a:ext cx="7683500" cy="3937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Crop yield prediction: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ML combines satellite imagery, weather data, and soil sensors to forecast yields weeks before harvest.</a:t>
            </a:r>
            <a:endParaRPr lang="en-US" dirty="0"/>
          </a:p>
          <a:p>
            <a:pPr algn="l">
              <a:lnSpc>
                <a:spcPct val="150000"/>
              </a:lnSpc>
              <a:spcBef>
                <a:spcPts val="800"/>
              </a:spcBef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Precision agriculture: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Variable-rate fertilization and irrigation, reducing water use by </a:t>
            </a:r>
            <a:r>
              <a:rPr lang="en-US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20-30%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.</a:t>
            </a:r>
            <a:endParaRPr lang="en-US" dirty="0"/>
          </a:p>
          <a:p>
            <a:pPr algn="l">
              <a:lnSpc>
                <a:spcPct val="150000"/>
              </a:lnSpc>
              <a:spcBef>
                <a:spcPts val="800"/>
              </a:spcBef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Land cover mapping: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CNNs on Sentinel-2 map urban expansion and deforestation at 10m resolution.</a:t>
            </a:r>
            <a:endParaRPr lang="en-US" dirty="0"/>
          </a:p>
          <a:p>
            <a:pPr algn="l">
              <a:lnSpc>
                <a:spcPct val="150000"/>
              </a:lnSpc>
              <a:spcBef>
                <a:spcPts val="800"/>
              </a:spcBef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Soil analysis: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Hyperspectral imaging + ML estimates moisture, carbon, and nutrients.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762000" y="6477000"/>
            <a:ext cx="14732000" cy="889000"/>
          </a:xfrm>
          <a:prstGeom prst="roundRect">
            <a:avLst>
              <a:gd name="adj" fmla="val 5000"/>
            </a:avLst>
          </a:prstGeom>
          <a:solidFill>
            <a:srgbClr val="2D5016">
              <a:alpha val="8235"/>
            </a:srgbClr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8" name="Shape 5"/>
          <p:cNvSpPr/>
          <p:nvPr/>
        </p:nvSpPr>
        <p:spPr>
          <a:xfrm>
            <a:off x="1079500" y="67056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56233" y="186214"/>
                </a:moveTo>
                <a:cubicBezTo>
                  <a:pt x="60607" y="182959"/>
                  <a:pt x="66604" y="183515"/>
                  <a:pt x="70414" y="187881"/>
                </a:cubicBezTo>
                <a:lnTo>
                  <a:pt x="102941" y="224473"/>
                </a:lnTo>
                <a:lnTo>
                  <a:pt x="107244" y="229791"/>
                </a:lnTo>
                <a:cubicBezTo>
                  <a:pt x="121144" y="248682"/>
                  <a:pt x="125801" y="273447"/>
                  <a:pt x="120791" y="296386"/>
                </a:cubicBezTo>
                <a:cubicBezTo>
                  <a:pt x="143157" y="290274"/>
                  <a:pt x="167499" y="297180"/>
                  <a:pt x="184714" y="316468"/>
                </a:cubicBezTo>
                <a:lnTo>
                  <a:pt x="217241" y="353060"/>
                </a:lnTo>
                <a:cubicBezTo>
                  <a:pt x="221615" y="357981"/>
                  <a:pt x="221615" y="366077"/>
                  <a:pt x="217241" y="370999"/>
                </a:cubicBezTo>
                <a:lnTo>
                  <a:pt x="212019" y="376873"/>
                </a:lnTo>
                <a:cubicBezTo>
                  <a:pt x="185561" y="406638"/>
                  <a:pt x="142663" y="406638"/>
                  <a:pt x="116205" y="376873"/>
                </a:cubicBezTo>
                <a:lnTo>
                  <a:pt x="94615" y="352663"/>
                </a:lnTo>
                <a:lnTo>
                  <a:pt x="34854" y="419894"/>
                </a:lnTo>
                <a:cubicBezTo>
                  <a:pt x="28222" y="427355"/>
                  <a:pt x="17568" y="427355"/>
                  <a:pt x="10936" y="419894"/>
                </a:cubicBezTo>
                <a:cubicBezTo>
                  <a:pt x="4304" y="412433"/>
                  <a:pt x="4304" y="400368"/>
                  <a:pt x="10936" y="392986"/>
                </a:cubicBezTo>
                <a:lnTo>
                  <a:pt x="70697" y="325755"/>
                </a:lnTo>
                <a:lnTo>
                  <a:pt x="49177" y="301546"/>
                </a:lnTo>
                <a:cubicBezTo>
                  <a:pt x="22719" y="271780"/>
                  <a:pt x="22719" y="223520"/>
                  <a:pt x="49177" y="193834"/>
                </a:cubicBezTo>
                <a:lnTo>
                  <a:pt x="54398" y="187960"/>
                </a:lnTo>
                <a:lnTo>
                  <a:pt x="56162" y="186293"/>
                </a:lnTo>
                <a:close/>
                <a:moveTo>
                  <a:pt x="129611" y="103664"/>
                </a:moveTo>
                <a:cubicBezTo>
                  <a:pt x="133985" y="100409"/>
                  <a:pt x="139982" y="100965"/>
                  <a:pt x="143792" y="105331"/>
                </a:cubicBezTo>
                <a:lnTo>
                  <a:pt x="176318" y="141922"/>
                </a:lnTo>
                <a:lnTo>
                  <a:pt x="180622" y="147241"/>
                </a:lnTo>
                <a:cubicBezTo>
                  <a:pt x="194522" y="166132"/>
                  <a:pt x="199178" y="190897"/>
                  <a:pt x="194169" y="213836"/>
                </a:cubicBezTo>
                <a:cubicBezTo>
                  <a:pt x="216535" y="207724"/>
                  <a:pt x="240877" y="214630"/>
                  <a:pt x="258092" y="233918"/>
                </a:cubicBezTo>
                <a:lnTo>
                  <a:pt x="290618" y="270510"/>
                </a:lnTo>
                <a:cubicBezTo>
                  <a:pt x="294993" y="275431"/>
                  <a:pt x="294993" y="283528"/>
                  <a:pt x="290618" y="288449"/>
                </a:cubicBezTo>
                <a:lnTo>
                  <a:pt x="285397" y="294323"/>
                </a:lnTo>
                <a:cubicBezTo>
                  <a:pt x="258939" y="324088"/>
                  <a:pt x="216041" y="324088"/>
                  <a:pt x="189583" y="294323"/>
                </a:cubicBezTo>
                <a:lnTo>
                  <a:pt x="122626" y="218996"/>
                </a:lnTo>
                <a:cubicBezTo>
                  <a:pt x="96167" y="189230"/>
                  <a:pt x="96167" y="140970"/>
                  <a:pt x="122626" y="111284"/>
                </a:cubicBezTo>
                <a:lnTo>
                  <a:pt x="127847" y="105410"/>
                </a:lnTo>
                <a:lnTo>
                  <a:pt x="129611" y="103743"/>
                </a:lnTo>
                <a:close/>
                <a:moveTo>
                  <a:pt x="349391" y="11906"/>
                </a:moveTo>
                <a:cubicBezTo>
                  <a:pt x="356023" y="4445"/>
                  <a:pt x="366748" y="4445"/>
                  <a:pt x="373380" y="11906"/>
                </a:cubicBezTo>
                <a:cubicBezTo>
                  <a:pt x="379589" y="18891"/>
                  <a:pt x="379942" y="29924"/>
                  <a:pt x="374509" y="37465"/>
                </a:cubicBezTo>
                <a:lnTo>
                  <a:pt x="373380" y="38894"/>
                </a:lnTo>
                <a:lnTo>
                  <a:pt x="292594" y="129699"/>
                </a:lnTo>
                <a:cubicBezTo>
                  <a:pt x="298027" y="130493"/>
                  <a:pt x="303318" y="132080"/>
                  <a:pt x="308469" y="134382"/>
                </a:cubicBezTo>
                <a:lnTo>
                  <a:pt x="349603" y="88106"/>
                </a:lnTo>
                <a:cubicBezTo>
                  <a:pt x="356235" y="80645"/>
                  <a:pt x="366959" y="80645"/>
                  <a:pt x="373592" y="88106"/>
                </a:cubicBezTo>
                <a:cubicBezTo>
                  <a:pt x="379801" y="95091"/>
                  <a:pt x="380153" y="106124"/>
                  <a:pt x="374721" y="113586"/>
                </a:cubicBezTo>
                <a:lnTo>
                  <a:pt x="373521" y="115014"/>
                </a:lnTo>
                <a:lnTo>
                  <a:pt x="336338" y="156845"/>
                </a:lnTo>
                <a:lnTo>
                  <a:pt x="363855" y="187801"/>
                </a:lnTo>
                <a:cubicBezTo>
                  <a:pt x="368229" y="192723"/>
                  <a:pt x="368229" y="200819"/>
                  <a:pt x="363855" y="205740"/>
                </a:cubicBezTo>
                <a:lnTo>
                  <a:pt x="358634" y="211614"/>
                </a:lnTo>
                <a:cubicBezTo>
                  <a:pt x="332176" y="241379"/>
                  <a:pt x="289278" y="241379"/>
                  <a:pt x="262819" y="211614"/>
                </a:cubicBezTo>
                <a:lnTo>
                  <a:pt x="195862" y="136287"/>
                </a:lnTo>
                <a:cubicBezTo>
                  <a:pt x="169404" y="106521"/>
                  <a:pt x="169404" y="58261"/>
                  <a:pt x="195862" y="28575"/>
                </a:cubicBezTo>
                <a:lnTo>
                  <a:pt x="201083" y="22701"/>
                </a:lnTo>
                <a:lnTo>
                  <a:pt x="202847" y="21034"/>
                </a:lnTo>
                <a:cubicBezTo>
                  <a:pt x="207222" y="17780"/>
                  <a:pt x="213219" y="18336"/>
                  <a:pt x="217029" y="22701"/>
                </a:cubicBezTo>
                <a:lnTo>
                  <a:pt x="244546" y="53658"/>
                </a:lnTo>
                <a:lnTo>
                  <a:pt x="281728" y="11827"/>
                </a:lnTo>
                <a:cubicBezTo>
                  <a:pt x="288361" y="4366"/>
                  <a:pt x="299085" y="4366"/>
                  <a:pt x="305717" y="11827"/>
                </a:cubicBezTo>
                <a:cubicBezTo>
                  <a:pt x="311926" y="18812"/>
                  <a:pt x="312279" y="29845"/>
                  <a:pt x="306846" y="37306"/>
                </a:cubicBezTo>
                <a:lnTo>
                  <a:pt x="305647" y="38735"/>
                </a:lnTo>
                <a:lnTo>
                  <a:pt x="264513" y="85011"/>
                </a:lnTo>
                <a:cubicBezTo>
                  <a:pt x="266488" y="90646"/>
                  <a:pt x="267829" y="96520"/>
                  <a:pt x="268534" y="102553"/>
                </a:cubicBezTo>
                <a:lnTo>
                  <a:pt x="349391" y="11906"/>
                </a:lnTo>
                <a:close/>
              </a:path>
            </a:pathLst>
          </a:cu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9" name="Text 6"/>
          <p:cNvSpPr/>
          <p:nvPr/>
        </p:nvSpPr>
        <p:spPr>
          <a:xfrm>
            <a:off x="1651000" y="6578600"/>
            <a:ext cx="13589000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Global impact: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ML-powered crop monitoring covers </a:t>
            </a:r>
            <a:r>
              <a:rPr lang="en-US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entire countries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in near real-time, enabling early famine warnings.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62000" y="1524000"/>
            <a:ext cx="6350000" cy="533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36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What We'll Cover Today</a:t>
            </a:r>
            <a:endParaRPr lang="en-US" sz="3600" dirty="0"/>
          </a:p>
        </p:txBody>
      </p:sp>
      <p:sp>
        <p:nvSpPr>
          <p:cNvPr id="4" name="Shape 2"/>
          <p:cNvSpPr/>
          <p:nvPr/>
        </p:nvSpPr>
        <p:spPr>
          <a:xfrm>
            <a:off x="762000" y="2133600"/>
            <a:ext cx="14732000" cy="254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5" name="Text 3"/>
          <p:cNvSpPr/>
          <p:nvPr/>
        </p:nvSpPr>
        <p:spPr>
          <a:xfrm>
            <a:off x="1016000" y="2476500"/>
            <a:ext cx="952500" cy="635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44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01</a:t>
            </a:r>
            <a:endParaRPr lang="en-US" sz="4400" dirty="0"/>
          </a:p>
        </p:txBody>
      </p:sp>
      <p:sp>
        <p:nvSpPr>
          <p:cNvPr id="6" name="Text 4"/>
          <p:cNvSpPr/>
          <p:nvPr/>
        </p:nvSpPr>
        <p:spPr>
          <a:xfrm>
            <a:off x="1968500" y="2514600"/>
            <a:ext cx="4445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Why ML Meets Earth Science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1968500" y="2895600"/>
            <a:ext cx="4445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4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The intersection of data and planetary challenges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1016000" y="3492500"/>
            <a:ext cx="952500" cy="635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44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02</a:t>
            </a:r>
            <a:endParaRPr lang="en-US" sz="4400" dirty="0"/>
          </a:p>
        </p:txBody>
      </p:sp>
      <p:sp>
        <p:nvSpPr>
          <p:cNvPr id="9" name="Text 7"/>
          <p:cNvSpPr/>
          <p:nvPr/>
        </p:nvSpPr>
        <p:spPr>
          <a:xfrm>
            <a:off x="1968500" y="3530600"/>
            <a:ext cx="4445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The Data We Work With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1968500" y="3911600"/>
            <a:ext cx="4445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4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Understanding inputs before designing algorithms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1016000" y="4508500"/>
            <a:ext cx="952500" cy="635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44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03</a:t>
            </a:r>
            <a:endParaRPr lang="en-US" sz="4400" dirty="0"/>
          </a:p>
        </p:txBody>
      </p:sp>
      <p:sp>
        <p:nvSpPr>
          <p:cNvPr id="12" name="Text 10"/>
          <p:cNvSpPr/>
          <p:nvPr/>
        </p:nvSpPr>
        <p:spPr>
          <a:xfrm>
            <a:off x="1968500" y="4546600"/>
            <a:ext cx="4445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Key ML Techniques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1968500" y="4927600"/>
            <a:ext cx="4445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4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What algorithms are used and why they fit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8636000" y="2476500"/>
            <a:ext cx="952500" cy="635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44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04</a:t>
            </a:r>
            <a:endParaRPr lang="en-US" sz="4400" dirty="0"/>
          </a:p>
        </p:txBody>
      </p:sp>
      <p:sp>
        <p:nvSpPr>
          <p:cNvPr id="15" name="Text 13"/>
          <p:cNvSpPr/>
          <p:nvPr/>
        </p:nvSpPr>
        <p:spPr>
          <a:xfrm>
            <a:off x="9588500" y="2514600"/>
            <a:ext cx="4826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Applications Across Domains</a:t>
            </a:r>
            <a:endParaRPr lang="en-US" sz="2400" dirty="0"/>
          </a:p>
        </p:txBody>
      </p:sp>
      <p:sp>
        <p:nvSpPr>
          <p:cNvPr id="16" name="Text 14"/>
          <p:cNvSpPr/>
          <p:nvPr/>
        </p:nvSpPr>
        <p:spPr>
          <a:xfrm>
            <a:off x="9588500" y="2895600"/>
            <a:ext cx="4826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4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Where ML is making a real impact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8636000" y="3492500"/>
            <a:ext cx="952500" cy="635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44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05</a:t>
            </a:r>
            <a:endParaRPr lang="en-US" sz="4400" dirty="0"/>
          </a:p>
        </p:txBody>
      </p:sp>
      <p:sp>
        <p:nvSpPr>
          <p:cNvPr id="18" name="Text 16"/>
          <p:cNvSpPr/>
          <p:nvPr/>
        </p:nvSpPr>
        <p:spPr>
          <a:xfrm>
            <a:off x="9588500" y="3530600"/>
            <a:ext cx="4826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Real-World Case Studies</a:t>
            </a:r>
            <a:endParaRPr lang="en-US" sz="2400" dirty="0"/>
          </a:p>
        </p:txBody>
      </p:sp>
      <p:sp>
        <p:nvSpPr>
          <p:cNvPr id="19" name="Text 17"/>
          <p:cNvSpPr/>
          <p:nvPr/>
        </p:nvSpPr>
        <p:spPr>
          <a:xfrm>
            <a:off x="9588500" y="3911600"/>
            <a:ext cx="4826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4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Diving deeper into impactful applications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8636000" y="4508500"/>
            <a:ext cx="952500" cy="635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44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06</a:t>
            </a:r>
            <a:endParaRPr lang="en-US" sz="4400" dirty="0"/>
          </a:p>
        </p:txBody>
      </p:sp>
      <p:sp>
        <p:nvSpPr>
          <p:cNvPr id="21" name="Text 19"/>
          <p:cNvSpPr/>
          <p:nvPr/>
        </p:nvSpPr>
        <p:spPr>
          <a:xfrm>
            <a:off x="9588500" y="4546600"/>
            <a:ext cx="4826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Challenges &amp; What's Next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9588500" y="4927600"/>
            <a:ext cx="4826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4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The road ahead for ML in Earth Science</a:t>
            </a:r>
            <a:endParaRPr lang="en-US" sz="14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CFAAA6-3234-7A6E-B985-47275EABB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0" descr="https://kimi-img.moonshot.cn/pub/slides/okc/7dqhtatnsr3me/mnt/agents/output/ml-earth-science/images/ch4_flood.png">
            <a:extLst>
              <a:ext uri="{FF2B5EF4-FFF2-40B4-BE49-F238E27FC236}">
                <a16:creationId xmlns:a16="http://schemas.microsoft.com/office/drawing/2014/main" id="{CF3B294C-2919-CE96-E473-DB734AF51A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1" b="781"/>
          <a:stretch/>
        </p:blipFill>
        <p:spPr>
          <a:xfrm>
            <a:off x="988828" y="2371393"/>
            <a:ext cx="7239000" cy="4071938"/>
          </a:xfrm>
          <a:prstGeom prst="rect">
            <a:avLst/>
          </a:prstGeom>
        </p:spPr>
      </p:pic>
      <p:sp>
        <p:nvSpPr>
          <p:cNvPr id="12" name="Text 1">
            <a:extLst>
              <a:ext uri="{FF2B5EF4-FFF2-40B4-BE49-F238E27FC236}">
                <a16:creationId xmlns:a16="http://schemas.microsoft.com/office/drawing/2014/main" id="{AED2B0A0-9D87-79AF-92B8-EE23C6A2C66F}"/>
              </a:ext>
            </a:extLst>
          </p:cNvPr>
          <p:cNvSpPr/>
          <p:nvPr/>
        </p:nvSpPr>
        <p:spPr>
          <a:xfrm>
            <a:off x="9525000" y="2540000"/>
            <a:ext cx="2540000" cy="1016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72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05</a:t>
            </a:r>
            <a:endParaRPr lang="en-US" sz="7200" dirty="0"/>
          </a:p>
        </p:txBody>
      </p:sp>
      <p:sp>
        <p:nvSpPr>
          <p:cNvPr id="13" name="Shape 2">
            <a:extLst>
              <a:ext uri="{FF2B5EF4-FFF2-40B4-BE49-F238E27FC236}">
                <a16:creationId xmlns:a16="http://schemas.microsoft.com/office/drawing/2014/main" id="{B8F54A05-F4F2-D599-9FF1-48176F0EF1E7}"/>
              </a:ext>
            </a:extLst>
          </p:cNvPr>
          <p:cNvSpPr/>
          <p:nvPr/>
        </p:nvSpPr>
        <p:spPr>
          <a:xfrm>
            <a:off x="10933225" y="3683000"/>
            <a:ext cx="1270000" cy="508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13CABA14-A96E-4D32-0EC4-8C483E167ED8}"/>
              </a:ext>
            </a:extLst>
          </p:cNvPr>
          <p:cNvSpPr/>
          <p:nvPr/>
        </p:nvSpPr>
        <p:spPr>
          <a:xfrm>
            <a:off x="7787166" y="3937000"/>
            <a:ext cx="7239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3200" kern="0" spc="200" dirty="0">
                <a:latin typeface="Liter" pitchFamily="34" charset="0"/>
                <a:ea typeface="Liter" pitchFamily="34" charset="-122"/>
                <a:cs typeface="Liter" pitchFamily="34" charset="-120"/>
              </a:rPr>
              <a:t>REAL-WORLD CASE STUDIES</a:t>
            </a:r>
            <a:endParaRPr lang="en-US" sz="3200" dirty="0"/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EA7CA6FA-87A5-069D-A630-5A6D7A8C6547}"/>
              </a:ext>
            </a:extLst>
          </p:cNvPr>
          <p:cNvSpPr/>
          <p:nvPr/>
        </p:nvSpPr>
        <p:spPr>
          <a:xfrm>
            <a:off x="6936562" y="4635500"/>
            <a:ext cx="7239000" cy="444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1800" dirty="0"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Diving deeper into two impactful applications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3793607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Case Study — Landslide Early Warning in Italy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4" name="Shape 2"/>
          <p:cNvSpPr/>
          <p:nvPr/>
        </p:nvSpPr>
        <p:spPr>
          <a:xfrm>
            <a:off x="762000" y="2095500"/>
            <a:ext cx="4699000" cy="2921000"/>
          </a:xfrm>
          <a:prstGeom prst="rect">
            <a:avLst/>
          </a:prstGeom>
          <a:solidFill>
            <a:srgbClr val="D4A017">
              <a:alpha val="8235"/>
            </a:srgbClr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5" name="Shape 3"/>
          <p:cNvSpPr/>
          <p:nvPr/>
        </p:nvSpPr>
        <p:spPr>
          <a:xfrm>
            <a:off x="762000" y="2095500"/>
            <a:ext cx="63500" cy="29210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6" name="Text 4"/>
          <p:cNvSpPr/>
          <p:nvPr/>
        </p:nvSpPr>
        <p:spPr>
          <a:xfrm>
            <a:off x="1079500" y="2222500"/>
            <a:ext cx="1905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PROBLEM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1079500" y="2590800"/>
            <a:ext cx="41275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5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Traditional warnings use only </a:t>
            </a: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rainfall thresholds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, missing geological and environmental factors.</a:t>
            </a:r>
            <a:endParaRPr lang="en-US" sz="1600" dirty="0"/>
          </a:p>
          <a:p>
            <a:pPr algn="l">
              <a:lnSpc>
                <a:spcPct val="145000"/>
              </a:lnSpc>
              <a:spcBef>
                <a:spcPts val="600"/>
              </a:spcBef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Result: high false positives, missed events, limited spatial precision.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778500" y="2095500"/>
            <a:ext cx="4699000" cy="2921000"/>
          </a:xfrm>
          <a:prstGeom prst="rect">
            <a:avLst/>
          </a:prstGeom>
          <a:solidFill>
            <a:srgbClr val="2D5016">
              <a:alpha val="8235"/>
            </a:srgbClr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9" name="Shape 7"/>
          <p:cNvSpPr/>
          <p:nvPr/>
        </p:nvSpPr>
        <p:spPr>
          <a:xfrm>
            <a:off x="5778500" y="2095500"/>
            <a:ext cx="63500" cy="2921000"/>
          </a:xfrm>
          <a:prstGeom prst="rect">
            <a:avLst/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0" name="Text 8"/>
          <p:cNvSpPr/>
          <p:nvPr/>
        </p:nvSpPr>
        <p:spPr>
          <a:xfrm>
            <a:off x="6096000" y="2222500"/>
            <a:ext cx="1905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SOLUTION</a:t>
            </a: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6096000" y="2590800"/>
            <a:ext cx="41275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5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Dynamic ML using </a:t>
            </a: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Random Forest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to generate daily Landslide Hazard Maps.</a:t>
            </a:r>
            <a:endParaRPr lang="en-US" sz="1600" dirty="0"/>
          </a:p>
          <a:p>
            <a:pPr algn="l">
              <a:lnSpc>
                <a:spcPct val="145000"/>
              </a:lnSpc>
              <a:spcBef>
                <a:spcPts val="600"/>
              </a:spcBef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Integrates rainfall data + geoenvironmental factors (lithology, slope, land use).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0795000" y="2095500"/>
            <a:ext cx="4699000" cy="29210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3" name="Shape 11"/>
          <p:cNvSpPr/>
          <p:nvPr/>
        </p:nvSpPr>
        <p:spPr>
          <a:xfrm>
            <a:off x="10795000" y="2095500"/>
            <a:ext cx="63500" cy="29210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4" name="Text 12"/>
          <p:cNvSpPr/>
          <p:nvPr/>
        </p:nvSpPr>
        <p:spPr>
          <a:xfrm>
            <a:off x="11112500" y="2222500"/>
            <a:ext cx="1905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RESULTS</a:t>
            </a: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11112500" y="2590800"/>
            <a:ext cx="41275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5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Predicted the </a:t>
            </a:r>
            <a:r>
              <a:rPr lang="en-US" sz="16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September 2015 Liguria extreme rainfall event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.</a:t>
            </a:r>
            <a:endParaRPr lang="en-US" sz="1600" dirty="0"/>
          </a:p>
          <a:p>
            <a:pPr algn="l">
              <a:lnSpc>
                <a:spcPct val="145000"/>
              </a:lnSpc>
              <a:spcBef>
                <a:spcPts val="600"/>
              </a:spcBef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Reliably distinguished stable from unstable conditions.</a:t>
            </a:r>
            <a:endParaRPr lang="en-US" sz="1600" dirty="0"/>
          </a:p>
          <a:p>
            <a:pPr algn="l">
              <a:lnSpc>
                <a:spcPct val="145000"/>
              </a:lnSpc>
              <a:spcBef>
                <a:spcPts val="600"/>
              </a:spcBef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Partial Dependence Plots ensure geomorphological plausibility.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762000" y="5334000"/>
            <a:ext cx="14732000" cy="889000"/>
          </a:xfrm>
          <a:prstGeom prst="roundRect">
            <a:avLst>
              <a:gd name="adj" fmla="val 5000"/>
            </a:avLst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7" name="Shape 15"/>
          <p:cNvSpPr/>
          <p:nvPr/>
        </p:nvSpPr>
        <p:spPr>
          <a:xfrm>
            <a:off x="1079500" y="55626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18369" y="-15002"/>
                </a:moveTo>
                <a:cubicBezTo>
                  <a:pt x="215477" y="-21352"/>
                  <a:pt x="209621" y="-25400"/>
                  <a:pt x="203271" y="-25400"/>
                </a:cubicBezTo>
                <a:cubicBezTo>
                  <a:pt x="196921" y="-25400"/>
                  <a:pt x="191064" y="-21352"/>
                  <a:pt x="188172" y="-15002"/>
                </a:cubicBezTo>
                <a:lnTo>
                  <a:pt x="136243" y="99457"/>
                </a:lnTo>
                <a:lnTo>
                  <a:pt x="23424" y="119618"/>
                </a:lnTo>
                <a:cubicBezTo>
                  <a:pt x="17145" y="120729"/>
                  <a:pt x="11924" y="125730"/>
                  <a:pt x="9948" y="132556"/>
                </a:cubicBezTo>
                <a:cubicBezTo>
                  <a:pt x="7973" y="139383"/>
                  <a:pt x="9596" y="146844"/>
                  <a:pt x="14041" y="151924"/>
                </a:cubicBezTo>
                <a:lnTo>
                  <a:pt x="94756" y="242808"/>
                </a:lnTo>
                <a:lnTo>
                  <a:pt x="76976" y="369729"/>
                </a:lnTo>
                <a:cubicBezTo>
                  <a:pt x="75988" y="376793"/>
                  <a:pt x="78599" y="383937"/>
                  <a:pt x="83749" y="388144"/>
                </a:cubicBezTo>
                <a:cubicBezTo>
                  <a:pt x="88900" y="392351"/>
                  <a:pt x="95673" y="392986"/>
                  <a:pt x="101388" y="389731"/>
                </a:cubicBezTo>
                <a:lnTo>
                  <a:pt x="203271" y="331470"/>
                </a:lnTo>
                <a:lnTo>
                  <a:pt x="305082" y="389731"/>
                </a:lnTo>
                <a:cubicBezTo>
                  <a:pt x="310727" y="392986"/>
                  <a:pt x="317571" y="392351"/>
                  <a:pt x="322721" y="388144"/>
                </a:cubicBezTo>
                <a:cubicBezTo>
                  <a:pt x="327872" y="383937"/>
                  <a:pt x="330482" y="376873"/>
                  <a:pt x="329494" y="369729"/>
                </a:cubicBezTo>
                <a:lnTo>
                  <a:pt x="311644" y="242808"/>
                </a:lnTo>
                <a:lnTo>
                  <a:pt x="392359" y="151924"/>
                </a:lnTo>
                <a:cubicBezTo>
                  <a:pt x="396875" y="146844"/>
                  <a:pt x="398427" y="139383"/>
                  <a:pt x="396452" y="132556"/>
                </a:cubicBezTo>
                <a:cubicBezTo>
                  <a:pt x="394476" y="125730"/>
                  <a:pt x="389326" y="120729"/>
                  <a:pt x="382976" y="119618"/>
                </a:cubicBezTo>
                <a:lnTo>
                  <a:pt x="270228" y="99457"/>
                </a:lnTo>
                <a:lnTo>
                  <a:pt x="218369" y="-15002"/>
                </a:lnTo>
                <a:close/>
              </a:path>
            </a:pathLst>
          </a:cu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8" name="Text 16"/>
          <p:cNvSpPr/>
          <p:nvPr/>
        </p:nvSpPr>
        <p:spPr>
          <a:xfrm>
            <a:off x="1651000" y="5461000"/>
            <a:ext cx="13589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Key innovation:</a:t>
            </a:r>
            <a:r>
              <a:rPr lang="en-US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</a:t>
            </a:r>
            <a:r>
              <a:rPr lang="en-US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Daily dynamic hazard maps</a:t>
            </a:r>
            <a:r>
              <a:rPr lang="en-US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instead of static zones — updating as weather changes.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889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Case Study — Weather Prediction with FuXi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4" name="Shape 2"/>
          <p:cNvSpPr/>
          <p:nvPr/>
        </p:nvSpPr>
        <p:spPr>
          <a:xfrm>
            <a:off x="762000" y="2095500"/>
            <a:ext cx="14732000" cy="762000"/>
          </a:xfrm>
          <a:prstGeom prst="roundRect">
            <a:avLst>
              <a:gd name="adj" fmla="val 5000"/>
            </a:avLst>
          </a:prstGeom>
          <a:solidFill>
            <a:srgbClr val="D4A017">
              <a:alpha val="8235"/>
            </a:srgbClr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5" name="Shape 3"/>
          <p:cNvSpPr/>
          <p:nvPr/>
        </p:nvSpPr>
        <p:spPr>
          <a:xfrm>
            <a:off x="1079500" y="22606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177800" y="355600"/>
                </a:moveTo>
                <a:cubicBezTo>
                  <a:pt x="275930" y="355600"/>
                  <a:pt x="355600" y="275930"/>
                  <a:pt x="355600" y="177800"/>
                </a:cubicBezTo>
                <a:cubicBezTo>
                  <a:pt x="355600" y="79670"/>
                  <a:pt x="275930" y="0"/>
                  <a:pt x="177800" y="0"/>
                </a:cubicBezTo>
                <a:cubicBezTo>
                  <a:pt x="79670" y="0"/>
                  <a:pt x="0" y="79670"/>
                  <a:pt x="0" y="177800"/>
                </a:cubicBezTo>
                <a:cubicBezTo>
                  <a:pt x="0" y="275930"/>
                  <a:pt x="79670" y="355600"/>
                  <a:pt x="177800" y="355600"/>
                </a:cubicBezTo>
                <a:close/>
                <a:moveTo>
                  <a:pt x="177800" y="122238"/>
                </a:moveTo>
                <a:cubicBezTo>
                  <a:pt x="165507" y="122238"/>
                  <a:pt x="155575" y="132169"/>
                  <a:pt x="155575" y="144463"/>
                </a:cubicBezTo>
                <a:cubicBezTo>
                  <a:pt x="155575" y="153700"/>
                  <a:pt x="148144" y="161131"/>
                  <a:pt x="138906" y="161131"/>
                </a:cubicBezTo>
                <a:cubicBezTo>
                  <a:pt x="129669" y="161131"/>
                  <a:pt x="122238" y="153700"/>
                  <a:pt x="122238" y="144463"/>
                </a:cubicBezTo>
                <a:cubicBezTo>
                  <a:pt x="122238" y="113764"/>
                  <a:pt x="147102" y="88900"/>
                  <a:pt x="177800" y="88900"/>
                </a:cubicBezTo>
                <a:cubicBezTo>
                  <a:pt x="208498" y="88900"/>
                  <a:pt x="233363" y="113764"/>
                  <a:pt x="233363" y="144463"/>
                </a:cubicBezTo>
                <a:cubicBezTo>
                  <a:pt x="233363" y="177244"/>
                  <a:pt x="208359" y="191135"/>
                  <a:pt x="194469" y="196205"/>
                </a:cubicBezTo>
                <a:lnTo>
                  <a:pt x="194469" y="198844"/>
                </a:lnTo>
                <a:cubicBezTo>
                  <a:pt x="194469" y="208082"/>
                  <a:pt x="187037" y="215513"/>
                  <a:pt x="177800" y="215513"/>
                </a:cubicBezTo>
                <a:cubicBezTo>
                  <a:pt x="168563" y="215513"/>
                  <a:pt x="161131" y="208082"/>
                  <a:pt x="161131" y="198844"/>
                </a:cubicBezTo>
                <a:lnTo>
                  <a:pt x="161131" y="193219"/>
                </a:lnTo>
                <a:cubicBezTo>
                  <a:pt x="161131" y="178981"/>
                  <a:pt x="171410" y="168771"/>
                  <a:pt x="182037" y="165298"/>
                </a:cubicBezTo>
                <a:cubicBezTo>
                  <a:pt x="186482" y="163840"/>
                  <a:pt x="191204" y="161479"/>
                  <a:pt x="194677" y="158145"/>
                </a:cubicBezTo>
                <a:cubicBezTo>
                  <a:pt x="197664" y="155228"/>
                  <a:pt x="200025" y="151199"/>
                  <a:pt x="200025" y="144532"/>
                </a:cubicBezTo>
                <a:cubicBezTo>
                  <a:pt x="200025" y="132239"/>
                  <a:pt x="190093" y="122307"/>
                  <a:pt x="177800" y="122307"/>
                </a:cubicBezTo>
                <a:close/>
                <a:moveTo>
                  <a:pt x="155575" y="255587"/>
                </a:moveTo>
                <a:cubicBezTo>
                  <a:pt x="155575" y="243321"/>
                  <a:pt x="165534" y="233363"/>
                  <a:pt x="177800" y="233363"/>
                </a:cubicBezTo>
                <a:cubicBezTo>
                  <a:pt x="190066" y="233363"/>
                  <a:pt x="200025" y="243321"/>
                  <a:pt x="200025" y="255587"/>
                </a:cubicBezTo>
                <a:cubicBezTo>
                  <a:pt x="200025" y="267854"/>
                  <a:pt x="190066" y="277813"/>
                  <a:pt x="177800" y="277813"/>
                </a:cubicBezTo>
                <a:cubicBezTo>
                  <a:pt x="165534" y="277813"/>
                  <a:pt x="155575" y="267854"/>
                  <a:pt x="155575" y="255587"/>
                </a:cubicBezTo>
                <a:close/>
              </a:path>
            </a:pathLst>
          </a:cu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6" name="Text 4"/>
          <p:cNvSpPr/>
          <p:nvPr/>
        </p:nvSpPr>
        <p:spPr>
          <a:xfrm>
            <a:off x="1587500" y="2184400"/>
            <a:ext cx="136525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Problem: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Traditional weather prediction requires supercomputers and hours of computation.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762000" y="3175000"/>
            <a:ext cx="254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THE SOLUTION</a:t>
            </a:r>
            <a:endParaRPr lang="en-US" sz="2000" dirty="0"/>
          </a:p>
        </p:txBody>
      </p:sp>
      <p:sp>
        <p:nvSpPr>
          <p:cNvPr id="8" name="Shape 6"/>
          <p:cNvSpPr/>
          <p:nvPr/>
        </p:nvSpPr>
        <p:spPr>
          <a:xfrm>
            <a:off x="762000" y="3543300"/>
            <a:ext cx="508000" cy="25400"/>
          </a:xfrm>
          <a:prstGeom prst="rect">
            <a:avLst/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9" name="Text 7"/>
          <p:cNvSpPr/>
          <p:nvPr/>
        </p:nvSpPr>
        <p:spPr>
          <a:xfrm>
            <a:off x="762000" y="3708400"/>
            <a:ext cx="8128000" cy="215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5000"/>
              </a:lnSpc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FuXi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ML weather forecasting system:</a:t>
            </a:r>
            <a:endParaRPr lang="en-US" dirty="0"/>
          </a:p>
          <a:p>
            <a:pPr marL="254000" indent="-25400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Trained on </a:t>
            </a:r>
            <a:r>
              <a:rPr lang="en-US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72 years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of ECMWF reanalysis data</a:t>
            </a:r>
            <a:endParaRPr lang="en-US" dirty="0"/>
          </a:p>
          <a:p>
            <a:pPr marL="254000" indent="-25400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Global daily forecasts up to </a:t>
            </a: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42 days ahead</a:t>
            </a:r>
            <a:endParaRPr lang="en-US" dirty="0"/>
          </a:p>
          <a:p>
            <a:pPr marL="254000" indent="-25400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0.25-degree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spatial resolution</a:t>
            </a:r>
            <a:endParaRPr lang="en-US" dirty="0"/>
          </a:p>
          <a:p>
            <a:pPr marL="254000" indent="-25400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Runs on </a:t>
            </a: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standard hardware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in minutes</a:t>
            </a:r>
            <a:endParaRPr lang="en-US" dirty="0"/>
          </a:p>
        </p:txBody>
      </p:sp>
      <p:sp>
        <p:nvSpPr>
          <p:cNvPr id="10" name="Shape 8"/>
          <p:cNvSpPr/>
          <p:nvPr/>
        </p:nvSpPr>
        <p:spPr>
          <a:xfrm>
            <a:off x="9398000" y="3175000"/>
            <a:ext cx="6096000" cy="23495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1" name="Text 9"/>
          <p:cNvSpPr/>
          <p:nvPr/>
        </p:nvSpPr>
        <p:spPr>
          <a:xfrm>
            <a:off x="9715500" y="3327400"/>
            <a:ext cx="25400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IMPACT</a:t>
            </a:r>
            <a:endParaRPr lang="en-US" dirty="0"/>
          </a:p>
        </p:txBody>
      </p:sp>
      <p:sp>
        <p:nvSpPr>
          <p:cNvPr id="12" name="Shape 10"/>
          <p:cNvSpPr/>
          <p:nvPr/>
        </p:nvSpPr>
        <p:spPr>
          <a:xfrm>
            <a:off x="9715500" y="3670300"/>
            <a:ext cx="381000" cy="254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3" name="Text 11"/>
          <p:cNvSpPr/>
          <p:nvPr/>
        </p:nvSpPr>
        <p:spPr>
          <a:xfrm>
            <a:off x="9715500" y="3810000"/>
            <a:ext cx="5461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Outperforms ML models on precipitation and MJO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9715500" y="4445000"/>
            <a:ext cx="5461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600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FuXi-ENS</a:t>
            </a: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: 15-day ensemble forecasts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9715500" y="5080000"/>
            <a:ext cx="5461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Democratizes weather forecasting worldwide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762000" y="5969000"/>
            <a:ext cx="14732000" cy="952500"/>
          </a:xfrm>
          <a:prstGeom prst="roundRect">
            <a:avLst>
              <a:gd name="adj" fmla="val 5000"/>
            </a:avLst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7" name="Text 15"/>
          <p:cNvSpPr/>
          <p:nvPr/>
        </p:nvSpPr>
        <p:spPr>
          <a:xfrm>
            <a:off x="1016000" y="6096000"/>
            <a:ext cx="14224000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Why it matters:</a:t>
            </a:r>
            <a:r>
              <a:rPr lang="en-US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FuXi proves ML can </a:t>
            </a:r>
            <a:r>
              <a:rPr lang="en-US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surpass supercomputer-based forecasting</a:t>
            </a:r>
            <a:r>
              <a:rPr lang="en-US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at a fraction of the cost.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33EDD7-B22C-4A80-1D41-488D2422B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0" descr="https://kimi-img.moonshot.cn/pub/slides/okc/7dqhtatnsr3me/mnt/agents/output/ml-earth-science/images/ch6_future.png">
            <a:extLst>
              <a:ext uri="{FF2B5EF4-FFF2-40B4-BE49-F238E27FC236}">
                <a16:creationId xmlns:a16="http://schemas.microsoft.com/office/drawing/2014/main" id="{F46D124F-9975-89AD-C0B5-E9795C514C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1" b="781"/>
          <a:stretch/>
        </p:blipFill>
        <p:spPr>
          <a:xfrm>
            <a:off x="1014228" y="2166679"/>
            <a:ext cx="7224889" cy="4064000"/>
          </a:xfrm>
          <a:prstGeom prst="rect">
            <a:avLst/>
          </a:prstGeom>
        </p:spPr>
      </p:pic>
      <p:sp>
        <p:nvSpPr>
          <p:cNvPr id="20" name="Text 1">
            <a:extLst>
              <a:ext uri="{FF2B5EF4-FFF2-40B4-BE49-F238E27FC236}">
                <a16:creationId xmlns:a16="http://schemas.microsoft.com/office/drawing/2014/main" id="{4952D3E9-B24D-4B58-59B9-AD519C2C9715}"/>
              </a:ext>
            </a:extLst>
          </p:cNvPr>
          <p:cNvSpPr/>
          <p:nvPr/>
        </p:nvSpPr>
        <p:spPr>
          <a:xfrm>
            <a:off x="9525000" y="2540000"/>
            <a:ext cx="2540000" cy="1016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72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06</a:t>
            </a:r>
            <a:endParaRPr lang="en-US" sz="7200" dirty="0"/>
          </a:p>
        </p:txBody>
      </p:sp>
      <p:sp>
        <p:nvSpPr>
          <p:cNvPr id="21" name="Shape 2">
            <a:extLst>
              <a:ext uri="{FF2B5EF4-FFF2-40B4-BE49-F238E27FC236}">
                <a16:creationId xmlns:a16="http://schemas.microsoft.com/office/drawing/2014/main" id="{4F3A382F-88AB-A97D-A0C3-C847D2784CB8}"/>
              </a:ext>
            </a:extLst>
          </p:cNvPr>
          <p:cNvSpPr/>
          <p:nvPr/>
        </p:nvSpPr>
        <p:spPr>
          <a:xfrm>
            <a:off x="10880063" y="3683000"/>
            <a:ext cx="1270000" cy="508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E09386CB-C39F-68F3-ED91-D2CA5791BF55}"/>
              </a:ext>
            </a:extLst>
          </p:cNvPr>
          <p:cNvSpPr/>
          <p:nvPr/>
        </p:nvSpPr>
        <p:spPr>
          <a:xfrm>
            <a:off x="7882857" y="3937000"/>
            <a:ext cx="7239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3200" kern="0" spc="200" dirty="0">
                <a:latin typeface="Liter" pitchFamily="34" charset="0"/>
                <a:ea typeface="Liter" pitchFamily="34" charset="-122"/>
                <a:cs typeface="Liter" pitchFamily="34" charset="-120"/>
              </a:rPr>
              <a:t>CHALLENGES &amp; WHAT'S NEXT</a:t>
            </a:r>
            <a:endParaRPr lang="en-US" sz="3200" dirty="0"/>
          </a:p>
        </p:txBody>
      </p:sp>
      <p:sp>
        <p:nvSpPr>
          <p:cNvPr id="23" name="Text 4">
            <a:extLst>
              <a:ext uri="{FF2B5EF4-FFF2-40B4-BE49-F238E27FC236}">
                <a16:creationId xmlns:a16="http://schemas.microsoft.com/office/drawing/2014/main" id="{C4567B35-5C90-CD8F-35AB-5CF5D66438B2}"/>
              </a:ext>
            </a:extLst>
          </p:cNvPr>
          <p:cNvSpPr/>
          <p:nvPr/>
        </p:nvSpPr>
        <p:spPr>
          <a:xfrm>
            <a:off x="6883393" y="4635500"/>
            <a:ext cx="7239000" cy="444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1800" dirty="0"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The road ahead for ML in Earth Science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8292197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Key Challenges in Geoscience ML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4" name="Shape 2"/>
          <p:cNvSpPr/>
          <p:nvPr/>
        </p:nvSpPr>
        <p:spPr>
          <a:xfrm>
            <a:off x="762000" y="2095500"/>
            <a:ext cx="4699000" cy="18415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5" name="Text 3"/>
          <p:cNvSpPr/>
          <p:nvPr/>
        </p:nvSpPr>
        <p:spPr>
          <a:xfrm>
            <a:off x="952500" y="2184400"/>
            <a:ext cx="6985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01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1651000" y="2184400"/>
            <a:ext cx="3556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Data Quality &amp; Availability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952500" y="2590800"/>
            <a:ext cx="4254500" cy="120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5000"/>
              </a:lnSpc>
            </a:pPr>
            <a:r>
              <a:rPr lang="en-US" sz="14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Inconsistent sensors, missing data, cloud cover, limited labeled samples. Preprocessing consumes 60-80% of project time.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5778500" y="2095500"/>
            <a:ext cx="4699000" cy="18415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9" name="Text 7"/>
          <p:cNvSpPr/>
          <p:nvPr/>
        </p:nvSpPr>
        <p:spPr>
          <a:xfrm>
            <a:off x="5969000" y="2184400"/>
            <a:ext cx="6985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02</a:t>
            </a:r>
            <a:endParaRPr lang="en-US" sz="2800" dirty="0"/>
          </a:p>
        </p:txBody>
      </p:sp>
      <p:sp>
        <p:nvSpPr>
          <p:cNvPr id="10" name="Text 8"/>
          <p:cNvSpPr/>
          <p:nvPr/>
        </p:nvSpPr>
        <p:spPr>
          <a:xfrm>
            <a:off x="6667500" y="2184400"/>
            <a:ext cx="3556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Multicollinearity</a:t>
            </a: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5969000" y="2590800"/>
            <a:ext cx="4254500" cy="120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5000"/>
              </a:lnSpc>
            </a:pPr>
            <a:r>
              <a:rPr lang="en-US" sz="14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Earth variables are strongly interdependent, making feature importance unreliable and interpretation difficult.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10795000" y="2095500"/>
            <a:ext cx="4699000" cy="18415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3" name="Text 11"/>
          <p:cNvSpPr/>
          <p:nvPr/>
        </p:nvSpPr>
        <p:spPr>
          <a:xfrm>
            <a:off x="10985500" y="2184400"/>
            <a:ext cx="6985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03</a:t>
            </a:r>
            <a:endParaRPr lang="en-US" sz="2800" dirty="0"/>
          </a:p>
        </p:txBody>
      </p:sp>
      <p:sp>
        <p:nvSpPr>
          <p:cNvPr id="14" name="Text 12"/>
          <p:cNvSpPr/>
          <p:nvPr/>
        </p:nvSpPr>
        <p:spPr>
          <a:xfrm>
            <a:off x="11684000" y="2184400"/>
            <a:ext cx="3556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Generalizability</a:t>
            </a: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10985500" y="2590800"/>
            <a:ext cx="4254500" cy="120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5000"/>
              </a:lnSpc>
            </a:pPr>
            <a:r>
              <a:rPr lang="en-US" sz="14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Models trained in one region often fail in others. Transfer learning and domain adaptation are active research areas.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762000" y="4254500"/>
            <a:ext cx="7112000" cy="18415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7" name="Text 15"/>
          <p:cNvSpPr/>
          <p:nvPr/>
        </p:nvSpPr>
        <p:spPr>
          <a:xfrm>
            <a:off x="952500" y="4343400"/>
            <a:ext cx="6985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04</a:t>
            </a:r>
            <a:endParaRPr lang="en-US" sz="2800" dirty="0"/>
          </a:p>
        </p:txBody>
      </p:sp>
      <p:sp>
        <p:nvSpPr>
          <p:cNvPr id="18" name="Text 16"/>
          <p:cNvSpPr/>
          <p:nvPr/>
        </p:nvSpPr>
        <p:spPr>
          <a:xfrm>
            <a:off x="1651000" y="4343400"/>
            <a:ext cx="4445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The "Black Box" Problem</a:t>
            </a: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952500" y="4749800"/>
            <a:ext cx="6667500" cy="120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5000"/>
              </a:lnSpc>
            </a:pPr>
            <a:r>
              <a:rPr lang="en-US" sz="14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Scientists need to understand </a:t>
            </a:r>
            <a:r>
              <a:rPr lang="en-US" sz="1400" i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why</a:t>
            </a:r>
            <a:r>
              <a:rPr lang="en-US" sz="14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a model predicts. Interpretability methods (SHAP, LIME) are essential but imperfect.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8382000" y="4254500"/>
            <a:ext cx="7112000" cy="18415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21" name="Text 19"/>
          <p:cNvSpPr/>
          <p:nvPr/>
        </p:nvSpPr>
        <p:spPr>
          <a:xfrm>
            <a:off x="8572500" y="4343400"/>
            <a:ext cx="698500" cy="4064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05</a:t>
            </a:r>
            <a:endParaRPr lang="en-US" sz="2800" dirty="0"/>
          </a:p>
        </p:txBody>
      </p:sp>
      <p:sp>
        <p:nvSpPr>
          <p:cNvPr id="22" name="Text 20"/>
          <p:cNvSpPr/>
          <p:nvPr/>
        </p:nvSpPr>
        <p:spPr>
          <a:xfrm>
            <a:off x="9271000" y="4343400"/>
            <a:ext cx="4445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Computational Scale</a:t>
            </a:r>
            <a:endParaRPr lang="en-US" dirty="0"/>
          </a:p>
        </p:txBody>
      </p:sp>
      <p:sp>
        <p:nvSpPr>
          <p:cNvPr id="23" name="Text 21"/>
          <p:cNvSpPr/>
          <p:nvPr/>
        </p:nvSpPr>
        <p:spPr>
          <a:xfrm>
            <a:off x="8572500" y="4749800"/>
            <a:ext cx="6667500" cy="1206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5000"/>
              </a:lnSpc>
            </a:pPr>
            <a:r>
              <a:rPr lang="en-US" sz="14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Processing petabytes requires cloud infrastructure (GEE, AWS, Azure). Not all institutions have equal access.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762000" y="6413500"/>
            <a:ext cx="14732000" cy="889000"/>
          </a:xfrm>
          <a:prstGeom prst="roundRect">
            <a:avLst>
              <a:gd name="adj" fmla="val 5000"/>
            </a:avLst>
          </a:prstGeom>
          <a:solidFill>
            <a:srgbClr val="2D5016">
              <a:alpha val="8235"/>
            </a:srgbClr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25" name="Text 23"/>
          <p:cNvSpPr/>
          <p:nvPr/>
        </p:nvSpPr>
        <p:spPr>
          <a:xfrm>
            <a:off x="1016000" y="6515100"/>
            <a:ext cx="14224000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Bottom line: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Each challenge is a door for innovation — better algorithms, new data fusion, more accessible platforms.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The Future — Trends and Opportunities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4" name="Shape 2"/>
          <p:cNvSpPr/>
          <p:nvPr/>
        </p:nvSpPr>
        <p:spPr>
          <a:xfrm>
            <a:off x="762000" y="2095500"/>
            <a:ext cx="14732000" cy="914400"/>
          </a:xfrm>
          <a:prstGeom prst="roundRect">
            <a:avLst>
              <a:gd name="adj" fmla="val 5000"/>
            </a:avLst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5" name="Text 3"/>
          <p:cNvSpPr/>
          <p:nvPr/>
        </p:nvSpPr>
        <p:spPr>
          <a:xfrm>
            <a:off x="952500" y="2222500"/>
            <a:ext cx="762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1</a:t>
            </a:r>
            <a:endParaRPr lang="en-US" sz="3600" dirty="0"/>
          </a:p>
        </p:txBody>
      </p:sp>
      <p:sp>
        <p:nvSpPr>
          <p:cNvPr id="6" name="Text 4"/>
          <p:cNvSpPr/>
          <p:nvPr/>
        </p:nvSpPr>
        <p:spPr>
          <a:xfrm>
            <a:off x="1778000" y="2184400"/>
            <a:ext cx="4445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Foundation Models for Earth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1778000" y="2540000"/>
            <a:ext cx="133985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5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Large pre-trained models (like GPT) fine-tuned for specific Earth observation tasks — one model, many applications.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762000" y="3175000"/>
            <a:ext cx="14732000" cy="914400"/>
          </a:xfrm>
          <a:prstGeom prst="roundRect">
            <a:avLst>
              <a:gd name="adj" fmla="val 5000"/>
            </a:avLst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9" name="Text 7"/>
          <p:cNvSpPr/>
          <p:nvPr/>
        </p:nvSpPr>
        <p:spPr>
          <a:xfrm>
            <a:off x="952500" y="3302000"/>
            <a:ext cx="762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2</a:t>
            </a:r>
            <a:endParaRPr lang="en-US" sz="3600" dirty="0"/>
          </a:p>
        </p:txBody>
      </p:sp>
      <p:sp>
        <p:nvSpPr>
          <p:cNvPr id="10" name="Text 8"/>
          <p:cNvSpPr/>
          <p:nvPr/>
        </p:nvSpPr>
        <p:spPr>
          <a:xfrm>
            <a:off x="1778000" y="3263900"/>
            <a:ext cx="4445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Physics-Informed ML</a:t>
            </a: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1778000" y="3619500"/>
            <a:ext cx="133985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5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Combining deep learning with physical laws for more robust, interpretable models.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62000" y="4254500"/>
            <a:ext cx="14732000" cy="914400"/>
          </a:xfrm>
          <a:prstGeom prst="roundRect">
            <a:avLst>
              <a:gd name="adj" fmla="val 5000"/>
            </a:avLst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3" name="Text 11"/>
          <p:cNvSpPr/>
          <p:nvPr/>
        </p:nvSpPr>
        <p:spPr>
          <a:xfrm>
            <a:off x="952500" y="4381500"/>
            <a:ext cx="762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3</a:t>
            </a:r>
            <a:endParaRPr lang="en-US" sz="3600" dirty="0"/>
          </a:p>
        </p:txBody>
      </p:sp>
      <p:sp>
        <p:nvSpPr>
          <p:cNvPr id="14" name="Text 12"/>
          <p:cNvSpPr/>
          <p:nvPr/>
        </p:nvSpPr>
        <p:spPr>
          <a:xfrm>
            <a:off x="1778000" y="4343400"/>
            <a:ext cx="508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Real-Time Global Monitoring</a:t>
            </a: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1778000" y="4699000"/>
            <a:ext cx="133985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5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Integrating satellite streams, IoT sensors, and edge computing for continuous planetary observation.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762000" y="5334000"/>
            <a:ext cx="14732000" cy="914400"/>
          </a:xfrm>
          <a:prstGeom prst="roundRect">
            <a:avLst>
              <a:gd name="adj" fmla="val 5000"/>
            </a:avLst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7" name="Text 15"/>
          <p:cNvSpPr/>
          <p:nvPr/>
        </p:nvSpPr>
        <p:spPr>
          <a:xfrm>
            <a:off x="952500" y="5461000"/>
            <a:ext cx="762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4</a:t>
            </a:r>
            <a:endParaRPr lang="en-US" sz="3600" dirty="0"/>
          </a:p>
        </p:txBody>
      </p:sp>
      <p:sp>
        <p:nvSpPr>
          <p:cNvPr id="18" name="Text 16"/>
          <p:cNvSpPr/>
          <p:nvPr/>
        </p:nvSpPr>
        <p:spPr>
          <a:xfrm>
            <a:off x="1778000" y="5422900"/>
            <a:ext cx="4445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Multi-Modal Fusion</a:t>
            </a: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1778000" y="5778500"/>
            <a:ext cx="133985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5000"/>
              </a:lnSpc>
            </a:pPr>
            <a:r>
              <a:rPr lang="en-US" sz="16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Combining satellite imagery, ground sensors, social media, and meteorological data for holistic understanding.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762000" y="6413500"/>
            <a:ext cx="14732000" cy="914400"/>
          </a:xfrm>
          <a:prstGeom prst="roundRect">
            <a:avLst>
              <a:gd name="adj" fmla="val 5000"/>
            </a:avLst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21" name="Text 19"/>
          <p:cNvSpPr/>
          <p:nvPr/>
        </p:nvSpPr>
        <p:spPr>
          <a:xfrm>
            <a:off x="952500" y="6540500"/>
            <a:ext cx="762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5</a:t>
            </a:r>
            <a:endParaRPr lang="en-US" sz="3600" dirty="0"/>
          </a:p>
        </p:txBody>
      </p:sp>
      <p:sp>
        <p:nvSpPr>
          <p:cNvPr id="22" name="Text 20"/>
          <p:cNvSpPr/>
          <p:nvPr/>
        </p:nvSpPr>
        <p:spPr>
          <a:xfrm>
            <a:off x="1778000" y="6502400"/>
            <a:ext cx="4445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Open Science &amp; Democratization</a:t>
            </a:r>
            <a:endParaRPr lang="en-US" dirty="0"/>
          </a:p>
        </p:txBody>
      </p:sp>
      <p:sp>
        <p:nvSpPr>
          <p:cNvPr id="23" name="Text 21"/>
          <p:cNvSpPr/>
          <p:nvPr/>
        </p:nvSpPr>
        <p:spPr>
          <a:xfrm>
            <a:off x="1778000" y="6858000"/>
            <a:ext cx="133985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5000"/>
              </a:lnSpc>
            </a:pPr>
            <a:r>
              <a:rPr lang="en-US" sz="16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Platforms like Google Earth Engine and open datasets democratize access to data and computing worldwide.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"/>
          <p:cNvSpPr txBox="1">
            <a:spLocks noGrp="1"/>
          </p:cNvSpPr>
          <p:nvPr>
            <p:ph type="title" idx="4294967295"/>
          </p:nvPr>
        </p:nvSpPr>
        <p:spPr>
          <a:xfrm>
            <a:off x="0" y="3886200"/>
            <a:ext cx="16256000" cy="18203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rgbClr val="1D4927"/>
              </a:buClr>
              <a:buSzPts val="4400"/>
            </a:pPr>
            <a:r>
              <a:rPr lang="en-US">
                <a:solidFill>
                  <a:srgbClr val="1D4927"/>
                </a:solidFill>
              </a:rPr>
              <a:t>Thank you for your attention!</a:t>
            </a:r>
            <a:endParaRPr/>
          </a:p>
        </p:txBody>
      </p:sp>
      <p:sp>
        <p:nvSpPr>
          <p:cNvPr id="367" name="Google Shape;367;p21"/>
          <p:cNvSpPr txBox="1"/>
          <p:nvPr/>
        </p:nvSpPr>
        <p:spPr>
          <a:xfrm>
            <a:off x="1" y="5541835"/>
            <a:ext cx="16255999" cy="760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EBA900"/>
              </a:buClr>
              <a:buSzPts val="2400"/>
            </a:pPr>
            <a:r>
              <a:rPr lang="en-US" sz="3200">
                <a:solidFill>
                  <a:srgbClr val="EBA900"/>
                </a:solidFill>
                <a:latin typeface="Calibri"/>
                <a:ea typeface="Calibri"/>
                <a:cs typeface="Calibri"/>
                <a:sym typeface="Calibri"/>
              </a:rPr>
              <a:t>valerio.vinciarelli@epos-eric.eu</a:t>
            </a:r>
            <a:endParaRPr sz="800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68" name="Google Shape;368;p21"/>
          <p:cNvSpPr txBox="1"/>
          <p:nvPr/>
        </p:nvSpPr>
        <p:spPr>
          <a:xfrm>
            <a:off x="0" y="6376286"/>
            <a:ext cx="16256000" cy="760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en-US" sz="2667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www.epos-eu.org/on</a:t>
            </a:r>
            <a:r>
              <a:rPr lang="en-US"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67">
                <a:solidFill>
                  <a:srgbClr val="EBA900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n-US"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social media </a:t>
            </a:r>
            <a:r>
              <a:rPr lang="en-US" sz="2667">
                <a:solidFill>
                  <a:srgbClr val="E5A113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EPOSon</a:t>
            </a:r>
            <a:endParaRPr sz="2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0" descr="https://kimi-img.moonshot.cn/pub/slides/okc/7dqhtatnsr3me/mnt/agents/output/ml-earth-science/images/ch1_ml_earth.png">
            <a:extLst>
              <a:ext uri="{FF2B5EF4-FFF2-40B4-BE49-F238E27FC236}">
                <a16:creationId xmlns:a16="http://schemas.microsoft.com/office/drawing/2014/main" id="{21389776-96A5-2F38-1D67-5DF1539534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" b="781"/>
          <a:stretch/>
        </p:blipFill>
        <p:spPr>
          <a:xfrm>
            <a:off x="644878" y="2231656"/>
            <a:ext cx="7638639" cy="4296734"/>
          </a:xfrm>
          <a:prstGeom prst="rect">
            <a:avLst/>
          </a:prstGeom>
        </p:spPr>
      </p:pic>
      <p:sp>
        <p:nvSpPr>
          <p:cNvPr id="12" name="Text 1">
            <a:extLst>
              <a:ext uri="{FF2B5EF4-FFF2-40B4-BE49-F238E27FC236}">
                <a16:creationId xmlns:a16="http://schemas.microsoft.com/office/drawing/2014/main" id="{8EFED367-4BF1-37A2-3EFD-48C72ACA26CA}"/>
              </a:ext>
            </a:extLst>
          </p:cNvPr>
          <p:cNvSpPr/>
          <p:nvPr/>
        </p:nvSpPr>
        <p:spPr>
          <a:xfrm>
            <a:off x="9525000" y="2540000"/>
            <a:ext cx="2540000" cy="1016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72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01</a:t>
            </a:r>
            <a:endParaRPr lang="en-US" sz="7200" dirty="0"/>
          </a:p>
        </p:txBody>
      </p:sp>
      <p:sp>
        <p:nvSpPr>
          <p:cNvPr id="13" name="Shape 2">
            <a:extLst>
              <a:ext uri="{FF2B5EF4-FFF2-40B4-BE49-F238E27FC236}">
                <a16:creationId xmlns:a16="http://schemas.microsoft.com/office/drawing/2014/main" id="{9870C367-D5EF-7C95-3562-6C64A67355C9}"/>
              </a:ext>
            </a:extLst>
          </p:cNvPr>
          <p:cNvSpPr/>
          <p:nvPr/>
        </p:nvSpPr>
        <p:spPr>
          <a:xfrm>
            <a:off x="10997021" y="3683000"/>
            <a:ext cx="1270000" cy="508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C8DF5ECD-2915-3DA5-CEEA-46EDB4EE04FB}"/>
              </a:ext>
            </a:extLst>
          </p:cNvPr>
          <p:cNvSpPr/>
          <p:nvPr/>
        </p:nvSpPr>
        <p:spPr>
          <a:xfrm>
            <a:off x="8562756" y="3937000"/>
            <a:ext cx="7112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3200" kern="0" spc="200" dirty="0">
                <a:latin typeface="Liter" pitchFamily="34" charset="0"/>
                <a:ea typeface="Liter" pitchFamily="34" charset="-122"/>
                <a:cs typeface="Liter" pitchFamily="34" charset="-120"/>
              </a:rPr>
              <a:t>WHY ML MEETS EARTH SCIENCE</a:t>
            </a:r>
            <a:endParaRPr lang="en-US" sz="3200" dirty="0"/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DE7715B6-069D-A13C-87E3-EFBB33880A20}"/>
              </a:ext>
            </a:extLst>
          </p:cNvPr>
          <p:cNvSpPr/>
          <p:nvPr/>
        </p:nvSpPr>
        <p:spPr>
          <a:xfrm>
            <a:off x="8382000" y="4635500"/>
            <a:ext cx="7366000" cy="444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1800" dirty="0"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The intersection of data-driven methods and planetary-scale challenges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2680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889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Earth Science Is a Big Data Problem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4" name="Text 2"/>
          <p:cNvSpPr/>
          <p:nvPr/>
        </p:nvSpPr>
        <p:spPr>
          <a:xfrm>
            <a:off x="762000" y="2032000"/>
            <a:ext cx="7874000" cy="3873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5000"/>
              </a:lnSpc>
            </a:pPr>
            <a:r>
              <a:rPr lang="en-US" sz="2000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Earth generates petabytes of data daily</a:t>
            </a:r>
            <a:r>
              <a:rPr lang="en-US" sz="20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— satellites, sensors, seismic networks, weather stations.</a:t>
            </a:r>
            <a:endParaRPr lang="en-US" sz="2000" dirty="0"/>
          </a:p>
          <a:p>
            <a:pPr algn="l">
              <a:lnSpc>
                <a:spcPct val="155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Traditional methods struggle with:</a:t>
            </a:r>
            <a:endParaRPr lang="en-US" sz="2000" dirty="0"/>
          </a:p>
          <a:p>
            <a:pPr marL="285750" indent="-28575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sz="20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Volume — terabytes of satellite imagery per day</a:t>
            </a:r>
            <a:endParaRPr lang="en-US" sz="2000" dirty="0"/>
          </a:p>
          <a:p>
            <a:pPr marL="285750" indent="-28575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sz="20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Complexity — non-linear, multi-scale processes</a:t>
            </a:r>
            <a:endParaRPr lang="en-US" sz="2000" dirty="0"/>
          </a:p>
          <a:p>
            <a:pPr marL="285750" indent="-28575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sz="20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Speed — need for real-time disaster response</a:t>
            </a:r>
            <a:endParaRPr lang="en-US" sz="2000" dirty="0"/>
          </a:p>
          <a:p>
            <a:pPr algn="l">
              <a:lnSpc>
                <a:spcPct val="155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ML excels at </a:t>
            </a:r>
            <a:r>
              <a:rPr lang="en-US" sz="2000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pattern recognition</a:t>
            </a:r>
            <a:r>
              <a:rPr lang="en-US" sz="2000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in massive, high-dimensional datasets.</a:t>
            </a:r>
            <a:endParaRPr lang="en-US" sz="2000" dirty="0"/>
          </a:p>
        </p:txBody>
      </p:sp>
      <p:sp>
        <p:nvSpPr>
          <p:cNvPr id="5" name="Shape 3"/>
          <p:cNvSpPr/>
          <p:nvPr/>
        </p:nvSpPr>
        <p:spPr>
          <a:xfrm>
            <a:off x="762000" y="6096000"/>
            <a:ext cx="14732000" cy="10795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6" name="Text 4"/>
          <p:cNvSpPr/>
          <p:nvPr/>
        </p:nvSpPr>
        <p:spPr>
          <a:xfrm>
            <a:off x="1016000" y="6159500"/>
            <a:ext cx="2540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40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36 bands</a:t>
            </a:r>
            <a:endParaRPr lang="en-US" sz="4000" dirty="0"/>
          </a:p>
        </p:txBody>
      </p:sp>
      <p:sp>
        <p:nvSpPr>
          <p:cNvPr id="7" name="Text 5"/>
          <p:cNvSpPr/>
          <p:nvPr/>
        </p:nvSpPr>
        <p:spPr>
          <a:xfrm>
            <a:off x="1016000" y="6731000"/>
            <a:ext cx="2540000" cy="317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40000"/>
              </a:lnSpc>
            </a:pPr>
            <a:r>
              <a:rPr lang="en-US" sz="14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NASA MODIS spectral coverage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318000" y="6159500"/>
            <a:ext cx="2540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40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Daily</a:t>
            </a:r>
            <a:endParaRPr lang="en-US" sz="4000" dirty="0"/>
          </a:p>
        </p:txBody>
      </p:sp>
      <p:sp>
        <p:nvSpPr>
          <p:cNvPr id="9" name="Text 7"/>
          <p:cNvSpPr/>
          <p:nvPr/>
        </p:nvSpPr>
        <p:spPr>
          <a:xfrm>
            <a:off x="4318000" y="6731000"/>
            <a:ext cx="2540000" cy="317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40000"/>
              </a:lnSpc>
            </a:pPr>
            <a:r>
              <a:rPr lang="en-US" sz="14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Global data refresh cycle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7366000" y="6159500"/>
            <a:ext cx="3302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40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Since 1972</a:t>
            </a:r>
            <a:endParaRPr lang="en-US" sz="4000" dirty="0"/>
          </a:p>
        </p:txBody>
      </p:sp>
      <p:sp>
        <p:nvSpPr>
          <p:cNvPr id="11" name="Text 9"/>
          <p:cNvSpPr/>
          <p:nvPr/>
        </p:nvSpPr>
        <p:spPr>
          <a:xfrm>
            <a:off x="7366000" y="6731000"/>
            <a:ext cx="3302000" cy="3175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40000"/>
              </a:lnSpc>
            </a:pPr>
            <a:r>
              <a:rPr lang="en-US" sz="14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Landsat continuous observation</a:t>
            </a:r>
            <a:endParaRPr lang="en-US" sz="1400" dirty="0"/>
          </a:p>
        </p:txBody>
      </p:sp>
      <p:pic>
        <p:nvPicPr>
          <p:cNvPr id="12" name="Image 0" descr="https://kimi-img.moonshot.cn/pub/slides/okc/7dqhtatnsr3me/mnt/agents/output/ml-earth-science/images/ch2_satellite_forest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144000" y="2032000"/>
            <a:ext cx="6350000" cy="3810000"/>
          </a:xfrm>
          <a:prstGeom prst="roundRect">
            <a:avLst>
              <a:gd name="adj" fmla="val 5000"/>
            </a:avLst>
          </a:prstGeom>
        </p:spPr>
      </p:pic>
      <p:sp>
        <p:nvSpPr>
          <p:cNvPr id="13" name="Text 10"/>
          <p:cNvSpPr/>
          <p:nvPr/>
        </p:nvSpPr>
        <p:spPr>
          <a:xfrm>
            <a:off x="9144000" y="7264400"/>
            <a:ext cx="635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40000"/>
              </a:lnSpc>
            </a:pPr>
            <a:r>
              <a:rPr lang="en-US" sz="12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Source: NASA MODIS / ESA Sentinel missions</a:t>
            </a:r>
            <a:endParaRPr lang="en-US" sz="12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From Hypothesis-Driven to Data-Driven Discovery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4" name="Shape 2"/>
          <p:cNvSpPr/>
          <p:nvPr/>
        </p:nvSpPr>
        <p:spPr>
          <a:xfrm>
            <a:off x="762000" y="2095500"/>
            <a:ext cx="7048500" cy="33020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5" name="Text 3"/>
          <p:cNvSpPr/>
          <p:nvPr/>
        </p:nvSpPr>
        <p:spPr>
          <a:xfrm>
            <a:off x="1016000" y="2222500"/>
            <a:ext cx="254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TRADITIONAL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1016000" y="2641600"/>
            <a:ext cx="508000" cy="25400"/>
          </a:xfrm>
          <a:prstGeom prst="rect">
            <a:avLst/>
          </a:prstGeom>
          <a:solidFill>
            <a:srgbClr val="5A7D3A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7" name="Text 5"/>
          <p:cNvSpPr/>
          <p:nvPr/>
        </p:nvSpPr>
        <p:spPr>
          <a:xfrm>
            <a:off x="1016000" y="2794000"/>
            <a:ext cx="6540500" cy="241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54000" indent="-254000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Relies on physical models and equations</a:t>
            </a:r>
            <a:endParaRPr lang="en-US" dirty="0"/>
          </a:p>
          <a:p>
            <a:pPr marL="254000" indent="-254000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Human expert interpretation of data</a:t>
            </a:r>
            <a:endParaRPr lang="en-US" dirty="0"/>
          </a:p>
          <a:p>
            <a:pPr marL="254000" indent="-254000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Hypothesis-first approach</a:t>
            </a:r>
            <a:endParaRPr lang="en-US" dirty="0"/>
          </a:p>
          <a:p>
            <a:pPr marL="254000" indent="-254000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Limited by cognitive capacity</a:t>
            </a:r>
            <a:endParaRPr lang="en-US" dirty="0"/>
          </a:p>
          <a:p>
            <a:pPr marL="254000" indent="-254000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Slow but physically grounded</a:t>
            </a:r>
            <a:endParaRPr lang="en-US" dirty="0"/>
          </a:p>
        </p:txBody>
      </p:sp>
      <p:sp>
        <p:nvSpPr>
          <p:cNvPr id="8" name="Shape 6"/>
          <p:cNvSpPr/>
          <p:nvPr/>
        </p:nvSpPr>
        <p:spPr>
          <a:xfrm>
            <a:off x="8445500" y="2095500"/>
            <a:ext cx="7048500" cy="3302000"/>
          </a:xfrm>
          <a:prstGeom prst="rect">
            <a:avLst/>
          </a:pr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9" name="Text 7"/>
          <p:cNvSpPr/>
          <p:nvPr/>
        </p:nvSpPr>
        <p:spPr>
          <a:xfrm>
            <a:off x="8699500" y="2222500"/>
            <a:ext cx="254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ML-ENABLED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8699500" y="2641600"/>
            <a:ext cx="508000" cy="254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1" name="Text 9"/>
          <p:cNvSpPr/>
          <p:nvPr/>
        </p:nvSpPr>
        <p:spPr>
          <a:xfrm>
            <a:off x="8699500" y="2794000"/>
            <a:ext cx="6540500" cy="241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54000" indent="-254000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Learns patterns from data automatically</a:t>
            </a:r>
            <a:endParaRPr lang="en-US" dirty="0"/>
          </a:p>
          <a:p>
            <a:pPr marL="254000" indent="-254000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Scales to massive datasets</a:t>
            </a:r>
            <a:endParaRPr lang="en-US" dirty="0"/>
          </a:p>
          <a:p>
            <a:pPr marL="254000" indent="-254000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Finds patterns humans miss</a:t>
            </a:r>
            <a:endParaRPr lang="en-US" dirty="0"/>
          </a:p>
          <a:p>
            <a:pPr marL="254000" indent="-254000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Speed: 1000x faster emulators</a:t>
            </a:r>
            <a:endParaRPr lang="en-US" dirty="0"/>
          </a:p>
          <a:p>
            <a:pPr marL="254000" indent="-254000" algn="l">
              <a:lnSpc>
                <a:spcPct val="150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Hybrid: physics + data combined</a:t>
            </a:r>
            <a:endParaRPr lang="en-US" dirty="0"/>
          </a:p>
        </p:txBody>
      </p:sp>
      <p:sp>
        <p:nvSpPr>
          <p:cNvPr id="12" name="Shape 10"/>
          <p:cNvSpPr/>
          <p:nvPr/>
        </p:nvSpPr>
        <p:spPr>
          <a:xfrm>
            <a:off x="762000" y="5715000"/>
            <a:ext cx="14732000" cy="1016000"/>
          </a:xfrm>
          <a:prstGeom prst="roundRect">
            <a:avLst>
              <a:gd name="adj" fmla="val 5000"/>
            </a:avLst>
          </a:prstGeom>
          <a:solidFill>
            <a:srgbClr val="2D5016">
              <a:alpha val="8235"/>
            </a:srgbClr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3" name="Shape 11"/>
          <p:cNvSpPr/>
          <p:nvPr/>
        </p:nvSpPr>
        <p:spPr>
          <a:xfrm>
            <a:off x="1079500" y="59690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309986" y="304800"/>
                </a:moveTo>
                <a:cubicBezTo>
                  <a:pt x="317712" y="287099"/>
                  <a:pt x="333163" y="271066"/>
                  <a:pt x="350626" y="257254"/>
                </a:cubicBezTo>
                <a:cubicBezTo>
                  <a:pt x="385233" y="229949"/>
                  <a:pt x="406400" y="193040"/>
                  <a:pt x="406400" y="152400"/>
                </a:cubicBezTo>
                <a:cubicBezTo>
                  <a:pt x="406400" y="68263"/>
                  <a:pt x="315383" y="0"/>
                  <a:pt x="203200" y="0"/>
                </a:cubicBezTo>
                <a:cubicBezTo>
                  <a:pt x="91017" y="0"/>
                  <a:pt x="0" y="68263"/>
                  <a:pt x="0" y="152400"/>
                </a:cubicBezTo>
                <a:cubicBezTo>
                  <a:pt x="0" y="193040"/>
                  <a:pt x="21167" y="229949"/>
                  <a:pt x="55774" y="257254"/>
                </a:cubicBezTo>
                <a:cubicBezTo>
                  <a:pt x="73237" y="271066"/>
                  <a:pt x="88794" y="287099"/>
                  <a:pt x="96414" y="304800"/>
                </a:cubicBezTo>
                <a:lnTo>
                  <a:pt x="309880" y="304800"/>
                </a:lnTo>
                <a:close/>
                <a:moveTo>
                  <a:pt x="304800" y="342900"/>
                </a:moveTo>
                <a:lnTo>
                  <a:pt x="101600" y="342900"/>
                </a:lnTo>
                <a:lnTo>
                  <a:pt x="101600" y="355600"/>
                </a:lnTo>
                <a:cubicBezTo>
                  <a:pt x="101600" y="390684"/>
                  <a:pt x="139488" y="419100"/>
                  <a:pt x="186267" y="419100"/>
                </a:cubicBezTo>
                <a:lnTo>
                  <a:pt x="220133" y="419100"/>
                </a:lnTo>
                <a:cubicBezTo>
                  <a:pt x="266912" y="419100"/>
                  <a:pt x="304800" y="390684"/>
                  <a:pt x="304800" y="355600"/>
                </a:cubicBezTo>
                <a:lnTo>
                  <a:pt x="304800" y="342900"/>
                </a:lnTo>
                <a:close/>
                <a:moveTo>
                  <a:pt x="194733" y="88900"/>
                </a:moveTo>
                <a:cubicBezTo>
                  <a:pt x="152612" y="88900"/>
                  <a:pt x="118533" y="114459"/>
                  <a:pt x="118533" y="146050"/>
                </a:cubicBezTo>
                <a:cubicBezTo>
                  <a:pt x="118533" y="156607"/>
                  <a:pt x="107209" y="165100"/>
                  <a:pt x="93133" y="165100"/>
                </a:cubicBezTo>
                <a:cubicBezTo>
                  <a:pt x="79058" y="165100"/>
                  <a:pt x="67733" y="156607"/>
                  <a:pt x="67733" y="146050"/>
                </a:cubicBezTo>
                <a:cubicBezTo>
                  <a:pt x="67733" y="93424"/>
                  <a:pt x="124566" y="50800"/>
                  <a:pt x="194733" y="50800"/>
                </a:cubicBezTo>
                <a:cubicBezTo>
                  <a:pt x="208809" y="50800"/>
                  <a:pt x="220133" y="59293"/>
                  <a:pt x="220133" y="69850"/>
                </a:cubicBezTo>
                <a:cubicBezTo>
                  <a:pt x="220133" y="80407"/>
                  <a:pt x="208809" y="88900"/>
                  <a:pt x="194733" y="88900"/>
                </a:cubicBezTo>
                <a:close/>
              </a:path>
            </a:pathLst>
          </a:cu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4" name="Text 12"/>
          <p:cNvSpPr/>
          <p:nvPr/>
        </p:nvSpPr>
        <p:spPr>
          <a:xfrm>
            <a:off x="1651000" y="5842000"/>
            <a:ext cx="135255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Key insight: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ML doesn't replace physical understanding — it </a:t>
            </a:r>
            <a:r>
              <a:rPr lang="en-US" b="1" dirty="0">
                <a:solidFill>
                  <a:srgbClr val="D4A017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complements</a:t>
            </a: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it.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DD937-EA8D-F6C6-7E7D-69D4AC69A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0" descr="https://kimi-img.moonshot.cn/pub/slides/okc/7dqhtatnsr3me/mnt/agents/output/ml-earth-science/images/ch2_satellite_forest.png">
            <a:extLst>
              <a:ext uri="{FF2B5EF4-FFF2-40B4-BE49-F238E27FC236}">
                <a16:creationId xmlns:a16="http://schemas.microsoft.com/office/drawing/2014/main" id="{7BA4FE3E-219A-A47D-F288-DF4CA117DA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1" b="781"/>
          <a:stretch/>
        </p:blipFill>
        <p:spPr>
          <a:xfrm>
            <a:off x="1446028" y="2152428"/>
            <a:ext cx="7666074" cy="4312167"/>
          </a:xfrm>
          <a:prstGeom prst="rect">
            <a:avLst/>
          </a:prstGeom>
        </p:spPr>
      </p:pic>
      <p:sp>
        <p:nvSpPr>
          <p:cNvPr id="17" name="Text 1">
            <a:extLst>
              <a:ext uri="{FF2B5EF4-FFF2-40B4-BE49-F238E27FC236}">
                <a16:creationId xmlns:a16="http://schemas.microsoft.com/office/drawing/2014/main" id="{5F8EDE4A-6F24-F391-8147-6694410FE723}"/>
              </a:ext>
            </a:extLst>
          </p:cNvPr>
          <p:cNvSpPr/>
          <p:nvPr/>
        </p:nvSpPr>
        <p:spPr>
          <a:xfrm>
            <a:off x="10513822" y="2540000"/>
            <a:ext cx="2540000" cy="1016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72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02</a:t>
            </a:r>
            <a:endParaRPr lang="en-US" sz="7200" dirty="0"/>
          </a:p>
        </p:txBody>
      </p:sp>
      <p:sp>
        <p:nvSpPr>
          <p:cNvPr id="18" name="Shape 2">
            <a:extLst>
              <a:ext uri="{FF2B5EF4-FFF2-40B4-BE49-F238E27FC236}">
                <a16:creationId xmlns:a16="http://schemas.microsoft.com/office/drawing/2014/main" id="{0FB5E487-E9B1-B735-1232-A3F158E90955}"/>
              </a:ext>
            </a:extLst>
          </p:cNvPr>
          <p:cNvSpPr/>
          <p:nvPr/>
        </p:nvSpPr>
        <p:spPr>
          <a:xfrm>
            <a:off x="11922048" y="3683000"/>
            <a:ext cx="1270000" cy="508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B5D61847-0920-86B0-8DB8-B49A8EC7D6E8}"/>
              </a:ext>
            </a:extLst>
          </p:cNvPr>
          <p:cNvSpPr/>
          <p:nvPr/>
        </p:nvSpPr>
        <p:spPr>
          <a:xfrm>
            <a:off x="8382000" y="3937000"/>
            <a:ext cx="7112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3200" kern="0" spc="200" dirty="0">
                <a:latin typeface="Liter" pitchFamily="34" charset="0"/>
                <a:ea typeface="Liter" pitchFamily="34" charset="-122"/>
                <a:cs typeface="Liter" pitchFamily="34" charset="-120"/>
              </a:rPr>
              <a:t>THE DATA WE WORK WITH</a:t>
            </a:r>
            <a:endParaRPr lang="en-US" sz="3200" dirty="0"/>
          </a:p>
        </p:txBody>
      </p:sp>
      <p:sp>
        <p:nvSpPr>
          <p:cNvPr id="20" name="Text 4">
            <a:extLst>
              <a:ext uri="{FF2B5EF4-FFF2-40B4-BE49-F238E27FC236}">
                <a16:creationId xmlns:a16="http://schemas.microsoft.com/office/drawing/2014/main" id="{07D254EB-12A2-19D4-8F66-5CACDD662279}"/>
              </a:ext>
            </a:extLst>
          </p:cNvPr>
          <p:cNvSpPr/>
          <p:nvPr/>
        </p:nvSpPr>
        <p:spPr>
          <a:xfrm>
            <a:off x="8094921" y="4635500"/>
            <a:ext cx="7366000" cy="444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1800" dirty="0"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Understanding the inputs before designing the algorithms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1774381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u="sng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Satellite Imagery — The Eyes in the Sky</a:t>
            </a:r>
            <a:endParaRPr lang="en-US" sz="3200" u="sng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 u="sng"/>
          </a:p>
        </p:txBody>
      </p:sp>
      <p:sp>
        <p:nvSpPr>
          <p:cNvPr id="4" name="Text 2"/>
          <p:cNvSpPr/>
          <p:nvPr/>
        </p:nvSpPr>
        <p:spPr>
          <a:xfrm>
            <a:off x="762000" y="2006600"/>
            <a:ext cx="14732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40000"/>
              </a:lnSpc>
            </a:pPr>
            <a:r>
              <a:rPr lang="en-US" u="sng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Earth observation satellites produce </a:t>
            </a:r>
            <a:r>
              <a:rPr lang="en-US" b="1" u="sng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terabytes of imagery daily</a:t>
            </a:r>
            <a:r>
              <a:rPr lang="en-US" u="sng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. Key sources for ML:</a:t>
            </a:r>
            <a:endParaRPr lang="en-US" u="sng" dirty="0"/>
          </a:p>
        </p:txBody>
      </p:sp>
      <p:graphicFrame>
        <p:nvGraphicFramePr>
          <p:cNvPr id="8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762000" y="2540000"/>
          <a:ext cx="14732000" cy="2730500"/>
        </p:xfrm>
        <a:graphic>
          <a:graphicData uri="http://schemas.openxmlformats.org/drawingml/2006/table">
            <a:tbl>
              <a:tblPr/>
              <a:tblGrid>
                <a:gridCol w="265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6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262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Quattrocento Sans" pitchFamily="34" charset="0"/>
                          <a:ea typeface="Quattrocento Sans" pitchFamily="34" charset="-122"/>
                          <a:cs typeface="Quattrocento Sans" pitchFamily="34" charset="-120"/>
                        </a:rPr>
                        <a:t>Satellite</a:t>
                      </a:r>
                      <a:endParaRPr lang="en-US" sz="1600" dirty="0">
                        <a:latin typeface="Quattrocento Sans" charset="0"/>
                        <a:ea typeface="Quattrocento Sans" charset="0"/>
                        <a:cs typeface="Quattrocento Sans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01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Quattrocento Sans" pitchFamily="34" charset="0"/>
                          <a:ea typeface="Quattrocento Sans" pitchFamily="34" charset="-122"/>
                          <a:cs typeface="Quattrocento Sans" pitchFamily="34" charset="-120"/>
                        </a:rPr>
                        <a:t>Resolution</a:t>
                      </a:r>
                      <a:endParaRPr lang="en-US" sz="1600" dirty="0">
                        <a:latin typeface="Quattrocento Sans" charset="0"/>
                        <a:ea typeface="Quattrocento Sans" charset="0"/>
                        <a:cs typeface="Quattrocento Sans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01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Quattrocento Sans" pitchFamily="34" charset="0"/>
                          <a:ea typeface="Quattrocento Sans" pitchFamily="34" charset="-122"/>
                          <a:cs typeface="Quattrocento Sans" pitchFamily="34" charset="-120"/>
                        </a:rPr>
                        <a:t>Revisit</a:t>
                      </a:r>
                      <a:endParaRPr lang="en-US" sz="1600" dirty="0">
                        <a:latin typeface="Quattrocento Sans" charset="0"/>
                        <a:ea typeface="Quattrocento Sans" charset="0"/>
                        <a:cs typeface="Quattrocento Sans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01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Quattrocento Sans" pitchFamily="34" charset="0"/>
                          <a:ea typeface="Quattrocento Sans" pitchFamily="34" charset="-122"/>
                          <a:cs typeface="Quattrocento Sans" pitchFamily="34" charset="-120"/>
                        </a:rPr>
                        <a:t>Key ML Applications</a:t>
                      </a:r>
                      <a:endParaRPr lang="en-US" sz="1600" dirty="0">
                        <a:latin typeface="Quattrocento Sans" charset="0"/>
                        <a:ea typeface="Quattrocento Sans" charset="0"/>
                        <a:cs typeface="Quattrocento Sans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01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C1C1C"/>
                          </a:solidFill>
                          <a:latin typeface="Quattrocento Sans" pitchFamily="34" charset="0"/>
                          <a:ea typeface="Quattrocento Sans" pitchFamily="34" charset="-122"/>
                          <a:cs typeface="Quattrocento Sans" pitchFamily="34" charset="-120"/>
                        </a:rPr>
                        <a:t>NASA MODIS</a:t>
                      </a:r>
                      <a:endParaRPr lang="en-US" sz="1600" dirty="0">
                        <a:latin typeface="Quattrocento Sans" charset="0"/>
                        <a:ea typeface="Quattrocento Sans" charset="0"/>
                        <a:cs typeface="Quattrocento Sans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C1C1C"/>
                          </a:solidFill>
                          <a:latin typeface="Quattrocento Sans" pitchFamily="34" charset="0"/>
                          <a:ea typeface="Quattrocento Sans" pitchFamily="34" charset="-122"/>
                          <a:cs typeface="Quattrocento Sans" pitchFamily="34" charset="-120"/>
                        </a:rPr>
                        <a:t>250m – 1km</a:t>
                      </a:r>
                      <a:endParaRPr lang="en-US" sz="1600" dirty="0">
                        <a:latin typeface="Quattrocento Sans" charset="0"/>
                        <a:ea typeface="Quattrocento Sans" charset="0"/>
                        <a:cs typeface="Quattrocento Sans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C1C1C"/>
                          </a:solidFill>
                          <a:latin typeface="Quattrocento Sans" pitchFamily="34" charset="0"/>
                          <a:ea typeface="Quattrocento Sans" pitchFamily="34" charset="-122"/>
                          <a:cs typeface="Quattrocento Sans" pitchFamily="34" charset="-120"/>
                        </a:rPr>
                        <a:t>Daily</a:t>
                      </a:r>
                      <a:endParaRPr lang="en-US" sz="1600" dirty="0">
                        <a:latin typeface="Quattrocento Sans" charset="0"/>
                        <a:ea typeface="Quattrocento Sans" charset="0"/>
                        <a:cs typeface="Quattrocento Sans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C1C1C"/>
                          </a:solidFill>
                          <a:latin typeface="Quattrocento Sans" pitchFamily="34" charset="0"/>
                          <a:ea typeface="Quattrocento Sans" pitchFamily="34" charset="-122"/>
                          <a:cs typeface="Quattrocento Sans" pitchFamily="34" charset="-120"/>
                        </a:rPr>
                        <a:t>Vegetation indices, global climate monitoring</a:t>
                      </a:r>
                      <a:endParaRPr lang="en-US" sz="1600" dirty="0">
                        <a:latin typeface="Quattrocento Sans" charset="0"/>
                        <a:ea typeface="Quattrocento Sans" charset="0"/>
                        <a:cs typeface="Quattrocento Sans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C1C1C"/>
                          </a:solidFill>
                          <a:latin typeface="Quattrocento Sans" pitchFamily="34" charset="0"/>
                          <a:ea typeface="Quattrocento Sans" pitchFamily="34" charset="-122"/>
                          <a:cs typeface="Quattrocento Sans" pitchFamily="34" charset="-120"/>
                        </a:rPr>
                        <a:t>ESA Sentinel-2</a:t>
                      </a:r>
                      <a:endParaRPr lang="en-US" sz="1600" dirty="0">
                        <a:latin typeface="Quattrocento Sans" charset="0"/>
                        <a:ea typeface="Quattrocento Sans" charset="0"/>
                        <a:cs typeface="Quattrocento Sans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C1C1C"/>
                          </a:solidFill>
                          <a:latin typeface="Quattrocento Sans" pitchFamily="34" charset="0"/>
                          <a:ea typeface="Quattrocento Sans" pitchFamily="34" charset="-122"/>
                          <a:cs typeface="Quattrocento Sans" pitchFamily="34" charset="-120"/>
                        </a:rPr>
                        <a:t>10m – 60m</a:t>
                      </a:r>
                      <a:endParaRPr lang="en-US" sz="1600" dirty="0">
                        <a:latin typeface="Quattrocento Sans" charset="0"/>
                        <a:ea typeface="Quattrocento Sans" charset="0"/>
                        <a:cs typeface="Quattrocento Sans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C1C1C"/>
                          </a:solidFill>
                          <a:latin typeface="Quattrocento Sans" pitchFamily="34" charset="0"/>
                          <a:ea typeface="Quattrocento Sans" pitchFamily="34" charset="-122"/>
                          <a:cs typeface="Quattrocento Sans" pitchFamily="34" charset="-120"/>
                        </a:rPr>
                        <a:t>5 days</a:t>
                      </a:r>
                      <a:endParaRPr lang="en-US" sz="1600" dirty="0">
                        <a:latin typeface="Quattrocento Sans" charset="0"/>
                        <a:ea typeface="Quattrocento Sans" charset="0"/>
                        <a:cs typeface="Quattrocento Sans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0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C1C1C"/>
                          </a:solidFill>
                          <a:latin typeface="Quattrocento Sans" pitchFamily="34" charset="0"/>
                          <a:ea typeface="Quattrocento Sans" pitchFamily="34" charset="-122"/>
                          <a:cs typeface="Quattrocento Sans" pitchFamily="34" charset="-120"/>
                        </a:rPr>
                        <a:t>Land cover classification, agriculture</a:t>
                      </a:r>
                      <a:endParaRPr lang="en-US" sz="1600" dirty="0">
                        <a:latin typeface="Quattrocento Sans" charset="0"/>
                        <a:ea typeface="Quattrocento Sans" charset="0"/>
                        <a:cs typeface="Quattrocento Sans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C1C1C"/>
                          </a:solidFill>
                          <a:latin typeface="Quattrocento Sans" pitchFamily="34" charset="0"/>
                          <a:ea typeface="Quattrocento Sans" pitchFamily="34" charset="-122"/>
                          <a:cs typeface="Quattrocento Sans" pitchFamily="34" charset="-120"/>
                        </a:rPr>
                        <a:t>Landsat</a:t>
                      </a:r>
                      <a:endParaRPr lang="en-US" sz="1600" dirty="0">
                        <a:latin typeface="Quattrocento Sans" charset="0"/>
                        <a:ea typeface="Quattrocento Sans" charset="0"/>
                        <a:cs typeface="Quattrocento Sans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C1C1C"/>
                          </a:solidFill>
                          <a:latin typeface="Quattrocento Sans" pitchFamily="34" charset="0"/>
                          <a:ea typeface="Quattrocento Sans" pitchFamily="34" charset="-122"/>
                          <a:cs typeface="Quattrocento Sans" pitchFamily="34" charset="-120"/>
                        </a:rPr>
                        <a:t>30m</a:t>
                      </a:r>
                      <a:endParaRPr lang="en-US" sz="1600" dirty="0">
                        <a:latin typeface="Quattrocento Sans" charset="0"/>
                        <a:ea typeface="Quattrocento Sans" charset="0"/>
                        <a:cs typeface="Quattrocento Sans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C1C1C"/>
                          </a:solidFill>
                          <a:latin typeface="Quattrocento Sans" pitchFamily="34" charset="0"/>
                          <a:ea typeface="Quattrocento Sans" pitchFamily="34" charset="-122"/>
                          <a:cs typeface="Quattrocento Sans" pitchFamily="34" charset="-120"/>
                        </a:rPr>
                        <a:t>16 days</a:t>
                      </a:r>
                      <a:endParaRPr lang="en-US" sz="1600" dirty="0">
                        <a:latin typeface="Quattrocento Sans" charset="0"/>
                        <a:ea typeface="Quattrocento Sans" charset="0"/>
                        <a:cs typeface="Quattrocento Sans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1C1C1C"/>
                          </a:solidFill>
                          <a:latin typeface="Quattrocento Sans" pitchFamily="34" charset="0"/>
                          <a:ea typeface="Quattrocento Sans" pitchFamily="34" charset="-122"/>
                          <a:cs typeface="Quattrocento Sans" pitchFamily="34" charset="-120"/>
                        </a:rPr>
                        <a:t>50+ years of change detection</a:t>
                      </a:r>
                      <a:endParaRPr lang="en-US" sz="1600" dirty="0">
                        <a:latin typeface="Quattrocento Sans" charset="0"/>
                        <a:ea typeface="Quattrocento Sans" charset="0"/>
                        <a:cs typeface="Quattrocento Sans" charset="0"/>
                      </a:endParaRPr>
                    </a:p>
                  </a:txBody>
                  <a:tcPr marL="54864" marR="54864" marT="0" marB="0" anchor="ctr">
                    <a:lnL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7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Shape 3"/>
          <p:cNvSpPr/>
          <p:nvPr/>
        </p:nvSpPr>
        <p:spPr>
          <a:xfrm>
            <a:off x="762000" y="5524500"/>
            <a:ext cx="14732000" cy="889000"/>
          </a:xfrm>
          <a:prstGeom prst="roundRect">
            <a:avLst>
              <a:gd name="adj" fmla="val 5000"/>
            </a:avLst>
          </a:prstGeom>
          <a:solidFill>
            <a:srgbClr val="F5F0E0"/>
          </a:solidFill>
          <a:ln/>
        </p:spPr>
        <p:txBody>
          <a:bodyPr/>
          <a:lstStyle/>
          <a:p>
            <a:endParaRPr lang="it-IT" sz="2000" u="sng"/>
          </a:p>
        </p:txBody>
      </p:sp>
      <p:sp>
        <p:nvSpPr>
          <p:cNvPr id="7" name="Shape 4"/>
          <p:cNvSpPr/>
          <p:nvPr/>
        </p:nvSpPr>
        <p:spPr>
          <a:xfrm>
            <a:off x="1079500" y="5740400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79321" y="222250"/>
                </a:moveTo>
                <a:lnTo>
                  <a:pt x="127794" y="222250"/>
                </a:lnTo>
                <a:cubicBezTo>
                  <a:pt x="130096" y="273447"/>
                  <a:pt x="141446" y="320596"/>
                  <a:pt x="157559" y="355124"/>
                </a:cubicBezTo>
                <a:cubicBezTo>
                  <a:pt x="166608" y="374571"/>
                  <a:pt x="176371" y="388303"/>
                  <a:pt x="185420" y="396716"/>
                </a:cubicBezTo>
                <a:cubicBezTo>
                  <a:pt x="194310" y="405051"/>
                  <a:pt x="200422" y="406400"/>
                  <a:pt x="203597" y="406400"/>
                </a:cubicBezTo>
                <a:cubicBezTo>
                  <a:pt x="206772" y="406400"/>
                  <a:pt x="212884" y="405051"/>
                  <a:pt x="221774" y="396716"/>
                </a:cubicBezTo>
                <a:cubicBezTo>
                  <a:pt x="230822" y="388302"/>
                  <a:pt x="240586" y="374491"/>
                  <a:pt x="249634" y="355124"/>
                </a:cubicBezTo>
                <a:cubicBezTo>
                  <a:pt x="265747" y="320596"/>
                  <a:pt x="277098" y="273447"/>
                  <a:pt x="279400" y="222250"/>
                </a:cubicBezTo>
                <a:close/>
                <a:moveTo>
                  <a:pt x="127714" y="184150"/>
                </a:moveTo>
                <a:lnTo>
                  <a:pt x="279241" y="184150"/>
                </a:lnTo>
                <a:cubicBezTo>
                  <a:pt x="277019" y="132953"/>
                  <a:pt x="265668" y="85804"/>
                  <a:pt x="249555" y="51276"/>
                </a:cubicBezTo>
                <a:cubicBezTo>
                  <a:pt x="240506" y="31909"/>
                  <a:pt x="230743" y="18098"/>
                  <a:pt x="221694" y="9684"/>
                </a:cubicBezTo>
                <a:cubicBezTo>
                  <a:pt x="212804" y="1349"/>
                  <a:pt x="206692" y="0"/>
                  <a:pt x="203518" y="0"/>
                </a:cubicBezTo>
                <a:cubicBezTo>
                  <a:pt x="200342" y="0"/>
                  <a:pt x="194231" y="1349"/>
                  <a:pt x="185341" y="9684"/>
                </a:cubicBezTo>
                <a:cubicBezTo>
                  <a:pt x="176292" y="18098"/>
                  <a:pt x="166529" y="31909"/>
                  <a:pt x="157480" y="51276"/>
                </a:cubicBezTo>
                <a:cubicBezTo>
                  <a:pt x="141367" y="85804"/>
                  <a:pt x="130016" y="132953"/>
                  <a:pt x="127714" y="184150"/>
                </a:cubicBezTo>
                <a:close/>
                <a:moveTo>
                  <a:pt x="89614" y="184150"/>
                </a:moveTo>
                <a:cubicBezTo>
                  <a:pt x="92393" y="116205"/>
                  <a:pt x="109934" y="53102"/>
                  <a:pt x="135573" y="11668"/>
                </a:cubicBezTo>
                <a:cubicBezTo>
                  <a:pt x="62468" y="37544"/>
                  <a:pt x="8652" y="104140"/>
                  <a:pt x="1191" y="184150"/>
                </a:cubicBezTo>
                <a:lnTo>
                  <a:pt x="89614" y="184150"/>
                </a:lnTo>
                <a:close/>
                <a:moveTo>
                  <a:pt x="1191" y="222250"/>
                </a:moveTo>
                <a:cubicBezTo>
                  <a:pt x="8652" y="302260"/>
                  <a:pt x="62468" y="368856"/>
                  <a:pt x="135573" y="394732"/>
                </a:cubicBezTo>
                <a:cubicBezTo>
                  <a:pt x="109934" y="353298"/>
                  <a:pt x="92393" y="290195"/>
                  <a:pt x="89614" y="222250"/>
                </a:cubicBezTo>
                <a:lnTo>
                  <a:pt x="1191" y="222250"/>
                </a:lnTo>
                <a:close/>
                <a:moveTo>
                  <a:pt x="317421" y="222250"/>
                </a:moveTo>
                <a:cubicBezTo>
                  <a:pt x="314643" y="290195"/>
                  <a:pt x="297101" y="353298"/>
                  <a:pt x="271463" y="394732"/>
                </a:cubicBezTo>
                <a:cubicBezTo>
                  <a:pt x="344567" y="368776"/>
                  <a:pt x="398383" y="302260"/>
                  <a:pt x="405844" y="222250"/>
                </a:cubicBezTo>
                <a:lnTo>
                  <a:pt x="317421" y="222250"/>
                </a:lnTo>
                <a:close/>
                <a:moveTo>
                  <a:pt x="405844" y="184150"/>
                </a:moveTo>
                <a:cubicBezTo>
                  <a:pt x="398383" y="104140"/>
                  <a:pt x="344567" y="37544"/>
                  <a:pt x="271463" y="11668"/>
                </a:cubicBezTo>
                <a:cubicBezTo>
                  <a:pt x="297101" y="53102"/>
                  <a:pt x="314643" y="116205"/>
                  <a:pt x="317421" y="184150"/>
                </a:cubicBezTo>
                <a:lnTo>
                  <a:pt x="405844" y="184150"/>
                </a:lnTo>
                <a:close/>
              </a:path>
            </a:pathLst>
          </a:custGeom>
          <a:solidFill>
            <a:srgbClr val="2D5016"/>
          </a:solidFill>
          <a:ln/>
        </p:spPr>
        <p:txBody>
          <a:bodyPr/>
          <a:lstStyle/>
          <a:p>
            <a:endParaRPr lang="it-IT" sz="2000" u="sng"/>
          </a:p>
        </p:txBody>
      </p:sp>
      <p:sp>
        <p:nvSpPr>
          <p:cNvPr id="5" name="Text 5"/>
          <p:cNvSpPr/>
          <p:nvPr/>
        </p:nvSpPr>
        <p:spPr>
          <a:xfrm>
            <a:off x="1651000" y="5651500"/>
            <a:ext cx="13589000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lang="en-US" b="1" u="sng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Google Earth Engine</a:t>
            </a:r>
            <a:r>
              <a:rPr lang="en-US" u="sng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provides a cloud platform for processing petabytes of satellite data with built-in ML tools.</a:t>
            </a:r>
            <a:endParaRPr lang="en-US" u="sng" dirty="0"/>
          </a:p>
        </p:txBody>
      </p:sp>
      <p:sp>
        <p:nvSpPr>
          <p:cNvPr id="9" name="Text 6"/>
          <p:cNvSpPr/>
          <p:nvPr/>
        </p:nvSpPr>
        <p:spPr>
          <a:xfrm>
            <a:off x="762000" y="6667500"/>
            <a:ext cx="14732000" cy="63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lang="en-US" sz="1600" i="1" u="sng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Common vegetation index: NDVI = (NIR − Red) / (NIR + Red), ranging from −1 to 1.</a:t>
            </a:r>
            <a:endParaRPr lang="en-US" sz="1600" u="sng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000" y="1206500"/>
            <a:ext cx="1016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Beyond Imagery — Multi-Source Geospatial Data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62000" y="1778000"/>
            <a:ext cx="762000" cy="381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4" name="Shape 2"/>
          <p:cNvSpPr/>
          <p:nvPr/>
        </p:nvSpPr>
        <p:spPr>
          <a:xfrm>
            <a:off x="762000" y="21336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177800" y="0"/>
                </a:moveTo>
                <a:cubicBezTo>
                  <a:pt x="118904" y="0"/>
                  <a:pt x="71120" y="29865"/>
                  <a:pt x="71120" y="66675"/>
                </a:cubicBezTo>
                <a:lnTo>
                  <a:pt x="71120" y="181064"/>
                </a:lnTo>
                <a:cubicBezTo>
                  <a:pt x="38338" y="199330"/>
                  <a:pt x="17780" y="226000"/>
                  <a:pt x="17780" y="255587"/>
                </a:cubicBezTo>
                <a:cubicBezTo>
                  <a:pt x="17780" y="310803"/>
                  <a:pt x="89456" y="355600"/>
                  <a:pt x="177800" y="355600"/>
                </a:cubicBezTo>
                <a:cubicBezTo>
                  <a:pt x="266144" y="355600"/>
                  <a:pt x="337820" y="310803"/>
                  <a:pt x="337820" y="255587"/>
                </a:cubicBezTo>
                <a:cubicBezTo>
                  <a:pt x="337820" y="226000"/>
                  <a:pt x="317262" y="199330"/>
                  <a:pt x="284480" y="181064"/>
                </a:cubicBezTo>
                <a:lnTo>
                  <a:pt x="284480" y="66675"/>
                </a:lnTo>
                <a:cubicBezTo>
                  <a:pt x="284480" y="29865"/>
                  <a:pt x="236696" y="0"/>
                  <a:pt x="177800" y="0"/>
                </a:cubicBezTo>
                <a:close/>
                <a:moveTo>
                  <a:pt x="248920" y="255587"/>
                </a:moveTo>
                <a:cubicBezTo>
                  <a:pt x="248920" y="280104"/>
                  <a:pt x="217027" y="300038"/>
                  <a:pt x="177800" y="300038"/>
                </a:cubicBezTo>
                <a:cubicBezTo>
                  <a:pt x="138573" y="300038"/>
                  <a:pt x="106680" y="280104"/>
                  <a:pt x="106680" y="255587"/>
                </a:cubicBezTo>
                <a:cubicBezTo>
                  <a:pt x="106680" y="236905"/>
                  <a:pt x="125016" y="220930"/>
                  <a:pt x="151130" y="214402"/>
                </a:cubicBezTo>
                <a:lnTo>
                  <a:pt x="151130" y="150019"/>
                </a:lnTo>
                <a:cubicBezTo>
                  <a:pt x="151130" y="140781"/>
                  <a:pt x="163020" y="133350"/>
                  <a:pt x="177800" y="133350"/>
                </a:cubicBezTo>
                <a:cubicBezTo>
                  <a:pt x="192580" y="133350"/>
                  <a:pt x="204470" y="140781"/>
                  <a:pt x="204470" y="150019"/>
                </a:cubicBezTo>
                <a:lnTo>
                  <a:pt x="204470" y="214402"/>
                </a:lnTo>
                <a:cubicBezTo>
                  <a:pt x="230584" y="221000"/>
                  <a:pt x="248920" y="236974"/>
                  <a:pt x="248920" y="255587"/>
                </a:cubicBezTo>
                <a:close/>
              </a:path>
            </a:pathLst>
          </a:cu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5" name="Text 3"/>
          <p:cNvSpPr/>
          <p:nvPr/>
        </p:nvSpPr>
        <p:spPr>
          <a:xfrm>
            <a:off x="1270000" y="2095500"/>
            <a:ext cx="381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Weather Station Networks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1270000" y="2451100"/>
            <a:ext cx="6096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16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Temperature, pressure, humidity, wind speed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762000" y="28956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44450" y="66675"/>
                </a:moveTo>
                <a:cubicBezTo>
                  <a:pt x="44450" y="54382"/>
                  <a:pt x="54382" y="44450"/>
                  <a:pt x="66675" y="44450"/>
                </a:cubicBezTo>
                <a:lnTo>
                  <a:pt x="177800" y="44450"/>
                </a:lnTo>
                <a:cubicBezTo>
                  <a:pt x="190093" y="44450"/>
                  <a:pt x="200025" y="54382"/>
                  <a:pt x="200025" y="66675"/>
                </a:cubicBezTo>
                <a:lnTo>
                  <a:pt x="200025" y="266700"/>
                </a:lnTo>
                <a:lnTo>
                  <a:pt x="266700" y="266700"/>
                </a:lnTo>
                <a:lnTo>
                  <a:pt x="266700" y="177800"/>
                </a:lnTo>
                <a:cubicBezTo>
                  <a:pt x="266700" y="165507"/>
                  <a:pt x="276632" y="155575"/>
                  <a:pt x="288925" y="155575"/>
                </a:cubicBezTo>
                <a:lnTo>
                  <a:pt x="333375" y="155575"/>
                </a:lnTo>
                <a:cubicBezTo>
                  <a:pt x="345668" y="155575"/>
                  <a:pt x="355600" y="165507"/>
                  <a:pt x="355600" y="177800"/>
                </a:cubicBezTo>
                <a:cubicBezTo>
                  <a:pt x="355600" y="190093"/>
                  <a:pt x="345668" y="200025"/>
                  <a:pt x="333375" y="200025"/>
                </a:cubicBezTo>
                <a:lnTo>
                  <a:pt x="311150" y="200025"/>
                </a:lnTo>
                <a:lnTo>
                  <a:pt x="311150" y="288925"/>
                </a:lnTo>
                <a:cubicBezTo>
                  <a:pt x="311150" y="301218"/>
                  <a:pt x="301218" y="311150"/>
                  <a:pt x="288925" y="311150"/>
                </a:cubicBezTo>
                <a:lnTo>
                  <a:pt x="177800" y="311150"/>
                </a:lnTo>
                <a:cubicBezTo>
                  <a:pt x="165507" y="311150"/>
                  <a:pt x="155575" y="301218"/>
                  <a:pt x="155575" y="288925"/>
                </a:cubicBezTo>
                <a:lnTo>
                  <a:pt x="155575" y="88900"/>
                </a:lnTo>
                <a:lnTo>
                  <a:pt x="88900" y="88900"/>
                </a:lnTo>
                <a:lnTo>
                  <a:pt x="88900" y="177800"/>
                </a:lnTo>
                <a:cubicBezTo>
                  <a:pt x="88900" y="190093"/>
                  <a:pt x="78968" y="200025"/>
                  <a:pt x="66675" y="200025"/>
                </a:cubicBezTo>
                <a:lnTo>
                  <a:pt x="22225" y="200025"/>
                </a:lnTo>
                <a:cubicBezTo>
                  <a:pt x="9932" y="200025"/>
                  <a:pt x="0" y="190093"/>
                  <a:pt x="0" y="177800"/>
                </a:cubicBezTo>
                <a:cubicBezTo>
                  <a:pt x="0" y="165507"/>
                  <a:pt x="9932" y="155575"/>
                  <a:pt x="22225" y="155575"/>
                </a:cubicBezTo>
                <a:lnTo>
                  <a:pt x="44450" y="155575"/>
                </a:lnTo>
                <a:lnTo>
                  <a:pt x="44450" y="66675"/>
                </a:lnTo>
                <a:close/>
              </a:path>
            </a:pathLst>
          </a:cu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8" name="Text 6"/>
          <p:cNvSpPr/>
          <p:nvPr/>
        </p:nvSpPr>
        <p:spPr>
          <a:xfrm>
            <a:off x="1270000" y="2857500"/>
            <a:ext cx="381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Seismic Sensor Arrays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1270000" y="3213100"/>
            <a:ext cx="6096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16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Ground motion data, real-time earthquake streams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762000" y="36576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285175" y="86191"/>
                </a:moveTo>
                <a:cubicBezTo>
                  <a:pt x="299551" y="97026"/>
                  <a:pt x="317123" y="107513"/>
                  <a:pt x="336709" y="110153"/>
                </a:cubicBezTo>
                <a:cubicBezTo>
                  <a:pt x="345807" y="111403"/>
                  <a:pt x="354211" y="104944"/>
                  <a:pt x="355461" y="95845"/>
                </a:cubicBezTo>
                <a:cubicBezTo>
                  <a:pt x="356711" y="86747"/>
                  <a:pt x="350252" y="78343"/>
                  <a:pt x="341154" y="77093"/>
                </a:cubicBezTo>
                <a:cubicBezTo>
                  <a:pt x="330111" y="75634"/>
                  <a:pt x="318095" y="69245"/>
                  <a:pt x="305246" y="59591"/>
                </a:cubicBezTo>
                <a:cubicBezTo>
                  <a:pt x="278576" y="39449"/>
                  <a:pt x="242391" y="39449"/>
                  <a:pt x="215652" y="59591"/>
                </a:cubicBezTo>
                <a:cubicBezTo>
                  <a:pt x="198983" y="72162"/>
                  <a:pt x="187385" y="77857"/>
                  <a:pt x="177800" y="77857"/>
                </a:cubicBezTo>
                <a:cubicBezTo>
                  <a:pt x="168215" y="77857"/>
                  <a:pt x="156617" y="72162"/>
                  <a:pt x="139948" y="59591"/>
                </a:cubicBezTo>
                <a:cubicBezTo>
                  <a:pt x="113278" y="39449"/>
                  <a:pt x="77093" y="39449"/>
                  <a:pt x="50354" y="59591"/>
                </a:cubicBezTo>
                <a:cubicBezTo>
                  <a:pt x="37505" y="69245"/>
                  <a:pt x="25489" y="75634"/>
                  <a:pt x="14446" y="77093"/>
                </a:cubicBezTo>
                <a:cubicBezTo>
                  <a:pt x="5348" y="78343"/>
                  <a:pt x="-1111" y="86678"/>
                  <a:pt x="139" y="95845"/>
                </a:cubicBezTo>
                <a:cubicBezTo>
                  <a:pt x="1389" y="105013"/>
                  <a:pt x="9723" y="111403"/>
                  <a:pt x="18891" y="110153"/>
                </a:cubicBezTo>
                <a:cubicBezTo>
                  <a:pt x="38477" y="107513"/>
                  <a:pt x="56118" y="97026"/>
                  <a:pt x="70425" y="86191"/>
                </a:cubicBezTo>
                <a:cubicBezTo>
                  <a:pt x="85219" y="75009"/>
                  <a:pt x="105083" y="75009"/>
                  <a:pt x="119876" y="86191"/>
                </a:cubicBezTo>
                <a:cubicBezTo>
                  <a:pt x="136684" y="98901"/>
                  <a:pt x="156200" y="111125"/>
                  <a:pt x="177800" y="111125"/>
                </a:cubicBezTo>
                <a:cubicBezTo>
                  <a:pt x="199400" y="111125"/>
                  <a:pt x="218847" y="98832"/>
                  <a:pt x="235724" y="86191"/>
                </a:cubicBezTo>
                <a:cubicBezTo>
                  <a:pt x="250517" y="75009"/>
                  <a:pt x="270381" y="75009"/>
                  <a:pt x="285175" y="86191"/>
                </a:cubicBezTo>
                <a:close/>
                <a:moveTo>
                  <a:pt x="285175" y="186204"/>
                </a:moveTo>
                <a:cubicBezTo>
                  <a:pt x="299551" y="197039"/>
                  <a:pt x="317123" y="207526"/>
                  <a:pt x="336709" y="210165"/>
                </a:cubicBezTo>
                <a:cubicBezTo>
                  <a:pt x="345807" y="211415"/>
                  <a:pt x="354211" y="204956"/>
                  <a:pt x="355461" y="195858"/>
                </a:cubicBezTo>
                <a:cubicBezTo>
                  <a:pt x="356711" y="186759"/>
                  <a:pt x="350252" y="178356"/>
                  <a:pt x="341154" y="177105"/>
                </a:cubicBezTo>
                <a:cubicBezTo>
                  <a:pt x="330111" y="175647"/>
                  <a:pt x="318095" y="169257"/>
                  <a:pt x="305246" y="159603"/>
                </a:cubicBezTo>
                <a:cubicBezTo>
                  <a:pt x="278576" y="139462"/>
                  <a:pt x="242391" y="139462"/>
                  <a:pt x="215652" y="159603"/>
                </a:cubicBezTo>
                <a:cubicBezTo>
                  <a:pt x="198983" y="172174"/>
                  <a:pt x="187385" y="177869"/>
                  <a:pt x="177800" y="177869"/>
                </a:cubicBezTo>
                <a:cubicBezTo>
                  <a:pt x="168215" y="177869"/>
                  <a:pt x="156617" y="172174"/>
                  <a:pt x="139948" y="159603"/>
                </a:cubicBezTo>
                <a:cubicBezTo>
                  <a:pt x="113278" y="139462"/>
                  <a:pt x="77093" y="139462"/>
                  <a:pt x="50354" y="159603"/>
                </a:cubicBezTo>
                <a:cubicBezTo>
                  <a:pt x="37505" y="169257"/>
                  <a:pt x="25489" y="175647"/>
                  <a:pt x="14446" y="177105"/>
                </a:cubicBezTo>
                <a:cubicBezTo>
                  <a:pt x="5348" y="178286"/>
                  <a:pt x="-1111" y="186690"/>
                  <a:pt x="139" y="195858"/>
                </a:cubicBezTo>
                <a:cubicBezTo>
                  <a:pt x="1389" y="205026"/>
                  <a:pt x="9723" y="211415"/>
                  <a:pt x="18891" y="210165"/>
                </a:cubicBezTo>
                <a:cubicBezTo>
                  <a:pt x="38477" y="207526"/>
                  <a:pt x="56118" y="197039"/>
                  <a:pt x="70425" y="186204"/>
                </a:cubicBezTo>
                <a:cubicBezTo>
                  <a:pt x="85219" y="175022"/>
                  <a:pt x="105083" y="175022"/>
                  <a:pt x="119876" y="186204"/>
                </a:cubicBezTo>
                <a:cubicBezTo>
                  <a:pt x="136684" y="198914"/>
                  <a:pt x="156200" y="211138"/>
                  <a:pt x="177800" y="211138"/>
                </a:cubicBezTo>
                <a:cubicBezTo>
                  <a:pt x="199400" y="211138"/>
                  <a:pt x="218847" y="198844"/>
                  <a:pt x="235724" y="186204"/>
                </a:cubicBezTo>
                <a:cubicBezTo>
                  <a:pt x="250517" y="175022"/>
                  <a:pt x="270381" y="175022"/>
                  <a:pt x="285175" y="186204"/>
                </a:cubicBezTo>
                <a:close/>
                <a:moveTo>
                  <a:pt x="235724" y="286216"/>
                </a:moveTo>
                <a:cubicBezTo>
                  <a:pt x="250517" y="275034"/>
                  <a:pt x="270381" y="275034"/>
                  <a:pt x="285175" y="286216"/>
                </a:cubicBezTo>
                <a:cubicBezTo>
                  <a:pt x="299551" y="297051"/>
                  <a:pt x="317123" y="307538"/>
                  <a:pt x="336709" y="310178"/>
                </a:cubicBezTo>
                <a:cubicBezTo>
                  <a:pt x="345807" y="311428"/>
                  <a:pt x="354211" y="304969"/>
                  <a:pt x="355461" y="295870"/>
                </a:cubicBezTo>
                <a:cubicBezTo>
                  <a:pt x="356711" y="286772"/>
                  <a:pt x="350252" y="278368"/>
                  <a:pt x="341154" y="277118"/>
                </a:cubicBezTo>
                <a:cubicBezTo>
                  <a:pt x="330111" y="275659"/>
                  <a:pt x="318095" y="269270"/>
                  <a:pt x="305246" y="259616"/>
                </a:cubicBezTo>
                <a:cubicBezTo>
                  <a:pt x="278576" y="239474"/>
                  <a:pt x="242391" y="239474"/>
                  <a:pt x="215652" y="259616"/>
                </a:cubicBezTo>
                <a:cubicBezTo>
                  <a:pt x="198983" y="272187"/>
                  <a:pt x="187385" y="277882"/>
                  <a:pt x="177800" y="277882"/>
                </a:cubicBezTo>
                <a:cubicBezTo>
                  <a:pt x="168215" y="277882"/>
                  <a:pt x="156617" y="272187"/>
                  <a:pt x="139948" y="259616"/>
                </a:cubicBezTo>
                <a:cubicBezTo>
                  <a:pt x="113278" y="239474"/>
                  <a:pt x="77093" y="239474"/>
                  <a:pt x="50354" y="259616"/>
                </a:cubicBezTo>
                <a:cubicBezTo>
                  <a:pt x="37505" y="269270"/>
                  <a:pt x="25489" y="275659"/>
                  <a:pt x="14446" y="277118"/>
                </a:cubicBezTo>
                <a:cubicBezTo>
                  <a:pt x="5348" y="278368"/>
                  <a:pt x="-1111" y="286703"/>
                  <a:pt x="139" y="295870"/>
                </a:cubicBezTo>
                <a:cubicBezTo>
                  <a:pt x="1389" y="305038"/>
                  <a:pt x="9723" y="311428"/>
                  <a:pt x="18891" y="310178"/>
                </a:cubicBezTo>
                <a:cubicBezTo>
                  <a:pt x="38477" y="307538"/>
                  <a:pt x="56118" y="297051"/>
                  <a:pt x="70425" y="286216"/>
                </a:cubicBezTo>
                <a:cubicBezTo>
                  <a:pt x="85219" y="275034"/>
                  <a:pt x="105083" y="275034"/>
                  <a:pt x="119876" y="286216"/>
                </a:cubicBezTo>
                <a:cubicBezTo>
                  <a:pt x="136684" y="298926"/>
                  <a:pt x="156200" y="311150"/>
                  <a:pt x="177800" y="311150"/>
                </a:cubicBezTo>
                <a:cubicBezTo>
                  <a:pt x="199400" y="311150"/>
                  <a:pt x="218847" y="298857"/>
                  <a:pt x="235724" y="286216"/>
                </a:cubicBezTo>
                <a:close/>
              </a:path>
            </a:pathLst>
          </a:cu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1" name="Text 9"/>
          <p:cNvSpPr/>
          <p:nvPr/>
        </p:nvSpPr>
        <p:spPr>
          <a:xfrm>
            <a:off x="1270000" y="3619500"/>
            <a:ext cx="381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Ocean Monitoring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1270000" y="3975100"/>
            <a:ext cx="6096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16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Sea surface height, temperature, salinity buoys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62000" y="44196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178147" y="0"/>
                </a:moveTo>
                <a:cubicBezTo>
                  <a:pt x="188357" y="0"/>
                  <a:pt x="197733" y="5626"/>
                  <a:pt x="202595" y="14585"/>
                </a:cubicBezTo>
                <a:lnTo>
                  <a:pt x="352614" y="292398"/>
                </a:lnTo>
                <a:cubicBezTo>
                  <a:pt x="357267" y="301010"/>
                  <a:pt x="357059" y="311428"/>
                  <a:pt x="352058" y="319832"/>
                </a:cubicBezTo>
                <a:cubicBezTo>
                  <a:pt x="347057" y="328235"/>
                  <a:pt x="337959" y="333375"/>
                  <a:pt x="328235" y="333375"/>
                </a:cubicBezTo>
                <a:lnTo>
                  <a:pt x="28198" y="333375"/>
                </a:lnTo>
                <a:cubicBezTo>
                  <a:pt x="18405" y="333375"/>
                  <a:pt x="9376" y="328235"/>
                  <a:pt x="4376" y="319832"/>
                </a:cubicBezTo>
                <a:cubicBezTo>
                  <a:pt x="-625" y="311428"/>
                  <a:pt x="-833" y="301010"/>
                  <a:pt x="3820" y="292398"/>
                </a:cubicBezTo>
                <a:lnTo>
                  <a:pt x="153839" y="14585"/>
                </a:lnTo>
                <a:lnTo>
                  <a:pt x="155853" y="11390"/>
                </a:lnTo>
                <a:cubicBezTo>
                  <a:pt x="160923" y="4306"/>
                  <a:pt x="169188" y="0"/>
                  <a:pt x="178147" y="0"/>
                </a:cubicBezTo>
                <a:close/>
                <a:moveTo>
                  <a:pt x="118348" y="173563"/>
                </a:moveTo>
                <a:lnTo>
                  <a:pt x="136962" y="192177"/>
                </a:lnTo>
                <a:cubicBezTo>
                  <a:pt x="141268" y="196483"/>
                  <a:pt x="148352" y="196483"/>
                  <a:pt x="152658" y="192177"/>
                </a:cubicBezTo>
                <a:lnTo>
                  <a:pt x="182731" y="162104"/>
                </a:lnTo>
                <a:cubicBezTo>
                  <a:pt x="186898" y="157936"/>
                  <a:pt x="192524" y="155575"/>
                  <a:pt x="198428" y="155575"/>
                </a:cubicBezTo>
                <a:lnTo>
                  <a:pt x="228154" y="155575"/>
                </a:lnTo>
                <a:lnTo>
                  <a:pt x="178078" y="62855"/>
                </a:lnTo>
                <a:lnTo>
                  <a:pt x="118279" y="173563"/>
                </a:lnTo>
                <a:close/>
              </a:path>
            </a:pathLst>
          </a:cu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4" name="Text 12"/>
          <p:cNvSpPr/>
          <p:nvPr/>
        </p:nvSpPr>
        <p:spPr>
          <a:xfrm>
            <a:off x="1270000" y="4381500"/>
            <a:ext cx="381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Geological Surveys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1270000" y="4737100"/>
            <a:ext cx="6096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16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Rock composition, mineral content, drilling logs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762000" y="5181600"/>
            <a:ext cx="355600" cy="355600"/>
          </a:xfrm>
          <a:custGeom>
            <a:avLst/>
            <a:gdLst/>
            <a:ahLst/>
            <a:cxnLst/>
            <a:rect l="l" t="t" r="r" b="b"/>
            <a:pathLst>
              <a:path w="355600" h="355600">
                <a:moveTo>
                  <a:pt x="54266" y="7987"/>
                </a:moveTo>
                <a:cubicBezTo>
                  <a:pt x="47290" y="3195"/>
                  <a:pt x="38153" y="5765"/>
                  <a:pt x="33893" y="13613"/>
                </a:cubicBezTo>
                <a:cubicBezTo>
                  <a:pt x="18583" y="42089"/>
                  <a:pt x="9816" y="75496"/>
                  <a:pt x="9816" y="111125"/>
                </a:cubicBezTo>
                <a:cubicBezTo>
                  <a:pt x="9816" y="146754"/>
                  <a:pt x="18583" y="180161"/>
                  <a:pt x="33893" y="208637"/>
                </a:cubicBezTo>
                <a:cubicBezTo>
                  <a:pt x="38153" y="216485"/>
                  <a:pt x="47228" y="219055"/>
                  <a:pt x="54266" y="214263"/>
                </a:cubicBezTo>
                <a:cubicBezTo>
                  <a:pt x="61304" y="209471"/>
                  <a:pt x="63526" y="199261"/>
                  <a:pt x="59267" y="191343"/>
                </a:cubicBezTo>
                <a:cubicBezTo>
                  <a:pt x="46734" y="168007"/>
                  <a:pt x="39511" y="140504"/>
                  <a:pt x="39511" y="111125"/>
                </a:cubicBezTo>
                <a:cubicBezTo>
                  <a:pt x="39511" y="81746"/>
                  <a:pt x="46734" y="54243"/>
                  <a:pt x="59328" y="30837"/>
                </a:cubicBezTo>
                <a:cubicBezTo>
                  <a:pt x="63588" y="22989"/>
                  <a:pt x="61304" y="12710"/>
                  <a:pt x="54328" y="7918"/>
                </a:cubicBezTo>
                <a:close/>
                <a:moveTo>
                  <a:pt x="301272" y="7987"/>
                </a:moveTo>
                <a:cubicBezTo>
                  <a:pt x="294296" y="12779"/>
                  <a:pt x="292012" y="22989"/>
                  <a:pt x="296272" y="30907"/>
                </a:cubicBezTo>
                <a:cubicBezTo>
                  <a:pt x="308866" y="54312"/>
                  <a:pt x="316089" y="81816"/>
                  <a:pt x="316089" y="111194"/>
                </a:cubicBezTo>
                <a:cubicBezTo>
                  <a:pt x="316089" y="140573"/>
                  <a:pt x="308866" y="168077"/>
                  <a:pt x="296272" y="191482"/>
                </a:cubicBezTo>
                <a:cubicBezTo>
                  <a:pt x="292012" y="199330"/>
                  <a:pt x="294296" y="209610"/>
                  <a:pt x="301272" y="214402"/>
                </a:cubicBezTo>
                <a:cubicBezTo>
                  <a:pt x="308248" y="219194"/>
                  <a:pt x="317385" y="216624"/>
                  <a:pt x="321645" y="208776"/>
                </a:cubicBezTo>
                <a:cubicBezTo>
                  <a:pt x="336956" y="180300"/>
                  <a:pt x="345722" y="146893"/>
                  <a:pt x="345722" y="111264"/>
                </a:cubicBezTo>
                <a:cubicBezTo>
                  <a:pt x="345722" y="75634"/>
                  <a:pt x="336956" y="42089"/>
                  <a:pt x="321645" y="13613"/>
                </a:cubicBezTo>
                <a:cubicBezTo>
                  <a:pt x="317385" y="5765"/>
                  <a:pt x="308310" y="3195"/>
                  <a:pt x="301272" y="7987"/>
                </a:cubicBezTo>
                <a:close/>
                <a:moveTo>
                  <a:pt x="197556" y="149602"/>
                </a:moveTo>
                <a:cubicBezTo>
                  <a:pt x="209347" y="141893"/>
                  <a:pt x="217311" y="127585"/>
                  <a:pt x="217311" y="111125"/>
                </a:cubicBezTo>
                <a:cubicBezTo>
                  <a:pt x="217311" y="86608"/>
                  <a:pt x="199593" y="66675"/>
                  <a:pt x="177800" y="66675"/>
                </a:cubicBezTo>
                <a:cubicBezTo>
                  <a:pt x="156007" y="66675"/>
                  <a:pt x="138289" y="86608"/>
                  <a:pt x="138289" y="111125"/>
                </a:cubicBezTo>
                <a:cubicBezTo>
                  <a:pt x="138289" y="127585"/>
                  <a:pt x="146253" y="141962"/>
                  <a:pt x="158044" y="149602"/>
                </a:cubicBezTo>
                <a:lnTo>
                  <a:pt x="158044" y="333375"/>
                </a:lnTo>
                <a:cubicBezTo>
                  <a:pt x="158044" y="345668"/>
                  <a:pt x="166873" y="355600"/>
                  <a:pt x="177800" y="355600"/>
                </a:cubicBezTo>
                <a:cubicBezTo>
                  <a:pt x="188727" y="355600"/>
                  <a:pt x="197556" y="345668"/>
                  <a:pt x="197556" y="333375"/>
                </a:cubicBezTo>
                <a:lnTo>
                  <a:pt x="197556" y="149602"/>
                </a:lnTo>
                <a:close/>
                <a:moveTo>
                  <a:pt x="111248" y="63202"/>
                </a:moveTo>
                <a:cubicBezTo>
                  <a:pt x="115693" y="55424"/>
                  <a:pt x="113656" y="45145"/>
                  <a:pt x="106803" y="40144"/>
                </a:cubicBezTo>
                <a:cubicBezTo>
                  <a:pt x="99951" y="35143"/>
                  <a:pt x="90752" y="37435"/>
                  <a:pt x="86307" y="45145"/>
                </a:cubicBezTo>
                <a:cubicBezTo>
                  <a:pt x="75442" y="64175"/>
                  <a:pt x="69144" y="86816"/>
                  <a:pt x="69144" y="111125"/>
                </a:cubicBezTo>
                <a:cubicBezTo>
                  <a:pt x="69144" y="135434"/>
                  <a:pt x="75442" y="158075"/>
                  <a:pt x="86307" y="177105"/>
                </a:cubicBezTo>
                <a:cubicBezTo>
                  <a:pt x="90752" y="184884"/>
                  <a:pt x="99889" y="187107"/>
                  <a:pt x="106803" y="182106"/>
                </a:cubicBezTo>
                <a:cubicBezTo>
                  <a:pt x="113718" y="177105"/>
                  <a:pt x="115693" y="166826"/>
                  <a:pt x="111248" y="159048"/>
                </a:cubicBezTo>
                <a:cubicBezTo>
                  <a:pt x="103346" y="145226"/>
                  <a:pt x="98778" y="128766"/>
                  <a:pt x="98778" y="111125"/>
                </a:cubicBezTo>
                <a:cubicBezTo>
                  <a:pt x="98778" y="93484"/>
                  <a:pt x="103346" y="77024"/>
                  <a:pt x="111248" y="63202"/>
                </a:cubicBezTo>
                <a:close/>
                <a:moveTo>
                  <a:pt x="269293" y="45145"/>
                </a:moveTo>
                <a:cubicBezTo>
                  <a:pt x="264848" y="37366"/>
                  <a:pt x="255711" y="35143"/>
                  <a:pt x="248797" y="40144"/>
                </a:cubicBezTo>
                <a:cubicBezTo>
                  <a:pt x="241882" y="45145"/>
                  <a:pt x="239907" y="55424"/>
                  <a:pt x="244352" y="63202"/>
                </a:cubicBezTo>
                <a:cubicBezTo>
                  <a:pt x="252254" y="77024"/>
                  <a:pt x="256822" y="93484"/>
                  <a:pt x="256822" y="111125"/>
                </a:cubicBezTo>
                <a:cubicBezTo>
                  <a:pt x="256822" y="128766"/>
                  <a:pt x="252254" y="145226"/>
                  <a:pt x="244352" y="159048"/>
                </a:cubicBezTo>
                <a:cubicBezTo>
                  <a:pt x="239907" y="166826"/>
                  <a:pt x="241944" y="177105"/>
                  <a:pt x="248797" y="182106"/>
                </a:cubicBezTo>
                <a:cubicBezTo>
                  <a:pt x="255649" y="187107"/>
                  <a:pt x="264848" y="184815"/>
                  <a:pt x="269293" y="177105"/>
                </a:cubicBezTo>
                <a:cubicBezTo>
                  <a:pt x="280158" y="158075"/>
                  <a:pt x="286456" y="135434"/>
                  <a:pt x="286456" y="111125"/>
                </a:cubicBezTo>
                <a:cubicBezTo>
                  <a:pt x="286456" y="86816"/>
                  <a:pt x="280158" y="64175"/>
                  <a:pt x="269293" y="45145"/>
                </a:cubicBezTo>
                <a:close/>
              </a:path>
            </a:pathLst>
          </a:custGeom>
          <a:solidFill>
            <a:srgbClr val="2D5016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17" name="Text 15"/>
          <p:cNvSpPr/>
          <p:nvPr/>
        </p:nvSpPr>
        <p:spPr>
          <a:xfrm>
            <a:off x="1270000" y="5143500"/>
            <a:ext cx="3810000" cy="3302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2D5016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IoT and Citizen Science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1270000" y="5499100"/>
            <a:ext cx="6096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1600" dirty="0">
                <a:solidFill>
                  <a:srgbClr val="5A7D3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Crowdsourced observations, real-time sensor feeds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8128000" y="2032000"/>
            <a:ext cx="7366000" cy="3873500"/>
          </a:xfrm>
          <a:prstGeom prst="rect">
            <a:avLst/>
          </a:prstGeom>
          <a:solidFill>
            <a:srgbClr val="F5F0E0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20" name="Text 18"/>
          <p:cNvSpPr/>
          <p:nvPr/>
        </p:nvSpPr>
        <p:spPr>
          <a:xfrm>
            <a:off x="8445500" y="2184400"/>
            <a:ext cx="3810000" cy="3556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THE CHALLENGE</a:t>
            </a:r>
            <a:endParaRPr lang="en-US" sz="2000" dirty="0"/>
          </a:p>
        </p:txBody>
      </p:sp>
      <p:sp>
        <p:nvSpPr>
          <p:cNvPr id="21" name="Shape 19"/>
          <p:cNvSpPr/>
          <p:nvPr/>
        </p:nvSpPr>
        <p:spPr>
          <a:xfrm>
            <a:off x="8445500" y="2578100"/>
            <a:ext cx="508000" cy="254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 sz="2000"/>
          </a:p>
        </p:txBody>
      </p:sp>
      <p:sp>
        <p:nvSpPr>
          <p:cNvPr id="22" name="Text 20"/>
          <p:cNvSpPr/>
          <p:nvPr/>
        </p:nvSpPr>
        <p:spPr>
          <a:xfrm>
            <a:off x="8445500" y="2730500"/>
            <a:ext cx="6731000" cy="2984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55000"/>
              </a:lnSpc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Working with geospatial data means dealing with:</a:t>
            </a:r>
            <a:endParaRPr lang="en-US" dirty="0"/>
          </a:p>
          <a:p>
            <a:pPr marL="254000" indent="-25400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Heterogeneous formats and resolutions</a:t>
            </a:r>
            <a:endParaRPr lang="en-US" dirty="0"/>
          </a:p>
          <a:p>
            <a:pPr marL="254000" indent="-25400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Spatial and temporal gaps</a:t>
            </a:r>
            <a:endParaRPr lang="en-US" dirty="0"/>
          </a:p>
          <a:p>
            <a:pPr marL="254000" indent="-25400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Sensor noise and calibration errors</a:t>
            </a:r>
            <a:endParaRPr lang="en-US" dirty="0"/>
          </a:p>
          <a:p>
            <a:pPr marL="254000" indent="-25400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Cloud cover in imagery</a:t>
            </a:r>
            <a:endParaRPr lang="en-US" dirty="0"/>
          </a:p>
          <a:p>
            <a:pPr marL="254000" indent="-25400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Limited labeled ground-truth data</a:t>
            </a:r>
            <a:endParaRPr lang="en-US" dirty="0"/>
          </a:p>
          <a:p>
            <a:pPr marL="254000" indent="-254000" algn="l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dirty="0">
                <a:solidFill>
                  <a:srgbClr val="1C1C1C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Massive data volumes (petabytes)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FDEFEF-359B-F8D2-1CB4-7077EDD54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0" descr="https://kimi-img.moonshot.cn/pub/slides/okc/7dqhtatnsr3me/mnt/agents/output/ml-earth-science/images/ch6_future.png">
            <a:extLst>
              <a:ext uri="{FF2B5EF4-FFF2-40B4-BE49-F238E27FC236}">
                <a16:creationId xmlns:a16="http://schemas.microsoft.com/office/drawing/2014/main" id="{E29E872F-62E2-7182-EBC7-14F0202AFA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1" b="781"/>
          <a:stretch/>
        </p:blipFill>
        <p:spPr>
          <a:xfrm>
            <a:off x="762001" y="2238153"/>
            <a:ext cx="7570382" cy="4258340"/>
          </a:xfrm>
          <a:prstGeom prst="rect">
            <a:avLst/>
          </a:prstGeom>
        </p:spPr>
      </p:pic>
      <p:sp>
        <p:nvSpPr>
          <p:cNvPr id="25" name="Text 1">
            <a:extLst>
              <a:ext uri="{FF2B5EF4-FFF2-40B4-BE49-F238E27FC236}">
                <a16:creationId xmlns:a16="http://schemas.microsoft.com/office/drawing/2014/main" id="{0E3F3120-34B8-E893-A19A-DCFFB0874F88}"/>
              </a:ext>
            </a:extLst>
          </p:cNvPr>
          <p:cNvSpPr/>
          <p:nvPr/>
        </p:nvSpPr>
        <p:spPr>
          <a:xfrm>
            <a:off x="9525000" y="2540000"/>
            <a:ext cx="2540000" cy="1016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7200" dirty="0">
                <a:solidFill>
                  <a:srgbClr val="D4A017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03</a:t>
            </a:r>
            <a:endParaRPr lang="en-US" sz="7200" dirty="0"/>
          </a:p>
        </p:txBody>
      </p:sp>
      <p:sp>
        <p:nvSpPr>
          <p:cNvPr id="26" name="Shape 2">
            <a:extLst>
              <a:ext uri="{FF2B5EF4-FFF2-40B4-BE49-F238E27FC236}">
                <a16:creationId xmlns:a16="http://schemas.microsoft.com/office/drawing/2014/main" id="{B9DBDE1A-2660-2250-C499-89370C7722C9}"/>
              </a:ext>
            </a:extLst>
          </p:cNvPr>
          <p:cNvSpPr/>
          <p:nvPr/>
        </p:nvSpPr>
        <p:spPr>
          <a:xfrm>
            <a:off x="10922594" y="3683000"/>
            <a:ext cx="1270000" cy="50800"/>
          </a:xfrm>
          <a:prstGeom prst="rect">
            <a:avLst/>
          </a:prstGeom>
          <a:solidFill>
            <a:srgbClr val="D4A0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7" name="Text 3">
            <a:extLst>
              <a:ext uri="{FF2B5EF4-FFF2-40B4-BE49-F238E27FC236}">
                <a16:creationId xmlns:a16="http://schemas.microsoft.com/office/drawing/2014/main" id="{B2A036D1-47A4-B8BF-0B10-F29E0B054CD0}"/>
              </a:ext>
            </a:extLst>
          </p:cNvPr>
          <p:cNvSpPr/>
          <p:nvPr/>
        </p:nvSpPr>
        <p:spPr>
          <a:xfrm>
            <a:off x="6650070" y="3937000"/>
            <a:ext cx="7366000" cy="571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3200" kern="0" spc="200" dirty="0">
                <a:latin typeface="Liter" pitchFamily="34" charset="0"/>
                <a:ea typeface="Liter" pitchFamily="34" charset="-122"/>
                <a:cs typeface="Liter" pitchFamily="34" charset="-120"/>
              </a:rPr>
              <a:t>KEY ML TECHNIQUES</a:t>
            </a:r>
            <a:endParaRPr lang="en-US" sz="3200" dirty="0"/>
          </a:p>
        </p:txBody>
      </p:sp>
      <p:sp>
        <p:nvSpPr>
          <p:cNvPr id="28" name="Text 4">
            <a:extLst>
              <a:ext uri="{FF2B5EF4-FFF2-40B4-BE49-F238E27FC236}">
                <a16:creationId xmlns:a16="http://schemas.microsoft.com/office/drawing/2014/main" id="{60E55041-97BF-CD73-E5E0-07DB0C0602C9}"/>
              </a:ext>
            </a:extLst>
          </p:cNvPr>
          <p:cNvSpPr/>
          <p:nvPr/>
        </p:nvSpPr>
        <p:spPr>
          <a:xfrm>
            <a:off x="8128000" y="4635500"/>
            <a:ext cx="7366000" cy="444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en-US" sz="1800" dirty="0"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What algorithms are used and why they fit specific Earth problems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1119937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Presentazione standard_epos-on_summer_school_2026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1877</Words>
  <Application>Microsoft Office PowerPoint</Application>
  <PresentationFormat>Personalizzato</PresentationFormat>
  <Paragraphs>311</Paragraphs>
  <Slides>26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3" baseType="lpstr">
      <vt:lpstr>Quattrocento Sans</vt:lpstr>
      <vt:lpstr>Arial</vt:lpstr>
      <vt:lpstr>Calibri</vt:lpstr>
      <vt:lpstr>Liter</vt:lpstr>
      <vt:lpstr>Calibri Light</vt:lpstr>
      <vt:lpstr>Play</vt:lpstr>
      <vt:lpstr>Presentazione standard_epos-on_summer_school_2026 (1)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 for your attention!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Techniques Applied to Earth Science</dc:title>
  <dc:subject>Machine Learning Techniques Applied to Earth Science</dc:subject>
  <dc:creator>Kimi</dc:creator>
  <cp:lastModifiedBy>Valerio Vinciarelli</cp:lastModifiedBy>
  <cp:revision>3</cp:revision>
  <dcterms:created xsi:type="dcterms:W3CDTF">2026-06-30T14:30:10Z</dcterms:created>
  <dcterms:modified xsi:type="dcterms:W3CDTF">2026-07-01T06:19:43Z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{"Label":"Machine Learning Techniques Applied to Earth Science","ContentProducer":"001191110108MACG2KBH8F10000","ProduceID":"19f143a9-aff2-86d6-8000-0000a4465515","ReservedCode1":"","ContentPropagator":"001191110108MACG2KBH8F20000","PropagateID":"19f1424e-5552-8b86-8000-09d459507ef1","ReservedCode2":""}</vt:lpwstr>
  </property>
</Properties>
</file>