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1" r:id="rId1"/>
  </p:sldMasterIdLst>
  <p:notesMasterIdLst>
    <p:notesMasterId r:id="rId44"/>
  </p:notesMasterIdLst>
  <p:sldIdLst>
    <p:sldId id="298" r:id="rId2"/>
    <p:sldId id="257" r:id="rId3"/>
    <p:sldId id="299" r:id="rId4"/>
    <p:sldId id="259" r:id="rId5"/>
    <p:sldId id="260" r:id="rId6"/>
    <p:sldId id="261" r:id="rId7"/>
    <p:sldId id="300" r:id="rId8"/>
    <p:sldId id="263" r:id="rId9"/>
    <p:sldId id="264" r:id="rId10"/>
    <p:sldId id="265" r:id="rId11"/>
    <p:sldId id="266" r:id="rId12"/>
    <p:sldId id="301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302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303" r:id="rId30"/>
    <p:sldId id="285" r:id="rId31"/>
    <p:sldId id="286" r:id="rId32"/>
    <p:sldId id="287" r:id="rId33"/>
    <p:sldId id="288" r:id="rId34"/>
    <p:sldId id="304" r:id="rId35"/>
    <p:sldId id="290" r:id="rId36"/>
    <p:sldId id="291" r:id="rId37"/>
    <p:sldId id="292" r:id="rId38"/>
    <p:sldId id="293" r:id="rId39"/>
    <p:sldId id="305" r:id="rId40"/>
    <p:sldId id="295" r:id="rId41"/>
    <p:sldId id="296" r:id="rId42"/>
    <p:sldId id="306" r:id="rId43"/>
  </p:sldIdLst>
  <p:sldSz cx="16256000" cy="9144000"/>
  <p:notesSz cx="9144000" cy="16256000"/>
  <p:embeddedFontLst>
    <p:embeddedFont>
      <p:font typeface="Liter" panose="020B0604020202020204" charset="0"/>
      <p:regular r:id="rId45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3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70" d="100"/>
          <a:sy n="70" d="100"/>
        </p:scale>
        <p:origin x="245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680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3A08E-A16F-D5DF-760D-BF4C7574F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38EDCB-B2EB-996A-9B44-480D938CAD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B3D124-66AE-9861-B7ED-66A03A4712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73174-6B0E-8A6C-3F7A-D5A8DF99CD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57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182AE-EBF0-E0BC-2756-8C8E0404F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2DA928-DB17-E924-8F27-4D412319DD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9BE7BE-1CE7-89FD-CA42-FC8C532DCF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FE26D-6B68-07B3-2509-015C2A3A80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95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145F5-8268-89D8-A732-8AC3E6F43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02B411-DC92-5D88-98A6-D3744FFCAD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D83F90-7F87-2550-AFA8-B3913680EC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CEA98-A681-1A41-A4AC-2BA347CE87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057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7E3C1-9B91-4ACD-82B6-8A4BB6B62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8C1C46-E1C3-5650-BB30-901DE153A0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24ED5B-A29D-0CEC-2FAA-3F37599012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CC610-6D06-1758-3252-439B532196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121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8478F-8B0A-33B9-43C6-AC9021407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8D519E-DB28-E563-D85E-4CDABDFE42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0D81C5-7516-A486-9EF5-75F8C0EE9A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7F8A2-3A46-0F21-9D99-CF05CAC33F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32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FF1CB-0205-2267-3513-036BDDB98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E428C2-1BFA-88A2-D3FA-F029E3AB96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258F2A-8B51-6610-8D39-20737915EE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47154-8BC9-9EE5-F596-1E8CC19ECE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659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 slide</a:t>
            </a:r>
            <a:endParaRPr/>
          </a:p>
        </p:txBody>
      </p:sp>
      <p:sp>
        <p:nvSpPr>
          <p:cNvPr id="364" name="Google Shape;36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6C438-796F-A681-29B4-0E53F8F27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34A30D-E07E-1A20-E410-8F902C2DA6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9775B3-7EDE-FA96-DBD5-2139926D27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CCB4A-C713-BF1F-F832-84D435D12D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85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188529-54E5-7B38-9105-851A352BB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FEABA45-B095-7E89-B2CA-D1914F1DB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C6AB92-EE15-3DB2-7EB1-2717FEAA3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FE79-8215-F248-B4FF-9C0B1CA07472}" type="datetimeFigureOut">
              <a:rPr lang="en-GB" smtClean="0"/>
              <a:t>30/06/2026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5F04B8-EE71-4AB5-2214-AADE4CE4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5C7347-15BC-D222-ED33-CD73CB877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B550-8414-934C-8488-7A1F811CB61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17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CD90AF-A93F-D822-4B4A-A517B9901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85FF2B2-0AF8-B1C7-3C5B-3649EBC39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5AA894-7BC7-E87D-4386-F3457935E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FE79-8215-F248-B4FF-9C0B1CA07472}" type="datetimeFigureOut">
              <a:rPr lang="en-GB" smtClean="0"/>
              <a:t>30/06/2026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567EEF-7B90-8925-308B-ADCB98FF8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3BAC18-35C6-916F-E506-C5991A8C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B550-8414-934C-8488-7A1F811CB61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541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8C82BBB-26F3-D0F6-3DA6-11B7868D36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296045D-B7DA-13DA-6251-A111B799F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CED46D-6752-8DF4-A6D9-7538D5434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FE79-8215-F248-B4FF-9C0B1CA07472}" type="datetimeFigureOut">
              <a:rPr lang="en-GB" smtClean="0"/>
              <a:t>30/06/2026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E55A2C-71D8-FDBB-A776-0FE8A2FD1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639AA7-40FA-8E49-1905-DDC484C70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B550-8414-934C-8488-7A1F811CB61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6347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77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BE0243-CDF8-ECCA-51E8-E7A68E7AB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E7D3BB-7DD6-8485-5620-5ED8913EA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FF0D95-C9F7-73A2-F075-B5DD78145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FE79-8215-F248-B4FF-9C0B1CA07472}" type="datetimeFigureOut">
              <a:rPr lang="en-GB" smtClean="0"/>
              <a:t>30/06/2026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000A03-030C-D78F-8B24-691A29510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942492-F159-7A9D-58EF-07DE0DC55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B550-8414-934C-8488-7A1F811CB61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33711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F9E744-596F-E849-6162-4526173B0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A573D7-0EFF-D539-CF7E-CCF2FB1E7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42AE2D-9280-F9CD-D37F-A9B0CEB63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FE79-8215-F248-B4FF-9C0B1CA07472}" type="datetimeFigureOut">
              <a:rPr lang="en-GB" smtClean="0"/>
              <a:t>30/06/2026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D4271A-B9CF-2C5B-37B3-021237B2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9BB015-FAE7-7283-41A4-7D2719903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B550-8414-934C-8488-7A1F811CB61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06420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D50B66-9F6C-E09D-B650-7B9E9D64D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8BB6DF-7EDD-2D43-9993-34B86D16AC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1A34618-C4D0-A464-23E4-FE35B35CD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90AEBB3-F816-69EE-4A7D-5CA819636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FE79-8215-F248-B4FF-9C0B1CA07472}" type="datetimeFigureOut">
              <a:rPr lang="en-GB" smtClean="0"/>
              <a:t>30/06/2026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69EBE14-66C4-D150-C117-5D5093277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6C3313E-43F2-17DC-0921-963632D60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B550-8414-934C-8488-7A1F811CB61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72489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FF5CF3-4C5E-A3D9-72DE-81F519FC9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291A8A6-E779-7FD3-A8F3-5923D892C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DA6A76A-E4A2-3F4D-083A-2452363F7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C0A2E5C-C4E6-8539-226E-348551789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8AE83A7-839A-10FC-9BD4-E60E2B771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B3F94FF-C5C0-0F58-272B-AAE8FF217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FE79-8215-F248-B4FF-9C0B1CA07472}" type="datetimeFigureOut">
              <a:rPr lang="en-GB" smtClean="0"/>
              <a:t>30/06/2026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43CAD71-E467-4783-BD58-23E3042E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A38F478-4D79-76D5-62AA-19DDA0026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B550-8414-934C-8488-7A1F811CB61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11790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0E1AA3-2D36-5DC6-476C-5E454591F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36656DA-F162-8CEA-B24C-E73AA5886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FE79-8215-F248-B4FF-9C0B1CA07472}" type="datetimeFigureOut">
              <a:rPr lang="en-GB" smtClean="0"/>
              <a:t>30/06/2026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B2C6E8A-C260-2DE5-68CF-E03D38D65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B2B8D7A-D38F-7D7C-CFC1-1B61F35DE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B550-8414-934C-8488-7A1F811CB61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62350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EBFFCE7-9334-0E3F-886A-35A300B1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FE79-8215-F248-B4FF-9C0B1CA07472}" type="datetimeFigureOut">
              <a:rPr lang="en-GB" smtClean="0"/>
              <a:t>30/06/2026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F444E2D-7683-B52B-CB6D-13A85E44B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911FDF1-A365-517B-8B4C-E0C51EC5D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B550-8414-934C-8488-7A1F811CB61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7980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D15D73-20C5-92F7-1E1A-0E345A455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FF96DF-5F39-E893-4A6D-C58F936D3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3C1C7CB-5D87-725A-D314-4A386DB1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66A9412-9E85-91F7-FC5E-FFC86EC7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FE79-8215-F248-B4FF-9C0B1CA07472}" type="datetimeFigureOut">
              <a:rPr lang="en-GB" smtClean="0"/>
              <a:t>30/06/2026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4DE72EF-C66C-1220-069C-2DDAB698F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F3EAEE-EF77-CB22-52CF-CBE8926B8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B550-8414-934C-8488-7A1F811CB61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23203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28D297-BBE6-E818-B37C-1E72E15D0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9E6565F-D940-B616-DD93-FEB2D16B4C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it-IT"/>
              <a:t>Fare clic sull'icona per inserire un'immagine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C53BC39-7BDF-5AC7-DF36-A45B432CDD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03EE73F-6267-9722-F2E0-7DDAD9BB9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FE79-8215-F248-B4FF-9C0B1CA07472}" type="datetimeFigureOut">
              <a:rPr lang="en-GB" smtClean="0"/>
              <a:t>30/06/2026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1C77B46-E281-142C-1013-5A41E019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CF6693D-826B-7815-0024-AAC508A8A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B550-8414-934C-8488-7A1F811CB61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44269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246ED58-2656-2451-48FB-E2908D7AA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B1D98AD-73D0-E4AE-294C-2539A69C3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1339FD-E10A-16FF-580A-D93CDED28F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5FE79-8215-F248-B4FF-9C0B1CA07472}" type="datetimeFigureOut">
              <a:rPr lang="en-GB" smtClean="0"/>
              <a:t>30/06/2026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F4CE1D-4877-EF99-6AB1-8E01847AA5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41AE13-7BF5-65B4-30EA-A42242ECF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EB550-8414-934C-8488-7A1F811CB61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41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sldNum="0"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os-eu.org/on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5;p1">
            <a:extLst>
              <a:ext uri="{FF2B5EF4-FFF2-40B4-BE49-F238E27FC236}">
                <a16:creationId xmlns:a16="http://schemas.microsoft.com/office/drawing/2014/main" id="{5519471D-DDC9-EDED-A9F9-A00EAAF5BA36}"/>
              </a:ext>
            </a:extLst>
          </p:cNvPr>
          <p:cNvSpPr txBox="1">
            <a:spLocks/>
          </p:cNvSpPr>
          <p:nvPr/>
        </p:nvSpPr>
        <p:spPr>
          <a:xfrm>
            <a:off x="1117600" y="2381655"/>
            <a:ext cx="6604000" cy="404666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D4927"/>
              </a:buClr>
              <a:buSzPts val="3200"/>
            </a:pPr>
            <a:r>
              <a:rPr lang="en-US" sz="4267" dirty="0"/>
              <a:t>Introduction to</a:t>
            </a:r>
          </a:p>
          <a:p>
            <a:pPr>
              <a:spcBef>
                <a:spcPts val="0"/>
              </a:spcBef>
              <a:buClr>
                <a:srgbClr val="1D4927"/>
              </a:buClr>
              <a:buSzPts val="3200"/>
            </a:pPr>
            <a:r>
              <a:rPr lang="en-US" sz="4267" dirty="0"/>
              <a:t>Machine Learning</a:t>
            </a:r>
            <a:endParaRPr lang="en-GB" sz="8000" dirty="0"/>
          </a:p>
        </p:txBody>
      </p:sp>
      <p:sp>
        <p:nvSpPr>
          <p:cNvPr id="5" name="Google Shape;96;p1">
            <a:extLst>
              <a:ext uri="{FF2B5EF4-FFF2-40B4-BE49-F238E27FC236}">
                <a16:creationId xmlns:a16="http://schemas.microsoft.com/office/drawing/2014/main" id="{7B664C67-6C45-3C92-BAC4-CA7BDF6B46E0}"/>
              </a:ext>
            </a:extLst>
          </p:cNvPr>
          <p:cNvSpPr txBox="1">
            <a:spLocks/>
          </p:cNvSpPr>
          <p:nvPr/>
        </p:nvSpPr>
        <p:spPr>
          <a:xfrm>
            <a:off x="1117600" y="6739467"/>
            <a:ext cx="6604000" cy="11853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SzPts val="2400"/>
              <a:buNone/>
            </a:pPr>
            <a:r>
              <a:rPr lang="en-GB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Valerio Vinciarelli </a:t>
            </a:r>
            <a:r>
              <a:rPr lang="en-GB" sz="3200" dirty="0">
                <a:solidFill>
                  <a:srgbClr val="FEDC7F"/>
                </a:solidFill>
                <a:latin typeface="Calibri"/>
                <a:ea typeface="Calibri"/>
                <a:cs typeface="Calibri"/>
                <a:sym typeface="Calibri"/>
              </a:rPr>
              <a:t>|</a:t>
            </a:r>
            <a:r>
              <a:rPr lang="en-GB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Valerio.Vinciarelli@epos-eric.eu</a:t>
            </a:r>
            <a:endParaRPr lang="en-GB" sz="3733" dirty="0"/>
          </a:p>
        </p:txBody>
      </p:sp>
      <p:pic>
        <p:nvPicPr>
          <p:cNvPr id="6" name="Google Shape;97;p1">
            <a:extLst>
              <a:ext uri="{FF2B5EF4-FFF2-40B4-BE49-F238E27FC236}">
                <a16:creationId xmlns:a16="http://schemas.microsoft.com/office/drawing/2014/main" id="{B52CD2F7-278C-7248-2215-958568A8B2F1}"/>
              </a:ext>
            </a:extLst>
          </p:cNvPr>
          <p:cNvPicPr preferRelativeResize="0"/>
          <p:nvPr/>
        </p:nvPicPr>
        <p:blipFill>
          <a:blip r:embed="rId2"/>
          <a:srcRect/>
          <a:stretch/>
        </p:blipFill>
        <p:spPr>
          <a:xfrm>
            <a:off x="8128001" y="550821"/>
            <a:ext cx="7530495" cy="7530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7839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975540"/>
            <a:ext cx="1143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lang="en-US" sz="32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Generative vs. Non-Generative: Key Differences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762000" y="1572440"/>
            <a:ext cx="508000" cy="38100"/>
          </a:xfrm>
          <a:prstGeom prst="rect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graphicFrame>
        <p:nvGraphicFramePr>
          <p:cNvPr id="11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092819"/>
              </p:ext>
            </p:extLst>
          </p:nvPr>
        </p:nvGraphicFramePr>
        <p:xfrm>
          <a:off x="762000" y="1800447"/>
          <a:ext cx="14732000" cy="4826000"/>
        </p:xfrm>
        <a:graphic>
          <a:graphicData uri="http://schemas.openxmlformats.org/drawingml/2006/table">
            <a:tbl>
              <a:tblPr/>
              <a:tblGrid>
                <a:gridCol w="3241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5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45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Dimension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Non-Generative AI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Generative AI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4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Purpose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Analyze, classify, and predict based on existing data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Create, synthesize, and produce new content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34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Output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Labels, decisions, confidence scores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Text, images, audio, video, code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34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Training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Learns boundaries between categories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Learns the full data distribution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34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Examples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Spam detection, medical diagnosis, fraud alerts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ChatGPT, DALL-E, Sora, Copilot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0" marB="0" anchor="ctr">
                    <a:lnL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hape 2"/>
          <p:cNvSpPr/>
          <p:nvPr/>
        </p:nvSpPr>
        <p:spPr>
          <a:xfrm>
            <a:off x="762000" y="7007447"/>
            <a:ext cx="14732000" cy="1206500"/>
          </a:xfrm>
          <a:prstGeom prst="roundRect">
            <a:avLst>
              <a:gd name="adj" fmla="val 6000"/>
            </a:avLst>
          </a:prstGeom>
          <a:solidFill>
            <a:srgbClr val="F2F2F2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6" name="Shape 3"/>
          <p:cNvSpPr/>
          <p:nvPr/>
        </p:nvSpPr>
        <p:spPr>
          <a:xfrm>
            <a:off x="1206500" y="7324947"/>
            <a:ext cx="2921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271238" y="266700"/>
                </a:moveTo>
                <a:cubicBezTo>
                  <a:pt x="277998" y="251212"/>
                  <a:pt x="291518" y="237182"/>
                  <a:pt x="306798" y="225098"/>
                </a:cubicBezTo>
                <a:cubicBezTo>
                  <a:pt x="337079" y="201206"/>
                  <a:pt x="355600" y="168910"/>
                  <a:pt x="355600" y="133350"/>
                </a:cubicBezTo>
                <a:cubicBezTo>
                  <a:pt x="355600" y="59730"/>
                  <a:pt x="275960" y="0"/>
                  <a:pt x="177800" y="0"/>
                </a:cubicBezTo>
                <a:cubicBezTo>
                  <a:pt x="79640" y="0"/>
                  <a:pt x="0" y="59730"/>
                  <a:pt x="0" y="133350"/>
                </a:cubicBezTo>
                <a:cubicBezTo>
                  <a:pt x="0" y="168910"/>
                  <a:pt x="18521" y="201206"/>
                  <a:pt x="48802" y="225098"/>
                </a:cubicBezTo>
                <a:cubicBezTo>
                  <a:pt x="64082" y="237182"/>
                  <a:pt x="77695" y="251212"/>
                  <a:pt x="84362" y="266700"/>
                </a:cubicBezTo>
                <a:lnTo>
                  <a:pt x="271145" y="266700"/>
                </a:lnTo>
                <a:close/>
                <a:moveTo>
                  <a:pt x="266700" y="300038"/>
                </a:moveTo>
                <a:lnTo>
                  <a:pt x="88900" y="300038"/>
                </a:lnTo>
                <a:lnTo>
                  <a:pt x="88900" y="311150"/>
                </a:lnTo>
                <a:cubicBezTo>
                  <a:pt x="88900" y="341848"/>
                  <a:pt x="122052" y="366712"/>
                  <a:pt x="162983" y="366712"/>
                </a:cubicBezTo>
                <a:lnTo>
                  <a:pt x="192617" y="366712"/>
                </a:lnTo>
                <a:cubicBezTo>
                  <a:pt x="233548" y="366712"/>
                  <a:pt x="266700" y="341848"/>
                  <a:pt x="266700" y="311150"/>
                </a:cubicBezTo>
                <a:lnTo>
                  <a:pt x="266700" y="300038"/>
                </a:lnTo>
                <a:close/>
                <a:moveTo>
                  <a:pt x="170392" y="77788"/>
                </a:moveTo>
                <a:cubicBezTo>
                  <a:pt x="133535" y="77788"/>
                  <a:pt x="103717" y="100151"/>
                  <a:pt x="103717" y="127794"/>
                </a:cubicBezTo>
                <a:cubicBezTo>
                  <a:pt x="103717" y="137031"/>
                  <a:pt x="93808" y="144463"/>
                  <a:pt x="81492" y="144463"/>
                </a:cubicBezTo>
                <a:cubicBezTo>
                  <a:pt x="69175" y="144463"/>
                  <a:pt x="59267" y="137031"/>
                  <a:pt x="59267" y="127794"/>
                </a:cubicBezTo>
                <a:cubicBezTo>
                  <a:pt x="59267" y="81746"/>
                  <a:pt x="108995" y="44450"/>
                  <a:pt x="170392" y="44450"/>
                </a:cubicBezTo>
                <a:cubicBezTo>
                  <a:pt x="182708" y="44450"/>
                  <a:pt x="192617" y="51881"/>
                  <a:pt x="192617" y="61119"/>
                </a:cubicBezTo>
                <a:cubicBezTo>
                  <a:pt x="192617" y="70356"/>
                  <a:pt x="182708" y="77788"/>
                  <a:pt x="170392" y="77788"/>
                </a:cubicBez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7" name="Text 4"/>
          <p:cNvSpPr/>
          <p:nvPr/>
        </p:nvSpPr>
        <p:spPr>
          <a:xfrm>
            <a:off x="1714500" y="7197947"/>
            <a:ext cx="13335000" cy="8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Both types are powerful and often 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 together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in real-world systems. For example, a fraud detection system (Non-Generative) might use a Generative AI to create synthetic training data.</a:t>
            </a:r>
            <a:endParaRPr lang="en-US" sz="2000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1145658"/>
            <a:ext cx="1016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lang="en-US" sz="32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How Generative AI Actually Works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762000" y="1742558"/>
            <a:ext cx="508000" cy="38100"/>
          </a:xfrm>
          <a:prstGeom prst="rect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4" name="Shape 2"/>
          <p:cNvSpPr/>
          <p:nvPr/>
        </p:nvSpPr>
        <p:spPr>
          <a:xfrm>
            <a:off x="762000" y="2034658"/>
            <a:ext cx="7112000" cy="3810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5" name="Shape 3"/>
          <p:cNvSpPr/>
          <p:nvPr/>
        </p:nvSpPr>
        <p:spPr>
          <a:xfrm>
            <a:off x="762000" y="2034658"/>
            <a:ext cx="7112000" cy="63500"/>
          </a:xfrm>
          <a:prstGeom prst="rect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6" name="Text 4"/>
          <p:cNvSpPr/>
          <p:nvPr/>
        </p:nvSpPr>
        <p:spPr>
          <a:xfrm>
            <a:off x="1079500" y="2250558"/>
            <a:ext cx="6477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kern="0" spc="1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TEXT GENERATION (LLMs)</a:t>
            </a:r>
            <a:endParaRPr lang="en-US" sz="2000" dirty="0"/>
          </a:p>
        </p:txBody>
      </p:sp>
      <p:sp>
        <p:nvSpPr>
          <p:cNvPr id="7" name="Shape 5"/>
          <p:cNvSpPr/>
          <p:nvPr/>
        </p:nvSpPr>
        <p:spPr>
          <a:xfrm>
            <a:off x="1016000" y="2733158"/>
            <a:ext cx="1651000" cy="444500"/>
          </a:xfrm>
          <a:prstGeom prst="roundRect">
            <a:avLst>
              <a:gd name="adj" fmla="val 14000"/>
            </a:avLst>
          </a:prstGeom>
          <a:solidFill>
            <a:srgbClr val="F2F2F2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8" name="Text 6"/>
          <p:cNvSpPr/>
          <p:nvPr/>
        </p:nvSpPr>
        <p:spPr>
          <a:xfrm>
            <a:off x="1016000" y="2733158"/>
            <a:ext cx="1651000" cy="444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User prompt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2794000" y="2949058"/>
            <a:ext cx="381000" cy="0"/>
          </a:xfrm>
          <a:prstGeom prst="straightConnector1">
            <a:avLst/>
          </a:prstGeom>
          <a:noFill/>
          <a:ln w="25400">
            <a:solidFill>
              <a:srgbClr val="ED7D31"/>
            </a:solidFill>
            <a:prstDash val="solid"/>
            <a:headEnd type="none"/>
            <a:tailEnd type="arrow"/>
          </a:ln>
        </p:spPr>
        <p:txBody>
          <a:bodyPr/>
          <a:lstStyle/>
          <a:p>
            <a:endParaRPr lang="it-IT" sz="2000"/>
          </a:p>
        </p:txBody>
      </p:sp>
      <p:sp>
        <p:nvSpPr>
          <p:cNvPr id="10" name="Shape 8"/>
          <p:cNvSpPr/>
          <p:nvPr/>
        </p:nvSpPr>
        <p:spPr>
          <a:xfrm>
            <a:off x="3302000" y="2733158"/>
            <a:ext cx="2032000" cy="444500"/>
          </a:xfrm>
          <a:prstGeom prst="roundRect">
            <a:avLst>
              <a:gd name="adj" fmla="val 14000"/>
            </a:avLst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1" name="Text 9"/>
          <p:cNvSpPr/>
          <p:nvPr/>
        </p:nvSpPr>
        <p:spPr>
          <a:xfrm>
            <a:off x="3302000" y="2733158"/>
            <a:ext cx="2032000" cy="444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Tokenize input</a:t>
            </a:r>
            <a:endParaRPr lang="en-US" sz="1400" dirty="0"/>
          </a:p>
        </p:txBody>
      </p:sp>
      <p:sp>
        <p:nvSpPr>
          <p:cNvPr id="12" name="Shape 10"/>
          <p:cNvSpPr/>
          <p:nvPr/>
        </p:nvSpPr>
        <p:spPr>
          <a:xfrm>
            <a:off x="5461000" y="2949058"/>
            <a:ext cx="381000" cy="0"/>
          </a:xfrm>
          <a:prstGeom prst="straightConnector1">
            <a:avLst/>
          </a:prstGeom>
          <a:noFill/>
          <a:ln w="25400">
            <a:solidFill>
              <a:srgbClr val="ED7D31"/>
            </a:solidFill>
            <a:prstDash val="solid"/>
            <a:headEnd type="none"/>
            <a:tailEnd type="arrow"/>
          </a:ln>
        </p:spPr>
        <p:txBody>
          <a:bodyPr/>
          <a:lstStyle/>
          <a:p>
            <a:endParaRPr lang="it-IT" sz="2000"/>
          </a:p>
        </p:txBody>
      </p:sp>
      <p:sp>
        <p:nvSpPr>
          <p:cNvPr id="13" name="Shape 11"/>
          <p:cNvSpPr/>
          <p:nvPr/>
        </p:nvSpPr>
        <p:spPr>
          <a:xfrm>
            <a:off x="5969000" y="2733158"/>
            <a:ext cx="1651000" cy="444500"/>
          </a:xfrm>
          <a:prstGeom prst="roundRect">
            <a:avLst>
              <a:gd name="adj" fmla="val 14000"/>
            </a:avLst>
          </a:prstGeom>
          <a:solidFill>
            <a:srgbClr val="4472C4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4" name="Text 12"/>
          <p:cNvSpPr/>
          <p:nvPr/>
        </p:nvSpPr>
        <p:spPr>
          <a:xfrm>
            <a:off x="5969000" y="2733158"/>
            <a:ext cx="1651000" cy="444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Predict next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1079500" y="3368158"/>
            <a:ext cx="6477000" cy="234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Break the prompt into 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tokens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(word pieces)</a:t>
            </a:r>
            <a:endParaRPr lang="en-US" sz="1600" dirty="0"/>
          </a:p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 Process through transformer layers</a:t>
            </a:r>
            <a:endParaRPr lang="en-US" sz="1600" dirty="0"/>
          </a:p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Predict the 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next most likely token</a:t>
            </a:r>
            <a:endParaRPr lang="en-US" sz="1600" dirty="0"/>
          </a:p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 Feed the prediction back as input</a:t>
            </a:r>
            <a:endParaRPr lang="en-US" sz="1600" dirty="0"/>
          </a:p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5. Repeat until the response is complete</a:t>
            </a:r>
            <a:endParaRPr lang="en-US" sz="1600" dirty="0"/>
          </a:p>
          <a:p>
            <a:pPr algn="l">
              <a:lnSpc>
                <a:spcPct val="160000"/>
              </a:lnSpc>
              <a:spcBef>
                <a:spcPts val="1000"/>
              </a:spcBef>
            </a:pPr>
            <a:r>
              <a:rPr lang="en-US" sz="16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Example:</a:t>
            </a:r>
            <a:r>
              <a:rPr lang="en-US" sz="16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"The cat sat on the..." → "mat" → "." → [end]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8382000" y="2034658"/>
            <a:ext cx="7112000" cy="3810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7" name="Shape 15"/>
          <p:cNvSpPr/>
          <p:nvPr/>
        </p:nvSpPr>
        <p:spPr>
          <a:xfrm>
            <a:off x="8382000" y="2034658"/>
            <a:ext cx="7112000" cy="63500"/>
          </a:xfrm>
          <a:prstGeom prst="rect">
            <a:avLst/>
          </a:prstGeom>
          <a:solidFill>
            <a:srgbClr val="4472C4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8" name="Text 16"/>
          <p:cNvSpPr/>
          <p:nvPr/>
        </p:nvSpPr>
        <p:spPr>
          <a:xfrm>
            <a:off x="8699500" y="2250558"/>
            <a:ext cx="6477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kern="0" spc="1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IMAGE GENERATION (DIFFUSION)</a:t>
            </a:r>
            <a:endParaRPr lang="en-US" sz="2000" dirty="0"/>
          </a:p>
        </p:txBody>
      </p:sp>
      <p:sp>
        <p:nvSpPr>
          <p:cNvPr id="19" name="Shape 17"/>
          <p:cNvSpPr/>
          <p:nvPr/>
        </p:nvSpPr>
        <p:spPr>
          <a:xfrm>
            <a:off x="8636000" y="2733158"/>
            <a:ext cx="1651000" cy="444500"/>
          </a:xfrm>
          <a:prstGeom prst="roundRect">
            <a:avLst>
              <a:gd name="adj" fmla="val 14000"/>
            </a:avLst>
          </a:prstGeom>
          <a:solidFill>
            <a:srgbClr val="F2F2F2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20" name="Text 18"/>
          <p:cNvSpPr/>
          <p:nvPr/>
        </p:nvSpPr>
        <p:spPr>
          <a:xfrm>
            <a:off x="8636000" y="2733158"/>
            <a:ext cx="1651000" cy="444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Text prompt</a:t>
            </a:r>
            <a:endParaRPr lang="en-US" sz="1400" dirty="0"/>
          </a:p>
        </p:txBody>
      </p:sp>
      <p:sp>
        <p:nvSpPr>
          <p:cNvPr id="21" name="Shape 19"/>
          <p:cNvSpPr/>
          <p:nvPr/>
        </p:nvSpPr>
        <p:spPr>
          <a:xfrm>
            <a:off x="10414000" y="2949058"/>
            <a:ext cx="381000" cy="0"/>
          </a:xfrm>
          <a:prstGeom prst="straightConnector1">
            <a:avLst/>
          </a:prstGeom>
          <a:noFill/>
          <a:ln w="25400">
            <a:solidFill>
              <a:srgbClr val="4472C4"/>
            </a:solidFill>
            <a:prstDash val="solid"/>
            <a:headEnd type="none"/>
            <a:tailEnd type="arrow"/>
          </a:ln>
        </p:spPr>
        <p:txBody>
          <a:bodyPr/>
          <a:lstStyle/>
          <a:p>
            <a:endParaRPr lang="it-IT" sz="2000"/>
          </a:p>
        </p:txBody>
      </p:sp>
      <p:sp>
        <p:nvSpPr>
          <p:cNvPr id="22" name="Shape 20"/>
          <p:cNvSpPr/>
          <p:nvPr/>
        </p:nvSpPr>
        <p:spPr>
          <a:xfrm>
            <a:off x="10922000" y="2733158"/>
            <a:ext cx="1778000" cy="444500"/>
          </a:xfrm>
          <a:prstGeom prst="roundRect">
            <a:avLst>
              <a:gd name="adj" fmla="val 14000"/>
            </a:avLst>
          </a:prstGeom>
          <a:solidFill>
            <a:srgbClr val="4472C4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23" name="Text 21"/>
          <p:cNvSpPr/>
          <p:nvPr/>
        </p:nvSpPr>
        <p:spPr>
          <a:xfrm>
            <a:off x="10922000" y="2733158"/>
            <a:ext cx="1778000" cy="444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 noise</a:t>
            </a:r>
            <a:endParaRPr lang="en-US" sz="1400" dirty="0"/>
          </a:p>
        </p:txBody>
      </p:sp>
      <p:sp>
        <p:nvSpPr>
          <p:cNvPr id="24" name="Shape 22"/>
          <p:cNvSpPr/>
          <p:nvPr/>
        </p:nvSpPr>
        <p:spPr>
          <a:xfrm>
            <a:off x="12827000" y="2949058"/>
            <a:ext cx="381000" cy="0"/>
          </a:xfrm>
          <a:prstGeom prst="straightConnector1">
            <a:avLst/>
          </a:prstGeom>
          <a:noFill/>
          <a:ln w="25400">
            <a:solidFill>
              <a:srgbClr val="4472C4"/>
            </a:solidFill>
            <a:prstDash val="solid"/>
            <a:headEnd type="none"/>
            <a:tailEnd type="arrow"/>
          </a:ln>
        </p:spPr>
        <p:txBody>
          <a:bodyPr/>
          <a:lstStyle/>
          <a:p>
            <a:endParaRPr lang="it-IT" sz="2000"/>
          </a:p>
        </p:txBody>
      </p:sp>
      <p:sp>
        <p:nvSpPr>
          <p:cNvPr id="25" name="Shape 23"/>
          <p:cNvSpPr/>
          <p:nvPr/>
        </p:nvSpPr>
        <p:spPr>
          <a:xfrm>
            <a:off x="13335000" y="2733158"/>
            <a:ext cx="1778000" cy="444500"/>
          </a:xfrm>
          <a:prstGeom prst="roundRect">
            <a:avLst>
              <a:gd name="adj" fmla="val 14000"/>
            </a:avLst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26" name="Text 24"/>
          <p:cNvSpPr/>
          <p:nvPr/>
        </p:nvSpPr>
        <p:spPr>
          <a:xfrm>
            <a:off x="13335000" y="2733158"/>
            <a:ext cx="1778000" cy="444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Remove noise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8699500" y="3368158"/>
            <a:ext cx="6477000" cy="234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Convert the text prompt to a 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latent representation</a:t>
            </a:r>
            <a:endParaRPr lang="en-US" sz="1600" dirty="0"/>
          </a:p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 Start with pure 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random noise</a:t>
            </a:r>
            <a:endParaRPr lang="en-US" sz="1600" dirty="0"/>
          </a:p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Iteratively 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denoise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the image</a:t>
            </a:r>
            <a:endParaRPr lang="en-US" sz="1600" dirty="0"/>
          </a:p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 Guide each step with the text prompt</a:t>
            </a:r>
            <a:endParaRPr lang="en-US" sz="1600" dirty="0"/>
          </a:p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5. After ~50 steps, a clear image emerges</a:t>
            </a:r>
            <a:endParaRPr lang="en-US" sz="1600" dirty="0"/>
          </a:p>
          <a:p>
            <a:pPr algn="l">
              <a:lnSpc>
                <a:spcPct val="160000"/>
              </a:lnSpc>
              <a:spcBef>
                <a:spcPts val="1000"/>
              </a:spcBef>
            </a:pPr>
            <a:r>
              <a:rPr lang="en-US" sz="16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Analogy:</a:t>
            </a:r>
            <a:r>
              <a:rPr lang="en-US" sz="16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Like a sculptor revealing a statue from marble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762000" y="6098658"/>
            <a:ext cx="14732000" cy="1930400"/>
          </a:xfrm>
          <a:prstGeom prst="roundRect">
            <a:avLst>
              <a:gd name="adj" fmla="val 6000"/>
            </a:avLst>
          </a:prstGeom>
          <a:solidFill>
            <a:srgbClr val="F7F3E8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endParaRPr lang="it-IT" sz="2000"/>
          </a:p>
        </p:txBody>
      </p:sp>
      <p:sp>
        <p:nvSpPr>
          <p:cNvPr id="29" name="Text 27"/>
          <p:cNvSpPr/>
          <p:nvPr/>
        </p:nvSpPr>
        <p:spPr>
          <a:xfrm>
            <a:off x="1143000" y="6225658"/>
            <a:ext cx="38100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kern="0" spc="2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THE SCALE</a:t>
            </a:r>
            <a:endParaRPr lang="en-US" dirty="0"/>
          </a:p>
        </p:txBody>
      </p:sp>
      <p:sp>
        <p:nvSpPr>
          <p:cNvPr id="30" name="Text 28"/>
          <p:cNvSpPr/>
          <p:nvPr/>
        </p:nvSpPr>
        <p:spPr>
          <a:xfrm>
            <a:off x="1143000" y="6644758"/>
            <a:ext cx="3175000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sz="3200" b="1" dirty="0">
                <a:latin typeface="Liter" pitchFamily="34" charset="0"/>
                <a:ea typeface="Liter" pitchFamily="34" charset="-122"/>
                <a:cs typeface="Liter" pitchFamily="34" charset="-120"/>
              </a:rPr>
              <a:t>100B+</a:t>
            </a:r>
            <a:endParaRPr lang="en-US" sz="3200" dirty="0"/>
          </a:p>
          <a:p>
            <a:pPr algn="l">
              <a:lnSpc>
                <a:spcPct val="140000"/>
              </a:lnSpc>
            </a:pPr>
            <a:r>
              <a:rPr lang="en-US" sz="16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Parameters in GPT-4</a:t>
            </a:r>
            <a:endParaRPr lang="en-US" sz="3200" dirty="0"/>
          </a:p>
        </p:txBody>
      </p:sp>
      <p:sp>
        <p:nvSpPr>
          <p:cNvPr id="31" name="Text 29"/>
          <p:cNvSpPr/>
          <p:nvPr/>
        </p:nvSpPr>
        <p:spPr>
          <a:xfrm>
            <a:off x="4826000" y="6644758"/>
            <a:ext cx="3175000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sz="3200" b="1" dirty="0">
                <a:latin typeface="Liter" pitchFamily="34" charset="0"/>
                <a:ea typeface="Liter" pitchFamily="34" charset="-122"/>
                <a:cs typeface="Liter" pitchFamily="34" charset="-120"/>
              </a:rPr>
              <a:t>Trillions</a:t>
            </a:r>
            <a:endParaRPr lang="en-US" sz="3200" dirty="0"/>
          </a:p>
          <a:p>
            <a:pPr algn="l">
              <a:lnSpc>
                <a:spcPct val="140000"/>
              </a:lnSpc>
            </a:pPr>
            <a:r>
              <a:rPr lang="en-US" sz="16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of words in training data</a:t>
            </a:r>
            <a:endParaRPr lang="en-US" sz="3200" dirty="0"/>
          </a:p>
        </p:txBody>
      </p:sp>
      <p:sp>
        <p:nvSpPr>
          <p:cNvPr id="32" name="Text 30"/>
          <p:cNvSpPr/>
          <p:nvPr/>
        </p:nvSpPr>
        <p:spPr>
          <a:xfrm>
            <a:off x="8509000" y="6644758"/>
            <a:ext cx="3175000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sz="3200" b="1" dirty="0">
                <a:latin typeface="Liter" pitchFamily="34" charset="0"/>
                <a:ea typeface="Liter" pitchFamily="34" charset="-122"/>
                <a:cs typeface="Liter" pitchFamily="34" charset="-120"/>
              </a:rPr>
              <a:t>~50 Steps</a:t>
            </a:r>
            <a:endParaRPr lang="en-US" sz="3200" dirty="0"/>
          </a:p>
          <a:p>
            <a:pPr algn="l">
              <a:lnSpc>
                <a:spcPct val="140000"/>
              </a:lnSpc>
            </a:pPr>
            <a:r>
              <a:rPr lang="en-US" sz="16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To generate an image</a:t>
            </a:r>
            <a:endParaRPr lang="en-US" sz="3200" dirty="0"/>
          </a:p>
        </p:txBody>
      </p:sp>
      <p:sp>
        <p:nvSpPr>
          <p:cNvPr id="33" name="Text 31"/>
          <p:cNvSpPr/>
          <p:nvPr/>
        </p:nvSpPr>
        <p:spPr>
          <a:xfrm>
            <a:off x="1143000" y="7686158"/>
            <a:ext cx="139700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lang="en-US" sz="16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Models don't "understand" like humans — they recognize statistical patterns in data at massive scale.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25225D-D375-0F51-4FB2-50F4F01F2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10;g40995336745_1_219">
            <a:extLst>
              <a:ext uri="{FF2B5EF4-FFF2-40B4-BE49-F238E27FC236}">
                <a16:creationId xmlns:a16="http://schemas.microsoft.com/office/drawing/2014/main" id="{B3204A74-BF18-27A1-EE43-8E1BA431805C}"/>
              </a:ext>
            </a:extLst>
          </p:cNvPr>
          <p:cNvSpPr/>
          <p:nvPr/>
        </p:nvSpPr>
        <p:spPr>
          <a:xfrm>
            <a:off x="2578395" y="2032945"/>
            <a:ext cx="4663440" cy="4617720"/>
          </a:xfrm>
          <a:prstGeom prst="roundRect">
            <a:avLst>
              <a:gd name="adj" fmla="val 990"/>
            </a:avLst>
          </a:prstGeom>
          <a:solidFill>
            <a:srgbClr val="F7F3E8"/>
          </a:solidFill>
          <a:ln w="12700" cap="flat" cmpd="sng">
            <a:solidFill>
              <a:srgbClr val="D7E3D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35" name="Google Shape;311;g40995336745_1_219">
            <a:extLst>
              <a:ext uri="{FF2B5EF4-FFF2-40B4-BE49-F238E27FC236}">
                <a16:creationId xmlns:a16="http://schemas.microsoft.com/office/drawing/2014/main" id="{B4836AAD-91AF-9909-A057-15EAEA2B3B90}"/>
              </a:ext>
            </a:extLst>
          </p:cNvPr>
          <p:cNvSpPr/>
          <p:nvPr/>
        </p:nvSpPr>
        <p:spPr>
          <a:xfrm>
            <a:off x="2880147" y="2508433"/>
            <a:ext cx="10972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2AA12"/>
              </a:buClr>
              <a:buSzPts val="3400"/>
              <a:buFont typeface="Calibri"/>
              <a:buNone/>
            </a:pPr>
            <a:r>
              <a:rPr lang="en-GB" sz="3600" b="1" i="0" u="none" strike="noStrike" cap="none">
                <a:solidFill>
                  <a:srgbClr val="E2AA12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12;g40995336745_1_219">
            <a:extLst>
              <a:ext uri="{FF2B5EF4-FFF2-40B4-BE49-F238E27FC236}">
                <a16:creationId xmlns:a16="http://schemas.microsoft.com/office/drawing/2014/main" id="{4C3D49A7-ED7D-1A2C-6A68-44C67C0D5E73}"/>
              </a:ext>
            </a:extLst>
          </p:cNvPr>
          <p:cNvSpPr/>
          <p:nvPr/>
        </p:nvSpPr>
        <p:spPr>
          <a:xfrm>
            <a:off x="2880147" y="3203377"/>
            <a:ext cx="3794760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E5937"/>
              </a:buClr>
              <a:buSzPts val="2500"/>
              <a:buFont typeface="Calibri"/>
              <a:buNone/>
            </a:pPr>
            <a:r>
              <a:rPr lang="en-GB" sz="2800" b="1" i="0" u="none" strike="noStrike" cap="none">
                <a:solidFill>
                  <a:srgbClr val="1E5937"/>
                </a:solidFill>
                <a:latin typeface="Calibri"/>
                <a:ea typeface="Calibri"/>
                <a:cs typeface="Calibri"/>
                <a:sym typeface="Calibri"/>
              </a:rPr>
              <a:t>How Machines Learn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13;g40995336745_1_219">
            <a:extLst>
              <a:ext uri="{FF2B5EF4-FFF2-40B4-BE49-F238E27FC236}">
                <a16:creationId xmlns:a16="http://schemas.microsoft.com/office/drawing/2014/main" id="{E38474DA-5586-6BDE-748E-7669BE449F88}"/>
              </a:ext>
            </a:extLst>
          </p:cNvPr>
          <p:cNvSpPr/>
          <p:nvPr/>
        </p:nvSpPr>
        <p:spPr>
          <a:xfrm>
            <a:off x="2898435" y="4959025"/>
            <a:ext cx="3611880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400"/>
              <a:buFont typeface="Calibri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rPr>
              <a:t>Core algorithms behind machine learning.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14;g40995336745_1_219">
            <a:extLst>
              <a:ext uri="{FF2B5EF4-FFF2-40B4-BE49-F238E27FC236}">
                <a16:creationId xmlns:a16="http://schemas.microsoft.com/office/drawing/2014/main" id="{A7B6AB51-6E5D-B6CD-978D-1C9BDBB40474}"/>
              </a:ext>
            </a:extLst>
          </p:cNvPr>
          <p:cNvSpPr/>
          <p:nvPr/>
        </p:nvSpPr>
        <p:spPr>
          <a:xfrm>
            <a:off x="7607595" y="1987225"/>
            <a:ext cx="5486400" cy="4709160"/>
          </a:xfrm>
          <a:prstGeom prst="roundRect">
            <a:avLst>
              <a:gd name="adj" fmla="val 971"/>
            </a:avLst>
          </a:prstGeom>
          <a:solidFill>
            <a:srgbClr val="FFFFFF"/>
          </a:solidFill>
          <a:ln w="12700" cap="flat" cmpd="sng">
            <a:solidFill>
              <a:srgbClr val="4FAE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39" name="Google Shape;315;g40995336745_1_219" descr="/var/folders/td/d277hqp10m3c3mqx6hgnrj640000gn/T/opencode/pptx-work/mlintro-source/ppt/media/image-18-1.png">
            <a:extLst>
              <a:ext uri="{FF2B5EF4-FFF2-40B4-BE49-F238E27FC236}">
                <a16:creationId xmlns:a16="http://schemas.microsoft.com/office/drawing/2014/main" id="{BB9DCF65-F5ED-DD9D-FFD1-66EAB3D5EDB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6467" y="2106097"/>
            <a:ext cx="5248656" cy="4471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841715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1215951"/>
            <a:ext cx="10160000" cy="558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lang="en-US" sz="32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The Three Types of Machine Learning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762000" y="1836346"/>
            <a:ext cx="508000" cy="41910"/>
          </a:xfrm>
          <a:prstGeom prst="rect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4" name="Shape 2"/>
          <p:cNvSpPr/>
          <p:nvPr/>
        </p:nvSpPr>
        <p:spPr>
          <a:xfrm>
            <a:off x="762000" y="1939851"/>
            <a:ext cx="4699000" cy="5588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5" name="Shape 3"/>
          <p:cNvSpPr/>
          <p:nvPr/>
        </p:nvSpPr>
        <p:spPr>
          <a:xfrm>
            <a:off x="762000" y="2190041"/>
            <a:ext cx="4699000" cy="83820"/>
          </a:xfrm>
          <a:prstGeom prst="rect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6" name="Shape 4"/>
          <p:cNvSpPr/>
          <p:nvPr/>
        </p:nvSpPr>
        <p:spPr>
          <a:xfrm>
            <a:off x="1079500" y="2526591"/>
            <a:ext cx="774700" cy="50292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91440" y="85725"/>
                </a:moveTo>
                <a:cubicBezTo>
                  <a:pt x="91440" y="54203"/>
                  <a:pt x="111943" y="28575"/>
                  <a:pt x="137160" y="28575"/>
                </a:cubicBezTo>
                <a:lnTo>
                  <a:pt x="388620" y="28575"/>
                </a:lnTo>
                <a:cubicBezTo>
                  <a:pt x="413837" y="28575"/>
                  <a:pt x="434340" y="54203"/>
                  <a:pt x="434340" y="85725"/>
                </a:cubicBezTo>
                <a:lnTo>
                  <a:pt x="434340" y="300038"/>
                </a:lnTo>
                <a:lnTo>
                  <a:pt x="365760" y="300038"/>
                </a:lnTo>
                <a:lnTo>
                  <a:pt x="365760" y="285750"/>
                </a:lnTo>
                <a:cubicBezTo>
                  <a:pt x="365760" y="269944"/>
                  <a:pt x="355544" y="257175"/>
                  <a:pt x="342900" y="257175"/>
                </a:cubicBezTo>
                <a:lnTo>
                  <a:pt x="297180" y="257175"/>
                </a:lnTo>
                <a:cubicBezTo>
                  <a:pt x="284536" y="257175"/>
                  <a:pt x="274320" y="269944"/>
                  <a:pt x="274320" y="285750"/>
                </a:cubicBezTo>
                <a:lnTo>
                  <a:pt x="274320" y="300038"/>
                </a:lnTo>
                <a:lnTo>
                  <a:pt x="182094" y="300038"/>
                </a:lnTo>
                <a:cubicBezTo>
                  <a:pt x="189881" y="283250"/>
                  <a:pt x="194310" y="263694"/>
                  <a:pt x="194310" y="242888"/>
                </a:cubicBezTo>
                <a:cubicBezTo>
                  <a:pt x="194310" y="179755"/>
                  <a:pt x="153376" y="128588"/>
                  <a:pt x="102870" y="128588"/>
                </a:cubicBezTo>
                <a:cubicBezTo>
                  <a:pt x="99012" y="128588"/>
                  <a:pt x="95155" y="128855"/>
                  <a:pt x="91440" y="129480"/>
                </a:cubicBezTo>
                <a:lnTo>
                  <a:pt x="91440" y="85725"/>
                </a:lnTo>
                <a:close/>
                <a:moveTo>
                  <a:pt x="237887" y="400050"/>
                </a:moveTo>
                <a:cubicBezTo>
                  <a:pt x="234244" y="378440"/>
                  <a:pt x="226243" y="358884"/>
                  <a:pt x="214955" y="342900"/>
                </a:cubicBezTo>
                <a:lnTo>
                  <a:pt x="434340" y="342900"/>
                </a:lnTo>
                <a:cubicBezTo>
                  <a:pt x="434340" y="374422"/>
                  <a:pt x="413837" y="400050"/>
                  <a:pt x="388620" y="400050"/>
                </a:cubicBezTo>
                <a:lnTo>
                  <a:pt x="237887" y="400050"/>
                </a:lnTo>
                <a:close/>
                <a:moveTo>
                  <a:pt x="45720" y="242888"/>
                </a:moveTo>
                <a:cubicBezTo>
                  <a:pt x="45720" y="203460"/>
                  <a:pt x="71328" y="171450"/>
                  <a:pt x="102870" y="171450"/>
                </a:cubicBezTo>
                <a:cubicBezTo>
                  <a:pt x="134412" y="171450"/>
                  <a:pt x="160020" y="203460"/>
                  <a:pt x="160020" y="242888"/>
                </a:cubicBezTo>
                <a:cubicBezTo>
                  <a:pt x="160020" y="282315"/>
                  <a:pt x="134412" y="314325"/>
                  <a:pt x="102870" y="314325"/>
                </a:cubicBezTo>
                <a:cubicBezTo>
                  <a:pt x="71328" y="314325"/>
                  <a:pt x="45720" y="282315"/>
                  <a:pt x="45720" y="242888"/>
                </a:cubicBezTo>
                <a:close/>
                <a:moveTo>
                  <a:pt x="0" y="428625"/>
                </a:moveTo>
                <a:cubicBezTo>
                  <a:pt x="0" y="381298"/>
                  <a:pt x="30718" y="342900"/>
                  <a:pt x="68580" y="342900"/>
                </a:cubicBezTo>
                <a:lnTo>
                  <a:pt x="137160" y="342900"/>
                </a:lnTo>
                <a:cubicBezTo>
                  <a:pt x="175022" y="342900"/>
                  <a:pt x="205740" y="381298"/>
                  <a:pt x="205740" y="428625"/>
                </a:cubicBezTo>
                <a:cubicBezTo>
                  <a:pt x="205740" y="444431"/>
                  <a:pt x="195524" y="457200"/>
                  <a:pt x="182880" y="457200"/>
                </a:cubicBezTo>
                <a:lnTo>
                  <a:pt x="22860" y="457200"/>
                </a:lnTo>
                <a:cubicBezTo>
                  <a:pt x="10216" y="457200"/>
                  <a:pt x="0" y="444431"/>
                  <a:pt x="0" y="428625"/>
                </a:cubicBezTo>
                <a:close/>
              </a:path>
            </a:pathLst>
          </a:cu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7" name="Text 5"/>
          <p:cNvSpPr/>
          <p:nvPr/>
        </p:nvSpPr>
        <p:spPr>
          <a:xfrm>
            <a:off x="1079500" y="3165401"/>
            <a:ext cx="4064000" cy="4191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4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Supervised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1079500" y="3600376"/>
            <a:ext cx="4064000" cy="34925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600" i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Learning with an answer key</a:t>
            </a:r>
            <a:endParaRPr lang="en-US" sz="1600" i="1" dirty="0"/>
          </a:p>
        </p:txBody>
      </p:sp>
      <p:sp>
        <p:nvSpPr>
          <p:cNvPr id="9" name="Text 7"/>
          <p:cNvSpPr/>
          <p:nvPr/>
        </p:nvSpPr>
        <p:spPr>
          <a:xfrm>
            <a:off x="1079500" y="3952801"/>
            <a:ext cx="4064000" cy="32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algorithm learns from 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labeled examples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input-output pairs.</a:t>
            </a:r>
            <a:endParaRPr lang="en-US" dirty="0"/>
          </a:p>
          <a:p>
            <a:pPr algn="l">
              <a:lnSpc>
                <a:spcPct val="160000"/>
              </a:lnSpc>
              <a:spcBef>
                <a:spcPts val="1000"/>
              </a:spcBef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Examples:</a:t>
            </a:r>
            <a:endParaRPr lang="en-US" dirty="0"/>
          </a:p>
          <a:p>
            <a:pPr algn="l">
              <a:lnSpc>
                <a:spcPct val="160000"/>
              </a:lnSpc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Predicting house prices</a:t>
            </a:r>
            <a:endParaRPr lang="en-US" dirty="0"/>
          </a:p>
          <a:p>
            <a:pPr algn="l">
              <a:lnSpc>
                <a:spcPct val="160000"/>
              </a:lnSpc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Diagnosing diseases</a:t>
            </a:r>
            <a:endParaRPr lang="en-US" dirty="0"/>
          </a:p>
          <a:p>
            <a:pPr algn="l">
              <a:lnSpc>
                <a:spcPct val="160000"/>
              </a:lnSpc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Sentiment analysis</a:t>
            </a:r>
            <a:endParaRPr lang="en-US" dirty="0"/>
          </a:p>
          <a:p>
            <a:pPr algn="l">
              <a:lnSpc>
                <a:spcPct val="160000"/>
              </a:lnSpc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Email classification</a:t>
            </a:r>
            <a:endParaRPr lang="en-US" dirty="0"/>
          </a:p>
        </p:txBody>
      </p:sp>
      <p:sp>
        <p:nvSpPr>
          <p:cNvPr id="10" name="Shape 8"/>
          <p:cNvSpPr/>
          <p:nvPr/>
        </p:nvSpPr>
        <p:spPr>
          <a:xfrm>
            <a:off x="5778500" y="1939851"/>
            <a:ext cx="4699000" cy="5588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1" name="Shape 9"/>
          <p:cNvSpPr/>
          <p:nvPr/>
        </p:nvSpPr>
        <p:spPr>
          <a:xfrm>
            <a:off x="5778500" y="2190041"/>
            <a:ext cx="4699000" cy="83820"/>
          </a:xfrm>
          <a:prstGeom prst="rect">
            <a:avLst/>
          </a:prstGeom>
          <a:solidFill>
            <a:srgbClr val="4472C4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2" name="Shape 10"/>
          <p:cNvSpPr/>
          <p:nvPr/>
        </p:nvSpPr>
        <p:spPr>
          <a:xfrm>
            <a:off x="6096000" y="2526591"/>
            <a:ext cx="457200" cy="50292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71475" y="185738"/>
                </a:moveTo>
                <a:cubicBezTo>
                  <a:pt x="371475" y="226725"/>
                  <a:pt x="358170" y="264587"/>
                  <a:pt x="335756" y="295305"/>
                </a:cubicBezTo>
                <a:lnTo>
                  <a:pt x="448806" y="408444"/>
                </a:lnTo>
                <a:cubicBezTo>
                  <a:pt x="459968" y="419606"/>
                  <a:pt x="459968" y="437733"/>
                  <a:pt x="448806" y="448895"/>
                </a:cubicBezTo>
                <a:cubicBezTo>
                  <a:pt x="437644" y="460058"/>
                  <a:pt x="419517" y="460058"/>
                  <a:pt x="408355" y="448895"/>
                </a:cubicBezTo>
                <a:lnTo>
                  <a:pt x="295305" y="335756"/>
                </a:lnTo>
                <a:cubicBezTo>
                  <a:pt x="264587" y="358170"/>
                  <a:pt x="226725" y="371475"/>
                  <a:pt x="185738" y="371475"/>
                </a:cubicBezTo>
                <a:cubicBezTo>
                  <a:pt x="83135" y="371475"/>
                  <a:pt x="0" y="288340"/>
                  <a:pt x="0" y="185738"/>
                </a:cubicBezTo>
                <a:cubicBezTo>
                  <a:pt x="0" y="83135"/>
                  <a:pt x="83135" y="0"/>
                  <a:pt x="185738" y="0"/>
                </a:cubicBezTo>
                <a:cubicBezTo>
                  <a:pt x="288340" y="0"/>
                  <a:pt x="371475" y="83135"/>
                  <a:pt x="371475" y="185738"/>
                </a:cubicBezTo>
                <a:close/>
                <a:moveTo>
                  <a:pt x="92869" y="192881"/>
                </a:moveTo>
                <a:lnTo>
                  <a:pt x="92869" y="250031"/>
                </a:lnTo>
                <a:cubicBezTo>
                  <a:pt x="92869" y="261908"/>
                  <a:pt x="102424" y="271463"/>
                  <a:pt x="114300" y="271463"/>
                </a:cubicBezTo>
                <a:cubicBezTo>
                  <a:pt x="126176" y="271463"/>
                  <a:pt x="135731" y="261908"/>
                  <a:pt x="135731" y="250031"/>
                </a:cubicBezTo>
                <a:lnTo>
                  <a:pt x="135731" y="192881"/>
                </a:lnTo>
                <a:cubicBezTo>
                  <a:pt x="135731" y="181005"/>
                  <a:pt x="126176" y="171450"/>
                  <a:pt x="114300" y="171450"/>
                </a:cubicBezTo>
                <a:cubicBezTo>
                  <a:pt x="102424" y="171450"/>
                  <a:pt x="92869" y="181005"/>
                  <a:pt x="92869" y="192881"/>
                </a:cubicBezTo>
                <a:close/>
                <a:moveTo>
                  <a:pt x="164306" y="107156"/>
                </a:moveTo>
                <a:lnTo>
                  <a:pt x="164306" y="250031"/>
                </a:lnTo>
                <a:cubicBezTo>
                  <a:pt x="164306" y="261908"/>
                  <a:pt x="173861" y="271463"/>
                  <a:pt x="185738" y="271463"/>
                </a:cubicBezTo>
                <a:cubicBezTo>
                  <a:pt x="197614" y="271463"/>
                  <a:pt x="207169" y="261908"/>
                  <a:pt x="207169" y="250031"/>
                </a:cubicBezTo>
                <a:lnTo>
                  <a:pt x="207169" y="107156"/>
                </a:lnTo>
                <a:cubicBezTo>
                  <a:pt x="207169" y="95280"/>
                  <a:pt x="197614" y="85725"/>
                  <a:pt x="185738" y="85725"/>
                </a:cubicBezTo>
                <a:cubicBezTo>
                  <a:pt x="173861" y="85725"/>
                  <a:pt x="164306" y="95280"/>
                  <a:pt x="164306" y="107156"/>
                </a:cubicBezTo>
                <a:close/>
                <a:moveTo>
                  <a:pt x="235744" y="164306"/>
                </a:moveTo>
                <a:lnTo>
                  <a:pt x="235744" y="250031"/>
                </a:lnTo>
                <a:cubicBezTo>
                  <a:pt x="235744" y="261908"/>
                  <a:pt x="245299" y="271463"/>
                  <a:pt x="257175" y="271463"/>
                </a:cubicBezTo>
                <a:cubicBezTo>
                  <a:pt x="269051" y="271463"/>
                  <a:pt x="278606" y="261908"/>
                  <a:pt x="278606" y="250031"/>
                </a:cubicBezTo>
                <a:lnTo>
                  <a:pt x="278606" y="164306"/>
                </a:lnTo>
                <a:cubicBezTo>
                  <a:pt x="278606" y="152430"/>
                  <a:pt x="269051" y="142875"/>
                  <a:pt x="257175" y="142875"/>
                </a:cubicBezTo>
                <a:cubicBezTo>
                  <a:pt x="245299" y="142875"/>
                  <a:pt x="235744" y="152430"/>
                  <a:pt x="235744" y="164306"/>
                </a:cubicBezTo>
                <a:close/>
              </a:path>
            </a:pathLst>
          </a:custGeom>
          <a:solidFill>
            <a:srgbClr val="4472C4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3" name="Text 11"/>
          <p:cNvSpPr/>
          <p:nvPr/>
        </p:nvSpPr>
        <p:spPr>
          <a:xfrm>
            <a:off x="6096000" y="3165401"/>
            <a:ext cx="4064000" cy="4191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4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Unsupervised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6096000" y="3600376"/>
            <a:ext cx="4064000" cy="34925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600" i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Exploring without a map</a:t>
            </a:r>
            <a:endParaRPr lang="en-US" sz="1600" i="1" dirty="0"/>
          </a:p>
        </p:txBody>
      </p:sp>
      <p:sp>
        <p:nvSpPr>
          <p:cNvPr id="15" name="Text 13"/>
          <p:cNvSpPr/>
          <p:nvPr/>
        </p:nvSpPr>
        <p:spPr>
          <a:xfrm>
            <a:off x="6096000" y="3952801"/>
            <a:ext cx="4064000" cy="32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algorithm finds 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hidden patterns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in unlabeled data.</a:t>
            </a:r>
            <a:endParaRPr lang="en-US" dirty="0"/>
          </a:p>
          <a:p>
            <a:pPr algn="l">
              <a:lnSpc>
                <a:spcPct val="160000"/>
              </a:lnSpc>
              <a:spcBef>
                <a:spcPts val="1000"/>
              </a:spcBef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Examples:</a:t>
            </a:r>
            <a:endParaRPr lang="en-US" dirty="0"/>
          </a:p>
          <a:p>
            <a:pPr algn="l">
              <a:lnSpc>
                <a:spcPct val="160000"/>
              </a:lnSpc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Customer segmentation</a:t>
            </a:r>
            <a:endParaRPr lang="en-US" dirty="0"/>
          </a:p>
          <a:p>
            <a:pPr algn="l">
              <a:lnSpc>
                <a:spcPct val="160000"/>
              </a:lnSpc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Anomaly detection</a:t>
            </a:r>
            <a:endParaRPr lang="en-US" dirty="0"/>
          </a:p>
          <a:p>
            <a:pPr algn="l">
              <a:lnSpc>
                <a:spcPct val="160000"/>
              </a:lnSpc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Clustering similar articles</a:t>
            </a:r>
            <a:endParaRPr lang="en-US" dirty="0"/>
          </a:p>
          <a:p>
            <a:pPr algn="l">
              <a:lnSpc>
                <a:spcPct val="160000"/>
              </a:lnSpc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Market basket analysis</a:t>
            </a:r>
            <a:endParaRPr lang="en-US" dirty="0"/>
          </a:p>
        </p:txBody>
      </p:sp>
      <p:sp>
        <p:nvSpPr>
          <p:cNvPr id="16" name="Shape 14"/>
          <p:cNvSpPr/>
          <p:nvPr/>
        </p:nvSpPr>
        <p:spPr>
          <a:xfrm>
            <a:off x="10795000" y="1939851"/>
            <a:ext cx="4699000" cy="5588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7" name="Shape 15"/>
          <p:cNvSpPr/>
          <p:nvPr/>
        </p:nvSpPr>
        <p:spPr>
          <a:xfrm>
            <a:off x="10795000" y="2190041"/>
            <a:ext cx="4699000" cy="83820"/>
          </a:xfrm>
          <a:prstGeom prst="rect">
            <a:avLst/>
          </a:prstGeom>
          <a:solidFill>
            <a:srgbClr val="5B9BD5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8" name="Shape 16"/>
          <p:cNvSpPr/>
          <p:nvPr/>
        </p:nvSpPr>
        <p:spPr>
          <a:xfrm>
            <a:off x="11112500" y="2526591"/>
            <a:ext cx="457200" cy="50292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28855" y="0"/>
                </a:moveTo>
                <a:lnTo>
                  <a:pt x="328880" y="0"/>
                </a:lnTo>
                <a:cubicBezTo>
                  <a:pt x="352544" y="0"/>
                  <a:pt x="371832" y="19467"/>
                  <a:pt x="370939" y="43041"/>
                </a:cubicBezTo>
                <a:cubicBezTo>
                  <a:pt x="370761" y="47774"/>
                  <a:pt x="370582" y="52507"/>
                  <a:pt x="370314" y="57150"/>
                </a:cubicBezTo>
                <a:lnTo>
                  <a:pt x="414605" y="57150"/>
                </a:lnTo>
                <a:cubicBezTo>
                  <a:pt x="437912" y="57150"/>
                  <a:pt x="458450" y="76438"/>
                  <a:pt x="456664" y="101620"/>
                </a:cubicBezTo>
                <a:cubicBezTo>
                  <a:pt x="449967" y="194221"/>
                  <a:pt x="402640" y="245120"/>
                  <a:pt x="351294" y="271730"/>
                </a:cubicBezTo>
                <a:cubicBezTo>
                  <a:pt x="337185" y="279053"/>
                  <a:pt x="322808" y="284500"/>
                  <a:pt x="309146" y="288518"/>
                </a:cubicBezTo>
                <a:cubicBezTo>
                  <a:pt x="291108" y="314057"/>
                  <a:pt x="272355" y="327541"/>
                  <a:pt x="257443" y="334774"/>
                </a:cubicBezTo>
                <a:lnTo>
                  <a:pt x="257443" y="400050"/>
                </a:lnTo>
                <a:lnTo>
                  <a:pt x="314593" y="400050"/>
                </a:lnTo>
                <a:cubicBezTo>
                  <a:pt x="330398" y="400050"/>
                  <a:pt x="343168" y="412819"/>
                  <a:pt x="343168" y="428625"/>
                </a:cubicBezTo>
                <a:cubicBezTo>
                  <a:pt x="343168" y="444431"/>
                  <a:pt x="330398" y="457200"/>
                  <a:pt x="314593" y="457200"/>
                </a:cubicBezTo>
                <a:lnTo>
                  <a:pt x="143143" y="457200"/>
                </a:lnTo>
                <a:cubicBezTo>
                  <a:pt x="127337" y="457200"/>
                  <a:pt x="114568" y="444431"/>
                  <a:pt x="114568" y="428625"/>
                </a:cubicBezTo>
                <a:cubicBezTo>
                  <a:pt x="114568" y="412819"/>
                  <a:pt x="127337" y="400050"/>
                  <a:pt x="143143" y="400050"/>
                </a:cubicBezTo>
                <a:lnTo>
                  <a:pt x="200293" y="400050"/>
                </a:lnTo>
                <a:lnTo>
                  <a:pt x="200293" y="334774"/>
                </a:lnTo>
                <a:cubicBezTo>
                  <a:pt x="186005" y="327898"/>
                  <a:pt x="168235" y="315129"/>
                  <a:pt x="150912" y="291644"/>
                </a:cubicBezTo>
                <a:cubicBezTo>
                  <a:pt x="134481" y="287357"/>
                  <a:pt x="116622" y="280839"/>
                  <a:pt x="99209" y="271016"/>
                </a:cubicBezTo>
                <a:cubicBezTo>
                  <a:pt x="50899" y="243959"/>
                  <a:pt x="7322" y="192971"/>
                  <a:pt x="1072" y="101441"/>
                </a:cubicBezTo>
                <a:cubicBezTo>
                  <a:pt x="-625" y="76349"/>
                  <a:pt x="19824" y="57061"/>
                  <a:pt x="43130" y="57061"/>
                </a:cubicBezTo>
                <a:lnTo>
                  <a:pt x="87422" y="57061"/>
                </a:lnTo>
                <a:cubicBezTo>
                  <a:pt x="87154" y="52417"/>
                  <a:pt x="86975" y="47774"/>
                  <a:pt x="86797" y="42952"/>
                </a:cubicBezTo>
                <a:cubicBezTo>
                  <a:pt x="85904" y="19288"/>
                  <a:pt x="105192" y="-89"/>
                  <a:pt x="128855" y="-89"/>
                </a:cubicBezTo>
                <a:close/>
                <a:moveTo>
                  <a:pt x="90636" y="100013"/>
                </a:moveTo>
                <a:lnTo>
                  <a:pt x="43845" y="100013"/>
                </a:lnTo>
                <a:cubicBezTo>
                  <a:pt x="49381" y="175647"/>
                  <a:pt x="84118" y="213509"/>
                  <a:pt x="119926" y="233601"/>
                </a:cubicBezTo>
                <a:cubicBezTo>
                  <a:pt x="107067" y="200293"/>
                  <a:pt x="96441" y="156805"/>
                  <a:pt x="90636" y="100013"/>
                </a:cubicBezTo>
                <a:close/>
                <a:moveTo>
                  <a:pt x="339328" y="229314"/>
                </a:moveTo>
                <a:cubicBezTo>
                  <a:pt x="375493" y="208062"/>
                  <a:pt x="408176" y="170289"/>
                  <a:pt x="413712" y="100013"/>
                </a:cubicBezTo>
                <a:lnTo>
                  <a:pt x="367010" y="100013"/>
                </a:lnTo>
                <a:cubicBezTo>
                  <a:pt x="361474" y="154394"/>
                  <a:pt x="351473" y="196632"/>
                  <a:pt x="339328" y="229314"/>
                </a:cubicBezTo>
                <a:close/>
              </a:path>
            </a:pathLst>
          </a:custGeom>
          <a:solidFill>
            <a:srgbClr val="5B9BD5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9" name="Text 17"/>
          <p:cNvSpPr/>
          <p:nvPr/>
        </p:nvSpPr>
        <p:spPr>
          <a:xfrm>
            <a:off x="11112500" y="3165401"/>
            <a:ext cx="4064000" cy="4191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4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Reinforcement</a:t>
            </a:r>
            <a:endParaRPr lang="en-US" sz="2400" dirty="0"/>
          </a:p>
        </p:txBody>
      </p:sp>
      <p:sp>
        <p:nvSpPr>
          <p:cNvPr id="20" name="Text 18"/>
          <p:cNvSpPr/>
          <p:nvPr/>
        </p:nvSpPr>
        <p:spPr>
          <a:xfrm>
            <a:off x="11112500" y="3600376"/>
            <a:ext cx="4064000" cy="34925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600" i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Learning by trial and error</a:t>
            </a:r>
            <a:endParaRPr lang="en-US" sz="1600" i="1" dirty="0"/>
          </a:p>
        </p:txBody>
      </p:sp>
      <p:sp>
        <p:nvSpPr>
          <p:cNvPr id="21" name="Text 19"/>
          <p:cNvSpPr/>
          <p:nvPr/>
        </p:nvSpPr>
        <p:spPr>
          <a:xfrm>
            <a:off x="11112500" y="3952801"/>
            <a:ext cx="4064000" cy="32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algorithm learns by 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trial and error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receiving rewards or penalties.</a:t>
            </a:r>
            <a:endParaRPr lang="en-US" dirty="0"/>
          </a:p>
          <a:p>
            <a:pPr algn="l">
              <a:lnSpc>
                <a:spcPct val="160000"/>
              </a:lnSpc>
              <a:spcBef>
                <a:spcPts val="1000"/>
              </a:spcBef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Examples:</a:t>
            </a:r>
            <a:endParaRPr lang="en-US" dirty="0"/>
          </a:p>
          <a:p>
            <a:pPr algn="l">
              <a:lnSpc>
                <a:spcPct val="160000"/>
              </a:lnSpc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Game playing (AlphaGo)</a:t>
            </a:r>
            <a:endParaRPr lang="en-US" dirty="0"/>
          </a:p>
          <a:p>
            <a:pPr algn="l">
              <a:lnSpc>
                <a:spcPct val="160000"/>
              </a:lnSpc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Robotics</a:t>
            </a:r>
            <a:endParaRPr lang="en-US" dirty="0"/>
          </a:p>
          <a:p>
            <a:pPr algn="l">
              <a:lnSpc>
                <a:spcPct val="160000"/>
              </a:lnSpc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Self-driving cars</a:t>
            </a:r>
            <a:endParaRPr lang="en-US" dirty="0"/>
          </a:p>
          <a:p>
            <a:pPr algn="l">
              <a:lnSpc>
                <a:spcPct val="160000"/>
              </a:lnSpc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Resource management</a:t>
            </a: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11430000" y="8763000"/>
            <a:ext cx="4064000" cy="254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r">
              <a:lnSpc>
                <a:spcPct val="140000"/>
              </a:lnSpc>
            </a:pPr>
            <a:r>
              <a:rPr lang="en-US" sz="1600" dirty="0">
                <a:solidFill>
                  <a:srgbClr val="A5A5A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Machines Learn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1198823"/>
            <a:ext cx="889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lang="en-US" sz="32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Supervised Learning in Action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762000" y="1795723"/>
            <a:ext cx="508000" cy="38100"/>
          </a:xfrm>
          <a:prstGeom prst="rect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4" name="Text 2"/>
          <p:cNvSpPr/>
          <p:nvPr/>
        </p:nvSpPr>
        <p:spPr>
          <a:xfrm>
            <a:off x="762000" y="2087823"/>
            <a:ext cx="25400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600" kern="0" spc="2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HOW IT WORKS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762000" y="2506923"/>
            <a:ext cx="14732000" cy="8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Training data includes both inputs and correct outputs  →  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The model learns the mapping from input to output  →  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It predicts outputs for new, unseen data</a:t>
            </a:r>
            <a:endParaRPr lang="en-US" dirty="0"/>
          </a:p>
        </p:txBody>
      </p:sp>
      <p:sp>
        <p:nvSpPr>
          <p:cNvPr id="6" name="Shape 4"/>
          <p:cNvSpPr/>
          <p:nvPr/>
        </p:nvSpPr>
        <p:spPr>
          <a:xfrm>
            <a:off x="762000" y="3522923"/>
            <a:ext cx="14732000" cy="12700"/>
          </a:xfrm>
          <a:prstGeom prst="rect">
            <a:avLst/>
          </a:prstGeom>
          <a:solidFill>
            <a:srgbClr val="D5D0C8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7" name="Text 5"/>
          <p:cNvSpPr/>
          <p:nvPr/>
        </p:nvSpPr>
        <p:spPr>
          <a:xfrm>
            <a:off x="762000" y="3738823"/>
            <a:ext cx="38100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600" kern="0" spc="2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COMMON ALGORITHMS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762000" y="4208723"/>
            <a:ext cx="3429000" cy="1651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9" name="Text 7"/>
          <p:cNvSpPr/>
          <p:nvPr/>
        </p:nvSpPr>
        <p:spPr>
          <a:xfrm>
            <a:off x="1016000" y="4335723"/>
            <a:ext cx="2921000" cy="330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Linear Regression</a:t>
            </a: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1016000" y="4716723"/>
            <a:ext cx="2921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Predicts continuous values like house prices or temperature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4508500" y="4208723"/>
            <a:ext cx="3429000" cy="1651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2" name="Text 10"/>
          <p:cNvSpPr/>
          <p:nvPr/>
        </p:nvSpPr>
        <p:spPr>
          <a:xfrm>
            <a:off x="4762500" y="4335723"/>
            <a:ext cx="2921000" cy="330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Logistic Regression</a:t>
            </a: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4762500" y="4716723"/>
            <a:ext cx="2921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Predicts categories: spam or not spam, yes or no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8255000" y="4208723"/>
            <a:ext cx="3429000" cy="1651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5" name="Text 13"/>
          <p:cNvSpPr/>
          <p:nvPr/>
        </p:nvSpPr>
        <p:spPr>
          <a:xfrm>
            <a:off x="8509000" y="4335723"/>
            <a:ext cx="2921000" cy="330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Decision Trees</a:t>
            </a: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8509000" y="4716723"/>
            <a:ext cx="2921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Flowchart-like models that split data into branches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12001500" y="4208723"/>
            <a:ext cx="3492500" cy="1651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8" name="Text 16"/>
          <p:cNvSpPr/>
          <p:nvPr/>
        </p:nvSpPr>
        <p:spPr>
          <a:xfrm>
            <a:off x="12255500" y="4335723"/>
            <a:ext cx="2984500" cy="330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Neural Networks</a:t>
            </a: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12255500" y="4716723"/>
            <a:ext cx="29845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Layered models for complex pattern recognition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762000" y="6215323"/>
            <a:ext cx="14732000" cy="1524000"/>
          </a:xfrm>
          <a:prstGeom prst="roundRect">
            <a:avLst>
              <a:gd name="adj" fmla="val 6000"/>
            </a:avLst>
          </a:prstGeom>
          <a:solidFill>
            <a:srgbClr val="F2F2F2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21" name="Shape 19"/>
          <p:cNvSpPr/>
          <p:nvPr/>
        </p:nvSpPr>
        <p:spPr>
          <a:xfrm>
            <a:off x="1143000" y="6659823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5719" y="47625"/>
                </a:moveTo>
                <a:cubicBezTo>
                  <a:pt x="15999" y="47625"/>
                  <a:pt x="0" y="63624"/>
                  <a:pt x="0" y="83344"/>
                </a:cubicBezTo>
                <a:cubicBezTo>
                  <a:pt x="0" y="94580"/>
                  <a:pt x="5283" y="105147"/>
                  <a:pt x="14288" y="111919"/>
                </a:cubicBezTo>
                <a:lnTo>
                  <a:pt x="169069" y="228005"/>
                </a:lnTo>
                <a:cubicBezTo>
                  <a:pt x="181794" y="237530"/>
                  <a:pt x="199206" y="237530"/>
                  <a:pt x="211931" y="228005"/>
                </a:cubicBezTo>
                <a:lnTo>
                  <a:pt x="366713" y="111919"/>
                </a:lnTo>
                <a:cubicBezTo>
                  <a:pt x="375717" y="105147"/>
                  <a:pt x="381000" y="94580"/>
                  <a:pt x="381000" y="83344"/>
                </a:cubicBezTo>
                <a:cubicBezTo>
                  <a:pt x="381000" y="63624"/>
                  <a:pt x="365001" y="47625"/>
                  <a:pt x="345281" y="47625"/>
                </a:cubicBezTo>
                <a:lnTo>
                  <a:pt x="35719" y="47625"/>
                </a:lnTo>
                <a:close/>
                <a:moveTo>
                  <a:pt x="0" y="145852"/>
                </a:moveTo>
                <a:lnTo>
                  <a:pt x="0" y="285750"/>
                </a:lnTo>
                <a:cubicBezTo>
                  <a:pt x="0" y="312018"/>
                  <a:pt x="21357" y="333375"/>
                  <a:pt x="47625" y="333375"/>
                </a:cubicBezTo>
                <a:lnTo>
                  <a:pt x="333375" y="333375"/>
                </a:lnTo>
                <a:cubicBezTo>
                  <a:pt x="359643" y="333375"/>
                  <a:pt x="381000" y="312018"/>
                  <a:pt x="381000" y="285750"/>
                </a:cubicBezTo>
                <a:lnTo>
                  <a:pt x="381000" y="145852"/>
                </a:lnTo>
                <a:lnTo>
                  <a:pt x="233363" y="256580"/>
                </a:lnTo>
                <a:cubicBezTo>
                  <a:pt x="207987" y="275630"/>
                  <a:pt x="173013" y="275630"/>
                  <a:pt x="147638" y="256580"/>
                </a:cubicBezTo>
                <a:lnTo>
                  <a:pt x="0" y="145852"/>
                </a:lnTo>
                <a:close/>
              </a:path>
            </a:pathLst>
          </a:cu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22" name="Text 20"/>
          <p:cNvSpPr/>
          <p:nvPr/>
        </p:nvSpPr>
        <p:spPr>
          <a:xfrm>
            <a:off x="1778000" y="6469323"/>
            <a:ext cx="13335000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Real-world example: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Email spam filters learn from millions of labeled emails (spam / not spam). Over time, they recognize patterns — suspicious keywords, sender reputation, formatting — to automatically sort your inbox.</a:t>
            </a:r>
            <a:endParaRPr lang="en-US" sz="2000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1209456"/>
            <a:ext cx="889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lang="en-US" sz="32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Unsupervised Learning in Action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762000" y="1806356"/>
            <a:ext cx="508000" cy="38100"/>
          </a:xfrm>
          <a:prstGeom prst="rect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4" name="Text 2"/>
          <p:cNvSpPr/>
          <p:nvPr/>
        </p:nvSpPr>
        <p:spPr>
          <a:xfrm>
            <a:off x="762000" y="2098456"/>
            <a:ext cx="25400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600" kern="0" spc="2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HOW IT WORKS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762000" y="2517556"/>
            <a:ext cx="14732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algorithm receives 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without labels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and discovers the inherent structure and groupings within it.</a:t>
            </a:r>
            <a:endParaRPr lang="en-US" sz="2000" dirty="0"/>
          </a:p>
        </p:txBody>
      </p:sp>
      <p:sp>
        <p:nvSpPr>
          <p:cNvPr id="6" name="Shape 4"/>
          <p:cNvSpPr/>
          <p:nvPr/>
        </p:nvSpPr>
        <p:spPr>
          <a:xfrm>
            <a:off x="762000" y="3279556"/>
            <a:ext cx="14732000" cy="12700"/>
          </a:xfrm>
          <a:prstGeom prst="rect">
            <a:avLst/>
          </a:prstGeom>
          <a:solidFill>
            <a:srgbClr val="D5D0C8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7" name="Text 5"/>
          <p:cNvSpPr/>
          <p:nvPr/>
        </p:nvSpPr>
        <p:spPr>
          <a:xfrm>
            <a:off x="762000" y="3495456"/>
            <a:ext cx="38100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600" kern="0" spc="2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COMMON ALGORITHMS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762000" y="3965356"/>
            <a:ext cx="7112000" cy="1270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9" name="Shape 7"/>
          <p:cNvSpPr/>
          <p:nvPr/>
        </p:nvSpPr>
        <p:spPr>
          <a:xfrm>
            <a:off x="1079500" y="4320956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290592" y="109666"/>
                </a:moveTo>
                <a:cubicBezTo>
                  <a:pt x="315109" y="103902"/>
                  <a:pt x="333375" y="81885"/>
                  <a:pt x="333375" y="55563"/>
                </a:cubicBezTo>
                <a:cubicBezTo>
                  <a:pt x="333375" y="24864"/>
                  <a:pt x="308511" y="0"/>
                  <a:pt x="277813" y="0"/>
                </a:cubicBezTo>
                <a:cubicBezTo>
                  <a:pt x="247670" y="0"/>
                  <a:pt x="223153" y="23961"/>
                  <a:pt x="222250" y="53826"/>
                </a:cubicBezTo>
                <a:lnTo>
                  <a:pt x="94595" y="104944"/>
                </a:lnTo>
                <a:cubicBezTo>
                  <a:pt x="84524" y="95012"/>
                  <a:pt x="70773" y="88900"/>
                  <a:pt x="55563" y="88900"/>
                </a:cubicBezTo>
                <a:cubicBezTo>
                  <a:pt x="24864" y="88900"/>
                  <a:pt x="0" y="113764"/>
                  <a:pt x="0" y="144463"/>
                </a:cubicBezTo>
                <a:cubicBezTo>
                  <a:pt x="0" y="175161"/>
                  <a:pt x="24864" y="200025"/>
                  <a:pt x="55563" y="200025"/>
                </a:cubicBezTo>
                <a:cubicBezTo>
                  <a:pt x="64036" y="200025"/>
                  <a:pt x="72092" y="198150"/>
                  <a:pt x="79246" y="194747"/>
                </a:cubicBezTo>
                <a:lnTo>
                  <a:pt x="180370" y="283230"/>
                </a:lnTo>
                <a:cubicBezTo>
                  <a:pt x="178703" y="288508"/>
                  <a:pt x="177800" y="294203"/>
                  <a:pt x="177800" y="300038"/>
                </a:cubicBezTo>
                <a:cubicBezTo>
                  <a:pt x="177800" y="330736"/>
                  <a:pt x="202664" y="355600"/>
                  <a:pt x="233363" y="355600"/>
                </a:cubicBezTo>
                <a:cubicBezTo>
                  <a:pt x="264061" y="355600"/>
                  <a:pt x="288925" y="330736"/>
                  <a:pt x="288925" y="300038"/>
                </a:cubicBezTo>
                <a:cubicBezTo>
                  <a:pt x="288925" y="280799"/>
                  <a:pt x="279202" y="263852"/>
                  <a:pt x="264339" y="253921"/>
                </a:cubicBezTo>
                <a:lnTo>
                  <a:pt x="290592" y="109666"/>
                </a:lnTo>
                <a:close/>
                <a:moveTo>
                  <a:pt x="108555" y="161270"/>
                </a:moveTo>
                <a:cubicBezTo>
                  <a:pt x="110083" y="156478"/>
                  <a:pt x="110986" y="151408"/>
                  <a:pt x="111125" y="146199"/>
                </a:cubicBezTo>
                <a:lnTo>
                  <a:pt x="238780" y="95151"/>
                </a:lnTo>
                <a:cubicBezTo>
                  <a:pt x="241280" y="97582"/>
                  <a:pt x="243919" y="99804"/>
                  <a:pt x="246836" y="101749"/>
                </a:cubicBezTo>
                <a:lnTo>
                  <a:pt x="220583" y="245934"/>
                </a:lnTo>
                <a:cubicBezTo>
                  <a:pt x="216763" y="246836"/>
                  <a:pt x="213082" y="248087"/>
                  <a:pt x="209610" y="249753"/>
                </a:cubicBezTo>
                <a:lnTo>
                  <a:pt x="108555" y="161270"/>
                </a:ln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0" name="Text 8"/>
          <p:cNvSpPr/>
          <p:nvPr/>
        </p:nvSpPr>
        <p:spPr>
          <a:xfrm>
            <a:off x="1587500" y="4155856"/>
            <a:ext cx="2540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Clustering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1587500" y="4536856"/>
            <a:ext cx="60325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K-Means, DBSCAN — groups similar data points together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8382000" y="3965356"/>
            <a:ext cx="7112000" cy="1270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3" name="Shape 11"/>
          <p:cNvSpPr/>
          <p:nvPr/>
        </p:nvSpPr>
        <p:spPr>
          <a:xfrm>
            <a:off x="8699500" y="4320956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127000" y="44450"/>
                </a:moveTo>
                <a:cubicBezTo>
                  <a:pt x="127000" y="32157"/>
                  <a:pt x="115649" y="22225"/>
                  <a:pt x="101600" y="22225"/>
                </a:cubicBezTo>
                <a:cubicBezTo>
                  <a:pt x="87551" y="22225"/>
                  <a:pt x="76200" y="32157"/>
                  <a:pt x="76200" y="44450"/>
                </a:cubicBezTo>
                <a:lnTo>
                  <a:pt x="76200" y="88900"/>
                </a:lnTo>
                <a:lnTo>
                  <a:pt x="25400" y="88900"/>
                </a:lnTo>
                <a:cubicBezTo>
                  <a:pt x="11351" y="88900"/>
                  <a:pt x="0" y="98832"/>
                  <a:pt x="0" y="111125"/>
                </a:cubicBezTo>
                <a:cubicBezTo>
                  <a:pt x="0" y="123418"/>
                  <a:pt x="11351" y="133350"/>
                  <a:pt x="25400" y="133350"/>
                </a:cubicBezTo>
                <a:lnTo>
                  <a:pt x="101600" y="133350"/>
                </a:lnTo>
                <a:cubicBezTo>
                  <a:pt x="115649" y="133350"/>
                  <a:pt x="127000" y="123418"/>
                  <a:pt x="127000" y="111125"/>
                </a:cubicBezTo>
                <a:lnTo>
                  <a:pt x="127000" y="44450"/>
                </a:lnTo>
                <a:close/>
                <a:moveTo>
                  <a:pt x="25400" y="222250"/>
                </a:moveTo>
                <a:cubicBezTo>
                  <a:pt x="11351" y="222250"/>
                  <a:pt x="0" y="232182"/>
                  <a:pt x="0" y="244475"/>
                </a:cubicBezTo>
                <a:cubicBezTo>
                  <a:pt x="0" y="256768"/>
                  <a:pt x="11351" y="266700"/>
                  <a:pt x="25400" y="266700"/>
                </a:cubicBezTo>
                <a:lnTo>
                  <a:pt x="76200" y="266700"/>
                </a:lnTo>
                <a:lnTo>
                  <a:pt x="76200" y="311150"/>
                </a:lnTo>
                <a:cubicBezTo>
                  <a:pt x="76200" y="323443"/>
                  <a:pt x="87551" y="333375"/>
                  <a:pt x="101600" y="333375"/>
                </a:cubicBezTo>
                <a:cubicBezTo>
                  <a:pt x="115649" y="333375"/>
                  <a:pt x="127000" y="323443"/>
                  <a:pt x="127000" y="311150"/>
                </a:cubicBezTo>
                <a:lnTo>
                  <a:pt x="127000" y="244475"/>
                </a:lnTo>
                <a:cubicBezTo>
                  <a:pt x="127000" y="232182"/>
                  <a:pt x="115649" y="222250"/>
                  <a:pt x="101600" y="222250"/>
                </a:cubicBezTo>
                <a:lnTo>
                  <a:pt x="25400" y="222250"/>
                </a:lnTo>
                <a:close/>
                <a:moveTo>
                  <a:pt x="279400" y="44450"/>
                </a:moveTo>
                <a:cubicBezTo>
                  <a:pt x="279400" y="32157"/>
                  <a:pt x="268049" y="22225"/>
                  <a:pt x="254000" y="22225"/>
                </a:cubicBezTo>
                <a:cubicBezTo>
                  <a:pt x="239951" y="22225"/>
                  <a:pt x="228600" y="32157"/>
                  <a:pt x="228600" y="44450"/>
                </a:cubicBezTo>
                <a:lnTo>
                  <a:pt x="228600" y="111125"/>
                </a:lnTo>
                <a:cubicBezTo>
                  <a:pt x="228600" y="123418"/>
                  <a:pt x="239951" y="133350"/>
                  <a:pt x="254000" y="133350"/>
                </a:cubicBezTo>
                <a:lnTo>
                  <a:pt x="330200" y="133350"/>
                </a:lnTo>
                <a:cubicBezTo>
                  <a:pt x="344249" y="133350"/>
                  <a:pt x="355600" y="123418"/>
                  <a:pt x="355600" y="111125"/>
                </a:cubicBezTo>
                <a:cubicBezTo>
                  <a:pt x="355600" y="98832"/>
                  <a:pt x="344249" y="88900"/>
                  <a:pt x="330200" y="88900"/>
                </a:cubicBezTo>
                <a:lnTo>
                  <a:pt x="279400" y="88900"/>
                </a:lnTo>
                <a:lnTo>
                  <a:pt x="279400" y="44450"/>
                </a:lnTo>
                <a:close/>
                <a:moveTo>
                  <a:pt x="254000" y="222250"/>
                </a:moveTo>
                <a:cubicBezTo>
                  <a:pt x="239951" y="222250"/>
                  <a:pt x="228600" y="232182"/>
                  <a:pt x="228600" y="244475"/>
                </a:cubicBezTo>
                <a:lnTo>
                  <a:pt x="228600" y="311150"/>
                </a:lnTo>
                <a:cubicBezTo>
                  <a:pt x="228600" y="323443"/>
                  <a:pt x="239951" y="333375"/>
                  <a:pt x="254000" y="333375"/>
                </a:cubicBezTo>
                <a:cubicBezTo>
                  <a:pt x="268049" y="333375"/>
                  <a:pt x="279400" y="323443"/>
                  <a:pt x="279400" y="311150"/>
                </a:cubicBezTo>
                <a:lnTo>
                  <a:pt x="279400" y="266700"/>
                </a:lnTo>
                <a:lnTo>
                  <a:pt x="330200" y="266700"/>
                </a:lnTo>
                <a:cubicBezTo>
                  <a:pt x="344249" y="266700"/>
                  <a:pt x="355600" y="256768"/>
                  <a:pt x="355600" y="244475"/>
                </a:cubicBezTo>
                <a:cubicBezTo>
                  <a:pt x="355600" y="232182"/>
                  <a:pt x="344249" y="222250"/>
                  <a:pt x="330200" y="222250"/>
                </a:cubicBezTo>
                <a:lnTo>
                  <a:pt x="254000" y="222250"/>
                </a:ln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4" name="Text 12"/>
          <p:cNvSpPr/>
          <p:nvPr/>
        </p:nvSpPr>
        <p:spPr>
          <a:xfrm>
            <a:off x="9207500" y="4155856"/>
            <a:ext cx="3556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Dimensionality Reduction</a:t>
            </a:r>
            <a:endParaRPr lang="en-US" sz="2000" dirty="0"/>
          </a:p>
        </p:txBody>
      </p:sp>
      <p:sp>
        <p:nvSpPr>
          <p:cNvPr id="15" name="Text 13"/>
          <p:cNvSpPr/>
          <p:nvPr/>
        </p:nvSpPr>
        <p:spPr>
          <a:xfrm>
            <a:off x="9207500" y="4536856"/>
            <a:ext cx="60325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PCA, t-SNE — simplifies complex data preserving structure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762000" y="5329573"/>
            <a:ext cx="7112000" cy="1270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7" name="Shape 15"/>
          <p:cNvSpPr/>
          <p:nvPr/>
        </p:nvSpPr>
        <p:spPr>
          <a:xfrm>
            <a:off x="1079500" y="5685173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258983" y="66675"/>
                </a:moveTo>
                <a:cubicBezTo>
                  <a:pt x="248735" y="66675"/>
                  <a:pt x="238795" y="69800"/>
                  <a:pt x="230090" y="75496"/>
                </a:cubicBezTo>
                <a:cubicBezTo>
                  <a:pt x="220336" y="64383"/>
                  <a:pt x="208977" y="55076"/>
                  <a:pt x="196444" y="48062"/>
                </a:cubicBezTo>
                <a:cubicBezTo>
                  <a:pt x="213854" y="31393"/>
                  <a:pt x="236017" y="22225"/>
                  <a:pt x="258983" y="22225"/>
                </a:cubicBezTo>
                <a:cubicBezTo>
                  <a:pt x="312323" y="22225"/>
                  <a:pt x="355600" y="70842"/>
                  <a:pt x="355600" y="130919"/>
                </a:cubicBezTo>
                <a:cubicBezTo>
                  <a:pt x="355600" y="159742"/>
                  <a:pt x="345414" y="187385"/>
                  <a:pt x="327325" y="207734"/>
                </a:cubicBezTo>
                <a:lnTo>
                  <a:pt x="283430" y="257115"/>
                </a:lnTo>
                <a:cubicBezTo>
                  <a:pt x="265342" y="277465"/>
                  <a:pt x="240771" y="288925"/>
                  <a:pt x="215150" y="288925"/>
                </a:cubicBezTo>
                <a:cubicBezTo>
                  <a:pt x="161810" y="288925"/>
                  <a:pt x="118533" y="240308"/>
                  <a:pt x="118533" y="180231"/>
                </a:cubicBezTo>
                <a:cubicBezTo>
                  <a:pt x="118533" y="179189"/>
                  <a:pt x="118533" y="178147"/>
                  <a:pt x="118595" y="177105"/>
                </a:cubicBezTo>
                <a:cubicBezTo>
                  <a:pt x="118904" y="164812"/>
                  <a:pt x="127979" y="155158"/>
                  <a:pt x="138906" y="155506"/>
                </a:cubicBezTo>
                <a:cubicBezTo>
                  <a:pt x="149834" y="155853"/>
                  <a:pt x="158415" y="166062"/>
                  <a:pt x="158106" y="178356"/>
                </a:cubicBezTo>
                <a:cubicBezTo>
                  <a:pt x="158106" y="178981"/>
                  <a:pt x="158106" y="179606"/>
                  <a:pt x="158106" y="180161"/>
                </a:cubicBezTo>
                <a:cubicBezTo>
                  <a:pt x="158106" y="215652"/>
                  <a:pt x="183665" y="244406"/>
                  <a:pt x="215212" y="244406"/>
                </a:cubicBezTo>
                <a:cubicBezTo>
                  <a:pt x="230337" y="244406"/>
                  <a:pt x="244845" y="237669"/>
                  <a:pt x="255588" y="225584"/>
                </a:cubicBezTo>
                <a:lnTo>
                  <a:pt x="299482" y="176203"/>
                </a:lnTo>
                <a:cubicBezTo>
                  <a:pt x="310162" y="164187"/>
                  <a:pt x="316212" y="147796"/>
                  <a:pt x="316212" y="130780"/>
                </a:cubicBezTo>
                <a:cubicBezTo>
                  <a:pt x="316212" y="95290"/>
                  <a:pt x="290654" y="66536"/>
                  <a:pt x="259106" y="66536"/>
                </a:cubicBezTo>
                <a:close/>
                <a:moveTo>
                  <a:pt x="169898" y="120362"/>
                </a:moveTo>
                <a:cubicBezTo>
                  <a:pt x="168725" y="119807"/>
                  <a:pt x="167552" y="119043"/>
                  <a:pt x="166502" y="118209"/>
                </a:cubicBezTo>
                <a:cubicBezTo>
                  <a:pt x="158724" y="113695"/>
                  <a:pt x="149834" y="111125"/>
                  <a:pt x="140511" y="111125"/>
                </a:cubicBezTo>
                <a:cubicBezTo>
                  <a:pt x="125386" y="111125"/>
                  <a:pt x="110878" y="117862"/>
                  <a:pt x="100136" y="129947"/>
                </a:cubicBezTo>
                <a:lnTo>
                  <a:pt x="56242" y="179328"/>
                </a:lnTo>
                <a:cubicBezTo>
                  <a:pt x="45561" y="191343"/>
                  <a:pt x="39511" y="207734"/>
                  <a:pt x="39511" y="224750"/>
                </a:cubicBezTo>
                <a:cubicBezTo>
                  <a:pt x="39511" y="260241"/>
                  <a:pt x="65070" y="288994"/>
                  <a:pt x="96617" y="288994"/>
                </a:cubicBezTo>
                <a:cubicBezTo>
                  <a:pt x="106803" y="288994"/>
                  <a:pt x="116743" y="285939"/>
                  <a:pt x="125448" y="280243"/>
                </a:cubicBezTo>
                <a:cubicBezTo>
                  <a:pt x="135202" y="291356"/>
                  <a:pt x="146562" y="300663"/>
                  <a:pt x="159156" y="307677"/>
                </a:cubicBezTo>
                <a:cubicBezTo>
                  <a:pt x="141746" y="324277"/>
                  <a:pt x="119645" y="333514"/>
                  <a:pt x="96617" y="333514"/>
                </a:cubicBezTo>
                <a:cubicBezTo>
                  <a:pt x="43277" y="333514"/>
                  <a:pt x="0" y="284897"/>
                  <a:pt x="0" y="224820"/>
                </a:cubicBezTo>
                <a:cubicBezTo>
                  <a:pt x="0" y="195997"/>
                  <a:pt x="10186" y="168354"/>
                  <a:pt x="28275" y="148005"/>
                </a:cubicBezTo>
                <a:lnTo>
                  <a:pt x="72170" y="98623"/>
                </a:lnTo>
                <a:cubicBezTo>
                  <a:pt x="90258" y="78274"/>
                  <a:pt x="114829" y="66814"/>
                  <a:pt x="140450" y="66814"/>
                </a:cubicBezTo>
                <a:cubicBezTo>
                  <a:pt x="193913" y="66814"/>
                  <a:pt x="237067" y="115848"/>
                  <a:pt x="237067" y="175786"/>
                </a:cubicBezTo>
                <a:cubicBezTo>
                  <a:pt x="237067" y="176689"/>
                  <a:pt x="237067" y="177592"/>
                  <a:pt x="237067" y="178495"/>
                </a:cubicBezTo>
                <a:cubicBezTo>
                  <a:pt x="236820" y="190788"/>
                  <a:pt x="227745" y="200442"/>
                  <a:pt x="216817" y="200164"/>
                </a:cubicBezTo>
                <a:cubicBezTo>
                  <a:pt x="205890" y="199886"/>
                  <a:pt x="197309" y="189676"/>
                  <a:pt x="197556" y="177383"/>
                </a:cubicBezTo>
                <a:cubicBezTo>
                  <a:pt x="197556" y="176828"/>
                  <a:pt x="197556" y="176341"/>
                  <a:pt x="197556" y="175786"/>
                </a:cubicBezTo>
                <a:cubicBezTo>
                  <a:pt x="197556" y="152380"/>
                  <a:pt x="186443" y="131822"/>
                  <a:pt x="169898" y="120501"/>
                </a:cubicBez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8" name="Text 16"/>
          <p:cNvSpPr/>
          <p:nvPr/>
        </p:nvSpPr>
        <p:spPr>
          <a:xfrm>
            <a:off x="1587500" y="5520073"/>
            <a:ext cx="3175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Association Rules</a:t>
            </a:r>
            <a:endParaRPr lang="en-US" sz="2000" dirty="0"/>
          </a:p>
        </p:txBody>
      </p:sp>
      <p:sp>
        <p:nvSpPr>
          <p:cNvPr id="19" name="Text 17"/>
          <p:cNvSpPr/>
          <p:nvPr/>
        </p:nvSpPr>
        <p:spPr>
          <a:xfrm>
            <a:off x="1587500" y="5901073"/>
            <a:ext cx="60325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Finds relationships between variables (market basket analysis)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8382000" y="5329573"/>
            <a:ext cx="7112000" cy="1270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21" name="Shape 19"/>
          <p:cNvSpPr/>
          <p:nvPr/>
        </p:nvSpPr>
        <p:spPr>
          <a:xfrm>
            <a:off x="8699500" y="5685173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177800" y="0"/>
                </a:moveTo>
                <a:cubicBezTo>
                  <a:pt x="188010" y="0"/>
                  <a:pt x="197386" y="5626"/>
                  <a:pt x="202248" y="14585"/>
                </a:cubicBezTo>
                <a:lnTo>
                  <a:pt x="352266" y="292398"/>
                </a:lnTo>
                <a:cubicBezTo>
                  <a:pt x="356920" y="301010"/>
                  <a:pt x="356711" y="311428"/>
                  <a:pt x="351711" y="319832"/>
                </a:cubicBezTo>
                <a:cubicBezTo>
                  <a:pt x="346710" y="328235"/>
                  <a:pt x="337612" y="333375"/>
                  <a:pt x="327819" y="333375"/>
                </a:cubicBezTo>
                <a:lnTo>
                  <a:pt x="27781" y="333375"/>
                </a:lnTo>
                <a:cubicBezTo>
                  <a:pt x="17988" y="333375"/>
                  <a:pt x="8959" y="328235"/>
                  <a:pt x="3889" y="319832"/>
                </a:cubicBezTo>
                <a:cubicBezTo>
                  <a:pt x="-1181" y="311428"/>
                  <a:pt x="-1320" y="301010"/>
                  <a:pt x="3334" y="292398"/>
                </a:cubicBezTo>
                <a:lnTo>
                  <a:pt x="153353" y="14585"/>
                </a:lnTo>
                <a:cubicBezTo>
                  <a:pt x="158214" y="5626"/>
                  <a:pt x="167590" y="0"/>
                  <a:pt x="177800" y="0"/>
                </a:cubicBezTo>
                <a:close/>
                <a:moveTo>
                  <a:pt x="177800" y="116681"/>
                </a:moveTo>
                <a:cubicBezTo>
                  <a:pt x="168563" y="116681"/>
                  <a:pt x="161131" y="124113"/>
                  <a:pt x="161131" y="133350"/>
                </a:cubicBezTo>
                <a:lnTo>
                  <a:pt x="161131" y="211138"/>
                </a:lnTo>
                <a:cubicBezTo>
                  <a:pt x="161131" y="220375"/>
                  <a:pt x="168563" y="227806"/>
                  <a:pt x="177800" y="227806"/>
                </a:cubicBezTo>
                <a:cubicBezTo>
                  <a:pt x="187037" y="227806"/>
                  <a:pt x="194469" y="220375"/>
                  <a:pt x="194469" y="211138"/>
                </a:cubicBezTo>
                <a:lnTo>
                  <a:pt x="194469" y="133350"/>
                </a:lnTo>
                <a:cubicBezTo>
                  <a:pt x="194469" y="124113"/>
                  <a:pt x="187037" y="116681"/>
                  <a:pt x="177800" y="116681"/>
                </a:cubicBezTo>
                <a:close/>
                <a:moveTo>
                  <a:pt x="196344" y="266700"/>
                </a:moveTo>
                <a:cubicBezTo>
                  <a:pt x="196766" y="259817"/>
                  <a:pt x="193333" y="253268"/>
                  <a:pt x="187432" y="249699"/>
                </a:cubicBezTo>
                <a:cubicBezTo>
                  <a:pt x="181532" y="246129"/>
                  <a:pt x="174138" y="246129"/>
                  <a:pt x="168237" y="249699"/>
                </a:cubicBezTo>
                <a:cubicBezTo>
                  <a:pt x="162336" y="253268"/>
                  <a:pt x="158904" y="259817"/>
                  <a:pt x="159325" y="266700"/>
                </a:cubicBezTo>
                <a:cubicBezTo>
                  <a:pt x="158904" y="273583"/>
                  <a:pt x="162336" y="280132"/>
                  <a:pt x="168237" y="283701"/>
                </a:cubicBezTo>
                <a:cubicBezTo>
                  <a:pt x="174138" y="287271"/>
                  <a:pt x="181532" y="287271"/>
                  <a:pt x="187432" y="283701"/>
                </a:cubicBezTo>
                <a:cubicBezTo>
                  <a:pt x="193333" y="280132"/>
                  <a:pt x="196766" y="273583"/>
                  <a:pt x="196344" y="266700"/>
                </a:cubicBez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22" name="Text 20"/>
          <p:cNvSpPr/>
          <p:nvPr/>
        </p:nvSpPr>
        <p:spPr>
          <a:xfrm>
            <a:off x="9207500" y="5520073"/>
            <a:ext cx="3175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Anomaly Detection</a:t>
            </a:r>
            <a:endParaRPr lang="en-US" sz="2000" dirty="0"/>
          </a:p>
        </p:txBody>
      </p:sp>
      <p:sp>
        <p:nvSpPr>
          <p:cNvPr id="23" name="Text 21"/>
          <p:cNvSpPr/>
          <p:nvPr/>
        </p:nvSpPr>
        <p:spPr>
          <a:xfrm>
            <a:off x="9207500" y="5901073"/>
            <a:ext cx="60325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Identifies unusual data points (fraud, defects, outliers)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762000" y="6955173"/>
            <a:ext cx="14732000" cy="1270000"/>
          </a:xfrm>
          <a:prstGeom prst="roundRect">
            <a:avLst>
              <a:gd name="adj" fmla="val 6000"/>
            </a:avLst>
          </a:prstGeom>
          <a:solidFill>
            <a:srgbClr val="F7F3E8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endParaRPr lang="it-IT" sz="2000"/>
          </a:p>
        </p:txBody>
      </p:sp>
      <p:sp>
        <p:nvSpPr>
          <p:cNvPr id="25" name="Shape 23"/>
          <p:cNvSpPr/>
          <p:nvPr/>
        </p:nvSpPr>
        <p:spPr>
          <a:xfrm>
            <a:off x="1143000" y="7336173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39511" y="66675"/>
                </a:moveTo>
                <a:lnTo>
                  <a:pt x="39511" y="233363"/>
                </a:lnTo>
                <a:lnTo>
                  <a:pt x="316089" y="233363"/>
                </a:lnTo>
                <a:lnTo>
                  <a:pt x="316089" y="66675"/>
                </a:lnTo>
                <a:lnTo>
                  <a:pt x="39511" y="66675"/>
                </a:lnTo>
                <a:close/>
                <a:moveTo>
                  <a:pt x="0" y="66675"/>
                </a:moveTo>
                <a:cubicBezTo>
                  <a:pt x="0" y="42158"/>
                  <a:pt x="17718" y="22225"/>
                  <a:pt x="39511" y="22225"/>
                </a:cubicBezTo>
                <a:lnTo>
                  <a:pt x="316089" y="22225"/>
                </a:lnTo>
                <a:cubicBezTo>
                  <a:pt x="337882" y="22225"/>
                  <a:pt x="355600" y="42158"/>
                  <a:pt x="355600" y="66675"/>
                </a:cubicBezTo>
                <a:lnTo>
                  <a:pt x="355600" y="233363"/>
                </a:lnTo>
                <a:cubicBezTo>
                  <a:pt x="355600" y="257879"/>
                  <a:pt x="337882" y="277813"/>
                  <a:pt x="316089" y="277813"/>
                </a:cubicBezTo>
                <a:lnTo>
                  <a:pt x="39511" y="277813"/>
                </a:lnTo>
                <a:cubicBezTo>
                  <a:pt x="17718" y="277813"/>
                  <a:pt x="0" y="257879"/>
                  <a:pt x="0" y="233363"/>
                </a:cubicBezTo>
                <a:lnTo>
                  <a:pt x="0" y="66675"/>
                </a:lnTo>
                <a:close/>
                <a:moveTo>
                  <a:pt x="98778" y="311150"/>
                </a:moveTo>
                <a:lnTo>
                  <a:pt x="256822" y="311150"/>
                </a:lnTo>
                <a:cubicBezTo>
                  <a:pt x="267750" y="311150"/>
                  <a:pt x="276578" y="321082"/>
                  <a:pt x="276578" y="333375"/>
                </a:cubicBezTo>
                <a:cubicBezTo>
                  <a:pt x="276578" y="345668"/>
                  <a:pt x="267750" y="355600"/>
                  <a:pt x="256822" y="355600"/>
                </a:cubicBezTo>
                <a:lnTo>
                  <a:pt x="98778" y="355600"/>
                </a:lnTo>
                <a:cubicBezTo>
                  <a:pt x="87850" y="355600"/>
                  <a:pt x="79022" y="345668"/>
                  <a:pt x="79022" y="333375"/>
                </a:cubicBezTo>
                <a:cubicBezTo>
                  <a:pt x="79022" y="321082"/>
                  <a:pt x="87850" y="311150"/>
                  <a:pt x="98778" y="311150"/>
                </a:cubicBez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26" name="Text 24"/>
          <p:cNvSpPr/>
          <p:nvPr/>
        </p:nvSpPr>
        <p:spPr>
          <a:xfrm>
            <a:off x="1714500" y="7145673"/>
            <a:ext cx="13335000" cy="88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lang="en-US" sz="20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Real-world example:</a:t>
            </a:r>
            <a:r>
              <a:rPr lang="en-US" sz="20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Streaming services group users with similar viewing habits into clusters. If you watch sci-fi shows, you'll be grouped with other sci-fi fans and receive recommendations tailored to that cluster.</a:t>
            </a:r>
            <a:endParaRPr lang="en-US" sz="2000" dirty="0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1188190"/>
            <a:ext cx="1016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lang="en-US" sz="32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Reinforcement Learning in Action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762000" y="1785090"/>
            <a:ext cx="508000" cy="38100"/>
          </a:xfrm>
          <a:prstGeom prst="rect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4" name="Text 2"/>
          <p:cNvSpPr/>
          <p:nvPr/>
        </p:nvSpPr>
        <p:spPr>
          <a:xfrm>
            <a:off x="762000" y="2077190"/>
            <a:ext cx="25400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600" kern="0" spc="2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HOW IT WORKS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762000" y="2585190"/>
            <a:ext cx="3048000" cy="1079500"/>
          </a:xfrm>
          <a:prstGeom prst="roundRect">
            <a:avLst>
              <a:gd name="adj" fmla="val 8000"/>
            </a:avLst>
          </a:prstGeom>
          <a:solidFill>
            <a:srgbClr val="4472C4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6" name="Text 4"/>
          <p:cNvSpPr/>
          <p:nvPr/>
        </p:nvSpPr>
        <p:spPr>
          <a:xfrm>
            <a:off x="952500" y="2712190"/>
            <a:ext cx="2667000" cy="8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Agent</a:t>
            </a: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observes the environment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3937000" y="3029690"/>
            <a:ext cx="508000" cy="0"/>
          </a:xfrm>
          <a:prstGeom prst="straightConnector1">
            <a:avLst/>
          </a:prstGeom>
          <a:noFill/>
          <a:ln w="25400">
            <a:solidFill>
              <a:srgbClr val="ED7D31"/>
            </a:solidFill>
            <a:prstDash val="solid"/>
            <a:headEnd type="none"/>
            <a:tailEnd type="arrow"/>
          </a:ln>
        </p:spPr>
        <p:txBody>
          <a:bodyPr/>
          <a:lstStyle/>
          <a:p>
            <a:endParaRPr lang="it-IT" sz="2000"/>
          </a:p>
        </p:txBody>
      </p:sp>
      <p:sp>
        <p:nvSpPr>
          <p:cNvPr id="8" name="Shape 6"/>
          <p:cNvSpPr/>
          <p:nvPr/>
        </p:nvSpPr>
        <p:spPr>
          <a:xfrm>
            <a:off x="4572000" y="2585190"/>
            <a:ext cx="3048000" cy="1016000"/>
          </a:xfrm>
          <a:prstGeom prst="roundRect">
            <a:avLst>
              <a:gd name="adj" fmla="val 8000"/>
            </a:avLst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9" name="Text 7"/>
          <p:cNvSpPr/>
          <p:nvPr/>
        </p:nvSpPr>
        <p:spPr>
          <a:xfrm>
            <a:off x="4762500" y="2674090"/>
            <a:ext cx="26670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Takes action</a:t>
            </a: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based on policy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7747000" y="3029690"/>
            <a:ext cx="508000" cy="0"/>
          </a:xfrm>
          <a:prstGeom prst="straightConnector1">
            <a:avLst/>
          </a:prstGeom>
          <a:noFill/>
          <a:ln w="25400">
            <a:solidFill>
              <a:srgbClr val="ED7D31"/>
            </a:solidFill>
            <a:prstDash val="solid"/>
            <a:headEnd type="none"/>
            <a:tailEnd type="arrow"/>
          </a:ln>
        </p:spPr>
        <p:txBody>
          <a:bodyPr/>
          <a:lstStyle/>
          <a:p>
            <a:endParaRPr lang="it-IT" sz="2000"/>
          </a:p>
        </p:txBody>
      </p:sp>
      <p:sp>
        <p:nvSpPr>
          <p:cNvPr id="11" name="Shape 9"/>
          <p:cNvSpPr/>
          <p:nvPr/>
        </p:nvSpPr>
        <p:spPr>
          <a:xfrm>
            <a:off x="8382000" y="2585190"/>
            <a:ext cx="3048000" cy="1016000"/>
          </a:xfrm>
          <a:prstGeom prst="roundRect">
            <a:avLst>
              <a:gd name="adj" fmla="val 8000"/>
            </a:avLst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2" name="Text 10"/>
          <p:cNvSpPr/>
          <p:nvPr/>
        </p:nvSpPr>
        <p:spPr>
          <a:xfrm>
            <a:off x="8572500" y="2674090"/>
            <a:ext cx="26670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Receives </a:t>
            </a: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reward or penalty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11557000" y="3029690"/>
            <a:ext cx="508000" cy="0"/>
          </a:xfrm>
          <a:prstGeom prst="straightConnector1">
            <a:avLst/>
          </a:prstGeom>
          <a:noFill/>
          <a:ln w="25400">
            <a:solidFill>
              <a:srgbClr val="ED7D31"/>
            </a:solidFill>
            <a:prstDash val="solid"/>
            <a:headEnd type="none"/>
            <a:tailEnd type="arrow"/>
          </a:ln>
        </p:spPr>
        <p:txBody>
          <a:bodyPr/>
          <a:lstStyle/>
          <a:p>
            <a:endParaRPr lang="it-IT" sz="2000"/>
          </a:p>
        </p:txBody>
      </p:sp>
      <p:sp>
        <p:nvSpPr>
          <p:cNvPr id="14" name="Shape 12"/>
          <p:cNvSpPr/>
          <p:nvPr/>
        </p:nvSpPr>
        <p:spPr>
          <a:xfrm>
            <a:off x="12192000" y="2585190"/>
            <a:ext cx="3302000" cy="1079500"/>
          </a:xfrm>
          <a:prstGeom prst="roundRect">
            <a:avLst>
              <a:gd name="adj" fmla="val 8000"/>
            </a:avLst>
          </a:prstGeom>
          <a:solidFill>
            <a:srgbClr val="4472C4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5" name="Text 13"/>
          <p:cNvSpPr/>
          <p:nvPr/>
        </p:nvSpPr>
        <p:spPr>
          <a:xfrm>
            <a:off x="12382500" y="2712190"/>
            <a:ext cx="2921000" cy="8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Updates policy</a:t>
            </a: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to maximize reward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762000" y="3982190"/>
            <a:ext cx="14732000" cy="12700"/>
          </a:xfrm>
          <a:prstGeom prst="rect">
            <a:avLst/>
          </a:prstGeom>
          <a:solidFill>
            <a:srgbClr val="D5D0C8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7" name="Text 15"/>
          <p:cNvSpPr/>
          <p:nvPr/>
        </p:nvSpPr>
        <p:spPr>
          <a:xfrm>
            <a:off x="762000" y="4172690"/>
            <a:ext cx="38100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600" kern="0" spc="2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KEY ALGORITHMS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762000" y="4579090"/>
            <a:ext cx="6858000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Q-Learning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Learns action values</a:t>
            </a:r>
            <a:endParaRPr lang="en-US" sz="1600" dirty="0"/>
          </a:p>
          <a:p>
            <a:pPr algn="l">
              <a:lnSpc>
                <a:spcPct val="160000"/>
              </a:lnSpc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Deep Q-Networks (DQN)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Combines RL with deep learning</a:t>
            </a:r>
            <a:endParaRPr lang="en-US" sz="1600" dirty="0"/>
          </a:p>
          <a:p>
            <a:pPr algn="l">
              <a:lnSpc>
                <a:spcPct val="160000"/>
              </a:lnSpc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Policy Gradient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Optimizes action policies directly</a:t>
            </a:r>
            <a:endParaRPr lang="en-US" sz="1600" dirty="0"/>
          </a:p>
          <a:p>
            <a:pPr algn="l">
              <a:lnSpc>
                <a:spcPct val="160000"/>
              </a:lnSpc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PPO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State-of-the-art for many tasks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8128000" y="4172690"/>
            <a:ext cx="7366000" cy="1930400"/>
          </a:xfrm>
          <a:prstGeom prst="roundRect">
            <a:avLst>
              <a:gd name="adj" fmla="val 6000"/>
            </a:avLst>
          </a:prstGeom>
          <a:solidFill>
            <a:srgbClr val="F2F2F2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20" name="Shape 18"/>
          <p:cNvSpPr/>
          <p:nvPr/>
        </p:nvSpPr>
        <p:spPr>
          <a:xfrm>
            <a:off x="8382000" y="4490190"/>
            <a:ext cx="508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266700" y="47625"/>
                </a:moveTo>
                <a:cubicBezTo>
                  <a:pt x="329803" y="47625"/>
                  <a:pt x="381000" y="111621"/>
                  <a:pt x="381000" y="190500"/>
                </a:cubicBezTo>
                <a:cubicBezTo>
                  <a:pt x="381000" y="269379"/>
                  <a:pt x="329803" y="333375"/>
                  <a:pt x="266700" y="333375"/>
                </a:cubicBezTo>
                <a:lnTo>
                  <a:pt x="114300" y="333375"/>
                </a:lnTo>
                <a:cubicBezTo>
                  <a:pt x="51197" y="333375"/>
                  <a:pt x="0" y="269379"/>
                  <a:pt x="0" y="190500"/>
                </a:cubicBezTo>
                <a:cubicBezTo>
                  <a:pt x="0" y="111621"/>
                  <a:pt x="51197" y="47625"/>
                  <a:pt x="114300" y="47625"/>
                </a:cubicBezTo>
                <a:lnTo>
                  <a:pt x="266700" y="47625"/>
                </a:lnTo>
                <a:close/>
                <a:moveTo>
                  <a:pt x="114300" y="130969"/>
                </a:moveTo>
                <a:cubicBezTo>
                  <a:pt x="106382" y="130969"/>
                  <a:pt x="100013" y="138931"/>
                  <a:pt x="100013" y="148828"/>
                </a:cubicBezTo>
                <a:lnTo>
                  <a:pt x="100013" y="172641"/>
                </a:lnTo>
                <a:lnTo>
                  <a:pt x="80962" y="172641"/>
                </a:lnTo>
                <a:cubicBezTo>
                  <a:pt x="73045" y="172641"/>
                  <a:pt x="66675" y="180603"/>
                  <a:pt x="66675" y="190500"/>
                </a:cubicBezTo>
                <a:cubicBezTo>
                  <a:pt x="66675" y="200397"/>
                  <a:pt x="73045" y="208359"/>
                  <a:pt x="80962" y="208359"/>
                </a:cubicBezTo>
                <a:lnTo>
                  <a:pt x="100013" y="208359"/>
                </a:lnTo>
                <a:lnTo>
                  <a:pt x="100013" y="232172"/>
                </a:lnTo>
                <a:cubicBezTo>
                  <a:pt x="100013" y="242069"/>
                  <a:pt x="106382" y="250031"/>
                  <a:pt x="114300" y="250031"/>
                </a:cubicBezTo>
                <a:cubicBezTo>
                  <a:pt x="122218" y="250031"/>
                  <a:pt x="128588" y="242069"/>
                  <a:pt x="128588" y="232172"/>
                </a:cubicBezTo>
                <a:lnTo>
                  <a:pt x="128588" y="208359"/>
                </a:lnTo>
                <a:lnTo>
                  <a:pt x="147638" y="208359"/>
                </a:lnTo>
                <a:cubicBezTo>
                  <a:pt x="155555" y="208359"/>
                  <a:pt x="161925" y="200397"/>
                  <a:pt x="161925" y="190500"/>
                </a:cubicBezTo>
                <a:cubicBezTo>
                  <a:pt x="161925" y="180603"/>
                  <a:pt x="155555" y="172641"/>
                  <a:pt x="147638" y="172641"/>
                </a:cubicBezTo>
                <a:lnTo>
                  <a:pt x="128588" y="172641"/>
                </a:lnTo>
                <a:lnTo>
                  <a:pt x="128588" y="148828"/>
                </a:lnTo>
                <a:cubicBezTo>
                  <a:pt x="128588" y="138931"/>
                  <a:pt x="122218" y="130969"/>
                  <a:pt x="114300" y="130969"/>
                </a:cubicBezTo>
                <a:close/>
                <a:moveTo>
                  <a:pt x="257175" y="202406"/>
                </a:moveTo>
                <a:cubicBezTo>
                  <a:pt x="246661" y="202406"/>
                  <a:pt x="238125" y="213076"/>
                  <a:pt x="238125" y="226219"/>
                </a:cubicBezTo>
                <a:cubicBezTo>
                  <a:pt x="238125" y="239361"/>
                  <a:pt x="246661" y="250031"/>
                  <a:pt x="257175" y="250031"/>
                </a:cubicBezTo>
                <a:cubicBezTo>
                  <a:pt x="267689" y="250031"/>
                  <a:pt x="276225" y="239361"/>
                  <a:pt x="276225" y="226219"/>
                </a:cubicBezTo>
                <a:cubicBezTo>
                  <a:pt x="276225" y="213076"/>
                  <a:pt x="267689" y="202406"/>
                  <a:pt x="257175" y="202406"/>
                </a:cubicBezTo>
                <a:close/>
                <a:moveTo>
                  <a:pt x="295275" y="130969"/>
                </a:moveTo>
                <a:cubicBezTo>
                  <a:pt x="284761" y="130969"/>
                  <a:pt x="276225" y="141639"/>
                  <a:pt x="276225" y="154781"/>
                </a:cubicBezTo>
                <a:cubicBezTo>
                  <a:pt x="276225" y="167924"/>
                  <a:pt x="284761" y="178594"/>
                  <a:pt x="295275" y="178594"/>
                </a:cubicBezTo>
                <a:cubicBezTo>
                  <a:pt x="305789" y="178594"/>
                  <a:pt x="314325" y="167924"/>
                  <a:pt x="314325" y="154781"/>
                </a:cubicBezTo>
                <a:cubicBezTo>
                  <a:pt x="314325" y="141639"/>
                  <a:pt x="305789" y="130969"/>
                  <a:pt x="295275" y="130969"/>
                </a:cubicBez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21" name="Text 19"/>
          <p:cNvSpPr/>
          <p:nvPr/>
        </p:nvSpPr>
        <p:spPr>
          <a:xfrm>
            <a:off x="9080500" y="4426690"/>
            <a:ext cx="3810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AlphaGo Breakthrough</a:t>
            </a:r>
            <a:endParaRPr lang="en-US" sz="2000" dirty="0"/>
          </a:p>
        </p:txBody>
      </p:sp>
      <p:sp>
        <p:nvSpPr>
          <p:cNvPr id="22" name="Text 20"/>
          <p:cNvSpPr/>
          <p:nvPr/>
        </p:nvSpPr>
        <p:spPr>
          <a:xfrm>
            <a:off x="8509000" y="4934690"/>
            <a:ext cx="66675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Defeated the world champion at Go by playing millions of games against itself, learning strategies no human had discovered.</a:t>
            </a: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762000" y="6395190"/>
            <a:ext cx="38100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600" kern="0" spc="2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OTHER APPLICATIONS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762000" y="6814290"/>
            <a:ext cx="14732000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Robotics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robots learn to walk, grasp, and navigate  |  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Autonomous vehicles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self-driving cars learn road rules  |  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Resource management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optimizing data centers and energy grids  |  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Game AI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NPCs that adapt to player strategies</a:t>
            </a:r>
            <a:endParaRPr lang="en-US" sz="2000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 17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571500"/>
            <a:ext cx="889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lang="en-US" sz="2800" dirty="0">
                <a:solidFill>
                  <a:srgbClr val="4472C4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Supervised Learning in Action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762000" y="1168400"/>
            <a:ext cx="508000" cy="38100"/>
          </a:xfrm>
          <a:prstGeom prst="rect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4" name="Image 0" descr="/mnt/agents/output/intro_ml/images/supervised_learning.mp4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2000" y="1460500"/>
            <a:ext cx="8636000" cy="4889500"/>
          </a:xfrm>
          <a:prstGeom prst="roundRect">
            <a:avLst>
              <a:gd name="adj" fmla="val 6000"/>
            </a:avLst>
          </a:prstGeom>
        </p:spPr>
      </p:pic>
      <p:sp>
        <p:nvSpPr>
          <p:cNvPr id="5" name="Shape 2"/>
          <p:cNvSpPr/>
          <p:nvPr/>
        </p:nvSpPr>
        <p:spPr>
          <a:xfrm>
            <a:off x="9779000" y="1460500"/>
            <a:ext cx="5715000" cy="48895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6" name="Text 3"/>
          <p:cNvSpPr/>
          <p:nvPr/>
        </p:nvSpPr>
        <p:spPr>
          <a:xfrm>
            <a:off x="10096500" y="1714500"/>
            <a:ext cx="5080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800" kern="0" spc="200" dirty="0">
                <a:solidFill>
                  <a:srgbClr val="ED7D31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WHAT YOU ARE SEEING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10096500" y="2222500"/>
            <a:ext cx="5080000" cy="406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Data points appear on a plane, each already 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labeled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with a color</a:t>
            </a:r>
            <a:endParaRPr lang="en-US" sz="1600" dirty="0"/>
          </a:p>
          <a:p>
            <a:pPr algn="l">
              <a:lnSpc>
                <a:spcPct val="160000"/>
              </a:lnSpc>
              <a:spcBef>
                <a:spcPts val="1000"/>
              </a:spcBef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The algorithm searches for a 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decision boundary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that best separates the groups</a:t>
            </a:r>
            <a:endParaRPr lang="en-US" sz="1600" dirty="0"/>
          </a:p>
          <a:p>
            <a:pPr algn="l">
              <a:lnSpc>
                <a:spcPct val="160000"/>
              </a:lnSpc>
              <a:spcBef>
                <a:spcPts val="1000"/>
              </a:spcBef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The line adjusts until it correctly classifies as many training points as possible</a:t>
            </a:r>
            <a:endParaRPr lang="en-US" sz="1600" dirty="0"/>
          </a:p>
          <a:p>
            <a:pPr algn="l">
              <a:lnSpc>
                <a:spcPct val="160000"/>
              </a:lnSpc>
              <a:spcBef>
                <a:spcPts val="1000"/>
              </a:spcBef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Once trained, new unlabeled points are classified by which side of the boundary they fall on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762000" y="6667500"/>
            <a:ext cx="14732000" cy="889000"/>
          </a:xfrm>
          <a:prstGeom prst="roundRect">
            <a:avLst>
              <a:gd name="adj" fmla="val 6000"/>
            </a:avLst>
          </a:prstGeom>
          <a:solidFill>
            <a:srgbClr val="F2F2F2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9" name="Text 6"/>
          <p:cNvSpPr/>
          <p:nvPr/>
        </p:nvSpPr>
        <p:spPr>
          <a:xfrm>
            <a:off x="1143000" y="6731000"/>
            <a:ext cx="139700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40000"/>
              </a:lnSpc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idea: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The model learns from </a:t>
            </a:r>
            <a:r>
              <a:rPr lang="en-US" sz="1600" b="1" dirty="0">
                <a:solidFill>
                  <a:srgbClr val="ED7D3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labeled examples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input-output pairs provided during training. Like a student learning with an answer key.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 18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571500"/>
            <a:ext cx="889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lang="en-US" sz="2800" dirty="0">
                <a:solidFill>
                  <a:srgbClr val="4472C4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Unsupervised Learning in Action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762000" y="1168400"/>
            <a:ext cx="508000" cy="38100"/>
          </a:xfrm>
          <a:prstGeom prst="rect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4" name="Image 0" descr="/mnt/agents/output/intro_ml/images/unsupervised_learning.mp4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2000" y="1460500"/>
            <a:ext cx="8636000" cy="4889500"/>
          </a:xfrm>
          <a:prstGeom prst="roundRect">
            <a:avLst>
              <a:gd name="adj" fmla="val 6000"/>
            </a:avLst>
          </a:prstGeom>
        </p:spPr>
      </p:pic>
      <p:sp>
        <p:nvSpPr>
          <p:cNvPr id="5" name="Shape 2"/>
          <p:cNvSpPr/>
          <p:nvPr/>
        </p:nvSpPr>
        <p:spPr>
          <a:xfrm>
            <a:off x="9779000" y="1460500"/>
            <a:ext cx="5715000" cy="48895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6" name="Text 3"/>
          <p:cNvSpPr/>
          <p:nvPr/>
        </p:nvSpPr>
        <p:spPr>
          <a:xfrm>
            <a:off x="10096500" y="1714500"/>
            <a:ext cx="5080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800" kern="0" spc="200" dirty="0">
                <a:solidFill>
                  <a:srgbClr val="4472C4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WHAT YOU ARE SEEING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10096500" y="2222500"/>
            <a:ext cx="5080000" cy="38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Unlabeled data points appear — all the same color, no categories assigned</a:t>
            </a:r>
            <a:endParaRPr lang="en-US" sz="1600" dirty="0"/>
          </a:p>
          <a:p>
            <a:pPr algn="l">
              <a:lnSpc>
                <a:spcPct val="160000"/>
              </a:lnSpc>
              <a:spcBef>
                <a:spcPts val="1000"/>
              </a:spcBef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The algorithm identifies 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natural groupings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by measuring distances between points</a:t>
            </a:r>
            <a:endParaRPr lang="en-US" sz="1600" dirty="0"/>
          </a:p>
          <a:p>
            <a:pPr algn="l">
              <a:lnSpc>
                <a:spcPct val="160000"/>
              </a:lnSpc>
              <a:spcBef>
                <a:spcPts val="1000"/>
              </a:spcBef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Cluster centers emerge and points are assigned to their nearest group</a:t>
            </a:r>
            <a:endParaRPr lang="en-US" sz="1600" dirty="0"/>
          </a:p>
          <a:p>
            <a:pPr algn="l">
              <a:lnSpc>
                <a:spcPct val="160000"/>
              </a:lnSpc>
              <a:spcBef>
                <a:spcPts val="1000"/>
              </a:spcBef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The algorithm discovers structure in the data without any human labels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762000" y="6604000"/>
            <a:ext cx="14732000" cy="1016000"/>
          </a:xfrm>
          <a:prstGeom prst="roundRect">
            <a:avLst>
              <a:gd name="adj" fmla="val 6000"/>
            </a:avLst>
          </a:prstGeom>
          <a:solidFill>
            <a:srgbClr val="F2F2F2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9" name="Text 6"/>
          <p:cNvSpPr/>
          <p:nvPr/>
        </p:nvSpPr>
        <p:spPr>
          <a:xfrm>
            <a:off x="1143000" y="6731000"/>
            <a:ext cx="139700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40000"/>
              </a:lnSpc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idea: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The algorithm finds </a:t>
            </a:r>
            <a:r>
              <a:rPr lang="en-US" sz="1600" b="1" dirty="0">
                <a:solidFill>
                  <a:srgbClr val="4472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hidden patterns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in unlabeled data — like organizing a mixed pile of photos into albums without knowing what's in them.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 19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571500"/>
            <a:ext cx="889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lang="en-US" sz="2800" dirty="0">
                <a:solidFill>
                  <a:srgbClr val="4472C4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Reinforcement Learning in Action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762000" y="1168400"/>
            <a:ext cx="508000" cy="38100"/>
          </a:xfrm>
          <a:prstGeom prst="rect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4" name="Image 0" descr="/mnt/agents/output/intro_ml/images/reinforcement_learning.mp4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2000" y="1460500"/>
            <a:ext cx="8636000" cy="4889500"/>
          </a:xfrm>
          <a:prstGeom prst="roundRect">
            <a:avLst>
              <a:gd name="adj" fmla="val 6000"/>
            </a:avLst>
          </a:prstGeom>
        </p:spPr>
      </p:pic>
      <p:sp>
        <p:nvSpPr>
          <p:cNvPr id="5" name="Shape 2"/>
          <p:cNvSpPr/>
          <p:nvPr/>
        </p:nvSpPr>
        <p:spPr>
          <a:xfrm>
            <a:off x="9779000" y="1460500"/>
            <a:ext cx="5715000" cy="48895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6" name="Text 3"/>
          <p:cNvSpPr/>
          <p:nvPr/>
        </p:nvSpPr>
        <p:spPr>
          <a:xfrm>
            <a:off x="10096500" y="1714500"/>
            <a:ext cx="5080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800" kern="0" spc="200" dirty="0">
                <a:solidFill>
                  <a:srgbClr val="5B9BD5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WHAT YOU ARE SEEING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10096500" y="2222500"/>
            <a:ext cx="5080000" cy="38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An 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agent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(glowing dot) explores a grid environment</a:t>
            </a:r>
            <a:endParaRPr lang="en-US" sz="1600" dirty="0"/>
          </a:p>
          <a:p>
            <a:pPr algn="l">
              <a:lnSpc>
                <a:spcPct val="160000"/>
              </a:lnSpc>
              <a:spcBef>
                <a:spcPts val="1000"/>
              </a:spcBef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Correct moves earn a </a:t>
            </a:r>
            <a:r>
              <a:rPr lang="en-US" sz="1600" b="1" dirty="0">
                <a:solidFill>
                  <a:srgbClr val="5B9BD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green reward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; wrong moves get a </a:t>
            </a:r>
            <a:r>
              <a:rPr lang="en-US" sz="1600" b="1" dirty="0">
                <a:solidFill>
                  <a:srgbClr val="ED7D3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 penalty</a:t>
            </a:r>
            <a:endParaRPr lang="en-US" sz="1600" dirty="0"/>
          </a:p>
          <a:p>
            <a:pPr algn="l">
              <a:lnSpc>
                <a:spcPct val="160000"/>
              </a:lnSpc>
              <a:spcBef>
                <a:spcPts val="1000"/>
              </a:spcBef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Over many trials, the agent learns which actions lead to the best outcomes</a:t>
            </a:r>
            <a:endParaRPr lang="en-US" sz="1600" dirty="0"/>
          </a:p>
          <a:p>
            <a:pPr algn="l">
              <a:lnSpc>
                <a:spcPct val="160000"/>
              </a:lnSpc>
              <a:spcBef>
                <a:spcPts val="1000"/>
              </a:spcBef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Eventually, it finds the 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optimal path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the fastest route to the goal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762000" y="6667500"/>
            <a:ext cx="14732000" cy="889000"/>
          </a:xfrm>
          <a:prstGeom prst="roundRect">
            <a:avLst>
              <a:gd name="adj" fmla="val 6000"/>
            </a:avLst>
          </a:prstGeom>
          <a:solidFill>
            <a:srgbClr val="F2F2F2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9" name="Text 6"/>
          <p:cNvSpPr/>
          <p:nvPr/>
        </p:nvSpPr>
        <p:spPr>
          <a:xfrm>
            <a:off x="1143000" y="6731000"/>
            <a:ext cx="139700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40000"/>
              </a:lnSpc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idea: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The agent learns by </a:t>
            </a:r>
            <a:r>
              <a:rPr lang="en-US" sz="1600" b="1" dirty="0">
                <a:solidFill>
                  <a:srgbClr val="5B9BD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trial and error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receiving rewards or penalties — like training a dog with treats, or a child learning to ride a bike.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635000"/>
            <a:ext cx="50800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600" kern="0" spc="300" dirty="0">
                <a:solidFill>
                  <a:srgbClr val="5B9BD5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OVERVIEW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762000" y="1079500"/>
            <a:ext cx="6350000" cy="698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44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What We'll Cover</a:t>
            </a:r>
            <a:endParaRPr lang="en-US" sz="4400" dirty="0"/>
          </a:p>
        </p:txBody>
      </p:sp>
      <p:sp>
        <p:nvSpPr>
          <p:cNvPr id="4" name="Shape 2"/>
          <p:cNvSpPr/>
          <p:nvPr/>
        </p:nvSpPr>
        <p:spPr>
          <a:xfrm>
            <a:off x="762000" y="1905000"/>
            <a:ext cx="635000" cy="50800"/>
          </a:xfrm>
          <a:prstGeom prst="rect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5" name="Text 3"/>
          <p:cNvSpPr/>
          <p:nvPr/>
        </p:nvSpPr>
        <p:spPr>
          <a:xfrm>
            <a:off x="762000" y="2349500"/>
            <a:ext cx="889000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sz="4000" dirty="0">
                <a:solidFill>
                  <a:srgbClr val="ED7D31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01</a:t>
            </a:r>
            <a:endParaRPr lang="en-US" sz="4000" dirty="0"/>
          </a:p>
        </p:txBody>
      </p:sp>
      <p:sp>
        <p:nvSpPr>
          <p:cNvPr id="6" name="Text 4"/>
          <p:cNvSpPr/>
          <p:nvPr/>
        </p:nvSpPr>
        <p:spPr>
          <a:xfrm>
            <a:off x="1651000" y="2387600"/>
            <a:ext cx="508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What is Artificial Intelligence?</a:t>
            </a:r>
            <a:endParaRPr lang="en-US" sz="2400" dirty="0"/>
          </a:p>
        </p:txBody>
      </p:sp>
      <p:sp>
        <p:nvSpPr>
          <p:cNvPr id="7" name="Shape 5"/>
          <p:cNvSpPr/>
          <p:nvPr/>
        </p:nvSpPr>
        <p:spPr>
          <a:xfrm>
            <a:off x="762000" y="3048000"/>
            <a:ext cx="6604000" cy="12700"/>
          </a:xfrm>
          <a:prstGeom prst="rect">
            <a:avLst/>
          </a:prstGeom>
          <a:solidFill>
            <a:srgbClr val="D5D0C8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8" name="Text 6"/>
          <p:cNvSpPr/>
          <p:nvPr/>
        </p:nvSpPr>
        <p:spPr>
          <a:xfrm>
            <a:off x="762000" y="3302000"/>
            <a:ext cx="889000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sz="4000" dirty="0">
                <a:solidFill>
                  <a:srgbClr val="ED7D31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02</a:t>
            </a:r>
            <a:endParaRPr lang="en-US" sz="4000" dirty="0"/>
          </a:p>
        </p:txBody>
      </p:sp>
      <p:sp>
        <p:nvSpPr>
          <p:cNvPr id="9" name="Text 7"/>
          <p:cNvSpPr/>
          <p:nvPr/>
        </p:nvSpPr>
        <p:spPr>
          <a:xfrm>
            <a:off x="1651000" y="3340100"/>
            <a:ext cx="508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Generative vs. Non-Generative AI</a:t>
            </a:r>
            <a:endParaRPr lang="en-US" sz="2400" dirty="0"/>
          </a:p>
        </p:txBody>
      </p:sp>
      <p:sp>
        <p:nvSpPr>
          <p:cNvPr id="10" name="Shape 8"/>
          <p:cNvSpPr/>
          <p:nvPr/>
        </p:nvSpPr>
        <p:spPr>
          <a:xfrm>
            <a:off x="762000" y="4000500"/>
            <a:ext cx="6604000" cy="12700"/>
          </a:xfrm>
          <a:prstGeom prst="rect">
            <a:avLst/>
          </a:prstGeom>
          <a:solidFill>
            <a:srgbClr val="D5D0C8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1" name="Text 9"/>
          <p:cNvSpPr/>
          <p:nvPr/>
        </p:nvSpPr>
        <p:spPr>
          <a:xfrm>
            <a:off x="762000" y="4254500"/>
            <a:ext cx="889000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sz="4000" dirty="0">
                <a:solidFill>
                  <a:srgbClr val="ED7D31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03</a:t>
            </a:r>
            <a:endParaRPr lang="en-US" sz="4000" dirty="0"/>
          </a:p>
        </p:txBody>
      </p:sp>
      <p:sp>
        <p:nvSpPr>
          <p:cNvPr id="12" name="Text 10"/>
          <p:cNvSpPr/>
          <p:nvPr/>
        </p:nvSpPr>
        <p:spPr>
          <a:xfrm>
            <a:off x="1651000" y="4292600"/>
            <a:ext cx="508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How Machines Learn</a:t>
            </a:r>
            <a:endParaRPr lang="en-US" sz="2400" dirty="0"/>
          </a:p>
        </p:txBody>
      </p:sp>
      <p:sp>
        <p:nvSpPr>
          <p:cNvPr id="13" name="Shape 11"/>
          <p:cNvSpPr/>
          <p:nvPr/>
        </p:nvSpPr>
        <p:spPr>
          <a:xfrm>
            <a:off x="762000" y="4953000"/>
            <a:ext cx="6604000" cy="12700"/>
          </a:xfrm>
          <a:prstGeom prst="rect">
            <a:avLst/>
          </a:prstGeom>
          <a:solidFill>
            <a:srgbClr val="D5D0C8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4" name="Text 12"/>
          <p:cNvSpPr/>
          <p:nvPr/>
        </p:nvSpPr>
        <p:spPr>
          <a:xfrm>
            <a:off x="8382000" y="2349500"/>
            <a:ext cx="889000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sz="4000" dirty="0">
                <a:solidFill>
                  <a:srgbClr val="ED7D31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04</a:t>
            </a:r>
            <a:endParaRPr lang="en-US" sz="4000" dirty="0"/>
          </a:p>
        </p:txBody>
      </p:sp>
      <p:sp>
        <p:nvSpPr>
          <p:cNvPr id="15" name="Text 13"/>
          <p:cNvSpPr/>
          <p:nvPr/>
        </p:nvSpPr>
        <p:spPr>
          <a:xfrm>
            <a:off x="9271000" y="2387600"/>
            <a:ext cx="5715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Deep Learning &amp; Language Models</a:t>
            </a:r>
            <a:endParaRPr lang="en-US" sz="2400" dirty="0"/>
          </a:p>
        </p:txBody>
      </p:sp>
      <p:sp>
        <p:nvSpPr>
          <p:cNvPr id="16" name="Shape 14"/>
          <p:cNvSpPr/>
          <p:nvPr/>
        </p:nvSpPr>
        <p:spPr>
          <a:xfrm>
            <a:off x="8382000" y="3048000"/>
            <a:ext cx="7112000" cy="12700"/>
          </a:xfrm>
          <a:prstGeom prst="rect">
            <a:avLst/>
          </a:prstGeom>
          <a:solidFill>
            <a:srgbClr val="D5D0C8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7" name="Text 15"/>
          <p:cNvSpPr/>
          <p:nvPr/>
        </p:nvSpPr>
        <p:spPr>
          <a:xfrm>
            <a:off x="8382000" y="3302000"/>
            <a:ext cx="889000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sz="4000" dirty="0">
                <a:solidFill>
                  <a:srgbClr val="ED7D31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05</a:t>
            </a:r>
            <a:endParaRPr lang="en-US" sz="4000" dirty="0"/>
          </a:p>
        </p:txBody>
      </p:sp>
      <p:sp>
        <p:nvSpPr>
          <p:cNvPr id="18" name="Text 16"/>
          <p:cNvSpPr/>
          <p:nvPr/>
        </p:nvSpPr>
        <p:spPr>
          <a:xfrm>
            <a:off x="9271000" y="3340100"/>
            <a:ext cx="5715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Agentic AI</a:t>
            </a:r>
            <a:endParaRPr lang="en-US" sz="2400" dirty="0"/>
          </a:p>
        </p:txBody>
      </p:sp>
      <p:sp>
        <p:nvSpPr>
          <p:cNvPr id="19" name="Shape 17"/>
          <p:cNvSpPr/>
          <p:nvPr/>
        </p:nvSpPr>
        <p:spPr>
          <a:xfrm>
            <a:off x="8382000" y="4000500"/>
            <a:ext cx="7112000" cy="12700"/>
          </a:xfrm>
          <a:prstGeom prst="rect">
            <a:avLst/>
          </a:prstGeom>
          <a:solidFill>
            <a:srgbClr val="D5D0C8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20" name="Text 18"/>
          <p:cNvSpPr/>
          <p:nvPr/>
        </p:nvSpPr>
        <p:spPr>
          <a:xfrm>
            <a:off x="8382000" y="4254500"/>
            <a:ext cx="889000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sz="4000" dirty="0">
                <a:solidFill>
                  <a:srgbClr val="ED7D31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06</a:t>
            </a:r>
            <a:endParaRPr lang="en-US" sz="4000" dirty="0"/>
          </a:p>
        </p:txBody>
      </p:sp>
      <p:sp>
        <p:nvSpPr>
          <p:cNvPr id="21" name="Text 19"/>
          <p:cNvSpPr/>
          <p:nvPr/>
        </p:nvSpPr>
        <p:spPr>
          <a:xfrm>
            <a:off x="9271000" y="4292600"/>
            <a:ext cx="5715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Real-World Applications</a:t>
            </a:r>
            <a:endParaRPr lang="en-US" sz="2400" dirty="0"/>
          </a:p>
        </p:txBody>
      </p:sp>
      <p:sp>
        <p:nvSpPr>
          <p:cNvPr id="22" name="Shape 20"/>
          <p:cNvSpPr/>
          <p:nvPr/>
        </p:nvSpPr>
        <p:spPr>
          <a:xfrm>
            <a:off x="8382000" y="4953000"/>
            <a:ext cx="7112000" cy="12700"/>
          </a:xfrm>
          <a:prstGeom prst="rect">
            <a:avLst/>
          </a:prstGeom>
          <a:solidFill>
            <a:srgbClr val="D5D0C8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23" name="Text 21"/>
          <p:cNvSpPr/>
          <p:nvPr/>
        </p:nvSpPr>
        <p:spPr>
          <a:xfrm>
            <a:off x="762000" y="5080000"/>
            <a:ext cx="889000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sz="4000" dirty="0">
                <a:solidFill>
                  <a:srgbClr val="ED7D31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07</a:t>
            </a:r>
            <a:endParaRPr lang="en-US" sz="4000" dirty="0"/>
          </a:p>
        </p:txBody>
      </p:sp>
      <p:sp>
        <p:nvSpPr>
          <p:cNvPr id="24" name="Text 22"/>
          <p:cNvSpPr/>
          <p:nvPr/>
        </p:nvSpPr>
        <p:spPr>
          <a:xfrm>
            <a:off x="1651000" y="5118100"/>
            <a:ext cx="508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Getting Started with ML</a:t>
            </a:r>
            <a:endParaRPr lang="en-US" sz="2400" dirty="0"/>
          </a:p>
        </p:txBody>
      </p:sp>
      <p:sp>
        <p:nvSpPr>
          <p:cNvPr id="25" name="Shape 23"/>
          <p:cNvSpPr/>
          <p:nvPr/>
        </p:nvSpPr>
        <p:spPr>
          <a:xfrm>
            <a:off x="762000" y="5778500"/>
            <a:ext cx="6604000" cy="12700"/>
          </a:xfrm>
          <a:prstGeom prst="rect">
            <a:avLst/>
          </a:prstGeom>
          <a:solidFill>
            <a:srgbClr val="D5D0C8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26" name="Shape 24"/>
          <p:cNvSpPr/>
          <p:nvPr/>
        </p:nvSpPr>
        <p:spPr>
          <a:xfrm>
            <a:off x="762000" y="5905500"/>
            <a:ext cx="14732000" cy="2294565"/>
          </a:xfrm>
          <a:prstGeom prst="roundRect">
            <a:avLst>
              <a:gd name="adj" fmla="val 8000"/>
            </a:avLst>
          </a:prstGeom>
          <a:solidFill>
            <a:srgbClr val="F2F2F2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27" name="Text 25"/>
          <p:cNvSpPr/>
          <p:nvPr/>
        </p:nvSpPr>
        <p:spPr>
          <a:xfrm>
            <a:off x="1270000" y="5969000"/>
            <a:ext cx="762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No prior technical knowledge required — just curiosity!</a:t>
            </a:r>
            <a:endParaRPr lang="en-US" sz="2000" dirty="0"/>
          </a:p>
        </p:txBody>
      </p:sp>
      <p:sp>
        <p:nvSpPr>
          <p:cNvPr id="28" name="Shape 26"/>
          <p:cNvSpPr/>
          <p:nvPr/>
        </p:nvSpPr>
        <p:spPr>
          <a:xfrm>
            <a:off x="1270000" y="67310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119063" y="55563"/>
                </a:moveTo>
                <a:cubicBezTo>
                  <a:pt x="119063" y="24904"/>
                  <a:pt x="143966" y="0"/>
                  <a:pt x="174625" y="0"/>
                </a:cubicBezTo>
                <a:lnTo>
                  <a:pt x="198438" y="0"/>
                </a:lnTo>
                <a:cubicBezTo>
                  <a:pt x="215999" y="0"/>
                  <a:pt x="230188" y="14188"/>
                  <a:pt x="230188" y="31750"/>
                </a:cubicBezTo>
                <a:lnTo>
                  <a:pt x="230188" y="476250"/>
                </a:lnTo>
                <a:cubicBezTo>
                  <a:pt x="230188" y="493812"/>
                  <a:pt x="215999" y="508000"/>
                  <a:pt x="198438" y="508000"/>
                </a:cubicBezTo>
                <a:lnTo>
                  <a:pt x="166688" y="508000"/>
                </a:lnTo>
                <a:cubicBezTo>
                  <a:pt x="137120" y="508000"/>
                  <a:pt x="112216" y="487759"/>
                  <a:pt x="105172" y="460375"/>
                </a:cubicBezTo>
                <a:cubicBezTo>
                  <a:pt x="104477" y="460375"/>
                  <a:pt x="103882" y="460375"/>
                  <a:pt x="103188" y="460375"/>
                </a:cubicBezTo>
                <a:cubicBezTo>
                  <a:pt x="59333" y="460375"/>
                  <a:pt x="23812" y="424855"/>
                  <a:pt x="23812" y="381000"/>
                </a:cubicBezTo>
                <a:cubicBezTo>
                  <a:pt x="23812" y="363141"/>
                  <a:pt x="29766" y="346670"/>
                  <a:pt x="39688" y="333375"/>
                </a:cubicBezTo>
                <a:cubicBezTo>
                  <a:pt x="20439" y="318889"/>
                  <a:pt x="7938" y="295870"/>
                  <a:pt x="7938" y="269875"/>
                </a:cubicBezTo>
                <a:cubicBezTo>
                  <a:pt x="7938" y="239216"/>
                  <a:pt x="25400" y="212527"/>
                  <a:pt x="50800" y="199330"/>
                </a:cubicBezTo>
                <a:cubicBezTo>
                  <a:pt x="43755" y="187424"/>
                  <a:pt x="39688" y="173534"/>
                  <a:pt x="39688" y="158750"/>
                </a:cubicBezTo>
                <a:cubicBezTo>
                  <a:pt x="39688" y="114895"/>
                  <a:pt x="75208" y="79375"/>
                  <a:pt x="119063" y="79375"/>
                </a:cubicBezTo>
                <a:lnTo>
                  <a:pt x="119063" y="55563"/>
                </a:lnTo>
                <a:close/>
                <a:moveTo>
                  <a:pt x="388938" y="55563"/>
                </a:moveTo>
                <a:lnTo>
                  <a:pt x="388938" y="79375"/>
                </a:lnTo>
                <a:cubicBezTo>
                  <a:pt x="432792" y="79375"/>
                  <a:pt x="468313" y="114895"/>
                  <a:pt x="468313" y="158750"/>
                </a:cubicBezTo>
                <a:cubicBezTo>
                  <a:pt x="468313" y="173633"/>
                  <a:pt x="464245" y="187523"/>
                  <a:pt x="457200" y="199330"/>
                </a:cubicBezTo>
                <a:cubicBezTo>
                  <a:pt x="482699" y="212527"/>
                  <a:pt x="500063" y="239117"/>
                  <a:pt x="500063" y="269875"/>
                </a:cubicBezTo>
                <a:cubicBezTo>
                  <a:pt x="500063" y="295870"/>
                  <a:pt x="487561" y="318889"/>
                  <a:pt x="468313" y="333375"/>
                </a:cubicBezTo>
                <a:cubicBezTo>
                  <a:pt x="478234" y="346670"/>
                  <a:pt x="484187" y="363141"/>
                  <a:pt x="484187" y="381000"/>
                </a:cubicBezTo>
                <a:cubicBezTo>
                  <a:pt x="484187" y="424855"/>
                  <a:pt x="448667" y="460375"/>
                  <a:pt x="404813" y="460375"/>
                </a:cubicBezTo>
                <a:cubicBezTo>
                  <a:pt x="404118" y="460375"/>
                  <a:pt x="403523" y="460375"/>
                  <a:pt x="402828" y="460375"/>
                </a:cubicBezTo>
                <a:cubicBezTo>
                  <a:pt x="395784" y="487759"/>
                  <a:pt x="370880" y="508000"/>
                  <a:pt x="341313" y="508000"/>
                </a:cubicBezTo>
                <a:lnTo>
                  <a:pt x="309562" y="508000"/>
                </a:lnTo>
                <a:cubicBezTo>
                  <a:pt x="292001" y="508000"/>
                  <a:pt x="277813" y="493812"/>
                  <a:pt x="277813" y="476250"/>
                </a:cubicBezTo>
                <a:lnTo>
                  <a:pt x="277813" y="31750"/>
                </a:lnTo>
                <a:cubicBezTo>
                  <a:pt x="277813" y="14188"/>
                  <a:pt x="292001" y="0"/>
                  <a:pt x="309562" y="0"/>
                </a:cubicBezTo>
                <a:lnTo>
                  <a:pt x="333375" y="0"/>
                </a:lnTo>
                <a:cubicBezTo>
                  <a:pt x="364034" y="0"/>
                  <a:pt x="388938" y="24904"/>
                  <a:pt x="388938" y="55563"/>
                </a:cubicBez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29" name="Shape 27"/>
          <p:cNvSpPr/>
          <p:nvPr/>
        </p:nvSpPr>
        <p:spPr>
          <a:xfrm>
            <a:off x="3556000" y="67310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63500" y="63500"/>
                </a:moveTo>
                <a:cubicBezTo>
                  <a:pt x="63500" y="45938"/>
                  <a:pt x="49312" y="31750"/>
                  <a:pt x="31750" y="31750"/>
                </a:cubicBezTo>
                <a:cubicBezTo>
                  <a:pt x="14188" y="31750"/>
                  <a:pt x="0" y="45938"/>
                  <a:pt x="0" y="63500"/>
                </a:cubicBezTo>
                <a:lnTo>
                  <a:pt x="0" y="396875"/>
                </a:lnTo>
                <a:cubicBezTo>
                  <a:pt x="0" y="440730"/>
                  <a:pt x="35520" y="476250"/>
                  <a:pt x="79375" y="476250"/>
                </a:cubicBezTo>
                <a:lnTo>
                  <a:pt x="476250" y="476250"/>
                </a:lnTo>
                <a:cubicBezTo>
                  <a:pt x="493812" y="476250"/>
                  <a:pt x="508000" y="462062"/>
                  <a:pt x="508000" y="444500"/>
                </a:cubicBezTo>
                <a:cubicBezTo>
                  <a:pt x="508000" y="426938"/>
                  <a:pt x="493812" y="412750"/>
                  <a:pt x="476250" y="412750"/>
                </a:cubicBezTo>
                <a:lnTo>
                  <a:pt x="79375" y="412750"/>
                </a:lnTo>
                <a:cubicBezTo>
                  <a:pt x="70644" y="412750"/>
                  <a:pt x="63500" y="405606"/>
                  <a:pt x="63500" y="396875"/>
                </a:cubicBezTo>
                <a:lnTo>
                  <a:pt x="63500" y="63500"/>
                </a:lnTo>
                <a:close/>
                <a:moveTo>
                  <a:pt x="466923" y="149423"/>
                </a:moveTo>
                <a:cubicBezTo>
                  <a:pt x="479326" y="137021"/>
                  <a:pt x="479326" y="116880"/>
                  <a:pt x="466923" y="104477"/>
                </a:cubicBezTo>
                <a:cubicBezTo>
                  <a:pt x="454521" y="92075"/>
                  <a:pt x="434380" y="92075"/>
                  <a:pt x="421977" y="104477"/>
                </a:cubicBezTo>
                <a:lnTo>
                  <a:pt x="317500" y="209054"/>
                </a:lnTo>
                <a:lnTo>
                  <a:pt x="260548" y="152202"/>
                </a:lnTo>
                <a:cubicBezTo>
                  <a:pt x="248146" y="139799"/>
                  <a:pt x="228005" y="139799"/>
                  <a:pt x="215602" y="152202"/>
                </a:cubicBezTo>
                <a:lnTo>
                  <a:pt x="120352" y="247452"/>
                </a:lnTo>
                <a:cubicBezTo>
                  <a:pt x="107950" y="259854"/>
                  <a:pt x="107950" y="279995"/>
                  <a:pt x="120352" y="292398"/>
                </a:cubicBezTo>
                <a:cubicBezTo>
                  <a:pt x="132755" y="304800"/>
                  <a:pt x="152896" y="304800"/>
                  <a:pt x="165298" y="292398"/>
                </a:cubicBezTo>
                <a:lnTo>
                  <a:pt x="238125" y="219571"/>
                </a:lnTo>
                <a:lnTo>
                  <a:pt x="295077" y="276523"/>
                </a:lnTo>
                <a:cubicBezTo>
                  <a:pt x="307479" y="288925"/>
                  <a:pt x="327620" y="288925"/>
                  <a:pt x="340023" y="276523"/>
                </a:cubicBezTo>
                <a:lnTo>
                  <a:pt x="467023" y="149523"/>
                </a:ln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30" name="Shape 28"/>
          <p:cNvSpPr/>
          <p:nvPr/>
        </p:nvSpPr>
        <p:spPr>
          <a:xfrm>
            <a:off x="5842000" y="67310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318206" y="1191"/>
                </a:moveTo>
                <a:cubicBezTo>
                  <a:pt x="303213" y="-3671"/>
                  <a:pt x="287602" y="6152"/>
                  <a:pt x="283281" y="23019"/>
                </a:cubicBezTo>
                <a:lnTo>
                  <a:pt x="170392" y="467519"/>
                </a:lnTo>
                <a:cubicBezTo>
                  <a:pt x="166070" y="484386"/>
                  <a:pt x="174801" y="501948"/>
                  <a:pt x="189794" y="506809"/>
                </a:cubicBezTo>
                <a:cubicBezTo>
                  <a:pt x="204787" y="511671"/>
                  <a:pt x="220398" y="501848"/>
                  <a:pt x="224719" y="484981"/>
                </a:cubicBezTo>
                <a:lnTo>
                  <a:pt x="337608" y="40481"/>
                </a:lnTo>
                <a:cubicBezTo>
                  <a:pt x="341930" y="23614"/>
                  <a:pt x="333199" y="6052"/>
                  <a:pt x="318206" y="1191"/>
                </a:cubicBezTo>
                <a:close/>
                <a:moveTo>
                  <a:pt x="375179" y="136227"/>
                </a:moveTo>
                <a:cubicBezTo>
                  <a:pt x="364155" y="148630"/>
                  <a:pt x="364155" y="168771"/>
                  <a:pt x="375179" y="181173"/>
                </a:cubicBezTo>
                <a:lnTo>
                  <a:pt x="439914" y="254000"/>
                </a:lnTo>
                <a:lnTo>
                  <a:pt x="375179" y="326827"/>
                </a:lnTo>
                <a:cubicBezTo>
                  <a:pt x="364155" y="339229"/>
                  <a:pt x="364155" y="359370"/>
                  <a:pt x="375179" y="371773"/>
                </a:cubicBezTo>
                <a:cubicBezTo>
                  <a:pt x="386203" y="384175"/>
                  <a:pt x="404107" y="384175"/>
                  <a:pt x="415131" y="371773"/>
                </a:cubicBezTo>
                <a:lnTo>
                  <a:pt x="499798" y="276523"/>
                </a:lnTo>
                <a:cubicBezTo>
                  <a:pt x="510822" y="264120"/>
                  <a:pt x="510822" y="243979"/>
                  <a:pt x="499798" y="231577"/>
                </a:cubicBezTo>
                <a:lnTo>
                  <a:pt x="415131" y="136327"/>
                </a:lnTo>
                <a:cubicBezTo>
                  <a:pt x="404107" y="123924"/>
                  <a:pt x="386203" y="123924"/>
                  <a:pt x="375179" y="136327"/>
                </a:cubicBezTo>
                <a:close/>
                <a:moveTo>
                  <a:pt x="132909" y="136227"/>
                </a:moveTo>
                <a:cubicBezTo>
                  <a:pt x="121885" y="123825"/>
                  <a:pt x="103981" y="123825"/>
                  <a:pt x="92957" y="136227"/>
                </a:cubicBezTo>
                <a:lnTo>
                  <a:pt x="8290" y="231477"/>
                </a:lnTo>
                <a:cubicBezTo>
                  <a:pt x="-2734" y="243880"/>
                  <a:pt x="-2734" y="264021"/>
                  <a:pt x="8290" y="276423"/>
                </a:cubicBezTo>
                <a:lnTo>
                  <a:pt x="92957" y="371673"/>
                </a:lnTo>
                <a:cubicBezTo>
                  <a:pt x="103981" y="384076"/>
                  <a:pt x="121885" y="384076"/>
                  <a:pt x="132909" y="371673"/>
                </a:cubicBezTo>
                <a:cubicBezTo>
                  <a:pt x="143933" y="359271"/>
                  <a:pt x="143933" y="339130"/>
                  <a:pt x="132909" y="326727"/>
                </a:cubicBezTo>
                <a:lnTo>
                  <a:pt x="68174" y="254000"/>
                </a:lnTo>
                <a:lnTo>
                  <a:pt x="132821" y="181173"/>
                </a:lnTo>
                <a:cubicBezTo>
                  <a:pt x="143845" y="168771"/>
                  <a:pt x="143845" y="148630"/>
                  <a:pt x="132821" y="136227"/>
                </a:cubicBez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31" name="Shape 29"/>
          <p:cNvSpPr/>
          <p:nvPr/>
        </p:nvSpPr>
        <p:spPr>
          <a:xfrm>
            <a:off x="8128000" y="67310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79400" y="0"/>
                </a:moveTo>
                <a:cubicBezTo>
                  <a:pt x="279400" y="-17562"/>
                  <a:pt x="268049" y="-31750"/>
                  <a:pt x="254000" y="-31750"/>
                </a:cubicBezTo>
                <a:cubicBezTo>
                  <a:pt x="239951" y="-31750"/>
                  <a:pt x="228600" y="-17562"/>
                  <a:pt x="228600" y="0"/>
                </a:cubicBezTo>
                <a:lnTo>
                  <a:pt x="228600" y="63500"/>
                </a:lnTo>
                <a:lnTo>
                  <a:pt x="152400" y="63500"/>
                </a:lnTo>
                <a:cubicBezTo>
                  <a:pt x="110331" y="63500"/>
                  <a:pt x="76200" y="106164"/>
                  <a:pt x="76200" y="158750"/>
                </a:cubicBezTo>
                <a:lnTo>
                  <a:pt x="76200" y="381000"/>
                </a:lnTo>
                <a:cubicBezTo>
                  <a:pt x="76200" y="433586"/>
                  <a:pt x="110331" y="476250"/>
                  <a:pt x="152400" y="476250"/>
                </a:cubicBezTo>
                <a:lnTo>
                  <a:pt x="355600" y="476250"/>
                </a:lnTo>
                <a:cubicBezTo>
                  <a:pt x="397669" y="476250"/>
                  <a:pt x="431800" y="433586"/>
                  <a:pt x="431800" y="381000"/>
                </a:cubicBezTo>
                <a:lnTo>
                  <a:pt x="431800" y="158750"/>
                </a:lnTo>
                <a:cubicBezTo>
                  <a:pt x="431800" y="106164"/>
                  <a:pt x="397669" y="63500"/>
                  <a:pt x="355600" y="63500"/>
                </a:cubicBezTo>
                <a:lnTo>
                  <a:pt x="279400" y="63500"/>
                </a:lnTo>
                <a:lnTo>
                  <a:pt x="279400" y="0"/>
                </a:lnTo>
                <a:close/>
                <a:moveTo>
                  <a:pt x="127000" y="365125"/>
                </a:moveTo>
                <a:cubicBezTo>
                  <a:pt x="127000" y="351929"/>
                  <a:pt x="135493" y="341313"/>
                  <a:pt x="146050" y="341313"/>
                </a:cubicBezTo>
                <a:lnTo>
                  <a:pt x="171450" y="341313"/>
                </a:lnTo>
                <a:cubicBezTo>
                  <a:pt x="182007" y="341313"/>
                  <a:pt x="190500" y="351929"/>
                  <a:pt x="190500" y="365125"/>
                </a:cubicBezTo>
                <a:cubicBezTo>
                  <a:pt x="190500" y="378321"/>
                  <a:pt x="182007" y="388938"/>
                  <a:pt x="171450" y="388938"/>
                </a:cubicBezTo>
                <a:lnTo>
                  <a:pt x="146050" y="388938"/>
                </a:lnTo>
                <a:cubicBezTo>
                  <a:pt x="135493" y="388938"/>
                  <a:pt x="127000" y="378321"/>
                  <a:pt x="127000" y="365125"/>
                </a:cubicBezTo>
                <a:close/>
                <a:moveTo>
                  <a:pt x="222250" y="365125"/>
                </a:moveTo>
                <a:cubicBezTo>
                  <a:pt x="222250" y="351929"/>
                  <a:pt x="230743" y="341313"/>
                  <a:pt x="241300" y="341313"/>
                </a:cubicBezTo>
                <a:lnTo>
                  <a:pt x="266700" y="341313"/>
                </a:lnTo>
                <a:cubicBezTo>
                  <a:pt x="277257" y="341313"/>
                  <a:pt x="285750" y="351929"/>
                  <a:pt x="285750" y="365125"/>
                </a:cubicBezTo>
                <a:cubicBezTo>
                  <a:pt x="285750" y="378321"/>
                  <a:pt x="277257" y="388938"/>
                  <a:pt x="266700" y="388938"/>
                </a:cubicBezTo>
                <a:lnTo>
                  <a:pt x="241300" y="388938"/>
                </a:lnTo>
                <a:cubicBezTo>
                  <a:pt x="230743" y="388938"/>
                  <a:pt x="222250" y="378321"/>
                  <a:pt x="222250" y="365125"/>
                </a:cubicBezTo>
                <a:close/>
                <a:moveTo>
                  <a:pt x="317500" y="365125"/>
                </a:moveTo>
                <a:cubicBezTo>
                  <a:pt x="317500" y="351929"/>
                  <a:pt x="325993" y="341313"/>
                  <a:pt x="336550" y="341313"/>
                </a:cubicBezTo>
                <a:lnTo>
                  <a:pt x="361950" y="341313"/>
                </a:lnTo>
                <a:cubicBezTo>
                  <a:pt x="372507" y="341313"/>
                  <a:pt x="381000" y="351929"/>
                  <a:pt x="381000" y="365125"/>
                </a:cubicBezTo>
                <a:cubicBezTo>
                  <a:pt x="381000" y="378321"/>
                  <a:pt x="372507" y="388938"/>
                  <a:pt x="361950" y="388938"/>
                </a:cubicBezTo>
                <a:lnTo>
                  <a:pt x="336550" y="388938"/>
                </a:lnTo>
                <a:cubicBezTo>
                  <a:pt x="325993" y="388938"/>
                  <a:pt x="317500" y="378321"/>
                  <a:pt x="317500" y="365125"/>
                </a:cubicBezTo>
                <a:close/>
                <a:moveTo>
                  <a:pt x="177800" y="174625"/>
                </a:moveTo>
                <a:cubicBezTo>
                  <a:pt x="198828" y="174625"/>
                  <a:pt x="215900" y="195965"/>
                  <a:pt x="215900" y="222250"/>
                </a:cubicBezTo>
                <a:cubicBezTo>
                  <a:pt x="215900" y="248535"/>
                  <a:pt x="198828" y="269875"/>
                  <a:pt x="177800" y="269875"/>
                </a:cubicBezTo>
                <a:cubicBezTo>
                  <a:pt x="156772" y="269875"/>
                  <a:pt x="139700" y="248535"/>
                  <a:pt x="139700" y="222250"/>
                </a:cubicBezTo>
                <a:cubicBezTo>
                  <a:pt x="139700" y="195965"/>
                  <a:pt x="156772" y="174625"/>
                  <a:pt x="177800" y="174625"/>
                </a:cubicBezTo>
                <a:close/>
                <a:moveTo>
                  <a:pt x="292100" y="222250"/>
                </a:moveTo>
                <a:cubicBezTo>
                  <a:pt x="292100" y="195965"/>
                  <a:pt x="309172" y="174625"/>
                  <a:pt x="330200" y="174625"/>
                </a:cubicBezTo>
                <a:cubicBezTo>
                  <a:pt x="351228" y="174625"/>
                  <a:pt x="368300" y="195965"/>
                  <a:pt x="368300" y="222250"/>
                </a:cubicBezTo>
                <a:cubicBezTo>
                  <a:pt x="368300" y="248535"/>
                  <a:pt x="351228" y="269875"/>
                  <a:pt x="330200" y="269875"/>
                </a:cubicBezTo>
                <a:cubicBezTo>
                  <a:pt x="309172" y="269875"/>
                  <a:pt x="292100" y="248535"/>
                  <a:pt x="292100" y="222250"/>
                </a:cubicBezTo>
                <a:close/>
                <a:moveTo>
                  <a:pt x="50800" y="222250"/>
                </a:moveTo>
                <a:cubicBezTo>
                  <a:pt x="50800" y="204688"/>
                  <a:pt x="39449" y="190500"/>
                  <a:pt x="25400" y="190500"/>
                </a:cubicBezTo>
                <a:cubicBezTo>
                  <a:pt x="11351" y="190500"/>
                  <a:pt x="0" y="204688"/>
                  <a:pt x="0" y="222250"/>
                </a:cubicBezTo>
                <a:lnTo>
                  <a:pt x="0" y="317500"/>
                </a:lnTo>
                <a:cubicBezTo>
                  <a:pt x="0" y="335062"/>
                  <a:pt x="11351" y="349250"/>
                  <a:pt x="25400" y="349250"/>
                </a:cubicBezTo>
                <a:cubicBezTo>
                  <a:pt x="39449" y="349250"/>
                  <a:pt x="50800" y="335062"/>
                  <a:pt x="50800" y="317500"/>
                </a:cubicBezTo>
                <a:lnTo>
                  <a:pt x="50800" y="222250"/>
                </a:lnTo>
                <a:close/>
                <a:moveTo>
                  <a:pt x="482600" y="190500"/>
                </a:moveTo>
                <a:cubicBezTo>
                  <a:pt x="468551" y="190500"/>
                  <a:pt x="457200" y="204688"/>
                  <a:pt x="457200" y="222250"/>
                </a:cubicBezTo>
                <a:lnTo>
                  <a:pt x="457200" y="317500"/>
                </a:lnTo>
                <a:cubicBezTo>
                  <a:pt x="457200" y="335062"/>
                  <a:pt x="468551" y="349250"/>
                  <a:pt x="482600" y="349250"/>
                </a:cubicBezTo>
                <a:cubicBezTo>
                  <a:pt x="496649" y="349250"/>
                  <a:pt x="508000" y="335062"/>
                  <a:pt x="508000" y="317500"/>
                </a:cubicBezTo>
                <a:lnTo>
                  <a:pt x="508000" y="222250"/>
                </a:lnTo>
                <a:cubicBezTo>
                  <a:pt x="508000" y="204688"/>
                  <a:pt x="496649" y="190500"/>
                  <a:pt x="482600" y="190500"/>
                </a:cubicBez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32" name="Shape 30"/>
          <p:cNvSpPr/>
          <p:nvPr/>
        </p:nvSpPr>
        <p:spPr>
          <a:xfrm>
            <a:off x="10414000" y="67310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349151" y="277813"/>
                </a:moveTo>
                <a:lnTo>
                  <a:pt x="159742" y="277813"/>
                </a:lnTo>
                <a:cubicBezTo>
                  <a:pt x="162620" y="341809"/>
                  <a:pt x="176808" y="400745"/>
                  <a:pt x="196949" y="443905"/>
                </a:cubicBezTo>
                <a:cubicBezTo>
                  <a:pt x="208260" y="468213"/>
                  <a:pt x="220464" y="485378"/>
                  <a:pt x="231775" y="495895"/>
                </a:cubicBezTo>
                <a:cubicBezTo>
                  <a:pt x="242887" y="506313"/>
                  <a:pt x="250527" y="508000"/>
                  <a:pt x="254496" y="508000"/>
                </a:cubicBezTo>
                <a:cubicBezTo>
                  <a:pt x="258465" y="508000"/>
                  <a:pt x="266105" y="506313"/>
                  <a:pt x="277217" y="495895"/>
                </a:cubicBezTo>
                <a:cubicBezTo>
                  <a:pt x="288528" y="485378"/>
                  <a:pt x="300732" y="468114"/>
                  <a:pt x="312043" y="443905"/>
                </a:cubicBezTo>
                <a:cubicBezTo>
                  <a:pt x="332184" y="400745"/>
                  <a:pt x="346373" y="341809"/>
                  <a:pt x="349250" y="277813"/>
                </a:cubicBezTo>
                <a:close/>
                <a:moveTo>
                  <a:pt x="159643" y="230188"/>
                </a:moveTo>
                <a:lnTo>
                  <a:pt x="349052" y="230188"/>
                </a:lnTo>
                <a:cubicBezTo>
                  <a:pt x="346273" y="166191"/>
                  <a:pt x="332085" y="107255"/>
                  <a:pt x="311944" y="64095"/>
                </a:cubicBezTo>
                <a:cubicBezTo>
                  <a:pt x="300633" y="39886"/>
                  <a:pt x="288429" y="22622"/>
                  <a:pt x="277118" y="12105"/>
                </a:cubicBezTo>
                <a:cubicBezTo>
                  <a:pt x="266005" y="1687"/>
                  <a:pt x="258366" y="0"/>
                  <a:pt x="254397" y="0"/>
                </a:cubicBezTo>
                <a:cubicBezTo>
                  <a:pt x="250428" y="0"/>
                  <a:pt x="242788" y="1687"/>
                  <a:pt x="231676" y="12105"/>
                </a:cubicBezTo>
                <a:cubicBezTo>
                  <a:pt x="220365" y="22622"/>
                  <a:pt x="208161" y="39886"/>
                  <a:pt x="196850" y="64095"/>
                </a:cubicBezTo>
                <a:cubicBezTo>
                  <a:pt x="176709" y="107255"/>
                  <a:pt x="162520" y="166191"/>
                  <a:pt x="159643" y="230188"/>
                </a:cubicBezTo>
                <a:close/>
                <a:moveTo>
                  <a:pt x="112018" y="230188"/>
                </a:moveTo>
                <a:cubicBezTo>
                  <a:pt x="115491" y="145256"/>
                  <a:pt x="137418" y="66377"/>
                  <a:pt x="169466" y="14585"/>
                </a:cubicBezTo>
                <a:cubicBezTo>
                  <a:pt x="78085" y="46930"/>
                  <a:pt x="10815" y="130175"/>
                  <a:pt x="1488" y="230188"/>
                </a:cubicBezTo>
                <a:lnTo>
                  <a:pt x="112018" y="230188"/>
                </a:lnTo>
                <a:close/>
                <a:moveTo>
                  <a:pt x="1488" y="277813"/>
                </a:moveTo>
                <a:cubicBezTo>
                  <a:pt x="10815" y="377825"/>
                  <a:pt x="78085" y="461070"/>
                  <a:pt x="169466" y="493415"/>
                </a:cubicBezTo>
                <a:cubicBezTo>
                  <a:pt x="137418" y="441623"/>
                  <a:pt x="115491" y="362744"/>
                  <a:pt x="112018" y="277813"/>
                </a:cubicBezTo>
                <a:lnTo>
                  <a:pt x="1488" y="277813"/>
                </a:lnTo>
                <a:close/>
                <a:moveTo>
                  <a:pt x="396776" y="277813"/>
                </a:moveTo>
                <a:cubicBezTo>
                  <a:pt x="393303" y="362744"/>
                  <a:pt x="371376" y="441623"/>
                  <a:pt x="339328" y="493415"/>
                </a:cubicBezTo>
                <a:cubicBezTo>
                  <a:pt x="430709" y="460970"/>
                  <a:pt x="497979" y="377825"/>
                  <a:pt x="507305" y="277813"/>
                </a:cubicBezTo>
                <a:lnTo>
                  <a:pt x="396776" y="277813"/>
                </a:lnTo>
                <a:close/>
                <a:moveTo>
                  <a:pt x="507305" y="230188"/>
                </a:moveTo>
                <a:cubicBezTo>
                  <a:pt x="497979" y="130175"/>
                  <a:pt x="430709" y="46930"/>
                  <a:pt x="339328" y="14585"/>
                </a:cubicBezTo>
                <a:cubicBezTo>
                  <a:pt x="371376" y="66377"/>
                  <a:pt x="393303" y="145256"/>
                  <a:pt x="396776" y="230188"/>
                </a:cubicBezTo>
                <a:lnTo>
                  <a:pt x="507305" y="230188"/>
                </a:ln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33" name="Shape 31"/>
          <p:cNvSpPr/>
          <p:nvPr/>
        </p:nvSpPr>
        <p:spPr>
          <a:xfrm>
            <a:off x="12700000" y="67310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127000" y="317500"/>
                </a:moveTo>
                <a:lnTo>
                  <a:pt x="24309" y="317500"/>
                </a:lnTo>
                <a:cubicBezTo>
                  <a:pt x="-397" y="317500"/>
                  <a:pt x="-15577" y="290612"/>
                  <a:pt x="-2877" y="269379"/>
                </a:cubicBezTo>
                <a:lnTo>
                  <a:pt x="49609" y="181868"/>
                </a:lnTo>
                <a:cubicBezTo>
                  <a:pt x="58241" y="167481"/>
                  <a:pt x="73720" y="158750"/>
                  <a:pt x="90488" y="158750"/>
                </a:cubicBezTo>
                <a:lnTo>
                  <a:pt x="184745" y="158750"/>
                </a:lnTo>
                <a:cubicBezTo>
                  <a:pt x="260251" y="30857"/>
                  <a:pt x="372864" y="24408"/>
                  <a:pt x="448171" y="35421"/>
                </a:cubicBezTo>
                <a:cubicBezTo>
                  <a:pt x="460871" y="37306"/>
                  <a:pt x="470793" y="47228"/>
                  <a:pt x="472579" y="59829"/>
                </a:cubicBezTo>
                <a:cubicBezTo>
                  <a:pt x="483592" y="135136"/>
                  <a:pt x="477143" y="247749"/>
                  <a:pt x="349250" y="323255"/>
                </a:cubicBezTo>
                <a:lnTo>
                  <a:pt x="349250" y="417513"/>
                </a:lnTo>
                <a:cubicBezTo>
                  <a:pt x="349250" y="434280"/>
                  <a:pt x="340519" y="449759"/>
                  <a:pt x="326132" y="458391"/>
                </a:cubicBezTo>
                <a:lnTo>
                  <a:pt x="238621" y="510877"/>
                </a:lnTo>
                <a:cubicBezTo>
                  <a:pt x="217488" y="523577"/>
                  <a:pt x="190500" y="508298"/>
                  <a:pt x="190500" y="483691"/>
                </a:cubicBezTo>
                <a:lnTo>
                  <a:pt x="190500" y="381000"/>
                </a:lnTo>
                <a:cubicBezTo>
                  <a:pt x="190500" y="345976"/>
                  <a:pt x="162024" y="317500"/>
                  <a:pt x="127000" y="317500"/>
                </a:cubicBezTo>
                <a:lnTo>
                  <a:pt x="126901" y="317500"/>
                </a:lnTo>
                <a:close/>
                <a:moveTo>
                  <a:pt x="396875" y="158750"/>
                </a:moveTo>
                <a:cubicBezTo>
                  <a:pt x="396875" y="132465"/>
                  <a:pt x="375535" y="111125"/>
                  <a:pt x="349250" y="111125"/>
                </a:cubicBezTo>
                <a:cubicBezTo>
                  <a:pt x="322965" y="111125"/>
                  <a:pt x="301625" y="132465"/>
                  <a:pt x="301625" y="158750"/>
                </a:cubicBezTo>
                <a:cubicBezTo>
                  <a:pt x="301625" y="185035"/>
                  <a:pt x="322965" y="206375"/>
                  <a:pt x="349250" y="206375"/>
                </a:cubicBezTo>
                <a:cubicBezTo>
                  <a:pt x="375535" y="206375"/>
                  <a:pt x="396875" y="185035"/>
                  <a:pt x="396875" y="158750"/>
                </a:cubicBez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34" name="Text 32"/>
          <p:cNvSpPr/>
          <p:nvPr/>
        </p:nvSpPr>
        <p:spPr>
          <a:xfrm>
            <a:off x="1270000" y="7620000"/>
            <a:ext cx="13716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From core concepts to real-world </a:t>
            </a:r>
            <a:r>
              <a:rPr lang="en-US" sz="1600" u="sng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impact</a:t>
            </a:r>
            <a:r>
              <a:rPr lang="en-US" sz="16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— a complete beginner's guide to AI and Machine Learning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1177557"/>
            <a:ext cx="1016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lang="en-US" sz="32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Classification vs. Regression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762000" y="1774457"/>
            <a:ext cx="508000" cy="38100"/>
          </a:xfrm>
          <a:prstGeom prst="rect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5" name="Shape 3"/>
          <p:cNvSpPr/>
          <p:nvPr/>
        </p:nvSpPr>
        <p:spPr>
          <a:xfrm>
            <a:off x="762000" y="2095500"/>
            <a:ext cx="7112000" cy="4826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6" name="Shape 4"/>
          <p:cNvSpPr/>
          <p:nvPr/>
        </p:nvSpPr>
        <p:spPr>
          <a:xfrm>
            <a:off x="762000" y="2340047"/>
            <a:ext cx="7112000" cy="76200"/>
          </a:xfrm>
          <a:prstGeom prst="rect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 sz="2000" u="sng"/>
          </a:p>
        </p:txBody>
      </p:sp>
      <p:sp>
        <p:nvSpPr>
          <p:cNvPr id="7" name="Shape 5"/>
          <p:cNvSpPr/>
          <p:nvPr/>
        </p:nvSpPr>
        <p:spPr>
          <a:xfrm>
            <a:off x="1079500" y="2721047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83069" y="31036"/>
                </a:moveTo>
                <a:lnTo>
                  <a:pt x="387632" y="150336"/>
                </a:lnTo>
                <a:cubicBezTo>
                  <a:pt x="407176" y="172641"/>
                  <a:pt x="407176" y="208359"/>
                  <a:pt x="387632" y="230664"/>
                </a:cubicBezTo>
                <a:lnTo>
                  <a:pt x="277283" y="356314"/>
                </a:lnTo>
                <a:cubicBezTo>
                  <a:pt x="270722" y="363776"/>
                  <a:pt x="259997" y="363855"/>
                  <a:pt x="253365" y="356473"/>
                </a:cubicBezTo>
                <a:cubicBezTo>
                  <a:pt x="246733" y="349091"/>
                  <a:pt x="246662" y="337026"/>
                  <a:pt x="253224" y="329565"/>
                </a:cubicBezTo>
                <a:lnTo>
                  <a:pt x="363573" y="203835"/>
                </a:lnTo>
                <a:cubicBezTo>
                  <a:pt x="370064" y="196453"/>
                  <a:pt x="370064" y="184468"/>
                  <a:pt x="363573" y="177086"/>
                </a:cubicBezTo>
                <a:lnTo>
                  <a:pt x="258939" y="57864"/>
                </a:lnTo>
                <a:cubicBezTo>
                  <a:pt x="252377" y="50403"/>
                  <a:pt x="252448" y="38338"/>
                  <a:pt x="259080" y="30956"/>
                </a:cubicBezTo>
                <a:cubicBezTo>
                  <a:pt x="265712" y="23574"/>
                  <a:pt x="276437" y="23654"/>
                  <a:pt x="282998" y="31115"/>
                </a:cubicBezTo>
                <a:close/>
                <a:moveTo>
                  <a:pt x="22648" y="182166"/>
                </a:moveTo>
                <a:lnTo>
                  <a:pt x="22648" y="76200"/>
                </a:lnTo>
                <a:cubicBezTo>
                  <a:pt x="22648" y="48181"/>
                  <a:pt x="42898" y="25400"/>
                  <a:pt x="67804" y="25400"/>
                </a:cubicBezTo>
                <a:lnTo>
                  <a:pt x="161996" y="25400"/>
                </a:lnTo>
                <a:cubicBezTo>
                  <a:pt x="173990" y="25400"/>
                  <a:pt x="185491" y="30718"/>
                  <a:pt x="193957" y="40243"/>
                </a:cubicBezTo>
                <a:lnTo>
                  <a:pt x="295557" y="154543"/>
                </a:lnTo>
                <a:cubicBezTo>
                  <a:pt x="313196" y="174387"/>
                  <a:pt x="313196" y="206534"/>
                  <a:pt x="295557" y="226377"/>
                </a:cubicBezTo>
                <a:lnTo>
                  <a:pt x="201366" y="332343"/>
                </a:lnTo>
                <a:cubicBezTo>
                  <a:pt x="183727" y="352187"/>
                  <a:pt x="155152" y="352187"/>
                  <a:pt x="137513" y="332343"/>
                </a:cubicBezTo>
                <a:lnTo>
                  <a:pt x="35913" y="218043"/>
                </a:lnTo>
                <a:cubicBezTo>
                  <a:pt x="27446" y="208518"/>
                  <a:pt x="22719" y="195580"/>
                  <a:pt x="22719" y="182086"/>
                </a:cubicBezTo>
                <a:close/>
                <a:moveTo>
                  <a:pt x="124248" y="114300"/>
                </a:moveTo>
                <a:cubicBezTo>
                  <a:pt x="124248" y="100281"/>
                  <a:pt x="114132" y="88900"/>
                  <a:pt x="101671" y="88900"/>
                </a:cubicBezTo>
                <a:cubicBezTo>
                  <a:pt x="89210" y="88900"/>
                  <a:pt x="79093" y="100281"/>
                  <a:pt x="79093" y="114300"/>
                </a:cubicBezTo>
                <a:cubicBezTo>
                  <a:pt x="79093" y="128319"/>
                  <a:pt x="89210" y="139700"/>
                  <a:pt x="101671" y="139700"/>
                </a:cubicBezTo>
                <a:cubicBezTo>
                  <a:pt x="114132" y="139700"/>
                  <a:pt x="124248" y="128319"/>
                  <a:pt x="124248" y="114300"/>
                </a:cubicBezTo>
                <a:close/>
              </a:path>
            </a:pathLst>
          </a:custGeom>
          <a:solidFill>
            <a:srgbClr val="ED7D31"/>
          </a:solidFill>
          <a:ln/>
        </p:spPr>
        <p:txBody>
          <a:bodyPr/>
          <a:lstStyle/>
          <a:p>
            <a:endParaRPr lang="it-IT" sz="2000" u="sng"/>
          </a:p>
        </p:txBody>
      </p:sp>
      <p:sp>
        <p:nvSpPr>
          <p:cNvPr id="8" name="Text 6"/>
          <p:cNvSpPr/>
          <p:nvPr/>
        </p:nvSpPr>
        <p:spPr>
          <a:xfrm>
            <a:off x="1651000" y="2721047"/>
            <a:ext cx="3810000" cy="406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800" u="sng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Classification</a:t>
            </a:r>
            <a:endParaRPr lang="en-US" sz="2800" u="sng" dirty="0"/>
          </a:p>
        </p:txBody>
      </p:sp>
      <p:sp>
        <p:nvSpPr>
          <p:cNvPr id="9" name="Text 7"/>
          <p:cNvSpPr/>
          <p:nvPr/>
        </p:nvSpPr>
        <p:spPr>
          <a:xfrm>
            <a:off x="1079500" y="3356047"/>
            <a:ext cx="6477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u="sng" dirty="0">
                <a:solidFill>
                  <a:srgbClr val="ED7D3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"Is the answer a category?"</a:t>
            </a:r>
            <a:endParaRPr lang="en-US" sz="2000" u="sng" dirty="0"/>
          </a:p>
        </p:txBody>
      </p:sp>
      <p:sp>
        <p:nvSpPr>
          <p:cNvPr id="10" name="Text 8"/>
          <p:cNvSpPr/>
          <p:nvPr/>
        </p:nvSpPr>
        <p:spPr>
          <a:xfrm>
            <a:off x="1079500" y="3864047"/>
            <a:ext cx="6477000" cy="31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sz="1600" u="sng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Predicts a </a:t>
            </a:r>
            <a:r>
              <a:rPr lang="en-US" sz="1600" b="1" u="sng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category or class</a:t>
            </a:r>
            <a:r>
              <a:rPr lang="en-US" sz="1600" u="sng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The output is discrete.</a:t>
            </a:r>
            <a:endParaRPr lang="en-US" sz="1600" u="sng" dirty="0"/>
          </a:p>
          <a:p>
            <a:pPr algn="l">
              <a:lnSpc>
                <a:spcPct val="160000"/>
              </a:lnSpc>
              <a:spcBef>
                <a:spcPts val="1000"/>
              </a:spcBef>
            </a:pPr>
            <a:r>
              <a:rPr lang="en-US" sz="1600" b="1" u="sng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Examples:</a:t>
            </a:r>
            <a:endParaRPr lang="en-US" sz="1600" u="sng" dirty="0"/>
          </a:p>
          <a:p>
            <a:pPr algn="l">
              <a:lnSpc>
                <a:spcPct val="160000"/>
              </a:lnSpc>
            </a:pPr>
            <a:r>
              <a:rPr lang="en-US" sz="1600" u="sng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Spam or not spam</a:t>
            </a:r>
            <a:endParaRPr lang="en-US" sz="1600" u="sng" dirty="0"/>
          </a:p>
          <a:p>
            <a:pPr algn="l">
              <a:lnSpc>
                <a:spcPct val="160000"/>
              </a:lnSpc>
            </a:pPr>
            <a:r>
              <a:rPr lang="en-US" sz="1600" u="sng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Cat, dog, or bird</a:t>
            </a:r>
            <a:endParaRPr lang="en-US" sz="1600" u="sng" dirty="0"/>
          </a:p>
          <a:p>
            <a:pPr algn="l">
              <a:lnSpc>
                <a:spcPct val="160000"/>
              </a:lnSpc>
            </a:pPr>
            <a:r>
              <a:rPr lang="en-US" sz="1600" u="sng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Positive or negative sentiment</a:t>
            </a:r>
            <a:endParaRPr lang="en-US" sz="1600" u="sng" dirty="0"/>
          </a:p>
          <a:p>
            <a:pPr algn="l">
              <a:lnSpc>
                <a:spcPct val="160000"/>
              </a:lnSpc>
              <a:spcBef>
                <a:spcPts val="1000"/>
              </a:spcBef>
            </a:pPr>
            <a:r>
              <a:rPr lang="en-US" sz="1600" b="1" u="sng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Algorithms:</a:t>
            </a:r>
            <a:r>
              <a:rPr lang="en-US" sz="1600" u="sng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Logistic Regression, Decision Trees, SVM, Neural Networks</a:t>
            </a:r>
            <a:endParaRPr lang="en-US" sz="1600" u="sng" dirty="0"/>
          </a:p>
        </p:txBody>
      </p:sp>
      <p:sp>
        <p:nvSpPr>
          <p:cNvPr id="11" name="Shape 9"/>
          <p:cNvSpPr/>
          <p:nvPr/>
        </p:nvSpPr>
        <p:spPr>
          <a:xfrm>
            <a:off x="8382000" y="2095500"/>
            <a:ext cx="7112000" cy="4826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2" name="Shape 10"/>
          <p:cNvSpPr/>
          <p:nvPr/>
        </p:nvSpPr>
        <p:spPr>
          <a:xfrm>
            <a:off x="8382000" y="2340047"/>
            <a:ext cx="7112000" cy="76200"/>
          </a:xfrm>
          <a:prstGeom prst="rect">
            <a:avLst/>
          </a:prstGeom>
          <a:solidFill>
            <a:srgbClr val="4472C4"/>
          </a:solidFill>
          <a:ln/>
        </p:spPr>
        <p:txBody>
          <a:bodyPr/>
          <a:lstStyle/>
          <a:p>
            <a:endParaRPr lang="it-IT" sz="2000" u="sng"/>
          </a:p>
        </p:txBody>
      </p:sp>
      <p:sp>
        <p:nvSpPr>
          <p:cNvPr id="13" name="Shape 11"/>
          <p:cNvSpPr/>
          <p:nvPr/>
        </p:nvSpPr>
        <p:spPr>
          <a:xfrm>
            <a:off x="8699500" y="2721047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147532" y="409734"/>
                </a:moveTo>
                <a:cubicBezTo>
                  <a:pt x="134338" y="424577"/>
                  <a:pt x="112889" y="424577"/>
                  <a:pt x="99624" y="409734"/>
                </a:cubicBezTo>
                <a:lnTo>
                  <a:pt x="19826" y="319961"/>
                </a:lnTo>
                <a:cubicBezTo>
                  <a:pt x="6632" y="305118"/>
                  <a:pt x="6632" y="280988"/>
                  <a:pt x="19826" y="266065"/>
                </a:cubicBezTo>
                <a:lnTo>
                  <a:pt x="31821" y="252571"/>
                </a:lnTo>
                <a:lnTo>
                  <a:pt x="83679" y="310912"/>
                </a:lnTo>
                <a:cubicBezTo>
                  <a:pt x="90311" y="318373"/>
                  <a:pt x="101036" y="318373"/>
                  <a:pt x="107597" y="310912"/>
                </a:cubicBezTo>
                <a:cubicBezTo>
                  <a:pt x="114159" y="303451"/>
                  <a:pt x="114229" y="291386"/>
                  <a:pt x="107597" y="284004"/>
                </a:cubicBezTo>
                <a:lnTo>
                  <a:pt x="55739" y="225663"/>
                </a:lnTo>
                <a:lnTo>
                  <a:pt x="79657" y="198755"/>
                </a:lnTo>
                <a:lnTo>
                  <a:pt x="115570" y="239157"/>
                </a:lnTo>
                <a:cubicBezTo>
                  <a:pt x="122202" y="246618"/>
                  <a:pt x="132927" y="246618"/>
                  <a:pt x="139488" y="239157"/>
                </a:cubicBezTo>
                <a:cubicBezTo>
                  <a:pt x="146050" y="231696"/>
                  <a:pt x="146121" y="219631"/>
                  <a:pt x="139488" y="212249"/>
                </a:cubicBezTo>
                <a:lnTo>
                  <a:pt x="103576" y="171847"/>
                </a:lnTo>
                <a:lnTo>
                  <a:pt x="127494" y="144939"/>
                </a:lnTo>
                <a:lnTo>
                  <a:pt x="179352" y="203279"/>
                </a:lnTo>
                <a:cubicBezTo>
                  <a:pt x="185984" y="210741"/>
                  <a:pt x="196709" y="210741"/>
                  <a:pt x="203271" y="203279"/>
                </a:cubicBezTo>
                <a:cubicBezTo>
                  <a:pt x="209832" y="195818"/>
                  <a:pt x="209903" y="183753"/>
                  <a:pt x="203271" y="176371"/>
                </a:cubicBezTo>
                <a:lnTo>
                  <a:pt x="151412" y="118031"/>
                </a:lnTo>
                <a:lnTo>
                  <a:pt x="175331" y="91123"/>
                </a:lnTo>
                <a:lnTo>
                  <a:pt x="211243" y="131524"/>
                </a:lnTo>
                <a:cubicBezTo>
                  <a:pt x="217876" y="138986"/>
                  <a:pt x="228600" y="138986"/>
                  <a:pt x="235162" y="131524"/>
                </a:cubicBezTo>
                <a:cubicBezTo>
                  <a:pt x="241723" y="124063"/>
                  <a:pt x="241794" y="111998"/>
                  <a:pt x="235162" y="104616"/>
                </a:cubicBezTo>
                <a:lnTo>
                  <a:pt x="199249" y="64214"/>
                </a:lnTo>
                <a:lnTo>
                  <a:pt x="223167" y="37306"/>
                </a:lnTo>
                <a:lnTo>
                  <a:pt x="275026" y="95647"/>
                </a:lnTo>
                <a:cubicBezTo>
                  <a:pt x="281658" y="103108"/>
                  <a:pt x="292382" y="103108"/>
                  <a:pt x="298944" y="95647"/>
                </a:cubicBezTo>
                <a:cubicBezTo>
                  <a:pt x="305506" y="88186"/>
                  <a:pt x="305576" y="76121"/>
                  <a:pt x="298944" y="68739"/>
                </a:cubicBezTo>
                <a:lnTo>
                  <a:pt x="247086" y="10398"/>
                </a:lnTo>
                <a:lnTo>
                  <a:pt x="259080" y="-3096"/>
                </a:lnTo>
                <a:cubicBezTo>
                  <a:pt x="272274" y="-17939"/>
                  <a:pt x="293723" y="-17939"/>
                  <a:pt x="306987" y="-3096"/>
                </a:cubicBezTo>
                <a:lnTo>
                  <a:pt x="386997" y="86439"/>
                </a:lnTo>
                <a:cubicBezTo>
                  <a:pt x="400191" y="101283"/>
                  <a:pt x="400191" y="125413"/>
                  <a:pt x="386997" y="140335"/>
                </a:cubicBezTo>
                <a:lnTo>
                  <a:pt x="147532" y="409734"/>
                </a:lnTo>
                <a:close/>
              </a:path>
            </a:pathLst>
          </a:custGeom>
          <a:solidFill>
            <a:srgbClr val="4472C4"/>
          </a:solidFill>
          <a:ln/>
        </p:spPr>
        <p:txBody>
          <a:bodyPr/>
          <a:lstStyle/>
          <a:p>
            <a:endParaRPr lang="it-IT" sz="2000" u="sng"/>
          </a:p>
        </p:txBody>
      </p:sp>
      <p:sp>
        <p:nvSpPr>
          <p:cNvPr id="14" name="Text 12"/>
          <p:cNvSpPr/>
          <p:nvPr/>
        </p:nvSpPr>
        <p:spPr>
          <a:xfrm>
            <a:off x="9271000" y="2721047"/>
            <a:ext cx="3810000" cy="406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800" u="sng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Regression</a:t>
            </a:r>
            <a:endParaRPr lang="en-US" sz="2800" u="sng" dirty="0"/>
          </a:p>
        </p:txBody>
      </p:sp>
      <p:sp>
        <p:nvSpPr>
          <p:cNvPr id="15" name="Text 13"/>
          <p:cNvSpPr/>
          <p:nvPr/>
        </p:nvSpPr>
        <p:spPr>
          <a:xfrm>
            <a:off x="8699500" y="3356047"/>
            <a:ext cx="6477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u="sng" dirty="0">
                <a:solidFill>
                  <a:srgbClr val="4472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"Is the answer a number?"</a:t>
            </a:r>
            <a:endParaRPr lang="en-US" sz="2000" u="sng" dirty="0"/>
          </a:p>
        </p:txBody>
      </p:sp>
      <p:sp>
        <p:nvSpPr>
          <p:cNvPr id="16" name="Text 14"/>
          <p:cNvSpPr/>
          <p:nvPr/>
        </p:nvSpPr>
        <p:spPr>
          <a:xfrm>
            <a:off x="8699500" y="3864047"/>
            <a:ext cx="6477000" cy="31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sz="1600" u="sng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Predicts a </a:t>
            </a:r>
            <a:r>
              <a:rPr lang="en-US" sz="1600" b="1" u="sng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continuous numerical value</a:t>
            </a:r>
            <a:r>
              <a:rPr lang="en-US" sz="1600" u="sng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600" u="sng" dirty="0"/>
          </a:p>
          <a:p>
            <a:pPr algn="l">
              <a:lnSpc>
                <a:spcPct val="160000"/>
              </a:lnSpc>
              <a:spcBef>
                <a:spcPts val="1000"/>
              </a:spcBef>
            </a:pPr>
            <a:r>
              <a:rPr lang="en-US" sz="1600" b="1" u="sng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Examples:</a:t>
            </a:r>
            <a:endParaRPr lang="en-US" sz="1600" u="sng" dirty="0"/>
          </a:p>
          <a:p>
            <a:pPr algn="l">
              <a:lnSpc>
                <a:spcPct val="160000"/>
              </a:lnSpc>
            </a:pPr>
            <a:r>
              <a:rPr lang="en-US" sz="1600" u="sng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House price: $450,000</a:t>
            </a:r>
            <a:endParaRPr lang="en-US" sz="1600" u="sng" dirty="0"/>
          </a:p>
          <a:p>
            <a:pPr algn="l">
              <a:lnSpc>
                <a:spcPct val="160000"/>
              </a:lnSpc>
            </a:pPr>
            <a:r>
              <a:rPr lang="en-US" sz="1600" u="sng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Temperature: 22.5°C</a:t>
            </a:r>
            <a:endParaRPr lang="en-US" sz="1600" u="sng" dirty="0"/>
          </a:p>
          <a:p>
            <a:pPr algn="l">
              <a:lnSpc>
                <a:spcPct val="160000"/>
              </a:lnSpc>
            </a:pPr>
            <a:r>
              <a:rPr lang="en-US" sz="1600" u="sng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Stock price tomorrow</a:t>
            </a:r>
            <a:endParaRPr lang="en-US" sz="1600" u="sng" dirty="0"/>
          </a:p>
          <a:p>
            <a:pPr algn="l">
              <a:lnSpc>
                <a:spcPct val="160000"/>
              </a:lnSpc>
              <a:spcBef>
                <a:spcPts val="1000"/>
              </a:spcBef>
            </a:pPr>
            <a:r>
              <a:rPr lang="en-US" sz="1600" b="1" u="sng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Algorithms:</a:t>
            </a:r>
            <a:r>
              <a:rPr lang="en-US" sz="1600" u="sng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Linear Regression, Polynomial Regression, Random Forest Regressor</a:t>
            </a:r>
            <a:endParaRPr lang="en-US" sz="1600" u="sng" dirty="0"/>
          </a:p>
        </p:txBody>
      </p:sp>
      <p:sp>
        <p:nvSpPr>
          <p:cNvPr id="17" name="Shape 15"/>
          <p:cNvSpPr/>
          <p:nvPr/>
        </p:nvSpPr>
        <p:spPr>
          <a:xfrm>
            <a:off x="762000" y="6686990"/>
            <a:ext cx="14732000" cy="698500"/>
          </a:xfrm>
          <a:prstGeom prst="roundRect">
            <a:avLst>
              <a:gd name="adj" fmla="val 6000"/>
            </a:avLst>
          </a:prstGeom>
          <a:solidFill>
            <a:srgbClr val="F2F2F2"/>
          </a:solidFill>
          <a:ln/>
        </p:spPr>
        <p:txBody>
          <a:bodyPr/>
          <a:lstStyle/>
          <a:p>
            <a:endParaRPr lang="it-IT" sz="2000" u="sng"/>
          </a:p>
        </p:txBody>
      </p:sp>
      <p:sp>
        <p:nvSpPr>
          <p:cNvPr id="18" name="Text 16"/>
          <p:cNvSpPr/>
          <p:nvPr/>
        </p:nvSpPr>
        <p:spPr>
          <a:xfrm>
            <a:off x="1079500" y="6775890"/>
            <a:ext cx="140970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b="1" u="sng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Tip:</a:t>
            </a:r>
            <a:r>
              <a:rPr lang="en-US" sz="2000" u="sng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Ask yourself — is the answer a </a:t>
            </a:r>
            <a:r>
              <a:rPr lang="en-US" sz="2000" b="1" u="sng" dirty="0">
                <a:solidFill>
                  <a:srgbClr val="ED7D3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category</a:t>
            </a:r>
            <a:r>
              <a:rPr lang="en-US" sz="2000" u="sng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or a </a:t>
            </a:r>
            <a:r>
              <a:rPr lang="en-US" sz="2000" b="1" u="sng" dirty="0">
                <a:solidFill>
                  <a:srgbClr val="4472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number</a:t>
            </a:r>
            <a:r>
              <a:rPr lang="en-US" sz="2000" u="sng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? That determines which approach to use.</a:t>
            </a:r>
            <a:endParaRPr lang="en-US" sz="2000" u="sng" dirty="0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92AA62-488E-89F6-F044-FD59DA467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28;g40995336745_1_335">
            <a:extLst>
              <a:ext uri="{FF2B5EF4-FFF2-40B4-BE49-F238E27FC236}">
                <a16:creationId xmlns:a16="http://schemas.microsoft.com/office/drawing/2014/main" id="{64D717E7-4DB2-6480-820D-E4E928EBEDE5}"/>
              </a:ext>
            </a:extLst>
          </p:cNvPr>
          <p:cNvSpPr/>
          <p:nvPr/>
        </p:nvSpPr>
        <p:spPr>
          <a:xfrm>
            <a:off x="3056860" y="2075476"/>
            <a:ext cx="4663440" cy="4617720"/>
          </a:xfrm>
          <a:prstGeom prst="roundRect">
            <a:avLst>
              <a:gd name="adj" fmla="val 990"/>
            </a:avLst>
          </a:prstGeom>
          <a:solidFill>
            <a:srgbClr val="F7F3E8"/>
          </a:solidFill>
          <a:ln w="12700" cap="flat" cmpd="sng">
            <a:solidFill>
              <a:srgbClr val="D7E3D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9" name="Google Shape;429;g40995336745_1_335">
            <a:extLst>
              <a:ext uri="{FF2B5EF4-FFF2-40B4-BE49-F238E27FC236}">
                <a16:creationId xmlns:a16="http://schemas.microsoft.com/office/drawing/2014/main" id="{6CB88EE1-A648-64AD-BDB0-7AB4BB0E03A9}"/>
              </a:ext>
            </a:extLst>
          </p:cNvPr>
          <p:cNvSpPr/>
          <p:nvPr/>
        </p:nvSpPr>
        <p:spPr>
          <a:xfrm>
            <a:off x="3358612" y="2550964"/>
            <a:ext cx="10972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2AA12"/>
              </a:buClr>
              <a:buSzPts val="3400"/>
              <a:buFont typeface="Calibri"/>
              <a:buNone/>
            </a:pPr>
            <a:r>
              <a:rPr lang="en-GB" sz="3600" b="1" i="0" u="none" strike="noStrike" cap="none">
                <a:solidFill>
                  <a:srgbClr val="E2AA12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430;g40995336745_1_335">
            <a:extLst>
              <a:ext uri="{FF2B5EF4-FFF2-40B4-BE49-F238E27FC236}">
                <a16:creationId xmlns:a16="http://schemas.microsoft.com/office/drawing/2014/main" id="{764CC1F6-BF16-0503-AE1A-A64EEE9DF572}"/>
              </a:ext>
            </a:extLst>
          </p:cNvPr>
          <p:cNvSpPr/>
          <p:nvPr/>
        </p:nvSpPr>
        <p:spPr>
          <a:xfrm>
            <a:off x="3358612" y="3245908"/>
            <a:ext cx="3794760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E5937"/>
              </a:buClr>
              <a:buSzPts val="2500"/>
              <a:buFont typeface="Calibri"/>
              <a:buNone/>
            </a:pPr>
            <a:r>
              <a:rPr lang="en-GB" sz="2800" b="1" i="0" u="none" strike="noStrike" cap="none">
                <a:solidFill>
                  <a:srgbClr val="1E5937"/>
                </a:solidFill>
                <a:latin typeface="Calibri"/>
                <a:ea typeface="Calibri"/>
                <a:cs typeface="Calibri"/>
                <a:sym typeface="Calibri"/>
              </a:rPr>
              <a:t>Deep Learning &amp; Language Models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431;g40995336745_1_335">
            <a:extLst>
              <a:ext uri="{FF2B5EF4-FFF2-40B4-BE49-F238E27FC236}">
                <a16:creationId xmlns:a16="http://schemas.microsoft.com/office/drawing/2014/main" id="{6F454DD2-A343-F55A-A05C-E8807F6F18B8}"/>
              </a:ext>
            </a:extLst>
          </p:cNvPr>
          <p:cNvSpPr/>
          <p:nvPr/>
        </p:nvSpPr>
        <p:spPr>
          <a:xfrm>
            <a:off x="3376900" y="5001556"/>
            <a:ext cx="3611880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400"/>
              <a:buFont typeface="Calibri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rPr>
              <a:t>Technology powering current AI revolution.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432;g40995336745_1_335">
            <a:extLst>
              <a:ext uri="{FF2B5EF4-FFF2-40B4-BE49-F238E27FC236}">
                <a16:creationId xmlns:a16="http://schemas.microsoft.com/office/drawing/2014/main" id="{8B344E46-C9EE-8DCF-6EC6-5B4AF7E5D060}"/>
              </a:ext>
            </a:extLst>
          </p:cNvPr>
          <p:cNvSpPr/>
          <p:nvPr/>
        </p:nvSpPr>
        <p:spPr>
          <a:xfrm>
            <a:off x="8823035" y="2029746"/>
            <a:ext cx="4031400" cy="4709100"/>
          </a:xfrm>
          <a:prstGeom prst="roundRect">
            <a:avLst>
              <a:gd name="adj" fmla="val 971"/>
            </a:avLst>
          </a:prstGeom>
          <a:solidFill>
            <a:srgbClr val="FFFFFF"/>
          </a:solidFill>
          <a:ln w="12700" cap="flat" cmpd="sng">
            <a:solidFill>
              <a:srgbClr val="4FAE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23" name="Google Shape;433;g40995336745_1_335" descr="/var/folders/td/d277hqp10m3c3mqx6hgnrj640000gn/T/opencode/pptx-work/mlintro-source/ppt/media/image-12-1.png">
            <a:extLst>
              <a:ext uri="{FF2B5EF4-FFF2-40B4-BE49-F238E27FC236}">
                <a16:creationId xmlns:a16="http://schemas.microsoft.com/office/drawing/2014/main" id="{7205CB7B-D45C-2B8E-F78A-12F661A5B44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7712" b="7994"/>
          <a:stretch/>
        </p:blipFill>
        <p:spPr>
          <a:xfrm>
            <a:off x="8882610" y="2121196"/>
            <a:ext cx="38933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403538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1251985"/>
            <a:ext cx="889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lang="en-US" sz="32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What is Deep Learning?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762000" y="1848885"/>
            <a:ext cx="508000" cy="38100"/>
          </a:xfrm>
          <a:prstGeom prst="rect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4" name="Shape 2"/>
          <p:cNvSpPr/>
          <p:nvPr/>
        </p:nvSpPr>
        <p:spPr>
          <a:xfrm>
            <a:off x="762000" y="2140985"/>
            <a:ext cx="14732000" cy="1270000"/>
          </a:xfrm>
          <a:prstGeom prst="roundRect">
            <a:avLst>
              <a:gd name="adj" fmla="val 8000"/>
            </a:avLst>
          </a:prstGeom>
          <a:solidFill>
            <a:srgbClr val="F2F2F2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5" name="Text 3"/>
          <p:cNvSpPr/>
          <p:nvPr/>
        </p:nvSpPr>
        <p:spPr>
          <a:xfrm>
            <a:off x="1079500" y="2229885"/>
            <a:ext cx="14097000" cy="88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Deep Learning is a subset of machine learning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using neural networks with many layers — hence "deep." Inspired by the human brain's interconnected neurons.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762000" y="3537985"/>
            <a:ext cx="38100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600" kern="0" spc="2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NEURAL NETWORK STRUCTURE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1524000" y="3982485"/>
            <a:ext cx="2540000" cy="889000"/>
          </a:xfrm>
          <a:prstGeom prst="roundRect">
            <a:avLst>
              <a:gd name="adj" fmla="val 8000"/>
            </a:avLst>
          </a:prstGeom>
          <a:solidFill>
            <a:srgbClr val="5B9BD5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8" name="Text 6"/>
          <p:cNvSpPr/>
          <p:nvPr/>
        </p:nvSpPr>
        <p:spPr>
          <a:xfrm>
            <a:off x="1524000" y="3982485"/>
            <a:ext cx="2540000" cy="88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Input Layer</a:t>
            </a:r>
            <a:endParaRPr lang="en-US" dirty="0"/>
          </a:p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Receives raw data</a:t>
            </a:r>
            <a:endParaRPr lang="en-US" dirty="0"/>
          </a:p>
        </p:txBody>
      </p:sp>
      <p:sp>
        <p:nvSpPr>
          <p:cNvPr id="9" name="Shape 7"/>
          <p:cNvSpPr/>
          <p:nvPr/>
        </p:nvSpPr>
        <p:spPr>
          <a:xfrm>
            <a:off x="4191000" y="4363485"/>
            <a:ext cx="762000" cy="0"/>
          </a:xfrm>
          <a:prstGeom prst="straightConnector1">
            <a:avLst/>
          </a:prstGeom>
          <a:noFill/>
          <a:ln w="25400">
            <a:solidFill>
              <a:srgbClr val="ED7D31"/>
            </a:solidFill>
            <a:prstDash val="solid"/>
            <a:headEnd type="none"/>
            <a:tailEnd type="arrow"/>
          </a:ln>
        </p:spPr>
        <p:txBody>
          <a:bodyPr/>
          <a:lstStyle/>
          <a:p>
            <a:endParaRPr lang="it-IT" sz="2000"/>
          </a:p>
        </p:txBody>
      </p:sp>
      <p:sp>
        <p:nvSpPr>
          <p:cNvPr id="10" name="Shape 8"/>
          <p:cNvSpPr/>
          <p:nvPr/>
        </p:nvSpPr>
        <p:spPr>
          <a:xfrm>
            <a:off x="5080000" y="3855485"/>
            <a:ext cx="2540000" cy="1143000"/>
          </a:xfrm>
          <a:prstGeom prst="roundRect">
            <a:avLst>
              <a:gd name="adj" fmla="val 8000"/>
            </a:avLst>
          </a:prstGeom>
          <a:solidFill>
            <a:srgbClr val="4472C4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1" name="Text 9"/>
          <p:cNvSpPr/>
          <p:nvPr/>
        </p:nvSpPr>
        <p:spPr>
          <a:xfrm>
            <a:off x="5080000" y="3855485"/>
            <a:ext cx="25400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Hidden Layers</a:t>
            </a:r>
            <a:endParaRPr lang="en-US" dirty="0"/>
          </a:p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Extract features &amp; patterns</a:t>
            </a:r>
            <a:endParaRPr lang="en-US" dirty="0"/>
          </a:p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(can be 10s to 100s)</a:t>
            </a:r>
            <a:endParaRPr lang="en-US" dirty="0"/>
          </a:p>
        </p:txBody>
      </p:sp>
      <p:sp>
        <p:nvSpPr>
          <p:cNvPr id="12" name="Shape 10"/>
          <p:cNvSpPr/>
          <p:nvPr/>
        </p:nvSpPr>
        <p:spPr>
          <a:xfrm>
            <a:off x="7747000" y="4363485"/>
            <a:ext cx="762000" cy="0"/>
          </a:xfrm>
          <a:prstGeom prst="straightConnector1">
            <a:avLst/>
          </a:prstGeom>
          <a:noFill/>
          <a:ln w="25400">
            <a:solidFill>
              <a:srgbClr val="ED7D31"/>
            </a:solidFill>
            <a:prstDash val="solid"/>
            <a:headEnd type="none"/>
            <a:tailEnd type="arrow"/>
          </a:ln>
        </p:spPr>
        <p:txBody>
          <a:bodyPr/>
          <a:lstStyle/>
          <a:p>
            <a:endParaRPr lang="it-IT" sz="2000"/>
          </a:p>
        </p:txBody>
      </p:sp>
      <p:sp>
        <p:nvSpPr>
          <p:cNvPr id="13" name="Shape 11"/>
          <p:cNvSpPr/>
          <p:nvPr/>
        </p:nvSpPr>
        <p:spPr>
          <a:xfrm>
            <a:off x="8636000" y="3982485"/>
            <a:ext cx="2540000" cy="889000"/>
          </a:xfrm>
          <a:prstGeom prst="roundRect">
            <a:avLst>
              <a:gd name="adj" fmla="val 8000"/>
            </a:avLst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4" name="Text 12"/>
          <p:cNvSpPr/>
          <p:nvPr/>
        </p:nvSpPr>
        <p:spPr>
          <a:xfrm>
            <a:off x="8636000" y="3982485"/>
            <a:ext cx="2540000" cy="88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Output Layer</a:t>
            </a:r>
            <a:endParaRPr lang="en-US" dirty="0"/>
          </a:p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Produces the result</a:t>
            </a: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762000" y="5379485"/>
            <a:ext cx="38100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600" kern="0" spc="2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WHERE IT EXCELS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762000" y="5823985"/>
            <a:ext cx="34290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6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Image Recognition</a:t>
            </a:r>
            <a:endParaRPr lang="en-US" sz="1600" dirty="0"/>
          </a:p>
          <a:p>
            <a:pPr algn="l">
              <a:lnSpc>
                <a:spcPct val="150000"/>
              </a:lnSpc>
            </a:pPr>
            <a:r>
              <a:rPr lang="en-US" sz="16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Identifying objects, faces, medical scans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4508500" y="5823985"/>
            <a:ext cx="34290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6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Natural Language</a:t>
            </a:r>
            <a:endParaRPr lang="en-US" sz="1600" dirty="0"/>
          </a:p>
          <a:p>
            <a:pPr algn="l">
              <a:lnSpc>
                <a:spcPct val="150000"/>
              </a:lnSpc>
            </a:pPr>
            <a:r>
              <a:rPr lang="en-US" sz="16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Translation, chatbots, text analysis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8255000" y="5823985"/>
            <a:ext cx="3429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Speech Recognition</a:t>
            </a:r>
            <a:endParaRPr lang="en-US" dirty="0"/>
          </a:p>
          <a:p>
            <a:pPr algn="l">
              <a:lnSpc>
                <a:spcPct val="150000"/>
              </a:lnSpc>
            </a:pPr>
            <a:r>
              <a:rPr lang="en-US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Voice assistants, transcription</a:t>
            </a: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12001500" y="5823985"/>
            <a:ext cx="34925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6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Game Playing</a:t>
            </a:r>
            <a:endParaRPr lang="en-US" sz="1600" dirty="0"/>
          </a:p>
          <a:p>
            <a:pPr algn="l">
              <a:lnSpc>
                <a:spcPct val="150000"/>
              </a:lnSpc>
            </a:pPr>
            <a:r>
              <a:rPr lang="en-US" sz="16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Chess, Go, complex strategy games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762000" y="7093985"/>
            <a:ext cx="14732000" cy="1016000"/>
          </a:xfrm>
          <a:prstGeom prst="roundRect">
            <a:avLst>
              <a:gd name="adj" fmla="val 6000"/>
            </a:avLst>
          </a:prstGeom>
          <a:solidFill>
            <a:srgbClr val="F7F3E8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endParaRPr lang="it-IT" sz="2000"/>
          </a:p>
        </p:txBody>
      </p:sp>
      <p:sp>
        <p:nvSpPr>
          <p:cNvPr id="21" name="Text 19"/>
          <p:cNvSpPr/>
          <p:nvPr/>
        </p:nvSpPr>
        <p:spPr>
          <a:xfrm>
            <a:off x="1143000" y="7157485"/>
            <a:ext cx="1397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lang="en-US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Why it works now:</a:t>
            </a:r>
            <a:r>
              <a:rPr lang="en-US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Three factors converged —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b="1" dirty="0">
                <a:solidFill>
                  <a:srgbClr val="ED7D3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Massive datasets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+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b="1" dirty="0">
                <a:solidFill>
                  <a:srgbClr val="ED7D3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Powerful GPUs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+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b="1" dirty="0">
                <a:solidFill>
                  <a:srgbClr val="ED7D3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Better algorithms</a:t>
            </a:r>
            <a:r>
              <a:rPr lang="en-US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. The more layers, the more complex patterns the network can learn.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1220086"/>
            <a:ext cx="889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lang="en-US" sz="32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Neural Networks: A Visual Guide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762000" y="1816986"/>
            <a:ext cx="508000" cy="38100"/>
          </a:xfrm>
          <a:prstGeom prst="rect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4" name="Text 2"/>
          <p:cNvSpPr/>
          <p:nvPr/>
        </p:nvSpPr>
        <p:spPr>
          <a:xfrm>
            <a:off x="762000" y="2109086"/>
            <a:ext cx="38100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600" kern="0" spc="2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HOW IT WORKS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762000" y="2617086"/>
            <a:ext cx="6858000" cy="7874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6" name="Shape 4"/>
          <p:cNvSpPr/>
          <p:nvPr/>
        </p:nvSpPr>
        <p:spPr>
          <a:xfrm>
            <a:off x="952500" y="2769486"/>
            <a:ext cx="381000" cy="381000"/>
          </a:xfrm>
          <a:prstGeom prst="ellipse">
            <a:avLst/>
          </a:pr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7" name="Text 5"/>
          <p:cNvSpPr/>
          <p:nvPr/>
        </p:nvSpPr>
        <p:spPr>
          <a:xfrm>
            <a:off x="952500" y="2769486"/>
            <a:ext cx="381000" cy="381000"/>
          </a:xfrm>
          <a:prstGeom prst="rect">
            <a:avLst/>
          </a:prstGeom>
          <a:solidFill>
            <a:schemeClr val="tx1"/>
          </a:solidFill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1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524000" y="2655186"/>
            <a:ext cx="5842000" cy="73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Forward Pass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Input data flows through the network to make a prediction</a:t>
            </a:r>
            <a:endParaRPr lang="en-US" dirty="0"/>
          </a:p>
        </p:txBody>
      </p:sp>
      <p:sp>
        <p:nvSpPr>
          <p:cNvPr id="9" name="Shape 7"/>
          <p:cNvSpPr/>
          <p:nvPr/>
        </p:nvSpPr>
        <p:spPr>
          <a:xfrm>
            <a:off x="762000" y="3506086"/>
            <a:ext cx="6858000" cy="7874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0" name="Shape 8"/>
          <p:cNvSpPr/>
          <p:nvPr/>
        </p:nvSpPr>
        <p:spPr>
          <a:xfrm>
            <a:off x="952500" y="3658486"/>
            <a:ext cx="381000" cy="381000"/>
          </a:xfrm>
          <a:prstGeom prst="ellipse">
            <a:avLst/>
          </a:pr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1" name="Text 9"/>
          <p:cNvSpPr/>
          <p:nvPr/>
        </p:nvSpPr>
        <p:spPr>
          <a:xfrm>
            <a:off x="952500" y="3658486"/>
            <a:ext cx="381000" cy="381000"/>
          </a:xfrm>
          <a:prstGeom prst="rect">
            <a:avLst/>
          </a:prstGeom>
          <a:solidFill>
            <a:schemeClr val="tx1"/>
          </a:solidFill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2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524000" y="3544186"/>
            <a:ext cx="5842000" cy="73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Calculate Error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Compare prediction to the correct answer (loss)</a:t>
            </a:r>
            <a:endParaRPr lang="en-US" dirty="0"/>
          </a:p>
        </p:txBody>
      </p:sp>
      <p:sp>
        <p:nvSpPr>
          <p:cNvPr id="13" name="Shape 11"/>
          <p:cNvSpPr/>
          <p:nvPr/>
        </p:nvSpPr>
        <p:spPr>
          <a:xfrm>
            <a:off x="762000" y="4395086"/>
            <a:ext cx="6858000" cy="7874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4" name="Shape 12"/>
          <p:cNvSpPr/>
          <p:nvPr/>
        </p:nvSpPr>
        <p:spPr>
          <a:xfrm>
            <a:off x="952500" y="4547486"/>
            <a:ext cx="381000" cy="381000"/>
          </a:xfrm>
          <a:prstGeom prst="ellipse">
            <a:avLst/>
          </a:pr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5" name="Text 13"/>
          <p:cNvSpPr/>
          <p:nvPr/>
        </p:nvSpPr>
        <p:spPr>
          <a:xfrm>
            <a:off x="952500" y="4547486"/>
            <a:ext cx="381000" cy="381000"/>
          </a:xfrm>
          <a:prstGeom prst="rect">
            <a:avLst/>
          </a:prstGeom>
          <a:solidFill>
            <a:schemeClr val="tx1"/>
          </a:solidFill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3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524000" y="4433186"/>
            <a:ext cx="5842000" cy="73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Backward Pass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Adjust weights to reduce error (backpropagation)</a:t>
            </a:r>
            <a:endParaRPr lang="en-US" dirty="0"/>
          </a:p>
        </p:txBody>
      </p:sp>
      <p:sp>
        <p:nvSpPr>
          <p:cNvPr id="17" name="Shape 15"/>
          <p:cNvSpPr/>
          <p:nvPr/>
        </p:nvSpPr>
        <p:spPr>
          <a:xfrm>
            <a:off x="762000" y="5284086"/>
            <a:ext cx="6858000" cy="6985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8" name="Shape 16"/>
          <p:cNvSpPr/>
          <p:nvPr/>
        </p:nvSpPr>
        <p:spPr>
          <a:xfrm>
            <a:off x="952500" y="5436486"/>
            <a:ext cx="381000" cy="381000"/>
          </a:xfrm>
          <a:prstGeom prst="ellipse">
            <a:avLst/>
          </a:pr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9" name="Text 17"/>
          <p:cNvSpPr/>
          <p:nvPr/>
        </p:nvSpPr>
        <p:spPr>
          <a:xfrm>
            <a:off x="952500" y="5436486"/>
            <a:ext cx="381000" cy="381000"/>
          </a:xfrm>
          <a:prstGeom prst="rect">
            <a:avLst/>
          </a:prstGeom>
          <a:solidFill>
            <a:schemeClr val="tx1"/>
          </a:solidFill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4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524000" y="5347586"/>
            <a:ext cx="58420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Repeat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Millions of iterations until the model converges</a:t>
            </a:r>
            <a:endParaRPr lang="en-US" dirty="0"/>
          </a:p>
        </p:txBody>
      </p:sp>
      <p:sp>
        <p:nvSpPr>
          <p:cNvPr id="21" name="Shape 19"/>
          <p:cNvSpPr/>
          <p:nvPr/>
        </p:nvSpPr>
        <p:spPr>
          <a:xfrm>
            <a:off x="8128000" y="2109086"/>
            <a:ext cx="7366000" cy="3873500"/>
          </a:xfrm>
          <a:prstGeom prst="roundRect">
            <a:avLst>
              <a:gd name="adj" fmla="val 8000"/>
            </a:avLst>
          </a:prstGeom>
          <a:solidFill>
            <a:srgbClr val="F7F3E8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endParaRPr lang="it-IT" sz="2000"/>
          </a:p>
        </p:txBody>
      </p:sp>
      <p:sp>
        <p:nvSpPr>
          <p:cNvPr id="22" name="Text 20"/>
          <p:cNvSpPr/>
          <p:nvPr/>
        </p:nvSpPr>
        <p:spPr>
          <a:xfrm>
            <a:off x="8509000" y="2363086"/>
            <a:ext cx="3810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kern="0" spc="2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KEY CONCEPTS</a:t>
            </a:r>
            <a:endParaRPr lang="en-US" sz="2000" dirty="0"/>
          </a:p>
        </p:txBody>
      </p:sp>
      <p:sp>
        <p:nvSpPr>
          <p:cNvPr id="23" name="Text 21"/>
          <p:cNvSpPr/>
          <p:nvPr/>
        </p:nvSpPr>
        <p:spPr>
          <a:xfrm>
            <a:off x="8509000" y="2871086"/>
            <a:ext cx="6604000" cy="28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Neurons</a:t>
            </a:r>
            <a:r>
              <a:rPr lang="en-US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— Process information and decide whether to "fire"</a:t>
            </a:r>
            <a:endParaRPr lang="en-US" dirty="0"/>
          </a:p>
          <a:p>
            <a:pPr algn="l">
              <a:lnSpc>
                <a:spcPct val="160000"/>
              </a:lnSpc>
              <a:spcBef>
                <a:spcPts val="800"/>
              </a:spcBef>
            </a:pPr>
            <a:r>
              <a:rPr lang="en-US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Weights</a:t>
            </a:r>
            <a:r>
              <a:rPr lang="en-US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— Determine how strongly one neuron influences another</a:t>
            </a:r>
            <a:endParaRPr lang="en-US" dirty="0"/>
          </a:p>
          <a:p>
            <a:pPr algn="l">
              <a:lnSpc>
                <a:spcPct val="160000"/>
              </a:lnSpc>
              <a:spcBef>
                <a:spcPts val="800"/>
              </a:spcBef>
            </a:pPr>
            <a:r>
              <a:rPr lang="en-US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Activation Function</a:t>
            </a:r>
            <a:r>
              <a:rPr lang="en-US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— Decides if the signal passes forward</a:t>
            </a:r>
            <a:endParaRPr lang="en-US" dirty="0"/>
          </a:p>
          <a:p>
            <a:pPr algn="l">
              <a:lnSpc>
                <a:spcPct val="160000"/>
              </a:lnSpc>
              <a:spcBef>
                <a:spcPts val="800"/>
              </a:spcBef>
            </a:pPr>
            <a:r>
              <a:rPr lang="en-US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Backpropagation</a:t>
            </a:r>
            <a:r>
              <a:rPr lang="en-US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— The learning algorithm that adjusts weights</a:t>
            </a:r>
            <a:endParaRPr lang="en-US" dirty="0"/>
          </a:p>
        </p:txBody>
      </p:sp>
      <p:sp>
        <p:nvSpPr>
          <p:cNvPr id="24" name="Shape 22"/>
          <p:cNvSpPr/>
          <p:nvPr/>
        </p:nvSpPr>
        <p:spPr>
          <a:xfrm>
            <a:off x="762000" y="6363586"/>
            <a:ext cx="14732000" cy="1524000"/>
          </a:xfrm>
          <a:prstGeom prst="roundRect">
            <a:avLst>
              <a:gd name="adj" fmla="val 6000"/>
            </a:avLst>
          </a:prstGeom>
          <a:solidFill>
            <a:srgbClr val="F2F2F2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25" name="Shape 23"/>
          <p:cNvSpPr/>
          <p:nvPr/>
        </p:nvSpPr>
        <p:spPr>
          <a:xfrm>
            <a:off x="1143000" y="6808086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271238" y="266700"/>
                </a:moveTo>
                <a:cubicBezTo>
                  <a:pt x="277998" y="251212"/>
                  <a:pt x="291518" y="237182"/>
                  <a:pt x="306798" y="225098"/>
                </a:cubicBezTo>
                <a:cubicBezTo>
                  <a:pt x="337079" y="201206"/>
                  <a:pt x="355600" y="168910"/>
                  <a:pt x="355600" y="133350"/>
                </a:cubicBezTo>
                <a:cubicBezTo>
                  <a:pt x="355600" y="59730"/>
                  <a:pt x="275960" y="0"/>
                  <a:pt x="177800" y="0"/>
                </a:cubicBezTo>
                <a:cubicBezTo>
                  <a:pt x="79640" y="0"/>
                  <a:pt x="0" y="59730"/>
                  <a:pt x="0" y="133350"/>
                </a:cubicBezTo>
                <a:cubicBezTo>
                  <a:pt x="0" y="168910"/>
                  <a:pt x="18521" y="201206"/>
                  <a:pt x="48802" y="225098"/>
                </a:cubicBezTo>
                <a:cubicBezTo>
                  <a:pt x="64082" y="237182"/>
                  <a:pt x="77695" y="251212"/>
                  <a:pt x="84362" y="266700"/>
                </a:cubicBezTo>
                <a:lnTo>
                  <a:pt x="271145" y="266700"/>
                </a:lnTo>
                <a:close/>
                <a:moveTo>
                  <a:pt x="266700" y="300038"/>
                </a:moveTo>
                <a:lnTo>
                  <a:pt x="88900" y="300038"/>
                </a:lnTo>
                <a:lnTo>
                  <a:pt x="88900" y="311150"/>
                </a:lnTo>
                <a:cubicBezTo>
                  <a:pt x="88900" y="341848"/>
                  <a:pt x="122052" y="366712"/>
                  <a:pt x="162983" y="366712"/>
                </a:cubicBezTo>
                <a:lnTo>
                  <a:pt x="192617" y="366712"/>
                </a:lnTo>
                <a:cubicBezTo>
                  <a:pt x="233548" y="366712"/>
                  <a:pt x="266700" y="341848"/>
                  <a:pt x="266700" y="311150"/>
                </a:cubicBezTo>
                <a:lnTo>
                  <a:pt x="266700" y="300038"/>
                </a:lnTo>
                <a:close/>
                <a:moveTo>
                  <a:pt x="170392" y="77788"/>
                </a:moveTo>
                <a:cubicBezTo>
                  <a:pt x="133535" y="77788"/>
                  <a:pt x="103717" y="100151"/>
                  <a:pt x="103717" y="127794"/>
                </a:cubicBezTo>
                <a:cubicBezTo>
                  <a:pt x="103717" y="137031"/>
                  <a:pt x="93808" y="144463"/>
                  <a:pt x="81492" y="144463"/>
                </a:cubicBezTo>
                <a:cubicBezTo>
                  <a:pt x="69175" y="144463"/>
                  <a:pt x="59267" y="137031"/>
                  <a:pt x="59267" y="127794"/>
                </a:cubicBezTo>
                <a:cubicBezTo>
                  <a:pt x="59267" y="81746"/>
                  <a:pt x="108995" y="44450"/>
                  <a:pt x="170392" y="44450"/>
                </a:cubicBezTo>
                <a:cubicBezTo>
                  <a:pt x="182708" y="44450"/>
                  <a:pt x="192617" y="51881"/>
                  <a:pt x="192617" y="61119"/>
                </a:cubicBezTo>
                <a:cubicBezTo>
                  <a:pt x="192617" y="70356"/>
                  <a:pt x="182708" y="77788"/>
                  <a:pt x="170392" y="77788"/>
                </a:cubicBez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26" name="Text 24"/>
          <p:cNvSpPr/>
          <p:nvPr/>
        </p:nvSpPr>
        <p:spPr>
          <a:xfrm>
            <a:off x="1714500" y="6554086"/>
            <a:ext cx="133350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Analogy: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 neural network is like a massive voting system where each neuron has a weighted say in the final decision. Training adjusts these weights so the network gets better at its task.</a:t>
            </a:r>
            <a:endParaRPr lang="en-US" sz="2000" dirty="0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1220086"/>
            <a:ext cx="1016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lang="en-US" sz="32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Large Language Models Explained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762000" y="1816986"/>
            <a:ext cx="508000" cy="38100"/>
          </a:xfrm>
          <a:prstGeom prst="rect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 sz="2000" u="sng"/>
          </a:p>
        </p:txBody>
      </p:sp>
      <p:sp>
        <p:nvSpPr>
          <p:cNvPr id="4" name="Shape 2"/>
          <p:cNvSpPr/>
          <p:nvPr/>
        </p:nvSpPr>
        <p:spPr>
          <a:xfrm>
            <a:off x="762000" y="2109086"/>
            <a:ext cx="14732000" cy="889000"/>
          </a:xfrm>
          <a:prstGeom prst="roundRect">
            <a:avLst>
              <a:gd name="adj" fmla="val 8000"/>
            </a:avLst>
          </a:prstGeom>
          <a:solidFill>
            <a:srgbClr val="F2F2F2"/>
          </a:solidFill>
          <a:ln/>
        </p:spPr>
        <p:txBody>
          <a:bodyPr/>
          <a:lstStyle/>
          <a:p>
            <a:endParaRPr lang="it-IT" sz="2000" u="sng"/>
          </a:p>
        </p:txBody>
      </p:sp>
      <p:sp>
        <p:nvSpPr>
          <p:cNvPr id="5" name="Text 3"/>
          <p:cNvSpPr/>
          <p:nvPr/>
        </p:nvSpPr>
        <p:spPr>
          <a:xfrm>
            <a:off x="1079500" y="2197986"/>
            <a:ext cx="140970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lang="en-US" sz="2000" b="1" u="sng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LLMs are deep learning models</a:t>
            </a:r>
            <a:r>
              <a:rPr lang="en-US" sz="2000" u="sng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trained on vast text data. They power ChatGPT, Claude, and Gemini.</a:t>
            </a:r>
            <a:endParaRPr lang="en-US" sz="2000" u="sng" dirty="0"/>
          </a:p>
        </p:txBody>
      </p:sp>
      <p:sp>
        <p:nvSpPr>
          <p:cNvPr id="6" name="Text 4"/>
          <p:cNvSpPr/>
          <p:nvPr/>
        </p:nvSpPr>
        <p:spPr>
          <a:xfrm>
            <a:off x="762000" y="3252086"/>
            <a:ext cx="38100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600" u="sng" kern="0" spc="2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HOW THEY WORK</a:t>
            </a:r>
            <a:endParaRPr lang="en-US" sz="1600" u="sng" dirty="0"/>
          </a:p>
        </p:txBody>
      </p:sp>
      <p:sp>
        <p:nvSpPr>
          <p:cNvPr id="7" name="Text 5"/>
          <p:cNvSpPr/>
          <p:nvPr/>
        </p:nvSpPr>
        <p:spPr>
          <a:xfrm>
            <a:off x="762000" y="3696586"/>
            <a:ext cx="7112000" cy="273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b="1" u="sng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Transformer architecture</a:t>
            </a:r>
            <a:r>
              <a:rPr lang="en-US" u="sng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processes text as "tokens" (words or word pieces)</a:t>
            </a:r>
            <a:endParaRPr lang="en-US" u="sng" dirty="0"/>
          </a:p>
          <a:p>
            <a:pPr algn="l">
              <a:lnSpc>
                <a:spcPct val="160000"/>
              </a:lnSpc>
              <a:spcBef>
                <a:spcPts val="800"/>
              </a:spcBef>
            </a:pPr>
            <a:r>
              <a:rPr lang="en-US" b="1" u="sng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Attention mechanism</a:t>
            </a:r>
            <a:r>
              <a:rPr lang="en-US" u="sng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lets the model focus on relevant parts of the input</a:t>
            </a:r>
            <a:endParaRPr lang="en-US" u="sng" dirty="0"/>
          </a:p>
          <a:p>
            <a:pPr algn="l">
              <a:lnSpc>
                <a:spcPct val="160000"/>
              </a:lnSpc>
              <a:spcBef>
                <a:spcPts val="800"/>
              </a:spcBef>
            </a:pPr>
            <a:r>
              <a:rPr lang="en-US" b="1" u="sng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Trained to predict</a:t>
            </a:r>
            <a:r>
              <a:rPr lang="en-US" u="sng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the next token in a sequence</a:t>
            </a:r>
            <a:endParaRPr lang="en-US" u="sng" dirty="0"/>
          </a:p>
          <a:p>
            <a:pPr algn="l">
              <a:lnSpc>
                <a:spcPct val="160000"/>
              </a:lnSpc>
              <a:spcBef>
                <a:spcPts val="800"/>
              </a:spcBef>
            </a:pPr>
            <a:r>
              <a:rPr lang="en-US" u="sng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Emergent abilities arise from scale — not explicitly programmed</a:t>
            </a:r>
            <a:endParaRPr lang="en-US" u="sng" dirty="0"/>
          </a:p>
        </p:txBody>
      </p:sp>
      <p:sp>
        <p:nvSpPr>
          <p:cNvPr id="8" name="Text 6"/>
          <p:cNvSpPr/>
          <p:nvPr/>
        </p:nvSpPr>
        <p:spPr>
          <a:xfrm>
            <a:off x="8382000" y="3252086"/>
            <a:ext cx="38100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600" u="sng" kern="0" spc="2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CAPABILITIES</a:t>
            </a:r>
            <a:endParaRPr lang="en-US" sz="1600" u="sng" dirty="0"/>
          </a:p>
        </p:txBody>
      </p:sp>
      <p:sp>
        <p:nvSpPr>
          <p:cNvPr id="9" name="Shape 7"/>
          <p:cNvSpPr/>
          <p:nvPr/>
        </p:nvSpPr>
        <p:spPr>
          <a:xfrm>
            <a:off x="8382000" y="3696586"/>
            <a:ext cx="7112000" cy="2540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 u="sng"/>
          </a:p>
        </p:txBody>
      </p:sp>
      <p:sp>
        <p:nvSpPr>
          <p:cNvPr id="10" name="Text 8"/>
          <p:cNvSpPr/>
          <p:nvPr/>
        </p:nvSpPr>
        <p:spPr>
          <a:xfrm>
            <a:off x="8699500" y="3887086"/>
            <a:ext cx="6477000" cy="21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u="sng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Text generation and summarization</a:t>
            </a:r>
            <a:endParaRPr lang="en-US" u="sng" dirty="0"/>
          </a:p>
          <a:p>
            <a:pPr algn="l">
              <a:lnSpc>
                <a:spcPct val="160000"/>
              </a:lnSpc>
            </a:pPr>
            <a:r>
              <a:rPr lang="en-US" u="sng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Translation between languages</a:t>
            </a:r>
            <a:endParaRPr lang="en-US" u="sng" dirty="0"/>
          </a:p>
          <a:p>
            <a:pPr algn="l">
              <a:lnSpc>
                <a:spcPct val="160000"/>
              </a:lnSpc>
            </a:pPr>
            <a:r>
              <a:rPr lang="en-US" u="sng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Question answering</a:t>
            </a:r>
            <a:endParaRPr lang="en-US" u="sng" dirty="0"/>
          </a:p>
          <a:p>
            <a:pPr algn="l">
              <a:lnSpc>
                <a:spcPct val="160000"/>
              </a:lnSpc>
            </a:pPr>
            <a:r>
              <a:rPr lang="en-US" u="sng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Code writing and debugging</a:t>
            </a:r>
            <a:endParaRPr lang="en-US" u="sng" dirty="0"/>
          </a:p>
          <a:p>
            <a:pPr algn="l">
              <a:lnSpc>
                <a:spcPct val="160000"/>
              </a:lnSpc>
            </a:pPr>
            <a:r>
              <a:rPr lang="en-US" u="sng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Creative writing and brainstorming</a:t>
            </a:r>
            <a:endParaRPr lang="en-US" u="sng" dirty="0"/>
          </a:p>
        </p:txBody>
      </p:sp>
      <p:sp>
        <p:nvSpPr>
          <p:cNvPr id="11" name="Shape 9"/>
          <p:cNvSpPr/>
          <p:nvPr/>
        </p:nvSpPr>
        <p:spPr>
          <a:xfrm>
            <a:off x="762000" y="6617586"/>
            <a:ext cx="14732000" cy="1397000"/>
          </a:xfrm>
          <a:prstGeom prst="roundRect">
            <a:avLst>
              <a:gd name="adj" fmla="val 6000"/>
            </a:avLst>
          </a:prstGeom>
          <a:solidFill>
            <a:srgbClr val="F7F3E8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endParaRPr lang="it-IT" sz="2000" u="sng"/>
          </a:p>
        </p:txBody>
      </p:sp>
      <p:sp>
        <p:nvSpPr>
          <p:cNvPr id="12" name="Text 10"/>
          <p:cNvSpPr/>
          <p:nvPr/>
        </p:nvSpPr>
        <p:spPr>
          <a:xfrm>
            <a:off x="1143000" y="6808086"/>
            <a:ext cx="25400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u="sng" kern="0" spc="2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LIMITATIONS</a:t>
            </a:r>
            <a:endParaRPr lang="en-US" u="sng" dirty="0"/>
          </a:p>
        </p:txBody>
      </p:sp>
      <p:sp>
        <p:nvSpPr>
          <p:cNvPr id="13" name="Text 11"/>
          <p:cNvSpPr/>
          <p:nvPr/>
        </p:nvSpPr>
        <p:spPr>
          <a:xfrm>
            <a:off x="1143000" y="7189086"/>
            <a:ext cx="13970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lang="en-US" u="sng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Can </a:t>
            </a:r>
            <a:r>
              <a:rPr lang="en-US" b="1" u="sng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"hallucinate"</a:t>
            </a:r>
            <a:r>
              <a:rPr lang="en-US" u="sng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(make up facts)  •  Reflects </a:t>
            </a:r>
            <a:r>
              <a:rPr lang="en-US" b="1" u="sng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biases</a:t>
            </a:r>
            <a:r>
              <a:rPr lang="en-US" u="sng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in training data  •  Lacks </a:t>
            </a:r>
            <a:r>
              <a:rPr lang="en-US" b="1" u="sng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true understanding</a:t>
            </a:r>
            <a:r>
              <a:rPr lang="en-US" u="sng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 •  Cannot reason about the physical world</a:t>
            </a:r>
            <a:endParaRPr lang="en-US" u="sng" dirty="0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1188188"/>
            <a:ext cx="1016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lang="en-US" sz="36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From GPT-1 to GPT-4: The Evolution</a:t>
            </a:r>
            <a:endParaRPr lang="en-US" sz="3600" dirty="0"/>
          </a:p>
        </p:txBody>
      </p:sp>
      <p:sp>
        <p:nvSpPr>
          <p:cNvPr id="3" name="Shape 1"/>
          <p:cNvSpPr/>
          <p:nvPr/>
        </p:nvSpPr>
        <p:spPr>
          <a:xfrm>
            <a:off x="762000" y="1785088"/>
            <a:ext cx="508000" cy="38100"/>
          </a:xfrm>
          <a:prstGeom prst="rect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 sz="2400"/>
          </a:p>
        </p:txBody>
      </p:sp>
      <p:sp>
        <p:nvSpPr>
          <p:cNvPr id="4" name="Shape 2"/>
          <p:cNvSpPr/>
          <p:nvPr/>
        </p:nvSpPr>
        <p:spPr>
          <a:xfrm>
            <a:off x="762000" y="2077188"/>
            <a:ext cx="14732000" cy="1333500"/>
          </a:xfrm>
          <a:prstGeom prst="roundRect">
            <a:avLst>
              <a:gd name="adj" fmla="val 6000"/>
            </a:avLst>
          </a:prstGeom>
          <a:solidFill>
            <a:srgbClr val="F7F3E8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endParaRPr lang="it-IT" sz="2400"/>
          </a:p>
        </p:txBody>
      </p:sp>
      <p:sp>
        <p:nvSpPr>
          <p:cNvPr id="5" name="Shape 3"/>
          <p:cNvSpPr/>
          <p:nvPr/>
        </p:nvSpPr>
        <p:spPr>
          <a:xfrm>
            <a:off x="1079500" y="2331188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381000"/>
                </a:moveTo>
                <a:cubicBezTo>
                  <a:pt x="295640" y="381000"/>
                  <a:pt x="381000" y="295640"/>
                  <a:pt x="381000" y="190500"/>
                </a:cubicBezTo>
                <a:cubicBezTo>
                  <a:pt x="381000" y="85360"/>
                  <a:pt x="295640" y="0"/>
                  <a:pt x="190500" y="0"/>
                </a:cubicBezTo>
                <a:cubicBezTo>
                  <a:pt x="85360" y="0"/>
                  <a:pt x="0" y="85360"/>
                  <a:pt x="0" y="190500"/>
                </a:cubicBezTo>
                <a:cubicBezTo>
                  <a:pt x="0" y="295640"/>
                  <a:pt x="85360" y="381000"/>
                  <a:pt x="190500" y="381000"/>
                </a:cubicBezTo>
                <a:close/>
                <a:moveTo>
                  <a:pt x="190500" y="130969"/>
                </a:moveTo>
                <a:cubicBezTo>
                  <a:pt x="177329" y="130969"/>
                  <a:pt x="166688" y="141610"/>
                  <a:pt x="166688" y="154781"/>
                </a:cubicBezTo>
                <a:cubicBezTo>
                  <a:pt x="166688" y="164678"/>
                  <a:pt x="158725" y="172641"/>
                  <a:pt x="148828" y="172641"/>
                </a:cubicBezTo>
                <a:cubicBezTo>
                  <a:pt x="138931" y="172641"/>
                  <a:pt x="130969" y="164678"/>
                  <a:pt x="130969" y="154781"/>
                </a:cubicBezTo>
                <a:cubicBezTo>
                  <a:pt x="130969" y="121890"/>
                  <a:pt x="157609" y="95250"/>
                  <a:pt x="190500" y="95250"/>
                </a:cubicBezTo>
                <a:cubicBezTo>
                  <a:pt x="223391" y="95250"/>
                  <a:pt x="250031" y="121890"/>
                  <a:pt x="250031" y="154781"/>
                </a:cubicBezTo>
                <a:cubicBezTo>
                  <a:pt x="250031" y="189905"/>
                  <a:pt x="223242" y="204787"/>
                  <a:pt x="208359" y="210220"/>
                </a:cubicBezTo>
                <a:lnTo>
                  <a:pt x="208359" y="213047"/>
                </a:lnTo>
                <a:cubicBezTo>
                  <a:pt x="208359" y="222945"/>
                  <a:pt x="200397" y="230907"/>
                  <a:pt x="190500" y="230907"/>
                </a:cubicBezTo>
                <a:cubicBezTo>
                  <a:pt x="180603" y="230907"/>
                  <a:pt x="172641" y="222945"/>
                  <a:pt x="172641" y="213047"/>
                </a:cubicBezTo>
                <a:lnTo>
                  <a:pt x="172641" y="207020"/>
                </a:lnTo>
                <a:cubicBezTo>
                  <a:pt x="172641" y="191765"/>
                  <a:pt x="183654" y="180826"/>
                  <a:pt x="195039" y="177105"/>
                </a:cubicBezTo>
                <a:cubicBezTo>
                  <a:pt x="199802" y="175543"/>
                  <a:pt x="204862" y="173013"/>
                  <a:pt x="208583" y="169441"/>
                </a:cubicBezTo>
                <a:cubicBezTo>
                  <a:pt x="211782" y="166315"/>
                  <a:pt x="214313" y="161999"/>
                  <a:pt x="214313" y="154856"/>
                </a:cubicBezTo>
                <a:cubicBezTo>
                  <a:pt x="214313" y="141684"/>
                  <a:pt x="203671" y="131043"/>
                  <a:pt x="190500" y="131043"/>
                </a:cubicBezTo>
                <a:close/>
                <a:moveTo>
                  <a:pt x="166688" y="273844"/>
                </a:moveTo>
                <a:cubicBezTo>
                  <a:pt x="166688" y="260701"/>
                  <a:pt x="177358" y="250031"/>
                  <a:pt x="190500" y="250031"/>
                </a:cubicBezTo>
                <a:cubicBezTo>
                  <a:pt x="203642" y="250031"/>
                  <a:pt x="214313" y="260701"/>
                  <a:pt x="214313" y="273844"/>
                </a:cubicBezTo>
                <a:cubicBezTo>
                  <a:pt x="214313" y="286986"/>
                  <a:pt x="203642" y="297656"/>
                  <a:pt x="190500" y="297656"/>
                </a:cubicBezTo>
                <a:cubicBezTo>
                  <a:pt x="177358" y="297656"/>
                  <a:pt x="166688" y="286986"/>
                  <a:pt x="166688" y="273844"/>
                </a:cubicBez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400"/>
          </a:p>
        </p:txBody>
      </p:sp>
      <p:sp>
        <p:nvSpPr>
          <p:cNvPr id="6" name="Text 4"/>
          <p:cNvSpPr/>
          <p:nvPr/>
        </p:nvSpPr>
        <p:spPr>
          <a:xfrm>
            <a:off x="1651000" y="2242288"/>
            <a:ext cx="3810000" cy="330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4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WHAT IS GPT?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1651000" y="2623288"/>
            <a:ext cx="13462000" cy="73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lang="en-US" sz="16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GPT</a:t>
            </a:r>
            <a:r>
              <a:rPr lang="en-US" sz="16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= </a:t>
            </a:r>
            <a:r>
              <a:rPr lang="en-US" sz="16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G</a:t>
            </a:r>
            <a:r>
              <a:rPr lang="en-US" sz="16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enerative </a:t>
            </a:r>
            <a:r>
              <a:rPr lang="en-US" sz="16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P</a:t>
            </a:r>
            <a:r>
              <a:rPr lang="en-US" sz="16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re-trained </a:t>
            </a:r>
            <a:r>
              <a:rPr lang="en-US" sz="16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T</a:t>
            </a:r>
            <a:r>
              <a:rPr lang="en-US" sz="16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ransformer. It is a type of Large Language Model trained to predict the next word in a sequence. "Generative" because it creates new text. "Pre-trained" because it learns from vast data before being fine-tuned. "Transformer" refers to the neural network architecture that powers it.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 flipV="1">
            <a:off x="762000" y="3728187"/>
            <a:ext cx="13970000" cy="45719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it-IT" sz="2400"/>
          </a:p>
        </p:txBody>
      </p:sp>
      <p:sp>
        <p:nvSpPr>
          <p:cNvPr id="9" name="Shape 7"/>
          <p:cNvSpPr/>
          <p:nvPr/>
        </p:nvSpPr>
        <p:spPr>
          <a:xfrm>
            <a:off x="1422400" y="4960088"/>
            <a:ext cx="203200" cy="203200"/>
          </a:xfrm>
          <a:prstGeom prst="ellipse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 sz="2400"/>
          </a:p>
        </p:txBody>
      </p:sp>
      <p:sp>
        <p:nvSpPr>
          <p:cNvPr id="10" name="Shape 8"/>
          <p:cNvSpPr/>
          <p:nvPr/>
        </p:nvSpPr>
        <p:spPr>
          <a:xfrm>
            <a:off x="762000" y="4109188"/>
            <a:ext cx="2921000" cy="2667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400"/>
          </a:p>
        </p:txBody>
      </p:sp>
      <p:sp>
        <p:nvSpPr>
          <p:cNvPr id="11" name="Text 9"/>
          <p:cNvSpPr/>
          <p:nvPr/>
        </p:nvSpPr>
        <p:spPr>
          <a:xfrm>
            <a:off x="1016000" y="4236188"/>
            <a:ext cx="12700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2018</a:t>
            </a: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1016000" y="4591788"/>
            <a:ext cx="2413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8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GPT-1</a:t>
            </a:r>
            <a:endParaRPr lang="en-US" sz="2800" dirty="0"/>
          </a:p>
        </p:txBody>
      </p:sp>
      <p:sp>
        <p:nvSpPr>
          <p:cNvPr id="13" name="Text 11"/>
          <p:cNvSpPr/>
          <p:nvPr/>
        </p:nvSpPr>
        <p:spPr>
          <a:xfrm>
            <a:off x="1016000" y="4998188"/>
            <a:ext cx="2413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117M parameters</a:t>
            </a: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1016000" y="5442688"/>
            <a:ext cx="24130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Proved transformers could generate coherent text</a:t>
            </a:r>
            <a:endParaRPr lang="en-US" dirty="0"/>
          </a:p>
        </p:txBody>
      </p:sp>
      <p:sp>
        <p:nvSpPr>
          <p:cNvPr id="15" name="Shape 13"/>
          <p:cNvSpPr/>
          <p:nvPr/>
        </p:nvSpPr>
        <p:spPr>
          <a:xfrm>
            <a:off x="4597400" y="3626588"/>
            <a:ext cx="203200" cy="20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it-IT" sz="2400"/>
          </a:p>
        </p:txBody>
      </p:sp>
      <p:sp>
        <p:nvSpPr>
          <p:cNvPr id="16" name="Shape 14"/>
          <p:cNvSpPr/>
          <p:nvPr/>
        </p:nvSpPr>
        <p:spPr>
          <a:xfrm>
            <a:off x="3937000" y="4109188"/>
            <a:ext cx="2921000" cy="2667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400"/>
          </a:p>
        </p:txBody>
      </p:sp>
      <p:sp>
        <p:nvSpPr>
          <p:cNvPr id="17" name="Text 15"/>
          <p:cNvSpPr/>
          <p:nvPr/>
        </p:nvSpPr>
        <p:spPr>
          <a:xfrm>
            <a:off x="4191000" y="4236188"/>
            <a:ext cx="12700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2019</a:t>
            </a: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4191000" y="4591788"/>
            <a:ext cx="2413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8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GPT-2</a:t>
            </a:r>
            <a:endParaRPr lang="en-US" sz="2800" dirty="0"/>
          </a:p>
        </p:txBody>
      </p:sp>
      <p:sp>
        <p:nvSpPr>
          <p:cNvPr id="19" name="Text 17"/>
          <p:cNvSpPr/>
          <p:nvPr/>
        </p:nvSpPr>
        <p:spPr>
          <a:xfrm>
            <a:off x="4191000" y="4998188"/>
            <a:ext cx="2413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1.5B parameters</a:t>
            </a: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4191000" y="5442688"/>
            <a:ext cx="24130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Surprisingly good text generation; initially withheld</a:t>
            </a:r>
            <a:endParaRPr lang="en-US" dirty="0"/>
          </a:p>
        </p:txBody>
      </p:sp>
      <p:sp>
        <p:nvSpPr>
          <p:cNvPr id="21" name="Shape 19"/>
          <p:cNvSpPr/>
          <p:nvPr/>
        </p:nvSpPr>
        <p:spPr>
          <a:xfrm>
            <a:off x="7772400" y="3626588"/>
            <a:ext cx="203200" cy="20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it-IT" sz="2400"/>
          </a:p>
        </p:txBody>
      </p:sp>
      <p:sp>
        <p:nvSpPr>
          <p:cNvPr id="22" name="Shape 20"/>
          <p:cNvSpPr/>
          <p:nvPr/>
        </p:nvSpPr>
        <p:spPr>
          <a:xfrm>
            <a:off x="7112000" y="4109188"/>
            <a:ext cx="2921000" cy="2667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400"/>
          </a:p>
        </p:txBody>
      </p:sp>
      <p:sp>
        <p:nvSpPr>
          <p:cNvPr id="23" name="Text 21"/>
          <p:cNvSpPr/>
          <p:nvPr/>
        </p:nvSpPr>
        <p:spPr>
          <a:xfrm>
            <a:off x="7366000" y="4236188"/>
            <a:ext cx="12700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2020</a:t>
            </a: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7366000" y="4591788"/>
            <a:ext cx="2413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8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GPT-3</a:t>
            </a:r>
            <a:endParaRPr lang="en-US" sz="2800" dirty="0"/>
          </a:p>
        </p:txBody>
      </p:sp>
      <p:sp>
        <p:nvSpPr>
          <p:cNvPr id="25" name="Text 23"/>
          <p:cNvSpPr/>
          <p:nvPr/>
        </p:nvSpPr>
        <p:spPr>
          <a:xfrm>
            <a:off x="7366000" y="4998188"/>
            <a:ext cx="2413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175B parameters</a:t>
            </a:r>
            <a:endParaRPr lang="en-US" dirty="0"/>
          </a:p>
        </p:txBody>
      </p:sp>
      <p:sp>
        <p:nvSpPr>
          <p:cNvPr id="26" name="Text 24"/>
          <p:cNvSpPr/>
          <p:nvPr/>
        </p:nvSpPr>
        <p:spPr>
          <a:xfrm>
            <a:off x="7366000" y="5442688"/>
            <a:ext cx="24130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Few-shot learning; writes essays, code, answers</a:t>
            </a:r>
            <a:endParaRPr lang="en-US" dirty="0"/>
          </a:p>
        </p:txBody>
      </p:sp>
      <p:sp>
        <p:nvSpPr>
          <p:cNvPr id="27" name="Shape 25"/>
          <p:cNvSpPr/>
          <p:nvPr/>
        </p:nvSpPr>
        <p:spPr>
          <a:xfrm>
            <a:off x="10947400" y="3626588"/>
            <a:ext cx="203200" cy="20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it-IT" sz="2400"/>
          </a:p>
        </p:txBody>
      </p:sp>
      <p:sp>
        <p:nvSpPr>
          <p:cNvPr id="28" name="Shape 26"/>
          <p:cNvSpPr/>
          <p:nvPr/>
        </p:nvSpPr>
        <p:spPr>
          <a:xfrm>
            <a:off x="10287000" y="4109188"/>
            <a:ext cx="2921000" cy="2667000"/>
          </a:xfrm>
          <a:prstGeom prst="roundRect">
            <a:avLst>
              <a:gd name="adj" fmla="val 8000"/>
            </a:avLst>
          </a:prstGeom>
          <a:solidFill>
            <a:srgbClr val="F7F3E8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endParaRPr lang="it-IT" sz="2400"/>
          </a:p>
        </p:txBody>
      </p:sp>
      <p:sp>
        <p:nvSpPr>
          <p:cNvPr id="29" name="Text 27"/>
          <p:cNvSpPr/>
          <p:nvPr/>
        </p:nvSpPr>
        <p:spPr>
          <a:xfrm>
            <a:off x="10541000" y="4236188"/>
            <a:ext cx="12700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2023</a:t>
            </a:r>
            <a:endParaRPr lang="en-US" dirty="0"/>
          </a:p>
        </p:txBody>
      </p:sp>
      <p:sp>
        <p:nvSpPr>
          <p:cNvPr id="30" name="Text 28"/>
          <p:cNvSpPr/>
          <p:nvPr/>
        </p:nvSpPr>
        <p:spPr>
          <a:xfrm>
            <a:off x="10541000" y="4591788"/>
            <a:ext cx="2413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8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GPT-4</a:t>
            </a:r>
            <a:endParaRPr lang="en-US" sz="2800" dirty="0"/>
          </a:p>
        </p:txBody>
      </p:sp>
      <p:sp>
        <p:nvSpPr>
          <p:cNvPr id="31" name="Text 29"/>
          <p:cNvSpPr/>
          <p:nvPr/>
        </p:nvSpPr>
        <p:spPr>
          <a:xfrm>
            <a:off x="10541000" y="4998188"/>
            <a:ext cx="2413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~1.7T parameters</a:t>
            </a:r>
            <a:endParaRPr lang="en-US" dirty="0"/>
          </a:p>
        </p:txBody>
      </p:sp>
      <p:sp>
        <p:nvSpPr>
          <p:cNvPr id="32" name="Text 30"/>
          <p:cNvSpPr/>
          <p:nvPr/>
        </p:nvSpPr>
        <p:spPr>
          <a:xfrm>
            <a:off x="10541000" y="5442688"/>
            <a:ext cx="24130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Multimodal (text + images); passed bar exams</a:t>
            </a:r>
            <a:endParaRPr lang="en-US" dirty="0"/>
          </a:p>
        </p:txBody>
      </p:sp>
      <p:sp>
        <p:nvSpPr>
          <p:cNvPr id="33" name="Shape 31"/>
          <p:cNvSpPr/>
          <p:nvPr/>
        </p:nvSpPr>
        <p:spPr>
          <a:xfrm>
            <a:off x="762000" y="6869822"/>
            <a:ext cx="14732000" cy="1333500"/>
          </a:xfrm>
          <a:prstGeom prst="roundRect">
            <a:avLst>
              <a:gd name="adj" fmla="val 6000"/>
            </a:avLst>
          </a:prstGeom>
          <a:solidFill>
            <a:srgbClr val="F2F2F2"/>
          </a:solidFill>
          <a:ln/>
        </p:spPr>
        <p:txBody>
          <a:bodyPr/>
          <a:lstStyle/>
          <a:p>
            <a:endParaRPr lang="it-IT" sz="2400"/>
          </a:p>
        </p:txBody>
      </p:sp>
      <p:sp>
        <p:nvSpPr>
          <p:cNvPr id="34" name="Shape 32"/>
          <p:cNvSpPr/>
          <p:nvPr/>
        </p:nvSpPr>
        <p:spPr>
          <a:xfrm>
            <a:off x="1143000" y="7048500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237067" y="111125"/>
                </a:moveTo>
                <a:cubicBezTo>
                  <a:pt x="226139" y="111125"/>
                  <a:pt x="217311" y="101193"/>
                  <a:pt x="217311" y="88900"/>
                </a:cubicBezTo>
                <a:cubicBezTo>
                  <a:pt x="217311" y="76607"/>
                  <a:pt x="226139" y="66675"/>
                  <a:pt x="237067" y="66675"/>
                </a:cubicBezTo>
                <a:lnTo>
                  <a:pt x="335844" y="66675"/>
                </a:lnTo>
                <a:cubicBezTo>
                  <a:pt x="346772" y="66675"/>
                  <a:pt x="355600" y="76607"/>
                  <a:pt x="355600" y="88900"/>
                </a:cubicBezTo>
                <a:lnTo>
                  <a:pt x="355600" y="200025"/>
                </a:lnTo>
                <a:cubicBezTo>
                  <a:pt x="355600" y="212318"/>
                  <a:pt x="346772" y="222250"/>
                  <a:pt x="335844" y="222250"/>
                </a:cubicBezTo>
                <a:cubicBezTo>
                  <a:pt x="324917" y="222250"/>
                  <a:pt x="316089" y="212318"/>
                  <a:pt x="316089" y="200025"/>
                </a:cubicBezTo>
                <a:lnTo>
                  <a:pt x="316089" y="142587"/>
                </a:lnTo>
                <a:lnTo>
                  <a:pt x="211508" y="260241"/>
                </a:lnTo>
                <a:cubicBezTo>
                  <a:pt x="203791" y="268923"/>
                  <a:pt x="191258" y="268923"/>
                  <a:pt x="183541" y="260241"/>
                </a:cubicBezTo>
                <a:lnTo>
                  <a:pt x="118533" y="187037"/>
                </a:lnTo>
                <a:lnTo>
                  <a:pt x="33708" y="282396"/>
                </a:lnTo>
                <a:cubicBezTo>
                  <a:pt x="25991" y="291078"/>
                  <a:pt x="13458" y="291078"/>
                  <a:pt x="5741" y="282396"/>
                </a:cubicBezTo>
                <a:cubicBezTo>
                  <a:pt x="-1976" y="273715"/>
                  <a:pt x="-1976" y="259616"/>
                  <a:pt x="5741" y="250934"/>
                </a:cubicBezTo>
                <a:lnTo>
                  <a:pt x="104519" y="139809"/>
                </a:lnTo>
                <a:cubicBezTo>
                  <a:pt x="112236" y="131128"/>
                  <a:pt x="124769" y="131128"/>
                  <a:pt x="132486" y="139809"/>
                </a:cubicBezTo>
                <a:lnTo>
                  <a:pt x="197556" y="213013"/>
                </a:lnTo>
                <a:lnTo>
                  <a:pt x="288122" y="111125"/>
                </a:lnTo>
                <a:lnTo>
                  <a:pt x="237067" y="111125"/>
                </a:lnTo>
                <a:close/>
              </a:path>
            </a:pathLst>
          </a:custGeom>
          <a:solidFill>
            <a:srgbClr val="ED7D31"/>
          </a:solidFill>
          <a:ln/>
        </p:spPr>
        <p:txBody>
          <a:bodyPr/>
          <a:lstStyle/>
          <a:p>
            <a:endParaRPr lang="it-IT" sz="2400"/>
          </a:p>
        </p:txBody>
      </p:sp>
      <p:sp>
        <p:nvSpPr>
          <p:cNvPr id="35" name="Text 33"/>
          <p:cNvSpPr/>
          <p:nvPr/>
        </p:nvSpPr>
        <p:spPr>
          <a:xfrm>
            <a:off x="1714500" y="6858000"/>
            <a:ext cx="13335000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trend: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Each generation is 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10–100x larger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with emergent capabilities that weren't explicitly programmed. </a:t>
            </a:r>
            <a:r>
              <a:rPr lang="en-US" sz="2400" b="1" dirty="0">
                <a:solidFill>
                  <a:srgbClr val="ED7D3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Scale has been the key driver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of capability improvement in LLMs.</a:t>
            </a:r>
            <a:endParaRPr lang="en-US" sz="2400" dirty="0"/>
          </a:p>
        </p:txBody>
      </p:sp>
      <p:sp>
        <p:nvSpPr>
          <p:cNvPr id="36" name="Shape 13">
            <a:extLst>
              <a:ext uri="{FF2B5EF4-FFF2-40B4-BE49-F238E27FC236}">
                <a16:creationId xmlns:a16="http://schemas.microsoft.com/office/drawing/2014/main" id="{111A5481-B4FE-17DA-E1A4-7B1AD2F69891}"/>
              </a:ext>
            </a:extLst>
          </p:cNvPr>
          <p:cNvSpPr/>
          <p:nvPr/>
        </p:nvSpPr>
        <p:spPr>
          <a:xfrm>
            <a:off x="1714500" y="3655827"/>
            <a:ext cx="203200" cy="20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it-IT" sz="2400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magine 47" descr="The image is an illustrative diagram of the evolution and various aspects of Artificial Intelligence (AI), categorizing it into three primary branches: non-generative AI, generative AI, and agentic AI, along with their respective capabilities in terms of prediction, generation, automation, and learning.&#10;&#10;Il contenuto generato dall'IA potrebbe non essere corretto.">
            <a:extLst>
              <a:ext uri="{FF2B5EF4-FFF2-40B4-BE49-F238E27FC236}">
                <a16:creationId xmlns:a16="http://schemas.microsoft.com/office/drawing/2014/main" id="{E72AE11B-8B52-608E-DEE4-C77E7C030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5062" y="151115"/>
            <a:ext cx="12201946" cy="813463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1081866"/>
            <a:ext cx="1016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lang="en-US" sz="32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AI Approaches &amp; Techniques at a Glance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762000" y="1678766"/>
            <a:ext cx="508000" cy="38100"/>
          </a:xfrm>
          <a:prstGeom prst="rect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4" name="Shape 2"/>
          <p:cNvSpPr/>
          <p:nvPr/>
        </p:nvSpPr>
        <p:spPr>
          <a:xfrm>
            <a:off x="762000" y="1970866"/>
            <a:ext cx="4699000" cy="4699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5" name="Shape 3"/>
          <p:cNvSpPr/>
          <p:nvPr/>
        </p:nvSpPr>
        <p:spPr>
          <a:xfrm>
            <a:off x="762000" y="1970866"/>
            <a:ext cx="4699000" cy="63500"/>
          </a:xfrm>
          <a:prstGeom prst="rect">
            <a:avLst/>
          </a:prstGeom>
          <a:solidFill>
            <a:srgbClr val="5B9BD5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6" name="Shape 4"/>
          <p:cNvSpPr/>
          <p:nvPr/>
        </p:nvSpPr>
        <p:spPr>
          <a:xfrm>
            <a:off x="2159000" y="2224866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23812" y="47625"/>
                </a:moveTo>
                <a:cubicBezTo>
                  <a:pt x="14213" y="47625"/>
                  <a:pt x="5507" y="53429"/>
                  <a:pt x="1786" y="62359"/>
                </a:cubicBezTo>
                <a:cubicBezTo>
                  <a:pt x="-1935" y="71289"/>
                  <a:pt x="149" y="81483"/>
                  <a:pt x="6995" y="88255"/>
                </a:cubicBezTo>
                <a:lnTo>
                  <a:pt x="142875" y="224210"/>
                </a:lnTo>
                <a:lnTo>
                  <a:pt x="142875" y="309563"/>
                </a:lnTo>
                <a:cubicBezTo>
                  <a:pt x="142875" y="315888"/>
                  <a:pt x="145405" y="321915"/>
                  <a:pt x="149870" y="326380"/>
                </a:cubicBezTo>
                <a:lnTo>
                  <a:pt x="197495" y="374005"/>
                </a:lnTo>
                <a:cubicBezTo>
                  <a:pt x="204341" y="380851"/>
                  <a:pt x="214536" y="382860"/>
                  <a:pt x="223465" y="379140"/>
                </a:cubicBezTo>
                <a:cubicBezTo>
                  <a:pt x="232395" y="375419"/>
                  <a:pt x="238125" y="366787"/>
                  <a:pt x="238125" y="357188"/>
                </a:cubicBezTo>
                <a:lnTo>
                  <a:pt x="238125" y="224210"/>
                </a:lnTo>
                <a:lnTo>
                  <a:pt x="374005" y="88329"/>
                </a:lnTo>
                <a:cubicBezTo>
                  <a:pt x="380851" y="81483"/>
                  <a:pt x="382860" y="71289"/>
                  <a:pt x="379140" y="62359"/>
                </a:cubicBezTo>
                <a:cubicBezTo>
                  <a:pt x="375419" y="53429"/>
                  <a:pt x="366787" y="47625"/>
                  <a:pt x="357188" y="47625"/>
                </a:cubicBezTo>
                <a:lnTo>
                  <a:pt x="23812" y="47625"/>
                </a:lnTo>
                <a:close/>
              </a:path>
            </a:pathLst>
          </a:custGeom>
          <a:solidFill>
            <a:srgbClr val="5B9BD5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7" name="Text 5"/>
          <p:cNvSpPr/>
          <p:nvPr/>
        </p:nvSpPr>
        <p:spPr>
          <a:xfrm>
            <a:off x="1016000" y="2732866"/>
            <a:ext cx="4191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Non-Generative Techniques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1016000" y="3202766"/>
            <a:ext cx="4191000" cy="34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5000"/>
              </a:lnSpc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Classification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Predict categories (spam, disease)</a:t>
            </a:r>
            <a:endParaRPr lang="en-US" sz="1600" dirty="0"/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Regression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Predict numbers (price, temp)</a:t>
            </a:r>
            <a:endParaRPr lang="en-US" sz="1600" dirty="0"/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Clustering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Group similar data (K-Means)</a:t>
            </a:r>
            <a:endParaRPr lang="en-US" sz="1600" dirty="0"/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Anomaly Detection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Find outliers (fraud)</a:t>
            </a:r>
            <a:endParaRPr lang="en-US" sz="1600" dirty="0"/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Dimensionality Reduction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Simplify data (PCA)</a:t>
            </a:r>
            <a:endParaRPr lang="en-US" sz="1600" dirty="0"/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Reinforcement Learning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Learn by trial (Q-Learning)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778500" y="1970866"/>
            <a:ext cx="4699000" cy="4699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0" name="Shape 8"/>
          <p:cNvSpPr/>
          <p:nvPr/>
        </p:nvSpPr>
        <p:spPr>
          <a:xfrm>
            <a:off x="5778500" y="1970866"/>
            <a:ext cx="4699000" cy="63500"/>
          </a:xfrm>
          <a:prstGeom prst="rect">
            <a:avLst/>
          </a:prstGeom>
          <a:solidFill>
            <a:srgbClr val="4472C4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1" name="Shape 9"/>
          <p:cNvSpPr/>
          <p:nvPr/>
        </p:nvSpPr>
        <p:spPr>
          <a:xfrm>
            <a:off x="7175500" y="2224866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74228" y="-20092"/>
                </a:moveTo>
                <a:lnTo>
                  <a:pt x="184018" y="7293"/>
                </a:lnTo>
                <a:lnTo>
                  <a:pt x="208359" y="18306"/>
                </a:lnTo>
                <a:cubicBezTo>
                  <a:pt x="210344" y="19199"/>
                  <a:pt x="211667" y="21431"/>
                  <a:pt x="211667" y="23812"/>
                </a:cubicBezTo>
                <a:cubicBezTo>
                  <a:pt x="211667" y="26194"/>
                  <a:pt x="210344" y="28426"/>
                  <a:pt x="208359" y="29319"/>
                </a:cubicBezTo>
                <a:lnTo>
                  <a:pt x="184018" y="40332"/>
                </a:lnTo>
                <a:lnTo>
                  <a:pt x="174228" y="67717"/>
                </a:lnTo>
                <a:cubicBezTo>
                  <a:pt x="173434" y="69949"/>
                  <a:pt x="171450" y="71438"/>
                  <a:pt x="169333" y="71438"/>
                </a:cubicBezTo>
                <a:cubicBezTo>
                  <a:pt x="167217" y="71438"/>
                  <a:pt x="165232" y="69949"/>
                  <a:pt x="164439" y="67717"/>
                </a:cubicBezTo>
                <a:lnTo>
                  <a:pt x="154649" y="40332"/>
                </a:lnTo>
                <a:lnTo>
                  <a:pt x="130307" y="29319"/>
                </a:lnTo>
                <a:cubicBezTo>
                  <a:pt x="128323" y="28426"/>
                  <a:pt x="127000" y="26194"/>
                  <a:pt x="127000" y="23812"/>
                </a:cubicBezTo>
                <a:cubicBezTo>
                  <a:pt x="127000" y="21431"/>
                  <a:pt x="128323" y="19199"/>
                  <a:pt x="130307" y="18306"/>
                </a:cubicBezTo>
                <a:lnTo>
                  <a:pt x="154649" y="7293"/>
                </a:lnTo>
                <a:lnTo>
                  <a:pt x="164439" y="-20092"/>
                </a:lnTo>
                <a:cubicBezTo>
                  <a:pt x="165232" y="-22324"/>
                  <a:pt x="167217" y="-23812"/>
                  <a:pt x="169333" y="-23812"/>
                </a:cubicBezTo>
                <a:cubicBezTo>
                  <a:pt x="171450" y="-23812"/>
                  <a:pt x="173434" y="-22324"/>
                  <a:pt x="174228" y="-20092"/>
                </a:cubicBezTo>
                <a:close/>
                <a:moveTo>
                  <a:pt x="73223" y="31031"/>
                </a:moveTo>
                <a:lnTo>
                  <a:pt x="87445" y="68312"/>
                </a:lnTo>
                <a:lnTo>
                  <a:pt x="120584" y="84311"/>
                </a:lnTo>
                <a:cubicBezTo>
                  <a:pt x="124486" y="86171"/>
                  <a:pt x="127000" y="90488"/>
                  <a:pt x="127000" y="95250"/>
                </a:cubicBezTo>
                <a:cubicBezTo>
                  <a:pt x="127000" y="100012"/>
                  <a:pt x="124486" y="104329"/>
                  <a:pt x="120584" y="106189"/>
                </a:cubicBezTo>
                <a:lnTo>
                  <a:pt x="87445" y="122188"/>
                </a:lnTo>
                <a:lnTo>
                  <a:pt x="73223" y="159469"/>
                </a:lnTo>
                <a:cubicBezTo>
                  <a:pt x="71570" y="163860"/>
                  <a:pt x="67733" y="166687"/>
                  <a:pt x="63500" y="166687"/>
                </a:cubicBezTo>
                <a:cubicBezTo>
                  <a:pt x="59267" y="166687"/>
                  <a:pt x="55430" y="163860"/>
                  <a:pt x="53777" y="159469"/>
                </a:cubicBezTo>
                <a:lnTo>
                  <a:pt x="39555" y="122188"/>
                </a:lnTo>
                <a:lnTo>
                  <a:pt x="6416" y="106189"/>
                </a:lnTo>
                <a:cubicBezTo>
                  <a:pt x="2514" y="104329"/>
                  <a:pt x="0" y="100013"/>
                  <a:pt x="0" y="95250"/>
                </a:cubicBezTo>
                <a:cubicBezTo>
                  <a:pt x="0" y="90488"/>
                  <a:pt x="2514" y="86171"/>
                  <a:pt x="6416" y="84311"/>
                </a:cubicBezTo>
                <a:lnTo>
                  <a:pt x="39555" y="68312"/>
                </a:lnTo>
                <a:lnTo>
                  <a:pt x="53777" y="31031"/>
                </a:lnTo>
                <a:cubicBezTo>
                  <a:pt x="55430" y="26640"/>
                  <a:pt x="59267" y="23812"/>
                  <a:pt x="63500" y="23812"/>
                </a:cubicBezTo>
                <a:cubicBezTo>
                  <a:pt x="67733" y="23812"/>
                  <a:pt x="71570" y="26640"/>
                  <a:pt x="73223" y="31031"/>
                </a:cubicBezTo>
                <a:close/>
                <a:moveTo>
                  <a:pt x="306917" y="226219"/>
                </a:moveTo>
                <a:cubicBezTo>
                  <a:pt x="311150" y="226219"/>
                  <a:pt x="314986" y="229046"/>
                  <a:pt x="316640" y="233437"/>
                </a:cubicBezTo>
                <a:lnTo>
                  <a:pt x="330861" y="270718"/>
                </a:lnTo>
                <a:lnTo>
                  <a:pt x="364001" y="286717"/>
                </a:lnTo>
                <a:cubicBezTo>
                  <a:pt x="367903" y="288578"/>
                  <a:pt x="370417" y="292894"/>
                  <a:pt x="370417" y="297656"/>
                </a:cubicBezTo>
                <a:cubicBezTo>
                  <a:pt x="370417" y="302419"/>
                  <a:pt x="367903" y="306735"/>
                  <a:pt x="364001" y="308595"/>
                </a:cubicBezTo>
                <a:lnTo>
                  <a:pt x="330861" y="324594"/>
                </a:lnTo>
                <a:lnTo>
                  <a:pt x="316640" y="361876"/>
                </a:lnTo>
                <a:cubicBezTo>
                  <a:pt x="314986" y="366266"/>
                  <a:pt x="311150" y="369094"/>
                  <a:pt x="306917" y="369094"/>
                </a:cubicBezTo>
                <a:cubicBezTo>
                  <a:pt x="302683" y="369094"/>
                  <a:pt x="298847" y="366266"/>
                  <a:pt x="297193" y="361876"/>
                </a:cubicBezTo>
                <a:lnTo>
                  <a:pt x="282972" y="324594"/>
                </a:lnTo>
                <a:lnTo>
                  <a:pt x="249833" y="308595"/>
                </a:lnTo>
                <a:cubicBezTo>
                  <a:pt x="245930" y="306735"/>
                  <a:pt x="243417" y="302419"/>
                  <a:pt x="243417" y="297656"/>
                </a:cubicBezTo>
                <a:cubicBezTo>
                  <a:pt x="243417" y="292894"/>
                  <a:pt x="245930" y="288578"/>
                  <a:pt x="249833" y="286717"/>
                </a:cubicBezTo>
                <a:lnTo>
                  <a:pt x="282972" y="270718"/>
                </a:lnTo>
                <a:lnTo>
                  <a:pt x="297193" y="233437"/>
                </a:lnTo>
                <a:cubicBezTo>
                  <a:pt x="298847" y="229046"/>
                  <a:pt x="302683" y="226219"/>
                  <a:pt x="306917" y="226219"/>
                </a:cubicBezTo>
                <a:close/>
                <a:moveTo>
                  <a:pt x="304271" y="0"/>
                </a:moveTo>
                <a:cubicBezTo>
                  <a:pt x="311547" y="0"/>
                  <a:pt x="318558" y="3274"/>
                  <a:pt x="323784" y="9079"/>
                </a:cubicBezTo>
                <a:lnTo>
                  <a:pt x="351764" y="40556"/>
                </a:lnTo>
                <a:cubicBezTo>
                  <a:pt x="356923" y="46434"/>
                  <a:pt x="359833" y="54322"/>
                  <a:pt x="359833" y="62508"/>
                </a:cubicBezTo>
                <a:cubicBezTo>
                  <a:pt x="359833" y="70693"/>
                  <a:pt x="356923" y="78581"/>
                  <a:pt x="351764" y="84460"/>
                </a:cubicBezTo>
                <a:lnTo>
                  <a:pt x="293423" y="150093"/>
                </a:lnTo>
                <a:lnTo>
                  <a:pt x="226417" y="74712"/>
                </a:lnTo>
                <a:lnTo>
                  <a:pt x="284758" y="9079"/>
                </a:lnTo>
                <a:cubicBezTo>
                  <a:pt x="289983" y="3274"/>
                  <a:pt x="296995" y="0"/>
                  <a:pt x="304271" y="0"/>
                </a:cubicBezTo>
                <a:close/>
                <a:moveTo>
                  <a:pt x="29236" y="296540"/>
                </a:moveTo>
                <a:lnTo>
                  <a:pt x="203994" y="99938"/>
                </a:lnTo>
                <a:lnTo>
                  <a:pt x="270999" y="175320"/>
                </a:lnTo>
                <a:lnTo>
                  <a:pt x="96242" y="371921"/>
                </a:lnTo>
                <a:cubicBezTo>
                  <a:pt x="91017" y="377726"/>
                  <a:pt x="84005" y="381000"/>
                  <a:pt x="76729" y="381000"/>
                </a:cubicBezTo>
                <a:cubicBezTo>
                  <a:pt x="69453" y="381000"/>
                  <a:pt x="62442" y="377726"/>
                  <a:pt x="57216" y="371921"/>
                </a:cubicBezTo>
                <a:lnTo>
                  <a:pt x="29236" y="340444"/>
                </a:lnTo>
                <a:cubicBezTo>
                  <a:pt x="24077" y="334566"/>
                  <a:pt x="21167" y="326678"/>
                  <a:pt x="21167" y="318492"/>
                </a:cubicBezTo>
                <a:cubicBezTo>
                  <a:pt x="21167" y="310307"/>
                  <a:pt x="24077" y="302419"/>
                  <a:pt x="29236" y="296540"/>
                </a:cubicBezTo>
                <a:close/>
              </a:path>
            </a:pathLst>
          </a:custGeom>
          <a:solidFill>
            <a:srgbClr val="4472C4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2" name="Text 10"/>
          <p:cNvSpPr/>
          <p:nvPr/>
        </p:nvSpPr>
        <p:spPr>
          <a:xfrm>
            <a:off x="6032500" y="2732866"/>
            <a:ext cx="4191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Generative Techniques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6032500" y="3202766"/>
            <a:ext cx="4191000" cy="38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5000"/>
              </a:lnSpc>
            </a:pP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Transformers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Predict next token (GPT, BERT)</a:t>
            </a:r>
            <a:endParaRPr lang="en-US" sz="1400" dirty="0"/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Diffusion Models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Denoise to image (DALL-E)</a:t>
            </a:r>
            <a:endParaRPr lang="en-US" sz="1400" dirty="0"/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GANs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Generator vs. Discriminator</a:t>
            </a:r>
            <a:endParaRPr lang="en-US" sz="1400" dirty="0"/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VAEs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Encode-decode data</a:t>
            </a:r>
            <a:endParaRPr lang="en-US" sz="1400" dirty="0"/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Autoregressive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Build sequentially (MIDI, pixels)</a:t>
            </a:r>
            <a:endParaRPr lang="en-US" sz="1400" dirty="0"/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Fine-Tuning / RLHF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Align to human preference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10795000" y="1970866"/>
            <a:ext cx="4699000" cy="4699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5" name="Shape 13"/>
          <p:cNvSpPr/>
          <p:nvPr/>
        </p:nvSpPr>
        <p:spPr>
          <a:xfrm>
            <a:off x="10795000" y="1970866"/>
            <a:ext cx="4699000" cy="63500"/>
          </a:xfrm>
          <a:prstGeom prst="rect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6" name="Shape 14"/>
          <p:cNvSpPr/>
          <p:nvPr/>
        </p:nvSpPr>
        <p:spPr>
          <a:xfrm>
            <a:off x="12192000" y="2224866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209550" y="0"/>
                </a:moveTo>
                <a:cubicBezTo>
                  <a:pt x="209550" y="-13171"/>
                  <a:pt x="201037" y="-23812"/>
                  <a:pt x="190500" y="-23812"/>
                </a:cubicBezTo>
                <a:cubicBezTo>
                  <a:pt x="179963" y="-23812"/>
                  <a:pt x="171450" y="-13171"/>
                  <a:pt x="171450" y="0"/>
                </a:cubicBezTo>
                <a:lnTo>
                  <a:pt x="171450" y="47625"/>
                </a:lnTo>
                <a:lnTo>
                  <a:pt x="114300" y="47625"/>
                </a:lnTo>
                <a:cubicBezTo>
                  <a:pt x="82748" y="47625"/>
                  <a:pt x="57150" y="79623"/>
                  <a:pt x="57150" y="119063"/>
                </a:cubicBezTo>
                <a:lnTo>
                  <a:pt x="57150" y="285750"/>
                </a:lnTo>
                <a:cubicBezTo>
                  <a:pt x="57150" y="325189"/>
                  <a:pt x="82748" y="357188"/>
                  <a:pt x="114300" y="357188"/>
                </a:cubicBezTo>
                <a:lnTo>
                  <a:pt x="266700" y="357188"/>
                </a:lnTo>
                <a:cubicBezTo>
                  <a:pt x="298252" y="357188"/>
                  <a:pt x="323850" y="325189"/>
                  <a:pt x="323850" y="285750"/>
                </a:cubicBezTo>
                <a:lnTo>
                  <a:pt x="323850" y="119063"/>
                </a:lnTo>
                <a:cubicBezTo>
                  <a:pt x="323850" y="79623"/>
                  <a:pt x="298252" y="47625"/>
                  <a:pt x="266700" y="47625"/>
                </a:cubicBezTo>
                <a:lnTo>
                  <a:pt x="209550" y="47625"/>
                </a:lnTo>
                <a:lnTo>
                  <a:pt x="209550" y="0"/>
                </a:lnTo>
                <a:close/>
                <a:moveTo>
                  <a:pt x="95250" y="273844"/>
                </a:moveTo>
                <a:cubicBezTo>
                  <a:pt x="95250" y="263947"/>
                  <a:pt x="101620" y="255984"/>
                  <a:pt x="109537" y="255984"/>
                </a:cubicBezTo>
                <a:lnTo>
                  <a:pt x="128588" y="255984"/>
                </a:lnTo>
                <a:cubicBezTo>
                  <a:pt x="136505" y="255984"/>
                  <a:pt x="142875" y="263947"/>
                  <a:pt x="142875" y="273844"/>
                </a:cubicBezTo>
                <a:cubicBezTo>
                  <a:pt x="142875" y="283741"/>
                  <a:pt x="136505" y="291703"/>
                  <a:pt x="128588" y="291703"/>
                </a:cubicBezTo>
                <a:lnTo>
                  <a:pt x="109537" y="291703"/>
                </a:lnTo>
                <a:cubicBezTo>
                  <a:pt x="101620" y="291703"/>
                  <a:pt x="95250" y="283741"/>
                  <a:pt x="95250" y="273844"/>
                </a:cubicBezTo>
                <a:close/>
                <a:moveTo>
                  <a:pt x="166688" y="273844"/>
                </a:moveTo>
                <a:cubicBezTo>
                  <a:pt x="166688" y="263947"/>
                  <a:pt x="173057" y="255984"/>
                  <a:pt x="180975" y="255984"/>
                </a:cubicBezTo>
                <a:lnTo>
                  <a:pt x="200025" y="255984"/>
                </a:lnTo>
                <a:cubicBezTo>
                  <a:pt x="207943" y="255984"/>
                  <a:pt x="214313" y="263947"/>
                  <a:pt x="214313" y="273844"/>
                </a:cubicBezTo>
                <a:cubicBezTo>
                  <a:pt x="214313" y="283741"/>
                  <a:pt x="207943" y="291703"/>
                  <a:pt x="200025" y="291703"/>
                </a:cubicBezTo>
                <a:lnTo>
                  <a:pt x="180975" y="291703"/>
                </a:lnTo>
                <a:cubicBezTo>
                  <a:pt x="173057" y="291703"/>
                  <a:pt x="166688" y="283741"/>
                  <a:pt x="166688" y="273844"/>
                </a:cubicBezTo>
                <a:close/>
                <a:moveTo>
                  <a:pt x="238125" y="273844"/>
                </a:moveTo>
                <a:cubicBezTo>
                  <a:pt x="238125" y="263947"/>
                  <a:pt x="244495" y="255984"/>
                  <a:pt x="252413" y="255984"/>
                </a:cubicBezTo>
                <a:lnTo>
                  <a:pt x="271463" y="255984"/>
                </a:lnTo>
                <a:cubicBezTo>
                  <a:pt x="279380" y="255984"/>
                  <a:pt x="285750" y="263947"/>
                  <a:pt x="285750" y="273844"/>
                </a:cubicBezTo>
                <a:cubicBezTo>
                  <a:pt x="285750" y="283741"/>
                  <a:pt x="279380" y="291703"/>
                  <a:pt x="271463" y="291703"/>
                </a:cubicBezTo>
                <a:lnTo>
                  <a:pt x="252413" y="291703"/>
                </a:lnTo>
                <a:cubicBezTo>
                  <a:pt x="244495" y="291703"/>
                  <a:pt x="238125" y="283741"/>
                  <a:pt x="238125" y="273844"/>
                </a:cubicBezTo>
                <a:close/>
                <a:moveTo>
                  <a:pt x="133350" y="130969"/>
                </a:moveTo>
                <a:cubicBezTo>
                  <a:pt x="149121" y="130969"/>
                  <a:pt x="161925" y="146974"/>
                  <a:pt x="161925" y="166688"/>
                </a:cubicBezTo>
                <a:cubicBezTo>
                  <a:pt x="161925" y="186401"/>
                  <a:pt x="149121" y="202406"/>
                  <a:pt x="133350" y="202406"/>
                </a:cubicBezTo>
                <a:cubicBezTo>
                  <a:pt x="117579" y="202406"/>
                  <a:pt x="104775" y="186401"/>
                  <a:pt x="104775" y="166688"/>
                </a:cubicBezTo>
                <a:cubicBezTo>
                  <a:pt x="104775" y="146974"/>
                  <a:pt x="117579" y="130969"/>
                  <a:pt x="133350" y="130969"/>
                </a:cubicBezTo>
                <a:close/>
                <a:moveTo>
                  <a:pt x="219075" y="166688"/>
                </a:moveTo>
                <a:cubicBezTo>
                  <a:pt x="219075" y="146974"/>
                  <a:pt x="231879" y="130969"/>
                  <a:pt x="247650" y="130969"/>
                </a:cubicBezTo>
                <a:cubicBezTo>
                  <a:pt x="263421" y="130969"/>
                  <a:pt x="276225" y="146974"/>
                  <a:pt x="276225" y="166688"/>
                </a:cubicBezTo>
                <a:cubicBezTo>
                  <a:pt x="276225" y="186401"/>
                  <a:pt x="263421" y="202406"/>
                  <a:pt x="247650" y="202406"/>
                </a:cubicBezTo>
                <a:cubicBezTo>
                  <a:pt x="231879" y="202406"/>
                  <a:pt x="219075" y="186401"/>
                  <a:pt x="219075" y="166688"/>
                </a:cubicBezTo>
                <a:close/>
                <a:moveTo>
                  <a:pt x="38100" y="166688"/>
                </a:moveTo>
                <a:cubicBezTo>
                  <a:pt x="38100" y="153516"/>
                  <a:pt x="29587" y="142875"/>
                  <a:pt x="19050" y="142875"/>
                </a:cubicBezTo>
                <a:cubicBezTo>
                  <a:pt x="8513" y="142875"/>
                  <a:pt x="0" y="153516"/>
                  <a:pt x="0" y="166688"/>
                </a:cubicBezTo>
                <a:lnTo>
                  <a:pt x="0" y="238125"/>
                </a:lnTo>
                <a:cubicBezTo>
                  <a:pt x="0" y="251296"/>
                  <a:pt x="8513" y="261938"/>
                  <a:pt x="19050" y="261938"/>
                </a:cubicBezTo>
                <a:cubicBezTo>
                  <a:pt x="29587" y="261938"/>
                  <a:pt x="38100" y="251296"/>
                  <a:pt x="38100" y="238125"/>
                </a:cubicBezTo>
                <a:lnTo>
                  <a:pt x="38100" y="166688"/>
                </a:lnTo>
                <a:close/>
                <a:moveTo>
                  <a:pt x="361950" y="142875"/>
                </a:moveTo>
                <a:cubicBezTo>
                  <a:pt x="351413" y="142875"/>
                  <a:pt x="342900" y="153516"/>
                  <a:pt x="342900" y="166688"/>
                </a:cubicBezTo>
                <a:lnTo>
                  <a:pt x="342900" y="238125"/>
                </a:lnTo>
                <a:cubicBezTo>
                  <a:pt x="342900" y="251296"/>
                  <a:pt x="351413" y="261938"/>
                  <a:pt x="361950" y="261938"/>
                </a:cubicBezTo>
                <a:cubicBezTo>
                  <a:pt x="372487" y="261938"/>
                  <a:pt x="381000" y="251296"/>
                  <a:pt x="381000" y="238125"/>
                </a:cubicBezTo>
                <a:lnTo>
                  <a:pt x="381000" y="166688"/>
                </a:lnTo>
                <a:cubicBezTo>
                  <a:pt x="381000" y="153516"/>
                  <a:pt x="372487" y="142875"/>
                  <a:pt x="361950" y="142875"/>
                </a:cubicBezTo>
                <a:close/>
              </a:path>
            </a:pathLst>
          </a:cu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7" name="Text 15"/>
          <p:cNvSpPr/>
          <p:nvPr/>
        </p:nvSpPr>
        <p:spPr>
          <a:xfrm>
            <a:off x="11049000" y="2732866"/>
            <a:ext cx="4191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Agentic Techniques</a:t>
            </a:r>
            <a:endParaRPr lang="en-US" sz="2400" dirty="0"/>
          </a:p>
        </p:txBody>
      </p:sp>
      <p:sp>
        <p:nvSpPr>
          <p:cNvPr id="18" name="Text 16"/>
          <p:cNvSpPr/>
          <p:nvPr/>
        </p:nvSpPr>
        <p:spPr>
          <a:xfrm>
            <a:off x="11049000" y="3202766"/>
            <a:ext cx="4191000" cy="3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5000"/>
              </a:lnSpc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Tool Calling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LLM invokes APIs and functions</a:t>
            </a:r>
            <a:endParaRPr lang="en-US" sz="1600" dirty="0"/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Chain-of-Thought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Step-by-step reasoning</a:t>
            </a:r>
            <a:endParaRPr lang="en-US" sz="1600" dirty="0"/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ReAct Pattern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Reasoning + Acting loop</a:t>
            </a:r>
            <a:endParaRPr lang="en-US" sz="1600" dirty="0"/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Multi-Agent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Teams of specialized agents</a:t>
            </a:r>
            <a:endParaRPr lang="en-US" sz="1600" dirty="0"/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RAG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Retrieve info, then generate</a:t>
            </a:r>
            <a:endParaRPr lang="en-US" sz="1600" dirty="0"/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Computer Use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Control screen and mouse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762000" y="6987366"/>
            <a:ext cx="14732000" cy="889000"/>
          </a:xfrm>
          <a:prstGeom prst="roundRect">
            <a:avLst>
              <a:gd name="adj" fmla="val 6000"/>
            </a:avLst>
          </a:prstGeom>
          <a:solidFill>
            <a:srgbClr val="F2F2F2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20" name="Text 18"/>
          <p:cNvSpPr/>
          <p:nvPr/>
        </p:nvSpPr>
        <p:spPr>
          <a:xfrm>
            <a:off x="1143000" y="7177866"/>
            <a:ext cx="139700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40000"/>
              </a:lnSpc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insight: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dirty="0">
                <a:solidFill>
                  <a:srgbClr val="5B9BD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Non-Generative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analyzes data. </a:t>
            </a:r>
            <a:r>
              <a:rPr lang="en-US" dirty="0">
                <a:solidFill>
                  <a:srgbClr val="4472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Generative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creates content. </a:t>
            </a:r>
            <a:r>
              <a:rPr lang="en-US" dirty="0">
                <a:solidFill>
                  <a:srgbClr val="ED7D3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Agentic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takes action. Often 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combined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in real-world systems.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1081866"/>
            <a:ext cx="889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lang="en-US" sz="32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The Modern AI Ecosystem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762000" y="1678766"/>
            <a:ext cx="508000" cy="38100"/>
          </a:xfrm>
          <a:prstGeom prst="rect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4" name="Text 2"/>
          <p:cNvSpPr/>
          <p:nvPr/>
        </p:nvSpPr>
        <p:spPr>
          <a:xfrm>
            <a:off x="762000" y="1843866"/>
            <a:ext cx="1016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40000"/>
              </a:lnSpc>
            </a:pPr>
            <a:r>
              <a:rPr lang="en-US" sz="2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How Generative, Non-Generative, and Agentic AI work together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5588000" y="2542366"/>
            <a:ext cx="5080000" cy="698500"/>
          </a:xfrm>
          <a:prstGeom prst="roundRect">
            <a:avLst>
              <a:gd name="adj" fmla="val 14000"/>
            </a:avLst>
          </a:prstGeom>
          <a:solidFill>
            <a:srgbClr val="4472C4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6" name="Text 4"/>
          <p:cNvSpPr/>
          <p:nvPr/>
        </p:nvSpPr>
        <p:spPr>
          <a:xfrm>
            <a:off x="5588000" y="2542366"/>
            <a:ext cx="5080000" cy="698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Large Language Model (LLM)</a:t>
            </a:r>
            <a:endParaRPr lang="en-US" sz="2400" dirty="0"/>
          </a:p>
        </p:txBody>
      </p:sp>
      <p:sp>
        <p:nvSpPr>
          <p:cNvPr id="7" name="Shape 5"/>
          <p:cNvSpPr/>
          <p:nvPr/>
        </p:nvSpPr>
        <p:spPr>
          <a:xfrm flipH="1">
            <a:off x="3302000" y="3240866"/>
            <a:ext cx="2286000" cy="508000"/>
          </a:xfrm>
          <a:prstGeom prst="straightConnector1">
            <a:avLst/>
          </a:prstGeom>
          <a:noFill/>
          <a:ln w="25400">
            <a:solidFill>
              <a:srgbClr val="5B9BD5"/>
            </a:solidFill>
            <a:prstDash val="solid"/>
            <a:headEnd type="none"/>
            <a:tailEnd type="arrow"/>
          </a:ln>
        </p:spPr>
        <p:txBody>
          <a:bodyPr/>
          <a:lstStyle/>
          <a:p>
            <a:endParaRPr lang="it-IT" sz="2000"/>
          </a:p>
        </p:txBody>
      </p:sp>
      <p:sp>
        <p:nvSpPr>
          <p:cNvPr id="8" name="Shape 6"/>
          <p:cNvSpPr/>
          <p:nvPr/>
        </p:nvSpPr>
        <p:spPr>
          <a:xfrm>
            <a:off x="10668000" y="3240866"/>
            <a:ext cx="2286000" cy="508000"/>
          </a:xfrm>
          <a:prstGeom prst="straightConnector1">
            <a:avLst/>
          </a:prstGeom>
          <a:noFill/>
          <a:ln w="25400">
            <a:solidFill>
              <a:srgbClr val="ED7D31"/>
            </a:solidFill>
            <a:prstDash val="solid"/>
            <a:headEnd type="arrow"/>
            <a:tailEnd type="none"/>
          </a:ln>
        </p:spPr>
        <p:txBody>
          <a:bodyPr/>
          <a:lstStyle/>
          <a:p>
            <a:endParaRPr lang="it-IT" sz="2000"/>
          </a:p>
        </p:txBody>
      </p:sp>
      <p:sp>
        <p:nvSpPr>
          <p:cNvPr id="9" name="Shape 7"/>
          <p:cNvSpPr/>
          <p:nvPr/>
        </p:nvSpPr>
        <p:spPr>
          <a:xfrm>
            <a:off x="8128000" y="3240866"/>
            <a:ext cx="0" cy="508000"/>
          </a:xfrm>
          <a:prstGeom prst="straightConnector1">
            <a:avLst/>
          </a:prstGeom>
          <a:noFill/>
          <a:ln w="25400">
            <a:solidFill>
              <a:srgbClr val="4472C4"/>
            </a:solidFill>
            <a:prstDash val="solid"/>
            <a:headEnd type="none"/>
            <a:tailEnd type="arrow"/>
          </a:ln>
        </p:spPr>
        <p:txBody>
          <a:bodyPr/>
          <a:lstStyle/>
          <a:p>
            <a:endParaRPr lang="it-IT" sz="2000"/>
          </a:p>
        </p:txBody>
      </p:sp>
      <p:sp>
        <p:nvSpPr>
          <p:cNvPr id="10" name="Shape 8"/>
          <p:cNvSpPr/>
          <p:nvPr/>
        </p:nvSpPr>
        <p:spPr>
          <a:xfrm>
            <a:off x="762000" y="3812366"/>
            <a:ext cx="4064000" cy="16510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2700">
            <a:solidFill>
              <a:srgbClr val="5B9BD5"/>
            </a:solidFill>
            <a:prstDash val="solid"/>
          </a:ln>
        </p:spPr>
        <p:txBody>
          <a:bodyPr/>
          <a:lstStyle/>
          <a:p>
            <a:endParaRPr lang="it-IT" sz="2000"/>
          </a:p>
        </p:txBody>
      </p:sp>
      <p:sp>
        <p:nvSpPr>
          <p:cNvPr id="11" name="Text 9"/>
          <p:cNvSpPr/>
          <p:nvPr/>
        </p:nvSpPr>
        <p:spPr>
          <a:xfrm>
            <a:off x="1016000" y="3939366"/>
            <a:ext cx="3556000" cy="330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dirty="0">
                <a:solidFill>
                  <a:srgbClr val="5B9BD5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Non-Generative AI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1016000" y="4320366"/>
            <a:ext cx="3556000" cy="10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Classifies, predicts, filters. Powers search, recommendations, fraud detection behind the scenes.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11430000" y="3812366"/>
            <a:ext cx="4064000" cy="16510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2700">
            <a:solidFill>
              <a:srgbClr val="ED7D31"/>
            </a:solidFill>
            <a:prstDash val="solid"/>
          </a:ln>
        </p:spPr>
        <p:txBody>
          <a:bodyPr/>
          <a:lstStyle/>
          <a:p>
            <a:endParaRPr lang="it-IT" sz="2000"/>
          </a:p>
        </p:txBody>
      </p:sp>
      <p:sp>
        <p:nvSpPr>
          <p:cNvPr id="14" name="Text 12"/>
          <p:cNvSpPr/>
          <p:nvPr/>
        </p:nvSpPr>
        <p:spPr>
          <a:xfrm>
            <a:off x="11684000" y="3939366"/>
            <a:ext cx="3556000" cy="330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dirty="0">
                <a:solidFill>
                  <a:srgbClr val="ED7D31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Agentic AI</a:t>
            </a:r>
            <a:endParaRPr lang="en-US" sz="2000" dirty="0"/>
          </a:p>
        </p:txBody>
      </p:sp>
      <p:sp>
        <p:nvSpPr>
          <p:cNvPr id="15" name="Text 13"/>
          <p:cNvSpPr/>
          <p:nvPr/>
        </p:nvSpPr>
        <p:spPr>
          <a:xfrm>
            <a:off x="11684000" y="4320366"/>
            <a:ext cx="3556000" cy="10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Plans, acts, uses tools. Executes multi-step workflows autonomously with reasoning loops.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588000" y="3812366"/>
            <a:ext cx="5080000" cy="16510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2700">
            <a:solidFill>
              <a:srgbClr val="4472C4"/>
            </a:solidFill>
            <a:prstDash val="solid"/>
          </a:ln>
        </p:spPr>
        <p:txBody>
          <a:bodyPr/>
          <a:lstStyle/>
          <a:p>
            <a:endParaRPr lang="it-IT" sz="2000"/>
          </a:p>
        </p:txBody>
      </p:sp>
      <p:sp>
        <p:nvSpPr>
          <p:cNvPr id="17" name="Text 15"/>
          <p:cNvSpPr/>
          <p:nvPr/>
        </p:nvSpPr>
        <p:spPr>
          <a:xfrm>
            <a:off x="5842000" y="3939366"/>
            <a:ext cx="4572000" cy="330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dirty="0">
                <a:solidFill>
                  <a:srgbClr val="4472C4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Generative AI</a:t>
            </a:r>
            <a:endParaRPr lang="en-US" sz="2000" dirty="0"/>
          </a:p>
        </p:txBody>
      </p:sp>
      <p:sp>
        <p:nvSpPr>
          <p:cNvPr id="18" name="Text 16"/>
          <p:cNvSpPr/>
          <p:nvPr/>
        </p:nvSpPr>
        <p:spPr>
          <a:xfrm>
            <a:off x="5842000" y="4320366"/>
            <a:ext cx="4572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Creates text, images, code. The interface users see and interact with directly.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762000" y="5844366"/>
            <a:ext cx="14732000" cy="2286000"/>
          </a:xfrm>
          <a:prstGeom prst="roundRect">
            <a:avLst>
              <a:gd name="adj" fmla="val 6000"/>
            </a:avLst>
          </a:prstGeom>
          <a:solidFill>
            <a:srgbClr val="F2F2F2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20" name="Text 18"/>
          <p:cNvSpPr/>
          <p:nvPr/>
        </p:nvSpPr>
        <p:spPr>
          <a:xfrm>
            <a:off x="1143000" y="6034866"/>
            <a:ext cx="5080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Example: A Travel Booking Agent</a:t>
            </a:r>
            <a:endParaRPr lang="en-US" sz="2000" dirty="0"/>
          </a:p>
        </p:txBody>
      </p:sp>
      <p:sp>
        <p:nvSpPr>
          <p:cNvPr id="21" name="Shape 19"/>
          <p:cNvSpPr/>
          <p:nvPr/>
        </p:nvSpPr>
        <p:spPr>
          <a:xfrm>
            <a:off x="1143000" y="6542866"/>
            <a:ext cx="3048000" cy="635000"/>
          </a:xfrm>
          <a:prstGeom prst="roundRect">
            <a:avLst>
              <a:gd name="adj" fmla="val 10000"/>
            </a:avLst>
          </a:prstGeom>
          <a:solidFill>
            <a:srgbClr val="4472C4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22" name="Text 20"/>
          <p:cNvSpPr/>
          <p:nvPr/>
        </p:nvSpPr>
        <p:spPr>
          <a:xfrm>
            <a:off x="1143000" y="6542866"/>
            <a:ext cx="3048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Generative:</a:t>
            </a: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Chat with user about preferences</a:t>
            </a:r>
            <a:endParaRPr lang="en-US" sz="1400" dirty="0"/>
          </a:p>
        </p:txBody>
      </p:sp>
      <p:sp>
        <p:nvSpPr>
          <p:cNvPr id="23" name="Shape 21"/>
          <p:cNvSpPr/>
          <p:nvPr/>
        </p:nvSpPr>
        <p:spPr>
          <a:xfrm>
            <a:off x="4318000" y="6860366"/>
            <a:ext cx="381000" cy="0"/>
          </a:xfrm>
          <a:prstGeom prst="straightConnector1">
            <a:avLst/>
          </a:prstGeom>
          <a:noFill/>
          <a:ln w="25400">
            <a:solidFill>
              <a:srgbClr val="ED7D31"/>
            </a:solidFill>
            <a:prstDash val="solid"/>
            <a:headEnd type="none"/>
            <a:tailEnd type="arrow"/>
          </a:ln>
        </p:spPr>
        <p:txBody>
          <a:bodyPr/>
          <a:lstStyle/>
          <a:p>
            <a:endParaRPr lang="it-IT" sz="2000"/>
          </a:p>
        </p:txBody>
      </p:sp>
      <p:sp>
        <p:nvSpPr>
          <p:cNvPr id="24" name="Shape 22"/>
          <p:cNvSpPr/>
          <p:nvPr/>
        </p:nvSpPr>
        <p:spPr>
          <a:xfrm>
            <a:off x="4826000" y="6606366"/>
            <a:ext cx="3048000" cy="406400"/>
          </a:xfrm>
          <a:prstGeom prst="roundRect">
            <a:avLst>
              <a:gd name="adj" fmla="val 10000"/>
            </a:avLst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25" name="Text 23"/>
          <p:cNvSpPr/>
          <p:nvPr/>
        </p:nvSpPr>
        <p:spPr>
          <a:xfrm>
            <a:off x="4826000" y="6580966"/>
            <a:ext cx="3048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Agentic:</a:t>
            </a: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Search flights, compare hotels</a:t>
            </a:r>
            <a:endParaRPr lang="en-US" sz="1400" dirty="0"/>
          </a:p>
        </p:txBody>
      </p:sp>
      <p:sp>
        <p:nvSpPr>
          <p:cNvPr id="26" name="Shape 24"/>
          <p:cNvSpPr/>
          <p:nvPr/>
        </p:nvSpPr>
        <p:spPr>
          <a:xfrm>
            <a:off x="8001000" y="6860366"/>
            <a:ext cx="381000" cy="0"/>
          </a:xfrm>
          <a:prstGeom prst="straightConnector1">
            <a:avLst/>
          </a:prstGeom>
          <a:noFill/>
          <a:ln w="25400">
            <a:solidFill>
              <a:srgbClr val="5B9BD5"/>
            </a:solidFill>
            <a:prstDash val="solid"/>
            <a:headEnd type="none"/>
            <a:tailEnd type="arrow"/>
          </a:ln>
        </p:spPr>
        <p:txBody>
          <a:bodyPr/>
          <a:lstStyle/>
          <a:p>
            <a:endParaRPr lang="it-IT" sz="2000"/>
          </a:p>
        </p:txBody>
      </p:sp>
      <p:sp>
        <p:nvSpPr>
          <p:cNvPr id="27" name="Shape 25"/>
          <p:cNvSpPr/>
          <p:nvPr/>
        </p:nvSpPr>
        <p:spPr>
          <a:xfrm>
            <a:off x="8509000" y="6606366"/>
            <a:ext cx="3048000" cy="406400"/>
          </a:xfrm>
          <a:prstGeom prst="roundRect">
            <a:avLst>
              <a:gd name="adj" fmla="val 10000"/>
            </a:avLst>
          </a:prstGeom>
          <a:solidFill>
            <a:srgbClr val="5B9BD5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28" name="Text 26"/>
          <p:cNvSpPr/>
          <p:nvPr/>
        </p:nvSpPr>
        <p:spPr>
          <a:xfrm>
            <a:off x="8509000" y="6606366"/>
            <a:ext cx="30480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Non-Gen:</a:t>
            </a: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Validate, rank by price</a:t>
            </a:r>
            <a:endParaRPr lang="en-US" sz="1400" dirty="0"/>
          </a:p>
        </p:txBody>
      </p:sp>
      <p:sp>
        <p:nvSpPr>
          <p:cNvPr id="29" name="Shape 27"/>
          <p:cNvSpPr/>
          <p:nvPr/>
        </p:nvSpPr>
        <p:spPr>
          <a:xfrm>
            <a:off x="11684000" y="6860366"/>
            <a:ext cx="381000" cy="0"/>
          </a:xfrm>
          <a:prstGeom prst="straightConnector1">
            <a:avLst/>
          </a:prstGeom>
          <a:noFill/>
          <a:ln w="25400">
            <a:solidFill>
              <a:srgbClr val="4472C4"/>
            </a:solidFill>
            <a:prstDash val="solid"/>
            <a:headEnd type="none"/>
            <a:tailEnd type="arrow"/>
          </a:ln>
        </p:spPr>
        <p:txBody>
          <a:bodyPr/>
          <a:lstStyle/>
          <a:p>
            <a:endParaRPr lang="it-IT" sz="2000"/>
          </a:p>
        </p:txBody>
      </p:sp>
      <p:sp>
        <p:nvSpPr>
          <p:cNvPr id="30" name="Shape 28"/>
          <p:cNvSpPr/>
          <p:nvPr/>
        </p:nvSpPr>
        <p:spPr>
          <a:xfrm>
            <a:off x="12192000" y="6606366"/>
            <a:ext cx="3048000" cy="406400"/>
          </a:xfrm>
          <a:prstGeom prst="roundRect">
            <a:avLst>
              <a:gd name="adj" fmla="val 10000"/>
            </a:avLst>
          </a:prstGeom>
          <a:solidFill>
            <a:srgbClr val="4472C4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31" name="Text 29"/>
          <p:cNvSpPr/>
          <p:nvPr/>
        </p:nvSpPr>
        <p:spPr>
          <a:xfrm>
            <a:off x="12192000" y="6606366"/>
            <a:ext cx="30480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Three:</a:t>
            </a: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Confirm booking</a:t>
            </a:r>
            <a:endParaRPr lang="en-US" sz="1400" dirty="0"/>
          </a:p>
        </p:txBody>
      </p:sp>
      <p:sp>
        <p:nvSpPr>
          <p:cNvPr id="32" name="Text 30"/>
          <p:cNvSpPr/>
          <p:nvPr/>
        </p:nvSpPr>
        <p:spPr>
          <a:xfrm>
            <a:off x="1143000" y="7304866"/>
            <a:ext cx="13970000" cy="73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Modern AI systems increasingly 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combine all three paradigms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Generative for the interface, Agentic for execution, and Non-Generative for validation and ranking.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5A58F5-EA15-4030-F14C-238CC4667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511;g40995336745_1_414">
            <a:extLst>
              <a:ext uri="{FF2B5EF4-FFF2-40B4-BE49-F238E27FC236}">
                <a16:creationId xmlns:a16="http://schemas.microsoft.com/office/drawing/2014/main" id="{11BD1D96-5436-519D-9596-D7CFA6505167}"/>
              </a:ext>
            </a:extLst>
          </p:cNvPr>
          <p:cNvSpPr/>
          <p:nvPr/>
        </p:nvSpPr>
        <p:spPr>
          <a:xfrm>
            <a:off x="2737884" y="2153228"/>
            <a:ext cx="4663440" cy="4617720"/>
          </a:xfrm>
          <a:prstGeom prst="roundRect">
            <a:avLst>
              <a:gd name="adj" fmla="val 990"/>
            </a:avLst>
          </a:prstGeom>
          <a:solidFill>
            <a:srgbClr val="F7F3E8"/>
          </a:solidFill>
          <a:ln w="12700" cap="flat" cmpd="sng">
            <a:solidFill>
              <a:srgbClr val="D7E3D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35" name="Google Shape;512;g40995336745_1_414">
            <a:extLst>
              <a:ext uri="{FF2B5EF4-FFF2-40B4-BE49-F238E27FC236}">
                <a16:creationId xmlns:a16="http://schemas.microsoft.com/office/drawing/2014/main" id="{701EA855-3AE7-88F5-A63B-B48BCC8F4A40}"/>
              </a:ext>
            </a:extLst>
          </p:cNvPr>
          <p:cNvSpPr/>
          <p:nvPr/>
        </p:nvSpPr>
        <p:spPr>
          <a:xfrm>
            <a:off x="3039636" y="2628716"/>
            <a:ext cx="10972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2AA12"/>
              </a:buClr>
              <a:buSzPts val="3400"/>
              <a:buFont typeface="Calibri"/>
              <a:buNone/>
            </a:pPr>
            <a:r>
              <a:rPr lang="en-GB" sz="3600" b="1" i="0" u="none" strike="noStrike" cap="none">
                <a:solidFill>
                  <a:srgbClr val="E2AA12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513;g40995336745_1_414">
            <a:extLst>
              <a:ext uri="{FF2B5EF4-FFF2-40B4-BE49-F238E27FC236}">
                <a16:creationId xmlns:a16="http://schemas.microsoft.com/office/drawing/2014/main" id="{70EBEB01-2B25-5397-ACD9-975EB62516D9}"/>
              </a:ext>
            </a:extLst>
          </p:cNvPr>
          <p:cNvSpPr/>
          <p:nvPr/>
        </p:nvSpPr>
        <p:spPr>
          <a:xfrm>
            <a:off x="3039636" y="3323660"/>
            <a:ext cx="3794760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E5937"/>
              </a:buClr>
              <a:buSzPts val="2500"/>
              <a:buFont typeface="Calibri"/>
              <a:buNone/>
            </a:pPr>
            <a:r>
              <a:rPr lang="en-GB" sz="2800" b="1" i="0" u="none" strike="noStrike" cap="none">
                <a:solidFill>
                  <a:srgbClr val="1E5937"/>
                </a:solidFill>
                <a:latin typeface="Calibri"/>
                <a:ea typeface="Calibri"/>
                <a:cs typeface="Calibri"/>
                <a:sym typeface="Calibri"/>
              </a:rPr>
              <a:t>Agentic AI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514;g40995336745_1_414">
            <a:extLst>
              <a:ext uri="{FF2B5EF4-FFF2-40B4-BE49-F238E27FC236}">
                <a16:creationId xmlns:a16="http://schemas.microsoft.com/office/drawing/2014/main" id="{6FBCA78D-EC2F-8AAD-B466-51361A79477D}"/>
              </a:ext>
            </a:extLst>
          </p:cNvPr>
          <p:cNvSpPr/>
          <p:nvPr/>
        </p:nvSpPr>
        <p:spPr>
          <a:xfrm>
            <a:off x="3057924" y="5079308"/>
            <a:ext cx="3611880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400"/>
              <a:buFont typeface="Calibri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rPr>
              <a:t>Autonomous agents that plan, act, and reason.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515;g40995336745_1_414">
            <a:extLst>
              <a:ext uri="{FF2B5EF4-FFF2-40B4-BE49-F238E27FC236}">
                <a16:creationId xmlns:a16="http://schemas.microsoft.com/office/drawing/2014/main" id="{90FBA92D-665D-0279-BE7A-80BE02351CAB}"/>
              </a:ext>
            </a:extLst>
          </p:cNvPr>
          <p:cNvSpPr/>
          <p:nvPr/>
        </p:nvSpPr>
        <p:spPr>
          <a:xfrm>
            <a:off x="7767084" y="2107508"/>
            <a:ext cx="5486400" cy="4709160"/>
          </a:xfrm>
          <a:prstGeom prst="roundRect">
            <a:avLst>
              <a:gd name="adj" fmla="val 971"/>
            </a:avLst>
          </a:prstGeom>
          <a:solidFill>
            <a:srgbClr val="FFFFFF"/>
          </a:solidFill>
          <a:ln w="12700" cap="flat" cmpd="sng">
            <a:solidFill>
              <a:srgbClr val="4FAE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39" name="Google Shape;516;g40995336745_1_414" descr="/var/folders/td/d277hqp10m3c3mqx6hgnrj640000gn/T/opencode/pptx-work/mlintro-source/ppt/media/image-23-1.png">
            <a:extLst>
              <a:ext uri="{FF2B5EF4-FFF2-40B4-BE49-F238E27FC236}">
                <a16:creationId xmlns:a16="http://schemas.microsoft.com/office/drawing/2014/main" id="{9087356B-CA8E-1994-0B0A-7234DEBC4DF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841" t="8461" r="3095" b="7350"/>
          <a:stretch/>
        </p:blipFill>
        <p:spPr>
          <a:xfrm>
            <a:off x="7847084" y="2212848"/>
            <a:ext cx="5311301" cy="455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284833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8CEF06-70A0-B2EC-2177-51572F589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132;g40995336745_1_49">
            <a:extLst>
              <a:ext uri="{FF2B5EF4-FFF2-40B4-BE49-F238E27FC236}">
                <a16:creationId xmlns:a16="http://schemas.microsoft.com/office/drawing/2014/main" id="{0787E087-F32F-5145-E215-A25E16935290}"/>
              </a:ext>
            </a:extLst>
          </p:cNvPr>
          <p:cNvSpPr/>
          <p:nvPr/>
        </p:nvSpPr>
        <p:spPr>
          <a:xfrm>
            <a:off x="2979928" y="2139696"/>
            <a:ext cx="4663440" cy="4617720"/>
          </a:xfrm>
          <a:prstGeom prst="roundRect">
            <a:avLst>
              <a:gd name="adj" fmla="val 990"/>
            </a:avLst>
          </a:prstGeom>
          <a:solidFill>
            <a:srgbClr val="F7F3E8"/>
          </a:solidFill>
          <a:ln w="12700" cap="flat" cmpd="sng">
            <a:solidFill>
              <a:srgbClr val="D7E3D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36" name="Google Shape;133;g40995336745_1_49">
            <a:extLst>
              <a:ext uri="{FF2B5EF4-FFF2-40B4-BE49-F238E27FC236}">
                <a16:creationId xmlns:a16="http://schemas.microsoft.com/office/drawing/2014/main" id="{1FF8A637-D8B7-65DE-635D-548C59ED713F}"/>
              </a:ext>
            </a:extLst>
          </p:cNvPr>
          <p:cNvSpPr/>
          <p:nvPr/>
        </p:nvSpPr>
        <p:spPr>
          <a:xfrm>
            <a:off x="3281680" y="2615184"/>
            <a:ext cx="10972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2AA12"/>
              </a:buClr>
              <a:buSzPts val="3400"/>
              <a:buFont typeface="Calibri"/>
              <a:buNone/>
            </a:pPr>
            <a:r>
              <a:rPr lang="en-GB" sz="3600" b="1" i="0" u="none" strike="noStrike" cap="none">
                <a:solidFill>
                  <a:srgbClr val="E2AA12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134;g40995336745_1_49">
            <a:extLst>
              <a:ext uri="{FF2B5EF4-FFF2-40B4-BE49-F238E27FC236}">
                <a16:creationId xmlns:a16="http://schemas.microsoft.com/office/drawing/2014/main" id="{261AC1E2-6D4A-9332-A0C0-F65AA2F76EDA}"/>
              </a:ext>
            </a:extLst>
          </p:cNvPr>
          <p:cNvSpPr/>
          <p:nvPr/>
        </p:nvSpPr>
        <p:spPr>
          <a:xfrm>
            <a:off x="3281680" y="3310128"/>
            <a:ext cx="3794760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E5937"/>
              </a:buClr>
              <a:buSzPts val="2500"/>
              <a:buFont typeface="Calibri"/>
              <a:buNone/>
            </a:pPr>
            <a:r>
              <a:rPr lang="en-GB" sz="2800" b="1" i="0" u="none" strike="noStrike" cap="none">
                <a:solidFill>
                  <a:srgbClr val="1E5937"/>
                </a:solidFill>
                <a:latin typeface="Calibri"/>
                <a:ea typeface="Calibri"/>
                <a:cs typeface="Calibri"/>
                <a:sym typeface="Calibri"/>
              </a:rPr>
              <a:t>What is Artificial Intelligence?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135;g40995336745_1_49">
            <a:extLst>
              <a:ext uri="{FF2B5EF4-FFF2-40B4-BE49-F238E27FC236}">
                <a16:creationId xmlns:a16="http://schemas.microsoft.com/office/drawing/2014/main" id="{CDCF0C00-7500-4BF7-F4EF-DF0840DDAF2C}"/>
              </a:ext>
            </a:extLst>
          </p:cNvPr>
          <p:cNvSpPr/>
          <p:nvPr/>
        </p:nvSpPr>
        <p:spPr>
          <a:xfrm>
            <a:off x="3299968" y="5065776"/>
            <a:ext cx="3611880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400"/>
              <a:buFont typeface="Calibri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rPr>
              <a:t>From science fiction to everyday reality.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136;g40995336745_1_49">
            <a:extLst>
              <a:ext uri="{FF2B5EF4-FFF2-40B4-BE49-F238E27FC236}">
                <a16:creationId xmlns:a16="http://schemas.microsoft.com/office/drawing/2014/main" id="{B3B85849-78D7-17CC-47D3-78E9387FE88D}"/>
              </a:ext>
            </a:extLst>
          </p:cNvPr>
          <p:cNvSpPr/>
          <p:nvPr/>
        </p:nvSpPr>
        <p:spPr>
          <a:xfrm>
            <a:off x="8009128" y="2093976"/>
            <a:ext cx="5486400" cy="4709160"/>
          </a:xfrm>
          <a:prstGeom prst="roundRect">
            <a:avLst>
              <a:gd name="adj" fmla="val 971"/>
            </a:avLst>
          </a:prstGeom>
          <a:solidFill>
            <a:srgbClr val="FFFFFF"/>
          </a:solidFill>
          <a:ln w="12700" cap="flat" cmpd="sng">
            <a:solidFill>
              <a:srgbClr val="4FAE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40" name="Google Shape;137;g40995336745_1_49" descr="/var/folders/td/d277hqp10m3c3mqx6hgnrj640000gn/T/opencode/pptx-work/mlintro-source/ppt/media/image-1-1.png">
            <a:extLst>
              <a:ext uri="{FF2B5EF4-FFF2-40B4-BE49-F238E27FC236}">
                <a16:creationId xmlns:a16="http://schemas.microsoft.com/office/drawing/2014/main" id="{E2C638D1-387F-8A96-4C55-E4216C5F237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8000" y="2212848"/>
            <a:ext cx="5248656" cy="4471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1429699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1124395"/>
            <a:ext cx="889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lang="en-US" sz="32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What is Agentic AI?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762000" y="1721295"/>
            <a:ext cx="508000" cy="38100"/>
          </a:xfrm>
          <a:prstGeom prst="rect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4" name="Shape 2"/>
          <p:cNvSpPr/>
          <p:nvPr/>
        </p:nvSpPr>
        <p:spPr>
          <a:xfrm>
            <a:off x="762000" y="2013395"/>
            <a:ext cx="14732000" cy="1079500"/>
          </a:xfrm>
          <a:prstGeom prst="roundRect">
            <a:avLst>
              <a:gd name="adj" fmla="val 8000"/>
            </a:avLst>
          </a:prstGeom>
          <a:solidFill>
            <a:srgbClr val="F7F3E8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it-IT" sz="2000"/>
          </a:p>
        </p:txBody>
      </p:sp>
      <p:sp>
        <p:nvSpPr>
          <p:cNvPr id="5" name="Text 3"/>
          <p:cNvSpPr/>
          <p:nvPr/>
        </p:nvSpPr>
        <p:spPr>
          <a:xfrm>
            <a:off x="1079500" y="2140395"/>
            <a:ext cx="14097000" cy="8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lang="en-US" sz="20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Agentic AI</a:t>
            </a:r>
            <a:r>
              <a:rPr lang="en-US" sz="20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refers to systems that can autonomously plan, reason, and execute multi-step tasks by combining LLMs with tools — going beyond simple Q&amp;A.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762000" y="3410395"/>
            <a:ext cx="38100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600" kern="0" spc="200" dirty="0">
                <a:solidFill>
                  <a:srgbClr val="ED7D31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TRADITIONAL LLM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762000" y="3854895"/>
            <a:ext cx="6858000" cy="3302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8" name="Shape 6"/>
          <p:cNvSpPr/>
          <p:nvPr/>
        </p:nvSpPr>
        <p:spPr>
          <a:xfrm>
            <a:off x="1079500" y="4108895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355600" y="166688"/>
                </a:moveTo>
                <a:cubicBezTo>
                  <a:pt x="355600" y="258713"/>
                  <a:pt x="276007" y="333375"/>
                  <a:pt x="177800" y="333375"/>
                </a:cubicBezTo>
                <a:cubicBezTo>
                  <a:pt x="152033" y="333375"/>
                  <a:pt x="127585" y="328235"/>
                  <a:pt x="105499" y="318998"/>
                </a:cubicBezTo>
                <a:lnTo>
                  <a:pt x="23267" y="354280"/>
                </a:lnTo>
                <a:cubicBezTo>
                  <a:pt x="16738" y="357059"/>
                  <a:pt x="9237" y="355461"/>
                  <a:pt x="4445" y="350252"/>
                </a:cubicBezTo>
                <a:cubicBezTo>
                  <a:pt x="-347" y="345043"/>
                  <a:pt x="-1389" y="337403"/>
                  <a:pt x="1945" y="331153"/>
                </a:cubicBezTo>
                <a:lnTo>
                  <a:pt x="35838" y="267117"/>
                </a:lnTo>
                <a:cubicBezTo>
                  <a:pt x="13335" y="239127"/>
                  <a:pt x="0" y="204401"/>
                  <a:pt x="0" y="166688"/>
                </a:cubicBezTo>
                <a:cubicBezTo>
                  <a:pt x="0" y="74662"/>
                  <a:pt x="79593" y="0"/>
                  <a:pt x="177800" y="0"/>
                </a:cubicBezTo>
                <a:cubicBezTo>
                  <a:pt x="276007" y="0"/>
                  <a:pt x="355600" y="74662"/>
                  <a:pt x="355600" y="166688"/>
                </a:cubicBezTo>
                <a:close/>
              </a:path>
            </a:pathLst>
          </a:custGeom>
          <a:solidFill>
            <a:srgbClr val="5B9BD5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9" name="Text 7"/>
          <p:cNvSpPr/>
          <p:nvPr/>
        </p:nvSpPr>
        <p:spPr>
          <a:xfrm>
            <a:off x="1587500" y="4108895"/>
            <a:ext cx="3810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400" dirty="0">
                <a:solidFill>
                  <a:srgbClr val="5B9BD5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Passive Assistant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1079500" y="4616895"/>
            <a:ext cx="6223000" cy="234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 ask a question → it gives an answer</a:t>
            </a:r>
            <a:endParaRPr lang="en-US" dirty="0"/>
          </a:p>
          <a:p>
            <a:pPr algn="l">
              <a:lnSpc>
                <a:spcPct val="160000"/>
              </a:lnSpc>
              <a:spcBef>
                <a:spcPts val="800"/>
              </a:spcBef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Single-turn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interaction</a:t>
            </a:r>
            <a:endParaRPr lang="en-US" dirty="0"/>
          </a:p>
          <a:p>
            <a:pPr algn="l">
              <a:lnSpc>
                <a:spcPct val="160000"/>
              </a:lnSpc>
              <a:spcBef>
                <a:spcPts val="800"/>
              </a:spcBef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access to external tools</a:t>
            </a:r>
            <a:endParaRPr lang="en-US" dirty="0"/>
          </a:p>
          <a:p>
            <a:pPr algn="l">
              <a:lnSpc>
                <a:spcPct val="160000"/>
              </a:lnSpc>
              <a:spcBef>
                <a:spcPts val="800"/>
              </a:spcBef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Cannot take actions</a:t>
            </a:r>
            <a:endParaRPr lang="en-US" dirty="0"/>
          </a:p>
          <a:p>
            <a:pPr algn="l">
              <a:lnSpc>
                <a:spcPct val="160000"/>
              </a:lnSpc>
              <a:spcBef>
                <a:spcPts val="800"/>
              </a:spcBef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Limited to training data</a:t>
            </a:r>
            <a:endParaRPr lang="en-US" dirty="0"/>
          </a:p>
        </p:txBody>
      </p:sp>
      <p:sp>
        <p:nvSpPr>
          <p:cNvPr id="11" name="Shape 9"/>
          <p:cNvSpPr/>
          <p:nvPr/>
        </p:nvSpPr>
        <p:spPr>
          <a:xfrm>
            <a:off x="7848600" y="5124895"/>
            <a:ext cx="558800" cy="0"/>
          </a:xfrm>
          <a:prstGeom prst="straightConnector1">
            <a:avLst/>
          </a:prstGeom>
          <a:noFill/>
          <a:ln w="38100">
            <a:solidFill>
              <a:srgbClr val="ED7D31"/>
            </a:solidFill>
            <a:prstDash val="solid"/>
            <a:headEnd type="none"/>
            <a:tailEnd type="arrow"/>
          </a:ln>
        </p:spPr>
        <p:txBody>
          <a:bodyPr/>
          <a:lstStyle/>
          <a:p>
            <a:endParaRPr lang="it-IT" sz="2000"/>
          </a:p>
        </p:txBody>
      </p:sp>
      <p:sp>
        <p:nvSpPr>
          <p:cNvPr id="12" name="Text 10"/>
          <p:cNvSpPr/>
          <p:nvPr/>
        </p:nvSpPr>
        <p:spPr>
          <a:xfrm>
            <a:off x="8382000" y="3410395"/>
            <a:ext cx="38100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600" kern="0" spc="200" dirty="0">
                <a:solidFill>
                  <a:srgbClr val="ED7D31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AGENTIC AI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8382000" y="3854895"/>
            <a:ext cx="7112000" cy="3302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4" name="Shape 12"/>
          <p:cNvSpPr/>
          <p:nvPr/>
        </p:nvSpPr>
        <p:spPr>
          <a:xfrm>
            <a:off x="8382000" y="3854895"/>
            <a:ext cx="7112000" cy="63500"/>
          </a:xfrm>
          <a:prstGeom prst="rect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5" name="Shape 13"/>
          <p:cNvSpPr/>
          <p:nvPr/>
        </p:nvSpPr>
        <p:spPr>
          <a:xfrm>
            <a:off x="8699500" y="4108895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195580" y="0"/>
                </a:moveTo>
                <a:cubicBezTo>
                  <a:pt x="195580" y="-12293"/>
                  <a:pt x="187635" y="-22225"/>
                  <a:pt x="177800" y="-22225"/>
                </a:cubicBezTo>
                <a:cubicBezTo>
                  <a:pt x="167965" y="-22225"/>
                  <a:pt x="160020" y="-12293"/>
                  <a:pt x="160020" y="0"/>
                </a:cubicBezTo>
                <a:lnTo>
                  <a:pt x="160020" y="44450"/>
                </a:lnTo>
                <a:lnTo>
                  <a:pt x="106680" y="44450"/>
                </a:lnTo>
                <a:cubicBezTo>
                  <a:pt x="77232" y="44450"/>
                  <a:pt x="53340" y="74315"/>
                  <a:pt x="53340" y="111125"/>
                </a:cubicBezTo>
                <a:lnTo>
                  <a:pt x="53340" y="266700"/>
                </a:lnTo>
                <a:cubicBezTo>
                  <a:pt x="53340" y="303510"/>
                  <a:pt x="77232" y="333375"/>
                  <a:pt x="106680" y="333375"/>
                </a:cubicBezTo>
                <a:lnTo>
                  <a:pt x="248920" y="333375"/>
                </a:lnTo>
                <a:cubicBezTo>
                  <a:pt x="278368" y="333375"/>
                  <a:pt x="302260" y="303510"/>
                  <a:pt x="302260" y="266700"/>
                </a:cubicBezTo>
                <a:lnTo>
                  <a:pt x="302260" y="111125"/>
                </a:lnTo>
                <a:cubicBezTo>
                  <a:pt x="302260" y="74315"/>
                  <a:pt x="278368" y="44450"/>
                  <a:pt x="248920" y="44450"/>
                </a:cubicBezTo>
                <a:lnTo>
                  <a:pt x="195580" y="44450"/>
                </a:lnTo>
                <a:lnTo>
                  <a:pt x="195580" y="0"/>
                </a:lnTo>
                <a:close/>
                <a:moveTo>
                  <a:pt x="88900" y="255587"/>
                </a:moveTo>
                <a:cubicBezTo>
                  <a:pt x="88900" y="246350"/>
                  <a:pt x="94845" y="238919"/>
                  <a:pt x="102235" y="238919"/>
                </a:cubicBezTo>
                <a:lnTo>
                  <a:pt x="120015" y="238919"/>
                </a:lnTo>
                <a:cubicBezTo>
                  <a:pt x="127405" y="238919"/>
                  <a:pt x="133350" y="246350"/>
                  <a:pt x="133350" y="255587"/>
                </a:cubicBezTo>
                <a:cubicBezTo>
                  <a:pt x="133350" y="264825"/>
                  <a:pt x="127405" y="272256"/>
                  <a:pt x="120015" y="272256"/>
                </a:cubicBezTo>
                <a:lnTo>
                  <a:pt x="102235" y="272256"/>
                </a:lnTo>
                <a:cubicBezTo>
                  <a:pt x="94845" y="272256"/>
                  <a:pt x="88900" y="264825"/>
                  <a:pt x="88900" y="255587"/>
                </a:cubicBezTo>
                <a:close/>
                <a:moveTo>
                  <a:pt x="155575" y="255587"/>
                </a:moveTo>
                <a:cubicBezTo>
                  <a:pt x="155575" y="246350"/>
                  <a:pt x="161520" y="238919"/>
                  <a:pt x="168910" y="238919"/>
                </a:cubicBezTo>
                <a:lnTo>
                  <a:pt x="186690" y="238919"/>
                </a:lnTo>
                <a:cubicBezTo>
                  <a:pt x="194080" y="238919"/>
                  <a:pt x="200025" y="246350"/>
                  <a:pt x="200025" y="255587"/>
                </a:cubicBezTo>
                <a:cubicBezTo>
                  <a:pt x="200025" y="264825"/>
                  <a:pt x="194080" y="272256"/>
                  <a:pt x="186690" y="272256"/>
                </a:cubicBezTo>
                <a:lnTo>
                  <a:pt x="168910" y="272256"/>
                </a:lnTo>
                <a:cubicBezTo>
                  <a:pt x="161520" y="272256"/>
                  <a:pt x="155575" y="264825"/>
                  <a:pt x="155575" y="255587"/>
                </a:cubicBezTo>
                <a:close/>
                <a:moveTo>
                  <a:pt x="222250" y="255587"/>
                </a:moveTo>
                <a:cubicBezTo>
                  <a:pt x="222250" y="246350"/>
                  <a:pt x="228195" y="238919"/>
                  <a:pt x="235585" y="238919"/>
                </a:cubicBezTo>
                <a:lnTo>
                  <a:pt x="253365" y="238919"/>
                </a:lnTo>
                <a:cubicBezTo>
                  <a:pt x="260755" y="238919"/>
                  <a:pt x="266700" y="246350"/>
                  <a:pt x="266700" y="255587"/>
                </a:cubicBezTo>
                <a:cubicBezTo>
                  <a:pt x="266700" y="264825"/>
                  <a:pt x="260755" y="272256"/>
                  <a:pt x="253365" y="272256"/>
                </a:cubicBezTo>
                <a:lnTo>
                  <a:pt x="235585" y="272256"/>
                </a:lnTo>
                <a:cubicBezTo>
                  <a:pt x="228195" y="272256"/>
                  <a:pt x="222250" y="264825"/>
                  <a:pt x="222250" y="255587"/>
                </a:cubicBezTo>
                <a:close/>
                <a:moveTo>
                  <a:pt x="124460" y="122238"/>
                </a:moveTo>
                <a:cubicBezTo>
                  <a:pt x="139180" y="122238"/>
                  <a:pt x="151130" y="137176"/>
                  <a:pt x="151130" y="155575"/>
                </a:cubicBezTo>
                <a:cubicBezTo>
                  <a:pt x="151130" y="173974"/>
                  <a:pt x="139180" y="188913"/>
                  <a:pt x="124460" y="188913"/>
                </a:cubicBezTo>
                <a:cubicBezTo>
                  <a:pt x="109740" y="188913"/>
                  <a:pt x="97790" y="173974"/>
                  <a:pt x="97790" y="155575"/>
                </a:cubicBezTo>
                <a:cubicBezTo>
                  <a:pt x="97790" y="137176"/>
                  <a:pt x="109740" y="122238"/>
                  <a:pt x="124460" y="122238"/>
                </a:cubicBezTo>
                <a:close/>
                <a:moveTo>
                  <a:pt x="204470" y="155575"/>
                </a:moveTo>
                <a:cubicBezTo>
                  <a:pt x="204470" y="137176"/>
                  <a:pt x="216420" y="122238"/>
                  <a:pt x="231140" y="122238"/>
                </a:cubicBezTo>
                <a:cubicBezTo>
                  <a:pt x="245860" y="122238"/>
                  <a:pt x="257810" y="137176"/>
                  <a:pt x="257810" y="155575"/>
                </a:cubicBezTo>
                <a:cubicBezTo>
                  <a:pt x="257810" y="173974"/>
                  <a:pt x="245860" y="188913"/>
                  <a:pt x="231140" y="188913"/>
                </a:cubicBezTo>
                <a:cubicBezTo>
                  <a:pt x="216420" y="188913"/>
                  <a:pt x="204470" y="173974"/>
                  <a:pt x="204470" y="155575"/>
                </a:cubicBezTo>
                <a:close/>
                <a:moveTo>
                  <a:pt x="35560" y="155575"/>
                </a:moveTo>
                <a:cubicBezTo>
                  <a:pt x="35560" y="143282"/>
                  <a:pt x="27615" y="133350"/>
                  <a:pt x="17780" y="133350"/>
                </a:cubicBezTo>
                <a:cubicBezTo>
                  <a:pt x="7945" y="133350"/>
                  <a:pt x="0" y="143282"/>
                  <a:pt x="0" y="155575"/>
                </a:cubicBezTo>
                <a:lnTo>
                  <a:pt x="0" y="222250"/>
                </a:lnTo>
                <a:cubicBezTo>
                  <a:pt x="0" y="234543"/>
                  <a:pt x="7945" y="244475"/>
                  <a:pt x="17780" y="244475"/>
                </a:cubicBezTo>
                <a:cubicBezTo>
                  <a:pt x="27615" y="244475"/>
                  <a:pt x="35560" y="234543"/>
                  <a:pt x="35560" y="222250"/>
                </a:cubicBezTo>
                <a:lnTo>
                  <a:pt x="35560" y="155575"/>
                </a:lnTo>
                <a:close/>
                <a:moveTo>
                  <a:pt x="337820" y="133350"/>
                </a:moveTo>
                <a:cubicBezTo>
                  <a:pt x="327985" y="133350"/>
                  <a:pt x="320040" y="143282"/>
                  <a:pt x="320040" y="155575"/>
                </a:cubicBezTo>
                <a:lnTo>
                  <a:pt x="320040" y="222250"/>
                </a:lnTo>
                <a:cubicBezTo>
                  <a:pt x="320040" y="234543"/>
                  <a:pt x="327985" y="244475"/>
                  <a:pt x="337820" y="244475"/>
                </a:cubicBezTo>
                <a:cubicBezTo>
                  <a:pt x="347655" y="244475"/>
                  <a:pt x="355600" y="234543"/>
                  <a:pt x="355600" y="222250"/>
                </a:cubicBezTo>
                <a:lnTo>
                  <a:pt x="355600" y="155575"/>
                </a:lnTo>
                <a:cubicBezTo>
                  <a:pt x="355600" y="143282"/>
                  <a:pt x="347655" y="133350"/>
                  <a:pt x="337820" y="133350"/>
                </a:cubicBezTo>
                <a:close/>
              </a:path>
            </a:pathLst>
          </a:cu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6" name="Text 14"/>
          <p:cNvSpPr/>
          <p:nvPr/>
        </p:nvSpPr>
        <p:spPr>
          <a:xfrm>
            <a:off x="9207500" y="4108895"/>
            <a:ext cx="3810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400" dirty="0">
                <a:solidFill>
                  <a:srgbClr val="4472C4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Autonomous Agent</a:t>
            </a:r>
            <a:endParaRPr lang="en-US" sz="2400" dirty="0"/>
          </a:p>
        </p:txBody>
      </p:sp>
      <p:sp>
        <p:nvSpPr>
          <p:cNvPr id="17" name="Text 15"/>
          <p:cNvSpPr/>
          <p:nvPr/>
        </p:nvSpPr>
        <p:spPr>
          <a:xfrm>
            <a:off x="8699500" y="4616895"/>
            <a:ext cx="6477000" cy="234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 give a goal → it plans and executes</a:t>
            </a:r>
            <a:endParaRPr lang="en-US" dirty="0"/>
          </a:p>
          <a:p>
            <a:pPr algn="l">
              <a:lnSpc>
                <a:spcPct val="160000"/>
              </a:lnSpc>
              <a:spcBef>
                <a:spcPts val="800"/>
              </a:spcBef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Multi-step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reasoning</a:t>
            </a:r>
            <a:endParaRPr lang="en-US" dirty="0"/>
          </a:p>
          <a:p>
            <a:pPr algn="l">
              <a:lnSpc>
                <a:spcPct val="160000"/>
              </a:lnSpc>
              <a:spcBef>
                <a:spcPts val="800"/>
              </a:spcBef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Uses tools (APIs, browser, code)</a:t>
            </a:r>
            <a:endParaRPr lang="en-US" dirty="0"/>
          </a:p>
          <a:p>
            <a:pPr algn="l">
              <a:lnSpc>
                <a:spcPct val="160000"/>
              </a:lnSpc>
              <a:spcBef>
                <a:spcPts val="800"/>
              </a:spcBef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Takes actions in the world</a:t>
            </a:r>
            <a:endParaRPr lang="en-US" dirty="0"/>
          </a:p>
          <a:p>
            <a:pPr algn="l">
              <a:lnSpc>
                <a:spcPct val="160000"/>
              </a:lnSpc>
              <a:spcBef>
                <a:spcPts val="800"/>
              </a:spcBef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Learns from feedback</a:t>
            </a: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762000" y="7537895"/>
            <a:ext cx="101600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40000"/>
              </a:lnSpc>
            </a:pPr>
            <a:r>
              <a:rPr lang="en-US" sz="1600" dirty="0">
                <a:solidFill>
                  <a:srgbClr val="A5A5A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shift from passive Q&amp;A to active problem-solving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1311643"/>
            <a:ext cx="8890000" cy="558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lang="en-US" sz="32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How Agentic AI Works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762000" y="1932038"/>
            <a:ext cx="508000" cy="41910"/>
          </a:xfrm>
          <a:prstGeom prst="rect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4" name="Shape 2"/>
          <p:cNvSpPr/>
          <p:nvPr/>
        </p:nvSpPr>
        <p:spPr>
          <a:xfrm>
            <a:off x="762000" y="2111743"/>
            <a:ext cx="3429000" cy="39116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 u="sng" dirty="0"/>
          </a:p>
        </p:txBody>
      </p:sp>
      <p:sp>
        <p:nvSpPr>
          <p:cNvPr id="5" name="Shape 3"/>
          <p:cNvSpPr/>
          <p:nvPr/>
        </p:nvSpPr>
        <p:spPr>
          <a:xfrm>
            <a:off x="762000" y="2286368"/>
            <a:ext cx="3429000" cy="69850"/>
          </a:xfrm>
          <a:prstGeom prst="rect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6" name="Shape 4"/>
          <p:cNvSpPr/>
          <p:nvPr/>
        </p:nvSpPr>
        <p:spPr>
          <a:xfrm>
            <a:off x="2159000" y="2586723"/>
            <a:ext cx="406400" cy="44704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200" y="406400"/>
                </a:moveTo>
                <a:cubicBezTo>
                  <a:pt x="315349" y="406400"/>
                  <a:pt x="406400" y="315349"/>
                  <a:pt x="406400" y="203200"/>
                </a:cubicBezTo>
                <a:cubicBezTo>
                  <a:pt x="406400" y="91051"/>
                  <a:pt x="315349" y="0"/>
                  <a:pt x="203200" y="0"/>
                </a:cubicBezTo>
                <a:cubicBezTo>
                  <a:pt x="91051" y="0"/>
                  <a:pt x="0" y="91051"/>
                  <a:pt x="0" y="203200"/>
                </a:cubicBezTo>
                <a:cubicBezTo>
                  <a:pt x="0" y="315349"/>
                  <a:pt x="91051" y="406400"/>
                  <a:pt x="203200" y="406400"/>
                </a:cubicBezTo>
                <a:close/>
                <a:moveTo>
                  <a:pt x="243443" y="258048"/>
                </a:moveTo>
                <a:lnTo>
                  <a:pt x="128905" y="302101"/>
                </a:lnTo>
                <a:cubicBezTo>
                  <a:pt x="113506" y="308054"/>
                  <a:pt x="98346" y="292894"/>
                  <a:pt x="104299" y="277495"/>
                </a:cubicBezTo>
                <a:lnTo>
                  <a:pt x="148352" y="162957"/>
                </a:lnTo>
                <a:cubicBezTo>
                  <a:pt x="150971" y="156210"/>
                  <a:pt x="156210" y="150971"/>
                  <a:pt x="162957" y="148352"/>
                </a:cubicBezTo>
                <a:lnTo>
                  <a:pt x="277495" y="104299"/>
                </a:lnTo>
                <a:cubicBezTo>
                  <a:pt x="292894" y="98346"/>
                  <a:pt x="308054" y="113506"/>
                  <a:pt x="302101" y="128905"/>
                </a:cubicBezTo>
                <a:lnTo>
                  <a:pt x="258048" y="243443"/>
                </a:lnTo>
                <a:cubicBezTo>
                  <a:pt x="255508" y="250190"/>
                  <a:pt x="250190" y="255429"/>
                  <a:pt x="243443" y="258048"/>
                </a:cubicBezTo>
                <a:close/>
                <a:moveTo>
                  <a:pt x="228600" y="203200"/>
                </a:moveTo>
                <a:cubicBezTo>
                  <a:pt x="228600" y="189181"/>
                  <a:pt x="217219" y="177800"/>
                  <a:pt x="203200" y="177800"/>
                </a:cubicBezTo>
                <a:cubicBezTo>
                  <a:pt x="189181" y="177800"/>
                  <a:pt x="177800" y="189181"/>
                  <a:pt x="177800" y="203200"/>
                </a:cubicBezTo>
                <a:cubicBezTo>
                  <a:pt x="177800" y="217219"/>
                  <a:pt x="189181" y="228600"/>
                  <a:pt x="203200" y="228600"/>
                </a:cubicBezTo>
                <a:cubicBezTo>
                  <a:pt x="217219" y="228600"/>
                  <a:pt x="228600" y="217219"/>
                  <a:pt x="228600" y="203200"/>
                </a:cubicBezTo>
                <a:close/>
              </a:path>
            </a:pathLst>
          </a:cu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7" name="Text 5"/>
          <p:cNvSpPr/>
          <p:nvPr/>
        </p:nvSpPr>
        <p:spPr>
          <a:xfrm>
            <a:off x="1016000" y="3186163"/>
            <a:ext cx="2921000" cy="39116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Planning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1016000" y="3562718"/>
            <a:ext cx="2921000" cy="2165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6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Breaks a complex goal into smaller, actionable steps</a:t>
            </a:r>
            <a:endParaRPr lang="en-US" sz="1600" dirty="0"/>
          </a:p>
          <a:p>
            <a:pPr algn="ctr">
              <a:lnSpc>
                <a:spcPct val="160000"/>
              </a:lnSpc>
              <a:spcBef>
                <a:spcPts val="800"/>
              </a:spcBef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Creates a plan before acting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4508500" y="2111743"/>
            <a:ext cx="3429000" cy="39116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0" name="Shape 8"/>
          <p:cNvSpPr/>
          <p:nvPr/>
        </p:nvSpPr>
        <p:spPr>
          <a:xfrm>
            <a:off x="4508500" y="2286368"/>
            <a:ext cx="3429000" cy="69850"/>
          </a:xfrm>
          <a:prstGeom prst="rect">
            <a:avLst/>
          </a:prstGeom>
          <a:solidFill>
            <a:srgbClr val="4472C4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1" name="Shape 9"/>
          <p:cNvSpPr/>
          <p:nvPr/>
        </p:nvSpPr>
        <p:spPr>
          <a:xfrm>
            <a:off x="5905500" y="2586723"/>
            <a:ext cx="406400" cy="44704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406400" y="163354"/>
                </a:moveTo>
                <a:cubicBezTo>
                  <a:pt x="392974" y="171133"/>
                  <a:pt x="377553" y="177403"/>
                  <a:pt x="361496" y="182404"/>
                </a:cubicBezTo>
                <a:cubicBezTo>
                  <a:pt x="318861" y="195739"/>
                  <a:pt x="262890" y="203200"/>
                  <a:pt x="203200" y="203200"/>
                </a:cubicBezTo>
                <a:cubicBezTo>
                  <a:pt x="143510" y="203200"/>
                  <a:pt x="87449" y="195659"/>
                  <a:pt x="44904" y="182404"/>
                </a:cubicBezTo>
                <a:cubicBezTo>
                  <a:pt x="28938" y="177403"/>
                  <a:pt x="13426" y="171133"/>
                  <a:pt x="0" y="163354"/>
                </a:cubicBezTo>
                <a:lnTo>
                  <a:pt x="0" y="228600"/>
                </a:lnTo>
                <a:cubicBezTo>
                  <a:pt x="0" y="263684"/>
                  <a:pt x="90986" y="292100"/>
                  <a:pt x="203200" y="292100"/>
                </a:cubicBezTo>
                <a:cubicBezTo>
                  <a:pt x="315414" y="292100"/>
                  <a:pt x="406400" y="263684"/>
                  <a:pt x="406400" y="228600"/>
                </a:cubicBezTo>
                <a:lnTo>
                  <a:pt x="406400" y="163354"/>
                </a:lnTo>
                <a:close/>
                <a:moveTo>
                  <a:pt x="406400" y="101600"/>
                </a:moveTo>
                <a:lnTo>
                  <a:pt x="406400" y="63500"/>
                </a:lnTo>
                <a:cubicBezTo>
                  <a:pt x="406400" y="28416"/>
                  <a:pt x="315414" y="0"/>
                  <a:pt x="203200" y="0"/>
                </a:cubicBezTo>
                <a:cubicBezTo>
                  <a:pt x="90986" y="0"/>
                  <a:pt x="0" y="28416"/>
                  <a:pt x="0" y="63500"/>
                </a:cubicBezTo>
                <a:lnTo>
                  <a:pt x="0" y="101600"/>
                </a:lnTo>
                <a:cubicBezTo>
                  <a:pt x="0" y="136684"/>
                  <a:pt x="90986" y="165100"/>
                  <a:pt x="203200" y="165100"/>
                </a:cubicBezTo>
                <a:cubicBezTo>
                  <a:pt x="315414" y="165100"/>
                  <a:pt x="406400" y="136684"/>
                  <a:pt x="406400" y="101600"/>
                </a:cubicBezTo>
                <a:close/>
                <a:moveTo>
                  <a:pt x="361496" y="309404"/>
                </a:moveTo>
                <a:cubicBezTo>
                  <a:pt x="318951" y="322659"/>
                  <a:pt x="262981" y="330200"/>
                  <a:pt x="203200" y="330200"/>
                </a:cubicBezTo>
                <a:cubicBezTo>
                  <a:pt x="143419" y="330200"/>
                  <a:pt x="87449" y="322659"/>
                  <a:pt x="44904" y="309404"/>
                </a:cubicBezTo>
                <a:cubicBezTo>
                  <a:pt x="28938" y="304403"/>
                  <a:pt x="13426" y="298133"/>
                  <a:pt x="0" y="290354"/>
                </a:cubicBezTo>
                <a:lnTo>
                  <a:pt x="0" y="342900"/>
                </a:lnTo>
                <a:cubicBezTo>
                  <a:pt x="0" y="377984"/>
                  <a:pt x="90986" y="406400"/>
                  <a:pt x="203200" y="406400"/>
                </a:cubicBezTo>
                <a:cubicBezTo>
                  <a:pt x="315414" y="406400"/>
                  <a:pt x="406400" y="377984"/>
                  <a:pt x="406400" y="342900"/>
                </a:cubicBezTo>
                <a:lnTo>
                  <a:pt x="406400" y="290354"/>
                </a:lnTo>
                <a:cubicBezTo>
                  <a:pt x="392974" y="298133"/>
                  <a:pt x="377553" y="304403"/>
                  <a:pt x="361496" y="309404"/>
                </a:cubicBezTo>
                <a:close/>
              </a:path>
            </a:pathLst>
          </a:custGeom>
          <a:solidFill>
            <a:srgbClr val="4472C4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2" name="Text 10"/>
          <p:cNvSpPr/>
          <p:nvPr/>
        </p:nvSpPr>
        <p:spPr>
          <a:xfrm>
            <a:off x="4762500" y="3186163"/>
            <a:ext cx="2921000" cy="39116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Memory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4762500" y="3562718"/>
            <a:ext cx="2921000" cy="2165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60000"/>
              </a:lnSpc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Short-term: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remembers the current task context</a:t>
            </a:r>
            <a:endParaRPr lang="en-US" sz="1600" dirty="0"/>
          </a:p>
          <a:p>
            <a:pPr algn="ctr">
              <a:lnSpc>
                <a:spcPct val="160000"/>
              </a:lnSpc>
              <a:spcBef>
                <a:spcPts val="800"/>
              </a:spcBef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Long-term: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recalls past interactions and solutions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8255000" y="2111743"/>
            <a:ext cx="3429000" cy="39116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5" name="Shape 13"/>
          <p:cNvSpPr/>
          <p:nvPr/>
        </p:nvSpPr>
        <p:spPr>
          <a:xfrm>
            <a:off x="8255000" y="2286368"/>
            <a:ext cx="3429000" cy="69850"/>
          </a:xfrm>
          <a:prstGeom prst="rect">
            <a:avLst/>
          </a:prstGeom>
          <a:solidFill>
            <a:srgbClr val="5B9BD5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6" name="Shape 14"/>
          <p:cNvSpPr/>
          <p:nvPr/>
        </p:nvSpPr>
        <p:spPr>
          <a:xfrm>
            <a:off x="9652000" y="2586723"/>
            <a:ext cx="406400" cy="44704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359410" y="78264"/>
                </a:moveTo>
                <a:cubicBezTo>
                  <a:pt x="364772" y="72231"/>
                  <a:pt x="373733" y="73739"/>
                  <a:pt x="376414" y="81677"/>
                </a:cubicBezTo>
                <a:cubicBezTo>
                  <a:pt x="381212" y="95726"/>
                  <a:pt x="383822" y="111046"/>
                  <a:pt x="383822" y="127000"/>
                </a:cubicBezTo>
                <a:cubicBezTo>
                  <a:pt x="383822" y="197168"/>
                  <a:pt x="333304" y="254000"/>
                  <a:pt x="270933" y="254000"/>
                </a:cubicBezTo>
                <a:cubicBezTo>
                  <a:pt x="258586" y="254000"/>
                  <a:pt x="246662" y="251777"/>
                  <a:pt x="235514" y="247650"/>
                </a:cubicBezTo>
                <a:lnTo>
                  <a:pt x="103646" y="396002"/>
                </a:lnTo>
                <a:cubicBezTo>
                  <a:pt x="83820" y="418306"/>
                  <a:pt x="51647" y="418306"/>
                  <a:pt x="31821" y="396002"/>
                </a:cubicBezTo>
                <a:cubicBezTo>
                  <a:pt x="11994" y="373697"/>
                  <a:pt x="11994" y="337502"/>
                  <a:pt x="31821" y="315198"/>
                </a:cubicBezTo>
                <a:lnTo>
                  <a:pt x="163689" y="166846"/>
                </a:lnTo>
                <a:cubicBezTo>
                  <a:pt x="160020" y="154305"/>
                  <a:pt x="158044" y="140970"/>
                  <a:pt x="158044" y="127000"/>
                </a:cubicBezTo>
                <a:cubicBezTo>
                  <a:pt x="158044" y="56832"/>
                  <a:pt x="208562" y="0"/>
                  <a:pt x="270933" y="0"/>
                </a:cubicBezTo>
                <a:cubicBezTo>
                  <a:pt x="285115" y="0"/>
                  <a:pt x="298732" y="2937"/>
                  <a:pt x="311221" y="8334"/>
                </a:cubicBezTo>
                <a:cubicBezTo>
                  <a:pt x="318276" y="11351"/>
                  <a:pt x="319546" y="21431"/>
                  <a:pt x="314254" y="27464"/>
                </a:cubicBezTo>
                <a:lnTo>
                  <a:pt x="251672" y="97869"/>
                </a:lnTo>
                <a:cubicBezTo>
                  <a:pt x="249555" y="100251"/>
                  <a:pt x="248356" y="103505"/>
                  <a:pt x="248356" y="106839"/>
                </a:cubicBezTo>
                <a:lnTo>
                  <a:pt x="248356" y="139700"/>
                </a:lnTo>
                <a:cubicBezTo>
                  <a:pt x="248356" y="146685"/>
                  <a:pt x="253436" y="152400"/>
                  <a:pt x="259644" y="152400"/>
                </a:cubicBezTo>
                <a:lnTo>
                  <a:pt x="288854" y="152400"/>
                </a:lnTo>
                <a:cubicBezTo>
                  <a:pt x="291818" y="152400"/>
                  <a:pt x="294711" y="151051"/>
                  <a:pt x="296827" y="148669"/>
                </a:cubicBezTo>
                <a:lnTo>
                  <a:pt x="359410" y="78264"/>
                </a:lnTo>
                <a:close/>
              </a:path>
            </a:pathLst>
          </a:custGeom>
          <a:solidFill>
            <a:srgbClr val="5B9BD5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7" name="Text 15"/>
          <p:cNvSpPr/>
          <p:nvPr/>
        </p:nvSpPr>
        <p:spPr>
          <a:xfrm>
            <a:off x="8509000" y="3186163"/>
            <a:ext cx="2921000" cy="39116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Tool Use</a:t>
            </a:r>
            <a:endParaRPr lang="en-US" sz="2400" dirty="0"/>
          </a:p>
        </p:txBody>
      </p:sp>
      <p:sp>
        <p:nvSpPr>
          <p:cNvPr id="18" name="Text 16"/>
          <p:cNvSpPr/>
          <p:nvPr/>
        </p:nvSpPr>
        <p:spPr>
          <a:xfrm>
            <a:off x="8509000" y="3562718"/>
            <a:ext cx="2921000" cy="2165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6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Calls APIs, browses the web, runs code, queries databases</a:t>
            </a:r>
            <a:endParaRPr lang="en-US" sz="1600" dirty="0"/>
          </a:p>
          <a:p>
            <a:pPr algn="ctr">
              <a:lnSpc>
                <a:spcPct val="160000"/>
              </a:lnSpc>
              <a:spcBef>
                <a:spcPts val="800"/>
              </a:spcBef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Extends capabilities beyond training data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12001500" y="2111743"/>
            <a:ext cx="3492500" cy="39116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20" name="Shape 18"/>
          <p:cNvSpPr/>
          <p:nvPr/>
        </p:nvSpPr>
        <p:spPr>
          <a:xfrm>
            <a:off x="12001500" y="2286368"/>
            <a:ext cx="3492500" cy="69850"/>
          </a:xfrm>
          <a:prstGeom prst="rect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21" name="Shape 19"/>
          <p:cNvSpPr/>
          <p:nvPr/>
        </p:nvSpPr>
        <p:spPr>
          <a:xfrm>
            <a:off x="13423900" y="2586723"/>
            <a:ext cx="406400" cy="44704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381079" y="152400"/>
                </a:moveTo>
                <a:lnTo>
                  <a:pt x="387350" y="152400"/>
                </a:lnTo>
                <a:cubicBezTo>
                  <a:pt x="397907" y="152400"/>
                  <a:pt x="406400" y="143907"/>
                  <a:pt x="406400" y="133350"/>
                </a:cubicBezTo>
                <a:lnTo>
                  <a:pt x="406400" y="19050"/>
                </a:lnTo>
                <a:cubicBezTo>
                  <a:pt x="406400" y="11351"/>
                  <a:pt x="401796" y="4366"/>
                  <a:pt x="394652" y="1429"/>
                </a:cubicBezTo>
                <a:cubicBezTo>
                  <a:pt x="387509" y="-1508"/>
                  <a:pt x="379333" y="159"/>
                  <a:pt x="373856" y="5556"/>
                </a:cubicBezTo>
                <a:lnTo>
                  <a:pt x="332819" y="46673"/>
                </a:lnTo>
                <a:cubicBezTo>
                  <a:pt x="297656" y="17542"/>
                  <a:pt x="252413" y="0"/>
                  <a:pt x="203200" y="0"/>
                </a:cubicBezTo>
                <a:cubicBezTo>
                  <a:pt x="100806" y="0"/>
                  <a:pt x="16113" y="75724"/>
                  <a:pt x="2064" y="174228"/>
                </a:cubicBezTo>
                <a:cubicBezTo>
                  <a:pt x="79" y="188119"/>
                  <a:pt x="9684" y="200978"/>
                  <a:pt x="23574" y="202962"/>
                </a:cubicBezTo>
                <a:cubicBezTo>
                  <a:pt x="37465" y="204946"/>
                  <a:pt x="50324" y="195263"/>
                  <a:pt x="52308" y="181451"/>
                </a:cubicBezTo>
                <a:cubicBezTo>
                  <a:pt x="62865" y="107553"/>
                  <a:pt x="126444" y="50800"/>
                  <a:pt x="203200" y="50800"/>
                </a:cubicBezTo>
                <a:cubicBezTo>
                  <a:pt x="238442" y="50800"/>
                  <a:pt x="270828" y="62706"/>
                  <a:pt x="296624" y="82788"/>
                </a:cubicBezTo>
                <a:lnTo>
                  <a:pt x="259556" y="119856"/>
                </a:lnTo>
                <a:cubicBezTo>
                  <a:pt x="254079" y="125333"/>
                  <a:pt x="252492" y="133509"/>
                  <a:pt x="255429" y="140652"/>
                </a:cubicBezTo>
                <a:cubicBezTo>
                  <a:pt x="258366" y="147796"/>
                  <a:pt x="265351" y="152400"/>
                  <a:pt x="273050" y="152400"/>
                </a:cubicBezTo>
                <a:lnTo>
                  <a:pt x="381079" y="152400"/>
                </a:lnTo>
                <a:close/>
                <a:moveTo>
                  <a:pt x="404416" y="232172"/>
                </a:moveTo>
                <a:cubicBezTo>
                  <a:pt x="406400" y="218281"/>
                  <a:pt x="396716" y="205423"/>
                  <a:pt x="382905" y="203438"/>
                </a:cubicBezTo>
                <a:cubicBezTo>
                  <a:pt x="369094" y="201454"/>
                  <a:pt x="356156" y="211138"/>
                  <a:pt x="354171" y="224949"/>
                </a:cubicBezTo>
                <a:cubicBezTo>
                  <a:pt x="343614" y="298768"/>
                  <a:pt x="280035" y="355521"/>
                  <a:pt x="203279" y="355521"/>
                </a:cubicBezTo>
                <a:cubicBezTo>
                  <a:pt x="168037" y="355521"/>
                  <a:pt x="135652" y="343614"/>
                  <a:pt x="109855" y="323533"/>
                </a:cubicBezTo>
                <a:lnTo>
                  <a:pt x="146844" y="286544"/>
                </a:lnTo>
                <a:cubicBezTo>
                  <a:pt x="152321" y="281067"/>
                  <a:pt x="153908" y="272891"/>
                  <a:pt x="150971" y="265748"/>
                </a:cubicBezTo>
                <a:cubicBezTo>
                  <a:pt x="148034" y="258604"/>
                  <a:pt x="141049" y="254000"/>
                  <a:pt x="133350" y="254000"/>
                </a:cubicBezTo>
                <a:lnTo>
                  <a:pt x="19050" y="254000"/>
                </a:lnTo>
                <a:cubicBezTo>
                  <a:pt x="8493" y="254000"/>
                  <a:pt x="0" y="262493"/>
                  <a:pt x="0" y="273050"/>
                </a:cubicBezTo>
                <a:lnTo>
                  <a:pt x="0" y="387350"/>
                </a:lnTo>
                <a:cubicBezTo>
                  <a:pt x="0" y="395049"/>
                  <a:pt x="4604" y="402034"/>
                  <a:pt x="11748" y="404971"/>
                </a:cubicBezTo>
                <a:cubicBezTo>
                  <a:pt x="18891" y="407908"/>
                  <a:pt x="27067" y="406241"/>
                  <a:pt x="32544" y="400844"/>
                </a:cubicBezTo>
                <a:lnTo>
                  <a:pt x="73660" y="359728"/>
                </a:lnTo>
                <a:cubicBezTo>
                  <a:pt x="108744" y="388858"/>
                  <a:pt x="153988" y="406400"/>
                  <a:pt x="203200" y="406400"/>
                </a:cubicBezTo>
                <a:cubicBezTo>
                  <a:pt x="305594" y="406400"/>
                  <a:pt x="390287" y="330676"/>
                  <a:pt x="404336" y="232172"/>
                </a:cubicBezTo>
                <a:close/>
              </a:path>
            </a:pathLst>
          </a:cu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22" name="Text 20"/>
          <p:cNvSpPr/>
          <p:nvPr/>
        </p:nvSpPr>
        <p:spPr>
          <a:xfrm>
            <a:off x="12192000" y="3186163"/>
            <a:ext cx="3111500" cy="39116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Reasoning Loop</a:t>
            </a:r>
            <a:endParaRPr lang="en-US" sz="2400" dirty="0"/>
          </a:p>
        </p:txBody>
      </p:sp>
      <p:sp>
        <p:nvSpPr>
          <p:cNvPr id="23" name="Text 21"/>
          <p:cNvSpPr/>
          <p:nvPr/>
        </p:nvSpPr>
        <p:spPr>
          <a:xfrm>
            <a:off x="12192000" y="3562718"/>
            <a:ext cx="3111500" cy="2165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6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Observes results, reflects, and self-corrects</a:t>
            </a:r>
            <a:endParaRPr lang="en-US" sz="1600" dirty="0"/>
          </a:p>
          <a:p>
            <a:pPr algn="ctr">
              <a:lnSpc>
                <a:spcPct val="160000"/>
              </a:lnSpc>
              <a:spcBef>
                <a:spcPts val="800"/>
              </a:spcBef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Iterates until the goal is achieved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762000" y="6159868"/>
            <a:ext cx="14732000" cy="1466850"/>
          </a:xfrm>
          <a:prstGeom prst="roundRect">
            <a:avLst>
              <a:gd name="adj" fmla="val 6000"/>
            </a:avLst>
          </a:prstGeom>
          <a:solidFill>
            <a:srgbClr val="F2F2F2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25" name="Text 23"/>
          <p:cNvSpPr/>
          <p:nvPr/>
        </p:nvSpPr>
        <p:spPr>
          <a:xfrm>
            <a:off x="1143000" y="6369418"/>
            <a:ext cx="13970000" cy="1047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lang="en-US" b="1" dirty="0">
                <a:solidFill>
                  <a:srgbClr val="ED7D3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Agent Loop: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→ 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(use tools) → 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Observe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(results) → 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Reflect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→ Repeat. This cycle allows agents to handle complex, open-ended tasks that would be impossible in a single step.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1358309"/>
            <a:ext cx="889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lang="en-US" sz="32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Examples of Agentic AI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762000" y="1955209"/>
            <a:ext cx="508000" cy="38100"/>
          </a:xfrm>
          <a:prstGeom prst="rect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4" name="Shape 2"/>
          <p:cNvSpPr/>
          <p:nvPr/>
        </p:nvSpPr>
        <p:spPr>
          <a:xfrm>
            <a:off x="762000" y="2310809"/>
            <a:ext cx="7112000" cy="1397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5" name="Shape 3"/>
          <p:cNvSpPr/>
          <p:nvPr/>
        </p:nvSpPr>
        <p:spPr>
          <a:xfrm>
            <a:off x="1079500" y="2628309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268923" y="-6876"/>
                </a:moveTo>
                <a:cubicBezTo>
                  <a:pt x="278368" y="-903"/>
                  <a:pt x="281861" y="9932"/>
                  <a:pt x="277574" y="19377"/>
                </a:cubicBezTo>
                <a:lnTo>
                  <a:pt x="215344" y="155575"/>
                </a:lnTo>
                <a:lnTo>
                  <a:pt x="330200" y="155575"/>
                </a:lnTo>
                <a:cubicBezTo>
                  <a:pt x="340916" y="155575"/>
                  <a:pt x="350441" y="161409"/>
                  <a:pt x="354092" y="170230"/>
                </a:cubicBezTo>
                <a:cubicBezTo>
                  <a:pt x="357743" y="179050"/>
                  <a:pt x="354648" y="188913"/>
                  <a:pt x="346472" y="194885"/>
                </a:cubicBezTo>
                <a:lnTo>
                  <a:pt x="117872" y="361573"/>
                </a:lnTo>
                <a:cubicBezTo>
                  <a:pt x="108903" y="368102"/>
                  <a:pt x="96123" y="368449"/>
                  <a:pt x="86678" y="362476"/>
                </a:cubicBezTo>
                <a:cubicBezTo>
                  <a:pt x="77232" y="356503"/>
                  <a:pt x="73739" y="345668"/>
                  <a:pt x="78026" y="336223"/>
                </a:cubicBezTo>
                <a:lnTo>
                  <a:pt x="140256" y="200025"/>
                </a:lnTo>
                <a:lnTo>
                  <a:pt x="25400" y="200025"/>
                </a:lnTo>
                <a:cubicBezTo>
                  <a:pt x="14684" y="200025"/>
                  <a:pt x="5159" y="194191"/>
                  <a:pt x="1508" y="185370"/>
                </a:cubicBezTo>
                <a:cubicBezTo>
                  <a:pt x="-2143" y="176550"/>
                  <a:pt x="952" y="166688"/>
                  <a:pt x="9128" y="160715"/>
                </a:cubicBezTo>
                <a:lnTo>
                  <a:pt x="237728" y="-5973"/>
                </a:lnTo>
                <a:cubicBezTo>
                  <a:pt x="246698" y="-12502"/>
                  <a:pt x="259477" y="-12849"/>
                  <a:pt x="268923" y="-6876"/>
                </a:cubicBez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6" name="Text 4"/>
          <p:cNvSpPr/>
          <p:nvPr/>
        </p:nvSpPr>
        <p:spPr>
          <a:xfrm>
            <a:off x="1587500" y="2564809"/>
            <a:ext cx="3175000" cy="330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AutoGPT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1079500" y="3009309"/>
            <a:ext cx="6477000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Autonomously breaks down tasks and chains LLM calls to complete goals end-to-end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8382000" y="2310809"/>
            <a:ext cx="7112000" cy="1397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9" name="Shape 7"/>
          <p:cNvSpPr/>
          <p:nvPr/>
        </p:nvSpPr>
        <p:spPr>
          <a:xfrm>
            <a:off x="8699500" y="2628309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35560" y="66675"/>
                </a:moveTo>
                <a:cubicBezTo>
                  <a:pt x="35560" y="42158"/>
                  <a:pt x="51506" y="22225"/>
                  <a:pt x="71120" y="22225"/>
                </a:cubicBezTo>
                <a:lnTo>
                  <a:pt x="284480" y="22225"/>
                </a:lnTo>
                <a:cubicBezTo>
                  <a:pt x="304094" y="22225"/>
                  <a:pt x="320040" y="42158"/>
                  <a:pt x="320040" y="66675"/>
                </a:cubicBezTo>
                <a:lnTo>
                  <a:pt x="320040" y="233363"/>
                </a:lnTo>
                <a:lnTo>
                  <a:pt x="284480" y="233363"/>
                </a:lnTo>
                <a:lnTo>
                  <a:pt x="284480" y="66675"/>
                </a:lnTo>
                <a:lnTo>
                  <a:pt x="71120" y="66675"/>
                </a:lnTo>
                <a:lnTo>
                  <a:pt x="71120" y="233363"/>
                </a:lnTo>
                <a:lnTo>
                  <a:pt x="35560" y="233363"/>
                </a:lnTo>
                <a:lnTo>
                  <a:pt x="35560" y="66675"/>
                </a:lnTo>
                <a:close/>
                <a:moveTo>
                  <a:pt x="0" y="280035"/>
                </a:moveTo>
                <a:cubicBezTo>
                  <a:pt x="0" y="272673"/>
                  <a:pt x="4778" y="266700"/>
                  <a:pt x="10668" y="266700"/>
                </a:cubicBezTo>
                <a:lnTo>
                  <a:pt x="344932" y="266700"/>
                </a:lnTo>
                <a:cubicBezTo>
                  <a:pt x="350822" y="266700"/>
                  <a:pt x="355600" y="272673"/>
                  <a:pt x="355600" y="280035"/>
                </a:cubicBezTo>
                <a:cubicBezTo>
                  <a:pt x="355600" y="309483"/>
                  <a:pt x="336487" y="333375"/>
                  <a:pt x="312928" y="333375"/>
                </a:cubicBezTo>
                <a:lnTo>
                  <a:pt x="42672" y="333375"/>
                </a:lnTo>
                <a:cubicBezTo>
                  <a:pt x="19113" y="333375"/>
                  <a:pt x="0" y="309483"/>
                  <a:pt x="0" y="280035"/>
                </a:cubicBezTo>
                <a:close/>
                <a:moveTo>
                  <a:pt x="156131" y="145157"/>
                </a:moveTo>
                <a:lnTo>
                  <a:pt x="138906" y="166688"/>
                </a:lnTo>
                <a:lnTo>
                  <a:pt x="156131" y="188218"/>
                </a:lnTo>
                <a:cubicBezTo>
                  <a:pt x="161354" y="194747"/>
                  <a:pt x="161354" y="205303"/>
                  <a:pt x="156131" y="211763"/>
                </a:cubicBezTo>
                <a:cubicBezTo>
                  <a:pt x="150908" y="218222"/>
                  <a:pt x="142462" y="218291"/>
                  <a:pt x="137295" y="211763"/>
                </a:cubicBezTo>
                <a:lnTo>
                  <a:pt x="110625" y="178425"/>
                </a:lnTo>
                <a:cubicBezTo>
                  <a:pt x="105402" y="171896"/>
                  <a:pt x="105402" y="161340"/>
                  <a:pt x="110625" y="154880"/>
                </a:cubicBezTo>
                <a:lnTo>
                  <a:pt x="137295" y="121543"/>
                </a:lnTo>
                <a:cubicBezTo>
                  <a:pt x="142518" y="115014"/>
                  <a:pt x="150963" y="115014"/>
                  <a:pt x="156131" y="121543"/>
                </a:cubicBezTo>
                <a:cubicBezTo>
                  <a:pt x="161298" y="128072"/>
                  <a:pt x="161354" y="138628"/>
                  <a:pt x="156131" y="145088"/>
                </a:cubicBezTo>
                <a:close/>
                <a:moveTo>
                  <a:pt x="218361" y="121543"/>
                </a:moveTo>
                <a:lnTo>
                  <a:pt x="245031" y="154880"/>
                </a:lnTo>
                <a:cubicBezTo>
                  <a:pt x="250253" y="161409"/>
                  <a:pt x="250253" y="171966"/>
                  <a:pt x="245031" y="178425"/>
                </a:cubicBezTo>
                <a:lnTo>
                  <a:pt x="218361" y="211763"/>
                </a:lnTo>
                <a:cubicBezTo>
                  <a:pt x="213138" y="218291"/>
                  <a:pt x="204692" y="218291"/>
                  <a:pt x="199525" y="211763"/>
                </a:cubicBezTo>
                <a:cubicBezTo>
                  <a:pt x="194358" y="205234"/>
                  <a:pt x="194302" y="194677"/>
                  <a:pt x="199525" y="188218"/>
                </a:cubicBezTo>
                <a:lnTo>
                  <a:pt x="216749" y="166688"/>
                </a:lnTo>
                <a:lnTo>
                  <a:pt x="199525" y="145157"/>
                </a:lnTo>
                <a:cubicBezTo>
                  <a:pt x="194302" y="138628"/>
                  <a:pt x="194302" y="128072"/>
                  <a:pt x="199525" y="121612"/>
                </a:cubicBezTo>
                <a:cubicBezTo>
                  <a:pt x="204748" y="115153"/>
                  <a:pt x="213193" y="115084"/>
                  <a:pt x="218361" y="121612"/>
                </a:cubicBez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0" name="Text 8"/>
          <p:cNvSpPr/>
          <p:nvPr/>
        </p:nvSpPr>
        <p:spPr>
          <a:xfrm>
            <a:off x="9207500" y="2564809"/>
            <a:ext cx="3175000" cy="330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Devin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8699500" y="3009309"/>
            <a:ext cx="6477000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software engineer that plans, writes, debugs, and deploys code independently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762000" y="4025309"/>
            <a:ext cx="7112000" cy="1397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3" name="Shape 11"/>
          <p:cNvSpPr/>
          <p:nvPr/>
        </p:nvSpPr>
        <p:spPr>
          <a:xfrm>
            <a:off x="1079500" y="4342809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44450" y="44450"/>
                </a:moveTo>
                <a:cubicBezTo>
                  <a:pt x="19933" y="44450"/>
                  <a:pt x="0" y="64383"/>
                  <a:pt x="0" y="88900"/>
                </a:cubicBezTo>
                <a:lnTo>
                  <a:pt x="0" y="266700"/>
                </a:lnTo>
                <a:cubicBezTo>
                  <a:pt x="0" y="291217"/>
                  <a:pt x="19933" y="311150"/>
                  <a:pt x="44450" y="311150"/>
                </a:cubicBezTo>
                <a:lnTo>
                  <a:pt x="311150" y="311150"/>
                </a:lnTo>
                <a:cubicBezTo>
                  <a:pt x="335667" y="311150"/>
                  <a:pt x="355600" y="291217"/>
                  <a:pt x="355600" y="266700"/>
                </a:cubicBezTo>
                <a:lnTo>
                  <a:pt x="355600" y="88900"/>
                </a:lnTo>
                <a:cubicBezTo>
                  <a:pt x="355600" y="64383"/>
                  <a:pt x="335667" y="44450"/>
                  <a:pt x="311150" y="44450"/>
                </a:cubicBezTo>
                <a:lnTo>
                  <a:pt x="44450" y="44450"/>
                </a:lnTo>
                <a:close/>
                <a:moveTo>
                  <a:pt x="61119" y="88900"/>
                </a:moveTo>
                <a:lnTo>
                  <a:pt x="294481" y="88900"/>
                </a:lnTo>
                <a:cubicBezTo>
                  <a:pt x="303719" y="88900"/>
                  <a:pt x="311150" y="96331"/>
                  <a:pt x="311150" y="105569"/>
                </a:cubicBezTo>
                <a:cubicBezTo>
                  <a:pt x="311150" y="114806"/>
                  <a:pt x="303719" y="122238"/>
                  <a:pt x="294481" y="122238"/>
                </a:cubicBezTo>
                <a:lnTo>
                  <a:pt x="61119" y="122238"/>
                </a:lnTo>
                <a:cubicBezTo>
                  <a:pt x="51881" y="122238"/>
                  <a:pt x="44450" y="114806"/>
                  <a:pt x="44450" y="105569"/>
                </a:cubicBezTo>
                <a:cubicBezTo>
                  <a:pt x="44450" y="96331"/>
                  <a:pt x="51881" y="88900"/>
                  <a:pt x="61119" y="88900"/>
                </a:cubicBez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4" name="Text 12"/>
          <p:cNvSpPr/>
          <p:nvPr/>
        </p:nvSpPr>
        <p:spPr>
          <a:xfrm>
            <a:off x="1587500" y="4279309"/>
            <a:ext cx="3810000" cy="330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OpenAI Operator</a:t>
            </a:r>
            <a:endParaRPr lang="en-US" sz="2000" dirty="0"/>
          </a:p>
        </p:txBody>
      </p:sp>
      <p:sp>
        <p:nvSpPr>
          <p:cNvPr id="15" name="Text 13"/>
          <p:cNvSpPr/>
          <p:nvPr/>
        </p:nvSpPr>
        <p:spPr>
          <a:xfrm>
            <a:off x="1079500" y="4723809"/>
            <a:ext cx="64770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Uses a browser to navigate websites, fill forms, and complete online tasks</a:t>
            </a:r>
            <a:endParaRPr lang="en-US" sz="1400" dirty="0"/>
          </a:p>
        </p:txBody>
      </p:sp>
      <p:sp>
        <p:nvSpPr>
          <p:cNvPr id="16" name="Shape 14"/>
          <p:cNvSpPr/>
          <p:nvPr/>
        </p:nvSpPr>
        <p:spPr>
          <a:xfrm>
            <a:off x="8382000" y="4025309"/>
            <a:ext cx="7112000" cy="1397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7" name="Shape 15"/>
          <p:cNvSpPr/>
          <p:nvPr/>
        </p:nvSpPr>
        <p:spPr>
          <a:xfrm>
            <a:off x="8699500" y="4342809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44450" y="22225"/>
                </a:moveTo>
                <a:cubicBezTo>
                  <a:pt x="19933" y="22225"/>
                  <a:pt x="0" y="42158"/>
                  <a:pt x="0" y="66675"/>
                </a:cubicBezTo>
                <a:lnTo>
                  <a:pt x="0" y="244475"/>
                </a:lnTo>
                <a:cubicBezTo>
                  <a:pt x="0" y="268992"/>
                  <a:pt x="19933" y="288925"/>
                  <a:pt x="44450" y="288925"/>
                </a:cubicBezTo>
                <a:lnTo>
                  <a:pt x="144463" y="288925"/>
                </a:lnTo>
                <a:lnTo>
                  <a:pt x="133350" y="322263"/>
                </a:lnTo>
                <a:lnTo>
                  <a:pt x="83344" y="322263"/>
                </a:lnTo>
                <a:cubicBezTo>
                  <a:pt x="74106" y="322263"/>
                  <a:pt x="66675" y="329694"/>
                  <a:pt x="66675" y="338931"/>
                </a:cubicBezTo>
                <a:cubicBezTo>
                  <a:pt x="66675" y="348169"/>
                  <a:pt x="74106" y="355600"/>
                  <a:pt x="83344" y="355600"/>
                </a:cubicBezTo>
                <a:lnTo>
                  <a:pt x="272256" y="355600"/>
                </a:lnTo>
                <a:cubicBezTo>
                  <a:pt x="281494" y="355600"/>
                  <a:pt x="288925" y="348169"/>
                  <a:pt x="288925" y="338931"/>
                </a:cubicBezTo>
                <a:cubicBezTo>
                  <a:pt x="288925" y="329694"/>
                  <a:pt x="281494" y="322263"/>
                  <a:pt x="272256" y="322263"/>
                </a:cubicBezTo>
                <a:lnTo>
                  <a:pt x="222250" y="322263"/>
                </a:lnTo>
                <a:lnTo>
                  <a:pt x="211138" y="288925"/>
                </a:lnTo>
                <a:lnTo>
                  <a:pt x="311150" y="288925"/>
                </a:lnTo>
                <a:cubicBezTo>
                  <a:pt x="335667" y="288925"/>
                  <a:pt x="355600" y="268992"/>
                  <a:pt x="355600" y="244475"/>
                </a:cubicBezTo>
                <a:lnTo>
                  <a:pt x="355600" y="66675"/>
                </a:lnTo>
                <a:cubicBezTo>
                  <a:pt x="355600" y="42158"/>
                  <a:pt x="335667" y="22225"/>
                  <a:pt x="311150" y="22225"/>
                </a:cubicBezTo>
                <a:lnTo>
                  <a:pt x="44450" y="22225"/>
                </a:lnTo>
                <a:close/>
                <a:moveTo>
                  <a:pt x="66675" y="66675"/>
                </a:moveTo>
                <a:lnTo>
                  <a:pt x="288925" y="66675"/>
                </a:lnTo>
                <a:cubicBezTo>
                  <a:pt x="301218" y="66675"/>
                  <a:pt x="311150" y="76607"/>
                  <a:pt x="311150" y="88900"/>
                </a:cubicBezTo>
                <a:lnTo>
                  <a:pt x="311150" y="200025"/>
                </a:lnTo>
                <a:cubicBezTo>
                  <a:pt x="311150" y="212318"/>
                  <a:pt x="301218" y="222250"/>
                  <a:pt x="288925" y="222250"/>
                </a:cubicBezTo>
                <a:lnTo>
                  <a:pt x="66675" y="222250"/>
                </a:lnTo>
                <a:cubicBezTo>
                  <a:pt x="54382" y="222250"/>
                  <a:pt x="44450" y="212318"/>
                  <a:pt x="44450" y="200025"/>
                </a:cubicBezTo>
                <a:lnTo>
                  <a:pt x="44450" y="88900"/>
                </a:lnTo>
                <a:cubicBezTo>
                  <a:pt x="44450" y="76607"/>
                  <a:pt x="54382" y="66675"/>
                  <a:pt x="66675" y="66675"/>
                </a:cubicBez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8" name="Text 16"/>
          <p:cNvSpPr/>
          <p:nvPr/>
        </p:nvSpPr>
        <p:spPr>
          <a:xfrm>
            <a:off x="9207500" y="4279309"/>
            <a:ext cx="3810000" cy="330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Anthropic Computer Use</a:t>
            </a:r>
            <a:endParaRPr lang="en-US" sz="2000" dirty="0"/>
          </a:p>
        </p:txBody>
      </p:sp>
      <p:sp>
        <p:nvSpPr>
          <p:cNvPr id="19" name="Text 17"/>
          <p:cNvSpPr/>
          <p:nvPr/>
        </p:nvSpPr>
        <p:spPr>
          <a:xfrm>
            <a:off x="8699500" y="4723809"/>
            <a:ext cx="6477000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Controls a computer by viewing the screen and issuing keyboard/mouse commands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762000" y="5803309"/>
            <a:ext cx="14732000" cy="1651000"/>
          </a:xfrm>
          <a:prstGeom prst="roundRect">
            <a:avLst>
              <a:gd name="adj" fmla="val 6000"/>
            </a:avLst>
          </a:prstGeom>
          <a:solidFill>
            <a:srgbClr val="F7F3E8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it-IT" sz="2000"/>
          </a:p>
        </p:txBody>
      </p:sp>
      <p:sp>
        <p:nvSpPr>
          <p:cNvPr id="21" name="Shape 19"/>
          <p:cNvSpPr/>
          <p:nvPr/>
        </p:nvSpPr>
        <p:spPr>
          <a:xfrm>
            <a:off x="1143000" y="6184309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177800" y="355600"/>
                </a:moveTo>
                <a:cubicBezTo>
                  <a:pt x="275930" y="355600"/>
                  <a:pt x="355600" y="275930"/>
                  <a:pt x="355600" y="177800"/>
                </a:cubicBezTo>
                <a:cubicBezTo>
                  <a:pt x="355600" y="79670"/>
                  <a:pt x="275930" y="0"/>
                  <a:pt x="177800" y="0"/>
                </a:cubicBezTo>
                <a:cubicBezTo>
                  <a:pt x="79670" y="0"/>
                  <a:pt x="0" y="79670"/>
                  <a:pt x="0" y="177800"/>
                </a:cubicBezTo>
                <a:cubicBezTo>
                  <a:pt x="0" y="275930"/>
                  <a:pt x="79670" y="355600"/>
                  <a:pt x="177800" y="355600"/>
                </a:cubicBezTo>
                <a:close/>
                <a:moveTo>
                  <a:pt x="155575" y="111125"/>
                </a:moveTo>
                <a:cubicBezTo>
                  <a:pt x="155575" y="98859"/>
                  <a:pt x="165534" y="88900"/>
                  <a:pt x="177800" y="88900"/>
                </a:cubicBezTo>
                <a:cubicBezTo>
                  <a:pt x="190066" y="88900"/>
                  <a:pt x="200025" y="98859"/>
                  <a:pt x="200025" y="111125"/>
                </a:cubicBezTo>
                <a:cubicBezTo>
                  <a:pt x="200025" y="123391"/>
                  <a:pt x="190066" y="133350"/>
                  <a:pt x="177800" y="133350"/>
                </a:cubicBezTo>
                <a:cubicBezTo>
                  <a:pt x="165534" y="133350"/>
                  <a:pt x="155575" y="123391"/>
                  <a:pt x="155575" y="111125"/>
                </a:cubicBezTo>
                <a:close/>
                <a:moveTo>
                  <a:pt x="150019" y="155575"/>
                </a:moveTo>
                <a:lnTo>
                  <a:pt x="183356" y="155575"/>
                </a:lnTo>
                <a:cubicBezTo>
                  <a:pt x="192594" y="155575"/>
                  <a:pt x="200025" y="163006"/>
                  <a:pt x="200025" y="172244"/>
                </a:cubicBezTo>
                <a:lnTo>
                  <a:pt x="200025" y="233363"/>
                </a:lnTo>
                <a:lnTo>
                  <a:pt x="205581" y="233363"/>
                </a:lnTo>
                <a:cubicBezTo>
                  <a:pt x="214819" y="233363"/>
                  <a:pt x="222250" y="240794"/>
                  <a:pt x="222250" y="250031"/>
                </a:cubicBezTo>
                <a:cubicBezTo>
                  <a:pt x="222250" y="259269"/>
                  <a:pt x="214819" y="266700"/>
                  <a:pt x="205581" y="266700"/>
                </a:cubicBezTo>
                <a:lnTo>
                  <a:pt x="150019" y="266700"/>
                </a:lnTo>
                <a:cubicBezTo>
                  <a:pt x="140781" y="266700"/>
                  <a:pt x="133350" y="259269"/>
                  <a:pt x="133350" y="250031"/>
                </a:cubicBezTo>
                <a:cubicBezTo>
                  <a:pt x="133350" y="240794"/>
                  <a:pt x="140781" y="233363"/>
                  <a:pt x="150019" y="233363"/>
                </a:cubicBezTo>
                <a:lnTo>
                  <a:pt x="166688" y="233363"/>
                </a:lnTo>
                <a:lnTo>
                  <a:pt x="166688" y="188913"/>
                </a:lnTo>
                <a:lnTo>
                  <a:pt x="150019" y="188913"/>
                </a:lnTo>
                <a:cubicBezTo>
                  <a:pt x="140781" y="188913"/>
                  <a:pt x="133350" y="181481"/>
                  <a:pt x="133350" y="172244"/>
                </a:cubicBezTo>
                <a:cubicBezTo>
                  <a:pt x="133350" y="163006"/>
                  <a:pt x="140781" y="155575"/>
                  <a:pt x="150019" y="155575"/>
                </a:cubicBez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22" name="Text 20"/>
          <p:cNvSpPr/>
          <p:nvPr/>
        </p:nvSpPr>
        <p:spPr>
          <a:xfrm>
            <a:off x="1651000" y="6057309"/>
            <a:ext cx="5080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4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Why It Matters</a:t>
            </a:r>
            <a:endParaRPr lang="en-US" sz="2400" dirty="0"/>
          </a:p>
        </p:txBody>
      </p:sp>
      <p:sp>
        <p:nvSpPr>
          <p:cNvPr id="23" name="Text 21"/>
          <p:cNvSpPr/>
          <p:nvPr/>
        </p:nvSpPr>
        <p:spPr>
          <a:xfrm>
            <a:off x="1651000" y="6501809"/>
            <a:ext cx="13462000" cy="8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6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Agentic AI represents the next frontier: systems that don't just answer questions but </a:t>
            </a:r>
            <a:r>
              <a:rPr lang="en-US" sz="16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get things done</a:t>
            </a:r>
            <a:r>
              <a:rPr lang="en-US" sz="16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. From booking flights to writing software, agents are poised to become our digital collaborators.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1283881"/>
            <a:ext cx="1143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lang="en-US" sz="32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From Assistants to Agents to Multi-Agent Systems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762000" y="1880781"/>
            <a:ext cx="508000" cy="38100"/>
          </a:xfrm>
          <a:prstGeom prst="rect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4" name="Shape 2"/>
          <p:cNvSpPr/>
          <p:nvPr/>
        </p:nvSpPr>
        <p:spPr>
          <a:xfrm>
            <a:off x="762000" y="2363381"/>
            <a:ext cx="4445000" cy="3302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5" name="Text 3"/>
          <p:cNvSpPr/>
          <p:nvPr/>
        </p:nvSpPr>
        <p:spPr>
          <a:xfrm>
            <a:off x="1016000" y="2553881"/>
            <a:ext cx="889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3200" dirty="0">
                <a:solidFill>
                  <a:srgbClr val="5B9BD5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1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1016000" y="3061881"/>
            <a:ext cx="3810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4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Assistants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1016000" y="3531781"/>
            <a:ext cx="3937000" cy="19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Respond to user prompts</a:t>
            </a:r>
            <a:endParaRPr lang="en-US" sz="1600" dirty="0"/>
          </a:p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Single-turn conversations</a:t>
            </a:r>
            <a:endParaRPr lang="en-US" sz="1600" dirty="0"/>
          </a:p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external tool access</a:t>
            </a:r>
            <a:endParaRPr lang="en-US" sz="1600" dirty="0"/>
          </a:p>
          <a:p>
            <a:pPr algn="l">
              <a:lnSpc>
                <a:spcPct val="160000"/>
              </a:lnSpc>
              <a:spcBef>
                <a:spcPts val="1000"/>
              </a:spcBef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Example: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ChatGPT answering questions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359400" y="3887381"/>
            <a:ext cx="508000" cy="0"/>
          </a:xfrm>
          <a:prstGeom prst="straightConnector1">
            <a:avLst/>
          </a:prstGeom>
          <a:noFill/>
          <a:ln w="25400">
            <a:solidFill>
              <a:srgbClr val="ED7D31"/>
            </a:solidFill>
            <a:prstDash val="solid"/>
            <a:headEnd type="none"/>
            <a:tailEnd type="arrow"/>
          </a:ln>
        </p:spPr>
        <p:txBody>
          <a:bodyPr/>
          <a:lstStyle/>
          <a:p>
            <a:endParaRPr lang="it-IT" sz="2000"/>
          </a:p>
        </p:txBody>
      </p:sp>
      <p:sp>
        <p:nvSpPr>
          <p:cNvPr id="9" name="Shape 7"/>
          <p:cNvSpPr/>
          <p:nvPr/>
        </p:nvSpPr>
        <p:spPr>
          <a:xfrm>
            <a:off x="5994400" y="2363381"/>
            <a:ext cx="4445000" cy="3302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0" name="Shape 8"/>
          <p:cNvSpPr/>
          <p:nvPr/>
        </p:nvSpPr>
        <p:spPr>
          <a:xfrm>
            <a:off x="5994400" y="2363381"/>
            <a:ext cx="4445000" cy="63500"/>
          </a:xfrm>
          <a:prstGeom prst="rect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1" name="Text 9"/>
          <p:cNvSpPr/>
          <p:nvPr/>
        </p:nvSpPr>
        <p:spPr>
          <a:xfrm>
            <a:off x="6248400" y="2553881"/>
            <a:ext cx="889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3200" dirty="0">
                <a:solidFill>
                  <a:srgbClr val="ED7D31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2</a:t>
            </a:r>
            <a:endParaRPr lang="en-US" sz="3200" dirty="0"/>
          </a:p>
        </p:txBody>
      </p:sp>
      <p:sp>
        <p:nvSpPr>
          <p:cNvPr id="12" name="Text 10"/>
          <p:cNvSpPr/>
          <p:nvPr/>
        </p:nvSpPr>
        <p:spPr>
          <a:xfrm>
            <a:off x="6248400" y="3061881"/>
            <a:ext cx="3810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4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Agents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6248400" y="3531781"/>
            <a:ext cx="3937000" cy="19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Complete tasks autonomously</a:t>
            </a:r>
            <a:endParaRPr lang="en-US" sz="1600" dirty="0"/>
          </a:p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Multi-step planning</a:t>
            </a:r>
            <a:endParaRPr lang="en-US" sz="1600" dirty="0"/>
          </a:p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tools and take actions</a:t>
            </a:r>
            <a:endParaRPr lang="en-US" sz="1600" dirty="0"/>
          </a:p>
          <a:p>
            <a:pPr algn="l">
              <a:lnSpc>
                <a:spcPct val="160000"/>
              </a:lnSpc>
              <a:spcBef>
                <a:spcPts val="1000"/>
              </a:spcBef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Example: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AutoGPT, Devin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10591800" y="3887381"/>
            <a:ext cx="508000" cy="0"/>
          </a:xfrm>
          <a:prstGeom prst="straightConnector1">
            <a:avLst/>
          </a:prstGeom>
          <a:noFill/>
          <a:ln w="25400">
            <a:solidFill>
              <a:srgbClr val="ED7D31"/>
            </a:solidFill>
            <a:prstDash val="solid"/>
            <a:headEnd type="none"/>
            <a:tailEnd type="arrow"/>
          </a:ln>
        </p:spPr>
        <p:txBody>
          <a:bodyPr/>
          <a:lstStyle/>
          <a:p>
            <a:endParaRPr lang="it-IT" sz="2000"/>
          </a:p>
        </p:txBody>
      </p:sp>
      <p:sp>
        <p:nvSpPr>
          <p:cNvPr id="15" name="Shape 13"/>
          <p:cNvSpPr/>
          <p:nvPr/>
        </p:nvSpPr>
        <p:spPr>
          <a:xfrm>
            <a:off x="11226800" y="2363381"/>
            <a:ext cx="4267200" cy="3302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6" name="Shape 14"/>
          <p:cNvSpPr/>
          <p:nvPr/>
        </p:nvSpPr>
        <p:spPr>
          <a:xfrm>
            <a:off x="11226800" y="2363381"/>
            <a:ext cx="4267200" cy="63500"/>
          </a:xfrm>
          <a:prstGeom prst="rect">
            <a:avLst/>
          </a:prstGeom>
          <a:solidFill>
            <a:srgbClr val="4472C4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7" name="Text 15"/>
          <p:cNvSpPr/>
          <p:nvPr/>
        </p:nvSpPr>
        <p:spPr>
          <a:xfrm>
            <a:off x="11480800" y="2553881"/>
            <a:ext cx="889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3200" dirty="0">
                <a:solidFill>
                  <a:srgbClr val="4472C4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3</a:t>
            </a:r>
            <a:endParaRPr lang="en-US" sz="3200" dirty="0"/>
          </a:p>
        </p:txBody>
      </p:sp>
      <p:sp>
        <p:nvSpPr>
          <p:cNvPr id="18" name="Text 16"/>
          <p:cNvSpPr/>
          <p:nvPr/>
        </p:nvSpPr>
        <p:spPr>
          <a:xfrm>
            <a:off x="11480800" y="3061881"/>
            <a:ext cx="3683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4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Multi-Agent Systems</a:t>
            </a:r>
            <a:endParaRPr lang="en-US" sz="2400" dirty="0"/>
          </a:p>
        </p:txBody>
      </p:sp>
      <p:sp>
        <p:nvSpPr>
          <p:cNvPr id="19" name="Text 17"/>
          <p:cNvSpPr/>
          <p:nvPr/>
        </p:nvSpPr>
        <p:spPr>
          <a:xfrm>
            <a:off x="11480800" y="3531781"/>
            <a:ext cx="3759200" cy="19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Multiple agents collaborate</a:t>
            </a:r>
            <a:endParaRPr lang="en-US" sz="1600" dirty="0"/>
          </a:p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specializes in a role</a:t>
            </a:r>
            <a:endParaRPr lang="en-US" sz="1600" dirty="0"/>
          </a:p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Shared goals and workflows</a:t>
            </a:r>
            <a:endParaRPr lang="en-US" sz="1600" dirty="0"/>
          </a:p>
          <a:p>
            <a:pPr algn="l">
              <a:lnSpc>
                <a:spcPct val="160000"/>
              </a:lnSpc>
              <a:spcBef>
                <a:spcPts val="1000"/>
              </a:spcBef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Example: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CrewAI, Microsoft AutoGen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762000" y="6046381"/>
            <a:ext cx="14732000" cy="1270000"/>
          </a:xfrm>
          <a:prstGeom prst="roundRect">
            <a:avLst>
              <a:gd name="adj" fmla="val 6000"/>
            </a:avLst>
          </a:prstGeom>
          <a:solidFill>
            <a:srgbClr val="F2F2F2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21" name="Text 19"/>
          <p:cNvSpPr/>
          <p:nvPr/>
        </p:nvSpPr>
        <p:spPr>
          <a:xfrm>
            <a:off x="1143000" y="6173381"/>
            <a:ext cx="1397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trend is clear: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we're moving from </a:t>
            </a:r>
            <a:r>
              <a:rPr lang="en-US" sz="2000" dirty="0">
                <a:solidFill>
                  <a:srgbClr val="5B9BD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passive Q&amp;A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→ </a:t>
            </a:r>
            <a:r>
              <a:rPr lang="en-US" sz="2000" dirty="0">
                <a:solidFill>
                  <a:srgbClr val="ED7D3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active task completion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→ </a:t>
            </a:r>
            <a:r>
              <a:rPr lang="en-US" sz="2000" dirty="0">
                <a:solidFill>
                  <a:srgbClr val="4472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collaborative AI teams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The future of AI is not a single chatbot, but ecosystems of specialized agents working together.</a:t>
            </a:r>
            <a:endParaRPr lang="en-US" sz="2000" dirty="0"/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D8B9BE-1CC9-6D16-1892-C5F5B6D9B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606;g40995336745_1_504">
            <a:extLst>
              <a:ext uri="{FF2B5EF4-FFF2-40B4-BE49-F238E27FC236}">
                <a16:creationId xmlns:a16="http://schemas.microsoft.com/office/drawing/2014/main" id="{D607A79C-780F-AF77-F64C-C4AF9DA524B5}"/>
              </a:ext>
            </a:extLst>
          </p:cNvPr>
          <p:cNvSpPr/>
          <p:nvPr/>
        </p:nvSpPr>
        <p:spPr>
          <a:xfrm>
            <a:off x="3088758" y="2139703"/>
            <a:ext cx="4663440" cy="4617720"/>
          </a:xfrm>
          <a:prstGeom prst="roundRect">
            <a:avLst>
              <a:gd name="adj" fmla="val 990"/>
            </a:avLst>
          </a:prstGeom>
          <a:solidFill>
            <a:srgbClr val="F7F3E8"/>
          </a:solidFill>
          <a:ln w="12700" cap="flat" cmpd="sng">
            <a:solidFill>
              <a:srgbClr val="D7E3D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24" name="Google Shape;607;g40995336745_1_504">
            <a:extLst>
              <a:ext uri="{FF2B5EF4-FFF2-40B4-BE49-F238E27FC236}">
                <a16:creationId xmlns:a16="http://schemas.microsoft.com/office/drawing/2014/main" id="{12155C5C-929D-B4E0-1D90-88BE38715765}"/>
              </a:ext>
            </a:extLst>
          </p:cNvPr>
          <p:cNvSpPr/>
          <p:nvPr/>
        </p:nvSpPr>
        <p:spPr>
          <a:xfrm>
            <a:off x="3390510" y="2615191"/>
            <a:ext cx="10972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2AA12"/>
              </a:buClr>
              <a:buSzPts val="3400"/>
              <a:buFont typeface="Calibri"/>
              <a:buNone/>
            </a:pPr>
            <a:r>
              <a:rPr lang="en-GB" sz="3600" b="1" i="0" u="none" strike="noStrike" cap="none">
                <a:solidFill>
                  <a:srgbClr val="E2AA12"/>
                </a:solidFill>
                <a:latin typeface="Calibri"/>
                <a:ea typeface="Calibri"/>
                <a:cs typeface="Calibri"/>
                <a:sym typeface="Calibri"/>
              </a:rPr>
              <a:t>06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608;g40995336745_1_504">
            <a:extLst>
              <a:ext uri="{FF2B5EF4-FFF2-40B4-BE49-F238E27FC236}">
                <a16:creationId xmlns:a16="http://schemas.microsoft.com/office/drawing/2014/main" id="{D5632092-A42F-7340-7E8B-16C96A00A971}"/>
              </a:ext>
            </a:extLst>
          </p:cNvPr>
          <p:cNvSpPr/>
          <p:nvPr/>
        </p:nvSpPr>
        <p:spPr>
          <a:xfrm>
            <a:off x="3390510" y="3310135"/>
            <a:ext cx="3794760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E5937"/>
              </a:buClr>
              <a:buSzPts val="2500"/>
              <a:buFont typeface="Calibri"/>
              <a:buNone/>
            </a:pPr>
            <a:r>
              <a:rPr lang="en-GB" sz="2800" b="1" i="0" u="none" strike="noStrike" cap="none">
                <a:solidFill>
                  <a:srgbClr val="1E5937"/>
                </a:solidFill>
                <a:latin typeface="Calibri"/>
                <a:ea typeface="Calibri"/>
                <a:cs typeface="Calibri"/>
                <a:sym typeface="Calibri"/>
              </a:rPr>
              <a:t>Real-World Applications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609;g40995336745_1_504">
            <a:extLst>
              <a:ext uri="{FF2B5EF4-FFF2-40B4-BE49-F238E27FC236}">
                <a16:creationId xmlns:a16="http://schemas.microsoft.com/office/drawing/2014/main" id="{4F88D9C8-AC6C-41BE-13E8-E530C5240416}"/>
              </a:ext>
            </a:extLst>
          </p:cNvPr>
          <p:cNvSpPr/>
          <p:nvPr/>
        </p:nvSpPr>
        <p:spPr>
          <a:xfrm>
            <a:off x="3408798" y="5065783"/>
            <a:ext cx="3611880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400"/>
              <a:buFont typeface="Calibri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rPr>
              <a:t>How AI and ML are transforming industries.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610;g40995336745_1_504">
            <a:extLst>
              <a:ext uri="{FF2B5EF4-FFF2-40B4-BE49-F238E27FC236}">
                <a16:creationId xmlns:a16="http://schemas.microsoft.com/office/drawing/2014/main" id="{835DFB30-D8D0-A1F1-F69E-14A4537220EB}"/>
              </a:ext>
            </a:extLst>
          </p:cNvPr>
          <p:cNvSpPr/>
          <p:nvPr/>
        </p:nvSpPr>
        <p:spPr>
          <a:xfrm>
            <a:off x="8117958" y="2093983"/>
            <a:ext cx="5486400" cy="4709160"/>
          </a:xfrm>
          <a:prstGeom prst="roundRect">
            <a:avLst>
              <a:gd name="adj" fmla="val 971"/>
            </a:avLst>
          </a:prstGeom>
          <a:solidFill>
            <a:srgbClr val="FFFFFF"/>
          </a:solidFill>
          <a:ln w="12700" cap="flat" cmpd="sng">
            <a:solidFill>
              <a:srgbClr val="4FAE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28" name="Google Shape;611;g40995336745_1_504" descr="/var/folders/td/d277hqp10m3c3mqx6hgnrj640000gn/T/opencode/pptx-work/mlintro-source/ppt/media/image-28-1.png">
            <a:extLst>
              <a:ext uri="{FF2B5EF4-FFF2-40B4-BE49-F238E27FC236}">
                <a16:creationId xmlns:a16="http://schemas.microsoft.com/office/drawing/2014/main" id="{C80F8D45-7FE3-8D5F-B667-B4AA306F1E1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7781" r="18096"/>
          <a:stretch/>
        </p:blipFill>
        <p:spPr>
          <a:xfrm>
            <a:off x="8205283" y="2212848"/>
            <a:ext cx="5286174" cy="4471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7686764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1156294"/>
            <a:ext cx="889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lang="en-US" sz="32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AI in Healthcare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762000" y="1753194"/>
            <a:ext cx="508000" cy="38100"/>
          </a:xfrm>
          <a:prstGeom prst="rect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4" name="Shape 2"/>
          <p:cNvSpPr/>
          <p:nvPr/>
        </p:nvSpPr>
        <p:spPr>
          <a:xfrm>
            <a:off x="762000" y="2108794"/>
            <a:ext cx="7112000" cy="14605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5" name="Shape 3"/>
          <p:cNvSpPr/>
          <p:nvPr/>
        </p:nvSpPr>
        <p:spPr>
          <a:xfrm>
            <a:off x="1079500" y="2362794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0" y="44450"/>
                </a:moveTo>
                <a:cubicBezTo>
                  <a:pt x="0" y="32157"/>
                  <a:pt x="9932" y="22225"/>
                  <a:pt x="22225" y="22225"/>
                </a:cubicBezTo>
                <a:lnTo>
                  <a:pt x="333375" y="22225"/>
                </a:lnTo>
                <a:cubicBezTo>
                  <a:pt x="345668" y="22225"/>
                  <a:pt x="355600" y="32157"/>
                  <a:pt x="355600" y="44450"/>
                </a:cubicBezTo>
                <a:cubicBezTo>
                  <a:pt x="355600" y="56743"/>
                  <a:pt x="345668" y="66675"/>
                  <a:pt x="333375" y="66675"/>
                </a:cubicBezTo>
                <a:lnTo>
                  <a:pt x="333375" y="288925"/>
                </a:lnTo>
                <a:cubicBezTo>
                  <a:pt x="345668" y="288925"/>
                  <a:pt x="355600" y="298857"/>
                  <a:pt x="355600" y="311150"/>
                </a:cubicBezTo>
                <a:cubicBezTo>
                  <a:pt x="355600" y="323443"/>
                  <a:pt x="345668" y="333375"/>
                  <a:pt x="333375" y="333375"/>
                </a:cubicBezTo>
                <a:lnTo>
                  <a:pt x="22225" y="333375"/>
                </a:lnTo>
                <a:cubicBezTo>
                  <a:pt x="9932" y="333375"/>
                  <a:pt x="0" y="323443"/>
                  <a:pt x="0" y="311150"/>
                </a:cubicBezTo>
                <a:cubicBezTo>
                  <a:pt x="0" y="298857"/>
                  <a:pt x="9932" y="288925"/>
                  <a:pt x="22225" y="288925"/>
                </a:cubicBezTo>
                <a:lnTo>
                  <a:pt x="22225" y="66675"/>
                </a:lnTo>
                <a:cubicBezTo>
                  <a:pt x="9932" y="66675"/>
                  <a:pt x="0" y="56743"/>
                  <a:pt x="0" y="44450"/>
                </a:cubicBezTo>
                <a:close/>
                <a:moveTo>
                  <a:pt x="194469" y="83344"/>
                </a:moveTo>
                <a:cubicBezTo>
                  <a:pt x="194469" y="74106"/>
                  <a:pt x="187037" y="66675"/>
                  <a:pt x="177800" y="66675"/>
                </a:cubicBezTo>
                <a:cubicBezTo>
                  <a:pt x="168563" y="66675"/>
                  <a:pt x="161131" y="74106"/>
                  <a:pt x="161131" y="83344"/>
                </a:cubicBezTo>
                <a:lnTo>
                  <a:pt x="161131" y="94456"/>
                </a:lnTo>
                <a:lnTo>
                  <a:pt x="116681" y="94456"/>
                </a:lnTo>
                <a:cubicBezTo>
                  <a:pt x="107444" y="94456"/>
                  <a:pt x="100013" y="101888"/>
                  <a:pt x="100013" y="111125"/>
                </a:cubicBezTo>
                <a:cubicBezTo>
                  <a:pt x="100013" y="120362"/>
                  <a:pt x="107444" y="127794"/>
                  <a:pt x="116681" y="127794"/>
                </a:cubicBezTo>
                <a:lnTo>
                  <a:pt x="161131" y="127794"/>
                </a:lnTo>
                <a:lnTo>
                  <a:pt x="161131" y="161131"/>
                </a:lnTo>
                <a:lnTo>
                  <a:pt x="105569" y="161131"/>
                </a:lnTo>
                <a:cubicBezTo>
                  <a:pt x="96331" y="161131"/>
                  <a:pt x="88900" y="168563"/>
                  <a:pt x="88900" y="177800"/>
                </a:cubicBezTo>
                <a:cubicBezTo>
                  <a:pt x="88900" y="187037"/>
                  <a:pt x="96331" y="194469"/>
                  <a:pt x="105569" y="194469"/>
                </a:cubicBezTo>
                <a:lnTo>
                  <a:pt x="161131" y="194469"/>
                </a:lnTo>
                <a:lnTo>
                  <a:pt x="161131" y="227806"/>
                </a:lnTo>
                <a:lnTo>
                  <a:pt x="116681" y="227806"/>
                </a:lnTo>
                <a:cubicBezTo>
                  <a:pt x="107444" y="227806"/>
                  <a:pt x="100013" y="235238"/>
                  <a:pt x="100013" y="244475"/>
                </a:cubicBezTo>
                <a:cubicBezTo>
                  <a:pt x="100013" y="253712"/>
                  <a:pt x="107444" y="261144"/>
                  <a:pt x="116681" y="261144"/>
                </a:cubicBezTo>
                <a:lnTo>
                  <a:pt x="161131" y="261144"/>
                </a:lnTo>
                <a:lnTo>
                  <a:pt x="161131" y="272256"/>
                </a:lnTo>
                <a:cubicBezTo>
                  <a:pt x="161131" y="281494"/>
                  <a:pt x="168563" y="288925"/>
                  <a:pt x="177800" y="288925"/>
                </a:cubicBezTo>
                <a:cubicBezTo>
                  <a:pt x="187037" y="288925"/>
                  <a:pt x="194469" y="281494"/>
                  <a:pt x="194469" y="272256"/>
                </a:cubicBezTo>
                <a:lnTo>
                  <a:pt x="194469" y="261144"/>
                </a:lnTo>
                <a:lnTo>
                  <a:pt x="238919" y="261144"/>
                </a:lnTo>
                <a:cubicBezTo>
                  <a:pt x="248156" y="261144"/>
                  <a:pt x="255587" y="253712"/>
                  <a:pt x="255587" y="244475"/>
                </a:cubicBezTo>
                <a:cubicBezTo>
                  <a:pt x="255587" y="235238"/>
                  <a:pt x="248156" y="227806"/>
                  <a:pt x="238919" y="227806"/>
                </a:cubicBezTo>
                <a:lnTo>
                  <a:pt x="194469" y="227806"/>
                </a:lnTo>
                <a:lnTo>
                  <a:pt x="194469" y="194469"/>
                </a:lnTo>
                <a:lnTo>
                  <a:pt x="250031" y="194469"/>
                </a:lnTo>
                <a:cubicBezTo>
                  <a:pt x="259269" y="194469"/>
                  <a:pt x="266700" y="187037"/>
                  <a:pt x="266700" y="177800"/>
                </a:cubicBezTo>
                <a:cubicBezTo>
                  <a:pt x="266700" y="168563"/>
                  <a:pt x="259269" y="161131"/>
                  <a:pt x="250031" y="161131"/>
                </a:cubicBezTo>
                <a:lnTo>
                  <a:pt x="194469" y="161131"/>
                </a:lnTo>
                <a:lnTo>
                  <a:pt x="194469" y="127794"/>
                </a:lnTo>
                <a:lnTo>
                  <a:pt x="238919" y="127794"/>
                </a:lnTo>
                <a:cubicBezTo>
                  <a:pt x="248156" y="127794"/>
                  <a:pt x="255587" y="120362"/>
                  <a:pt x="255587" y="111125"/>
                </a:cubicBezTo>
                <a:cubicBezTo>
                  <a:pt x="255587" y="101888"/>
                  <a:pt x="248156" y="94456"/>
                  <a:pt x="238919" y="94456"/>
                </a:cubicBezTo>
                <a:lnTo>
                  <a:pt x="194469" y="94456"/>
                </a:lnTo>
                <a:lnTo>
                  <a:pt x="194469" y="83344"/>
                </a:ln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6" name="Text 4"/>
          <p:cNvSpPr/>
          <p:nvPr/>
        </p:nvSpPr>
        <p:spPr>
          <a:xfrm>
            <a:off x="1587500" y="2362794"/>
            <a:ext cx="3175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Medical Imaging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1079500" y="2845394"/>
            <a:ext cx="6477000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detects cancers in X-rays, MRIs, and CT scans with accuracy matching radiologists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8382000" y="2108794"/>
            <a:ext cx="7112000" cy="14605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9" name="Shape 7"/>
          <p:cNvSpPr/>
          <p:nvPr/>
        </p:nvSpPr>
        <p:spPr>
          <a:xfrm>
            <a:off x="8699500" y="2362794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59267" y="77788"/>
                </a:moveTo>
                <a:cubicBezTo>
                  <a:pt x="59267" y="59382"/>
                  <a:pt x="72540" y="44450"/>
                  <a:pt x="88900" y="44450"/>
                </a:cubicBezTo>
                <a:cubicBezTo>
                  <a:pt x="105260" y="44450"/>
                  <a:pt x="118533" y="59382"/>
                  <a:pt x="118533" y="77788"/>
                </a:cubicBezTo>
                <a:lnTo>
                  <a:pt x="118533" y="155575"/>
                </a:lnTo>
                <a:lnTo>
                  <a:pt x="59267" y="155575"/>
                </a:lnTo>
                <a:lnTo>
                  <a:pt x="59267" y="77788"/>
                </a:lnTo>
                <a:close/>
                <a:moveTo>
                  <a:pt x="19756" y="77788"/>
                </a:moveTo>
                <a:lnTo>
                  <a:pt x="19756" y="277813"/>
                </a:lnTo>
                <a:cubicBezTo>
                  <a:pt x="19756" y="320804"/>
                  <a:pt x="50685" y="355600"/>
                  <a:pt x="88900" y="355600"/>
                </a:cubicBezTo>
                <a:cubicBezTo>
                  <a:pt x="127115" y="355600"/>
                  <a:pt x="158044" y="320804"/>
                  <a:pt x="158044" y="277813"/>
                </a:cubicBezTo>
                <a:lnTo>
                  <a:pt x="158044" y="204331"/>
                </a:lnTo>
                <a:lnTo>
                  <a:pt x="229844" y="322054"/>
                </a:lnTo>
                <a:cubicBezTo>
                  <a:pt x="251760" y="357961"/>
                  <a:pt x="294852" y="366712"/>
                  <a:pt x="326152" y="341570"/>
                </a:cubicBezTo>
                <a:cubicBezTo>
                  <a:pt x="357452" y="316428"/>
                  <a:pt x="365046" y="266908"/>
                  <a:pt x="343129" y="231001"/>
                </a:cubicBezTo>
                <a:lnTo>
                  <a:pt x="263798" y="100915"/>
                </a:lnTo>
                <a:cubicBezTo>
                  <a:pt x="241882" y="65008"/>
                  <a:pt x="198790" y="56257"/>
                  <a:pt x="167490" y="81399"/>
                </a:cubicBezTo>
                <a:cubicBezTo>
                  <a:pt x="164033" y="84177"/>
                  <a:pt x="160884" y="87233"/>
                  <a:pt x="158044" y="90497"/>
                </a:cubicBezTo>
                <a:lnTo>
                  <a:pt x="158044" y="77788"/>
                </a:lnTo>
                <a:cubicBezTo>
                  <a:pt x="158044" y="34796"/>
                  <a:pt x="127115" y="0"/>
                  <a:pt x="88900" y="0"/>
                </a:cubicBezTo>
                <a:cubicBezTo>
                  <a:pt x="50685" y="0"/>
                  <a:pt x="19756" y="34796"/>
                  <a:pt x="19756" y="77788"/>
                </a:cubicBezTo>
                <a:close/>
                <a:moveTo>
                  <a:pt x="183109" y="166826"/>
                </a:moveTo>
                <a:cubicBezTo>
                  <a:pt x="173232" y="150644"/>
                  <a:pt x="176936" y="128419"/>
                  <a:pt x="190456" y="117515"/>
                </a:cubicBezTo>
                <a:cubicBezTo>
                  <a:pt x="203544" y="107027"/>
                  <a:pt x="221633" y="110361"/>
                  <a:pt x="231202" y="125988"/>
                </a:cubicBezTo>
                <a:lnTo>
                  <a:pt x="272565" y="193774"/>
                </a:lnTo>
                <a:lnTo>
                  <a:pt x="223238" y="232599"/>
                </a:lnTo>
                <a:lnTo>
                  <a:pt x="183109" y="166757"/>
                </a:ln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0" name="Text 8"/>
          <p:cNvSpPr/>
          <p:nvPr/>
        </p:nvSpPr>
        <p:spPr>
          <a:xfrm>
            <a:off x="9207500" y="2362794"/>
            <a:ext cx="3175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Drug Discovery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8699500" y="2845394"/>
            <a:ext cx="6477000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ML accelerates identifying drug candidates, reducing development time from years to months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762000" y="3886794"/>
            <a:ext cx="7112000" cy="14605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3" name="Shape 11"/>
          <p:cNvSpPr/>
          <p:nvPr/>
        </p:nvSpPr>
        <p:spPr>
          <a:xfrm>
            <a:off x="1079500" y="4140794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325967" y="0"/>
                </a:moveTo>
                <a:cubicBezTo>
                  <a:pt x="342358" y="0"/>
                  <a:pt x="355600" y="9932"/>
                  <a:pt x="355600" y="22225"/>
                </a:cubicBezTo>
                <a:cubicBezTo>
                  <a:pt x="355600" y="62369"/>
                  <a:pt x="333005" y="95012"/>
                  <a:pt x="302445" y="122585"/>
                </a:cubicBezTo>
                <a:cubicBezTo>
                  <a:pt x="280128" y="142657"/>
                  <a:pt x="252624" y="160853"/>
                  <a:pt x="225028" y="177800"/>
                </a:cubicBezTo>
                <a:cubicBezTo>
                  <a:pt x="252624" y="194816"/>
                  <a:pt x="280128" y="212943"/>
                  <a:pt x="302445" y="233015"/>
                </a:cubicBezTo>
                <a:cubicBezTo>
                  <a:pt x="333005" y="260519"/>
                  <a:pt x="355600" y="293231"/>
                  <a:pt x="355600" y="333375"/>
                </a:cubicBezTo>
                <a:cubicBezTo>
                  <a:pt x="355600" y="345668"/>
                  <a:pt x="342358" y="355600"/>
                  <a:pt x="325967" y="355600"/>
                </a:cubicBezTo>
                <a:cubicBezTo>
                  <a:pt x="309576" y="355600"/>
                  <a:pt x="296333" y="345668"/>
                  <a:pt x="296333" y="333375"/>
                </a:cubicBezTo>
                <a:lnTo>
                  <a:pt x="59267" y="333375"/>
                </a:lnTo>
                <a:cubicBezTo>
                  <a:pt x="59267" y="345668"/>
                  <a:pt x="46024" y="355600"/>
                  <a:pt x="29633" y="355600"/>
                </a:cubicBezTo>
                <a:cubicBezTo>
                  <a:pt x="13242" y="355600"/>
                  <a:pt x="0" y="345668"/>
                  <a:pt x="0" y="333375"/>
                </a:cubicBezTo>
                <a:cubicBezTo>
                  <a:pt x="0" y="293231"/>
                  <a:pt x="22595" y="260588"/>
                  <a:pt x="53155" y="233015"/>
                </a:cubicBezTo>
                <a:cubicBezTo>
                  <a:pt x="75472" y="212943"/>
                  <a:pt x="102976" y="194816"/>
                  <a:pt x="130572" y="177800"/>
                </a:cubicBezTo>
                <a:cubicBezTo>
                  <a:pt x="102976" y="160784"/>
                  <a:pt x="75472" y="142657"/>
                  <a:pt x="53155" y="122585"/>
                </a:cubicBezTo>
                <a:cubicBezTo>
                  <a:pt x="22595" y="95012"/>
                  <a:pt x="0" y="62369"/>
                  <a:pt x="0" y="22225"/>
                </a:cubicBezTo>
                <a:cubicBezTo>
                  <a:pt x="0" y="9932"/>
                  <a:pt x="13242" y="0"/>
                  <a:pt x="29633" y="0"/>
                </a:cubicBezTo>
                <a:cubicBezTo>
                  <a:pt x="46024" y="0"/>
                  <a:pt x="59267" y="9932"/>
                  <a:pt x="59267" y="22225"/>
                </a:cubicBezTo>
                <a:lnTo>
                  <a:pt x="296333" y="22225"/>
                </a:lnTo>
                <a:cubicBezTo>
                  <a:pt x="296333" y="9932"/>
                  <a:pt x="309576" y="0"/>
                  <a:pt x="325967" y="0"/>
                </a:cubicBezTo>
                <a:close/>
                <a:moveTo>
                  <a:pt x="262533" y="266700"/>
                </a:moveTo>
                <a:lnTo>
                  <a:pt x="93160" y="266700"/>
                </a:lnTo>
                <a:cubicBezTo>
                  <a:pt x="85566" y="273993"/>
                  <a:pt x="79177" y="281355"/>
                  <a:pt x="74083" y="288925"/>
                </a:cubicBezTo>
                <a:lnTo>
                  <a:pt x="281702" y="288925"/>
                </a:lnTo>
                <a:cubicBezTo>
                  <a:pt x="276516" y="281355"/>
                  <a:pt x="270126" y="273993"/>
                  <a:pt x="262625" y="266700"/>
                </a:cubicBezTo>
                <a:close/>
                <a:moveTo>
                  <a:pt x="220398" y="233363"/>
                </a:moveTo>
                <a:cubicBezTo>
                  <a:pt x="207156" y="224334"/>
                  <a:pt x="192802" y="215444"/>
                  <a:pt x="177800" y="206276"/>
                </a:cubicBezTo>
                <a:cubicBezTo>
                  <a:pt x="162798" y="215374"/>
                  <a:pt x="148444" y="224334"/>
                  <a:pt x="135202" y="233363"/>
                </a:cubicBezTo>
                <a:lnTo>
                  <a:pt x="220398" y="233363"/>
                </a:lnTo>
                <a:close/>
                <a:moveTo>
                  <a:pt x="93067" y="88900"/>
                </a:moveTo>
                <a:lnTo>
                  <a:pt x="262440" y="88900"/>
                </a:lnTo>
                <a:cubicBezTo>
                  <a:pt x="270034" y="81607"/>
                  <a:pt x="276423" y="74245"/>
                  <a:pt x="281517" y="66675"/>
                </a:cubicBezTo>
                <a:lnTo>
                  <a:pt x="73991" y="66675"/>
                </a:lnTo>
                <a:cubicBezTo>
                  <a:pt x="79177" y="74245"/>
                  <a:pt x="85566" y="81607"/>
                  <a:pt x="93067" y="88900"/>
                </a:cubicBezTo>
                <a:close/>
                <a:moveTo>
                  <a:pt x="135202" y="122238"/>
                </a:moveTo>
                <a:cubicBezTo>
                  <a:pt x="148444" y="131266"/>
                  <a:pt x="162798" y="140156"/>
                  <a:pt x="177800" y="149324"/>
                </a:cubicBezTo>
                <a:cubicBezTo>
                  <a:pt x="192802" y="140226"/>
                  <a:pt x="207156" y="131266"/>
                  <a:pt x="220398" y="122238"/>
                </a:cubicBezTo>
                <a:lnTo>
                  <a:pt x="135202" y="122238"/>
                </a:ln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4" name="Text 12"/>
          <p:cNvSpPr/>
          <p:nvPr/>
        </p:nvSpPr>
        <p:spPr>
          <a:xfrm>
            <a:off x="1587500" y="4140794"/>
            <a:ext cx="3556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Personalized Medicine</a:t>
            </a:r>
            <a:endParaRPr lang="en-US" sz="2000" dirty="0"/>
          </a:p>
        </p:txBody>
      </p:sp>
      <p:sp>
        <p:nvSpPr>
          <p:cNvPr id="15" name="Text 13"/>
          <p:cNvSpPr/>
          <p:nvPr/>
        </p:nvSpPr>
        <p:spPr>
          <a:xfrm>
            <a:off x="1079500" y="4623394"/>
            <a:ext cx="64770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analyzes genetic data to tailor treatments to individual patients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8382000" y="3886794"/>
            <a:ext cx="7112000" cy="14605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7" name="Shape 15"/>
          <p:cNvSpPr/>
          <p:nvPr/>
        </p:nvSpPr>
        <p:spPr>
          <a:xfrm>
            <a:off x="8699500" y="4140794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44450" y="44450"/>
                </a:moveTo>
                <a:cubicBezTo>
                  <a:pt x="44450" y="32157"/>
                  <a:pt x="34518" y="22225"/>
                  <a:pt x="22225" y="22225"/>
                </a:cubicBezTo>
                <a:cubicBezTo>
                  <a:pt x="9932" y="22225"/>
                  <a:pt x="0" y="32157"/>
                  <a:pt x="0" y="44450"/>
                </a:cubicBezTo>
                <a:lnTo>
                  <a:pt x="0" y="277813"/>
                </a:lnTo>
                <a:cubicBezTo>
                  <a:pt x="0" y="308511"/>
                  <a:pt x="24864" y="333375"/>
                  <a:pt x="55563" y="333375"/>
                </a:cubicBezTo>
                <a:lnTo>
                  <a:pt x="333375" y="333375"/>
                </a:lnTo>
                <a:cubicBezTo>
                  <a:pt x="345668" y="333375"/>
                  <a:pt x="355600" y="323443"/>
                  <a:pt x="355600" y="311150"/>
                </a:cubicBezTo>
                <a:cubicBezTo>
                  <a:pt x="355600" y="298857"/>
                  <a:pt x="345668" y="288925"/>
                  <a:pt x="333375" y="288925"/>
                </a:cubicBezTo>
                <a:lnTo>
                  <a:pt x="55563" y="288925"/>
                </a:lnTo>
                <a:cubicBezTo>
                  <a:pt x="49451" y="288925"/>
                  <a:pt x="44450" y="283924"/>
                  <a:pt x="44450" y="277813"/>
                </a:cubicBezTo>
                <a:lnTo>
                  <a:pt x="44450" y="44450"/>
                </a:lnTo>
                <a:close/>
                <a:moveTo>
                  <a:pt x="326846" y="104596"/>
                </a:moveTo>
                <a:cubicBezTo>
                  <a:pt x="335528" y="95915"/>
                  <a:pt x="335528" y="81816"/>
                  <a:pt x="326846" y="73134"/>
                </a:cubicBezTo>
                <a:cubicBezTo>
                  <a:pt x="318165" y="64453"/>
                  <a:pt x="304066" y="64453"/>
                  <a:pt x="295384" y="73134"/>
                </a:cubicBezTo>
                <a:lnTo>
                  <a:pt x="222250" y="146338"/>
                </a:lnTo>
                <a:lnTo>
                  <a:pt x="182384" y="106541"/>
                </a:lnTo>
                <a:cubicBezTo>
                  <a:pt x="173702" y="97859"/>
                  <a:pt x="159603" y="97859"/>
                  <a:pt x="150922" y="106541"/>
                </a:cubicBezTo>
                <a:lnTo>
                  <a:pt x="84247" y="173216"/>
                </a:lnTo>
                <a:cubicBezTo>
                  <a:pt x="75565" y="181898"/>
                  <a:pt x="75565" y="195997"/>
                  <a:pt x="84247" y="204678"/>
                </a:cubicBezTo>
                <a:cubicBezTo>
                  <a:pt x="92928" y="213360"/>
                  <a:pt x="107027" y="213360"/>
                  <a:pt x="115709" y="204678"/>
                </a:cubicBezTo>
                <a:lnTo>
                  <a:pt x="166688" y="153700"/>
                </a:lnTo>
                <a:lnTo>
                  <a:pt x="206554" y="193566"/>
                </a:lnTo>
                <a:cubicBezTo>
                  <a:pt x="215235" y="202248"/>
                  <a:pt x="229334" y="202248"/>
                  <a:pt x="238016" y="193566"/>
                </a:cubicBezTo>
                <a:lnTo>
                  <a:pt x="326916" y="104666"/>
                </a:ln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8" name="Text 16"/>
          <p:cNvSpPr/>
          <p:nvPr/>
        </p:nvSpPr>
        <p:spPr>
          <a:xfrm>
            <a:off x="9207500" y="4140794"/>
            <a:ext cx="3556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Predictive Analytics</a:t>
            </a:r>
            <a:endParaRPr lang="en-US" sz="2000" dirty="0"/>
          </a:p>
        </p:txBody>
      </p:sp>
      <p:sp>
        <p:nvSpPr>
          <p:cNvPr id="19" name="Text 17"/>
          <p:cNvSpPr/>
          <p:nvPr/>
        </p:nvSpPr>
        <p:spPr>
          <a:xfrm>
            <a:off x="8699500" y="4623394"/>
            <a:ext cx="64770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Hospitals use ML to predict patient deterioration and readmission risk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762000" y="5791794"/>
            <a:ext cx="14732000" cy="1778000"/>
          </a:xfrm>
          <a:prstGeom prst="roundRect">
            <a:avLst>
              <a:gd name="adj" fmla="val 6000"/>
            </a:avLst>
          </a:prstGeom>
          <a:solidFill>
            <a:srgbClr val="F7F3E8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it-IT" sz="2000"/>
          </a:p>
        </p:txBody>
      </p:sp>
      <p:sp>
        <p:nvSpPr>
          <p:cNvPr id="21" name="Shape 19"/>
          <p:cNvSpPr/>
          <p:nvPr/>
        </p:nvSpPr>
        <p:spPr>
          <a:xfrm>
            <a:off x="1143000" y="6299794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80293"/>
                </a:moveTo>
                <a:lnTo>
                  <a:pt x="179338" y="64815"/>
                </a:lnTo>
                <a:cubicBezTo>
                  <a:pt x="160734" y="39067"/>
                  <a:pt x="130894" y="23812"/>
                  <a:pt x="99045" y="23812"/>
                </a:cubicBezTo>
                <a:cubicBezTo>
                  <a:pt x="44351" y="23812"/>
                  <a:pt x="0" y="68163"/>
                  <a:pt x="0" y="122858"/>
                </a:cubicBezTo>
                <a:lnTo>
                  <a:pt x="0" y="124792"/>
                </a:lnTo>
                <a:cubicBezTo>
                  <a:pt x="0" y="142354"/>
                  <a:pt x="4614" y="160511"/>
                  <a:pt x="12353" y="178594"/>
                </a:cubicBezTo>
                <a:lnTo>
                  <a:pt x="91232" y="178594"/>
                </a:lnTo>
                <a:cubicBezTo>
                  <a:pt x="93613" y="178594"/>
                  <a:pt x="95771" y="177180"/>
                  <a:pt x="96738" y="174947"/>
                </a:cubicBezTo>
                <a:lnTo>
                  <a:pt x="120402" y="118170"/>
                </a:lnTo>
                <a:cubicBezTo>
                  <a:pt x="123155" y="111621"/>
                  <a:pt x="129555" y="107305"/>
                  <a:pt x="136624" y="107156"/>
                </a:cubicBezTo>
                <a:cubicBezTo>
                  <a:pt x="143694" y="107007"/>
                  <a:pt x="150242" y="111175"/>
                  <a:pt x="153144" y="117649"/>
                </a:cubicBezTo>
                <a:lnTo>
                  <a:pt x="191319" y="202406"/>
                </a:lnTo>
                <a:lnTo>
                  <a:pt x="222126" y="140791"/>
                </a:lnTo>
                <a:cubicBezTo>
                  <a:pt x="225177" y="134764"/>
                  <a:pt x="231353" y="130894"/>
                  <a:pt x="238125" y="130894"/>
                </a:cubicBezTo>
                <a:cubicBezTo>
                  <a:pt x="244897" y="130894"/>
                  <a:pt x="251073" y="134689"/>
                  <a:pt x="254124" y="140791"/>
                </a:cubicBezTo>
                <a:lnTo>
                  <a:pt x="271388" y="175245"/>
                </a:lnTo>
                <a:cubicBezTo>
                  <a:pt x="272430" y="177254"/>
                  <a:pt x="274439" y="178519"/>
                  <a:pt x="276746" y="178519"/>
                </a:cubicBezTo>
                <a:lnTo>
                  <a:pt x="368722" y="178519"/>
                </a:lnTo>
                <a:cubicBezTo>
                  <a:pt x="376535" y="160437"/>
                  <a:pt x="381074" y="142280"/>
                  <a:pt x="381074" y="124718"/>
                </a:cubicBezTo>
                <a:lnTo>
                  <a:pt x="381074" y="122783"/>
                </a:lnTo>
                <a:cubicBezTo>
                  <a:pt x="381000" y="68163"/>
                  <a:pt x="336649" y="23812"/>
                  <a:pt x="281955" y="23812"/>
                </a:cubicBezTo>
                <a:cubicBezTo>
                  <a:pt x="250180" y="23812"/>
                  <a:pt x="220266" y="39067"/>
                  <a:pt x="201662" y="64815"/>
                </a:cubicBezTo>
                <a:lnTo>
                  <a:pt x="190500" y="80218"/>
                </a:lnTo>
                <a:close/>
                <a:moveTo>
                  <a:pt x="349448" y="214313"/>
                </a:moveTo>
                <a:lnTo>
                  <a:pt x="276671" y="214313"/>
                </a:lnTo>
                <a:cubicBezTo>
                  <a:pt x="260896" y="214313"/>
                  <a:pt x="246459" y="205383"/>
                  <a:pt x="239390" y="191244"/>
                </a:cubicBezTo>
                <a:lnTo>
                  <a:pt x="238125" y="188714"/>
                </a:lnTo>
                <a:lnTo>
                  <a:pt x="206499" y="252040"/>
                </a:lnTo>
                <a:cubicBezTo>
                  <a:pt x="203448" y="258217"/>
                  <a:pt x="197048" y="262086"/>
                  <a:pt x="190128" y="261938"/>
                </a:cubicBezTo>
                <a:cubicBezTo>
                  <a:pt x="183207" y="261789"/>
                  <a:pt x="177031" y="257696"/>
                  <a:pt x="174203" y="251445"/>
                </a:cubicBezTo>
                <a:lnTo>
                  <a:pt x="137517" y="169962"/>
                </a:lnTo>
                <a:lnTo>
                  <a:pt x="129704" y="188714"/>
                </a:lnTo>
                <a:cubicBezTo>
                  <a:pt x="123230" y="204267"/>
                  <a:pt x="108049" y="214387"/>
                  <a:pt x="91232" y="214387"/>
                </a:cubicBezTo>
                <a:lnTo>
                  <a:pt x="31552" y="214387"/>
                </a:lnTo>
                <a:cubicBezTo>
                  <a:pt x="66675" y="269304"/>
                  <a:pt x="123081" y="319832"/>
                  <a:pt x="158353" y="346770"/>
                </a:cubicBezTo>
                <a:cubicBezTo>
                  <a:pt x="167580" y="353764"/>
                  <a:pt x="178891" y="357262"/>
                  <a:pt x="190426" y="357262"/>
                </a:cubicBezTo>
                <a:cubicBezTo>
                  <a:pt x="201960" y="357262"/>
                  <a:pt x="213345" y="353839"/>
                  <a:pt x="222498" y="346770"/>
                </a:cubicBezTo>
                <a:cubicBezTo>
                  <a:pt x="257919" y="319757"/>
                  <a:pt x="314325" y="269230"/>
                  <a:pt x="349448" y="214313"/>
                </a:cubicBez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22" name="Text 20"/>
          <p:cNvSpPr/>
          <p:nvPr/>
        </p:nvSpPr>
        <p:spPr>
          <a:xfrm>
            <a:off x="1714500" y="6172794"/>
            <a:ext cx="508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4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Administrative Automation</a:t>
            </a:r>
            <a:endParaRPr lang="en-US" sz="2400" dirty="0"/>
          </a:p>
        </p:txBody>
      </p:sp>
      <p:sp>
        <p:nvSpPr>
          <p:cNvPr id="23" name="Text 21"/>
          <p:cNvSpPr/>
          <p:nvPr/>
        </p:nvSpPr>
        <p:spPr>
          <a:xfrm>
            <a:off x="1714500" y="6680794"/>
            <a:ext cx="13335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AI handles scheduling, billing, documentation, and clinical notes — reducing administrative burden on healthcare professionals.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1262616"/>
            <a:ext cx="889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lang="en-US" sz="32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AI in Business &amp; Finance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762000" y="1859516"/>
            <a:ext cx="508000" cy="38100"/>
          </a:xfrm>
          <a:prstGeom prst="rect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4" name="Shape 2"/>
          <p:cNvSpPr/>
          <p:nvPr/>
        </p:nvSpPr>
        <p:spPr>
          <a:xfrm>
            <a:off x="762000" y="2215116"/>
            <a:ext cx="7112000" cy="14605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5" name="Shape 3"/>
          <p:cNvSpPr/>
          <p:nvPr/>
        </p:nvSpPr>
        <p:spPr>
          <a:xfrm>
            <a:off x="1079500" y="2469116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177800" y="0"/>
                </a:moveTo>
                <a:cubicBezTo>
                  <a:pt x="180995" y="0"/>
                  <a:pt x="184190" y="695"/>
                  <a:pt x="187107" y="2014"/>
                </a:cubicBezTo>
                <a:lnTo>
                  <a:pt x="317956" y="57507"/>
                </a:lnTo>
                <a:cubicBezTo>
                  <a:pt x="333236" y="63966"/>
                  <a:pt x="344626" y="79038"/>
                  <a:pt x="344557" y="97234"/>
                </a:cubicBezTo>
                <a:cubicBezTo>
                  <a:pt x="344210" y="166132"/>
                  <a:pt x="315873" y="292189"/>
                  <a:pt x="196205" y="349488"/>
                </a:cubicBezTo>
                <a:cubicBezTo>
                  <a:pt x="184606" y="355044"/>
                  <a:pt x="171133" y="355044"/>
                  <a:pt x="159534" y="349488"/>
                </a:cubicBezTo>
                <a:cubicBezTo>
                  <a:pt x="39797" y="292189"/>
                  <a:pt x="11529" y="166132"/>
                  <a:pt x="11182" y="97234"/>
                </a:cubicBezTo>
                <a:cubicBezTo>
                  <a:pt x="11112" y="79038"/>
                  <a:pt x="22503" y="63966"/>
                  <a:pt x="37782" y="57507"/>
                </a:cubicBezTo>
                <a:lnTo>
                  <a:pt x="168563" y="2014"/>
                </a:lnTo>
                <a:cubicBezTo>
                  <a:pt x="171480" y="695"/>
                  <a:pt x="174605" y="0"/>
                  <a:pt x="177800" y="0"/>
                </a:cubicBezTo>
                <a:close/>
                <a:moveTo>
                  <a:pt x="177800" y="46395"/>
                </a:moveTo>
                <a:lnTo>
                  <a:pt x="177800" y="308997"/>
                </a:lnTo>
                <a:cubicBezTo>
                  <a:pt x="273645" y="262602"/>
                  <a:pt x="299412" y="159812"/>
                  <a:pt x="300038" y="98276"/>
                </a:cubicBezTo>
                <a:lnTo>
                  <a:pt x="177800" y="46464"/>
                </a:lnTo>
                <a:lnTo>
                  <a:pt x="177800" y="46464"/>
                </a:ln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6" name="Text 4"/>
          <p:cNvSpPr/>
          <p:nvPr/>
        </p:nvSpPr>
        <p:spPr>
          <a:xfrm>
            <a:off x="1587500" y="2469116"/>
            <a:ext cx="3175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Fraud Detection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1079500" y="2951716"/>
            <a:ext cx="6477000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Banks use ML to identify suspicious transactions in real-time, saving billions annually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8382000" y="2215116"/>
            <a:ext cx="7112000" cy="14605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9" name="Shape 7"/>
          <p:cNvSpPr/>
          <p:nvPr/>
        </p:nvSpPr>
        <p:spPr>
          <a:xfrm>
            <a:off x="8699500" y="2469116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22225" y="22225"/>
                </a:moveTo>
                <a:cubicBezTo>
                  <a:pt x="34518" y="22225"/>
                  <a:pt x="44450" y="32157"/>
                  <a:pt x="44450" y="44450"/>
                </a:cubicBezTo>
                <a:lnTo>
                  <a:pt x="44450" y="277813"/>
                </a:lnTo>
                <a:cubicBezTo>
                  <a:pt x="44450" y="283924"/>
                  <a:pt x="49451" y="288925"/>
                  <a:pt x="55563" y="288925"/>
                </a:cubicBezTo>
                <a:lnTo>
                  <a:pt x="333375" y="288925"/>
                </a:lnTo>
                <a:cubicBezTo>
                  <a:pt x="345668" y="288925"/>
                  <a:pt x="355600" y="298857"/>
                  <a:pt x="355600" y="311150"/>
                </a:cubicBezTo>
                <a:cubicBezTo>
                  <a:pt x="355600" y="323443"/>
                  <a:pt x="345668" y="333375"/>
                  <a:pt x="333375" y="333375"/>
                </a:cubicBezTo>
                <a:lnTo>
                  <a:pt x="55563" y="333375"/>
                </a:lnTo>
                <a:cubicBezTo>
                  <a:pt x="24864" y="333375"/>
                  <a:pt x="0" y="308511"/>
                  <a:pt x="0" y="277813"/>
                </a:cubicBezTo>
                <a:lnTo>
                  <a:pt x="0" y="44450"/>
                </a:lnTo>
                <a:cubicBezTo>
                  <a:pt x="0" y="32157"/>
                  <a:pt x="9932" y="22225"/>
                  <a:pt x="22225" y="22225"/>
                </a:cubicBezTo>
                <a:close/>
                <a:moveTo>
                  <a:pt x="88900" y="66675"/>
                </a:moveTo>
                <a:cubicBezTo>
                  <a:pt x="88900" y="54382"/>
                  <a:pt x="98832" y="44450"/>
                  <a:pt x="111125" y="44450"/>
                </a:cubicBezTo>
                <a:lnTo>
                  <a:pt x="244475" y="44450"/>
                </a:lnTo>
                <a:cubicBezTo>
                  <a:pt x="256768" y="44450"/>
                  <a:pt x="266700" y="54382"/>
                  <a:pt x="266700" y="66675"/>
                </a:cubicBezTo>
                <a:cubicBezTo>
                  <a:pt x="266700" y="78968"/>
                  <a:pt x="256768" y="88900"/>
                  <a:pt x="244475" y="88900"/>
                </a:cubicBezTo>
                <a:lnTo>
                  <a:pt x="111125" y="88900"/>
                </a:lnTo>
                <a:cubicBezTo>
                  <a:pt x="98832" y="88900"/>
                  <a:pt x="88900" y="78968"/>
                  <a:pt x="88900" y="66675"/>
                </a:cubicBezTo>
                <a:close/>
                <a:moveTo>
                  <a:pt x="111125" y="122238"/>
                </a:moveTo>
                <a:lnTo>
                  <a:pt x="200025" y="122238"/>
                </a:lnTo>
                <a:cubicBezTo>
                  <a:pt x="212318" y="122238"/>
                  <a:pt x="222250" y="132169"/>
                  <a:pt x="222250" y="144463"/>
                </a:cubicBezTo>
                <a:cubicBezTo>
                  <a:pt x="222250" y="156756"/>
                  <a:pt x="212318" y="166688"/>
                  <a:pt x="200025" y="166688"/>
                </a:cubicBezTo>
                <a:lnTo>
                  <a:pt x="111125" y="166688"/>
                </a:lnTo>
                <a:cubicBezTo>
                  <a:pt x="98832" y="166688"/>
                  <a:pt x="88900" y="156756"/>
                  <a:pt x="88900" y="144463"/>
                </a:cubicBezTo>
                <a:cubicBezTo>
                  <a:pt x="88900" y="132169"/>
                  <a:pt x="98832" y="122238"/>
                  <a:pt x="111125" y="122238"/>
                </a:cubicBezTo>
                <a:close/>
                <a:moveTo>
                  <a:pt x="111125" y="200025"/>
                </a:moveTo>
                <a:lnTo>
                  <a:pt x="288925" y="200025"/>
                </a:lnTo>
                <a:cubicBezTo>
                  <a:pt x="301218" y="200025"/>
                  <a:pt x="311150" y="209957"/>
                  <a:pt x="311150" y="222250"/>
                </a:cubicBezTo>
                <a:cubicBezTo>
                  <a:pt x="311150" y="234543"/>
                  <a:pt x="301218" y="244475"/>
                  <a:pt x="288925" y="244475"/>
                </a:cubicBezTo>
                <a:lnTo>
                  <a:pt x="111125" y="244475"/>
                </a:lnTo>
                <a:cubicBezTo>
                  <a:pt x="98832" y="244475"/>
                  <a:pt x="88900" y="234543"/>
                  <a:pt x="88900" y="222250"/>
                </a:cubicBezTo>
                <a:cubicBezTo>
                  <a:pt x="88900" y="209957"/>
                  <a:pt x="98832" y="200025"/>
                  <a:pt x="111125" y="200025"/>
                </a:cubicBez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0" name="Text 8"/>
          <p:cNvSpPr/>
          <p:nvPr/>
        </p:nvSpPr>
        <p:spPr>
          <a:xfrm>
            <a:off x="9207500" y="2469116"/>
            <a:ext cx="3556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Algorithmic Trading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8699500" y="2951716"/>
            <a:ext cx="6477000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AI-powered systems make split-second trading decisions based on market patterns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762000" y="3993116"/>
            <a:ext cx="7112000" cy="14605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3" name="Shape 11"/>
          <p:cNvSpPr/>
          <p:nvPr/>
        </p:nvSpPr>
        <p:spPr>
          <a:xfrm>
            <a:off x="1079500" y="4247116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177800" y="44450"/>
                </a:moveTo>
                <a:cubicBezTo>
                  <a:pt x="115094" y="44450"/>
                  <a:pt x="62944" y="84247"/>
                  <a:pt x="52626" y="136614"/>
                </a:cubicBezTo>
                <a:cubicBezTo>
                  <a:pt x="60008" y="134531"/>
                  <a:pt x="67945" y="133350"/>
                  <a:pt x="76200" y="133350"/>
                </a:cubicBezTo>
                <a:lnTo>
                  <a:pt x="88900" y="133350"/>
                </a:lnTo>
                <a:cubicBezTo>
                  <a:pt x="109934" y="133350"/>
                  <a:pt x="127000" y="148282"/>
                  <a:pt x="127000" y="166688"/>
                </a:cubicBezTo>
                <a:lnTo>
                  <a:pt x="127000" y="233363"/>
                </a:lnTo>
                <a:cubicBezTo>
                  <a:pt x="127000" y="251768"/>
                  <a:pt x="109934" y="266700"/>
                  <a:pt x="88900" y="266700"/>
                </a:cubicBezTo>
                <a:lnTo>
                  <a:pt x="76200" y="266700"/>
                </a:lnTo>
                <a:cubicBezTo>
                  <a:pt x="34131" y="266700"/>
                  <a:pt x="0" y="236835"/>
                  <a:pt x="0" y="200025"/>
                </a:cubicBezTo>
                <a:lnTo>
                  <a:pt x="0" y="155575"/>
                </a:lnTo>
                <a:cubicBezTo>
                  <a:pt x="0" y="69661"/>
                  <a:pt x="79613" y="0"/>
                  <a:pt x="177800" y="0"/>
                </a:cubicBezTo>
                <a:cubicBezTo>
                  <a:pt x="275987" y="0"/>
                  <a:pt x="355600" y="69661"/>
                  <a:pt x="355600" y="155575"/>
                </a:cubicBezTo>
                <a:lnTo>
                  <a:pt x="355600" y="272326"/>
                </a:lnTo>
                <a:cubicBezTo>
                  <a:pt x="355600" y="318373"/>
                  <a:pt x="312896" y="355669"/>
                  <a:pt x="260271" y="355669"/>
                </a:cubicBezTo>
                <a:lnTo>
                  <a:pt x="190500" y="355600"/>
                </a:lnTo>
                <a:lnTo>
                  <a:pt x="165100" y="355600"/>
                </a:lnTo>
                <a:cubicBezTo>
                  <a:pt x="144066" y="355600"/>
                  <a:pt x="127000" y="340668"/>
                  <a:pt x="127000" y="322263"/>
                </a:cubicBezTo>
                <a:cubicBezTo>
                  <a:pt x="127000" y="303857"/>
                  <a:pt x="144066" y="288925"/>
                  <a:pt x="165100" y="288925"/>
                </a:cubicBezTo>
                <a:lnTo>
                  <a:pt x="190500" y="288925"/>
                </a:lnTo>
                <a:cubicBezTo>
                  <a:pt x="211534" y="288925"/>
                  <a:pt x="228600" y="303857"/>
                  <a:pt x="228600" y="322263"/>
                </a:cubicBezTo>
                <a:lnTo>
                  <a:pt x="228600" y="322263"/>
                </a:lnTo>
                <a:lnTo>
                  <a:pt x="260350" y="322263"/>
                </a:lnTo>
                <a:cubicBezTo>
                  <a:pt x="291941" y="322263"/>
                  <a:pt x="317500" y="299899"/>
                  <a:pt x="317500" y="272256"/>
                </a:cubicBezTo>
                <a:lnTo>
                  <a:pt x="317500" y="257741"/>
                </a:lnTo>
                <a:cubicBezTo>
                  <a:pt x="306308" y="263436"/>
                  <a:pt x="293291" y="266631"/>
                  <a:pt x="279400" y="266631"/>
                </a:cubicBezTo>
                <a:lnTo>
                  <a:pt x="266700" y="266631"/>
                </a:lnTo>
                <a:cubicBezTo>
                  <a:pt x="245666" y="266631"/>
                  <a:pt x="228600" y="251698"/>
                  <a:pt x="228600" y="233293"/>
                </a:cubicBezTo>
                <a:lnTo>
                  <a:pt x="228600" y="166618"/>
                </a:lnTo>
                <a:cubicBezTo>
                  <a:pt x="228600" y="148213"/>
                  <a:pt x="245666" y="133281"/>
                  <a:pt x="266700" y="133281"/>
                </a:cubicBezTo>
                <a:lnTo>
                  <a:pt x="279400" y="133281"/>
                </a:lnTo>
                <a:cubicBezTo>
                  <a:pt x="287655" y="133281"/>
                  <a:pt x="295513" y="134392"/>
                  <a:pt x="302974" y="136545"/>
                </a:cubicBezTo>
                <a:cubicBezTo>
                  <a:pt x="292656" y="84247"/>
                  <a:pt x="240586" y="44381"/>
                  <a:pt x="177800" y="44381"/>
                </a:cubicBez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4" name="Text 12"/>
          <p:cNvSpPr/>
          <p:nvPr/>
        </p:nvSpPr>
        <p:spPr>
          <a:xfrm>
            <a:off x="1587500" y="4247116"/>
            <a:ext cx="3556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Customer Service</a:t>
            </a:r>
            <a:endParaRPr lang="en-US" sz="2000" dirty="0"/>
          </a:p>
        </p:txBody>
      </p:sp>
      <p:sp>
        <p:nvSpPr>
          <p:cNvPr id="15" name="Text 13"/>
          <p:cNvSpPr/>
          <p:nvPr/>
        </p:nvSpPr>
        <p:spPr>
          <a:xfrm>
            <a:off x="1079500" y="4729716"/>
            <a:ext cx="64770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Chatbots and virtual assistants handle millions of customer inquiries 24/7</a:t>
            </a:r>
            <a:endParaRPr lang="en-US" sz="1400" dirty="0"/>
          </a:p>
        </p:txBody>
      </p:sp>
      <p:sp>
        <p:nvSpPr>
          <p:cNvPr id="16" name="Shape 14"/>
          <p:cNvSpPr/>
          <p:nvPr/>
        </p:nvSpPr>
        <p:spPr>
          <a:xfrm>
            <a:off x="8382000" y="3993116"/>
            <a:ext cx="7112000" cy="14605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7" name="Shape 15"/>
          <p:cNvSpPr/>
          <p:nvPr/>
        </p:nvSpPr>
        <p:spPr>
          <a:xfrm>
            <a:off x="8699500" y="4247116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35560" y="66675"/>
                </a:moveTo>
                <a:cubicBezTo>
                  <a:pt x="35560" y="42158"/>
                  <a:pt x="51506" y="22225"/>
                  <a:pt x="71120" y="22225"/>
                </a:cubicBezTo>
                <a:lnTo>
                  <a:pt x="231140" y="22225"/>
                </a:lnTo>
                <a:cubicBezTo>
                  <a:pt x="250754" y="22225"/>
                  <a:pt x="266700" y="42158"/>
                  <a:pt x="266700" y="66675"/>
                </a:cubicBezTo>
                <a:lnTo>
                  <a:pt x="266700" y="88900"/>
                </a:lnTo>
                <a:lnTo>
                  <a:pt x="294870" y="88900"/>
                </a:lnTo>
                <a:cubicBezTo>
                  <a:pt x="304316" y="88900"/>
                  <a:pt x="313372" y="93553"/>
                  <a:pt x="320040" y="101888"/>
                </a:cubicBezTo>
                <a:lnTo>
                  <a:pt x="345210" y="133350"/>
                </a:lnTo>
                <a:cubicBezTo>
                  <a:pt x="351877" y="141684"/>
                  <a:pt x="355600" y="153005"/>
                  <a:pt x="355600" y="164812"/>
                </a:cubicBezTo>
                <a:lnTo>
                  <a:pt x="355600" y="266700"/>
                </a:lnTo>
                <a:cubicBezTo>
                  <a:pt x="355600" y="291217"/>
                  <a:pt x="339654" y="311150"/>
                  <a:pt x="320040" y="311150"/>
                </a:cubicBezTo>
                <a:lnTo>
                  <a:pt x="318206" y="311150"/>
                </a:lnTo>
                <a:cubicBezTo>
                  <a:pt x="312428" y="336778"/>
                  <a:pt x="293537" y="355600"/>
                  <a:pt x="271145" y="355600"/>
                </a:cubicBezTo>
                <a:cubicBezTo>
                  <a:pt x="248753" y="355600"/>
                  <a:pt x="229918" y="336778"/>
                  <a:pt x="224084" y="311150"/>
                </a:cubicBezTo>
                <a:lnTo>
                  <a:pt x="167076" y="311150"/>
                </a:lnTo>
                <a:cubicBezTo>
                  <a:pt x="161298" y="336778"/>
                  <a:pt x="142407" y="355600"/>
                  <a:pt x="120015" y="355600"/>
                </a:cubicBezTo>
                <a:cubicBezTo>
                  <a:pt x="97623" y="355600"/>
                  <a:pt x="78788" y="336778"/>
                  <a:pt x="72954" y="311150"/>
                </a:cubicBezTo>
                <a:lnTo>
                  <a:pt x="71120" y="311150"/>
                </a:lnTo>
                <a:cubicBezTo>
                  <a:pt x="51506" y="311150"/>
                  <a:pt x="35560" y="291217"/>
                  <a:pt x="35560" y="266700"/>
                </a:cubicBezTo>
                <a:lnTo>
                  <a:pt x="35560" y="233363"/>
                </a:lnTo>
                <a:lnTo>
                  <a:pt x="13335" y="233363"/>
                </a:lnTo>
                <a:cubicBezTo>
                  <a:pt x="5945" y="233363"/>
                  <a:pt x="0" y="225931"/>
                  <a:pt x="0" y="216694"/>
                </a:cubicBezTo>
                <a:cubicBezTo>
                  <a:pt x="0" y="207456"/>
                  <a:pt x="5945" y="200025"/>
                  <a:pt x="13335" y="200025"/>
                </a:cubicBezTo>
                <a:lnTo>
                  <a:pt x="75565" y="200025"/>
                </a:lnTo>
                <a:cubicBezTo>
                  <a:pt x="82955" y="200025"/>
                  <a:pt x="88900" y="192594"/>
                  <a:pt x="88900" y="183356"/>
                </a:cubicBezTo>
                <a:cubicBezTo>
                  <a:pt x="88900" y="174119"/>
                  <a:pt x="82955" y="166688"/>
                  <a:pt x="75565" y="166688"/>
                </a:cubicBezTo>
                <a:lnTo>
                  <a:pt x="13335" y="166688"/>
                </a:lnTo>
                <a:cubicBezTo>
                  <a:pt x="5945" y="166688"/>
                  <a:pt x="0" y="159256"/>
                  <a:pt x="0" y="150019"/>
                </a:cubicBezTo>
                <a:cubicBezTo>
                  <a:pt x="0" y="140781"/>
                  <a:pt x="5945" y="133350"/>
                  <a:pt x="13335" y="133350"/>
                </a:cubicBezTo>
                <a:lnTo>
                  <a:pt x="111125" y="133350"/>
                </a:lnTo>
                <a:cubicBezTo>
                  <a:pt x="118515" y="133350"/>
                  <a:pt x="124460" y="125919"/>
                  <a:pt x="124460" y="116681"/>
                </a:cubicBezTo>
                <a:cubicBezTo>
                  <a:pt x="124460" y="107444"/>
                  <a:pt x="118515" y="100013"/>
                  <a:pt x="111125" y="100013"/>
                </a:cubicBezTo>
                <a:lnTo>
                  <a:pt x="13335" y="100013"/>
                </a:lnTo>
                <a:cubicBezTo>
                  <a:pt x="5945" y="100013"/>
                  <a:pt x="0" y="92581"/>
                  <a:pt x="0" y="83344"/>
                </a:cubicBezTo>
                <a:cubicBezTo>
                  <a:pt x="0" y="74106"/>
                  <a:pt x="5945" y="66675"/>
                  <a:pt x="13335" y="66675"/>
                </a:cubicBezTo>
                <a:lnTo>
                  <a:pt x="35560" y="66675"/>
                </a:lnTo>
                <a:close/>
                <a:moveTo>
                  <a:pt x="320040" y="200025"/>
                </a:moveTo>
                <a:lnTo>
                  <a:pt x="320040" y="164812"/>
                </a:lnTo>
                <a:lnTo>
                  <a:pt x="294870" y="133350"/>
                </a:lnTo>
                <a:lnTo>
                  <a:pt x="266700" y="133350"/>
                </a:lnTo>
                <a:lnTo>
                  <a:pt x="266700" y="200025"/>
                </a:lnTo>
                <a:lnTo>
                  <a:pt x="320040" y="200025"/>
                </a:lnTo>
                <a:close/>
                <a:moveTo>
                  <a:pt x="142240" y="294481"/>
                </a:moveTo>
                <a:cubicBezTo>
                  <a:pt x="142240" y="279148"/>
                  <a:pt x="132281" y="266700"/>
                  <a:pt x="120015" y="266700"/>
                </a:cubicBezTo>
                <a:cubicBezTo>
                  <a:pt x="107749" y="266700"/>
                  <a:pt x="97790" y="279148"/>
                  <a:pt x="97790" y="294481"/>
                </a:cubicBezTo>
                <a:cubicBezTo>
                  <a:pt x="97790" y="309814"/>
                  <a:pt x="107749" y="322263"/>
                  <a:pt x="120015" y="322263"/>
                </a:cubicBezTo>
                <a:cubicBezTo>
                  <a:pt x="132281" y="322263"/>
                  <a:pt x="142240" y="309814"/>
                  <a:pt x="142240" y="294481"/>
                </a:cubicBezTo>
                <a:close/>
                <a:moveTo>
                  <a:pt x="271145" y="322263"/>
                </a:moveTo>
                <a:cubicBezTo>
                  <a:pt x="283411" y="322263"/>
                  <a:pt x="293370" y="309814"/>
                  <a:pt x="293370" y="294481"/>
                </a:cubicBezTo>
                <a:cubicBezTo>
                  <a:pt x="293370" y="279148"/>
                  <a:pt x="283411" y="266700"/>
                  <a:pt x="271145" y="266700"/>
                </a:cubicBezTo>
                <a:cubicBezTo>
                  <a:pt x="258879" y="266700"/>
                  <a:pt x="248920" y="279148"/>
                  <a:pt x="248920" y="294481"/>
                </a:cubicBezTo>
                <a:cubicBezTo>
                  <a:pt x="248920" y="309814"/>
                  <a:pt x="258879" y="322263"/>
                  <a:pt x="271145" y="322263"/>
                </a:cubicBez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8" name="Text 16"/>
          <p:cNvSpPr/>
          <p:nvPr/>
        </p:nvSpPr>
        <p:spPr>
          <a:xfrm>
            <a:off x="9207500" y="4247116"/>
            <a:ext cx="3810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Supply Chain Optimization</a:t>
            </a:r>
            <a:endParaRPr lang="en-US" sz="2000" dirty="0"/>
          </a:p>
        </p:txBody>
      </p:sp>
      <p:sp>
        <p:nvSpPr>
          <p:cNvPr id="19" name="Text 17"/>
          <p:cNvSpPr/>
          <p:nvPr/>
        </p:nvSpPr>
        <p:spPr>
          <a:xfrm>
            <a:off x="8699500" y="4729716"/>
            <a:ext cx="6477000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predicts demand, optimizes inventory, and reduces waste across logistics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762000" y="5898116"/>
            <a:ext cx="14732000" cy="1397000"/>
          </a:xfrm>
          <a:prstGeom prst="roundRect">
            <a:avLst>
              <a:gd name="adj" fmla="val 6000"/>
            </a:avLst>
          </a:prstGeom>
          <a:solidFill>
            <a:srgbClr val="F2F2F2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21" name="Text 19"/>
          <p:cNvSpPr/>
          <p:nvPr/>
        </p:nvSpPr>
        <p:spPr>
          <a:xfrm>
            <a:off x="1143000" y="6025116"/>
            <a:ext cx="3810000" cy="12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40000"/>
              </a:lnSpc>
            </a:pPr>
            <a:r>
              <a:rPr lang="en-US" sz="4000" b="1" dirty="0">
                <a:latin typeface="Liter" pitchFamily="34" charset="0"/>
                <a:ea typeface="Liter" pitchFamily="34" charset="-122"/>
                <a:cs typeface="Liter" pitchFamily="34" charset="-120"/>
              </a:rPr>
              <a:t>20–30%</a:t>
            </a:r>
            <a:endParaRPr lang="en-US" sz="4000" dirty="0"/>
          </a:p>
          <a:p>
            <a:pPr algn="l">
              <a:lnSpc>
                <a:spcPct val="140000"/>
              </a:lnSpc>
            </a:pPr>
            <a:r>
              <a:rPr lang="en-US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Productivity gains reported</a:t>
            </a:r>
            <a:endParaRPr lang="en-US" sz="4000" dirty="0"/>
          </a:p>
        </p:txBody>
      </p:sp>
      <p:sp>
        <p:nvSpPr>
          <p:cNvPr id="22" name="Text 20"/>
          <p:cNvSpPr/>
          <p:nvPr/>
        </p:nvSpPr>
        <p:spPr>
          <a:xfrm>
            <a:off x="5715000" y="6152116"/>
            <a:ext cx="9398000" cy="88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Companies using AI in automated processes report significant productivity improvements and cost savings.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1294514"/>
            <a:ext cx="889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lang="en-US" sz="32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AI in Daily Life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762000" y="1891414"/>
            <a:ext cx="508000" cy="38100"/>
          </a:xfrm>
          <a:prstGeom prst="rect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4" name="Text 2"/>
          <p:cNvSpPr/>
          <p:nvPr/>
        </p:nvSpPr>
        <p:spPr>
          <a:xfrm>
            <a:off x="762000" y="2120014"/>
            <a:ext cx="1016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40000"/>
              </a:lnSpc>
            </a:pPr>
            <a:r>
              <a:rPr lang="en-US" sz="2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Most people interact with AI dozens of times per day without realizing it.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762000" y="2755014"/>
            <a:ext cx="3429000" cy="19685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6" name="Shape 4"/>
          <p:cNvSpPr/>
          <p:nvPr/>
        </p:nvSpPr>
        <p:spPr>
          <a:xfrm>
            <a:off x="2032000" y="2945514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14817" y="44450"/>
                </a:moveTo>
                <a:cubicBezTo>
                  <a:pt x="14817" y="19933"/>
                  <a:pt x="41394" y="0"/>
                  <a:pt x="74083" y="0"/>
                </a:cubicBezTo>
                <a:lnTo>
                  <a:pt x="281517" y="0"/>
                </a:lnTo>
                <a:cubicBezTo>
                  <a:pt x="314206" y="0"/>
                  <a:pt x="340783" y="19933"/>
                  <a:pt x="340783" y="44450"/>
                </a:cubicBezTo>
                <a:lnTo>
                  <a:pt x="340783" y="311150"/>
                </a:lnTo>
                <a:cubicBezTo>
                  <a:pt x="340783" y="335667"/>
                  <a:pt x="314206" y="355600"/>
                  <a:pt x="281517" y="355600"/>
                </a:cubicBezTo>
                <a:lnTo>
                  <a:pt x="74083" y="355600"/>
                </a:lnTo>
                <a:cubicBezTo>
                  <a:pt x="41394" y="355600"/>
                  <a:pt x="14817" y="335667"/>
                  <a:pt x="14817" y="311150"/>
                </a:cubicBezTo>
                <a:lnTo>
                  <a:pt x="14817" y="44450"/>
                </a:lnTo>
                <a:close/>
                <a:moveTo>
                  <a:pt x="118533" y="305594"/>
                </a:moveTo>
                <a:cubicBezTo>
                  <a:pt x="118533" y="314831"/>
                  <a:pt x="128442" y="322263"/>
                  <a:pt x="140758" y="322263"/>
                </a:cubicBezTo>
                <a:lnTo>
                  <a:pt x="214842" y="322263"/>
                </a:lnTo>
                <a:cubicBezTo>
                  <a:pt x="227158" y="322263"/>
                  <a:pt x="237067" y="314831"/>
                  <a:pt x="237067" y="305594"/>
                </a:cubicBezTo>
                <a:cubicBezTo>
                  <a:pt x="237067" y="296356"/>
                  <a:pt x="227158" y="288925"/>
                  <a:pt x="214842" y="288925"/>
                </a:cubicBezTo>
                <a:lnTo>
                  <a:pt x="140758" y="288925"/>
                </a:lnTo>
                <a:cubicBezTo>
                  <a:pt x="128442" y="288925"/>
                  <a:pt x="118533" y="296356"/>
                  <a:pt x="118533" y="305594"/>
                </a:cubicBezTo>
                <a:close/>
                <a:moveTo>
                  <a:pt x="281517" y="44450"/>
                </a:moveTo>
                <a:lnTo>
                  <a:pt x="74083" y="44450"/>
                </a:lnTo>
                <a:lnTo>
                  <a:pt x="74083" y="255587"/>
                </a:lnTo>
                <a:lnTo>
                  <a:pt x="281517" y="255587"/>
                </a:lnTo>
                <a:lnTo>
                  <a:pt x="281517" y="44450"/>
                </a:ln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7" name="Text 5"/>
          <p:cNvSpPr/>
          <p:nvPr/>
        </p:nvSpPr>
        <p:spPr>
          <a:xfrm>
            <a:off x="952500" y="3415414"/>
            <a:ext cx="3048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Smartphones</a:t>
            </a: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952500" y="3771014"/>
            <a:ext cx="30480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4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Face ID, voice assistants, photo enhancement, predictive text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4508500" y="2755014"/>
            <a:ext cx="3429000" cy="19685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0" name="Shape 8"/>
          <p:cNvSpPr/>
          <p:nvPr/>
        </p:nvSpPr>
        <p:spPr>
          <a:xfrm>
            <a:off x="5778500" y="2945514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266700" y="133350"/>
                </a:moveTo>
                <a:cubicBezTo>
                  <a:pt x="303510" y="133350"/>
                  <a:pt x="333375" y="103485"/>
                  <a:pt x="333375" y="66675"/>
                </a:cubicBezTo>
                <a:cubicBezTo>
                  <a:pt x="333375" y="29865"/>
                  <a:pt x="303510" y="0"/>
                  <a:pt x="266700" y="0"/>
                </a:cubicBezTo>
                <a:cubicBezTo>
                  <a:pt x="229890" y="0"/>
                  <a:pt x="200025" y="29865"/>
                  <a:pt x="200025" y="66675"/>
                </a:cubicBezTo>
                <a:cubicBezTo>
                  <a:pt x="200025" y="70425"/>
                  <a:pt x="200372" y="74176"/>
                  <a:pt x="200928" y="77788"/>
                </a:cubicBezTo>
                <a:lnTo>
                  <a:pt x="110847" y="127863"/>
                </a:lnTo>
                <a:cubicBezTo>
                  <a:pt x="99110" y="117445"/>
                  <a:pt x="83622" y="111125"/>
                  <a:pt x="66675" y="111125"/>
                </a:cubicBezTo>
                <a:cubicBezTo>
                  <a:pt x="29865" y="111125"/>
                  <a:pt x="0" y="140990"/>
                  <a:pt x="0" y="177800"/>
                </a:cubicBezTo>
                <a:cubicBezTo>
                  <a:pt x="0" y="214610"/>
                  <a:pt x="29865" y="244475"/>
                  <a:pt x="66675" y="244475"/>
                </a:cubicBezTo>
                <a:cubicBezTo>
                  <a:pt x="83622" y="244475"/>
                  <a:pt x="99040" y="238155"/>
                  <a:pt x="110847" y="227737"/>
                </a:cubicBezTo>
                <a:lnTo>
                  <a:pt x="200928" y="277813"/>
                </a:lnTo>
                <a:cubicBezTo>
                  <a:pt x="200303" y="281424"/>
                  <a:pt x="200025" y="285105"/>
                  <a:pt x="200025" y="288925"/>
                </a:cubicBezTo>
                <a:cubicBezTo>
                  <a:pt x="200025" y="325735"/>
                  <a:pt x="229890" y="355600"/>
                  <a:pt x="266700" y="355600"/>
                </a:cubicBezTo>
                <a:cubicBezTo>
                  <a:pt x="303510" y="355600"/>
                  <a:pt x="333375" y="325735"/>
                  <a:pt x="333375" y="288925"/>
                </a:cubicBezTo>
                <a:cubicBezTo>
                  <a:pt x="333375" y="252115"/>
                  <a:pt x="303510" y="222250"/>
                  <a:pt x="266700" y="222250"/>
                </a:cubicBezTo>
                <a:cubicBezTo>
                  <a:pt x="249753" y="222250"/>
                  <a:pt x="234335" y="228570"/>
                  <a:pt x="222528" y="238988"/>
                </a:cubicBezTo>
                <a:lnTo>
                  <a:pt x="132447" y="188913"/>
                </a:lnTo>
                <a:cubicBezTo>
                  <a:pt x="133072" y="185301"/>
                  <a:pt x="133350" y="181620"/>
                  <a:pt x="133350" y="177800"/>
                </a:cubicBezTo>
                <a:cubicBezTo>
                  <a:pt x="133350" y="173980"/>
                  <a:pt x="133003" y="170299"/>
                  <a:pt x="132447" y="166688"/>
                </a:cubicBezTo>
                <a:lnTo>
                  <a:pt x="222528" y="116612"/>
                </a:lnTo>
                <a:cubicBezTo>
                  <a:pt x="234265" y="127030"/>
                  <a:pt x="249753" y="133350"/>
                  <a:pt x="266700" y="133350"/>
                </a:cubicBez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1" name="Text 9"/>
          <p:cNvSpPr/>
          <p:nvPr/>
        </p:nvSpPr>
        <p:spPr>
          <a:xfrm>
            <a:off x="4699000" y="3415414"/>
            <a:ext cx="3048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Social Media</a:t>
            </a: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4699000" y="3771014"/>
            <a:ext cx="3048000" cy="8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40000"/>
              </a:lnSpc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Content recommendation algorithms on TikTok, Instagram, YouTube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8255000" y="2755014"/>
            <a:ext cx="3429000" cy="19685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4" name="Shape 12"/>
          <p:cNvSpPr/>
          <p:nvPr/>
        </p:nvSpPr>
        <p:spPr>
          <a:xfrm>
            <a:off x="9525000" y="2945514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320040" y="33337"/>
                </a:moveTo>
                <a:cubicBezTo>
                  <a:pt x="320040" y="25628"/>
                  <a:pt x="316873" y="18475"/>
                  <a:pt x="311594" y="14446"/>
                </a:cubicBezTo>
                <a:cubicBezTo>
                  <a:pt x="306316" y="10418"/>
                  <a:pt x="299815" y="10001"/>
                  <a:pt x="294315" y="13474"/>
                </a:cubicBezTo>
                <a:lnTo>
                  <a:pt x="229751" y="53826"/>
                </a:lnTo>
                <a:lnTo>
                  <a:pt x="130072" y="12224"/>
                </a:lnTo>
                <a:cubicBezTo>
                  <a:pt x="125571" y="10349"/>
                  <a:pt x="120737" y="10765"/>
                  <a:pt x="116515" y="13404"/>
                </a:cubicBezTo>
                <a:lnTo>
                  <a:pt x="45395" y="57854"/>
                </a:lnTo>
                <a:cubicBezTo>
                  <a:pt x="39338" y="61674"/>
                  <a:pt x="35560" y="69384"/>
                  <a:pt x="35560" y="77788"/>
                </a:cubicBezTo>
                <a:lnTo>
                  <a:pt x="35560" y="322263"/>
                </a:lnTo>
                <a:cubicBezTo>
                  <a:pt x="35560" y="329972"/>
                  <a:pt x="38727" y="337125"/>
                  <a:pt x="44006" y="341154"/>
                </a:cubicBezTo>
                <a:cubicBezTo>
                  <a:pt x="49284" y="345182"/>
                  <a:pt x="55785" y="345599"/>
                  <a:pt x="61285" y="342126"/>
                </a:cubicBezTo>
                <a:lnTo>
                  <a:pt x="125794" y="301774"/>
                </a:lnTo>
                <a:lnTo>
                  <a:pt x="222083" y="341918"/>
                </a:lnTo>
                <a:cubicBezTo>
                  <a:pt x="219694" y="337473"/>
                  <a:pt x="217361" y="332819"/>
                  <a:pt x="215082" y="328097"/>
                </a:cubicBezTo>
                <a:cubicBezTo>
                  <a:pt x="208971" y="315387"/>
                  <a:pt x="202914" y="300801"/>
                  <a:pt x="198414" y="285175"/>
                </a:cubicBezTo>
                <a:lnTo>
                  <a:pt x="142184" y="261769"/>
                </a:lnTo>
                <a:lnTo>
                  <a:pt x="142184" y="64175"/>
                </a:lnTo>
                <a:lnTo>
                  <a:pt x="213304" y="93831"/>
                </a:lnTo>
                <a:lnTo>
                  <a:pt x="213304" y="162798"/>
                </a:lnTo>
                <a:cubicBezTo>
                  <a:pt x="230529" y="137934"/>
                  <a:pt x="256088" y="122238"/>
                  <a:pt x="284424" y="122238"/>
                </a:cubicBezTo>
                <a:cubicBezTo>
                  <a:pt x="296982" y="122238"/>
                  <a:pt x="308983" y="125293"/>
                  <a:pt x="319984" y="130919"/>
                </a:cubicBezTo>
                <a:lnTo>
                  <a:pt x="320040" y="33337"/>
                </a:lnTo>
                <a:close/>
                <a:moveTo>
                  <a:pt x="284480" y="155575"/>
                </a:moveTo>
                <a:cubicBezTo>
                  <a:pt x="247642" y="155575"/>
                  <a:pt x="217805" y="192246"/>
                  <a:pt x="217805" y="237460"/>
                </a:cubicBezTo>
                <a:cubicBezTo>
                  <a:pt x="217805" y="285313"/>
                  <a:pt x="253421" y="341918"/>
                  <a:pt x="272590" y="368935"/>
                </a:cubicBezTo>
                <a:cubicBezTo>
                  <a:pt x="279035" y="377964"/>
                  <a:pt x="289981" y="377964"/>
                  <a:pt x="296426" y="368935"/>
                </a:cubicBezTo>
                <a:cubicBezTo>
                  <a:pt x="315595" y="341918"/>
                  <a:pt x="351211" y="285313"/>
                  <a:pt x="351211" y="237460"/>
                </a:cubicBezTo>
                <a:cubicBezTo>
                  <a:pt x="351211" y="192246"/>
                  <a:pt x="321374" y="155575"/>
                  <a:pt x="284536" y="155575"/>
                </a:cubicBezTo>
                <a:close/>
                <a:moveTo>
                  <a:pt x="262255" y="238919"/>
                </a:moveTo>
                <a:cubicBezTo>
                  <a:pt x="262255" y="223586"/>
                  <a:pt x="272214" y="211138"/>
                  <a:pt x="284480" y="211138"/>
                </a:cubicBezTo>
                <a:cubicBezTo>
                  <a:pt x="296746" y="211138"/>
                  <a:pt x="306705" y="223586"/>
                  <a:pt x="306705" y="238919"/>
                </a:cubicBezTo>
                <a:cubicBezTo>
                  <a:pt x="306705" y="254252"/>
                  <a:pt x="296746" y="266700"/>
                  <a:pt x="284480" y="266700"/>
                </a:cubicBezTo>
                <a:cubicBezTo>
                  <a:pt x="272214" y="266700"/>
                  <a:pt x="262255" y="254252"/>
                  <a:pt x="262255" y="238919"/>
                </a:cubicBez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5" name="Text 13"/>
          <p:cNvSpPr/>
          <p:nvPr/>
        </p:nvSpPr>
        <p:spPr>
          <a:xfrm>
            <a:off x="8445500" y="3415414"/>
            <a:ext cx="3048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Navigation</a:t>
            </a: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8445500" y="3771014"/>
            <a:ext cx="3048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40000"/>
              </a:lnSpc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Real-time traffic prediction and route optimization in Google Maps</a:t>
            </a:r>
            <a:endParaRPr lang="en-US" sz="1400" dirty="0"/>
          </a:p>
        </p:txBody>
      </p:sp>
      <p:sp>
        <p:nvSpPr>
          <p:cNvPr id="17" name="Shape 15"/>
          <p:cNvSpPr/>
          <p:nvPr/>
        </p:nvSpPr>
        <p:spPr>
          <a:xfrm>
            <a:off x="12001500" y="2755014"/>
            <a:ext cx="3492500" cy="19685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8" name="Shape 16"/>
          <p:cNvSpPr/>
          <p:nvPr/>
        </p:nvSpPr>
        <p:spPr>
          <a:xfrm>
            <a:off x="13296900" y="2945514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325041" y="4862"/>
                </a:moveTo>
                <a:cubicBezTo>
                  <a:pt x="330319" y="9098"/>
                  <a:pt x="333375" y="15488"/>
                  <a:pt x="333375" y="22225"/>
                </a:cubicBezTo>
                <a:lnTo>
                  <a:pt x="333375" y="233363"/>
                </a:lnTo>
                <a:cubicBezTo>
                  <a:pt x="333375" y="264061"/>
                  <a:pt x="303510" y="288925"/>
                  <a:pt x="266700" y="288925"/>
                </a:cubicBezTo>
                <a:cubicBezTo>
                  <a:pt x="229890" y="288925"/>
                  <a:pt x="200025" y="264061"/>
                  <a:pt x="200025" y="233363"/>
                </a:cubicBezTo>
                <a:cubicBezTo>
                  <a:pt x="200025" y="202664"/>
                  <a:pt x="229890" y="177800"/>
                  <a:pt x="266700" y="177800"/>
                </a:cubicBezTo>
                <a:cubicBezTo>
                  <a:pt x="274479" y="177800"/>
                  <a:pt x="281980" y="178911"/>
                  <a:pt x="288925" y="180995"/>
                </a:cubicBezTo>
                <a:lnTo>
                  <a:pt x="288925" y="99943"/>
                </a:lnTo>
                <a:lnTo>
                  <a:pt x="133350" y="134531"/>
                </a:lnTo>
                <a:lnTo>
                  <a:pt x="133350" y="277813"/>
                </a:lnTo>
                <a:cubicBezTo>
                  <a:pt x="133350" y="308511"/>
                  <a:pt x="103485" y="333375"/>
                  <a:pt x="66675" y="333375"/>
                </a:cubicBezTo>
                <a:cubicBezTo>
                  <a:pt x="29865" y="333375"/>
                  <a:pt x="0" y="308511"/>
                  <a:pt x="0" y="277813"/>
                </a:cubicBezTo>
                <a:cubicBezTo>
                  <a:pt x="0" y="247114"/>
                  <a:pt x="29865" y="222250"/>
                  <a:pt x="66675" y="222250"/>
                </a:cubicBezTo>
                <a:cubicBezTo>
                  <a:pt x="74454" y="222250"/>
                  <a:pt x="81955" y="223361"/>
                  <a:pt x="88900" y="225445"/>
                </a:cubicBezTo>
                <a:lnTo>
                  <a:pt x="88900" y="66675"/>
                </a:lnTo>
                <a:cubicBezTo>
                  <a:pt x="88900" y="56257"/>
                  <a:pt x="96123" y="47228"/>
                  <a:pt x="106333" y="45006"/>
                </a:cubicBezTo>
                <a:lnTo>
                  <a:pt x="306358" y="556"/>
                </a:lnTo>
                <a:cubicBezTo>
                  <a:pt x="312956" y="-903"/>
                  <a:pt x="319832" y="695"/>
                  <a:pt x="325110" y="4931"/>
                </a:cubicBez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9" name="Text 17"/>
          <p:cNvSpPr/>
          <p:nvPr/>
        </p:nvSpPr>
        <p:spPr>
          <a:xfrm>
            <a:off x="12192000" y="3415414"/>
            <a:ext cx="31115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Entertainment</a:t>
            </a: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12192000" y="3771014"/>
            <a:ext cx="31115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4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Netflix and Spotify personalize content recommendations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762000" y="5041014"/>
            <a:ext cx="7112000" cy="1651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22" name="Shape 20"/>
          <p:cNvSpPr/>
          <p:nvPr/>
        </p:nvSpPr>
        <p:spPr>
          <a:xfrm>
            <a:off x="1079500" y="5422014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318497" y="166688"/>
                </a:moveTo>
                <a:lnTo>
                  <a:pt x="306211" y="166688"/>
                </a:lnTo>
                <a:lnTo>
                  <a:pt x="306211" y="266700"/>
                </a:lnTo>
                <a:cubicBezTo>
                  <a:pt x="306211" y="291217"/>
                  <a:pt x="288493" y="311150"/>
                  <a:pt x="266700" y="311150"/>
                </a:cubicBezTo>
                <a:lnTo>
                  <a:pt x="182122" y="311150"/>
                </a:lnTo>
                <a:cubicBezTo>
                  <a:pt x="167305" y="247461"/>
                  <a:pt x="124398" y="196552"/>
                  <a:pt x="69144" y="176203"/>
                </a:cubicBezTo>
                <a:lnTo>
                  <a:pt x="69144" y="166688"/>
                </a:lnTo>
                <a:lnTo>
                  <a:pt x="56859" y="166688"/>
                </a:lnTo>
                <a:cubicBezTo>
                  <a:pt x="47290" y="166688"/>
                  <a:pt x="39511" y="157936"/>
                  <a:pt x="39511" y="147171"/>
                </a:cubicBezTo>
                <a:cubicBezTo>
                  <a:pt x="39511" y="141893"/>
                  <a:pt x="41425" y="136823"/>
                  <a:pt x="44820" y="133142"/>
                </a:cubicBezTo>
                <a:lnTo>
                  <a:pt x="170700" y="-3403"/>
                </a:lnTo>
                <a:cubicBezTo>
                  <a:pt x="175269" y="-8334"/>
                  <a:pt x="181319" y="-11112"/>
                  <a:pt x="187678" y="-11112"/>
                </a:cubicBezTo>
                <a:cubicBezTo>
                  <a:pt x="194037" y="-11112"/>
                  <a:pt x="200087" y="-8334"/>
                  <a:pt x="204655" y="-3403"/>
                </a:cubicBezTo>
                <a:lnTo>
                  <a:pt x="330535" y="133142"/>
                </a:lnTo>
                <a:cubicBezTo>
                  <a:pt x="333931" y="136823"/>
                  <a:pt x="335844" y="141893"/>
                  <a:pt x="335844" y="147171"/>
                </a:cubicBezTo>
                <a:cubicBezTo>
                  <a:pt x="335844" y="157936"/>
                  <a:pt x="328066" y="166688"/>
                  <a:pt x="318497" y="166688"/>
                </a:cubicBezTo>
                <a:close/>
                <a:moveTo>
                  <a:pt x="172861" y="133350"/>
                </a:moveTo>
                <a:cubicBezTo>
                  <a:pt x="164650" y="133350"/>
                  <a:pt x="158044" y="140781"/>
                  <a:pt x="158044" y="150019"/>
                </a:cubicBezTo>
                <a:lnTo>
                  <a:pt x="158044" y="183356"/>
                </a:lnTo>
                <a:cubicBezTo>
                  <a:pt x="158044" y="192594"/>
                  <a:pt x="164650" y="200025"/>
                  <a:pt x="172861" y="200025"/>
                </a:cubicBezTo>
                <a:lnTo>
                  <a:pt x="202494" y="200025"/>
                </a:lnTo>
                <a:cubicBezTo>
                  <a:pt x="210705" y="200025"/>
                  <a:pt x="217311" y="192594"/>
                  <a:pt x="217311" y="183356"/>
                </a:cubicBezTo>
                <a:lnTo>
                  <a:pt x="217311" y="150019"/>
                </a:lnTo>
                <a:cubicBezTo>
                  <a:pt x="217311" y="140781"/>
                  <a:pt x="210705" y="133350"/>
                  <a:pt x="202494" y="133350"/>
                </a:cubicBezTo>
                <a:lnTo>
                  <a:pt x="172861" y="133350"/>
                </a:lnTo>
                <a:close/>
                <a:moveTo>
                  <a:pt x="14817" y="200025"/>
                </a:moveTo>
                <a:cubicBezTo>
                  <a:pt x="93901" y="200025"/>
                  <a:pt x="158044" y="272187"/>
                  <a:pt x="158044" y="361156"/>
                </a:cubicBezTo>
                <a:cubicBezTo>
                  <a:pt x="158044" y="370394"/>
                  <a:pt x="151439" y="377825"/>
                  <a:pt x="143228" y="377825"/>
                </a:cubicBezTo>
                <a:cubicBezTo>
                  <a:pt x="135017" y="377825"/>
                  <a:pt x="128411" y="370394"/>
                  <a:pt x="128411" y="361156"/>
                </a:cubicBezTo>
                <a:cubicBezTo>
                  <a:pt x="128411" y="290592"/>
                  <a:pt x="77541" y="233363"/>
                  <a:pt x="14817" y="233363"/>
                </a:cubicBezTo>
                <a:cubicBezTo>
                  <a:pt x="6606" y="233363"/>
                  <a:pt x="0" y="225931"/>
                  <a:pt x="0" y="216694"/>
                </a:cubicBezTo>
                <a:cubicBezTo>
                  <a:pt x="0" y="207456"/>
                  <a:pt x="6606" y="200025"/>
                  <a:pt x="14817" y="200025"/>
                </a:cubicBezTo>
                <a:close/>
                <a:moveTo>
                  <a:pt x="19756" y="333375"/>
                </a:moveTo>
                <a:cubicBezTo>
                  <a:pt x="30659" y="333375"/>
                  <a:pt x="39511" y="343334"/>
                  <a:pt x="39511" y="355600"/>
                </a:cubicBezTo>
                <a:cubicBezTo>
                  <a:pt x="39511" y="367866"/>
                  <a:pt x="30659" y="377825"/>
                  <a:pt x="19756" y="377825"/>
                </a:cubicBezTo>
                <a:cubicBezTo>
                  <a:pt x="8852" y="377825"/>
                  <a:pt x="0" y="367866"/>
                  <a:pt x="0" y="355600"/>
                </a:cubicBezTo>
                <a:cubicBezTo>
                  <a:pt x="0" y="343334"/>
                  <a:pt x="8852" y="333375"/>
                  <a:pt x="19756" y="333375"/>
                </a:cubicBezTo>
                <a:close/>
                <a:moveTo>
                  <a:pt x="0" y="283369"/>
                </a:moveTo>
                <a:cubicBezTo>
                  <a:pt x="0" y="274131"/>
                  <a:pt x="6606" y="266700"/>
                  <a:pt x="14817" y="266700"/>
                </a:cubicBezTo>
                <a:cubicBezTo>
                  <a:pt x="61180" y="266700"/>
                  <a:pt x="98778" y="308997"/>
                  <a:pt x="98778" y="361156"/>
                </a:cubicBezTo>
                <a:cubicBezTo>
                  <a:pt x="98778" y="370394"/>
                  <a:pt x="92172" y="377825"/>
                  <a:pt x="83961" y="377825"/>
                </a:cubicBezTo>
                <a:cubicBezTo>
                  <a:pt x="75750" y="377825"/>
                  <a:pt x="69144" y="370394"/>
                  <a:pt x="69144" y="361156"/>
                </a:cubicBezTo>
                <a:cubicBezTo>
                  <a:pt x="69144" y="327402"/>
                  <a:pt x="44820" y="300038"/>
                  <a:pt x="14817" y="300038"/>
                </a:cubicBezTo>
                <a:cubicBezTo>
                  <a:pt x="6606" y="300038"/>
                  <a:pt x="0" y="292606"/>
                  <a:pt x="0" y="283369"/>
                </a:cubicBez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23" name="Text 21"/>
          <p:cNvSpPr/>
          <p:nvPr/>
        </p:nvSpPr>
        <p:spPr>
          <a:xfrm>
            <a:off x="1587500" y="5422014"/>
            <a:ext cx="3175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Smart Home</a:t>
            </a:r>
            <a:endParaRPr lang="en-US" sz="2000" dirty="0"/>
          </a:p>
        </p:txBody>
      </p:sp>
      <p:sp>
        <p:nvSpPr>
          <p:cNvPr id="24" name="Text 22"/>
          <p:cNvSpPr/>
          <p:nvPr/>
        </p:nvSpPr>
        <p:spPr>
          <a:xfrm>
            <a:off x="1079500" y="5866514"/>
            <a:ext cx="6477000" cy="73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Thermostats, lighting, and security systems learn your preferences over time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8382000" y="5041014"/>
            <a:ext cx="7112000" cy="1651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26" name="Shape 24"/>
          <p:cNvSpPr/>
          <p:nvPr/>
        </p:nvSpPr>
        <p:spPr>
          <a:xfrm>
            <a:off x="8699500" y="5422014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98778" y="0"/>
                </a:moveTo>
                <a:cubicBezTo>
                  <a:pt x="109705" y="0"/>
                  <a:pt x="118533" y="9932"/>
                  <a:pt x="118533" y="22225"/>
                </a:cubicBezTo>
                <a:lnTo>
                  <a:pt x="118533" y="44450"/>
                </a:lnTo>
                <a:lnTo>
                  <a:pt x="197556" y="44450"/>
                </a:lnTo>
                <a:cubicBezTo>
                  <a:pt x="208483" y="44450"/>
                  <a:pt x="217311" y="54382"/>
                  <a:pt x="217311" y="66675"/>
                </a:cubicBezTo>
                <a:cubicBezTo>
                  <a:pt x="217311" y="78968"/>
                  <a:pt x="208483" y="88900"/>
                  <a:pt x="197556" y="88900"/>
                </a:cubicBezTo>
                <a:lnTo>
                  <a:pt x="191629" y="88900"/>
                </a:lnTo>
                <a:lnTo>
                  <a:pt x="186443" y="104944"/>
                </a:lnTo>
                <a:cubicBezTo>
                  <a:pt x="176318" y="136336"/>
                  <a:pt x="161070" y="165021"/>
                  <a:pt x="141870" y="189676"/>
                </a:cubicBezTo>
                <a:cubicBezTo>
                  <a:pt x="150636" y="195788"/>
                  <a:pt x="159773" y="201206"/>
                  <a:pt x="169280" y="205998"/>
                </a:cubicBezTo>
                <a:lnTo>
                  <a:pt x="200395" y="221555"/>
                </a:lnTo>
                <a:lnTo>
                  <a:pt x="238795" y="124321"/>
                </a:lnTo>
                <a:cubicBezTo>
                  <a:pt x="241944" y="116265"/>
                  <a:pt x="249043" y="111125"/>
                  <a:pt x="256822" y="111125"/>
                </a:cubicBezTo>
                <a:cubicBezTo>
                  <a:pt x="264601" y="111125"/>
                  <a:pt x="271701" y="116265"/>
                  <a:pt x="274849" y="124321"/>
                </a:cubicBezTo>
                <a:lnTo>
                  <a:pt x="353871" y="324346"/>
                </a:lnTo>
                <a:cubicBezTo>
                  <a:pt x="358316" y="335598"/>
                  <a:pt x="353810" y="348724"/>
                  <a:pt x="343870" y="353655"/>
                </a:cubicBezTo>
                <a:cubicBezTo>
                  <a:pt x="333931" y="358586"/>
                  <a:pt x="322201" y="353586"/>
                  <a:pt x="317817" y="342404"/>
                </a:cubicBezTo>
                <a:lnTo>
                  <a:pt x="305470" y="311150"/>
                </a:lnTo>
                <a:lnTo>
                  <a:pt x="208236" y="311150"/>
                </a:lnTo>
                <a:lnTo>
                  <a:pt x="195889" y="342404"/>
                </a:lnTo>
                <a:cubicBezTo>
                  <a:pt x="191444" y="353655"/>
                  <a:pt x="179776" y="358656"/>
                  <a:pt x="169836" y="353655"/>
                </a:cubicBezTo>
                <a:cubicBezTo>
                  <a:pt x="159897" y="348655"/>
                  <a:pt x="155390" y="335528"/>
                  <a:pt x="159835" y="324346"/>
                </a:cubicBezTo>
                <a:lnTo>
                  <a:pt x="184406" y="262186"/>
                </a:lnTo>
                <a:lnTo>
                  <a:pt x="153291" y="246628"/>
                </a:lnTo>
                <a:cubicBezTo>
                  <a:pt x="139091" y="239544"/>
                  <a:pt x="125510" y="231071"/>
                  <a:pt x="112668" y="221347"/>
                </a:cubicBezTo>
                <a:cubicBezTo>
                  <a:pt x="99519" y="233293"/>
                  <a:pt x="85134" y="243711"/>
                  <a:pt x="69762" y="252393"/>
                </a:cubicBezTo>
                <a:lnTo>
                  <a:pt x="48339" y="264339"/>
                </a:lnTo>
                <a:cubicBezTo>
                  <a:pt x="38585" y="269825"/>
                  <a:pt x="26732" y="265380"/>
                  <a:pt x="21855" y="254407"/>
                </a:cubicBezTo>
                <a:cubicBezTo>
                  <a:pt x="16977" y="243433"/>
                  <a:pt x="20929" y="230098"/>
                  <a:pt x="30683" y="224611"/>
                </a:cubicBezTo>
                <a:lnTo>
                  <a:pt x="51982" y="212596"/>
                </a:lnTo>
                <a:cubicBezTo>
                  <a:pt x="62045" y="206901"/>
                  <a:pt x="71614" y="200303"/>
                  <a:pt x="80627" y="192941"/>
                </a:cubicBezTo>
                <a:cubicBezTo>
                  <a:pt x="72108" y="184120"/>
                  <a:pt x="64082" y="174605"/>
                  <a:pt x="56612" y="164534"/>
                </a:cubicBezTo>
                <a:lnTo>
                  <a:pt x="50377" y="156061"/>
                </a:lnTo>
                <a:cubicBezTo>
                  <a:pt x="43400" y="146616"/>
                  <a:pt x="44512" y="132586"/>
                  <a:pt x="52908" y="124738"/>
                </a:cubicBezTo>
                <a:cubicBezTo>
                  <a:pt x="61304" y="116890"/>
                  <a:pt x="73775" y="118140"/>
                  <a:pt x="80751" y="127585"/>
                </a:cubicBezTo>
                <a:lnTo>
                  <a:pt x="87048" y="136059"/>
                </a:lnTo>
                <a:cubicBezTo>
                  <a:pt x="94148" y="145713"/>
                  <a:pt x="101926" y="154672"/>
                  <a:pt x="110137" y="162937"/>
                </a:cubicBezTo>
                <a:cubicBezTo>
                  <a:pt x="127115" y="141823"/>
                  <a:pt x="140511" y="117029"/>
                  <a:pt x="149340" y="89733"/>
                </a:cubicBezTo>
                <a:lnTo>
                  <a:pt x="149648" y="88900"/>
                </a:lnTo>
                <a:lnTo>
                  <a:pt x="19817" y="88900"/>
                </a:lnTo>
                <a:cubicBezTo>
                  <a:pt x="8828" y="88900"/>
                  <a:pt x="0" y="78968"/>
                  <a:pt x="0" y="66675"/>
                </a:cubicBezTo>
                <a:cubicBezTo>
                  <a:pt x="0" y="54382"/>
                  <a:pt x="8828" y="44450"/>
                  <a:pt x="19756" y="44450"/>
                </a:cubicBezTo>
                <a:lnTo>
                  <a:pt x="79022" y="44450"/>
                </a:lnTo>
                <a:lnTo>
                  <a:pt x="79022" y="22225"/>
                </a:lnTo>
                <a:cubicBezTo>
                  <a:pt x="79022" y="9932"/>
                  <a:pt x="87850" y="0"/>
                  <a:pt x="98778" y="0"/>
                </a:cubicBezTo>
                <a:close/>
                <a:moveTo>
                  <a:pt x="256822" y="188079"/>
                </a:moveTo>
                <a:lnTo>
                  <a:pt x="225769" y="266700"/>
                </a:lnTo>
                <a:lnTo>
                  <a:pt x="287875" y="266700"/>
                </a:lnTo>
                <a:lnTo>
                  <a:pt x="256822" y="188079"/>
                </a:ln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27" name="Text 25"/>
          <p:cNvSpPr/>
          <p:nvPr/>
        </p:nvSpPr>
        <p:spPr>
          <a:xfrm>
            <a:off x="9207500" y="5422014"/>
            <a:ext cx="3175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Translation</a:t>
            </a:r>
            <a:endParaRPr lang="en-US" sz="2000" dirty="0"/>
          </a:p>
        </p:txBody>
      </p:sp>
      <p:sp>
        <p:nvSpPr>
          <p:cNvPr id="28" name="Text 26"/>
          <p:cNvSpPr/>
          <p:nvPr/>
        </p:nvSpPr>
        <p:spPr>
          <a:xfrm>
            <a:off x="8699500" y="5866514"/>
            <a:ext cx="6477000" cy="73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Real-time language translation breaks down communication barriers worldwide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1305147"/>
            <a:ext cx="889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lang="en-US" sz="32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AI in Science &amp; Research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762000" y="1902047"/>
            <a:ext cx="508000" cy="38100"/>
          </a:xfrm>
          <a:prstGeom prst="rect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4" name="Shape 2"/>
          <p:cNvSpPr/>
          <p:nvPr/>
        </p:nvSpPr>
        <p:spPr>
          <a:xfrm>
            <a:off x="762000" y="2257647"/>
            <a:ext cx="7112000" cy="14605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5" name="Shape 3"/>
          <p:cNvSpPr/>
          <p:nvPr/>
        </p:nvSpPr>
        <p:spPr>
          <a:xfrm>
            <a:off x="1079500" y="2511647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187184" y="-2222"/>
                </a:moveTo>
                <a:cubicBezTo>
                  <a:pt x="186505" y="-5834"/>
                  <a:pt x="184344" y="-8821"/>
                  <a:pt x="181319" y="-10279"/>
                </a:cubicBezTo>
                <a:cubicBezTo>
                  <a:pt x="178294" y="-11738"/>
                  <a:pt x="174837" y="-11321"/>
                  <a:pt x="172120" y="-9307"/>
                </a:cubicBezTo>
                <a:lnTo>
                  <a:pt x="128411" y="23336"/>
                </a:lnTo>
                <a:lnTo>
                  <a:pt x="84764" y="-9237"/>
                </a:lnTo>
                <a:cubicBezTo>
                  <a:pt x="82047" y="-11251"/>
                  <a:pt x="78590" y="-11668"/>
                  <a:pt x="75565" y="-10210"/>
                </a:cubicBezTo>
                <a:cubicBezTo>
                  <a:pt x="72540" y="-8751"/>
                  <a:pt x="70317" y="-5765"/>
                  <a:pt x="69700" y="-2153"/>
                </a:cubicBezTo>
                <a:lnTo>
                  <a:pt x="59267" y="55563"/>
                </a:lnTo>
                <a:lnTo>
                  <a:pt x="7902" y="67231"/>
                </a:lnTo>
                <a:cubicBezTo>
                  <a:pt x="4692" y="67995"/>
                  <a:pt x="2037" y="70425"/>
                  <a:pt x="741" y="73829"/>
                </a:cubicBezTo>
                <a:cubicBezTo>
                  <a:pt x="-556" y="77232"/>
                  <a:pt x="-185" y="81121"/>
                  <a:pt x="1605" y="84177"/>
                </a:cubicBezTo>
                <a:lnTo>
                  <a:pt x="30621" y="133350"/>
                </a:lnTo>
                <a:lnTo>
                  <a:pt x="1667" y="182453"/>
                </a:lnTo>
                <a:cubicBezTo>
                  <a:pt x="-123" y="185509"/>
                  <a:pt x="-494" y="189399"/>
                  <a:pt x="803" y="192802"/>
                </a:cubicBezTo>
                <a:cubicBezTo>
                  <a:pt x="2099" y="196205"/>
                  <a:pt x="4754" y="198705"/>
                  <a:pt x="7964" y="199400"/>
                </a:cubicBezTo>
                <a:lnTo>
                  <a:pt x="59267" y="211138"/>
                </a:lnTo>
                <a:lnTo>
                  <a:pt x="69638" y="268922"/>
                </a:lnTo>
                <a:cubicBezTo>
                  <a:pt x="70317" y="272534"/>
                  <a:pt x="72478" y="275521"/>
                  <a:pt x="75503" y="276979"/>
                </a:cubicBezTo>
                <a:cubicBezTo>
                  <a:pt x="78528" y="278438"/>
                  <a:pt x="81986" y="278021"/>
                  <a:pt x="84702" y="276007"/>
                </a:cubicBezTo>
                <a:lnTo>
                  <a:pt x="126250" y="245031"/>
                </a:lnTo>
                <a:cubicBezTo>
                  <a:pt x="116496" y="231557"/>
                  <a:pt x="110199" y="214819"/>
                  <a:pt x="108841" y="196483"/>
                </a:cubicBezTo>
                <a:cubicBezTo>
                  <a:pt x="85690" y="187385"/>
                  <a:pt x="69083" y="162659"/>
                  <a:pt x="69083" y="133489"/>
                </a:cubicBezTo>
                <a:cubicBezTo>
                  <a:pt x="69083" y="96679"/>
                  <a:pt x="95629" y="66814"/>
                  <a:pt x="128349" y="66814"/>
                </a:cubicBezTo>
                <a:cubicBezTo>
                  <a:pt x="141746" y="66814"/>
                  <a:pt x="154155" y="71815"/>
                  <a:pt x="164033" y="80288"/>
                </a:cubicBezTo>
                <a:cubicBezTo>
                  <a:pt x="173602" y="68064"/>
                  <a:pt x="186813" y="59452"/>
                  <a:pt x="201754" y="56674"/>
                </a:cubicBezTo>
                <a:lnTo>
                  <a:pt x="197556" y="55563"/>
                </a:lnTo>
                <a:lnTo>
                  <a:pt x="187184" y="-2222"/>
                </a:lnTo>
                <a:close/>
                <a:moveTo>
                  <a:pt x="150019" y="110500"/>
                </a:moveTo>
                <a:cubicBezTo>
                  <a:pt x="144586" y="104041"/>
                  <a:pt x="136931" y="100013"/>
                  <a:pt x="128411" y="100013"/>
                </a:cubicBezTo>
                <a:cubicBezTo>
                  <a:pt x="112051" y="100013"/>
                  <a:pt x="98778" y="114945"/>
                  <a:pt x="98778" y="133350"/>
                </a:cubicBezTo>
                <a:cubicBezTo>
                  <a:pt x="98778" y="145157"/>
                  <a:pt x="104272" y="155575"/>
                  <a:pt x="112483" y="161479"/>
                </a:cubicBezTo>
                <a:cubicBezTo>
                  <a:pt x="118780" y="139670"/>
                  <a:pt x="132300" y="121612"/>
                  <a:pt x="149957" y="110778"/>
                </a:cubicBezTo>
                <a:lnTo>
                  <a:pt x="150019" y="110500"/>
                </a:lnTo>
                <a:close/>
                <a:moveTo>
                  <a:pt x="187678" y="244475"/>
                </a:moveTo>
                <a:lnTo>
                  <a:pt x="306211" y="244475"/>
                </a:lnTo>
                <a:cubicBezTo>
                  <a:pt x="333498" y="244475"/>
                  <a:pt x="355600" y="219611"/>
                  <a:pt x="355600" y="188913"/>
                </a:cubicBezTo>
                <a:cubicBezTo>
                  <a:pt x="355600" y="165368"/>
                  <a:pt x="342574" y="145226"/>
                  <a:pt x="324176" y="137170"/>
                </a:cubicBezTo>
                <a:cubicBezTo>
                  <a:pt x="325349" y="132447"/>
                  <a:pt x="325967" y="127446"/>
                  <a:pt x="325967" y="122238"/>
                </a:cubicBezTo>
                <a:cubicBezTo>
                  <a:pt x="325967" y="91539"/>
                  <a:pt x="303865" y="66675"/>
                  <a:pt x="276578" y="66675"/>
                </a:cubicBezTo>
                <a:cubicBezTo>
                  <a:pt x="257563" y="66675"/>
                  <a:pt x="241080" y="78760"/>
                  <a:pt x="232807" y="96401"/>
                </a:cubicBezTo>
                <a:cubicBezTo>
                  <a:pt x="227065" y="91678"/>
                  <a:pt x="220028" y="88900"/>
                  <a:pt x="212372" y="88900"/>
                </a:cubicBezTo>
                <a:cubicBezTo>
                  <a:pt x="193296" y="88900"/>
                  <a:pt x="177800" y="106333"/>
                  <a:pt x="177800" y="127794"/>
                </a:cubicBezTo>
                <a:cubicBezTo>
                  <a:pt x="177800" y="130016"/>
                  <a:pt x="177985" y="132239"/>
                  <a:pt x="178294" y="134322"/>
                </a:cubicBezTo>
                <a:cubicBezTo>
                  <a:pt x="155513" y="139254"/>
                  <a:pt x="138289" y="161826"/>
                  <a:pt x="138289" y="188913"/>
                </a:cubicBezTo>
                <a:cubicBezTo>
                  <a:pt x="138289" y="219611"/>
                  <a:pt x="160390" y="244475"/>
                  <a:pt x="187678" y="244475"/>
                </a:cubicBezTo>
                <a:close/>
                <a:moveTo>
                  <a:pt x="175948" y="278576"/>
                </a:moveTo>
                <a:cubicBezTo>
                  <a:pt x="168169" y="275659"/>
                  <a:pt x="159773" y="280382"/>
                  <a:pt x="157180" y="289133"/>
                </a:cubicBezTo>
                <a:lnTo>
                  <a:pt x="143969" y="333653"/>
                </a:lnTo>
                <a:cubicBezTo>
                  <a:pt x="141376" y="342404"/>
                  <a:pt x="145574" y="351850"/>
                  <a:pt x="153353" y="354767"/>
                </a:cubicBezTo>
                <a:cubicBezTo>
                  <a:pt x="161131" y="357684"/>
                  <a:pt x="169527" y="352961"/>
                  <a:pt x="172120" y="344210"/>
                </a:cubicBezTo>
                <a:lnTo>
                  <a:pt x="185332" y="299690"/>
                </a:lnTo>
                <a:cubicBezTo>
                  <a:pt x="187925" y="290939"/>
                  <a:pt x="183727" y="281494"/>
                  <a:pt x="175948" y="278576"/>
                </a:cubicBezTo>
                <a:close/>
                <a:moveTo>
                  <a:pt x="250031" y="278576"/>
                </a:moveTo>
                <a:cubicBezTo>
                  <a:pt x="242252" y="275659"/>
                  <a:pt x="233856" y="280382"/>
                  <a:pt x="231263" y="289133"/>
                </a:cubicBezTo>
                <a:lnTo>
                  <a:pt x="218052" y="333653"/>
                </a:lnTo>
                <a:cubicBezTo>
                  <a:pt x="215459" y="342404"/>
                  <a:pt x="219657" y="351850"/>
                  <a:pt x="227436" y="354767"/>
                </a:cubicBezTo>
                <a:cubicBezTo>
                  <a:pt x="235215" y="357684"/>
                  <a:pt x="243611" y="352961"/>
                  <a:pt x="246204" y="344210"/>
                </a:cubicBezTo>
                <a:lnTo>
                  <a:pt x="259415" y="299690"/>
                </a:lnTo>
                <a:cubicBezTo>
                  <a:pt x="262008" y="290939"/>
                  <a:pt x="257810" y="281494"/>
                  <a:pt x="250031" y="278576"/>
                </a:cubicBezTo>
                <a:close/>
                <a:moveTo>
                  <a:pt x="324115" y="278576"/>
                </a:moveTo>
                <a:cubicBezTo>
                  <a:pt x="316336" y="275659"/>
                  <a:pt x="307940" y="280382"/>
                  <a:pt x="305347" y="289133"/>
                </a:cubicBezTo>
                <a:lnTo>
                  <a:pt x="292135" y="333653"/>
                </a:lnTo>
                <a:cubicBezTo>
                  <a:pt x="289542" y="342404"/>
                  <a:pt x="293740" y="351850"/>
                  <a:pt x="301519" y="354767"/>
                </a:cubicBezTo>
                <a:cubicBezTo>
                  <a:pt x="309298" y="357684"/>
                  <a:pt x="317694" y="352961"/>
                  <a:pt x="320287" y="344210"/>
                </a:cubicBezTo>
                <a:lnTo>
                  <a:pt x="333498" y="299690"/>
                </a:lnTo>
                <a:cubicBezTo>
                  <a:pt x="336091" y="290939"/>
                  <a:pt x="331893" y="281494"/>
                  <a:pt x="324115" y="278576"/>
                </a:cubicBez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6" name="Text 4"/>
          <p:cNvSpPr/>
          <p:nvPr/>
        </p:nvSpPr>
        <p:spPr>
          <a:xfrm>
            <a:off x="1587500" y="2511647"/>
            <a:ext cx="3556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Climate Modeling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1079500" y="2994247"/>
            <a:ext cx="64770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improves weather forecasts and climate change predictions with greater accuracy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8382000" y="2257647"/>
            <a:ext cx="7112000" cy="14605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9" name="Shape 7"/>
          <p:cNvSpPr/>
          <p:nvPr/>
        </p:nvSpPr>
        <p:spPr>
          <a:xfrm>
            <a:off x="8699500" y="2511647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191073" y="-13127"/>
                </a:moveTo>
                <a:cubicBezTo>
                  <a:pt x="188542" y="-18683"/>
                  <a:pt x="183418" y="-22225"/>
                  <a:pt x="177862" y="-22225"/>
                </a:cubicBezTo>
                <a:cubicBezTo>
                  <a:pt x="172305" y="-22225"/>
                  <a:pt x="167181" y="-18683"/>
                  <a:pt x="164650" y="-13127"/>
                </a:cubicBezTo>
                <a:lnTo>
                  <a:pt x="119212" y="87025"/>
                </a:lnTo>
                <a:lnTo>
                  <a:pt x="20496" y="104666"/>
                </a:lnTo>
                <a:cubicBezTo>
                  <a:pt x="15002" y="105638"/>
                  <a:pt x="10433" y="110014"/>
                  <a:pt x="8705" y="115987"/>
                </a:cubicBezTo>
                <a:cubicBezTo>
                  <a:pt x="6976" y="121960"/>
                  <a:pt x="8396" y="128488"/>
                  <a:pt x="12285" y="132933"/>
                </a:cubicBezTo>
                <a:lnTo>
                  <a:pt x="82912" y="212457"/>
                </a:lnTo>
                <a:lnTo>
                  <a:pt x="67354" y="323513"/>
                </a:lnTo>
                <a:cubicBezTo>
                  <a:pt x="66490" y="329694"/>
                  <a:pt x="68774" y="335945"/>
                  <a:pt x="73281" y="339626"/>
                </a:cubicBezTo>
                <a:cubicBezTo>
                  <a:pt x="77788" y="343307"/>
                  <a:pt x="83714" y="343862"/>
                  <a:pt x="88715" y="341015"/>
                </a:cubicBezTo>
                <a:lnTo>
                  <a:pt x="177862" y="290036"/>
                </a:lnTo>
                <a:lnTo>
                  <a:pt x="266947" y="341015"/>
                </a:lnTo>
                <a:cubicBezTo>
                  <a:pt x="271886" y="343862"/>
                  <a:pt x="277874" y="343307"/>
                  <a:pt x="282381" y="339626"/>
                </a:cubicBezTo>
                <a:cubicBezTo>
                  <a:pt x="286888" y="335945"/>
                  <a:pt x="289172" y="329763"/>
                  <a:pt x="288308" y="323513"/>
                </a:cubicBezTo>
                <a:lnTo>
                  <a:pt x="272688" y="212457"/>
                </a:lnTo>
                <a:lnTo>
                  <a:pt x="343315" y="132933"/>
                </a:lnTo>
                <a:cubicBezTo>
                  <a:pt x="347266" y="128488"/>
                  <a:pt x="348624" y="121960"/>
                  <a:pt x="346895" y="115987"/>
                </a:cubicBezTo>
                <a:cubicBezTo>
                  <a:pt x="345167" y="110014"/>
                  <a:pt x="340660" y="105638"/>
                  <a:pt x="335104" y="104666"/>
                </a:cubicBezTo>
                <a:lnTo>
                  <a:pt x="236449" y="87025"/>
                </a:lnTo>
                <a:lnTo>
                  <a:pt x="191073" y="-13127"/>
                </a:ln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0" name="Text 8"/>
          <p:cNvSpPr/>
          <p:nvPr/>
        </p:nvSpPr>
        <p:spPr>
          <a:xfrm>
            <a:off x="9207500" y="2511647"/>
            <a:ext cx="3556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Astronomy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8699500" y="2994247"/>
            <a:ext cx="64770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ML analyzes telescope data to discover exoplanets and classify galaxies</a:t>
            </a:r>
            <a:endParaRPr lang="en-US" sz="1400" dirty="0"/>
          </a:p>
        </p:txBody>
      </p:sp>
      <p:sp>
        <p:nvSpPr>
          <p:cNvPr id="12" name="Shape 10"/>
          <p:cNvSpPr/>
          <p:nvPr/>
        </p:nvSpPr>
        <p:spPr>
          <a:xfrm>
            <a:off x="762000" y="4035647"/>
            <a:ext cx="7112000" cy="14605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3" name="Shape 11"/>
          <p:cNvSpPr/>
          <p:nvPr/>
        </p:nvSpPr>
        <p:spPr>
          <a:xfrm>
            <a:off x="1079500" y="4289647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228600" y="0"/>
                </a:moveTo>
                <a:lnTo>
                  <a:pt x="101600" y="0"/>
                </a:lnTo>
                <a:cubicBezTo>
                  <a:pt x="87551" y="0"/>
                  <a:pt x="76200" y="9932"/>
                  <a:pt x="76200" y="22225"/>
                </a:cubicBezTo>
                <a:cubicBezTo>
                  <a:pt x="76200" y="34518"/>
                  <a:pt x="87551" y="44450"/>
                  <a:pt x="101600" y="44450"/>
                </a:cubicBezTo>
                <a:lnTo>
                  <a:pt x="101600" y="149671"/>
                </a:lnTo>
                <a:lnTo>
                  <a:pt x="5953" y="296079"/>
                </a:lnTo>
                <a:cubicBezTo>
                  <a:pt x="2064" y="302121"/>
                  <a:pt x="0" y="308858"/>
                  <a:pt x="0" y="315803"/>
                </a:cubicBezTo>
                <a:cubicBezTo>
                  <a:pt x="0" y="337820"/>
                  <a:pt x="20320" y="355600"/>
                  <a:pt x="45482" y="355600"/>
                </a:cubicBezTo>
                <a:lnTo>
                  <a:pt x="310118" y="355600"/>
                </a:lnTo>
                <a:cubicBezTo>
                  <a:pt x="335201" y="355600"/>
                  <a:pt x="355600" y="337820"/>
                  <a:pt x="355600" y="315803"/>
                </a:cubicBezTo>
                <a:cubicBezTo>
                  <a:pt x="355600" y="308858"/>
                  <a:pt x="353536" y="302052"/>
                  <a:pt x="349647" y="296079"/>
                </a:cubicBezTo>
                <a:lnTo>
                  <a:pt x="254000" y="149671"/>
                </a:lnTo>
                <a:lnTo>
                  <a:pt x="254000" y="44450"/>
                </a:lnTo>
                <a:cubicBezTo>
                  <a:pt x="268049" y="44450"/>
                  <a:pt x="279400" y="34518"/>
                  <a:pt x="279400" y="22225"/>
                </a:cubicBezTo>
                <a:cubicBezTo>
                  <a:pt x="279400" y="9932"/>
                  <a:pt x="268049" y="0"/>
                  <a:pt x="254000" y="0"/>
                </a:cubicBezTo>
                <a:lnTo>
                  <a:pt x="228600" y="0"/>
                </a:lnTo>
                <a:close/>
                <a:moveTo>
                  <a:pt x="152400" y="149671"/>
                </a:moveTo>
                <a:lnTo>
                  <a:pt x="152400" y="44450"/>
                </a:lnTo>
                <a:lnTo>
                  <a:pt x="203200" y="44450"/>
                </a:lnTo>
                <a:lnTo>
                  <a:pt x="203200" y="149671"/>
                </a:lnTo>
                <a:cubicBezTo>
                  <a:pt x="203200" y="157381"/>
                  <a:pt x="205502" y="165021"/>
                  <a:pt x="209868" y="171758"/>
                </a:cubicBezTo>
                <a:lnTo>
                  <a:pt x="242888" y="222250"/>
                </a:lnTo>
                <a:lnTo>
                  <a:pt x="112713" y="222250"/>
                </a:lnTo>
                <a:lnTo>
                  <a:pt x="145733" y="171758"/>
                </a:lnTo>
                <a:cubicBezTo>
                  <a:pt x="150098" y="165021"/>
                  <a:pt x="152400" y="157450"/>
                  <a:pt x="152400" y="149671"/>
                </a:cubicBez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4" name="Text 12"/>
          <p:cNvSpPr/>
          <p:nvPr/>
        </p:nvSpPr>
        <p:spPr>
          <a:xfrm>
            <a:off x="1587500" y="4289647"/>
            <a:ext cx="3556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Materials Science</a:t>
            </a:r>
            <a:endParaRPr lang="en-US" sz="2000" dirty="0"/>
          </a:p>
        </p:txBody>
      </p:sp>
      <p:sp>
        <p:nvSpPr>
          <p:cNvPr id="15" name="Text 13"/>
          <p:cNvSpPr/>
          <p:nvPr/>
        </p:nvSpPr>
        <p:spPr>
          <a:xfrm>
            <a:off x="1079500" y="4772247"/>
            <a:ext cx="6477000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accelerates discovery of new materials with desired properties for industry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8382000" y="4035647"/>
            <a:ext cx="7112000" cy="14605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7" name="Shape 15"/>
          <p:cNvSpPr/>
          <p:nvPr/>
        </p:nvSpPr>
        <p:spPr>
          <a:xfrm>
            <a:off x="8699500" y="4289647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177800" y="276979"/>
                </a:moveTo>
                <a:cubicBezTo>
                  <a:pt x="168434" y="280521"/>
                  <a:pt x="159226" y="283716"/>
                  <a:pt x="150098" y="286355"/>
                </a:cubicBezTo>
                <a:cubicBezTo>
                  <a:pt x="163354" y="309830"/>
                  <a:pt x="174704" y="311150"/>
                  <a:pt x="177800" y="311150"/>
                </a:cubicBezTo>
                <a:cubicBezTo>
                  <a:pt x="180896" y="311150"/>
                  <a:pt x="192167" y="309830"/>
                  <a:pt x="205502" y="286355"/>
                </a:cubicBezTo>
                <a:cubicBezTo>
                  <a:pt x="196453" y="283647"/>
                  <a:pt x="187166" y="280521"/>
                  <a:pt x="177800" y="276979"/>
                </a:cubicBezTo>
                <a:close/>
                <a:moveTo>
                  <a:pt x="328613" y="177800"/>
                </a:moveTo>
                <a:cubicBezTo>
                  <a:pt x="354806" y="209193"/>
                  <a:pt x="363776" y="240933"/>
                  <a:pt x="347345" y="266700"/>
                </a:cubicBezTo>
                <a:cubicBezTo>
                  <a:pt x="331311" y="291911"/>
                  <a:pt x="297736" y="300940"/>
                  <a:pt x="255905" y="296704"/>
                </a:cubicBezTo>
                <a:cubicBezTo>
                  <a:pt x="238443" y="332889"/>
                  <a:pt x="211693" y="355600"/>
                  <a:pt x="177800" y="355600"/>
                </a:cubicBezTo>
                <a:cubicBezTo>
                  <a:pt x="143907" y="355600"/>
                  <a:pt x="117158" y="332889"/>
                  <a:pt x="99695" y="296704"/>
                </a:cubicBezTo>
                <a:cubicBezTo>
                  <a:pt x="57864" y="300940"/>
                  <a:pt x="24289" y="291911"/>
                  <a:pt x="8255" y="266700"/>
                </a:cubicBezTo>
                <a:cubicBezTo>
                  <a:pt x="-8176" y="240933"/>
                  <a:pt x="794" y="209193"/>
                  <a:pt x="26988" y="177800"/>
                </a:cubicBezTo>
                <a:cubicBezTo>
                  <a:pt x="794" y="146407"/>
                  <a:pt x="-8176" y="114667"/>
                  <a:pt x="8255" y="88900"/>
                </a:cubicBezTo>
                <a:cubicBezTo>
                  <a:pt x="24289" y="63689"/>
                  <a:pt x="57864" y="54660"/>
                  <a:pt x="99695" y="58896"/>
                </a:cubicBezTo>
                <a:cubicBezTo>
                  <a:pt x="117157" y="22711"/>
                  <a:pt x="143828" y="0"/>
                  <a:pt x="177800" y="0"/>
                </a:cubicBezTo>
                <a:cubicBezTo>
                  <a:pt x="211773" y="0"/>
                  <a:pt x="238442" y="22711"/>
                  <a:pt x="255905" y="58896"/>
                </a:cubicBezTo>
                <a:cubicBezTo>
                  <a:pt x="297736" y="54660"/>
                  <a:pt x="331311" y="63619"/>
                  <a:pt x="347345" y="88900"/>
                </a:cubicBezTo>
                <a:cubicBezTo>
                  <a:pt x="363776" y="114667"/>
                  <a:pt x="354806" y="146407"/>
                  <a:pt x="328612" y="177800"/>
                </a:cubicBezTo>
                <a:close/>
                <a:moveTo>
                  <a:pt x="276384" y="224611"/>
                </a:moveTo>
                <a:cubicBezTo>
                  <a:pt x="275034" y="234474"/>
                  <a:pt x="273288" y="244058"/>
                  <a:pt x="271066" y="253226"/>
                </a:cubicBezTo>
                <a:cubicBezTo>
                  <a:pt x="296307" y="254198"/>
                  <a:pt x="301704" y="247184"/>
                  <a:pt x="302974" y="245100"/>
                </a:cubicBezTo>
                <a:cubicBezTo>
                  <a:pt x="304800" y="242183"/>
                  <a:pt x="308531" y="232668"/>
                  <a:pt x="293529" y="211693"/>
                </a:cubicBezTo>
                <a:cubicBezTo>
                  <a:pt x="288131" y="216069"/>
                  <a:pt x="282416" y="220375"/>
                  <a:pt x="276384" y="224611"/>
                </a:cubicBezTo>
                <a:close/>
                <a:moveTo>
                  <a:pt x="271066" y="102443"/>
                </a:moveTo>
                <a:cubicBezTo>
                  <a:pt x="273288" y="111542"/>
                  <a:pt x="275034" y="121126"/>
                  <a:pt x="276384" y="131058"/>
                </a:cubicBezTo>
                <a:cubicBezTo>
                  <a:pt x="282416" y="135295"/>
                  <a:pt x="288131" y="139601"/>
                  <a:pt x="293529" y="143976"/>
                </a:cubicBezTo>
                <a:cubicBezTo>
                  <a:pt x="308531" y="123001"/>
                  <a:pt x="304800" y="113417"/>
                  <a:pt x="302974" y="110569"/>
                </a:cubicBezTo>
                <a:cubicBezTo>
                  <a:pt x="301704" y="108555"/>
                  <a:pt x="296307" y="101540"/>
                  <a:pt x="271066" y="102443"/>
                </a:cubicBezTo>
                <a:close/>
                <a:moveTo>
                  <a:pt x="205502" y="69245"/>
                </a:moveTo>
                <a:cubicBezTo>
                  <a:pt x="192167" y="45770"/>
                  <a:pt x="180896" y="44450"/>
                  <a:pt x="177800" y="44450"/>
                </a:cubicBezTo>
                <a:cubicBezTo>
                  <a:pt x="174704" y="44450"/>
                  <a:pt x="163433" y="45770"/>
                  <a:pt x="150098" y="69245"/>
                </a:cubicBezTo>
                <a:cubicBezTo>
                  <a:pt x="159147" y="71953"/>
                  <a:pt x="168434" y="75079"/>
                  <a:pt x="177800" y="78621"/>
                </a:cubicBezTo>
                <a:cubicBezTo>
                  <a:pt x="187166" y="75079"/>
                  <a:pt x="196374" y="71884"/>
                  <a:pt x="205502" y="69245"/>
                </a:cubicBezTo>
                <a:close/>
                <a:moveTo>
                  <a:pt x="79296" y="130989"/>
                </a:moveTo>
                <a:cubicBezTo>
                  <a:pt x="80645" y="121057"/>
                  <a:pt x="82391" y="111542"/>
                  <a:pt x="84614" y="102374"/>
                </a:cubicBezTo>
                <a:cubicBezTo>
                  <a:pt x="59372" y="101402"/>
                  <a:pt x="53975" y="108416"/>
                  <a:pt x="52705" y="110500"/>
                </a:cubicBezTo>
                <a:cubicBezTo>
                  <a:pt x="50879" y="113417"/>
                  <a:pt x="47149" y="122932"/>
                  <a:pt x="62151" y="143907"/>
                </a:cubicBezTo>
                <a:cubicBezTo>
                  <a:pt x="67548" y="139531"/>
                  <a:pt x="73263" y="135225"/>
                  <a:pt x="79296" y="130989"/>
                </a:cubicBezTo>
                <a:close/>
                <a:moveTo>
                  <a:pt x="62071" y="211693"/>
                </a:moveTo>
                <a:cubicBezTo>
                  <a:pt x="47069" y="232668"/>
                  <a:pt x="50800" y="242253"/>
                  <a:pt x="52626" y="245100"/>
                </a:cubicBezTo>
                <a:cubicBezTo>
                  <a:pt x="53896" y="247114"/>
                  <a:pt x="59293" y="254129"/>
                  <a:pt x="84534" y="253226"/>
                </a:cubicBezTo>
                <a:cubicBezTo>
                  <a:pt x="82312" y="244128"/>
                  <a:pt x="80566" y="234543"/>
                  <a:pt x="79216" y="224611"/>
                </a:cubicBezTo>
                <a:cubicBezTo>
                  <a:pt x="73184" y="220375"/>
                  <a:pt x="67469" y="216069"/>
                  <a:pt x="62071" y="211693"/>
                </a:cubicBezTo>
                <a:close/>
                <a:moveTo>
                  <a:pt x="241300" y="177800"/>
                </a:moveTo>
                <a:cubicBezTo>
                  <a:pt x="241300" y="147134"/>
                  <a:pt x="212847" y="122238"/>
                  <a:pt x="177800" y="122238"/>
                </a:cubicBezTo>
                <a:cubicBezTo>
                  <a:pt x="142753" y="122238"/>
                  <a:pt x="114300" y="147134"/>
                  <a:pt x="114300" y="177800"/>
                </a:cubicBezTo>
                <a:cubicBezTo>
                  <a:pt x="114300" y="208466"/>
                  <a:pt x="142753" y="233363"/>
                  <a:pt x="177800" y="233363"/>
                </a:cubicBezTo>
                <a:cubicBezTo>
                  <a:pt x="212847" y="233363"/>
                  <a:pt x="241300" y="208466"/>
                  <a:pt x="241300" y="177800"/>
                </a:cubicBezTo>
                <a:close/>
                <a:moveTo>
                  <a:pt x="177800" y="155575"/>
                </a:moveTo>
                <a:cubicBezTo>
                  <a:pt x="191819" y="155575"/>
                  <a:pt x="203200" y="165534"/>
                  <a:pt x="203200" y="177800"/>
                </a:cubicBezTo>
                <a:cubicBezTo>
                  <a:pt x="203200" y="190066"/>
                  <a:pt x="191819" y="200025"/>
                  <a:pt x="177800" y="200025"/>
                </a:cubicBezTo>
                <a:cubicBezTo>
                  <a:pt x="163781" y="200025"/>
                  <a:pt x="152400" y="190066"/>
                  <a:pt x="152400" y="177800"/>
                </a:cubicBezTo>
                <a:cubicBezTo>
                  <a:pt x="152400" y="165534"/>
                  <a:pt x="163781" y="155575"/>
                  <a:pt x="177800" y="155575"/>
                </a:cubicBez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8" name="Text 16"/>
          <p:cNvSpPr/>
          <p:nvPr/>
        </p:nvSpPr>
        <p:spPr>
          <a:xfrm>
            <a:off x="9207500" y="4289647"/>
            <a:ext cx="3556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Particle Physics</a:t>
            </a:r>
            <a:endParaRPr lang="en-US" sz="2000" dirty="0"/>
          </a:p>
        </p:txBody>
      </p:sp>
      <p:sp>
        <p:nvSpPr>
          <p:cNvPr id="19" name="Text 17"/>
          <p:cNvSpPr/>
          <p:nvPr/>
        </p:nvSpPr>
        <p:spPr>
          <a:xfrm>
            <a:off x="8699500" y="4772247"/>
            <a:ext cx="64770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helps analyze particle collision data from CERN experiments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762000" y="5940647"/>
            <a:ext cx="14732000" cy="1778000"/>
          </a:xfrm>
          <a:prstGeom prst="roundRect">
            <a:avLst>
              <a:gd name="adj" fmla="val 6000"/>
            </a:avLst>
          </a:prstGeom>
          <a:solidFill>
            <a:srgbClr val="F7F3E8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it-IT" sz="2000"/>
          </a:p>
        </p:txBody>
      </p:sp>
      <p:sp>
        <p:nvSpPr>
          <p:cNvPr id="21" name="Shape 19"/>
          <p:cNvSpPr/>
          <p:nvPr/>
        </p:nvSpPr>
        <p:spPr>
          <a:xfrm>
            <a:off x="1143000" y="6385147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114538" y="0"/>
                </a:moveTo>
                <a:lnTo>
                  <a:pt x="292338" y="0"/>
                </a:lnTo>
                <a:cubicBezTo>
                  <a:pt x="313373" y="0"/>
                  <a:pt x="330518" y="17304"/>
                  <a:pt x="329724" y="38259"/>
                </a:cubicBezTo>
                <a:cubicBezTo>
                  <a:pt x="329565" y="42466"/>
                  <a:pt x="329406" y="46673"/>
                  <a:pt x="329168" y="50800"/>
                </a:cubicBezTo>
                <a:lnTo>
                  <a:pt x="368538" y="50800"/>
                </a:lnTo>
                <a:cubicBezTo>
                  <a:pt x="389255" y="50800"/>
                  <a:pt x="407511" y="67945"/>
                  <a:pt x="405924" y="90329"/>
                </a:cubicBezTo>
                <a:cubicBezTo>
                  <a:pt x="399971" y="172641"/>
                  <a:pt x="357902" y="217884"/>
                  <a:pt x="312261" y="241538"/>
                </a:cubicBezTo>
                <a:cubicBezTo>
                  <a:pt x="299720" y="248047"/>
                  <a:pt x="286941" y="252889"/>
                  <a:pt x="274796" y="256461"/>
                </a:cubicBezTo>
                <a:cubicBezTo>
                  <a:pt x="258763" y="279162"/>
                  <a:pt x="242094" y="291148"/>
                  <a:pt x="228838" y="297577"/>
                </a:cubicBezTo>
                <a:lnTo>
                  <a:pt x="228838" y="355600"/>
                </a:lnTo>
                <a:lnTo>
                  <a:pt x="279638" y="355600"/>
                </a:lnTo>
                <a:cubicBezTo>
                  <a:pt x="293688" y="355600"/>
                  <a:pt x="305038" y="366951"/>
                  <a:pt x="305038" y="381000"/>
                </a:cubicBezTo>
                <a:cubicBezTo>
                  <a:pt x="305038" y="395049"/>
                  <a:pt x="293688" y="406400"/>
                  <a:pt x="279638" y="406400"/>
                </a:cubicBezTo>
                <a:lnTo>
                  <a:pt x="127238" y="406400"/>
                </a:lnTo>
                <a:cubicBezTo>
                  <a:pt x="113189" y="406400"/>
                  <a:pt x="101838" y="395049"/>
                  <a:pt x="101838" y="381000"/>
                </a:cubicBezTo>
                <a:cubicBezTo>
                  <a:pt x="101838" y="366951"/>
                  <a:pt x="113189" y="355600"/>
                  <a:pt x="127238" y="355600"/>
                </a:cubicBezTo>
                <a:lnTo>
                  <a:pt x="178038" y="355600"/>
                </a:lnTo>
                <a:lnTo>
                  <a:pt x="178038" y="297577"/>
                </a:lnTo>
                <a:cubicBezTo>
                  <a:pt x="165338" y="291465"/>
                  <a:pt x="149543" y="280114"/>
                  <a:pt x="134144" y="259239"/>
                </a:cubicBezTo>
                <a:cubicBezTo>
                  <a:pt x="119539" y="255429"/>
                  <a:pt x="103664" y="249634"/>
                  <a:pt x="88186" y="240903"/>
                </a:cubicBezTo>
                <a:cubicBezTo>
                  <a:pt x="45244" y="216852"/>
                  <a:pt x="6509" y="171529"/>
                  <a:pt x="953" y="90170"/>
                </a:cubicBezTo>
                <a:cubicBezTo>
                  <a:pt x="-556" y="67866"/>
                  <a:pt x="17621" y="50721"/>
                  <a:pt x="38338" y="50721"/>
                </a:cubicBezTo>
                <a:lnTo>
                  <a:pt x="77708" y="50721"/>
                </a:lnTo>
                <a:cubicBezTo>
                  <a:pt x="77470" y="46593"/>
                  <a:pt x="77311" y="42466"/>
                  <a:pt x="77153" y="38179"/>
                </a:cubicBezTo>
                <a:cubicBezTo>
                  <a:pt x="76359" y="17145"/>
                  <a:pt x="93504" y="-79"/>
                  <a:pt x="114538" y="-79"/>
                </a:cubicBezTo>
                <a:close/>
                <a:moveTo>
                  <a:pt x="80566" y="88900"/>
                </a:moveTo>
                <a:lnTo>
                  <a:pt x="38973" y="88900"/>
                </a:lnTo>
                <a:cubicBezTo>
                  <a:pt x="43894" y="156131"/>
                  <a:pt x="74771" y="189786"/>
                  <a:pt x="106601" y="207645"/>
                </a:cubicBezTo>
                <a:cubicBezTo>
                  <a:pt x="95171" y="178038"/>
                  <a:pt x="85725" y="139383"/>
                  <a:pt x="80566" y="88900"/>
                </a:cubicBezTo>
                <a:close/>
                <a:moveTo>
                  <a:pt x="301625" y="203835"/>
                </a:moveTo>
                <a:cubicBezTo>
                  <a:pt x="333772" y="184944"/>
                  <a:pt x="362823" y="151368"/>
                  <a:pt x="367744" y="88900"/>
                </a:cubicBezTo>
                <a:lnTo>
                  <a:pt x="326231" y="88900"/>
                </a:lnTo>
                <a:cubicBezTo>
                  <a:pt x="321310" y="137239"/>
                  <a:pt x="312420" y="174784"/>
                  <a:pt x="301625" y="203835"/>
                </a:cubicBez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22" name="Text 20"/>
          <p:cNvSpPr/>
          <p:nvPr/>
        </p:nvSpPr>
        <p:spPr>
          <a:xfrm>
            <a:off x="1778000" y="6258147"/>
            <a:ext cx="508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4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AlphaFold Breakthrough</a:t>
            </a:r>
            <a:endParaRPr lang="en-US" sz="2400" dirty="0"/>
          </a:p>
        </p:txBody>
      </p:sp>
      <p:sp>
        <p:nvSpPr>
          <p:cNvPr id="23" name="Text 21"/>
          <p:cNvSpPr/>
          <p:nvPr/>
        </p:nvSpPr>
        <p:spPr>
          <a:xfrm>
            <a:off x="1778000" y="6766147"/>
            <a:ext cx="133350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Predicted the 3D structure of 200 million+ proteins — a scientific breakthrough that would have taken humans centuries. Solving the "protein folding problem" is accelerating drug discovery across the globe.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80FBF2-38FF-4DC7-B981-58A62C3FB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702;g40995336745_1_595">
            <a:extLst>
              <a:ext uri="{FF2B5EF4-FFF2-40B4-BE49-F238E27FC236}">
                <a16:creationId xmlns:a16="http://schemas.microsoft.com/office/drawing/2014/main" id="{C23D1E63-6B5A-A4F7-D22F-50EAD9050DF2}"/>
              </a:ext>
            </a:extLst>
          </p:cNvPr>
          <p:cNvSpPr/>
          <p:nvPr/>
        </p:nvSpPr>
        <p:spPr>
          <a:xfrm>
            <a:off x="3464560" y="2054210"/>
            <a:ext cx="4663440" cy="4617720"/>
          </a:xfrm>
          <a:prstGeom prst="roundRect">
            <a:avLst>
              <a:gd name="adj" fmla="val 990"/>
            </a:avLst>
          </a:prstGeom>
          <a:solidFill>
            <a:srgbClr val="F7F3E8"/>
          </a:solidFill>
          <a:ln w="12700" cap="flat" cmpd="sng">
            <a:solidFill>
              <a:srgbClr val="D7E3D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26" name="Google Shape;703;g40995336745_1_595">
            <a:extLst>
              <a:ext uri="{FF2B5EF4-FFF2-40B4-BE49-F238E27FC236}">
                <a16:creationId xmlns:a16="http://schemas.microsoft.com/office/drawing/2014/main" id="{9CB5321D-337D-CE94-0E75-C43C42C7088D}"/>
              </a:ext>
            </a:extLst>
          </p:cNvPr>
          <p:cNvSpPr/>
          <p:nvPr/>
        </p:nvSpPr>
        <p:spPr>
          <a:xfrm>
            <a:off x="3766312" y="2529698"/>
            <a:ext cx="10972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2AA12"/>
              </a:buClr>
              <a:buSzPts val="3400"/>
              <a:buFont typeface="Calibri"/>
              <a:buNone/>
            </a:pPr>
            <a:r>
              <a:rPr lang="en-GB" sz="3600" b="1" i="0" u="none" strike="noStrike" cap="none">
                <a:solidFill>
                  <a:srgbClr val="E2AA12"/>
                </a:solidFill>
                <a:latin typeface="Calibri"/>
                <a:ea typeface="Calibri"/>
                <a:cs typeface="Calibri"/>
                <a:sym typeface="Calibri"/>
              </a:rPr>
              <a:t>07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704;g40995336745_1_595">
            <a:extLst>
              <a:ext uri="{FF2B5EF4-FFF2-40B4-BE49-F238E27FC236}">
                <a16:creationId xmlns:a16="http://schemas.microsoft.com/office/drawing/2014/main" id="{D8C46B46-6C06-B4E1-97C6-B831E9F28489}"/>
              </a:ext>
            </a:extLst>
          </p:cNvPr>
          <p:cNvSpPr/>
          <p:nvPr/>
        </p:nvSpPr>
        <p:spPr>
          <a:xfrm>
            <a:off x="3766312" y="3224642"/>
            <a:ext cx="3794760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E5937"/>
              </a:buClr>
              <a:buSzPts val="2500"/>
              <a:buFont typeface="Calibri"/>
              <a:buNone/>
            </a:pPr>
            <a:r>
              <a:rPr lang="en-GB" sz="2800" b="1" i="0" u="none" strike="noStrike" cap="none">
                <a:solidFill>
                  <a:srgbClr val="1E5937"/>
                </a:solidFill>
                <a:latin typeface="Calibri"/>
                <a:ea typeface="Calibri"/>
                <a:cs typeface="Calibri"/>
                <a:sym typeface="Calibri"/>
              </a:rPr>
              <a:t>Getting Started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705;g40995336745_1_595">
            <a:extLst>
              <a:ext uri="{FF2B5EF4-FFF2-40B4-BE49-F238E27FC236}">
                <a16:creationId xmlns:a16="http://schemas.microsoft.com/office/drawing/2014/main" id="{67A70E66-A115-DDB9-FAA1-8862CDF79A5B}"/>
              </a:ext>
            </a:extLst>
          </p:cNvPr>
          <p:cNvSpPr/>
          <p:nvPr/>
        </p:nvSpPr>
        <p:spPr>
          <a:xfrm>
            <a:off x="3784600" y="4980290"/>
            <a:ext cx="3611880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400"/>
              <a:buFont typeface="Calibri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rPr>
              <a:t>How to begin your journey into machine learning.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706;g40995336745_1_595">
            <a:extLst>
              <a:ext uri="{FF2B5EF4-FFF2-40B4-BE49-F238E27FC236}">
                <a16:creationId xmlns:a16="http://schemas.microsoft.com/office/drawing/2014/main" id="{34095E26-3692-E375-2721-BCB43BEEDD4A}"/>
              </a:ext>
            </a:extLst>
          </p:cNvPr>
          <p:cNvSpPr/>
          <p:nvPr/>
        </p:nvSpPr>
        <p:spPr>
          <a:xfrm>
            <a:off x="9471010" y="2008480"/>
            <a:ext cx="3533100" cy="4709100"/>
          </a:xfrm>
          <a:prstGeom prst="roundRect">
            <a:avLst>
              <a:gd name="adj" fmla="val 971"/>
            </a:avLst>
          </a:prstGeom>
          <a:solidFill>
            <a:srgbClr val="FFFFFF"/>
          </a:solidFill>
          <a:ln w="12700" cap="flat" cmpd="sng">
            <a:solidFill>
              <a:srgbClr val="4FAE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30" name="Google Shape;707;g40995336745_1_595" descr="/var/folders/td/d277hqp10m3c3mqx6hgnrj640000gn/T/opencode/pptx-work/mlintro-source/ppt/media/image-33-1.png">
            <a:extLst>
              <a:ext uri="{FF2B5EF4-FFF2-40B4-BE49-F238E27FC236}">
                <a16:creationId xmlns:a16="http://schemas.microsoft.com/office/drawing/2014/main" id="{9E644B02-F6FB-F122-BA93-AFDF2158A43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06923" y="2150218"/>
            <a:ext cx="3260075" cy="4471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245503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1166929"/>
            <a:ext cx="889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lang="en-US" sz="32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Defining Artificial Intelligence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762000" y="1763829"/>
            <a:ext cx="508000" cy="38100"/>
          </a:xfrm>
          <a:prstGeom prst="rect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4" name="Shape 2"/>
          <p:cNvSpPr/>
          <p:nvPr/>
        </p:nvSpPr>
        <p:spPr>
          <a:xfrm>
            <a:off x="762000" y="2055929"/>
            <a:ext cx="14732000" cy="1143000"/>
          </a:xfrm>
          <a:prstGeom prst="roundRect">
            <a:avLst>
              <a:gd name="adj" fmla="val 8000"/>
            </a:avLst>
          </a:prstGeom>
          <a:solidFill>
            <a:srgbClr val="F2F2F2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5" name="Text 3"/>
          <p:cNvSpPr/>
          <p:nvPr/>
        </p:nvSpPr>
        <p:spPr>
          <a:xfrm>
            <a:off x="1079500" y="2182929"/>
            <a:ext cx="14097000" cy="88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is the simulation of human intelligence processes by computer systems.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It includes learning, reasoning, and self-correction — creating systems that perform tasks requiring human intelligence.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762000" y="3516429"/>
            <a:ext cx="6858000" cy="38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sz="2000" b="1" dirty="0">
                <a:solidFill>
                  <a:srgbClr val="ED7D3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Capabilities of AI:</a:t>
            </a:r>
            <a:endParaRPr lang="en-US" sz="2000" dirty="0"/>
          </a:p>
          <a:p>
            <a:pPr algn="l">
              <a:lnSpc>
                <a:spcPct val="160000"/>
              </a:lnSpc>
              <a:spcBef>
                <a:spcPts val="1200"/>
              </a:spcBef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Learning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Acquiring information and rules from data</a:t>
            </a:r>
            <a:endParaRPr lang="en-US" sz="2000" dirty="0"/>
          </a:p>
          <a:p>
            <a:pPr algn="l">
              <a:lnSpc>
                <a:spcPct val="160000"/>
              </a:lnSpc>
              <a:spcBef>
                <a:spcPts val="800"/>
              </a:spcBef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Reasoning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Using rules to reach conclusions</a:t>
            </a:r>
            <a:endParaRPr lang="en-US" sz="2000" dirty="0"/>
          </a:p>
          <a:p>
            <a:pPr algn="l">
              <a:lnSpc>
                <a:spcPct val="160000"/>
              </a:lnSpc>
              <a:spcBef>
                <a:spcPts val="800"/>
              </a:spcBef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Self-correction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Improving performance over time</a:t>
            </a:r>
            <a:endParaRPr lang="en-US" sz="2000" dirty="0"/>
          </a:p>
          <a:p>
            <a:pPr algn="l">
              <a:lnSpc>
                <a:spcPct val="160000"/>
              </a:lnSpc>
              <a:spcBef>
                <a:spcPts val="800"/>
              </a:spcBef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Perception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Interpreting sensory input (vision, sound)</a:t>
            </a:r>
            <a:endParaRPr lang="en-US" sz="2000" dirty="0"/>
          </a:p>
          <a:p>
            <a:pPr algn="l">
              <a:lnSpc>
                <a:spcPct val="160000"/>
              </a:lnSpc>
              <a:spcBef>
                <a:spcPts val="800"/>
              </a:spcBef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Language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Understanding and generating human language</a:t>
            </a:r>
            <a:endParaRPr lang="en-US" sz="2000" dirty="0"/>
          </a:p>
        </p:txBody>
      </p:sp>
      <p:sp>
        <p:nvSpPr>
          <p:cNvPr id="7" name="Shape 5"/>
          <p:cNvSpPr/>
          <p:nvPr/>
        </p:nvSpPr>
        <p:spPr>
          <a:xfrm>
            <a:off x="8128000" y="3516428"/>
            <a:ext cx="7366000" cy="4022055"/>
          </a:xfrm>
          <a:prstGeom prst="roundRect">
            <a:avLst>
              <a:gd name="adj" fmla="val 8000"/>
            </a:avLst>
          </a:prstGeom>
          <a:solidFill>
            <a:srgbClr val="F7F3E8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endParaRPr lang="it-IT" sz="2000"/>
          </a:p>
        </p:txBody>
      </p:sp>
      <p:sp>
        <p:nvSpPr>
          <p:cNvPr id="8" name="Text 6"/>
          <p:cNvSpPr/>
          <p:nvPr/>
        </p:nvSpPr>
        <p:spPr>
          <a:xfrm>
            <a:off x="8509000" y="3770429"/>
            <a:ext cx="6604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kern="0" spc="200" dirty="0">
                <a:solidFill>
                  <a:srgbClr val="ED7D31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THINK OF IT LIKE THIS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8509000" y="4341929"/>
            <a:ext cx="6604000" cy="28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sz="20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AI is like teaching a child to recognize animals. At first, you show many examples and label them. Over time, the child learns patterns and can identify new animals they've never seen before.</a:t>
            </a:r>
            <a:endParaRPr lang="en-US" sz="2000" dirty="0"/>
          </a:p>
          <a:p>
            <a:pPr algn="l">
              <a:lnSpc>
                <a:spcPct val="160000"/>
              </a:lnSpc>
              <a:spcBef>
                <a:spcPts val="1200"/>
              </a:spcBef>
            </a:pPr>
            <a:r>
              <a:rPr lang="en-US" sz="20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Similarly, AI systems learn from examples rather than following rigid, pre-programmed rules for every scenario.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762000" y="7707429"/>
            <a:ext cx="50800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40000"/>
              </a:lnSpc>
            </a:pPr>
            <a:r>
              <a:rPr lang="en-US" sz="1600" dirty="0">
                <a:solidFill>
                  <a:srgbClr val="A5A5A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Coined in 1956 at the Dartmouth Conference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1145661"/>
            <a:ext cx="889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lang="en-US" sz="32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Key Takeaways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762000" y="1742561"/>
            <a:ext cx="508000" cy="38100"/>
          </a:xfrm>
          <a:prstGeom prst="rect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4" name="Shape 2"/>
          <p:cNvSpPr/>
          <p:nvPr/>
        </p:nvSpPr>
        <p:spPr>
          <a:xfrm>
            <a:off x="952500" y="2161661"/>
            <a:ext cx="406400" cy="406400"/>
          </a:xfrm>
          <a:prstGeom prst="ellipse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5" name="Text 3"/>
          <p:cNvSpPr/>
          <p:nvPr/>
        </p:nvSpPr>
        <p:spPr>
          <a:xfrm>
            <a:off x="952500" y="2161661"/>
            <a:ext cx="406400" cy="406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1</a:t>
            </a: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1524000" y="2098161"/>
            <a:ext cx="137160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is a broad field focused on creating intelligent machines that can perceive, reason, and act</a:t>
            </a:r>
            <a:endParaRPr lang="en-US" sz="2000" dirty="0"/>
          </a:p>
        </p:txBody>
      </p:sp>
      <p:sp>
        <p:nvSpPr>
          <p:cNvPr id="7" name="Shape 5"/>
          <p:cNvSpPr/>
          <p:nvPr/>
        </p:nvSpPr>
        <p:spPr>
          <a:xfrm>
            <a:off x="952500" y="2860161"/>
            <a:ext cx="406400" cy="406400"/>
          </a:xfrm>
          <a:prstGeom prst="ellipse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8" name="Text 6"/>
          <p:cNvSpPr/>
          <p:nvPr/>
        </p:nvSpPr>
        <p:spPr>
          <a:xfrm>
            <a:off x="952500" y="2860161"/>
            <a:ext cx="406400" cy="406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2</a:t>
            </a: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1524000" y="2796661"/>
            <a:ext cx="137160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Machine Learning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is a subset of AI where systems learn from data rather than explicit programming</a:t>
            </a:r>
            <a:endParaRPr lang="en-US" sz="2000" dirty="0"/>
          </a:p>
        </p:txBody>
      </p:sp>
      <p:sp>
        <p:nvSpPr>
          <p:cNvPr id="10" name="Shape 8"/>
          <p:cNvSpPr/>
          <p:nvPr/>
        </p:nvSpPr>
        <p:spPr>
          <a:xfrm>
            <a:off x="952500" y="3558661"/>
            <a:ext cx="406400" cy="406400"/>
          </a:xfrm>
          <a:prstGeom prst="ellipse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1" name="Text 9"/>
          <p:cNvSpPr/>
          <p:nvPr/>
        </p:nvSpPr>
        <p:spPr>
          <a:xfrm>
            <a:off x="952500" y="3558661"/>
            <a:ext cx="406400" cy="406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3</a:t>
            </a: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1524000" y="3495161"/>
            <a:ext cx="137160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Deep Learning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uses neural networks with many layers for complex pattern recognition tasks</a:t>
            </a:r>
            <a:endParaRPr lang="en-US" sz="2000" dirty="0"/>
          </a:p>
        </p:txBody>
      </p:sp>
      <p:sp>
        <p:nvSpPr>
          <p:cNvPr id="13" name="Shape 11"/>
          <p:cNvSpPr/>
          <p:nvPr/>
        </p:nvSpPr>
        <p:spPr>
          <a:xfrm>
            <a:off x="952500" y="4257161"/>
            <a:ext cx="406400" cy="406400"/>
          </a:xfrm>
          <a:prstGeom prst="ellipse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4" name="Text 12"/>
          <p:cNvSpPr/>
          <p:nvPr/>
        </p:nvSpPr>
        <p:spPr>
          <a:xfrm>
            <a:off x="952500" y="4257161"/>
            <a:ext cx="406400" cy="406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4</a:t>
            </a: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1524000" y="4193661"/>
            <a:ext cx="137160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Generative AI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creates new content; 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Non-Generative AI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analyzes and classifies existing data</a:t>
            </a:r>
            <a:endParaRPr lang="en-US" sz="2000" dirty="0"/>
          </a:p>
        </p:txBody>
      </p:sp>
      <p:sp>
        <p:nvSpPr>
          <p:cNvPr id="16" name="Shape 14"/>
          <p:cNvSpPr/>
          <p:nvPr/>
        </p:nvSpPr>
        <p:spPr>
          <a:xfrm>
            <a:off x="952500" y="4955661"/>
            <a:ext cx="406400" cy="406400"/>
          </a:xfrm>
          <a:prstGeom prst="ellipse">
            <a:avLst/>
          </a:prstGeom>
          <a:solidFill>
            <a:srgbClr val="4472C4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7" name="Text 15"/>
          <p:cNvSpPr/>
          <p:nvPr/>
        </p:nvSpPr>
        <p:spPr>
          <a:xfrm>
            <a:off x="952500" y="4955661"/>
            <a:ext cx="406400" cy="406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5</a:t>
            </a: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1524000" y="4892161"/>
            <a:ext cx="137160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Three learning types: 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Supervised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(labeled data), 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Unsupervised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(pattern discovery), 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Reinforcement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(trial and error)</a:t>
            </a:r>
            <a:endParaRPr lang="en-US" sz="2000" dirty="0"/>
          </a:p>
        </p:txBody>
      </p:sp>
      <p:sp>
        <p:nvSpPr>
          <p:cNvPr id="19" name="Shape 17"/>
          <p:cNvSpPr/>
          <p:nvPr/>
        </p:nvSpPr>
        <p:spPr>
          <a:xfrm>
            <a:off x="952500" y="5654161"/>
            <a:ext cx="406400" cy="406400"/>
          </a:xfrm>
          <a:prstGeom prst="ellipse">
            <a:avLst/>
          </a:prstGeom>
          <a:solidFill>
            <a:srgbClr val="4472C4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20" name="Text 18"/>
          <p:cNvSpPr/>
          <p:nvPr/>
        </p:nvSpPr>
        <p:spPr>
          <a:xfrm>
            <a:off x="952500" y="5654161"/>
            <a:ext cx="406400" cy="406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6</a:t>
            </a: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1524000" y="5590661"/>
            <a:ext cx="137160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is transforming 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healthcare, finance, science,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and 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daily life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with much more to come</a:t>
            </a:r>
            <a:endParaRPr lang="en-US" sz="2000" dirty="0"/>
          </a:p>
        </p:txBody>
      </p:sp>
      <p:sp>
        <p:nvSpPr>
          <p:cNvPr id="22" name="Shape 20"/>
          <p:cNvSpPr/>
          <p:nvPr/>
        </p:nvSpPr>
        <p:spPr>
          <a:xfrm>
            <a:off x="762000" y="6543161"/>
            <a:ext cx="14732000" cy="1016000"/>
          </a:xfrm>
          <a:prstGeom prst="roundRect">
            <a:avLst>
              <a:gd name="adj" fmla="val 6000"/>
            </a:avLst>
          </a:prstGeom>
          <a:solidFill>
            <a:srgbClr val="F7F3E8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it-IT" sz="2000"/>
          </a:p>
        </p:txBody>
      </p:sp>
      <p:sp>
        <p:nvSpPr>
          <p:cNvPr id="23" name="Text 21"/>
          <p:cNvSpPr/>
          <p:nvPr/>
        </p:nvSpPr>
        <p:spPr>
          <a:xfrm>
            <a:off x="1143000" y="6670161"/>
            <a:ext cx="139700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You don't need to be a programmer to benefit from or understand AI.</a:t>
            </a:r>
            <a:endParaRPr lang="en-US" sz="2400" dirty="0"/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1124395"/>
            <a:ext cx="889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lang="en-US" sz="32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How to Learn More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762000" y="1721295"/>
            <a:ext cx="508000" cy="38100"/>
          </a:xfrm>
          <a:prstGeom prst="rect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4" name="Shape 2"/>
          <p:cNvSpPr/>
          <p:nvPr/>
        </p:nvSpPr>
        <p:spPr>
          <a:xfrm>
            <a:off x="762000" y="2076895"/>
            <a:ext cx="4699000" cy="2921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5" name="Shape 3"/>
          <p:cNvSpPr/>
          <p:nvPr/>
        </p:nvSpPr>
        <p:spPr>
          <a:xfrm>
            <a:off x="762000" y="2076895"/>
            <a:ext cx="4699000" cy="76200"/>
          </a:xfrm>
          <a:prstGeom prst="rect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6" name="Shape 4"/>
          <p:cNvSpPr/>
          <p:nvPr/>
        </p:nvSpPr>
        <p:spPr>
          <a:xfrm>
            <a:off x="1079500" y="2432495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177800" y="11112"/>
                </a:moveTo>
                <a:cubicBezTo>
                  <a:pt x="209692" y="11112"/>
                  <a:pt x="235585" y="43478"/>
                  <a:pt x="235585" y="83344"/>
                </a:cubicBezTo>
                <a:cubicBezTo>
                  <a:pt x="235585" y="123209"/>
                  <a:pt x="209692" y="155575"/>
                  <a:pt x="177800" y="155575"/>
                </a:cubicBezTo>
                <a:cubicBezTo>
                  <a:pt x="145908" y="155575"/>
                  <a:pt x="120015" y="123209"/>
                  <a:pt x="120015" y="83344"/>
                </a:cubicBezTo>
                <a:cubicBezTo>
                  <a:pt x="120015" y="43478"/>
                  <a:pt x="145908" y="11113"/>
                  <a:pt x="177800" y="11112"/>
                </a:cubicBezTo>
                <a:close/>
                <a:moveTo>
                  <a:pt x="53340" y="61119"/>
                </a:moveTo>
                <a:cubicBezTo>
                  <a:pt x="75419" y="61119"/>
                  <a:pt x="93345" y="83526"/>
                  <a:pt x="93345" y="111125"/>
                </a:cubicBezTo>
                <a:cubicBezTo>
                  <a:pt x="93345" y="138724"/>
                  <a:pt x="75419" y="161131"/>
                  <a:pt x="53340" y="161131"/>
                </a:cubicBezTo>
                <a:cubicBezTo>
                  <a:pt x="31261" y="161131"/>
                  <a:pt x="13335" y="138724"/>
                  <a:pt x="13335" y="111125"/>
                </a:cubicBezTo>
                <a:cubicBezTo>
                  <a:pt x="13335" y="83526"/>
                  <a:pt x="31261" y="61119"/>
                  <a:pt x="53340" y="61119"/>
                </a:cubicBezTo>
                <a:close/>
                <a:moveTo>
                  <a:pt x="0" y="288925"/>
                </a:moveTo>
                <a:cubicBezTo>
                  <a:pt x="0" y="239822"/>
                  <a:pt x="31837" y="200025"/>
                  <a:pt x="71120" y="200025"/>
                </a:cubicBezTo>
                <a:cubicBezTo>
                  <a:pt x="78232" y="200025"/>
                  <a:pt x="85122" y="201345"/>
                  <a:pt x="91623" y="203775"/>
                </a:cubicBezTo>
                <a:cubicBezTo>
                  <a:pt x="73343" y="229334"/>
                  <a:pt x="62230" y="263088"/>
                  <a:pt x="62230" y="300038"/>
                </a:cubicBezTo>
                <a:lnTo>
                  <a:pt x="62230" y="311150"/>
                </a:lnTo>
                <a:cubicBezTo>
                  <a:pt x="62230" y="319068"/>
                  <a:pt x="63564" y="326569"/>
                  <a:pt x="65953" y="333375"/>
                </a:cubicBezTo>
                <a:lnTo>
                  <a:pt x="17780" y="333375"/>
                </a:lnTo>
                <a:cubicBezTo>
                  <a:pt x="7945" y="333375"/>
                  <a:pt x="0" y="323443"/>
                  <a:pt x="0" y="311150"/>
                </a:cubicBezTo>
                <a:lnTo>
                  <a:pt x="0" y="288925"/>
                </a:lnTo>
                <a:close/>
                <a:moveTo>
                  <a:pt x="289647" y="333375"/>
                </a:moveTo>
                <a:cubicBezTo>
                  <a:pt x="292036" y="326569"/>
                  <a:pt x="293370" y="319068"/>
                  <a:pt x="293370" y="311150"/>
                </a:cubicBezTo>
                <a:lnTo>
                  <a:pt x="293370" y="300038"/>
                </a:lnTo>
                <a:cubicBezTo>
                  <a:pt x="293370" y="263088"/>
                  <a:pt x="282257" y="229334"/>
                  <a:pt x="263977" y="203775"/>
                </a:cubicBezTo>
                <a:cubicBezTo>
                  <a:pt x="270478" y="201345"/>
                  <a:pt x="277368" y="200025"/>
                  <a:pt x="284480" y="200025"/>
                </a:cubicBezTo>
                <a:cubicBezTo>
                  <a:pt x="323763" y="200025"/>
                  <a:pt x="355600" y="239822"/>
                  <a:pt x="355600" y="288925"/>
                </a:cubicBezTo>
                <a:lnTo>
                  <a:pt x="355600" y="311150"/>
                </a:lnTo>
                <a:cubicBezTo>
                  <a:pt x="355600" y="323443"/>
                  <a:pt x="347655" y="333375"/>
                  <a:pt x="337820" y="333375"/>
                </a:cubicBezTo>
                <a:lnTo>
                  <a:pt x="289647" y="333375"/>
                </a:lnTo>
                <a:close/>
                <a:moveTo>
                  <a:pt x="262255" y="111125"/>
                </a:moveTo>
                <a:cubicBezTo>
                  <a:pt x="262255" y="83526"/>
                  <a:pt x="280181" y="61119"/>
                  <a:pt x="302260" y="61119"/>
                </a:cubicBezTo>
                <a:cubicBezTo>
                  <a:pt x="324339" y="61119"/>
                  <a:pt x="342265" y="83526"/>
                  <a:pt x="342265" y="111125"/>
                </a:cubicBezTo>
                <a:cubicBezTo>
                  <a:pt x="342265" y="138724"/>
                  <a:pt x="324339" y="161131"/>
                  <a:pt x="302260" y="161131"/>
                </a:cubicBezTo>
                <a:cubicBezTo>
                  <a:pt x="280181" y="161131"/>
                  <a:pt x="262255" y="138724"/>
                  <a:pt x="262255" y="111125"/>
                </a:cubicBezTo>
                <a:close/>
                <a:moveTo>
                  <a:pt x="88900" y="300038"/>
                </a:moveTo>
                <a:cubicBezTo>
                  <a:pt x="88900" y="238641"/>
                  <a:pt x="128683" y="188913"/>
                  <a:pt x="177800" y="188913"/>
                </a:cubicBezTo>
                <a:cubicBezTo>
                  <a:pt x="226917" y="188913"/>
                  <a:pt x="266700" y="238641"/>
                  <a:pt x="266700" y="300038"/>
                </a:cubicBezTo>
                <a:lnTo>
                  <a:pt x="266700" y="311150"/>
                </a:lnTo>
                <a:cubicBezTo>
                  <a:pt x="266700" y="323443"/>
                  <a:pt x="258755" y="333375"/>
                  <a:pt x="248920" y="333375"/>
                </a:cubicBezTo>
                <a:lnTo>
                  <a:pt x="106680" y="333375"/>
                </a:lnTo>
                <a:cubicBezTo>
                  <a:pt x="96845" y="333375"/>
                  <a:pt x="88900" y="323443"/>
                  <a:pt x="88900" y="311150"/>
                </a:cubicBezTo>
                <a:lnTo>
                  <a:pt x="88900" y="300038"/>
                </a:lnTo>
                <a:close/>
              </a:path>
            </a:pathLst>
          </a:cu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7" name="Text 5"/>
          <p:cNvSpPr/>
          <p:nvPr/>
        </p:nvSpPr>
        <p:spPr>
          <a:xfrm>
            <a:off x="1079500" y="2940495"/>
            <a:ext cx="4064000" cy="330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For Everyone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1079500" y="3372295"/>
            <a:ext cx="4064000" cy="15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Follow AI news (MIT Technology Review)</a:t>
            </a:r>
            <a:endParaRPr lang="en-US" sz="1600" dirty="0"/>
          </a:p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Try ChatGPT, Claude, Gemini</a:t>
            </a:r>
            <a:endParaRPr lang="en-US" sz="1600" dirty="0"/>
          </a:p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Take online courses (Coursera, Khan Academy)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778500" y="2076895"/>
            <a:ext cx="4699000" cy="2921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0" name="Shape 8"/>
          <p:cNvSpPr/>
          <p:nvPr/>
        </p:nvSpPr>
        <p:spPr>
          <a:xfrm>
            <a:off x="5778500" y="2076895"/>
            <a:ext cx="4699000" cy="76200"/>
          </a:xfrm>
          <a:prstGeom prst="rect">
            <a:avLst/>
          </a:prstGeom>
          <a:solidFill>
            <a:srgbClr val="4472C4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1" name="Shape 9"/>
          <p:cNvSpPr/>
          <p:nvPr/>
        </p:nvSpPr>
        <p:spPr>
          <a:xfrm>
            <a:off x="6096000" y="2432495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222744" y="833"/>
                </a:moveTo>
                <a:cubicBezTo>
                  <a:pt x="212249" y="-2570"/>
                  <a:pt x="201321" y="4306"/>
                  <a:pt x="198296" y="16113"/>
                </a:cubicBezTo>
                <a:lnTo>
                  <a:pt x="119274" y="327263"/>
                </a:lnTo>
                <a:cubicBezTo>
                  <a:pt x="116249" y="339070"/>
                  <a:pt x="122361" y="351363"/>
                  <a:pt x="132856" y="354767"/>
                </a:cubicBezTo>
                <a:cubicBezTo>
                  <a:pt x="143351" y="358170"/>
                  <a:pt x="154279" y="351294"/>
                  <a:pt x="157304" y="339487"/>
                </a:cubicBezTo>
                <a:lnTo>
                  <a:pt x="236326" y="28337"/>
                </a:lnTo>
                <a:cubicBezTo>
                  <a:pt x="239351" y="16530"/>
                  <a:pt x="233239" y="4237"/>
                  <a:pt x="222744" y="833"/>
                </a:cubicBezTo>
                <a:close/>
                <a:moveTo>
                  <a:pt x="262625" y="95359"/>
                </a:moveTo>
                <a:cubicBezTo>
                  <a:pt x="254908" y="104041"/>
                  <a:pt x="254908" y="118140"/>
                  <a:pt x="262625" y="126821"/>
                </a:cubicBezTo>
                <a:lnTo>
                  <a:pt x="307940" y="177800"/>
                </a:lnTo>
                <a:lnTo>
                  <a:pt x="262625" y="228779"/>
                </a:lnTo>
                <a:cubicBezTo>
                  <a:pt x="254908" y="237460"/>
                  <a:pt x="254908" y="251559"/>
                  <a:pt x="262625" y="260241"/>
                </a:cubicBezTo>
                <a:cubicBezTo>
                  <a:pt x="270342" y="268922"/>
                  <a:pt x="282875" y="268922"/>
                  <a:pt x="290592" y="260241"/>
                </a:cubicBezTo>
                <a:lnTo>
                  <a:pt x="349859" y="193566"/>
                </a:lnTo>
                <a:cubicBezTo>
                  <a:pt x="357576" y="184884"/>
                  <a:pt x="357576" y="170785"/>
                  <a:pt x="349859" y="162104"/>
                </a:cubicBezTo>
                <a:lnTo>
                  <a:pt x="290592" y="95429"/>
                </a:lnTo>
                <a:cubicBezTo>
                  <a:pt x="282875" y="86747"/>
                  <a:pt x="270342" y="86747"/>
                  <a:pt x="262625" y="95429"/>
                </a:cubicBezTo>
                <a:close/>
                <a:moveTo>
                  <a:pt x="93036" y="95359"/>
                </a:moveTo>
                <a:cubicBezTo>
                  <a:pt x="85319" y="86678"/>
                  <a:pt x="72787" y="86678"/>
                  <a:pt x="65070" y="95359"/>
                </a:cubicBezTo>
                <a:lnTo>
                  <a:pt x="5803" y="162034"/>
                </a:lnTo>
                <a:cubicBezTo>
                  <a:pt x="-1914" y="170716"/>
                  <a:pt x="-1914" y="184815"/>
                  <a:pt x="5803" y="193496"/>
                </a:cubicBezTo>
                <a:lnTo>
                  <a:pt x="65070" y="260171"/>
                </a:lnTo>
                <a:cubicBezTo>
                  <a:pt x="72787" y="268853"/>
                  <a:pt x="85319" y="268853"/>
                  <a:pt x="93036" y="260171"/>
                </a:cubicBezTo>
                <a:cubicBezTo>
                  <a:pt x="100753" y="251490"/>
                  <a:pt x="100753" y="237391"/>
                  <a:pt x="93036" y="228709"/>
                </a:cubicBezTo>
                <a:lnTo>
                  <a:pt x="47722" y="177800"/>
                </a:lnTo>
                <a:lnTo>
                  <a:pt x="92975" y="126821"/>
                </a:lnTo>
                <a:cubicBezTo>
                  <a:pt x="100692" y="118140"/>
                  <a:pt x="100692" y="104041"/>
                  <a:pt x="92975" y="95359"/>
                </a:cubicBezTo>
                <a:close/>
              </a:path>
            </a:pathLst>
          </a:custGeom>
          <a:solidFill>
            <a:srgbClr val="4472C4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2" name="Text 10"/>
          <p:cNvSpPr/>
          <p:nvPr/>
        </p:nvSpPr>
        <p:spPr>
          <a:xfrm>
            <a:off x="6096000" y="2940495"/>
            <a:ext cx="4064000" cy="330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For Beginners in Code</a:t>
            </a:r>
            <a:endParaRPr lang="en-US" sz="2000" dirty="0"/>
          </a:p>
        </p:txBody>
      </p:sp>
      <p:sp>
        <p:nvSpPr>
          <p:cNvPr id="13" name="Text 11"/>
          <p:cNvSpPr/>
          <p:nvPr/>
        </p:nvSpPr>
        <p:spPr>
          <a:xfrm>
            <a:off x="6096000" y="3372295"/>
            <a:ext cx="4064000" cy="139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Learn Python — the lingua franca of ML</a:t>
            </a:r>
            <a:endParaRPr lang="en-US" sz="1600" dirty="0"/>
          </a:p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Explore Fast.ai, Google's ML Crash Course</a:t>
            </a:r>
            <a:endParaRPr lang="en-US" sz="1600" dirty="0"/>
          </a:p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Practice on Kaggle Learn (free)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10795000" y="2076895"/>
            <a:ext cx="4699000" cy="2921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5" name="Shape 13"/>
          <p:cNvSpPr/>
          <p:nvPr/>
        </p:nvSpPr>
        <p:spPr>
          <a:xfrm>
            <a:off x="10795000" y="2076895"/>
            <a:ext cx="4699000" cy="76200"/>
          </a:xfrm>
          <a:prstGeom prst="rect">
            <a:avLst/>
          </a:prstGeom>
          <a:solidFill>
            <a:srgbClr val="5B9BD5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6" name="Shape 14"/>
          <p:cNvSpPr/>
          <p:nvPr/>
        </p:nvSpPr>
        <p:spPr>
          <a:xfrm>
            <a:off x="11112500" y="2432495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29633" y="135989"/>
                </a:moveTo>
                <a:lnTo>
                  <a:pt x="158785" y="195788"/>
                </a:lnTo>
                <a:cubicBezTo>
                  <a:pt x="164835" y="198566"/>
                  <a:pt x="171256" y="200025"/>
                  <a:pt x="177800" y="200025"/>
                </a:cubicBezTo>
                <a:cubicBezTo>
                  <a:pt x="184344" y="200025"/>
                  <a:pt x="190765" y="198566"/>
                  <a:pt x="196815" y="195788"/>
                </a:cubicBezTo>
                <a:lnTo>
                  <a:pt x="346463" y="126474"/>
                </a:lnTo>
                <a:cubicBezTo>
                  <a:pt x="352019" y="123904"/>
                  <a:pt x="355600" y="117862"/>
                  <a:pt x="355600" y="111125"/>
                </a:cubicBezTo>
                <a:cubicBezTo>
                  <a:pt x="355600" y="104388"/>
                  <a:pt x="352019" y="98346"/>
                  <a:pt x="346463" y="95776"/>
                </a:cubicBezTo>
                <a:lnTo>
                  <a:pt x="196815" y="26462"/>
                </a:lnTo>
                <a:cubicBezTo>
                  <a:pt x="190765" y="23684"/>
                  <a:pt x="184344" y="22225"/>
                  <a:pt x="177800" y="22225"/>
                </a:cubicBezTo>
                <a:cubicBezTo>
                  <a:pt x="171256" y="22225"/>
                  <a:pt x="164835" y="23684"/>
                  <a:pt x="158785" y="26462"/>
                </a:cubicBezTo>
                <a:lnTo>
                  <a:pt x="9137" y="95776"/>
                </a:lnTo>
                <a:cubicBezTo>
                  <a:pt x="3581" y="98346"/>
                  <a:pt x="0" y="104388"/>
                  <a:pt x="0" y="111125"/>
                </a:cubicBezTo>
                <a:lnTo>
                  <a:pt x="0" y="316706"/>
                </a:lnTo>
                <a:cubicBezTo>
                  <a:pt x="0" y="325944"/>
                  <a:pt x="6606" y="333375"/>
                  <a:pt x="14817" y="333375"/>
                </a:cubicBezTo>
                <a:cubicBezTo>
                  <a:pt x="23028" y="333375"/>
                  <a:pt x="29633" y="325944"/>
                  <a:pt x="29633" y="316706"/>
                </a:cubicBezTo>
                <a:lnTo>
                  <a:pt x="29633" y="135989"/>
                </a:lnTo>
                <a:close/>
                <a:moveTo>
                  <a:pt x="59267" y="185787"/>
                </a:moveTo>
                <a:lnTo>
                  <a:pt x="59267" y="266700"/>
                </a:lnTo>
                <a:cubicBezTo>
                  <a:pt x="59267" y="303510"/>
                  <a:pt x="112360" y="333375"/>
                  <a:pt x="177800" y="333375"/>
                </a:cubicBezTo>
                <a:cubicBezTo>
                  <a:pt x="243240" y="333375"/>
                  <a:pt x="296333" y="303510"/>
                  <a:pt x="296333" y="266700"/>
                </a:cubicBezTo>
                <a:lnTo>
                  <a:pt x="296333" y="185718"/>
                </a:lnTo>
                <a:lnTo>
                  <a:pt x="208112" y="226626"/>
                </a:lnTo>
                <a:cubicBezTo>
                  <a:pt x="198482" y="231071"/>
                  <a:pt x="188233" y="233362"/>
                  <a:pt x="177800" y="233362"/>
                </a:cubicBezTo>
                <a:cubicBezTo>
                  <a:pt x="167367" y="233362"/>
                  <a:pt x="157118" y="231071"/>
                  <a:pt x="147488" y="226626"/>
                </a:cubicBezTo>
                <a:lnTo>
                  <a:pt x="59267" y="185718"/>
                </a:lnTo>
                <a:close/>
              </a:path>
            </a:pathLst>
          </a:custGeom>
          <a:solidFill>
            <a:srgbClr val="5B9BD5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7" name="Text 15"/>
          <p:cNvSpPr/>
          <p:nvPr/>
        </p:nvSpPr>
        <p:spPr>
          <a:xfrm>
            <a:off x="11112500" y="2940495"/>
            <a:ext cx="4064000" cy="330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For Students</a:t>
            </a:r>
            <a:endParaRPr lang="en-US" sz="2000" dirty="0"/>
          </a:p>
        </p:txBody>
      </p:sp>
      <p:sp>
        <p:nvSpPr>
          <p:cNvPr id="18" name="Text 16"/>
          <p:cNvSpPr/>
          <p:nvPr/>
        </p:nvSpPr>
        <p:spPr>
          <a:xfrm>
            <a:off x="11112500" y="3372295"/>
            <a:ext cx="4064000" cy="139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Consider CS, statistics, or data science</a:t>
            </a:r>
            <a:endParaRPr lang="en-US" sz="1600" dirty="0"/>
          </a:p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Join AI communities (Reddit, meetups)</a:t>
            </a:r>
            <a:endParaRPr lang="en-US" sz="1600" dirty="0"/>
          </a:p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Contribute to open-source projects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762000" y="5442395"/>
            <a:ext cx="14732000" cy="1651000"/>
          </a:xfrm>
          <a:prstGeom prst="roundRect">
            <a:avLst>
              <a:gd name="adj" fmla="val 6000"/>
            </a:avLst>
          </a:prstGeom>
          <a:solidFill>
            <a:srgbClr val="F7F3E8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it-IT" sz="2000"/>
          </a:p>
        </p:txBody>
      </p:sp>
      <p:sp>
        <p:nvSpPr>
          <p:cNvPr id="20" name="Shape 18"/>
          <p:cNvSpPr/>
          <p:nvPr/>
        </p:nvSpPr>
        <p:spPr>
          <a:xfrm>
            <a:off x="1143000" y="588689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95250" y="238125"/>
                </a:moveTo>
                <a:lnTo>
                  <a:pt x="18231" y="238125"/>
                </a:lnTo>
                <a:cubicBezTo>
                  <a:pt x="-298" y="238125"/>
                  <a:pt x="-11683" y="217959"/>
                  <a:pt x="-2158" y="202034"/>
                </a:cubicBezTo>
                <a:lnTo>
                  <a:pt x="37207" y="136401"/>
                </a:lnTo>
                <a:cubicBezTo>
                  <a:pt x="43681" y="125611"/>
                  <a:pt x="55290" y="119063"/>
                  <a:pt x="67866" y="119063"/>
                </a:cubicBezTo>
                <a:lnTo>
                  <a:pt x="138559" y="119063"/>
                </a:lnTo>
                <a:cubicBezTo>
                  <a:pt x="195188" y="23143"/>
                  <a:pt x="279648" y="18306"/>
                  <a:pt x="336128" y="26566"/>
                </a:cubicBezTo>
                <a:cubicBezTo>
                  <a:pt x="345653" y="27980"/>
                  <a:pt x="353095" y="35421"/>
                  <a:pt x="354434" y="44872"/>
                </a:cubicBezTo>
                <a:cubicBezTo>
                  <a:pt x="362694" y="101352"/>
                  <a:pt x="357857" y="185812"/>
                  <a:pt x="261938" y="242441"/>
                </a:cubicBezTo>
                <a:lnTo>
                  <a:pt x="261938" y="313134"/>
                </a:lnTo>
                <a:cubicBezTo>
                  <a:pt x="261938" y="325710"/>
                  <a:pt x="255389" y="337319"/>
                  <a:pt x="244599" y="343793"/>
                </a:cubicBezTo>
                <a:lnTo>
                  <a:pt x="178966" y="383158"/>
                </a:lnTo>
                <a:cubicBezTo>
                  <a:pt x="163116" y="392683"/>
                  <a:pt x="142875" y="381223"/>
                  <a:pt x="142875" y="362769"/>
                </a:cubicBezTo>
                <a:lnTo>
                  <a:pt x="142875" y="285750"/>
                </a:lnTo>
                <a:cubicBezTo>
                  <a:pt x="142875" y="259482"/>
                  <a:pt x="121518" y="238125"/>
                  <a:pt x="95250" y="238125"/>
                </a:cubicBezTo>
                <a:lnTo>
                  <a:pt x="95176" y="238125"/>
                </a:lnTo>
                <a:close/>
                <a:moveTo>
                  <a:pt x="297656" y="119063"/>
                </a:moveTo>
                <a:cubicBezTo>
                  <a:pt x="297656" y="99349"/>
                  <a:pt x="281651" y="83344"/>
                  <a:pt x="261938" y="83344"/>
                </a:cubicBezTo>
                <a:cubicBezTo>
                  <a:pt x="242224" y="83344"/>
                  <a:pt x="226219" y="99349"/>
                  <a:pt x="226219" y="119063"/>
                </a:cubicBezTo>
                <a:cubicBezTo>
                  <a:pt x="226219" y="138776"/>
                  <a:pt x="242224" y="154781"/>
                  <a:pt x="261938" y="154781"/>
                </a:cubicBezTo>
                <a:cubicBezTo>
                  <a:pt x="281651" y="154781"/>
                  <a:pt x="297656" y="138776"/>
                  <a:pt x="297656" y="119063"/>
                </a:cubicBez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21" name="Text 19"/>
          <p:cNvSpPr/>
          <p:nvPr/>
        </p:nvSpPr>
        <p:spPr>
          <a:xfrm>
            <a:off x="1714500" y="5759895"/>
            <a:ext cx="5080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4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Best Advice: Learn by Doing</a:t>
            </a:r>
            <a:endParaRPr lang="en-US" sz="2400" dirty="0"/>
          </a:p>
        </p:txBody>
      </p:sp>
      <p:sp>
        <p:nvSpPr>
          <p:cNvPr id="22" name="Text 20"/>
          <p:cNvSpPr/>
          <p:nvPr/>
        </p:nvSpPr>
        <p:spPr>
          <a:xfrm>
            <a:off x="1714500" y="6242495"/>
            <a:ext cx="13335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Start with simple projects and build from there. The AI community is welcoming, and resources are more accessible than ever before.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1"/>
          <p:cNvSpPr txBox="1">
            <a:spLocks noGrp="1"/>
          </p:cNvSpPr>
          <p:nvPr>
            <p:ph type="title" idx="4294967295"/>
          </p:nvPr>
        </p:nvSpPr>
        <p:spPr>
          <a:xfrm>
            <a:off x="0" y="3886200"/>
            <a:ext cx="16256000" cy="18203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rgbClr val="1D4927"/>
              </a:buClr>
              <a:buSzPts val="4400"/>
            </a:pPr>
            <a:r>
              <a:rPr lang="en-US">
                <a:solidFill>
                  <a:srgbClr val="1D4927"/>
                </a:solidFill>
              </a:rPr>
              <a:t>Thank you for your attention!</a:t>
            </a:r>
            <a:endParaRPr/>
          </a:p>
        </p:txBody>
      </p:sp>
      <p:sp>
        <p:nvSpPr>
          <p:cNvPr id="367" name="Google Shape;367;p21"/>
          <p:cNvSpPr txBox="1"/>
          <p:nvPr/>
        </p:nvSpPr>
        <p:spPr>
          <a:xfrm>
            <a:off x="1" y="5541835"/>
            <a:ext cx="16255999" cy="760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b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EBA900"/>
              </a:buClr>
              <a:buSzPts val="2400"/>
            </a:pPr>
            <a:r>
              <a:rPr lang="en-US" sz="3200">
                <a:solidFill>
                  <a:srgbClr val="EBA900"/>
                </a:solidFill>
                <a:latin typeface="Calibri"/>
                <a:ea typeface="Calibri"/>
                <a:cs typeface="Calibri"/>
                <a:sym typeface="Calibri"/>
              </a:rPr>
              <a:t>valerio.vinciarelli@epos-eric.eu</a:t>
            </a:r>
            <a:endParaRPr sz="8000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68" name="Google Shape;368;p21"/>
          <p:cNvSpPr txBox="1"/>
          <p:nvPr/>
        </p:nvSpPr>
        <p:spPr>
          <a:xfrm>
            <a:off x="0" y="6376286"/>
            <a:ext cx="16256000" cy="76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b" anchorCtr="0">
            <a:norm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en-US" sz="2667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www.epos-eu.org/on</a:t>
            </a:r>
            <a:r>
              <a:rPr lang="en-US"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67">
                <a:solidFill>
                  <a:srgbClr val="EBA900"/>
                </a:solidFill>
                <a:latin typeface="Calibri"/>
                <a:ea typeface="Calibri"/>
                <a:cs typeface="Calibri"/>
                <a:sym typeface="Calibri"/>
              </a:rPr>
              <a:t>|</a:t>
            </a:r>
            <a:r>
              <a:rPr lang="en-US"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social media </a:t>
            </a:r>
            <a:r>
              <a:rPr lang="en-US" sz="2667">
                <a:solidFill>
                  <a:srgbClr val="E5A113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r>
              <a:rPr lang="en-US"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EPOSon</a:t>
            </a:r>
            <a:endParaRPr sz="26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1060600"/>
            <a:ext cx="889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lang="en-US" sz="32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A Brief History of AI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762000" y="1657500"/>
            <a:ext cx="508000" cy="38100"/>
          </a:xfrm>
          <a:prstGeom prst="rect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4" name="Shape 2"/>
          <p:cNvSpPr/>
          <p:nvPr/>
        </p:nvSpPr>
        <p:spPr>
          <a:xfrm>
            <a:off x="1524000" y="2267100"/>
            <a:ext cx="0" cy="5461000"/>
          </a:xfrm>
          <a:prstGeom prst="straightConnector1">
            <a:avLst/>
          </a:prstGeom>
          <a:noFill/>
          <a:ln w="25400">
            <a:solidFill>
              <a:srgbClr val="4472C4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it-IT" sz="2000"/>
          </a:p>
        </p:txBody>
      </p:sp>
      <p:sp>
        <p:nvSpPr>
          <p:cNvPr id="5" name="Shape 3"/>
          <p:cNvSpPr/>
          <p:nvPr/>
        </p:nvSpPr>
        <p:spPr>
          <a:xfrm>
            <a:off x="1422400" y="2368700"/>
            <a:ext cx="203200" cy="203200"/>
          </a:xfrm>
          <a:prstGeom prst="ellipse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6" name="Text 4"/>
          <p:cNvSpPr/>
          <p:nvPr/>
        </p:nvSpPr>
        <p:spPr>
          <a:xfrm>
            <a:off x="1905000" y="2267100"/>
            <a:ext cx="133350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2000" b="1" dirty="0">
                <a:solidFill>
                  <a:srgbClr val="ED7D3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1950s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Birth of AI — Alan Turing proposes the "Imitation Game" (Turing Test)</a:t>
            </a:r>
            <a:endParaRPr lang="en-US" sz="2000" dirty="0"/>
          </a:p>
        </p:txBody>
      </p:sp>
      <p:sp>
        <p:nvSpPr>
          <p:cNvPr id="7" name="Shape 5"/>
          <p:cNvSpPr/>
          <p:nvPr/>
        </p:nvSpPr>
        <p:spPr>
          <a:xfrm>
            <a:off x="1422400" y="3257700"/>
            <a:ext cx="203200" cy="203200"/>
          </a:xfrm>
          <a:prstGeom prst="ellipse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8" name="Text 6"/>
          <p:cNvSpPr/>
          <p:nvPr/>
        </p:nvSpPr>
        <p:spPr>
          <a:xfrm>
            <a:off x="1905000" y="3156100"/>
            <a:ext cx="133350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2000" b="1" dirty="0">
                <a:solidFill>
                  <a:srgbClr val="ED7D3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1960s–70s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First wave of optimism, government funding, early expert systems</a:t>
            </a:r>
            <a:endParaRPr lang="en-US" sz="2000" dirty="0"/>
          </a:p>
        </p:txBody>
      </p:sp>
      <p:sp>
        <p:nvSpPr>
          <p:cNvPr id="9" name="Shape 7"/>
          <p:cNvSpPr/>
          <p:nvPr/>
        </p:nvSpPr>
        <p:spPr>
          <a:xfrm>
            <a:off x="1422400" y="4146700"/>
            <a:ext cx="203200" cy="203200"/>
          </a:xfrm>
          <a:prstGeom prst="ellipse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0" name="Text 8"/>
          <p:cNvSpPr/>
          <p:nvPr/>
        </p:nvSpPr>
        <p:spPr>
          <a:xfrm>
            <a:off x="1905000" y="4045100"/>
            <a:ext cx="133350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2000" b="1" dirty="0">
                <a:solidFill>
                  <a:srgbClr val="ED7D3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1980s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Expert systems emerge — rule-based AI for specific domains like medicine</a:t>
            </a:r>
            <a:endParaRPr lang="en-US" sz="2000" dirty="0"/>
          </a:p>
        </p:txBody>
      </p:sp>
      <p:sp>
        <p:nvSpPr>
          <p:cNvPr id="11" name="Shape 9"/>
          <p:cNvSpPr/>
          <p:nvPr/>
        </p:nvSpPr>
        <p:spPr>
          <a:xfrm>
            <a:off x="1422400" y="5035700"/>
            <a:ext cx="203200" cy="203200"/>
          </a:xfrm>
          <a:prstGeom prst="ellipse">
            <a:avLst/>
          </a:prstGeom>
          <a:solidFill>
            <a:srgbClr val="4472C4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2" name="Text 10"/>
          <p:cNvSpPr/>
          <p:nvPr/>
        </p:nvSpPr>
        <p:spPr>
          <a:xfrm>
            <a:off x="1905000" y="4934100"/>
            <a:ext cx="133350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2000" b="1" dirty="0">
                <a:solidFill>
                  <a:srgbClr val="4472C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1990s–2000s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Machine learning gains traction with statistical, data-driven approaches</a:t>
            </a:r>
            <a:endParaRPr lang="en-US" sz="2000" dirty="0"/>
          </a:p>
        </p:txBody>
      </p:sp>
      <p:sp>
        <p:nvSpPr>
          <p:cNvPr id="13" name="Shape 11"/>
          <p:cNvSpPr/>
          <p:nvPr/>
        </p:nvSpPr>
        <p:spPr>
          <a:xfrm>
            <a:off x="1422400" y="5924700"/>
            <a:ext cx="203200" cy="203200"/>
          </a:xfrm>
          <a:prstGeom prst="ellipse">
            <a:avLst/>
          </a:prstGeom>
          <a:solidFill>
            <a:srgbClr val="4472C4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4" name="Text 12"/>
          <p:cNvSpPr/>
          <p:nvPr/>
        </p:nvSpPr>
        <p:spPr>
          <a:xfrm>
            <a:off x="1905000" y="5823100"/>
            <a:ext cx="133350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2000" b="1" dirty="0">
                <a:solidFill>
                  <a:srgbClr val="4472C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2010s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Deep learning revolution — AI beats humans at Go, image recognition</a:t>
            </a:r>
            <a:endParaRPr lang="en-US" sz="2000" dirty="0"/>
          </a:p>
        </p:txBody>
      </p:sp>
      <p:sp>
        <p:nvSpPr>
          <p:cNvPr id="15" name="Shape 13"/>
          <p:cNvSpPr/>
          <p:nvPr/>
        </p:nvSpPr>
        <p:spPr>
          <a:xfrm>
            <a:off x="1422400" y="6813700"/>
            <a:ext cx="203200" cy="203200"/>
          </a:xfrm>
          <a:prstGeom prst="ellipse">
            <a:avLst/>
          </a:prstGeom>
          <a:solidFill>
            <a:srgbClr val="4472C4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6" name="Text 14"/>
          <p:cNvSpPr/>
          <p:nvPr/>
        </p:nvSpPr>
        <p:spPr>
          <a:xfrm>
            <a:off x="1905000" y="6712100"/>
            <a:ext cx="133350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2000" b="1" dirty="0">
                <a:solidFill>
                  <a:srgbClr val="4472C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2020s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Generative AI explosion — ChatGPT, DALL-E, Midjourney enter mainstream</a:t>
            </a:r>
            <a:endParaRPr lang="en-US" sz="2000" dirty="0"/>
          </a:p>
        </p:txBody>
      </p:sp>
      <p:sp>
        <p:nvSpPr>
          <p:cNvPr id="17" name="Text 15"/>
          <p:cNvSpPr/>
          <p:nvPr/>
        </p:nvSpPr>
        <p:spPr>
          <a:xfrm>
            <a:off x="762000" y="7907079"/>
            <a:ext cx="76200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40000"/>
              </a:lnSpc>
            </a:pPr>
            <a:r>
              <a:rPr lang="en-US" sz="1600" dirty="0">
                <a:solidFill>
                  <a:srgbClr val="A5A5A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has gone through multiple "winters" and "springs"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1198821"/>
            <a:ext cx="889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lang="en-US" sz="32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The AI Landscape Today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762000" y="1795721"/>
            <a:ext cx="508000" cy="38100"/>
          </a:xfrm>
          <a:prstGeom prst="rect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4" name="Text 2"/>
          <p:cNvSpPr/>
          <p:nvPr/>
        </p:nvSpPr>
        <p:spPr>
          <a:xfrm>
            <a:off x="762000" y="2087821"/>
            <a:ext cx="14732000" cy="444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60000"/>
              </a:lnSpc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is everywhere — often invisible. Here are examples you use every day:</a:t>
            </a:r>
            <a:endParaRPr lang="en-US" sz="2000" dirty="0"/>
          </a:p>
        </p:txBody>
      </p:sp>
      <p:sp>
        <p:nvSpPr>
          <p:cNvPr id="5" name="Shape 3"/>
          <p:cNvSpPr/>
          <p:nvPr/>
        </p:nvSpPr>
        <p:spPr>
          <a:xfrm>
            <a:off x="762000" y="2786321"/>
            <a:ext cx="4699000" cy="2032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6" name="Shape 4"/>
          <p:cNvSpPr/>
          <p:nvPr/>
        </p:nvSpPr>
        <p:spPr>
          <a:xfrm>
            <a:off x="1079500" y="3040321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84667" y="25400"/>
                </a:moveTo>
                <a:cubicBezTo>
                  <a:pt x="50377" y="25400"/>
                  <a:pt x="22578" y="56674"/>
                  <a:pt x="22578" y="95250"/>
                </a:cubicBezTo>
                <a:lnTo>
                  <a:pt x="22578" y="228600"/>
                </a:lnTo>
                <a:cubicBezTo>
                  <a:pt x="22578" y="242649"/>
                  <a:pt x="32667" y="254000"/>
                  <a:pt x="45156" y="254000"/>
                </a:cubicBezTo>
                <a:cubicBezTo>
                  <a:pt x="57644" y="254000"/>
                  <a:pt x="67733" y="242649"/>
                  <a:pt x="67733" y="228600"/>
                </a:cubicBezTo>
                <a:lnTo>
                  <a:pt x="67733" y="177800"/>
                </a:lnTo>
                <a:lnTo>
                  <a:pt x="112889" y="177800"/>
                </a:lnTo>
                <a:lnTo>
                  <a:pt x="112889" y="228600"/>
                </a:lnTo>
                <a:cubicBezTo>
                  <a:pt x="112889" y="242649"/>
                  <a:pt x="122978" y="254000"/>
                  <a:pt x="135467" y="254000"/>
                </a:cubicBezTo>
                <a:cubicBezTo>
                  <a:pt x="147955" y="254000"/>
                  <a:pt x="158044" y="242649"/>
                  <a:pt x="158044" y="228600"/>
                </a:cubicBezTo>
                <a:lnTo>
                  <a:pt x="158044" y="95250"/>
                </a:lnTo>
                <a:cubicBezTo>
                  <a:pt x="158044" y="56674"/>
                  <a:pt x="130246" y="25400"/>
                  <a:pt x="95956" y="25400"/>
                </a:cubicBezTo>
                <a:lnTo>
                  <a:pt x="84667" y="25400"/>
                </a:lnTo>
                <a:close/>
                <a:moveTo>
                  <a:pt x="112889" y="127000"/>
                </a:moveTo>
                <a:lnTo>
                  <a:pt x="67733" y="127000"/>
                </a:lnTo>
                <a:lnTo>
                  <a:pt x="67733" y="95250"/>
                </a:lnTo>
                <a:cubicBezTo>
                  <a:pt x="67733" y="84693"/>
                  <a:pt x="75283" y="76200"/>
                  <a:pt x="84667" y="76200"/>
                </a:cubicBezTo>
                <a:lnTo>
                  <a:pt x="95956" y="76200"/>
                </a:lnTo>
                <a:cubicBezTo>
                  <a:pt x="105339" y="76200"/>
                  <a:pt x="112889" y="84693"/>
                  <a:pt x="112889" y="95250"/>
                </a:cubicBezTo>
                <a:lnTo>
                  <a:pt x="112889" y="127000"/>
                </a:lnTo>
                <a:close/>
                <a:moveTo>
                  <a:pt x="214489" y="25400"/>
                </a:moveTo>
                <a:cubicBezTo>
                  <a:pt x="202001" y="25400"/>
                  <a:pt x="191911" y="36751"/>
                  <a:pt x="191911" y="50800"/>
                </a:cubicBezTo>
                <a:lnTo>
                  <a:pt x="191911" y="228600"/>
                </a:lnTo>
                <a:cubicBezTo>
                  <a:pt x="191911" y="242649"/>
                  <a:pt x="202001" y="254000"/>
                  <a:pt x="214489" y="254000"/>
                </a:cubicBezTo>
                <a:lnTo>
                  <a:pt x="265289" y="254000"/>
                </a:lnTo>
                <a:cubicBezTo>
                  <a:pt x="299579" y="254000"/>
                  <a:pt x="327378" y="222726"/>
                  <a:pt x="327378" y="184150"/>
                </a:cubicBezTo>
                <a:cubicBezTo>
                  <a:pt x="327378" y="165418"/>
                  <a:pt x="320816" y="148431"/>
                  <a:pt x="310162" y="135890"/>
                </a:cubicBezTo>
                <a:cubicBezTo>
                  <a:pt x="317429" y="124460"/>
                  <a:pt x="321733" y="110411"/>
                  <a:pt x="321733" y="95250"/>
                </a:cubicBezTo>
                <a:cubicBezTo>
                  <a:pt x="321733" y="56674"/>
                  <a:pt x="293934" y="25400"/>
                  <a:pt x="259644" y="25400"/>
                </a:cubicBezTo>
                <a:lnTo>
                  <a:pt x="214489" y="25400"/>
                </a:lnTo>
                <a:close/>
                <a:moveTo>
                  <a:pt x="259644" y="114300"/>
                </a:moveTo>
                <a:lnTo>
                  <a:pt x="237067" y="114300"/>
                </a:lnTo>
                <a:lnTo>
                  <a:pt x="237067" y="76200"/>
                </a:lnTo>
                <a:lnTo>
                  <a:pt x="259644" y="76200"/>
                </a:lnTo>
                <a:cubicBezTo>
                  <a:pt x="269028" y="76200"/>
                  <a:pt x="276578" y="84693"/>
                  <a:pt x="276578" y="95250"/>
                </a:cubicBezTo>
                <a:cubicBezTo>
                  <a:pt x="276578" y="105807"/>
                  <a:pt x="269028" y="114300"/>
                  <a:pt x="259644" y="114300"/>
                </a:cubicBezTo>
                <a:close/>
                <a:moveTo>
                  <a:pt x="237067" y="203200"/>
                </a:moveTo>
                <a:lnTo>
                  <a:pt x="237067" y="165100"/>
                </a:lnTo>
                <a:lnTo>
                  <a:pt x="265289" y="165100"/>
                </a:lnTo>
                <a:cubicBezTo>
                  <a:pt x="274673" y="165100"/>
                  <a:pt x="282222" y="173593"/>
                  <a:pt x="282222" y="184150"/>
                </a:cubicBezTo>
                <a:cubicBezTo>
                  <a:pt x="282222" y="194707"/>
                  <a:pt x="274673" y="203200"/>
                  <a:pt x="265289" y="203200"/>
                </a:cubicBezTo>
                <a:lnTo>
                  <a:pt x="237067" y="203200"/>
                </a:lnTo>
                <a:close/>
                <a:moveTo>
                  <a:pt x="401461" y="269875"/>
                </a:moveTo>
                <a:cubicBezTo>
                  <a:pt x="409222" y="258921"/>
                  <a:pt x="407670" y="242967"/>
                  <a:pt x="397933" y="234156"/>
                </a:cubicBezTo>
                <a:cubicBezTo>
                  <a:pt x="388197" y="225346"/>
                  <a:pt x="374015" y="227171"/>
                  <a:pt x="366183" y="238125"/>
                </a:cubicBezTo>
                <a:lnTo>
                  <a:pt x="291606" y="342979"/>
                </a:lnTo>
                <a:lnTo>
                  <a:pt x="264301" y="312261"/>
                </a:lnTo>
                <a:cubicBezTo>
                  <a:pt x="255482" y="302339"/>
                  <a:pt x="241159" y="302339"/>
                  <a:pt x="232339" y="312261"/>
                </a:cubicBezTo>
                <a:cubicBezTo>
                  <a:pt x="223520" y="322183"/>
                  <a:pt x="223520" y="338296"/>
                  <a:pt x="232339" y="348218"/>
                </a:cubicBezTo>
                <a:lnTo>
                  <a:pt x="277495" y="399018"/>
                </a:lnTo>
                <a:cubicBezTo>
                  <a:pt x="282011" y="404098"/>
                  <a:pt x="288290" y="406797"/>
                  <a:pt x="294711" y="406400"/>
                </a:cubicBezTo>
                <a:cubicBezTo>
                  <a:pt x="301131" y="406003"/>
                  <a:pt x="307058" y="402511"/>
                  <a:pt x="311079" y="396875"/>
                </a:cubicBezTo>
                <a:lnTo>
                  <a:pt x="401461" y="269875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it-IT" sz="2000"/>
          </a:p>
        </p:txBody>
      </p:sp>
      <p:sp>
        <p:nvSpPr>
          <p:cNvPr id="7" name="Text 5"/>
          <p:cNvSpPr/>
          <p:nvPr/>
        </p:nvSpPr>
        <p:spPr>
          <a:xfrm>
            <a:off x="1651000" y="3065721"/>
            <a:ext cx="3556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Spell-Check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1079500" y="3573721"/>
            <a:ext cx="40640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word processor suggests corrections using natural language processing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778500" y="2786321"/>
            <a:ext cx="4699000" cy="2032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0" name="Shape 8"/>
          <p:cNvSpPr/>
          <p:nvPr/>
        </p:nvSpPr>
        <p:spPr>
          <a:xfrm>
            <a:off x="6096000" y="3040321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0" y="76200"/>
                </a:moveTo>
                <a:cubicBezTo>
                  <a:pt x="0" y="48181"/>
                  <a:pt x="26035" y="25400"/>
                  <a:pt x="58057" y="25400"/>
                </a:cubicBezTo>
                <a:lnTo>
                  <a:pt x="348343" y="25400"/>
                </a:lnTo>
                <a:cubicBezTo>
                  <a:pt x="380365" y="25400"/>
                  <a:pt x="406400" y="48181"/>
                  <a:pt x="406400" y="76200"/>
                </a:cubicBezTo>
                <a:lnTo>
                  <a:pt x="406400" y="330200"/>
                </a:lnTo>
                <a:cubicBezTo>
                  <a:pt x="406400" y="358219"/>
                  <a:pt x="380365" y="381000"/>
                  <a:pt x="348343" y="381000"/>
                </a:cubicBezTo>
                <a:lnTo>
                  <a:pt x="58057" y="381000"/>
                </a:lnTo>
                <a:cubicBezTo>
                  <a:pt x="26035" y="381000"/>
                  <a:pt x="0" y="358219"/>
                  <a:pt x="0" y="330200"/>
                </a:cubicBezTo>
                <a:lnTo>
                  <a:pt x="0" y="76200"/>
                </a:lnTo>
                <a:close/>
                <a:moveTo>
                  <a:pt x="43543" y="292100"/>
                </a:moveTo>
                <a:lnTo>
                  <a:pt x="43543" y="317500"/>
                </a:lnTo>
                <a:cubicBezTo>
                  <a:pt x="43543" y="324485"/>
                  <a:pt x="50074" y="330200"/>
                  <a:pt x="58057" y="330200"/>
                </a:cubicBezTo>
                <a:lnTo>
                  <a:pt x="87086" y="330200"/>
                </a:lnTo>
                <a:cubicBezTo>
                  <a:pt x="95069" y="330200"/>
                  <a:pt x="101600" y="324485"/>
                  <a:pt x="101600" y="317500"/>
                </a:cubicBezTo>
                <a:lnTo>
                  <a:pt x="101600" y="292100"/>
                </a:lnTo>
                <a:cubicBezTo>
                  <a:pt x="101600" y="285115"/>
                  <a:pt x="95069" y="279400"/>
                  <a:pt x="87086" y="279400"/>
                </a:cubicBezTo>
                <a:lnTo>
                  <a:pt x="58057" y="279400"/>
                </a:lnTo>
                <a:cubicBezTo>
                  <a:pt x="50074" y="279400"/>
                  <a:pt x="43543" y="285115"/>
                  <a:pt x="43543" y="292100"/>
                </a:cubicBezTo>
                <a:close/>
                <a:moveTo>
                  <a:pt x="319314" y="279400"/>
                </a:moveTo>
                <a:cubicBezTo>
                  <a:pt x="311331" y="279400"/>
                  <a:pt x="304800" y="285115"/>
                  <a:pt x="304800" y="292100"/>
                </a:cubicBezTo>
                <a:lnTo>
                  <a:pt x="304800" y="317500"/>
                </a:lnTo>
                <a:cubicBezTo>
                  <a:pt x="304800" y="324485"/>
                  <a:pt x="311331" y="330200"/>
                  <a:pt x="319314" y="330200"/>
                </a:cubicBezTo>
                <a:lnTo>
                  <a:pt x="348343" y="330200"/>
                </a:lnTo>
                <a:cubicBezTo>
                  <a:pt x="356326" y="330200"/>
                  <a:pt x="362857" y="324485"/>
                  <a:pt x="362857" y="317500"/>
                </a:cubicBezTo>
                <a:lnTo>
                  <a:pt x="362857" y="292100"/>
                </a:lnTo>
                <a:cubicBezTo>
                  <a:pt x="362857" y="285115"/>
                  <a:pt x="356326" y="279400"/>
                  <a:pt x="348343" y="279400"/>
                </a:cubicBezTo>
                <a:lnTo>
                  <a:pt x="319314" y="279400"/>
                </a:lnTo>
                <a:close/>
                <a:moveTo>
                  <a:pt x="43543" y="190500"/>
                </a:moveTo>
                <a:lnTo>
                  <a:pt x="43543" y="215900"/>
                </a:lnTo>
                <a:cubicBezTo>
                  <a:pt x="43543" y="222885"/>
                  <a:pt x="50074" y="228600"/>
                  <a:pt x="58057" y="228600"/>
                </a:cubicBezTo>
                <a:lnTo>
                  <a:pt x="87086" y="228600"/>
                </a:lnTo>
                <a:cubicBezTo>
                  <a:pt x="95069" y="228600"/>
                  <a:pt x="101600" y="222885"/>
                  <a:pt x="101600" y="215900"/>
                </a:cubicBezTo>
                <a:lnTo>
                  <a:pt x="101600" y="190500"/>
                </a:lnTo>
                <a:cubicBezTo>
                  <a:pt x="101600" y="183515"/>
                  <a:pt x="95069" y="177800"/>
                  <a:pt x="87086" y="177800"/>
                </a:cubicBezTo>
                <a:lnTo>
                  <a:pt x="58057" y="177800"/>
                </a:lnTo>
                <a:cubicBezTo>
                  <a:pt x="50074" y="177800"/>
                  <a:pt x="43543" y="183515"/>
                  <a:pt x="43543" y="190500"/>
                </a:cubicBezTo>
                <a:close/>
                <a:moveTo>
                  <a:pt x="319314" y="177800"/>
                </a:moveTo>
                <a:cubicBezTo>
                  <a:pt x="311331" y="177800"/>
                  <a:pt x="304800" y="183515"/>
                  <a:pt x="304800" y="190500"/>
                </a:cubicBezTo>
                <a:lnTo>
                  <a:pt x="304800" y="215900"/>
                </a:lnTo>
                <a:cubicBezTo>
                  <a:pt x="304800" y="222885"/>
                  <a:pt x="311331" y="228600"/>
                  <a:pt x="319314" y="228600"/>
                </a:cubicBezTo>
                <a:lnTo>
                  <a:pt x="348343" y="228600"/>
                </a:lnTo>
                <a:cubicBezTo>
                  <a:pt x="356326" y="228600"/>
                  <a:pt x="362857" y="222885"/>
                  <a:pt x="362857" y="215900"/>
                </a:cubicBezTo>
                <a:lnTo>
                  <a:pt x="362857" y="190500"/>
                </a:lnTo>
                <a:cubicBezTo>
                  <a:pt x="362857" y="183515"/>
                  <a:pt x="356326" y="177800"/>
                  <a:pt x="348343" y="177800"/>
                </a:cubicBezTo>
                <a:lnTo>
                  <a:pt x="319314" y="177800"/>
                </a:lnTo>
                <a:close/>
                <a:moveTo>
                  <a:pt x="43543" y="88900"/>
                </a:moveTo>
                <a:lnTo>
                  <a:pt x="43543" y="114300"/>
                </a:lnTo>
                <a:cubicBezTo>
                  <a:pt x="43543" y="121285"/>
                  <a:pt x="50074" y="127000"/>
                  <a:pt x="58057" y="127000"/>
                </a:cubicBezTo>
                <a:lnTo>
                  <a:pt x="87086" y="127000"/>
                </a:lnTo>
                <a:cubicBezTo>
                  <a:pt x="95069" y="127000"/>
                  <a:pt x="101600" y="121285"/>
                  <a:pt x="101600" y="114300"/>
                </a:cubicBezTo>
                <a:lnTo>
                  <a:pt x="101600" y="88900"/>
                </a:lnTo>
                <a:cubicBezTo>
                  <a:pt x="101600" y="81915"/>
                  <a:pt x="95069" y="76200"/>
                  <a:pt x="87086" y="76200"/>
                </a:cubicBezTo>
                <a:lnTo>
                  <a:pt x="58057" y="76200"/>
                </a:lnTo>
                <a:cubicBezTo>
                  <a:pt x="50074" y="76200"/>
                  <a:pt x="43543" y="81915"/>
                  <a:pt x="43543" y="88900"/>
                </a:cubicBezTo>
                <a:close/>
                <a:moveTo>
                  <a:pt x="319314" y="76200"/>
                </a:moveTo>
                <a:cubicBezTo>
                  <a:pt x="311331" y="76200"/>
                  <a:pt x="304800" y="81915"/>
                  <a:pt x="304800" y="88900"/>
                </a:cubicBezTo>
                <a:lnTo>
                  <a:pt x="304800" y="114300"/>
                </a:lnTo>
                <a:cubicBezTo>
                  <a:pt x="304800" y="121285"/>
                  <a:pt x="311331" y="127000"/>
                  <a:pt x="319314" y="127000"/>
                </a:cubicBezTo>
                <a:lnTo>
                  <a:pt x="348343" y="127000"/>
                </a:lnTo>
                <a:cubicBezTo>
                  <a:pt x="356326" y="127000"/>
                  <a:pt x="362857" y="121285"/>
                  <a:pt x="362857" y="114300"/>
                </a:cubicBezTo>
                <a:lnTo>
                  <a:pt x="362857" y="88900"/>
                </a:lnTo>
                <a:cubicBezTo>
                  <a:pt x="362857" y="81915"/>
                  <a:pt x="356326" y="76200"/>
                  <a:pt x="348343" y="76200"/>
                </a:cubicBezTo>
                <a:lnTo>
                  <a:pt x="319314" y="7620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it-IT" sz="2000"/>
          </a:p>
        </p:txBody>
      </p:sp>
      <p:sp>
        <p:nvSpPr>
          <p:cNvPr id="11" name="Text 9"/>
          <p:cNvSpPr/>
          <p:nvPr/>
        </p:nvSpPr>
        <p:spPr>
          <a:xfrm>
            <a:off x="6667500" y="3065721"/>
            <a:ext cx="3556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Netflix Recommendations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6096000" y="3573721"/>
            <a:ext cx="4064000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ML algorithms analyze your viewing history to suggest shows you'll enjoy</a:t>
            </a:r>
            <a:endParaRPr lang="en-US" dirty="0"/>
          </a:p>
        </p:txBody>
      </p:sp>
      <p:sp>
        <p:nvSpPr>
          <p:cNvPr id="13" name="Shape 11"/>
          <p:cNvSpPr/>
          <p:nvPr/>
        </p:nvSpPr>
        <p:spPr>
          <a:xfrm>
            <a:off x="10795000" y="2786321"/>
            <a:ext cx="4699000" cy="2032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 u="sng" dirty="0"/>
          </a:p>
        </p:txBody>
      </p:sp>
      <p:sp>
        <p:nvSpPr>
          <p:cNvPr id="14" name="Shape 12"/>
          <p:cNvSpPr/>
          <p:nvPr/>
        </p:nvSpPr>
        <p:spPr>
          <a:xfrm>
            <a:off x="11112500" y="3040321"/>
            <a:ext cx="406400" cy="406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it-IT" sz="2000"/>
          </a:p>
        </p:txBody>
      </p:sp>
      <p:sp>
        <p:nvSpPr>
          <p:cNvPr id="15" name="Text 13"/>
          <p:cNvSpPr/>
          <p:nvPr/>
        </p:nvSpPr>
        <p:spPr>
          <a:xfrm>
            <a:off x="11684000" y="3065721"/>
            <a:ext cx="3556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Face ID Unlock</a:t>
            </a:r>
            <a:endParaRPr lang="en-US" sz="2000" dirty="0"/>
          </a:p>
        </p:txBody>
      </p:sp>
      <p:sp>
        <p:nvSpPr>
          <p:cNvPr id="16" name="Text 14"/>
          <p:cNvSpPr/>
          <p:nvPr/>
        </p:nvSpPr>
        <p:spPr>
          <a:xfrm>
            <a:off x="11112500" y="3573721"/>
            <a:ext cx="4064000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Neural networks recognize your face pattern to securely unlock your phone</a:t>
            </a:r>
            <a:endParaRPr lang="en-US" dirty="0"/>
          </a:p>
        </p:txBody>
      </p:sp>
      <p:sp>
        <p:nvSpPr>
          <p:cNvPr id="17" name="Shape 15"/>
          <p:cNvSpPr/>
          <p:nvPr/>
        </p:nvSpPr>
        <p:spPr>
          <a:xfrm>
            <a:off x="762000" y="5199321"/>
            <a:ext cx="14732000" cy="1778000"/>
          </a:xfrm>
          <a:prstGeom prst="roundRect">
            <a:avLst>
              <a:gd name="adj" fmla="val 6000"/>
            </a:avLst>
          </a:prstGeom>
          <a:solidFill>
            <a:srgbClr val="F7F3E8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endParaRPr lang="it-IT" sz="2000"/>
          </a:p>
        </p:txBody>
      </p:sp>
      <p:sp>
        <p:nvSpPr>
          <p:cNvPr id="18" name="Text 16"/>
          <p:cNvSpPr/>
          <p:nvPr/>
        </p:nvSpPr>
        <p:spPr>
          <a:xfrm>
            <a:off x="1270000" y="5389821"/>
            <a:ext cx="3810000" cy="698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4400" dirty="0">
                <a:solidFill>
                  <a:srgbClr val="ED7D31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$1.8 Trillion</a:t>
            </a:r>
            <a:endParaRPr lang="en-US" sz="4400" dirty="0"/>
          </a:p>
        </p:txBody>
      </p:sp>
      <p:sp>
        <p:nvSpPr>
          <p:cNvPr id="19" name="Text 17"/>
          <p:cNvSpPr/>
          <p:nvPr/>
        </p:nvSpPr>
        <p:spPr>
          <a:xfrm>
            <a:off x="1270000" y="6151821"/>
            <a:ext cx="50800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Projected global AI market value by 2030</a:t>
            </a: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7620000" y="5516821"/>
            <a:ext cx="73660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60000"/>
              </a:lnSpc>
            </a:pPr>
            <a:r>
              <a:rPr lang="en-US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Major tech companies — Google, Microsoft, Meta, OpenAI — are investing billions. AI is becoming a general-purpose technology like electricity or the internet.</a:t>
            </a: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11430000" y="8763000"/>
            <a:ext cx="4064000" cy="254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r">
              <a:lnSpc>
                <a:spcPct val="140000"/>
              </a:lnSpc>
            </a:pPr>
            <a:r>
              <a:rPr lang="en-US" sz="1600" dirty="0">
                <a:solidFill>
                  <a:srgbClr val="A5A5A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is Artificial Intelligence?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CA340F-7992-E8AC-BB1E-2CF968168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17;g40995336745_1_131">
            <a:extLst>
              <a:ext uri="{FF2B5EF4-FFF2-40B4-BE49-F238E27FC236}">
                <a16:creationId xmlns:a16="http://schemas.microsoft.com/office/drawing/2014/main" id="{456E0E4A-2C6F-97DC-2ABC-AD21236F7B52}"/>
              </a:ext>
            </a:extLst>
          </p:cNvPr>
          <p:cNvSpPr/>
          <p:nvPr/>
        </p:nvSpPr>
        <p:spPr>
          <a:xfrm>
            <a:off x="3290225" y="2064843"/>
            <a:ext cx="4663440" cy="4617720"/>
          </a:xfrm>
          <a:prstGeom prst="roundRect">
            <a:avLst>
              <a:gd name="adj" fmla="val 990"/>
            </a:avLst>
          </a:prstGeom>
          <a:solidFill>
            <a:srgbClr val="F7F3E8"/>
          </a:solidFill>
          <a:ln w="12700" cap="flat" cmpd="sng">
            <a:solidFill>
              <a:srgbClr val="D7E3D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23" name="Google Shape;218;g40995336745_1_131">
            <a:extLst>
              <a:ext uri="{FF2B5EF4-FFF2-40B4-BE49-F238E27FC236}">
                <a16:creationId xmlns:a16="http://schemas.microsoft.com/office/drawing/2014/main" id="{8CC00674-BC1B-72DB-F8C9-3B047A399859}"/>
              </a:ext>
            </a:extLst>
          </p:cNvPr>
          <p:cNvSpPr/>
          <p:nvPr/>
        </p:nvSpPr>
        <p:spPr>
          <a:xfrm>
            <a:off x="3591977" y="2540331"/>
            <a:ext cx="10972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2AA12"/>
              </a:buClr>
              <a:buSzPts val="3400"/>
              <a:buFont typeface="Calibri"/>
              <a:buNone/>
            </a:pPr>
            <a:r>
              <a:rPr lang="en-GB" sz="3600" b="1" i="0" u="none" strike="noStrike" cap="none">
                <a:solidFill>
                  <a:srgbClr val="E2AA12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19;g40995336745_1_131">
            <a:extLst>
              <a:ext uri="{FF2B5EF4-FFF2-40B4-BE49-F238E27FC236}">
                <a16:creationId xmlns:a16="http://schemas.microsoft.com/office/drawing/2014/main" id="{893D6BE1-1B90-7D7A-8D7D-1552FBF4DDCB}"/>
              </a:ext>
            </a:extLst>
          </p:cNvPr>
          <p:cNvSpPr/>
          <p:nvPr/>
        </p:nvSpPr>
        <p:spPr>
          <a:xfrm>
            <a:off x="3591977" y="3235275"/>
            <a:ext cx="3794760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E5937"/>
              </a:buClr>
              <a:buSzPts val="2500"/>
              <a:buFont typeface="Calibri"/>
              <a:buNone/>
            </a:pPr>
            <a:r>
              <a:rPr lang="en-GB" sz="2800" b="1" i="0" u="none" strike="noStrike" cap="none">
                <a:solidFill>
                  <a:srgbClr val="1E5937"/>
                </a:solidFill>
                <a:latin typeface="Calibri"/>
                <a:ea typeface="Calibri"/>
                <a:cs typeface="Calibri"/>
                <a:sym typeface="Calibri"/>
              </a:rPr>
              <a:t>Generative vs. Non-Generative AI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20;g40995336745_1_131">
            <a:extLst>
              <a:ext uri="{FF2B5EF4-FFF2-40B4-BE49-F238E27FC236}">
                <a16:creationId xmlns:a16="http://schemas.microsoft.com/office/drawing/2014/main" id="{25744F80-5B19-65F0-22FD-3DA4E6717A3D}"/>
              </a:ext>
            </a:extLst>
          </p:cNvPr>
          <p:cNvSpPr/>
          <p:nvPr/>
        </p:nvSpPr>
        <p:spPr>
          <a:xfrm>
            <a:off x="3610265" y="4990923"/>
            <a:ext cx="3611880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400"/>
              <a:buFont typeface="Calibri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rPr>
              <a:t>Understanding two major branches of artificial intelligence.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21;g40995336745_1_131">
            <a:extLst>
              <a:ext uri="{FF2B5EF4-FFF2-40B4-BE49-F238E27FC236}">
                <a16:creationId xmlns:a16="http://schemas.microsoft.com/office/drawing/2014/main" id="{F23E095C-1F47-C3A9-9659-F7352185C35E}"/>
              </a:ext>
            </a:extLst>
          </p:cNvPr>
          <p:cNvSpPr/>
          <p:nvPr/>
        </p:nvSpPr>
        <p:spPr>
          <a:xfrm>
            <a:off x="8319425" y="2019123"/>
            <a:ext cx="5486400" cy="4709160"/>
          </a:xfrm>
          <a:prstGeom prst="roundRect">
            <a:avLst>
              <a:gd name="adj" fmla="val 971"/>
            </a:avLst>
          </a:prstGeom>
          <a:solidFill>
            <a:srgbClr val="FFFFFF"/>
          </a:solidFill>
          <a:ln w="12700" cap="flat" cmpd="sng">
            <a:solidFill>
              <a:srgbClr val="4FAE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27" name="Google Shape;222;g40995336745_1_131" descr="/var/folders/td/d277hqp10m3c3mqx6hgnrj640000gn/T/opencode/pptx-work/mlintro-source/ppt/media/image-7-1.png">
            <a:extLst>
              <a:ext uri="{FF2B5EF4-FFF2-40B4-BE49-F238E27FC236}">
                <a16:creationId xmlns:a16="http://schemas.microsoft.com/office/drawing/2014/main" id="{3241F2B3-05EF-5A90-275F-E733C11B515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3971" r="14014"/>
          <a:stretch/>
        </p:blipFill>
        <p:spPr>
          <a:xfrm>
            <a:off x="8456575" y="2137988"/>
            <a:ext cx="5208851" cy="4471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910519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1209459"/>
            <a:ext cx="1016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lang="en-US" sz="32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What is Non-Generative AI?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762000" y="1806359"/>
            <a:ext cx="508000" cy="38100"/>
          </a:xfrm>
          <a:prstGeom prst="rect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4" name="Text 2"/>
          <p:cNvSpPr/>
          <p:nvPr/>
        </p:nvSpPr>
        <p:spPr>
          <a:xfrm>
            <a:off x="762000" y="2034959"/>
            <a:ext cx="889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40000"/>
              </a:lnSpc>
            </a:pPr>
            <a:r>
              <a:rPr lang="en-US" sz="2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Also called Discriminative AI or Traditional AI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762000" y="2669959"/>
            <a:ext cx="14732000" cy="1143000"/>
          </a:xfrm>
          <a:prstGeom prst="roundRect">
            <a:avLst>
              <a:gd name="adj" fmla="val 8000"/>
            </a:avLst>
          </a:prstGeom>
          <a:solidFill>
            <a:srgbClr val="F2F2F2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6" name="Text 4"/>
          <p:cNvSpPr/>
          <p:nvPr/>
        </p:nvSpPr>
        <p:spPr>
          <a:xfrm>
            <a:off x="1079500" y="2796959"/>
            <a:ext cx="14097000" cy="88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Focuses on analyzing, classifying, and making decisions based on existing data.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It answers questions like "Is this spam?" or "What object is in this photo?"</a:t>
            </a:r>
            <a:endParaRPr lang="en-US" sz="2000" dirty="0"/>
          </a:p>
        </p:txBody>
      </p:sp>
      <p:sp>
        <p:nvSpPr>
          <p:cNvPr id="7" name="Shape 5"/>
          <p:cNvSpPr/>
          <p:nvPr/>
        </p:nvSpPr>
        <p:spPr>
          <a:xfrm>
            <a:off x="762000" y="4003459"/>
            <a:ext cx="7112000" cy="15875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8" name="Shape 6"/>
          <p:cNvSpPr/>
          <p:nvPr/>
        </p:nvSpPr>
        <p:spPr>
          <a:xfrm>
            <a:off x="956930" y="4257459"/>
            <a:ext cx="50357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" y="83344"/>
                </a:moveTo>
                <a:cubicBezTo>
                  <a:pt x="38100" y="63624"/>
                  <a:pt x="50899" y="47625"/>
                  <a:pt x="66675" y="47625"/>
                </a:cubicBezTo>
                <a:lnTo>
                  <a:pt x="314325" y="47625"/>
                </a:lnTo>
                <a:cubicBezTo>
                  <a:pt x="330101" y="47625"/>
                  <a:pt x="342900" y="63624"/>
                  <a:pt x="342900" y="83344"/>
                </a:cubicBezTo>
                <a:lnTo>
                  <a:pt x="342900" y="143917"/>
                </a:lnTo>
                <a:cubicBezTo>
                  <a:pt x="328374" y="135582"/>
                  <a:pt x="312301" y="130969"/>
                  <a:pt x="295275" y="130969"/>
                </a:cubicBezTo>
                <a:cubicBezTo>
                  <a:pt x="243066" y="130969"/>
                  <a:pt x="199013" y="174724"/>
                  <a:pt x="185321" y="234553"/>
                </a:cubicBezTo>
                <a:cubicBezTo>
                  <a:pt x="181094" y="233586"/>
                  <a:pt x="176927" y="231428"/>
                  <a:pt x="173355" y="228005"/>
                </a:cubicBezTo>
                <a:lnTo>
                  <a:pt x="49530" y="111919"/>
                </a:lnTo>
                <a:cubicBezTo>
                  <a:pt x="42327" y="105147"/>
                  <a:pt x="38100" y="94580"/>
                  <a:pt x="38100" y="83344"/>
                </a:cubicBezTo>
                <a:close/>
                <a:moveTo>
                  <a:pt x="180975" y="273844"/>
                </a:moveTo>
                <a:cubicBezTo>
                  <a:pt x="180975" y="295126"/>
                  <a:pt x="184666" y="315218"/>
                  <a:pt x="191333" y="333375"/>
                </a:cubicBezTo>
                <a:lnTo>
                  <a:pt x="76200" y="333375"/>
                </a:lnTo>
                <a:cubicBezTo>
                  <a:pt x="55185" y="333375"/>
                  <a:pt x="38100" y="312018"/>
                  <a:pt x="38100" y="285750"/>
                </a:cubicBezTo>
                <a:lnTo>
                  <a:pt x="38100" y="145852"/>
                </a:lnTo>
                <a:lnTo>
                  <a:pt x="156210" y="256580"/>
                </a:lnTo>
                <a:cubicBezTo>
                  <a:pt x="163711" y="263575"/>
                  <a:pt x="172224" y="268039"/>
                  <a:pt x="181035" y="269900"/>
                </a:cubicBezTo>
                <a:cubicBezTo>
                  <a:pt x="181035" y="271239"/>
                  <a:pt x="180975" y="272504"/>
                  <a:pt x="180975" y="273844"/>
                </a:cubicBezTo>
                <a:close/>
                <a:moveTo>
                  <a:pt x="209550" y="273844"/>
                </a:moveTo>
                <a:cubicBezTo>
                  <a:pt x="209550" y="214703"/>
                  <a:pt x="247962" y="166688"/>
                  <a:pt x="295275" y="166688"/>
                </a:cubicBezTo>
                <a:cubicBezTo>
                  <a:pt x="342588" y="166688"/>
                  <a:pt x="381000" y="214703"/>
                  <a:pt x="381000" y="273844"/>
                </a:cubicBezTo>
                <a:cubicBezTo>
                  <a:pt x="381000" y="332985"/>
                  <a:pt x="342588" y="381000"/>
                  <a:pt x="295275" y="381000"/>
                </a:cubicBezTo>
                <a:cubicBezTo>
                  <a:pt x="247962" y="381000"/>
                  <a:pt x="209550" y="332985"/>
                  <a:pt x="209550" y="273844"/>
                </a:cubicBezTo>
                <a:close/>
                <a:moveTo>
                  <a:pt x="329446" y="228526"/>
                </a:moveTo>
                <a:cubicBezTo>
                  <a:pt x="325219" y="224656"/>
                  <a:pt x="319207" y="225847"/>
                  <a:pt x="316111" y="231130"/>
                </a:cubicBezTo>
                <a:lnTo>
                  <a:pt x="284559" y="285378"/>
                </a:lnTo>
                <a:lnTo>
                  <a:pt x="268605" y="265435"/>
                </a:lnTo>
                <a:cubicBezTo>
                  <a:pt x="264914" y="260821"/>
                  <a:pt x="258842" y="260821"/>
                  <a:pt x="255151" y="265435"/>
                </a:cubicBezTo>
                <a:cubicBezTo>
                  <a:pt x="251460" y="270049"/>
                  <a:pt x="251460" y="277639"/>
                  <a:pt x="255151" y="282253"/>
                </a:cubicBezTo>
                <a:lnTo>
                  <a:pt x="278963" y="312018"/>
                </a:lnTo>
                <a:cubicBezTo>
                  <a:pt x="280928" y="314474"/>
                  <a:pt x="283666" y="315739"/>
                  <a:pt x="286464" y="315441"/>
                </a:cubicBezTo>
                <a:cubicBezTo>
                  <a:pt x="289262" y="315144"/>
                  <a:pt x="291763" y="313358"/>
                  <a:pt x="293430" y="310604"/>
                </a:cubicBezTo>
                <a:lnTo>
                  <a:pt x="331530" y="245120"/>
                </a:lnTo>
                <a:cubicBezTo>
                  <a:pt x="334625" y="239837"/>
                  <a:pt x="333673" y="232321"/>
                  <a:pt x="329446" y="228526"/>
                </a:cubicBez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9" name="Text 7"/>
          <p:cNvSpPr/>
          <p:nvPr/>
        </p:nvSpPr>
        <p:spPr>
          <a:xfrm>
            <a:off x="1651000" y="4257459"/>
            <a:ext cx="2540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Spam Filters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1079500" y="4701959"/>
            <a:ext cx="6477000" cy="73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Classify emails as spam or legitimate based on content patterns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8382000" y="4003459"/>
            <a:ext cx="7112000" cy="15875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2" name="Shape 10"/>
          <p:cNvSpPr/>
          <p:nvPr/>
        </p:nvSpPr>
        <p:spPr>
          <a:xfrm>
            <a:off x="8699500" y="4257459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95250"/>
                </a:moveTo>
                <a:lnTo>
                  <a:pt x="0" y="119063"/>
                </a:lnTo>
                <a:lnTo>
                  <a:pt x="381000" y="119063"/>
                </a:lnTo>
                <a:lnTo>
                  <a:pt x="381000" y="95250"/>
                </a:lnTo>
                <a:cubicBezTo>
                  <a:pt x="381000" y="68982"/>
                  <a:pt x="359643" y="47625"/>
                  <a:pt x="333375" y="47625"/>
                </a:cubicBezTo>
                <a:lnTo>
                  <a:pt x="47625" y="47625"/>
                </a:lnTo>
                <a:cubicBezTo>
                  <a:pt x="21357" y="47625"/>
                  <a:pt x="0" y="68982"/>
                  <a:pt x="0" y="95250"/>
                </a:cubicBezTo>
                <a:close/>
                <a:moveTo>
                  <a:pt x="0" y="154781"/>
                </a:moveTo>
                <a:lnTo>
                  <a:pt x="0" y="285750"/>
                </a:lnTo>
                <a:cubicBezTo>
                  <a:pt x="0" y="312018"/>
                  <a:pt x="21357" y="333375"/>
                  <a:pt x="47625" y="333375"/>
                </a:cubicBezTo>
                <a:lnTo>
                  <a:pt x="333375" y="333375"/>
                </a:lnTo>
                <a:cubicBezTo>
                  <a:pt x="359643" y="333375"/>
                  <a:pt x="381000" y="312018"/>
                  <a:pt x="381000" y="285750"/>
                </a:cubicBezTo>
                <a:lnTo>
                  <a:pt x="381000" y="154781"/>
                </a:lnTo>
                <a:lnTo>
                  <a:pt x="0" y="154781"/>
                </a:lnTo>
                <a:close/>
                <a:moveTo>
                  <a:pt x="47625" y="267891"/>
                </a:moveTo>
                <a:cubicBezTo>
                  <a:pt x="47625" y="257994"/>
                  <a:pt x="55587" y="250031"/>
                  <a:pt x="65484" y="250031"/>
                </a:cubicBezTo>
                <a:lnTo>
                  <a:pt x="101203" y="250031"/>
                </a:lnTo>
                <a:cubicBezTo>
                  <a:pt x="111100" y="250031"/>
                  <a:pt x="119063" y="257994"/>
                  <a:pt x="119063" y="267891"/>
                </a:cubicBezTo>
                <a:cubicBezTo>
                  <a:pt x="119063" y="277788"/>
                  <a:pt x="111100" y="285750"/>
                  <a:pt x="101203" y="285750"/>
                </a:cubicBezTo>
                <a:lnTo>
                  <a:pt x="65484" y="285750"/>
                </a:lnTo>
                <a:cubicBezTo>
                  <a:pt x="55587" y="285750"/>
                  <a:pt x="47625" y="277788"/>
                  <a:pt x="47625" y="267891"/>
                </a:cubicBezTo>
                <a:close/>
                <a:moveTo>
                  <a:pt x="154781" y="267891"/>
                </a:moveTo>
                <a:cubicBezTo>
                  <a:pt x="154781" y="257994"/>
                  <a:pt x="162744" y="250031"/>
                  <a:pt x="172641" y="250031"/>
                </a:cubicBezTo>
                <a:lnTo>
                  <a:pt x="220266" y="250031"/>
                </a:lnTo>
                <a:cubicBezTo>
                  <a:pt x="230163" y="250031"/>
                  <a:pt x="238125" y="257994"/>
                  <a:pt x="238125" y="267891"/>
                </a:cubicBezTo>
                <a:cubicBezTo>
                  <a:pt x="238125" y="277788"/>
                  <a:pt x="230163" y="285750"/>
                  <a:pt x="220266" y="285750"/>
                </a:cubicBezTo>
                <a:lnTo>
                  <a:pt x="172641" y="285750"/>
                </a:lnTo>
                <a:cubicBezTo>
                  <a:pt x="162744" y="285750"/>
                  <a:pt x="154781" y="277788"/>
                  <a:pt x="154781" y="267891"/>
                </a:cubicBez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3" name="Text 11"/>
          <p:cNvSpPr/>
          <p:nvPr/>
        </p:nvSpPr>
        <p:spPr>
          <a:xfrm>
            <a:off x="9271000" y="4257459"/>
            <a:ext cx="2540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Fraud Detection</a:t>
            </a:r>
            <a:endParaRPr lang="en-US" sz="2000" dirty="0"/>
          </a:p>
        </p:txBody>
      </p:sp>
      <p:sp>
        <p:nvSpPr>
          <p:cNvPr id="14" name="Text 12"/>
          <p:cNvSpPr/>
          <p:nvPr/>
        </p:nvSpPr>
        <p:spPr>
          <a:xfrm>
            <a:off x="8699500" y="4701959"/>
            <a:ext cx="6477000" cy="73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Identify suspicious transactions by learning spending patterns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762000" y="5781459"/>
            <a:ext cx="7112000" cy="15875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6" name="Shape 14"/>
          <p:cNvSpPr/>
          <p:nvPr/>
        </p:nvSpPr>
        <p:spPr>
          <a:xfrm>
            <a:off x="1079500" y="554635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59531" y="119063"/>
                </a:moveTo>
                <a:cubicBezTo>
                  <a:pt x="72703" y="119063"/>
                  <a:pt x="83344" y="129704"/>
                  <a:pt x="83344" y="142875"/>
                </a:cubicBezTo>
                <a:lnTo>
                  <a:pt x="83344" y="333375"/>
                </a:lnTo>
                <a:cubicBezTo>
                  <a:pt x="83344" y="346546"/>
                  <a:pt x="72703" y="357188"/>
                  <a:pt x="59531" y="357188"/>
                </a:cubicBezTo>
                <a:lnTo>
                  <a:pt x="23812" y="357188"/>
                </a:lnTo>
                <a:cubicBezTo>
                  <a:pt x="10641" y="357188"/>
                  <a:pt x="0" y="346546"/>
                  <a:pt x="0" y="333375"/>
                </a:cubicBezTo>
                <a:lnTo>
                  <a:pt x="0" y="142875"/>
                </a:lnTo>
                <a:cubicBezTo>
                  <a:pt x="0" y="129704"/>
                  <a:pt x="10641" y="119063"/>
                  <a:pt x="23812" y="119063"/>
                </a:cubicBezTo>
                <a:lnTo>
                  <a:pt x="59531" y="119063"/>
                </a:lnTo>
                <a:close/>
                <a:moveTo>
                  <a:pt x="201364" y="11906"/>
                </a:moveTo>
                <a:cubicBezTo>
                  <a:pt x="221679" y="11906"/>
                  <a:pt x="238125" y="28352"/>
                  <a:pt x="238125" y="48667"/>
                </a:cubicBezTo>
                <a:lnTo>
                  <a:pt x="238125" y="51792"/>
                </a:lnTo>
                <a:cubicBezTo>
                  <a:pt x="238125" y="56852"/>
                  <a:pt x="237158" y="61913"/>
                  <a:pt x="235297" y="66601"/>
                </a:cubicBezTo>
                <a:lnTo>
                  <a:pt x="214313" y="119063"/>
                </a:lnTo>
                <a:lnTo>
                  <a:pt x="333375" y="119063"/>
                </a:lnTo>
                <a:cubicBezTo>
                  <a:pt x="353095" y="119063"/>
                  <a:pt x="369094" y="135062"/>
                  <a:pt x="369094" y="154781"/>
                </a:cubicBezTo>
                <a:cubicBezTo>
                  <a:pt x="369094" y="169441"/>
                  <a:pt x="360238" y="182017"/>
                  <a:pt x="347588" y="187523"/>
                </a:cubicBezTo>
                <a:cubicBezTo>
                  <a:pt x="360238" y="193030"/>
                  <a:pt x="369094" y="205606"/>
                  <a:pt x="369094" y="220266"/>
                </a:cubicBezTo>
                <a:cubicBezTo>
                  <a:pt x="369094" y="237679"/>
                  <a:pt x="356592" y="252189"/>
                  <a:pt x="340072" y="255315"/>
                </a:cubicBezTo>
                <a:cubicBezTo>
                  <a:pt x="343346" y="260747"/>
                  <a:pt x="345281" y="267072"/>
                  <a:pt x="345281" y="273844"/>
                </a:cubicBezTo>
                <a:cubicBezTo>
                  <a:pt x="345281" y="290364"/>
                  <a:pt x="334119" y="304205"/>
                  <a:pt x="318939" y="308297"/>
                </a:cubicBezTo>
                <a:cubicBezTo>
                  <a:pt x="320576" y="312390"/>
                  <a:pt x="321469" y="316855"/>
                  <a:pt x="321469" y="321469"/>
                </a:cubicBezTo>
                <a:cubicBezTo>
                  <a:pt x="321469" y="341188"/>
                  <a:pt x="305470" y="357188"/>
                  <a:pt x="285750" y="357188"/>
                </a:cubicBezTo>
                <a:lnTo>
                  <a:pt x="220340" y="357188"/>
                </a:lnTo>
                <a:cubicBezTo>
                  <a:pt x="193328" y="357188"/>
                  <a:pt x="167060" y="347960"/>
                  <a:pt x="146000" y="331068"/>
                </a:cubicBezTo>
                <a:lnTo>
                  <a:pt x="136922" y="323850"/>
                </a:lnTo>
                <a:cubicBezTo>
                  <a:pt x="125611" y="314846"/>
                  <a:pt x="119063" y="301154"/>
                  <a:pt x="119063" y="286643"/>
                </a:cubicBezTo>
                <a:lnTo>
                  <a:pt x="119063" y="147786"/>
                </a:lnTo>
                <a:cubicBezTo>
                  <a:pt x="119063" y="136699"/>
                  <a:pt x="121667" y="125760"/>
                  <a:pt x="126578" y="115863"/>
                </a:cubicBezTo>
                <a:lnTo>
                  <a:pt x="168399" y="32221"/>
                </a:lnTo>
                <a:cubicBezTo>
                  <a:pt x="174650" y="19794"/>
                  <a:pt x="187375" y="11906"/>
                  <a:pt x="201364" y="11906"/>
                </a:cubicBez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7" name="Text 15"/>
          <p:cNvSpPr/>
          <p:nvPr/>
        </p:nvSpPr>
        <p:spPr>
          <a:xfrm>
            <a:off x="1651000" y="5546357"/>
            <a:ext cx="3556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Recommendation Engines</a:t>
            </a:r>
            <a:endParaRPr lang="en-US" sz="2000" dirty="0"/>
          </a:p>
        </p:txBody>
      </p:sp>
      <p:sp>
        <p:nvSpPr>
          <p:cNvPr id="18" name="Text 16"/>
          <p:cNvSpPr/>
          <p:nvPr/>
        </p:nvSpPr>
        <p:spPr>
          <a:xfrm>
            <a:off x="1079500" y="5990857"/>
            <a:ext cx="6477000" cy="73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Suggest products and content based on past behavior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8382000" y="5781459"/>
            <a:ext cx="7112000" cy="15875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20" name="Shape 18"/>
          <p:cNvSpPr/>
          <p:nvPr/>
        </p:nvSpPr>
        <p:spPr>
          <a:xfrm>
            <a:off x="8699500" y="554635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00608" y="87362"/>
                </a:moveTo>
                <a:lnTo>
                  <a:pt x="81186" y="142875"/>
                </a:lnTo>
                <a:lnTo>
                  <a:pt x="299814" y="142875"/>
                </a:lnTo>
                <a:lnTo>
                  <a:pt x="280392" y="87362"/>
                </a:lnTo>
                <a:cubicBezTo>
                  <a:pt x="277044" y="77837"/>
                  <a:pt x="268039" y="71438"/>
                  <a:pt x="257919" y="71438"/>
                </a:cubicBezTo>
                <a:lnTo>
                  <a:pt x="123081" y="71438"/>
                </a:lnTo>
                <a:cubicBezTo>
                  <a:pt x="112961" y="71438"/>
                  <a:pt x="103956" y="77837"/>
                  <a:pt x="100608" y="87362"/>
                </a:cubicBezTo>
                <a:close/>
                <a:moveTo>
                  <a:pt x="29468" y="146447"/>
                </a:moveTo>
                <a:lnTo>
                  <a:pt x="55662" y="71661"/>
                </a:lnTo>
                <a:cubicBezTo>
                  <a:pt x="65708" y="43011"/>
                  <a:pt x="92720" y="23812"/>
                  <a:pt x="123081" y="23812"/>
                </a:cubicBezTo>
                <a:lnTo>
                  <a:pt x="257919" y="23812"/>
                </a:lnTo>
                <a:cubicBezTo>
                  <a:pt x="288280" y="23812"/>
                  <a:pt x="315292" y="43011"/>
                  <a:pt x="325338" y="71661"/>
                </a:cubicBezTo>
                <a:lnTo>
                  <a:pt x="351532" y="146447"/>
                </a:lnTo>
                <a:cubicBezTo>
                  <a:pt x="368796" y="153591"/>
                  <a:pt x="381000" y="170631"/>
                  <a:pt x="381000" y="190500"/>
                </a:cubicBezTo>
                <a:lnTo>
                  <a:pt x="381000" y="333375"/>
                </a:lnTo>
                <a:cubicBezTo>
                  <a:pt x="381000" y="346546"/>
                  <a:pt x="370359" y="357188"/>
                  <a:pt x="357188" y="357188"/>
                </a:cubicBezTo>
                <a:lnTo>
                  <a:pt x="333375" y="357188"/>
                </a:lnTo>
                <a:cubicBezTo>
                  <a:pt x="320204" y="357188"/>
                  <a:pt x="309563" y="346546"/>
                  <a:pt x="309563" y="333375"/>
                </a:cubicBezTo>
                <a:lnTo>
                  <a:pt x="309563" y="309563"/>
                </a:lnTo>
                <a:lnTo>
                  <a:pt x="71438" y="309563"/>
                </a:lnTo>
                <a:lnTo>
                  <a:pt x="71438" y="333375"/>
                </a:lnTo>
                <a:cubicBezTo>
                  <a:pt x="71438" y="346546"/>
                  <a:pt x="60796" y="357188"/>
                  <a:pt x="47625" y="357188"/>
                </a:cubicBezTo>
                <a:lnTo>
                  <a:pt x="23812" y="357188"/>
                </a:lnTo>
                <a:cubicBezTo>
                  <a:pt x="10641" y="357188"/>
                  <a:pt x="0" y="346546"/>
                  <a:pt x="0" y="333375"/>
                </a:cubicBezTo>
                <a:lnTo>
                  <a:pt x="0" y="190500"/>
                </a:lnTo>
                <a:cubicBezTo>
                  <a:pt x="0" y="170631"/>
                  <a:pt x="12204" y="153591"/>
                  <a:pt x="29468" y="146447"/>
                </a:cubicBezTo>
                <a:close/>
                <a:moveTo>
                  <a:pt x="95250" y="226219"/>
                </a:moveTo>
                <a:cubicBezTo>
                  <a:pt x="95250" y="213076"/>
                  <a:pt x="84580" y="202406"/>
                  <a:pt x="71438" y="202406"/>
                </a:cubicBezTo>
                <a:cubicBezTo>
                  <a:pt x="58295" y="202406"/>
                  <a:pt x="47625" y="213076"/>
                  <a:pt x="47625" y="226219"/>
                </a:cubicBezTo>
                <a:cubicBezTo>
                  <a:pt x="47625" y="239361"/>
                  <a:pt x="58295" y="250031"/>
                  <a:pt x="71438" y="250031"/>
                </a:cubicBezTo>
                <a:cubicBezTo>
                  <a:pt x="84580" y="250031"/>
                  <a:pt x="95250" y="239361"/>
                  <a:pt x="95250" y="226219"/>
                </a:cubicBezTo>
                <a:close/>
                <a:moveTo>
                  <a:pt x="309563" y="250031"/>
                </a:moveTo>
                <a:cubicBezTo>
                  <a:pt x="322705" y="250031"/>
                  <a:pt x="333375" y="239361"/>
                  <a:pt x="333375" y="226219"/>
                </a:cubicBezTo>
                <a:cubicBezTo>
                  <a:pt x="333375" y="213076"/>
                  <a:pt x="322705" y="202406"/>
                  <a:pt x="309563" y="202406"/>
                </a:cubicBezTo>
                <a:cubicBezTo>
                  <a:pt x="296420" y="202406"/>
                  <a:pt x="285750" y="213076"/>
                  <a:pt x="285750" y="226219"/>
                </a:cubicBezTo>
                <a:cubicBezTo>
                  <a:pt x="285750" y="239361"/>
                  <a:pt x="296420" y="250031"/>
                  <a:pt x="309563" y="250031"/>
                </a:cubicBez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21" name="Text 19"/>
          <p:cNvSpPr/>
          <p:nvPr/>
        </p:nvSpPr>
        <p:spPr>
          <a:xfrm>
            <a:off x="9271000" y="5546357"/>
            <a:ext cx="3556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Autonomous Driving</a:t>
            </a:r>
            <a:endParaRPr lang="en-US" sz="2000" dirty="0"/>
          </a:p>
        </p:txBody>
      </p:sp>
      <p:sp>
        <p:nvSpPr>
          <p:cNvPr id="22" name="Text 20"/>
          <p:cNvSpPr/>
          <p:nvPr/>
        </p:nvSpPr>
        <p:spPr>
          <a:xfrm>
            <a:off x="8699500" y="5990857"/>
            <a:ext cx="6477000" cy="73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Process sensor data to navigate and detect obstacles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762000" y="6921500"/>
            <a:ext cx="14732000" cy="889000"/>
          </a:xfrm>
          <a:prstGeom prst="roundRect">
            <a:avLst>
              <a:gd name="adj" fmla="val 6000"/>
            </a:avLst>
          </a:prstGeom>
          <a:solidFill>
            <a:srgbClr val="F7F3E8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endParaRPr lang="it-IT" sz="2000"/>
          </a:p>
        </p:txBody>
      </p:sp>
      <p:sp>
        <p:nvSpPr>
          <p:cNvPr id="24" name="Text 22"/>
          <p:cNvSpPr/>
          <p:nvPr/>
        </p:nvSpPr>
        <p:spPr>
          <a:xfrm>
            <a:off x="1079500" y="7048500"/>
            <a:ext cx="14097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Key characteristic:</a:t>
            </a:r>
            <a:r>
              <a:rPr lang="en-US" sz="20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Learns patterns from data to make predictions or classifications — but does </a:t>
            </a:r>
            <a:r>
              <a:rPr lang="en-US" sz="2000" i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not</a:t>
            </a:r>
            <a:r>
              <a:rPr lang="en-US" sz="20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create new content.</a:t>
            </a:r>
            <a:endParaRPr lang="en-US" sz="2000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1251985"/>
            <a:ext cx="889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lang="en-US" sz="32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What is Generative AI?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762000" y="1848885"/>
            <a:ext cx="508000" cy="38100"/>
          </a:xfrm>
          <a:prstGeom prst="rect">
            <a:avLst/>
          </a:prstGeom>
          <a:solidFill>
            <a:srgbClr val="ED7D3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4" name="Shape 2"/>
          <p:cNvSpPr/>
          <p:nvPr/>
        </p:nvSpPr>
        <p:spPr>
          <a:xfrm>
            <a:off x="762000" y="2140985"/>
            <a:ext cx="14732000" cy="1143000"/>
          </a:xfrm>
          <a:prstGeom prst="roundRect">
            <a:avLst>
              <a:gd name="adj" fmla="val 8000"/>
            </a:avLst>
          </a:prstGeom>
          <a:solidFill>
            <a:srgbClr val="F7F3E8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endParaRPr lang="it-IT" sz="2000"/>
          </a:p>
        </p:txBody>
      </p:sp>
      <p:sp>
        <p:nvSpPr>
          <p:cNvPr id="5" name="Text 3"/>
          <p:cNvSpPr/>
          <p:nvPr/>
        </p:nvSpPr>
        <p:spPr>
          <a:xfrm>
            <a:off x="1079500" y="2267985"/>
            <a:ext cx="14097000" cy="88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lang="en-US" sz="20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Generative AI creates new content</a:t>
            </a:r>
            <a:r>
              <a:rPr lang="en-US" sz="20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— text, images, audio, video, code — that did not exist before. It learns patterns and generates novel outputs.</a:t>
            </a:r>
            <a:endParaRPr lang="en-US" sz="2000" dirty="0"/>
          </a:p>
        </p:txBody>
      </p:sp>
      <p:sp>
        <p:nvSpPr>
          <p:cNvPr id="6" name="Shape 4"/>
          <p:cNvSpPr/>
          <p:nvPr/>
        </p:nvSpPr>
        <p:spPr>
          <a:xfrm>
            <a:off x="762000" y="3474485"/>
            <a:ext cx="7112000" cy="1524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7" name="Shape 5"/>
          <p:cNvSpPr/>
          <p:nvPr/>
        </p:nvSpPr>
        <p:spPr>
          <a:xfrm>
            <a:off x="1079500" y="372848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357188"/>
                </a:moveTo>
                <a:cubicBezTo>
                  <a:pt x="295721" y="357188"/>
                  <a:pt x="381000" y="277192"/>
                  <a:pt x="381000" y="178594"/>
                </a:cubicBezTo>
                <a:cubicBezTo>
                  <a:pt x="381000" y="79995"/>
                  <a:pt x="295721" y="0"/>
                  <a:pt x="190500" y="0"/>
                </a:cubicBezTo>
                <a:cubicBezTo>
                  <a:pt x="85279" y="0"/>
                  <a:pt x="0" y="79995"/>
                  <a:pt x="0" y="178594"/>
                </a:cubicBezTo>
                <a:cubicBezTo>
                  <a:pt x="0" y="219001"/>
                  <a:pt x="14288" y="256208"/>
                  <a:pt x="38398" y="286122"/>
                </a:cubicBezTo>
                <a:lnTo>
                  <a:pt x="2084" y="354806"/>
                </a:lnTo>
                <a:cubicBezTo>
                  <a:pt x="-1488" y="361504"/>
                  <a:pt x="-372" y="369689"/>
                  <a:pt x="4763" y="375270"/>
                </a:cubicBezTo>
                <a:cubicBezTo>
                  <a:pt x="9897" y="380851"/>
                  <a:pt x="18008" y="382563"/>
                  <a:pt x="24929" y="379586"/>
                </a:cubicBezTo>
                <a:lnTo>
                  <a:pt x="113035" y="341858"/>
                </a:lnTo>
                <a:cubicBezTo>
                  <a:pt x="136699" y="351681"/>
                  <a:pt x="162892" y="357188"/>
                  <a:pt x="190500" y="357188"/>
                </a:cubicBezTo>
                <a:close/>
                <a:moveTo>
                  <a:pt x="95250" y="154781"/>
                </a:moveTo>
                <a:cubicBezTo>
                  <a:pt x="108392" y="154781"/>
                  <a:pt x="119063" y="165451"/>
                  <a:pt x="119063" y="178594"/>
                </a:cubicBezTo>
                <a:cubicBezTo>
                  <a:pt x="119063" y="191736"/>
                  <a:pt x="108392" y="202406"/>
                  <a:pt x="95250" y="202406"/>
                </a:cubicBezTo>
                <a:cubicBezTo>
                  <a:pt x="82108" y="202406"/>
                  <a:pt x="71438" y="191736"/>
                  <a:pt x="71438" y="178594"/>
                </a:cubicBezTo>
                <a:cubicBezTo>
                  <a:pt x="71438" y="165451"/>
                  <a:pt x="82108" y="154781"/>
                  <a:pt x="95250" y="154781"/>
                </a:cubicBezTo>
                <a:close/>
                <a:moveTo>
                  <a:pt x="190500" y="154781"/>
                </a:moveTo>
                <a:cubicBezTo>
                  <a:pt x="203642" y="154781"/>
                  <a:pt x="214313" y="165451"/>
                  <a:pt x="214313" y="178594"/>
                </a:cubicBezTo>
                <a:cubicBezTo>
                  <a:pt x="214313" y="191736"/>
                  <a:pt x="203642" y="202406"/>
                  <a:pt x="190500" y="202406"/>
                </a:cubicBezTo>
                <a:cubicBezTo>
                  <a:pt x="177358" y="202406"/>
                  <a:pt x="166688" y="191736"/>
                  <a:pt x="166688" y="178594"/>
                </a:cubicBezTo>
                <a:cubicBezTo>
                  <a:pt x="166688" y="165451"/>
                  <a:pt x="177358" y="154781"/>
                  <a:pt x="190500" y="154781"/>
                </a:cubicBezTo>
                <a:close/>
                <a:moveTo>
                  <a:pt x="261938" y="178594"/>
                </a:moveTo>
                <a:cubicBezTo>
                  <a:pt x="261938" y="165451"/>
                  <a:pt x="272608" y="154781"/>
                  <a:pt x="285750" y="154781"/>
                </a:cubicBezTo>
                <a:cubicBezTo>
                  <a:pt x="298892" y="154781"/>
                  <a:pt x="309563" y="165451"/>
                  <a:pt x="309563" y="178594"/>
                </a:cubicBezTo>
                <a:cubicBezTo>
                  <a:pt x="309563" y="191736"/>
                  <a:pt x="298892" y="202406"/>
                  <a:pt x="285750" y="202406"/>
                </a:cubicBezTo>
                <a:cubicBezTo>
                  <a:pt x="272608" y="202406"/>
                  <a:pt x="261938" y="191736"/>
                  <a:pt x="261938" y="178594"/>
                </a:cubicBez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8" name="Text 6"/>
          <p:cNvSpPr/>
          <p:nvPr/>
        </p:nvSpPr>
        <p:spPr>
          <a:xfrm>
            <a:off x="1651000" y="3728485"/>
            <a:ext cx="2540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ChatGPT/Claude/Gemini/Grok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1079500" y="4211085"/>
            <a:ext cx="64770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Writes essays, answers questions, and generates code from text prompts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8382000" y="3474485"/>
            <a:ext cx="7112000" cy="1524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1" name="Shape 9"/>
          <p:cNvSpPr/>
          <p:nvPr/>
        </p:nvSpPr>
        <p:spPr>
          <a:xfrm>
            <a:off x="8699500" y="372848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54429" y="23812"/>
                </a:moveTo>
                <a:cubicBezTo>
                  <a:pt x="24408" y="23812"/>
                  <a:pt x="0" y="45169"/>
                  <a:pt x="0" y="71438"/>
                </a:cubicBezTo>
                <a:lnTo>
                  <a:pt x="0" y="309563"/>
                </a:lnTo>
                <a:cubicBezTo>
                  <a:pt x="0" y="335831"/>
                  <a:pt x="24408" y="357188"/>
                  <a:pt x="54429" y="357188"/>
                </a:cubicBezTo>
                <a:lnTo>
                  <a:pt x="326571" y="357188"/>
                </a:lnTo>
                <a:cubicBezTo>
                  <a:pt x="356592" y="357188"/>
                  <a:pt x="381000" y="335831"/>
                  <a:pt x="381000" y="309563"/>
                </a:cubicBezTo>
                <a:lnTo>
                  <a:pt x="381000" y="71438"/>
                </a:lnTo>
                <a:cubicBezTo>
                  <a:pt x="381000" y="45169"/>
                  <a:pt x="356592" y="23812"/>
                  <a:pt x="326571" y="23812"/>
                </a:cubicBezTo>
                <a:lnTo>
                  <a:pt x="54429" y="23812"/>
                </a:lnTo>
                <a:close/>
                <a:moveTo>
                  <a:pt x="108857" y="83344"/>
                </a:moveTo>
                <a:cubicBezTo>
                  <a:pt x="131387" y="83344"/>
                  <a:pt x="149679" y="99349"/>
                  <a:pt x="149679" y="119063"/>
                </a:cubicBezTo>
                <a:cubicBezTo>
                  <a:pt x="149679" y="138776"/>
                  <a:pt x="131387" y="154781"/>
                  <a:pt x="108857" y="154781"/>
                </a:cubicBezTo>
                <a:cubicBezTo>
                  <a:pt x="86327" y="154781"/>
                  <a:pt x="68036" y="138776"/>
                  <a:pt x="68036" y="119063"/>
                </a:cubicBezTo>
                <a:cubicBezTo>
                  <a:pt x="68036" y="99349"/>
                  <a:pt x="86327" y="83344"/>
                  <a:pt x="108857" y="83344"/>
                </a:cubicBezTo>
                <a:close/>
                <a:moveTo>
                  <a:pt x="231321" y="166688"/>
                </a:moveTo>
                <a:cubicBezTo>
                  <a:pt x="238465" y="166688"/>
                  <a:pt x="245014" y="169962"/>
                  <a:pt x="248756" y="175245"/>
                </a:cubicBezTo>
                <a:lnTo>
                  <a:pt x="323595" y="282401"/>
                </a:lnTo>
                <a:cubicBezTo>
                  <a:pt x="327422" y="287908"/>
                  <a:pt x="327592" y="294829"/>
                  <a:pt x="324020" y="300484"/>
                </a:cubicBezTo>
                <a:cubicBezTo>
                  <a:pt x="320448" y="306139"/>
                  <a:pt x="313560" y="309563"/>
                  <a:pt x="306161" y="309563"/>
                </a:cubicBezTo>
                <a:lnTo>
                  <a:pt x="74839" y="309563"/>
                </a:lnTo>
                <a:cubicBezTo>
                  <a:pt x="67270" y="309563"/>
                  <a:pt x="60212" y="305842"/>
                  <a:pt x="56725" y="299963"/>
                </a:cubicBezTo>
                <a:cubicBezTo>
                  <a:pt x="53238" y="294084"/>
                  <a:pt x="53748" y="286941"/>
                  <a:pt x="58085" y="281508"/>
                </a:cubicBezTo>
                <a:lnTo>
                  <a:pt x="105710" y="221977"/>
                </a:lnTo>
                <a:cubicBezTo>
                  <a:pt x="109538" y="217215"/>
                  <a:pt x="115746" y="214387"/>
                  <a:pt x="122464" y="214387"/>
                </a:cubicBezTo>
                <a:cubicBezTo>
                  <a:pt x="129183" y="214387"/>
                  <a:pt x="135391" y="217215"/>
                  <a:pt x="139218" y="221977"/>
                </a:cubicBezTo>
                <a:lnTo>
                  <a:pt x="161670" y="250106"/>
                </a:lnTo>
                <a:lnTo>
                  <a:pt x="213887" y="175320"/>
                </a:lnTo>
                <a:cubicBezTo>
                  <a:pt x="217629" y="170036"/>
                  <a:pt x="224178" y="166762"/>
                  <a:pt x="231321" y="166762"/>
                </a:cubicBez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2" name="Text 10"/>
          <p:cNvSpPr/>
          <p:nvPr/>
        </p:nvSpPr>
        <p:spPr>
          <a:xfrm>
            <a:off x="9271000" y="3728485"/>
            <a:ext cx="3175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DALL-E / Midjourney / Nano Banana</a:t>
            </a:r>
            <a:endParaRPr lang="en-US" sz="2000" dirty="0"/>
          </a:p>
        </p:txBody>
      </p:sp>
      <p:sp>
        <p:nvSpPr>
          <p:cNvPr id="13" name="Text 11"/>
          <p:cNvSpPr/>
          <p:nvPr/>
        </p:nvSpPr>
        <p:spPr>
          <a:xfrm>
            <a:off x="8699500" y="4211085"/>
            <a:ext cx="64770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Create original images from simple text descriptions in seconds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762000" y="5315985"/>
            <a:ext cx="7112000" cy="1524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5" name="Shape 13"/>
          <p:cNvSpPr/>
          <p:nvPr/>
        </p:nvSpPr>
        <p:spPr>
          <a:xfrm>
            <a:off x="1079500" y="556998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63500" y="47625"/>
                </a:moveTo>
                <a:cubicBezTo>
                  <a:pt x="40151" y="47625"/>
                  <a:pt x="21167" y="68982"/>
                  <a:pt x="21167" y="95250"/>
                </a:cubicBezTo>
                <a:lnTo>
                  <a:pt x="21167" y="285750"/>
                </a:lnTo>
                <a:cubicBezTo>
                  <a:pt x="21167" y="312018"/>
                  <a:pt x="40151" y="333375"/>
                  <a:pt x="63500" y="333375"/>
                </a:cubicBezTo>
                <a:lnTo>
                  <a:pt x="232833" y="333375"/>
                </a:lnTo>
                <a:cubicBezTo>
                  <a:pt x="256183" y="333375"/>
                  <a:pt x="275167" y="312018"/>
                  <a:pt x="275167" y="285750"/>
                </a:cubicBezTo>
                <a:lnTo>
                  <a:pt x="275167" y="95250"/>
                </a:lnTo>
                <a:cubicBezTo>
                  <a:pt x="275167" y="68982"/>
                  <a:pt x="256183" y="47625"/>
                  <a:pt x="232833" y="47625"/>
                </a:cubicBezTo>
                <a:lnTo>
                  <a:pt x="63500" y="47625"/>
                </a:lnTo>
                <a:close/>
                <a:moveTo>
                  <a:pt x="306917" y="250031"/>
                </a:moveTo>
                <a:lnTo>
                  <a:pt x="355534" y="293787"/>
                </a:lnTo>
                <a:cubicBezTo>
                  <a:pt x="358312" y="296317"/>
                  <a:pt x="361752" y="297656"/>
                  <a:pt x="365323" y="297656"/>
                </a:cubicBezTo>
                <a:cubicBezTo>
                  <a:pt x="373989" y="297656"/>
                  <a:pt x="381000" y="289768"/>
                  <a:pt x="381000" y="280020"/>
                </a:cubicBezTo>
                <a:lnTo>
                  <a:pt x="381000" y="100980"/>
                </a:lnTo>
                <a:cubicBezTo>
                  <a:pt x="381000" y="91232"/>
                  <a:pt x="373989" y="83344"/>
                  <a:pt x="365323" y="83344"/>
                </a:cubicBezTo>
                <a:cubicBezTo>
                  <a:pt x="361752" y="83344"/>
                  <a:pt x="358312" y="84683"/>
                  <a:pt x="355534" y="87213"/>
                </a:cubicBezTo>
                <a:lnTo>
                  <a:pt x="306917" y="130969"/>
                </a:lnTo>
                <a:lnTo>
                  <a:pt x="306917" y="250031"/>
                </a:ln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6" name="Text 14"/>
          <p:cNvSpPr/>
          <p:nvPr/>
        </p:nvSpPr>
        <p:spPr>
          <a:xfrm>
            <a:off x="1651000" y="5569985"/>
            <a:ext cx="2540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Sora/Veo</a:t>
            </a:r>
            <a:endParaRPr lang="en-US" sz="2000" dirty="0"/>
          </a:p>
        </p:txBody>
      </p:sp>
      <p:sp>
        <p:nvSpPr>
          <p:cNvPr id="17" name="Text 15"/>
          <p:cNvSpPr/>
          <p:nvPr/>
        </p:nvSpPr>
        <p:spPr>
          <a:xfrm>
            <a:off x="1079500" y="6052585"/>
            <a:ext cx="64770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Generates realistic video clips from text descriptions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8382000" y="5315985"/>
            <a:ext cx="7112000" cy="1524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19" name="Shape 17"/>
          <p:cNvSpPr/>
          <p:nvPr/>
        </p:nvSpPr>
        <p:spPr>
          <a:xfrm>
            <a:off x="8699500" y="556998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238654" y="893"/>
                </a:moveTo>
                <a:cubicBezTo>
                  <a:pt x="227409" y="-2753"/>
                  <a:pt x="215702" y="4614"/>
                  <a:pt x="212460" y="17264"/>
                </a:cubicBezTo>
                <a:lnTo>
                  <a:pt x="127794" y="350639"/>
                </a:lnTo>
                <a:cubicBezTo>
                  <a:pt x="124553" y="363289"/>
                  <a:pt x="131101" y="376461"/>
                  <a:pt x="142346" y="380107"/>
                </a:cubicBezTo>
                <a:cubicBezTo>
                  <a:pt x="153591" y="383753"/>
                  <a:pt x="165298" y="376386"/>
                  <a:pt x="168540" y="363736"/>
                </a:cubicBezTo>
                <a:lnTo>
                  <a:pt x="253206" y="30361"/>
                </a:lnTo>
                <a:cubicBezTo>
                  <a:pt x="256447" y="17711"/>
                  <a:pt x="249899" y="4539"/>
                  <a:pt x="238654" y="893"/>
                </a:cubicBezTo>
                <a:close/>
                <a:moveTo>
                  <a:pt x="281384" y="102171"/>
                </a:moveTo>
                <a:cubicBezTo>
                  <a:pt x="273116" y="111472"/>
                  <a:pt x="273116" y="126578"/>
                  <a:pt x="281384" y="135880"/>
                </a:cubicBezTo>
                <a:lnTo>
                  <a:pt x="329935" y="190500"/>
                </a:lnTo>
                <a:lnTo>
                  <a:pt x="281384" y="245120"/>
                </a:lnTo>
                <a:cubicBezTo>
                  <a:pt x="273116" y="254422"/>
                  <a:pt x="273116" y="269528"/>
                  <a:pt x="281384" y="278829"/>
                </a:cubicBezTo>
                <a:cubicBezTo>
                  <a:pt x="289653" y="288131"/>
                  <a:pt x="303080" y="288131"/>
                  <a:pt x="311348" y="278829"/>
                </a:cubicBezTo>
                <a:lnTo>
                  <a:pt x="374848" y="207392"/>
                </a:lnTo>
                <a:cubicBezTo>
                  <a:pt x="383117" y="198090"/>
                  <a:pt x="383117" y="182984"/>
                  <a:pt x="374848" y="173682"/>
                </a:cubicBezTo>
                <a:lnTo>
                  <a:pt x="311348" y="102245"/>
                </a:lnTo>
                <a:cubicBezTo>
                  <a:pt x="303080" y="92943"/>
                  <a:pt x="289653" y="92943"/>
                  <a:pt x="281384" y="102245"/>
                </a:cubicBezTo>
                <a:close/>
                <a:moveTo>
                  <a:pt x="99682" y="102171"/>
                </a:moveTo>
                <a:cubicBezTo>
                  <a:pt x="91414" y="92869"/>
                  <a:pt x="77986" y="92869"/>
                  <a:pt x="69718" y="102171"/>
                </a:cubicBezTo>
                <a:lnTo>
                  <a:pt x="6218" y="173608"/>
                </a:lnTo>
                <a:cubicBezTo>
                  <a:pt x="-2051" y="182910"/>
                  <a:pt x="-2051" y="198016"/>
                  <a:pt x="6218" y="207318"/>
                </a:cubicBezTo>
                <a:lnTo>
                  <a:pt x="69718" y="278755"/>
                </a:lnTo>
                <a:cubicBezTo>
                  <a:pt x="77986" y="288057"/>
                  <a:pt x="91414" y="288057"/>
                  <a:pt x="99682" y="278755"/>
                </a:cubicBezTo>
                <a:cubicBezTo>
                  <a:pt x="107950" y="269453"/>
                  <a:pt x="107950" y="254347"/>
                  <a:pt x="99682" y="245046"/>
                </a:cubicBezTo>
                <a:lnTo>
                  <a:pt x="51131" y="190500"/>
                </a:lnTo>
                <a:lnTo>
                  <a:pt x="99616" y="135880"/>
                </a:lnTo>
                <a:cubicBezTo>
                  <a:pt x="107884" y="126578"/>
                  <a:pt x="107884" y="111472"/>
                  <a:pt x="99616" y="102171"/>
                </a:cubicBezTo>
                <a:close/>
              </a:path>
            </a:pathLst>
          </a:custGeom>
          <a:solidFill>
            <a:schemeClr val="tx1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20" name="Text 18"/>
          <p:cNvSpPr/>
          <p:nvPr/>
        </p:nvSpPr>
        <p:spPr>
          <a:xfrm>
            <a:off x="9271000" y="5569985"/>
            <a:ext cx="3175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dirty="0"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GitHub Copilot</a:t>
            </a:r>
            <a:endParaRPr lang="en-US" sz="2000" dirty="0"/>
          </a:p>
        </p:txBody>
      </p:sp>
      <p:sp>
        <p:nvSpPr>
          <p:cNvPr id="21" name="Text 19"/>
          <p:cNvSpPr/>
          <p:nvPr/>
        </p:nvSpPr>
        <p:spPr>
          <a:xfrm>
            <a:off x="8699500" y="6052585"/>
            <a:ext cx="64770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AI-powered coding assistant suggesting code completions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762000" y="7220985"/>
            <a:ext cx="14732000" cy="889000"/>
          </a:xfrm>
          <a:prstGeom prst="roundRect">
            <a:avLst>
              <a:gd name="adj" fmla="val 6000"/>
            </a:avLst>
          </a:prstGeom>
          <a:solidFill>
            <a:srgbClr val="F2F2F2"/>
          </a:solidFill>
          <a:ln/>
        </p:spPr>
        <p:txBody>
          <a:bodyPr/>
          <a:lstStyle/>
          <a:p>
            <a:endParaRPr lang="it-IT" sz="2000"/>
          </a:p>
        </p:txBody>
      </p:sp>
      <p:sp>
        <p:nvSpPr>
          <p:cNvPr id="23" name="Text 21"/>
          <p:cNvSpPr/>
          <p:nvPr/>
        </p:nvSpPr>
        <p:spPr>
          <a:xfrm>
            <a:off x="1079500" y="7347985"/>
            <a:ext cx="14097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characteristic: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Powered by neural networks (transformers and diffusion models) that learn to </a:t>
            </a:r>
            <a:r>
              <a:rPr lang="en-US" sz="2000" i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produce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original content rather than just analyze it.</a:t>
            </a:r>
            <a:endParaRPr lang="en-US" sz="2000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Presentazione standard_epos-on_summer_school_2026 (1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standard_epos-on_summer_school_2026 (1)</Template>
  <TotalTime>0</TotalTime>
  <Words>3698</Words>
  <Application>Microsoft Office PowerPoint</Application>
  <PresentationFormat>Personalizzato</PresentationFormat>
  <Paragraphs>542</Paragraphs>
  <Slides>42</Slides>
  <Notes>41</Notes>
  <HiddenSlides>3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8" baseType="lpstr">
      <vt:lpstr>Arial</vt:lpstr>
      <vt:lpstr>Calibri</vt:lpstr>
      <vt:lpstr>Liter</vt:lpstr>
      <vt:lpstr>Calibri Light</vt:lpstr>
      <vt:lpstr>Play</vt:lpstr>
      <vt:lpstr>Presentazione standard_epos-on_summer_school_2026 (1)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 for your attention!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Machine Learning</dc:title>
  <dc:subject>Introduction to Machine Learning</dc:subject>
  <dc:creator>Kimi</dc:creator>
  <cp:lastModifiedBy>Valerio Vinciarelli</cp:lastModifiedBy>
  <cp:revision>2</cp:revision>
  <dcterms:created xsi:type="dcterms:W3CDTF">2026-06-30T15:24:40Z</dcterms:created>
  <dcterms:modified xsi:type="dcterms:W3CDTF">2026-07-01T06:19:42Z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{"Label":"Introduction to Machine Learning","ContentProducer":"001191110108MACG2KBH8F10000","ProduceID":"19f145d3-f142-8645-8000-0000db7c0bc0","ReservedCode1":"","ContentPropagator":"001191110108MACG2KBH8F20000","PropagateID":"19f1432e-b242-825e-8000-09d458b7c7cf","ReservedCode2":""}</vt:lpwstr>
  </property>
</Properties>
</file>