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64" r:id="rId3"/>
    <p:sldId id="1503" r:id="rId4"/>
    <p:sldId id="1509" r:id="rId5"/>
    <p:sldId id="1510" r:id="rId6"/>
    <p:sldId id="1512" r:id="rId7"/>
    <p:sldId id="1511" r:id="rId8"/>
    <p:sldId id="1513" r:id="rId9"/>
    <p:sldId id="1514" r:id="rId10"/>
    <p:sldId id="1515" r:id="rId11"/>
    <p:sldId id="1516" r:id="rId12"/>
    <p:sldId id="1517" r:id="rId13"/>
    <p:sldId id="1518" r:id="rId14"/>
    <p:sldId id="1519" r:id="rId15"/>
    <p:sldId id="1520" r:id="rId16"/>
    <p:sldId id="1521" r:id="rId17"/>
    <p:sldId id="1522" r:id="rId18"/>
    <p:sldId id="1523" r:id="rId19"/>
    <p:sldId id="1524" r:id="rId20"/>
    <p:sldId id="1525" r:id="rId21"/>
    <p:sldId id="1526" r:id="rId22"/>
    <p:sldId id="1527" r:id="rId23"/>
    <p:sldId id="1528" r:id="rId24"/>
    <p:sldId id="1529" r:id="rId25"/>
    <p:sldId id="1530" r:id="rId26"/>
    <p:sldId id="1531" r:id="rId27"/>
    <p:sldId id="1532" r:id="rId28"/>
    <p:sldId id="1533" r:id="rId29"/>
    <p:sldId id="1534" r:id="rId30"/>
    <p:sldId id="1535" r:id="rId31"/>
    <p:sldId id="1504" r:id="rId32"/>
    <p:sldId id="1537" r:id="rId33"/>
    <p:sldId id="1538" r:id="rId34"/>
    <p:sldId id="1536" r:id="rId35"/>
    <p:sldId id="1539" r:id="rId36"/>
    <p:sldId id="1505" r:id="rId37"/>
    <p:sldId id="1540" r:id="rId38"/>
    <p:sldId id="1541" r:id="rId39"/>
    <p:sldId id="1486" r:id="rId40"/>
    <p:sldId id="1542" r:id="rId41"/>
    <p:sldId id="1544" r:id="rId42"/>
    <p:sldId id="1543" r:id="rId43"/>
    <p:sldId id="1545" r:id="rId44"/>
    <p:sldId id="1546" r:id="rId45"/>
    <p:sldId id="1547" r:id="rId46"/>
    <p:sldId id="1548" r:id="rId47"/>
    <p:sldId id="1549" r:id="rId48"/>
    <p:sldId id="1550" r:id="rId49"/>
    <p:sldId id="1551" r:id="rId50"/>
    <p:sldId id="1553" r:id="rId51"/>
    <p:sldId id="1554" r:id="rId52"/>
    <p:sldId id="1552" r:id="rId53"/>
    <p:sldId id="1500" r:id="rId54"/>
    <p:sldId id="1495" r:id="rId55"/>
    <p:sldId id="1497" r:id="rId56"/>
    <p:sldId id="1147" r:id="rId5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/>
    <p:restoredTop sz="96327"/>
  </p:normalViewPr>
  <p:slideViewPr>
    <p:cSldViewPr snapToGrid="0">
      <p:cViewPr varScale="1">
        <p:scale>
          <a:sx n="120" d="100"/>
          <a:sy n="120" d="100"/>
        </p:scale>
        <p:origin x="54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82CC9-DF21-43E4-A8BA-CC70E6F55C28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9F77E-349E-4221-8F37-7CA8D2946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8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Similarly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sort table by </a:t>
            </a:r>
            <a:r>
              <a:rPr lang="cs-CZ" dirty="0" err="1"/>
              <a:t>time</a:t>
            </a:r>
            <a:r>
              <a:rPr lang="cs-CZ" dirty="0"/>
              <a:t>. To </a:t>
            </a:r>
            <a:r>
              <a:rPr lang="cs-CZ" dirty="0" err="1"/>
              <a:t>see</a:t>
            </a:r>
            <a:r>
              <a:rPr lang="cs-CZ" dirty="0"/>
              <a:t> 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events</a:t>
            </a:r>
            <a:r>
              <a:rPr lang="cs-CZ" dirty="0"/>
              <a:t> </a:t>
            </a:r>
            <a:r>
              <a:rPr lang="cs-CZ" dirty="0" err="1"/>
              <a:t>above</a:t>
            </a:r>
            <a:r>
              <a:rPr lang="cs-CZ" dirty="0"/>
              <a:t> M5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make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parametrized</a:t>
            </a:r>
            <a:r>
              <a:rPr lang="cs-CZ" dirty="0"/>
              <a:t> </a:t>
            </a:r>
            <a:r>
              <a:rPr lang="cs-CZ" dirty="0" err="1"/>
              <a:t>request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8A39-3F39-48A5-A61E-5818631C0B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96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https://www.ics-c.epos-eu.org/?share=0bac40cb-5f61-4034-b5a6-907d21878805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8A39-3F39-48A5-A61E-5818631C0B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9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34D0D-CA8F-934E-83B0-A424ECDA21D7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158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188529-54E5-7B38-9105-851A352BB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EABA45-B095-7E89-B2CA-D1914F1DB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C6AB92-EE15-3DB2-7EB1-2717FEAA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5F04B8-EE71-4AB5-2214-AADE4CE4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5C7347-15BC-D222-ED33-CD73CB87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D90AF-A93F-D822-4B4A-A517B990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5FF2B2-0AF8-B1C7-3C5B-3649EBC39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5AA894-7BC7-E87D-4386-F3457935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567EEF-7B90-8925-308B-ADCB98FF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3BAC18-35C6-916F-E506-C5991A8C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3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8C82BBB-26F3-D0F6-3DA6-11B7868D3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96045D-B7DA-13DA-6251-A111B799F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CED46D-6752-8DF4-A6D9-7538D543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E55A2C-71D8-FDBB-A776-0FE8A2FD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639AA7-40FA-8E49-1905-DDC484C7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13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E0243-CDF8-ECCA-51E8-E7A68E7A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E7D3BB-7DD6-8485-5620-5ED8913EA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FF0D95-C9F7-73A2-F075-B5DD7814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000A03-030C-D78F-8B24-691A2951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942492-F159-7A9D-58EF-07DE0DC5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80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9E744-596F-E849-6162-4526173B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573D7-0EFF-D539-CF7E-CCF2FB1E7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42AE2D-9280-F9CD-D37F-A9B0CEB6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D4271A-B9CF-2C5B-37B3-021237B2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9BB015-FAE7-7283-41A4-7D271990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24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50B66-9F6C-E09D-B650-7B9E9D64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8BB6DF-7EDD-2D43-9993-34B86D16A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A34618-C4D0-A464-23E4-FE35B35CD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0AEBB3-F816-69EE-4A7D-5CA81963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9EBE14-66C4-D150-C117-5D509327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C3313E-43F2-17DC-0921-963632D6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96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FF5CF3-4C5E-A3D9-72DE-81F519FC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91A8A6-E779-7FD3-A8F3-5923D892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A6A76A-E4A2-3F4D-083A-2452363F7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C0A2E5C-C4E6-8539-226E-348551789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8AE83A7-839A-10FC-9BD4-E60E2B771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3F94FF-C5C0-0F58-272B-AAE8FF21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3CAD71-E467-4783-BD58-23E3042E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A38F478-4D79-76D5-62AA-19DDA002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67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1AA3-2D36-5DC6-476C-5E454591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6656DA-F162-8CEA-B24C-E73AA5886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2C6E8A-C260-2DE5-68CF-E03D38D6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2B8D7A-D38F-7D7C-CFC1-1B61F35DE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67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EBFFCE7-9334-0E3F-886A-35A300B1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444E2D-7683-B52B-CB6D-13A85E44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11FDF1-A365-517B-8B4C-E0C51EC5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16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15D73-20C5-92F7-1E1A-0E345A45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FF96DF-5F39-E893-4A6D-C58F936D3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C1C7CB-5D87-725A-D314-4A386DB1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6A9412-9E85-91F7-FC5E-FFC86EC7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DE72EF-C66C-1220-069C-2DDAB698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0F3EAEE-EF77-CB22-52CF-CBE8926B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60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8D297-BBE6-E818-B37C-1E72E15D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E6565F-D940-B616-DD93-FEB2D16B4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53BC39-7BDF-5AC7-DF36-A45B432CD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3EE73F-6267-9722-F2E0-7DDAD9BB9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C77B46-E281-142C-1013-5A41E019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F6693D-826B-7815-0024-AAC508A8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8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46ED58-2656-2451-48FB-E2908D7A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1D98AD-73D0-E4AE-294C-2539A69C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1339FD-E10A-16FF-580A-D93CDED28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FE79-8215-F248-B4FF-9C0B1CA07472}" type="datetimeFigureOut">
              <a:rPr lang="en-GB" smtClean="0"/>
              <a:t>26/06/2026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F4CE1D-4877-EF99-6AB1-8E01847AA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41AE13-7BF5-65B4-30EA-A42242ECF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53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an.michalek@ig.cas.cz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5;p1">
            <a:extLst>
              <a:ext uri="{FF2B5EF4-FFF2-40B4-BE49-F238E27FC236}">
                <a16:creationId xmlns:a16="http://schemas.microsoft.com/office/drawing/2014/main" id="{5519471D-DDC9-EDED-A9F9-A00EAAF5BA36}"/>
              </a:ext>
            </a:extLst>
          </p:cNvPr>
          <p:cNvSpPr txBox="1">
            <a:spLocks/>
          </p:cNvSpPr>
          <p:nvPr/>
        </p:nvSpPr>
        <p:spPr>
          <a:xfrm>
            <a:off x="838200" y="1786241"/>
            <a:ext cx="4953000" cy="3034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D4927"/>
              </a:buClr>
              <a:buSzPts val="3200"/>
              <a:buFont typeface="Calibri"/>
              <a:buNone/>
            </a:pPr>
            <a:r>
              <a:rPr lang="en-US" sz="3200" dirty="0"/>
              <a:t>Introduction of EPOS Platform and VRE in EPOS</a:t>
            </a:r>
            <a:endParaRPr lang="en-GB" dirty="0"/>
          </a:p>
        </p:txBody>
      </p:sp>
      <p:sp>
        <p:nvSpPr>
          <p:cNvPr id="5" name="Google Shape;96;p1">
            <a:extLst>
              <a:ext uri="{FF2B5EF4-FFF2-40B4-BE49-F238E27FC236}">
                <a16:creationId xmlns:a16="http://schemas.microsoft.com/office/drawing/2014/main" id="{7B664C67-6C45-3C92-BAC4-CA7BDF6B46E0}"/>
              </a:ext>
            </a:extLst>
          </p:cNvPr>
          <p:cNvSpPr txBox="1">
            <a:spLocks/>
          </p:cNvSpPr>
          <p:nvPr/>
        </p:nvSpPr>
        <p:spPr>
          <a:xfrm>
            <a:off x="838200" y="5054600"/>
            <a:ext cx="4953000" cy="889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chemeClr val="accent1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 </a:t>
            </a:r>
            <a:r>
              <a:rPr lang="en-GB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</a:t>
            </a:r>
            <a:r>
              <a:rPr lang="cs-C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</a:t>
            </a:r>
            <a:r>
              <a:rPr lang="nb-NO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lek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>
                <a:solidFill>
                  <a:srgbClr val="FEDC7F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jan.michalek@ig.cas.cz</a:t>
            </a:r>
            <a:endParaRPr lang="en-GB" dirty="0"/>
          </a:p>
        </p:txBody>
      </p:sp>
      <p:pic>
        <p:nvPicPr>
          <p:cNvPr id="6" name="Google Shape;97;p1">
            <a:extLst>
              <a:ext uri="{FF2B5EF4-FFF2-40B4-BE49-F238E27FC236}">
                <a16:creationId xmlns:a16="http://schemas.microsoft.com/office/drawing/2014/main" id="{B52CD2F7-278C-7248-2215-958568A8B2F1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6096000" y="413115"/>
            <a:ext cx="5647871" cy="5647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839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394FD-8167-4736-8C7F-AD8E342E6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8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E4D1C-7269-4555-94E0-5989713E7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830FB-2EE5-4731-ADB1-FB3BB1B2B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2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9EF2E-72A6-4AF2-A5EE-383CB11CA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8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5BACE3-BD64-493A-863E-B4CF5F882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5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4EA12-57EE-4DC0-8AA5-5F3B94053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38D1C4-66E8-411C-8F67-4C8E8AF92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1A1044-BDF7-4A39-9268-288ADFF4E0AB}"/>
              </a:ext>
            </a:extLst>
          </p:cNvPr>
          <p:cNvSpPr/>
          <p:nvPr/>
        </p:nvSpPr>
        <p:spPr>
          <a:xfrm>
            <a:off x="2747682" y="3866032"/>
            <a:ext cx="203948" cy="2263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243C1-055B-4066-81B1-3B999DF3F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7F3EA7-4C5D-4322-9AC7-937A8FBD13E2}"/>
              </a:ext>
            </a:extLst>
          </p:cNvPr>
          <p:cNvSpPr/>
          <p:nvPr/>
        </p:nvSpPr>
        <p:spPr>
          <a:xfrm>
            <a:off x="558052" y="3254190"/>
            <a:ext cx="2662519" cy="6051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50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40542D-F6C4-466C-A9D9-DDA1F317C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49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5D6CAD-BB05-4DD6-ABA8-19F2917D7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45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80430A-5004-C529-1432-90346552E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625"/>
            <a:ext cx="10515600" cy="1325563"/>
          </a:xfrm>
        </p:spPr>
        <p:txBody>
          <a:bodyPr/>
          <a:lstStyle/>
          <a:p>
            <a:r>
              <a:rPr lang="en-US" dirty="0"/>
              <a:t>Geodynamic activity </a:t>
            </a:r>
            <a:r>
              <a:rPr lang="en-US" dirty="0" err="1"/>
              <a:t>nea</a:t>
            </a:r>
            <a:r>
              <a:rPr lang="cs-CZ" dirty="0"/>
              <a:t>r </a:t>
            </a:r>
            <a:r>
              <a:rPr lang="cs-CZ" dirty="0" err="1"/>
              <a:t>Santorini</a:t>
            </a:r>
            <a:r>
              <a:rPr lang="cs-CZ" dirty="0"/>
              <a:t>, </a:t>
            </a:r>
            <a:r>
              <a:rPr lang="cs-CZ" dirty="0" err="1"/>
              <a:t>Greece</a:t>
            </a:r>
            <a:br>
              <a:rPr lang="cs-CZ" dirty="0"/>
            </a:b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Scientific Use Case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185A86-DE94-DC0C-6754-F802B91BC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1887"/>
            <a:ext cx="10515600" cy="33844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Discovery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r>
              <a:rPr lang="cs-CZ" b="1" dirty="0"/>
              <a:t> in EPOS </a:t>
            </a:r>
            <a:r>
              <a:rPr lang="cs-CZ" b="1" dirty="0" err="1"/>
              <a:t>Platform</a:t>
            </a:r>
            <a:endParaRPr lang="cs-CZ" b="1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Manualy</a:t>
            </a:r>
            <a:endParaRPr lang="cs-CZ" dirty="0"/>
          </a:p>
          <a:p>
            <a:pPr lvl="1"/>
            <a:r>
              <a:rPr lang="cs-CZ" dirty="0" err="1"/>
              <a:t>Search</a:t>
            </a:r>
            <a:r>
              <a:rPr lang="cs-CZ" dirty="0"/>
              <a:t>, </a:t>
            </a:r>
            <a:r>
              <a:rPr lang="cs-CZ" dirty="0" err="1"/>
              <a:t>filtering</a:t>
            </a:r>
            <a:r>
              <a:rPr lang="cs-CZ" dirty="0"/>
              <a:t>, </a:t>
            </a:r>
            <a:r>
              <a:rPr lang="cs-CZ" dirty="0" err="1"/>
              <a:t>configuring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cs-CZ" dirty="0"/>
          </a:p>
          <a:p>
            <a:pPr lvl="1"/>
            <a:r>
              <a:rPr lang="cs-CZ" dirty="0" err="1"/>
              <a:t>Sharing</a:t>
            </a:r>
            <a:r>
              <a:rPr lang="cs-CZ" dirty="0"/>
              <a:t> link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Predefined</a:t>
            </a:r>
            <a:r>
              <a:rPr lang="cs-CZ" dirty="0"/>
              <a:t> </a:t>
            </a:r>
            <a:r>
              <a:rPr lang="cs-CZ" dirty="0" err="1"/>
              <a:t>Scientific</a:t>
            </a:r>
            <a:r>
              <a:rPr lang="cs-CZ" dirty="0"/>
              <a:t> </a:t>
            </a:r>
            <a:r>
              <a:rPr lang="cs-CZ" dirty="0" err="1"/>
              <a:t>Examples</a:t>
            </a:r>
            <a:endParaRPr lang="cs-CZ" dirty="0"/>
          </a:p>
          <a:p>
            <a:pPr lvl="1"/>
            <a:r>
              <a:rPr lang="cs-CZ" dirty="0" err="1"/>
              <a:t>Shortcut</a:t>
            </a:r>
            <a:r>
              <a:rPr lang="cs-CZ" dirty="0"/>
              <a:t> to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scenarios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Jupyter</a:t>
            </a:r>
            <a:r>
              <a:rPr lang="cs-CZ" dirty="0"/>
              <a:t> </a:t>
            </a:r>
            <a:r>
              <a:rPr lang="cs-CZ" dirty="0" err="1"/>
              <a:t>Notebooks</a:t>
            </a:r>
            <a:endParaRPr lang="cs-CZ" dirty="0"/>
          </a:p>
          <a:p>
            <a:pPr lvl="1"/>
            <a:r>
              <a:rPr lang="cs-CZ" dirty="0" err="1"/>
              <a:t>Customized</a:t>
            </a:r>
            <a:r>
              <a:rPr lang="cs-CZ" dirty="0"/>
              <a:t> data </a:t>
            </a:r>
            <a:r>
              <a:rPr lang="cs-CZ" dirty="0" err="1"/>
              <a:t>processing</a:t>
            </a:r>
            <a:r>
              <a:rPr lang="cs-CZ" dirty="0"/>
              <a:t> and </a:t>
            </a:r>
            <a:r>
              <a:rPr lang="cs-CZ" dirty="0" err="1"/>
              <a:t>visualization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049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7058B-0873-4D99-9F1D-1EBDE3977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40D48C-B05A-4C3C-A335-817011220CF8}"/>
              </a:ext>
            </a:extLst>
          </p:cNvPr>
          <p:cNvSpPr/>
          <p:nvPr/>
        </p:nvSpPr>
        <p:spPr>
          <a:xfrm>
            <a:off x="558052" y="3321428"/>
            <a:ext cx="2662519" cy="6857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8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E2807-3AA5-4CF4-9278-DAAB8AE4B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02D273-6EC6-4E42-8E87-6FF80028628E}"/>
              </a:ext>
            </a:extLst>
          </p:cNvPr>
          <p:cNvSpPr/>
          <p:nvPr/>
        </p:nvSpPr>
        <p:spPr>
          <a:xfrm>
            <a:off x="558052" y="3973608"/>
            <a:ext cx="2662519" cy="6051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D62824-51DB-458A-9AEF-37543F8D0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09E976-6F87-4CEA-A220-F3B477AD3C70}"/>
              </a:ext>
            </a:extLst>
          </p:cNvPr>
          <p:cNvSpPr/>
          <p:nvPr/>
        </p:nvSpPr>
        <p:spPr>
          <a:xfrm>
            <a:off x="558052" y="3973608"/>
            <a:ext cx="2662519" cy="6051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6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7A32B5-52BE-4654-B153-62435C784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90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F0902-E415-4C3D-89D9-DA36F2678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2281B7-2818-4D76-B75C-7E4E00A16D36}"/>
              </a:ext>
            </a:extLst>
          </p:cNvPr>
          <p:cNvSpPr/>
          <p:nvPr/>
        </p:nvSpPr>
        <p:spPr>
          <a:xfrm>
            <a:off x="5775512" y="3657600"/>
            <a:ext cx="1714500" cy="168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1F51BD-1A8D-43B7-9666-CEA4BB812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218" y="0"/>
            <a:ext cx="565356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ECC524-3957-45A8-8927-DE39AC7A2E48}"/>
              </a:ext>
            </a:extLst>
          </p:cNvPr>
          <p:cNvSpPr/>
          <p:nvPr/>
        </p:nvSpPr>
        <p:spPr>
          <a:xfrm flipH="1">
            <a:off x="8182533" y="309282"/>
            <a:ext cx="685801" cy="64680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4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AF7C17-AFEE-400C-B01C-146847CCE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1E2D33-A02A-4640-817F-5697A1AF3ED5}"/>
              </a:ext>
            </a:extLst>
          </p:cNvPr>
          <p:cNvSpPr/>
          <p:nvPr/>
        </p:nvSpPr>
        <p:spPr>
          <a:xfrm>
            <a:off x="237565" y="1627095"/>
            <a:ext cx="2776818" cy="2756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B2C47F-500B-4B19-92F4-FCAAEC239E04}"/>
              </a:ext>
            </a:extLst>
          </p:cNvPr>
          <p:cNvSpPr/>
          <p:nvPr/>
        </p:nvSpPr>
        <p:spPr>
          <a:xfrm>
            <a:off x="3079376" y="1707778"/>
            <a:ext cx="6033247" cy="3462616"/>
          </a:xfrm>
          <a:prstGeom prst="roundRect">
            <a:avLst>
              <a:gd name="adj" fmla="val 346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279210-9068-4BA5-B9F6-8D0E50CF964A}"/>
              </a:ext>
            </a:extLst>
          </p:cNvPr>
          <p:cNvSpPr/>
          <p:nvPr/>
        </p:nvSpPr>
        <p:spPr>
          <a:xfrm>
            <a:off x="6882653" y="2020420"/>
            <a:ext cx="1091453" cy="3126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398D10-A0D7-4A0A-BB00-CABFF31BDC51}"/>
              </a:ext>
            </a:extLst>
          </p:cNvPr>
          <p:cNvSpPr/>
          <p:nvPr/>
        </p:nvSpPr>
        <p:spPr>
          <a:xfrm>
            <a:off x="3276601" y="2844053"/>
            <a:ext cx="1503830" cy="1411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277589-3EFB-4BC0-9630-2D3D350D1D07}"/>
              </a:ext>
            </a:extLst>
          </p:cNvPr>
          <p:cNvSpPr/>
          <p:nvPr/>
        </p:nvSpPr>
        <p:spPr>
          <a:xfrm>
            <a:off x="8564654" y="4800599"/>
            <a:ext cx="424704" cy="2017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6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E62F0-0EA3-455F-B8C2-17803EBA6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6C62CB-38B9-4A5E-8980-25996AFD2F23}"/>
              </a:ext>
            </a:extLst>
          </p:cNvPr>
          <p:cNvSpPr/>
          <p:nvPr/>
        </p:nvSpPr>
        <p:spPr>
          <a:xfrm>
            <a:off x="1819835" y="4629149"/>
            <a:ext cx="1286435" cy="2521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947F99-8F3B-4A9F-A9C8-C3A48D5285DA}"/>
              </a:ext>
            </a:extLst>
          </p:cNvPr>
          <p:cNvSpPr/>
          <p:nvPr/>
        </p:nvSpPr>
        <p:spPr>
          <a:xfrm>
            <a:off x="2687170" y="5059457"/>
            <a:ext cx="419100" cy="1916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1BD2BD-AEB7-4BBD-90FA-FF65A5E4A7C8}"/>
              </a:ext>
            </a:extLst>
          </p:cNvPr>
          <p:cNvSpPr/>
          <p:nvPr/>
        </p:nvSpPr>
        <p:spPr>
          <a:xfrm>
            <a:off x="558052" y="3348318"/>
            <a:ext cx="2662519" cy="1969994"/>
          </a:xfrm>
          <a:prstGeom prst="roundRect">
            <a:avLst>
              <a:gd name="adj" fmla="val 506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5D1F47-12F8-4402-B790-4A236FE2B0C7}"/>
              </a:ext>
            </a:extLst>
          </p:cNvPr>
          <p:cNvSpPr/>
          <p:nvPr/>
        </p:nvSpPr>
        <p:spPr>
          <a:xfrm>
            <a:off x="3444688" y="3547782"/>
            <a:ext cx="2250142" cy="1844489"/>
          </a:xfrm>
          <a:prstGeom prst="roundRect">
            <a:avLst>
              <a:gd name="adj" fmla="val 506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D0BD2-3205-4E54-922A-16655E9A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48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FEAAB-563C-45F6-B3B3-3EE21E453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5F4EB5-7715-44A3-A562-A2AEA2E73663}"/>
              </a:ext>
            </a:extLst>
          </p:cNvPr>
          <p:cNvSpPr/>
          <p:nvPr/>
        </p:nvSpPr>
        <p:spPr>
          <a:xfrm>
            <a:off x="10569388" y="43701"/>
            <a:ext cx="517711" cy="252133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4417077">
                  <a:custGeom>
                    <a:avLst/>
                    <a:gdLst>
                      <a:gd name="connsiteX0" fmla="*/ 0 w 517711"/>
                      <a:gd name="connsiteY0" fmla="*/ 42023 h 252133"/>
                      <a:gd name="connsiteX1" fmla="*/ 42023 w 517711"/>
                      <a:gd name="connsiteY1" fmla="*/ 0 h 252133"/>
                      <a:gd name="connsiteX2" fmla="*/ 475688 w 517711"/>
                      <a:gd name="connsiteY2" fmla="*/ 0 h 252133"/>
                      <a:gd name="connsiteX3" fmla="*/ 517711 w 517711"/>
                      <a:gd name="connsiteY3" fmla="*/ 42023 h 252133"/>
                      <a:gd name="connsiteX4" fmla="*/ 517711 w 517711"/>
                      <a:gd name="connsiteY4" fmla="*/ 210110 h 252133"/>
                      <a:gd name="connsiteX5" fmla="*/ 475688 w 517711"/>
                      <a:gd name="connsiteY5" fmla="*/ 252133 h 252133"/>
                      <a:gd name="connsiteX6" fmla="*/ 42023 w 517711"/>
                      <a:gd name="connsiteY6" fmla="*/ 252133 h 252133"/>
                      <a:gd name="connsiteX7" fmla="*/ 0 w 517711"/>
                      <a:gd name="connsiteY7" fmla="*/ 210110 h 252133"/>
                      <a:gd name="connsiteX8" fmla="*/ 0 w 517711"/>
                      <a:gd name="connsiteY8" fmla="*/ 42023 h 252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7711" h="252133" extrusionOk="0">
                        <a:moveTo>
                          <a:pt x="0" y="42023"/>
                        </a:moveTo>
                        <a:cubicBezTo>
                          <a:pt x="-1200" y="17654"/>
                          <a:pt x="17317" y="-308"/>
                          <a:pt x="42023" y="0"/>
                        </a:cubicBezTo>
                        <a:cubicBezTo>
                          <a:pt x="154828" y="-4073"/>
                          <a:pt x="276893" y="14995"/>
                          <a:pt x="475688" y="0"/>
                        </a:cubicBezTo>
                        <a:cubicBezTo>
                          <a:pt x="498809" y="-1380"/>
                          <a:pt x="517356" y="21980"/>
                          <a:pt x="517711" y="42023"/>
                        </a:cubicBezTo>
                        <a:cubicBezTo>
                          <a:pt x="520069" y="112506"/>
                          <a:pt x="504735" y="166041"/>
                          <a:pt x="517711" y="210110"/>
                        </a:cubicBezTo>
                        <a:cubicBezTo>
                          <a:pt x="517266" y="233105"/>
                          <a:pt x="495971" y="249433"/>
                          <a:pt x="475688" y="252133"/>
                        </a:cubicBezTo>
                        <a:cubicBezTo>
                          <a:pt x="393607" y="264290"/>
                          <a:pt x="85412" y="285077"/>
                          <a:pt x="42023" y="252133"/>
                        </a:cubicBezTo>
                        <a:cubicBezTo>
                          <a:pt x="18317" y="250543"/>
                          <a:pt x="3537" y="232182"/>
                          <a:pt x="0" y="210110"/>
                        </a:cubicBezTo>
                        <a:cubicBezTo>
                          <a:pt x="-384" y="173363"/>
                          <a:pt x="1414" y="67424"/>
                          <a:pt x="0" y="42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83046-5A30-4D4E-9F70-ABF90002E4E7}"/>
              </a:ext>
            </a:extLst>
          </p:cNvPr>
          <p:cNvSpPr txBox="1"/>
          <p:nvPr/>
        </p:nvSpPr>
        <p:spPr>
          <a:xfrm>
            <a:off x="8888503" y="546480"/>
            <a:ext cx="307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GENERATES PERMANENT LINK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7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8339F-14AD-4202-A241-95A635AD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</a:t>
            </a:r>
            <a:r>
              <a:rPr lang="cs-CZ" dirty="0" err="1"/>
              <a:t>Manual</a:t>
            </a:r>
            <a:r>
              <a:rPr lang="cs-CZ" dirty="0"/>
              <a:t> </a:t>
            </a:r>
            <a:r>
              <a:rPr lang="cs-CZ" dirty="0" err="1"/>
              <a:t>discovery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4111F-58F4-4DAC-A0B2-B97674B16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Geodynamic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Santorini</a:t>
            </a:r>
            <a:r>
              <a:rPr lang="cs-CZ" dirty="0"/>
              <a:t>, </a:t>
            </a:r>
            <a:r>
              <a:rPr lang="cs-CZ" dirty="0" err="1"/>
              <a:t>Greece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531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33EA66-D1D8-47AD-8770-C46877F98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777D98-3D8C-490E-A0D3-3DD21FD40D2D}"/>
              </a:ext>
            </a:extLst>
          </p:cNvPr>
          <p:cNvSpPr txBox="1"/>
          <p:nvPr/>
        </p:nvSpPr>
        <p:spPr>
          <a:xfrm>
            <a:off x="4558653" y="440163"/>
            <a:ext cx="61703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err="1">
                <a:solidFill>
                  <a:schemeClr val="bg1">
                    <a:lumMod val="95000"/>
                  </a:schemeClr>
                </a:solidFill>
              </a:rPr>
              <a:t>Quick</a:t>
            </a:r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sz="4000" b="1" dirty="0" err="1">
                <a:solidFill>
                  <a:schemeClr val="bg1">
                    <a:lumMod val="95000"/>
                  </a:schemeClr>
                </a:solidFill>
              </a:rPr>
              <a:t>relocation</a:t>
            </a:r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 to any area</a:t>
            </a:r>
            <a:br>
              <a:rPr lang="cs-CZ" sz="4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cs-CZ" sz="4000" b="1" dirty="0" err="1">
                <a:solidFill>
                  <a:schemeClr val="bg1">
                    <a:lumMod val="95000"/>
                  </a:schemeClr>
                </a:solidFill>
              </a:rPr>
              <a:t>using</a:t>
            </a:r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 “</a:t>
            </a:r>
            <a:r>
              <a:rPr lang="cs-CZ" sz="4000" b="1" dirty="0" err="1">
                <a:solidFill>
                  <a:schemeClr val="bg1">
                    <a:lumMod val="95000"/>
                  </a:schemeClr>
                </a:solidFill>
              </a:rPr>
              <a:t>favourite</a:t>
            </a:r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“ </a:t>
            </a:r>
            <a:r>
              <a:rPr lang="cs-CZ" sz="4000" b="1" dirty="0" err="1">
                <a:solidFill>
                  <a:schemeClr val="bg1">
                    <a:lumMod val="95000"/>
                  </a:schemeClr>
                </a:solidFill>
              </a:rPr>
              <a:t>services</a:t>
            </a:r>
            <a:endParaRPr lang="en-U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9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53A2FD-44AD-4CE1-8224-705939B8D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21" b="91446"/>
          <a:stretch/>
        </p:blipFill>
        <p:spPr>
          <a:xfrm>
            <a:off x="6293847" y="223180"/>
            <a:ext cx="5771153" cy="12633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018339F-14AD-4202-A241-95A635AD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„</a:t>
            </a:r>
            <a:r>
              <a:rPr lang="cs-CZ" b="1" dirty="0" err="1"/>
              <a:t>Scientific</a:t>
            </a:r>
            <a:r>
              <a:rPr lang="cs-CZ" b="1" dirty="0"/>
              <a:t> </a:t>
            </a:r>
            <a:r>
              <a:rPr lang="cs-CZ" b="1" dirty="0" err="1"/>
              <a:t>Examples</a:t>
            </a:r>
            <a:r>
              <a:rPr lang="cs-CZ" dirty="0"/>
              <a:t>“ </a:t>
            </a:r>
            <a:r>
              <a:rPr lang="cs-CZ" dirty="0" err="1"/>
              <a:t>button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4111F-58F4-4DAC-A0B2-B97674B16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Geodynamic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Santorini</a:t>
            </a:r>
            <a:r>
              <a:rPr lang="cs-CZ" dirty="0"/>
              <a:t>, </a:t>
            </a:r>
            <a:r>
              <a:rPr lang="cs-CZ" dirty="0" err="1"/>
              <a:t>Greece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AC646C-3ACA-477D-B6D8-5C9D8AFF47C2}"/>
              </a:ext>
            </a:extLst>
          </p:cNvPr>
          <p:cNvSpPr/>
          <p:nvPr/>
        </p:nvSpPr>
        <p:spPr>
          <a:xfrm>
            <a:off x="6432019" y="338018"/>
            <a:ext cx="2115081" cy="44303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74D0370-FE08-41F9-8BE6-8CA2C037AD3E}"/>
              </a:ext>
            </a:extLst>
          </p:cNvPr>
          <p:cNvSpPr/>
          <p:nvPr/>
        </p:nvSpPr>
        <p:spPr>
          <a:xfrm rot="16200000">
            <a:off x="5765354" y="82211"/>
            <a:ext cx="240516" cy="95464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89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0E0E9-2970-4A0C-ACB9-16CA8C4DB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52EE61-D820-4A77-99A3-7CBDF0A4063D}"/>
              </a:ext>
            </a:extLst>
          </p:cNvPr>
          <p:cNvSpPr/>
          <p:nvPr/>
        </p:nvSpPr>
        <p:spPr>
          <a:xfrm>
            <a:off x="9547413" y="50423"/>
            <a:ext cx="1048871" cy="252133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4417077">
                  <a:custGeom>
                    <a:avLst/>
                    <a:gdLst>
                      <a:gd name="connsiteX0" fmla="*/ 0 w 517711"/>
                      <a:gd name="connsiteY0" fmla="*/ 42023 h 252133"/>
                      <a:gd name="connsiteX1" fmla="*/ 42023 w 517711"/>
                      <a:gd name="connsiteY1" fmla="*/ 0 h 252133"/>
                      <a:gd name="connsiteX2" fmla="*/ 475688 w 517711"/>
                      <a:gd name="connsiteY2" fmla="*/ 0 h 252133"/>
                      <a:gd name="connsiteX3" fmla="*/ 517711 w 517711"/>
                      <a:gd name="connsiteY3" fmla="*/ 42023 h 252133"/>
                      <a:gd name="connsiteX4" fmla="*/ 517711 w 517711"/>
                      <a:gd name="connsiteY4" fmla="*/ 210110 h 252133"/>
                      <a:gd name="connsiteX5" fmla="*/ 475688 w 517711"/>
                      <a:gd name="connsiteY5" fmla="*/ 252133 h 252133"/>
                      <a:gd name="connsiteX6" fmla="*/ 42023 w 517711"/>
                      <a:gd name="connsiteY6" fmla="*/ 252133 h 252133"/>
                      <a:gd name="connsiteX7" fmla="*/ 0 w 517711"/>
                      <a:gd name="connsiteY7" fmla="*/ 210110 h 252133"/>
                      <a:gd name="connsiteX8" fmla="*/ 0 w 517711"/>
                      <a:gd name="connsiteY8" fmla="*/ 42023 h 252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7711" h="252133" extrusionOk="0">
                        <a:moveTo>
                          <a:pt x="0" y="42023"/>
                        </a:moveTo>
                        <a:cubicBezTo>
                          <a:pt x="-1200" y="17654"/>
                          <a:pt x="17317" y="-308"/>
                          <a:pt x="42023" y="0"/>
                        </a:cubicBezTo>
                        <a:cubicBezTo>
                          <a:pt x="154828" y="-4073"/>
                          <a:pt x="276893" y="14995"/>
                          <a:pt x="475688" y="0"/>
                        </a:cubicBezTo>
                        <a:cubicBezTo>
                          <a:pt x="498809" y="-1380"/>
                          <a:pt x="517356" y="21980"/>
                          <a:pt x="517711" y="42023"/>
                        </a:cubicBezTo>
                        <a:cubicBezTo>
                          <a:pt x="520069" y="112506"/>
                          <a:pt x="504735" y="166041"/>
                          <a:pt x="517711" y="210110"/>
                        </a:cubicBezTo>
                        <a:cubicBezTo>
                          <a:pt x="517266" y="233105"/>
                          <a:pt x="495971" y="249433"/>
                          <a:pt x="475688" y="252133"/>
                        </a:cubicBezTo>
                        <a:cubicBezTo>
                          <a:pt x="393607" y="264290"/>
                          <a:pt x="85412" y="285077"/>
                          <a:pt x="42023" y="252133"/>
                        </a:cubicBezTo>
                        <a:cubicBezTo>
                          <a:pt x="18317" y="250543"/>
                          <a:pt x="3537" y="232182"/>
                          <a:pt x="0" y="210110"/>
                        </a:cubicBezTo>
                        <a:cubicBezTo>
                          <a:pt x="-384" y="173363"/>
                          <a:pt x="1414" y="67424"/>
                          <a:pt x="0" y="42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96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A3ED1-6107-4542-AF55-E49026A50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F9EDB2-B8C9-4F02-80B4-C53752D159B1}"/>
              </a:ext>
            </a:extLst>
          </p:cNvPr>
          <p:cNvSpPr/>
          <p:nvPr/>
        </p:nvSpPr>
        <p:spPr>
          <a:xfrm>
            <a:off x="8606118" y="1640541"/>
            <a:ext cx="1062318" cy="228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F9FAB-287C-4B17-A92D-BDDD7DEF1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41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E876E-2ACA-4EA1-A62F-32B144DA1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551"/>
            <a:ext cx="10515600" cy="12430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/>
              <a:t>ATTENTION: </a:t>
            </a:r>
            <a:r>
              <a:rPr lang="cs-CZ" sz="4000" dirty="0" err="1"/>
              <a:t>Your</a:t>
            </a:r>
            <a:r>
              <a:rPr lang="cs-CZ" sz="4000" dirty="0"/>
              <a:t> use case </a:t>
            </a:r>
            <a:r>
              <a:rPr lang="cs-CZ" sz="4000" dirty="0" err="1"/>
              <a:t>can</a:t>
            </a:r>
            <a:r>
              <a:rPr lang="cs-CZ" sz="4000" dirty="0"/>
              <a:t> </a:t>
            </a:r>
            <a:r>
              <a:rPr lang="cs-CZ" sz="4000" dirty="0" err="1"/>
              <a:t>expand</a:t>
            </a:r>
            <a:r>
              <a:rPr lang="cs-CZ" sz="4000" dirty="0"/>
              <a:t> </a:t>
            </a:r>
            <a:r>
              <a:rPr lang="cs-CZ" sz="4000" dirty="0" err="1"/>
              <a:t>our</a:t>
            </a:r>
            <a:r>
              <a:rPr lang="cs-CZ" sz="4000" dirty="0"/>
              <a:t> list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br>
              <a:rPr lang="cs-CZ" sz="4000" dirty="0"/>
            </a:br>
            <a:r>
              <a:rPr lang="cs-CZ" sz="4000" b="1" u="sng" dirty="0" err="1"/>
              <a:t>Scientific</a:t>
            </a:r>
            <a:r>
              <a:rPr lang="cs-CZ" sz="4000" b="1" u="sng" dirty="0"/>
              <a:t> </a:t>
            </a:r>
            <a:r>
              <a:rPr lang="cs-CZ" sz="4000" b="1" u="sng" dirty="0" err="1"/>
              <a:t>Examples</a:t>
            </a:r>
            <a:r>
              <a:rPr lang="cs-CZ" sz="4000" u="sng" dirty="0"/>
              <a:t>!</a:t>
            </a:r>
          </a:p>
          <a:p>
            <a:pPr marL="0" indent="0">
              <a:buNone/>
            </a:pPr>
            <a:endParaRPr lang="cs-CZ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D7CBD-D2B8-4BA1-BEA2-B08B2F323A25}"/>
              </a:ext>
            </a:extLst>
          </p:cNvPr>
          <p:cNvSpPr txBox="1"/>
          <p:nvPr/>
        </p:nvSpPr>
        <p:spPr>
          <a:xfrm>
            <a:off x="460638" y="2685443"/>
            <a:ext cx="108931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</a:p>
          <a:p>
            <a:r>
              <a:rPr lang="en-US" dirty="0"/>
              <a:t>"</a:t>
            </a:r>
            <a:r>
              <a:rPr lang="en-US" b="1" dirty="0"/>
              <a:t>title</a:t>
            </a:r>
            <a:r>
              <a:rPr lang="en-US" dirty="0"/>
              <a:t>": "Geodynamic activity near Santorini, Greece",</a:t>
            </a:r>
          </a:p>
          <a:p>
            <a:r>
              <a:rPr lang="en-US" dirty="0"/>
              <a:t>"</a:t>
            </a:r>
            <a:r>
              <a:rPr lang="en-US" b="1" dirty="0"/>
              <a:t>description</a:t>
            </a:r>
            <a:r>
              <a:rPr lang="en-US" dirty="0"/>
              <a:t>": " There was increased seismic activity in spring 2025 which caused evacuation of people near Santorini island, Greece. Let's explore seismic moment tensor data together with geological map, </a:t>
            </a:r>
            <a:r>
              <a:rPr lang="en-US" dirty="0" err="1"/>
              <a:t>seismogenic</a:t>
            </a:r>
            <a:r>
              <a:rPr lang="en-US" dirty="0"/>
              <a:t> faults and observations from GNSS stations in this area.",</a:t>
            </a:r>
          </a:p>
          <a:p>
            <a:r>
              <a:rPr lang="en-US" dirty="0"/>
              <a:t>"</a:t>
            </a:r>
            <a:r>
              <a:rPr lang="en-US" b="1" dirty="0" err="1"/>
              <a:t>listOfServices</a:t>
            </a:r>
            <a:r>
              <a:rPr lang="en-US" dirty="0"/>
              <a:t>": [</a:t>
            </a:r>
          </a:p>
          <a:p>
            <a:r>
              <a:rPr lang="en-US" dirty="0"/>
              <a:t>"</a:t>
            </a:r>
            <a:r>
              <a:rPr lang="cs-CZ" dirty="0"/>
              <a:t>SERVICE TITLE 1</a:t>
            </a:r>
            <a:r>
              <a:rPr lang="en-US" dirty="0"/>
              <a:t>",</a:t>
            </a:r>
          </a:p>
          <a:p>
            <a:r>
              <a:rPr lang="en-US" dirty="0"/>
              <a:t>"</a:t>
            </a:r>
            <a:r>
              <a:rPr lang="cs-CZ" dirty="0"/>
              <a:t>SERVICE TITLE 2</a:t>
            </a:r>
            <a:r>
              <a:rPr lang="en-US" dirty="0"/>
              <a:t>"</a:t>
            </a:r>
            <a:endParaRPr lang="cs-CZ" dirty="0"/>
          </a:p>
          <a:p>
            <a:r>
              <a:rPr lang="en-US" dirty="0"/>
              <a:t>],</a:t>
            </a:r>
          </a:p>
          <a:p>
            <a:r>
              <a:rPr lang="en-US" dirty="0"/>
              <a:t>"</a:t>
            </a:r>
            <a:r>
              <a:rPr lang="en-US" b="1" dirty="0" err="1"/>
              <a:t>sharingLinkUrl</a:t>
            </a:r>
            <a:r>
              <a:rPr lang="en-US" dirty="0"/>
              <a:t>": "</a:t>
            </a:r>
            <a:r>
              <a:rPr lang="cs-CZ" dirty="0"/>
              <a:t>LINK COPIED FROM SHARE BUTTON</a:t>
            </a:r>
            <a:r>
              <a:rPr lang="en-US" dirty="0"/>
              <a:t>"</a:t>
            </a:r>
          </a:p>
          <a:p>
            <a:r>
              <a:rPr lang="en-US" dirty="0"/>
              <a:t>}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310BF4-8C94-4787-ADC8-196D3FF0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862" y="4608865"/>
            <a:ext cx="4416255" cy="58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EFAF51-4889-4BD2-97FD-781994DF98EE}"/>
              </a:ext>
            </a:extLst>
          </p:cNvPr>
          <p:cNvSpPr/>
          <p:nvPr/>
        </p:nvSpPr>
        <p:spPr>
          <a:xfrm>
            <a:off x="8273855" y="4694107"/>
            <a:ext cx="847164" cy="44303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C6633E-4E8B-41B5-AEBC-CFC5936365DA}"/>
              </a:ext>
            </a:extLst>
          </p:cNvPr>
          <p:cNvSpPr/>
          <p:nvPr/>
        </p:nvSpPr>
        <p:spPr>
          <a:xfrm rot="15237195">
            <a:off x="7511098" y="4870417"/>
            <a:ext cx="240516" cy="95464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7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8339F-14AD-4202-A241-95A635AD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</a:t>
            </a:r>
            <a:r>
              <a:rPr lang="cs-CZ" dirty="0" err="1"/>
              <a:t>Jupyter</a:t>
            </a:r>
            <a:r>
              <a:rPr lang="cs-CZ" dirty="0"/>
              <a:t> Notebook as VRE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4111F-58F4-4DAC-A0B2-B97674B16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Geodynamic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Santorini</a:t>
            </a:r>
            <a:r>
              <a:rPr lang="cs-CZ" dirty="0"/>
              <a:t>, </a:t>
            </a:r>
            <a:r>
              <a:rPr lang="cs-CZ" dirty="0" err="1"/>
              <a:t>Greece</a:t>
            </a:r>
            <a:br>
              <a:rPr lang="cs-CZ" dirty="0"/>
            </a:br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Environment in </a:t>
            </a:r>
            <a:r>
              <a:rPr lang="cs-CZ" dirty="0" err="1"/>
              <a:t>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08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6E600-B0A2-4E3A-8D2D-A32BA2DD7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CB7C0-7D68-47F3-8AAA-EE4E231FC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43C87C-AFAD-4014-BB5A-FB7CF07C6658}"/>
              </a:ext>
            </a:extLst>
          </p:cNvPr>
          <p:cNvSpPr/>
          <p:nvPr/>
        </p:nvSpPr>
        <p:spPr>
          <a:xfrm>
            <a:off x="0" y="2194179"/>
            <a:ext cx="181535" cy="8045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9152E2-CA74-44C7-996F-F321C26B2BCF}"/>
              </a:ext>
            </a:extLst>
          </p:cNvPr>
          <p:cNvSpPr/>
          <p:nvPr/>
        </p:nvSpPr>
        <p:spPr>
          <a:xfrm>
            <a:off x="2252383" y="1862416"/>
            <a:ext cx="833717" cy="2017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5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73E4D-041C-46F8-AB54-5EA771B5D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4B14E7-DF8F-43DA-B0DC-63F90BC76532}"/>
              </a:ext>
            </a:extLst>
          </p:cNvPr>
          <p:cNvSpPr/>
          <p:nvPr/>
        </p:nvSpPr>
        <p:spPr>
          <a:xfrm>
            <a:off x="7140389" y="1277469"/>
            <a:ext cx="1875864" cy="2756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6ECF5FE-2CEB-4F8F-A438-7DC2C85B9D62}"/>
              </a:ext>
            </a:extLst>
          </p:cNvPr>
          <p:cNvSpPr/>
          <p:nvPr/>
        </p:nvSpPr>
        <p:spPr>
          <a:xfrm rot="14383175">
            <a:off x="3107232" y="1455114"/>
            <a:ext cx="240516" cy="49784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6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A706B-46DA-78FC-1392-2BB266620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0CECD0-1E8F-460D-AFED-E758B87F0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E711353-5B99-AAAC-6362-8AF093B52C0A}"/>
              </a:ext>
            </a:extLst>
          </p:cNvPr>
          <p:cNvSpPr/>
          <p:nvPr/>
        </p:nvSpPr>
        <p:spPr>
          <a:xfrm rot="14219263">
            <a:off x="1546235" y="435681"/>
            <a:ext cx="411420" cy="3592263"/>
          </a:xfrm>
          <a:prstGeom prst="downArrow">
            <a:avLst>
              <a:gd name="adj1" fmla="val 50000"/>
              <a:gd name="adj2" fmla="val 10384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E11EC0-F792-6AB6-9DF8-8537DA58B9EB}"/>
              </a:ext>
            </a:extLst>
          </p:cNvPr>
          <p:cNvSpPr/>
          <p:nvPr/>
        </p:nvSpPr>
        <p:spPr>
          <a:xfrm>
            <a:off x="11935" y="3213848"/>
            <a:ext cx="176324" cy="6751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26A60-987F-4E7B-AA2A-353024D12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542" y="195930"/>
            <a:ext cx="3588741" cy="6035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899444-676A-458D-A44A-EB828BB8C24A}"/>
              </a:ext>
            </a:extLst>
          </p:cNvPr>
          <p:cNvSpPr/>
          <p:nvPr/>
        </p:nvSpPr>
        <p:spPr>
          <a:xfrm>
            <a:off x="5426618" y="1808629"/>
            <a:ext cx="584218" cy="2627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A7E833A-ACD1-425C-AF0F-ADA1D42A84F6}"/>
              </a:ext>
            </a:extLst>
          </p:cNvPr>
          <p:cNvSpPr/>
          <p:nvPr/>
        </p:nvSpPr>
        <p:spPr>
          <a:xfrm rot="16200000">
            <a:off x="6901729" y="1013726"/>
            <a:ext cx="411420" cy="1852545"/>
          </a:xfrm>
          <a:prstGeom prst="downArrow">
            <a:avLst>
              <a:gd name="adj1" fmla="val 50000"/>
              <a:gd name="adj2" fmla="val 10384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9051E0-F8E7-4AF6-B0AA-AD9BC4A1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39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B2164-08A8-47BF-9647-6B588B20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33D081-3258-4876-8ED6-18F39FA5CA49}"/>
              </a:ext>
            </a:extLst>
          </p:cNvPr>
          <p:cNvSpPr/>
          <p:nvPr/>
        </p:nvSpPr>
        <p:spPr>
          <a:xfrm>
            <a:off x="5151344" y="1842245"/>
            <a:ext cx="1148603" cy="2756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7A5A9-BAFF-4315-9334-EF01C839C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8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EA18E-186A-4E89-9856-A0601702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AFBFEE-127F-4896-9822-D83D8B89E8C3}"/>
              </a:ext>
            </a:extLst>
          </p:cNvPr>
          <p:cNvSpPr/>
          <p:nvPr/>
        </p:nvSpPr>
        <p:spPr>
          <a:xfrm>
            <a:off x="2039155" y="1852256"/>
            <a:ext cx="220717" cy="2145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10667-8380-4F85-A277-1602C0750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85B5A3-7055-45AE-A546-5F59A382DD52}"/>
              </a:ext>
            </a:extLst>
          </p:cNvPr>
          <p:cNvSpPr/>
          <p:nvPr/>
        </p:nvSpPr>
        <p:spPr>
          <a:xfrm>
            <a:off x="8141879" y="1312132"/>
            <a:ext cx="220717" cy="2145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F9C048-8066-478D-AE5F-32345976A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E35DA3-D804-424D-B312-F90A807F16B8}"/>
              </a:ext>
            </a:extLst>
          </p:cNvPr>
          <p:cNvSpPr/>
          <p:nvPr/>
        </p:nvSpPr>
        <p:spPr>
          <a:xfrm>
            <a:off x="7478490" y="3035598"/>
            <a:ext cx="589745" cy="191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5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9ED2F2-5C6D-4942-8AF6-40B8CB0DD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AC5458-B2E0-4D53-B319-0B0ACAE87732}"/>
              </a:ext>
            </a:extLst>
          </p:cNvPr>
          <p:cNvSpPr/>
          <p:nvPr/>
        </p:nvSpPr>
        <p:spPr>
          <a:xfrm>
            <a:off x="7563972" y="1085773"/>
            <a:ext cx="524435" cy="285826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4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189B2E-C53A-43F1-A621-46110AB9A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134077-14CF-4AFA-BF03-CACF90CD71E2}"/>
              </a:ext>
            </a:extLst>
          </p:cNvPr>
          <p:cNvSpPr/>
          <p:nvPr/>
        </p:nvSpPr>
        <p:spPr>
          <a:xfrm>
            <a:off x="3778623" y="1811917"/>
            <a:ext cx="221877" cy="2051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607B97-3DCA-4755-8DDB-21E80B49D2E7}"/>
              </a:ext>
            </a:extLst>
          </p:cNvPr>
          <p:cNvSpPr/>
          <p:nvPr/>
        </p:nvSpPr>
        <p:spPr>
          <a:xfrm>
            <a:off x="7563972" y="1085773"/>
            <a:ext cx="524435" cy="28582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CE1D0-21BD-4015-96F7-3E3A85D418F3}"/>
              </a:ext>
            </a:extLst>
          </p:cNvPr>
          <p:cNvSpPr txBox="1"/>
          <p:nvPr/>
        </p:nvSpPr>
        <p:spPr>
          <a:xfrm>
            <a:off x="4054288" y="1729822"/>
            <a:ext cx="319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OPENS NEW WINDOW </a:t>
            </a:r>
            <a:r>
              <a:rPr lang="cs-CZ" dirty="0" err="1">
                <a:solidFill>
                  <a:srgbClr val="FF0000"/>
                </a:solidFill>
              </a:rPr>
              <a:t>with</a:t>
            </a:r>
            <a:r>
              <a:rPr lang="cs-CZ" dirty="0">
                <a:solidFill>
                  <a:srgbClr val="FF0000"/>
                </a:solidFill>
              </a:rPr>
              <a:t> VRE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55AC6-840E-4EE1-B70D-2EC1876C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C997FC-1301-4E3F-8D98-326E12D8768E}"/>
              </a:ext>
            </a:extLst>
          </p:cNvPr>
          <p:cNvSpPr/>
          <p:nvPr/>
        </p:nvSpPr>
        <p:spPr>
          <a:xfrm flipV="1">
            <a:off x="283368" y="1244560"/>
            <a:ext cx="1458400" cy="2081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D2B189-C704-430D-9487-D3F79F01D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E4D0D3-BF3E-43DC-8040-F597781D82E5}"/>
              </a:ext>
            </a:extLst>
          </p:cNvPr>
          <p:cNvSpPr/>
          <p:nvPr/>
        </p:nvSpPr>
        <p:spPr>
          <a:xfrm flipV="1">
            <a:off x="242047" y="813547"/>
            <a:ext cx="3072653" cy="6521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DB45EE-0959-4A1C-86B0-9C0732CF6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778A9B-658B-41AD-912E-07C4A4F3F41B}"/>
              </a:ext>
            </a:extLst>
          </p:cNvPr>
          <p:cNvSpPr/>
          <p:nvPr/>
        </p:nvSpPr>
        <p:spPr>
          <a:xfrm flipV="1">
            <a:off x="4719918" y="3671046"/>
            <a:ext cx="6938682" cy="2897841"/>
          </a:xfrm>
          <a:prstGeom prst="roundRect">
            <a:avLst>
              <a:gd name="adj" fmla="val 41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3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8ECF1-812F-428D-9C31-0FCC0EC4B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73AAC-4EB2-4AA4-8194-D3985C5C2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A114052-137F-30F1-355C-4588DE133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69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C6B501-811E-054B-3A81-5D51DA978575}"/>
              </a:ext>
            </a:extLst>
          </p:cNvPr>
          <p:cNvSpPr txBox="1"/>
          <p:nvPr/>
        </p:nvSpPr>
        <p:spPr>
          <a:xfrm>
            <a:off x="399697" y="2110177"/>
            <a:ext cx="290994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/>
              <a:t>Interactive plot using </a:t>
            </a:r>
            <a:r>
              <a:rPr lang="en-US" sz="2000" b="1" dirty="0"/>
              <a:t>folium</a:t>
            </a:r>
            <a:r>
              <a:rPr lang="en-US" sz="2000" dirty="0"/>
              <a:t> library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CE101-FD29-6BFD-EAF5-0DB84FE09A6C}"/>
              </a:ext>
            </a:extLst>
          </p:cNvPr>
          <p:cNvSpPr txBox="1"/>
          <p:nvPr/>
        </p:nvSpPr>
        <p:spPr>
          <a:xfrm>
            <a:off x="399697" y="2973859"/>
            <a:ext cx="2909945" cy="17543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Moment tensors scaled by magnitude and categorized by </a:t>
            </a:r>
            <a:r>
              <a:rPr lang="en-US" b="1" dirty="0"/>
              <a:t>CLVD</a:t>
            </a:r>
            <a:r>
              <a:rPr lang="en-US" dirty="0"/>
              <a:t> percentage: </a:t>
            </a:r>
            <a:endParaRPr lang="cs-CZ" dirty="0"/>
          </a:p>
          <a:p>
            <a:r>
              <a:rPr lang="en-US" b="1" dirty="0">
                <a:solidFill>
                  <a:srgbClr val="0000FF"/>
                </a:solidFill>
              </a:rPr>
              <a:t>blue</a:t>
            </a:r>
            <a:r>
              <a:rPr lang="en-US" dirty="0"/>
              <a:t> … &gt; 20%; </a:t>
            </a:r>
            <a:endParaRPr lang="cs-CZ" dirty="0"/>
          </a:p>
          <a:p>
            <a:r>
              <a:rPr lang="en-US" b="1" dirty="0">
                <a:solidFill>
                  <a:schemeClr val="accent6"/>
                </a:solidFill>
              </a:rPr>
              <a:t>green</a:t>
            </a:r>
            <a:r>
              <a:rPr lang="en-US" dirty="0"/>
              <a:t> … 10-20%; </a:t>
            </a:r>
            <a:endParaRPr lang="cs-CZ" dirty="0"/>
          </a:p>
          <a:p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 … &lt; 10%</a:t>
            </a:r>
          </a:p>
        </p:txBody>
      </p:sp>
    </p:spTree>
    <p:extLst>
      <p:ext uri="{BB962C8B-B14F-4D97-AF65-F5344CB8AC3E}">
        <p14:creationId xmlns:p14="http://schemas.microsoft.com/office/powerpoint/2010/main" val="1688849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F0F66-7F35-4F27-8D1F-204340273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909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55CE101-FD29-6BFD-EAF5-0DB84FE09A6C}"/>
              </a:ext>
            </a:extLst>
          </p:cNvPr>
          <p:cNvSpPr txBox="1"/>
          <p:nvPr/>
        </p:nvSpPr>
        <p:spPr>
          <a:xfrm>
            <a:off x="399697" y="5928831"/>
            <a:ext cx="1139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 tensors scaled by magnitude and categorized by </a:t>
            </a:r>
            <a:r>
              <a:rPr lang="en-US" b="1" dirty="0"/>
              <a:t>CLVD</a:t>
            </a:r>
            <a:r>
              <a:rPr lang="en-US" dirty="0"/>
              <a:t> percentage: </a:t>
            </a:r>
            <a:r>
              <a:rPr lang="en-US" b="1" dirty="0">
                <a:solidFill>
                  <a:srgbClr val="0000FF"/>
                </a:solidFill>
              </a:rPr>
              <a:t>blue</a:t>
            </a:r>
            <a:r>
              <a:rPr lang="en-US" dirty="0"/>
              <a:t> … &gt; 20%; </a:t>
            </a:r>
            <a:r>
              <a:rPr lang="en-US" b="1" dirty="0">
                <a:solidFill>
                  <a:schemeClr val="accent6"/>
                </a:solidFill>
              </a:rPr>
              <a:t>green</a:t>
            </a:r>
            <a:r>
              <a:rPr lang="en-US" dirty="0"/>
              <a:t> … 10-20%;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 … &lt; 10%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114052-137F-30F1-355C-4588DE133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69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C6B501-811E-054B-3A81-5D51DA978575}"/>
              </a:ext>
            </a:extLst>
          </p:cNvPr>
          <p:cNvSpPr txBox="1"/>
          <p:nvPr/>
        </p:nvSpPr>
        <p:spPr>
          <a:xfrm>
            <a:off x="594826" y="3437271"/>
            <a:ext cx="399583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Interactive plot using </a:t>
            </a:r>
            <a:r>
              <a:rPr lang="en-US" sz="2000" b="1" dirty="0"/>
              <a:t>folium</a:t>
            </a:r>
            <a:r>
              <a:rPr lang="en-US" sz="2000" dirty="0"/>
              <a:t> library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564A7-229F-470A-90AF-D6B88738D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87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7E2D7-A707-B01D-3DBC-C67C1B003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1A1C0-C604-4A01-B607-C85C2671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D457E4-D8EA-B224-3E24-1BA6FD1E9B8A}"/>
              </a:ext>
            </a:extLst>
          </p:cNvPr>
          <p:cNvSpPr/>
          <p:nvPr/>
        </p:nvSpPr>
        <p:spPr>
          <a:xfrm flipV="1">
            <a:off x="0" y="1745089"/>
            <a:ext cx="193183" cy="3116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44D44C-B174-D45F-8E84-D7B79D2284AA}"/>
              </a:ext>
            </a:extLst>
          </p:cNvPr>
          <p:cNvSpPr/>
          <p:nvPr/>
        </p:nvSpPr>
        <p:spPr>
          <a:xfrm flipV="1">
            <a:off x="193182" y="154545"/>
            <a:ext cx="2459865" cy="5883184"/>
          </a:xfrm>
          <a:prstGeom prst="roundRect">
            <a:avLst>
              <a:gd name="adj" fmla="val 253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1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5C101-DA77-9CDF-CFC9-653D29919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B5AFA8-0AD1-42B6-8C2F-0EAA95DA6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2977A-9999-C3E2-ADA4-B1A67657797F}"/>
              </a:ext>
            </a:extLst>
          </p:cNvPr>
          <p:cNvSpPr/>
          <p:nvPr/>
        </p:nvSpPr>
        <p:spPr>
          <a:xfrm flipV="1">
            <a:off x="2640168" y="154545"/>
            <a:ext cx="9551832" cy="5769736"/>
          </a:xfrm>
          <a:prstGeom prst="roundRect">
            <a:avLst>
              <a:gd name="adj" fmla="val 16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368795-6584-A440-5646-A818CC4B95C4}"/>
              </a:ext>
            </a:extLst>
          </p:cNvPr>
          <p:cNvSpPr/>
          <p:nvPr/>
        </p:nvSpPr>
        <p:spPr>
          <a:xfrm flipV="1">
            <a:off x="180304" y="1936376"/>
            <a:ext cx="2408350" cy="1008530"/>
          </a:xfrm>
          <a:prstGeom prst="roundRect">
            <a:avLst>
              <a:gd name="adj" fmla="val 16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836CB8-73A7-3369-513D-2C273F66B462}"/>
              </a:ext>
            </a:extLst>
          </p:cNvPr>
          <p:cNvSpPr/>
          <p:nvPr/>
        </p:nvSpPr>
        <p:spPr>
          <a:xfrm flipV="1">
            <a:off x="206061" y="4706471"/>
            <a:ext cx="2408350" cy="1304364"/>
          </a:xfrm>
          <a:prstGeom prst="roundRect">
            <a:avLst>
              <a:gd name="adj" fmla="val 16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9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1.66667E-6 -0.17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12928C-DE3B-894A-8AFE-AEE506F8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84" y="962980"/>
            <a:ext cx="11276031" cy="2957611"/>
          </a:xfrm>
        </p:spPr>
        <p:txBody>
          <a:bodyPr>
            <a:normAutofit/>
          </a:bodyPr>
          <a:lstStyle/>
          <a:p>
            <a:pPr algn="ctr"/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Open Sans Regular"/>
                <a:ea typeface="Lato" panose="020F0502020204030203" pitchFamily="34" charset="0"/>
                <a:cs typeface="Lato" panose="020F0502020204030203" pitchFamily="34" charset="0"/>
              </a:rPr>
              <a:t>Thank you for your attention!</a:t>
            </a:r>
            <a:br>
              <a:rPr kumimoji="0" lang="cs-CZ" sz="40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Open Sans Regular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kumimoji="0" lang="cs-CZ" sz="40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Open Sans Regular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kumimoji="0" lang="cs-CZ" sz="54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 Sans Regular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GB" sz="3600" i="1" dirty="0">
              <a:solidFill>
                <a:schemeClr val="accent6">
                  <a:lumMod val="50000"/>
                </a:schemeClr>
              </a:solidFill>
              <a:latin typeface="Open Sans Regular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9EF055-AB8E-477B-912C-63C17B39F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06" t="6726" r="19641" b="41828"/>
          <a:stretch/>
        </p:blipFill>
        <p:spPr>
          <a:xfrm>
            <a:off x="2636654" y="2101148"/>
            <a:ext cx="6918690" cy="352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8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04A99F-52A3-4337-901E-53AB1FBC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1E634E-AE93-4560-8119-164568BE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4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1A8999-999B-44A4-BF9F-B4C692258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6646EA-6B4B-4A83-AB43-1441CBFD41AE}"/>
              </a:ext>
            </a:extLst>
          </p:cNvPr>
          <p:cNvSpPr/>
          <p:nvPr/>
        </p:nvSpPr>
        <p:spPr>
          <a:xfrm>
            <a:off x="2931458" y="974914"/>
            <a:ext cx="235324" cy="194981"/>
          </a:xfrm>
          <a:prstGeom prst="roundRect">
            <a:avLst>
              <a:gd name="adj" fmla="val 41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A3F6C-6816-4DFF-993B-AA287D62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1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6DEE1-FA8F-4E4E-93A6-3298F0A14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317CE2-1E9F-458C-B479-7E822555C6E1}"/>
              </a:ext>
            </a:extLst>
          </p:cNvPr>
          <p:cNvSpPr/>
          <p:nvPr/>
        </p:nvSpPr>
        <p:spPr>
          <a:xfrm>
            <a:off x="578223" y="3886201"/>
            <a:ext cx="2662519" cy="7866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33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335</Words>
  <Application>Microsoft Office PowerPoint</Application>
  <PresentationFormat>Widescreen</PresentationFormat>
  <Paragraphs>43</Paragraphs>
  <Slides>56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Open Sans Regular</vt:lpstr>
      <vt:lpstr>Tema di Office</vt:lpstr>
      <vt:lpstr>PowerPoint Presentation</vt:lpstr>
      <vt:lpstr>Geodynamic activity near Santorini, Greece Scientific Use Case  </vt:lpstr>
      <vt:lpstr>1. Manual discovery of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„Scientific Examples“ button</vt:lpstr>
      <vt:lpstr>PowerPoint Presentation</vt:lpstr>
      <vt:lpstr>PowerPoint Presentation</vt:lpstr>
      <vt:lpstr>PowerPoint Presentation</vt:lpstr>
      <vt:lpstr>PowerPoint Presentation</vt:lpstr>
      <vt:lpstr>3. Jupyter Notebook as VRE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Angioni</dc:creator>
  <cp:lastModifiedBy>Jan Michalek</cp:lastModifiedBy>
  <cp:revision>7</cp:revision>
  <dcterms:created xsi:type="dcterms:W3CDTF">2026-04-13T11:36:46Z</dcterms:created>
  <dcterms:modified xsi:type="dcterms:W3CDTF">2026-06-26T11:22:42Z</dcterms:modified>
</cp:coreProperties>
</file>