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1202" r:id="rId4"/>
    <p:sldId id="257" r:id="rId5"/>
    <p:sldId id="1203" r:id="rId6"/>
    <p:sldId id="1204" r:id="rId7"/>
    <p:sldId id="1205" r:id="rId8"/>
    <p:sldId id="262" r:id="rId9"/>
    <p:sldId id="264" r:id="rId10"/>
    <p:sldId id="263" r:id="rId11"/>
    <p:sldId id="259" r:id="rId12"/>
    <p:sldId id="1195" r:id="rId13"/>
    <p:sldId id="265" r:id="rId14"/>
    <p:sldId id="1201" r:id="rId15"/>
    <p:sldId id="1206" r:id="rId16"/>
    <p:sldId id="1207" r:id="rId17"/>
    <p:sldId id="1208" r:id="rId18"/>
    <p:sldId id="1192" r:id="rId19"/>
    <p:sldId id="271" r:id="rId20"/>
    <p:sldId id="1194" r:id="rId21"/>
    <p:sldId id="267" r:id="rId22"/>
    <p:sldId id="268" r:id="rId23"/>
    <p:sldId id="269" r:id="rId24"/>
    <p:sldId id="270" r:id="rId25"/>
    <p:sldId id="272" r:id="rId26"/>
    <p:sldId id="275" r:id="rId27"/>
    <p:sldId id="276" r:id="rId28"/>
    <p:sldId id="260" r:id="rId29"/>
    <p:sldId id="289" r:id="rId30"/>
    <p:sldId id="277" r:id="rId31"/>
    <p:sldId id="278" r:id="rId32"/>
    <p:sldId id="279" r:id="rId33"/>
    <p:sldId id="285" r:id="rId34"/>
    <p:sldId id="286" r:id="rId35"/>
    <p:sldId id="284" r:id="rId36"/>
    <p:sldId id="287" r:id="rId37"/>
    <p:sldId id="288" r:id="rId38"/>
    <p:sldId id="290" r:id="rId39"/>
    <p:sldId id="1190" r:id="rId40"/>
    <p:sldId id="273" r:id="rId41"/>
    <p:sldId id="1191" r:id="rId42"/>
    <p:sldId id="1193" r:id="rId43"/>
  </p:sldIdLst>
  <p:sldSz cx="12192000" cy="6858000"/>
  <p:notesSz cx="6858000" cy="9144000"/>
  <p:custDataLst>
    <p:tags r:id="rId45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3" autoAdjust="0"/>
    <p:restoredTop sz="97475" autoAdjust="0"/>
  </p:normalViewPr>
  <p:slideViewPr>
    <p:cSldViewPr snapToGrid="0">
      <p:cViewPr varScale="1">
        <p:scale>
          <a:sx n="77" d="100"/>
          <a:sy n="77" d="100"/>
        </p:scale>
        <p:origin x="67" y="710"/>
      </p:cViewPr>
      <p:guideLst/>
    </p:cSldViewPr>
  </p:slideViewPr>
  <p:outlineViewPr>
    <p:cViewPr>
      <p:scale>
        <a:sx n="33" d="100"/>
        <a:sy n="33" d="100"/>
      </p:scale>
      <p:origin x="0" y="-15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83D98-8B76-4664-B63C-2590B81F11E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6D7C3-6E66-4801-8F68-4F923ECDF99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868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2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88529-54E5-7B38-9105-851A352BB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EABA45-B095-7E89-B2CA-D1914F1DB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C6AB92-EE15-3DB2-7EB1-2717FEAA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25F04B8-EE71-4AB5-2214-AADE4CE4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5C7347-15BC-D222-ED33-CD73CB87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31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D90AF-A93F-D822-4B4A-A517B990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5FF2B2-0AF8-B1C7-3C5B-3649EBC3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5AA894-7BC7-E87D-4386-F3457935E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567EEF-7B90-8925-308B-ADCB98FF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3BAC18-35C6-916F-E506-C5991A8C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3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C82BBB-26F3-D0F6-3DA6-11B7868D3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96045D-B7DA-13DA-6251-A111B799F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CED46D-6752-8DF4-A6D9-7538D54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E55A2C-71D8-FDBB-A776-0FE8A2FD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639AA7-40FA-8E49-1905-DDC484C7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134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1F16-31EA-491F-B317-0376D0F1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CF7E7-A010-47E4-8C25-B62AD2578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7CB6F-59B1-4D6F-B1AB-129464F48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A39F2-CF20-433A-8596-8766F387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4E8C1-0572-4366-AA96-D4B514E3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40413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CD53-5FA4-41EE-8EA8-25FCCF7DB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3D1FE-0B0F-4D93-8CAC-9B28F6968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2641D-DE77-468B-9DA7-BF87796F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26C07-4DAE-49A5-9182-DED0FFB9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79CC-F6C4-49AB-9761-86B5ECB7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79974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CB16-EFC0-40EF-AAEA-1420A350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6F187-9777-403C-BC02-A7D782853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89589-5778-4425-B3CE-D9078A31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E4BF1-BA95-4CAA-969E-977AD58C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B3A9C-7826-4FE8-950E-356B3FB05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20796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3D01-4567-451B-AA6E-74B671A1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5E122-948E-4C95-B0F3-C8A266407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D7FEA-629C-4AF5-BA61-D600E08D6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A6FB1-8E08-41D3-9EBC-DD24A80E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A1F65-0C1A-4913-9C07-72C75967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BE4D0-970C-4BEE-8502-B71549357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95098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5DCB9-D67E-4978-A201-DC1E781A4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7A184-3E2C-4134-9B88-4F1EC820F4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F1C89-3A12-46B6-BAD8-0391E2DEE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01ED6-A16D-4D44-87CB-7A0C0AE8F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961C2-25F8-4CB6-BBC3-B868377AD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864758-4979-43F8-B44A-1A7E6611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AA9181-E3F0-42B6-B1DB-8D02BB9A1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B5A1D4-5660-4F52-A732-30444B34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89150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4BAD-25E1-477E-8148-CE7EC8C3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AC7F5A-40F3-4EC6-949B-227F2BD6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D289F-4746-4310-98C8-7769ABAE5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CB2DF-BBB5-403E-BE29-59CCCB4C4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37825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74EB3-9766-4F9C-9FA6-5AB019B8C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B7F5A-5E87-47AA-B91E-70150DF7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AB7BB-3CDD-4B57-A2BA-4951C5F2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29676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A1C5-BB64-4F07-A81C-28603652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54AB2-C08D-4858-9F00-3248098B7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11B9C-D752-4551-8C7E-79B3E4855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06489-BB19-4E9D-B63F-8E96CB45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1C1B8-1195-4509-95F1-E0B93325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36970-2522-4118-9797-B762F1638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8150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E0243-CDF8-ECCA-51E8-E7A68E7A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E7D3BB-7DD6-8485-5620-5ED8913EA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FF0D95-C9F7-73A2-F075-B5DD7814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000A03-030C-D78F-8B24-691A2951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942492-F159-7A9D-58EF-07DE0DC5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06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921AA-FB47-4B57-A644-6F8F3451E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942CD-33DC-4579-8A29-BC8AEB7F5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E87BA-1944-456C-9EB1-B9DF8DDC3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224F6-76A6-4051-B53C-99CB0074A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F7CC7-E5B0-46CD-A055-B4F09315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F655F-7281-4CCD-8DC7-AD337545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90511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DE66-2F5A-447F-99F3-40C96945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C2890-2904-46AC-A264-A2775C96C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D43FC-87A8-4C64-B63D-97FD32526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4D119-9883-4085-A5CF-1D0BD960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4316E-4F16-41F3-86A1-1EDDB23E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41360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041EA1-272C-4421-AEED-9CA6DCE1D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1658C-C540-4EF6-A913-254408DC8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648CD-4647-45C1-A6B0-2BBE0331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8A8FD-CFDF-48C8-8A28-3022AF5DF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354B2-9060-4A8E-ACD0-C64D12ED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45255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9E744-596F-E849-6162-4526173B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573D7-0EFF-D539-CF7E-CCF2FB1E7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42AE2D-9280-F9CD-D37F-A9B0CEB6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D4271A-B9CF-2C5B-37B3-021237B2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9BB015-FAE7-7283-41A4-7D271990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4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D50B66-9F6C-E09D-B650-7B9E9D64D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8BB6DF-7EDD-2D43-9993-34B86D16A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A34618-C4D0-A464-23E4-FE35B35CD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0AEBB3-F816-69EE-4A7D-5CA8196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9EBE14-66C4-D150-C117-5D509327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6C3313E-43F2-17DC-0921-963632D60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69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F5CF3-4C5E-A3D9-72DE-81F519FC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91A8A6-E779-7FD3-A8F3-5923D892C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A6A76A-E4A2-3F4D-083A-2452363F7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0A2E5C-C4E6-8539-226E-348551789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8AE83A7-839A-10FC-9BD4-E60E2B771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B3F94FF-C5C0-0F58-272B-AAE8FF217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3CAD71-E467-4783-BD58-23E3042E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38F478-4D79-76D5-62AA-19DDA0026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7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1AA3-2D36-5DC6-476C-5E454591F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6656DA-F162-8CEA-B24C-E73AA5886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2C6E8A-C260-2DE5-68CF-E03D38D6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2B8D7A-D38F-7D7C-CFC1-1B61F35D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67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EBFFCE7-9334-0E3F-886A-35A300B1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444E2D-7683-B52B-CB6D-13A85E44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11FDF1-A365-517B-8B4C-E0C51EC5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69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D15D73-20C5-92F7-1E1A-0E345A45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6FF96DF-5F39-E893-4A6D-C58F936D3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C1C7CB-5D87-725A-D314-4A386DB1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6A9412-9E85-91F7-FC5E-FFC86EC7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DE72EF-C66C-1220-069C-2DDAB698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0F3EAEE-EF77-CB22-52CF-CBE8926B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60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8D297-BBE6-E818-B37C-1E72E15D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9E6565F-D940-B616-DD93-FEB2D16B4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53BC39-7BDF-5AC7-DF36-A45B432CD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3EE73F-6267-9722-F2E0-7DDAD9BB9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C77B46-E281-142C-1013-5A41E019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CF6693D-826B-7815-0024-AAC508A8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68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46ED58-2656-2451-48FB-E2908D7A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1D98AD-73D0-E4AE-294C-2539A69C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1339FD-E10A-16FF-580A-D93CDED28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5FE79-8215-F248-B4FF-9C0B1CA07472}" type="datetimeFigureOut">
              <a:rPr lang="en-GB" smtClean="0"/>
              <a:t>30/06/2026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F4CE1D-4877-EF99-6AB1-8E01847A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1AE13-7BF5-65B4-30EA-A42242ECF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EB550-8414-934C-8488-7A1F811CB6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53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2AA9D8-1868-4FBF-9A2E-69404DCFD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B9E88-984A-4B30-845B-A0DA6158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F97A7-B788-4562-BD26-6C65F9AE7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6811-BB79-4C91-A9FB-0ED7B2E6049D}" type="datetimeFigureOut">
              <a:rPr lang="LID4096" smtClean="0"/>
              <a:t>06/30/2026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6557A-42DB-43C2-9A48-FDA261058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2811C-C33B-4EFC-9CFD-7F64E27E0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4DFD7-F5DB-4661-8CAB-71111D1F404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2242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5;p1">
            <a:extLst>
              <a:ext uri="{FF2B5EF4-FFF2-40B4-BE49-F238E27FC236}">
                <a16:creationId xmlns:a16="http://schemas.microsoft.com/office/drawing/2014/main" id="{5519471D-DDC9-EDED-A9F9-A00EAAF5BA36}"/>
              </a:ext>
            </a:extLst>
          </p:cNvPr>
          <p:cNvSpPr txBox="1">
            <a:spLocks/>
          </p:cNvSpPr>
          <p:nvPr/>
        </p:nvSpPr>
        <p:spPr>
          <a:xfrm>
            <a:off x="838200" y="1786241"/>
            <a:ext cx="4953000" cy="30349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D4927"/>
              </a:buClr>
              <a:buSzPts val="3200"/>
              <a:buFont typeface="Calibri"/>
              <a:buNone/>
            </a:pPr>
            <a:r>
              <a:rPr lang="en-GB" sz="4000" b="1" dirty="0"/>
              <a:t>EPOS Data Supply</a:t>
            </a:r>
          </a:p>
          <a:p>
            <a:pPr>
              <a:spcBef>
                <a:spcPts val="0"/>
              </a:spcBef>
              <a:buClr>
                <a:srgbClr val="1D4927"/>
              </a:buClr>
              <a:buSzPts val="3200"/>
              <a:buFont typeface="Calibri"/>
              <a:buNone/>
            </a:pPr>
            <a:r>
              <a:rPr lang="en-GB" sz="3200" dirty="0"/>
              <a:t>The Community Model, Its Gaps and Constraints</a:t>
            </a:r>
            <a:endParaRPr lang="en-GB" dirty="0"/>
          </a:p>
        </p:txBody>
      </p:sp>
      <p:sp>
        <p:nvSpPr>
          <p:cNvPr id="5" name="Google Shape;96;p1">
            <a:extLst>
              <a:ext uri="{FF2B5EF4-FFF2-40B4-BE49-F238E27FC236}">
                <a16:creationId xmlns:a16="http://schemas.microsoft.com/office/drawing/2014/main" id="{7B664C67-6C45-3C92-BAC4-CA7BDF6B46E0}"/>
              </a:ext>
            </a:extLst>
          </p:cNvPr>
          <p:cNvSpPr txBox="1">
            <a:spLocks/>
          </p:cNvSpPr>
          <p:nvPr/>
        </p:nvSpPr>
        <p:spPr>
          <a:xfrm>
            <a:off x="838200" y="5054600"/>
            <a:ext cx="4953000" cy="889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buClr>
                <a:schemeClr val="accent1"/>
              </a:buClr>
              <a:buSzPts val="2400"/>
              <a:buFont typeface="Arial"/>
              <a:buNone/>
            </a:pP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Henning Lorenz </a:t>
            </a:r>
            <a:r>
              <a:rPr lang="en-GB" sz="2000" dirty="0">
                <a:solidFill>
                  <a:srgbClr val="FEDC7F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-GB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henning.Lorenz@geo.uu.se</a:t>
            </a:r>
            <a:br>
              <a:rPr lang="en-GB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Uppsala University, Sweden</a:t>
            </a:r>
            <a:endParaRPr lang="en-GB" sz="2400" dirty="0"/>
          </a:p>
        </p:txBody>
      </p:sp>
      <p:pic>
        <p:nvPicPr>
          <p:cNvPr id="6" name="Google Shape;97;p1">
            <a:extLst>
              <a:ext uri="{FF2B5EF4-FFF2-40B4-BE49-F238E27FC236}">
                <a16:creationId xmlns:a16="http://schemas.microsoft.com/office/drawing/2014/main" id="{B52CD2F7-278C-7248-2215-958568A8B2F1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6096000" y="413115"/>
            <a:ext cx="5647871" cy="5647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839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6DF20-2364-47A4-B76E-2F07959D3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77" y="802511"/>
            <a:ext cx="8520960" cy="537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3511A0-A2A9-402C-BF07-B92E4B1C9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577" y="801133"/>
            <a:ext cx="8520960" cy="537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90A6EA-5300-4284-90F3-89BED2D94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761" y="802511"/>
            <a:ext cx="8518776" cy="5373422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681108ED-2FD2-421E-9DE7-3EFF1AC57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05"/>
            <a:ext cx="10515600" cy="756213"/>
          </a:xfrm>
        </p:spPr>
        <p:txBody>
          <a:bodyPr anchor="t"/>
          <a:lstStyle/>
          <a:p>
            <a:pPr algn="r"/>
            <a:r>
              <a:rPr lang="en-GB" noProof="0" dirty="0"/>
              <a:t>EPOS in a nutshell</a:t>
            </a:r>
          </a:p>
        </p:txBody>
      </p:sp>
    </p:spTree>
    <p:extLst>
      <p:ext uri="{BB962C8B-B14F-4D97-AF65-F5344CB8AC3E}">
        <p14:creationId xmlns:p14="http://schemas.microsoft.com/office/powerpoint/2010/main" val="172353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90A6EA-5300-4284-90F3-89BED2D9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61" y="802511"/>
            <a:ext cx="8518776" cy="53734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F70D3A-B54A-6D00-9410-C471D52E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05"/>
            <a:ext cx="10515600" cy="756213"/>
          </a:xfrm>
        </p:spPr>
        <p:txBody>
          <a:bodyPr anchor="t"/>
          <a:lstStyle/>
          <a:p>
            <a:pPr algn="r"/>
            <a:r>
              <a:rPr lang="en-GB" noProof="0" dirty="0"/>
              <a:t>EPOS in a nutshell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39A47-C9FC-41CC-A7A8-7353053F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7633" y="4329020"/>
            <a:ext cx="3356657" cy="18309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38724E1-A0FD-4B5A-B5CD-FD7791C8C572}"/>
              </a:ext>
            </a:extLst>
          </p:cNvPr>
          <p:cNvGrpSpPr/>
          <p:nvPr/>
        </p:nvGrpSpPr>
        <p:grpSpPr>
          <a:xfrm>
            <a:off x="1836516" y="1300223"/>
            <a:ext cx="7870786" cy="2909104"/>
            <a:chOff x="1836516" y="1300223"/>
            <a:chExt cx="7870786" cy="290910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0FB7AC-95E2-417E-8DBB-C9B1237FB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6516" y="1392820"/>
              <a:ext cx="7870786" cy="0"/>
            </a:xfrm>
            <a:prstGeom prst="line">
              <a:avLst/>
            </a:prstGeom>
            <a:ln w="190500">
              <a:solidFill>
                <a:srgbClr val="FFC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5DA2047-3C4C-4F88-A69A-007E289E5A6F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60" y="1300223"/>
              <a:ext cx="0" cy="2909104"/>
            </a:xfrm>
            <a:prstGeom prst="straightConnector1">
              <a:avLst/>
            </a:prstGeom>
            <a:ln w="1905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45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90A6EA-5300-4284-90F3-89BED2D9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761" y="802511"/>
            <a:ext cx="8518776" cy="53734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F70D3A-B54A-6D00-9410-C471D52ED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05"/>
            <a:ext cx="10515600" cy="756213"/>
          </a:xfrm>
        </p:spPr>
        <p:txBody>
          <a:bodyPr anchor="t"/>
          <a:lstStyle/>
          <a:p>
            <a:pPr algn="r"/>
            <a:r>
              <a:rPr lang="en-GB" noProof="0" dirty="0"/>
              <a:t>EPOS in a nutshell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39A47-C9FC-41CC-A7A8-7353053FE4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7633" y="4329020"/>
            <a:ext cx="3356657" cy="18309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F465E3-5959-4091-891F-B79409738F27}"/>
              </a:ext>
            </a:extLst>
          </p:cNvPr>
          <p:cNvSpPr txBox="1"/>
          <p:nvPr/>
        </p:nvSpPr>
        <p:spPr>
          <a:xfrm>
            <a:off x="3638309" y="5343478"/>
            <a:ext cx="3896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sv-SE" sz="1400" dirty="0" err="1">
                <a:solidFill>
                  <a:schemeClr val="accent4">
                    <a:lumMod val="75000"/>
                  </a:schemeClr>
                </a:solidFill>
              </a:rPr>
              <a:t>host</a:t>
            </a:r>
            <a:r>
              <a:rPr lang="sv-SE" sz="1400" dirty="0">
                <a:solidFill>
                  <a:schemeClr val="accent4">
                    <a:lumMod val="75000"/>
                  </a:schemeClr>
                </a:solidFill>
              </a:rPr>
              <a:t> premium ”management”: INGV, </a:t>
            </a:r>
            <a:r>
              <a:rPr lang="sv-SE" sz="1400" dirty="0" err="1">
                <a:solidFill>
                  <a:schemeClr val="accent4">
                    <a:lumMod val="75000"/>
                  </a:schemeClr>
                </a:solidFill>
              </a:rPr>
              <a:t>Rome</a:t>
            </a:r>
            <a:r>
              <a:rPr lang="sv-SE" sz="1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sv-SE" sz="1400" dirty="0" err="1">
                <a:solidFill>
                  <a:schemeClr val="accent4">
                    <a:lumMod val="75000"/>
                  </a:schemeClr>
                </a:solidFill>
              </a:rPr>
              <a:t>Italy</a:t>
            </a:r>
            <a:endParaRPr lang="sv-SE" sz="1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sv-SE" sz="1400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sv-SE" sz="1400" dirty="0" err="1">
                <a:solidFill>
                  <a:schemeClr val="accent4">
                    <a:lumMod val="75000"/>
                  </a:schemeClr>
                </a:solidFill>
              </a:rPr>
              <a:t>host</a:t>
            </a:r>
            <a:r>
              <a:rPr lang="sv-SE" sz="1400" dirty="0">
                <a:solidFill>
                  <a:schemeClr val="accent4">
                    <a:lumMod val="75000"/>
                  </a:schemeClr>
                </a:solidFill>
              </a:rPr>
              <a:t> premium ”IT”: BRGM, Orléans, </a:t>
            </a:r>
            <a:r>
              <a:rPr lang="sv-SE" sz="1400" dirty="0" err="1">
                <a:solidFill>
                  <a:schemeClr val="accent4">
                    <a:lumMod val="75000"/>
                  </a:schemeClr>
                </a:solidFill>
              </a:rPr>
              <a:t>France</a:t>
            </a:r>
            <a:endParaRPr lang="sv-SE" sz="14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(+ all the </a:t>
            </a:r>
            <a:r>
              <a:rPr lang="sv-SE" sz="1400" b="1" dirty="0" err="1">
                <a:solidFill>
                  <a:schemeClr val="accent4">
                    <a:lumMod val="75000"/>
                  </a:schemeClr>
                </a:solidFill>
              </a:rPr>
              <a:t>work</a:t>
            </a:r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sz="1400" b="1" dirty="0" err="1">
                <a:solidFill>
                  <a:schemeClr val="accent4">
                    <a:lumMod val="75000"/>
                  </a:schemeClr>
                </a:solidFill>
              </a:rPr>
              <a:t>done</a:t>
            </a:r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 at </a:t>
            </a:r>
            <a:r>
              <a:rPr lang="sv-SE" sz="1400" b="1" dirty="0" err="1">
                <a:solidFill>
                  <a:schemeClr val="accent4">
                    <a:lumMod val="75000"/>
                  </a:schemeClr>
                </a:solidFill>
              </a:rPr>
              <a:t>community</a:t>
            </a:r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/national </a:t>
            </a:r>
            <a:r>
              <a:rPr lang="sv-SE" sz="1400" b="1" dirty="0" err="1">
                <a:solidFill>
                  <a:schemeClr val="accent4">
                    <a:lumMod val="75000"/>
                  </a:schemeClr>
                </a:solidFill>
              </a:rPr>
              <a:t>level</a:t>
            </a:r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b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sv-SE" sz="1400" b="1" dirty="0" err="1">
                <a:solidFill>
                  <a:schemeClr val="accent4">
                    <a:lumMod val="75000"/>
                  </a:schemeClr>
                </a:solidFill>
              </a:rPr>
              <a:t>funded</a:t>
            </a:r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v-SE" sz="1400" b="1" dirty="0" err="1">
                <a:solidFill>
                  <a:schemeClr val="accent4">
                    <a:lumMod val="75000"/>
                  </a:schemeClr>
                </a:solidFill>
              </a:rPr>
              <a:t>elsewhere</a:t>
            </a:r>
            <a:r>
              <a:rPr lang="sv-SE" sz="1400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LID4096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C4BAA37-B556-4133-A293-FBC3C62D7373}"/>
              </a:ext>
            </a:extLst>
          </p:cNvPr>
          <p:cNvGrpSpPr/>
          <p:nvPr/>
        </p:nvGrpSpPr>
        <p:grpSpPr>
          <a:xfrm>
            <a:off x="119604" y="2020031"/>
            <a:ext cx="4035707" cy="3203838"/>
            <a:chOff x="119604" y="2020031"/>
            <a:chExt cx="4035707" cy="32038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95C30D-D96B-40CD-86AE-8F52F6D26192}"/>
                </a:ext>
              </a:extLst>
            </p:cNvPr>
            <p:cNvGrpSpPr/>
            <p:nvPr/>
          </p:nvGrpSpPr>
          <p:grpSpPr>
            <a:xfrm>
              <a:off x="119604" y="2020031"/>
              <a:ext cx="3377888" cy="3203838"/>
              <a:chOff x="119604" y="2020031"/>
              <a:chExt cx="3377888" cy="320383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C335568-01CB-4390-93F6-D76FAE0414D8}"/>
                  </a:ext>
                </a:extLst>
              </p:cNvPr>
              <p:cNvSpPr txBox="1"/>
              <p:nvPr/>
            </p:nvSpPr>
            <p:spPr>
              <a:xfrm>
                <a:off x="531403" y="2020031"/>
                <a:ext cx="1959981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 err="1"/>
                  <a:t>Governance</a:t>
                </a:r>
                <a:r>
                  <a:rPr lang="sv-SE" dirty="0"/>
                  <a:t>:</a:t>
                </a:r>
              </a:p>
              <a:p>
                <a:pPr algn="ctr"/>
                <a:r>
                  <a:rPr lang="sv-SE" sz="1100" dirty="0"/>
                  <a:t>(</a:t>
                </a:r>
                <a:r>
                  <a:rPr lang="sv-SE" sz="1100" dirty="0" err="1"/>
                  <a:t>highest</a:t>
                </a:r>
                <a:r>
                  <a:rPr lang="sv-SE" sz="1100" dirty="0"/>
                  <a:t> decision-</a:t>
                </a:r>
                <a:r>
                  <a:rPr lang="sv-SE" sz="1100" dirty="0" err="1"/>
                  <a:t>making</a:t>
                </a:r>
                <a:r>
                  <a:rPr lang="sv-SE" sz="1100" dirty="0"/>
                  <a:t> </a:t>
                </a:r>
                <a:r>
                  <a:rPr lang="sv-SE" sz="1100" dirty="0" err="1"/>
                  <a:t>body</a:t>
                </a:r>
                <a:r>
                  <a:rPr lang="sv-SE" sz="1100" dirty="0"/>
                  <a:t>)</a:t>
                </a:r>
              </a:p>
              <a:p>
                <a:pPr algn="ctr"/>
                <a:r>
                  <a:rPr lang="sv-SE" b="1" dirty="0"/>
                  <a:t>General </a:t>
                </a:r>
                <a:r>
                  <a:rPr lang="sv-SE" b="1" dirty="0" err="1"/>
                  <a:t>Assembly</a:t>
                </a:r>
                <a:endParaRPr lang="sv-SE" b="1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F28763-10A0-4223-9B7F-6E3369739609}"/>
                  </a:ext>
                </a:extLst>
              </p:cNvPr>
              <p:cNvSpPr txBox="1"/>
              <p:nvPr/>
            </p:nvSpPr>
            <p:spPr>
              <a:xfrm>
                <a:off x="1454548" y="3383660"/>
                <a:ext cx="1524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EPOS </a:t>
                </a:r>
                <a:r>
                  <a:rPr lang="sv-SE" dirty="0" err="1"/>
                  <a:t>Strategy</a:t>
                </a:r>
                <a:endParaRPr lang="LID4096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08E897-6C54-4E7D-932E-8F5674CDD68B}"/>
                  </a:ext>
                </a:extLst>
              </p:cNvPr>
              <p:cNvSpPr txBox="1"/>
              <p:nvPr/>
            </p:nvSpPr>
            <p:spPr>
              <a:xfrm>
                <a:off x="119604" y="3383660"/>
                <a:ext cx="9066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dirty="0"/>
                  <a:t>Actions</a:t>
                </a:r>
                <a:endParaRPr lang="LID4096" dirty="0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4AF4957-AB47-4C23-BC8F-742C83A533F9}"/>
                  </a:ext>
                </a:extLst>
              </p:cNvPr>
              <p:cNvCxnSpPr>
                <a:stCxn id="22" idx="3"/>
                <a:endCxn id="21" idx="1"/>
              </p:cNvCxnSpPr>
              <p:nvPr/>
            </p:nvCxnSpPr>
            <p:spPr>
              <a:xfrm>
                <a:off x="1026286" y="3568326"/>
                <a:ext cx="428262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82A80F-1E5D-450E-BA1D-4FC49FA91FD4}"/>
                  </a:ext>
                </a:extLst>
              </p:cNvPr>
              <p:cNvSpPr txBox="1"/>
              <p:nvPr/>
            </p:nvSpPr>
            <p:spPr>
              <a:xfrm>
                <a:off x="531402" y="4408261"/>
                <a:ext cx="1959981" cy="81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dirty="0" err="1"/>
                  <a:t>Thematic</a:t>
                </a:r>
                <a:r>
                  <a:rPr lang="sv-SE" dirty="0"/>
                  <a:t> </a:t>
                </a:r>
                <a:r>
                  <a:rPr lang="sv-SE" dirty="0" err="1"/>
                  <a:t>Communities</a:t>
                </a:r>
                <a:endParaRPr lang="sv-SE" dirty="0"/>
              </a:p>
              <a:p>
                <a:pPr algn="ctr"/>
                <a:r>
                  <a:rPr lang="sv-SE" sz="1100" dirty="0"/>
                  <a:t>(”</a:t>
                </a:r>
                <a:r>
                  <a:rPr lang="sv-SE" sz="1100" dirty="0" err="1"/>
                  <a:t>bottom</a:t>
                </a:r>
                <a:r>
                  <a:rPr lang="sv-SE" sz="1100" dirty="0"/>
                  <a:t> </a:t>
                </a:r>
                <a:r>
                  <a:rPr lang="sv-SE" sz="1100" dirty="0" err="1"/>
                  <a:t>up</a:t>
                </a:r>
                <a:r>
                  <a:rPr lang="sv-SE" sz="1100" dirty="0"/>
                  <a:t>”)</a:t>
                </a:r>
                <a:endParaRPr lang="sv-SE" b="1" dirty="0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D4577A1-1FA7-4EE2-8D44-B9C7894FC3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1976" y="2839363"/>
                <a:ext cx="564572" cy="505717"/>
              </a:xfrm>
              <a:prstGeom prst="straightConnector1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C723CB-CF1E-491A-87E9-0E051F7FC76E}"/>
                  </a:ext>
                </a:extLst>
              </p:cNvPr>
              <p:cNvSpPr txBox="1"/>
              <p:nvPr/>
            </p:nvSpPr>
            <p:spPr>
              <a:xfrm>
                <a:off x="1930075" y="2887251"/>
                <a:ext cx="1567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solidFill>
                      <a:schemeClr val="accent1"/>
                    </a:solidFill>
                  </a:rPr>
                  <a:t>Reviews and </a:t>
                </a:r>
                <a:r>
                  <a:rPr lang="sv-SE" sz="1200" dirty="0" err="1">
                    <a:solidFill>
                      <a:schemeClr val="accent1"/>
                    </a:solidFill>
                  </a:rPr>
                  <a:t>approves</a:t>
                </a:r>
                <a:endParaRPr lang="LID4096" sz="12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13805FE-0B7B-4B33-9B30-63E954A127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954" y="2835505"/>
                <a:ext cx="672297" cy="529858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CC795C3-4973-4D33-A0D1-A029A31659B9}"/>
                  </a:ext>
                </a:extLst>
              </p:cNvPr>
              <p:cNvSpPr txBox="1"/>
              <p:nvPr/>
            </p:nvSpPr>
            <p:spPr>
              <a:xfrm>
                <a:off x="313484" y="2879557"/>
                <a:ext cx="77149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v-SE" sz="1200" dirty="0" err="1">
                    <a:solidFill>
                      <a:srgbClr val="C00000"/>
                    </a:solidFill>
                  </a:rPr>
                  <a:t>Approves</a:t>
                </a:r>
                <a:endParaRPr lang="LID4096" sz="12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13747E6-F8E0-441A-AAEB-2CF15F15A2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3927" y="3761931"/>
                <a:ext cx="617316" cy="633427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58A6D78-8EB5-47FA-9B99-12CC0B2983F8}"/>
                  </a:ext>
                </a:extLst>
              </p:cNvPr>
              <p:cNvSpPr txBox="1"/>
              <p:nvPr/>
            </p:nvSpPr>
            <p:spPr>
              <a:xfrm>
                <a:off x="123767" y="3946596"/>
                <a:ext cx="115146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sv-SE" sz="1200" dirty="0" err="1">
                    <a:solidFill>
                      <a:srgbClr val="00B050"/>
                    </a:solidFill>
                  </a:rPr>
                  <a:t>Suggest</a:t>
                </a:r>
                <a:endParaRPr lang="sv-SE" sz="1200" dirty="0">
                  <a:solidFill>
                    <a:srgbClr val="00B050"/>
                  </a:solidFill>
                </a:endParaRPr>
              </a:p>
              <a:p>
                <a:r>
                  <a:rPr lang="sv-SE" sz="1200" dirty="0">
                    <a:solidFill>
                      <a:srgbClr val="00B050"/>
                    </a:solidFill>
                  </a:rPr>
                  <a:t>and </a:t>
                </a:r>
                <a:r>
                  <a:rPr lang="sv-SE" sz="1200" dirty="0" err="1">
                    <a:solidFill>
                      <a:srgbClr val="00B050"/>
                    </a:solidFill>
                  </a:rPr>
                  <a:t>implement</a:t>
                </a:r>
                <a:endParaRPr lang="LID4096" sz="12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43F8934-240B-4F86-AC1E-581D6C02FA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1976" y="3761931"/>
                <a:ext cx="564572" cy="646331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6596247-7B5F-454F-A008-B2A2B03A872C}"/>
                  </a:ext>
                </a:extLst>
              </p:cNvPr>
              <p:cNvSpPr txBox="1"/>
              <p:nvPr/>
            </p:nvSpPr>
            <p:spPr>
              <a:xfrm>
                <a:off x="1807659" y="3949319"/>
                <a:ext cx="87196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sv-SE" sz="1200" dirty="0" err="1">
                    <a:solidFill>
                      <a:srgbClr val="00B050"/>
                    </a:solidFill>
                  </a:rPr>
                  <a:t>Suggest</a:t>
                </a:r>
                <a:endParaRPr lang="sv-SE" sz="1200" dirty="0">
                  <a:solidFill>
                    <a:srgbClr val="00B050"/>
                  </a:solidFill>
                </a:endParaRPr>
              </a:p>
              <a:p>
                <a:pPr algn="r"/>
                <a:r>
                  <a:rPr lang="sv-SE" sz="1200" dirty="0">
                    <a:solidFill>
                      <a:srgbClr val="00B050"/>
                    </a:solidFill>
                  </a:rPr>
                  <a:t>and </a:t>
                </a:r>
                <a:r>
                  <a:rPr lang="sv-SE" sz="1200" dirty="0" err="1">
                    <a:solidFill>
                      <a:srgbClr val="00B050"/>
                    </a:solidFill>
                  </a:rPr>
                  <a:t>review</a:t>
                </a:r>
                <a:endParaRPr lang="LID4096" sz="1200" dirty="0">
                  <a:solidFill>
                    <a:srgbClr val="00B050"/>
                  </a:solidFill>
                </a:endParaRP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C76138C-1848-4D0F-9613-65225E552C42}"/>
                </a:ext>
              </a:extLst>
            </p:cNvPr>
            <p:cNvCxnSpPr>
              <a:cxnSpLocks/>
              <a:endCxn id="21" idx="3"/>
            </p:cNvCxnSpPr>
            <p:nvPr/>
          </p:nvCxnSpPr>
          <p:spPr>
            <a:xfrm flipH="1">
              <a:off x="2978548" y="3568326"/>
              <a:ext cx="1176763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651F69E-91A1-40DA-9A90-C37D9583FAF6}"/>
                </a:ext>
              </a:extLst>
            </p:cNvPr>
            <p:cNvSpPr txBox="1"/>
            <p:nvPr/>
          </p:nvSpPr>
          <p:spPr>
            <a:xfrm>
              <a:off x="2881179" y="3266952"/>
              <a:ext cx="75713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sv-SE" sz="1200" dirty="0" err="1">
                  <a:solidFill>
                    <a:srgbClr val="00B050"/>
                  </a:solidFill>
                </a:rPr>
                <a:t>Develops</a:t>
              </a:r>
              <a:endParaRPr lang="LID4096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11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23 L 0.00013 -3.33333E-6 C 0.00234 0.0007 0.00469 0.00186 0.00703 0.00255 C 0.00951 0.00348 0.01211 0.00371 0.01458 0.00417 C 0.01667 0.00486 0.01862 0.00533 0.02057 0.00602 C 0.02891 0.00857 0.03698 0.01181 0.04531 0.01389 C 0.04844 0.01459 0.05169 0.01528 0.05482 0.01598 C 0.05768 0.0169 0.06042 0.01806 0.06341 0.01898 C 0.08438 0.02431 0.06042 0.01667 0.08203 0.02292 C 0.09102 0.02547 0.08971 0.02639 0.09909 0.02732 C 0.10378 0.02778 0.10859 0.02778 0.11328 0.02801 L 0.14271 0.02686 C 0.14935 0.02639 0.15898 0.02547 0.16549 0.02338 C 0.17474 0.02037 0.18464 0.01528 0.1931 0.0088 C 0.20313 0.00093 0.21289 -0.00787 0.22279 -0.01643 C 0.22669 -0.0199 0.23607 -0.02847 0.24049 -0.03333 C 0.24245 -0.03541 0.24414 -0.03773 0.24596 -0.04004 C 0.25456 -0.05185 0.25469 -0.05486 0.26484 -0.07384 C 0.26836 -0.08032 0.26992 -0.0824 0.27318 -0.08912 C 0.27487 -0.09259 0.27695 -0.0956 0.27813 -0.09977 C 0.27956 -0.10439 0.27839 -0.10069 0.28099 -0.1081 C 0.28229 -0.1118 0.28151 -0.11018 0.28255 -0.11203 L 0.28255 -0.1118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15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8B7B1-E677-F235-FD5E-A14D25712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86516-0466-D120-12CB-7E2E7A42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noProof="0" dirty="0"/>
              <a:t>What about your data and research products?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FDFE70-9000-07CD-3D4B-AC264C44E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noProof="0" dirty="0"/>
          </a:p>
          <a:p>
            <a:pPr marL="0" indent="0" algn="ctr">
              <a:buNone/>
            </a:pPr>
            <a:r>
              <a:rPr lang="en-GB" noProof="0" dirty="0"/>
              <a:t>=&gt; A few more questions</a:t>
            </a:r>
          </a:p>
        </p:txBody>
      </p:sp>
    </p:spTree>
    <p:extLst>
      <p:ext uri="{BB962C8B-B14F-4D97-AF65-F5344CB8AC3E}">
        <p14:creationId xmlns:p14="http://schemas.microsoft.com/office/powerpoint/2010/main" val="55136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648030-B4EC-E822-4BCE-3C20F9D2B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" y="0"/>
            <a:ext cx="1215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0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6B9EA3-485B-8371-27A4-953C484DC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3" y="0"/>
            <a:ext cx="12168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9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DE4B8-5A5D-7AC1-78CD-3F2049278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0"/>
            <a:ext cx="12179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60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7CCC6-297C-15A1-A839-9B533ADD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GB" sz="4000" noProof="0" dirty="0"/>
              <a:t>Boundary conditions for adding new (your?) data: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B543E4-9D52-3CAE-66E5-1C04550B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noProof="0" dirty="0"/>
              <a:t>Support by a thematic community</a:t>
            </a:r>
            <a:endParaRPr lang="en-GB" noProof="0" dirty="0"/>
          </a:p>
          <a:p>
            <a:r>
              <a:rPr lang="en-GB" noProof="0" dirty="0"/>
              <a:t>Does a suitable data service/product already exist?</a:t>
            </a:r>
          </a:p>
          <a:p>
            <a:r>
              <a:rPr lang="en-GB" noProof="0" dirty="0"/>
              <a:t>Do the data/data products fit an existing thematic community?</a:t>
            </a:r>
          </a:p>
          <a:p>
            <a:r>
              <a:rPr lang="en-GB" noProof="0" dirty="0"/>
              <a:t>Is the community willing to support these new data/data products?</a:t>
            </a:r>
            <a:br>
              <a:rPr lang="en-GB" noProof="0" dirty="0"/>
            </a:br>
            <a:r>
              <a:rPr lang="en-GB" noProof="0" dirty="0"/>
              <a:t>	(internal strategy, financial situation, prioritisation)</a:t>
            </a:r>
          </a:p>
          <a:p>
            <a:endParaRPr lang="en-GB" noProof="0" dirty="0"/>
          </a:p>
          <a:p>
            <a:pPr marL="0" indent="0">
              <a:buNone/>
            </a:pPr>
            <a:r>
              <a:rPr lang="en-GB" sz="3200" noProof="0" dirty="0"/>
              <a:t>EPOS ERIC Strategic and financial prioritisation</a:t>
            </a:r>
          </a:p>
        </p:txBody>
      </p:sp>
    </p:spTree>
    <p:extLst>
      <p:ext uri="{BB962C8B-B14F-4D97-AF65-F5344CB8AC3E}">
        <p14:creationId xmlns:p14="http://schemas.microsoft.com/office/powerpoint/2010/main" val="109494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17260-F4B5-3C24-8186-8D75804E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1229"/>
          </a:xfrm>
        </p:spPr>
        <p:txBody>
          <a:bodyPr anchor="b"/>
          <a:lstStyle/>
          <a:p>
            <a:pPr algn="ctr"/>
            <a:r>
              <a:rPr lang="en-GB" noProof="0" dirty="0"/>
              <a:t>Can we get your data and research products into EPOS?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D566EC-468D-4C36-E66A-61CBA35D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3357"/>
            <a:ext cx="10515600" cy="3383606"/>
          </a:xfrm>
        </p:spPr>
        <p:txBody>
          <a:bodyPr/>
          <a:lstStyle/>
          <a:p>
            <a:pPr marL="0" indent="0" algn="ctr">
              <a:buNone/>
            </a:pPr>
            <a:endParaRPr lang="en-GB" noProof="0" dirty="0"/>
          </a:p>
          <a:p>
            <a:pPr marL="0" indent="0" algn="ctr">
              <a:buNone/>
            </a:pPr>
            <a:r>
              <a:rPr lang="en-GB" noProof="0" dirty="0"/>
              <a:t>=&gt; </a:t>
            </a:r>
            <a:r>
              <a:rPr lang="en-GB" strike="sngStrike" noProof="0" dirty="0"/>
              <a:t>Let’s have</a:t>
            </a:r>
            <a:r>
              <a:rPr lang="en-GB" noProof="0" dirty="0"/>
              <a:t> </a:t>
            </a:r>
            <a:r>
              <a:rPr lang="en-GB" i="1" noProof="0" dirty="0"/>
              <a:t>We had </a:t>
            </a:r>
            <a:r>
              <a:rPr lang="en-GB" noProof="0" dirty="0"/>
              <a:t>a look at how EPOS works</a:t>
            </a:r>
          </a:p>
          <a:p>
            <a:pPr marL="0" indent="0" algn="ctr">
              <a:buNone/>
            </a:pPr>
            <a:endParaRPr lang="en-GB" noProof="0" dirty="0"/>
          </a:p>
          <a:p>
            <a:pPr marL="0" indent="0" algn="ctr">
              <a:buNone/>
            </a:pPr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F663A5-BEBE-4B77-842F-A467BF1B3016}"/>
              </a:ext>
            </a:extLst>
          </p:cNvPr>
          <p:cNvSpPr txBox="1"/>
          <p:nvPr/>
        </p:nvSpPr>
        <p:spPr>
          <a:xfrm>
            <a:off x="0" y="450641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 err="1">
                <a:solidFill>
                  <a:srgbClr val="C00000"/>
                </a:solidFill>
                <a:latin typeface="+mj-lt"/>
              </a:rPr>
              <a:t>Possibly</a:t>
            </a:r>
            <a:r>
              <a:rPr lang="sv-SE" sz="3600" dirty="0">
                <a:solidFill>
                  <a:srgbClr val="C00000"/>
                </a:solidFill>
                <a:latin typeface="+mj-lt"/>
              </a:rPr>
              <a:t>!</a:t>
            </a:r>
            <a:br>
              <a:rPr lang="sv-SE" sz="3600" dirty="0">
                <a:solidFill>
                  <a:srgbClr val="C00000"/>
                </a:solidFill>
                <a:latin typeface="+mj-lt"/>
              </a:rPr>
            </a:br>
            <a:r>
              <a:rPr lang="sv-SE" sz="2800" dirty="0" err="1">
                <a:solidFill>
                  <a:srgbClr val="C00000"/>
                </a:solidFill>
                <a:latin typeface="+mj-lt"/>
              </a:rPr>
              <a:t>But</a:t>
            </a:r>
            <a:r>
              <a:rPr lang="sv-SE" sz="2800" dirty="0">
                <a:solidFill>
                  <a:srgbClr val="C00000"/>
                </a:solidFill>
                <a:latin typeface="+mj-lt"/>
              </a:rPr>
              <a:t> the </a:t>
            </a:r>
            <a:r>
              <a:rPr lang="sv-SE" sz="2800" dirty="0" err="1">
                <a:solidFill>
                  <a:srgbClr val="C00000"/>
                </a:solidFill>
                <a:latin typeface="+mj-lt"/>
              </a:rPr>
              <a:t>required</a:t>
            </a:r>
            <a:r>
              <a:rPr lang="sv-SE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sv-SE" sz="2800" dirty="0" err="1">
                <a:solidFill>
                  <a:srgbClr val="C00000"/>
                </a:solidFill>
                <a:latin typeface="+mj-lt"/>
              </a:rPr>
              <a:t>effort</a:t>
            </a:r>
            <a:r>
              <a:rPr lang="sv-SE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sv-SE" sz="2800" dirty="0" err="1">
                <a:solidFill>
                  <a:srgbClr val="C00000"/>
                </a:solidFill>
                <a:latin typeface="+mj-lt"/>
              </a:rPr>
              <a:t>depends</a:t>
            </a:r>
            <a:r>
              <a:rPr lang="sv-SE" sz="2800" dirty="0">
                <a:solidFill>
                  <a:srgbClr val="C00000"/>
                </a:solidFill>
                <a:latin typeface="+mj-lt"/>
              </a:rPr>
              <a:t> on the </a:t>
            </a:r>
            <a:r>
              <a:rPr lang="sv-SE" sz="2800" dirty="0" err="1">
                <a:solidFill>
                  <a:srgbClr val="C00000"/>
                </a:solidFill>
                <a:latin typeface="+mj-lt"/>
              </a:rPr>
              <a:t>type</a:t>
            </a:r>
            <a:r>
              <a:rPr lang="sv-SE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sv-SE" sz="2800" dirty="0" err="1">
                <a:solidFill>
                  <a:srgbClr val="C00000"/>
                </a:solidFill>
                <a:latin typeface="+mj-lt"/>
              </a:rPr>
              <a:t>of</a:t>
            </a:r>
            <a:r>
              <a:rPr lang="sv-SE" sz="2800" dirty="0">
                <a:solidFill>
                  <a:srgbClr val="C00000"/>
                </a:solidFill>
                <a:latin typeface="+mj-lt"/>
              </a:rPr>
              <a:t> the data (</a:t>
            </a:r>
            <a:r>
              <a:rPr lang="sv-SE" sz="2800" dirty="0" err="1">
                <a:solidFill>
                  <a:srgbClr val="C00000"/>
                </a:solidFill>
                <a:latin typeface="+mj-lt"/>
              </a:rPr>
              <a:t>product</a:t>
            </a:r>
            <a:r>
              <a:rPr lang="sv-SE" sz="2800" dirty="0">
                <a:solidFill>
                  <a:srgbClr val="C00000"/>
                </a:solidFill>
                <a:latin typeface="+mj-lt"/>
              </a:rPr>
              <a:t>).</a:t>
            </a:r>
            <a:endParaRPr lang="LID4096" sz="36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09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17260-F4B5-3C24-8186-8D75804E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1229"/>
          </a:xfrm>
        </p:spPr>
        <p:txBody>
          <a:bodyPr anchor="b"/>
          <a:lstStyle/>
          <a:p>
            <a:pPr algn="ctr"/>
            <a:r>
              <a:rPr lang="en-GB" noProof="0" dirty="0"/>
              <a:t>Can we get your data and research products into EPOS?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D566EC-468D-4C36-E66A-61CBA35D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93357"/>
            <a:ext cx="10742875" cy="534264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noProof="0" dirty="0"/>
              <a:t>Easy:			</a:t>
            </a:r>
            <a:r>
              <a:rPr lang="en-GB" dirty="0"/>
              <a:t>Data/data products fit with existing data service.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None/>
            </a:pPr>
            <a:endParaRPr lang="en-GB" noProof="0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B29712F-08FB-4261-A014-E9F8198CA597}"/>
              </a:ext>
            </a:extLst>
          </p:cNvPr>
          <p:cNvSpPr txBox="1">
            <a:spLocks/>
          </p:cNvSpPr>
          <p:nvPr/>
        </p:nvSpPr>
        <p:spPr>
          <a:xfrm>
            <a:off x="838199" y="3724984"/>
            <a:ext cx="10742875" cy="11332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Relatively easy:	The topic is already covered by a TCS and the TCS has			procedures for inclusion of new data.</a:t>
            </a:r>
            <a:br>
              <a:rPr lang="en-GB" dirty="0"/>
            </a:br>
            <a:r>
              <a:rPr lang="en-GB" dirty="0"/>
              <a:t>			</a:t>
            </a:r>
            <a:r>
              <a:rPr lang="en-GB" sz="2400" dirty="0"/>
              <a:t>=&gt; diverse laboratory data in TCS MSL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9B33E304-2961-459D-B288-44635C830814}"/>
              </a:ext>
            </a:extLst>
          </p:cNvPr>
          <p:cNvSpPr txBox="1">
            <a:spLocks/>
          </p:cNvSpPr>
          <p:nvPr/>
        </p:nvSpPr>
        <p:spPr>
          <a:xfrm>
            <a:off x="838198" y="5017071"/>
            <a:ext cx="10742875" cy="1029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Advanced:		A new TCS!</a:t>
            </a:r>
            <a:br>
              <a:rPr lang="en-GB" dirty="0"/>
            </a:br>
            <a:r>
              <a:rPr lang="en-GB" dirty="0"/>
              <a:t>			</a:t>
            </a:r>
            <a:r>
              <a:rPr lang="en-GB" sz="2400" dirty="0"/>
              <a:t>Requires community building development work, strategic</a:t>
            </a:r>
            <a:br>
              <a:rPr lang="en-GB" sz="2400" dirty="0"/>
            </a:br>
            <a:r>
              <a:rPr lang="en-GB" sz="2400" dirty="0"/>
              <a:t>			decisions at higher level.</a:t>
            </a:r>
          </a:p>
        </p:txBody>
      </p:sp>
    </p:spTree>
    <p:extLst>
      <p:ext uri="{BB962C8B-B14F-4D97-AF65-F5344CB8AC3E}">
        <p14:creationId xmlns:p14="http://schemas.microsoft.com/office/powerpoint/2010/main" val="412988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F798-2DF2-807A-1795-98017079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/>
              <a:t>Overview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6BEBC-53B5-39C6-AFEC-EA9DCAFAB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sv-SE" dirty="0"/>
              <a:t>Your data and research </a:t>
            </a:r>
            <a:r>
              <a:rPr lang="sv-SE" dirty="0" err="1"/>
              <a:t>products</a:t>
            </a:r>
            <a:endParaRPr lang="sv-SE" dirty="0"/>
          </a:p>
          <a:p>
            <a:pPr>
              <a:lnSpc>
                <a:spcPct val="150000"/>
              </a:lnSpc>
            </a:pPr>
            <a:r>
              <a:rPr lang="sv-SE" dirty="0" err="1"/>
              <a:t>How</a:t>
            </a:r>
            <a:r>
              <a:rPr lang="sv-SE" dirty="0"/>
              <a:t> EPOS </a:t>
            </a:r>
            <a:r>
              <a:rPr lang="sv-SE" dirty="0" err="1"/>
              <a:t>works</a:t>
            </a:r>
            <a:r>
              <a:rPr lang="sv-SE" dirty="0"/>
              <a:t> and </a:t>
            </a:r>
            <a:r>
              <a:rPr lang="sv-SE" dirty="0" err="1"/>
              <a:t>what</a:t>
            </a:r>
            <a:r>
              <a:rPr lang="sv-SE" dirty="0"/>
              <a:t> it </a:t>
            </a:r>
            <a:r>
              <a:rPr lang="sv-SE" dirty="0" err="1"/>
              <a:t>means</a:t>
            </a:r>
            <a:r>
              <a:rPr lang="sv-SE" dirty="0"/>
              <a:t> for data provision</a:t>
            </a:r>
          </a:p>
          <a:p>
            <a:pPr>
              <a:lnSpc>
                <a:spcPct val="150000"/>
              </a:lnSpc>
            </a:pPr>
            <a:r>
              <a:rPr lang="sv-SE" dirty="0"/>
              <a:t>Ways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adding</a:t>
            </a:r>
            <a:r>
              <a:rPr lang="sv-SE" dirty="0"/>
              <a:t> new </a:t>
            </a:r>
            <a:r>
              <a:rPr lang="sv-SE" dirty="0" err="1"/>
              <a:t>content</a:t>
            </a:r>
            <a:r>
              <a:rPr lang="sv-SE" dirty="0"/>
              <a:t> to EPOS</a:t>
            </a:r>
          </a:p>
          <a:p>
            <a:pPr>
              <a:lnSpc>
                <a:spcPct val="150000"/>
              </a:lnSpc>
            </a:pPr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examples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6005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11BC-ACC6-4EDE-885C-18283C84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noProof="0" dirty="0"/>
              <a:t>Basic ingredients of a TCS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D199A-6534-45C9-ADF5-9DA9EFDF2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/>
              <a:t>Represents a wider subject area</a:t>
            </a:r>
          </a:p>
          <a:p>
            <a:r>
              <a:rPr lang="en-GB" noProof="0" dirty="0"/>
              <a:t>Is supported by a community (=&gt; consortium)</a:t>
            </a:r>
          </a:p>
          <a:p>
            <a:r>
              <a:rPr lang="en-GB" noProof="0" dirty="0"/>
              <a:t>Responsible for selecting and developing data/metadata/transfer standards</a:t>
            </a:r>
          </a:p>
          <a:p>
            <a:r>
              <a:rPr lang="en-GB" noProof="0" dirty="0"/>
              <a:t>Responsible for data provision</a:t>
            </a:r>
          </a:p>
          <a:p>
            <a:r>
              <a:rPr lang="en-GB" dirty="0"/>
              <a:t>A substantial</a:t>
            </a:r>
            <a:r>
              <a:rPr lang="en-GB" noProof="0" dirty="0"/>
              <a:t> workload</a:t>
            </a:r>
          </a:p>
          <a:p>
            <a:pPr lvl="1"/>
            <a:r>
              <a:rPr lang="en-GB" noProof="0" dirty="0"/>
              <a:t>Management of TCS, relation to EPOS ERIC</a:t>
            </a:r>
          </a:p>
          <a:p>
            <a:pPr lvl="1"/>
            <a:r>
              <a:rPr lang="en-GB" noProof="0" dirty="0"/>
              <a:t>ICS-TCS interaction</a:t>
            </a:r>
          </a:p>
          <a:p>
            <a:pPr lvl="1"/>
            <a:r>
              <a:rPr lang="en-GB" noProof="0" dirty="0"/>
              <a:t>Continued technical and thematic development</a:t>
            </a:r>
          </a:p>
          <a:p>
            <a:pPr lvl="1"/>
            <a:r>
              <a:rPr lang="en-GB" noProof="0" dirty="0"/>
              <a:t>Data provision (depending on internal organisation)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724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8C3D-37E0-4AF1-BD0A-AC327FF07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noProof="0" dirty="0"/>
              <a:t>How to make a new TCS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DE503-0C94-45CA-A273-6648BB73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0" dirty="0"/>
              <a:t>EPOS ERIC has</a:t>
            </a:r>
          </a:p>
          <a:p>
            <a:r>
              <a:rPr lang="en-GB" sz="2400" noProof="0" dirty="0"/>
              <a:t>Statutes </a:t>
            </a:r>
            <a:r>
              <a:rPr lang="en-GB" sz="1800" i="1" noProof="0" dirty="0"/>
              <a:t>(the ”Constitution/Basic Law”)</a:t>
            </a:r>
            <a:r>
              <a:rPr lang="en-GB" sz="2400" noProof="0" dirty="0"/>
              <a:t>, and</a:t>
            </a:r>
          </a:p>
          <a:p>
            <a:r>
              <a:rPr lang="en-GB" sz="2400" noProof="0" dirty="0"/>
              <a:t>Implementing Rules </a:t>
            </a:r>
            <a:r>
              <a:rPr lang="en-GB" sz="1800" i="1" noProof="0" dirty="0"/>
              <a:t>(the ”legislation”)</a:t>
            </a:r>
            <a:r>
              <a:rPr lang="en-GB" sz="2400" noProof="0" dirty="0"/>
              <a:t>.</a:t>
            </a:r>
            <a:br>
              <a:rPr lang="en-GB" sz="2400" noProof="0" dirty="0"/>
            </a:br>
            <a:r>
              <a:rPr lang="en-GB" sz="1800" noProof="0" dirty="0"/>
              <a:t>Section 1: Rules of Procedure </a:t>
            </a:r>
            <a:r>
              <a:rPr lang="en-GB" sz="1800" i="1" noProof="0" dirty="0"/>
              <a:t>(governance &amp; management)</a:t>
            </a:r>
            <a:br>
              <a:rPr lang="en-GB" sz="1800" noProof="0" dirty="0"/>
            </a:br>
            <a:r>
              <a:rPr lang="en-GB" sz="1800" u="sng" noProof="0" dirty="0"/>
              <a:t>Section 2: Terms of Reference for the EPOS Delivery Framework</a:t>
            </a:r>
            <a:endParaRPr lang="en-GB" sz="2400" u="sng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4738FE-7A11-4190-BAD1-0EDFFE52D7AE}"/>
              </a:ext>
            </a:extLst>
          </p:cNvPr>
          <p:cNvGrpSpPr/>
          <p:nvPr/>
        </p:nvGrpSpPr>
        <p:grpSpPr>
          <a:xfrm>
            <a:off x="5347504" y="0"/>
            <a:ext cx="6844496" cy="6858000"/>
            <a:chOff x="5347504" y="0"/>
            <a:chExt cx="6844496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DCA87D-6D5A-4070-A9C6-DEEE90E9C001}"/>
                </a:ext>
              </a:extLst>
            </p:cNvPr>
            <p:cNvSpPr/>
            <p:nvPr/>
          </p:nvSpPr>
          <p:spPr>
            <a:xfrm>
              <a:off x="5347504" y="6219463"/>
              <a:ext cx="2203048" cy="416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41A8282-7702-4BCB-8BC6-2BE76E7D8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39282" y="0"/>
              <a:ext cx="4852718" cy="6858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89571D-1625-49E7-B9B0-7B58720B3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32" y="3711615"/>
            <a:ext cx="6005632" cy="2403348"/>
          </a:xfrm>
          <a:custGeom>
            <a:avLst/>
            <a:gdLst>
              <a:gd name="csX0" fmla="*/ 0 w 6005632"/>
              <a:gd name="csY0" fmla="*/ 0 h 2403348"/>
              <a:gd name="csX1" fmla="*/ 545967 w 6005632"/>
              <a:gd name="csY1" fmla="*/ 0 h 2403348"/>
              <a:gd name="csX2" fmla="*/ 911764 w 6005632"/>
              <a:gd name="csY2" fmla="*/ 0 h 2403348"/>
              <a:gd name="csX3" fmla="*/ 1277562 w 6005632"/>
              <a:gd name="csY3" fmla="*/ 0 h 2403348"/>
              <a:gd name="csX4" fmla="*/ 1703416 w 6005632"/>
              <a:gd name="csY4" fmla="*/ 0 h 2403348"/>
              <a:gd name="csX5" fmla="*/ 2189326 w 6005632"/>
              <a:gd name="csY5" fmla="*/ 0 h 2403348"/>
              <a:gd name="csX6" fmla="*/ 2795349 w 6005632"/>
              <a:gd name="csY6" fmla="*/ 0 h 2403348"/>
              <a:gd name="csX7" fmla="*/ 3161146 w 6005632"/>
              <a:gd name="csY7" fmla="*/ 0 h 2403348"/>
              <a:gd name="csX8" fmla="*/ 3587000 w 6005632"/>
              <a:gd name="csY8" fmla="*/ 0 h 2403348"/>
              <a:gd name="csX9" fmla="*/ 4253079 w 6005632"/>
              <a:gd name="csY9" fmla="*/ 0 h 2403348"/>
              <a:gd name="csX10" fmla="*/ 4738990 w 6005632"/>
              <a:gd name="csY10" fmla="*/ 0 h 2403348"/>
              <a:gd name="csX11" fmla="*/ 5104787 w 6005632"/>
              <a:gd name="csY11" fmla="*/ 0 h 2403348"/>
              <a:gd name="csX12" fmla="*/ 6005632 w 6005632"/>
              <a:gd name="csY12" fmla="*/ 0 h 2403348"/>
              <a:gd name="csX13" fmla="*/ 6005632 w 6005632"/>
              <a:gd name="csY13" fmla="*/ 504703 h 2403348"/>
              <a:gd name="csX14" fmla="*/ 6005632 w 6005632"/>
              <a:gd name="csY14" fmla="*/ 1009406 h 2403348"/>
              <a:gd name="csX15" fmla="*/ 6005632 w 6005632"/>
              <a:gd name="csY15" fmla="*/ 1490076 h 2403348"/>
              <a:gd name="csX16" fmla="*/ 6005632 w 6005632"/>
              <a:gd name="csY16" fmla="*/ 2403348 h 2403348"/>
              <a:gd name="csX17" fmla="*/ 5459665 w 6005632"/>
              <a:gd name="csY17" fmla="*/ 2403348 h 2403348"/>
              <a:gd name="csX18" fmla="*/ 5093868 w 6005632"/>
              <a:gd name="csY18" fmla="*/ 2403348 h 2403348"/>
              <a:gd name="csX19" fmla="*/ 4427789 w 6005632"/>
              <a:gd name="csY19" fmla="*/ 2403348 h 2403348"/>
              <a:gd name="csX20" fmla="*/ 3761709 w 6005632"/>
              <a:gd name="csY20" fmla="*/ 2403348 h 2403348"/>
              <a:gd name="csX21" fmla="*/ 3395912 w 6005632"/>
              <a:gd name="csY21" fmla="*/ 2403348 h 2403348"/>
              <a:gd name="csX22" fmla="*/ 2970058 w 6005632"/>
              <a:gd name="csY22" fmla="*/ 2403348 h 2403348"/>
              <a:gd name="csX23" fmla="*/ 2303979 w 6005632"/>
              <a:gd name="csY23" fmla="*/ 2403348 h 2403348"/>
              <a:gd name="csX24" fmla="*/ 1758012 w 6005632"/>
              <a:gd name="csY24" fmla="*/ 2403348 h 2403348"/>
              <a:gd name="csX25" fmla="*/ 1091933 w 6005632"/>
              <a:gd name="csY25" fmla="*/ 2403348 h 2403348"/>
              <a:gd name="csX26" fmla="*/ 485910 w 6005632"/>
              <a:gd name="csY26" fmla="*/ 2403348 h 2403348"/>
              <a:gd name="csX27" fmla="*/ 0 w 6005632"/>
              <a:gd name="csY27" fmla="*/ 2403348 h 2403348"/>
              <a:gd name="csX28" fmla="*/ 0 w 6005632"/>
              <a:gd name="csY28" fmla="*/ 1970745 h 2403348"/>
              <a:gd name="csX29" fmla="*/ 0 w 6005632"/>
              <a:gd name="csY29" fmla="*/ 1538143 h 2403348"/>
              <a:gd name="csX30" fmla="*/ 0 w 6005632"/>
              <a:gd name="csY30" fmla="*/ 1033440 h 2403348"/>
              <a:gd name="csX31" fmla="*/ 0 w 6005632"/>
              <a:gd name="csY31" fmla="*/ 576804 h 2403348"/>
              <a:gd name="csX32" fmla="*/ 0 w 6005632"/>
              <a:gd name="csY32" fmla="*/ 0 h 240334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6005632" h="2403348" fill="none" extrusionOk="0">
                <a:moveTo>
                  <a:pt x="0" y="0"/>
                </a:moveTo>
                <a:cubicBezTo>
                  <a:pt x="140707" y="-42151"/>
                  <a:pt x="361933" y="19837"/>
                  <a:pt x="545967" y="0"/>
                </a:cubicBezTo>
                <a:cubicBezTo>
                  <a:pt x="730001" y="-19837"/>
                  <a:pt x="754157" y="23858"/>
                  <a:pt x="911764" y="0"/>
                </a:cubicBezTo>
                <a:cubicBezTo>
                  <a:pt x="1069371" y="-23858"/>
                  <a:pt x="1181652" y="8702"/>
                  <a:pt x="1277562" y="0"/>
                </a:cubicBezTo>
                <a:cubicBezTo>
                  <a:pt x="1373472" y="-8702"/>
                  <a:pt x="1596033" y="32061"/>
                  <a:pt x="1703416" y="0"/>
                </a:cubicBezTo>
                <a:cubicBezTo>
                  <a:pt x="1810799" y="-32061"/>
                  <a:pt x="1970444" y="26748"/>
                  <a:pt x="2189326" y="0"/>
                </a:cubicBezTo>
                <a:cubicBezTo>
                  <a:pt x="2408208" y="-26748"/>
                  <a:pt x="2498982" y="57966"/>
                  <a:pt x="2795349" y="0"/>
                </a:cubicBezTo>
                <a:cubicBezTo>
                  <a:pt x="3091716" y="-57966"/>
                  <a:pt x="3030942" y="39829"/>
                  <a:pt x="3161146" y="0"/>
                </a:cubicBezTo>
                <a:cubicBezTo>
                  <a:pt x="3291350" y="-39829"/>
                  <a:pt x="3394879" y="21102"/>
                  <a:pt x="3587000" y="0"/>
                </a:cubicBezTo>
                <a:cubicBezTo>
                  <a:pt x="3779121" y="-21102"/>
                  <a:pt x="4060407" y="11464"/>
                  <a:pt x="4253079" y="0"/>
                </a:cubicBezTo>
                <a:cubicBezTo>
                  <a:pt x="4445751" y="-11464"/>
                  <a:pt x="4572932" y="3244"/>
                  <a:pt x="4738990" y="0"/>
                </a:cubicBezTo>
                <a:cubicBezTo>
                  <a:pt x="4905048" y="-3244"/>
                  <a:pt x="5002467" y="10494"/>
                  <a:pt x="5104787" y="0"/>
                </a:cubicBezTo>
                <a:cubicBezTo>
                  <a:pt x="5207107" y="-10494"/>
                  <a:pt x="5606850" y="44454"/>
                  <a:pt x="6005632" y="0"/>
                </a:cubicBezTo>
                <a:cubicBezTo>
                  <a:pt x="6057961" y="186025"/>
                  <a:pt x="5969050" y="378916"/>
                  <a:pt x="6005632" y="504703"/>
                </a:cubicBezTo>
                <a:cubicBezTo>
                  <a:pt x="6042214" y="630490"/>
                  <a:pt x="5979015" y="881571"/>
                  <a:pt x="6005632" y="1009406"/>
                </a:cubicBezTo>
                <a:cubicBezTo>
                  <a:pt x="6032249" y="1137241"/>
                  <a:pt x="5960382" y="1323332"/>
                  <a:pt x="6005632" y="1490076"/>
                </a:cubicBezTo>
                <a:cubicBezTo>
                  <a:pt x="6050882" y="1656820"/>
                  <a:pt x="5897334" y="2071192"/>
                  <a:pt x="6005632" y="2403348"/>
                </a:cubicBezTo>
                <a:cubicBezTo>
                  <a:pt x="5861174" y="2458770"/>
                  <a:pt x="5585006" y="2380524"/>
                  <a:pt x="5459665" y="2403348"/>
                </a:cubicBezTo>
                <a:cubicBezTo>
                  <a:pt x="5334324" y="2426172"/>
                  <a:pt x="5272015" y="2374173"/>
                  <a:pt x="5093868" y="2403348"/>
                </a:cubicBezTo>
                <a:cubicBezTo>
                  <a:pt x="4915721" y="2432523"/>
                  <a:pt x="4725281" y="2329553"/>
                  <a:pt x="4427789" y="2403348"/>
                </a:cubicBezTo>
                <a:cubicBezTo>
                  <a:pt x="4130297" y="2477143"/>
                  <a:pt x="3898231" y="2334680"/>
                  <a:pt x="3761709" y="2403348"/>
                </a:cubicBezTo>
                <a:cubicBezTo>
                  <a:pt x="3625187" y="2472016"/>
                  <a:pt x="3515090" y="2397945"/>
                  <a:pt x="3395912" y="2403348"/>
                </a:cubicBezTo>
                <a:cubicBezTo>
                  <a:pt x="3276734" y="2408751"/>
                  <a:pt x="3173116" y="2387119"/>
                  <a:pt x="2970058" y="2403348"/>
                </a:cubicBezTo>
                <a:cubicBezTo>
                  <a:pt x="2767000" y="2419577"/>
                  <a:pt x="2597195" y="2401069"/>
                  <a:pt x="2303979" y="2403348"/>
                </a:cubicBezTo>
                <a:cubicBezTo>
                  <a:pt x="2010763" y="2405627"/>
                  <a:pt x="1976594" y="2383441"/>
                  <a:pt x="1758012" y="2403348"/>
                </a:cubicBezTo>
                <a:cubicBezTo>
                  <a:pt x="1539430" y="2423255"/>
                  <a:pt x="1268422" y="2343038"/>
                  <a:pt x="1091933" y="2403348"/>
                </a:cubicBezTo>
                <a:cubicBezTo>
                  <a:pt x="915444" y="2463658"/>
                  <a:pt x="656127" y="2399709"/>
                  <a:pt x="485910" y="2403348"/>
                </a:cubicBezTo>
                <a:cubicBezTo>
                  <a:pt x="315693" y="2406987"/>
                  <a:pt x="162624" y="2401199"/>
                  <a:pt x="0" y="2403348"/>
                </a:cubicBezTo>
                <a:cubicBezTo>
                  <a:pt x="-34480" y="2248568"/>
                  <a:pt x="23481" y="2064761"/>
                  <a:pt x="0" y="1970745"/>
                </a:cubicBezTo>
                <a:cubicBezTo>
                  <a:pt x="-23481" y="1876729"/>
                  <a:pt x="17439" y="1626141"/>
                  <a:pt x="0" y="1538143"/>
                </a:cubicBezTo>
                <a:cubicBezTo>
                  <a:pt x="-17439" y="1450145"/>
                  <a:pt x="23079" y="1136445"/>
                  <a:pt x="0" y="1033440"/>
                </a:cubicBezTo>
                <a:cubicBezTo>
                  <a:pt x="-23079" y="930435"/>
                  <a:pt x="26078" y="767490"/>
                  <a:pt x="0" y="576804"/>
                </a:cubicBezTo>
                <a:cubicBezTo>
                  <a:pt x="-26078" y="386118"/>
                  <a:pt x="3070" y="151642"/>
                  <a:pt x="0" y="0"/>
                </a:cubicBezTo>
                <a:close/>
              </a:path>
              <a:path w="6005632" h="2403348" stroke="0" extrusionOk="0">
                <a:moveTo>
                  <a:pt x="0" y="0"/>
                </a:moveTo>
                <a:cubicBezTo>
                  <a:pt x="135910" y="-67531"/>
                  <a:pt x="418497" y="41054"/>
                  <a:pt x="606023" y="0"/>
                </a:cubicBezTo>
                <a:cubicBezTo>
                  <a:pt x="793549" y="-41054"/>
                  <a:pt x="909137" y="38287"/>
                  <a:pt x="1212046" y="0"/>
                </a:cubicBezTo>
                <a:cubicBezTo>
                  <a:pt x="1514955" y="-38287"/>
                  <a:pt x="1531092" y="25228"/>
                  <a:pt x="1637900" y="0"/>
                </a:cubicBezTo>
                <a:cubicBezTo>
                  <a:pt x="1744708" y="-25228"/>
                  <a:pt x="2018895" y="42277"/>
                  <a:pt x="2183866" y="0"/>
                </a:cubicBezTo>
                <a:cubicBezTo>
                  <a:pt x="2348837" y="-42277"/>
                  <a:pt x="2568704" y="15439"/>
                  <a:pt x="2849945" y="0"/>
                </a:cubicBezTo>
                <a:cubicBezTo>
                  <a:pt x="3131186" y="-15439"/>
                  <a:pt x="3087892" y="12050"/>
                  <a:pt x="3215743" y="0"/>
                </a:cubicBezTo>
                <a:cubicBezTo>
                  <a:pt x="3343594" y="-12050"/>
                  <a:pt x="3637546" y="31233"/>
                  <a:pt x="3881822" y="0"/>
                </a:cubicBezTo>
                <a:cubicBezTo>
                  <a:pt x="4126098" y="-31233"/>
                  <a:pt x="4167277" y="41733"/>
                  <a:pt x="4367732" y="0"/>
                </a:cubicBezTo>
                <a:cubicBezTo>
                  <a:pt x="4568187" y="-41733"/>
                  <a:pt x="4651339" y="37787"/>
                  <a:pt x="4913699" y="0"/>
                </a:cubicBezTo>
                <a:cubicBezTo>
                  <a:pt x="5176059" y="-37787"/>
                  <a:pt x="5216196" y="36302"/>
                  <a:pt x="5399609" y="0"/>
                </a:cubicBezTo>
                <a:cubicBezTo>
                  <a:pt x="5583022" y="-36302"/>
                  <a:pt x="5813932" y="35998"/>
                  <a:pt x="6005632" y="0"/>
                </a:cubicBezTo>
                <a:cubicBezTo>
                  <a:pt x="6036536" y="221702"/>
                  <a:pt x="5971200" y="249094"/>
                  <a:pt x="6005632" y="480670"/>
                </a:cubicBezTo>
                <a:cubicBezTo>
                  <a:pt x="6040064" y="712246"/>
                  <a:pt x="5974463" y="793181"/>
                  <a:pt x="6005632" y="1009406"/>
                </a:cubicBezTo>
                <a:cubicBezTo>
                  <a:pt x="6036801" y="1225631"/>
                  <a:pt x="6003782" y="1255192"/>
                  <a:pt x="6005632" y="1466042"/>
                </a:cubicBezTo>
                <a:cubicBezTo>
                  <a:pt x="6007482" y="1676892"/>
                  <a:pt x="5975143" y="1788354"/>
                  <a:pt x="6005632" y="1874611"/>
                </a:cubicBezTo>
                <a:cubicBezTo>
                  <a:pt x="6036121" y="1960868"/>
                  <a:pt x="5978645" y="2220855"/>
                  <a:pt x="6005632" y="2403348"/>
                </a:cubicBezTo>
                <a:cubicBezTo>
                  <a:pt x="5919425" y="2448410"/>
                  <a:pt x="5752490" y="2398349"/>
                  <a:pt x="5579778" y="2403348"/>
                </a:cubicBezTo>
                <a:cubicBezTo>
                  <a:pt x="5407066" y="2408347"/>
                  <a:pt x="5277165" y="2373787"/>
                  <a:pt x="5093868" y="2403348"/>
                </a:cubicBezTo>
                <a:cubicBezTo>
                  <a:pt x="4910571" y="2432909"/>
                  <a:pt x="4586741" y="2355598"/>
                  <a:pt x="4427789" y="2403348"/>
                </a:cubicBezTo>
                <a:cubicBezTo>
                  <a:pt x="4268837" y="2451098"/>
                  <a:pt x="4037288" y="2341371"/>
                  <a:pt x="3821766" y="2403348"/>
                </a:cubicBezTo>
                <a:cubicBezTo>
                  <a:pt x="3606244" y="2465325"/>
                  <a:pt x="3615019" y="2385815"/>
                  <a:pt x="3455968" y="2403348"/>
                </a:cubicBezTo>
                <a:cubicBezTo>
                  <a:pt x="3296917" y="2420881"/>
                  <a:pt x="3074812" y="2342049"/>
                  <a:pt x="2789889" y="2403348"/>
                </a:cubicBezTo>
                <a:cubicBezTo>
                  <a:pt x="2504966" y="2464647"/>
                  <a:pt x="2503844" y="2369909"/>
                  <a:pt x="2424091" y="2403348"/>
                </a:cubicBezTo>
                <a:cubicBezTo>
                  <a:pt x="2344338" y="2436787"/>
                  <a:pt x="2013557" y="2352253"/>
                  <a:pt x="1878125" y="2403348"/>
                </a:cubicBezTo>
                <a:cubicBezTo>
                  <a:pt x="1742693" y="2454443"/>
                  <a:pt x="1658087" y="2361920"/>
                  <a:pt x="1512327" y="2403348"/>
                </a:cubicBezTo>
                <a:cubicBezTo>
                  <a:pt x="1366567" y="2444776"/>
                  <a:pt x="1222204" y="2369219"/>
                  <a:pt x="1146530" y="2403348"/>
                </a:cubicBezTo>
                <a:cubicBezTo>
                  <a:pt x="1070856" y="2437477"/>
                  <a:pt x="750860" y="2349849"/>
                  <a:pt x="600563" y="2403348"/>
                </a:cubicBezTo>
                <a:cubicBezTo>
                  <a:pt x="450266" y="2456847"/>
                  <a:pt x="296540" y="2331386"/>
                  <a:pt x="0" y="2403348"/>
                </a:cubicBezTo>
                <a:cubicBezTo>
                  <a:pt x="-23620" y="2209938"/>
                  <a:pt x="1329" y="2117259"/>
                  <a:pt x="0" y="1970745"/>
                </a:cubicBezTo>
                <a:cubicBezTo>
                  <a:pt x="-1329" y="1824231"/>
                  <a:pt x="39288" y="1754716"/>
                  <a:pt x="0" y="1562176"/>
                </a:cubicBezTo>
                <a:cubicBezTo>
                  <a:pt x="-39288" y="1369636"/>
                  <a:pt x="29245" y="1330342"/>
                  <a:pt x="0" y="1129574"/>
                </a:cubicBezTo>
                <a:cubicBezTo>
                  <a:pt x="-29245" y="928806"/>
                  <a:pt x="12333" y="830074"/>
                  <a:pt x="0" y="648904"/>
                </a:cubicBezTo>
                <a:cubicBezTo>
                  <a:pt x="-12333" y="467734"/>
                  <a:pt x="68023" y="176520"/>
                  <a:pt x="0" y="0"/>
                </a:cubicBezTo>
                <a:close/>
              </a:path>
            </a:pathLst>
          </a:custGeom>
          <a:ln w="635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898420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5239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AE5F-45C7-4255-B205-0E7DD0123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The proposed thematic community shall offer pan-European services that are relevant for but not yet available through EPOS.</a:t>
            </a:r>
          </a:p>
          <a:p>
            <a:r>
              <a:rPr lang="en-GB" noProof="0" dirty="0"/>
              <a:t>The process to become a TCS starts with the application to become a Candidate TCS, which includes</a:t>
            </a:r>
          </a:p>
          <a:p>
            <a:pPr lvl="1"/>
            <a:r>
              <a:rPr lang="en-GB" noProof="0" dirty="0"/>
              <a:t>a list of supporting organisations,</a:t>
            </a:r>
          </a:p>
          <a:p>
            <a:pPr lvl="1"/>
            <a:r>
              <a:rPr lang="en-GB" noProof="0" dirty="0"/>
              <a:t>a list of initial pan-European data, data products, software, and services, and</a:t>
            </a:r>
          </a:p>
          <a:p>
            <a:pPr lvl="1"/>
            <a:r>
              <a:rPr lang="en-GB" noProof="0" dirty="0"/>
              <a:t>an indication of the financial sustainability of the proposed services, including an initial estimate of the costs and funds (including in-kind) for operating each service.</a:t>
            </a:r>
          </a:p>
          <a:p>
            <a:pPr marL="0" indent="0">
              <a:buNone/>
            </a:pPr>
            <a:endParaRPr lang="en-GB" noProof="0" dirty="0"/>
          </a:p>
          <a:p>
            <a:endParaRPr lang="en-GB" noProof="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65C9B16-0EC0-4B9F-B413-2310123D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05"/>
            <a:ext cx="10515600" cy="756213"/>
          </a:xfrm>
        </p:spPr>
        <p:txBody>
          <a:bodyPr anchor="t"/>
          <a:lstStyle/>
          <a:p>
            <a:pPr algn="r"/>
            <a:r>
              <a:rPr lang="en-GB" noProof="0" dirty="0"/>
              <a:t>A new TCS</a:t>
            </a:r>
          </a:p>
        </p:txBody>
      </p:sp>
    </p:spTree>
    <p:extLst>
      <p:ext uri="{BB962C8B-B14F-4D97-AF65-F5344CB8AC3E}">
        <p14:creationId xmlns:p14="http://schemas.microsoft.com/office/powerpoint/2010/main" val="169171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1AE5F-45C7-4255-B205-0E7DD0123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2922"/>
          </a:xfrm>
        </p:spPr>
        <p:txBody>
          <a:bodyPr>
            <a:normAutofit/>
          </a:bodyPr>
          <a:lstStyle/>
          <a:p>
            <a:r>
              <a:rPr lang="en-GB" noProof="0" dirty="0"/>
              <a:t>Enter the “Candidate Phase” upon approval of the application</a:t>
            </a:r>
            <a:br>
              <a:rPr lang="en-GB" noProof="0" dirty="0"/>
            </a:br>
            <a:r>
              <a:rPr lang="en-GB" sz="2000" noProof="0" dirty="0"/>
              <a:t>(Evaluation in EPOS ERIC and by Science Board, decision by GA)</a:t>
            </a:r>
          </a:p>
          <a:p>
            <a:pPr lvl="1"/>
            <a:r>
              <a:rPr lang="en-GB" noProof="0" dirty="0"/>
              <a:t>Up to three years of “TCS-like” operation until all requirements for becoming a TCS are fulfilled (management, sustainability, technical, …)</a:t>
            </a:r>
          </a:p>
          <a:p>
            <a:pPr marL="0" indent="0">
              <a:buNone/>
            </a:pPr>
            <a:endParaRPr lang="en-GB" noProof="0" dirty="0"/>
          </a:p>
          <a:p>
            <a:endParaRPr lang="en-GB" noProof="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65C9B16-0EC0-4B9F-B413-2310123D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05"/>
            <a:ext cx="10515600" cy="756213"/>
          </a:xfrm>
        </p:spPr>
        <p:txBody>
          <a:bodyPr anchor="t"/>
          <a:lstStyle/>
          <a:p>
            <a:pPr algn="r"/>
            <a:r>
              <a:rPr lang="en-GB" noProof="0" dirty="0"/>
              <a:t>A new TCS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EDA764-8C55-49D7-940E-54A0E4E83B6D}"/>
              </a:ext>
            </a:extLst>
          </p:cNvPr>
          <p:cNvSpPr txBox="1">
            <a:spLocks/>
          </p:cNvSpPr>
          <p:nvPr/>
        </p:nvSpPr>
        <p:spPr>
          <a:xfrm>
            <a:off x="838200" y="3679503"/>
            <a:ext cx="10515600" cy="1486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 =&gt; Huge </a:t>
            </a:r>
            <a:r>
              <a:rPr lang="sv-SE" dirty="0" err="1"/>
              <a:t>amount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before</a:t>
            </a:r>
            <a:r>
              <a:rPr lang="sv-SE" dirty="0"/>
              <a:t> </a:t>
            </a:r>
            <a:r>
              <a:rPr lang="sv-SE" dirty="0" err="1"/>
              <a:t>even</a:t>
            </a:r>
            <a:r>
              <a:rPr lang="sv-SE" dirty="0"/>
              <a:t> </a:t>
            </a:r>
            <a:r>
              <a:rPr lang="sv-SE" dirty="0" err="1"/>
              <a:t>becoming</a:t>
            </a:r>
            <a:r>
              <a:rPr lang="sv-SE" dirty="0"/>
              <a:t> a ”</a:t>
            </a:r>
            <a:r>
              <a:rPr lang="sv-SE" dirty="0" err="1"/>
              <a:t>Candiate</a:t>
            </a:r>
            <a:r>
              <a:rPr lang="sv-SE" dirty="0"/>
              <a:t> TCS”.</a:t>
            </a:r>
          </a:p>
          <a:p>
            <a:pPr marL="0" indent="0">
              <a:buNone/>
            </a:pPr>
            <a:r>
              <a:rPr lang="sv-SE" dirty="0"/>
              <a:t> =&gt; </a:t>
            </a:r>
            <a:r>
              <a:rPr lang="sv-SE" dirty="0" err="1"/>
              <a:t>Substantial</a:t>
            </a:r>
            <a:r>
              <a:rPr lang="sv-SE" dirty="0"/>
              <a:t> </a:t>
            </a:r>
            <a:r>
              <a:rPr lang="sv-SE" dirty="0" err="1"/>
              <a:t>effort</a:t>
            </a:r>
            <a:r>
              <a:rPr lang="sv-SE" dirty="0"/>
              <a:t> to </a:t>
            </a:r>
            <a:r>
              <a:rPr lang="sv-SE" dirty="0" err="1"/>
              <a:t>keep</a:t>
            </a:r>
            <a:r>
              <a:rPr lang="sv-SE" dirty="0"/>
              <a:t> the </a:t>
            </a:r>
            <a:r>
              <a:rPr lang="sv-SE" dirty="0" err="1"/>
              <a:t>thing</a:t>
            </a:r>
            <a:r>
              <a:rPr lang="sv-SE" dirty="0"/>
              <a:t> </a:t>
            </a:r>
            <a:r>
              <a:rPr lang="sv-SE" dirty="0" err="1"/>
              <a:t>running</a:t>
            </a:r>
            <a:r>
              <a:rPr lang="sv-SE" dirty="0"/>
              <a:t> and </a:t>
            </a:r>
            <a:r>
              <a:rPr lang="sv-SE" dirty="0" err="1"/>
              <a:t>developing</a:t>
            </a:r>
            <a:r>
              <a:rPr lang="sv-SE" dirty="0"/>
              <a:t>.</a:t>
            </a:r>
          </a:p>
          <a:p>
            <a:pPr marL="0" indent="0">
              <a:buNone/>
            </a:pPr>
            <a:r>
              <a:rPr lang="sv-SE" dirty="0"/>
              <a:t> =&gt; Large ”overhead” in addition to the 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is </a:t>
            </a:r>
            <a:r>
              <a:rPr lang="sv-SE" dirty="0" err="1"/>
              <a:t>related</a:t>
            </a:r>
            <a:r>
              <a:rPr lang="sv-SE" dirty="0"/>
              <a:t> to data provision.</a:t>
            </a:r>
          </a:p>
          <a:p>
            <a:pPr marL="0" indent="0">
              <a:buNone/>
            </a:pP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305544-00BB-461A-A512-87B40F92B3D8}"/>
              </a:ext>
            </a:extLst>
          </p:cNvPr>
          <p:cNvSpPr txBox="1"/>
          <p:nvPr/>
        </p:nvSpPr>
        <p:spPr>
          <a:xfrm rot="978157">
            <a:off x="9144790" y="843006"/>
            <a:ext cx="2488556" cy="646331"/>
          </a:xfrm>
          <a:custGeom>
            <a:avLst/>
            <a:gdLst>
              <a:gd name="csX0" fmla="*/ 0 w 2488556"/>
              <a:gd name="csY0" fmla="*/ 0 h 646331"/>
              <a:gd name="csX1" fmla="*/ 472826 w 2488556"/>
              <a:gd name="csY1" fmla="*/ 0 h 646331"/>
              <a:gd name="csX2" fmla="*/ 895880 w 2488556"/>
              <a:gd name="csY2" fmla="*/ 0 h 646331"/>
              <a:gd name="csX3" fmla="*/ 1443362 w 2488556"/>
              <a:gd name="csY3" fmla="*/ 0 h 646331"/>
              <a:gd name="csX4" fmla="*/ 1916188 w 2488556"/>
              <a:gd name="csY4" fmla="*/ 0 h 646331"/>
              <a:gd name="csX5" fmla="*/ 2488556 w 2488556"/>
              <a:gd name="csY5" fmla="*/ 0 h 646331"/>
              <a:gd name="csX6" fmla="*/ 2488556 w 2488556"/>
              <a:gd name="csY6" fmla="*/ 336092 h 646331"/>
              <a:gd name="csX7" fmla="*/ 2488556 w 2488556"/>
              <a:gd name="csY7" fmla="*/ 646331 h 646331"/>
              <a:gd name="csX8" fmla="*/ 1990845 w 2488556"/>
              <a:gd name="csY8" fmla="*/ 646331 h 646331"/>
              <a:gd name="csX9" fmla="*/ 1567790 w 2488556"/>
              <a:gd name="csY9" fmla="*/ 646331 h 646331"/>
              <a:gd name="csX10" fmla="*/ 1070079 w 2488556"/>
              <a:gd name="csY10" fmla="*/ 646331 h 646331"/>
              <a:gd name="csX11" fmla="*/ 572368 w 2488556"/>
              <a:gd name="csY11" fmla="*/ 646331 h 646331"/>
              <a:gd name="csX12" fmla="*/ 0 w 2488556"/>
              <a:gd name="csY12" fmla="*/ 646331 h 646331"/>
              <a:gd name="csX13" fmla="*/ 0 w 2488556"/>
              <a:gd name="csY13" fmla="*/ 310239 h 646331"/>
              <a:gd name="csX14" fmla="*/ 0 w 2488556"/>
              <a:gd name="csY14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2488556" h="646331" extrusionOk="0">
                <a:moveTo>
                  <a:pt x="0" y="0"/>
                </a:moveTo>
                <a:cubicBezTo>
                  <a:pt x="141165" y="-35976"/>
                  <a:pt x="371315" y="21389"/>
                  <a:pt x="472826" y="0"/>
                </a:cubicBezTo>
                <a:cubicBezTo>
                  <a:pt x="574337" y="-21389"/>
                  <a:pt x="696112" y="39434"/>
                  <a:pt x="895880" y="0"/>
                </a:cubicBezTo>
                <a:cubicBezTo>
                  <a:pt x="1095648" y="-39434"/>
                  <a:pt x="1280275" y="24539"/>
                  <a:pt x="1443362" y="0"/>
                </a:cubicBezTo>
                <a:cubicBezTo>
                  <a:pt x="1606449" y="-24539"/>
                  <a:pt x="1711071" y="22858"/>
                  <a:pt x="1916188" y="0"/>
                </a:cubicBezTo>
                <a:cubicBezTo>
                  <a:pt x="2121305" y="-22858"/>
                  <a:pt x="2240485" y="38679"/>
                  <a:pt x="2488556" y="0"/>
                </a:cubicBezTo>
                <a:cubicBezTo>
                  <a:pt x="2523228" y="99397"/>
                  <a:pt x="2450495" y="207528"/>
                  <a:pt x="2488556" y="336092"/>
                </a:cubicBezTo>
                <a:cubicBezTo>
                  <a:pt x="2526617" y="464656"/>
                  <a:pt x="2481310" y="558683"/>
                  <a:pt x="2488556" y="646331"/>
                </a:cubicBezTo>
                <a:cubicBezTo>
                  <a:pt x="2263273" y="670410"/>
                  <a:pt x="2091223" y="605554"/>
                  <a:pt x="1990845" y="646331"/>
                </a:cubicBezTo>
                <a:cubicBezTo>
                  <a:pt x="1890467" y="687108"/>
                  <a:pt x="1770607" y="605135"/>
                  <a:pt x="1567790" y="646331"/>
                </a:cubicBezTo>
                <a:cubicBezTo>
                  <a:pt x="1364974" y="687527"/>
                  <a:pt x="1301669" y="619472"/>
                  <a:pt x="1070079" y="646331"/>
                </a:cubicBezTo>
                <a:cubicBezTo>
                  <a:pt x="838489" y="673190"/>
                  <a:pt x="801752" y="627813"/>
                  <a:pt x="572368" y="646331"/>
                </a:cubicBezTo>
                <a:cubicBezTo>
                  <a:pt x="342984" y="664849"/>
                  <a:pt x="120434" y="590570"/>
                  <a:pt x="0" y="646331"/>
                </a:cubicBezTo>
                <a:cubicBezTo>
                  <a:pt x="-33616" y="483157"/>
                  <a:pt x="27355" y="419635"/>
                  <a:pt x="0" y="310239"/>
                </a:cubicBezTo>
                <a:cubicBezTo>
                  <a:pt x="-27355" y="200843"/>
                  <a:pt x="264" y="7299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NOT FOR THE</a:t>
            </a:r>
            <a:br>
              <a:rPr lang="sv-SE" dirty="0">
                <a:solidFill>
                  <a:srgbClr val="C00000"/>
                </a:solidFill>
                <a:latin typeface="Copperplate Gothic Bold" panose="020E0705020206020404" pitchFamily="34" charset="0"/>
              </a:rPr>
            </a:br>
            <a:r>
              <a:rPr lang="sv-SE" dirty="0">
                <a:solidFill>
                  <a:srgbClr val="C00000"/>
                </a:solidFill>
                <a:latin typeface="Copperplate Gothic Bold" panose="020E0705020206020404" pitchFamily="34" charset="0"/>
              </a:rPr>
              <a:t>FAINT-HEARTED</a:t>
            </a:r>
            <a:endParaRPr lang="LID4096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2E53C9-AEBD-0FB7-B602-4294AE1716DE}"/>
              </a:ext>
            </a:extLst>
          </p:cNvPr>
          <p:cNvSpPr txBox="1">
            <a:spLocks/>
          </p:cNvSpPr>
          <p:nvPr/>
        </p:nvSpPr>
        <p:spPr>
          <a:xfrm>
            <a:off x="838200" y="5207411"/>
            <a:ext cx="10515600" cy="568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600" dirty="0">
                <a:solidFill>
                  <a:srgbClr val="C00000"/>
                </a:solidFill>
              </a:rPr>
              <a:t> =&gt; The process </a:t>
            </a:r>
            <a:r>
              <a:rPr lang="sv-SE" sz="2600" dirty="0" err="1">
                <a:solidFill>
                  <a:srgbClr val="C00000"/>
                </a:solidFill>
              </a:rPr>
              <a:t>assures</a:t>
            </a:r>
            <a:r>
              <a:rPr lang="sv-SE" sz="2600" dirty="0">
                <a:solidFill>
                  <a:srgbClr val="C00000"/>
                </a:solidFill>
              </a:rPr>
              <a:t> </a:t>
            </a:r>
            <a:r>
              <a:rPr lang="sv-SE" sz="2600" dirty="0" err="1">
                <a:solidFill>
                  <a:srgbClr val="C00000"/>
                </a:solidFill>
              </a:rPr>
              <a:t>relevance</a:t>
            </a:r>
            <a:r>
              <a:rPr lang="sv-SE" sz="2600" dirty="0">
                <a:solidFill>
                  <a:srgbClr val="C00000"/>
                </a:solidFill>
              </a:rPr>
              <a:t>, </a:t>
            </a:r>
            <a:r>
              <a:rPr lang="sv-SE" sz="2600" dirty="0" err="1">
                <a:solidFill>
                  <a:srgbClr val="C00000"/>
                </a:solidFill>
              </a:rPr>
              <a:t>quality</a:t>
            </a:r>
            <a:r>
              <a:rPr lang="sv-SE" sz="2600" dirty="0">
                <a:solidFill>
                  <a:srgbClr val="C00000"/>
                </a:solidFill>
              </a:rPr>
              <a:t> and </a:t>
            </a:r>
            <a:r>
              <a:rPr lang="sv-SE" sz="2600" dirty="0" err="1">
                <a:solidFill>
                  <a:srgbClr val="C00000"/>
                </a:solidFill>
              </a:rPr>
              <a:t>sustainability</a:t>
            </a:r>
            <a:r>
              <a:rPr lang="sv-SE" sz="26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871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4A54-59A4-4E74-830C-C5893618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30"/>
            <a:ext cx="10515600" cy="1571018"/>
          </a:xfrm>
        </p:spPr>
        <p:txBody>
          <a:bodyPr anchor="t">
            <a:normAutofit/>
          </a:bodyPr>
          <a:lstStyle/>
          <a:p>
            <a:pPr algn="ctr"/>
            <a:r>
              <a:rPr lang="en-GB" noProof="0" dirty="0"/>
              <a:t>Thoughts? Questions?</a:t>
            </a:r>
            <a:br>
              <a:rPr lang="en-GB" noProof="0" dirty="0"/>
            </a:br>
            <a:r>
              <a:rPr lang="en-GB" noProof="0" dirty="0"/>
              <a:t>---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3A4C3E-0365-41DA-89DF-2FF5F25A9D65}"/>
              </a:ext>
            </a:extLst>
          </p:cNvPr>
          <p:cNvSpPr txBox="1">
            <a:spLocks/>
          </p:cNvSpPr>
          <p:nvPr/>
        </p:nvSpPr>
        <p:spPr>
          <a:xfrm>
            <a:off x="838200" y="2237677"/>
            <a:ext cx="10515600" cy="19765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Not all communities can cope with the challenge of building a TCS, nor is it always reasonable to do so.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4E03020-1249-4A13-9FA6-6DE3C93C4C1E}"/>
              </a:ext>
            </a:extLst>
          </p:cNvPr>
          <p:cNvSpPr txBox="1">
            <a:spLocks/>
          </p:cNvSpPr>
          <p:nvPr/>
        </p:nvSpPr>
        <p:spPr>
          <a:xfrm>
            <a:off x="838200" y="4699221"/>
            <a:ext cx="10515600" cy="8349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Two examples (from own experience)</a:t>
            </a:r>
          </a:p>
        </p:txBody>
      </p:sp>
    </p:spTree>
    <p:extLst>
      <p:ext uri="{BB962C8B-B14F-4D97-AF65-F5344CB8AC3E}">
        <p14:creationId xmlns:p14="http://schemas.microsoft.com/office/powerpoint/2010/main" val="30775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651F9C-E6A1-4879-855B-2915E298E7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B5F6E-06B9-4694-BC36-B76630B15B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24067" y="2235200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GB" b="1" noProof="0" dirty="0">
                <a:effectLst>
                  <a:glow rad="5461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EPOS CSS</a:t>
            </a:r>
            <a:br>
              <a:rPr lang="en-GB" b="1" noProof="0" dirty="0">
                <a:effectLst>
                  <a:glow rad="5461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</a:br>
            <a:r>
              <a:rPr lang="en-GB" b="1" noProof="0" dirty="0">
                <a:effectLst>
                  <a:glow rad="5461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Facilitating the discovery and reuse of Controlled Source Seismic data</a:t>
            </a:r>
          </a:p>
        </p:txBody>
      </p:sp>
    </p:spTree>
    <p:extLst>
      <p:ext uri="{BB962C8B-B14F-4D97-AF65-F5344CB8AC3E}">
        <p14:creationId xmlns:p14="http://schemas.microsoft.com/office/powerpoint/2010/main" val="1585267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3530BC9-0942-4CC3-8895-B1CBCC507BD9}"/>
              </a:ext>
            </a:extLst>
          </p:cNvPr>
          <p:cNvGrpSpPr/>
          <p:nvPr/>
        </p:nvGrpSpPr>
        <p:grpSpPr>
          <a:xfrm>
            <a:off x="-118603" y="-6444"/>
            <a:ext cx="4234728" cy="6864444"/>
            <a:chOff x="7947995" y="0"/>
            <a:chExt cx="4234728" cy="68644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08B1FC-7470-46BC-8F67-B8F661113CE6}"/>
                </a:ext>
              </a:extLst>
            </p:cNvPr>
            <p:cNvSpPr/>
            <p:nvPr/>
          </p:nvSpPr>
          <p:spPr>
            <a:xfrm>
              <a:off x="10266745" y="1"/>
              <a:ext cx="1915978" cy="6853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1A7FDC-4E4F-421A-84AC-400390A9DCF6}"/>
                </a:ext>
              </a:extLst>
            </p:cNvPr>
            <p:cNvGrpSpPr/>
            <p:nvPr/>
          </p:nvGrpSpPr>
          <p:grpSpPr>
            <a:xfrm>
              <a:off x="7947995" y="0"/>
              <a:ext cx="2720004" cy="6864444"/>
              <a:chOff x="7882405" y="-4160"/>
              <a:chExt cx="2720004" cy="686444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BF700DE-BAF2-449E-BD33-03DAF46CD0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21528" r="32076" b="5508"/>
              <a:stretch/>
            </p:blipFill>
            <p:spPr>
              <a:xfrm>
                <a:off x="7882405" y="-4160"/>
                <a:ext cx="2716147" cy="6864444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C9FF621-AD0C-41D9-A1DC-51BBA5E3FF3D}"/>
                  </a:ext>
                </a:extLst>
              </p:cNvPr>
              <p:cNvSpPr/>
              <p:nvPr/>
            </p:nvSpPr>
            <p:spPr>
              <a:xfrm>
                <a:off x="10401781" y="0"/>
                <a:ext cx="200628" cy="1755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0E09A8-A9D0-4850-97CD-AD1FF4723088}"/>
              </a:ext>
            </a:extLst>
          </p:cNvPr>
          <p:cNvSpPr/>
          <p:nvPr/>
        </p:nvSpPr>
        <p:spPr>
          <a:xfrm>
            <a:off x="3737113" y="5975405"/>
            <a:ext cx="4397071" cy="871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222483-BA02-42A2-9714-305E129055D5}"/>
              </a:ext>
            </a:extLst>
          </p:cNvPr>
          <p:cNvGrpSpPr/>
          <p:nvPr/>
        </p:nvGrpSpPr>
        <p:grpSpPr>
          <a:xfrm>
            <a:off x="3099942" y="2005088"/>
            <a:ext cx="6282598" cy="2646878"/>
            <a:chOff x="3099942" y="2005088"/>
            <a:chExt cx="6282598" cy="26468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C9D4C4-131B-4461-9171-BA593C0A9E09}"/>
                </a:ext>
              </a:extLst>
            </p:cNvPr>
            <p:cNvSpPr txBox="1"/>
            <p:nvPr/>
          </p:nvSpPr>
          <p:spPr>
            <a:xfrm>
              <a:off x="5803127" y="2824873"/>
              <a:ext cx="35794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5400" b="1" dirty="0">
                  <a:solidFill>
                    <a:srgbClr val="C00000"/>
                  </a:solidFill>
                </a:rPr>
                <a:t>&lt;= CSS data</a:t>
              </a:r>
              <a:endParaRPr lang="LID4096" sz="5400" b="1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F5A125-3A32-43F6-9778-E5B682CF51A3}"/>
                </a:ext>
              </a:extLst>
            </p:cNvPr>
            <p:cNvSpPr txBox="1"/>
            <p:nvPr/>
          </p:nvSpPr>
          <p:spPr>
            <a:xfrm>
              <a:off x="3099942" y="2005088"/>
              <a:ext cx="138589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600" b="1" dirty="0">
                  <a:solidFill>
                    <a:srgbClr val="C00000"/>
                  </a:solidFill>
                </a:rPr>
                <a:t>?</a:t>
              </a:r>
              <a:endParaRPr lang="LID4096" sz="166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17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F6E-06B9-4694-BC36-B76630B15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595"/>
            <a:ext cx="9144000" cy="1279231"/>
          </a:xfrm>
        </p:spPr>
        <p:txBody>
          <a:bodyPr anchor="t">
            <a:normAutofit/>
          </a:bodyPr>
          <a:lstStyle/>
          <a:p>
            <a:r>
              <a:rPr lang="en-GB" sz="32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CSS data are high value data sets for reuse.</a:t>
            </a:r>
            <a:br>
              <a:rPr lang="en-GB" sz="32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</a:br>
            <a:r>
              <a:rPr lang="en-GB" sz="32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Where do we find them?</a:t>
            </a:r>
            <a:br>
              <a:rPr lang="en-GB" sz="32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</a:br>
            <a:r>
              <a:rPr lang="en-GB" sz="18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(What do we do with our data?)</a:t>
            </a:r>
            <a:endParaRPr lang="en-GB" sz="3200" b="1" noProof="0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AE0C5D9-BC9D-4624-BFEE-928544D5A221}"/>
              </a:ext>
            </a:extLst>
          </p:cNvPr>
          <p:cNvGrpSpPr/>
          <p:nvPr/>
        </p:nvGrpSpPr>
        <p:grpSpPr>
          <a:xfrm>
            <a:off x="634451" y="1650001"/>
            <a:ext cx="10878375" cy="1884025"/>
            <a:chOff x="634451" y="2123544"/>
            <a:chExt cx="10878375" cy="1884025"/>
          </a:xfrm>
        </p:grpSpPr>
        <p:pic>
          <p:nvPicPr>
            <p:cNvPr id="9" name="Graphic 8" descr="Factory">
              <a:extLst>
                <a:ext uri="{FF2B5EF4-FFF2-40B4-BE49-F238E27FC236}">
                  <a16:creationId xmlns:a16="http://schemas.microsoft.com/office/drawing/2014/main" id="{D9B9F457-A4AE-4ACB-953C-6C3138DC84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4451" y="2261141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Mining tools">
              <a:extLst>
                <a:ext uri="{FF2B5EF4-FFF2-40B4-BE49-F238E27FC236}">
                  <a16:creationId xmlns:a16="http://schemas.microsoft.com/office/drawing/2014/main" id="{DDFC6398-66FD-4658-8BFF-B47D4444123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29276" y="2261141"/>
              <a:ext cx="914400" cy="91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874B28-B033-4833-903C-C089F0FE6A6C}"/>
                </a:ext>
              </a:extLst>
            </p:cNvPr>
            <p:cNvSpPr txBox="1"/>
            <p:nvPr/>
          </p:nvSpPr>
          <p:spPr>
            <a:xfrm>
              <a:off x="634451" y="3176572"/>
              <a:ext cx="2022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/>
                <a:t>EXPLORATION</a:t>
              </a:r>
            </a:p>
            <a:p>
              <a:pPr algn="ctr"/>
              <a:r>
                <a:rPr lang="sv-SE" sz="2400" b="1" dirty="0"/>
                <a:t>INDUSTRY</a:t>
              </a:r>
              <a:endParaRPr lang="LID4096" sz="2400" b="1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6F01FD0-93B4-4731-BE1B-7A0F77F7897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18781" y="2318151"/>
              <a:ext cx="778979" cy="800380"/>
            </a:xfrm>
            <a:prstGeom prst="rect">
              <a:avLst/>
            </a:prstGeom>
          </p:spPr>
        </p:pic>
        <p:pic>
          <p:nvPicPr>
            <p:cNvPr id="19" name="Graphic 18" descr="Map with pin">
              <a:extLst>
                <a:ext uri="{FF2B5EF4-FFF2-40B4-BE49-F238E27FC236}">
                  <a16:creationId xmlns:a16="http://schemas.microsoft.com/office/drawing/2014/main" id="{B8E8E364-4367-4FAA-B0BC-9A3BEF1771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23956" y="2261141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A0623E-05F3-4863-9C3A-5628F66B58F1}"/>
                </a:ext>
              </a:extLst>
            </p:cNvPr>
            <p:cNvSpPr txBox="1"/>
            <p:nvPr/>
          </p:nvSpPr>
          <p:spPr>
            <a:xfrm>
              <a:off x="5034177" y="3175541"/>
              <a:ext cx="18490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/>
                <a:t>GEOLOGICAL SURVEYS</a:t>
              </a:r>
              <a:endParaRPr lang="LID4096" sz="2400" b="1" dirty="0"/>
            </a:p>
          </p:txBody>
        </p:sp>
        <p:pic>
          <p:nvPicPr>
            <p:cNvPr id="22" name="Graphic 21" descr="Graduation cap">
              <a:extLst>
                <a:ext uri="{FF2B5EF4-FFF2-40B4-BE49-F238E27FC236}">
                  <a16:creationId xmlns:a16="http://schemas.microsoft.com/office/drawing/2014/main" id="{5B56BACF-1BF3-40AC-AD80-85582F633D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79666" y="2123544"/>
              <a:ext cx="914400" cy="914400"/>
            </a:xfrm>
            <a:prstGeom prst="rect">
              <a:avLst/>
            </a:prstGeom>
          </p:spPr>
        </p:pic>
        <p:pic>
          <p:nvPicPr>
            <p:cNvPr id="24" name="Graphic 23" descr="Research">
              <a:extLst>
                <a:ext uri="{FF2B5EF4-FFF2-40B4-BE49-F238E27FC236}">
                  <a16:creationId xmlns:a16="http://schemas.microsoft.com/office/drawing/2014/main" id="{8AD2C20E-383C-4B8E-BBD0-5C7E3ED8ED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98426" y="2123544"/>
              <a:ext cx="914400" cy="9144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9E5FA4-BB2C-4360-9A0C-256CB5415D91}"/>
                </a:ext>
              </a:extLst>
            </p:cNvPr>
            <p:cNvSpPr txBox="1"/>
            <p:nvPr/>
          </p:nvSpPr>
          <p:spPr>
            <a:xfrm>
              <a:off x="9529975" y="3037942"/>
              <a:ext cx="18490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/>
                <a:t>ACADEMIC</a:t>
              </a:r>
            </a:p>
            <a:p>
              <a:pPr algn="ctr"/>
              <a:r>
                <a:rPr lang="sv-SE" sz="2400" b="1" dirty="0"/>
                <a:t>RESEARCH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9D4DAE5-C7AD-4A43-9F97-DAE8D82EC907}"/>
              </a:ext>
            </a:extLst>
          </p:cNvPr>
          <p:cNvGrpSpPr/>
          <p:nvPr/>
        </p:nvGrpSpPr>
        <p:grpSpPr>
          <a:xfrm>
            <a:off x="1551932" y="4293252"/>
            <a:ext cx="9166524" cy="1822530"/>
            <a:chOff x="1551932" y="4477444"/>
            <a:chExt cx="9166524" cy="1822531"/>
          </a:xfrm>
        </p:grpSpPr>
        <p:pic>
          <p:nvPicPr>
            <p:cNvPr id="15" name="Graphic 14" descr="Server">
              <a:extLst>
                <a:ext uri="{FF2B5EF4-FFF2-40B4-BE49-F238E27FC236}">
                  <a16:creationId xmlns:a16="http://schemas.microsoft.com/office/drawing/2014/main" id="{CDC5AB74-5553-4B91-99DD-91165C0237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106037" y="4572752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B0D0FD-EEFB-4E2D-8F5E-855F7EBADFBC}"/>
                </a:ext>
              </a:extLst>
            </p:cNvPr>
            <p:cNvSpPr txBox="1"/>
            <p:nvPr/>
          </p:nvSpPr>
          <p:spPr>
            <a:xfrm>
              <a:off x="1551932" y="5431099"/>
              <a:ext cx="2022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/>
                <a:t>CURATED</a:t>
              </a:r>
            </a:p>
            <a:p>
              <a:pPr algn="ctr"/>
              <a:r>
                <a:rPr lang="sv-SE" sz="2400" b="1" dirty="0"/>
                <a:t>DATA</a:t>
              </a:r>
              <a:endParaRPr lang="LID4096" sz="2400" b="1" dirty="0"/>
            </a:p>
          </p:txBody>
        </p:sp>
        <p:pic>
          <p:nvPicPr>
            <p:cNvPr id="28" name="Graphic 27" descr="Film reel">
              <a:extLst>
                <a:ext uri="{FF2B5EF4-FFF2-40B4-BE49-F238E27FC236}">
                  <a16:creationId xmlns:a16="http://schemas.microsoft.com/office/drawing/2014/main" id="{6C132E39-6E59-45C5-88CA-C7E87553C6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92751" y="4477444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763EB0D-05A9-40A9-8500-30BE0F8D3A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97137" y="4572752"/>
              <a:ext cx="634505" cy="83099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2437EA-8476-4302-B975-0359A5A7BB22}"/>
                </a:ext>
              </a:extLst>
            </p:cNvPr>
            <p:cNvSpPr txBox="1"/>
            <p:nvPr/>
          </p:nvSpPr>
          <p:spPr>
            <a:xfrm>
              <a:off x="8695846" y="5468978"/>
              <a:ext cx="2022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/>
                <a:t>SOMEWHERE</a:t>
              </a:r>
              <a:br>
                <a:rPr lang="sv-SE" sz="2400" b="1" dirty="0"/>
              </a:br>
              <a:r>
                <a:rPr lang="sv-SE" sz="2400" b="1" dirty="0"/>
                <a:t>ON A DISK</a:t>
              </a:r>
              <a:endParaRPr lang="LID4096" sz="2400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14E790-D807-4A45-A125-DD8A4E4116BD}"/>
              </a:ext>
            </a:extLst>
          </p:cNvPr>
          <p:cNvGrpSpPr/>
          <p:nvPr/>
        </p:nvGrpSpPr>
        <p:grpSpPr>
          <a:xfrm>
            <a:off x="4939813" y="4421322"/>
            <a:ext cx="2022610" cy="1694459"/>
            <a:chOff x="5052490" y="4605514"/>
            <a:chExt cx="2022610" cy="1694459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04CF777B-DFCD-4FD0-809A-3179383900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30960" y="4605514"/>
              <a:ext cx="1414792" cy="84887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F3DB1C-22DB-4E6E-AD64-99AB2BC08170}"/>
                </a:ext>
              </a:extLst>
            </p:cNvPr>
            <p:cNvSpPr txBox="1"/>
            <p:nvPr/>
          </p:nvSpPr>
          <p:spPr>
            <a:xfrm>
              <a:off x="5052490" y="5468976"/>
              <a:ext cx="2022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/>
                <a:t>DATA</a:t>
              </a:r>
            </a:p>
            <a:p>
              <a:pPr algn="ctr"/>
              <a:r>
                <a:rPr lang="sv-SE" sz="2400" b="1" dirty="0"/>
                <a:t>PUBLICATION</a:t>
              </a:r>
              <a:endParaRPr lang="LID4096" sz="24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30CB7-A6EA-4007-BCE8-C67D8C275DB0}"/>
              </a:ext>
            </a:extLst>
          </p:cNvPr>
          <p:cNvGrpSpPr/>
          <p:nvPr/>
        </p:nvGrpSpPr>
        <p:grpSpPr>
          <a:xfrm>
            <a:off x="0" y="3571527"/>
            <a:ext cx="12192000" cy="554541"/>
            <a:chOff x="0" y="3921976"/>
            <a:chExt cx="12192000" cy="5545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FAD7646-15AA-4A6C-85A9-EFB44A4C615F}"/>
                </a:ext>
              </a:extLst>
            </p:cNvPr>
            <p:cNvSpPr/>
            <p:nvPr/>
          </p:nvSpPr>
          <p:spPr>
            <a:xfrm>
              <a:off x="0" y="3921976"/>
              <a:ext cx="12192000" cy="55454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46C183-09E5-42C6-90FD-B866C44DC8ED}"/>
                </a:ext>
              </a:extLst>
            </p:cNvPr>
            <p:cNvSpPr txBox="1"/>
            <p:nvPr/>
          </p:nvSpPr>
          <p:spPr>
            <a:xfrm>
              <a:off x="99674" y="3972819"/>
              <a:ext cx="12047545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2400" b="1" dirty="0">
                  <a:solidFill>
                    <a:schemeClr val="bg1"/>
                  </a:solidFill>
                </a:rPr>
                <a:t>100 </a:t>
              </a:r>
              <a:r>
                <a:rPr lang="sv-SE" sz="2400" b="1" dirty="0" err="1">
                  <a:solidFill>
                    <a:schemeClr val="bg1"/>
                  </a:solidFill>
                </a:rPr>
                <a:t>years</a:t>
              </a:r>
              <a:r>
                <a:rPr lang="sv-SE" sz="2400" b="1" dirty="0">
                  <a:solidFill>
                    <a:schemeClr val="bg1"/>
                  </a:solidFill>
                </a:rPr>
                <a:t> </a:t>
              </a:r>
              <a:r>
                <a:rPr lang="sv-SE" sz="2400" b="1" dirty="0" err="1">
                  <a:solidFill>
                    <a:schemeClr val="bg1"/>
                  </a:solidFill>
                </a:rPr>
                <a:t>of</a:t>
              </a:r>
              <a:r>
                <a:rPr lang="sv-SE" sz="2400" b="1" dirty="0">
                  <a:solidFill>
                    <a:schemeClr val="bg1"/>
                  </a:solidFill>
                </a:rPr>
                <a:t> </a:t>
              </a:r>
              <a:r>
                <a:rPr lang="sv-SE" sz="2400" b="1" dirty="0" err="1">
                  <a:solidFill>
                    <a:schemeClr val="bg1"/>
                  </a:solidFill>
                </a:rPr>
                <a:t>legacy</a:t>
              </a:r>
              <a:r>
                <a:rPr lang="sv-SE" sz="2400" b="1" dirty="0">
                  <a:solidFill>
                    <a:schemeClr val="bg1"/>
                  </a:solidFill>
                </a:rPr>
                <a:t> data </a:t>
              </a:r>
              <a:r>
                <a:rPr lang="sv-SE" sz="2400" b="1" dirty="0" err="1">
                  <a:solidFill>
                    <a:schemeClr val="bg1"/>
                  </a:solidFill>
                </a:rPr>
                <a:t>that</a:t>
              </a:r>
              <a:r>
                <a:rPr lang="sv-SE" sz="2400" b="1" dirty="0">
                  <a:solidFill>
                    <a:schemeClr val="bg1"/>
                  </a:solidFill>
                </a:rPr>
                <a:t> </a:t>
              </a:r>
              <a:r>
                <a:rPr lang="sv-SE" sz="2400" b="1" dirty="0" err="1">
                  <a:solidFill>
                    <a:schemeClr val="bg1"/>
                  </a:solidFill>
                </a:rPr>
                <a:t>have</a:t>
              </a:r>
              <a:r>
                <a:rPr lang="sv-SE" sz="2400" b="1" dirty="0">
                  <a:solidFill>
                    <a:schemeClr val="bg1"/>
                  </a:solidFill>
                </a:rPr>
                <a:t> no </a:t>
              </a:r>
              <a:r>
                <a:rPr lang="sv-SE" sz="2400" b="1" dirty="0" err="1">
                  <a:solidFill>
                    <a:schemeClr val="bg1"/>
                  </a:solidFill>
                </a:rPr>
                <a:t>value</a:t>
              </a:r>
              <a:r>
                <a:rPr lang="sv-SE" sz="2400" b="1" dirty="0">
                  <a:solidFill>
                    <a:schemeClr val="bg1"/>
                  </a:solidFill>
                </a:rPr>
                <a:t> </a:t>
              </a:r>
              <a:r>
                <a:rPr lang="sv-SE" sz="2400" b="1" dirty="0" err="1">
                  <a:solidFill>
                    <a:schemeClr val="bg1"/>
                  </a:solidFill>
                </a:rPr>
                <a:t>without</a:t>
              </a:r>
              <a:r>
                <a:rPr lang="sv-SE" sz="2400" b="1" dirty="0">
                  <a:solidFill>
                    <a:schemeClr val="bg1"/>
                  </a:solidFill>
                </a:rPr>
                <a:t> proper data </a:t>
              </a:r>
              <a:r>
                <a:rPr lang="sv-SE" sz="2400" b="1" dirty="0" err="1">
                  <a:solidFill>
                    <a:schemeClr val="bg1"/>
                  </a:solidFill>
                </a:rPr>
                <a:t>descriptions</a:t>
              </a:r>
              <a:r>
                <a:rPr lang="sv-SE" sz="2400" b="1" dirty="0">
                  <a:solidFill>
                    <a:schemeClr val="bg1"/>
                  </a:solidFill>
                </a:rPr>
                <a:t> (metadata)</a:t>
              </a:r>
              <a:endParaRPr lang="LID4096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15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231B3-B90F-4F6C-8594-F40D76BC5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695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EC35F-B2CD-42A2-A5A5-346296892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202" y="1979524"/>
            <a:ext cx="6469798" cy="4878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C9D15-3059-481E-AB37-4059393C3997}"/>
              </a:ext>
            </a:extLst>
          </p:cNvPr>
          <p:cNvSpPr txBox="1"/>
          <p:nvPr/>
        </p:nvSpPr>
        <p:spPr>
          <a:xfrm>
            <a:off x="5797899" y="160774"/>
            <a:ext cx="620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←</a:t>
            </a:r>
            <a:r>
              <a:rPr lang="sv-SE" sz="2400" dirty="0" err="1"/>
              <a:t>ViDEPI</a:t>
            </a:r>
            <a:r>
              <a:rPr lang="sv-SE" sz="2400" dirty="0"/>
              <a:t>: </a:t>
            </a:r>
            <a:r>
              <a:rPr lang="sv-SE" sz="2400" dirty="0" err="1"/>
              <a:t>Saving</a:t>
            </a:r>
            <a:r>
              <a:rPr lang="sv-SE" sz="2400" dirty="0"/>
              <a:t> </a:t>
            </a:r>
            <a:r>
              <a:rPr lang="sv-SE" sz="2400" dirty="0" err="1"/>
              <a:t>legacy</a:t>
            </a:r>
            <a:r>
              <a:rPr lang="sv-SE" sz="2400" dirty="0"/>
              <a:t> </a:t>
            </a:r>
            <a:r>
              <a:rPr lang="sv-SE" sz="2400" dirty="0" err="1"/>
              <a:t>seismic</a:t>
            </a:r>
            <a:r>
              <a:rPr lang="sv-SE" sz="2400" dirty="0"/>
              <a:t> data in </a:t>
            </a:r>
            <a:r>
              <a:rPr lang="sv-SE" sz="2400" dirty="0" err="1"/>
              <a:t>Italy</a:t>
            </a:r>
            <a:endParaRPr lang="LID4096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C8B51-8BD8-477E-BDD6-37572E0E7AB2}"/>
              </a:ext>
            </a:extLst>
          </p:cNvPr>
          <p:cNvSpPr txBox="1"/>
          <p:nvPr/>
        </p:nvSpPr>
        <p:spPr>
          <a:xfrm>
            <a:off x="5797899" y="1155118"/>
            <a:ext cx="6209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↓ </a:t>
            </a:r>
            <a:r>
              <a:rPr lang="sv-SE" sz="2400" dirty="0" err="1"/>
              <a:t>Subsurface</a:t>
            </a:r>
            <a:r>
              <a:rPr lang="sv-SE" sz="2400" dirty="0"/>
              <a:t> Data </a:t>
            </a:r>
            <a:r>
              <a:rPr lang="sv-SE" sz="2400" dirty="0" err="1"/>
              <a:t>Denmark</a:t>
            </a:r>
            <a:br>
              <a:rPr lang="sv-SE" sz="2400" dirty="0"/>
            </a:br>
            <a:r>
              <a:rPr lang="sv-SE" sz="2400" dirty="0"/>
              <a:t>	(GEUS national </a:t>
            </a:r>
            <a:r>
              <a:rPr lang="sv-SE" sz="2400" dirty="0" err="1"/>
              <a:t>database</a:t>
            </a:r>
            <a:r>
              <a:rPr lang="sv-SE" sz="2400" dirty="0"/>
              <a:t>)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2676239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B6647EC-A0B8-484E-A84C-F7AF6596BF3C}"/>
              </a:ext>
            </a:extLst>
          </p:cNvPr>
          <p:cNvCxnSpPr>
            <a:cxnSpLocks/>
          </p:cNvCxnSpPr>
          <p:nvPr/>
        </p:nvCxnSpPr>
        <p:spPr>
          <a:xfrm flipH="1">
            <a:off x="3128179" y="3731941"/>
            <a:ext cx="2448373" cy="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6DF02B4-D450-429F-8821-3E534EF9540C}"/>
              </a:ext>
            </a:extLst>
          </p:cNvPr>
          <p:cNvSpPr/>
          <p:nvPr/>
        </p:nvSpPr>
        <p:spPr>
          <a:xfrm>
            <a:off x="5370692" y="81160"/>
            <a:ext cx="2345843" cy="98142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No </a:t>
            </a:r>
            <a:r>
              <a:rPr lang="sv-SE" sz="2400" dirty="0" err="1"/>
              <a:t>community</a:t>
            </a:r>
            <a:r>
              <a:rPr lang="sv-SE" sz="2400" dirty="0"/>
              <a:t> for CSS</a:t>
            </a:r>
            <a:endParaRPr lang="LID4096" sz="2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F42822-AD1A-4D52-8C73-EC78DD451E60}"/>
              </a:ext>
            </a:extLst>
          </p:cNvPr>
          <p:cNvCxnSpPr>
            <a:cxnSpLocks/>
            <a:stCxn id="9" idx="2"/>
            <a:endCxn id="26" idx="0"/>
          </p:cNvCxnSpPr>
          <p:nvPr/>
        </p:nvCxnSpPr>
        <p:spPr>
          <a:xfrm flipH="1">
            <a:off x="6543613" y="1062584"/>
            <a:ext cx="1" cy="517037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953CB0A-6EC5-4169-9B9C-7C87DF41D6B7}"/>
              </a:ext>
            </a:extLst>
          </p:cNvPr>
          <p:cNvSpPr/>
          <p:nvPr/>
        </p:nvSpPr>
        <p:spPr>
          <a:xfrm>
            <a:off x="5370691" y="1579621"/>
            <a:ext cx="2345843" cy="98142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Community</a:t>
            </a:r>
          </a:p>
          <a:p>
            <a:pPr algn="ctr"/>
            <a:r>
              <a:rPr lang="sv-SE" sz="2400" dirty="0" err="1"/>
              <a:t>building</a:t>
            </a:r>
            <a:endParaRPr lang="LID4096" sz="24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B25D7A-12E6-4C56-89CD-CBE75C983682}"/>
              </a:ext>
            </a:extLst>
          </p:cNvPr>
          <p:cNvGrpSpPr/>
          <p:nvPr/>
        </p:nvGrpSpPr>
        <p:grpSpPr>
          <a:xfrm>
            <a:off x="6803085" y="2384476"/>
            <a:ext cx="5274797" cy="3769834"/>
            <a:chOff x="3017035" y="3624657"/>
            <a:chExt cx="5274797" cy="376983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31A996-7C64-43A9-A9C2-BAD3BD1200D7}"/>
                </a:ext>
              </a:extLst>
            </p:cNvPr>
            <p:cNvSpPr txBox="1"/>
            <p:nvPr/>
          </p:nvSpPr>
          <p:spPr>
            <a:xfrm>
              <a:off x="4897580" y="3624657"/>
              <a:ext cx="339425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EGU2024 SP75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SEISMIX 2024 conference,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direct outreach</a:t>
              </a:r>
            </a:p>
            <a:p>
              <a:endParaRPr lang="en-GB" dirty="0"/>
            </a:p>
            <a:p>
              <a:r>
                <a:rPr lang="en-GB" dirty="0"/>
                <a:t>&gt; 25 scientists from &gt; 10 countries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F89BA19-B7F0-48F2-87B2-BFD187B4140D}"/>
                </a:ext>
              </a:extLst>
            </p:cNvPr>
            <p:cNvCxnSpPr>
              <a:cxnSpLocks/>
            </p:cNvCxnSpPr>
            <p:nvPr/>
          </p:nvCxnSpPr>
          <p:spPr>
            <a:xfrm>
              <a:off x="4811602" y="3730948"/>
              <a:ext cx="37465" cy="3663543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EA9ECD-ACFD-4F28-8EA0-993271F369ED}"/>
                </a:ext>
              </a:extLst>
            </p:cNvPr>
            <p:cNvSpPr txBox="1"/>
            <p:nvPr/>
          </p:nvSpPr>
          <p:spPr>
            <a:xfrm>
              <a:off x="3017035" y="3937540"/>
              <a:ext cx="1794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/>
                <a:t>EPOS CSS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C563FF3-C912-4464-93F4-E04F746FE44B}"/>
              </a:ext>
            </a:extLst>
          </p:cNvPr>
          <p:cNvSpPr/>
          <p:nvPr/>
        </p:nvSpPr>
        <p:spPr>
          <a:xfrm>
            <a:off x="5376429" y="5144110"/>
            <a:ext cx="2345843" cy="98142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Development work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895B935-529D-498D-B5A9-63AF068318C8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6549351" y="4236645"/>
            <a:ext cx="0" cy="9074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00E98E9-4735-4B49-B654-A5FA938EA6A7}"/>
              </a:ext>
            </a:extLst>
          </p:cNvPr>
          <p:cNvSpPr/>
          <p:nvPr/>
        </p:nvSpPr>
        <p:spPr>
          <a:xfrm>
            <a:off x="782334" y="3114302"/>
            <a:ext cx="2345843" cy="12352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Use it.</a:t>
            </a:r>
          </a:p>
          <a:p>
            <a:pPr algn="ctr"/>
            <a:r>
              <a:rPr lang="en-GB" sz="2400" dirty="0"/>
              <a:t>If necessary, extend it.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CDDB98-D306-4E80-A354-C8FFC7643D4C}"/>
              </a:ext>
            </a:extLst>
          </p:cNvPr>
          <p:cNvSpPr txBox="1"/>
          <p:nvPr/>
        </p:nvSpPr>
        <p:spPr>
          <a:xfrm>
            <a:off x="116234" y="1928565"/>
            <a:ext cx="3678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Avoid</a:t>
            </a:r>
          </a:p>
          <a:p>
            <a:pPr algn="ctr"/>
            <a:r>
              <a:rPr lang="en-GB" sz="2400" dirty="0"/>
              <a:t>”Yet another (meta)data standard”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95DB30BB-C757-4B6B-A34E-31B6717B770F}"/>
              </a:ext>
            </a:extLst>
          </p:cNvPr>
          <p:cNvSpPr/>
          <p:nvPr/>
        </p:nvSpPr>
        <p:spPr>
          <a:xfrm>
            <a:off x="5085840" y="3063429"/>
            <a:ext cx="2915542" cy="133702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/>
              <a:t>Do standards</a:t>
            </a:r>
          </a:p>
          <a:p>
            <a:pPr algn="ctr"/>
            <a:r>
              <a:rPr lang="sv-SE" sz="2400" dirty="0" err="1"/>
              <a:t>exist</a:t>
            </a:r>
            <a:r>
              <a:rPr lang="sv-SE" sz="2400" dirty="0"/>
              <a:t>?</a:t>
            </a:r>
            <a:endParaRPr lang="LID4096" sz="2400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82DDC76-7AB2-4E9A-9689-B748F349EA53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6543613" y="2561045"/>
            <a:ext cx="0" cy="502384"/>
          </a:xfrm>
          <a:prstGeom prst="straightConnector1">
            <a:avLst/>
          </a:prstGeom>
          <a:ln w="762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2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17260-F4B5-3C24-8186-8D75804E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noProof="0" dirty="0"/>
              <a:t>What about your data and research products?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D566EC-468D-4C36-E66A-61CBA35D1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noProof="0" dirty="0"/>
          </a:p>
          <a:p>
            <a:pPr marL="0" indent="0" algn="ctr">
              <a:buNone/>
            </a:pPr>
            <a:r>
              <a:rPr lang="en-GB" noProof="0" dirty="0"/>
              <a:t>=&gt; Let’s start with a short survey</a:t>
            </a:r>
          </a:p>
        </p:txBody>
      </p:sp>
    </p:spTree>
    <p:extLst>
      <p:ext uri="{BB962C8B-B14F-4D97-AF65-F5344CB8AC3E}">
        <p14:creationId xmlns:p14="http://schemas.microsoft.com/office/powerpoint/2010/main" val="4215869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F6E-06B9-4694-BC36-B76630B15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7595"/>
            <a:ext cx="12191999" cy="773941"/>
          </a:xfrm>
        </p:spPr>
        <p:txBody>
          <a:bodyPr anchor="t">
            <a:normAutofit/>
          </a:bodyPr>
          <a:lstStyle/>
          <a:p>
            <a:r>
              <a:rPr lang="en-GB" sz="40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Development by the community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F3A440-837C-4BC9-85DB-E7DD48389901}"/>
              </a:ext>
            </a:extLst>
          </p:cNvPr>
          <p:cNvSpPr/>
          <p:nvPr/>
        </p:nvSpPr>
        <p:spPr>
          <a:xfrm>
            <a:off x="453939" y="1012736"/>
            <a:ext cx="112841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Input: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Expert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Existing data models of e.g. national and organisational databases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Complementary information (previous work, data formats, community sources)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  <a:p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Key evaluation: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Which attributes are useful for an informed decision by the scientist?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Which attributes are available in existing data sources?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300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  <a:p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Output: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CSS discovery </a:t>
            </a:r>
            <a:r>
              <a:rPr lang="en-GB" sz="2300" u="sng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metadata model</a:t>
            </a:r>
            <a:endParaRPr lang="en-GB" sz="2300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Corresponding </a:t>
            </a:r>
            <a:r>
              <a:rPr lang="en-GB" sz="2300" u="sng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controlled vocabularies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1BCF64-6F25-46D6-A0A1-09FF272CF36E}"/>
              </a:ext>
            </a:extLst>
          </p:cNvPr>
          <p:cNvGrpSpPr/>
          <p:nvPr/>
        </p:nvGrpSpPr>
        <p:grpSpPr>
          <a:xfrm>
            <a:off x="910683" y="3416880"/>
            <a:ext cx="9253045" cy="461665"/>
            <a:chOff x="2003502" y="4549324"/>
            <a:chExt cx="9253045" cy="461665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651E060C-1DE5-46C2-80DD-A43C9952C05F}"/>
                </a:ext>
              </a:extLst>
            </p:cNvPr>
            <p:cNvSpPr/>
            <p:nvPr/>
          </p:nvSpPr>
          <p:spPr>
            <a:xfrm>
              <a:off x="2003502" y="4685134"/>
              <a:ext cx="463312" cy="203833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0B5B96-2F41-415E-8D6F-0E93EC827903}"/>
                </a:ext>
              </a:extLst>
            </p:cNvPr>
            <p:cNvSpPr txBox="1"/>
            <p:nvPr/>
          </p:nvSpPr>
          <p:spPr>
            <a:xfrm>
              <a:off x="2474836" y="4549324"/>
              <a:ext cx="8781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C00000"/>
                  </a:solidFill>
                </a:rPr>
                <a:t>A scientist can tell whether a data set is “fit for purpose” or not</a:t>
              </a:r>
              <a:endParaRPr lang="LID4096" sz="2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F4924E-78A9-4D98-9C9A-CFF52D75F8F7}"/>
              </a:ext>
            </a:extLst>
          </p:cNvPr>
          <p:cNvGrpSpPr/>
          <p:nvPr/>
        </p:nvGrpSpPr>
        <p:grpSpPr>
          <a:xfrm>
            <a:off x="910683" y="4162021"/>
            <a:ext cx="9253045" cy="461665"/>
            <a:chOff x="2003502" y="4549324"/>
            <a:chExt cx="9253045" cy="461665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502357D4-EEBC-4A59-8869-C720D21C7889}"/>
                </a:ext>
              </a:extLst>
            </p:cNvPr>
            <p:cNvSpPr/>
            <p:nvPr/>
          </p:nvSpPr>
          <p:spPr>
            <a:xfrm>
              <a:off x="2003502" y="4685134"/>
              <a:ext cx="463312" cy="203833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D3FC75-AAE1-423A-A1E0-DBAAEA1D1ECD}"/>
                </a:ext>
              </a:extLst>
            </p:cNvPr>
            <p:cNvSpPr txBox="1"/>
            <p:nvPr/>
          </p:nvSpPr>
          <p:spPr>
            <a:xfrm>
              <a:off x="2474836" y="4549324"/>
              <a:ext cx="8781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400" dirty="0" err="1">
                  <a:solidFill>
                    <a:srgbClr val="C00000"/>
                  </a:solidFill>
                </a:rPr>
                <a:t>Avoid</a:t>
              </a:r>
              <a:r>
                <a:rPr lang="sv-SE" sz="2400" dirty="0">
                  <a:solidFill>
                    <a:srgbClr val="C00000"/>
                  </a:solidFill>
                </a:rPr>
                <a:t> </a:t>
              </a:r>
              <a:r>
                <a:rPr lang="sv-SE" sz="2400" dirty="0" err="1">
                  <a:solidFill>
                    <a:srgbClr val="C00000"/>
                  </a:solidFill>
                </a:rPr>
                <a:t>shutting</a:t>
              </a:r>
              <a:r>
                <a:rPr lang="sv-SE" sz="2400" dirty="0">
                  <a:solidFill>
                    <a:srgbClr val="C00000"/>
                  </a:solidFill>
                </a:rPr>
                <a:t> potential data </a:t>
              </a:r>
              <a:r>
                <a:rPr lang="sv-SE" sz="2400" dirty="0" err="1">
                  <a:solidFill>
                    <a:srgbClr val="C00000"/>
                  </a:solidFill>
                </a:rPr>
                <a:t>providers</a:t>
              </a:r>
              <a:r>
                <a:rPr lang="sv-SE" sz="2400" dirty="0">
                  <a:solidFill>
                    <a:srgbClr val="C00000"/>
                  </a:solidFill>
                </a:rPr>
                <a:t> </a:t>
              </a:r>
              <a:r>
                <a:rPr lang="sv-SE" sz="2400" dirty="0" err="1">
                  <a:solidFill>
                    <a:srgbClr val="C00000"/>
                  </a:solidFill>
                </a:rPr>
                <a:t>out</a:t>
              </a:r>
              <a:endParaRPr lang="LID4096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0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F6E-06B9-4694-BC36-B76630B15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7595"/>
            <a:ext cx="12191999" cy="773941"/>
          </a:xfrm>
        </p:spPr>
        <p:txBody>
          <a:bodyPr anchor="t">
            <a:normAutofit/>
          </a:bodyPr>
          <a:lstStyle/>
          <a:p>
            <a:r>
              <a:rPr lang="en-GB" sz="40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The CSS discovery data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7584A8-0898-46E6-883A-D6DC5145664B}"/>
              </a:ext>
            </a:extLst>
          </p:cNvPr>
          <p:cNvSpPr/>
          <p:nvPr/>
        </p:nvSpPr>
        <p:spPr>
          <a:xfrm>
            <a:off x="4757818" y="1911928"/>
            <a:ext cx="3188176" cy="318817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CORE</a:t>
            </a:r>
          </a:p>
          <a:p>
            <a:pPr algn="ctr"/>
            <a:r>
              <a:rPr lang="en-GB" sz="2400" dirty="0"/>
              <a:t>Attributes</a:t>
            </a:r>
          </a:p>
          <a:p>
            <a:pPr algn="ctr"/>
            <a:r>
              <a:rPr lang="en-GB" sz="2400" dirty="0"/>
              <a:t>[1]</a:t>
            </a:r>
          </a:p>
          <a:p>
            <a:pPr algn="ctr"/>
            <a:r>
              <a:rPr lang="en-GB" sz="2400" dirty="0"/>
              <a:t>Key information that is expected to be available from all sources</a:t>
            </a:r>
          </a:p>
          <a:p>
            <a:pPr algn="ctr"/>
            <a:endParaRPr lang="LID4096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134FEE-5D66-42D0-B104-C928E0FB5A6B}"/>
              </a:ext>
            </a:extLst>
          </p:cNvPr>
          <p:cNvSpPr/>
          <p:nvPr/>
        </p:nvSpPr>
        <p:spPr>
          <a:xfrm>
            <a:off x="107578" y="1597100"/>
            <a:ext cx="4752923" cy="12517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/>
              <a:t>DESCRIPTIVE</a:t>
            </a:r>
            <a:r>
              <a:rPr lang="sv-SE" sz="2400" dirty="0"/>
              <a:t> </a:t>
            </a:r>
            <a:r>
              <a:rPr lang="sv-SE" sz="2400" dirty="0" err="1"/>
              <a:t>attributes</a:t>
            </a:r>
            <a:r>
              <a:rPr lang="sv-SE" sz="2400" dirty="0"/>
              <a:t>:</a:t>
            </a:r>
          </a:p>
          <a:p>
            <a:pPr algn="ctr"/>
            <a:r>
              <a:rPr lang="sv-SE" sz="2400" dirty="0"/>
              <a:t>[0..1]</a:t>
            </a:r>
          </a:p>
          <a:p>
            <a:pPr algn="ctr"/>
            <a:r>
              <a:rPr lang="sv-SE" sz="2400" dirty="0" err="1"/>
              <a:t>Setting</a:t>
            </a:r>
            <a:r>
              <a:rPr lang="sv-SE" sz="2400" dirty="0"/>
              <a:t>, </a:t>
            </a:r>
            <a:r>
              <a:rPr lang="sv-SE" sz="2400" dirty="0" err="1"/>
              <a:t>equipment</a:t>
            </a:r>
            <a:r>
              <a:rPr lang="sv-SE" sz="2400" dirty="0"/>
              <a:t>, </a:t>
            </a:r>
            <a:r>
              <a:rPr lang="sv-SE" sz="2400" dirty="0" err="1"/>
              <a:t>documentation</a:t>
            </a:r>
            <a:endParaRPr lang="sv-SE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8D19BA-0E1E-4CEF-82A5-C3DB6F45340E}"/>
              </a:ext>
            </a:extLst>
          </p:cNvPr>
          <p:cNvSpPr/>
          <p:nvPr/>
        </p:nvSpPr>
        <p:spPr>
          <a:xfrm>
            <a:off x="107580" y="4331905"/>
            <a:ext cx="4752922" cy="12517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/>
              <a:t>TECHNICAL</a:t>
            </a:r>
            <a:r>
              <a:rPr lang="sv-SE" sz="2400" dirty="0"/>
              <a:t> </a:t>
            </a:r>
            <a:r>
              <a:rPr lang="sv-SE" sz="2400" dirty="0" err="1"/>
              <a:t>attributes</a:t>
            </a:r>
            <a:r>
              <a:rPr lang="sv-SE" sz="2400" dirty="0"/>
              <a:t>:</a:t>
            </a:r>
          </a:p>
          <a:p>
            <a:pPr algn="ctr"/>
            <a:r>
              <a:rPr lang="sv-SE" sz="2400" dirty="0"/>
              <a:t>[0..1]</a:t>
            </a:r>
          </a:p>
          <a:p>
            <a:pPr algn="ctr"/>
            <a:r>
              <a:rPr lang="sv-SE" sz="2400" dirty="0" err="1"/>
              <a:t>Technical</a:t>
            </a:r>
            <a:r>
              <a:rPr lang="sv-SE" sz="2400" dirty="0"/>
              <a:t> </a:t>
            </a:r>
            <a:r>
              <a:rPr lang="sv-SE" sz="2400" dirty="0" err="1"/>
              <a:t>details</a:t>
            </a:r>
            <a:r>
              <a:rPr lang="sv-SE" sz="2400" dirty="0"/>
              <a:t> on the survey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89DFBF-C15F-4343-9CBC-CECA3CC799AD}"/>
              </a:ext>
            </a:extLst>
          </p:cNvPr>
          <p:cNvSpPr/>
          <p:nvPr/>
        </p:nvSpPr>
        <p:spPr>
          <a:xfrm>
            <a:off x="7833522" y="4331906"/>
            <a:ext cx="4250899" cy="12517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/>
              <a:t>DATA</a:t>
            </a:r>
            <a:r>
              <a:rPr lang="sv-SE" sz="2400" dirty="0"/>
              <a:t> </a:t>
            </a:r>
            <a:r>
              <a:rPr lang="sv-SE" sz="2400" dirty="0" err="1"/>
              <a:t>attributes</a:t>
            </a:r>
            <a:r>
              <a:rPr lang="sv-SE" sz="2400" dirty="0"/>
              <a:t>:</a:t>
            </a:r>
          </a:p>
          <a:p>
            <a:pPr algn="ctr"/>
            <a:r>
              <a:rPr lang="sv-SE" sz="2400" dirty="0"/>
              <a:t>[0..1]</a:t>
            </a:r>
          </a:p>
          <a:p>
            <a:pPr algn="ctr"/>
            <a:r>
              <a:rPr lang="sv-SE" sz="2400" dirty="0" err="1"/>
              <a:t>Details</a:t>
            </a:r>
            <a:r>
              <a:rPr lang="sv-SE" sz="2400" dirty="0"/>
              <a:t> </a:t>
            </a:r>
            <a:r>
              <a:rPr lang="sv-SE" sz="2400" dirty="0" err="1"/>
              <a:t>about</a:t>
            </a:r>
            <a:r>
              <a:rPr lang="sv-SE" sz="2400" dirty="0"/>
              <a:t> the data set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C2E074-D52C-423E-B4AB-4E39A12722D6}"/>
              </a:ext>
            </a:extLst>
          </p:cNvPr>
          <p:cNvSpPr/>
          <p:nvPr/>
        </p:nvSpPr>
        <p:spPr>
          <a:xfrm>
            <a:off x="7833522" y="1597101"/>
            <a:ext cx="4250899" cy="12517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b="1" dirty="0"/>
              <a:t>DATA PROVISION</a:t>
            </a:r>
            <a:r>
              <a:rPr lang="sv-SE" sz="2400" dirty="0"/>
              <a:t> </a:t>
            </a:r>
            <a:r>
              <a:rPr lang="sv-SE" sz="2400" dirty="0" err="1"/>
              <a:t>attributes</a:t>
            </a:r>
            <a:r>
              <a:rPr lang="sv-SE" sz="2400" dirty="0"/>
              <a:t>:</a:t>
            </a:r>
          </a:p>
          <a:p>
            <a:pPr algn="ctr"/>
            <a:r>
              <a:rPr lang="sv-SE" sz="2400" dirty="0"/>
              <a:t>[1] or [0..1]</a:t>
            </a:r>
          </a:p>
          <a:p>
            <a:pPr algn="ctr"/>
            <a:r>
              <a:rPr lang="sv-SE" sz="2400" dirty="0" err="1"/>
              <a:t>Details</a:t>
            </a:r>
            <a:r>
              <a:rPr lang="sv-SE" sz="2400" dirty="0"/>
              <a:t> </a:t>
            </a:r>
            <a:r>
              <a:rPr lang="sv-SE" sz="2400" dirty="0" err="1"/>
              <a:t>about</a:t>
            </a:r>
            <a:r>
              <a:rPr lang="sv-SE" sz="2400" dirty="0"/>
              <a:t> the data </a:t>
            </a:r>
            <a:r>
              <a:rPr lang="sv-SE" sz="2400" dirty="0" err="1"/>
              <a:t>provider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474562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F6E-06B9-4694-BC36-B76630B15B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4026" y="224556"/>
            <a:ext cx="11284034" cy="622799"/>
          </a:xfrm>
        </p:spPr>
        <p:txBody>
          <a:bodyPr anchor="t">
            <a:normAutofit fontScale="90000"/>
          </a:bodyPr>
          <a:lstStyle/>
          <a:p>
            <a:pPr algn="r"/>
            <a:r>
              <a:rPr lang="en-GB" sz="40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A potential community standard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489F0-3DE6-41B2-83E0-4D615EC31C03}"/>
              </a:ext>
            </a:extLst>
          </p:cNvPr>
          <p:cNvSpPr/>
          <p:nvPr/>
        </p:nvSpPr>
        <p:spPr>
          <a:xfrm>
            <a:off x="453939" y="1012736"/>
            <a:ext cx="11284120" cy="495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3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Community-driven scientific metadata model</a:t>
            </a: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(conceptual to logical models) implemented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in JSON-Format (ISO/IEC 21778:2017; </a:t>
            </a:r>
            <a:r>
              <a:rPr lang="en-GB" sz="2400" dirty="0"/>
              <a:t>RFC 8259)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as </a:t>
            </a:r>
            <a:r>
              <a:rPr lang="en-GB" sz="2400" b="1" dirty="0" err="1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GeoJSON</a:t>
            </a: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(RFC 7946),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the content and structure is defined by a </a:t>
            </a:r>
            <a:r>
              <a:rPr lang="en-GB" sz="24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JSON-Schema</a:t>
            </a: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(json-schema.org).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Controlled vocabularies</a:t>
            </a: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as SKOS-Turtle files (RDF -&gt; W3C standards)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Documentation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GB" sz="23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Version control</a:t>
            </a: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of the model and metadata catalogue on GitHub</a:t>
            </a:r>
          </a:p>
          <a:p>
            <a:pPr>
              <a:lnSpc>
                <a:spcPct val="150000"/>
              </a:lnSpc>
            </a:pPr>
            <a:r>
              <a:rPr lang="en-GB" sz="23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Publication of releases</a:t>
            </a:r>
            <a:r>
              <a:rPr lang="en-GB" sz="23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on the community data centre “GFZ Data Services”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BBCD9-409C-455F-B16C-13272DA14B3F}"/>
              </a:ext>
            </a:extLst>
          </p:cNvPr>
          <p:cNvSpPr txBox="1"/>
          <p:nvPr/>
        </p:nvSpPr>
        <p:spPr>
          <a:xfrm>
            <a:off x="3136790" y="4027337"/>
            <a:ext cx="8941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C00000"/>
                </a:solidFill>
              </a:rPr>
              <a:t>=&gt; </a:t>
            </a:r>
            <a:r>
              <a:rPr lang="sv-SE" sz="2400" dirty="0" err="1">
                <a:solidFill>
                  <a:srgbClr val="C00000"/>
                </a:solidFill>
              </a:rPr>
              <a:t>Presented</a:t>
            </a:r>
            <a:r>
              <a:rPr lang="sv-SE" sz="2400" dirty="0">
                <a:solidFill>
                  <a:srgbClr val="C00000"/>
                </a:solidFill>
              </a:rPr>
              <a:t> at EGU 2026</a:t>
            </a:r>
          </a:p>
          <a:p>
            <a:r>
              <a:rPr lang="sv-SE" sz="2400" dirty="0">
                <a:solidFill>
                  <a:srgbClr val="C00000"/>
                </a:solidFill>
              </a:rPr>
              <a:t>=&gt; Paper just </a:t>
            </a:r>
            <a:r>
              <a:rPr lang="sv-SE" sz="2400" dirty="0" err="1">
                <a:solidFill>
                  <a:srgbClr val="C00000"/>
                </a:solidFill>
              </a:rPr>
              <a:t>submitted</a:t>
            </a:r>
            <a:r>
              <a:rPr lang="sv-SE" sz="2400" dirty="0">
                <a:solidFill>
                  <a:srgbClr val="C00000"/>
                </a:solidFill>
              </a:rPr>
              <a:t> to the Journal ”Earth System Science Data”</a:t>
            </a:r>
            <a:endParaRPr lang="LID4096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4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B5F6E-06B9-4694-BC36-B76630B15B0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3938" y="268288"/>
            <a:ext cx="11738061" cy="773112"/>
          </a:xfrm>
        </p:spPr>
        <p:txBody>
          <a:bodyPr anchor="t">
            <a:normAutofit/>
          </a:bodyPr>
          <a:lstStyle/>
          <a:p>
            <a:r>
              <a:rPr lang="en-GB" sz="4000" b="1" noProof="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Implementation for data discovery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F3A440-837C-4BC9-85DB-E7DD48389901}"/>
              </a:ext>
            </a:extLst>
          </p:cNvPr>
          <p:cNvSpPr/>
          <p:nvPr/>
        </p:nvSpPr>
        <p:spPr>
          <a:xfrm>
            <a:off x="453939" y="2024395"/>
            <a:ext cx="11284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Discovery metadata model</a:t>
            </a: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</a:t>
            </a:r>
            <a:r>
              <a:rPr lang="en-GB" sz="24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=&gt;</a:t>
            </a: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physical </a:t>
            </a:r>
            <a:r>
              <a:rPr lang="en-GB" sz="2400" b="1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database</a:t>
            </a: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 (</a:t>
            </a:r>
            <a:r>
              <a:rPr lang="en-GB" sz="2400" dirty="0" err="1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PostGIS</a:t>
            </a:r>
            <a:r>
              <a:rPr lang="en-GB" sz="2400" dirty="0">
                <a:effectLst>
                  <a:glow rad="127000">
                    <a:schemeClr val="bg1"/>
                  </a:glow>
                  <a:outerShdw blurRad="101600" dist="50800" dir="5400000" algn="ctr" rotWithShape="0">
                    <a:schemeClr val="bg1">
                      <a:alpha val="0"/>
                    </a:schemeClr>
                  </a:outerShdw>
                </a:effectLst>
              </a:rPr>
              <a:t>/PostgreSQL)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186604-6C28-45DC-8B6F-92EDDD710B24}"/>
              </a:ext>
            </a:extLst>
          </p:cNvPr>
          <p:cNvGrpSpPr/>
          <p:nvPr/>
        </p:nvGrpSpPr>
        <p:grpSpPr>
          <a:xfrm>
            <a:off x="453939" y="1061038"/>
            <a:ext cx="11284120" cy="1007367"/>
            <a:chOff x="453939" y="1119718"/>
            <a:chExt cx="11284120" cy="10073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A85CAF-1D51-4D21-BC93-B9C0C71DF042}"/>
                </a:ext>
              </a:extLst>
            </p:cNvPr>
            <p:cNvSpPr/>
            <p:nvPr/>
          </p:nvSpPr>
          <p:spPr>
            <a:xfrm>
              <a:off x="453939" y="1119718"/>
              <a:ext cx="112841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>
                      <a:lumMod val="65000"/>
                    </a:schemeClr>
                  </a:solidFill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Discovery data curation</a:t>
              </a:r>
              <a:r>
                <a:rPr lang="en-GB" sz="2400" dirty="0">
                  <a:solidFill>
                    <a:schemeClr val="bg1">
                      <a:lumMod val="65000"/>
                    </a:schemeClr>
                  </a:solidFill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, </a:t>
              </a:r>
              <a:r>
                <a:rPr lang="en-GB" sz="2400" b="1" dirty="0">
                  <a:solidFill>
                    <a:schemeClr val="bg1">
                      <a:lumMod val="65000"/>
                    </a:schemeClr>
                  </a:solidFill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attribute mapping</a:t>
              </a:r>
              <a:r>
                <a:rPr lang="en-GB" sz="2400" dirty="0">
                  <a:solidFill>
                    <a:schemeClr val="bg1">
                      <a:lumMod val="65000"/>
                    </a:schemeClr>
                  </a:solidFill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, </a:t>
              </a:r>
              <a:r>
                <a:rPr lang="en-GB" sz="2400" b="1" dirty="0">
                  <a:solidFill>
                    <a:schemeClr val="bg1">
                      <a:lumMod val="65000"/>
                    </a:schemeClr>
                  </a:solidFill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harvesting</a:t>
              </a:r>
              <a:r>
                <a:rPr lang="en-GB" sz="2400" dirty="0">
                  <a:solidFill>
                    <a:schemeClr val="bg1">
                      <a:lumMod val="65000"/>
                    </a:schemeClr>
                  </a:solidFill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 from data providers (TBD)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E2A37DBE-5677-428C-933D-5202B8CFAB3A}"/>
                </a:ext>
              </a:extLst>
            </p:cNvPr>
            <p:cNvSpPr/>
            <p:nvPr/>
          </p:nvSpPr>
          <p:spPr>
            <a:xfrm>
              <a:off x="5893886" y="1581383"/>
              <a:ext cx="404226" cy="5457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4BFF6F-A7AF-4AF8-B01B-0EB8FBB6BDA2}"/>
              </a:ext>
            </a:extLst>
          </p:cNvPr>
          <p:cNvGrpSpPr/>
          <p:nvPr/>
        </p:nvGrpSpPr>
        <p:grpSpPr>
          <a:xfrm>
            <a:off x="453939" y="2490950"/>
            <a:ext cx="11284120" cy="1329806"/>
            <a:chOff x="453939" y="2588750"/>
            <a:chExt cx="11284120" cy="13298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63EF1F-1D80-4BFB-98AF-1195705A6C9A}"/>
                </a:ext>
              </a:extLst>
            </p:cNvPr>
            <p:cNvSpPr/>
            <p:nvPr/>
          </p:nvSpPr>
          <p:spPr>
            <a:xfrm>
              <a:off x="453939" y="3087559"/>
              <a:ext cx="112841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Data transfer by </a:t>
              </a:r>
              <a:r>
                <a:rPr lang="en-GB" sz="2400" b="1" dirty="0"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data service</a:t>
              </a:r>
            </a:p>
            <a:p>
              <a:pPr algn="ctr"/>
              <a:r>
                <a:rPr lang="en-GB" sz="2400" dirty="0"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Web Feature Service - </a:t>
              </a:r>
              <a:r>
                <a:rPr lang="en-GB" sz="2400" i="1" dirty="0"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international standard</a:t>
              </a:r>
              <a:r>
                <a:rPr lang="en-GB" sz="2400" dirty="0">
                  <a:effectLst>
                    <a:glow rad="127000">
                      <a:schemeClr val="bg1"/>
                    </a:glow>
                    <a:outerShdw blurRad="101600" dist="50800" dir="5400000" algn="ctr" rotWithShape="0">
                      <a:schemeClr val="bg1">
                        <a:alpha val="0"/>
                      </a:schemeClr>
                    </a:outerShdw>
                  </a:effectLst>
                </a:rPr>
                <a:t> by OGC, ISO 19142</a:t>
              </a: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BB90FE2B-B0B6-4FD5-BED2-965C00FA4796}"/>
                </a:ext>
              </a:extLst>
            </p:cNvPr>
            <p:cNvSpPr/>
            <p:nvPr/>
          </p:nvSpPr>
          <p:spPr>
            <a:xfrm>
              <a:off x="5893886" y="2588750"/>
              <a:ext cx="404226" cy="5457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8413E19-B78A-4407-92C8-571FFA88A1E0}"/>
              </a:ext>
            </a:extLst>
          </p:cNvPr>
          <p:cNvSpPr txBox="1"/>
          <p:nvPr/>
        </p:nvSpPr>
        <p:spPr>
          <a:xfrm>
            <a:off x="5521443" y="6224766"/>
            <a:ext cx="1149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/>
              <a:t>USER</a:t>
            </a:r>
            <a:endParaRPr lang="LID4096" sz="3200" b="1" dirty="0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D220563-90DA-44A5-ABD1-A3BF3A759A9F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2410693" y="3967458"/>
            <a:ext cx="3110750" cy="2549697"/>
          </a:xfrm>
          <a:prstGeom prst="bentConnector3">
            <a:avLst>
              <a:gd name="adj1" fmla="val 100144"/>
            </a:avLst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177372-5F63-4498-A5A3-37C25B2DDC7B}"/>
              </a:ext>
            </a:extLst>
          </p:cNvPr>
          <p:cNvGrpSpPr/>
          <p:nvPr/>
        </p:nvGrpSpPr>
        <p:grpSpPr>
          <a:xfrm>
            <a:off x="5013714" y="3838666"/>
            <a:ext cx="7098419" cy="2448177"/>
            <a:chOff x="5013714" y="3838666"/>
            <a:chExt cx="7098419" cy="2448177"/>
          </a:xfrm>
        </p:grpSpPr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32F1F619-8D76-4F26-AA57-49D05F086835}"/>
                </a:ext>
              </a:extLst>
            </p:cNvPr>
            <p:cNvSpPr/>
            <p:nvPr/>
          </p:nvSpPr>
          <p:spPr>
            <a:xfrm>
              <a:off x="5893886" y="3838666"/>
              <a:ext cx="404226" cy="545702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AD97A08-E0E9-4E9C-BACF-FC2B8506854B}"/>
                </a:ext>
              </a:extLst>
            </p:cNvPr>
            <p:cNvGrpSpPr/>
            <p:nvPr/>
          </p:nvGrpSpPr>
          <p:grpSpPr>
            <a:xfrm>
              <a:off x="5013714" y="4377828"/>
              <a:ext cx="2145009" cy="1456229"/>
              <a:chOff x="5013714" y="4607658"/>
              <a:chExt cx="2145009" cy="145622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F359E45-7078-47ED-9617-5B478E9DA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273" y="4607658"/>
                <a:ext cx="2125450" cy="93191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8F6A48-F985-4DDF-96BA-666B64EF88D6}"/>
                  </a:ext>
                </a:extLst>
              </p:cNvPr>
              <p:cNvSpPr txBox="1"/>
              <p:nvPr/>
            </p:nvSpPr>
            <p:spPr>
              <a:xfrm>
                <a:off x="5013714" y="5479112"/>
                <a:ext cx="21254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3200" b="1" dirty="0">
                    <a:solidFill>
                      <a:srgbClr val="203214"/>
                    </a:solidFill>
                  </a:rPr>
                  <a:t>PLATFORM</a:t>
                </a:r>
                <a:endParaRPr lang="LID4096" sz="3200" b="1" dirty="0">
                  <a:solidFill>
                    <a:srgbClr val="203214"/>
                  </a:solidFill>
                </a:endParaRPr>
              </a:p>
            </p:txBody>
          </p:sp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302084D9-7BD1-4AA3-8A58-1BCFB227A66C}"/>
                </a:ext>
              </a:extLst>
            </p:cNvPr>
            <p:cNvSpPr/>
            <p:nvPr/>
          </p:nvSpPr>
          <p:spPr>
            <a:xfrm rot="10800000">
              <a:off x="5893885" y="5741141"/>
              <a:ext cx="404226" cy="545702"/>
            </a:xfrm>
            <a:prstGeom prst="downArrow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CF250E-08F7-43E9-B13A-524B009F0A1A}"/>
                </a:ext>
              </a:extLst>
            </p:cNvPr>
            <p:cNvSpPr txBox="1"/>
            <p:nvPr/>
          </p:nvSpPr>
          <p:spPr>
            <a:xfrm>
              <a:off x="7295641" y="4616643"/>
              <a:ext cx="48164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dirty="0"/>
                <a:t>Data </a:t>
              </a:r>
              <a:r>
                <a:rPr lang="sv-SE" dirty="0" err="1"/>
                <a:t>discovery</a:t>
              </a:r>
              <a:endParaRPr lang="sv-SE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dirty="0"/>
                <a:t>Data integration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sv-SE" dirty="0"/>
                <a:t>Data </a:t>
              </a:r>
              <a:r>
                <a:rPr lang="sv-SE" dirty="0" err="1"/>
                <a:t>analysis</a:t>
              </a:r>
              <a:r>
                <a:rPr lang="sv-SE" dirty="0"/>
                <a:t> (</a:t>
              </a:r>
              <a:r>
                <a:rPr lang="sv-SE" dirty="0" err="1"/>
                <a:t>Virtual</a:t>
              </a:r>
              <a:r>
                <a:rPr lang="sv-SE" dirty="0"/>
                <a:t> Research Environment)</a:t>
              </a:r>
              <a:endParaRPr lang="LID4096" dirty="0"/>
            </a:p>
          </p:txBody>
        </p:sp>
      </p:grpSp>
    </p:spTree>
    <p:extLst>
      <p:ext uri="{BB962C8B-B14F-4D97-AF65-F5344CB8AC3E}">
        <p14:creationId xmlns:p14="http://schemas.microsoft.com/office/powerpoint/2010/main" val="56517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C0B907-0932-467F-9724-C5F41F6A3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61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F1E1F-1488-44A9-B2BB-4E2D2C537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62793"/>
            <a:ext cx="10515600" cy="2714169"/>
          </a:xfrm>
        </p:spPr>
        <p:txBody>
          <a:bodyPr/>
          <a:lstStyle/>
          <a:p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integrate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EPOS ERIC ICS-C?</a:t>
            </a:r>
          </a:p>
          <a:p>
            <a:pPr marL="0" indent="0" algn="ctr">
              <a:buNone/>
            </a:pPr>
            <a:r>
              <a:rPr lang="sv-SE" dirty="0" err="1"/>
              <a:t>Find</a:t>
            </a:r>
            <a:r>
              <a:rPr lang="sv-SE" dirty="0"/>
              <a:t> a TCS </a:t>
            </a:r>
            <a:r>
              <a:rPr lang="sv-SE" dirty="0" err="1"/>
              <a:t>that</a:t>
            </a:r>
            <a:r>
              <a:rPr lang="sv-SE" dirty="0"/>
              <a:t> is </a:t>
            </a:r>
            <a:r>
              <a:rPr lang="sv-SE" dirty="0" err="1"/>
              <a:t>prepared</a:t>
            </a:r>
            <a:r>
              <a:rPr lang="sv-SE" dirty="0"/>
              <a:t> to accept the data service.</a:t>
            </a:r>
          </a:p>
          <a:p>
            <a:pPr marL="0" indent="0" algn="ctr">
              <a:buNone/>
            </a:pPr>
            <a:r>
              <a:rPr lang="sv-SE" sz="2000" dirty="0"/>
              <a:t>(</a:t>
            </a:r>
            <a:r>
              <a:rPr lang="sv-SE" sz="2000" dirty="0" err="1"/>
              <a:t>Presently</a:t>
            </a:r>
            <a:r>
              <a:rPr lang="sv-SE" sz="2000" dirty="0"/>
              <a:t>, </a:t>
            </a:r>
            <a:r>
              <a:rPr lang="sv-SE" sz="2000" dirty="0" err="1"/>
              <a:t>there</a:t>
            </a:r>
            <a:r>
              <a:rPr lang="sv-SE" sz="2000" dirty="0"/>
              <a:t> </a:t>
            </a:r>
            <a:r>
              <a:rPr lang="sv-SE" sz="2000" dirty="0" err="1"/>
              <a:t>are</a:t>
            </a:r>
            <a:r>
              <a:rPr lang="sv-SE" sz="2000" dirty="0"/>
              <a:t> no </a:t>
            </a:r>
            <a:r>
              <a:rPr lang="sv-SE" sz="2000" dirty="0" err="1"/>
              <a:t>other</a:t>
            </a:r>
            <a:r>
              <a:rPr lang="sv-SE" sz="2000" dirty="0"/>
              <a:t> alternatives.)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0D366AA-7CB7-4A48-A1DA-FA6F8890A7B2}"/>
              </a:ext>
            </a:extLst>
          </p:cNvPr>
          <p:cNvSpPr txBox="1">
            <a:spLocks/>
          </p:cNvSpPr>
          <p:nvPr/>
        </p:nvSpPr>
        <p:spPr>
          <a:xfrm>
            <a:off x="838200" y="2262498"/>
            <a:ext cx="10515600" cy="756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/>
              <a:t>The major </a:t>
            </a:r>
            <a:r>
              <a:rPr lang="sv-SE" dirty="0" err="1"/>
              <a:t>remaining</a:t>
            </a:r>
            <a:r>
              <a:rPr lang="sv-SE" dirty="0"/>
              <a:t> </a:t>
            </a:r>
            <a:r>
              <a:rPr lang="sv-SE" dirty="0" err="1"/>
              <a:t>challenge</a:t>
            </a:r>
            <a:r>
              <a:rPr lang="sv-SE" dirty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71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2424-005B-4848-B3D4-C22F0E1D7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A different situation: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128B1-DDAC-4694-8A16-64F9B234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52462"/>
          </a:xfrm>
        </p:spPr>
        <p:txBody>
          <a:bodyPr/>
          <a:lstStyle/>
          <a:p>
            <a:r>
              <a:rPr lang="sv-SE" dirty="0"/>
              <a:t>A data set </a:t>
            </a:r>
            <a:r>
              <a:rPr lang="sv-SE" dirty="0" err="1"/>
              <a:t>that</a:t>
            </a:r>
            <a:r>
              <a:rPr lang="sv-SE" dirty="0"/>
              <a:t> (</a:t>
            </a:r>
            <a:r>
              <a:rPr lang="sv-SE" dirty="0" err="1"/>
              <a:t>potenially</a:t>
            </a:r>
            <a:r>
              <a:rPr lang="sv-SE" dirty="0"/>
              <a:t>) is relevant to EPOS.</a:t>
            </a:r>
          </a:p>
          <a:p>
            <a:r>
              <a:rPr lang="sv-SE" dirty="0"/>
              <a:t>An </a:t>
            </a:r>
            <a:r>
              <a:rPr lang="sv-SE" dirty="0" err="1"/>
              <a:t>existing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maintains</a:t>
            </a:r>
            <a:r>
              <a:rPr lang="sv-SE" dirty="0"/>
              <a:t> the data set, </a:t>
            </a:r>
            <a:r>
              <a:rPr lang="sv-SE" dirty="0" err="1"/>
              <a:t>which</a:t>
            </a:r>
            <a:r>
              <a:rPr lang="sv-SE" dirty="0"/>
              <a:t> has</a:t>
            </a:r>
          </a:p>
          <a:p>
            <a:r>
              <a:rPr lang="sv-SE" dirty="0"/>
              <a:t>No </a:t>
            </a:r>
            <a:r>
              <a:rPr lang="sv-SE" dirty="0" err="1"/>
              <a:t>direct</a:t>
            </a:r>
            <a:r>
              <a:rPr lang="sv-SE" dirty="0"/>
              <a:t> </a:t>
            </a:r>
            <a:r>
              <a:rPr lang="sv-SE" dirty="0" err="1"/>
              <a:t>interest</a:t>
            </a:r>
            <a:r>
              <a:rPr lang="sv-SE" dirty="0"/>
              <a:t> to </a:t>
            </a:r>
            <a:r>
              <a:rPr lang="sv-SE" dirty="0" err="1"/>
              <a:t>actively</a:t>
            </a:r>
            <a:r>
              <a:rPr lang="sv-SE" dirty="0"/>
              <a:t> </a:t>
            </a:r>
            <a:r>
              <a:rPr lang="sv-SE" dirty="0" err="1"/>
              <a:t>engage</a:t>
            </a:r>
            <a:r>
              <a:rPr lang="sv-SE" dirty="0"/>
              <a:t> in EPOS.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25433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ED57-5551-41D6-94CA-A5602D4B2A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The ”Post-Glacial </a:t>
            </a:r>
            <a:r>
              <a:rPr lang="sv-SE" dirty="0" err="1"/>
              <a:t>Fault</a:t>
            </a:r>
            <a:r>
              <a:rPr lang="sv-SE" dirty="0"/>
              <a:t> </a:t>
            </a:r>
            <a:r>
              <a:rPr lang="sv-SE" dirty="0" err="1"/>
              <a:t>Database</a:t>
            </a:r>
            <a:r>
              <a:rPr lang="sv-SE" dirty="0"/>
              <a:t>”</a:t>
            </a:r>
            <a:endParaRPr lang="LID409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447140-7417-465C-B464-5F9A0BADA2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Curated</a:t>
            </a:r>
            <a:r>
              <a:rPr lang="sv-SE" dirty="0"/>
              <a:t> by a </a:t>
            </a:r>
            <a:r>
              <a:rPr lang="sv-SE" dirty="0" err="1"/>
              <a:t>thematic</a:t>
            </a:r>
            <a:r>
              <a:rPr lang="sv-SE" dirty="0"/>
              <a:t> </a:t>
            </a:r>
            <a:r>
              <a:rPr lang="sv-SE" dirty="0" err="1"/>
              <a:t>community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is not </a:t>
            </a:r>
            <a:r>
              <a:rPr lang="sv-SE" dirty="0" err="1"/>
              <a:t>connected</a:t>
            </a:r>
            <a:r>
              <a:rPr lang="sv-SE" dirty="0"/>
              <a:t> to</a:t>
            </a:r>
            <a:br>
              <a:rPr lang="sv-SE" dirty="0"/>
            </a:br>
            <a:r>
              <a:rPr lang="sv-SE" dirty="0"/>
              <a:t>or </a:t>
            </a:r>
            <a:r>
              <a:rPr lang="sv-SE" dirty="0" err="1"/>
              <a:t>dependent</a:t>
            </a:r>
            <a:r>
              <a:rPr lang="sv-SE" dirty="0"/>
              <a:t> on EPOS.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641587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AFFA09-2664-D1A9-943D-C6D1949B9EDA}"/>
              </a:ext>
            </a:extLst>
          </p:cNvPr>
          <p:cNvSpPr/>
          <p:nvPr/>
        </p:nvSpPr>
        <p:spPr>
          <a:xfrm>
            <a:off x="11506200" y="4244"/>
            <a:ext cx="685800" cy="685800"/>
          </a:xfrm>
          <a:prstGeom prst="rect">
            <a:avLst/>
          </a:prstGeom>
          <a:solidFill>
            <a:srgbClr val="DA1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CB17D-1DE5-6B44-4C7B-D15EBF014E52}"/>
              </a:ext>
            </a:extLst>
          </p:cNvPr>
          <p:cNvSpPr/>
          <p:nvPr/>
        </p:nvSpPr>
        <p:spPr>
          <a:xfrm>
            <a:off x="0" y="0"/>
            <a:ext cx="11506200" cy="686216"/>
          </a:xfrm>
          <a:prstGeom prst="rect">
            <a:avLst/>
          </a:prstGeom>
          <a:gradFill>
            <a:gsLst>
              <a:gs pos="0">
                <a:schemeClr val="bg1">
                  <a:alpha val="65000"/>
                </a:schemeClr>
              </a:gs>
              <a:gs pos="35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B62A1F-4A12-C8A5-4143-217FAE5460B0}"/>
              </a:ext>
            </a:extLst>
          </p:cNvPr>
          <p:cNvSpPr txBox="1"/>
          <p:nvPr/>
        </p:nvSpPr>
        <p:spPr>
          <a:xfrm>
            <a:off x="-30145" y="55451"/>
            <a:ext cx="11506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dirty="0">
                <a:solidFill>
                  <a:prstClr val="white"/>
                </a:solidFill>
                <a:latin typeface="Arial Nova Cond" panose="020B0506020202020204" pitchFamily="34" charset="0"/>
              </a:rPr>
              <a:t>Glacial isostatic adjustment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 panose="020B0506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6BE1EE7-3FD8-6F63-668C-AC0313774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35" y="1829301"/>
            <a:ext cx="5400000" cy="3537000"/>
          </a:xfrm>
          <a:prstGeom prst="rect">
            <a:avLst/>
          </a:prstGeom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35AE38-8308-4744-B8B0-3574CCBD4476}"/>
              </a:ext>
            </a:extLst>
          </p:cNvPr>
          <p:cNvSpPr txBox="1"/>
          <p:nvPr/>
        </p:nvSpPr>
        <p:spPr>
          <a:xfrm>
            <a:off x="1627849" y="5690185"/>
            <a:ext cx="300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Movie </a:t>
            </a:r>
            <a:r>
              <a:rPr lang="sv-SE" dirty="0" err="1"/>
              <a:t>courtesy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Tanghua Li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2F7B0-B9A5-465C-83DB-CC9C5D3B4B56}"/>
              </a:ext>
            </a:extLst>
          </p:cNvPr>
          <p:cNvSpPr txBox="1"/>
          <p:nvPr/>
        </p:nvSpPr>
        <p:spPr>
          <a:xfrm>
            <a:off x="6390752" y="964644"/>
            <a:ext cx="5486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/>
              <a:t>”Post-glacial </a:t>
            </a:r>
            <a:r>
              <a:rPr lang="sv-SE" sz="2800" dirty="0" err="1"/>
              <a:t>faulting</a:t>
            </a:r>
            <a:r>
              <a:rPr lang="sv-SE" sz="2800" dirty="0"/>
              <a:t>”</a:t>
            </a:r>
          </a:p>
          <a:p>
            <a:pPr algn="ctr"/>
            <a:r>
              <a:rPr lang="sv-SE" sz="2800" dirty="0"/>
              <a:t>or (</a:t>
            </a:r>
            <a:r>
              <a:rPr lang="sv-SE" sz="2800" dirty="0" err="1"/>
              <a:t>better</a:t>
            </a:r>
            <a:r>
              <a:rPr lang="sv-SE" sz="2800" dirty="0"/>
              <a:t>)</a:t>
            </a:r>
          </a:p>
          <a:p>
            <a:pPr algn="ctr"/>
            <a:r>
              <a:rPr lang="sv-SE" sz="2800" b="1" dirty="0" err="1"/>
              <a:t>Glacially</a:t>
            </a:r>
            <a:r>
              <a:rPr lang="sv-SE" sz="2800" b="1" dirty="0"/>
              <a:t> </a:t>
            </a:r>
            <a:r>
              <a:rPr lang="sv-SE" sz="2800" b="1" dirty="0" err="1"/>
              <a:t>Induced</a:t>
            </a:r>
            <a:r>
              <a:rPr lang="sv-SE" sz="2800" b="1" dirty="0"/>
              <a:t> </a:t>
            </a:r>
            <a:r>
              <a:rPr lang="sv-SE" sz="2800" b="1" dirty="0" err="1"/>
              <a:t>Faulting</a:t>
            </a:r>
            <a:endParaRPr lang="sv-SE" sz="2800" b="1" dirty="0"/>
          </a:p>
          <a:p>
            <a:pPr algn="ctr"/>
            <a:r>
              <a:rPr lang="sv-SE" sz="2800" dirty="0"/>
              <a:t>is the</a:t>
            </a:r>
          </a:p>
          <a:p>
            <a:pPr algn="ctr"/>
            <a:r>
              <a:rPr lang="sv-SE" sz="2800" dirty="0" err="1"/>
              <a:t>reactivation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crustal-scale</a:t>
            </a:r>
            <a:r>
              <a:rPr lang="sv-SE" sz="2800" dirty="0"/>
              <a:t> </a:t>
            </a:r>
            <a:r>
              <a:rPr lang="sv-SE" sz="2800" dirty="0" err="1"/>
              <a:t>faults</a:t>
            </a:r>
            <a:r>
              <a:rPr lang="sv-SE" sz="2800" dirty="0"/>
              <a:t> </a:t>
            </a:r>
            <a:r>
              <a:rPr lang="sv-SE" sz="2800" dirty="0" err="1"/>
              <a:t>caused</a:t>
            </a:r>
            <a:r>
              <a:rPr lang="sv-SE" sz="2800" dirty="0"/>
              <a:t> by the </a:t>
            </a:r>
            <a:r>
              <a:rPr lang="sv-SE" sz="2800" dirty="0" err="1"/>
              <a:t>melting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a major </a:t>
            </a:r>
            <a:r>
              <a:rPr lang="sv-SE" sz="2800" dirty="0" err="1"/>
              <a:t>ice</a:t>
            </a:r>
            <a:r>
              <a:rPr lang="sv-SE" sz="2800" dirty="0"/>
              <a:t> </a:t>
            </a:r>
            <a:r>
              <a:rPr lang="sv-SE" sz="2800" dirty="0" err="1"/>
              <a:t>sheet</a:t>
            </a:r>
            <a:r>
              <a:rPr lang="sv-SE" sz="2800" dirty="0"/>
              <a:t>.</a:t>
            </a:r>
          </a:p>
          <a:p>
            <a:pPr algn="ctr"/>
            <a:endParaRPr lang="sv-SE" sz="2800" dirty="0"/>
          </a:p>
          <a:p>
            <a:r>
              <a:rPr lang="sv-SE" sz="2800" dirty="0"/>
              <a:t>~ M8.0 </a:t>
            </a:r>
            <a:r>
              <a:rPr lang="sv-SE" sz="2000" dirty="0"/>
              <a:t>(</a:t>
            </a:r>
            <a:r>
              <a:rPr lang="sv-SE" sz="2000" dirty="0" err="1"/>
              <a:t>Pärvie</a:t>
            </a:r>
            <a:r>
              <a:rPr lang="sv-SE" sz="2000" dirty="0"/>
              <a:t>, Sweden; Lindblom et al. 2015)</a:t>
            </a:r>
          </a:p>
          <a:p>
            <a:r>
              <a:rPr lang="sv-SE" sz="2800" dirty="0"/>
              <a:t>~13000 - &lt; 500(!) </a:t>
            </a:r>
            <a:r>
              <a:rPr lang="sv-SE" sz="2800" dirty="0" err="1"/>
              <a:t>years</a:t>
            </a:r>
            <a:endParaRPr lang="sv-SE" sz="2800" dirty="0"/>
          </a:p>
          <a:p>
            <a:r>
              <a:rPr lang="sv-SE" sz="2800" dirty="0"/>
              <a:t>      </a:t>
            </a:r>
            <a:r>
              <a:rPr lang="sv-SE" sz="2000" dirty="0"/>
              <a:t>(in </a:t>
            </a:r>
            <a:r>
              <a:rPr lang="sv-SE" sz="2000" dirty="0" err="1"/>
              <a:t>Europe</a:t>
            </a:r>
            <a:r>
              <a:rPr lang="sv-SE" sz="2000" dirty="0"/>
              <a:t>; </a:t>
            </a:r>
            <a:r>
              <a:rPr lang="sv-SE" sz="2000" dirty="0" err="1"/>
              <a:t>youngest</a:t>
            </a:r>
            <a:r>
              <a:rPr lang="sv-SE" sz="2000" dirty="0"/>
              <a:t> age Olesen et al. 2023)</a:t>
            </a:r>
          </a:p>
          <a:p>
            <a:pPr algn="ctr"/>
            <a:r>
              <a:rPr lang="sv-SE" sz="2800" dirty="0"/>
              <a:t>Close to </a:t>
            </a:r>
            <a:r>
              <a:rPr lang="sv-SE" sz="2800" dirty="0" err="1"/>
              <a:t>infrastructure</a:t>
            </a:r>
            <a:r>
              <a:rPr lang="sv-SE" sz="2800" dirty="0"/>
              <a:t> like </a:t>
            </a:r>
            <a:r>
              <a:rPr lang="sv-SE" sz="2800" dirty="0" err="1"/>
              <a:t>water</a:t>
            </a:r>
            <a:r>
              <a:rPr lang="sv-SE" sz="2800" dirty="0"/>
              <a:t>/</a:t>
            </a:r>
            <a:r>
              <a:rPr lang="sv-SE" sz="2800" dirty="0" err="1"/>
              <a:t>tailing</a:t>
            </a:r>
            <a:r>
              <a:rPr lang="sv-SE" sz="2800" dirty="0"/>
              <a:t> dams and </a:t>
            </a:r>
            <a:r>
              <a:rPr lang="sv-SE" sz="2800" dirty="0" err="1"/>
              <a:t>mines</a:t>
            </a:r>
            <a:r>
              <a:rPr lang="sv-SE" sz="2800" dirty="0"/>
              <a:t>.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234018203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6BA10-D837-4798-A594-096B5811F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00" y="0"/>
            <a:ext cx="913256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5F23F-8FF9-420E-BE7C-EAA2CDA5E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7" r="4758"/>
          <a:stretch/>
        </p:blipFill>
        <p:spPr>
          <a:xfrm>
            <a:off x="3058800" y="0"/>
            <a:ext cx="91332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CDF6D6-BCC7-4466-9DC7-11C0D2CCC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95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07D37C-C626-0AA1-6BE5-6C640B82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" y="0"/>
            <a:ext cx="1214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6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248E4-1D9A-4145-BF1A-4D51C9544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598"/>
            <a:ext cx="10515600" cy="4968365"/>
          </a:xfrm>
        </p:spPr>
        <p:txBody>
          <a:bodyPr>
            <a:normAutofit/>
          </a:bodyPr>
          <a:lstStyle/>
          <a:p>
            <a:pPr marL="285750" indent="-285750"/>
            <a:r>
              <a:rPr lang="sv-SE" sz="2800" dirty="0" err="1"/>
              <a:t>Update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dirty="0"/>
              <a:t>the data set </a:t>
            </a:r>
            <a:r>
              <a:rPr lang="sv-SE" sz="2800" dirty="0" err="1"/>
              <a:t>every</a:t>
            </a:r>
            <a:r>
              <a:rPr lang="sv-SE" sz="2800" dirty="0"/>
              <a:t> second </a:t>
            </a:r>
            <a:r>
              <a:rPr lang="sv-SE" sz="2800" dirty="0" err="1"/>
              <a:t>year</a:t>
            </a:r>
            <a:r>
              <a:rPr lang="sv-SE" sz="2800" dirty="0"/>
              <a:t> at a </a:t>
            </a:r>
            <a:r>
              <a:rPr lang="sv-SE" sz="2800" dirty="0" err="1"/>
              <a:t>community</a:t>
            </a:r>
            <a:r>
              <a:rPr lang="sv-SE" sz="2800" dirty="0"/>
              <a:t> meeting.</a:t>
            </a:r>
          </a:p>
          <a:p>
            <a:pPr marL="285750" indent="-285750"/>
            <a:r>
              <a:rPr lang="sv-SE" sz="2800" dirty="0"/>
              <a:t>On-going </a:t>
            </a:r>
            <a:r>
              <a:rPr lang="sv-SE" sz="2800" dirty="0" err="1"/>
              <a:t>discussion</a:t>
            </a:r>
            <a:r>
              <a:rPr lang="sv-SE" sz="2800" dirty="0"/>
              <a:t> </a:t>
            </a:r>
            <a:r>
              <a:rPr lang="sv-SE" sz="2800" dirty="0" err="1"/>
              <a:t>between</a:t>
            </a:r>
            <a:r>
              <a:rPr lang="sv-SE" sz="2800" dirty="0"/>
              <a:t> the PGF </a:t>
            </a:r>
            <a:r>
              <a:rPr lang="sv-SE" sz="2800" dirty="0" err="1"/>
              <a:t>community</a:t>
            </a:r>
            <a:r>
              <a:rPr lang="sv-SE" sz="2800" dirty="0"/>
              <a:t> and EPOS Sweden.</a:t>
            </a:r>
          </a:p>
          <a:p>
            <a:pPr marL="285750" indent="-285750"/>
            <a:r>
              <a:rPr lang="sv-SE" dirty="0" err="1"/>
              <a:t>Integrate</a:t>
            </a:r>
            <a:r>
              <a:rPr lang="sv-SE" dirty="0"/>
              <a:t> the data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existing</a:t>
            </a:r>
            <a:r>
              <a:rPr lang="sv-SE" dirty="0"/>
              <a:t> </a:t>
            </a:r>
            <a:r>
              <a:rPr lang="sv-SE" dirty="0" err="1"/>
              <a:t>fault</a:t>
            </a:r>
            <a:r>
              <a:rPr lang="sv-SE" dirty="0"/>
              <a:t> </a:t>
            </a:r>
            <a:r>
              <a:rPr lang="sv-SE" dirty="0" err="1"/>
              <a:t>databases</a:t>
            </a:r>
            <a:r>
              <a:rPr lang="sv-SE" dirty="0"/>
              <a:t>?</a:t>
            </a:r>
          </a:p>
          <a:p>
            <a:pPr marL="742950" lvl="1" indent="-285750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“European Databases of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Seismogenic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Faults” (EPOS TCS Seismology)</a:t>
            </a: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	(high metadata detail, focus on seismic risk)</a:t>
            </a:r>
          </a:p>
          <a:p>
            <a:pPr marL="742950" lvl="1" indent="-285750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“HIKE Fault Database” (EGDI)</a:t>
            </a:r>
            <a:br>
              <a:rPr lang="en-GB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	(high metadata detail; could be provided by TCS GIM)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742950" lvl="1" indent="-285750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“Pan-European Faults 1:5M” (IGME, EGDI)</a:t>
            </a:r>
            <a:br>
              <a:rPr lang="en-GB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	(no detail; could be provided by TCS GIM)</a:t>
            </a:r>
          </a:p>
          <a:p>
            <a:pPr marL="285750" indent="-285750"/>
            <a:r>
              <a:rPr lang="sv-SE" dirty="0" err="1"/>
              <a:t>Provide</a:t>
            </a:r>
            <a:r>
              <a:rPr lang="sv-SE" dirty="0"/>
              <a:t> a </a:t>
            </a:r>
            <a:r>
              <a:rPr lang="sv-SE" dirty="0" err="1"/>
              <a:t>separate</a:t>
            </a:r>
            <a:r>
              <a:rPr lang="sv-SE" dirty="0"/>
              <a:t> data service and </a:t>
            </a:r>
            <a:r>
              <a:rPr lang="sv-SE" dirty="0" err="1"/>
              <a:t>convince</a:t>
            </a:r>
            <a:r>
              <a:rPr lang="sv-SE" dirty="0"/>
              <a:t> a TCS to </a:t>
            </a:r>
            <a:r>
              <a:rPr lang="sv-SE" dirty="0" err="1"/>
              <a:t>host</a:t>
            </a:r>
            <a:r>
              <a:rPr lang="sv-SE" dirty="0"/>
              <a:t> it?</a:t>
            </a:r>
            <a:br>
              <a:rPr lang="sv-SE" dirty="0"/>
            </a:br>
            <a:r>
              <a:rPr lang="sv-SE" sz="2400" dirty="0"/>
              <a:t>=&gt; The PGF </a:t>
            </a:r>
            <a:r>
              <a:rPr lang="sv-SE" sz="2400" dirty="0" err="1"/>
              <a:t>database</a:t>
            </a:r>
            <a:r>
              <a:rPr lang="sv-SE" sz="2400" dirty="0"/>
              <a:t> is </a:t>
            </a:r>
            <a:r>
              <a:rPr lang="sv-SE" sz="2400" dirty="0" err="1"/>
              <a:t>based</a:t>
            </a:r>
            <a:r>
              <a:rPr lang="sv-SE" sz="2400" dirty="0"/>
              <a:t> on a </a:t>
            </a:r>
            <a:r>
              <a:rPr lang="sv-SE" sz="2400" dirty="0" err="1"/>
              <a:t>few</a:t>
            </a:r>
            <a:r>
              <a:rPr lang="sv-SE" sz="2400" dirty="0"/>
              <a:t> </a:t>
            </a:r>
            <a:r>
              <a:rPr lang="sv-SE" sz="2400" dirty="0" err="1"/>
              <a:t>thematic</a:t>
            </a:r>
            <a:r>
              <a:rPr lang="sv-SE" sz="2400" dirty="0"/>
              <a:t> </a:t>
            </a:r>
            <a:r>
              <a:rPr lang="sv-SE" sz="2400" dirty="0" err="1"/>
              <a:t>attibutes</a:t>
            </a:r>
            <a:r>
              <a:rPr lang="sv-SE" sz="2400" dirty="0"/>
              <a:t> </a:t>
            </a:r>
            <a:br>
              <a:rPr lang="sv-SE" sz="2400" dirty="0"/>
            </a:br>
            <a:r>
              <a:rPr lang="sv-SE" sz="2400" dirty="0"/>
              <a:t>      </a:t>
            </a:r>
            <a:r>
              <a:rPr lang="sv-SE" sz="2400" dirty="0" err="1"/>
              <a:t>that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not present in </a:t>
            </a:r>
            <a:r>
              <a:rPr lang="sv-SE" sz="2400" dirty="0" err="1"/>
              <a:t>any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the </a:t>
            </a:r>
            <a:r>
              <a:rPr lang="sv-SE" sz="2400" dirty="0" err="1"/>
              <a:t>other</a:t>
            </a:r>
            <a:r>
              <a:rPr lang="sv-SE" sz="2400" dirty="0"/>
              <a:t> </a:t>
            </a:r>
            <a:r>
              <a:rPr lang="sv-SE" sz="2400" dirty="0" err="1"/>
              <a:t>models</a:t>
            </a:r>
            <a:r>
              <a:rPr lang="sv-SE" sz="2400" dirty="0"/>
              <a:t>.</a:t>
            </a:r>
            <a:endParaRPr lang="sv-SE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1E9214-75A1-4FAA-BA6A-7800B1AB8EB2}"/>
              </a:ext>
            </a:extLst>
          </p:cNvPr>
          <p:cNvSpPr txBox="1">
            <a:spLocks/>
          </p:cNvSpPr>
          <p:nvPr/>
        </p:nvSpPr>
        <p:spPr>
          <a:xfrm>
            <a:off x="454026" y="224556"/>
            <a:ext cx="11284034" cy="62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integrate</a:t>
            </a:r>
            <a:r>
              <a:rPr lang="sv-SE" dirty="0"/>
              <a:t> the PGF </a:t>
            </a:r>
            <a:r>
              <a:rPr lang="sv-SE" dirty="0" err="1"/>
              <a:t>database</a:t>
            </a:r>
            <a:r>
              <a:rPr lang="sv-SE" dirty="0"/>
              <a:t>?</a:t>
            </a:r>
            <a:endParaRPr lang="en-GB" dirty="0">
              <a:effectLst>
                <a:glow rad="127000">
                  <a:schemeClr val="bg1"/>
                </a:glow>
                <a:outerShdw blurRad="101600" dist="50800" dir="5400000" algn="ctr" rotWithShape="0">
                  <a:schemeClr val="bg1">
                    <a:alpha val="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FF279-D90C-A91E-331B-85868C0DAB0F}"/>
              </a:ext>
            </a:extLst>
          </p:cNvPr>
          <p:cNvSpPr txBox="1"/>
          <p:nvPr/>
        </p:nvSpPr>
        <p:spPr>
          <a:xfrm rot="1553667">
            <a:off x="9021016" y="3456136"/>
            <a:ext cx="3406391" cy="1200329"/>
          </a:xfrm>
          <a:custGeom>
            <a:avLst/>
            <a:gdLst>
              <a:gd name="csX0" fmla="*/ 0 w 3406391"/>
              <a:gd name="csY0" fmla="*/ 0 h 1200329"/>
              <a:gd name="csX1" fmla="*/ 635860 w 3406391"/>
              <a:gd name="csY1" fmla="*/ 0 h 1200329"/>
              <a:gd name="csX2" fmla="*/ 1169528 w 3406391"/>
              <a:gd name="csY2" fmla="*/ 0 h 1200329"/>
              <a:gd name="csX3" fmla="*/ 1703195 w 3406391"/>
              <a:gd name="csY3" fmla="*/ 0 h 1200329"/>
              <a:gd name="csX4" fmla="*/ 2339055 w 3406391"/>
              <a:gd name="csY4" fmla="*/ 0 h 1200329"/>
              <a:gd name="csX5" fmla="*/ 2804595 w 3406391"/>
              <a:gd name="csY5" fmla="*/ 0 h 1200329"/>
              <a:gd name="csX6" fmla="*/ 3406391 w 3406391"/>
              <a:gd name="csY6" fmla="*/ 0 h 1200329"/>
              <a:gd name="csX7" fmla="*/ 3406391 w 3406391"/>
              <a:gd name="csY7" fmla="*/ 400110 h 1200329"/>
              <a:gd name="csX8" fmla="*/ 3406391 w 3406391"/>
              <a:gd name="csY8" fmla="*/ 764209 h 1200329"/>
              <a:gd name="csX9" fmla="*/ 3406391 w 3406391"/>
              <a:gd name="csY9" fmla="*/ 1200329 h 1200329"/>
              <a:gd name="csX10" fmla="*/ 2906787 w 3406391"/>
              <a:gd name="csY10" fmla="*/ 1200329 h 1200329"/>
              <a:gd name="csX11" fmla="*/ 2270927 w 3406391"/>
              <a:gd name="csY11" fmla="*/ 1200329 h 1200329"/>
              <a:gd name="csX12" fmla="*/ 1635068 w 3406391"/>
              <a:gd name="csY12" fmla="*/ 1200329 h 1200329"/>
              <a:gd name="csX13" fmla="*/ 1169528 w 3406391"/>
              <a:gd name="csY13" fmla="*/ 1200329 h 1200329"/>
              <a:gd name="csX14" fmla="*/ 635860 w 3406391"/>
              <a:gd name="csY14" fmla="*/ 1200329 h 1200329"/>
              <a:gd name="csX15" fmla="*/ 0 w 3406391"/>
              <a:gd name="csY15" fmla="*/ 1200329 h 1200329"/>
              <a:gd name="csX16" fmla="*/ 0 w 3406391"/>
              <a:gd name="csY16" fmla="*/ 836229 h 1200329"/>
              <a:gd name="csX17" fmla="*/ 0 w 3406391"/>
              <a:gd name="csY17" fmla="*/ 412113 h 1200329"/>
              <a:gd name="csX18" fmla="*/ 0 w 3406391"/>
              <a:gd name="csY18" fmla="*/ 0 h 1200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406391" h="1200329" extrusionOk="0">
                <a:moveTo>
                  <a:pt x="0" y="0"/>
                </a:moveTo>
                <a:cubicBezTo>
                  <a:pt x="184394" y="-41279"/>
                  <a:pt x="423286" y="14517"/>
                  <a:pt x="635860" y="0"/>
                </a:cubicBezTo>
                <a:cubicBezTo>
                  <a:pt x="848434" y="-14517"/>
                  <a:pt x="1017104" y="51621"/>
                  <a:pt x="1169528" y="0"/>
                </a:cubicBezTo>
                <a:cubicBezTo>
                  <a:pt x="1321952" y="-51621"/>
                  <a:pt x="1490073" y="10052"/>
                  <a:pt x="1703195" y="0"/>
                </a:cubicBezTo>
                <a:cubicBezTo>
                  <a:pt x="1916317" y="-10052"/>
                  <a:pt x="2117507" y="53815"/>
                  <a:pt x="2339055" y="0"/>
                </a:cubicBezTo>
                <a:cubicBezTo>
                  <a:pt x="2560603" y="-53815"/>
                  <a:pt x="2598482" y="14929"/>
                  <a:pt x="2804595" y="0"/>
                </a:cubicBezTo>
                <a:cubicBezTo>
                  <a:pt x="3010708" y="-14929"/>
                  <a:pt x="3166075" y="43742"/>
                  <a:pt x="3406391" y="0"/>
                </a:cubicBezTo>
                <a:cubicBezTo>
                  <a:pt x="3421078" y="155720"/>
                  <a:pt x="3381047" y="271450"/>
                  <a:pt x="3406391" y="400110"/>
                </a:cubicBezTo>
                <a:cubicBezTo>
                  <a:pt x="3431735" y="528770"/>
                  <a:pt x="3369760" y="597882"/>
                  <a:pt x="3406391" y="764209"/>
                </a:cubicBezTo>
                <a:cubicBezTo>
                  <a:pt x="3443022" y="930536"/>
                  <a:pt x="3382970" y="1021407"/>
                  <a:pt x="3406391" y="1200329"/>
                </a:cubicBezTo>
                <a:cubicBezTo>
                  <a:pt x="3244355" y="1215393"/>
                  <a:pt x="3020317" y="1158855"/>
                  <a:pt x="2906787" y="1200329"/>
                </a:cubicBezTo>
                <a:cubicBezTo>
                  <a:pt x="2793257" y="1241803"/>
                  <a:pt x="2492191" y="1134597"/>
                  <a:pt x="2270927" y="1200329"/>
                </a:cubicBezTo>
                <a:cubicBezTo>
                  <a:pt x="2049663" y="1266061"/>
                  <a:pt x="1828927" y="1176013"/>
                  <a:pt x="1635068" y="1200329"/>
                </a:cubicBezTo>
                <a:cubicBezTo>
                  <a:pt x="1441209" y="1224645"/>
                  <a:pt x="1354717" y="1146171"/>
                  <a:pt x="1169528" y="1200329"/>
                </a:cubicBezTo>
                <a:cubicBezTo>
                  <a:pt x="984339" y="1254487"/>
                  <a:pt x="762341" y="1154222"/>
                  <a:pt x="635860" y="1200329"/>
                </a:cubicBezTo>
                <a:cubicBezTo>
                  <a:pt x="509379" y="1246436"/>
                  <a:pt x="252049" y="1130483"/>
                  <a:pt x="0" y="1200329"/>
                </a:cubicBezTo>
                <a:cubicBezTo>
                  <a:pt x="-13140" y="1058719"/>
                  <a:pt x="7599" y="972562"/>
                  <a:pt x="0" y="836229"/>
                </a:cubicBezTo>
                <a:cubicBezTo>
                  <a:pt x="-7599" y="699896"/>
                  <a:pt x="39507" y="529716"/>
                  <a:pt x="0" y="412113"/>
                </a:cubicBezTo>
                <a:cubicBezTo>
                  <a:pt x="-39507" y="294510"/>
                  <a:pt x="41950" y="13229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5486876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rgbClr val="C00000"/>
                </a:solidFill>
              </a:rPr>
              <a:t>Future </a:t>
            </a:r>
            <a:r>
              <a:rPr lang="sv-SE" sz="2400" b="1" dirty="0" err="1">
                <a:solidFill>
                  <a:srgbClr val="C00000"/>
                </a:solidFill>
              </a:rPr>
              <a:t>unclear</a:t>
            </a:r>
            <a:r>
              <a:rPr lang="sv-SE" sz="2400" b="1" dirty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sv-SE" sz="2400" b="1" dirty="0" err="1">
                <a:solidFill>
                  <a:srgbClr val="C00000"/>
                </a:solidFill>
              </a:rPr>
              <a:t>Further</a:t>
            </a:r>
            <a:r>
              <a:rPr lang="sv-SE" sz="2400" b="1" dirty="0">
                <a:solidFill>
                  <a:srgbClr val="C00000"/>
                </a:solidFill>
              </a:rPr>
              <a:t> </a:t>
            </a:r>
            <a:r>
              <a:rPr lang="sv-SE" sz="2400" b="1" dirty="0" err="1">
                <a:solidFill>
                  <a:srgbClr val="C00000"/>
                </a:solidFill>
              </a:rPr>
              <a:t>discussions</a:t>
            </a:r>
            <a:r>
              <a:rPr lang="sv-SE" sz="2400" b="1" dirty="0">
                <a:solidFill>
                  <a:srgbClr val="C00000"/>
                </a:solidFill>
              </a:rPr>
              <a:t> at </a:t>
            </a:r>
            <a:r>
              <a:rPr lang="sv-SE" sz="2400" b="1" dirty="0" err="1">
                <a:solidFill>
                  <a:srgbClr val="C00000"/>
                </a:solidFill>
              </a:rPr>
              <a:t>several</a:t>
            </a:r>
            <a:r>
              <a:rPr lang="sv-SE" sz="2400" b="1" dirty="0">
                <a:solidFill>
                  <a:srgbClr val="C00000"/>
                </a:solidFill>
              </a:rPr>
              <a:t> </a:t>
            </a:r>
            <a:r>
              <a:rPr lang="sv-SE" sz="2400" b="1" dirty="0" err="1">
                <a:solidFill>
                  <a:srgbClr val="C00000"/>
                </a:solidFill>
              </a:rPr>
              <a:t>levels</a:t>
            </a:r>
            <a:r>
              <a:rPr lang="sv-SE" sz="2400" b="1" dirty="0">
                <a:solidFill>
                  <a:srgbClr val="C00000"/>
                </a:solidFill>
              </a:rPr>
              <a:t> </a:t>
            </a:r>
            <a:r>
              <a:rPr lang="sv-SE" sz="2400" b="1" dirty="0" err="1">
                <a:solidFill>
                  <a:srgbClr val="C00000"/>
                </a:solidFill>
              </a:rPr>
              <a:t>needed</a:t>
            </a:r>
            <a:r>
              <a:rPr lang="sv-SE" sz="2400" b="1" dirty="0">
                <a:solidFill>
                  <a:srgbClr val="C00000"/>
                </a:solidFill>
              </a:rPr>
              <a:t>.</a:t>
            </a:r>
            <a:endParaRPr lang="LID4096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7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4A54-59A4-4E74-830C-C5893618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95" y="4679555"/>
            <a:ext cx="10515600" cy="147003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GB" noProof="0" dirty="0"/>
              <a:t>---</a:t>
            </a:r>
            <a:br>
              <a:rPr lang="en-GB" noProof="0" dirty="0"/>
            </a:br>
            <a:br>
              <a:rPr lang="en-GB" sz="2000" noProof="0" dirty="0"/>
            </a:br>
            <a:r>
              <a:rPr lang="en-GB" noProof="0" dirty="0"/>
              <a:t>Final thoughts and questions?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3A4C3E-0365-41DA-89DF-2FF5F25A9D65}"/>
              </a:ext>
            </a:extLst>
          </p:cNvPr>
          <p:cNvSpPr txBox="1">
            <a:spLocks/>
          </p:cNvSpPr>
          <p:nvPr/>
        </p:nvSpPr>
        <p:spPr>
          <a:xfrm>
            <a:off x="838200" y="1502181"/>
            <a:ext cx="10515600" cy="197651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+mn-lt"/>
              </a:rPr>
              <a:t>Not all data that appear to be relevant can also become part of EPOS.</a:t>
            </a:r>
          </a:p>
          <a:p>
            <a:pPr algn="ctr"/>
            <a:endParaRPr lang="en-GB" sz="2800" dirty="0">
              <a:latin typeface="+mn-lt"/>
            </a:endParaRPr>
          </a:p>
          <a:p>
            <a:pPr algn="ctr"/>
            <a:r>
              <a:rPr lang="en-GB" sz="2800" dirty="0">
                <a:latin typeface="+mn-lt"/>
              </a:rPr>
              <a:t>The mode of integration is not always obvious and straight forward.</a:t>
            </a:r>
          </a:p>
          <a:p>
            <a:pPr algn="ctr"/>
            <a:endParaRPr lang="en-GB" sz="2800" dirty="0">
              <a:latin typeface="+mn-lt"/>
            </a:endParaRPr>
          </a:p>
          <a:p>
            <a:pPr algn="ctr"/>
            <a:r>
              <a:rPr lang="en-GB" sz="2800" dirty="0">
                <a:latin typeface="+mn-lt"/>
              </a:rPr>
              <a:t>FAIR solid Earth science data require a fair amount of dedication.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9B7F4-F908-296C-A26A-0D9486EC3237}"/>
              </a:ext>
            </a:extLst>
          </p:cNvPr>
          <p:cNvSpPr txBox="1"/>
          <p:nvPr/>
        </p:nvSpPr>
        <p:spPr>
          <a:xfrm>
            <a:off x="538359" y="3569130"/>
            <a:ext cx="11115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>
                <a:solidFill>
                  <a:srgbClr val="C00000"/>
                </a:solidFill>
              </a:rPr>
              <a:t>The </a:t>
            </a:r>
            <a:r>
              <a:rPr lang="sv-SE" sz="2800" dirty="0" err="1">
                <a:solidFill>
                  <a:srgbClr val="C00000"/>
                </a:solidFill>
              </a:rPr>
              <a:t>thematic</a:t>
            </a:r>
            <a:r>
              <a:rPr lang="sv-SE" sz="2800" dirty="0">
                <a:solidFill>
                  <a:srgbClr val="C00000"/>
                </a:solidFill>
              </a:rPr>
              <a:t> communities </a:t>
            </a:r>
            <a:r>
              <a:rPr lang="sv-SE" sz="2800" dirty="0" err="1">
                <a:solidFill>
                  <a:srgbClr val="C00000"/>
                </a:solidFill>
              </a:rPr>
              <a:t>need</a:t>
            </a:r>
            <a:r>
              <a:rPr lang="sv-SE" sz="2800" dirty="0">
                <a:solidFill>
                  <a:srgbClr val="C00000"/>
                </a:solidFill>
              </a:rPr>
              <a:t> </a:t>
            </a:r>
            <a:r>
              <a:rPr lang="sv-SE" sz="2800" dirty="0" err="1">
                <a:solidFill>
                  <a:srgbClr val="C00000"/>
                </a:solidFill>
              </a:rPr>
              <a:t>motivated</a:t>
            </a:r>
            <a:r>
              <a:rPr lang="sv-SE" sz="2800" dirty="0">
                <a:solidFill>
                  <a:srgbClr val="C00000"/>
                </a:solidFill>
              </a:rPr>
              <a:t> scientists at all </a:t>
            </a:r>
            <a:r>
              <a:rPr lang="sv-SE" sz="2800" dirty="0" err="1">
                <a:solidFill>
                  <a:srgbClr val="C00000"/>
                </a:solidFill>
              </a:rPr>
              <a:t>career</a:t>
            </a:r>
            <a:r>
              <a:rPr lang="sv-SE" sz="2800" dirty="0">
                <a:solidFill>
                  <a:srgbClr val="C00000"/>
                </a:solidFill>
              </a:rPr>
              <a:t> </a:t>
            </a:r>
            <a:r>
              <a:rPr lang="sv-SE" sz="2800" dirty="0" err="1">
                <a:solidFill>
                  <a:srgbClr val="C00000"/>
                </a:solidFill>
              </a:rPr>
              <a:t>levels</a:t>
            </a:r>
            <a:r>
              <a:rPr lang="sv-SE" sz="2800" dirty="0">
                <a:solidFill>
                  <a:srgbClr val="C00000"/>
                </a:solidFill>
              </a:rPr>
              <a:t>!</a:t>
            </a:r>
          </a:p>
          <a:p>
            <a:pPr algn="ctr"/>
            <a:r>
              <a:rPr lang="sv-SE" sz="2800" dirty="0" err="1">
                <a:solidFill>
                  <a:srgbClr val="C00000"/>
                </a:solidFill>
              </a:rPr>
              <a:t>But</a:t>
            </a:r>
            <a:r>
              <a:rPr lang="sv-SE" sz="2800" dirty="0">
                <a:solidFill>
                  <a:srgbClr val="C00000"/>
                </a:solidFill>
              </a:rPr>
              <a:t> </a:t>
            </a:r>
            <a:r>
              <a:rPr lang="sv-SE" sz="2800" dirty="0" err="1">
                <a:solidFill>
                  <a:srgbClr val="C00000"/>
                </a:solidFill>
              </a:rPr>
              <a:t>it’s</a:t>
            </a:r>
            <a:r>
              <a:rPr lang="sv-SE" sz="2800" dirty="0">
                <a:solidFill>
                  <a:srgbClr val="C00000"/>
                </a:solidFill>
              </a:rPr>
              <a:t> not </a:t>
            </a:r>
            <a:r>
              <a:rPr lang="sv-SE" sz="2800" dirty="0" err="1">
                <a:solidFill>
                  <a:srgbClr val="C00000"/>
                </a:solidFill>
              </a:rPr>
              <a:t>always</a:t>
            </a:r>
            <a:r>
              <a:rPr lang="sv-SE" sz="2800" dirty="0">
                <a:solidFill>
                  <a:srgbClr val="C00000"/>
                </a:solidFill>
              </a:rPr>
              <a:t> </a:t>
            </a:r>
            <a:r>
              <a:rPr lang="sv-SE" sz="2800" dirty="0" err="1">
                <a:solidFill>
                  <a:srgbClr val="C00000"/>
                </a:solidFill>
              </a:rPr>
              <a:t>easy</a:t>
            </a:r>
            <a:r>
              <a:rPr lang="sv-SE" sz="2800" dirty="0">
                <a:solidFill>
                  <a:srgbClr val="C00000"/>
                </a:solidFill>
              </a:rPr>
              <a:t> to </a:t>
            </a:r>
            <a:r>
              <a:rPr lang="sv-SE" sz="2800" dirty="0" err="1">
                <a:solidFill>
                  <a:srgbClr val="C00000"/>
                </a:solidFill>
              </a:rPr>
              <a:t>find</a:t>
            </a:r>
            <a:r>
              <a:rPr lang="sv-SE" sz="2800" dirty="0">
                <a:solidFill>
                  <a:srgbClr val="C00000"/>
                </a:solidFill>
              </a:rPr>
              <a:t> a </a:t>
            </a:r>
            <a:r>
              <a:rPr lang="sv-SE" sz="2800" dirty="0" err="1">
                <a:solidFill>
                  <a:srgbClr val="C00000"/>
                </a:solidFill>
              </a:rPr>
              <a:t>way</a:t>
            </a:r>
            <a:r>
              <a:rPr lang="sv-SE" sz="2800" dirty="0">
                <a:solidFill>
                  <a:srgbClr val="C00000"/>
                </a:solidFill>
              </a:rPr>
              <a:t> to get </a:t>
            </a:r>
            <a:r>
              <a:rPr lang="sv-SE" sz="2800" dirty="0" err="1">
                <a:solidFill>
                  <a:srgbClr val="C00000"/>
                </a:solidFill>
              </a:rPr>
              <a:t>engaged</a:t>
            </a:r>
            <a:r>
              <a:rPr lang="sv-SE" sz="2800" dirty="0">
                <a:solidFill>
                  <a:srgbClr val="C00000"/>
                </a:solidFill>
              </a:rPr>
              <a:t>.</a:t>
            </a:r>
            <a:endParaRPr lang="LID4096" sz="2800" dirty="0">
              <a:solidFill>
                <a:srgbClr val="C0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126325-4704-757C-1F0D-4DB6D3C8D49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dirty="0" err="1"/>
              <a:t>Summary</a:t>
            </a:r>
            <a:r>
              <a:rPr lang="sv-SE" dirty="0"/>
              <a:t>: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618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E879C9-9C06-85FC-8D65-FCA3B43F5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5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EC4BB-3AC6-0D6C-3338-EE29CC17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3" y="0"/>
            <a:ext cx="12168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28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17260-F4B5-3C24-8186-8D75804E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1229"/>
          </a:xfrm>
        </p:spPr>
        <p:txBody>
          <a:bodyPr anchor="b"/>
          <a:lstStyle/>
          <a:p>
            <a:pPr algn="ctr"/>
            <a:r>
              <a:rPr lang="en-GB" noProof="0" dirty="0"/>
              <a:t>Can we get your data and research products into EPOS?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D566EC-468D-4C36-E66A-61CBA35D1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93357"/>
            <a:ext cx="10515600" cy="3383606"/>
          </a:xfrm>
        </p:spPr>
        <p:txBody>
          <a:bodyPr/>
          <a:lstStyle/>
          <a:p>
            <a:pPr marL="0" indent="0" algn="ctr">
              <a:buNone/>
            </a:pPr>
            <a:endParaRPr lang="en-GB" noProof="0" dirty="0"/>
          </a:p>
          <a:p>
            <a:pPr marL="0" indent="0" algn="ctr">
              <a:buNone/>
            </a:pPr>
            <a:r>
              <a:rPr lang="en-GB" noProof="0" dirty="0"/>
              <a:t>=&gt; Let’s have a look at how EPOS works</a:t>
            </a:r>
          </a:p>
        </p:txBody>
      </p:sp>
    </p:spTree>
    <p:extLst>
      <p:ext uri="{BB962C8B-B14F-4D97-AF65-F5344CB8AC3E}">
        <p14:creationId xmlns:p14="http://schemas.microsoft.com/office/powerpoint/2010/main" val="2079481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49DD9B-0015-47C3-B64E-00CEBB6DA349}"/>
              </a:ext>
            </a:extLst>
          </p:cNvPr>
          <p:cNvSpPr/>
          <p:nvPr/>
        </p:nvSpPr>
        <p:spPr>
          <a:xfrm>
            <a:off x="2816506" y="6269620"/>
            <a:ext cx="9113135" cy="5478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050" name="Picture 2" descr="https://www.epos-eu.org/sites/default/files/inline-images/EPOS_ERIC_Partnership_2026_January_0.jpg">
            <a:extLst>
              <a:ext uri="{FF2B5EF4-FFF2-40B4-BE49-F238E27FC236}">
                <a16:creationId xmlns:a16="http://schemas.microsoft.com/office/drawing/2014/main" id="{45EEDEDE-B1C1-4E5B-9B68-E639EA264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719" y="1627906"/>
            <a:ext cx="5392324" cy="52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6B485B-EFE3-4615-BC14-D540062B7B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" y="0"/>
            <a:ext cx="2914996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3F34F8-143D-400D-956D-62BFCFBCCEF9}"/>
              </a:ext>
            </a:extLst>
          </p:cNvPr>
          <p:cNvSpPr txBox="1"/>
          <p:nvPr/>
        </p:nvSpPr>
        <p:spPr>
          <a:xfrm>
            <a:off x="2915129" y="208718"/>
            <a:ext cx="8852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EPOS, the European Plate Observing System, is a multidisciplinary, distributed research infrastructure that facilitates the integrated use of data, data products, and facilities from the solid Earth science community in Europe.</a:t>
            </a:r>
            <a:endParaRPr lang="LID4096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85337-E7D7-48A3-8159-3432AA33C50C}"/>
              </a:ext>
            </a:extLst>
          </p:cNvPr>
          <p:cNvSpPr txBox="1"/>
          <p:nvPr/>
        </p:nvSpPr>
        <p:spPr>
          <a:xfrm>
            <a:off x="2021757" y="3205186"/>
            <a:ext cx="3754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 err="1"/>
              <a:t>distributed</a:t>
            </a:r>
            <a:r>
              <a:rPr lang="sv-SE" sz="3200" b="1" dirty="0"/>
              <a:t> data</a:t>
            </a:r>
          </a:p>
          <a:p>
            <a:pPr algn="ctr"/>
            <a:r>
              <a:rPr lang="sv-SE" sz="3200" b="1" dirty="0"/>
              <a:t>-</a:t>
            </a:r>
          </a:p>
          <a:p>
            <a:pPr algn="ctr"/>
            <a:r>
              <a:rPr lang="sv-SE" sz="3200" b="1" dirty="0" err="1"/>
              <a:t>single</a:t>
            </a:r>
            <a:r>
              <a:rPr lang="sv-SE" sz="3200" b="1" dirty="0"/>
              <a:t> access </a:t>
            </a:r>
            <a:r>
              <a:rPr lang="sv-SE" sz="3200" b="1" dirty="0" err="1"/>
              <a:t>point</a:t>
            </a:r>
            <a:endParaRPr lang="LID4096" sz="3200" b="1" dirty="0"/>
          </a:p>
        </p:txBody>
      </p:sp>
    </p:spTree>
    <p:extLst>
      <p:ext uri="{BB962C8B-B14F-4D97-AF65-F5344CB8AC3E}">
        <p14:creationId xmlns:p14="http://schemas.microsoft.com/office/powerpoint/2010/main" val="121147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80F528A1-5041-4655-A327-5AA6E5846CA9}"/>
              </a:ext>
            </a:extLst>
          </p:cNvPr>
          <p:cNvSpPr txBox="1">
            <a:spLocks/>
          </p:cNvSpPr>
          <p:nvPr/>
        </p:nvSpPr>
        <p:spPr>
          <a:xfrm>
            <a:off x="838199" y="119605"/>
            <a:ext cx="11222621" cy="756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dirty="0"/>
              <a:t>EPOS in a nutshell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A6F23E-451A-47B0-9843-D90094F7AB26}"/>
              </a:ext>
            </a:extLst>
          </p:cNvPr>
          <p:cNvSpPr/>
          <p:nvPr/>
        </p:nvSpPr>
        <p:spPr>
          <a:xfrm>
            <a:off x="7631575" y="6246471"/>
            <a:ext cx="841093" cy="435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D53B7-82A0-498F-85B4-46B0EDA84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2" y="64001"/>
            <a:ext cx="7559055" cy="6729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F88289-260C-4191-9401-769EE5F2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51" y="64001"/>
            <a:ext cx="7559055" cy="6729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B60C35-E4DA-4FDC-AC07-2BF5A2CFF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50" y="64001"/>
            <a:ext cx="7559055" cy="672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764478-DA4A-4618-B7D7-BC6A05974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50" y="64001"/>
            <a:ext cx="7559055" cy="67299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7586FD-4ABB-4D93-BD86-FF1AA5B8F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49" y="64001"/>
            <a:ext cx="7559055" cy="67299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137F89-E9AB-4BEE-93AB-12AE4E6E982F}"/>
              </a:ext>
            </a:extLst>
          </p:cNvPr>
          <p:cNvSpPr txBox="1"/>
          <p:nvPr/>
        </p:nvSpPr>
        <p:spPr>
          <a:xfrm>
            <a:off x="6153873" y="3981692"/>
            <a:ext cx="1342664" cy="1236172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sv-SE" sz="1600" i="1" dirty="0" err="1">
                <a:solidFill>
                  <a:schemeClr val="bg1"/>
                </a:solidFill>
              </a:rPr>
              <a:t>Each</a:t>
            </a:r>
            <a:r>
              <a:rPr lang="sv-SE" sz="1600" i="1" dirty="0">
                <a:solidFill>
                  <a:schemeClr val="bg1"/>
                </a:solidFill>
              </a:rPr>
              <a:t> TCS is a</a:t>
            </a:r>
          </a:p>
          <a:p>
            <a:pPr algn="ctr">
              <a:lnSpc>
                <a:spcPts val="1800"/>
              </a:lnSpc>
            </a:pPr>
            <a:r>
              <a:rPr lang="sv-SE" sz="1600" i="1" dirty="0" err="1">
                <a:solidFill>
                  <a:schemeClr val="bg1"/>
                </a:solidFill>
              </a:rPr>
              <a:t>consortium</a:t>
            </a:r>
            <a:endParaRPr lang="sv-SE" sz="1600" i="1" dirty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sv-SE" sz="1600" i="1" dirty="0" err="1">
                <a:solidFill>
                  <a:schemeClr val="bg1"/>
                </a:solidFill>
              </a:rPr>
              <a:t>bound</a:t>
            </a:r>
            <a:r>
              <a:rPr lang="sv-SE" sz="1600" i="1" dirty="0">
                <a:solidFill>
                  <a:schemeClr val="bg1"/>
                </a:solidFill>
              </a:rPr>
              <a:t> by</a:t>
            </a:r>
          </a:p>
          <a:p>
            <a:pPr algn="ctr">
              <a:lnSpc>
                <a:spcPts val="1800"/>
              </a:lnSpc>
            </a:pPr>
            <a:r>
              <a:rPr lang="sv-SE" sz="1600" i="1" dirty="0" err="1">
                <a:solidFill>
                  <a:schemeClr val="bg1"/>
                </a:solidFill>
              </a:rPr>
              <a:t>contract</a:t>
            </a:r>
            <a:r>
              <a:rPr lang="sv-SE" sz="1600" i="1" dirty="0">
                <a:solidFill>
                  <a:schemeClr val="bg1"/>
                </a:solidFill>
              </a:rPr>
              <a:t> to</a:t>
            </a:r>
          </a:p>
          <a:p>
            <a:pPr algn="ctr">
              <a:lnSpc>
                <a:spcPts val="1800"/>
              </a:lnSpc>
            </a:pPr>
            <a:r>
              <a:rPr lang="sv-SE" sz="1600" i="1" dirty="0">
                <a:solidFill>
                  <a:schemeClr val="bg1"/>
                </a:solidFill>
              </a:rPr>
              <a:t>EPOS ERIC.</a:t>
            </a:r>
            <a:endParaRPr lang="LID4096" sz="1600" i="1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1CEFB4-F0F6-45F9-96BB-959F7B729C0E}"/>
              </a:ext>
            </a:extLst>
          </p:cNvPr>
          <p:cNvGrpSpPr/>
          <p:nvPr/>
        </p:nvGrpSpPr>
        <p:grpSpPr>
          <a:xfrm>
            <a:off x="7947995" y="0"/>
            <a:ext cx="4234728" cy="6864444"/>
            <a:chOff x="7947995" y="0"/>
            <a:chExt cx="4234728" cy="686444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A9F693-0697-4422-A255-3262E4E98C85}"/>
                </a:ext>
              </a:extLst>
            </p:cNvPr>
            <p:cNvSpPr/>
            <p:nvPr/>
          </p:nvSpPr>
          <p:spPr>
            <a:xfrm>
              <a:off x="10266745" y="1"/>
              <a:ext cx="1915978" cy="6853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E15C62-C700-4D6B-A5F6-BC8F194FB928}"/>
                </a:ext>
              </a:extLst>
            </p:cNvPr>
            <p:cNvGrpSpPr/>
            <p:nvPr/>
          </p:nvGrpSpPr>
          <p:grpSpPr>
            <a:xfrm>
              <a:off x="7947995" y="0"/>
              <a:ext cx="2720004" cy="6864444"/>
              <a:chOff x="7882405" y="-4160"/>
              <a:chExt cx="2720004" cy="686444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92C8D8F-CCEA-4320-BE10-5421B75235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21528" r="32076" b="5508"/>
              <a:stretch/>
            </p:blipFill>
            <p:spPr>
              <a:xfrm>
                <a:off x="7882405" y="-4160"/>
                <a:ext cx="2716147" cy="6864444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9E00A3E-4C72-4CBC-B11B-B6C5684C40DA}"/>
                  </a:ext>
                </a:extLst>
              </p:cNvPr>
              <p:cNvSpPr/>
              <p:nvPr/>
            </p:nvSpPr>
            <p:spPr>
              <a:xfrm>
                <a:off x="10401781" y="0"/>
                <a:ext cx="200628" cy="1755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32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zarnmsvd7dxi6vpzrz2syfmmdzgswv"/>
  <p:tag name="MENTI_PPT_SLIDE_MAP" val="{&quot;258&quot;:&quot;iysvcxf8cfz8&quot;,&quot;266&quot;:&quot;wnph5rp3azcm&quot;,&quot;1196&quot;:&quot;iysvcxf8cfz8&quot;,&quot;1197&quot;:&quot;2wvpzn26ee18&quot;,&quot;1198&quot;:&quot;f3g9oea24eux&quot;,&quot;1199&quot;:&quot;u7cpqks63ny6&quot;,&quot;1200&quot;:&quot;yxdn1ig91uez&quot;}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1653</Words>
  <Application>Microsoft Office PowerPoint</Application>
  <PresentationFormat>Widescreen</PresentationFormat>
  <Paragraphs>223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 Nova Cond</vt:lpstr>
      <vt:lpstr>Calibri</vt:lpstr>
      <vt:lpstr>Calibri Light</vt:lpstr>
      <vt:lpstr>Copperplate Gothic Bold</vt:lpstr>
      <vt:lpstr>Tema di Office</vt:lpstr>
      <vt:lpstr>Custom Design</vt:lpstr>
      <vt:lpstr>PowerPoint Presentation</vt:lpstr>
      <vt:lpstr>Overview</vt:lpstr>
      <vt:lpstr>What about your data and research products?</vt:lpstr>
      <vt:lpstr>PowerPoint Presentation</vt:lpstr>
      <vt:lpstr>PowerPoint Presentation</vt:lpstr>
      <vt:lpstr>PowerPoint Presentation</vt:lpstr>
      <vt:lpstr>Can we get your data and research products into EPOS?</vt:lpstr>
      <vt:lpstr>PowerPoint Presentation</vt:lpstr>
      <vt:lpstr>PowerPoint Presentation</vt:lpstr>
      <vt:lpstr>EPOS in a nutshell</vt:lpstr>
      <vt:lpstr>EPOS in a nutshell</vt:lpstr>
      <vt:lpstr>EPOS in a nutshell</vt:lpstr>
      <vt:lpstr>What about your data and research products?</vt:lpstr>
      <vt:lpstr>PowerPoint Presentation</vt:lpstr>
      <vt:lpstr>PowerPoint Presentation</vt:lpstr>
      <vt:lpstr>PowerPoint Presentation</vt:lpstr>
      <vt:lpstr>Boundary conditions for adding new (your?) data:</vt:lpstr>
      <vt:lpstr>Can we get your data and research products into EPOS?</vt:lpstr>
      <vt:lpstr>Can we get your data and research products into EPOS?</vt:lpstr>
      <vt:lpstr>Basic ingredients of a TCS</vt:lpstr>
      <vt:lpstr>How to make a new TCS</vt:lpstr>
      <vt:lpstr>A new TCS</vt:lpstr>
      <vt:lpstr>A new TCS</vt:lpstr>
      <vt:lpstr>Thoughts? Questions? ---</vt:lpstr>
      <vt:lpstr>EPOS CSS Facilitating the discovery and reuse of Controlled Source Seismic data</vt:lpstr>
      <vt:lpstr>PowerPoint Presentation</vt:lpstr>
      <vt:lpstr>CSS data are high value data sets for reuse. Where do we find them? (What do we do with our data?)</vt:lpstr>
      <vt:lpstr>PowerPoint Presentation</vt:lpstr>
      <vt:lpstr>PowerPoint Presentation</vt:lpstr>
      <vt:lpstr>Development by the community</vt:lpstr>
      <vt:lpstr>The CSS discovery data model</vt:lpstr>
      <vt:lpstr>A potential community standard</vt:lpstr>
      <vt:lpstr>Implementation for data discovery</vt:lpstr>
      <vt:lpstr>PowerPoint Presentation</vt:lpstr>
      <vt:lpstr>PowerPoint Presentation</vt:lpstr>
      <vt:lpstr>A different situation:</vt:lpstr>
      <vt:lpstr>The ”Post-Glacial Fault Database”</vt:lpstr>
      <vt:lpstr>PowerPoint Presentation</vt:lpstr>
      <vt:lpstr>PowerPoint Presentation</vt:lpstr>
      <vt:lpstr>PowerPoint Presentation</vt:lpstr>
      <vt:lpstr>---  Final thoughts and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Henning Lorenz</cp:lastModifiedBy>
  <cp:revision>110</cp:revision>
  <dcterms:created xsi:type="dcterms:W3CDTF">2026-04-13T11:36:46Z</dcterms:created>
  <dcterms:modified xsi:type="dcterms:W3CDTF">2026-06-30T13:15:44Z</dcterms:modified>
</cp:coreProperties>
</file>