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3" roundtripDataSignature="AMtx7mgdEY8BtGQM1DkMYusPWD4TWCPrF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11" Type="http://schemas.openxmlformats.org/officeDocument/2006/relationships/slide" Target="slides/slide7.xml"/><Relationship Id="rId22" Type="http://schemas.openxmlformats.org/officeDocument/2006/relationships/slide" Target="slides/slide18.xml"/><Relationship Id="rId10" Type="http://schemas.openxmlformats.org/officeDocument/2006/relationships/slide" Target="slides/slide6.xml"/><Relationship Id="rId21" Type="http://schemas.openxmlformats.org/officeDocument/2006/relationships/slide" Target="slides/slide17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23" Type="http://customschemas.google.com/relationships/presentationmetadata" Target="meta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tito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0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0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olo e testo verticale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9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olo e testo verticale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0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30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3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3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3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olo e contenuto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testazione sezione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2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2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e contenuti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23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23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fronto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4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4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24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24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24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2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2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2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tito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uota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uto con didascalia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7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7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2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magine con didascalia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8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8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8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2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0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9.jpg"/><Relationship Id="rId4" Type="http://schemas.openxmlformats.org/officeDocument/2006/relationships/image" Target="../media/image3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6.png"/><Relationship Id="rId4" Type="http://schemas.openxmlformats.org/officeDocument/2006/relationships/image" Target="../media/image7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8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2.png"/><Relationship Id="rId4" Type="http://schemas.openxmlformats.org/officeDocument/2006/relationships/image" Target="../media/image4.png"/><Relationship Id="rId5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838200" y="1786241"/>
            <a:ext cx="4953000" cy="30349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D4927"/>
              </a:buClr>
              <a:buSzPts val="3200"/>
              <a:buFont typeface="Calibri"/>
              <a:buNone/>
            </a:pPr>
            <a:r>
              <a:rPr b="0" i="0" lang="en-GB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Getting Started with the EPOS Platform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838200" y="5054600"/>
            <a:ext cx="4953000" cy="8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marR="0" rtl="0" algn="ctr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rial"/>
              <a:buNone/>
            </a:pPr>
            <a:r>
              <a:rPr b="0" i="0" lang="en-GB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Mario Malitesta</a:t>
            </a:r>
            <a:r>
              <a:rPr b="0" i="0" lang="en-GB" sz="2400" u="none" cap="none" strike="noStrike">
                <a:solidFill>
                  <a:srgbClr val="FEDC7F"/>
                </a:solidFill>
                <a:latin typeface="Calibri"/>
                <a:ea typeface="Calibri"/>
                <a:cs typeface="Calibri"/>
                <a:sym typeface="Calibri"/>
              </a:rPr>
              <a:t>|</a:t>
            </a:r>
            <a:r>
              <a:rPr b="0" i="0" lang="en-GB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mario.malitesta@epos-eric.eu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6" name="Google Shape;86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096000" y="413115"/>
            <a:ext cx="5647871" cy="564787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/>
              <a:t>3. Analysis Section</a:t>
            </a:r>
            <a:endParaRPr/>
          </a:p>
        </p:txBody>
      </p:sp>
      <p:sp>
        <p:nvSpPr>
          <p:cNvPr id="145" name="Google Shape;145;p1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Processing data and integrating with Virtual Research Environments (VRE)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From raw data to scientific insight — without leaving the platform</a:t>
            </a:r>
            <a:endParaRPr sz="18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/>
              <a:t>Analysis Section &amp; VRE Integration</a:t>
            </a:r>
            <a:endParaRPr/>
          </a:p>
        </p:txBody>
      </p:sp>
      <p:sp>
        <p:nvSpPr>
          <p:cNvPr id="151" name="Google Shape;151;p1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The Analysis section enables data processing directly within the platform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Workflow: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   1. Select resource from the Software Panel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   2. Add it Analysis tab (        besides “Download” button of the card)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   3. Launch execution in the Virtual Research Environment (VRE)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   4. Navigate to VRE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VRE: a cloud-based computational environment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Results can be saved, shared, or exported</a:t>
            </a:r>
            <a:endParaRPr/>
          </a:p>
        </p:txBody>
      </p:sp>
      <p:pic>
        <p:nvPicPr>
          <p:cNvPr id="152" name="Google Shape;152;p1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18926" y="3351777"/>
            <a:ext cx="292900" cy="306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/>
              <a:t>4. Favourites &amp; Sharing</a:t>
            </a:r>
            <a:endParaRPr/>
          </a:p>
        </p:txBody>
      </p:sp>
      <p:sp>
        <p:nvSpPr>
          <p:cNvPr id="158" name="Google Shape;158;p1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Save, organise, and collaborate on your work within the platform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Keep track of what matters and share discoveries with your team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/>
              <a:t>Favourites &amp; Sharing</a:t>
            </a:r>
            <a:endParaRPr/>
          </a:p>
        </p:txBody>
      </p:sp>
      <p:sp>
        <p:nvSpPr>
          <p:cNvPr id="164" name="Google Shape;164;p13"/>
          <p:cNvSpPr txBox="1"/>
          <p:nvPr>
            <p:ph idx="1" type="body"/>
          </p:nvPr>
        </p:nvSpPr>
        <p:spPr>
          <a:xfrm>
            <a:off x="3398808" y="1825625"/>
            <a:ext cx="7954992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b="1" lang="en-GB" sz="1800"/>
              <a:t>Favourites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   · Bookmark datasets, services, and software tools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   · Build personal collections for quick access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b="1" lang="en-GB" sz="1800"/>
              <a:t>Sharing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   · Generate shareable links to datasets or views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   · Share saved sessions with collaborators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All features are accessible via your user profile</a:t>
            </a:r>
            <a:endParaRPr/>
          </a:p>
        </p:txBody>
      </p:sp>
      <p:pic>
        <p:nvPicPr>
          <p:cNvPr id="165" name="Google Shape;16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50150" y="1825625"/>
            <a:ext cx="1325575" cy="1325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6" name="Google Shape;16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50150" y="3494475"/>
            <a:ext cx="1325575" cy="1325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/>
              <a:t>5. Filters</a:t>
            </a:r>
            <a:endParaRPr/>
          </a:p>
        </p:txBody>
      </p:sp>
      <p:sp>
        <p:nvSpPr>
          <p:cNvPr id="172" name="Google Shape;172;p1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b="1" lang="en-GB" sz="1800"/>
              <a:t>Spatial</a:t>
            </a:r>
            <a:r>
              <a:rPr lang="en-GB" sz="1800"/>
              <a:t> &amp; </a:t>
            </a:r>
            <a:r>
              <a:rPr b="1" lang="en-GB" sz="1800"/>
              <a:t>Temporal</a:t>
            </a:r>
            <a:r>
              <a:rPr lang="en-GB" sz="1800"/>
              <a:t>   ·   Data &amp; Service </a:t>
            </a:r>
            <a:r>
              <a:rPr b="1" lang="en-GB" sz="1800"/>
              <a:t>Provider</a:t>
            </a:r>
            <a:r>
              <a:rPr lang="en-GB" sz="1800"/>
              <a:t>   ·   </a:t>
            </a:r>
            <a:r>
              <a:rPr b="1" lang="en-GB" sz="1800"/>
              <a:t>Visualisation</a:t>
            </a:r>
            <a:r>
              <a:rPr lang="en-GB" sz="1800"/>
              <a:t> Type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Narrow down what you see — and how you see it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/>
              <a:t>Filters</a:t>
            </a:r>
            <a:endParaRPr/>
          </a:p>
        </p:txBody>
      </p:sp>
      <p:sp>
        <p:nvSpPr>
          <p:cNvPr id="178" name="Google Shape;178;p1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Spatial &amp; Temporal Filters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   · Draw a bounding box or select a region on the map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   · Set a date/time range to restrict results to a specific period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   · Combine both for precise spatio-temporal queries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Data &amp; Service Provider Filters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   · Filter datasets by originating institution or data provider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   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Visualisation Type Filter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   · Show only datasets compatible with Map, Table, or Graph view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   · Helps identify which data can be visualised interactively</a:t>
            </a:r>
            <a:endParaRPr/>
          </a:p>
        </p:txBody>
      </p:sp>
      <p:pic>
        <p:nvPicPr>
          <p:cNvPr id="179" name="Google Shape;179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36225" y="2477188"/>
            <a:ext cx="1903625" cy="1903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/>
              <a:t>Hands-on Challenge</a:t>
            </a:r>
            <a:endParaRPr/>
          </a:p>
        </p:txBody>
      </p:sp>
      <p:sp>
        <p:nvSpPr>
          <p:cNvPr id="185" name="Google Shape;185;p1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Complete all steps to explore the platform end-to-end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You have ~20 minutes — </a:t>
            </a:r>
            <a:r>
              <a:rPr b="1" lang="en-GB" sz="1800"/>
              <a:t>good luck</a:t>
            </a:r>
            <a:r>
              <a:rPr lang="en-GB" sz="1800"/>
              <a:t>!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/>
              <a:t>Exploration Challenge</a:t>
            </a:r>
            <a:endParaRPr/>
          </a:p>
        </p:txBody>
      </p:sp>
      <p:sp>
        <p:nvSpPr>
          <p:cNvPr id="191" name="Google Shape;191;p1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r>
              <a:rPr b="1" lang="en-GB" sz="1500"/>
              <a:t>Step 1</a:t>
            </a:r>
            <a:r>
              <a:rPr lang="en-GB" sz="1500"/>
              <a:t> — Log in</a:t>
            </a:r>
            <a:endParaRPr/>
          </a:p>
          <a:p>
            <a:pPr indent="-228600" lvl="0" marL="228600" rtl="0" algn="l">
              <a:lnSpc>
                <a:spcPct val="108000"/>
              </a:lnSpc>
              <a:spcBef>
                <a:spcPts val="2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r>
              <a:rPr lang="en-GB" sz="1500"/>
              <a:t>   Sign in with your Google account or create a new one.</a:t>
            </a:r>
            <a:endParaRPr/>
          </a:p>
          <a:p>
            <a:pPr indent="-228600" lvl="0" marL="228600" rtl="0" algn="l">
              <a:lnSpc>
                <a:spcPct val="108000"/>
              </a:lnSpc>
              <a:spcBef>
                <a:spcPts val="2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r>
              <a:rPr b="1" lang="en-GB" sz="1500"/>
              <a:t>Step 2</a:t>
            </a:r>
            <a:r>
              <a:rPr lang="en-GB" sz="1500"/>
              <a:t> — Set a spatio-temporal filter</a:t>
            </a:r>
            <a:endParaRPr/>
          </a:p>
          <a:p>
            <a:pPr indent="-228600" lvl="0" marL="228600" rtl="0" algn="l">
              <a:lnSpc>
                <a:spcPct val="108000"/>
              </a:lnSpc>
              <a:spcBef>
                <a:spcPts val="2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r>
              <a:rPr lang="en-GB" sz="1500"/>
              <a:t>   Define a spatial bounding box and a time range of your choice.</a:t>
            </a:r>
            <a:endParaRPr/>
          </a:p>
          <a:p>
            <a:pPr indent="-228600" lvl="0" marL="228600" rtl="0" algn="l">
              <a:lnSpc>
                <a:spcPct val="108000"/>
              </a:lnSpc>
              <a:spcBef>
                <a:spcPts val="2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r>
              <a:rPr b="1" lang="en-GB" sz="1500"/>
              <a:t>Step 3</a:t>
            </a:r>
            <a:r>
              <a:rPr lang="en-GB" sz="1500"/>
              <a:t> — Add 3 services to your Favourites</a:t>
            </a:r>
            <a:endParaRPr/>
          </a:p>
          <a:p>
            <a:pPr indent="-228600" lvl="0" marL="228600" rtl="0" algn="l">
              <a:lnSpc>
                <a:spcPct val="108000"/>
              </a:lnSpc>
              <a:spcBef>
                <a:spcPts val="2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r>
              <a:rPr lang="en-GB" sz="1500"/>
              <a:t>   Pick one from each panel: Data, Facilities, and Software.</a:t>
            </a:r>
            <a:endParaRPr/>
          </a:p>
          <a:p>
            <a:pPr indent="-228600" lvl="0" marL="228600" rtl="0" algn="l">
              <a:lnSpc>
                <a:spcPct val="108000"/>
              </a:lnSpc>
              <a:spcBef>
                <a:spcPts val="2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r>
              <a:rPr b="1" lang="en-GB" sz="1500"/>
              <a:t>Step 4</a:t>
            </a:r>
            <a:r>
              <a:rPr lang="en-GB" sz="1500"/>
              <a:t> — Create a VRE environment</a:t>
            </a:r>
            <a:endParaRPr/>
          </a:p>
          <a:p>
            <a:pPr indent="-228600" lvl="0" marL="228600" rtl="0" algn="l">
              <a:lnSpc>
                <a:spcPct val="108000"/>
              </a:lnSpc>
              <a:spcBef>
                <a:spcPts val="2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r>
              <a:rPr lang="en-GB" sz="1500"/>
              <a:t>   Open the Analysis panel, create a new environment, and add the Software resource you saved.</a:t>
            </a:r>
            <a:endParaRPr/>
          </a:p>
          <a:p>
            <a:pPr indent="-228600" lvl="0" marL="228600" rtl="0" algn="l">
              <a:lnSpc>
                <a:spcPct val="108000"/>
              </a:lnSpc>
              <a:spcBef>
                <a:spcPts val="2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i="1" lang="en-GB" sz="1200"/>
              <a:t>   Note: environments are personal and tied to your account — they won't appear in the shareable link you'll generate in Step 5.</a:t>
            </a:r>
            <a:endParaRPr/>
          </a:p>
          <a:p>
            <a:pPr indent="-228600" lvl="0" marL="228600" rtl="0" algn="l">
              <a:lnSpc>
                <a:spcPct val="108000"/>
              </a:lnSpc>
              <a:spcBef>
                <a:spcPts val="2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r>
              <a:rPr b="1" lang="en-GB" sz="1500"/>
              <a:t>Step 5</a:t>
            </a:r>
            <a:r>
              <a:rPr lang="en-GB" sz="1500"/>
              <a:t> — Share your work</a:t>
            </a:r>
            <a:endParaRPr/>
          </a:p>
          <a:p>
            <a:pPr indent="-228600" lvl="0" marL="228600" rtl="0" algn="l">
              <a:lnSpc>
                <a:spcPct val="108000"/>
              </a:lnSpc>
              <a:spcBef>
                <a:spcPts val="2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r>
              <a:rPr lang="en-GB" sz="1500"/>
              <a:t>   Generate a shareable link and send it to a classmate.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/>
              <a:t>Wrap-up &amp; Q&amp;A</a:t>
            </a:r>
            <a:endParaRPr/>
          </a:p>
        </p:txBody>
      </p:sp>
      <p:sp>
        <p:nvSpPr>
          <p:cNvPr id="197" name="Google Shape;197;p1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What we covered today: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   · </a:t>
            </a:r>
            <a:r>
              <a:rPr b="1" lang="en-GB" sz="1800"/>
              <a:t>Exploration</a:t>
            </a:r>
            <a:r>
              <a:rPr lang="en-GB" sz="1800"/>
              <a:t> Modules: Data Panel, Facilities Panel, Software Panel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   · </a:t>
            </a:r>
            <a:r>
              <a:rPr b="1" lang="en-GB" sz="1800"/>
              <a:t>Filters</a:t>
            </a:r>
            <a:r>
              <a:rPr lang="en-GB" sz="1800"/>
              <a:t>: Spatial &amp; Temporal, Data &amp; Service Provider, Visualisation Type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   · </a:t>
            </a:r>
            <a:r>
              <a:rPr b="1" lang="en-GB" sz="1800"/>
              <a:t>Visualisation</a:t>
            </a:r>
            <a:r>
              <a:rPr lang="en-GB" sz="1800"/>
              <a:t> Types: Map, Table, Graph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   · </a:t>
            </a:r>
            <a:r>
              <a:rPr b="1" lang="en-GB" sz="1800"/>
              <a:t>Analysis</a:t>
            </a:r>
            <a:r>
              <a:rPr lang="en-GB" sz="1800"/>
              <a:t> Section &amp; VRE Integration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   · </a:t>
            </a:r>
            <a:r>
              <a:rPr b="1" lang="en-GB" sz="1800"/>
              <a:t>Favourites</a:t>
            </a:r>
            <a:r>
              <a:rPr lang="en-GB" sz="1800"/>
              <a:t> &amp; Sharing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   · Hands-on Challenge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/>
              <a:t>Session Agenda</a:t>
            </a:r>
            <a:endParaRPr/>
          </a:p>
        </p:txBody>
      </p:sp>
      <p:sp>
        <p:nvSpPr>
          <p:cNvPr id="92" name="Google Shape;92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228600" lvl="0" marL="228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b="1" lang="en-GB" sz="2000"/>
              <a:t>Part 1</a:t>
            </a:r>
            <a:r>
              <a:rPr lang="en-GB" sz="1800"/>
              <a:t> — Platform Overview (~20 min)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GB" sz="1800"/>
              <a:t>   · What is the EPOS Platform GUI?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GB" sz="1800"/>
              <a:t>   · Exploration Modules: </a:t>
            </a:r>
            <a:r>
              <a:rPr b="1" lang="en-GB" sz="1800"/>
              <a:t>Data</a:t>
            </a:r>
            <a:r>
              <a:rPr lang="en-GB" sz="1800"/>
              <a:t> Panel, </a:t>
            </a:r>
            <a:r>
              <a:rPr b="1" lang="en-GB" sz="1800"/>
              <a:t>Facilities</a:t>
            </a:r>
            <a:r>
              <a:rPr lang="en-GB" sz="1800"/>
              <a:t> Panel, </a:t>
            </a:r>
            <a:r>
              <a:rPr b="1" lang="en-GB" sz="1800"/>
              <a:t>Software</a:t>
            </a:r>
            <a:r>
              <a:rPr lang="en-GB" sz="1800"/>
              <a:t> Panel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GB" sz="1800"/>
              <a:t>   · Visualisation Types: </a:t>
            </a:r>
            <a:r>
              <a:rPr b="1" lang="en-GB" sz="1800"/>
              <a:t>Map</a:t>
            </a:r>
            <a:r>
              <a:rPr lang="en-GB" sz="1800"/>
              <a:t>, </a:t>
            </a:r>
            <a:r>
              <a:rPr b="1" lang="en-GB" sz="1800"/>
              <a:t>Table</a:t>
            </a:r>
            <a:r>
              <a:rPr lang="en-GB" sz="1800"/>
              <a:t>, </a:t>
            </a:r>
            <a:r>
              <a:rPr b="1" lang="en-GB" sz="1800"/>
              <a:t>Graph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GB" sz="1800"/>
              <a:t>   · </a:t>
            </a:r>
            <a:r>
              <a:rPr b="1" lang="en-GB" sz="1800"/>
              <a:t>Analysis</a:t>
            </a:r>
            <a:r>
              <a:rPr lang="en-GB" sz="1800"/>
              <a:t> Section &amp; VRE Integration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GB" sz="1800"/>
              <a:t>   · </a:t>
            </a:r>
            <a:r>
              <a:rPr b="1" lang="en-GB" sz="1800"/>
              <a:t>Favourites</a:t>
            </a:r>
            <a:r>
              <a:rPr lang="en-GB" sz="1800"/>
              <a:t> &amp; Sharing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GB" sz="1800"/>
              <a:t>   · </a:t>
            </a:r>
            <a:r>
              <a:rPr b="1" lang="en-GB" sz="1800"/>
              <a:t>Filters</a:t>
            </a:r>
            <a:endParaRPr sz="1800"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1800"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1800"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b="1" lang="en-GB" sz="2000"/>
              <a:t>Part 2</a:t>
            </a:r>
            <a:r>
              <a:rPr b="1" lang="en-GB" sz="1800"/>
              <a:t> </a:t>
            </a:r>
            <a:r>
              <a:rPr lang="en-GB" sz="1800"/>
              <a:t>— Hands-on Challenge (~20 min)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GB" sz="1800"/>
              <a:t>   · Guided challenge to explore the interface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1800"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GB" sz="1800"/>
              <a:t>Q&amp;A (~5 min)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/>
              <a:t>What is the EPOS Platform GUI?</a:t>
            </a:r>
            <a:endParaRPr/>
          </a:p>
        </p:txBody>
      </p:sp>
      <p:sp>
        <p:nvSpPr>
          <p:cNvPr id="98" name="Google Shape;98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A unified web-based interface to access </a:t>
            </a:r>
            <a:r>
              <a:rPr b="1" lang="en-GB" sz="1800"/>
              <a:t>multidisciplinary</a:t>
            </a:r>
            <a:r>
              <a:rPr lang="en-GB" sz="1800"/>
              <a:t> Earth Science data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Key features: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   · Single entry point to heterogeneous datasets across EPOS communities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   · Integrated modules for data </a:t>
            </a:r>
            <a:r>
              <a:rPr b="1" lang="en-GB" sz="1800"/>
              <a:t>discovery</a:t>
            </a:r>
            <a:r>
              <a:rPr lang="en-GB" sz="1800"/>
              <a:t>, </a:t>
            </a:r>
            <a:r>
              <a:rPr b="1" lang="en-GB" sz="1800"/>
              <a:t>visualisation</a:t>
            </a:r>
            <a:r>
              <a:rPr lang="en-GB" sz="1800"/>
              <a:t>, and </a:t>
            </a:r>
            <a:r>
              <a:rPr b="1" lang="en-GB" sz="1800"/>
              <a:t>processing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   · Interoperable with Virtual Research Environments (VREs)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   · Designed to support researchers, </a:t>
            </a:r>
            <a:r>
              <a:rPr b="1" lang="en-GB" sz="1800"/>
              <a:t>ECRs</a:t>
            </a:r>
            <a:r>
              <a:rPr lang="en-GB" sz="1800"/>
              <a:t>, and data providers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Today you will learn to navigate the platform end-to-end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/>
              <a:t>1. Exploration Modules</a:t>
            </a:r>
            <a:endParaRPr/>
          </a:p>
        </p:txBody>
      </p:sp>
      <p:sp>
        <p:nvSpPr>
          <p:cNvPr id="104" name="Google Shape;104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b="1" lang="en-GB" sz="1800"/>
              <a:t>Data</a:t>
            </a:r>
            <a:r>
              <a:rPr lang="en-GB" sz="1800"/>
              <a:t> Panel   ·   </a:t>
            </a:r>
            <a:r>
              <a:rPr b="1" lang="en-GB" sz="1800"/>
              <a:t>Facilities</a:t>
            </a:r>
            <a:r>
              <a:rPr lang="en-GB" sz="1800"/>
              <a:t> Panel   ·   </a:t>
            </a:r>
            <a:r>
              <a:rPr b="1" lang="en-GB" sz="1800"/>
              <a:t>Software</a:t>
            </a:r>
            <a:r>
              <a:rPr lang="en-GB" sz="1800"/>
              <a:t> Panel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How to discover and browse available resources on the platform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/>
              <a:t>Data Panel</a:t>
            </a:r>
            <a:endParaRPr/>
          </a:p>
        </p:txBody>
      </p:sp>
      <p:sp>
        <p:nvSpPr>
          <p:cNvPr id="110" name="Google Shape;110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The main entry point to search and filter Earth Science </a:t>
            </a:r>
            <a:r>
              <a:rPr b="1" lang="en-GB" sz="1800"/>
              <a:t>datasets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Key functionalities: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   · Full-text and faceted search (by domain, format, time range, spatial extent)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   · Preview Distribution metadata and access links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   · Add Distribution to your active session or favourites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   · Filter by community, data provider, or data type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Tip: Use the spatial filter to narrow results to your area of interest</a:t>
            </a:r>
            <a:endParaRPr/>
          </a:p>
        </p:txBody>
      </p:sp>
      <p:pic>
        <p:nvPicPr>
          <p:cNvPr id="111" name="Google Shape;111;p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177050" y="2531313"/>
            <a:ext cx="1808975" cy="1795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/>
              <a:t>Facilities Panel</a:t>
            </a:r>
            <a:endParaRPr/>
          </a:p>
        </p:txBody>
      </p:sp>
      <p:sp>
        <p:nvSpPr>
          <p:cNvPr id="117" name="Google Shape;117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Browse and query the EPOS registry of services and resources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Key functionalities: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   · Explore available: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		</a:t>
            </a:r>
            <a:r>
              <a:rPr b="1" lang="en-GB" sz="1800"/>
              <a:t>Laboratories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		</a:t>
            </a:r>
            <a:r>
              <a:rPr b="1" lang="en-GB" sz="1800"/>
              <a:t>Mobile Equipment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		</a:t>
            </a:r>
            <a:r>
              <a:rPr b="1" lang="en-GB" sz="1800"/>
              <a:t>Sensors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Use case: find available facilities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/>
              <a:t>Software Panel</a:t>
            </a:r>
            <a:endParaRPr/>
          </a:p>
        </p:txBody>
      </p:sp>
      <p:sp>
        <p:nvSpPr>
          <p:cNvPr id="123" name="Google Shape;123;p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Discover and access scientific </a:t>
            </a:r>
            <a:r>
              <a:rPr b="1" lang="en-GB" sz="1800"/>
              <a:t>softwares</a:t>
            </a:r>
            <a:r>
              <a:rPr lang="en-GB" sz="1800"/>
              <a:t> through EPOS Platform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Key functionalities: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   · Browse available notebooks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   · Add them to Analysis panel to be used in VREs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Example: find a Python notebook for earthquake catalogue analysis</a:t>
            </a:r>
            <a:endParaRPr/>
          </a:p>
        </p:txBody>
      </p:sp>
      <p:pic>
        <p:nvPicPr>
          <p:cNvPr id="124" name="Google Shape;124;p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791000" y="2142000"/>
            <a:ext cx="2113725" cy="2128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/>
              <a:t>2. Visualisation Types</a:t>
            </a:r>
            <a:endParaRPr/>
          </a:p>
        </p:txBody>
      </p:sp>
      <p:sp>
        <p:nvSpPr>
          <p:cNvPr id="130" name="Google Shape;130;p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b="1" lang="en-GB" sz="1800"/>
              <a:t>Map</a:t>
            </a:r>
            <a:r>
              <a:rPr lang="en-GB" sz="1800"/>
              <a:t>   ·   </a:t>
            </a:r>
            <a:r>
              <a:rPr b="1" lang="en-GB" sz="1800"/>
              <a:t>Table</a:t>
            </a:r>
            <a:r>
              <a:rPr lang="en-GB" sz="1800"/>
              <a:t>   ·   </a:t>
            </a:r>
            <a:r>
              <a:rPr b="1" lang="en-GB" sz="1800"/>
              <a:t>Graph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Multiple ways to explore and interpret your data directly in the platform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/>
              <a:t>Visualisation Types</a:t>
            </a:r>
            <a:endParaRPr/>
          </a:p>
        </p:txBody>
      </p:sp>
      <p:sp>
        <p:nvSpPr>
          <p:cNvPr id="136" name="Google Shape;136;p9"/>
          <p:cNvSpPr txBox="1"/>
          <p:nvPr>
            <p:ph idx="1" type="body"/>
          </p:nvPr>
        </p:nvSpPr>
        <p:spPr>
          <a:xfrm>
            <a:off x="3114137" y="1825625"/>
            <a:ext cx="8239664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228600" lvl="0" marL="228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b="1" lang="en-GB" sz="1800"/>
              <a:t>Map</a:t>
            </a:r>
            <a:r>
              <a:rPr lang="en-GB" sz="1800"/>
              <a:t> View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   · Interactive geospatial display of datasets on a base map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   · Layer control, zoom, and click-to-inspect features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   · Supports point, line, polygon, and raster data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b="1" lang="en-GB" sz="1800"/>
              <a:t>Table</a:t>
            </a:r>
            <a:r>
              <a:rPr lang="en-GB" sz="1800"/>
              <a:t> View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   · Tabular display of dataset records with sortable columns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   · Useful for inspecting metadata and attribute values at a glance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b="1" lang="en-GB" sz="1800"/>
              <a:t>Graph</a:t>
            </a:r>
            <a:r>
              <a:rPr lang="en-GB" sz="1800"/>
              <a:t> View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   · Time series, scatter plots, and statistical charts</a:t>
            </a:r>
            <a:endParaRPr/>
          </a:p>
          <a:p>
            <a:pPr indent="-228600" lvl="0" marL="2286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/>
              <a:t>   · Interactive zoom, pan, and export options</a:t>
            </a:r>
            <a:endParaRPr/>
          </a:p>
        </p:txBody>
      </p:sp>
      <p:pic>
        <p:nvPicPr>
          <p:cNvPr id="137" name="Google Shape;137;p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07538" y="1897638"/>
            <a:ext cx="1227214" cy="122721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8" name="Google Shape;138;p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469775" y="3509538"/>
            <a:ext cx="1102738" cy="108742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" name="Google Shape;139;p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532000" y="4981638"/>
            <a:ext cx="1102738" cy="10874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i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2026-04-13T11:36:46Z</dcterms:created>
  <dc:creator>Barbara Angioni</dc:creator>
</cp:coreProperties>
</file>