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12192000"/>
  <p:notesSz cx="6858000" cy="9144000"/>
  <p:embeddedFontLst>
    <p:embeddedFont>
      <p:font typeface="Play"/>
      <p:regular r:id="rId27"/>
      <p:bold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9" roundtripDataSignature="AMtx7mhnrKlKr1LJe83nHA7eBUys/XF2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Play-bold.fntdata"/><Relationship Id="rId27" Type="http://schemas.openxmlformats.org/officeDocument/2006/relationships/font" Target="fonts/Play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0" name="Google Shape;21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4" name="Google Shape;22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8" name="Google Shape;238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6" name="Google Shape;26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0" name="Google Shape;280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4" name="Google Shape;29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8" name="Google Shape;308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2" name="Google Shape;322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6" name="Google Shape;336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5" name="Google Shape;345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3" name="Google Shape;363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Thank you slide</a:t>
            </a:r>
            <a:endParaRPr/>
          </a:p>
        </p:txBody>
      </p:sp>
      <p:sp>
        <p:nvSpPr>
          <p:cNvPr id="364" name="Google Shape;364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1" name="Google Shape;20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9" name="Google Shape;39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3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3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3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4" name="Google Shape;54;p3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s://www.epos-eu.org/on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/>
        </p:nvSpPr>
        <p:spPr>
          <a:xfrm>
            <a:off x="838200" y="1786241"/>
            <a:ext cx="4953000" cy="30349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4927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EPOS Data Lifecycle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838200" y="5054600"/>
            <a:ext cx="4953000" cy="8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Valerio Vinciarelli </a:t>
            </a:r>
            <a:r>
              <a:rPr b="0" i="0" lang="en-US" sz="2400" u="none" cap="none" strike="noStrike">
                <a:solidFill>
                  <a:srgbClr val="FEDC7F"/>
                </a:solidFill>
                <a:latin typeface="Calibri"/>
                <a:ea typeface="Calibri"/>
                <a:cs typeface="Calibri"/>
                <a:sym typeface="Calibri"/>
              </a:rPr>
              <a:t>|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Valerio.Vinciarelli@epos-eric.eu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0" y="413115"/>
            <a:ext cx="5647871" cy="56478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0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Generation and Collection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0"/>
          <p:cNvSpPr/>
          <p:nvPr/>
        </p:nvSpPr>
        <p:spPr>
          <a:xfrm>
            <a:off x="762000" y="1333500"/>
            <a:ext cx="571500" cy="571500"/>
          </a:xfrm>
          <a:custGeom>
            <a:rect b="b" l="l" r="r" t="t"/>
            <a:pathLst>
              <a:path extrusionOk="0" h="762000" w="762000">
                <a:moveTo>
                  <a:pt x="345281" y="0"/>
                </a:moveTo>
                <a:cubicBezTo>
                  <a:pt x="575370" y="0"/>
                  <a:pt x="762000" y="186630"/>
                  <a:pt x="762000" y="416719"/>
                </a:cubicBezTo>
                <a:cubicBezTo>
                  <a:pt x="762000" y="436513"/>
                  <a:pt x="746075" y="452438"/>
                  <a:pt x="726281" y="452438"/>
                </a:cubicBezTo>
                <a:cubicBezTo>
                  <a:pt x="706487" y="452438"/>
                  <a:pt x="690563" y="436513"/>
                  <a:pt x="690563" y="416719"/>
                </a:cubicBezTo>
                <a:cubicBezTo>
                  <a:pt x="690563" y="226070"/>
                  <a:pt x="535930" y="71438"/>
                  <a:pt x="345281" y="71438"/>
                </a:cubicBezTo>
                <a:cubicBezTo>
                  <a:pt x="325487" y="71438"/>
                  <a:pt x="309563" y="55513"/>
                  <a:pt x="309563" y="35719"/>
                </a:cubicBezTo>
                <a:cubicBezTo>
                  <a:pt x="309563" y="15925"/>
                  <a:pt x="325487" y="0"/>
                  <a:pt x="345281" y="0"/>
                </a:cubicBezTo>
                <a:close/>
                <a:moveTo>
                  <a:pt x="309563" y="178594"/>
                </a:moveTo>
                <a:cubicBezTo>
                  <a:pt x="309563" y="158800"/>
                  <a:pt x="325487" y="142875"/>
                  <a:pt x="345281" y="142875"/>
                </a:cubicBezTo>
                <a:cubicBezTo>
                  <a:pt x="496491" y="142875"/>
                  <a:pt x="619125" y="265509"/>
                  <a:pt x="619125" y="416719"/>
                </a:cubicBezTo>
                <a:cubicBezTo>
                  <a:pt x="619125" y="436513"/>
                  <a:pt x="603200" y="452438"/>
                  <a:pt x="583406" y="452438"/>
                </a:cubicBezTo>
                <a:cubicBezTo>
                  <a:pt x="563612" y="452438"/>
                  <a:pt x="547687" y="436513"/>
                  <a:pt x="547687" y="416719"/>
                </a:cubicBezTo>
                <a:cubicBezTo>
                  <a:pt x="547687" y="304949"/>
                  <a:pt x="457051" y="214313"/>
                  <a:pt x="345281" y="214313"/>
                </a:cubicBezTo>
                <a:cubicBezTo>
                  <a:pt x="325487" y="214313"/>
                  <a:pt x="309563" y="198388"/>
                  <a:pt x="309563" y="178594"/>
                </a:cubicBezTo>
                <a:close/>
                <a:moveTo>
                  <a:pt x="39291" y="212378"/>
                </a:moveTo>
                <a:cubicBezTo>
                  <a:pt x="52388" y="185737"/>
                  <a:pt x="87511" y="182761"/>
                  <a:pt x="108496" y="203746"/>
                </a:cubicBezTo>
                <a:lnTo>
                  <a:pt x="299740" y="394990"/>
                </a:lnTo>
                <a:lnTo>
                  <a:pt x="347365" y="347365"/>
                </a:lnTo>
                <a:cubicBezTo>
                  <a:pt x="365968" y="328761"/>
                  <a:pt x="396180" y="328761"/>
                  <a:pt x="414784" y="347365"/>
                </a:cubicBezTo>
                <a:cubicBezTo>
                  <a:pt x="433388" y="365968"/>
                  <a:pt x="433388" y="396180"/>
                  <a:pt x="414784" y="414784"/>
                </a:cubicBezTo>
                <a:lnTo>
                  <a:pt x="367159" y="462409"/>
                </a:lnTo>
                <a:lnTo>
                  <a:pt x="558403" y="653653"/>
                </a:lnTo>
                <a:cubicBezTo>
                  <a:pt x="579388" y="674638"/>
                  <a:pt x="576262" y="709613"/>
                  <a:pt x="549771" y="722858"/>
                </a:cubicBezTo>
                <a:cubicBezTo>
                  <a:pt x="498872" y="748010"/>
                  <a:pt x="441722" y="762149"/>
                  <a:pt x="381149" y="762149"/>
                </a:cubicBezTo>
                <a:cubicBezTo>
                  <a:pt x="170706" y="762149"/>
                  <a:pt x="149" y="591592"/>
                  <a:pt x="149" y="381149"/>
                </a:cubicBezTo>
                <a:cubicBezTo>
                  <a:pt x="149" y="320576"/>
                  <a:pt x="14287" y="263277"/>
                  <a:pt x="39439" y="212527"/>
                </a:cubicBezTo>
                <a:close/>
              </a:path>
            </a:pathLst>
          </a:custGeom>
          <a:solidFill>
            <a:srgbClr val="7F6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0"/>
          <p:cNvSpPr/>
          <p:nvPr/>
        </p:nvSpPr>
        <p:spPr>
          <a:xfrm>
            <a:off x="1524000" y="1238250"/>
            <a:ext cx="95250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generated by distributed research infrastructures from various sources.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Sources:</a:t>
            </a: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seismometers, GNSS, geochemical labs, satellite sensors, drilling cores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0"/>
          <p:cNvSpPr/>
          <p:nvPr/>
        </p:nvSpPr>
        <p:spPr>
          <a:xfrm>
            <a:off x="7620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0"/>
          <p:cNvSpPr/>
          <p:nvPr/>
        </p:nvSpPr>
        <p:spPr>
          <a:xfrm>
            <a:off x="9525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Core Insight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 provenance from day one. Rich metadata at the source ensures long-term reusability.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0"/>
          <p:cNvSpPr/>
          <p:nvPr/>
        </p:nvSpPr>
        <p:spPr>
          <a:xfrm>
            <a:off x="62865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0"/>
          <p:cNvSpPr/>
          <p:nvPr/>
        </p:nvSpPr>
        <p:spPr>
          <a:xfrm>
            <a:off x="64770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A2C037"/>
                </a:solidFill>
                <a:latin typeface="Calibri"/>
                <a:ea typeface="Calibri"/>
                <a:cs typeface="Calibri"/>
                <a:sym typeface="Calibri"/>
              </a:rPr>
              <a:t>Best Practice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Record instrument type, calibration, location, and date/time for every measurement.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0"/>
          <p:cNvSpPr/>
          <p:nvPr/>
        </p:nvSpPr>
        <p:spPr>
          <a:xfrm>
            <a:off x="762000" y="3714750"/>
            <a:ext cx="10668000" cy="247650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0"/>
          <p:cNvSpPr/>
          <p:nvPr/>
        </p:nvSpPr>
        <p:spPr>
          <a:xfrm>
            <a:off x="1047750" y="3905250"/>
            <a:ext cx="100965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to document at generation: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collected the data (person/institution/orcid)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instruments and methods were used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the data was collected (date, time, timezone)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the data was collected (coordinates, elevation, depth)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the data was processed (raw vs processed, calibration steps)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1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Storage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1"/>
          <p:cNvSpPr/>
          <p:nvPr/>
        </p:nvSpPr>
        <p:spPr>
          <a:xfrm>
            <a:off x="762000" y="1333500"/>
            <a:ext cx="571500" cy="571500"/>
          </a:xfrm>
          <a:custGeom>
            <a:rect b="b" l="l" r="r" t="t"/>
            <a:pathLst>
              <a:path extrusionOk="0" h="762000" w="762000">
                <a:moveTo>
                  <a:pt x="762000" y="306288"/>
                </a:moveTo>
                <a:cubicBezTo>
                  <a:pt x="736827" y="320873"/>
                  <a:pt x="707912" y="332631"/>
                  <a:pt x="677806" y="342007"/>
                </a:cubicBezTo>
                <a:cubicBezTo>
                  <a:pt x="597864" y="367010"/>
                  <a:pt x="492919" y="381000"/>
                  <a:pt x="381000" y="381000"/>
                </a:cubicBezTo>
                <a:cubicBezTo>
                  <a:pt x="269081" y="381000"/>
                  <a:pt x="163966" y="366861"/>
                  <a:pt x="84194" y="342007"/>
                </a:cubicBezTo>
                <a:cubicBezTo>
                  <a:pt x="54258" y="332631"/>
                  <a:pt x="25173" y="320873"/>
                  <a:pt x="0" y="306288"/>
                </a:cubicBezTo>
                <a:lnTo>
                  <a:pt x="0" y="428625"/>
                </a:lnTo>
                <a:cubicBezTo>
                  <a:pt x="0" y="494407"/>
                  <a:pt x="170600" y="547687"/>
                  <a:pt x="381000" y="547687"/>
                </a:cubicBezTo>
                <a:cubicBezTo>
                  <a:pt x="591400" y="547687"/>
                  <a:pt x="762000" y="494407"/>
                  <a:pt x="762000" y="428625"/>
                </a:cubicBezTo>
                <a:lnTo>
                  <a:pt x="762000" y="306288"/>
                </a:lnTo>
                <a:close/>
                <a:moveTo>
                  <a:pt x="762000" y="190500"/>
                </a:moveTo>
                <a:lnTo>
                  <a:pt x="762000" y="119063"/>
                </a:lnTo>
                <a:cubicBezTo>
                  <a:pt x="762000" y="53280"/>
                  <a:pt x="591400" y="0"/>
                  <a:pt x="381000" y="0"/>
                </a:cubicBezTo>
                <a:cubicBezTo>
                  <a:pt x="170600" y="0"/>
                  <a:pt x="0" y="53280"/>
                  <a:pt x="0" y="119063"/>
                </a:cubicBezTo>
                <a:lnTo>
                  <a:pt x="0" y="190500"/>
                </a:lnTo>
                <a:cubicBezTo>
                  <a:pt x="0" y="256282"/>
                  <a:pt x="170600" y="309563"/>
                  <a:pt x="381000" y="309563"/>
                </a:cubicBezTo>
                <a:cubicBezTo>
                  <a:pt x="591400" y="309563"/>
                  <a:pt x="762000" y="256282"/>
                  <a:pt x="762000" y="190500"/>
                </a:cubicBezTo>
                <a:close/>
                <a:moveTo>
                  <a:pt x="677806" y="580132"/>
                </a:moveTo>
                <a:cubicBezTo>
                  <a:pt x="598034" y="604986"/>
                  <a:pt x="493089" y="619125"/>
                  <a:pt x="381000" y="619125"/>
                </a:cubicBezTo>
                <a:cubicBezTo>
                  <a:pt x="268911" y="619125"/>
                  <a:pt x="163966" y="604986"/>
                  <a:pt x="84194" y="580132"/>
                </a:cubicBezTo>
                <a:cubicBezTo>
                  <a:pt x="54258" y="570756"/>
                  <a:pt x="25173" y="558998"/>
                  <a:pt x="0" y="544413"/>
                </a:cubicBezTo>
                <a:lnTo>
                  <a:pt x="0" y="642938"/>
                </a:lnTo>
                <a:cubicBezTo>
                  <a:pt x="0" y="708720"/>
                  <a:pt x="170600" y="762000"/>
                  <a:pt x="381000" y="762000"/>
                </a:cubicBezTo>
                <a:cubicBezTo>
                  <a:pt x="591400" y="762000"/>
                  <a:pt x="762000" y="708720"/>
                  <a:pt x="762000" y="642938"/>
                </a:cubicBezTo>
                <a:lnTo>
                  <a:pt x="762000" y="544413"/>
                </a:lnTo>
                <a:cubicBezTo>
                  <a:pt x="736827" y="558998"/>
                  <a:pt x="707912" y="570756"/>
                  <a:pt x="677806" y="580132"/>
                </a:cubicBezTo>
                <a:close/>
              </a:path>
            </a:pathLst>
          </a:custGeom>
          <a:solidFill>
            <a:srgbClr val="98C7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1"/>
          <p:cNvSpPr/>
          <p:nvPr/>
        </p:nvSpPr>
        <p:spPr>
          <a:xfrm>
            <a:off x="1524000" y="1238250"/>
            <a:ext cx="95250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stored by each institution on databases or cloud solutions.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Metadata stored in central searchable catalogues for discovery and access.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1"/>
          <p:cNvSpPr/>
          <p:nvPr/>
        </p:nvSpPr>
        <p:spPr>
          <a:xfrm>
            <a:off x="7620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1"/>
          <p:cNvSpPr/>
          <p:nvPr/>
        </p:nvSpPr>
        <p:spPr>
          <a:xfrm>
            <a:off x="9525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Core Insight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Balance accessibility with security. Maintain backups and version control.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1"/>
          <p:cNvSpPr/>
          <p:nvPr/>
        </p:nvSpPr>
        <p:spPr>
          <a:xfrm>
            <a:off x="62865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1"/>
          <p:cNvSpPr/>
          <p:nvPr/>
        </p:nvSpPr>
        <p:spPr>
          <a:xfrm>
            <a:off x="64770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A2C037"/>
                </a:solidFill>
                <a:latin typeface="Calibri"/>
                <a:ea typeface="Calibri"/>
                <a:cs typeface="Calibri"/>
                <a:sym typeface="Calibri"/>
              </a:rPr>
              <a:t>Best Practice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institutional repositories with persistent identifiers. Separate raw and processed data.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1"/>
          <p:cNvSpPr/>
          <p:nvPr/>
        </p:nvSpPr>
        <p:spPr>
          <a:xfrm>
            <a:off x="762000" y="3714750"/>
            <a:ext cx="10668000" cy="247650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1"/>
          <p:cNvSpPr/>
          <p:nvPr/>
        </p:nvSpPr>
        <p:spPr>
          <a:xfrm>
            <a:off x="1047750" y="3905250"/>
            <a:ext cx="100965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Storage considerations: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Redundancy: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Keep at least 3 copies in 2 different locations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Metadata catalogues: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Enable cross-domain search and discovery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Version control: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Track changes and maintain data lineage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Access policies: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Define open, restricted, and embargoed data tiers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Long-term formats: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Prefer open, non-proprietary file formats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Data Quality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2"/>
          <p:cNvSpPr/>
          <p:nvPr/>
        </p:nvSpPr>
        <p:spPr>
          <a:xfrm>
            <a:off x="762000" y="1333500"/>
            <a:ext cx="571500" cy="571500"/>
          </a:xfrm>
          <a:custGeom>
            <a:rect b="b" l="l" r="r" t="t"/>
            <a:pathLst>
              <a:path extrusionOk="0" h="762000" w="762000">
                <a:moveTo>
                  <a:pt x="617934" y="47625"/>
                </a:moveTo>
                <a:lnTo>
                  <a:pt x="635000" y="47625"/>
                </a:lnTo>
                <a:cubicBezTo>
                  <a:pt x="705048" y="47625"/>
                  <a:pt x="762000" y="90339"/>
                  <a:pt x="762000" y="142875"/>
                </a:cubicBezTo>
                <a:lnTo>
                  <a:pt x="762000" y="666750"/>
                </a:lnTo>
                <a:cubicBezTo>
                  <a:pt x="762000" y="719286"/>
                  <a:pt x="705048" y="762000"/>
                  <a:pt x="635000" y="762000"/>
                </a:cubicBezTo>
                <a:lnTo>
                  <a:pt x="127000" y="762000"/>
                </a:lnTo>
                <a:cubicBezTo>
                  <a:pt x="56952" y="762000"/>
                  <a:pt x="0" y="719286"/>
                  <a:pt x="0" y="666750"/>
                </a:cubicBezTo>
                <a:lnTo>
                  <a:pt x="0" y="142875"/>
                </a:lnTo>
                <a:cubicBezTo>
                  <a:pt x="0" y="90339"/>
                  <a:pt x="56952" y="47625"/>
                  <a:pt x="127000" y="47625"/>
                </a:cubicBezTo>
                <a:lnTo>
                  <a:pt x="144066" y="47625"/>
                </a:lnTo>
                <a:cubicBezTo>
                  <a:pt x="165894" y="19199"/>
                  <a:pt x="206970" y="0"/>
                  <a:pt x="254000" y="0"/>
                </a:cubicBezTo>
                <a:lnTo>
                  <a:pt x="508000" y="0"/>
                </a:lnTo>
                <a:cubicBezTo>
                  <a:pt x="555030" y="0"/>
                  <a:pt x="596106" y="19199"/>
                  <a:pt x="617934" y="47625"/>
                </a:cubicBezTo>
                <a:close/>
                <a:moveTo>
                  <a:pt x="492125" y="166688"/>
                </a:moveTo>
                <a:cubicBezTo>
                  <a:pt x="518517" y="166688"/>
                  <a:pt x="539750" y="150763"/>
                  <a:pt x="539750" y="130969"/>
                </a:cubicBezTo>
                <a:cubicBezTo>
                  <a:pt x="539750" y="111175"/>
                  <a:pt x="518517" y="95250"/>
                  <a:pt x="492125" y="95250"/>
                </a:cubicBezTo>
                <a:lnTo>
                  <a:pt x="269875" y="95250"/>
                </a:lnTo>
                <a:cubicBezTo>
                  <a:pt x="243483" y="95250"/>
                  <a:pt x="222250" y="111175"/>
                  <a:pt x="222250" y="130969"/>
                </a:cubicBezTo>
                <a:cubicBezTo>
                  <a:pt x="222250" y="150763"/>
                  <a:pt x="243483" y="166688"/>
                  <a:pt x="269875" y="166688"/>
                </a:cubicBezTo>
                <a:lnTo>
                  <a:pt x="492125" y="166688"/>
                </a:lnTo>
                <a:close/>
                <a:moveTo>
                  <a:pt x="548481" y="387995"/>
                </a:moveTo>
                <a:cubicBezTo>
                  <a:pt x="562372" y="371326"/>
                  <a:pt x="555625" y="349300"/>
                  <a:pt x="533400" y="338733"/>
                </a:cubicBezTo>
                <a:cubicBezTo>
                  <a:pt x="511175" y="328166"/>
                  <a:pt x="481806" y="333375"/>
                  <a:pt x="467717" y="350044"/>
                </a:cubicBezTo>
                <a:lnTo>
                  <a:pt x="345877" y="496342"/>
                </a:lnTo>
                <a:lnTo>
                  <a:pt x="292298" y="442764"/>
                </a:lnTo>
                <a:cubicBezTo>
                  <a:pt x="276423" y="426988"/>
                  <a:pt x="246658" y="423714"/>
                  <a:pt x="225623" y="435620"/>
                </a:cubicBezTo>
                <a:cubicBezTo>
                  <a:pt x="204589" y="447526"/>
                  <a:pt x="200223" y="469850"/>
                  <a:pt x="216098" y="485626"/>
                </a:cubicBezTo>
                <a:lnTo>
                  <a:pt x="311348" y="580876"/>
                </a:lnTo>
                <a:cubicBezTo>
                  <a:pt x="320675" y="590252"/>
                  <a:pt x="335756" y="595610"/>
                  <a:pt x="351433" y="595164"/>
                </a:cubicBezTo>
                <a:cubicBezTo>
                  <a:pt x="367109" y="594717"/>
                  <a:pt x="381397" y="588466"/>
                  <a:pt x="389731" y="578346"/>
                </a:cubicBezTo>
                <a:lnTo>
                  <a:pt x="548481" y="387846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2"/>
          <p:cNvSpPr/>
          <p:nvPr/>
        </p:nvSpPr>
        <p:spPr>
          <a:xfrm>
            <a:off x="1524000" y="1238250"/>
            <a:ext cx="95250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Ensuring data is accurate, complete, and reliable through validation, cleaning, and verification.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Quality control at community and domain level ensures trust in the data.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2"/>
          <p:cNvSpPr/>
          <p:nvPr/>
        </p:nvSpPr>
        <p:spPr>
          <a:xfrm>
            <a:off x="7620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2"/>
          <p:cNvSpPr/>
          <p:nvPr/>
        </p:nvSpPr>
        <p:spPr>
          <a:xfrm>
            <a:off x="9525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Core Insight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Quality control is ongoing. Use automated validation and document all procedures.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2"/>
          <p:cNvSpPr/>
          <p:nvPr/>
        </p:nvSpPr>
        <p:spPr>
          <a:xfrm>
            <a:off x="62865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2"/>
          <p:cNvSpPr/>
          <p:nvPr/>
        </p:nvSpPr>
        <p:spPr>
          <a:xfrm>
            <a:off x="64770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A2C037"/>
                </a:solidFill>
                <a:latin typeface="Calibri"/>
                <a:ea typeface="Calibri"/>
                <a:cs typeface="Calibri"/>
                <a:sym typeface="Calibri"/>
              </a:rPr>
              <a:t>Best Practice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Define quality metrics upfront. Flag uncertainties rather than hiding them.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2"/>
          <p:cNvSpPr/>
          <p:nvPr/>
        </p:nvSpPr>
        <p:spPr>
          <a:xfrm>
            <a:off x="762000" y="3714750"/>
            <a:ext cx="10668000" cy="247650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/>
          <p:cNvSpPr/>
          <p:nvPr/>
        </p:nvSpPr>
        <p:spPr>
          <a:xfrm>
            <a:off x="1047750" y="3905250"/>
            <a:ext cx="100965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Quality control techniques: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Automated validation: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Range checks, format checks, consistency checks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Manual review: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Domain experts review critical datasets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Cross-validation: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Compare with independent datasets or methods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Documentation: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Record all QC steps, flags, and known issues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Community standards: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Follow domain-specific QC guidelines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3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Maintenance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3"/>
          <p:cNvSpPr/>
          <p:nvPr/>
        </p:nvSpPr>
        <p:spPr>
          <a:xfrm>
            <a:off x="762000" y="1333500"/>
            <a:ext cx="571500" cy="571500"/>
          </a:xfrm>
          <a:custGeom>
            <a:rect b="b" l="l" r="r" t="t"/>
            <a:pathLst>
              <a:path extrusionOk="0" h="762000" w="762000">
                <a:moveTo>
                  <a:pt x="673894" y="146745"/>
                </a:moveTo>
                <a:cubicBezTo>
                  <a:pt x="683948" y="135434"/>
                  <a:pt x="700749" y="138261"/>
                  <a:pt x="705776" y="153144"/>
                </a:cubicBezTo>
                <a:cubicBezTo>
                  <a:pt x="714772" y="179487"/>
                  <a:pt x="719667" y="208211"/>
                  <a:pt x="719667" y="238125"/>
                </a:cubicBezTo>
                <a:cubicBezTo>
                  <a:pt x="719667" y="369689"/>
                  <a:pt x="624946" y="476250"/>
                  <a:pt x="508000" y="476250"/>
                </a:cubicBezTo>
                <a:cubicBezTo>
                  <a:pt x="484849" y="476250"/>
                  <a:pt x="462492" y="472083"/>
                  <a:pt x="441590" y="464344"/>
                </a:cubicBezTo>
                <a:lnTo>
                  <a:pt x="194336" y="742504"/>
                </a:lnTo>
                <a:cubicBezTo>
                  <a:pt x="157163" y="784324"/>
                  <a:pt x="96838" y="784324"/>
                  <a:pt x="59664" y="742504"/>
                </a:cubicBezTo>
                <a:cubicBezTo>
                  <a:pt x="22490" y="700683"/>
                  <a:pt x="22490" y="632817"/>
                  <a:pt x="59664" y="590996"/>
                </a:cubicBezTo>
                <a:lnTo>
                  <a:pt x="306917" y="312837"/>
                </a:lnTo>
                <a:cubicBezTo>
                  <a:pt x="300038" y="289322"/>
                  <a:pt x="296333" y="264319"/>
                  <a:pt x="296333" y="238125"/>
                </a:cubicBezTo>
                <a:cubicBezTo>
                  <a:pt x="296333" y="106561"/>
                  <a:pt x="391054" y="0"/>
                  <a:pt x="508000" y="0"/>
                </a:cubicBezTo>
                <a:cubicBezTo>
                  <a:pt x="534591" y="0"/>
                  <a:pt x="560123" y="5507"/>
                  <a:pt x="583539" y="15627"/>
                </a:cubicBezTo>
                <a:cubicBezTo>
                  <a:pt x="596768" y="21282"/>
                  <a:pt x="599149" y="40184"/>
                  <a:pt x="589227" y="51495"/>
                </a:cubicBezTo>
                <a:lnTo>
                  <a:pt x="471884" y="183505"/>
                </a:lnTo>
                <a:cubicBezTo>
                  <a:pt x="467916" y="187970"/>
                  <a:pt x="465667" y="194072"/>
                  <a:pt x="465667" y="200323"/>
                </a:cubicBezTo>
                <a:lnTo>
                  <a:pt x="465667" y="261938"/>
                </a:lnTo>
                <a:cubicBezTo>
                  <a:pt x="465667" y="275034"/>
                  <a:pt x="475192" y="285750"/>
                  <a:pt x="486833" y="285750"/>
                </a:cubicBezTo>
                <a:lnTo>
                  <a:pt x="541602" y="285750"/>
                </a:lnTo>
                <a:cubicBezTo>
                  <a:pt x="547158" y="285750"/>
                  <a:pt x="552582" y="283220"/>
                  <a:pt x="556551" y="278755"/>
                </a:cubicBezTo>
                <a:lnTo>
                  <a:pt x="673894" y="146745"/>
                </a:lnTo>
                <a:close/>
              </a:path>
            </a:pathLst>
          </a:custGeom>
          <a:solidFill>
            <a:srgbClr val="F6D75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3"/>
          <p:cNvSpPr/>
          <p:nvPr/>
        </p:nvSpPr>
        <p:spPr>
          <a:xfrm>
            <a:off x="1524000" y="1238250"/>
            <a:ext cx="95250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Managing data over time to keep it relevant, up-to-date, and accessible.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management plans ensure continuity; metadata curation evolves over time.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3"/>
          <p:cNvSpPr/>
          <p:nvPr/>
        </p:nvSpPr>
        <p:spPr>
          <a:xfrm>
            <a:off x="7620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3"/>
          <p:cNvSpPr/>
          <p:nvPr/>
        </p:nvSpPr>
        <p:spPr>
          <a:xfrm>
            <a:off x="9525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Core Insight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Curation is a long-term commitment. Define roles, policies, and review metadata periodically.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62865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3"/>
          <p:cNvSpPr/>
          <p:nvPr/>
        </p:nvSpPr>
        <p:spPr>
          <a:xfrm>
            <a:off x="64770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A2C037"/>
                </a:solidFill>
                <a:latin typeface="Calibri"/>
                <a:ea typeface="Calibri"/>
                <a:cs typeface="Calibri"/>
                <a:sym typeface="Calibri"/>
              </a:rPr>
              <a:t>Best Practice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Assign data stewards. Schedule periodic reviews of datasets and metadata.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3"/>
          <p:cNvSpPr/>
          <p:nvPr/>
        </p:nvSpPr>
        <p:spPr>
          <a:xfrm>
            <a:off x="762000" y="3714750"/>
            <a:ext cx="10668000" cy="247650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3"/>
          <p:cNvSpPr/>
          <p:nvPr/>
        </p:nvSpPr>
        <p:spPr>
          <a:xfrm>
            <a:off x="1047750" y="3905250"/>
            <a:ext cx="100965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Maintenance activities: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management plans (DMPs):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Define roles, responsibilities, and timelines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Metadata curation: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Update metadata as understanding evolves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Format migration: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Convert to newer formats as technology changes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Access review: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Periodically audit who can access what data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Preservation policy: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Define retention periods and archival procedures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4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 Standardization and Harmonization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762000" y="1333500"/>
            <a:ext cx="571500" cy="571500"/>
          </a:xfrm>
          <a:custGeom>
            <a:rect b="b" l="l" r="r" t="t"/>
            <a:pathLst>
              <a:path extrusionOk="0" h="762000" w="762000">
                <a:moveTo>
                  <a:pt x="54429" y="190500"/>
                </a:moveTo>
                <a:cubicBezTo>
                  <a:pt x="24323" y="190500"/>
                  <a:pt x="0" y="211782"/>
                  <a:pt x="0" y="238125"/>
                </a:cubicBezTo>
                <a:cubicBezTo>
                  <a:pt x="0" y="264468"/>
                  <a:pt x="24323" y="285750"/>
                  <a:pt x="54429" y="285750"/>
                </a:cubicBezTo>
                <a:lnTo>
                  <a:pt x="707571" y="285750"/>
                </a:lnTo>
                <a:cubicBezTo>
                  <a:pt x="737677" y="285750"/>
                  <a:pt x="762000" y="264468"/>
                  <a:pt x="762000" y="238125"/>
                </a:cubicBezTo>
                <a:cubicBezTo>
                  <a:pt x="762000" y="211782"/>
                  <a:pt x="737677" y="190500"/>
                  <a:pt x="707571" y="190500"/>
                </a:cubicBezTo>
                <a:lnTo>
                  <a:pt x="54429" y="190500"/>
                </a:lnTo>
                <a:close/>
                <a:moveTo>
                  <a:pt x="54429" y="476250"/>
                </a:moveTo>
                <a:cubicBezTo>
                  <a:pt x="24323" y="476250"/>
                  <a:pt x="0" y="497532"/>
                  <a:pt x="0" y="523875"/>
                </a:cubicBezTo>
                <a:cubicBezTo>
                  <a:pt x="0" y="550218"/>
                  <a:pt x="24323" y="571500"/>
                  <a:pt x="54429" y="571500"/>
                </a:cubicBezTo>
                <a:lnTo>
                  <a:pt x="707571" y="571500"/>
                </a:lnTo>
                <a:cubicBezTo>
                  <a:pt x="737677" y="571500"/>
                  <a:pt x="762000" y="550218"/>
                  <a:pt x="762000" y="523875"/>
                </a:cubicBezTo>
                <a:cubicBezTo>
                  <a:pt x="762000" y="497532"/>
                  <a:pt x="737677" y="476250"/>
                  <a:pt x="707571" y="476250"/>
                </a:cubicBezTo>
                <a:lnTo>
                  <a:pt x="54429" y="476250"/>
                </a:lnTo>
                <a:close/>
              </a:path>
            </a:pathLst>
          </a:custGeom>
          <a:solidFill>
            <a:srgbClr val="A2C03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4"/>
          <p:cNvSpPr/>
          <p:nvPr/>
        </p:nvSpPr>
        <p:spPr>
          <a:xfrm>
            <a:off x="1524000" y="1238250"/>
            <a:ext cx="95250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Aligns formats, vocabularies, and units across domains. Ensures compatibility and reduces inconsistencies.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4"/>
          <p:cNvSpPr/>
          <p:nvPr/>
        </p:nvSpPr>
        <p:spPr>
          <a:xfrm>
            <a:off x="7620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4"/>
          <p:cNvSpPr/>
          <p:nvPr/>
        </p:nvSpPr>
        <p:spPr>
          <a:xfrm>
            <a:off x="9525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Core Insight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Adopt community standards early for cross-domain interoperability.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4"/>
          <p:cNvSpPr/>
          <p:nvPr/>
        </p:nvSpPr>
        <p:spPr>
          <a:xfrm>
            <a:off x="62865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4"/>
          <p:cNvSpPr/>
          <p:nvPr/>
        </p:nvSpPr>
        <p:spPr>
          <a:xfrm>
            <a:off x="64770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A2C037"/>
                </a:solidFill>
                <a:latin typeface="Calibri"/>
                <a:ea typeface="Calibri"/>
                <a:cs typeface="Calibri"/>
                <a:sym typeface="Calibri"/>
              </a:rPr>
              <a:t>Best Practice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existing standards (XML, JSON, OGC, StationXML) rather than creating new ones.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4"/>
          <p:cNvSpPr/>
          <p:nvPr/>
        </p:nvSpPr>
        <p:spPr>
          <a:xfrm>
            <a:off x="762000" y="3714750"/>
            <a:ext cx="10668000" cy="247650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4"/>
          <p:cNvSpPr/>
          <p:nvPr/>
        </p:nvSpPr>
        <p:spPr>
          <a:xfrm>
            <a:off x="1047750" y="3905250"/>
            <a:ext cx="100965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Common geoscience standards: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formats: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XML, JSON, MiniSEED, NetCDF, HDF5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Metadata: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StationXML, QuakeML, ISO 19115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Protocols: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OGC WMS/WFS, FDSN web services, RESTful APIs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Vocabularies: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Gemeinsame Normdatei (GND), INSPIRE themes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FAIR principles: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The guiding framework for all standardization efforts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5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6. Integration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5"/>
          <p:cNvSpPr/>
          <p:nvPr/>
        </p:nvSpPr>
        <p:spPr>
          <a:xfrm>
            <a:off x="762000" y="1333500"/>
            <a:ext cx="571500" cy="571500"/>
          </a:xfrm>
          <a:custGeom>
            <a:rect b="b" l="l" r="r" t="t"/>
            <a:pathLst>
              <a:path extrusionOk="0" h="762000" w="762000">
                <a:moveTo>
                  <a:pt x="42333" y="177701"/>
                </a:moveTo>
                <a:cubicBezTo>
                  <a:pt x="17066" y="161330"/>
                  <a:pt x="0" y="130522"/>
                  <a:pt x="0" y="95250"/>
                </a:cubicBezTo>
                <a:cubicBezTo>
                  <a:pt x="0" y="42714"/>
                  <a:pt x="37968" y="0"/>
                  <a:pt x="84667" y="0"/>
                </a:cubicBezTo>
                <a:cubicBezTo>
                  <a:pt x="116020" y="0"/>
                  <a:pt x="143404" y="19199"/>
                  <a:pt x="157956" y="47625"/>
                </a:cubicBezTo>
                <a:lnTo>
                  <a:pt x="603911" y="47625"/>
                </a:lnTo>
                <a:cubicBezTo>
                  <a:pt x="618596" y="19199"/>
                  <a:pt x="645848" y="0"/>
                  <a:pt x="677201" y="0"/>
                </a:cubicBezTo>
                <a:cubicBezTo>
                  <a:pt x="723900" y="0"/>
                  <a:pt x="761868" y="42714"/>
                  <a:pt x="761868" y="95250"/>
                </a:cubicBezTo>
                <a:cubicBezTo>
                  <a:pt x="761868" y="130522"/>
                  <a:pt x="744802" y="161330"/>
                  <a:pt x="719534" y="177701"/>
                </a:cubicBezTo>
                <a:lnTo>
                  <a:pt x="719534" y="584150"/>
                </a:lnTo>
                <a:cubicBezTo>
                  <a:pt x="744802" y="600670"/>
                  <a:pt x="761868" y="631329"/>
                  <a:pt x="761868" y="666601"/>
                </a:cubicBezTo>
                <a:cubicBezTo>
                  <a:pt x="761868" y="719138"/>
                  <a:pt x="723900" y="761851"/>
                  <a:pt x="677201" y="761851"/>
                </a:cubicBezTo>
                <a:cubicBezTo>
                  <a:pt x="645848" y="761851"/>
                  <a:pt x="618464" y="742652"/>
                  <a:pt x="603911" y="714226"/>
                </a:cubicBezTo>
                <a:lnTo>
                  <a:pt x="157956" y="714226"/>
                </a:lnTo>
                <a:cubicBezTo>
                  <a:pt x="143272" y="742652"/>
                  <a:pt x="116020" y="761851"/>
                  <a:pt x="84667" y="761851"/>
                </a:cubicBezTo>
                <a:cubicBezTo>
                  <a:pt x="37968" y="761851"/>
                  <a:pt x="0" y="719138"/>
                  <a:pt x="0" y="666601"/>
                </a:cubicBezTo>
                <a:cubicBezTo>
                  <a:pt x="0" y="631329"/>
                  <a:pt x="17066" y="600521"/>
                  <a:pt x="42333" y="584150"/>
                </a:cubicBezTo>
                <a:lnTo>
                  <a:pt x="42333" y="177701"/>
                </a:lnTo>
                <a:close/>
                <a:moveTo>
                  <a:pt x="635000" y="177701"/>
                </a:moveTo>
                <a:cubicBezTo>
                  <a:pt x="622168" y="169366"/>
                  <a:pt x="611452" y="157311"/>
                  <a:pt x="604044" y="142875"/>
                </a:cubicBezTo>
                <a:lnTo>
                  <a:pt x="157956" y="142875"/>
                </a:lnTo>
                <a:cubicBezTo>
                  <a:pt x="150548" y="157311"/>
                  <a:pt x="139832" y="169366"/>
                  <a:pt x="127000" y="177701"/>
                </a:cubicBezTo>
                <a:lnTo>
                  <a:pt x="127000" y="584150"/>
                </a:lnTo>
                <a:cubicBezTo>
                  <a:pt x="139832" y="592485"/>
                  <a:pt x="150548" y="604540"/>
                  <a:pt x="157956" y="618976"/>
                </a:cubicBezTo>
                <a:lnTo>
                  <a:pt x="603911" y="618976"/>
                </a:lnTo>
                <a:cubicBezTo>
                  <a:pt x="611320" y="604540"/>
                  <a:pt x="622035" y="592485"/>
                  <a:pt x="634868" y="584150"/>
                </a:cubicBezTo>
                <a:lnTo>
                  <a:pt x="634868" y="177701"/>
                </a:lnTo>
                <a:close/>
                <a:moveTo>
                  <a:pt x="190500" y="261938"/>
                </a:moveTo>
                <a:cubicBezTo>
                  <a:pt x="190500" y="235595"/>
                  <a:pt x="209418" y="214313"/>
                  <a:pt x="232833" y="214313"/>
                </a:cubicBezTo>
                <a:lnTo>
                  <a:pt x="381000" y="214313"/>
                </a:lnTo>
                <a:cubicBezTo>
                  <a:pt x="404416" y="214313"/>
                  <a:pt x="423333" y="235595"/>
                  <a:pt x="423333" y="261938"/>
                </a:cubicBezTo>
                <a:lnTo>
                  <a:pt x="423333" y="357188"/>
                </a:lnTo>
                <a:cubicBezTo>
                  <a:pt x="423333" y="383530"/>
                  <a:pt x="404416" y="404813"/>
                  <a:pt x="381000" y="404813"/>
                </a:cubicBezTo>
                <a:lnTo>
                  <a:pt x="232833" y="404813"/>
                </a:lnTo>
                <a:cubicBezTo>
                  <a:pt x="209418" y="404813"/>
                  <a:pt x="190500" y="383530"/>
                  <a:pt x="190500" y="357188"/>
                </a:cubicBezTo>
                <a:lnTo>
                  <a:pt x="190500" y="261938"/>
                </a:lnTo>
                <a:close/>
                <a:moveTo>
                  <a:pt x="338667" y="476250"/>
                </a:moveTo>
                <a:lnTo>
                  <a:pt x="381000" y="476250"/>
                </a:lnTo>
                <a:cubicBezTo>
                  <a:pt x="439473" y="476250"/>
                  <a:pt x="486833" y="422970"/>
                  <a:pt x="486833" y="357188"/>
                </a:cubicBezTo>
                <a:lnTo>
                  <a:pt x="529167" y="357188"/>
                </a:lnTo>
                <a:cubicBezTo>
                  <a:pt x="552582" y="357188"/>
                  <a:pt x="571500" y="378470"/>
                  <a:pt x="571500" y="404813"/>
                </a:cubicBezTo>
                <a:lnTo>
                  <a:pt x="571500" y="500063"/>
                </a:lnTo>
                <a:cubicBezTo>
                  <a:pt x="571500" y="526405"/>
                  <a:pt x="552582" y="547687"/>
                  <a:pt x="529167" y="547687"/>
                </a:cubicBezTo>
                <a:lnTo>
                  <a:pt x="381000" y="547687"/>
                </a:lnTo>
                <a:cubicBezTo>
                  <a:pt x="357584" y="547687"/>
                  <a:pt x="338667" y="526405"/>
                  <a:pt x="338667" y="500063"/>
                </a:cubicBezTo>
                <a:lnTo>
                  <a:pt x="338667" y="476250"/>
                </a:lnTo>
                <a:close/>
              </a:path>
            </a:pathLst>
          </a:custGeom>
          <a:solidFill>
            <a:srgbClr val="4472C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5"/>
          <p:cNvSpPr/>
          <p:nvPr/>
        </p:nvSpPr>
        <p:spPr>
          <a:xfrm>
            <a:off x="1524000" y="1238250"/>
            <a:ext cx="95250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Aggregation of multi-disciplinary resources. Interoperability layer bridges domain-specific APIs and services.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5"/>
          <p:cNvSpPr/>
          <p:nvPr/>
        </p:nvSpPr>
        <p:spPr>
          <a:xfrm>
            <a:off x="7620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5"/>
          <p:cNvSpPr/>
          <p:nvPr/>
        </p:nvSpPr>
        <p:spPr>
          <a:xfrm>
            <a:off x="9525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Core Insight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 interoperability requires shared vocabularies and metadata mapping.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5"/>
          <p:cNvSpPr/>
          <p:nvPr/>
        </p:nvSpPr>
        <p:spPr>
          <a:xfrm>
            <a:off x="62865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5"/>
          <p:cNvSpPr/>
          <p:nvPr/>
        </p:nvSpPr>
        <p:spPr>
          <a:xfrm>
            <a:off x="64770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A2C037"/>
                </a:solidFill>
                <a:latin typeface="Calibri"/>
                <a:ea typeface="Calibri"/>
                <a:cs typeface="Calibri"/>
                <a:sym typeface="Calibri"/>
              </a:rPr>
              <a:t>Best Practice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Map local schemas to common standards. Provide clear API documentation.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5"/>
          <p:cNvSpPr/>
          <p:nvPr/>
        </p:nvSpPr>
        <p:spPr>
          <a:xfrm>
            <a:off x="762000" y="3714750"/>
            <a:ext cx="10668000" cy="247650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5"/>
          <p:cNvSpPr/>
          <p:nvPr/>
        </p:nvSpPr>
        <p:spPr>
          <a:xfrm>
            <a:off x="1047750" y="3905250"/>
            <a:ext cx="100965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Integration challenges and solutions: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 gap: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Different domains use different terms for the same concept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Technical heterogeneity: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Different APIs, formats, and protocols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Metadata mapping: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Create crosswalks between local and common schemas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Unified discovery: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Common metadata profiles enable cross-domain search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observatories: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Federated access to distributed resources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6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7. Security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6"/>
          <p:cNvSpPr/>
          <p:nvPr/>
        </p:nvSpPr>
        <p:spPr>
          <a:xfrm>
            <a:off x="762000" y="1333500"/>
            <a:ext cx="571500" cy="571500"/>
          </a:xfrm>
          <a:custGeom>
            <a:rect b="b" l="l" r="r" t="t"/>
            <a:pathLst>
              <a:path extrusionOk="0" h="762000" w="762000">
                <a:moveTo>
                  <a:pt x="381000" y="0"/>
                </a:moveTo>
                <a:cubicBezTo>
                  <a:pt x="387846" y="0"/>
                  <a:pt x="394692" y="1488"/>
                  <a:pt x="400943" y="4316"/>
                </a:cubicBezTo>
                <a:lnTo>
                  <a:pt x="681335" y="123230"/>
                </a:lnTo>
                <a:cubicBezTo>
                  <a:pt x="714077" y="137071"/>
                  <a:pt x="738485" y="169366"/>
                  <a:pt x="738336" y="208359"/>
                </a:cubicBezTo>
                <a:cubicBezTo>
                  <a:pt x="737592" y="355997"/>
                  <a:pt x="676870" y="626120"/>
                  <a:pt x="420439" y="748903"/>
                </a:cubicBezTo>
                <a:cubicBezTo>
                  <a:pt x="395585" y="760809"/>
                  <a:pt x="366713" y="760809"/>
                  <a:pt x="341858" y="748903"/>
                </a:cubicBezTo>
                <a:cubicBezTo>
                  <a:pt x="85279" y="626120"/>
                  <a:pt x="24705" y="355997"/>
                  <a:pt x="23961" y="208359"/>
                </a:cubicBezTo>
                <a:cubicBezTo>
                  <a:pt x="23812" y="169366"/>
                  <a:pt x="48220" y="137071"/>
                  <a:pt x="80962" y="123230"/>
                </a:cubicBezTo>
                <a:lnTo>
                  <a:pt x="361206" y="4316"/>
                </a:lnTo>
                <a:cubicBezTo>
                  <a:pt x="367457" y="1488"/>
                  <a:pt x="374154" y="0"/>
                  <a:pt x="381000" y="0"/>
                </a:cubicBezTo>
                <a:close/>
                <a:moveTo>
                  <a:pt x="381000" y="99417"/>
                </a:moveTo>
                <a:lnTo>
                  <a:pt x="381000" y="662136"/>
                </a:lnTo>
                <a:cubicBezTo>
                  <a:pt x="586383" y="562719"/>
                  <a:pt x="641598" y="342454"/>
                  <a:pt x="642938" y="210592"/>
                </a:cubicBezTo>
                <a:lnTo>
                  <a:pt x="381000" y="99566"/>
                </a:lnTo>
                <a:lnTo>
                  <a:pt x="381000" y="99566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6"/>
          <p:cNvSpPr/>
          <p:nvPr/>
        </p:nvSpPr>
        <p:spPr>
          <a:xfrm>
            <a:off x="1524000" y="1238250"/>
            <a:ext cx="95250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Access control, encryption, and audit trails protect data integrity.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Federated access via institutional authentication; compliant with GDPR and policies.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6"/>
          <p:cNvSpPr/>
          <p:nvPr/>
        </p:nvSpPr>
        <p:spPr>
          <a:xfrm>
            <a:off x="7620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6"/>
          <p:cNvSpPr/>
          <p:nvPr/>
        </p:nvSpPr>
        <p:spPr>
          <a:xfrm>
            <a:off x="9525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Core Insight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Embed security at every stage. Use role-based policies and encryption.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6"/>
          <p:cNvSpPr/>
          <p:nvPr/>
        </p:nvSpPr>
        <p:spPr>
          <a:xfrm>
            <a:off x="62865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6"/>
          <p:cNvSpPr/>
          <p:nvPr/>
        </p:nvSpPr>
        <p:spPr>
          <a:xfrm>
            <a:off x="64770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A2C037"/>
                </a:solidFill>
                <a:latin typeface="Calibri"/>
                <a:ea typeface="Calibri"/>
                <a:cs typeface="Calibri"/>
                <a:sym typeface="Calibri"/>
              </a:rPr>
              <a:t>Best Practice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Define access levels (open, restricted, embargoed) from the start.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6"/>
          <p:cNvSpPr/>
          <p:nvPr/>
        </p:nvSpPr>
        <p:spPr>
          <a:xfrm>
            <a:off x="762000" y="3714750"/>
            <a:ext cx="10668000" cy="247650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6"/>
          <p:cNvSpPr/>
          <p:nvPr/>
        </p:nvSpPr>
        <p:spPr>
          <a:xfrm>
            <a:off x="1047750" y="3905250"/>
            <a:ext cx="100965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Security layers: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Authentication: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Federated identity via institutional credentials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Authorization: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Role-based access control (RBAC) for data resources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Encryption: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In-transit (TLS) and at-rest encryption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Audit trails: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Log all access, modifications, and downloads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Compliance: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GDPR, institutional policies, and domain-specific regulations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7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8. Processing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7"/>
          <p:cNvSpPr/>
          <p:nvPr/>
        </p:nvSpPr>
        <p:spPr>
          <a:xfrm>
            <a:off x="762000" y="1333500"/>
            <a:ext cx="571500" cy="571500"/>
          </a:xfrm>
          <a:custGeom>
            <a:rect b="b" l="l" r="r" t="t"/>
            <a:pathLst>
              <a:path extrusionOk="0" h="762000" w="762000">
                <a:moveTo>
                  <a:pt x="495181" y="313283"/>
                </a:moveTo>
                <a:cubicBezTo>
                  <a:pt x="509707" y="308372"/>
                  <a:pt x="524947" y="317004"/>
                  <a:pt x="531495" y="333821"/>
                </a:cubicBezTo>
                <a:lnTo>
                  <a:pt x="553641" y="389781"/>
                </a:lnTo>
                <a:cubicBezTo>
                  <a:pt x="565904" y="391864"/>
                  <a:pt x="577929" y="396032"/>
                  <a:pt x="589240" y="401836"/>
                </a:cubicBezTo>
                <a:lnTo>
                  <a:pt x="630912" y="367159"/>
                </a:lnTo>
                <a:cubicBezTo>
                  <a:pt x="643414" y="356741"/>
                  <a:pt x="659963" y="358825"/>
                  <a:pt x="670560" y="372070"/>
                </a:cubicBezTo>
                <a:lnTo>
                  <a:pt x="693420" y="400645"/>
                </a:lnTo>
                <a:cubicBezTo>
                  <a:pt x="704017" y="413891"/>
                  <a:pt x="705683" y="434727"/>
                  <a:pt x="697349" y="450205"/>
                </a:cubicBezTo>
                <a:lnTo>
                  <a:pt x="669608" y="502146"/>
                </a:lnTo>
                <a:cubicBezTo>
                  <a:pt x="671870" y="509141"/>
                  <a:pt x="673894" y="516434"/>
                  <a:pt x="675561" y="524024"/>
                </a:cubicBezTo>
                <a:cubicBezTo>
                  <a:pt x="677228" y="531614"/>
                  <a:pt x="678299" y="539055"/>
                  <a:pt x="679133" y="546646"/>
                </a:cubicBezTo>
                <a:lnTo>
                  <a:pt x="724019" y="574328"/>
                </a:lnTo>
                <a:cubicBezTo>
                  <a:pt x="737473" y="582662"/>
                  <a:pt x="744379" y="601712"/>
                  <a:pt x="740450" y="619720"/>
                </a:cubicBezTo>
                <a:lnTo>
                  <a:pt x="732115" y="658713"/>
                </a:lnTo>
                <a:cubicBezTo>
                  <a:pt x="728186" y="676721"/>
                  <a:pt x="714732" y="688925"/>
                  <a:pt x="699730" y="687735"/>
                </a:cubicBezTo>
                <a:lnTo>
                  <a:pt x="649724" y="683716"/>
                </a:lnTo>
                <a:cubicBezTo>
                  <a:pt x="642223" y="695771"/>
                  <a:pt x="633532" y="706934"/>
                  <a:pt x="623649" y="716459"/>
                </a:cubicBezTo>
                <a:lnTo>
                  <a:pt x="626864" y="778818"/>
                </a:lnTo>
                <a:cubicBezTo>
                  <a:pt x="627817" y="797570"/>
                  <a:pt x="618053" y="814536"/>
                  <a:pt x="603647" y="819299"/>
                </a:cubicBezTo>
                <a:lnTo>
                  <a:pt x="572453" y="829717"/>
                </a:lnTo>
                <a:cubicBezTo>
                  <a:pt x="557927" y="834628"/>
                  <a:pt x="542806" y="825996"/>
                  <a:pt x="536138" y="809179"/>
                </a:cubicBezTo>
                <a:lnTo>
                  <a:pt x="513993" y="753219"/>
                </a:lnTo>
                <a:cubicBezTo>
                  <a:pt x="501729" y="751136"/>
                  <a:pt x="489704" y="746968"/>
                  <a:pt x="478393" y="741164"/>
                </a:cubicBezTo>
                <a:lnTo>
                  <a:pt x="436721" y="775841"/>
                </a:lnTo>
                <a:cubicBezTo>
                  <a:pt x="424220" y="786259"/>
                  <a:pt x="407670" y="784175"/>
                  <a:pt x="397073" y="770930"/>
                </a:cubicBezTo>
                <a:lnTo>
                  <a:pt x="374213" y="742355"/>
                </a:lnTo>
                <a:cubicBezTo>
                  <a:pt x="363617" y="729109"/>
                  <a:pt x="361950" y="708422"/>
                  <a:pt x="370284" y="692795"/>
                </a:cubicBezTo>
                <a:lnTo>
                  <a:pt x="398026" y="640705"/>
                </a:lnTo>
                <a:cubicBezTo>
                  <a:pt x="395764" y="633710"/>
                  <a:pt x="393740" y="626418"/>
                  <a:pt x="392073" y="618827"/>
                </a:cubicBezTo>
                <a:cubicBezTo>
                  <a:pt x="390406" y="611237"/>
                  <a:pt x="389334" y="603647"/>
                  <a:pt x="388501" y="596205"/>
                </a:cubicBezTo>
                <a:lnTo>
                  <a:pt x="343614" y="568523"/>
                </a:lnTo>
                <a:cubicBezTo>
                  <a:pt x="330160" y="560189"/>
                  <a:pt x="323374" y="541139"/>
                  <a:pt x="327184" y="523131"/>
                </a:cubicBezTo>
                <a:lnTo>
                  <a:pt x="335518" y="484138"/>
                </a:lnTo>
                <a:cubicBezTo>
                  <a:pt x="339447" y="466130"/>
                  <a:pt x="352901" y="453926"/>
                  <a:pt x="367903" y="455116"/>
                </a:cubicBezTo>
                <a:lnTo>
                  <a:pt x="417790" y="459135"/>
                </a:lnTo>
                <a:cubicBezTo>
                  <a:pt x="425291" y="447080"/>
                  <a:pt x="433983" y="435918"/>
                  <a:pt x="443865" y="426393"/>
                </a:cubicBezTo>
                <a:lnTo>
                  <a:pt x="440650" y="364182"/>
                </a:lnTo>
                <a:cubicBezTo>
                  <a:pt x="439698" y="345430"/>
                  <a:pt x="449461" y="328464"/>
                  <a:pt x="463867" y="323701"/>
                </a:cubicBezTo>
                <a:lnTo>
                  <a:pt x="495062" y="313283"/>
                </a:lnTo>
                <a:close/>
                <a:moveTo>
                  <a:pt x="533876" y="506016"/>
                </a:moveTo>
                <a:cubicBezTo>
                  <a:pt x="504963" y="506057"/>
                  <a:pt x="481515" y="535433"/>
                  <a:pt x="481548" y="571574"/>
                </a:cubicBezTo>
                <a:cubicBezTo>
                  <a:pt x="481581" y="607716"/>
                  <a:pt x="505082" y="637025"/>
                  <a:pt x="533995" y="636984"/>
                </a:cubicBezTo>
                <a:cubicBezTo>
                  <a:pt x="562909" y="636943"/>
                  <a:pt x="586356" y="607567"/>
                  <a:pt x="586323" y="571426"/>
                </a:cubicBezTo>
                <a:cubicBezTo>
                  <a:pt x="586290" y="535284"/>
                  <a:pt x="562790" y="505975"/>
                  <a:pt x="533876" y="506016"/>
                </a:cubicBezTo>
                <a:close/>
                <a:moveTo>
                  <a:pt x="267772" y="-67717"/>
                </a:moveTo>
                <a:lnTo>
                  <a:pt x="298966" y="-57299"/>
                </a:lnTo>
                <a:cubicBezTo>
                  <a:pt x="313373" y="-52388"/>
                  <a:pt x="323136" y="-35421"/>
                  <a:pt x="322183" y="-16818"/>
                </a:cubicBezTo>
                <a:lnTo>
                  <a:pt x="318968" y="45393"/>
                </a:lnTo>
                <a:cubicBezTo>
                  <a:pt x="328851" y="54918"/>
                  <a:pt x="337542" y="65931"/>
                  <a:pt x="345043" y="78135"/>
                </a:cubicBezTo>
                <a:lnTo>
                  <a:pt x="395049" y="74116"/>
                </a:lnTo>
                <a:cubicBezTo>
                  <a:pt x="409932" y="72926"/>
                  <a:pt x="423505" y="85130"/>
                  <a:pt x="427434" y="103138"/>
                </a:cubicBezTo>
                <a:lnTo>
                  <a:pt x="435769" y="142131"/>
                </a:lnTo>
                <a:cubicBezTo>
                  <a:pt x="439579" y="160139"/>
                  <a:pt x="432792" y="179189"/>
                  <a:pt x="419338" y="187523"/>
                </a:cubicBezTo>
                <a:lnTo>
                  <a:pt x="374452" y="215205"/>
                </a:lnTo>
                <a:cubicBezTo>
                  <a:pt x="373618" y="222796"/>
                  <a:pt x="372428" y="230386"/>
                  <a:pt x="370880" y="237827"/>
                </a:cubicBezTo>
                <a:cubicBezTo>
                  <a:pt x="369332" y="245269"/>
                  <a:pt x="367189" y="252710"/>
                  <a:pt x="364927" y="259705"/>
                </a:cubicBezTo>
                <a:lnTo>
                  <a:pt x="392668" y="311795"/>
                </a:lnTo>
                <a:cubicBezTo>
                  <a:pt x="401003" y="327422"/>
                  <a:pt x="399336" y="348109"/>
                  <a:pt x="388739" y="361355"/>
                </a:cubicBezTo>
                <a:lnTo>
                  <a:pt x="365879" y="389930"/>
                </a:lnTo>
                <a:cubicBezTo>
                  <a:pt x="355283" y="403175"/>
                  <a:pt x="338733" y="405259"/>
                  <a:pt x="326231" y="394841"/>
                </a:cubicBezTo>
                <a:lnTo>
                  <a:pt x="284559" y="360164"/>
                </a:lnTo>
                <a:cubicBezTo>
                  <a:pt x="273248" y="365968"/>
                  <a:pt x="261223" y="370136"/>
                  <a:pt x="248960" y="372219"/>
                </a:cubicBezTo>
                <a:lnTo>
                  <a:pt x="226814" y="428179"/>
                </a:lnTo>
                <a:cubicBezTo>
                  <a:pt x="220147" y="444996"/>
                  <a:pt x="204907" y="453479"/>
                  <a:pt x="190500" y="448717"/>
                </a:cubicBezTo>
                <a:lnTo>
                  <a:pt x="159306" y="438299"/>
                </a:lnTo>
                <a:cubicBezTo>
                  <a:pt x="144780" y="433388"/>
                  <a:pt x="135136" y="416421"/>
                  <a:pt x="136088" y="397818"/>
                </a:cubicBezTo>
                <a:lnTo>
                  <a:pt x="139303" y="335459"/>
                </a:lnTo>
                <a:cubicBezTo>
                  <a:pt x="129421" y="325934"/>
                  <a:pt x="120729" y="314920"/>
                  <a:pt x="113228" y="302716"/>
                </a:cubicBezTo>
                <a:lnTo>
                  <a:pt x="63222" y="306735"/>
                </a:lnTo>
                <a:cubicBezTo>
                  <a:pt x="48339" y="307925"/>
                  <a:pt x="34766" y="295721"/>
                  <a:pt x="30837" y="277713"/>
                </a:cubicBezTo>
                <a:lnTo>
                  <a:pt x="22503" y="238720"/>
                </a:lnTo>
                <a:cubicBezTo>
                  <a:pt x="18693" y="220712"/>
                  <a:pt x="25479" y="201662"/>
                  <a:pt x="38933" y="193328"/>
                </a:cubicBezTo>
                <a:lnTo>
                  <a:pt x="83820" y="165646"/>
                </a:lnTo>
                <a:cubicBezTo>
                  <a:pt x="84653" y="158055"/>
                  <a:pt x="85844" y="150614"/>
                  <a:pt x="87392" y="143024"/>
                </a:cubicBezTo>
                <a:cubicBezTo>
                  <a:pt x="89059" y="135434"/>
                  <a:pt x="90964" y="128141"/>
                  <a:pt x="93345" y="121146"/>
                </a:cubicBezTo>
                <a:lnTo>
                  <a:pt x="65603" y="69205"/>
                </a:lnTo>
                <a:cubicBezTo>
                  <a:pt x="57269" y="53578"/>
                  <a:pt x="58936" y="32891"/>
                  <a:pt x="69533" y="19645"/>
                </a:cubicBezTo>
                <a:lnTo>
                  <a:pt x="92393" y="-8930"/>
                </a:lnTo>
                <a:cubicBezTo>
                  <a:pt x="102989" y="-22175"/>
                  <a:pt x="119539" y="-24259"/>
                  <a:pt x="132040" y="-13841"/>
                </a:cubicBezTo>
                <a:lnTo>
                  <a:pt x="173712" y="20836"/>
                </a:lnTo>
                <a:cubicBezTo>
                  <a:pt x="185023" y="15032"/>
                  <a:pt x="197048" y="10864"/>
                  <a:pt x="209312" y="8781"/>
                </a:cubicBezTo>
                <a:lnTo>
                  <a:pt x="231458" y="-47179"/>
                </a:lnTo>
                <a:cubicBezTo>
                  <a:pt x="238125" y="-63996"/>
                  <a:pt x="253246" y="-72479"/>
                  <a:pt x="267772" y="-67717"/>
                </a:cubicBezTo>
                <a:close/>
                <a:moveTo>
                  <a:pt x="229076" y="125016"/>
                </a:moveTo>
                <a:cubicBezTo>
                  <a:pt x="200163" y="125016"/>
                  <a:pt x="176689" y="154358"/>
                  <a:pt x="176689" y="190500"/>
                </a:cubicBezTo>
                <a:cubicBezTo>
                  <a:pt x="176689" y="226642"/>
                  <a:pt x="200163" y="255984"/>
                  <a:pt x="229076" y="255984"/>
                </a:cubicBezTo>
                <a:cubicBezTo>
                  <a:pt x="257990" y="255984"/>
                  <a:pt x="281464" y="226642"/>
                  <a:pt x="281464" y="190500"/>
                </a:cubicBezTo>
                <a:cubicBezTo>
                  <a:pt x="281464" y="154358"/>
                  <a:pt x="257990" y="125016"/>
                  <a:pt x="229076" y="125016"/>
                </a:cubicBezTo>
                <a:close/>
              </a:path>
            </a:pathLst>
          </a:custGeom>
          <a:solidFill>
            <a:srgbClr val="F6D75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7"/>
          <p:cNvSpPr/>
          <p:nvPr/>
        </p:nvSpPr>
        <p:spPr>
          <a:xfrm>
            <a:off x="1524000" y="1238250"/>
            <a:ext cx="95250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Platforms support user-driven processing (Jupyter Notebooks, web services).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Domain-specific pipelines transform raw observations into value-added products.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7"/>
          <p:cNvSpPr/>
          <p:nvPr/>
        </p:nvSpPr>
        <p:spPr>
          <a:xfrm>
            <a:off x="7620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7"/>
          <p:cNvSpPr/>
          <p:nvPr/>
        </p:nvSpPr>
        <p:spPr>
          <a:xfrm>
            <a:off x="9525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Core Insight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 processing reproducible. Share workflows, not just results.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7"/>
          <p:cNvSpPr/>
          <p:nvPr/>
        </p:nvSpPr>
        <p:spPr>
          <a:xfrm>
            <a:off x="62865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7"/>
          <p:cNvSpPr/>
          <p:nvPr/>
        </p:nvSpPr>
        <p:spPr>
          <a:xfrm>
            <a:off x="64770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A2C037"/>
                </a:solidFill>
                <a:latin typeface="Calibri"/>
                <a:ea typeface="Calibri"/>
                <a:cs typeface="Calibri"/>
                <a:sym typeface="Calibri"/>
              </a:rPr>
              <a:t>Best Practice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notebooks, containers, and workflow engines for reproducibility.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7"/>
          <p:cNvSpPr/>
          <p:nvPr/>
        </p:nvSpPr>
        <p:spPr>
          <a:xfrm>
            <a:off x="762000" y="3714750"/>
            <a:ext cx="10668000" cy="247650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7"/>
          <p:cNvSpPr/>
          <p:nvPr/>
        </p:nvSpPr>
        <p:spPr>
          <a:xfrm>
            <a:off x="1047750" y="3905250"/>
            <a:ext cx="100965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Processing approaches: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Interactive notebooks: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Jupyter, Google Colab for exploratory analysis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Containerization: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Docker/Singularity for reproducible environments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Workflow engines: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Snakemake, Nextflow, Apache Airflow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Web services: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OGC WPS, REST APIs for on-demand processing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Provenance tracking: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Record every step from raw data to product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8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9. Distribution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8"/>
          <p:cNvSpPr/>
          <p:nvPr/>
        </p:nvSpPr>
        <p:spPr>
          <a:xfrm>
            <a:off x="762000" y="1333500"/>
            <a:ext cx="571500" cy="571500"/>
          </a:xfrm>
          <a:custGeom>
            <a:rect b="b" l="l" r="r" t="t"/>
            <a:pathLst>
              <a:path extrusionOk="0" h="762000" w="762000">
                <a:moveTo>
                  <a:pt x="571500" y="285750"/>
                </a:moveTo>
                <a:cubicBezTo>
                  <a:pt x="650379" y="285750"/>
                  <a:pt x="714375" y="221754"/>
                  <a:pt x="714375" y="142875"/>
                </a:cubicBezTo>
                <a:cubicBezTo>
                  <a:pt x="714375" y="63996"/>
                  <a:pt x="650379" y="0"/>
                  <a:pt x="571500" y="0"/>
                </a:cubicBezTo>
                <a:cubicBezTo>
                  <a:pt x="492621" y="0"/>
                  <a:pt x="428625" y="63996"/>
                  <a:pt x="428625" y="142875"/>
                </a:cubicBezTo>
                <a:cubicBezTo>
                  <a:pt x="428625" y="150912"/>
                  <a:pt x="429369" y="158948"/>
                  <a:pt x="430560" y="166688"/>
                </a:cubicBezTo>
                <a:lnTo>
                  <a:pt x="237530" y="273993"/>
                </a:lnTo>
                <a:cubicBezTo>
                  <a:pt x="212378" y="251668"/>
                  <a:pt x="179189" y="238125"/>
                  <a:pt x="142875" y="238125"/>
                </a:cubicBezTo>
                <a:cubicBezTo>
                  <a:pt x="63996" y="238125"/>
                  <a:pt x="0" y="302121"/>
                  <a:pt x="0" y="381000"/>
                </a:cubicBezTo>
                <a:cubicBezTo>
                  <a:pt x="0" y="459879"/>
                  <a:pt x="63996" y="523875"/>
                  <a:pt x="142875" y="523875"/>
                </a:cubicBezTo>
                <a:cubicBezTo>
                  <a:pt x="179189" y="523875"/>
                  <a:pt x="212229" y="510332"/>
                  <a:pt x="237530" y="488007"/>
                </a:cubicBezTo>
                <a:lnTo>
                  <a:pt x="430560" y="595313"/>
                </a:lnTo>
                <a:cubicBezTo>
                  <a:pt x="429220" y="603052"/>
                  <a:pt x="428625" y="610939"/>
                  <a:pt x="428625" y="619125"/>
                </a:cubicBezTo>
                <a:cubicBezTo>
                  <a:pt x="428625" y="698004"/>
                  <a:pt x="492621" y="762000"/>
                  <a:pt x="571500" y="762000"/>
                </a:cubicBezTo>
                <a:cubicBezTo>
                  <a:pt x="650379" y="762000"/>
                  <a:pt x="714375" y="698004"/>
                  <a:pt x="714375" y="619125"/>
                </a:cubicBezTo>
                <a:cubicBezTo>
                  <a:pt x="714375" y="540246"/>
                  <a:pt x="650379" y="476250"/>
                  <a:pt x="571500" y="476250"/>
                </a:cubicBezTo>
                <a:cubicBezTo>
                  <a:pt x="535186" y="476250"/>
                  <a:pt x="502146" y="489793"/>
                  <a:pt x="476845" y="512118"/>
                </a:cubicBezTo>
                <a:lnTo>
                  <a:pt x="283815" y="404813"/>
                </a:lnTo>
                <a:cubicBezTo>
                  <a:pt x="285155" y="397073"/>
                  <a:pt x="285750" y="389186"/>
                  <a:pt x="285750" y="381000"/>
                </a:cubicBezTo>
                <a:cubicBezTo>
                  <a:pt x="285750" y="372814"/>
                  <a:pt x="285006" y="364927"/>
                  <a:pt x="283815" y="357188"/>
                </a:cubicBezTo>
                <a:lnTo>
                  <a:pt x="476845" y="249882"/>
                </a:lnTo>
                <a:cubicBezTo>
                  <a:pt x="501997" y="272207"/>
                  <a:pt x="535186" y="285750"/>
                  <a:pt x="571500" y="285750"/>
                </a:cubicBezTo>
                <a:close/>
              </a:path>
            </a:pathLst>
          </a:custGeom>
          <a:solidFill>
            <a:srgbClr val="98C7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8"/>
          <p:cNvSpPr/>
          <p:nvPr/>
        </p:nvSpPr>
        <p:spPr>
          <a:xfrm>
            <a:off x="1524000" y="1238250"/>
            <a:ext cx="95250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Making data available through appropriate channels (portals, APIs, DOIs).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exposed via standard WebServices and APIs for maximum accessibility.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8"/>
          <p:cNvSpPr/>
          <p:nvPr/>
        </p:nvSpPr>
        <p:spPr>
          <a:xfrm>
            <a:off x="7620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8"/>
          <p:cNvSpPr/>
          <p:nvPr/>
        </p:nvSpPr>
        <p:spPr>
          <a:xfrm>
            <a:off x="9525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Core Insight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DOIs, clear licenses, and open access to maximize data impact.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8"/>
          <p:cNvSpPr/>
          <p:nvPr/>
        </p:nvSpPr>
        <p:spPr>
          <a:xfrm>
            <a:off x="6286500" y="2190750"/>
            <a:ext cx="5143500" cy="123825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8"/>
          <p:cNvSpPr/>
          <p:nvPr/>
        </p:nvSpPr>
        <p:spPr>
          <a:xfrm>
            <a:off x="6477000" y="2333625"/>
            <a:ext cx="47625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A2C037"/>
                </a:solidFill>
                <a:latin typeface="Calibri"/>
                <a:ea typeface="Calibri"/>
                <a:cs typeface="Calibri"/>
                <a:sym typeface="Calibri"/>
              </a:rPr>
              <a:t>Best Practice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Choose the right license (CC-BY, CC0). Always cite data sources.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8"/>
          <p:cNvSpPr/>
          <p:nvPr/>
        </p:nvSpPr>
        <p:spPr>
          <a:xfrm>
            <a:off x="762000" y="3714750"/>
            <a:ext cx="10668000" cy="247650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8"/>
          <p:cNvSpPr/>
          <p:nvPr/>
        </p:nvSpPr>
        <p:spPr>
          <a:xfrm>
            <a:off x="1047750" y="3905250"/>
            <a:ext cx="100965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Distribution channels: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portals: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Unified access points with search and visualisation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Web services: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OGC WMS, WFS, FDSN for programmatic access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Persistent identifiers: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DOIs ensure long-term citability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Licences: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CC0 (public domain), CC-BY (attribution), custom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90500" marR="0" rtl="0" algn="l">
              <a:lnSpc>
                <a:spcPct val="15000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•"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citation: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Always cite data sources in publications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9"/>
          <p:cNvSpPr/>
          <p:nvPr/>
        </p:nvSpPr>
        <p:spPr>
          <a:xfrm>
            <a:off x="838200" y="1428750"/>
            <a:ext cx="105156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E3E4DA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9"/>
          <p:cNvSpPr/>
          <p:nvPr/>
        </p:nvSpPr>
        <p:spPr>
          <a:xfrm>
            <a:off x="838200" y="247650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Putting It All Together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1" name="Google Shape;341;p19"/>
          <p:cNvCxnSpPr/>
          <p:nvPr/>
        </p:nvCxnSpPr>
        <p:spPr>
          <a:xfrm>
            <a:off x="4191000" y="3429000"/>
            <a:ext cx="3810000" cy="0"/>
          </a:xfrm>
          <a:prstGeom prst="straightConnector1">
            <a:avLst/>
          </a:prstGeom>
          <a:noFill/>
          <a:ln cap="flat" cmpd="sng" w="38100">
            <a:solidFill>
              <a:srgbClr val="833C0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2" name="Google Shape;342;p19"/>
          <p:cNvSpPr/>
          <p:nvPr/>
        </p:nvSpPr>
        <p:spPr>
          <a:xfrm>
            <a:off x="1333500" y="3714750"/>
            <a:ext cx="9525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The complete picture — from raw observations to reusable science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2"/>
          <p:cNvGrpSpPr/>
          <p:nvPr/>
        </p:nvGrpSpPr>
        <p:grpSpPr>
          <a:xfrm>
            <a:off x="4048326" y="1899314"/>
            <a:ext cx="4349152" cy="4302639"/>
            <a:chOff x="1389900" y="-1018"/>
            <a:chExt cx="4349152" cy="4302639"/>
          </a:xfrm>
        </p:grpSpPr>
        <p:sp>
          <p:nvSpPr>
            <p:cNvPr id="99" name="Google Shape;99;p2"/>
            <p:cNvSpPr/>
            <p:nvPr/>
          </p:nvSpPr>
          <p:spPr>
            <a:xfrm>
              <a:off x="4116937" y="317823"/>
              <a:ext cx="1622115" cy="16221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2"/>
            <p:cNvSpPr txBox="1"/>
            <p:nvPr/>
          </p:nvSpPr>
          <p:spPr>
            <a:xfrm>
              <a:off x="4116937" y="317823"/>
              <a:ext cx="1622115" cy="16221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34275" spcFirstLastPara="1" rIns="342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700"/>
                <a:buFont typeface="Calibri"/>
                <a:buNone/>
              </a:pPr>
              <a:r>
                <a:rPr b="0" i="0" lang="en-US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 Provision</a:t>
              </a:r>
              <a:endPara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647348" y="-1018"/>
              <a:ext cx="3834255" cy="3834255"/>
            </a:xfrm>
            <a:custGeom>
              <a:rect b="b" l="l" r="r" t="t"/>
              <a:pathLst>
                <a:path extrusionOk="0" h="120000" w="120000">
                  <a:moveTo>
                    <a:pt x="113394" y="60808"/>
                  </a:moveTo>
                  <a:cubicBezTo>
                    <a:pt x="113158" y="76402"/>
                    <a:pt x="106116" y="91114"/>
                    <a:pt x="94119" y="101078"/>
                  </a:cubicBezTo>
                  <a:lnTo>
                    <a:pt x="97486" y="106681"/>
                  </a:lnTo>
                  <a:lnTo>
                    <a:pt x="84958" y="101527"/>
                  </a:lnTo>
                  <a:lnTo>
                    <a:pt x="85587" y="86882"/>
                  </a:lnTo>
                  <a:lnTo>
                    <a:pt x="88946" y="92471"/>
                  </a:lnTo>
                  <a:cubicBezTo>
                    <a:pt x="98034" y="84370"/>
                    <a:pt x="103311" y="72831"/>
                    <a:pt x="103495" y="60658"/>
                  </a:cubicBezTo>
                  <a:close/>
                </a:path>
              </a:pathLst>
            </a:custGeom>
            <a:solidFill>
              <a:srgbClr val="AC5920"/>
            </a:solidFill>
            <a:ln cap="flat" cmpd="sng" w="12700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2753418" y="2679506"/>
              <a:ext cx="1622115" cy="16221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2"/>
            <p:cNvSpPr txBox="1"/>
            <p:nvPr/>
          </p:nvSpPr>
          <p:spPr>
            <a:xfrm>
              <a:off x="2753418" y="2679506"/>
              <a:ext cx="1622115" cy="16221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34275" spcFirstLastPara="1" rIns="342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700"/>
                <a:buFont typeface="Calibri"/>
                <a:buNone/>
              </a:pPr>
              <a:r>
                <a:rPr b="0" i="0" lang="en-US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 Integration</a:t>
              </a: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1647348" y="-1018"/>
              <a:ext cx="3834255" cy="3834255"/>
            </a:xfrm>
            <a:custGeom>
              <a:rect b="b" l="l" r="r" t="t"/>
              <a:pathLst>
                <a:path extrusionOk="0" h="120000" w="120000">
                  <a:moveTo>
                    <a:pt x="32492" y="105770"/>
                  </a:moveTo>
                  <a:cubicBezTo>
                    <a:pt x="19124" y="97736"/>
                    <a:pt x="9937" y="84260"/>
                    <a:pt x="7344" y="68881"/>
                  </a:cubicBezTo>
                  <a:lnTo>
                    <a:pt x="808" y="68980"/>
                  </a:lnTo>
                  <a:lnTo>
                    <a:pt x="11556" y="60733"/>
                  </a:lnTo>
                  <a:lnTo>
                    <a:pt x="23905" y="68630"/>
                  </a:lnTo>
                  <a:lnTo>
                    <a:pt x="17385" y="68729"/>
                  </a:lnTo>
                  <a:cubicBezTo>
                    <a:pt x="19828" y="80656"/>
                    <a:pt x="27157" y="91013"/>
                    <a:pt x="37592" y="97284"/>
                  </a:cubicBezTo>
                  <a:close/>
                </a:path>
              </a:pathLst>
            </a:custGeom>
            <a:solidFill>
              <a:srgbClr val="EAA080"/>
            </a:solidFill>
            <a:ln cap="flat" cmpd="sng" w="12700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389900" y="317823"/>
              <a:ext cx="1622115" cy="16221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2"/>
            <p:cNvSpPr txBox="1"/>
            <p:nvPr/>
          </p:nvSpPr>
          <p:spPr>
            <a:xfrm>
              <a:off x="1389900" y="317823"/>
              <a:ext cx="1622115" cy="16221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34275" spcFirstLastPara="1" rIns="342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700"/>
                <a:buFont typeface="Calibri"/>
                <a:buNone/>
              </a:pPr>
              <a:r>
                <a:rPr b="0" i="0" lang="en-US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 Access &amp; Reuse</a:t>
              </a: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1647348" y="-1018"/>
              <a:ext cx="3834255" cy="3834255"/>
            </a:xfrm>
            <a:custGeom>
              <a:rect b="b" l="l" r="r" t="t"/>
              <a:pathLst>
                <a:path extrusionOk="0" h="120000" w="120000">
                  <a:moveTo>
                    <a:pt x="41262" y="9995"/>
                  </a:moveTo>
                  <a:cubicBezTo>
                    <a:pt x="50745" y="6442"/>
                    <a:pt x="61042" y="5658"/>
                    <a:pt x="70953" y="7735"/>
                  </a:cubicBezTo>
                  <a:lnTo>
                    <a:pt x="73246" y="1615"/>
                  </a:lnTo>
                  <a:lnTo>
                    <a:pt x="77001" y="14631"/>
                  </a:lnTo>
                  <a:lnTo>
                    <a:pt x="65141" y="23246"/>
                  </a:lnTo>
                  <a:lnTo>
                    <a:pt x="67429" y="17139"/>
                  </a:lnTo>
                  <a:cubicBezTo>
                    <a:pt x="59810" y="15819"/>
                    <a:pt x="51977" y="16553"/>
                    <a:pt x="44736" y="19266"/>
                  </a:cubicBezTo>
                  <a:close/>
                </a:path>
              </a:pathLst>
            </a:custGeom>
            <a:solidFill>
              <a:srgbClr val="EAA080"/>
            </a:solidFill>
            <a:ln cap="flat" cmpd="sng" w="12700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8" name="Google Shape;108;p2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Lifecycle in Research Infrastructure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20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Data Lifecycle: A Unified View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20"/>
          <p:cNvSpPr/>
          <p:nvPr/>
        </p:nvSpPr>
        <p:spPr>
          <a:xfrm>
            <a:off x="571500" y="1238250"/>
            <a:ext cx="11049000" cy="762000"/>
          </a:xfrm>
          <a:prstGeom prst="roundRect">
            <a:avLst>
              <a:gd fmla="val 5000" name="adj"/>
            </a:avLst>
          </a:prstGeom>
          <a:solidFill>
            <a:srgbClr val="E3E4DA"/>
          </a:solidFill>
          <a:ln cap="flat" cmpd="sng" w="12700">
            <a:solidFill>
              <a:srgbClr val="833C0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20"/>
          <p:cNvSpPr/>
          <p:nvPr/>
        </p:nvSpPr>
        <p:spPr>
          <a:xfrm>
            <a:off x="762000" y="1409700"/>
            <a:ext cx="106680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Generation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Storage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Quality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Maintenance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Standardization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Integration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Security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Processing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Distribution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20"/>
          <p:cNvSpPr/>
          <p:nvPr/>
        </p:nvSpPr>
        <p:spPr>
          <a:xfrm>
            <a:off x="952500" y="2381250"/>
            <a:ext cx="476250" cy="476250"/>
          </a:xfrm>
          <a:custGeom>
            <a:rect b="b" l="l" r="r" t="t"/>
            <a:pathLst>
              <a:path extrusionOk="0" h="635000" w="635000">
                <a:moveTo>
                  <a:pt x="462470" y="119062"/>
                </a:moveTo>
                <a:cubicBezTo>
                  <a:pt x="444169" y="119062"/>
                  <a:pt x="426420" y="124644"/>
                  <a:pt x="410876" y="134813"/>
                </a:cubicBezTo>
                <a:cubicBezTo>
                  <a:pt x="393457" y="114970"/>
                  <a:pt x="373173" y="98351"/>
                  <a:pt x="350793" y="85824"/>
                </a:cubicBezTo>
                <a:cubicBezTo>
                  <a:pt x="381882" y="56059"/>
                  <a:pt x="421459" y="39688"/>
                  <a:pt x="462470" y="39688"/>
                </a:cubicBezTo>
                <a:cubicBezTo>
                  <a:pt x="557720" y="39688"/>
                  <a:pt x="635000" y="126504"/>
                  <a:pt x="635000" y="233784"/>
                </a:cubicBezTo>
                <a:cubicBezTo>
                  <a:pt x="635000" y="285254"/>
                  <a:pt x="616810" y="334615"/>
                  <a:pt x="584509" y="370954"/>
                </a:cubicBezTo>
                <a:lnTo>
                  <a:pt x="506126" y="459135"/>
                </a:lnTo>
                <a:cubicBezTo>
                  <a:pt x="473825" y="495474"/>
                  <a:pt x="429948" y="515938"/>
                  <a:pt x="384197" y="515938"/>
                </a:cubicBezTo>
                <a:cubicBezTo>
                  <a:pt x="288947" y="515938"/>
                  <a:pt x="211667" y="429121"/>
                  <a:pt x="211667" y="321841"/>
                </a:cubicBezTo>
                <a:cubicBezTo>
                  <a:pt x="211667" y="319980"/>
                  <a:pt x="211667" y="318120"/>
                  <a:pt x="211777" y="316260"/>
                </a:cubicBezTo>
                <a:cubicBezTo>
                  <a:pt x="212328" y="294308"/>
                  <a:pt x="228534" y="277068"/>
                  <a:pt x="248047" y="277688"/>
                </a:cubicBezTo>
                <a:cubicBezTo>
                  <a:pt x="267560" y="278309"/>
                  <a:pt x="282884" y="296540"/>
                  <a:pt x="282332" y="318492"/>
                </a:cubicBezTo>
                <a:cubicBezTo>
                  <a:pt x="282332" y="319608"/>
                  <a:pt x="282332" y="320725"/>
                  <a:pt x="282332" y="321717"/>
                </a:cubicBezTo>
                <a:cubicBezTo>
                  <a:pt x="282332" y="385093"/>
                  <a:pt x="327973" y="436438"/>
                  <a:pt x="384307" y="436438"/>
                </a:cubicBezTo>
                <a:cubicBezTo>
                  <a:pt x="411317" y="436438"/>
                  <a:pt x="437224" y="424408"/>
                  <a:pt x="456406" y="402828"/>
                </a:cubicBezTo>
                <a:lnTo>
                  <a:pt x="534789" y="314647"/>
                </a:lnTo>
                <a:cubicBezTo>
                  <a:pt x="553861" y="293191"/>
                  <a:pt x="564665" y="263922"/>
                  <a:pt x="564665" y="233536"/>
                </a:cubicBezTo>
                <a:cubicBezTo>
                  <a:pt x="564665" y="170160"/>
                  <a:pt x="519024" y="118814"/>
                  <a:pt x="462690" y="118814"/>
                </a:cubicBezTo>
                <a:close/>
                <a:moveTo>
                  <a:pt x="303389" y="214933"/>
                </a:moveTo>
                <a:cubicBezTo>
                  <a:pt x="301294" y="213940"/>
                  <a:pt x="299200" y="212576"/>
                  <a:pt x="297326" y="211088"/>
                </a:cubicBezTo>
                <a:cubicBezTo>
                  <a:pt x="283435" y="203026"/>
                  <a:pt x="267560" y="198438"/>
                  <a:pt x="250913" y="198438"/>
                </a:cubicBezTo>
                <a:cubicBezTo>
                  <a:pt x="223904" y="198438"/>
                  <a:pt x="197997" y="210468"/>
                  <a:pt x="178814" y="232048"/>
                </a:cubicBezTo>
                <a:lnTo>
                  <a:pt x="100431" y="320229"/>
                </a:lnTo>
                <a:cubicBezTo>
                  <a:pt x="81359" y="341685"/>
                  <a:pt x="70556" y="370954"/>
                  <a:pt x="70556" y="401340"/>
                </a:cubicBezTo>
                <a:cubicBezTo>
                  <a:pt x="70556" y="464716"/>
                  <a:pt x="116196" y="516062"/>
                  <a:pt x="172530" y="516062"/>
                </a:cubicBezTo>
                <a:cubicBezTo>
                  <a:pt x="190720" y="516062"/>
                  <a:pt x="208470" y="510604"/>
                  <a:pt x="224014" y="500435"/>
                </a:cubicBezTo>
                <a:cubicBezTo>
                  <a:pt x="241432" y="520278"/>
                  <a:pt x="261717" y="536897"/>
                  <a:pt x="284207" y="549424"/>
                </a:cubicBezTo>
                <a:cubicBezTo>
                  <a:pt x="253118" y="579065"/>
                  <a:pt x="213651" y="595561"/>
                  <a:pt x="172530" y="595561"/>
                </a:cubicBezTo>
                <a:cubicBezTo>
                  <a:pt x="77280" y="595561"/>
                  <a:pt x="0" y="508744"/>
                  <a:pt x="0" y="401464"/>
                </a:cubicBezTo>
                <a:cubicBezTo>
                  <a:pt x="0" y="349994"/>
                  <a:pt x="18190" y="300633"/>
                  <a:pt x="50491" y="264294"/>
                </a:cubicBezTo>
                <a:lnTo>
                  <a:pt x="128874" y="176113"/>
                </a:lnTo>
                <a:cubicBezTo>
                  <a:pt x="161175" y="139774"/>
                  <a:pt x="205052" y="119311"/>
                  <a:pt x="250803" y="119311"/>
                </a:cubicBezTo>
                <a:cubicBezTo>
                  <a:pt x="346273" y="119311"/>
                  <a:pt x="423333" y="206871"/>
                  <a:pt x="423333" y="313903"/>
                </a:cubicBezTo>
                <a:cubicBezTo>
                  <a:pt x="423333" y="315516"/>
                  <a:pt x="423333" y="317128"/>
                  <a:pt x="423333" y="318740"/>
                </a:cubicBezTo>
                <a:cubicBezTo>
                  <a:pt x="422892" y="340692"/>
                  <a:pt x="406687" y="357932"/>
                  <a:pt x="387174" y="357436"/>
                </a:cubicBezTo>
                <a:cubicBezTo>
                  <a:pt x="367661" y="356939"/>
                  <a:pt x="352337" y="338708"/>
                  <a:pt x="352778" y="316756"/>
                </a:cubicBezTo>
                <a:cubicBezTo>
                  <a:pt x="352778" y="315764"/>
                  <a:pt x="352778" y="314896"/>
                  <a:pt x="352778" y="313903"/>
                </a:cubicBezTo>
                <a:cubicBezTo>
                  <a:pt x="352778" y="272107"/>
                  <a:pt x="332934" y="235396"/>
                  <a:pt x="303389" y="215181"/>
                </a:cubicBezTo>
                <a:close/>
              </a:path>
            </a:pathLst>
          </a:custGeom>
          <a:solidFill>
            <a:srgbClr val="4472C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20"/>
          <p:cNvSpPr/>
          <p:nvPr/>
        </p:nvSpPr>
        <p:spPr>
          <a:xfrm>
            <a:off x="1619250" y="2286000"/>
            <a:ext cx="447675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Connected Stages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Each stage feeds into the next. Quality at one stage prevents problems downstream.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20"/>
          <p:cNvSpPr/>
          <p:nvPr/>
        </p:nvSpPr>
        <p:spPr>
          <a:xfrm>
            <a:off x="6286500" y="2381250"/>
            <a:ext cx="476250" cy="476250"/>
          </a:xfrm>
          <a:custGeom>
            <a:rect b="b" l="l" r="r" t="t"/>
            <a:pathLst>
              <a:path extrusionOk="0" h="635000" w="635000">
                <a:moveTo>
                  <a:pt x="40308" y="119062"/>
                </a:moveTo>
                <a:lnTo>
                  <a:pt x="40308" y="304478"/>
                </a:lnTo>
                <a:cubicBezTo>
                  <a:pt x="40308" y="325562"/>
                  <a:pt x="48617" y="345777"/>
                  <a:pt x="63500" y="360660"/>
                </a:cubicBezTo>
                <a:lnTo>
                  <a:pt x="301625" y="598785"/>
                </a:lnTo>
                <a:cubicBezTo>
                  <a:pt x="332631" y="629791"/>
                  <a:pt x="382860" y="629791"/>
                  <a:pt x="413866" y="598785"/>
                </a:cubicBezTo>
                <a:lnTo>
                  <a:pt x="599281" y="413370"/>
                </a:lnTo>
                <a:cubicBezTo>
                  <a:pt x="630287" y="382364"/>
                  <a:pt x="630287" y="332135"/>
                  <a:pt x="599281" y="301129"/>
                </a:cubicBezTo>
                <a:lnTo>
                  <a:pt x="361156" y="63004"/>
                </a:lnTo>
                <a:cubicBezTo>
                  <a:pt x="346273" y="47997"/>
                  <a:pt x="326182" y="39688"/>
                  <a:pt x="305098" y="39688"/>
                </a:cubicBezTo>
                <a:lnTo>
                  <a:pt x="119683" y="39688"/>
                </a:lnTo>
                <a:cubicBezTo>
                  <a:pt x="75902" y="39688"/>
                  <a:pt x="40308" y="75282"/>
                  <a:pt x="40308" y="119062"/>
                </a:cubicBezTo>
                <a:close/>
                <a:moveTo>
                  <a:pt x="179214" y="138906"/>
                </a:moveTo>
                <a:cubicBezTo>
                  <a:pt x="201118" y="138906"/>
                  <a:pt x="218901" y="156690"/>
                  <a:pt x="218901" y="178594"/>
                </a:cubicBezTo>
                <a:cubicBezTo>
                  <a:pt x="218901" y="200498"/>
                  <a:pt x="201118" y="218281"/>
                  <a:pt x="179214" y="218281"/>
                </a:cubicBezTo>
                <a:cubicBezTo>
                  <a:pt x="157310" y="218281"/>
                  <a:pt x="139526" y="200498"/>
                  <a:pt x="139526" y="178594"/>
                </a:cubicBezTo>
                <a:cubicBezTo>
                  <a:pt x="139526" y="156690"/>
                  <a:pt x="157310" y="138906"/>
                  <a:pt x="179214" y="138906"/>
                </a:cubicBezTo>
                <a:close/>
              </a:path>
            </a:pathLst>
          </a:custGeom>
          <a:solidFill>
            <a:srgbClr val="A2C03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20"/>
          <p:cNvSpPr/>
          <p:nvPr/>
        </p:nvSpPr>
        <p:spPr>
          <a:xfrm>
            <a:off x="6953250" y="2286000"/>
            <a:ext cx="447675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Metadata is the Thread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Metadata connects all stages. Document provenance, quality, and context at every step.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0"/>
          <p:cNvSpPr/>
          <p:nvPr/>
        </p:nvSpPr>
        <p:spPr>
          <a:xfrm>
            <a:off x="952500" y="3619500"/>
            <a:ext cx="476250" cy="476250"/>
          </a:xfrm>
          <a:custGeom>
            <a:rect b="b" l="l" r="r" t="t"/>
            <a:pathLst>
              <a:path extrusionOk="0" h="635000" w="635000">
                <a:moveTo>
                  <a:pt x="158750" y="119062"/>
                </a:moveTo>
                <a:lnTo>
                  <a:pt x="158750" y="99219"/>
                </a:lnTo>
                <a:cubicBezTo>
                  <a:pt x="158750" y="44400"/>
                  <a:pt x="265410" y="0"/>
                  <a:pt x="396875" y="0"/>
                </a:cubicBezTo>
                <a:cubicBezTo>
                  <a:pt x="528340" y="0"/>
                  <a:pt x="635000" y="44400"/>
                  <a:pt x="635000" y="99219"/>
                </a:cubicBezTo>
                <a:lnTo>
                  <a:pt x="635000" y="119062"/>
                </a:lnTo>
                <a:cubicBezTo>
                  <a:pt x="635000" y="157014"/>
                  <a:pt x="583778" y="190004"/>
                  <a:pt x="508496" y="206747"/>
                </a:cubicBezTo>
                <a:cubicBezTo>
                  <a:pt x="505520" y="203274"/>
                  <a:pt x="502419" y="199926"/>
                  <a:pt x="499318" y="196825"/>
                </a:cubicBezTo>
                <a:cubicBezTo>
                  <a:pt x="480095" y="177850"/>
                  <a:pt x="455290" y="163463"/>
                  <a:pt x="429369" y="152797"/>
                </a:cubicBezTo>
                <a:cubicBezTo>
                  <a:pt x="377403" y="131093"/>
                  <a:pt x="309687" y="119187"/>
                  <a:pt x="238125" y="119187"/>
                </a:cubicBezTo>
                <a:cubicBezTo>
                  <a:pt x="210964" y="119187"/>
                  <a:pt x="184423" y="120923"/>
                  <a:pt x="158998" y="124271"/>
                </a:cubicBezTo>
                <a:cubicBezTo>
                  <a:pt x="158750" y="122659"/>
                  <a:pt x="158750" y="120923"/>
                  <a:pt x="158750" y="119187"/>
                </a:cubicBezTo>
                <a:close/>
                <a:moveTo>
                  <a:pt x="535781" y="437803"/>
                </a:moveTo>
                <a:lnTo>
                  <a:pt x="535781" y="380504"/>
                </a:lnTo>
                <a:cubicBezTo>
                  <a:pt x="554509" y="375667"/>
                  <a:pt x="572120" y="369962"/>
                  <a:pt x="588119" y="363265"/>
                </a:cubicBezTo>
                <a:cubicBezTo>
                  <a:pt x="604490" y="356443"/>
                  <a:pt x="620489" y="348134"/>
                  <a:pt x="635000" y="338088"/>
                </a:cubicBezTo>
                <a:lnTo>
                  <a:pt x="635000" y="357188"/>
                </a:lnTo>
                <a:cubicBezTo>
                  <a:pt x="635000" y="390426"/>
                  <a:pt x="595933" y="419819"/>
                  <a:pt x="535781" y="437803"/>
                </a:cubicBezTo>
                <a:close/>
                <a:moveTo>
                  <a:pt x="535781" y="318740"/>
                </a:moveTo>
                <a:lnTo>
                  <a:pt x="535781" y="277813"/>
                </a:lnTo>
                <a:cubicBezTo>
                  <a:pt x="535781" y="272231"/>
                  <a:pt x="535285" y="266898"/>
                  <a:pt x="534541" y="261689"/>
                </a:cubicBezTo>
                <a:cubicBezTo>
                  <a:pt x="553765" y="256853"/>
                  <a:pt x="571748" y="251023"/>
                  <a:pt x="588119" y="244078"/>
                </a:cubicBezTo>
                <a:cubicBezTo>
                  <a:pt x="604490" y="237133"/>
                  <a:pt x="620489" y="228947"/>
                  <a:pt x="635000" y="218901"/>
                </a:cubicBezTo>
                <a:lnTo>
                  <a:pt x="635000" y="238001"/>
                </a:lnTo>
                <a:cubicBezTo>
                  <a:pt x="635000" y="271239"/>
                  <a:pt x="595933" y="300633"/>
                  <a:pt x="535781" y="318616"/>
                </a:cubicBezTo>
                <a:close/>
                <a:moveTo>
                  <a:pt x="0" y="297656"/>
                </a:moveTo>
                <a:lnTo>
                  <a:pt x="0" y="277813"/>
                </a:lnTo>
                <a:cubicBezTo>
                  <a:pt x="0" y="222994"/>
                  <a:pt x="106660" y="178594"/>
                  <a:pt x="238125" y="178594"/>
                </a:cubicBezTo>
                <a:cubicBezTo>
                  <a:pt x="369590" y="178594"/>
                  <a:pt x="476250" y="222994"/>
                  <a:pt x="476250" y="277813"/>
                </a:cubicBezTo>
                <a:lnTo>
                  <a:pt x="476250" y="297656"/>
                </a:lnTo>
                <a:cubicBezTo>
                  <a:pt x="476250" y="352475"/>
                  <a:pt x="369590" y="396875"/>
                  <a:pt x="238125" y="396875"/>
                </a:cubicBezTo>
                <a:cubicBezTo>
                  <a:pt x="106660" y="396875"/>
                  <a:pt x="0" y="352475"/>
                  <a:pt x="0" y="297656"/>
                </a:cubicBezTo>
                <a:close/>
                <a:moveTo>
                  <a:pt x="476250" y="416719"/>
                </a:moveTo>
                <a:cubicBezTo>
                  <a:pt x="476250" y="471537"/>
                  <a:pt x="369590" y="515937"/>
                  <a:pt x="238125" y="515937"/>
                </a:cubicBezTo>
                <a:cubicBezTo>
                  <a:pt x="106660" y="515937"/>
                  <a:pt x="0" y="471537"/>
                  <a:pt x="0" y="416719"/>
                </a:cubicBezTo>
                <a:lnTo>
                  <a:pt x="0" y="397619"/>
                </a:lnTo>
                <a:cubicBezTo>
                  <a:pt x="14387" y="407665"/>
                  <a:pt x="30386" y="415851"/>
                  <a:pt x="46881" y="422796"/>
                </a:cubicBezTo>
                <a:cubicBezTo>
                  <a:pt x="98847" y="444500"/>
                  <a:pt x="166563" y="456406"/>
                  <a:pt x="238125" y="456406"/>
                </a:cubicBezTo>
                <a:cubicBezTo>
                  <a:pt x="309687" y="456406"/>
                  <a:pt x="377403" y="444376"/>
                  <a:pt x="429369" y="422796"/>
                </a:cubicBezTo>
                <a:cubicBezTo>
                  <a:pt x="445740" y="415975"/>
                  <a:pt x="461739" y="407665"/>
                  <a:pt x="476250" y="397619"/>
                </a:cubicBezTo>
                <a:lnTo>
                  <a:pt x="476250" y="416719"/>
                </a:lnTo>
                <a:close/>
                <a:moveTo>
                  <a:pt x="476250" y="516682"/>
                </a:moveTo>
                <a:lnTo>
                  <a:pt x="476250" y="535781"/>
                </a:lnTo>
                <a:cubicBezTo>
                  <a:pt x="476250" y="590600"/>
                  <a:pt x="369590" y="635000"/>
                  <a:pt x="238125" y="635000"/>
                </a:cubicBezTo>
                <a:cubicBezTo>
                  <a:pt x="106660" y="635000"/>
                  <a:pt x="0" y="590600"/>
                  <a:pt x="0" y="535781"/>
                </a:cubicBezTo>
                <a:lnTo>
                  <a:pt x="0" y="516682"/>
                </a:lnTo>
                <a:cubicBezTo>
                  <a:pt x="14387" y="526728"/>
                  <a:pt x="30386" y="534913"/>
                  <a:pt x="46881" y="541858"/>
                </a:cubicBezTo>
                <a:cubicBezTo>
                  <a:pt x="98847" y="563563"/>
                  <a:pt x="166563" y="575469"/>
                  <a:pt x="238125" y="575469"/>
                </a:cubicBezTo>
                <a:cubicBezTo>
                  <a:pt x="309687" y="575469"/>
                  <a:pt x="377403" y="563438"/>
                  <a:pt x="429369" y="541858"/>
                </a:cubicBezTo>
                <a:cubicBezTo>
                  <a:pt x="445740" y="535037"/>
                  <a:pt x="461739" y="526728"/>
                  <a:pt x="476250" y="516682"/>
                </a:cubicBezTo>
                <a:close/>
              </a:path>
            </a:pathLst>
          </a:custGeom>
          <a:solidFill>
            <a:srgbClr val="F6D75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20"/>
          <p:cNvSpPr/>
          <p:nvPr/>
        </p:nvSpPr>
        <p:spPr>
          <a:xfrm>
            <a:off x="1619250" y="3524250"/>
            <a:ext cx="447675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Early Investment Pays Off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Investment in generation, storage, and quality pays dividends in integration and distribution.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20"/>
          <p:cNvSpPr/>
          <p:nvPr/>
        </p:nvSpPr>
        <p:spPr>
          <a:xfrm>
            <a:off x="6286500" y="3619500"/>
            <a:ext cx="476250" cy="476250"/>
          </a:xfrm>
          <a:custGeom>
            <a:rect b="b" l="l" r="r" t="t"/>
            <a:pathLst>
              <a:path extrusionOk="0" h="635000" w="635000">
                <a:moveTo>
                  <a:pt x="317500" y="19844"/>
                </a:moveTo>
                <a:cubicBezTo>
                  <a:pt x="374451" y="19844"/>
                  <a:pt x="420688" y="77640"/>
                  <a:pt x="420688" y="148828"/>
                </a:cubicBezTo>
                <a:cubicBezTo>
                  <a:pt x="420688" y="220017"/>
                  <a:pt x="374451" y="277813"/>
                  <a:pt x="317500" y="277813"/>
                </a:cubicBezTo>
                <a:cubicBezTo>
                  <a:pt x="260549" y="277813"/>
                  <a:pt x="214313" y="220017"/>
                  <a:pt x="214313" y="148828"/>
                </a:cubicBezTo>
                <a:cubicBezTo>
                  <a:pt x="214313" y="77640"/>
                  <a:pt x="260549" y="19844"/>
                  <a:pt x="317500" y="19844"/>
                </a:cubicBezTo>
                <a:close/>
                <a:moveTo>
                  <a:pt x="95250" y="109141"/>
                </a:moveTo>
                <a:cubicBezTo>
                  <a:pt x="134677" y="109141"/>
                  <a:pt x="166688" y="149153"/>
                  <a:pt x="166688" y="198438"/>
                </a:cubicBezTo>
                <a:cubicBezTo>
                  <a:pt x="166688" y="247722"/>
                  <a:pt x="134677" y="287734"/>
                  <a:pt x="95250" y="287734"/>
                </a:cubicBezTo>
                <a:cubicBezTo>
                  <a:pt x="55823" y="287734"/>
                  <a:pt x="23813" y="247722"/>
                  <a:pt x="23812" y="198438"/>
                </a:cubicBezTo>
                <a:cubicBezTo>
                  <a:pt x="23812" y="149153"/>
                  <a:pt x="55823" y="109141"/>
                  <a:pt x="95250" y="109141"/>
                </a:cubicBezTo>
                <a:close/>
                <a:moveTo>
                  <a:pt x="0" y="515937"/>
                </a:moveTo>
                <a:cubicBezTo>
                  <a:pt x="0" y="428253"/>
                  <a:pt x="56852" y="357188"/>
                  <a:pt x="127000" y="357188"/>
                </a:cubicBezTo>
                <a:cubicBezTo>
                  <a:pt x="139700" y="357188"/>
                  <a:pt x="152003" y="359544"/>
                  <a:pt x="163612" y="363885"/>
                </a:cubicBezTo>
                <a:cubicBezTo>
                  <a:pt x="130969" y="409525"/>
                  <a:pt x="111125" y="469801"/>
                  <a:pt x="111125" y="535781"/>
                </a:cubicBezTo>
                <a:lnTo>
                  <a:pt x="111125" y="555625"/>
                </a:lnTo>
                <a:cubicBezTo>
                  <a:pt x="111125" y="569764"/>
                  <a:pt x="113506" y="583158"/>
                  <a:pt x="117773" y="595313"/>
                </a:cubicBezTo>
                <a:lnTo>
                  <a:pt x="31750" y="595313"/>
                </a:lnTo>
                <a:cubicBezTo>
                  <a:pt x="14188" y="595313"/>
                  <a:pt x="0" y="577577"/>
                  <a:pt x="0" y="555625"/>
                </a:cubicBezTo>
                <a:lnTo>
                  <a:pt x="0" y="515937"/>
                </a:lnTo>
                <a:close/>
                <a:moveTo>
                  <a:pt x="517227" y="595313"/>
                </a:moveTo>
                <a:cubicBezTo>
                  <a:pt x="521494" y="583158"/>
                  <a:pt x="523875" y="569764"/>
                  <a:pt x="523875" y="555625"/>
                </a:cubicBezTo>
                <a:lnTo>
                  <a:pt x="523875" y="535781"/>
                </a:lnTo>
                <a:cubicBezTo>
                  <a:pt x="523875" y="469801"/>
                  <a:pt x="504031" y="409525"/>
                  <a:pt x="471388" y="363885"/>
                </a:cubicBezTo>
                <a:cubicBezTo>
                  <a:pt x="482997" y="359544"/>
                  <a:pt x="495300" y="357188"/>
                  <a:pt x="508000" y="357188"/>
                </a:cubicBezTo>
                <a:cubicBezTo>
                  <a:pt x="578148" y="357188"/>
                  <a:pt x="635000" y="428253"/>
                  <a:pt x="635000" y="515937"/>
                </a:cubicBezTo>
                <a:lnTo>
                  <a:pt x="635000" y="555625"/>
                </a:lnTo>
                <a:cubicBezTo>
                  <a:pt x="635000" y="577577"/>
                  <a:pt x="620812" y="595313"/>
                  <a:pt x="603250" y="595313"/>
                </a:cubicBezTo>
                <a:lnTo>
                  <a:pt x="517227" y="595313"/>
                </a:lnTo>
                <a:close/>
                <a:moveTo>
                  <a:pt x="468313" y="198438"/>
                </a:moveTo>
                <a:cubicBezTo>
                  <a:pt x="468313" y="149153"/>
                  <a:pt x="500323" y="109141"/>
                  <a:pt x="539750" y="109141"/>
                </a:cubicBezTo>
                <a:cubicBezTo>
                  <a:pt x="579177" y="109141"/>
                  <a:pt x="611188" y="149153"/>
                  <a:pt x="611188" y="198437"/>
                </a:cubicBezTo>
                <a:cubicBezTo>
                  <a:pt x="611188" y="247722"/>
                  <a:pt x="579177" y="287734"/>
                  <a:pt x="539750" y="287734"/>
                </a:cubicBezTo>
                <a:cubicBezTo>
                  <a:pt x="500323" y="287734"/>
                  <a:pt x="468313" y="247722"/>
                  <a:pt x="468313" y="198438"/>
                </a:cubicBezTo>
                <a:close/>
                <a:moveTo>
                  <a:pt x="158750" y="535781"/>
                </a:moveTo>
                <a:cubicBezTo>
                  <a:pt x="158750" y="426145"/>
                  <a:pt x="229791" y="337344"/>
                  <a:pt x="317500" y="337344"/>
                </a:cubicBezTo>
                <a:cubicBezTo>
                  <a:pt x="405209" y="337344"/>
                  <a:pt x="476250" y="426145"/>
                  <a:pt x="476250" y="535781"/>
                </a:cubicBezTo>
                <a:lnTo>
                  <a:pt x="476250" y="555625"/>
                </a:lnTo>
                <a:cubicBezTo>
                  <a:pt x="476250" y="577577"/>
                  <a:pt x="462062" y="595313"/>
                  <a:pt x="444500" y="595313"/>
                </a:cubicBezTo>
                <a:lnTo>
                  <a:pt x="190500" y="595313"/>
                </a:lnTo>
                <a:cubicBezTo>
                  <a:pt x="172938" y="595313"/>
                  <a:pt x="158750" y="577577"/>
                  <a:pt x="158750" y="555625"/>
                </a:cubicBezTo>
                <a:lnTo>
                  <a:pt x="158750" y="535781"/>
                </a:lnTo>
                <a:close/>
              </a:path>
            </a:pathLst>
          </a:custGeom>
          <a:solidFill>
            <a:srgbClr val="98C7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20"/>
          <p:cNvSpPr/>
          <p:nvPr/>
        </p:nvSpPr>
        <p:spPr>
          <a:xfrm>
            <a:off x="6953250" y="3524250"/>
            <a:ext cx="447675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Community-Driven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Standards, quality, and curation are community efforts. Collaboration amplifies impact.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20"/>
          <p:cNvSpPr/>
          <p:nvPr/>
        </p:nvSpPr>
        <p:spPr>
          <a:xfrm>
            <a:off x="571500" y="4857750"/>
            <a:ext cx="11049000" cy="1428750"/>
          </a:xfrm>
          <a:prstGeom prst="roundRect">
            <a:avLst>
              <a:gd fmla="val 5000" name="adj"/>
            </a:avLst>
          </a:prstGeom>
          <a:solidFill>
            <a:srgbClr val="FFFFFF"/>
          </a:solidFill>
          <a:ln cap="flat" cmpd="sng" w="12700">
            <a:solidFill>
              <a:srgbClr val="833C0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20"/>
          <p:cNvSpPr/>
          <p:nvPr/>
        </p:nvSpPr>
        <p:spPr>
          <a:xfrm>
            <a:off x="952500" y="5000625"/>
            <a:ext cx="10287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"The goal is not just to manage data, but to create a sustainable ecosystem where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flows seamlessly from generation to reuse, maximizing scientific impact."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1"/>
          <p:cNvSpPr txBox="1"/>
          <p:nvPr>
            <p:ph idx="4294967295" type="title"/>
          </p:nvPr>
        </p:nvSpPr>
        <p:spPr>
          <a:xfrm>
            <a:off x="0" y="2914650"/>
            <a:ext cx="12192000" cy="1365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4927"/>
              </a:buClr>
              <a:buSzPts val="4400"/>
              <a:buFont typeface="Calibri"/>
              <a:buNone/>
            </a:pPr>
            <a:r>
              <a:rPr lang="en-US" sz="4400">
                <a:solidFill>
                  <a:srgbClr val="1D4927"/>
                </a:solidFill>
              </a:rPr>
              <a:t>Thank you for your attention!</a:t>
            </a:r>
            <a:endParaRPr/>
          </a:p>
        </p:txBody>
      </p:sp>
      <p:sp>
        <p:nvSpPr>
          <p:cNvPr id="367" name="Google Shape;367;p21"/>
          <p:cNvSpPr txBox="1"/>
          <p:nvPr/>
        </p:nvSpPr>
        <p:spPr>
          <a:xfrm>
            <a:off x="0" y="4156376"/>
            <a:ext cx="12191999" cy="570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BA9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EBA900"/>
                </a:solidFill>
                <a:latin typeface="Calibri"/>
                <a:ea typeface="Calibri"/>
                <a:cs typeface="Calibri"/>
                <a:sym typeface="Calibri"/>
              </a:rPr>
              <a:t>valerio.vinciarelli@epos-eric.eu</a:t>
            </a:r>
            <a:endParaRPr b="0" i="0" sz="6000" u="none" cap="none" strike="noStrike">
              <a:solidFill>
                <a:srgbClr val="000000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8" name="Google Shape;368;p21"/>
          <p:cNvSpPr txBox="1"/>
          <p:nvPr/>
        </p:nvSpPr>
        <p:spPr>
          <a:xfrm>
            <a:off x="0" y="4782214"/>
            <a:ext cx="12192000" cy="5700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en-US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www.epos-eu.org/on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000" u="none" cap="none" strike="noStrike">
                <a:solidFill>
                  <a:srgbClr val="EBA900"/>
                </a:solidFill>
                <a:latin typeface="Calibri"/>
                <a:ea typeface="Calibri"/>
                <a:cs typeface="Calibri"/>
                <a:sym typeface="Calibri"/>
              </a:rPr>
              <a:t>|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social media </a:t>
            </a:r>
            <a:r>
              <a:rPr b="0" i="0" lang="en-US" sz="2000" u="none" cap="none" strike="noStrike">
                <a:solidFill>
                  <a:srgbClr val="E5A113"/>
                </a:solidFill>
                <a:latin typeface="Calibri"/>
                <a:ea typeface="Calibri"/>
                <a:cs typeface="Calibri"/>
                <a:sym typeface="Calibri"/>
              </a:rPr>
              <a:t>#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EPOSon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"/>
          <p:cNvSpPr/>
          <p:nvPr/>
        </p:nvSpPr>
        <p:spPr>
          <a:xfrm>
            <a:off x="838200" y="3619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838200" y="3619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Overview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1143000" y="1714500"/>
            <a:ext cx="76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3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2000250" y="1714500"/>
            <a:ext cx="8572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Understanding the Data Lifecycle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8" name="Google Shape;118;p3"/>
          <p:cNvCxnSpPr/>
          <p:nvPr/>
        </p:nvCxnSpPr>
        <p:spPr>
          <a:xfrm>
            <a:off x="1143000" y="2476500"/>
            <a:ext cx="9906000" cy="0"/>
          </a:xfrm>
          <a:prstGeom prst="straightConnector1">
            <a:avLst/>
          </a:prstGeom>
          <a:noFill/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9" name="Google Shape;119;p3"/>
          <p:cNvSpPr/>
          <p:nvPr/>
        </p:nvSpPr>
        <p:spPr>
          <a:xfrm>
            <a:off x="1143000" y="2857500"/>
            <a:ext cx="76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3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3"/>
          <p:cNvSpPr/>
          <p:nvPr/>
        </p:nvSpPr>
        <p:spPr>
          <a:xfrm>
            <a:off x="2000250" y="2857500"/>
            <a:ext cx="8572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Management in Research Infrastructures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1" name="Google Shape;121;p3"/>
          <p:cNvCxnSpPr/>
          <p:nvPr/>
        </p:nvCxnSpPr>
        <p:spPr>
          <a:xfrm>
            <a:off x="1143000" y="3619500"/>
            <a:ext cx="9906000" cy="0"/>
          </a:xfrm>
          <a:prstGeom prst="straightConnector1">
            <a:avLst/>
          </a:prstGeom>
          <a:noFill/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2" name="Google Shape;122;p3"/>
          <p:cNvSpPr/>
          <p:nvPr/>
        </p:nvSpPr>
        <p:spPr>
          <a:xfrm>
            <a:off x="1143000" y="4000500"/>
            <a:ext cx="76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3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2000250" y="4000500"/>
            <a:ext cx="8572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Data Lifecycle Stages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4" name="Google Shape;124;p3"/>
          <p:cNvCxnSpPr/>
          <p:nvPr/>
        </p:nvCxnSpPr>
        <p:spPr>
          <a:xfrm>
            <a:off x="1143000" y="4762500"/>
            <a:ext cx="9906000" cy="0"/>
          </a:xfrm>
          <a:prstGeom prst="straightConnector1">
            <a:avLst/>
          </a:prstGeom>
          <a:noFill/>
          <a:ln cap="flat" cmpd="sng" w="12700">
            <a:solidFill>
              <a:srgbClr val="E3E4D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5" name="Google Shape;125;p3"/>
          <p:cNvSpPr/>
          <p:nvPr/>
        </p:nvSpPr>
        <p:spPr>
          <a:xfrm>
            <a:off x="1123950" y="5143500"/>
            <a:ext cx="81915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3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2000250" y="5143500"/>
            <a:ext cx="8572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Putting It All Together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/>
          <p:nvPr/>
        </p:nvSpPr>
        <p:spPr>
          <a:xfrm>
            <a:off x="838200" y="1428750"/>
            <a:ext cx="105156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E3E4DA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4"/>
          <p:cNvSpPr/>
          <p:nvPr/>
        </p:nvSpPr>
        <p:spPr>
          <a:xfrm>
            <a:off x="838200" y="247650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Understanding the Data Lifecycle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4" name="Google Shape;134;p4"/>
          <p:cNvCxnSpPr/>
          <p:nvPr/>
        </p:nvCxnSpPr>
        <p:spPr>
          <a:xfrm>
            <a:off x="4191000" y="3429000"/>
            <a:ext cx="3810000" cy="0"/>
          </a:xfrm>
          <a:prstGeom prst="straightConnector1">
            <a:avLst/>
          </a:prstGeom>
          <a:noFill/>
          <a:ln cap="flat" cmpd="sng" w="38100">
            <a:solidFill>
              <a:srgbClr val="833C0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5" name="Google Shape;135;p4"/>
          <p:cNvSpPr/>
          <p:nvPr/>
        </p:nvSpPr>
        <p:spPr>
          <a:xfrm>
            <a:off x="1333500" y="3714750"/>
            <a:ext cx="9525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From data creation to long-term preservation — a journey through research data management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the Data Lifecycle?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762000" y="1238250"/>
            <a:ext cx="10668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i="0" lang="en-US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Lifecycle</a:t>
            </a:r>
            <a:r>
              <a:rPr b="0" i="0" lang="en-US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describes the complete journey of data from creation to archival. Each stage is an opportunity to add value.</a:t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762000" y="1767641"/>
            <a:ext cx="3333750" cy="209550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7F6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952500" y="1910516"/>
            <a:ext cx="2952750" cy="1809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Generation &amp; Collection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Creating and gathering raw data from instruments, observations, and experiments.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4429125" y="1767641"/>
            <a:ext cx="3333750" cy="209550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98C7C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4619625" y="1910516"/>
            <a:ext cx="2952750" cy="1809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Storage &amp; Quality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Preserving data securely and ensuring accuracy through validation.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/>
          <p:nvPr/>
        </p:nvSpPr>
        <p:spPr>
          <a:xfrm>
            <a:off x="8096250" y="1767641"/>
            <a:ext cx="3333750" cy="209550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8286750" y="1910516"/>
            <a:ext cx="2952750" cy="1809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Standardization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Harmonizing formats and metadata across domains and communities.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762000" y="3980450"/>
            <a:ext cx="3333750" cy="209550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F6D7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952500" y="4123325"/>
            <a:ext cx="2952750" cy="1809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Integration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Combining data from multiple sources through interoperable services.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4429125" y="3980450"/>
            <a:ext cx="3333750" cy="209550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4472C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4619625" y="4123325"/>
            <a:ext cx="2952750" cy="1809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Processing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Transforming raw data into value-added products through workflows.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8096250" y="3980450"/>
            <a:ext cx="3333750" cy="209550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8286750" y="4123325"/>
            <a:ext cx="2952750" cy="1809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Distribution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Sharing data with the community through portals, APIs, and DOIs.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Multi-Level Data Lifecycle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/>
          <p:nvPr/>
        </p:nvSpPr>
        <p:spPr>
          <a:xfrm>
            <a:off x="762000" y="1143000"/>
            <a:ext cx="10668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flows through multiple </a:t>
            </a:r>
            <a:r>
              <a:rPr b="1" i="0" lang="en-US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organizational levels</a:t>
            </a:r>
            <a:r>
              <a:rPr b="0" i="0" lang="en-US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 a Research Infrastructure:</a:t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762000" y="1586164"/>
            <a:ext cx="10668000" cy="1333500"/>
          </a:xfrm>
          <a:prstGeom prst="roundRect">
            <a:avLst>
              <a:gd fmla="val 6000" name="adj"/>
            </a:avLst>
          </a:prstGeom>
          <a:solidFill>
            <a:srgbClr val="FFFFFF"/>
          </a:solidFill>
          <a:ln cap="flat" cmpd="sng" w="12700">
            <a:solidFill>
              <a:srgbClr val="7F6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1047750" y="1967164"/>
            <a:ext cx="476250" cy="476250"/>
          </a:xfrm>
          <a:custGeom>
            <a:rect b="b" l="l" r="r" t="t"/>
            <a:pathLst>
              <a:path extrusionOk="0" h="635000" w="635000">
                <a:moveTo>
                  <a:pt x="105833" y="0"/>
                </a:moveTo>
                <a:cubicBezTo>
                  <a:pt x="47460" y="0"/>
                  <a:pt x="0" y="35595"/>
                  <a:pt x="0" y="79375"/>
                </a:cubicBezTo>
                <a:lnTo>
                  <a:pt x="0" y="555625"/>
                </a:lnTo>
                <a:cubicBezTo>
                  <a:pt x="0" y="599405"/>
                  <a:pt x="47460" y="635000"/>
                  <a:pt x="105833" y="635000"/>
                </a:cubicBezTo>
                <a:lnTo>
                  <a:pt x="529167" y="635000"/>
                </a:lnTo>
                <a:cubicBezTo>
                  <a:pt x="587540" y="635000"/>
                  <a:pt x="635000" y="599405"/>
                  <a:pt x="635000" y="555625"/>
                </a:cubicBezTo>
                <a:lnTo>
                  <a:pt x="635000" y="79375"/>
                </a:lnTo>
                <a:cubicBezTo>
                  <a:pt x="635000" y="35595"/>
                  <a:pt x="587540" y="0"/>
                  <a:pt x="529167" y="0"/>
                </a:cubicBezTo>
                <a:lnTo>
                  <a:pt x="105833" y="0"/>
                </a:lnTo>
                <a:close/>
                <a:moveTo>
                  <a:pt x="291042" y="436563"/>
                </a:moveTo>
                <a:lnTo>
                  <a:pt x="343958" y="436563"/>
                </a:lnTo>
                <a:cubicBezTo>
                  <a:pt x="373228" y="436563"/>
                  <a:pt x="396875" y="454298"/>
                  <a:pt x="396875" y="476250"/>
                </a:cubicBezTo>
                <a:lnTo>
                  <a:pt x="396875" y="575469"/>
                </a:lnTo>
                <a:lnTo>
                  <a:pt x="238125" y="575469"/>
                </a:lnTo>
                <a:lnTo>
                  <a:pt x="238125" y="476250"/>
                </a:lnTo>
                <a:cubicBezTo>
                  <a:pt x="238125" y="454298"/>
                  <a:pt x="261772" y="436563"/>
                  <a:pt x="291042" y="436563"/>
                </a:cubicBezTo>
                <a:close/>
                <a:moveTo>
                  <a:pt x="158750" y="138906"/>
                </a:moveTo>
                <a:cubicBezTo>
                  <a:pt x="158750" y="127992"/>
                  <a:pt x="170656" y="119062"/>
                  <a:pt x="185208" y="119062"/>
                </a:cubicBezTo>
                <a:lnTo>
                  <a:pt x="238125" y="119062"/>
                </a:lnTo>
                <a:cubicBezTo>
                  <a:pt x="252677" y="119062"/>
                  <a:pt x="264583" y="127992"/>
                  <a:pt x="264583" y="138906"/>
                </a:cubicBezTo>
                <a:lnTo>
                  <a:pt x="264583" y="178594"/>
                </a:lnTo>
                <a:cubicBezTo>
                  <a:pt x="264583" y="189508"/>
                  <a:pt x="252677" y="198438"/>
                  <a:pt x="238125" y="198438"/>
                </a:cubicBezTo>
                <a:lnTo>
                  <a:pt x="185208" y="198438"/>
                </a:lnTo>
                <a:cubicBezTo>
                  <a:pt x="170656" y="198438"/>
                  <a:pt x="158750" y="189508"/>
                  <a:pt x="158750" y="178594"/>
                </a:cubicBezTo>
                <a:lnTo>
                  <a:pt x="158750" y="138906"/>
                </a:lnTo>
                <a:close/>
                <a:moveTo>
                  <a:pt x="396875" y="119062"/>
                </a:moveTo>
                <a:lnTo>
                  <a:pt x="449792" y="119062"/>
                </a:lnTo>
                <a:cubicBezTo>
                  <a:pt x="464344" y="119062"/>
                  <a:pt x="476250" y="127992"/>
                  <a:pt x="476250" y="138906"/>
                </a:cubicBezTo>
                <a:lnTo>
                  <a:pt x="476250" y="178594"/>
                </a:lnTo>
                <a:cubicBezTo>
                  <a:pt x="476250" y="189508"/>
                  <a:pt x="464344" y="198438"/>
                  <a:pt x="449792" y="198438"/>
                </a:cubicBezTo>
                <a:lnTo>
                  <a:pt x="396875" y="198438"/>
                </a:lnTo>
                <a:cubicBezTo>
                  <a:pt x="382323" y="198438"/>
                  <a:pt x="370417" y="189508"/>
                  <a:pt x="370417" y="178594"/>
                </a:cubicBezTo>
                <a:lnTo>
                  <a:pt x="370417" y="138906"/>
                </a:lnTo>
                <a:cubicBezTo>
                  <a:pt x="370417" y="127992"/>
                  <a:pt x="382323" y="119062"/>
                  <a:pt x="396875" y="119062"/>
                </a:cubicBezTo>
                <a:close/>
                <a:moveTo>
                  <a:pt x="158750" y="297656"/>
                </a:moveTo>
                <a:cubicBezTo>
                  <a:pt x="158750" y="286742"/>
                  <a:pt x="170656" y="277813"/>
                  <a:pt x="185208" y="277813"/>
                </a:cubicBezTo>
                <a:lnTo>
                  <a:pt x="238125" y="277813"/>
                </a:lnTo>
                <a:cubicBezTo>
                  <a:pt x="252677" y="277813"/>
                  <a:pt x="264583" y="286742"/>
                  <a:pt x="264583" y="297656"/>
                </a:cubicBezTo>
                <a:lnTo>
                  <a:pt x="264583" y="337344"/>
                </a:lnTo>
                <a:cubicBezTo>
                  <a:pt x="264583" y="348258"/>
                  <a:pt x="252677" y="357188"/>
                  <a:pt x="238125" y="357188"/>
                </a:cubicBezTo>
                <a:lnTo>
                  <a:pt x="185208" y="357188"/>
                </a:lnTo>
                <a:cubicBezTo>
                  <a:pt x="170656" y="357188"/>
                  <a:pt x="158750" y="348258"/>
                  <a:pt x="158750" y="337344"/>
                </a:cubicBezTo>
                <a:lnTo>
                  <a:pt x="158750" y="297656"/>
                </a:lnTo>
                <a:close/>
                <a:moveTo>
                  <a:pt x="396875" y="277813"/>
                </a:moveTo>
                <a:lnTo>
                  <a:pt x="449792" y="277813"/>
                </a:lnTo>
                <a:cubicBezTo>
                  <a:pt x="464344" y="277813"/>
                  <a:pt x="476250" y="286742"/>
                  <a:pt x="476250" y="297656"/>
                </a:cubicBezTo>
                <a:lnTo>
                  <a:pt x="476250" y="337344"/>
                </a:lnTo>
                <a:cubicBezTo>
                  <a:pt x="476250" y="348258"/>
                  <a:pt x="464344" y="357188"/>
                  <a:pt x="449792" y="357188"/>
                </a:cubicBezTo>
                <a:lnTo>
                  <a:pt x="396875" y="357188"/>
                </a:lnTo>
                <a:cubicBezTo>
                  <a:pt x="382323" y="357188"/>
                  <a:pt x="370417" y="348258"/>
                  <a:pt x="370417" y="337344"/>
                </a:cubicBezTo>
                <a:lnTo>
                  <a:pt x="370417" y="297656"/>
                </a:lnTo>
                <a:cubicBezTo>
                  <a:pt x="370417" y="286742"/>
                  <a:pt x="382323" y="277813"/>
                  <a:pt x="396875" y="277813"/>
                </a:cubicBezTo>
                <a:close/>
              </a:path>
            </a:pathLst>
          </a:custGeom>
          <a:solidFill>
            <a:srgbClr val="7F6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>
            <a:off x="1714500" y="1729039"/>
            <a:ext cx="9429750" cy="1047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Institutional Level (Local)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Raw data generation, storage, and initial quality control. Institutional standards and policies apply.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5905500" y="2919664"/>
            <a:ext cx="381000" cy="285750"/>
          </a:xfrm>
          <a:prstGeom prst="triangle">
            <a:avLst>
              <a:gd fmla="val 50000" name="adj"/>
            </a:avLst>
          </a:prstGeom>
          <a:solidFill>
            <a:srgbClr val="E3E4D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/>
          <p:nvPr/>
        </p:nvSpPr>
        <p:spPr>
          <a:xfrm>
            <a:off x="762000" y="3205414"/>
            <a:ext cx="10668000" cy="1333500"/>
          </a:xfrm>
          <a:prstGeom prst="roundRect">
            <a:avLst>
              <a:gd fmla="val 6000" name="adj"/>
            </a:avLst>
          </a:prstGeom>
          <a:solidFill>
            <a:srgbClr val="FFFFFF"/>
          </a:solidFill>
          <a:ln cap="flat" cmpd="sng" w="12700">
            <a:solidFill>
              <a:srgbClr val="98C7C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/>
          <p:nvPr/>
        </p:nvSpPr>
        <p:spPr>
          <a:xfrm>
            <a:off x="1047750" y="3586414"/>
            <a:ext cx="476250" cy="476250"/>
          </a:xfrm>
          <a:custGeom>
            <a:rect b="b" l="l" r="r" t="t"/>
            <a:pathLst>
              <a:path extrusionOk="0" h="635000" w="635000">
                <a:moveTo>
                  <a:pt x="288354" y="6449"/>
                </a:moveTo>
                <a:cubicBezTo>
                  <a:pt x="306834" y="-2108"/>
                  <a:pt x="328166" y="-2108"/>
                  <a:pt x="346646" y="6449"/>
                </a:cubicBezTo>
                <a:lnTo>
                  <a:pt x="617761" y="131713"/>
                </a:lnTo>
                <a:cubicBezTo>
                  <a:pt x="628303" y="136550"/>
                  <a:pt x="635000" y="147092"/>
                  <a:pt x="635000" y="158750"/>
                </a:cubicBezTo>
                <a:cubicBezTo>
                  <a:pt x="635000" y="170408"/>
                  <a:pt x="628303" y="180950"/>
                  <a:pt x="617761" y="185787"/>
                </a:cubicBezTo>
                <a:lnTo>
                  <a:pt x="346646" y="311051"/>
                </a:lnTo>
                <a:cubicBezTo>
                  <a:pt x="328166" y="319608"/>
                  <a:pt x="306834" y="319608"/>
                  <a:pt x="288354" y="311051"/>
                </a:cubicBezTo>
                <a:lnTo>
                  <a:pt x="17239" y="185787"/>
                </a:lnTo>
                <a:cubicBezTo>
                  <a:pt x="6697" y="180826"/>
                  <a:pt x="0" y="170284"/>
                  <a:pt x="0" y="158750"/>
                </a:cubicBezTo>
                <a:cubicBezTo>
                  <a:pt x="0" y="147216"/>
                  <a:pt x="6697" y="136550"/>
                  <a:pt x="17239" y="131713"/>
                </a:cubicBezTo>
                <a:lnTo>
                  <a:pt x="288354" y="6449"/>
                </a:lnTo>
                <a:close/>
                <a:moveTo>
                  <a:pt x="59655" y="270867"/>
                </a:moveTo>
                <a:lnTo>
                  <a:pt x="263426" y="365001"/>
                </a:lnTo>
                <a:cubicBezTo>
                  <a:pt x="297780" y="380876"/>
                  <a:pt x="337344" y="380876"/>
                  <a:pt x="371698" y="365001"/>
                </a:cubicBezTo>
                <a:lnTo>
                  <a:pt x="575469" y="270867"/>
                </a:lnTo>
                <a:lnTo>
                  <a:pt x="617761" y="290463"/>
                </a:lnTo>
                <a:cubicBezTo>
                  <a:pt x="628303" y="295300"/>
                  <a:pt x="635000" y="305842"/>
                  <a:pt x="635000" y="317500"/>
                </a:cubicBezTo>
                <a:cubicBezTo>
                  <a:pt x="635000" y="329158"/>
                  <a:pt x="628303" y="339700"/>
                  <a:pt x="617761" y="344537"/>
                </a:cubicBezTo>
                <a:lnTo>
                  <a:pt x="346646" y="469801"/>
                </a:lnTo>
                <a:cubicBezTo>
                  <a:pt x="328166" y="478358"/>
                  <a:pt x="306834" y="478358"/>
                  <a:pt x="288354" y="469801"/>
                </a:cubicBezTo>
                <a:lnTo>
                  <a:pt x="17239" y="344537"/>
                </a:lnTo>
                <a:cubicBezTo>
                  <a:pt x="6697" y="339576"/>
                  <a:pt x="0" y="329034"/>
                  <a:pt x="0" y="317500"/>
                </a:cubicBezTo>
                <a:cubicBezTo>
                  <a:pt x="0" y="305966"/>
                  <a:pt x="6697" y="295300"/>
                  <a:pt x="17239" y="290463"/>
                </a:cubicBezTo>
                <a:lnTo>
                  <a:pt x="59531" y="270867"/>
                </a:lnTo>
                <a:close/>
                <a:moveTo>
                  <a:pt x="17239" y="449213"/>
                </a:moveTo>
                <a:lnTo>
                  <a:pt x="59531" y="429617"/>
                </a:lnTo>
                <a:lnTo>
                  <a:pt x="263302" y="523751"/>
                </a:lnTo>
                <a:cubicBezTo>
                  <a:pt x="297656" y="539626"/>
                  <a:pt x="337220" y="539626"/>
                  <a:pt x="371574" y="523751"/>
                </a:cubicBezTo>
                <a:lnTo>
                  <a:pt x="575345" y="429617"/>
                </a:lnTo>
                <a:lnTo>
                  <a:pt x="617637" y="449213"/>
                </a:lnTo>
                <a:cubicBezTo>
                  <a:pt x="628179" y="454050"/>
                  <a:pt x="634876" y="464592"/>
                  <a:pt x="634876" y="476250"/>
                </a:cubicBezTo>
                <a:cubicBezTo>
                  <a:pt x="634876" y="487908"/>
                  <a:pt x="628179" y="498450"/>
                  <a:pt x="617637" y="503287"/>
                </a:cubicBezTo>
                <a:lnTo>
                  <a:pt x="346521" y="628551"/>
                </a:lnTo>
                <a:cubicBezTo>
                  <a:pt x="328042" y="637108"/>
                  <a:pt x="306710" y="637108"/>
                  <a:pt x="288230" y="628551"/>
                </a:cubicBezTo>
                <a:lnTo>
                  <a:pt x="17239" y="503287"/>
                </a:lnTo>
                <a:cubicBezTo>
                  <a:pt x="6697" y="498326"/>
                  <a:pt x="0" y="487784"/>
                  <a:pt x="0" y="476250"/>
                </a:cubicBezTo>
                <a:cubicBezTo>
                  <a:pt x="0" y="464716"/>
                  <a:pt x="6697" y="454050"/>
                  <a:pt x="17239" y="449213"/>
                </a:cubicBezTo>
                <a:close/>
              </a:path>
            </a:pathLst>
          </a:custGeom>
          <a:solidFill>
            <a:srgbClr val="98C7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1714500" y="3348289"/>
            <a:ext cx="9429750" cy="1047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Domain Level (Thematic)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Domain-specific processing and standardization. Community vocabularies and formats are adopted.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5905500" y="4538914"/>
            <a:ext cx="381000" cy="285750"/>
          </a:xfrm>
          <a:prstGeom prst="triangle">
            <a:avLst>
              <a:gd fmla="val 50000" name="adj"/>
            </a:avLst>
          </a:prstGeom>
          <a:solidFill>
            <a:srgbClr val="E3E4D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762000" y="4824664"/>
            <a:ext cx="10668000" cy="1333500"/>
          </a:xfrm>
          <a:prstGeom prst="roundRect">
            <a:avLst>
              <a:gd fmla="val 6000" name="adj"/>
            </a:avLst>
          </a:prstGeom>
          <a:solidFill>
            <a:srgbClr val="FFFFFF"/>
          </a:solidFill>
          <a:ln cap="flat" cmpd="sng" w="12700">
            <a:solidFill>
              <a:srgbClr val="A2C0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1047750" y="5205664"/>
            <a:ext cx="476250" cy="476250"/>
          </a:xfrm>
          <a:custGeom>
            <a:rect b="b" l="l" r="r" t="t"/>
            <a:pathLst>
              <a:path extrusionOk="0" h="635000" w="635000">
                <a:moveTo>
                  <a:pt x="436438" y="347266"/>
                </a:moveTo>
                <a:lnTo>
                  <a:pt x="199678" y="347266"/>
                </a:lnTo>
                <a:cubicBezTo>
                  <a:pt x="203274" y="427261"/>
                  <a:pt x="221010" y="500931"/>
                  <a:pt x="246187" y="554881"/>
                </a:cubicBezTo>
                <a:cubicBezTo>
                  <a:pt x="260325" y="585267"/>
                  <a:pt x="275580" y="606723"/>
                  <a:pt x="289719" y="619869"/>
                </a:cubicBezTo>
                <a:cubicBezTo>
                  <a:pt x="303609" y="632892"/>
                  <a:pt x="313159" y="635000"/>
                  <a:pt x="318120" y="635000"/>
                </a:cubicBezTo>
                <a:cubicBezTo>
                  <a:pt x="323081" y="635000"/>
                  <a:pt x="332631" y="632892"/>
                  <a:pt x="346521" y="619869"/>
                </a:cubicBezTo>
                <a:cubicBezTo>
                  <a:pt x="360660" y="606723"/>
                  <a:pt x="375915" y="585143"/>
                  <a:pt x="390054" y="554881"/>
                </a:cubicBezTo>
                <a:cubicBezTo>
                  <a:pt x="415230" y="500931"/>
                  <a:pt x="432966" y="427261"/>
                  <a:pt x="436563" y="347266"/>
                </a:cubicBezTo>
                <a:close/>
                <a:moveTo>
                  <a:pt x="199554" y="287734"/>
                </a:moveTo>
                <a:lnTo>
                  <a:pt x="436314" y="287734"/>
                </a:lnTo>
                <a:cubicBezTo>
                  <a:pt x="432842" y="207739"/>
                  <a:pt x="415106" y="134069"/>
                  <a:pt x="389930" y="80119"/>
                </a:cubicBezTo>
                <a:cubicBezTo>
                  <a:pt x="375791" y="49857"/>
                  <a:pt x="360536" y="28277"/>
                  <a:pt x="346397" y="15131"/>
                </a:cubicBezTo>
                <a:cubicBezTo>
                  <a:pt x="332507" y="2108"/>
                  <a:pt x="322957" y="0"/>
                  <a:pt x="317996" y="0"/>
                </a:cubicBezTo>
                <a:cubicBezTo>
                  <a:pt x="313035" y="0"/>
                  <a:pt x="303485" y="2108"/>
                  <a:pt x="289595" y="15131"/>
                </a:cubicBezTo>
                <a:cubicBezTo>
                  <a:pt x="275456" y="28277"/>
                  <a:pt x="260201" y="49857"/>
                  <a:pt x="246062" y="80119"/>
                </a:cubicBezTo>
                <a:cubicBezTo>
                  <a:pt x="220886" y="134069"/>
                  <a:pt x="203150" y="207739"/>
                  <a:pt x="199554" y="287734"/>
                </a:cubicBezTo>
                <a:close/>
                <a:moveTo>
                  <a:pt x="140022" y="287734"/>
                </a:moveTo>
                <a:cubicBezTo>
                  <a:pt x="144363" y="181570"/>
                  <a:pt x="171772" y="82972"/>
                  <a:pt x="211832" y="18231"/>
                </a:cubicBezTo>
                <a:cubicBezTo>
                  <a:pt x="97606" y="58663"/>
                  <a:pt x="13519" y="162719"/>
                  <a:pt x="1860" y="287734"/>
                </a:cubicBezTo>
                <a:lnTo>
                  <a:pt x="140022" y="287734"/>
                </a:lnTo>
                <a:close/>
                <a:moveTo>
                  <a:pt x="1860" y="347266"/>
                </a:moveTo>
                <a:cubicBezTo>
                  <a:pt x="13519" y="472281"/>
                  <a:pt x="97606" y="576337"/>
                  <a:pt x="211832" y="616769"/>
                </a:cubicBezTo>
                <a:cubicBezTo>
                  <a:pt x="171772" y="552028"/>
                  <a:pt x="144363" y="453430"/>
                  <a:pt x="140022" y="347266"/>
                </a:cubicBezTo>
                <a:lnTo>
                  <a:pt x="1860" y="347266"/>
                </a:lnTo>
                <a:close/>
                <a:moveTo>
                  <a:pt x="495970" y="347266"/>
                </a:moveTo>
                <a:cubicBezTo>
                  <a:pt x="491629" y="453430"/>
                  <a:pt x="464220" y="552028"/>
                  <a:pt x="424160" y="616769"/>
                </a:cubicBezTo>
                <a:cubicBezTo>
                  <a:pt x="538386" y="576213"/>
                  <a:pt x="622474" y="472281"/>
                  <a:pt x="634132" y="347266"/>
                </a:cubicBezTo>
                <a:lnTo>
                  <a:pt x="495970" y="347266"/>
                </a:lnTo>
                <a:close/>
                <a:moveTo>
                  <a:pt x="634132" y="287734"/>
                </a:moveTo>
                <a:cubicBezTo>
                  <a:pt x="622474" y="162719"/>
                  <a:pt x="538386" y="58663"/>
                  <a:pt x="424160" y="18231"/>
                </a:cubicBezTo>
                <a:cubicBezTo>
                  <a:pt x="464220" y="82972"/>
                  <a:pt x="491629" y="181570"/>
                  <a:pt x="495970" y="287734"/>
                </a:cubicBezTo>
                <a:lnTo>
                  <a:pt x="634132" y="287734"/>
                </a:lnTo>
                <a:close/>
              </a:path>
            </a:pathLst>
          </a:custGeom>
          <a:solidFill>
            <a:srgbClr val="A2C03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1714500" y="4967539"/>
            <a:ext cx="9429750" cy="1047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Integration Level (Cross-domain)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Interoperability across disciplines. Unified discovery and access services for all users.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7"/>
          <p:cNvSpPr/>
          <p:nvPr/>
        </p:nvSpPr>
        <p:spPr>
          <a:xfrm>
            <a:off x="838200" y="1428750"/>
            <a:ext cx="105156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E3E4DA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838200" y="247650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Management in Research Infrastructures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0" name="Google Shape;180;p7"/>
          <p:cNvCxnSpPr/>
          <p:nvPr/>
        </p:nvCxnSpPr>
        <p:spPr>
          <a:xfrm>
            <a:off x="4191000" y="3429000"/>
            <a:ext cx="3810000" cy="0"/>
          </a:xfrm>
          <a:prstGeom prst="straightConnector1">
            <a:avLst/>
          </a:prstGeom>
          <a:noFill/>
          <a:ln cap="flat" cmpd="sng" w="38100">
            <a:solidFill>
              <a:srgbClr val="833C0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1" name="Google Shape;181;p7"/>
          <p:cNvSpPr/>
          <p:nvPr/>
        </p:nvSpPr>
        <p:spPr>
          <a:xfrm>
            <a:off x="1333500" y="3714750"/>
            <a:ext cx="9525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How distributed research institutions collaborate to manage geoscience data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"/>
          <p:cNvSpPr/>
          <p:nvPr/>
        </p:nvSpPr>
        <p:spPr>
          <a:xfrm>
            <a:off x="838200" y="28575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Management in Research Infrastructures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381000" y="1333500"/>
            <a:ext cx="3524250" cy="247650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7F6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1666875" y="1476375"/>
            <a:ext cx="476250" cy="476250"/>
          </a:xfrm>
          <a:custGeom>
            <a:rect b="b" l="l" r="r" t="t"/>
            <a:pathLst>
              <a:path extrusionOk="0" h="635000" w="635000">
                <a:moveTo>
                  <a:pt x="337220" y="25053"/>
                </a:moveTo>
                <a:cubicBezTo>
                  <a:pt x="325065" y="18107"/>
                  <a:pt x="310059" y="18107"/>
                  <a:pt x="297780" y="25053"/>
                </a:cubicBezTo>
                <a:lnTo>
                  <a:pt x="19968" y="183803"/>
                </a:lnTo>
                <a:cubicBezTo>
                  <a:pt x="4341" y="192732"/>
                  <a:pt x="-3349" y="211088"/>
                  <a:pt x="1240" y="228451"/>
                </a:cubicBezTo>
                <a:cubicBezTo>
                  <a:pt x="5829" y="245814"/>
                  <a:pt x="21704" y="257969"/>
                  <a:pt x="39688" y="257969"/>
                </a:cubicBezTo>
                <a:lnTo>
                  <a:pt x="79375" y="257969"/>
                </a:lnTo>
                <a:lnTo>
                  <a:pt x="79375" y="515937"/>
                </a:lnTo>
                <a:lnTo>
                  <a:pt x="79375" y="515937"/>
                </a:lnTo>
                <a:lnTo>
                  <a:pt x="15875" y="563563"/>
                </a:lnTo>
                <a:cubicBezTo>
                  <a:pt x="5829" y="571004"/>
                  <a:pt x="0" y="582786"/>
                  <a:pt x="0" y="595313"/>
                </a:cubicBezTo>
                <a:cubicBezTo>
                  <a:pt x="0" y="617265"/>
                  <a:pt x="17735" y="635000"/>
                  <a:pt x="39688" y="635000"/>
                </a:cubicBezTo>
                <a:lnTo>
                  <a:pt x="595313" y="635000"/>
                </a:lnTo>
                <a:cubicBezTo>
                  <a:pt x="617265" y="635000"/>
                  <a:pt x="635000" y="617265"/>
                  <a:pt x="635000" y="595313"/>
                </a:cubicBezTo>
                <a:cubicBezTo>
                  <a:pt x="635000" y="582786"/>
                  <a:pt x="629171" y="571004"/>
                  <a:pt x="619125" y="563563"/>
                </a:cubicBezTo>
                <a:lnTo>
                  <a:pt x="555625" y="515937"/>
                </a:lnTo>
                <a:lnTo>
                  <a:pt x="555625" y="257969"/>
                </a:lnTo>
                <a:lnTo>
                  <a:pt x="595313" y="257969"/>
                </a:lnTo>
                <a:cubicBezTo>
                  <a:pt x="613296" y="257969"/>
                  <a:pt x="629047" y="245814"/>
                  <a:pt x="633636" y="228451"/>
                </a:cubicBezTo>
                <a:cubicBezTo>
                  <a:pt x="638225" y="211088"/>
                  <a:pt x="630535" y="192732"/>
                  <a:pt x="614908" y="183803"/>
                </a:cubicBezTo>
                <a:lnTo>
                  <a:pt x="337096" y="25053"/>
                </a:lnTo>
                <a:close/>
                <a:moveTo>
                  <a:pt x="496094" y="257969"/>
                </a:moveTo>
                <a:lnTo>
                  <a:pt x="496094" y="515937"/>
                </a:lnTo>
                <a:lnTo>
                  <a:pt x="416719" y="515937"/>
                </a:lnTo>
                <a:lnTo>
                  <a:pt x="416719" y="257969"/>
                </a:lnTo>
                <a:lnTo>
                  <a:pt x="496094" y="257969"/>
                </a:lnTo>
                <a:close/>
                <a:moveTo>
                  <a:pt x="357188" y="257969"/>
                </a:moveTo>
                <a:lnTo>
                  <a:pt x="357188" y="515937"/>
                </a:lnTo>
                <a:lnTo>
                  <a:pt x="277813" y="515937"/>
                </a:lnTo>
                <a:lnTo>
                  <a:pt x="277813" y="257969"/>
                </a:lnTo>
                <a:lnTo>
                  <a:pt x="357188" y="257969"/>
                </a:lnTo>
                <a:close/>
                <a:moveTo>
                  <a:pt x="218281" y="257969"/>
                </a:moveTo>
                <a:lnTo>
                  <a:pt x="218281" y="515937"/>
                </a:lnTo>
                <a:lnTo>
                  <a:pt x="138906" y="515937"/>
                </a:lnTo>
                <a:lnTo>
                  <a:pt x="138906" y="257969"/>
                </a:lnTo>
                <a:lnTo>
                  <a:pt x="218281" y="257969"/>
                </a:lnTo>
                <a:close/>
                <a:moveTo>
                  <a:pt x="317500" y="119062"/>
                </a:moveTo>
                <a:cubicBezTo>
                  <a:pt x="339404" y="119062"/>
                  <a:pt x="357188" y="136846"/>
                  <a:pt x="357188" y="158750"/>
                </a:cubicBezTo>
                <a:cubicBezTo>
                  <a:pt x="357188" y="180654"/>
                  <a:pt x="339404" y="198438"/>
                  <a:pt x="317500" y="198438"/>
                </a:cubicBezTo>
                <a:cubicBezTo>
                  <a:pt x="295596" y="198438"/>
                  <a:pt x="277813" y="180654"/>
                  <a:pt x="277813" y="158750"/>
                </a:cubicBezTo>
                <a:cubicBezTo>
                  <a:pt x="277813" y="136846"/>
                  <a:pt x="295596" y="119062"/>
                  <a:pt x="317500" y="119062"/>
                </a:cubicBezTo>
                <a:close/>
              </a:path>
            </a:pathLst>
          </a:custGeom>
          <a:solidFill>
            <a:srgbClr val="7F6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571500" y="2000250"/>
            <a:ext cx="3143250" cy="1666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Providers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Universities, data centers, observatories, and monitoring networks distributed across institutions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8"/>
          <p:cNvSpPr/>
          <p:nvPr/>
        </p:nvSpPr>
        <p:spPr>
          <a:xfrm>
            <a:off x="4286250" y="1333500"/>
            <a:ext cx="3524250" cy="247650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98C7C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8"/>
          <p:cNvSpPr/>
          <p:nvPr/>
        </p:nvSpPr>
        <p:spPr>
          <a:xfrm>
            <a:off x="5619750" y="1476375"/>
            <a:ext cx="476250" cy="476250"/>
          </a:xfrm>
          <a:custGeom>
            <a:rect b="b" l="l" r="r" t="t"/>
            <a:pathLst>
              <a:path extrusionOk="0" h="635000" w="635000">
                <a:moveTo>
                  <a:pt x="412651" y="261069"/>
                </a:moveTo>
                <a:cubicBezTo>
                  <a:pt x="424755" y="256977"/>
                  <a:pt x="437455" y="264170"/>
                  <a:pt x="442912" y="278185"/>
                </a:cubicBezTo>
                <a:lnTo>
                  <a:pt x="461367" y="324817"/>
                </a:lnTo>
                <a:cubicBezTo>
                  <a:pt x="471587" y="326554"/>
                  <a:pt x="481608" y="330026"/>
                  <a:pt x="491034" y="334863"/>
                </a:cubicBezTo>
                <a:lnTo>
                  <a:pt x="525760" y="305966"/>
                </a:lnTo>
                <a:cubicBezTo>
                  <a:pt x="536178" y="297284"/>
                  <a:pt x="549970" y="299021"/>
                  <a:pt x="558800" y="310059"/>
                </a:cubicBezTo>
                <a:lnTo>
                  <a:pt x="577850" y="333871"/>
                </a:lnTo>
                <a:cubicBezTo>
                  <a:pt x="586680" y="344909"/>
                  <a:pt x="588070" y="362272"/>
                  <a:pt x="581124" y="375171"/>
                </a:cubicBezTo>
                <a:lnTo>
                  <a:pt x="558006" y="418455"/>
                </a:lnTo>
                <a:cubicBezTo>
                  <a:pt x="559891" y="424284"/>
                  <a:pt x="561578" y="430361"/>
                  <a:pt x="562967" y="436687"/>
                </a:cubicBezTo>
                <a:cubicBezTo>
                  <a:pt x="564356" y="443012"/>
                  <a:pt x="565249" y="449213"/>
                  <a:pt x="565944" y="455538"/>
                </a:cubicBezTo>
                <a:lnTo>
                  <a:pt x="603349" y="478606"/>
                </a:lnTo>
                <a:cubicBezTo>
                  <a:pt x="614561" y="485552"/>
                  <a:pt x="620316" y="501427"/>
                  <a:pt x="617041" y="516434"/>
                </a:cubicBezTo>
                <a:lnTo>
                  <a:pt x="610096" y="548928"/>
                </a:lnTo>
                <a:cubicBezTo>
                  <a:pt x="606822" y="563935"/>
                  <a:pt x="595610" y="574104"/>
                  <a:pt x="583109" y="573112"/>
                </a:cubicBezTo>
                <a:lnTo>
                  <a:pt x="541437" y="569764"/>
                </a:lnTo>
                <a:cubicBezTo>
                  <a:pt x="535186" y="579810"/>
                  <a:pt x="527943" y="589111"/>
                  <a:pt x="519708" y="597049"/>
                </a:cubicBezTo>
                <a:lnTo>
                  <a:pt x="522387" y="649015"/>
                </a:lnTo>
                <a:cubicBezTo>
                  <a:pt x="523180" y="664642"/>
                  <a:pt x="515045" y="678780"/>
                  <a:pt x="503039" y="682749"/>
                </a:cubicBezTo>
                <a:lnTo>
                  <a:pt x="477044" y="691431"/>
                </a:lnTo>
                <a:cubicBezTo>
                  <a:pt x="464939" y="695523"/>
                  <a:pt x="452338" y="688330"/>
                  <a:pt x="446782" y="674315"/>
                </a:cubicBezTo>
                <a:lnTo>
                  <a:pt x="428327" y="627683"/>
                </a:lnTo>
                <a:cubicBezTo>
                  <a:pt x="418108" y="625946"/>
                  <a:pt x="408087" y="622474"/>
                  <a:pt x="398661" y="617637"/>
                </a:cubicBezTo>
                <a:lnTo>
                  <a:pt x="363934" y="646534"/>
                </a:lnTo>
                <a:cubicBezTo>
                  <a:pt x="353516" y="655216"/>
                  <a:pt x="339725" y="653479"/>
                  <a:pt x="330895" y="642441"/>
                </a:cubicBezTo>
                <a:lnTo>
                  <a:pt x="311845" y="618629"/>
                </a:lnTo>
                <a:cubicBezTo>
                  <a:pt x="303014" y="607591"/>
                  <a:pt x="301625" y="590352"/>
                  <a:pt x="308570" y="577329"/>
                </a:cubicBezTo>
                <a:lnTo>
                  <a:pt x="331688" y="533921"/>
                </a:lnTo>
                <a:cubicBezTo>
                  <a:pt x="329803" y="528092"/>
                  <a:pt x="328116" y="522015"/>
                  <a:pt x="326727" y="515689"/>
                </a:cubicBezTo>
                <a:cubicBezTo>
                  <a:pt x="325338" y="509364"/>
                  <a:pt x="324445" y="503039"/>
                  <a:pt x="323751" y="496838"/>
                </a:cubicBezTo>
                <a:lnTo>
                  <a:pt x="286345" y="473770"/>
                </a:lnTo>
                <a:cubicBezTo>
                  <a:pt x="275134" y="466824"/>
                  <a:pt x="269478" y="450949"/>
                  <a:pt x="272653" y="435942"/>
                </a:cubicBezTo>
                <a:lnTo>
                  <a:pt x="279598" y="403448"/>
                </a:lnTo>
                <a:cubicBezTo>
                  <a:pt x="282873" y="388441"/>
                  <a:pt x="294084" y="378271"/>
                  <a:pt x="306586" y="379264"/>
                </a:cubicBezTo>
                <a:lnTo>
                  <a:pt x="348159" y="382612"/>
                </a:lnTo>
                <a:cubicBezTo>
                  <a:pt x="354409" y="372566"/>
                  <a:pt x="361652" y="363265"/>
                  <a:pt x="369887" y="355327"/>
                </a:cubicBezTo>
                <a:lnTo>
                  <a:pt x="367209" y="303485"/>
                </a:lnTo>
                <a:cubicBezTo>
                  <a:pt x="366415" y="287858"/>
                  <a:pt x="374551" y="273720"/>
                  <a:pt x="386556" y="269751"/>
                </a:cubicBezTo>
                <a:lnTo>
                  <a:pt x="412552" y="261069"/>
                </a:lnTo>
                <a:close/>
                <a:moveTo>
                  <a:pt x="444897" y="421680"/>
                </a:moveTo>
                <a:cubicBezTo>
                  <a:pt x="420802" y="421714"/>
                  <a:pt x="401263" y="446194"/>
                  <a:pt x="401290" y="476312"/>
                </a:cubicBezTo>
                <a:cubicBezTo>
                  <a:pt x="401318" y="506430"/>
                  <a:pt x="420902" y="530855"/>
                  <a:pt x="444996" y="530820"/>
                </a:cubicBezTo>
                <a:cubicBezTo>
                  <a:pt x="469091" y="530786"/>
                  <a:pt x="488630" y="506306"/>
                  <a:pt x="488603" y="476188"/>
                </a:cubicBezTo>
                <a:cubicBezTo>
                  <a:pt x="488575" y="446070"/>
                  <a:pt x="468991" y="421645"/>
                  <a:pt x="444897" y="421680"/>
                </a:cubicBezTo>
                <a:close/>
                <a:moveTo>
                  <a:pt x="223143" y="-56431"/>
                </a:moveTo>
                <a:lnTo>
                  <a:pt x="249138" y="-47749"/>
                </a:lnTo>
                <a:cubicBezTo>
                  <a:pt x="261144" y="-43656"/>
                  <a:pt x="269280" y="-29518"/>
                  <a:pt x="268486" y="-14015"/>
                </a:cubicBezTo>
                <a:lnTo>
                  <a:pt x="265807" y="37827"/>
                </a:lnTo>
                <a:cubicBezTo>
                  <a:pt x="274042" y="45765"/>
                  <a:pt x="281285" y="54942"/>
                  <a:pt x="287536" y="65112"/>
                </a:cubicBezTo>
                <a:lnTo>
                  <a:pt x="329208" y="61764"/>
                </a:lnTo>
                <a:cubicBezTo>
                  <a:pt x="341610" y="60771"/>
                  <a:pt x="352921" y="70941"/>
                  <a:pt x="356195" y="85948"/>
                </a:cubicBezTo>
                <a:lnTo>
                  <a:pt x="363141" y="118442"/>
                </a:lnTo>
                <a:cubicBezTo>
                  <a:pt x="366316" y="133449"/>
                  <a:pt x="360660" y="149324"/>
                  <a:pt x="349448" y="156270"/>
                </a:cubicBezTo>
                <a:lnTo>
                  <a:pt x="312043" y="179338"/>
                </a:lnTo>
                <a:cubicBezTo>
                  <a:pt x="311348" y="185663"/>
                  <a:pt x="310356" y="191988"/>
                  <a:pt x="309066" y="198189"/>
                </a:cubicBezTo>
                <a:cubicBezTo>
                  <a:pt x="307777" y="204391"/>
                  <a:pt x="305991" y="210592"/>
                  <a:pt x="304105" y="216421"/>
                </a:cubicBezTo>
                <a:lnTo>
                  <a:pt x="327223" y="259829"/>
                </a:lnTo>
                <a:cubicBezTo>
                  <a:pt x="334169" y="272852"/>
                  <a:pt x="332780" y="290091"/>
                  <a:pt x="323949" y="301129"/>
                </a:cubicBezTo>
                <a:lnTo>
                  <a:pt x="304899" y="324941"/>
                </a:lnTo>
                <a:cubicBezTo>
                  <a:pt x="296069" y="335979"/>
                  <a:pt x="282277" y="337716"/>
                  <a:pt x="271859" y="329034"/>
                </a:cubicBezTo>
                <a:lnTo>
                  <a:pt x="237133" y="300137"/>
                </a:lnTo>
                <a:cubicBezTo>
                  <a:pt x="227707" y="304974"/>
                  <a:pt x="217686" y="308446"/>
                  <a:pt x="207466" y="310183"/>
                </a:cubicBezTo>
                <a:lnTo>
                  <a:pt x="189012" y="356815"/>
                </a:lnTo>
                <a:cubicBezTo>
                  <a:pt x="183455" y="370830"/>
                  <a:pt x="170755" y="377899"/>
                  <a:pt x="158750" y="373931"/>
                </a:cubicBezTo>
                <a:lnTo>
                  <a:pt x="132755" y="365249"/>
                </a:lnTo>
                <a:cubicBezTo>
                  <a:pt x="120650" y="361156"/>
                  <a:pt x="112613" y="347018"/>
                  <a:pt x="113407" y="331515"/>
                </a:cubicBezTo>
                <a:lnTo>
                  <a:pt x="116086" y="279549"/>
                </a:lnTo>
                <a:cubicBezTo>
                  <a:pt x="107851" y="271611"/>
                  <a:pt x="100608" y="262434"/>
                  <a:pt x="94357" y="252264"/>
                </a:cubicBezTo>
                <a:lnTo>
                  <a:pt x="52685" y="255612"/>
                </a:lnTo>
                <a:cubicBezTo>
                  <a:pt x="40283" y="256604"/>
                  <a:pt x="28972" y="246435"/>
                  <a:pt x="25698" y="231428"/>
                </a:cubicBezTo>
                <a:lnTo>
                  <a:pt x="18752" y="198934"/>
                </a:lnTo>
                <a:cubicBezTo>
                  <a:pt x="15577" y="183927"/>
                  <a:pt x="21233" y="168052"/>
                  <a:pt x="32445" y="161106"/>
                </a:cubicBezTo>
                <a:lnTo>
                  <a:pt x="69850" y="138038"/>
                </a:lnTo>
                <a:cubicBezTo>
                  <a:pt x="70545" y="131713"/>
                  <a:pt x="71537" y="125512"/>
                  <a:pt x="72827" y="119187"/>
                </a:cubicBezTo>
                <a:cubicBezTo>
                  <a:pt x="74216" y="112861"/>
                  <a:pt x="75803" y="106784"/>
                  <a:pt x="77788" y="100955"/>
                </a:cubicBezTo>
                <a:lnTo>
                  <a:pt x="54670" y="57671"/>
                </a:lnTo>
                <a:cubicBezTo>
                  <a:pt x="47724" y="44648"/>
                  <a:pt x="49113" y="27409"/>
                  <a:pt x="57944" y="16371"/>
                </a:cubicBezTo>
                <a:lnTo>
                  <a:pt x="76994" y="-7441"/>
                </a:lnTo>
                <a:cubicBezTo>
                  <a:pt x="85824" y="-18479"/>
                  <a:pt x="99616" y="-20216"/>
                  <a:pt x="110034" y="-11534"/>
                </a:cubicBezTo>
                <a:lnTo>
                  <a:pt x="144760" y="17363"/>
                </a:lnTo>
                <a:cubicBezTo>
                  <a:pt x="154186" y="12526"/>
                  <a:pt x="164207" y="9054"/>
                  <a:pt x="174427" y="7317"/>
                </a:cubicBezTo>
                <a:lnTo>
                  <a:pt x="192881" y="-39315"/>
                </a:lnTo>
                <a:cubicBezTo>
                  <a:pt x="198437" y="-53330"/>
                  <a:pt x="211038" y="-60399"/>
                  <a:pt x="223143" y="-56431"/>
                </a:cubicBezTo>
                <a:close/>
                <a:moveTo>
                  <a:pt x="190897" y="104180"/>
                </a:moveTo>
                <a:cubicBezTo>
                  <a:pt x="166802" y="104180"/>
                  <a:pt x="147241" y="128632"/>
                  <a:pt x="147241" y="158750"/>
                </a:cubicBezTo>
                <a:cubicBezTo>
                  <a:pt x="147241" y="188868"/>
                  <a:pt x="166802" y="213320"/>
                  <a:pt x="190897" y="213320"/>
                </a:cubicBezTo>
                <a:cubicBezTo>
                  <a:pt x="214991" y="213320"/>
                  <a:pt x="234553" y="188868"/>
                  <a:pt x="234553" y="158750"/>
                </a:cubicBezTo>
                <a:cubicBezTo>
                  <a:pt x="234553" y="128632"/>
                  <a:pt x="214991" y="104180"/>
                  <a:pt x="190897" y="104180"/>
                </a:cubicBezTo>
                <a:close/>
              </a:path>
            </a:pathLst>
          </a:custGeom>
          <a:solidFill>
            <a:srgbClr val="98C7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8"/>
          <p:cNvSpPr/>
          <p:nvPr/>
        </p:nvSpPr>
        <p:spPr>
          <a:xfrm>
            <a:off x="4476750" y="2000250"/>
            <a:ext cx="3143250" cy="1666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Integrated Services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Harmonising data from different sources and formats into unified access points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8"/>
          <p:cNvSpPr/>
          <p:nvPr/>
        </p:nvSpPr>
        <p:spPr>
          <a:xfrm>
            <a:off x="8191500" y="1333500"/>
            <a:ext cx="3524250" cy="2476500"/>
          </a:xfrm>
          <a:prstGeom prst="roundRect">
            <a:avLst>
              <a:gd fmla="val 8000" name="adj"/>
            </a:avLst>
          </a:prstGeom>
          <a:solidFill>
            <a:srgbClr val="FFFFFF"/>
          </a:solidFill>
          <a:ln cap="flat" cmpd="sng" w="12700">
            <a:solidFill>
              <a:srgbClr val="F6D7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8"/>
          <p:cNvSpPr/>
          <p:nvPr/>
        </p:nvSpPr>
        <p:spPr>
          <a:xfrm>
            <a:off x="9620250" y="1476375"/>
            <a:ext cx="476250" cy="476250"/>
          </a:xfrm>
          <a:custGeom>
            <a:rect b="b" l="l" r="r" t="t"/>
            <a:pathLst>
              <a:path extrusionOk="0" h="635000" w="635000">
                <a:moveTo>
                  <a:pt x="317500" y="19844"/>
                </a:moveTo>
                <a:cubicBezTo>
                  <a:pt x="374451" y="19844"/>
                  <a:pt x="420688" y="77640"/>
                  <a:pt x="420688" y="148828"/>
                </a:cubicBezTo>
                <a:cubicBezTo>
                  <a:pt x="420688" y="220017"/>
                  <a:pt x="374451" y="277813"/>
                  <a:pt x="317500" y="277813"/>
                </a:cubicBezTo>
                <a:cubicBezTo>
                  <a:pt x="260549" y="277813"/>
                  <a:pt x="214313" y="220017"/>
                  <a:pt x="214313" y="148828"/>
                </a:cubicBezTo>
                <a:cubicBezTo>
                  <a:pt x="214313" y="77640"/>
                  <a:pt x="260549" y="19844"/>
                  <a:pt x="317500" y="19844"/>
                </a:cubicBezTo>
                <a:close/>
                <a:moveTo>
                  <a:pt x="95250" y="109141"/>
                </a:moveTo>
                <a:cubicBezTo>
                  <a:pt x="134677" y="109141"/>
                  <a:pt x="166688" y="149153"/>
                  <a:pt x="166688" y="198438"/>
                </a:cubicBezTo>
                <a:cubicBezTo>
                  <a:pt x="166688" y="247722"/>
                  <a:pt x="134677" y="287734"/>
                  <a:pt x="95250" y="287734"/>
                </a:cubicBezTo>
                <a:cubicBezTo>
                  <a:pt x="55823" y="287734"/>
                  <a:pt x="23813" y="247722"/>
                  <a:pt x="23812" y="198438"/>
                </a:cubicBezTo>
                <a:cubicBezTo>
                  <a:pt x="23812" y="149153"/>
                  <a:pt x="55823" y="109141"/>
                  <a:pt x="95250" y="109141"/>
                </a:cubicBezTo>
                <a:close/>
                <a:moveTo>
                  <a:pt x="0" y="515937"/>
                </a:moveTo>
                <a:cubicBezTo>
                  <a:pt x="0" y="428253"/>
                  <a:pt x="56852" y="357188"/>
                  <a:pt x="127000" y="357188"/>
                </a:cubicBezTo>
                <a:cubicBezTo>
                  <a:pt x="139700" y="357188"/>
                  <a:pt x="152003" y="359544"/>
                  <a:pt x="163612" y="363885"/>
                </a:cubicBezTo>
                <a:cubicBezTo>
                  <a:pt x="130969" y="409525"/>
                  <a:pt x="111125" y="469801"/>
                  <a:pt x="111125" y="535781"/>
                </a:cubicBezTo>
                <a:lnTo>
                  <a:pt x="111125" y="555625"/>
                </a:lnTo>
                <a:cubicBezTo>
                  <a:pt x="111125" y="569764"/>
                  <a:pt x="113506" y="583158"/>
                  <a:pt x="117773" y="595313"/>
                </a:cubicBezTo>
                <a:lnTo>
                  <a:pt x="31750" y="595313"/>
                </a:lnTo>
                <a:cubicBezTo>
                  <a:pt x="14188" y="595313"/>
                  <a:pt x="0" y="577577"/>
                  <a:pt x="0" y="555625"/>
                </a:cubicBezTo>
                <a:lnTo>
                  <a:pt x="0" y="515937"/>
                </a:lnTo>
                <a:close/>
                <a:moveTo>
                  <a:pt x="517227" y="595313"/>
                </a:moveTo>
                <a:cubicBezTo>
                  <a:pt x="521494" y="583158"/>
                  <a:pt x="523875" y="569764"/>
                  <a:pt x="523875" y="555625"/>
                </a:cubicBezTo>
                <a:lnTo>
                  <a:pt x="523875" y="535781"/>
                </a:lnTo>
                <a:cubicBezTo>
                  <a:pt x="523875" y="469801"/>
                  <a:pt x="504031" y="409525"/>
                  <a:pt x="471388" y="363885"/>
                </a:cubicBezTo>
                <a:cubicBezTo>
                  <a:pt x="482997" y="359544"/>
                  <a:pt x="495300" y="357188"/>
                  <a:pt x="508000" y="357188"/>
                </a:cubicBezTo>
                <a:cubicBezTo>
                  <a:pt x="578148" y="357188"/>
                  <a:pt x="635000" y="428253"/>
                  <a:pt x="635000" y="515937"/>
                </a:cubicBezTo>
                <a:lnTo>
                  <a:pt x="635000" y="555625"/>
                </a:lnTo>
                <a:cubicBezTo>
                  <a:pt x="635000" y="577577"/>
                  <a:pt x="620812" y="595313"/>
                  <a:pt x="603250" y="595313"/>
                </a:cubicBezTo>
                <a:lnTo>
                  <a:pt x="517227" y="595313"/>
                </a:lnTo>
                <a:close/>
                <a:moveTo>
                  <a:pt x="468313" y="198438"/>
                </a:moveTo>
                <a:cubicBezTo>
                  <a:pt x="468313" y="149153"/>
                  <a:pt x="500323" y="109141"/>
                  <a:pt x="539750" y="109141"/>
                </a:cubicBezTo>
                <a:cubicBezTo>
                  <a:pt x="579177" y="109141"/>
                  <a:pt x="611188" y="149153"/>
                  <a:pt x="611188" y="198437"/>
                </a:cubicBezTo>
                <a:cubicBezTo>
                  <a:pt x="611188" y="247722"/>
                  <a:pt x="579177" y="287734"/>
                  <a:pt x="539750" y="287734"/>
                </a:cubicBezTo>
                <a:cubicBezTo>
                  <a:pt x="500323" y="287734"/>
                  <a:pt x="468313" y="247722"/>
                  <a:pt x="468313" y="198438"/>
                </a:cubicBezTo>
                <a:close/>
                <a:moveTo>
                  <a:pt x="158750" y="535781"/>
                </a:moveTo>
                <a:cubicBezTo>
                  <a:pt x="158750" y="426145"/>
                  <a:pt x="229791" y="337344"/>
                  <a:pt x="317500" y="337344"/>
                </a:cubicBezTo>
                <a:cubicBezTo>
                  <a:pt x="405209" y="337344"/>
                  <a:pt x="476250" y="426145"/>
                  <a:pt x="476250" y="535781"/>
                </a:cubicBezTo>
                <a:lnTo>
                  <a:pt x="476250" y="555625"/>
                </a:lnTo>
                <a:cubicBezTo>
                  <a:pt x="476250" y="577577"/>
                  <a:pt x="462062" y="595313"/>
                  <a:pt x="444500" y="595313"/>
                </a:cubicBezTo>
                <a:lnTo>
                  <a:pt x="190500" y="595313"/>
                </a:lnTo>
                <a:cubicBezTo>
                  <a:pt x="172938" y="595313"/>
                  <a:pt x="158750" y="577577"/>
                  <a:pt x="158750" y="555625"/>
                </a:cubicBezTo>
                <a:lnTo>
                  <a:pt x="158750" y="535781"/>
                </a:lnTo>
                <a:close/>
              </a:path>
            </a:pathLst>
          </a:custGeom>
          <a:solidFill>
            <a:srgbClr val="F6D75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8382000" y="2000250"/>
            <a:ext cx="3143250" cy="1666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User Community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Scientists, experts, government bodies, and private sector accessing multidisciplinary data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8"/>
          <p:cNvSpPr/>
          <p:nvPr/>
        </p:nvSpPr>
        <p:spPr>
          <a:xfrm>
            <a:off x="762000" y="4095750"/>
            <a:ext cx="10668000" cy="2095500"/>
          </a:xfrm>
          <a:prstGeom prst="roundRect">
            <a:avLst>
              <a:gd fmla="val 6000" name="adj"/>
            </a:avLst>
          </a:prstGeom>
          <a:solidFill>
            <a:srgbClr val="E3E4DA"/>
          </a:solidFill>
          <a:ln cap="flat" cmpd="sng" w="12700">
            <a:solidFill>
              <a:srgbClr val="833C0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8"/>
          <p:cNvSpPr/>
          <p:nvPr/>
        </p:nvSpPr>
        <p:spPr>
          <a:xfrm>
            <a:off x="1143000" y="4238625"/>
            <a:ext cx="9906000" cy="1809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Core Principle:</a:t>
            </a:r>
            <a:r>
              <a:rPr b="0" i="0" lang="en-US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Services are integrated to make multidisciplinary data</a:t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en-US" sz="21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indable, </a:t>
            </a:r>
            <a:r>
              <a:rPr b="1" i="0" lang="en-US" sz="21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b="0" i="0" lang="en-US" sz="21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ccessible, </a:t>
            </a:r>
            <a:r>
              <a:rPr b="1" i="0" lang="en-US" sz="21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en-US" sz="21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nteroperable and </a:t>
            </a:r>
            <a:r>
              <a:rPr b="1" i="0" lang="en-US" sz="21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b="0" i="0" lang="en-US" sz="210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eusable</a:t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through a single, digital platform</a:t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9"/>
          <p:cNvSpPr/>
          <p:nvPr/>
        </p:nvSpPr>
        <p:spPr>
          <a:xfrm>
            <a:off x="838200" y="1428750"/>
            <a:ext cx="105156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E3E4DA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9"/>
          <p:cNvSpPr/>
          <p:nvPr/>
        </p:nvSpPr>
        <p:spPr>
          <a:xfrm>
            <a:off x="838200" y="2476500"/>
            <a:ext cx="1051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3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Data Lifecycle Stages</a:t>
            </a:r>
            <a:endParaRPr b="0" i="0" sz="320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6" name="Google Shape;206;p9"/>
          <p:cNvCxnSpPr/>
          <p:nvPr/>
        </p:nvCxnSpPr>
        <p:spPr>
          <a:xfrm>
            <a:off x="4191000" y="3429000"/>
            <a:ext cx="3810000" cy="0"/>
          </a:xfrm>
          <a:prstGeom prst="straightConnector1">
            <a:avLst/>
          </a:prstGeom>
          <a:noFill/>
          <a:ln cap="flat" cmpd="sng" w="38100">
            <a:solidFill>
              <a:srgbClr val="833C0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7" name="Google Shape;207;p9"/>
          <p:cNvSpPr/>
          <p:nvPr/>
        </p:nvSpPr>
        <p:spPr>
          <a:xfrm>
            <a:off x="1333500" y="3714750"/>
            <a:ext cx="9525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Nine essential stages every researcher should know</a:t>
            </a:r>
            <a:endParaRPr b="0" i="0" sz="16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2026-04-13T11:36:46Z</dcterms:created>
  <dc:creator>Barbara Angioni</dc:creator>
</cp:coreProperties>
</file>