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459" r:id="rId3"/>
    <p:sldId id="1893" r:id="rId4"/>
    <p:sldId id="1721" r:id="rId5"/>
    <p:sldId id="1907" r:id="rId6"/>
    <p:sldId id="1908" r:id="rId7"/>
    <p:sldId id="1912" r:id="rId8"/>
    <p:sldId id="1792" r:id="rId9"/>
    <p:sldId id="1909" r:id="rId10"/>
    <p:sldId id="1910" r:id="rId11"/>
    <p:sldId id="1718" r:id="rId12"/>
    <p:sldId id="1870" r:id="rId13"/>
    <p:sldId id="1876" r:id="rId14"/>
    <p:sldId id="1873" r:id="rId15"/>
    <p:sldId id="277" r:id="rId16"/>
    <p:sldId id="1711" r:id="rId17"/>
    <p:sldId id="1913" r:id="rId18"/>
    <p:sldId id="1879" r:id="rId19"/>
    <p:sldId id="1911" r:id="rId20"/>
    <p:sldId id="1880" r:id="rId21"/>
    <p:sldId id="1704" r:id="rId22"/>
    <p:sldId id="278" r:id="rId23"/>
    <p:sldId id="1420" r:id="rId24"/>
    <p:sldId id="1896" r:id="rId25"/>
    <p:sldId id="1881" r:id="rId26"/>
    <p:sldId id="1737" r:id="rId27"/>
    <p:sldId id="1897" r:id="rId28"/>
    <p:sldId id="1772" r:id="rId29"/>
    <p:sldId id="1771" r:id="rId30"/>
    <p:sldId id="1685" r:id="rId31"/>
    <p:sldId id="1773" r:id="rId32"/>
    <p:sldId id="1914" r:id="rId33"/>
    <p:sldId id="1898" r:id="rId34"/>
    <p:sldId id="1904" r:id="rId35"/>
    <p:sldId id="1905" r:id="rId36"/>
    <p:sldId id="1906" r:id="rId37"/>
    <p:sldId id="1726" r:id="rId38"/>
    <p:sldId id="1886" r:id="rId39"/>
    <p:sldId id="1887" r:id="rId40"/>
    <p:sldId id="1481" r:id="rId41"/>
    <p:sldId id="262" r:id="rId42"/>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C76"/>
    <a:srgbClr val="E5A113"/>
    <a:srgbClr val="009193"/>
    <a:srgbClr val="9FCACB"/>
    <a:srgbClr val="9DE9ED"/>
    <a:srgbClr val="FEDC7F"/>
    <a:srgbClr val="B0510E"/>
    <a:srgbClr val="1D49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61"/>
    <p:restoredTop sz="92603"/>
  </p:normalViewPr>
  <p:slideViewPr>
    <p:cSldViewPr snapToGrid="0">
      <p:cViewPr varScale="1">
        <p:scale>
          <a:sx n="113" d="100"/>
          <a:sy n="113" d="100"/>
        </p:scale>
        <p:origin x="712" y="17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0B9BDC-E9C9-4440-83EA-4A333813449A}" type="datetimeFigureOut">
              <a:rPr lang="en-GB" smtClean="0"/>
              <a:t>30/06/2026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2B328-1FC2-1C4B-B807-8716236A14CF}" type="slidenum">
              <a:rPr lang="en-GB" smtClean="0"/>
              <a:t>‹#›</a:t>
            </a:fld>
            <a:endParaRPr lang="en-GB"/>
          </a:p>
        </p:txBody>
      </p:sp>
    </p:spTree>
    <p:extLst>
      <p:ext uri="{BB962C8B-B14F-4D97-AF65-F5344CB8AC3E}">
        <p14:creationId xmlns:p14="http://schemas.microsoft.com/office/powerpoint/2010/main" val="962962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github.com/epos-eu/epos-open-source/blob/main/LICENSE"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Title slide</a:t>
            </a:r>
          </a:p>
        </p:txBody>
      </p:sp>
      <p:sp>
        <p:nvSpPr>
          <p:cNvPr id="4" name="Slide Number Placeholder 3"/>
          <p:cNvSpPr>
            <a:spLocks noGrp="1"/>
          </p:cNvSpPr>
          <p:nvPr>
            <p:ph type="sldNum" sz="quarter" idx="5"/>
          </p:nvPr>
        </p:nvSpPr>
        <p:spPr/>
        <p:txBody>
          <a:bodyPr/>
          <a:lstStyle/>
          <a:p>
            <a:fld id="{E552B328-1FC2-1C4B-B807-8716236A14CF}" type="slidenum">
              <a:rPr lang="en-GB" smtClean="0"/>
              <a:t>1</a:t>
            </a:fld>
            <a:endParaRPr lang="en-GB"/>
          </a:p>
        </p:txBody>
      </p:sp>
    </p:spTree>
    <p:extLst>
      <p:ext uri="{BB962C8B-B14F-4D97-AF65-F5344CB8AC3E}">
        <p14:creationId xmlns:p14="http://schemas.microsoft.com/office/powerpoint/2010/main" val="303734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50C10-FD9D-3647-788C-A6CAD42584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DECC62-29D5-B391-39A7-8500E5EE66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E00BDA-9E62-C2D9-0AF1-1CE4CA7DF0CB}"/>
              </a:ext>
            </a:extLst>
          </p:cNvPr>
          <p:cNvSpPr>
            <a:spLocks noGrp="1"/>
          </p:cNvSpPr>
          <p:nvPr>
            <p:ph type="body" idx="1"/>
          </p:nvPr>
        </p:nvSpPr>
        <p:spPr/>
        <p:txBody>
          <a:bodyPr/>
          <a:lstStyle/>
          <a:p>
            <a:r>
              <a:rPr lang="en-GB" dirty="0"/>
              <a:t>As strong practitioners of Open Science, EPOS has been promoting since its first steps open and universal access to high-quality, harmonized data and services, focussing on aspects such as findability, accessibility, interoperability and usability as the key for enabling scientists to tackle complex societal challenges and ensuring that research data and services are  transparently and freely accessible, reusable, and impactful for the scientific community and society at large. </a:t>
            </a:r>
            <a:r>
              <a:rPr lang="it-IT" dirty="0"/>
              <a:t>And </a:t>
            </a:r>
            <a:r>
              <a:rPr lang="it-IT" dirty="0" err="1"/>
              <a:t>again</a:t>
            </a:r>
            <a:r>
              <a:rPr lang="it-IT" dirty="0"/>
              <a:t> </a:t>
            </a:r>
            <a:r>
              <a:rPr lang="it-IT" dirty="0" err="1"/>
              <a:t>you</a:t>
            </a:r>
            <a:r>
              <a:rPr lang="it-IT" dirty="0"/>
              <a:t> can </a:t>
            </a:r>
            <a:r>
              <a:rPr lang="it-IT" dirty="0" err="1"/>
              <a:t>see</a:t>
            </a:r>
            <a:r>
              <a:rPr lang="it-IT" dirty="0"/>
              <a:t> </a:t>
            </a:r>
            <a:r>
              <a:rPr lang="it-IT" dirty="0" err="1"/>
              <a:t>that</a:t>
            </a:r>
            <a:r>
              <a:rPr lang="it-IT" dirty="0"/>
              <a:t> </a:t>
            </a:r>
            <a:r>
              <a:rPr lang="it-IT" dirty="0" err="1"/>
              <a:t>we</a:t>
            </a:r>
            <a:r>
              <a:rPr lang="it-IT" dirty="0"/>
              <a:t> </a:t>
            </a:r>
            <a:r>
              <a:rPr lang="it-IT" dirty="0" err="1"/>
              <a:t>really</a:t>
            </a:r>
            <a:r>
              <a:rPr lang="it-IT" dirty="0"/>
              <a:t> </a:t>
            </a:r>
            <a:r>
              <a:rPr lang="it-IT" dirty="0" err="1"/>
              <a:t>where</a:t>
            </a:r>
            <a:r>
              <a:rPr lang="it-IT" dirty="0"/>
              <a:t> </a:t>
            </a:r>
            <a:r>
              <a:rPr lang="it-IT" dirty="0" err="1"/>
              <a:t>ahead</a:t>
            </a:r>
            <a:r>
              <a:rPr lang="it-IT" dirty="0"/>
              <a:t> of times, </a:t>
            </a:r>
            <a:r>
              <a:rPr lang="it-IT" dirty="0" err="1"/>
              <a:t>since</a:t>
            </a:r>
            <a:r>
              <a:rPr lang="it-IT" dirty="0"/>
              <a:t> the first </a:t>
            </a:r>
            <a:r>
              <a:rPr lang="it-IT" dirty="0" err="1"/>
              <a:t>formal</a:t>
            </a:r>
            <a:r>
              <a:rPr lang="it-IT" dirty="0"/>
              <a:t> </a:t>
            </a:r>
            <a:r>
              <a:rPr lang="it-IT" dirty="0" err="1"/>
              <a:t>definition</a:t>
            </a:r>
            <a:r>
              <a:rPr lang="it-IT" dirty="0"/>
              <a:t> of FAIR </a:t>
            </a:r>
            <a:r>
              <a:rPr lang="it-IT" dirty="0" err="1"/>
              <a:t>dates</a:t>
            </a:r>
            <a:r>
              <a:rPr lang="it-IT" dirty="0"/>
              <a:t> back to 2016, </a:t>
            </a:r>
            <a:r>
              <a:rPr lang="it-IT" dirty="0" err="1"/>
              <a:t>when</a:t>
            </a:r>
            <a:r>
              <a:rPr lang="it-IT" dirty="0"/>
              <a:t> </a:t>
            </a:r>
            <a:r>
              <a:rPr lang="it-IT" dirty="0" err="1"/>
              <a:t>we</a:t>
            </a:r>
            <a:r>
              <a:rPr lang="it-IT" dirty="0"/>
              <a:t> </a:t>
            </a:r>
            <a:r>
              <a:rPr lang="it-IT" dirty="0" err="1"/>
              <a:t>were</a:t>
            </a:r>
            <a:r>
              <a:rPr lang="it-IT" dirty="0"/>
              <a:t> </a:t>
            </a:r>
            <a:r>
              <a:rPr lang="it-IT" dirty="0" err="1"/>
              <a:t>midway</a:t>
            </a:r>
            <a:r>
              <a:rPr lang="it-IT" dirty="0"/>
              <a:t> to </a:t>
            </a:r>
            <a:r>
              <a:rPr lang="it-IT" dirty="0" err="1"/>
              <a:t>our</a:t>
            </a:r>
            <a:r>
              <a:rPr lang="it-IT" dirty="0"/>
              <a:t> </a:t>
            </a:r>
            <a:r>
              <a:rPr lang="it-IT" dirty="0" err="1"/>
              <a:t>operational</a:t>
            </a:r>
            <a:r>
              <a:rPr lang="it-IT" dirty="0"/>
              <a:t> </a:t>
            </a:r>
            <a:r>
              <a:rPr lang="it-IT" dirty="0" err="1"/>
              <a:t>phase</a:t>
            </a:r>
            <a:r>
              <a:rPr lang="it-IT" dirty="0"/>
              <a:t> (and of </a:t>
            </a:r>
            <a:r>
              <a:rPr lang="it-IT" dirty="0" err="1"/>
              <a:t>course</a:t>
            </a:r>
            <a:r>
              <a:rPr lang="it-IT" dirty="0"/>
              <a:t> </a:t>
            </a:r>
            <a:r>
              <a:rPr lang="it-IT" dirty="0" err="1"/>
              <a:t>participating</a:t>
            </a:r>
            <a:r>
              <a:rPr lang="it-IT" dirty="0"/>
              <a:t> in the </a:t>
            </a:r>
            <a:r>
              <a:rPr lang="it-IT" dirty="0" err="1"/>
              <a:t>conversations</a:t>
            </a:r>
            <a:r>
              <a:rPr lang="it-IT" dirty="0"/>
              <a:t> </a:t>
            </a:r>
            <a:r>
              <a:rPr lang="it-IT" dirty="0" err="1"/>
              <a:t>that</a:t>
            </a:r>
            <a:r>
              <a:rPr lang="it-IT" dirty="0"/>
              <a:t> </a:t>
            </a:r>
            <a:r>
              <a:rPr lang="it-IT" dirty="0" err="1"/>
              <a:t>brought</a:t>
            </a:r>
            <a:r>
              <a:rPr lang="it-IT" dirty="0"/>
              <a:t> FAIR </a:t>
            </a:r>
            <a:r>
              <a:rPr lang="it-IT" dirty="0" err="1"/>
              <a:t>principles</a:t>
            </a:r>
            <a:r>
              <a:rPr lang="it-IT" dirty="0"/>
              <a:t> to the </a:t>
            </a:r>
            <a:r>
              <a:rPr lang="it-IT" dirty="0" err="1"/>
              <a:t>forefront</a:t>
            </a:r>
            <a:r>
              <a:rPr lang="it-IT" dirty="0"/>
              <a:t> in the last decade.</a:t>
            </a:r>
          </a:p>
        </p:txBody>
      </p:sp>
      <p:sp>
        <p:nvSpPr>
          <p:cNvPr id="4" name="Slide Number Placeholder 3">
            <a:extLst>
              <a:ext uri="{FF2B5EF4-FFF2-40B4-BE49-F238E27FC236}">
                <a16:creationId xmlns:a16="http://schemas.microsoft.com/office/drawing/2014/main" id="{9DBD91C9-D7F0-F5D5-2F02-5730944DEFDA}"/>
              </a:ext>
            </a:extLst>
          </p:cNvPr>
          <p:cNvSpPr>
            <a:spLocks noGrp="1"/>
          </p:cNvSpPr>
          <p:nvPr>
            <p:ph type="sldNum" sz="quarter" idx="5"/>
          </p:nvPr>
        </p:nvSpPr>
        <p:spPr/>
        <p:txBody>
          <a:bodyPr/>
          <a:lstStyle/>
          <a:p>
            <a:fld id="{014C21A2-60AD-334E-9C41-2DC0EF94D362}" type="slidenum">
              <a:rPr lang="it-IT" smtClean="0"/>
              <a:pPr/>
              <a:t>12</a:t>
            </a:fld>
            <a:endParaRPr lang="it-IT"/>
          </a:p>
        </p:txBody>
      </p:sp>
    </p:spTree>
    <p:extLst>
      <p:ext uri="{BB962C8B-B14F-4D97-AF65-F5344CB8AC3E}">
        <p14:creationId xmlns:p14="http://schemas.microsoft.com/office/powerpoint/2010/main" val="1787078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464FA-53C4-E007-0A95-22930D0BC8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2E550C-FFF6-D31B-3972-E1D1C575E3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73C22C-2552-FCEE-2D35-8396EE2B15A5}"/>
              </a:ext>
            </a:extLst>
          </p:cNvPr>
          <p:cNvSpPr>
            <a:spLocks noGrp="1"/>
          </p:cNvSpPr>
          <p:nvPr>
            <p:ph type="body" idx="1"/>
          </p:nvPr>
        </p:nvSpPr>
        <p:spPr/>
        <p:txBody>
          <a:bodyPr/>
          <a:lstStyle/>
          <a:p>
            <a:pPr algn="l"/>
            <a:r>
              <a:rPr lang="en-IT" sz="1200" b="0" i="0" kern="1200" dirty="0">
                <a:solidFill>
                  <a:schemeClr val="tx1"/>
                </a:solidFill>
                <a:effectLst/>
                <a:latin typeface="Open Sans" panose="020B0606030504020204" pitchFamily="34" charset="0"/>
                <a:ea typeface="+mn-ea"/>
                <a:cs typeface="+mn-cs"/>
              </a:rPr>
              <a:t>EPOS ERIC is currently one of the most widespread ERICs in operation, with involves 20 countries</a:t>
            </a:r>
            <a:r>
              <a:rPr lang="en-GB" sz="1200" i="0" noProof="0" dirty="0">
                <a:effectLst/>
                <a:latin typeface="Calibri" panose="020F0502020204030204" pitchFamily="34" charset="0"/>
                <a:cs typeface="Calibri" panose="020F0502020204030204" pitchFamily="34" charset="0"/>
              </a:rPr>
              <a:t>, a testimony to their commitment and to the strategic relevance of our infrastructure in EU and national Research Infrastructures roadmaps</a:t>
            </a:r>
            <a:r>
              <a:rPr lang="en-IT" sz="1200" b="0" i="0" kern="1200" dirty="0">
                <a:solidFill>
                  <a:schemeClr val="tx1"/>
                </a:solidFill>
                <a:effectLst/>
                <a:latin typeface="Open Sans" panose="020B0606030504020204" pitchFamily="34" charset="0"/>
                <a:ea typeface="+mn-ea"/>
                <a:cs typeface="+mn-cs"/>
              </a:rPr>
              <a:t>. As you saw in the timeline, it took us decades to arrive where we are, and coordinating the contributes from many different communities and countries is no trivial work that needs appropriate governance.</a:t>
            </a:r>
            <a:r>
              <a:rPr lang="en-IT" dirty="0">
                <a:effectLst/>
              </a:rPr>
              <a:t> </a:t>
            </a:r>
          </a:p>
          <a:p>
            <a:pPr algn="l"/>
            <a:r>
              <a:rPr lang="en-GB" sz="1200" dirty="0">
                <a:solidFill>
                  <a:schemeClr val="dk1"/>
                </a:solidFill>
                <a:latin typeface="Calibri" panose="020F0502020204030204" pitchFamily="34" charset="0"/>
                <a:ea typeface="Calibri"/>
                <a:cs typeface="Calibri" panose="020F0502020204030204" pitchFamily="34" charset="0"/>
                <a:sym typeface="Calibri"/>
              </a:rPr>
              <a:t>Overall, EPOS ERIC </a:t>
            </a:r>
            <a:r>
              <a:rPr lang="en-GB" sz="1200" b="1" dirty="0">
                <a:solidFill>
                  <a:schemeClr val="dk1"/>
                </a:solidFill>
                <a:latin typeface="Calibri" panose="020F0502020204030204" pitchFamily="34" charset="0"/>
                <a:ea typeface="Calibri"/>
                <a:cs typeface="Calibri" panose="020F0502020204030204" pitchFamily="34" charset="0"/>
                <a:sym typeface="Calibri"/>
              </a:rPr>
              <a:t>ensures joint strategies </a:t>
            </a:r>
            <a:r>
              <a:rPr lang="en-GB" sz="1200" dirty="0">
                <a:solidFill>
                  <a:schemeClr val="dk1"/>
                </a:solidFill>
                <a:latin typeface="Calibri" panose="020F0502020204030204" pitchFamily="34" charset="0"/>
                <a:ea typeface="Calibri"/>
                <a:cs typeface="Calibri" panose="020F0502020204030204" pitchFamily="34" charset="0"/>
                <a:sym typeface="Calibri"/>
              </a:rPr>
              <a:t>to achieve </a:t>
            </a:r>
            <a:r>
              <a:rPr lang="en-GB" sz="1200" b="1" dirty="0">
                <a:solidFill>
                  <a:schemeClr val="dk1"/>
                </a:solidFill>
                <a:latin typeface="Calibri" panose="020F0502020204030204" pitchFamily="34" charset="0"/>
                <a:ea typeface="Calibri"/>
                <a:cs typeface="Calibri" panose="020F0502020204030204" pitchFamily="34" charset="0"/>
                <a:sym typeface="Calibri"/>
              </a:rPr>
              <a:t>scientific and technological innovation </a:t>
            </a:r>
            <a:r>
              <a:rPr lang="en-GB" sz="1200" dirty="0">
                <a:solidFill>
                  <a:schemeClr val="dk1"/>
                </a:solidFill>
                <a:latin typeface="Calibri" panose="020F0502020204030204" pitchFamily="34" charset="0"/>
                <a:ea typeface="Calibri"/>
                <a:cs typeface="Calibri" panose="020F0502020204030204" pitchFamily="34" charset="0"/>
                <a:sym typeface="Calibri"/>
              </a:rPr>
              <a:t>across all stakeholders involved, and tackles </a:t>
            </a:r>
            <a:r>
              <a:rPr lang="en-GB" sz="1200" b="1" dirty="0">
                <a:solidFill>
                  <a:schemeClr val="dk1"/>
                </a:solidFill>
                <a:latin typeface="Calibri" panose="020F0502020204030204" pitchFamily="34" charset="0"/>
                <a:ea typeface="Calibri"/>
                <a:cs typeface="Calibri" panose="020F0502020204030204" pitchFamily="34" charset="0"/>
                <a:sym typeface="Calibri"/>
              </a:rPr>
              <a:t>sustainability</a:t>
            </a:r>
            <a:r>
              <a:rPr lang="en-GB" sz="1200" dirty="0">
                <a:solidFill>
                  <a:schemeClr val="dk1"/>
                </a:solidFill>
                <a:latin typeface="Calibri" panose="020F0502020204030204" pitchFamily="34" charset="0"/>
                <a:ea typeface="Calibri"/>
                <a:cs typeface="Calibri" panose="020F0502020204030204" pitchFamily="34" charset="0"/>
                <a:sym typeface="Calibri"/>
              </a:rPr>
              <a:t> with harmonized approaches</a:t>
            </a:r>
          </a:p>
          <a:p>
            <a:pPr algn="l"/>
            <a:endParaRPr lang="en-GB" sz="1200" b="0" i="1" noProof="0" dirty="0">
              <a:effectLst/>
              <a:latin typeface="Calibri" panose="020F0502020204030204" pitchFamily="34" charset="0"/>
              <a:cs typeface="Calibri" panose="020F0502020204030204" pitchFamily="34" charset="0"/>
            </a:endParaRPr>
          </a:p>
          <a:p>
            <a:pPr marL="0" marR="0" lvl="0" indent="0" algn="l" rtl="0">
              <a:spcBef>
                <a:spcPts val="0"/>
              </a:spcBef>
              <a:spcAft>
                <a:spcPts val="0"/>
              </a:spcAft>
              <a:buClr>
                <a:srgbClr val="385623"/>
              </a:buClr>
              <a:buSzPts val="1000"/>
              <a:buFont typeface="Calibri"/>
              <a:buNone/>
            </a:pPr>
            <a:r>
              <a:rPr lang="en-GB" sz="1200" b="0" dirty="0">
                <a:solidFill>
                  <a:srgbClr val="385623"/>
                </a:solidFill>
                <a:latin typeface="Calibri"/>
                <a:ea typeface="Calibri"/>
                <a:cs typeface="Calibri"/>
                <a:sym typeface="Calibri"/>
              </a:rPr>
              <a:t>In the picture you can see in dark green the ERIC’s member countries (dark) and the one observer (light); while in</a:t>
            </a:r>
            <a:r>
              <a:rPr lang="en-GB" sz="1200" b="0" dirty="0">
                <a:solidFill>
                  <a:srgbClr val="C00000"/>
                </a:solidFill>
                <a:latin typeface="Calibri"/>
                <a:ea typeface="Calibri"/>
                <a:cs typeface="Calibri"/>
                <a:sym typeface="Calibri"/>
              </a:rPr>
              <a:t> red, the countries that are not members of the ERIC, but still participate to the EPOS Delivery Framework providing scientific data and services. Some of them are in the process or have expressed interest in becoming full members, so we hope to see our membership enlarged in the years to come.</a:t>
            </a:r>
          </a:p>
        </p:txBody>
      </p:sp>
      <p:sp>
        <p:nvSpPr>
          <p:cNvPr id="4" name="Slide Number Placeholder 3">
            <a:extLst>
              <a:ext uri="{FF2B5EF4-FFF2-40B4-BE49-F238E27FC236}">
                <a16:creationId xmlns:a16="http://schemas.microsoft.com/office/drawing/2014/main" id="{262EAC8F-695E-B835-AAA9-BC8615A8986B}"/>
              </a:ext>
            </a:extLst>
          </p:cNvPr>
          <p:cNvSpPr>
            <a:spLocks noGrp="1"/>
          </p:cNvSpPr>
          <p:nvPr>
            <p:ph type="sldNum" sz="quarter" idx="5"/>
          </p:nvPr>
        </p:nvSpPr>
        <p:spPr/>
        <p:txBody>
          <a:bodyPr/>
          <a:lstStyle/>
          <a:p>
            <a:fld id="{014C21A2-60AD-334E-9C41-2DC0EF94D362}" type="slidenum">
              <a:rPr lang="it-IT" smtClean="0"/>
              <a:pPr/>
              <a:t>13</a:t>
            </a:fld>
            <a:endParaRPr lang="it-IT"/>
          </a:p>
        </p:txBody>
      </p:sp>
    </p:spTree>
    <p:extLst>
      <p:ext uri="{BB962C8B-B14F-4D97-AF65-F5344CB8AC3E}">
        <p14:creationId xmlns:p14="http://schemas.microsoft.com/office/powerpoint/2010/main" val="666113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important step in EPOS’ journey was its establishment as an ERIC, another term that deserves some definition.</a:t>
            </a:r>
          </a:p>
          <a:p>
            <a:r>
              <a:rPr lang="en-IT" sz="1200" b="0" i="0" kern="1200" dirty="0">
                <a:solidFill>
                  <a:schemeClr val="tx1"/>
                </a:solidFill>
                <a:effectLst/>
                <a:latin typeface="Open Sans" panose="020B0606030504020204" pitchFamily="34" charset="0"/>
                <a:ea typeface="+mn-ea"/>
                <a:cs typeface="+mn-cs"/>
              </a:rPr>
              <a:t>We said before that Research Infrastructures are </a:t>
            </a:r>
            <a:r>
              <a:rPr lang="en-IT" sz="1200" b="1" i="0" kern="1200" dirty="0">
                <a:solidFill>
                  <a:schemeClr val="tx1"/>
                </a:solidFill>
                <a:effectLst/>
                <a:latin typeface="Open Sans" panose="020B0606030504020204" pitchFamily="34" charset="0"/>
                <a:ea typeface="+mn-ea"/>
                <a:cs typeface="+mn-cs"/>
              </a:rPr>
              <a:t>long-term, strategic investments</a:t>
            </a:r>
            <a:r>
              <a:rPr lang="en-IT" sz="1200" b="0" i="0" kern="1200" dirty="0">
                <a:solidFill>
                  <a:schemeClr val="tx1"/>
                </a:solidFill>
                <a:effectLst/>
                <a:latin typeface="Open Sans" panose="020B0606030504020204" pitchFamily="34" charset="0"/>
                <a:ea typeface="+mn-ea"/>
                <a:cs typeface="+mn-cs"/>
              </a:rPr>
              <a:t>. Being something that is build with sustainability in mind, they need to be incorporated and have a legal form that is recognised across the different countries and regulations. An ERIC - </a:t>
            </a:r>
            <a:r>
              <a:rPr lang="en-IT" sz="1200" b="1" i="0" kern="1200" dirty="0">
                <a:solidFill>
                  <a:schemeClr val="tx1"/>
                </a:solidFill>
                <a:effectLst/>
                <a:latin typeface="Open Sans" panose="020B0606030504020204" pitchFamily="34" charset="0"/>
                <a:ea typeface="+mn-ea"/>
                <a:cs typeface="+mn-cs"/>
              </a:rPr>
              <a:t>– a European Research Infrastructure Consortium -</a:t>
            </a:r>
            <a:r>
              <a:rPr lang="en-IT" sz="1200" b="0" i="0" kern="1200" dirty="0">
                <a:solidFill>
                  <a:schemeClr val="tx1"/>
                </a:solidFill>
                <a:effectLst/>
                <a:latin typeface="Open Sans" panose="020B0606030504020204" pitchFamily="34" charset="0"/>
                <a:ea typeface="+mn-ea"/>
                <a:cs typeface="+mn-cs"/>
              </a:rPr>
              <a:t> is just that: a specific legal framework created under EU laws that facilitates the establishment and operation of Research Infrastructures, ensuring long-term sustainability, flexibility, and recognition across EU countries. Following Europe’s recommendations about this, EPOS was established as an </a:t>
            </a:r>
            <a:r>
              <a:rPr lang="en-IT" sz="1200" b="1" i="0" kern="1200" dirty="0">
                <a:solidFill>
                  <a:schemeClr val="tx1"/>
                </a:solidFill>
                <a:effectLst/>
                <a:latin typeface="Open Sans" panose="020B0606030504020204" pitchFamily="34" charset="0"/>
                <a:ea typeface="+mn-ea"/>
                <a:cs typeface="+mn-cs"/>
              </a:rPr>
              <a:t>ERIC since 2018</a:t>
            </a:r>
            <a:r>
              <a:rPr lang="en-IT" sz="1200" b="0" i="0" kern="1200" dirty="0">
                <a:solidFill>
                  <a:schemeClr val="tx1"/>
                </a:solidFill>
                <a:effectLst/>
                <a:latin typeface="Open Sans" panose="020B0606030504020204" pitchFamily="34" charset="0"/>
                <a:ea typeface="+mn-ea"/>
                <a:cs typeface="+mn-cs"/>
              </a:rPr>
              <a:t>. </a:t>
            </a:r>
            <a:endParaRPr lang="en-GB" dirty="0"/>
          </a:p>
        </p:txBody>
      </p:sp>
      <p:sp>
        <p:nvSpPr>
          <p:cNvPr id="4" name="Slide Number Placeholder 3"/>
          <p:cNvSpPr>
            <a:spLocks noGrp="1"/>
          </p:cNvSpPr>
          <p:nvPr>
            <p:ph type="sldNum" sz="quarter" idx="5"/>
          </p:nvPr>
        </p:nvSpPr>
        <p:spPr/>
        <p:txBody>
          <a:bodyPr/>
          <a:lstStyle/>
          <a:p>
            <a:fld id="{014C21A2-60AD-334E-9C41-2DC0EF94D362}" type="slidenum">
              <a:rPr lang="it-IT" smtClean="0"/>
              <a:pPr/>
              <a:t>14</a:t>
            </a:fld>
            <a:endParaRPr lang="it-IT"/>
          </a:p>
        </p:txBody>
      </p:sp>
    </p:spTree>
    <p:extLst>
      <p:ext uri="{BB962C8B-B14F-4D97-AF65-F5344CB8AC3E}">
        <p14:creationId xmlns:p14="http://schemas.microsoft.com/office/powerpoint/2010/main" val="49807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But </a:t>
            </a:r>
            <a:r>
              <a:rPr lang="en-GB" sz="1200" b="0" i="0" kern="1200" dirty="0">
                <a:solidFill>
                  <a:schemeClr val="tx1"/>
                </a:solidFill>
                <a:effectLst/>
                <a:latin typeface="Open Sans" panose="020B0606030504020204" pitchFamily="34" charset="0"/>
                <a:ea typeface="+mn-ea"/>
                <a:cs typeface="+mn-cs"/>
              </a:rPr>
              <a:t>Natural phenomena such as those studied by Solid Earth sciences do not stop at national, nor continental borders. Nor do they respect disciplinary boundaries. </a:t>
            </a:r>
            <a:endParaRPr lang="en-IT"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Open Sans" panose="020B0606030504020204" pitchFamily="34" charset="0"/>
                <a:ea typeface="+mn-ea"/>
                <a:cs typeface="+mn-cs"/>
              </a:rPr>
              <a:t>EPOS is part of a wider ecosystem made of a number of international organisations and sister infrastructures with similar missions and scope in the field of geosciences and other environmental disciplines. Collaboration and sharing of best practices and technical solutions among these players is vital to ensure global interoperability of data and services and enable equitable and inclusive geoscience research. </a:t>
            </a:r>
            <a:endParaRPr lang="en-IT" sz="1200" b="0" i="0" kern="1200" dirty="0">
              <a:solidFill>
                <a:schemeClr val="tx1"/>
              </a:solidFill>
              <a:effectLst/>
              <a:latin typeface="Open Sans" panose="020B0606030504020204" pitchFamily="34" charset="0"/>
              <a:ea typeface="+mn-ea"/>
              <a:cs typeface="+mn-cs"/>
            </a:endParaRPr>
          </a:p>
          <a:p>
            <a:r>
              <a:rPr lang="en-GB" sz="1200" b="0" i="0" kern="1200" dirty="0">
                <a:solidFill>
                  <a:schemeClr val="tx1"/>
                </a:solidFill>
                <a:effectLst/>
                <a:latin typeface="Open Sans" panose="020B0606030504020204" pitchFamily="34" charset="0"/>
                <a:ea typeface="+mn-ea"/>
                <a:cs typeface="+mn-cs"/>
              </a:rPr>
              <a:t>A special place in this complex geography of collaboration belongs to three leading Research Infrastructures focussing on solid Earth sciences: </a:t>
            </a:r>
            <a:r>
              <a:rPr lang="en-GB" sz="1200" b="0" i="0" kern="1200" dirty="0" err="1">
                <a:solidFill>
                  <a:schemeClr val="tx1"/>
                </a:solidFill>
                <a:effectLst/>
                <a:latin typeface="Open Sans" panose="020B0606030504020204" pitchFamily="34" charset="0"/>
                <a:ea typeface="+mn-ea"/>
                <a:cs typeface="+mn-cs"/>
              </a:rPr>
              <a:t>EarthScope</a:t>
            </a:r>
            <a:r>
              <a:rPr lang="en-GB" sz="1200" b="0" i="0" kern="1200" dirty="0">
                <a:solidFill>
                  <a:schemeClr val="tx1"/>
                </a:solidFill>
                <a:effectLst/>
                <a:latin typeface="Open Sans" panose="020B0606030504020204" pitchFamily="34" charset="0"/>
                <a:ea typeface="+mn-ea"/>
                <a:cs typeface="+mn-cs"/>
              </a:rPr>
              <a:t>, </a:t>
            </a:r>
            <a:r>
              <a:rPr lang="en-GB" sz="1200" b="0" i="0" kern="1200" dirty="0" err="1">
                <a:solidFill>
                  <a:schemeClr val="tx1"/>
                </a:solidFill>
                <a:effectLst/>
                <a:latin typeface="Open Sans" panose="020B0606030504020204" pitchFamily="34" charset="0"/>
                <a:ea typeface="+mn-ea"/>
                <a:cs typeface="+mn-cs"/>
              </a:rPr>
              <a:t>AuScope</a:t>
            </a:r>
            <a:r>
              <a:rPr lang="en-GB" sz="1200" b="0" i="0" kern="1200" dirty="0">
                <a:solidFill>
                  <a:schemeClr val="tx1"/>
                </a:solidFill>
                <a:effectLst/>
                <a:latin typeface="Open Sans" panose="020B0606030504020204" pitchFamily="34" charset="0"/>
                <a:ea typeface="+mn-ea"/>
                <a:cs typeface="+mn-cs"/>
              </a:rPr>
              <a:t>, and Earth Science NZ.</a:t>
            </a:r>
            <a:endParaRPr lang="en-IT" sz="1200" b="0" i="0" kern="1200" dirty="0">
              <a:solidFill>
                <a:schemeClr val="tx1"/>
              </a:solidFill>
              <a:effectLst/>
              <a:latin typeface="Open Sans" panose="020B0606030504020204" pitchFamily="34" charset="0"/>
              <a:ea typeface="+mn-ea"/>
              <a:cs typeface="+mn-cs"/>
            </a:endParaRPr>
          </a:p>
          <a:p>
            <a:r>
              <a:rPr lang="en-GB" sz="1200" b="0" i="0" kern="1200" dirty="0">
                <a:solidFill>
                  <a:schemeClr val="tx1"/>
                </a:solidFill>
                <a:effectLst/>
                <a:latin typeface="Open Sans" panose="020B0606030504020204" pitchFamily="34" charset="0"/>
                <a:ea typeface="+mn-ea"/>
                <a:cs typeface="+mn-cs"/>
              </a:rPr>
              <a:t>EPOS, </a:t>
            </a:r>
            <a:r>
              <a:rPr lang="en-GB" sz="1200" b="0" i="0" kern="1200" dirty="0" err="1">
                <a:solidFill>
                  <a:schemeClr val="tx1"/>
                </a:solidFill>
                <a:effectLst/>
                <a:latin typeface="Open Sans" panose="020B0606030504020204" pitchFamily="34" charset="0"/>
                <a:ea typeface="+mn-ea"/>
                <a:cs typeface="+mn-cs"/>
              </a:rPr>
              <a:t>AuScope</a:t>
            </a:r>
            <a:r>
              <a:rPr lang="en-GB" sz="1200" b="0" i="0" kern="1200" dirty="0">
                <a:solidFill>
                  <a:schemeClr val="tx1"/>
                </a:solidFill>
                <a:effectLst/>
                <a:latin typeface="Open Sans" panose="020B0606030504020204" pitchFamily="34" charset="0"/>
                <a:ea typeface="+mn-ea"/>
                <a:cs typeface="+mn-cs"/>
              </a:rPr>
              <a:t>, and </a:t>
            </a:r>
            <a:r>
              <a:rPr lang="en-GB" sz="1200" b="0" i="0" kern="1200" dirty="0" err="1">
                <a:solidFill>
                  <a:schemeClr val="tx1"/>
                </a:solidFill>
                <a:effectLst/>
                <a:latin typeface="Open Sans" panose="020B0606030504020204" pitchFamily="34" charset="0"/>
                <a:ea typeface="+mn-ea"/>
                <a:cs typeface="+mn-cs"/>
              </a:rPr>
              <a:t>EarthScope</a:t>
            </a:r>
            <a:r>
              <a:rPr lang="en-GB" sz="1200" b="0" i="0" kern="1200" dirty="0">
                <a:solidFill>
                  <a:schemeClr val="tx1"/>
                </a:solidFill>
                <a:effectLst/>
                <a:latin typeface="Open Sans" panose="020B0606030504020204" pitchFamily="34" charset="0"/>
                <a:ea typeface="+mn-ea"/>
                <a:cs typeface="+mn-cs"/>
              </a:rPr>
              <a:t>, recently joined by New Zealand’s GNS, have created a partnership to promote common Open Science and FAIR practices, solutions, and services and enable open, interoperable access to multidisciplinary geoscience data and services across the research infrastructures. The long term vision is to create a globally federated research infrastructure extensible to other world regions.</a:t>
            </a:r>
            <a:endParaRPr lang="en-IT" sz="1200" b="0" i="0" kern="1200" dirty="0">
              <a:solidFill>
                <a:schemeClr val="tx1"/>
              </a:solidFill>
              <a:effectLst/>
              <a:latin typeface="Open Sans" panose="020B0606030504020204" pitchFamily="34" charset="0"/>
              <a:ea typeface="+mn-ea"/>
              <a:cs typeface="+mn-cs"/>
            </a:endParaRPr>
          </a:p>
          <a:p>
            <a:r>
              <a:rPr lang="en-GB" sz="1200" b="0" i="0" kern="1200" dirty="0">
                <a:solidFill>
                  <a:schemeClr val="tx1"/>
                </a:solidFill>
                <a:effectLst/>
                <a:latin typeface="Open Sans" panose="020B0606030504020204" pitchFamily="34" charset="0"/>
                <a:ea typeface="+mn-ea"/>
                <a:cs typeface="+mn-cs"/>
              </a:rPr>
              <a:t>The benefits are huge for all stakeholders:</a:t>
            </a:r>
            <a:endParaRPr lang="en-IT" sz="1200" b="0" i="0" kern="1200" dirty="0">
              <a:solidFill>
                <a:schemeClr val="tx1"/>
              </a:solidFill>
              <a:effectLst/>
              <a:latin typeface="Open Sans" panose="020B0606030504020204" pitchFamily="34" charset="0"/>
              <a:ea typeface="+mn-ea"/>
              <a:cs typeface="+mn-cs"/>
            </a:endParaRPr>
          </a:p>
          <a:p>
            <a:r>
              <a:rPr lang="en-GB" sz="1200" b="0" i="0" kern="1200" dirty="0">
                <a:solidFill>
                  <a:schemeClr val="tx1"/>
                </a:solidFill>
                <a:effectLst/>
                <a:latin typeface="Open Sans" panose="020B0606030504020204" pitchFamily="34" charset="0"/>
                <a:ea typeface="+mn-ea"/>
                <a:cs typeface="+mn-cs"/>
              </a:rPr>
              <a:t>•capitalizing on joint investments and expertise;</a:t>
            </a:r>
            <a:endParaRPr lang="en-IT" sz="1200" b="0" i="0" kern="1200" dirty="0">
              <a:solidFill>
                <a:schemeClr val="tx1"/>
              </a:solidFill>
              <a:effectLst/>
              <a:latin typeface="Open Sans" panose="020B0606030504020204" pitchFamily="34" charset="0"/>
              <a:ea typeface="+mn-ea"/>
              <a:cs typeface="+mn-cs"/>
            </a:endParaRPr>
          </a:p>
          <a:p>
            <a:r>
              <a:rPr lang="en-GB" sz="1200" b="0" i="0" kern="1200" dirty="0">
                <a:solidFill>
                  <a:schemeClr val="tx1"/>
                </a:solidFill>
                <a:effectLst/>
                <a:latin typeface="Open Sans" panose="020B0606030504020204" pitchFamily="34" charset="0"/>
                <a:ea typeface="+mn-ea"/>
                <a:cs typeface="+mn-cs"/>
              </a:rPr>
              <a:t>• maximizing the benefits of integrating data fostering FAIR data stewardship,</a:t>
            </a:r>
            <a:endParaRPr lang="en-IT" sz="1200" b="0" i="0" kern="1200" dirty="0">
              <a:solidFill>
                <a:schemeClr val="tx1"/>
              </a:solidFill>
              <a:effectLst/>
              <a:latin typeface="Open Sans" panose="020B0606030504020204" pitchFamily="34" charset="0"/>
              <a:ea typeface="+mn-ea"/>
              <a:cs typeface="+mn-cs"/>
            </a:endParaRPr>
          </a:p>
          <a:p>
            <a:r>
              <a:rPr lang="en-GB" sz="1200" b="0" i="0" kern="1200" dirty="0">
                <a:solidFill>
                  <a:schemeClr val="tx1"/>
                </a:solidFill>
                <a:effectLst/>
                <a:latin typeface="Open Sans" panose="020B0606030504020204" pitchFamily="34" charset="0"/>
                <a:ea typeface="+mn-ea"/>
                <a:cs typeface="+mn-cs"/>
              </a:rPr>
              <a:t>•and above all allowing equal opportunities for all researchers around the Globe.</a:t>
            </a:r>
            <a:endParaRPr lang="en-IT" sz="1200" b="0" i="0" kern="1200" dirty="0">
              <a:solidFill>
                <a:schemeClr val="tx1"/>
              </a:solidFill>
              <a:effectLst/>
              <a:latin typeface="Open Sans" panose="020B0606030504020204" pitchFamily="34" charset="0"/>
              <a:ea typeface="+mn-ea"/>
              <a:cs typeface="+mn-cs"/>
            </a:endParaRPr>
          </a:p>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404EF7-00E6-CD44-AAFC-3A9704DED3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657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Global Research infrastructures are key instruments for achieving the UN Sustainable Development goals and enhancing societal resilience, effectively supporting international and national policy frameworks, such as the UN Sendai Framework for Disaster Risk Reduction. By providing sustained observations, interoperable data, and advanced analytical services, research infrastructures enable the generation of robust scientific evidence that underpins policy implementation. In this way, they act as a bridge between science and policy, translating research outputs into actionable knowledge that supports risk assessment, preparedness, and long-term resilience strategies.</a:t>
            </a:r>
          </a:p>
          <a:p>
            <a:r>
              <a:rPr lang="en-GB" sz="1200" b="0" i="0" kern="1200" dirty="0">
                <a:solidFill>
                  <a:schemeClr val="tx1"/>
                </a:solidFill>
                <a:latin typeface="Open Sans" panose="020B0606030504020204" pitchFamily="34" charset="0"/>
                <a:ea typeface="+mn-ea"/>
                <a:cs typeface="+mn-cs"/>
              </a:rPr>
              <a:t>They can also be instrumental in maintaining international dialogue through </a:t>
            </a:r>
            <a:r>
              <a:rPr lang="en-GB" sz="1200" b="1" i="0" kern="1200" dirty="0">
                <a:solidFill>
                  <a:schemeClr val="tx1"/>
                </a:solidFill>
                <a:latin typeface="Open Sans" panose="020B0606030504020204" pitchFamily="34" charset="0"/>
                <a:ea typeface="+mn-ea"/>
                <a:cs typeface="+mn-cs"/>
              </a:rPr>
              <a:t>science diplomacy</a:t>
            </a:r>
            <a:r>
              <a:rPr lang="en-GB" sz="1200" b="0" i="0" kern="1200" dirty="0">
                <a:solidFill>
                  <a:schemeClr val="tx1"/>
                </a:solidFill>
                <a:latin typeface="Open Sans" panose="020B0606030504020204" pitchFamily="34" charset="0"/>
                <a:ea typeface="+mn-ea"/>
                <a:cs typeface="+mn-cs"/>
              </a:rPr>
              <a:t>, even amid geopolitical tensions.</a:t>
            </a:r>
          </a:p>
          <a:p>
            <a:endParaRPr lang="en-GB" sz="1200" b="0" i="0" kern="1200" dirty="0">
              <a:solidFill>
                <a:schemeClr val="tx1"/>
              </a:solidFill>
              <a:latin typeface="Open Sans" panose="020B0606030504020204" pitchFamily="34" charset="0"/>
              <a:ea typeface="+mn-ea"/>
              <a:cs typeface="+mn-cs"/>
            </a:endParaRPr>
          </a:p>
          <a:p>
            <a:r>
              <a:rPr lang="en-GB" sz="1200" b="0" i="0" kern="1200" dirty="0">
                <a:solidFill>
                  <a:schemeClr val="tx1"/>
                </a:solidFill>
                <a:latin typeface="Open Sans" panose="020B0606030504020204" pitchFamily="34" charset="0"/>
                <a:ea typeface="+mn-ea"/>
                <a:cs typeface="+mn-cs"/>
              </a:rPr>
              <a:t>On the other hand, to perform this important job well they need </a:t>
            </a:r>
            <a:r>
              <a:rPr lang="en-GB" sz="1200" b="1" i="0" kern="1200" dirty="0">
                <a:solidFill>
                  <a:schemeClr val="tx1"/>
                </a:solidFill>
                <a:latin typeface="Open Sans" panose="020B0606030504020204" pitchFamily="34" charset="0"/>
                <a:ea typeface="+mn-ea"/>
                <a:cs typeface="+mn-cs"/>
              </a:rPr>
              <a:t>policy support</a:t>
            </a:r>
            <a:r>
              <a:rPr lang="en-GB" sz="1200" b="0" i="0" kern="1200" dirty="0">
                <a:solidFill>
                  <a:schemeClr val="tx1"/>
                </a:solidFill>
                <a:latin typeface="Open Sans" panose="020B0606030504020204" pitchFamily="34" charset="0"/>
                <a:ea typeface="+mn-ea"/>
                <a:cs typeface="+mn-cs"/>
              </a:rPr>
              <a:t> to align roadmaps, reduce regulatory barriers, fund infrastructure and mobility, and support global standards.</a:t>
            </a:r>
          </a:p>
          <a:p>
            <a:endParaRPr lang="en-GB" sz="1200" b="0" i="0" kern="1200" dirty="0">
              <a:solidFill>
                <a:schemeClr val="tx1"/>
              </a:solidFill>
              <a:latin typeface="Open Sans" panose="020B0606030504020204" pitchFamily="34" charset="0"/>
              <a:ea typeface="+mn-ea"/>
              <a:cs typeface="+mn-cs"/>
            </a:endParaRPr>
          </a:p>
          <a:p>
            <a:r>
              <a:rPr lang="en-GB" sz="1200" b="0" i="0" kern="1200" dirty="0">
                <a:solidFill>
                  <a:schemeClr val="tx1"/>
                </a:solidFill>
                <a:latin typeface="Open Sans" panose="020B0606030504020204" pitchFamily="34" charset="0"/>
                <a:ea typeface="+mn-ea"/>
                <a:cs typeface="+mn-cs"/>
              </a:rPr>
              <a:t>In the face of societal challenges such as climate change, </a:t>
            </a:r>
            <a:r>
              <a:rPr lang="en-GB" dirty="0"/>
              <a:t>climate change, natural hazards, clean energy and sustainable use of georesources</a:t>
            </a:r>
            <a:r>
              <a:rPr lang="en-GB" sz="1200" b="0" i="0" kern="1200" dirty="0">
                <a:solidFill>
                  <a:schemeClr val="tx1"/>
                </a:solidFill>
                <a:latin typeface="Open Sans" panose="020B0606030504020204" pitchFamily="34" charset="0"/>
                <a:ea typeface="+mn-ea"/>
                <a:cs typeface="+mn-cs"/>
              </a:rPr>
              <a:t>, investing in global RI collaboration – and doing so despite the volatile political climate - is not optional: it’s </a:t>
            </a:r>
            <a:r>
              <a:rPr lang="en-GB" sz="1200" b="1" i="0" kern="1200" dirty="0">
                <a:solidFill>
                  <a:schemeClr val="tx1"/>
                </a:solidFill>
                <a:latin typeface="Open Sans" panose="020B0606030504020204" pitchFamily="34" charset="0"/>
                <a:ea typeface="+mn-ea"/>
                <a:cs typeface="+mn-cs"/>
              </a:rPr>
              <a:t>a strategic necessity </a:t>
            </a:r>
            <a:r>
              <a:rPr lang="en-GB" sz="1200" b="0" i="0" kern="1200" dirty="0">
                <a:solidFill>
                  <a:schemeClr val="tx1"/>
                </a:solidFill>
                <a:latin typeface="Open Sans" panose="020B0606030504020204" pitchFamily="34" charset="0"/>
                <a:ea typeface="+mn-ea"/>
                <a:cs typeface="+mn-cs"/>
              </a:rPr>
              <a:t>for a sustainable, secure, and equitable future</a:t>
            </a:r>
          </a:p>
          <a:p>
            <a:endParaRPr lang="en-GB" dirty="0"/>
          </a:p>
        </p:txBody>
      </p:sp>
      <p:sp>
        <p:nvSpPr>
          <p:cNvPr id="4" name="Slide Number Placeholder 3"/>
          <p:cNvSpPr>
            <a:spLocks noGrp="1"/>
          </p:cNvSpPr>
          <p:nvPr>
            <p:ph type="sldNum" sz="quarter" idx="5"/>
          </p:nvPr>
        </p:nvSpPr>
        <p:spPr/>
        <p:txBody>
          <a:bodyPr/>
          <a:lstStyle/>
          <a:p>
            <a:fld id="{014C21A2-60AD-334E-9C41-2DC0EF94D362}" type="slidenum">
              <a:rPr lang="it-IT" smtClean="0"/>
              <a:pPr/>
              <a:t>16</a:t>
            </a:fld>
            <a:endParaRPr lang="it-IT"/>
          </a:p>
        </p:txBody>
      </p:sp>
    </p:spTree>
    <p:extLst>
      <p:ext uri="{BB962C8B-B14F-4D97-AF65-F5344CB8AC3E}">
        <p14:creationId xmlns:p14="http://schemas.microsoft.com/office/powerpoint/2010/main" val="1837921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3B1F7-AAF2-F559-0F11-A9625A73AAB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1B48D21-8D57-1F48-A29D-B0DF2F3730C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DDC9E01-1C3D-B16E-FE6B-AFF40C617266}"/>
              </a:ext>
            </a:extLst>
          </p:cNvPr>
          <p:cNvSpPr>
            <a:spLocks noGrp="1"/>
          </p:cNvSpPr>
          <p:nvPr>
            <p:ph type="body" idx="1"/>
          </p:nvPr>
        </p:nvSpPr>
        <p:spPr/>
        <p:txBody>
          <a:bodyPr/>
          <a:lstStyle/>
          <a:p>
            <a:r>
              <a:rPr lang="en-GB" sz="1200" b="0" i="0" kern="1200" dirty="0">
                <a:solidFill>
                  <a:schemeClr val="tx1"/>
                </a:solidFill>
                <a:effectLst/>
                <a:highlight>
                  <a:srgbClr val="FFFFFF"/>
                </a:highlight>
                <a:latin typeface="Open Sans" panose="020B0606030504020204" pitchFamily="34" charset="0"/>
                <a:ea typeface="+mn-ea"/>
                <a:cs typeface="+mn-cs"/>
              </a:rPr>
              <a:t>The first and foremost stakeholder are scientific communities. EPOS </a:t>
            </a:r>
            <a:r>
              <a:rPr lang="en-GB" sz="1200" b="0" i="0" kern="1200" dirty="0">
                <a:solidFill>
                  <a:schemeClr val="tx1"/>
                </a:solidFill>
                <a:effectLst/>
                <a:latin typeface="Open Sans" panose="020B0606030504020204" pitchFamily="34" charset="0"/>
                <a:ea typeface="+mn-ea"/>
                <a:cs typeface="+mn-cs"/>
              </a:rPr>
              <a:t>is a bottom-up endeavour, building on the needs of researchers: scientific communities (also known as Thematic Core Services, or the “TCS” in the EPOS’ jargon) are therefore at the very centre of the EPOS Research Infrastructure.</a:t>
            </a:r>
            <a:endParaRPr lang="en-IT" sz="1200" b="0" i="0" kern="1200" dirty="0">
              <a:solidFill>
                <a:schemeClr val="tx1"/>
              </a:solidFill>
              <a:effectLst/>
              <a:latin typeface="Open Sans" panose="020B0606030504020204" pitchFamily="34" charset="0"/>
              <a:ea typeface="+mn-ea"/>
              <a:cs typeface="+mn-cs"/>
            </a:endParaRPr>
          </a:p>
          <a:p>
            <a:r>
              <a:rPr lang="en-GB" sz="1200" b="0" i="0" kern="1200" dirty="0">
                <a:solidFill>
                  <a:schemeClr val="tx1"/>
                </a:solidFill>
                <a:effectLst/>
                <a:latin typeface="Open Sans" panose="020B0606030504020204" pitchFamily="34" charset="0"/>
                <a:ea typeface="+mn-ea"/>
                <a:cs typeface="+mn-cs"/>
              </a:rPr>
              <a:t>EPOS’ flavour of Open Science and FAIR is very much specific to the data the TCS handle and it spans three different levels of interoperability: syntactic, semantic and across organisational domains. The latter in particular has made it necessary to build a framework for collaboration and concertation among the Scientific, IT and governance components that co-</a:t>
            </a:r>
            <a:r>
              <a:rPr lang="en-GB" sz="1200" b="0" i="0" kern="1200" dirty="0" err="1">
                <a:solidFill>
                  <a:schemeClr val="tx1"/>
                </a:solidFill>
                <a:effectLst/>
                <a:latin typeface="Open Sans" panose="020B0606030504020204" pitchFamily="34" charset="0"/>
                <a:ea typeface="+mn-ea"/>
                <a:cs typeface="+mn-cs"/>
              </a:rPr>
              <a:t>exhist</a:t>
            </a:r>
            <a:r>
              <a:rPr lang="en-GB" sz="1200" b="0" i="0" kern="1200" dirty="0">
                <a:solidFill>
                  <a:schemeClr val="tx1"/>
                </a:solidFill>
                <a:effectLst/>
                <a:latin typeface="Open Sans" panose="020B0606030504020204" pitchFamily="34" charset="0"/>
                <a:ea typeface="+mn-ea"/>
                <a:cs typeface="+mn-cs"/>
              </a:rPr>
              <a:t> in the communities, an aspect that is peculiar to EPOS’ recipe to Open Science, and that proved to be critical for its success as a Research Infrastructure.</a:t>
            </a:r>
            <a:endParaRPr lang="en-IT" sz="1200" b="0" i="0" kern="1200" dirty="0">
              <a:solidFill>
                <a:schemeClr val="tx1"/>
              </a:solidFill>
              <a:effectLst/>
              <a:latin typeface="Open Sans" panose="020B0606030504020204" pitchFamily="34" charset="0"/>
              <a:ea typeface="+mn-ea"/>
              <a:cs typeface="+mn-cs"/>
            </a:endParaRPr>
          </a:p>
          <a:p>
            <a:r>
              <a:rPr lang="en-GB" sz="1200" b="0" i="0" kern="1200" dirty="0">
                <a:solidFill>
                  <a:schemeClr val="tx1"/>
                </a:solidFill>
                <a:effectLst/>
                <a:latin typeface="Open Sans" panose="020B0606030504020204" pitchFamily="34" charset="0"/>
                <a:ea typeface="+mn-ea"/>
                <a:cs typeface="+mn-cs"/>
              </a:rPr>
              <a:t>The engagement of the communities has been instrumental to ensure the harmonisation of data, processes and standards and to create an infrastructure that is scientifically relevant to the reference communities.</a:t>
            </a:r>
            <a:endParaRPr lang="en-IT" sz="1200" b="0" i="0" kern="1200" dirty="0">
              <a:solidFill>
                <a:schemeClr val="tx1"/>
              </a:solidFill>
              <a:effectLst/>
              <a:latin typeface="Open Sans" panose="020B0606030504020204" pitchFamily="34" charset="0"/>
              <a:ea typeface="+mn-ea"/>
              <a:cs typeface="+mn-cs"/>
            </a:endParaRPr>
          </a:p>
          <a:p>
            <a:pPr algn="just">
              <a:spcBef>
                <a:spcPts val="300"/>
              </a:spcBef>
            </a:pPr>
            <a:endParaRPr lang="en-GB" i="0" dirty="0"/>
          </a:p>
        </p:txBody>
      </p:sp>
      <p:sp>
        <p:nvSpPr>
          <p:cNvPr id="4" name="Segnaposto numero diapositiva 3">
            <a:extLst>
              <a:ext uri="{FF2B5EF4-FFF2-40B4-BE49-F238E27FC236}">
                <a16:creationId xmlns:a16="http://schemas.microsoft.com/office/drawing/2014/main" id="{80439B1B-0C4B-0222-BD3B-9EFFB70A9F27}"/>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F4EC2F9-CDC4-864D-9AA9-85059D7E11E2}" type="slidenum">
              <a:rPr kumimoji="0" lang="it-IT"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it-IT"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849919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CFCD48-D81C-9660-BAB2-F890D085659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4A4CE0B-604A-1C1D-025E-A00F7E5ACDF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AEE7018-DEAA-13B6-B0D8-0A1023BF41E5}"/>
              </a:ext>
            </a:extLst>
          </p:cNvPr>
          <p:cNvSpPr>
            <a:spLocks noGrp="1"/>
          </p:cNvSpPr>
          <p:nvPr>
            <p:ph type="body" idx="1"/>
          </p:nvPr>
        </p:nvSpPr>
        <p:spPr/>
        <p:txBody>
          <a:bodyPr/>
          <a:lstStyle/>
          <a:p>
            <a:r>
              <a:rPr lang="en-GB" sz="1200" b="0" i="0" kern="1200" dirty="0">
                <a:solidFill>
                  <a:schemeClr val="tx1"/>
                </a:solidFill>
                <a:effectLst/>
                <a:highlight>
                  <a:srgbClr val="FFFFFF"/>
                </a:highlight>
                <a:latin typeface="Open Sans" panose="020B0606030504020204" pitchFamily="34" charset="0"/>
                <a:ea typeface="+mn-ea"/>
                <a:cs typeface="+mn-cs"/>
              </a:rPr>
              <a:t>The first and foremost stakeholder are scientific communities. EPOS </a:t>
            </a:r>
            <a:r>
              <a:rPr lang="en-GB" sz="1200" b="0" i="0" kern="1200" dirty="0">
                <a:solidFill>
                  <a:schemeClr val="tx1"/>
                </a:solidFill>
                <a:effectLst/>
                <a:latin typeface="Open Sans" panose="020B0606030504020204" pitchFamily="34" charset="0"/>
                <a:ea typeface="+mn-ea"/>
                <a:cs typeface="+mn-cs"/>
              </a:rPr>
              <a:t>is a bottom-up endeavour, building on the needs of researchers: scientific communities (also known as Thematic Core Services, or the “TCS” in the EPOS’ jargon) are therefore at the very centre of the EPOS Research Infrastructure.</a:t>
            </a:r>
            <a:endParaRPr lang="en-IT" sz="1200" b="0" i="0" kern="1200" dirty="0">
              <a:solidFill>
                <a:schemeClr val="tx1"/>
              </a:solidFill>
              <a:effectLst/>
              <a:latin typeface="Open Sans" panose="020B0606030504020204" pitchFamily="34" charset="0"/>
              <a:ea typeface="+mn-ea"/>
              <a:cs typeface="+mn-cs"/>
            </a:endParaRPr>
          </a:p>
          <a:p>
            <a:r>
              <a:rPr lang="en-GB" sz="1200" b="0" i="0" kern="1200" dirty="0">
                <a:solidFill>
                  <a:schemeClr val="tx1"/>
                </a:solidFill>
                <a:effectLst/>
                <a:latin typeface="Open Sans" panose="020B0606030504020204" pitchFamily="34" charset="0"/>
                <a:ea typeface="+mn-ea"/>
                <a:cs typeface="+mn-cs"/>
              </a:rPr>
              <a:t>EPOS’ flavour of Open Science and FAIR is very much specific to the data the TCS handle and it spans three different levels of interoperability: syntactic, semantic and across organisational domains. The latter in particular has made it necessary to build a framework for collaboration and concertation among the Scientific, IT and governance components that co-</a:t>
            </a:r>
            <a:r>
              <a:rPr lang="en-GB" sz="1200" b="0" i="0" kern="1200" dirty="0" err="1">
                <a:solidFill>
                  <a:schemeClr val="tx1"/>
                </a:solidFill>
                <a:effectLst/>
                <a:latin typeface="Open Sans" panose="020B0606030504020204" pitchFamily="34" charset="0"/>
                <a:ea typeface="+mn-ea"/>
                <a:cs typeface="+mn-cs"/>
              </a:rPr>
              <a:t>exhist</a:t>
            </a:r>
            <a:r>
              <a:rPr lang="en-GB" sz="1200" b="0" i="0" kern="1200" dirty="0">
                <a:solidFill>
                  <a:schemeClr val="tx1"/>
                </a:solidFill>
                <a:effectLst/>
                <a:latin typeface="Open Sans" panose="020B0606030504020204" pitchFamily="34" charset="0"/>
                <a:ea typeface="+mn-ea"/>
                <a:cs typeface="+mn-cs"/>
              </a:rPr>
              <a:t> in the communities, an aspect that is peculiar to EPOS’ recipe to Open Science, and that proved to be critical for its success as a Research Infrastructure.</a:t>
            </a:r>
            <a:endParaRPr lang="en-IT" sz="1200" b="0" i="0" kern="1200" dirty="0">
              <a:solidFill>
                <a:schemeClr val="tx1"/>
              </a:solidFill>
              <a:effectLst/>
              <a:latin typeface="Open Sans" panose="020B0606030504020204" pitchFamily="34" charset="0"/>
              <a:ea typeface="+mn-ea"/>
              <a:cs typeface="+mn-cs"/>
            </a:endParaRPr>
          </a:p>
          <a:p>
            <a:r>
              <a:rPr lang="en-GB" sz="1200" b="0" i="0" kern="1200" dirty="0">
                <a:solidFill>
                  <a:schemeClr val="tx1"/>
                </a:solidFill>
                <a:effectLst/>
                <a:latin typeface="Open Sans" panose="020B0606030504020204" pitchFamily="34" charset="0"/>
                <a:ea typeface="+mn-ea"/>
                <a:cs typeface="+mn-cs"/>
              </a:rPr>
              <a:t>The engagement of the communities has been instrumental to ensure the harmonisation of data, processes and standards and to create an infrastructure that is scientifically relevant to the reference communities.</a:t>
            </a:r>
            <a:endParaRPr lang="en-IT" sz="1200" b="0" i="0" kern="1200" dirty="0">
              <a:solidFill>
                <a:schemeClr val="tx1"/>
              </a:solidFill>
              <a:effectLst/>
              <a:latin typeface="Open Sans" panose="020B0606030504020204" pitchFamily="34" charset="0"/>
              <a:ea typeface="+mn-ea"/>
              <a:cs typeface="+mn-cs"/>
            </a:endParaRPr>
          </a:p>
          <a:p>
            <a:pPr algn="just">
              <a:spcBef>
                <a:spcPts val="300"/>
              </a:spcBef>
            </a:pPr>
            <a:endParaRPr lang="en-GB" i="0" dirty="0"/>
          </a:p>
        </p:txBody>
      </p:sp>
      <p:sp>
        <p:nvSpPr>
          <p:cNvPr id="4" name="Segnaposto numero diapositiva 3">
            <a:extLst>
              <a:ext uri="{FF2B5EF4-FFF2-40B4-BE49-F238E27FC236}">
                <a16:creationId xmlns:a16="http://schemas.microsoft.com/office/drawing/2014/main" id="{D492258F-082B-5B8A-EA41-B5A37CD614B3}"/>
              </a:ext>
            </a:extLst>
          </p:cNvPr>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AF4EC2F9-CDC4-864D-9AA9-85059D7E11E2}" type="slidenum">
              <a:rPr kumimoji="0" lang="it-IT"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it-IT"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79379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Another key aspect is coordination at the national level. As we saw, at the policy level Member States are committed to sustain Research Infrastructures in several ways, from the payment of membership fees to cover the ERIC operations, to the inclusion of the contribution to a certain RI in their national roadmaps (which often include funding at the national level). The participation of the national scientific communities though is as important as the policy and financial commitment. </a:t>
            </a:r>
          </a:p>
          <a:p>
            <a:r>
              <a:rPr lang="en-GB" dirty="0"/>
              <a:t>In some countries, national (and sometimes regional) participation in EPOS is organised through participation to “</a:t>
            </a:r>
            <a:r>
              <a:rPr lang="en-GB" b="1" dirty="0"/>
              <a:t>national clusters</a:t>
            </a:r>
            <a:r>
              <a:rPr lang="en-GB" dirty="0"/>
              <a:t>” , which aggregate National Research Infrastructures (NRI) across one country.</a:t>
            </a:r>
          </a:p>
          <a:p>
            <a:r>
              <a:rPr lang="en-GB" dirty="0"/>
              <a:t>Depending on the country, national clusters </a:t>
            </a:r>
            <a:r>
              <a:rPr lang="en-GB" b="1" dirty="0"/>
              <a:t>can take different forms</a:t>
            </a:r>
            <a:r>
              <a:rPr lang="en-GB" dirty="0"/>
              <a:t>:</a:t>
            </a:r>
          </a:p>
          <a:p>
            <a:pPr lvl="1">
              <a:buClr>
                <a:srgbClr val="92D050"/>
              </a:buClr>
              <a:buFont typeface="Wingdings" pitchFamily="2" charset="2"/>
              <a:buChar char="ü"/>
            </a:pPr>
            <a:r>
              <a:rPr lang="en-GB" sz="2100" dirty="0"/>
              <a:t>single existing organisations appointed at the ministry level, </a:t>
            </a:r>
          </a:p>
          <a:p>
            <a:pPr lvl="1">
              <a:buClr>
                <a:srgbClr val="92D050"/>
              </a:buClr>
              <a:buFont typeface="Wingdings" pitchFamily="2" charset="2"/>
              <a:buChar char="ü"/>
            </a:pPr>
            <a:r>
              <a:rPr lang="en-GB" sz="2100" dirty="0"/>
              <a:t>Joint Research Units</a:t>
            </a:r>
          </a:p>
          <a:p>
            <a:pPr lvl="1">
              <a:buClr>
                <a:srgbClr val="92D050"/>
              </a:buClr>
              <a:buFont typeface="Wingdings" pitchFamily="2" charset="2"/>
              <a:buChar char="ü"/>
            </a:pPr>
            <a:r>
              <a:rPr lang="en-GB" sz="2100" dirty="0"/>
              <a:t>Consortia </a:t>
            </a:r>
          </a:p>
          <a:p>
            <a:pPr lvl="1">
              <a:buClr>
                <a:srgbClr val="92D050"/>
              </a:buClr>
              <a:buFont typeface="Wingdings" pitchFamily="2" charset="2"/>
              <a:buChar char="ü"/>
            </a:pPr>
            <a:r>
              <a:rPr lang="en-GB" sz="2100" dirty="0"/>
              <a:t>Nationally funded projects… </a:t>
            </a:r>
          </a:p>
          <a:p>
            <a:r>
              <a:rPr lang="en-GB" dirty="0"/>
              <a:t>They have a key role in </a:t>
            </a:r>
            <a:r>
              <a:rPr lang="en-GB" b="1" dirty="0"/>
              <a:t>involving and engaging with data providers </a:t>
            </a:r>
            <a:r>
              <a:rPr lang="en-GB" dirty="0"/>
              <a:t>and ensure the provision of quality-controlled data from </a:t>
            </a:r>
            <a:r>
              <a:rPr lang="en-GB" b="1" dirty="0"/>
              <a:t>authoritative national sources</a:t>
            </a:r>
          </a:p>
          <a:p>
            <a:r>
              <a:rPr lang="en-GB" b="1" dirty="0"/>
              <a:t>Data ownership remains with the data provider</a:t>
            </a:r>
            <a:r>
              <a:rPr lang="en-GB" dirty="0"/>
              <a:t>, and the same apply to data curation responsibilities. Through EPOS, data are distributed and made discoverable across disciplines. Proper </a:t>
            </a:r>
            <a:r>
              <a:rPr lang="en-GB" b="1" dirty="0"/>
              <a:t>citation</a:t>
            </a:r>
            <a:r>
              <a:rPr lang="en-GB" dirty="0"/>
              <a:t> of data and service providers is part of the EPOS’ data policy</a:t>
            </a:r>
            <a:endParaRPr lang="en-GB" b="1" dirty="0">
              <a:solidFill>
                <a:srgbClr val="00B050"/>
              </a:solidFill>
            </a:endParaRPr>
          </a:p>
          <a:p>
            <a:endParaRPr lang="en-GB" dirty="0"/>
          </a:p>
        </p:txBody>
      </p:sp>
      <p:sp>
        <p:nvSpPr>
          <p:cNvPr id="4" name="Slide Number Placeholder 3"/>
          <p:cNvSpPr>
            <a:spLocks noGrp="1"/>
          </p:cNvSpPr>
          <p:nvPr>
            <p:ph type="sldNum" sz="quarter" idx="5"/>
          </p:nvPr>
        </p:nvSpPr>
        <p:spPr/>
        <p:txBody>
          <a:bodyPr/>
          <a:lstStyle/>
          <a:p>
            <a:fld id="{014C21A2-60AD-334E-9C41-2DC0EF94D362}" type="slidenum">
              <a:rPr lang="it-IT" smtClean="0"/>
              <a:pPr/>
              <a:t>20</a:t>
            </a:fld>
            <a:endParaRPr lang="it-IT"/>
          </a:p>
        </p:txBody>
      </p:sp>
    </p:spTree>
    <p:extLst>
      <p:ext uri="{BB962C8B-B14F-4D97-AF65-F5344CB8AC3E}">
        <p14:creationId xmlns:p14="http://schemas.microsoft.com/office/powerpoint/2010/main" val="667470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a:extLst>
            <a:ext uri="{FF2B5EF4-FFF2-40B4-BE49-F238E27FC236}">
              <a16:creationId xmlns:a16="http://schemas.microsoft.com/office/drawing/2014/main" id="{ABBA7813-66EB-DC00-6F39-A79EB4EE4696}"/>
            </a:ext>
          </a:extLst>
        </p:cNvPr>
        <p:cNvGrpSpPr/>
        <p:nvPr/>
      </p:nvGrpSpPr>
      <p:grpSpPr>
        <a:xfrm>
          <a:off x="0" y="0"/>
          <a:ext cx="0" cy="0"/>
          <a:chOff x="0" y="0"/>
          <a:chExt cx="0" cy="0"/>
        </a:xfrm>
      </p:grpSpPr>
      <p:sp>
        <p:nvSpPr>
          <p:cNvPr id="337" name="Google Shape;337;p32:notes">
            <a:extLst>
              <a:ext uri="{FF2B5EF4-FFF2-40B4-BE49-F238E27FC236}">
                <a16:creationId xmlns:a16="http://schemas.microsoft.com/office/drawing/2014/main" id="{5CDF3A64-0298-5A52-7568-1F3C0B33888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32:notes">
            <a:extLst>
              <a:ext uri="{FF2B5EF4-FFF2-40B4-BE49-F238E27FC236}">
                <a16:creationId xmlns:a16="http://schemas.microsoft.com/office/drawing/2014/main" id="{28D22369-9257-C81D-D570-A836E36CF14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it-IT" dirty="0"/>
              <a:t>But </a:t>
            </a:r>
            <a:r>
              <a:rPr lang="it-IT" dirty="0" err="1"/>
              <a:t>which</a:t>
            </a:r>
            <a:r>
              <a:rPr lang="it-IT" dirty="0"/>
              <a:t> data </a:t>
            </a:r>
            <a:r>
              <a:rPr lang="it-IT" dirty="0" err="1"/>
              <a:t>exactly</a:t>
            </a:r>
            <a:r>
              <a:rPr lang="it-IT" dirty="0"/>
              <a:t> can be </a:t>
            </a:r>
            <a:r>
              <a:rPr lang="it-IT" dirty="0" err="1"/>
              <a:t>found</a:t>
            </a:r>
            <a:r>
              <a:rPr lang="it-IT" dirty="0"/>
              <a:t> in the EPOS </a:t>
            </a:r>
            <a:r>
              <a:rPr lang="it-IT" dirty="0" err="1"/>
              <a:t>platform</a:t>
            </a:r>
            <a:r>
              <a:rPr lang="it-IT" dirty="0"/>
              <a:t>?</a:t>
            </a:r>
          </a:p>
          <a:p>
            <a:r>
              <a:rPr lang="en-GB" sz="1200" b="0" i="1" kern="1200" dirty="0">
                <a:solidFill>
                  <a:schemeClr val="tx1"/>
                </a:solidFill>
                <a:effectLst/>
                <a:latin typeface="Open Sans" panose="020B0606030504020204" pitchFamily="34" charset="0"/>
                <a:ea typeface="+mn-ea"/>
                <a:cs typeface="+mn-cs"/>
              </a:rPr>
              <a:t>As mentioned, the solid Earth science community presents a complex scenario with heterogeneous data types, various data taxonomies and processing levels, different community standards, formats and vocabularies.</a:t>
            </a:r>
            <a:endParaRPr lang="en-IT" sz="1200" b="0" i="1" kern="1200" dirty="0">
              <a:solidFill>
                <a:schemeClr val="tx1"/>
              </a:solidFill>
              <a:effectLst/>
              <a:latin typeface="Open Sans" panose="020B0606030504020204" pitchFamily="34" charset="0"/>
              <a:ea typeface="+mn-ea"/>
              <a:cs typeface="+mn-cs"/>
            </a:endParaRPr>
          </a:p>
          <a:p>
            <a:pPr marL="457200" marR="0" lvl="0" indent="-228600" algn="l" rtl="0">
              <a:lnSpc>
                <a:spcPct val="100000"/>
              </a:lnSpc>
              <a:spcBef>
                <a:spcPts val="0"/>
              </a:spcBef>
              <a:spcAft>
                <a:spcPts val="0"/>
              </a:spcAft>
              <a:buClr>
                <a:srgbClr val="000000"/>
              </a:buClr>
              <a:buSzPts val="1400"/>
              <a:buFont typeface="Arial"/>
              <a:buNone/>
            </a:pPr>
            <a:r>
              <a:rPr lang="en-GB" sz="1200" b="0" i="1" kern="1200" dirty="0">
                <a:solidFill>
                  <a:schemeClr val="tx1"/>
                </a:solidFill>
                <a:effectLst/>
                <a:latin typeface="Open Sans" panose="020B0606030504020204" pitchFamily="34" charset="0"/>
                <a:ea typeface="+mn-ea"/>
                <a:cs typeface="+mn-cs"/>
              </a:rPr>
              <a:t>In EPOS we deal with many different data types, which can be broadly classified into three large categories: </a:t>
            </a:r>
            <a:endParaRPr lang="en-IT" sz="1200" b="0" i="1" kern="1200" dirty="0">
              <a:solidFill>
                <a:schemeClr val="tx1"/>
              </a:solidFill>
              <a:effectLst/>
              <a:latin typeface="Open Sans" panose="020B0606030504020204" pitchFamily="34" charset="0"/>
              <a:ea typeface="+mn-ea"/>
              <a:cs typeface="+mn-cs"/>
            </a:endParaRPr>
          </a:p>
          <a:p>
            <a:pPr marL="171450" lvl="0" indent="-171450">
              <a:buFont typeface="Arial" panose="020B0604020202020204" pitchFamily="34" charset="0"/>
              <a:buChar char="•"/>
            </a:pPr>
            <a:r>
              <a:rPr lang="en-GB" sz="1200" b="0" i="1" u="none" strike="noStrike" kern="1200" dirty="0">
                <a:solidFill>
                  <a:schemeClr val="tx1"/>
                </a:solidFill>
                <a:effectLst/>
                <a:latin typeface="Open Sans" panose="020B0606030504020204" pitchFamily="34" charset="0"/>
                <a:ea typeface="+mn-ea"/>
                <a:cs typeface="+mn-cs"/>
              </a:rPr>
              <a:t>Georeferenced (or geospatial) data, is data having an implicit or explicit association with a location relative to Earth. This spatial information can be represented in many different ways: coordinates, grids, maps, vectors and so on… Examples of this data that are common in solid Earth sciences are for instance geological maps or seismic stations. </a:t>
            </a:r>
            <a:endParaRPr lang="en-IT" sz="1200" b="0" i="1" u="none" strike="noStrike" kern="1200" dirty="0">
              <a:solidFill>
                <a:schemeClr val="tx1"/>
              </a:solidFill>
              <a:effectLst/>
              <a:latin typeface="Open Sans" panose="020B0606030504020204" pitchFamily="34" charset="0"/>
              <a:ea typeface="+mn-ea"/>
              <a:cs typeface="+mn-cs"/>
            </a:endParaRPr>
          </a:p>
          <a:p>
            <a:pPr marL="171450" lvl="0" indent="-171450">
              <a:buFont typeface="Arial" panose="020B0604020202020204" pitchFamily="34" charset="0"/>
              <a:buChar char="•"/>
            </a:pPr>
            <a:r>
              <a:rPr lang="en-GB" sz="1200" b="0" i="1" u="none" strike="noStrike" kern="1200" dirty="0">
                <a:solidFill>
                  <a:schemeClr val="tx1"/>
                </a:solidFill>
                <a:effectLst/>
                <a:latin typeface="Open Sans" panose="020B0606030504020204" pitchFamily="34" charset="0"/>
                <a:ea typeface="+mn-ea"/>
                <a:cs typeface="+mn-cs"/>
              </a:rPr>
              <a:t>Time series data are sequences of data points collected over an interval of time, indexed in time order. Examples of this category include GPS data, volcanic activity, geomagnetic measurements…</a:t>
            </a:r>
            <a:endParaRPr lang="en-IT" sz="1200" b="0" i="1" u="none" strike="noStrike" kern="1200" dirty="0">
              <a:solidFill>
                <a:schemeClr val="tx1"/>
              </a:solidFill>
              <a:effectLst/>
              <a:latin typeface="Open Sans" panose="020B0606030504020204" pitchFamily="34" charset="0"/>
              <a:ea typeface="+mn-ea"/>
              <a:cs typeface="+mn-cs"/>
            </a:endParaRPr>
          </a:p>
          <a:p>
            <a:pPr marL="171450" lvl="0" indent="-171450">
              <a:buFont typeface="Arial" panose="020B0604020202020204" pitchFamily="34" charset="0"/>
              <a:buChar char="•"/>
            </a:pPr>
            <a:r>
              <a:rPr lang="en-GB" sz="1200" b="0" i="1" u="none" strike="noStrike" kern="1200" dirty="0">
                <a:solidFill>
                  <a:schemeClr val="tx1"/>
                </a:solidFill>
                <a:effectLst/>
                <a:latin typeface="Open Sans" panose="020B0606030504020204" pitchFamily="34" charset="0"/>
                <a:ea typeface="+mn-ea"/>
                <a:cs typeface="+mn-cs"/>
              </a:rPr>
              <a:t>Non-georeferenced data, encompass all data and data products that do not refer explicitly or implicitly to a location. Examples may span from software packages, to reports.</a:t>
            </a:r>
            <a:endParaRPr lang="en-IT" sz="1200" b="0" i="1" u="none" strike="noStrike" kern="1200" dirty="0">
              <a:solidFill>
                <a:schemeClr val="tx1"/>
              </a:solidFill>
              <a:effectLst/>
              <a:latin typeface="Open Sans" panose="020B0606030504020204" pitchFamily="34" charset="0"/>
              <a:ea typeface="+mn-ea"/>
              <a:cs typeface="+mn-cs"/>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339" name="Google Shape;339;p32:notes">
            <a:extLst>
              <a:ext uri="{FF2B5EF4-FFF2-40B4-BE49-F238E27FC236}">
                <a16:creationId xmlns:a16="http://schemas.microsoft.com/office/drawing/2014/main" id="{F24CE201-3B63-C30B-20E7-46877B95C6F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Open Sans"/>
                <a:ea typeface="Open Sans"/>
                <a:cs typeface="Open Sans"/>
                <a:sym typeface="Open San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200" b="0" i="0" u="none" strike="noStrike" kern="1200" cap="none" spc="0" normalizeH="0" baseline="0" noProof="0">
              <a:ln>
                <a:noFill/>
              </a:ln>
              <a:solidFill>
                <a:prstClr val="black"/>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13244419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Open Sans" panose="020B0606030504020204" pitchFamily="34" charset="0"/>
                <a:ea typeface="+mn-ea"/>
                <a:cs typeface="+mn-cs"/>
              </a:rPr>
              <a:t>Looking at this from the point of view of Data Taxonomies, we can see that - as in many other domains- the EPOS scientific data and data products can have different processing levels, going from the raw, unprocessed data to very sophisticated products that are the result of different layers of processing by humans and machines.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1" kern="1200" dirty="0">
              <a:solidFill>
                <a:schemeClr val="tx1"/>
              </a:solidFill>
              <a:effectLst/>
              <a:latin typeface="Open Sans" panose="020B0606030504020204" pitchFamily="34" charset="0"/>
              <a:ea typeface="+mn-ea"/>
              <a:cs typeface="+mn-cs"/>
            </a:endParaRPr>
          </a:p>
          <a:p>
            <a:r>
              <a:rPr lang="en-GB" sz="1200" b="0" i="1" kern="1200" dirty="0">
                <a:solidFill>
                  <a:schemeClr val="tx1"/>
                </a:solidFill>
                <a:effectLst/>
                <a:latin typeface="Open Sans" panose="020B0606030504020204" pitchFamily="34" charset="0"/>
                <a:ea typeface="+mn-ea"/>
                <a:cs typeface="+mn-cs"/>
              </a:rPr>
              <a:t>This table shows the EPOS Data taxonomy. We can distinguish four levels based on the degree of processing and interpretation involved.</a:t>
            </a:r>
          </a:p>
          <a:p>
            <a:endParaRPr lang="en-IT" sz="1200" b="0" i="1" kern="1200" dirty="0">
              <a:solidFill>
                <a:schemeClr val="tx1"/>
              </a:solidFill>
              <a:effectLst/>
              <a:latin typeface="Open Sans" panose="020B0606030504020204" pitchFamily="34" charset="0"/>
              <a:ea typeface="+mn-ea"/>
              <a:cs typeface="+mn-cs"/>
            </a:endParaRPr>
          </a:p>
          <a:p>
            <a:pPr marL="171450" lvl="0" indent="-171450">
              <a:buFont typeface="Arial" panose="020B0604020202020204" pitchFamily="34" charset="0"/>
              <a:buChar char="•"/>
            </a:pPr>
            <a:r>
              <a:rPr lang="en-GB" sz="1200" b="0" i="1" u="none" strike="noStrike" kern="1200" dirty="0">
                <a:solidFill>
                  <a:schemeClr val="tx1"/>
                </a:solidFill>
                <a:effectLst/>
                <a:latin typeface="Open Sans" panose="020B0606030504020204" pitchFamily="34" charset="0"/>
                <a:ea typeface="+mn-ea"/>
                <a:cs typeface="+mn-cs"/>
              </a:rPr>
              <a:t>Data Level 0: Refers to raw or basic data collected directly from instruments. These include unprocessed recordings like seismograms, accelerograms, and time series. This is the foundational layer from which all other data products are derived.</a:t>
            </a:r>
            <a:br>
              <a:rPr lang="en-GB" sz="1200" b="0" i="1" u="none" strike="noStrike" kern="1200" dirty="0">
                <a:solidFill>
                  <a:schemeClr val="tx1"/>
                </a:solidFill>
                <a:effectLst/>
                <a:latin typeface="Open Sans" panose="020B0606030504020204" pitchFamily="34" charset="0"/>
                <a:ea typeface="+mn-ea"/>
                <a:cs typeface="+mn-cs"/>
              </a:rPr>
            </a:br>
            <a:endParaRPr lang="en-IT" sz="1200" b="0" i="1" u="none" strike="noStrike" kern="1200" dirty="0">
              <a:solidFill>
                <a:schemeClr val="tx1"/>
              </a:solidFill>
              <a:effectLst/>
              <a:latin typeface="Open Sans" panose="020B0606030504020204" pitchFamily="34" charset="0"/>
              <a:ea typeface="+mn-ea"/>
              <a:cs typeface="+mn-cs"/>
            </a:endParaRPr>
          </a:p>
          <a:p>
            <a:pPr marL="171450" lvl="0" indent="-171450">
              <a:buFont typeface="Arial" panose="020B0604020202020204" pitchFamily="34" charset="0"/>
              <a:buChar char="•"/>
            </a:pPr>
            <a:r>
              <a:rPr lang="en-GB" sz="1200" b="0" i="1" u="none" strike="noStrike" kern="1200" dirty="0">
                <a:solidFill>
                  <a:schemeClr val="tx1"/>
                </a:solidFill>
                <a:effectLst/>
                <a:latin typeface="Open Sans" panose="020B0606030504020204" pitchFamily="34" charset="0"/>
                <a:ea typeface="+mn-ea"/>
                <a:cs typeface="+mn-cs"/>
              </a:rPr>
              <a:t>Data Level 1: Includes data products generated through nearly automated procedures, such as earthquake locations, magnitudes, focal mechanisms, and </a:t>
            </a:r>
            <a:r>
              <a:rPr lang="en-GB" sz="1200" b="0" i="1" u="none" strike="noStrike" kern="1200" dirty="0" err="1">
                <a:solidFill>
                  <a:schemeClr val="tx1"/>
                </a:solidFill>
                <a:effectLst/>
                <a:latin typeface="Open Sans" panose="020B0606030504020204" pitchFamily="34" charset="0"/>
                <a:ea typeface="+mn-ea"/>
                <a:cs typeface="+mn-cs"/>
              </a:rPr>
              <a:t>shakemaps</a:t>
            </a:r>
            <a:r>
              <a:rPr lang="en-GB" sz="1200" b="0" i="1" u="none" strike="noStrike" kern="1200" dirty="0">
                <a:solidFill>
                  <a:schemeClr val="tx1"/>
                </a:solidFill>
                <a:effectLst/>
                <a:latin typeface="Open Sans" panose="020B0606030504020204" pitchFamily="34" charset="0"/>
                <a:ea typeface="+mn-ea"/>
                <a:cs typeface="+mn-cs"/>
              </a:rPr>
              <a:t>. These products are typically produced using standardized processing algorithms and involve minimal human interpretation.</a:t>
            </a:r>
            <a:br>
              <a:rPr lang="en-GB" sz="1200" b="0" i="1" u="none" strike="noStrike" kern="1200" dirty="0">
                <a:solidFill>
                  <a:schemeClr val="tx1"/>
                </a:solidFill>
                <a:effectLst/>
                <a:latin typeface="Open Sans" panose="020B0606030504020204" pitchFamily="34" charset="0"/>
                <a:ea typeface="+mn-ea"/>
                <a:cs typeface="+mn-cs"/>
              </a:rPr>
            </a:br>
            <a:endParaRPr lang="en-IT" sz="1200" b="0" i="1" u="none" strike="noStrike" kern="1200" dirty="0">
              <a:solidFill>
                <a:schemeClr val="tx1"/>
              </a:solidFill>
              <a:effectLst/>
              <a:latin typeface="Open Sans" panose="020B0606030504020204" pitchFamily="34" charset="0"/>
              <a:ea typeface="+mn-ea"/>
              <a:cs typeface="+mn-cs"/>
            </a:endParaRPr>
          </a:p>
          <a:p>
            <a:pPr marL="171450" lvl="0" indent="-171450">
              <a:buFont typeface="Arial" panose="020B0604020202020204" pitchFamily="34" charset="0"/>
              <a:buChar char="•"/>
            </a:pPr>
            <a:r>
              <a:rPr lang="en-GB" sz="1200" b="0" i="1" u="none" strike="noStrike" kern="1200" dirty="0">
                <a:solidFill>
                  <a:schemeClr val="tx1"/>
                </a:solidFill>
                <a:effectLst/>
                <a:latin typeface="Open Sans" panose="020B0606030504020204" pitchFamily="34" charset="0"/>
                <a:ea typeface="+mn-ea"/>
                <a:cs typeface="+mn-cs"/>
              </a:rPr>
              <a:t>Data Level 2: Represents data products resulting from scientific analysis and interpretation. Examples include crustal models, strain maps, and earthquake source models. These are developed through detailed investigations by researchers and incorporate more sophisticated methodologies.</a:t>
            </a:r>
            <a:br>
              <a:rPr lang="en-GB" sz="1200" b="0" i="1" u="none" strike="noStrike" kern="1200" dirty="0">
                <a:solidFill>
                  <a:schemeClr val="tx1"/>
                </a:solidFill>
                <a:effectLst/>
                <a:latin typeface="Open Sans" panose="020B0606030504020204" pitchFamily="34" charset="0"/>
                <a:ea typeface="+mn-ea"/>
                <a:cs typeface="+mn-cs"/>
              </a:rPr>
            </a:br>
            <a:endParaRPr lang="en-IT" sz="1200" b="0" i="1" u="none" strike="noStrike" kern="1200" dirty="0">
              <a:solidFill>
                <a:schemeClr val="tx1"/>
              </a:solidFill>
              <a:effectLst/>
              <a:latin typeface="Open Sans" panose="020B0606030504020204" pitchFamily="34" charset="0"/>
              <a:ea typeface="+mn-ea"/>
              <a:cs typeface="+mn-cs"/>
            </a:endParaRPr>
          </a:p>
          <a:p>
            <a:pPr marL="171450" lvl="0" indent="-171450">
              <a:buFont typeface="Arial" panose="020B0604020202020204" pitchFamily="34" charset="0"/>
              <a:buChar char="•"/>
            </a:pPr>
            <a:r>
              <a:rPr lang="en-GB" sz="1200" b="0" i="1" u="none" strike="noStrike" kern="1200" dirty="0">
                <a:solidFill>
                  <a:schemeClr val="tx1"/>
                </a:solidFill>
                <a:effectLst/>
                <a:latin typeface="Open Sans" panose="020B0606030504020204" pitchFamily="34" charset="0"/>
                <a:ea typeface="+mn-ea"/>
                <a:cs typeface="+mn-cs"/>
              </a:rPr>
              <a:t>Data Level 3: Comprises integrated data products derived from complex analyses or collaborative efforts. This includes community-shared resources such as hazard maps and catalogues of active faults. These products synthesize information from multiple sources and often serve broader scientific or public safety purposes.</a:t>
            </a:r>
            <a:br>
              <a:rPr lang="en-GB" sz="1200" b="0" i="1" u="none" strike="noStrike" kern="1200" dirty="0">
                <a:solidFill>
                  <a:schemeClr val="tx1"/>
                </a:solidFill>
                <a:effectLst/>
                <a:latin typeface="Open Sans" panose="020B0606030504020204" pitchFamily="34" charset="0"/>
                <a:ea typeface="+mn-ea"/>
                <a:cs typeface="+mn-cs"/>
              </a:rPr>
            </a:br>
            <a:endParaRPr lang="en-IT" sz="1200" b="0" i="1" u="none" strike="noStrike"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dirty="0"/>
          </a:p>
        </p:txBody>
      </p:sp>
      <p:sp>
        <p:nvSpPr>
          <p:cNvPr id="360" name="Google Shape;36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9336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T" sz="1200" b="0" i="0" kern="1200" dirty="0">
                <a:solidFill>
                  <a:schemeClr val="tx1"/>
                </a:solidFill>
                <a:effectLst/>
                <a:latin typeface="Open Sans" panose="020B0606030504020204" pitchFamily="34" charset="0"/>
                <a:ea typeface="+mn-ea"/>
                <a:cs typeface="+mn-cs"/>
              </a:rPr>
              <a:t>I will start my lecture with some definitions, that might be unfamiliar to some of you, especially for those who come from outside the EU. The first one is that of </a:t>
            </a:r>
            <a:r>
              <a:rPr lang="en-IT" sz="1200" b="1" i="0" kern="1200" dirty="0">
                <a:solidFill>
                  <a:schemeClr val="tx1"/>
                </a:solidFill>
                <a:effectLst/>
                <a:latin typeface="Open Sans" panose="020B0606030504020204" pitchFamily="34" charset="0"/>
                <a:ea typeface="+mn-ea"/>
                <a:cs typeface="+mn-cs"/>
              </a:rPr>
              <a:t>“Research Infrastructure”. </a:t>
            </a:r>
          </a:p>
          <a:p>
            <a:r>
              <a:rPr lang="en-IT" sz="1200" b="0" i="0" kern="1200" dirty="0">
                <a:solidFill>
                  <a:schemeClr val="tx1"/>
                </a:solidFill>
                <a:effectLst/>
                <a:latin typeface="Open Sans" panose="020B0606030504020204" pitchFamily="34" charset="0"/>
                <a:ea typeface="+mn-ea"/>
                <a:cs typeface="+mn-cs"/>
              </a:rPr>
              <a:t>According to the </a:t>
            </a:r>
            <a:r>
              <a:rPr lang="en-IT" sz="1200" b="1" i="0" kern="1200" dirty="0">
                <a:solidFill>
                  <a:schemeClr val="tx1"/>
                </a:solidFill>
                <a:effectLst/>
                <a:latin typeface="Open Sans" panose="020B0606030504020204" pitchFamily="34" charset="0"/>
                <a:ea typeface="+mn-ea"/>
                <a:cs typeface="+mn-cs"/>
              </a:rPr>
              <a:t>European Commission’s definition</a:t>
            </a:r>
            <a:r>
              <a:rPr lang="en-IT" sz="1200" b="0" i="0" kern="1200" dirty="0">
                <a:solidFill>
                  <a:schemeClr val="tx1"/>
                </a:solidFill>
                <a:effectLst/>
                <a:latin typeface="Open Sans" panose="020B0606030504020204" pitchFamily="34" charset="0"/>
                <a:ea typeface="+mn-ea"/>
                <a:cs typeface="+mn-cs"/>
              </a:rPr>
              <a:t>, research infrastructures are </a:t>
            </a:r>
            <a:r>
              <a:rPr lang="en-IT" sz="1200" b="0" i="1" kern="1200" dirty="0">
                <a:solidFill>
                  <a:schemeClr val="tx1"/>
                </a:solidFill>
                <a:effectLst/>
                <a:latin typeface="Open Sans" panose="020B0606030504020204" pitchFamily="34" charset="0"/>
                <a:ea typeface="+mn-ea"/>
                <a:cs typeface="+mn-cs"/>
              </a:rPr>
              <a:t>facilities that </a:t>
            </a:r>
            <a:r>
              <a:rPr lang="en-IT" sz="1200" b="1" i="1" kern="1200" dirty="0">
                <a:solidFill>
                  <a:schemeClr val="tx1"/>
                </a:solidFill>
                <a:effectLst/>
                <a:latin typeface="Open Sans" panose="020B0606030504020204" pitchFamily="34" charset="0"/>
                <a:ea typeface="+mn-ea"/>
                <a:cs typeface="+mn-cs"/>
              </a:rPr>
              <a:t>provide resources and services for research communities</a:t>
            </a:r>
            <a:r>
              <a:rPr lang="en-IT" sz="1200" b="0" i="1" kern="1200" dirty="0">
                <a:solidFill>
                  <a:schemeClr val="tx1"/>
                </a:solidFill>
                <a:effectLst/>
                <a:latin typeface="Open Sans" panose="020B0606030504020204" pitchFamily="34" charset="0"/>
                <a:ea typeface="+mn-ea"/>
                <a:cs typeface="+mn-cs"/>
              </a:rPr>
              <a:t> to conduct research and foster innovation</a:t>
            </a:r>
            <a:r>
              <a:rPr lang="en-IT" sz="1200" b="0" i="0" kern="1200" dirty="0">
                <a:solidFill>
                  <a:schemeClr val="tx1"/>
                </a:solidFill>
                <a:effectLst/>
                <a:latin typeface="Open Sans" panose="020B0606030504020204" pitchFamily="34" charset="0"/>
                <a:ea typeface="+mn-ea"/>
                <a:cs typeface="+mn-cs"/>
              </a:rPr>
              <a:t>. This is a very broad definition and it encompasses so many different things that, at first sight, it can be difficult to understand what they all have in common: Research Infrastructures can take many forms, from large tangible, single-sited laboratories such as the </a:t>
            </a:r>
            <a:r>
              <a:rPr lang="en-IT" sz="1200" b="1" i="0" kern="1200" dirty="0">
                <a:solidFill>
                  <a:schemeClr val="tx1"/>
                </a:solidFill>
                <a:effectLst/>
                <a:latin typeface="Open Sans" panose="020B0606030504020204" pitchFamily="34" charset="0"/>
                <a:ea typeface="+mn-ea"/>
                <a:cs typeface="+mn-cs"/>
              </a:rPr>
              <a:t>Large Hadron Collider at CERN</a:t>
            </a:r>
            <a:r>
              <a:rPr lang="en-IT" sz="1200" b="0" i="0" kern="1200" dirty="0">
                <a:solidFill>
                  <a:schemeClr val="tx1"/>
                </a:solidFill>
                <a:effectLst/>
                <a:latin typeface="Open Sans" panose="020B0606030504020204" pitchFamily="34" charset="0"/>
                <a:ea typeface="+mn-ea"/>
                <a:cs typeface="+mn-cs"/>
              </a:rPr>
              <a:t> to distributed, knowledge-based infrastructures like </a:t>
            </a:r>
            <a:r>
              <a:rPr lang="en-IT" sz="1200" b="1" i="0" kern="1200" dirty="0">
                <a:solidFill>
                  <a:schemeClr val="tx1"/>
                </a:solidFill>
                <a:effectLst/>
                <a:latin typeface="Open Sans" panose="020B0606030504020204" pitchFamily="34" charset="0"/>
                <a:ea typeface="+mn-ea"/>
                <a:cs typeface="+mn-cs"/>
              </a:rPr>
              <a:t>EPOS</a:t>
            </a:r>
            <a:r>
              <a:rPr lang="en-IT" sz="1200" b="0" i="0" kern="1200" dirty="0">
                <a:solidFill>
                  <a:schemeClr val="tx1"/>
                </a:solidFill>
                <a:effectLst/>
                <a:latin typeface="Open Sans" panose="020B0606030504020204" pitchFamily="34" charset="0"/>
                <a:ea typeface="+mn-ea"/>
                <a:cs typeface="+mn-cs"/>
              </a:rPr>
              <a:t>. </a:t>
            </a:r>
          </a:p>
          <a:p>
            <a:r>
              <a:rPr lang="en-IT" sz="1200" b="0" i="0" kern="1200" dirty="0">
                <a:solidFill>
                  <a:schemeClr val="tx1"/>
                </a:solidFill>
                <a:effectLst/>
                <a:latin typeface="Open Sans" panose="020B0606030504020204" pitchFamily="34" charset="0"/>
                <a:ea typeface="+mn-ea"/>
                <a:cs typeface="+mn-cs"/>
              </a:rPr>
              <a:t>What they all do have in common is that they are </a:t>
            </a:r>
            <a:r>
              <a:rPr lang="en-IT" sz="1200" b="1" i="0" kern="1200" dirty="0">
                <a:solidFill>
                  <a:schemeClr val="tx1"/>
                </a:solidFill>
                <a:effectLst/>
                <a:latin typeface="Open Sans" panose="020B0606030504020204" pitchFamily="34" charset="0"/>
                <a:ea typeface="+mn-ea"/>
                <a:cs typeface="+mn-cs"/>
              </a:rPr>
              <a:t>long-term, strategic investments</a:t>
            </a:r>
            <a:r>
              <a:rPr lang="en-IT" sz="1200" b="0" i="0" kern="1200" dirty="0">
                <a:solidFill>
                  <a:schemeClr val="tx1"/>
                </a:solidFill>
                <a:effectLst/>
                <a:latin typeface="Open Sans" panose="020B0606030504020204" pitchFamily="34" charset="0"/>
                <a:ea typeface="+mn-ea"/>
                <a:cs typeface="+mn-cs"/>
              </a:rPr>
              <a:t>. </a:t>
            </a:r>
            <a:endParaRPr lang="en-GB" dirty="0"/>
          </a:p>
        </p:txBody>
      </p:sp>
      <p:sp>
        <p:nvSpPr>
          <p:cNvPr id="4" name="Slide Number Placeholder 3"/>
          <p:cNvSpPr>
            <a:spLocks noGrp="1"/>
          </p:cNvSpPr>
          <p:nvPr>
            <p:ph type="sldNum" sz="quarter" idx="5"/>
          </p:nvPr>
        </p:nvSpPr>
        <p:spPr/>
        <p:txBody>
          <a:bodyPr/>
          <a:lstStyle/>
          <a:p>
            <a:fld id="{014C21A2-60AD-334E-9C41-2DC0EF94D362}" type="slidenum">
              <a:rPr lang="it-IT" smtClean="0"/>
              <a:pPr/>
              <a:t>3</a:t>
            </a:fld>
            <a:endParaRPr lang="it-IT"/>
          </a:p>
        </p:txBody>
      </p:sp>
    </p:spTree>
    <p:extLst>
      <p:ext uri="{BB962C8B-B14F-4D97-AF65-F5344CB8AC3E}">
        <p14:creationId xmlns:p14="http://schemas.microsoft.com/office/powerpoint/2010/main" val="717535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i="0" kern="1200" dirty="0">
                <a:solidFill>
                  <a:schemeClr val="tx1"/>
                </a:solidFill>
                <a:effectLst/>
                <a:latin typeface="+mn-lt"/>
                <a:ea typeface="+mn-ea"/>
                <a:cs typeface="+mn-cs"/>
              </a:rPr>
              <a:t>The last aspect I’d like to highlight is the data formats and </a:t>
            </a:r>
            <a:r>
              <a:rPr lang="en-US" sz="1200" i="0" kern="1200" dirty="0" err="1">
                <a:solidFill>
                  <a:schemeClr val="tx1"/>
                </a:solidFill>
                <a:effectLst/>
                <a:latin typeface="+mn-lt"/>
                <a:ea typeface="+mn-ea"/>
                <a:cs typeface="+mn-cs"/>
              </a:rPr>
              <a:t>sevice</a:t>
            </a:r>
            <a:r>
              <a:rPr lang="en-US" sz="1200" i="0" kern="1200" dirty="0">
                <a:solidFill>
                  <a:schemeClr val="tx1"/>
                </a:solidFill>
                <a:effectLst/>
                <a:latin typeface="+mn-lt"/>
                <a:ea typeface="+mn-ea"/>
                <a:cs typeface="+mn-cs"/>
              </a:rPr>
              <a:t> standards. </a:t>
            </a:r>
            <a:r>
              <a:rPr lang="en-GB" sz="1200" b="0" i="1" kern="1200" dirty="0">
                <a:solidFill>
                  <a:schemeClr val="tx1"/>
                </a:solidFill>
                <a:effectLst/>
                <a:latin typeface="Open Sans" panose="020B0606030504020204" pitchFamily="34" charset="0"/>
                <a:ea typeface="+mn-ea"/>
                <a:cs typeface="+mn-cs"/>
              </a:rPr>
              <a:t>This slide presents at a glance the view of different data representations and standards across the EPOS community: you can see that there’s a wide variability not only in the data types  (and consequently handled data formats), but also in the data standards adopted or developed by  different communities and their diffusion.</a:t>
            </a:r>
            <a:endParaRPr lang="en-IT" sz="1200" b="0" i="1"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Open Sans" panose="020B0606030504020204" pitchFamily="34" charset="0"/>
                <a:ea typeface="+mn-ea"/>
                <a:cs typeface="+mn-cs"/>
              </a:rPr>
              <a:t>Managing data in this context implies integrating diverse data sources, each with unique data formats and standards, and an extensive collaboration among scientific communities. That’s why concertation is needed to ensure adhering to international best practices and agreed (meta)data and protocols standards from different scientific disciplines. The interoperability of diverse data standards and representations across communities is one of the key challenges for solid Earth sciences RIs - and the raison d’être of large-scale infrastructures such as EPOS or its international counterparts.</a:t>
            </a:r>
            <a:endParaRPr lang="en-IT" sz="1200" b="0" i="1" kern="1200" dirty="0">
              <a:solidFill>
                <a:schemeClr val="tx1"/>
              </a:solidFill>
              <a:effectLst/>
              <a:latin typeface="Open Sans" panose="020B0606030504020204" pitchFamily="34" charset="0"/>
              <a:ea typeface="+mn-ea"/>
              <a:cs typeface="+mn-cs"/>
            </a:endParaRPr>
          </a:p>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EC2F9-CDC4-864D-9AA9-85059D7E11E2}" type="slidenum">
              <a:rPr kumimoji="0" lang="it-IT"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it-IT"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17002110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2ad5573794b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2ad5573794b_0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it-IT" dirty="0"/>
              <a:t>And </a:t>
            </a:r>
            <a:r>
              <a:rPr lang="it-IT" dirty="0" err="1"/>
              <a:t>this</a:t>
            </a:r>
            <a:r>
              <a:rPr lang="it-IT" dirty="0"/>
              <a:t> </a:t>
            </a:r>
            <a:r>
              <a:rPr lang="it-IT" dirty="0" err="1"/>
              <a:t>is</a:t>
            </a:r>
            <a:r>
              <a:rPr lang="it-IT" dirty="0"/>
              <a:t> </a:t>
            </a:r>
            <a:r>
              <a:rPr lang="it-IT" dirty="0" err="1"/>
              <a:t>how</a:t>
            </a:r>
            <a:r>
              <a:rPr lang="it-IT" dirty="0"/>
              <a:t> the data </a:t>
            </a:r>
            <a:r>
              <a:rPr lang="it-IT" dirty="0" err="1"/>
              <a:t>provision</a:t>
            </a:r>
            <a:r>
              <a:rPr lang="it-IT" dirty="0"/>
              <a:t> from </a:t>
            </a:r>
            <a:r>
              <a:rPr lang="it-IT" dirty="0" err="1"/>
              <a:t>all</a:t>
            </a:r>
            <a:r>
              <a:rPr lang="it-IT" dirty="0"/>
              <a:t> </a:t>
            </a:r>
            <a:r>
              <a:rPr lang="it-IT" dirty="0" err="1"/>
              <a:t>these</a:t>
            </a:r>
            <a:r>
              <a:rPr lang="it-IT" dirty="0"/>
              <a:t> </a:t>
            </a:r>
            <a:r>
              <a:rPr lang="it-IT" dirty="0" err="1"/>
              <a:t>different</a:t>
            </a:r>
            <a:r>
              <a:rPr lang="it-IT" dirty="0"/>
              <a:t> stakeholders looks like on the EPOS </a:t>
            </a:r>
            <a:r>
              <a:rPr lang="it-IT" dirty="0" err="1"/>
              <a:t>platform</a:t>
            </a:r>
            <a:r>
              <a:rPr lang="it-IT" dirty="0"/>
              <a:t>…</a:t>
            </a:r>
            <a:endParaRPr dirty="0"/>
          </a:p>
        </p:txBody>
      </p:sp>
      <p:sp>
        <p:nvSpPr>
          <p:cNvPr id="475" name="Google Shape;475;g2ad5573794b_0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it-IT"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1617847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r>
              <a:rPr lang="en-GB" sz="800" b="0" i="0" kern="1200" dirty="0">
                <a:solidFill>
                  <a:schemeClr val="tx1"/>
                </a:solidFill>
                <a:latin typeface="Open Sans" panose="020B0606030504020204" pitchFamily="34" charset="0"/>
                <a:ea typeface="+mn-ea"/>
                <a:cs typeface="+mn-cs"/>
              </a:rPr>
              <a:t>The last, key element of the recipe is the ICS, or </a:t>
            </a:r>
            <a:r>
              <a:rPr lang="en-GB" sz="800" b="1" i="0" kern="1200" dirty="0">
                <a:solidFill>
                  <a:schemeClr val="accent2"/>
                </a:solidFill>
                <a:latin typeface="Open Sans" panose="020B0606030504020204" pitchFamily="34" charset="0"/>
                <a:ea typeface="+mn-ea"/>
                <a:cs typeface="+mn-cs"/>
              </a:rPr>
              <a:t>Integrated Core Services</a:t>
            </a:r>
          </a:p>
          <a:p>
            <a:pPr marL="0" indent="0">
              <a:lnSpc>
                <a:spcPct val="120000"/>
              </a:lnSpc>
              <a:buNone/>
            </a:pPr>
            <a:r>
              <a:rPr lang="en-GB" sz="800" b="0" i="0" kern="1200" dirty="0">
                <a:solidFill>
                  <a:schemeClr val="accent2"/>
                </a:solidFill>
                <a:latin typeface="Open Sans" panose="020B0606030504020204" pitchFamily="34" charset="0"/>
                <a:ea typeface="+mn-ea"/>
                <a:cs typeface="+mn-cs"/>
              </a:rPr>
              <a:t>This is the </a:t>
            </a:r>
            <a:r>
              <a:rPr lang="en-GB" sz="800" b="0" i="0" kern="1200" dirty="0">
                <a:solidFill>
                  <a:schemeClr val="tx1"/>
                </a:solidFill>
                <a:latin typeface="Open Sans" panose="020B0606030504020204" pitchFamily="34" charset="0"/>
                <a:ea typeface="+mn-ea"/>
                <a:cs typeface="+mn-cs"/>
              </a:rPr>
              <a:t>single IT hub: </a:t>
            </a:r>
            <a:r>
              <a:rPr lang="en-GB" sz="800" b="0" i="0" kern="1200" dirty="0">
                <a:solidFill>
                  <a:schemeClr val="accent2"/>
                </a:solidFill>
                <a:latin typeface="Open Sans" panose="020B0606030504020204" pitchFamily="34" charset="0"/>
                <a:ea typeface="+mn-ea"/>
                <a:cs typeface="+mn-cs"/>
              </a:rPr>
              <a:t>that ensures the integration of </a:t>
            </a:r>
            <a:r>
              <a:rPr lang="en-GB" sz="800" b="0" i="0" kern="1200" dirty="0">
                <a:solidFill>
                  <a:schemeClr val="tx1"/>
                </a:solidFill>
                <a:latin typeface="Open Sans" panose="020B0606030504020204" pitchFamily="34" charset="0"/>
                <a:ea typeface="+mn-ea"/>
                <a:cs typeface="+mn-cs"/>
              </a:rPr>
              <a:t>EPOS’ different components and stakeholders.</a:t>
            </a:r>
            <a:br>
              <a:rPr lang="en-GB" sz="800" b="0" i="0" kern="1200" dirty="0">
                <a:solidFill>
                  <a:schemeClr val="tx1"/>
                </a:solidFill>
                <a:latin typeface="Open Sans" panose="020B0606030504020204" pitchFamily="34" charset="0"/>
                <a:ea typeface="+mn-ea"/>
                <a:cs typeface="+mn-cs"/>
              </a:rPr>
            </a:br>
            <a:r>
              <a:rPr lang="en-GB" sz="800" b="0" i="0" kern="1200" dirty="0">
                <a:solidFill>
                  <a:schemeClr val="tx1"/>
                </a:solidFill>
                <a:latin typeface="Open Sans" panose="020B0606030504020204" pitchFamily="34" charset="0"/>
                <a:ea typeface="+mn-ea"/>
                <a:cs typeface="+mn-cs"/>
              </a:rPr>
              <a:t>The ICS provides the core of  the EPOS e-infrastructure, </a:t>
            </a:r>
            <a:r>
              <a:rPr lang="en-GB" sz="800" b="1" i="0" kern="1200" dirty="0">
                <a:solidFill>
                  <a:schemeClr val="tx1"/>
                </a:solidFill>
                <a:latin typeface="Open Sans" panose="020B0606030504020204" pitchFamily="34" charset="0"/>
                <a:ea typeface="+mn-ea"/>
                <a:cs typeface="+mn-cs"/>
              </a:rPr>
              <a:t>ensuring interoperability </a:t>
            </a:r>
            <a:r>
              <a:rPr lang="en-GB" sz="800" b="0" i="0" kern="1200" dirty="0">
                <a:solidFill>
                  <a:schemeClr val="tx1"/>
                </a:solidFill>
                <a:latin typeface="Open Sans" panose="020B0606030504020204" pitchFamily="34" charset="0"/>
                <a:ea typeface="+mn-ea"/>
                <a:cs typeface="+mn-cs"/>
              </a:rPr>
              <a:t>between the data and services provided by the TCSs and the National Research Infrastructures (NRIs) and their </a:t>
            </a:r>
            <a:r>
              <a:rPr lang="en-GB" sz="800" b="1" i="0" kern="1200" dirty="0">
                <a:solidFill>
                  <a:schemeClr val="tx1"/>
                </a:solidFill>
                <a:latin typeface="Open Sans" panose="020B0606030504020204" pitchFamily="34" charset="0"/>
                <a:ea typeface="+mn-ea"/>
                <a:cs typeface="+mn-cs"/>
              </a:rPr>
              <a:t>discoverability and accessibility.</a:t>
            </a:r>
          </a:p>
          <a:p>
            <a:endParaRPr lang="en-GB" dirty="0"/>
          </a:p>
        </p:txBody>
      </p:sp>
      <p:sp>
        <p:nvSpPr>
          <p:cNvPr id="4" name="Slide Number Placeholder 3"/>
          <p:cNvSpPr>
            <a:spLocks noGrp="1"/>
          </p:cNvSpPr>
          <p:nvPr>
            <p:ph type="sldNum" sz="quarter" idx="5"/>
          </p:nvPr>
        </p:nvSpPr>
        <p:spPr/>
        <p:txBody>
          <a:bodyPr/>
          <a:lstStyle/>
          <a:p>
            <a:fld id="{014C21A2-60AD-334E-9C41-2DC0EF94D362}" type="slidenum">
              <a:rPr lang="it-IT" smtClean="0"/>
              <a:pPr/>
              <a:t>25</a:t>
            </a:fld>
            <a:endParaRPr lang="it-IT"/>
          </a:p>
        </p:txBody>
      </p:sp>
    </p:spTree>
    <p:extLst>
      <p:ext uri="{BB962C8B-B14F-4D97-AF65-F5344CB8AC3E}">
        <p14:creationId xmlns:p14="http://schemas.microsoft.com/office/powerpoint/2010/main" val="494210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just" defTabSz="914400" rtl="0" eaLnBrk="1" fontAlgn="auto" latinLnBrk="0" hangingPunct="1">
              <a:lnSpc>
                <a:spcPct val="100000"/>
              </a:lnSpc>
              <a:spcBef>
                <a:spcPts val="3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So this is how we make sense and organize this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complexty</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through the EPOS Platform</a:t>
            </a:r>
          </a:p>
          <a:p>
            <a:pPr marL="228600" marR="0" lvl="0" indent="-228600" algn="just"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Metadata &amp; Semantic Driven Approach that allows to describe datasets and access protocols in a formal and canonical language, using a common vocabulary and serialized in a machine-readable format. </a:t>
            </a:r>
          </a:p>
          <a:p>
            <a:pPr marL="228600" marR="0" lvl="0" indent="-228600" algn="just"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Service-based approach</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that allows to access datasets abstracting from the TCS-specific technologies. This approach allows to ‘</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leave data where they are</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a:p>
            <a:pPr marL="228600" marR="0" lvl="0" indent="-228600" algn="just"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Micro-service inspired architecture (for the central platform), that</a:t>
            </a:r>
            <a:r>
              <a:rPr kumimoji="0" lang="en-US" sz="12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implements modularity, enables scalability and allows interoperability with underlying data services provided by TCS. </a:t>
            </a:r>
          </a:p>
          <a:p>
            <a:endParaRPr lang="it-IT" dirty="0"/>
          </a:p>
        </p:txBody>
      </p:sp>
      <p:sp>
        <p:nvSpPr>
          <p:cNvPr id="4" name="Segnaposto numero diapositiva 3"/>
          <p:cNvSpPr>
            <a:spLocks noGrp="1"/>
          </p:cNvSpPr>
          <p:nvPr>
            <p:ph type="sldNum" sz="quarter" idx="5"/>
          </p:nvPr>
        </p:nvSpPr>
        <p:spPr/>
        <p:txBody>
          <a:bodyPr/>
          <a:lstStyle/>
          <a:p>
            <a:fld id="{5B0DA835-2343-B745-BE98-A21191965150}" type="slidenum">
              <a:rPr lang="it-IT" smtClean="0"/>
              <a:t>26</a:t>
            </a:fld>
            <a:endParaRPr lang="it-IT"/>
          </a:p>
        </p:txBody>
      </p:sp>
    </p:spTree>
    <p:extLst>
      <p:ext uri="{BB962C8B-B14F-4D97-AF65-F5344CB8AC3E}">
        <p14:creationId xmlns:p14="http://schemas.microsoft.com/office/powerpoint/2010/main" val="649847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50C4C-AF63-CE40-54AE-A2126944FC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7886A-CC17-9C59-F0DB-DF33B3BA6D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774C0-C4C6-1C56-AC08-B1E5438351E0}"/>
              </a:ext>
            </a:extLst>
          </p:cNvPr>
          <p:cNvSpPr>
            <a:spLocks noGrp="1"/>
          </p:cNvSpPr>
          <p:nvPr>
            <p:ph type="body" idx="1"/>
          </p:nvPr>
        </p:nvSpPr>
        <p:spPr/>
        <p:txBody>
          <a:bodyPr/>
          <a:lstStyle/>
          <a:p>
            <a:r>
              <a:rPr lang="en-GB" dirty="0"/>
              <a:t>Let’s now see as these elements interact in the EPOS Ecosystem. This is a picture we use to describe the EPOS Architecture. It’ s very information packed so we shall analyse one element at a time.</a:t>
            </a:r>
          </a:p>
          <a:p>
            <a:r>
              <a:rPr lang="en-GB" sz="1200" b="0" i="1" kern="1200" dirty="0">
                <a:solidFill>
                  <a:schemeClr val="tx1"/>
                </a:solidFill>
                <a:effectLst/>
                <a:latin typeface="Open Sans" panose="020B0606030504020204" pitchFamily="34" charset="0"/>
                <a:ea typeface="+mn-ea"/>
                <a:cs typeface="+mn-cs"/>
              </a:rPr>
              <a:t> </a:t>
            </a:r>
            <a:endParaRPr lang="en-IT" sz="1200" b="0" i="1" kern="1200" dirty="0">
              <a:solidFill>
                <a:schemeClr val="tx1"/>
              </a:solidFill>
              <a:effectLst/>
              <a:latin typeface="Open Sans" panose="020B0606030504020204" pitchFamily="34" charset="0"/>
              <a:ea typeface="+mn-ea"/>
              <a:cs typeface="+mn-cs"/>
            </a:endParaRPr>
          </a:p>
          <a:p>
            <a:endParaRPr lang="en-GB" dirty="0"/>
          </a:p>
        </p:txBody>
      </p:sp>
      <p:sp>
        <p:nvSpPr>
          <p:cNvPr id="4" name="Slide Number Placeholder 3">
            <a:extLst>
              <a:ext uri="{FF2B5EF4-FFF2-40B4-BE49-F238E27FC236}">
                <a16:creationId xmlns:a16="http://schemas.microsoft.com/office/drawing/2014/main" id="{71E632B7-84ED-5E37-0E92-25F9E4330FB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it-IT" sz="1200" b="0" i="0" u="none" strike="noStrike" cap="none" smtClean="0">
                <a:solidFill>
                  <a:schemeClr val="dk1"/>
                </a:solidFill>
                <a:latin typeface="Open Sans"/>
                <a:ea typeface="Open Sans"/>
                <a:cs typeface="Open Sans"/>
                <a:sym typeface="Open Sans"/>
              </a:rPr>
              <a:t>27</a:t>
            </a:fld>
            <a:endParaRPr lang="it-IT" sz="1200" b="0" i="0" u="none" strike="noStrike" cap="none">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3450830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FCE97C28-6C83-CA89-4203-0051EF411A08}"/>
            </a:ext>
          </a:extLst>
        </p:cNvPr>
        <p:cNvGrpSpPr/>
        <p:nvPr/>
      </p:nvGrpSpPr>
      <p:grpSpPr>
        <a:xfrm>
          <a:off x="0" y="0"/>
          <a:ext cx="0" cy="0"/>
          <a:chOff x="0" y="0"/>
          <a:chExt cx="0" cy="0"/>
        </a:xfrm>
      </p:grpSpPr>
      <p:sp>
        <p:nvSpPr>
          <p:cNvPr id="106" name="Google Shape;106;p8:notes">
            <a:extLst>
              <a:ext uri="{FF2B5EF4-FFF2-40B4-BE49-F238E27FC236}">
                <a16:creationId xmlns:a16="http://schemas.microsoft.com/office/drawing/2014/main" id="{6233EE2E-70E3-E784-00ED-7715C065617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0" i="1" kern="1200" dirty="0">
                <a:solidFill>
                  <a:schemeClr val="tx1"/>
                </a:solidFill>
                <a:effectLst/>
                <a:latin typeface="Open Sans" panose="020B0606030504020204" pitchFamily="34" charset="0"/>
                <a:ea typeface="+mn-ea"/>
                <a:cs typeface="+mn-cs"/>
              </a:rPr>
              <a:t>The first element we are going to consider are National Research Infrastructures, i.e. all the infrastructures in research organisations, universities etc which have in their mission to collect, store and curate Solid Earth Science Data. </a:t>
            </a:r>
          </a:p>
          <a:p>
            <a:r>
              <a:rPr lang="en-GB" sz="1200" b="0" i="1" kern="1200" dirty="0">
                <a:solidFill>
                  <a:schemeClr val="tx1"/>
                </a:solidFill>
                <a:effectLst/>
                <a:latin typeface="Open Sans" panose="020B0606030504020204" pitchFamily="34" charset="0"/>
                <a:ea typeface="+mn-ea"/>
                <a:cs typeface="+mn-cs"/>
              </a:rPr>
              <a:t>They are the providers of scientific data and products, and they ensure they are quality-controlled, up-to-date and curated. They do not interact directly with EPOS per se, but through the TCS</a:t>
            </a:r>
            <a:endParaRPr lang="en-IT" sz="1200" b="0" i="1" kern="1200" dirty="0">
              <a:solidFill>
                <a:schemeClr val="tx1"/>
              </a:solidFill>
              <a:effectLst/>
              <a:latin typeface="Open Sans" panose="020B0606030504020204" pitchFamily="34" charset="0"/>
              <a:ea typeface="+mn-ea"/>
              <a:cs typeface="+mn-cs"/>
            </a:endParaRPr>
          </a:p>
          <a:p>
            <a:r>
              <a:rPr lang="en-GB" sz="1200" b="0" i="1" kern="1200" dirty="0">
                <a:solidFill>
                  <a:schemeClr val="tx1"/>
                </a:solidFill>
                <a:effectLst/>
                <a:latin typeface="Open Sans" panose="020B0606030504020204" pitchFamily="34" charset="0"/>
                <a:ea typeface="+mn-ea"/>
                <a:cs typeface="+mn-cs"/>
              </a:rPr>
              <a:t> </a:t>
            </a:r>
            <a:endParaRPr lang="en-IT" sz="1200" b="0" i="1" kern="1200" dirty="0">
              <a:solidFill>
                <a:schemeClr val="tx1"/>
              </a:solidFill>
              <a:effectLst/>
              <a:latin typeface="Open Sans" panose="020B0606030504020204" pitchFamily="34" charset="0"/>
              <a:ea typeface="+mn-ea"/>
              <a:cs typeface="+mn-cs"/>
            </a:endParaRPr>
          </a:p>
          <a:p>
            <a:pPr marL="0" lvl="0" indent="0" algn="just" rtl="0">
              <a:spcBef>
                <a:spcPts val="300"/>
              </a:spcBef>
              <a:spcAft>
                <a:spcPts val="0"/>
              </a:spcAft>
              <a:buNone/>
            </a:pPr>
            <a:endParaRPr sz="1800" dirty="0">
              <a:latin typeface="Calibri"/>
              <a:ea typeface="Calibri"/>
              <a:cs typeface="Calibri"/>
              <a:sym typeface="Calibri"/>
            </a:endParaRPr>
          </a:p>
        </p:txBody>
      </p:sp>
      <p:sp>
        <p:nvSpPr>
          <p:cNvPr id="107" name="Google Shape;107;p8:notes">
            <a:extLst>
              <a:ext uri="{FF2B5EF4-FFF2-40B4-BE49-F238E27FC236}">
                <a16:creationId xmlns:a16="http://schemas.microsoft.com/office/drawing/2014/main" id="{647F5C26-A059-CC1C-15EF-0C033D19F9D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29074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FF7D816B-126B-8167-69B6-D66FFB93F2A1}"/>
            </a:ext>
          </a:extLst>
        </p:cNvPr>
        <p:cNvGrpSpPr/>
        <p:nvPr/>
      </p:nvGrpSpPr>
      <p:grpSpPr>
        <a:xfrm>
          <a:off x="0" y="0"/>
          <a:ext cx="0" cy="0"/>
          <a:chOff x="0" y="0"/>
          <a:chExt cx="0" cy="0"/>
        </a:xfrm>
      </p:grpSpPr>
      <p:sp>
        <p:nvSpPr>
          <p:cNvPr id="106" name="Google Shape;106;p8:notes">
            <a:extLst>
              <a:ext uri="{FF2B5EF4-FFF2-40B4-BE49-F238E27FC236}">
                <a16:creationId xmlns:a16="http://schemas.microsoft.com/office/drawing/2014/main" id="{B128F416-F57C-DEE5-8B57-4DB5CBF663C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b="0" dirty="0">
                <a:latin typeface="Calibri"/>
                <a:ea typeface="Calibri"/>
                <a:cs typeface="Calibri"/>
                <a:sym typeface="Calibri"/>
              </a:rPr>
              <a:t>The </a:t>
            </a:r>
            <a:r>
              <a:rPr lang="it-IT" sz="1800" b="0" dirty="0" err="1">
                <a:latin typeface="Calibri"/>
                <a:ea typeface="Calibri"/>
                <a:cs typeface="Calibri"/>
                <a:sym typeface="Calibri"/>
              </a:rPr>
              <a:t>Thematic</a:t>
            </a:r>
            <a:r>
              <a:rPr lang="it-IT" sz="1800" b="0" dirty="0">
                <a:latin typeface="Calibri"/>
                <a:ea typeface="Calibri"/>
                <a:cs typeface="Calibri"/>
                <a:sym typeface="Calibri"/>
              </a:rPr>
              <a:t> core services, or </a:t>
            </a:r>
            <a:r>
              <a:rPr lang="en-GB" sz="1800" b="0" dirty="0">
                <a:solidFill>
                  <a:srgbClr val="275536"/>
                </a:solidFill>
                <a:latin typeface="Calibri" panose="020F0502020204030204" pitchFamily="34" charset="0"/>
                <a:ea typeface="Open Sans SemiBold" panose="020B0606030504020204" pitchFamily="34" charset="0"/>
                <a:cs typeface="Calibri" panose="020F0502020204030204" pitchFamily="34" charset="0"/>
              </a:rPr>
              <a:t>TCS for brief, provide the governance framework necessary to ensure that data and metadata, from different sources and in different formats, are harmonised and made accessible through services on the Platform. The </a:t>
            </a:r>
            <a:r>
              <a:rPr lang="en-GB" sz="1800" b="0" i="0" dirty="0">
                <a:solidFill>
                  <a:srgbClr val="275536"/>
                </a:solidFill>
                <a:latin typeface="Calibri" panose="020F0502020204030204" pitchFamily="34" charset="0"/>
                <a:ea typeface="Open Sans SemiBold" panose="020B0606030504020204" pitchFamily="34" charset="0"/>
                <a:cs typeface="Calibri" panose="020F0502020204030204" pitchFamily="34" charset="0"/>
              </a:rPr>
              <a:t>TCS play a key role i</a:t>
            </a:r>
            <a:r>
              <a:rPr lang="en-GB" sz="1200" b="0" i="0" kern="1200" dirty="0">
                <a:solidFill>
                  <a:schemeClr val="tx1"/>
                </a:solidFill>
                <a:effectLst/>
                <a:latin typeface="Open Sans" panose="020B0606030504020204" pitchFamily="34" charset="0"/>
                <a:ea typeface="+mn-ea"/>
                <a:cs typeface="+mn-cs"/>
              </a:rPr>
              <a:t>n ensuring the thematic </a:t>
            </a:r>
            <a:r>
              <a:rPr lang="en-GB" sz="1200" b="0" i="0" kern="1200" dirty="0" err="1">
                <a:solidFill>
                  <a:schemeClr val="tx1"/>
                </a:solidFill>
                <a:effectLst/>
                <a:latin typeface="Open Sans" panose="020B0606030504020204" pitchFamily="34" charset="0"/>
                <a:ea typeface="+mn-ea"/>
                <a:cs typeface="+mn-cs"/>
              </a:rPr>
              <a:t>ommunity</a:t>
            </a:r>
            <a:r>
              <a:rPr lang="en-GB" sz="1200" b="0" i="0" kern="1200" dirty="0">
                <a:solidFill>
                  <a:schemeClr val="tx1"/>
                </a:solidFill>
                <a:effectLst/>
                <a:latin typeface="Open Sans" panose="020B0606030504020204" pitchFamily="34" charset="0"/>
                <a:ea typeface="+mn-ea"/>
                <a:cs typeface="+mn-cs"/>
              </a:rPr>
              <a:t> adopts and implements shared standards in line with the principles of FAIR data management. </a:t>
            </a:r>
            <a:endParaRPr lang="en-IT" sz="1200" b="0" i="0" kern="1200" dirty="0">
              <a:solidFill>
                <a:schemeClr val="tx1"/>
              </a:solidFill>
              <a:effectLst/>
              <a:latin typeface="Open Sans" panose="020B0606030504020204" pitchFamily="34" charset="0"/>
              <a:ea typeface="+mn-ea"/>
              <a:cs typeface="+mn-cs"/>
            </a:endParaRPr>
          </a:p>
          <a:p>
            <a:pPr algn="l"/>
            <a:endParaRPr lang="en-GB" sz="1800" b="0" dirty="0">
              <a:solidFill>
                <a:srgbClr val="275536"/>
              </a:solidFill>
              <a:latin typeface="Calibri" panose="020F0502020204030204" pitchFamily="34" charset="0"/>
              <a:ea typeface="Open Sans SemiBold" panose="020B0606030504020204" pitchFamily="34" charset="0"/>
              <a:cs typeface="Calibri" panose="020F0502020204030204" pitchFamily="34" charset="0"/>
            </a:endParaRPr>
          </a:p>
          <a:p>
            <a:pPr marL="0" lvl="0" indent="0" algn="just" rtl="0">
              <a:spcBef>
                <a:spcPts val="300"/>
              </a:spcBef>
              <a:spcAft>
                <a:spcPts val="0"/>
              </a:spcAft>
              <a:buNone/>
            </a:pPr>
            <a:endParaRPr sz="1800" dirty="0">
              <a:latin typeface="Calibri"/>
              <a:ea typeface="Calibri"/>
              <a:cs typeface="Calibri"/>
              <a:sym typeface="Calibri"/>
            </a:endParaRPr>
          </a:p>
        </p:txBody>
      </p:sp>
      <p:sp>
        <p:nvSpPr>
          <p:cNvPr id="107" name="Google Shape;107;p8:notes">
            <a:extLst>
              <a:ext uri="{FF2B5EF4-FFF2-40B4-BE49-F238E27FC236}">
                <a16:creationId xmlns:a16="http://schemas.microsoft.com/office/drawing/2014/main" id="{F4EEDCAA-BC7F-A3DC-EF4A-FF1D9ED1B89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14533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488B2BBF-E1B5-282C-5A9B-FA8620E5B8A4}"/>
            </a:ext>
          </a:extLst>
        </p:cNvPr>
        <p:cNvGrpSpPr/>
        <p:nvPr/>
      </p:nvGrpSpPr>
      <p:grpSpPr>
        <a:xfrm>
          <a:off x="0" y="0"/>
          <a:ext cx="0" cy="0"/>
          <a:chOff x="0" y="0"/>
          <a:chExt cx="0" cy="0"/>
        </a:xfrm>
      </p:grpSpPr>
      <p:sp>
        <p:nvSpPr>
          <p:cNvPr id="106" name="Google Shape;106;p8:notes">
            <a:extLst>
              <a:ext uri="{FF2B5EF4-FFF2-40B4-BE49-F238E27FC236}">
                <a16:creationId xmlns:a16="http://schemas.microsoft.com/office/drawing/2014/main" id="{7B8FC66E-95A9-51B4-8CBD-50F26169FEB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300"/>
              </a:spcBef>
              <a:spcAft>
                <a:spcPts val="0"/>
              </a:spcAft>
              <a:buClrTx/>
              <a:buSzTx/>
              <a:buFontTx/>
              <a:buNone/>
              <a:tabLst/>
              <a:defRPr/>
            </a:pPr>
            <a:r>
              <a:rPr lang="it-IT" sz="1800" dirty="0">
                <a:latin typeface="Calibri"/>
                <a:ea typeface="Calibri"/>
                <a:cs typeface="Calibri"/>
                <a:sym typeface="Calibri"/>
              </a:rPr>
              <a:t>The TCS </a:t>
            </a:r>
            <a:r>
              <a:rPr lang="it-IT" sz="1800" dirty="0" err="1">
                <a:latin typeface="Calibri"/>
                <a:ea typeface="Calibri"/>
                <a:cs typeface="Calibri"/>
                <a:sym typeface="Calibri"/>
              </a:rPr>
              <a:t>is</a:t>
            </a:r>
            <a:r>
              <a:rPr lang="it-IT" sz="1800" dirty="0">
                <a:latin typeface="Calibri"/>
                <a:ea typeface="Calibri"/>
                <a:cs typeface="Calibri"/>
                <a:sym typeface="Calibri"/>
              </a:rPr>
              <a:t> </a:t>
            </a:r>
            <a:r>
              <a:rPr lang="it-IT" sz="1800" dirty="0" err="1">
                <a:latin typeface="Calibri"/>
                <a:ea typeface="Calibri"/>
                <a:cs typeface="Calibri"/>
                <a:sym typeface="Calibri"/>
              </a:rPr>
              <a:t>responsible</a:t>
            </a:r>
            <a:r>
              <a:rPr lang="it-IT" sz="1800" dirty="0">
                <a:latin typeface="Calibri"/>
                <a:ea typeface="Calibri"/>
                <a:cs typeface="Calibri"/>
                <a:sym typeface="Calibri"/>
              </a:rPr>
              <a:t> for </a:t>
            </a:r>
            <a:r>
              <a:rPr lang="it-IT" sz="1800" dirty="0" err="1">
                <a:latin typeface="Calibri"/>
                <a:ea typeface="Calibri"/>
                <a:cs typeface="Calibri"/>
                <a:sym typeface="Calibri"/>
              </a:rPr>
              <a:t>integrating</a:t>
            </a:r>
            <a:r>
              <a:rPr lang="it-IT" sz="1800" b="1" dirty="0">
                <a:solidFill>
                  <a:srgbClr val="275536"/>
                </a:solidFill>
                <a:latin typeface="Calibri" panose="020F0502020204030204" pitchFamily="34" charset="0"/>
                <a:ea typeface="Open Sans SemiBold" panose="020B0606030504020204" pitchFamily="34" charset="0"/>
                <a:cs typeface="Calibri" panose="020F0502020204030204" pitchFamily="34" charset="0"/>
              </a:rPr>
              <a:t> </a:t>
            </a:r>
            <a:r>
              <a:rPr lang="it-IT" sz="1800" b="0" dirty="0" err="1">
                <a:solidFill>
                  <a:srgbClr val="275536"/>
                </a:solidFill>
                <a:latin typeface="Calibri" panose="020F0502020204030204" pitchFamily="34" charset="0"/>
                <a:ea typeface="Open Sans SemiBold" panose="020B0606030504020204" pitchFamily="34" charset="0"/>
                <a:cs typeface="Calibri" panose="020F0502020204030204" pitchFamily="34" charset="0"/>
              </a:rPr>
              <a:t>these</a:t>
            </a:r>
            <a:r>
              <a:rPr lang="en-GB" sz="1200" b="0" i="0" kern="1200" dirty="0">
                <a:solidFill>
                  <a:schemeClr val="tx1"/>
                </a:solidFill>
                <a:effectLst/>
                <a:latin typeface="Open Sans" panose="020B0606030504020204" pitchFamily="34" charset="0"/>
                <a:ea typeface="+mn-ea"/>
                <a:cs typeface="+mn-cs"/>
              </a:rPr>
              <a:t> harmonised thematic services and ensuring their interoperability. In this way, multidisciplinary data become Findable, Accessible, Interoperable and Reusable through a single, digital platform</a:t>
            </a:r>
            <a:r>
              <a:rPr lang="en-IT" sz="1800" dirty="0">
                <a:effectLst/>
              </a:rPr>
              <a:t> </a:t>
            </a:r>
            <a:endParaRPr sz="1800" dirty="0">
              <a:latin typeface="Calibri"/>
              <a:ea typeface="Calibri"/>
              <a:cs typeface="Calibri"/>
              <a:sym typeface="Calibri"/>
            </a:endParaRPr>
          </a:p>
        </p:txBody>
      </p:sp>
      <p:sp>
        <p:nvSpPr>
          <p:cNvPr id="107" name="Google Shape;107;p8:notes">
            <a:extLst>
              <a:ext uri="{FF2B5EF4-FFF2-40B4-BE49-F238E27FC236}">
                <a16:creationId xmlns:a16="http://schemas.microsoft.com/office/drawing/2014/main" id="{80D2C02E-6B8A-29B2-92AB-BC6E91BE55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49804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a:extLst>
            <a:ext uri="{FF2B5EF4-FFF2-40B4-BE49-F238E27FC236}">
              <a16:creationId xmlns:a16="http://schemas.microsoft.com/office/drawing/2014/main" id="{CC258504-1BD3-FC63-48B8-F4317E86E778}"/>
            </a:ext>
          </a:extLst>
        </p:cNvPr>
        <p:cNvGrpSpPr/>
        <p:nvPr/>
      </p:nvGrpSpPr>
      <p:grpSpPr>
        <a:xfrm>
          <a:off x="0" y="0"/>
          <a:ext cx="0" cy="0"/>
          <a:chOff x="0" y="0"/>
          <a:chExt cx="0" cy="0"/>
        </a:xfrm>
      </p:grpSpPr>
      <p:sp>
        <p:nvSpPr>
          <p:cNvPr id="106" name="Google Shape;106;p8:notes">
            <a:extLst>
              <a:ext uri="{FF2B5EF4-FFF2-40B4-BE49-F238E27FC236}">
                <a16:creationId xmlns:a16="http://schemas.microsoft.com/office/drawing/2014/main" id="{DEDAAA06-AB45-79FB-E6A3-298CDD81FD7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0000"/>
              </a:lnSpc>
              <a:spcBef>
                <a:spcPts val="300"/>
              </a:spcBef>
              <a:spcAft>
                <a:spcPts val="0"/>
              </a:spcAft>
              <a:buClrTx/>
              <a:buSzTx/>
              <a:buFontTx/>
              <a:buNone/>
              <a:tabLst/>
              <a:defRPr/>
            </a:pPr>
            <a:r>
              <a:rPr lang="en-GB" sz="1200" b="0" i="0" kern="1200" dirty="0">
                <a:solidFill>
                  <a:schemeClr val="tx1"/>
                </a:solidFill>
                <a:effectLst/>
                <a:latin typeface="Open Sans" panose="020B0606030504020204" pitchFamily="34" charset="0"/>
                <a:ea typeface="+mn-ea"/>
                <a:cs typeface="+mn-cs"/>
              </a:rPr>
              <a:t>Now end-users can exploit the platform to access, visualise, combine, download and now also compute data from different domains</a:t>
            </a:r>
            <a:r>
              <a:rPr lang="en-IT" sz="1800" b="0" i="0" kern="1200" dirty="0">
                <a:solidFill>
                  <a:schemeClr val="tx1"/>
                </a:solidFill>
                <a:effectLst/>
                <a:latin typeface="Open Sans" panose="020B0606030504020204" pitchFamily="34" charset="0"/>
                <a:ea typeface="+mn-ea"/>
                <a:cs typeface="+mn-cs"/>
              </a:rPr>
              <a:t>. </a:t>
            </a:r>
            <a:endParaRPr sz="1800" dirty="0">
              <a:latin typeface="Calibri"/>
              <a:ea typeface="Calibri"/>
              <a:cs typeface="Calibri"/>
              <a:sym typeface="Calibri"/>
            </a:endParaRPr>
          </a:p>
        </p:txBody>
      </p:sp>
      <p:sp>
        <p:nvSpPr>
          <p:cNvPr id="107" name="Google Shape;107;p8:notes">
            <a:extLst>
              <a:ext uri="{FF2B5EF4-FFF2-40B4-BE49-F238E27FC236}">
                <a16:creationId xmlns:a16="http://schemas.microsoft.com/office/drawing/2014/main" id="{673170DF-A7D5-F4E6-C4DF-84151E64CC6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13401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this is how all this looks like.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Open Sans" panose="020B0606030504020204" pitchFamily="34" charset="0"/>
                <a:ea typeface="+mn-ea"/>
                <a:cs typeface="+mn-cs"/>
              </a:rPr>
              <a:t>The EPOS Platform offers access to multidisciplinary, standardised and interoperable data and resources from community-vetted sources with a service-driven approach. Different data can be discovered, visualised, combined, and downloaded and new data processing services and manipulation tools are being now included directly in the platform, with the idea that in a near future the EPOS platform will become one of the tools used regularly by researchers in their daily work.</a:t>
            </a:r>
          </a:p>
          <a:p>
            <a:endParaRPr lang="en-GB" dirty="0"/>
          </a:p>
        </p:txBody>
      </p:sp>
      <p:sp>
        <p:nvSpPr>
          <p:cNvPr id="4" name="Slide Number Placeholder 3"/>
          <p:cNvSpPr>
            <a:spLocks noGrp="1"/>
          </p:cNvSpPr>
          <p:nvPr>
            <p:ph type="sldNum" sz="quarter" idx="5"/>
          </p:nvPr>
        </p:nvSpPr>
        <p:spPr/>
        <p:txBody>
          <a:bodyPr/>
          <a:lstStyle/>
          <a:p>
            <a:fld id="{014C21A2-60AD-334E-9C41-2DC0EF94D362}" type="slidenum">
              <a:rPr lang="it-IT" smtClean="0"/>
              <a:pPr/>
              <a:t>33</a:t>
            </a:fld>
            <a:endParaRPr lang="it-IT"/>
          </a:p>
        </p:txBody>
      </p:sp>
    </p:spTree>
    <p:extLst>
      <p:ext uri="{BB962C8B-B14F-4D97-AF65-F5344CB8AC3E}">
        <p14:creationId xmlns:p14="http://schemas.microsoft.com/office/powerpoint/2010/main" val="1343431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other words, </a:t>
            </a:r>
            <a:r>
              <a:rPr lang="en-IT" sz="1200" b="0" i="0" kern="1200" dirty="0">
                <a:solidFill>
                  <a:schemeClr val="tx1"/>
                </a:solidFill>
                <a:effectLst/>
                <a:latin typeface="Open Sans" panose="020B0606030504020204" pitchFamily="34" charset="0"/>
                <a:ea typeface="+mn-ea"/>
                <a:cs typeface="+mn-cs"/>
              </a:rPr>
              <a:t>Research Infrastructures are </a:t>
            </a:r>
            <a:r>
              <a:rPr lang="en-IT" sz="1200" b="1" i="0" kern="1200" dirty="0">
                <a:solidFill>
                  <a:schemeClr val="tx1"/>
                </a:solidFill>
                <a:effectLst/>
                <a:latin typeface="Open Sans" panose="020B0606030504020204" pitchFamily="34" charset="0"/>
                <a:ea typeface="+mn-ea"/>
                <a:cs typeface="+mn-cs"/>
              </a:rPr>
              <a:t>enablers that provide essential, often cutting-edge services</a:t>
            </a:r>
            <a:r>
              <a:rPr lang="en-IT" sz="1200" b="0" i="0" kern="1200" dirty="0">
                <a:solidFill>
                  <a:schemeClr val="tx1"/>
                </a:solidFill>
                <a:effectLst/>
                <a:latin typeface="Open Sans" panose="020B0606030504020204" pitchFamily="34" charset="0"/>
                <a:ea typeface="+mn-ea"/>
                <a:cs typeface="+mn-cs"/>
              </a:rPr>
              <a:t> that scientific communities rely on to conduct research and drive innovation across all domains. </a:t>
            </a:r>
          </a:p>
          <a:p>
            <a:r>
              <a:rPr lang="en-IT" sz="1200" b="0" i="0" kern="1200" dirty="0">
                <a:solidFill>
                  <a:schemeClr val="tx1"/>
                </a:solidFill>
                <a:effectLst/>
                <a:latin typeface="Open Sans" panose="020B0606030504020204" pitchFamily="34" charset="0"/>
                <a:ea typeface="+mn-ea"/>
                <a:cs typeface="+mn-cs"/>
              </a:rPr>
              <a:t>This role of Research Infrastructures as a strategic asset that while not carrying out research themselves play </a:t>
            </a:r>
            <a:r>
              <a:rPr lang="en-IT" sz="1200" b="1" i="0" kern="1200" dirty="0">
                <a:solidFill>
                  <a:schemeClr val="tx1"/>
                </a:solidFill>
                <a:effectLst/>
                <a:latin typeface="Open Sans" panose="020B0606030504020204" pitchFamily="34" charset="0"/>
                <a:ea typeface="+mn-ea"/>
                <a:cs typeface="+mn-cs"/>
              </a:rPr>
              <a:t>an essential role in accelerating research and innovation and enabling the Research Community to tackle grand societal challenges </a:t>
            </a:r>
            <a:r>
              <a:rPr lang="en-IT" sz="1200" b="0" i="0" kern="1200" dirty="0">
                <a:solidFill>
                  <a:schemeClr val="tx1"/>
                </a:solidFill>
                <a:effectLst/>
                <a:latin typeface="Open Sans" panose="020B0606030504020204" pitchFamily="34" charset="0"/>
                <a:ea typeface="+mn-ea"/>
                <a:cs typeface="+mn-cs"/>
              </a:rPr>
              <a:t>is increasingly recognised in Europe (as well as in other countries). A </a:t>
            </a:r>
            <a:r>
              <a:rPr lang="en-IT" sz="1200" b="1" i="0" kern="1200" dirty="0">
                <a:solidFill>
                  <a:schemeClr val="tx1"/>
                </a:solidFill>
                <a:effectLst/>
                <a:latin typeface="Open Sans" panose="020B0606030504020204" pitchFamily="34" charset="0"/>
                <a:ea typeface="+mn-ea"/>
                <a:cs typeface="+mn-cs"/>
              </a:rPr>
              <a:t>European roadmap for strategic Research Infrastructures </a:t>
            </a:r>
            <a:r>
              <a:rPr lang="en-IT" sz="1200" b="0" i="0" kern="1200" dirty="0">
                <a:solidFill>
                  <a:schemeClr val="tx1"/>
                </a:solidFill>
                <a:effectLst/>
                <a:latin typeface="Open Sans" panose="020B0606030504020204" pitchFamily="34" charset="0"/>
                <a:ea typeface="+mn-ea"/>
                <a:cs typeface="+mn-cs"/>
              </a:rPr>
              <a:t>is maintained by ESFRI, the </a:t>
            </a:r>
            <a:r>
              <a:rPr lang="en-GB" sz="1200" b="0" i="0" kern="1200" dirty="0">
                <a:solidFill>
                  <a:schemeClr val="tx1"/>
                </a:solidFill>
                <a:effectLst/>
                <a:latin typeface="Open Sans" panose="020B0606030504020204" pitchFamily="34" charset="0"/>
                <a:ea typeface="+mn-ea"/>
                <a:cs typeface="+mn-cs"/>
              </a:rPr>
              <a:t>European Strategy Forum on Research Infrastructures, and it is a joint instrument Member States use to plan their investments in shared Research Infrastructures.</a:t>
            </a:r>
            <a:endParaRPr lang="en-IT" sz="1200" b="0" i="0" kern="1200" dirty="0">
              <a:solidFill>
                <a:schemeClr val="tx1"/>
              </a:solidFill>
              <a:effectLst/>
              <a:latin typeface="Open Sans" panose="020B0606030504020204" pitchFamily="34" charset="0"/>
              <a:ea typeface="+mn-ea"/>
              <a:cs typeface="+mn-cs"/>
            </a:endParaRPr>
          </a:p>
          <a:p>
            <a:r>
              <a:rPr lang="en-IT" sz="1200" b="0" i="0" kern="1200" dirty="0">
                <a:solidFill>
                  <a:schemeClr val="tx1"/>
                </a:solidFill>
                <a:effectLst/>
                <a:latin typeface="Open Sans" panose="020B0606030504020204" pitchFamily="34" charset="0"/>
                <a:ea typeface="+mn-ea"/>
                <a:cs typeface="+mn-cs"/>
              </a:rPr>
              <a:t>The importance of RIs has also been increasingy recognised in the wider policy arena, as shown in recent strategic reports. Here’s a short abstract from </a:t>
            </a:r>
            <a:r>
              <a:rPr lang="en-IT" sz="1200" b="1" i="0" kern="1200" dirty="0">
                <a:solidFill>
                  <a:schemeClr val="tx1"/>
                </a:solidFill>
                <a:effectLst/>
                <a:latin typeface="Open Sans" panose="020B0606030504020204" pitchFamily="34" charset="0"/>
                <a:ea typeface="+mn-ea"/>
                <a:cs typeface="+mn-cs"/>
              </a:rPr>
              <a:t>the Letta Report </a:t>
            </a:r>
            <a:r>
              <a:rPr lang="en-IT" sz="1200" b="0" i="0" kern="1200" dirty="0">
                <a:solidFill>
                  <a:schemeClr val="tx1"/>
                </a:solidFill>
                <a:effectLst/>
                <a:latin typeface="Open Sans" panose="020B0606030504020204" pitchFamily="34" charset="0"/>
                <a:ea typeface="+mn-ea"/>
                <a:cs typeface="+mn-cs"/>
              </a:rPr>
              <a:t>just as an example. This is reflected also in the legal instruments at our disposal to implement and operate Research Infrastructures, as we will see in a while.</a:t>
            </a:r>
            <a:endParaRPr lang="en-GB" dirty="0"/>
          </a:p>
        </p:txBody>
      </p:sp>
      <p:sp>
        <p:nvSpPr>
          <p:cNvPr id="4" name="Slide Number Placeholder 3"/>
          <p:cNvSpPr>
            <a:spLocks noGrp="1"/>
          </p:cNvSpPr>
          <p:nvPr>
            <p:ph type="sldNum" sz="quarter" idx="5"/>
          </p:nvPr>
        </p:nvSpPr>
        <p:spPr/>
        <p:txBody>
          <a:bodyPr/>
          <a:lstStyle/>
          <a:p>
            <a:fld id="{014C21A2-60AD-334E-9C41-2DC0EF94D362}" type="slidenum">
              <a:rPr lang="it-IT" smtClean="0"/>
              <a:pPr/>
              <a:t>4</a:t>
            </a:fld>
            <a:endParaRPr lang="it-IT"/>
          </a:p>
        </p:txBody>
      </p:sp>
    </p:spTree>
    <p:extLst>
      <p:ext uri="{BB962C8B-B14F-4D97-AF65-F5344CB8AC3E}">
        <p14:creationId xmlns:p14="http://schemas.microsoft.com/office/powerpoint/2010/main" val="37855484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36BE1-CBE6-A857-597B-38E1AF0916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61EB49-7A49-DCA0-AA88-6ED4C14565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C63204-5B05-2A4F-27DA-C4FC06616ACC}"/>
              </a:ext>
            </a:extLst>
          </p:cNvPr>
          <p:cNvSpPr>
            <a:spLocks noGrp="1"/>
          </p:cNvSpPr>
          <p:nvPr>
            <p:ph type="body" idx="1"/>
          </p:nvPr>
        </p:nvSpPr>
        <p:spPr/>
        <p:txBody>
          <a:bodyPr/>
          <a:lstStyle/>
          <a:p>
            <a:r>
              <a:rPr lang="en-GB" dirty="0"/>
              <a:t>And this is how all this looks like.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Open Sans" panose="020B0606030504020204" pitchFamily="34" charset="0"/>
                <a:ea typeface="+mn-ea"/>
                <a:cs typeface="+mn-cs"/>
              </a:rPr>
              <a:t>The EPOS Platform offers access to multidisciplinary, standardised and interoperable data and resources from community-vetted sources with a service-driven approach. Different data can be discovered, visualised, combined, and downloaded and new data processing services and manipulation tools are being now included directly in the platform, with the idea that in a near future the EPOS platform will become one of the tools used regularly by researchers in their daily work.</a:t>
            </a:r>
          </a:p>
          <a:p>
            <a:endParaRPr lang="en-GB" dirty="0"/>
          </a:p>
        </p:txBody>
      </p:sp>
      <p:sp>
        <p:nvSpPr>
          <p:cNvPr id="4" name="Slide Number Placeholder 3">
            <a:extLst>
              <a:ext uri="{FF2B5EF4-FFF2-40B4-BE49-F238E27FC236}">
                <a16:creationId xmlns:a16="http://schemas.microsoft.com/office/drawing/2014/main" id="{05DF05F7-167E-BE21-E92C-9D06C42965A9}"/>
              </a:ext>
            </a:extLst>
          </p:cNvPr>
          <p:cNvSpPr>
            <a:spLocks noGrp="1"/>
          </p:cNvSpPr>
          <p:nvPr>
            <p:ph type="sldNum" sz="quarter" idx="5"/>
          </p:nvPr>
        </p:nvSpPr>
        <p:spPr/>
        <p:txBody>
          <a:bodyPr/>
          <a:lstStyle/>
          <a:p>
            <a:fld id="{014C21A2-60AD-334E-9C41-2DC0EF94D362}" type="slidenum">
              <a:rPr lang="it-IT" smtClean="0"/>
              <a:pPr/>
              <a:t>34</a:t>
            </a:fld>
            <a:endParaRPr lang="it-IT"/>
          </a:p>
        </p:txBody>
      </p:sp>
    </p:spTree>
    <p:extLst>
      <p:ext uri="{BB962C8B-B14F-4D97-AF65-F5344CB8AC3E}">
        <p14:creationId xmlns:p14="http://schemas.microsoft.com/office/powerpoint/2010/main" val="16179599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90934-4552-61E1-202C-E4901DC0EF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90B07-0F04-A07E-3AFF-1ED79CBE3E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3AC63D-49E0-C497-73EC-6665EBD52B5D}"/>
              </a:ext>
            </a:extLst>
          </p:cNvPr>
          <p:cNvSpPr>
            <a:spLocks noGrp="1"/>
          </p:cNvSpPr>
          <p:nvPr>
            <p:ph type="body" idx="1"/>
          </p:nvPr>
        </p:nvSpPr>
        <p:spPr/>
        <p:txBody>
          <a:bodyPr/>
          <a:lstStyle/>
          <a:p>
            <a:r>
              <a:rPr lang="en-GB" dirty="0"/>
              <a:t>And this is how all this looks like.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Open Sans" panose="020B0606030504020204" pitchFamily="34" charset="0"/>
                <a:ea typeface="+mn-ea"/>
                <a:cs typeface="+mn-cs"/>
              </a:rPr>
              <a:t>The EPOS Platform offers access to multidisciplinary, standardised and interoperable data and resources from community-vetted sources with a service-driven approach. Different data can be discovered, visualised, combined, and downloaded and new data processing services and manipulation tools are being now included directly in the platform, with the idea that in a near future the EPOS platform will become one of the tools used regularly by researchers in their daily work.</a:t>
            </a:r>
          </a:p>
          <a:p>
            <a:endParaRPr lang="en-GB" dirty="0"/>
          </a:p>
        </p:txBody>
      </p:sp>
      <p:sp>
        <p:nvSpPr>
          <p:cNvPr id="4" name="Slide Number Placeholder 3">
            <a:extLst>
              <a:ext uri="{FF2B5EF4-FFF2-40B4-BE49-F238E27FC236}">
                <a16:creationId xmlns:a16="http://schemas.microsoft.com/office/drawing/2014/main" id="{4ED7BBCB-BD53-EE68-7302-B0EAECDB4708}"/>
              </a:ext>
            </a:extLst>
          </p:cNvPr>
          <p:cNvSpPr>
            <a:spLocks noGrp="1"/>
          </p:cNvSpPr>
          <p:nvPr>
            <p:ph type="sldNum" sz="quarter" idx="5"/>
          </p:nvPr>
        </p:nvSpPr>
        <p:spPr/>
        <p:txBody>
          <a:bodyPr/>
          <a:lstStyle/>
          <a:p>
            <a:fld id="{014C21A2-60AD-334E-9C41-2DC0EF94D362}" type="slidenum">
              <a:rPr lang="it-IT" smtClean="0"/>
              <a:pPr/>
              <a:t>35</a:t>
            </a:fld>
            <a:endParaRPr lang="it-IT"/>
          </a:p>
        </p:txBody>
      </p:sp>
    </p:spTree>
    <p:extLst>
      <p:ext uri="{BB962C8B-B14F-4D97-AF65-F5344CB8AC3E}">
        <p14:creationId xmlns:p14="http://schemas.microsoft.com/office/powerpoint/2010/main" val="649303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61297-2A40-9097-42F0-F2BD2ACC3E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47E9FD-F6AC-44A3-A870-40CF41698B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C4E02B-123C-F1D5-8AF6-695745DA191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5DC3C0F-42A4-6559-CB5B-C2A651D800E4}"/>
              </a:ext>
            </a:extLst>
          </p:cNvPr>
          <p:cNvSpPr>
            <a:spLocks noGrp="1"/>
          </p:cNvSpPr>
          <p:nvPr>
            <p:ph type="sldNum" sz="quarter" idx="5"/>
          </p:nvPr>
        </p:nvSpPr>
        <p:spPr/>
        <p:txBody>
          <a:bodyPr/>
          <a:lstStyle/>
          <a:p>
            <a:fld id="{014C21A2-60AD-334E-9C41-2DC0EF94D362}" type="slidenum">
              <a:rPr lang="it-IT" smtClean="0"/>
              <a:pPr/>
              <a:t>36</a:t>
            </a:fld>
            <a:endParaRPr lang="it-IT"/>
          </a:p>
        </p:txBody>
      </p:sp>
    </p:spTree>
    <p:extLst>
      <p:ext uri="{BB962C8B-B14F-4D97-AF65-F5344CB8AC3E}">
        <p14:creationId xmlns:p14="http://schemas.microsoft.com/office/powerpoint/2010/main" val="38792841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1" kern="1200" dirty="0">
                <a:solidFill>
                  <a:schemeClr val="tx1"/>
                </a:solidFill>
                <a:effectLst/>
                <a:latin typeface="Open Sans" panose="020B0606030504020204" pitchFamily="34" charset="0"/>
                <a:ea typeface="+mn-ea"/>
                <a:cs typeface="+mn-cs"/>
              </a:rPr>
              <a:t>The EPOS Platform supports knowledge transfer from science to society, fostering in turn the impact that research infrastructures such EPOS can make on societal challenges. Thanks to the streamlined procedures within the community, the openness underpinned by the EPOS community and the seamless integration of the data services, new data and scientific products can be made available to scientists and other societal actors in real time or with minimum delay, fostering the timely creation of new knowledge and its harnessing to practical purposes. </a:t>
            </a:r>
            <a:endParaRPr lang="en-GB" sz="1200" b="0" kern="0"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0"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0" dirty="0">
                <a:solidFill>
                  <a:srgbClr val="000000"/>
                </a:solidFill>
                <a:latin typeface="Calibri" panose="020F0502020204030204" pitchFamily="34" charset="0"/>
                <a:ea typeface="Calibri"/>
                <a:cs typeface="Calibri" panose="020F0502020204030204" pitchFamily="34" charset="0"/>
                <a:sym typeface="Calibri"/>
              </a:rPr>
              <a:t>And here are a few examples of how EPOS facilitates the development of innovative concepts and products to assist decision-makers in the areas of land-use, urban planning and disaster risk reduction.</a:t>
            </a:r>
          </a:p>
          <a:p>
            <a:endParaRPr lang="en-GB" dirty="0"/>
          </a:p>
        </p:txBody>
      </p:sp>
      <p:sp>
        <p:nvSpPr>
          <p:cNvPr id="4" name="Slide Number Placeholder 3"/>
          <p:cNvSpPr>
            <a:spLocks noGrp="1"/>
          </p:cNvSpPr>
          <p:nvPr>
            <p:ph type="sldNum" sz="quarter" idx="5"/>
          </p:nvPr>
        </p:nvSpPr>
        <p:spPr/>
        <p:txBody>
          <a:bodyPr/>
          <a:lstStyle/>
          <a:p>
            <a:fld id="{014C21A2-60AD-334E-9C41-2DC0EF94D362}" type="slidenum">
              <a:rPr lang="it-IT" smtClean="0"/>
              <a:pPr/>
              <a:t>37</a:t>
            </a:fld>
            <a:endParaRPr lang="it-IT"/>
          </a:p>
        </p:txBody>
      </p:sp>
    </p:spTree>
    <p:extLst>
      <p:ext uri="{BB962C8B-B14F-4D97-AF65-F5344CB8AC3E}">
        <p14:creationId xmlns:p14="http://schemas.microsoft.com/office/powerpoint/2010/main" val="4112969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b="0" i="1" kern="1200" dirty="0">
                <a:solidFill>
                  <a:schemeClr val="tx1"/>
                </a:solidFill>
                <a:effectLst/>
                <a:latin typeface="Open Sans" panose="020B0606030504020204" pitchFamily="34" charset="0"/>
                <a:ea typeface="+mn-ea"/>
                <a:cs typeface="+mn-cs"/>
              </a:rPr>
              <a:t>Software is one of the tangible outputs EPOS is openly providing in the real world, but it is not the main one. A key aspect is what we could call “time-to-data”, which, while not part of the FAIR principles, is an important aspect of Open Science and supports Knowledge transfer from science to society, fostering in turn the impact that research infrastructures such EPOS can make on societal challenges. </a:t>
            </a:r>
          </a:p>
          <a:p>
            <a:r>
              <a:rPr lang="en-GB" sz="1200" b="0" i="1" kern="1200" dirty="0">
                <a:solidFill>
                  <a:schemeClr val="tx1"/>
                </a:solidFill>
                <a:effectLst/>
                <a:latin typeface="Open Sans" panose="020B0606030504020204" pitchFamily="34" charset="0"/>
                <a:ea typeface="+mn-ea"/>
                <a:cs typeface="+mn-cs"/>
              </a:rPr>
              <a:t>Thanks to the streamlined procedures within the community, the openness underpinned by the EPOS community and the seamless integration of the data services, new data and scientific products can be made available to scientists and other societal actors in real time or with minimum delay, fostering the timely creation of new knowledge and its harnessing to practical purposes. Here you can see some examples: data on dramatic phenomena like the earthquakes that struck south-eastern Turkey and southern Morocco in 2023, or the one that struck Myanmar only last march were made available almost immediately to the scientific community. </a:t>
            </a:r>
            <a:endParaRPr lang="en-IT" sz="1200" b="0" i="1" kern="1200" dirty="0">
              <a:solidFill>
                <a:schemeClr val="tx1"/>
              </a:solidFill>
              <a:effectLst/>
              <a:latin typeface="Open Sans" panose="020B0606030504020204" pitchFamily="34" charset="0"/>
              <a:ea typeface="+mn-ea"/>
              <a:cs typeface="+mn-cs"/>
            </a:endParaRPr>
          </a:p>
          <a:p>
            <a:r>
              <a:rPr lang="en-GB" sz="1200" b="0" i="1" kern="1200" dirty="0">
                <a:solidFill>
                  <a:schemeClr val="tx1"/>
                </a:solidFill>
                <a:effectLst/>
                <a:latin typeface="Open Sans" panose="020B0606030504020204" pitchFamily="34" charset="0"/>
                <a:ea typeface="+mn-ea"/>
                <a:cs typeface="+mn-cs"/>
              </a:rPr>
              <a:t> </a:t>
            </a:r>
            <a:endParaRPr lang="en-IT" sz="1200" b="0" i="1" kern="1200" dirty="0">
              <a:solidFill>
                <a:schemeClr val="tx1"/>
              </a:solidFill>
              <a:effectLst/>
              <a:latin typeface="Open Sans" panose="020B0606030504020204" pitchFamily="34" charset="0"/>
              <a:ea typeface="+mn-ea"/>
              <a:cs typeface="+mn-cs"/>
            </a:endParaRPr>
          </a:p>
          <a:p>
            <a:pPr marL="0" lvl="0" indent="0" algn="l" rtl="0">
              <a:lnSpc>
                <a:spcPct val="100000"/>
              </a:lnSpc>
              <a:spcBef>
                <a:spcPts val="0"/>
              </a:spcBef>
              <a:spcAft>
                <a:spcPts val="0"/>
              </a:spcAft>
              <a:buSzPts val="1400"/>
              <a:buNone/>
            </a:pPr>
            <a:endParaRPr dirty="0"/>
          </a:p>
        </p:txBody>
      </p:sp>
      <p:sp>
        <p:nvSpPr>
          <p:cNvPr id="680" name="Google Shape;68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38</a:t>
            </a:fld>
            <a:endParaRPr/>
          </a:p>
        </p:txBody>
      </p:sp>
    </p:spTree>
    <p:extLst>
      <p:ext uri="{BB962C8B-B14F-4D97-AF65-F5344CB8AC3E}">
        <p14:creationId xmlns:p14="http://schemas.microsoft.com/office/powerpoint/2010/main" val="4065989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GB" sz="1200" b="0" kern="0" dirty="0">
                <a:solidFill>
                  <a:srgbClr val="000000"/>
                </a:solidFill>
                <a:latin typeface="Calibri" panose="020F0502020204030204" pitchFamily="34" charset="0"/>
                <a:ea typeface="Calibri"/>
                <a:cs typeface="Calibri" panose="020F0502020204030204" pitchFamily="34" charset="0"/>
                <a:sym typeface="Calibri"/>
              </a:rPr>
              <a:t>And here are a few examples of how EPOS facilitates the development of innovative concepts and </a:t>
            </a:r>
            <a:r>
              <a:rPr lang="en-GB" sz="1200" b="0" kern="0" dirty="0" err="1">
                <a:solidFill>
                  <a:srgbClr val="000000"/>
                </a:solidFill>
                <a:latin typeface="Calibri" panose="020F0502020204030204" pitchFamily="34" charset="0"/>
                <a:ea typeface="Calibri"/>
                <a:cs typeface="Calibri" panose="020F0502020204030204" pitchFamily="34" charset="0"/>
                <a:sym typeface="Calibri"/>
              </a:rPr>
              <a:t>productsto</a:t>
            </a:r>
            <a:r>
              <a:rPr lang="en-GB" sz="1200" b="0" kern="0" dirty="0">
                <a:solidFill>
                  <a:srgbClr val="000000"/>
                </a:solidFill>
                <a:latin typeface="Calibri" panose="020F0502020204030204" pitchFamily="34" charset="0"/>
                <a:ea typeface="Calibri"/>
                <a:cs typeface="Calibri" panose="020F0502020204030204" pitchFamily="34" charset="0"/>
                <a:sym typeface="Calibri"/>
              </a:rPr>
              <a:t> assist decision-makers in the areas of land-use, urban planning and disaster risk reduction.</a:t>
            </a:r>
          </a:p>
          <a:p>
            <a:pPr algn="l"/>
            <a:endParaRPr lang="en-GB" sz="1200" b="0" i="0" kern="0" dirty="0">
              <a:solidFill>
                <a:srgbClr val="000000"/>
              </a:solidFill>
              <a:effectLst/>
              <a:latin typeface="Calibri" panose="020F0502020204030204" pitchFamily="34" charset="0"/>
              <a:cs typeface="Calibri" panose="020F0502020204030204" pitchFamily="34" charset="0"/>
              <a:sym typeface="Calibri"/>
            </a:endParaRPr>
          </a:p>
          <a:p>
            <a:pPr algn="l"/>
            <a:r>
              <a:rPr lang="it-IT" b="0" i="0" dirty="0">
                <a:solidFill>
                  <a:srgbClr val="222222"/>
                </a:solidFill>
                <a:effectLst/>
                <a:latin typeface="Arial" panose="020B0604020202020204" pitchFamily="34" charset="0"/>
              </a:rPr>
              <a:t>Info on the </a:t>
            </a:r>
            <a:r>
              <a:rPr lang="it-IT" b="0" i="0" dirty="0" err="1">
                <a:solidFill>
                  <a:srgbClr val="222222"/>
                </a:solidFill>
                <a:effectLst/>
                <a:latin typeface="Arial" panose="020B0604020202020204" pitchFamily="34" charset="0"/>
              </a:rPr>
              <a:t>examples</a:t>
            </a:r>
            <a:endParaRPr lang="it-IT" b="0" i="0" dirty="0">
              <a:solidFill>
                <a:srgbClr val="222222"/>
              </a:solidFill>
              <a:effectLst/>
              <a:latin typeface="Arial" panose="020B0604020202020204" pitchFamily="34" charset="0"/>
            </a:endParaRPr>
          </a:p>
          <a:p>
            <a:pPr algn="l"/>
            <a:r>
              <a:rPr lang="it-IT" b="0" i="0" dirty="0" err="1">
                <a:solidFill>
                  <a:srgbClr val="222222"/>
                </a:solidFill>
                <a:effectLst/>
                <a:latin typeface="Arial" panose="020B0604020202020204" pitchFamily="34" charset="0"/>
              </a:rPr>
              <a:t>Exposure</a:t>
            </a:r>
            <a:r>
              <a:rPr lang="it-IT" b="0" i="0" dirty="0">
                <a:solidFill>
                  <a:srgbClr val="222222"/>
                </a:solidFill>
                <a:effectLst/>
                <a:latin typeface="Arial" panose="020B0604020202020204" pitchFamily="34" charset="0"/>
              </a:rPr>
              <a:t> Model </a:t>
            </a:r>
            <a:r>
              <a:rPr lang="it-IT" b="0" i="0" dirty="0" err="1">
                <a:solidFill>
                  <a:srgbClr val="000000"/>
                </a:solidFill>
                <a:effectLst/>
                <a:latin typeface="Open Sans" panose="020B0606030504020204" pitchFamily="34" charset="0"/>
              </a:rPr>
              <a:t>describes</a:t>
            </a:r>
            <a:r>
              <a:rPr lang="it-IT" b="0" i="0" dirty="0">
                <a:solidFill>
                  <a:srgbClr val="000000"/>
                </a:solidFill>
                <a:effectLst/>
                <a:latin typeface="Open Sans" panose="020B0606030504020204" pitchFamily="34" charset="0"/>
              </a:rPr>
              <a:t> the </a:t>
            </a:r>
            <a:r>
              <a:rPr lang="it-IT" b="0" i="0" dirty="0" err="1">
                <a:solidFill>
                  <a:srgbClr val="000000"/>
                </a:solidFill>
                <a:effectLst/>
                <a:latin typeface="Open Sans" panose="020B0606030504020204" pitchFamily="34" charset="0"/>
              </a:rPr>
              <a:t>spatial</a:t>
            </a:r>
            <a:r>
              <a:rPr lang="it-IT" b="0" i="0" dirty="0">
                <a:solidFill>
                  <a:srgbClr val="000000"/>
                </a:solidFill>
                <a:effectLst/>
                <a:latin typeface="Open Sans" panose="020B0606030504020204" pitchFamily="34" charset="0"/>
              </a:rPr>
              <a:t> </a:t>
            </a:r>
            <a:r>
              <a:rPr lang="it-IT" b="0" i="0" dirty="0" err="1">
                <a:solidFill>
                  <a:srgbClr val="000000"/>
                </a:solidFill>
                <a:effectLst/>
                <a:latin typeface="Open Sans" panose="020B0606030504020204" pitchFamily="34" charset="0"/>
              </a:rPr>
              <a:t>distribution</a:t>
            </a:r>
            <a:r>
              <a:rPr lang="it-IT" b="0" i="0" dirty="0">
                <a:solidFill>
                  <a:srgbClr val="000000"/>
                </a:solidFill>
                <a:effectLst/>
                <a:latin typeface="Open Sans" panose="020B0606030504020204" pitchFamily="34" charset="0"/>
              </a:rPr>
              <a:t> of </a:t>
            </a:r>
            <a:r>
              <a:rPr lang="it-IT" b="0" i="0" dirty="0" err="1">
                <a:solidFill>
                  <a:srgbClr val="000000"/>
                </a:solidFill>
                <a:effectLst/>
                <a:latin typeface="Open Sans" panose="020B0606030504020204" pitchFamily="34" charset="0"/>
              </a:rPr>
              <a:t>residential</a:t>
            </a:r>
            <a:r>
              <a:rPr lang="it-IT" b="0" i="0" dirty="0">
                <a:solidFill>
                  <a:srgbClr val="000000"/>
                </a:solidFill>
                <a:effectLst/>
                <a:latin typeface="Open Sans" panose="020B0606030504020204" pitchFamily="34" charset="0"/>
              </a:rPr>
              <a:t>, commercial and industrial building classes in </a:t>
            </a:r>
            <a:r>
              <a:rPr lang="it-IT" b="0" i="0" dirty="0" err="1">
                <a:solidFill>
                  <a:srgbClr val="000000"/>
                </a:solidFill>
                <a:effectLst/>
                <a:latin typeface="Open Sans" panose="020B0606030504020204" pitchFamily="34" charset="0"/>
              </a:rPr>
              <a:t>terms</a:t>
            </a:r>
            <a:r>
              <a:rPr lang="it-IT" b="0" i="0" dirty="0">
                <a:solidFill>
                  <a:srgbClr val="000000"/>
                </a:solidFill>
                <a:effectLst/>
                <a:latin typeface="Open Sans" panose="020B0606030504020204" pitchFamily="34" charset="0"/>
              </a:rPr>
              <a:t> of building </a:t>
            </a:r>
            <a:r>
              <a:rPr lang="it-IT" b="0" i="0" dirty="0" err="1">
                <a:solidFill>
                  <a:srgbClr val="000000"/>
                </a:solidFill>
                <a:effectLst/>
                <a:latin typeface="Open Sans" panose="020B0606030504020204" pitchFamily="34" charset="0"/>
              </a:rPr>
              <a:t>count</a:t>
            </a:r>
            <a:r>
              <a:rPr lang="it-IT" b="0" i="0" dirty="0">
                <a:solidFill>
                  <a:srgbClr val="000000"/>
                </a:solidFill>
                <a:effectLst/>
                <a:latin typeface="Open Sans" panose="020B0606030504020204" pitchFamily="34" charset="0"/>
              </a:rPr>
              <a:t>, area, </a:t>
            </a:r>
            <a:r>
              <a:rPr lang="it-IT" b="0" i="0" dirty="0" err="1">
                <a:solidFill>
                  <a:srgbClr val="000000"/>
                </a:solidFill>
                <a:effectLst/>
                <a:latin typeface="Open Sans" panose="020B0606030504020204" pitchFamily="34" charset="0"/>
              </a:rPr>
              <a:t>occupants</a:t>
            </a:r>
            <a:r>
              <a:rPr lang="it-IT" b="0" i="0" dirty="0">
                <a:solidFill>
                  <a:srgbClr val="000000"/>
                </a:solidFill>
                <a:effectLst/>
                <a:latin typeface="Open Sans" panose="020B0606030504020204" pitchFamily="34" charset="0"/>
              </a:rPr>
              <a:t> and </a:t>
            </a:r>
            <a:r>
              <a:rPr lang="it-IT" b="0" i="0" dirty="0" err="1">
                <a:solidFill>
                  <a:srgbClr val="000000"/>
                </a:solidFill>
                <a:effectLst/>
                <a:latin typeface="Open Sans" panose="020B0606030504020204" pitchFamily="34" charset="0"/>
              </a:rPr>
              <a:t>replacement</a:t>
            </a:r>
            <a:r>
              <a:rPr lang="it-IT" b="0" i="0" dirty="0">
                <a:solidFill>
                  <a:srgbClr val="000000"/>
                </a:solidFill>
                <a:effectLst/>
                <a:latin typeface="Open Sans" panose="020B0606030504020204" pitchFamily="34" charset="0"/>
              </a:rPr>
              <a:t> cost. </a:t>
            </a:r>
            <a:r>
              <a:rPr lang="it-IT" b="0" i="0" dirty="0">
                <a:solidFill>
                  <a:srgbClr val="222222"/>
                </a:solidFill>
                <a:effectLst/>
                <a:latin typeface="Arial" panose="020B0604020202020204" pitchFamily="34" charset="0"/>
              </a:rPr>
              <a:t> (</a:t>
            </a:r>
            <a:r>
              <a:rPr lang="it-IT" b="0" i="0" dirty="0">
                <a:solidFill>
                  <a:srgbClr val="212529"/>
                </a:solidFill>
                <a:effectLst/>
                <a:latin typeface="Titillium Web" pitchFamily="2" charset="77"/>
              </a:rPr>
              <a:t>country-</a:t>
            </a:r>
            <a:r>
              <a:rPr lang="it-IT" b="0" i="0" dirty="0" err="1">
                <a:solidFill>
                  <a:srgbClr val="212529"/>
                </a:solidFill>
                <a:effectLst/>
                <a:latin typeface="Titillium Web" pitchFamily="2" charset="77"/>
              </a:rPr>
              <a:t>level</a:t>
            </a:r>
            <a:r>
              <a:rPr lang="it-IT" b="0" i="0" dirty="0">
                <a:solidFill>
                  <a:srgbClr val="212529"/>
                </a:solidFill>
                <a:effectLst/>
                <a:latin typeface="Titillium Web" pitchFamily="2" charset="77"/>
              </a:rPr>
              <a:t> </a:t>
            </a:r>
            <a:r>
              <a:rPr lang="it-IT" b="0" i="0" dirty="0" err="1">
                <a:solidFill>
                  <a:srgbClr val="212529"/>
                </a:solidFill>
                <a:effectLst/>
                <a:latin typeface="Titillium Web" pitchFamily="2" charset="77"/>
              </a:rPr>
              <a:t>distribution</a:t>
            </a:r>
            <a:r>
              <a:rPr lang="it-IT" b="0" i="0" dirty="0">
                <a:solidFill>
                  <a:srgbClr val="212529"/>
                </a:solidFill>
                <a:effectLst/>
                <a:latin typeface="Titillium Web" pitchFamily="2" charset="77"/>
              </a:rPr>
              <a:t> of </a:t>
            </a:r>
            <a:r>
              <a:rPr lang="it-IT" b="0" i="0" dirty="0" err="1">
                <a:solidFill>
                  <a:srgbClr val="212529"/>
                </a:solidFill>
                <a:effectLst/>
                <a:latin typeface="Titillium Web" pitchFamily="2" charset="77"/>
              </a:rPr>
              <a:t>population</a:t>
            </a:r>
            <a:r>
              <a:rPr lang="it-IT" b="0" i="0" dirty="0">
                <a:solidFill>
                  <a:srgbClr val="212529"/>
                </a:solidFill>
                <a:effectLst/>
                <a:latin typeface="Titillium Web" pitchFamily="2" charset="77"/>
              </a:rPr>
              <a:t>, </a:t>
            </a:r>
            <a:r>
              <a:rPr lang="it-IT" b="0" i="0" dirty="0" err="1">
                <a:solidFill>
                  <a:srgbClr val="212529"/>
                </a:solidFill>
                <a:effectLst/>
                <a:latin typeface="Titillium Web" pitchFamily="2" charset="77"/>
              </a:rPr>
              <a:t>total</a:t>
            </a:r>
            <a:r>
              <a:rPr lang="it-IT" b="0" i="0" dirty="0">
                <a:solidFill>
                  <a:srgbClr val="212529"/>
                </a:solidFill>
                <a:effectLst/>
                <a:latin typeface="Titillium Web" pitchFamily="2" charset="77"/>
              </a:rPr>
              <a:t> </a:t>
            </a:r>
            <a:r>
              <a:rPr lang="it-IT" b="0" i="0" dirty="0" err="1">
                <a:solidFill>
                  <a:srgbClr val="212529"/>
                </a:solidFill>
                <a:effectLst/>
                <a:latin typeface="Titillium Web" pitchFamily="2" charset="77"/>
              </a:rPr>
              <a:t>replacement</a:t>
            </a:r>
            <a:r>
              <a:rPr lang="it-IT" b="0" i="0" dirty="0">
                <a:solidFill>
                  <a:srgbClr val="212529"/>
                </a:solidFill>
                <a:effectLst/>
                <a:latin typeface="Titillium Web" pitchFamily="2" charset="77"/>
              </a:rPr>
              <a:t> cost of buildings, and </a:t>
            </a:r>
            <a:r>
              <a:rPr lang="it-IT" b="0" i="0" dirty="0" err="1">
                <a:solidFill>
                  <a:srgbClr val="212529"/>
                </a:solidFill>
                <a:effectLst/>
                <a:latin typeface="Titillium Web" pitchFamily="2" charset="77"/>
              </a:rPr>
              <a:t>total</a:t>
            </a:r>
            <a:r>
              <a:rPr lang="it-IT" b="0" i="0" dirty="0">
                <a:solidFill>
                  <a:srgbClr val="212529"/>
                </a:solidFill>
                <a:effectLst/>
                <a:latin typeface="Titillium Web" pitchFamily="2" charset="77"/>
              </a:rPr>
              <a:t> </a:t>
            </a:r>
            <a:r>
              <a:rPr lang="it-IT" b="0" i="0" dirty="0" err="1">
                <a:solidFill>
                  <a:srgbClr val="212529"/>
                </a:solidFill>
                <a:effectLst/>
                <a:latin typeface="Titillium Web" pitchFamily="2" charset="77"/>
              </a:rPr>
              <a:t>number</a:t>
            </a:r>
            <a:r>
              <a:rPr lang="it-IT" b="0" i="0" dirty="0">
                <a:solidFill>
                  <a:srgbClr val="212529"/>
                </a:solidFill>
                <a:effectLst/>
                <a:latin typeface="Titillium Web" pitchFamily="2" charset="77"/>
              </a:rPr>
              <a:t> of buildings (</a:t>
            </a:r>
            <a:r>
              <a:rPr lang="it-IT" b="0" i="0" dirty="0" err="1">
                <a:solidFill>
                  <a:srgbClr val="212529"/>
                </a:solidFill>
                <a:effectLst/>
                <a:latin typeface="Titillium Web" pitchFamily="2" charset="77"/>
              </a:rPr>
              <a:t>residential</a:t>
            </a:r>
            <a:r>
              <a:rPr lang="it-IT" b="0" i="0" dirty="0">
                <a:solidFill>
                  <a:srgbClr val="212529"/>
                </a:solidFill>
                <a:effectLst/>
                <a:latin typeface="Titillium Web" pitchFamily="2" charset="77"/>
              </a:rPr>
              <a:t>, commercial, industrial), and </a:t>
            </a:r>
            <a:r>
              <a:rPr lang="it-IT" b="0" i="0" dirty="0" err="1">
                <a:solidFill>
                  <a:srgbClr val="212529"/>
                </a:solidFill>
                <a:effectLst/>
                <a:latin typeface="Titillium Web" pitchFamily="2" charset="77"/>
              </a:rPr>
              <a:t>their</a:t>
            </a:r>
            <a:r>
              <a:rPr lang="it-IT" b="0" i="0" dirty="0">
                <a:solidFill>
                  <a:srgbClr val="212529"/>
                </a:solidFill>
                <a:effectLst/>
                <a:latin typeface="Titillium Web" pitchFamily="2" charset="77"/>
              </a:rPr>
              <a:t> </a:t>
            </a:r>
            <a:r>
              <a:rPr lang="it-IT" b="0" i="0" dirty="0" err="1">
                <a:solidFill>
                  <a:srgbClr val="212529"/>
                </a:solidFill>
                <a:effectLst/>
                <a:latin typeface="Titillium Web" pitchFamily="2" charset="77"/>
              </a:rPr>
              <a:t>distribution</a:t>
            </a:r>
            <a:r>
              <a:rPr lang="it-IT" b="0" i="0" dirty="0">
                <a:solidFill>
                  <a:srgbClr val="212529"/>
                </a:solidFill>
                <a:effectLst/>
                <a:latin typeface="Titillium Web" pitchFamily="2" charset="77"/>
              </a:rPr>
              <a:t> </a:t>
            </a:r>
            <a:r>
              <a:rPr lang="it-IT" b="0" i="0" dirty="0" err="1">
                <a:solidFill>
                  <a:srgbClr val="212529"/>
                </a:solidFill>
                <a:effectLst/>
                <a:latin typeface="Titillium Web" pitchFamily="2" charset="77"/>
              </a:rPr>
              <a:t>between</a:t>
            </a:r>
            <a:r>
              <a:rPr lang="it-IT" b="0" i="0" dirty="0">
                <a:solidFill>
                  <a:srgbClr val="212529"/>
                </a:solidFill>
                <a:effectLst/>
                <a:latin typeface="Titillium Web" pitchFamily="2" charset="77"/>
              </a:rPr>
              <a:t> </a:t>
            </a:r>
            <a:r>
              <a:rPr lang="it-IT" b="0" i="0" dirty="0" err="1">
                <a:solidFill>
                  <a:srgbClr val="212529"/>
                </a:solidFill>
                <a:effectLst/>
                <a:latin typeface="Titillium Web" pitchFamily="2" charset="77"/>
              </a:rPr>
              <a:t>lateral</a:t>
            </a:r>
            <a:r>
              <a:rPr lang="it-IT" b="0" i="0" dirty="0">
                <a:solidFill>
                  <a:srgbClr val="212529"/>
                </a:solidFill>
                <a:effectLst/>
                <a:latin typeface="Titillium Web" pitchFamily="2" charset="77"/>
              </a:rPr>
              <a:t> load </a:t>
            </a:r>
            <a:r>
              <a:rPr lang="it-IT" b="0" i="0" dirty="0" err="1">
                <a:solidFill>
                  <a:srgbClr val="212529"/>
                </a:solidFill>
                <a:effectLst/>
                <a:latin typeface="Titillium Web" pitchFamily="2" charset="77"/>
              </a:rPr>
              <a:t>resisting</a:t>
            </a:r>
            <a:r>
              <a:rPr lang="it-IT" b="0" i="0" dirty="0">
                <a:solidFill>
                  <a:srgbClr val="212529"/>
                </a:solidFill>
                <a:effectLst/>
                <a:latin typeface="Titillium Web" pitchFamily="2" charset="77"/>
              </a:rPr>
              <a:t> system </a:t>
            </a:r>
            <a:r>
              <a:rPr lang="it-IT" b="0" i="0" dirty="0" err="1">
                <a:solidFill>
                  <a:srgbClr val="212529"/>
                </a:solidFill>
                <a:effectLst/>
                <a:latin typeface="Titillium Web" pitchFamily="2" charset="77"/>
              </a:rPr>
              <a:t>construction</a:t>
            </a:r>
            <a:r>
              <a:rPr lang="it-IT" b="0" i="0" dirty="0">
                <a:solidFill>
                  <a:srgbClr val="212529"/>
                </a:solidFill>
                <a:effectLst/>
                <a:latin typeface="Titillium Web" pitchFamily="2" charset="77"/>
              </a:rPr>
              <a:t> </a:t>
            </a:r>
            <a:r>
              <a:rPr lang="it-IT" b="0" i="0" dirty="0" err="1">
                <a:solidFill>
                  <a:srgbClr val="212529"/>
                </a:solidFill>
                <a:effectLst/>
                <a:latin typeface="Titillium Web" pitchFamily="2" charset="77"/>
              </a:rPr>
              <a:t>material</a:t>
            </a:r>
            <a:r>
              <a:rPr lang="it-IT" b="0" i="0" dirty="0">
                <a:solidFill>
                  <a:srgbClr val="212529"/>
                </a:solidFill>
                <a:effectLst/>
                <a:latin typeface="Titillium Web" pitchFamily="2" charset="77"/>
              </a:rPr>
              <a:t>, </a:t>
            </a:r>
            <a:r>
              <a:rPr lang="it-IT" b="0" i="0" dirty="0" err="1">
                <a:solidFill>
                  <a:srgbClr val="212529"/>
                </a:solidFill>
                <a:effectLst/>
                <a:latin typeface="Titillium Web" pitchFamily="2" charset="77"/>
              </a:rPr>
              <a:t>within</a:t>
            </a:r>
            <a:r>
              <a:rPr lang="it-IT" b="0" i="0" dirty="0">
                <a:solidFill>
                  <a:srgbClr val="212529"/>
                </a:solidFill>
                <a:effectLst/>
                <a:latin typeface="Titillium Web" pitchFamily="2" charset="77"/>
              </a:rPr>
              <a:t> the </a:t>
            </a:r>
            <a:r>
              <a:rPr lang="it-IT" b="0" i="0" dirty="0" err="1">
                <a:solidFill>
                  <a:srgbClr val="212529"/>
                </a:solidFill>
                <a:effectLst/>
                <a:latin typeface="Titillium Web" pitchFamily="2" charset="77"/>
              </a:rPr>
              <a:t>European</a:t>
            </a:r>
            <a:r>
              <a:rPr lang="it-IT" b="0" i="0" dirty="0">
                <a:solidFill>
                  <a:srgbClr val="212529"/>
                </a:solidFill>
                <a:effectLst/>
                <a:latin typeface="Titillium Web" pitchFamily="2" charset="77"/>
              </a:rPr>
              <a:t> </a:t>
            </a:r>
            <a:r>
              <a:rPr lang="it-IT" b="0" i="0" dirty="0" err="1">
                <a:solidFill>
                  <a:srgbClr val="212529"/>
                </a:solidFill>
                <a:effectLst/>
                <a:latin typeface="Titillium Web" pitchFamily="2" charset="77"/>
              </a:rPr>
              <a:t>Exposure</a:t>
            </a:r>
            <a:r>
              <a:rPr lang="it-IT" b="0" i="0" dirty="0">
                <a:solidFill>
                  <a:srgbClr val="212529"/>
                </a:solidFill>
                <a:effectLst/>
                <a:latin typeface="Titillium Web" pitchFamily="2" charset="77"/>
              </a:rPr>
              <a:t> Model). </a:t>
            </a:r>
          </a:p>
          <a:p>
            <a:br>
              <a:rPr lang="it-IT" dirty="0"/>
            </a:br>
            <a:r>
              <a:rPr lang="it-IT" dirty="0" err="1"/>
              <a:t>Earthquakes</a:t>
            </a:r>
            <a:r>
              <a:rPr lang="it-IT" dirty="0"/>
              <a:t> Hazard </a:t>
            </a:r>
            <a:r>
              <a:rPr lang="it-IT" dirty="0" err="1"/>
              <a:t>Map</a:t>
            </a:r>
            <a:r>
              <a:rPr lang="it-IT" dirty="0"/>
              <a:t> shows </a:t>
            </a:r>
            <a:r>
              <a:rPr lang="it-IT" b="0" i="0" dirty="0" err="1">
                <a:solidFill>
                  <a:srgbClr val="000000"/>
                </a:solidFill>
                <a:effectLst/>
                <a:latin typeface="Montserrat" panose="020F0502020204030204" pitchFamily="34" charset="0"/>
              </a:rPr>
              <a:t>expected</a:t>
            </a:r>
            <a:r>
              <a:rPr lang="it-IT" b="0" i="0" dirty="0">
                <a:solidFill>
                  <a:srgbClr val="000000"/>
                </a:solidFill>
                <a:effectLst/>
                <a:latin typeface="Montserrat" panose="020F0502020204030204" pitchFamily="34" charset="0"/>
              </a:rPr>
              <a:t> </a:t>
            </a:r>
            <a:r>
              <a:rPr lang="it-IT" b="0" i="0" dirty="0" err="1">
                <a:solidFill>
                  <a:srgbClr val="000000"/>
                </a:solidFill>
                <a:effectLst/>
                <a:latin typeface="Montserrat" panose="020F0502020204030204" pitchFamily="34" charset="0"/>
              </a:rPr>
              <a:t>level</a:t>
            </a:r>
            <a:r>
              <a:rPr lang="it-IT" b="0" i="0" dirty="0">
                <a:solidFill>
                  <a:srgbClr val="000000"/>
                </a:solidFill>
                <a:effectLst/>
                <a:latin typeface="Montserrat" panose="020F0502020204030204" pitchFamily="34" charset="0"/>
              </a:rPr>
              <a:t> of ground </a:t>
            </a:r>
            <a:r>
              <a:rPr lang="it-IT" b="0" i="0" dirty="0" err="1">
                <a:solidFill>
                  <a:srgbClr val="000000"/>
                </a:solidFill>
                <a:effectLst/>
                <a:latin typeface="Montserrat" panose="020F0502020204030204" pitchFamily="34" charset="0"/>
              </a:rPr>
              <a:t>shaking</a:t>
            </a:r>
            <a:r>
              <a:rPr lang="it-IT" b="0" i="0" dirty="0">
                <a:solidFill>
                  <a:srgbClr val="000000"/>
                </a:solidFill>
                <a:effectLst/>
                <a:latin typeface="Montserrat" panose="020F0502020204030204" pitchFamily="34" charset="0"/>
              </a:rPr>
              <a:t> </a:t>
            </a:r>
            <a:r>
              <a:rPr lang="it-IT" b="0" i="0" dirty="0" err="1">
                <a:solidFill>
                  <a:srgbClr val="000000"/>
                </a:solidFill>
                <a:effectLst/>
                <a:latin typeface="Montserrat" panose="020F0502020204030204" pitchFamily="34" charset="0"/>
              </a:rPr>
              <a:t>at</a:t>
            </a:r>
            <a:r>
              <a:rPr lang="it-IT" b="0" i="0" dirty="0">
                <a:solidFill>
                  <a:srgbClr val="000000"/>
                </a:solidFill>
                <a:effectLst/>
                <a:latin typeface="Montserrat" panose="020F0502020204030204" pitchFamily="34" charset="0"/>
              </a:rPr>
              <a:t> a </a:t>
            </a:r>
            <a:r>
              <a:rPr lang="it-IT" b="0" i="0" dirty="0" err="1">
                <a:solidFill>
                  <a:srgbClr val="000000"/>
                </a:solidFill>
                <a:effectLst/>
                <a:latin typeface="Montserrat" panose="020F0502020204030204" pitchFamily="34" charset="0"/>
              </a:rPr>
              <a:t>specific</a:t>
            </a:r>
            <a:r>
              <a:rPr lang="it-IT" b="0" i="0" dirty="0">
                <a:solidFill>
                  <a:srgbClr val="000000"/>
                </a:solidFill>
                <a:effectLst/>
                <a:latin typeface="Montserrat" panose="020F0502020204030204" pitchFamily="34" charset="0"/>
              </a:rPr>
              <a:t> location due to future </a:t>
            </a:r>
            <a:r>
              <a:rPr lang="it-IT" b="0" i="0" dirty="0" err="1">
                <a:solidFill>
                  <a:srgbClr val="000000"/>
                </a:solidFill>
                <a:effectLst/>
                <a:latin typeface="Montserrat" panose="020F0502020204030204" pitchFamily="34" charset="0"/>
              </a:rPr>
              <a:t>potential</a:t>
            </a:r>
            <a:r>
              <a:rPr lang="it-IT" b="0" i="0" dirty="0">
                <a:solidFill>
                  <a:srgbClr val="000000"/>
                </a:solidFill>
                <a:effectLst/>
                <a:latin typeface="Montserrat" panose="020F0502020204030204" pitchFamily="34" charset="0"/>
              </a:rPr>
              <a:t> </a:t>
            </a:r>
            <a:r>
              <a:rPr lang="it-IT" b="0" i="0" dirty="0" err="1">
                <a:solidFill>
                  <a:srgbClr val="000000"/>
                </a:solidFill>
                <a:effectLst/>
                <a:latin typeface="Montserrat" panose="020F0502020204030204" pitchFamily="34" charset="0"/>
              </a:rPr>
              <a:t>earthquakes</a:t>
            </a:r>
            <a:r>
              <a:rPr lang="it-IT" b="0" i="0" dirty="0">
                <a:solidFill>
                  <a:srgbClr val="000000"/>
                </a:solidFill>
                <a:effectLst/>
                <a:latin typeface="Montserrat" panose="020F0502020204030204" pitchFamily="34" charset="0"/>
              </a:rPr>
              <a:t> </a:t>
            </a:r>
            <a:r>
              <a:rPr lang="it-IT" b="0" i="0" dirty="0" err="1">
                <a:solidFill>
                  <a:srgbClr val="000000"/>
                </a:solidFill>
                <a:effectLst/>
                <a:latin typeface="Montserrat" panose="020F0502020204030204" pitchFamily="34" charset="0"/>
              </a:rPr>
              <a:t>that</a:t>
            </a:r>
            <a:r>
              <a:rPr lang="it-IT" b="0" i="0" dirty="0">
                <a:solidFill>
                  <a:srgbClr val="000000"/>
                </a:solidFill>
                <a:effectLst/>
                <a:latin typeface="Montserrat" panose="020F0502020204030204" pitchFamily="34" charset="0"/>
              </a:rPr>
              <a:t> </a:t>
            </a:r>
            <a:r>
              <a:rPr lang="it-IT" b="0" i="0" dirty="0" err="1">
                <a:solidFill>
                  <a:srgbClr val="000000"/>
                </a:solidFill>
                <a:effectLst/>
                <a:latin typeface="Montserrat" panose="020F0502020204030204" pitchFamily="34" charset="0"/>
              </a:rPr>
              <a:t>might</a:t>
            </a:r>
            <a:r>
              <a:rPr lang="it-IT" b="0" i="0" dirty="0">
                <a:solidFill>
                  <a:srgbClr val="000000"/>
                </a:solidFill>
                <a:effectLst/>
                <a:latin typeface="Montserrat" panose="020F0502020204030204" pitchFamily="34" charset="0"/>
              </a:rPr>
              <a:t> </a:t>
            </a:r>
            <a:r>
              <a:rPr lang="it-IT" b="0" i="0" dirty="0" err="1">
                <a:solidFill>
                  <a:srgbClr val="000000"/>
                </a:solidFill>
                <a:effectLst/>
                <a:latin typeface="Montserrat" panose="020F0502020204030204" pitchFamily="34" charset="0"/>
              </a:rPr>
              <a:t>occur</a:t>
            </a:r>
            <a:r>
              <a:rPr lang="it-IT" b="0" i="0" dirty="0">
                <a:solidFill>
                  <a:srgbClr val="000000"/>
                </a:solidFill>
                <a:effectLst/>
                <a:latin typeface="Montserrat" panose="020F0502020204030204" pitchFamily="34" charset="0"/>
              </a:rPr>
              <a:t> </a:t>
            </a:r>
            <a:r>
              <a:rPr lang="it-IT" b="0" i="0" dirty="0" err="1">
                <a:solidFill>
                  <a:srgbClr val="000000"/>
                </a:solidFill>
                <a:effectLst/>
                <a:latin typeface="Montserrat" panose="020F0502020204030204" pitchFamily="34" charset="0"/>
              </a:rPr>
              <a:t>locally</a:t>
            </a:r>
            <a:r>
              <a:rPr lang="it-IT" b="0" i="0" dirty="0">
                <a:solidFill>
                  <a:srgbClr val="000000"/>
                </a:solidFill>
                <a:effectLst/>
                <a:latin typeface="Montserrat" panose="020F0502020204030204" pitchFamily="34" charset="0"/>
              </a:rPr>
              <a:t> or </a:t>
            </a:r>
            <a:r>
              <a:rPr lang="it-IT" b="0" i="0" dirty="0" err="1">
                <a:solidFill>
                  <a:srgbClr val="000000"/>
                </a:solidFill>
                <a:effectLst/>
                <a:latin typeface="Montserrat" panose="020F0502020204030204" pitchFamily="34" charset="0"/>
              </a:rPr>
              <a:t>at</a:t>
            </a:r>
            <a:r>
              <a:rPr lang="it-IT" b="0" i="0" dirty="0">
                <a:solidFill>
                  <a:srgbClr val="000000"/>
                </a:solidFill>
                <a:effectLst/>
                <a:latin typeface="Montserrat" panose="020F0502020204030204" pitchFamily="34" charset="0"/>
              </a:rPr>
              <a:t> a </a:t>
            </a:r>
            <a:r>
              <a:rPr lang="it-IT" b="0" i="0" dirty="0" err="1">
                <a:solidFill>
                  <a:srgbClr val="000000"/>
                </a:solidFill>
                <a:effectLst/>
                <a:latin typeface="Montserrat" panose="020F0502020204030204" pitchFamily="34" charset="0"/>
              </a:rPr>
              <a:t>greater</a:t>
            </a:r>
            <a:r>
              <a:rPr lang="it-IT" b="0" i="0" dirty="0">
                <a:solidFill>
                  <a:srgbClr val="000000"/>
                </a:solidFill>
                <a:effectLst/>
                <a:latin typeface="Montserrat" panose="020F0502020204030204" pitchFamily="34" charset="0"/>
              </a:rPr>
              <a:t> </a:t>
            </a:r>
            <a:r>
              <a:rPr lang="it-IT" b="0" i="0" dirty="0" err="1">
                <a:solidFill>
                  <a:srgbClr val="000000"/>
                </a:solidFill>
                <a:effectLst/>
                <a:latin typeface="Montserrat" panose="020F0502020204030204" pitchFamily="34" charset="0"/>
              </a:rPr>
              <a:t>distance</a:t>
            </a:r>
            <a:r>
              <a:rPr lang="it-IT" b="0" i="0" dirty="0">
                <a:solidFill>
                  <a:srgbClr val="000000"/>
                </a:solidFill>
                <a:effectLst/>
                <a:latin typeface="Montserrat" panose="020F0502020204030204" pitchFamily="34" charset="0"/>
              </a:rPr>
              <a:t>. Ground </a:t>
            </a:r>
            <a:r>
              <a:rPr lang="it-IT" b="0" i="0" dirty="0" err="1">
                <a:solidFill>
                  <a:srgbClr val="000000"/>
                </a:solidFill>
                <a:effectLst/>
                <a:latin typeface="Montserrat" panose="020F0502020204030204" pitchFamily="34" charset="0"/>
              </a:rPr>
              <a:t>shaking</a:t>
            </a:r>
            <a:r>
              <a:rPr lang="it-IT" b="0" i="0" dirty="0">
                <a:solidFill>
                  <a:srgbClr val="000000"/>
                </a:solidFill>
                <a:effectLst/>
                <a:latin typeface="Montserrat" panose="020F0502020204030204" pitchFamily="34" charset="0"/>
              </a:rPr>
              <a:t> </a:t>
            </a:r>
            <a:r>
              <a:rPr lang="it-IT" b="0" i="0" dirty="0" err="1">
                <a:solidFill>
                  <a:srgbClr val="000000"/>
                </a:solidFill>
                <a:effectLst/>
                <a:latin typeface="Montserrat" panose="020F0502020204030204" pitchFamily="34" charset="0"/>
              </a:rPr>
              <a:t>is</a:t>
            </a:r>
            <a:r>
              <a:rPr lang="it-IT" b="0" i="0" dirty="0">
                <a:solidFill>
                  <a:srgbClr val="000000"/>
                </a:solidFill>
                <a:effectLst/>
                <a:latin typeface="Montserrat" panose="020F0502020204030204" pitchFamily="34" charset="0"/>
              </a:rPr>
              <a:t> </a:t>
            </a:r>
            <a:r>
              <a:rPr lang="it-IT" b="0" i="0" dirty="0" err="1">
                <a:solidFill>
                  <a:srgbClr val="000000"/>
                </a:solidFill>
                <a:effectLst/>
                <a:latin typeface="Montserrat" panose="020F0502020204030204" pitchFamily="34" charset="0"/>
              </a:rPr>
              <a:t>expressed</a:t>
            </a:r>
            <a:r>
              <a:rPr lang="it-IT" b="0" i="0" dirty="0">
                <a:solidFill>
                  <a:srgbClr val="000000"/>
                </a:solidFill>
                <a:effectLst/>
                <a:latin typeface="Montserrat" panose="020F0502020204030204" pitchFamily="34" charset="0"/>
              </a:rPr>
              <a:t> </a:t>
            </a:r>
            <a:r>
              <a:rPr lang="it-IT" b="0" i="0" dirty="0" err="1">
                <a:solidFill>
                  <a:srgbClr val="000000"/>
                </a:solidFill>
                <a:effectLst/>
                <a:latin typeface="Montserrat" panose="020F0502020204030204" pitchFamily="34" charset="0"/>
              </a:rPr>
              <a:t>as</a:t>
            </a:r>
            <a:r>
              <a:rPr lang="it-IT" b="0" i="0" dirty="0">
                <a:solidFill>
                  <a:srgbClr val="000000"/>
                </a:solidFill>
                <a:effectLst/>
                <a:latin typeface="Montserrat" panose="020F0502020204030204" pitchFamily="34" charset="0"/>
              </a:rPr>
              <a:t> Peak Ground Acceleration (PGA), </a:t>
            </a:r>
            <a:r>
              <a:rPr lang="it-IT" b="0" i="0" dirty="0" err="1">
                <a:solidFill>
                  <a:srgbClr val="000000"/>
                </a:solidFill>
                <a:effectLst/>
                <a:latin typeface="Montserrat" panose="020F0502020204030204" pitchFamily="34" charset="0"/>
              </a:rPr>
              <a:t>normally</a:t>
            </a:r>
            <a:r>
              <a:rPr lang="it-IT" b="0" i="0" dirty="0">
                <a:solidFill>
                  <a:srgbClr val="000000"/>
                </a:solidFill>
                <a:effectLst/>
                <a:latin typeface="Montserrat" panose="020F0502020204030204" pitchFamily="34" charset="0"/>
              </a:rPr>
              <a:t> </a:t>
            </a:r>
            <a:r>
              <a:rPr lang="it-IT" b="0" i="0" dirty="0" err="1">
                <a:solidFill>
                  <a:srgbClr val="000000"/>
                </a:solidFill>
                <a:effectLst/>
                <a:latin typeface="Montserrat" panose="020F0502020204030204" pitchFamily="34" charset="0"/>
              </a:rPr>
              <a:t>given</a:t>
            </a:r>
            <a:r>
              <a:rPr lang="it-IT" b="0" i="0" dirty="0">
                <a:solidFill>
                  <a:srgbClr val="000000"/>
                </a:solidFill>
                <a:effectLst/>
                <a:latin typeface="Montserrat" panose="020F0502020204030204" pitchFamily="34" charset="0"/>
              </a:rPr>
              <a:t> in the </a:t>
            </a:r>
            <a:r>
              <a:rPr lang="it-IT" b="0" i="0" dirty="0" err="1">
                <a:solidFill>
                  <a:srgbClr val="000000"/>
                </a:solidFill>
                <a:effectLst/>
                <a:latin typeface="Montserrat" panose="020F0502020204030204" pitchFamily="34" charset="0"/>
              </a:rPr>
              <a:t>percentage</a:t>
            </a:r>
            <a:r>
              <a:rPr lang="it-IT" b="0" i="0" dirty="0">
                <a:solidFill>
                  <a:srgbClr val="000000"/>
                </a:solidFill>
                <a:effectLst/>
                <a:latin typeface="Montserrat" panose="020F0502020204030204" pitchFamily="34" charset="0"/>
              </a:rPr>
              <a:t> of "g", the </a:t>
            </a:r>
            <a:r>
              <a:rPr lang="it-IT" b="0" i="0" dirty="0" err="1">
                <a:solidFill>
                  <a:srgbClr val="000000"/>
                </a:solidFill>
                <a:effectLst/>
                <a:latin typeface="Montserrat" panose="020F0502020204030204" pitchFamily="34" charset="0"/>
              </a:rPr>
              <a:t>Earth's</a:t>
            </a:r>
            <a:r>
              <a:rPr lang="it-IT" b="0" i="0" dirty="0">
                <a:solidFill>
                  <a:srgbClr val="000000"/>
                </a:solidFill>
                <a:effectLst/>
                <a:latin typeface="Montserrat" panose="020F0502020204030204" pitchFamily="34" charset="0"/>
              </a:rPr>
              <a:t> </a:t>
            </a:r>
            <a:r>
              <a:rPr lang="it-IT" b="0" i="0" dirty="0" err="1">
                <a:solidFill>
                  <a:srgbClr val="000000"/>
                </a:solidFill>
                <a:effectLst/>
                <a:latin typeface="Montserrat" panose="020F0502020204030204" pitchFamily="34" charset="0"/>
              </a:rPr>
              <a:t>gravitational</a:t>
            </a:r>
            <a:r>
              <a:rPr lang="it-IT" b="0" i="0" dirty="0">
                <a:solidFill>
                  <a:srgbClr val="000000"/>
                </a:solidFill>
                <a:effectLst/>
                <a:latin typeface="Montserrat" panose="020F0502020204030204" pitchFamily="34" charset="0"/>
              </a:rPr>
              <a:t> </a:t>
            </a:r>
            <a:r>
              <a:rPr lang="it-IT" b="0" i="0" dirty="0" err="1">
                <a:solidFill>
                  <a:srgbClr val="000000"/>
                </a:solidFill>
                <a:effectLst/>
                <a:latin typeface="Montserrat" panose="020F0502020204030204" pitchFamily="34" charset="0"/>
              </a:rPr>
              <a:t>acceleration</a:t>
            </a:r>
            <a:r>
              <a:rPr lang="it-IT" b="0" i="0" dirty="0">
                <a:solidFill>
                  <a:srgbClr val="000000"/>
                </a:solidFill>
                <a:effectLst/>
                <a:latin typeface="Montserrat" panose="020F0502020204030204" pitchFamily="34" charset="0"/>
              </a:rPr>
              <a:t>. The </a:t>
            </a:r>
            <a:r>
              <a:rPr lang="it-IT" b="0" i="0" dirty="0" err="1">
                <a:solidFill>
                  <a:srgbClr val="000000"/>
                </a:solidFill>
                <a:effectLst/>
                <a:latin typeface="Montserrat" panose="020F0502020204030204" pitchFamily="34" charset="0"/>
              </a:rPr>
              <a:t>values</a:t>
            </a:r>
            <a:r>
              <a:rPr lang="it-IT" b="0" i="0" dirty="0">
                <a:solidFill>
                  <a:srgbClr val="000000"/>
                </a:solidFill>
                <a:effectLst/>
                <a:latin typeface="Montserrat" panose="020F0502020204030204" pitchFamily="34" charset="0"/>
              </a:rPr>
              <a:t> </a:t>
            </a:r>
            <a:r>
              <a:rPr lang="it-IT" b="0" i="0" dirty="0" err="1">
                <a:solidFill>
                  <a:srgbClr val="000000"/>
                </a:solidFill>
                <a:effectLst/>
                <a:latin typeface="Montserrat" panose="020F0502020204030204" pitchFamily="34" charset="0"/>
              </a:rPr>
              <a:t>displayed</a:t>
            </a:r>
            <a:r>
              <a:rPr lang="it-IT" b="0" i="0" dirty="0">
                <a:solidFill>
                  <a:srgbClr val="000000"/>
                </a:solidFill>
                <a:effectLst/>
                <a:latin typeface="Montserrat" panose="020F0502020204030204" pitchFamily="34" charset="0"/>
              </a:rPr>
              <a:t> on the </a:t>
            </a:r>
            <a:r>
              <a:rPr lang="it-IT" b="0" i="0" dirty="0" err="1">
                <a:solidFill>
                  <a:srgbClr val="000000"/>
                </a:solidFill>
                <a:effectLst/>
                <a:latin typeface="Montserrat" panose="020F0502020204030204" pitchFamily="34" charset="0"/>
              </a:rPr>
              <a:t>earthquake</a:t>
            </a:r>
            <a:r>
              <a:rPr lang="it-IT" b="0" i="0" dirty="0">
                <a:solidFill>
                  <a:srgbClr val="000000"/>
                </a:solidFill>
                <a:effectLst/>
                <a:latin typeface="Montserrat" panose="020F0502020204030204" pitchFamily="34" charset="0"/>
              </a:rPr>
              <a:t> hazard </a:t>
            </a:r>
            <a:r>
              <a:rPr lang="it-IT" b="0" i="0" dirty="0" err="1">
                <a:solidFill>
                  <a:srgbClr val="000000"/>
                </a:solidFill>
                <a:effectLst/>
                <a:latin typeface="Montserrat" panose="020F0502020204030204" pitchFamily="34" charset="0"/>
              </a:rPr>
              <a:t>map</a:t>
            </a:r>
            <a:r>
              <a:rPr lang="it-IT" b="0" i="0" dirty="0">
                <a:solidFill>
                  <a:srgbClr val="000000"/>
                </a:solidFill>
                <a:effectLst/>
                <a:latin typeface="Montserrat" panose="020F0502020204030204" pitchFamily="34" charset="0"/>
              </a:rPr>
              <a:t> of Europe are </a:t>
            </a:r>
            <a:r>
              <a:rPr lang="it-IT" b="0" i="0" dirty="0" err="1">
                <a:solidFill>
                  <a:srgbClr val="000000"/>
                </a:solidFill>
                <a:effectLst/>
                <a:latin typeface="Montserrat" panose="020F0502020204030204" pitchFamily="34" charset="0"/>
              </a:rPr>
              <a:t>based</a:t>
            </a:r>
            <a:r>
              <a:rPr lang="it-IT" b="0" i="0" dirty="0">
                <a:solidFill>
                  <a:srgbClr val="000000"/>
                </a:solidFill>
                <a:effectLst/>
                <a:latin typeface="Montserrat" panose="020F0502020204030204" pitchFamily="34" charset="0"/>
              </a:rPr>
              <a:t> on the </a:t>
            </a:r>
            <a:r>
              <a:rPr lang="it-IT" b="0" i="0" dirty="0" err="1">
                <a:solidFill>
                  <a:srgbClr val="000000"/>
                </a:solidFill>
                <a:effectLst/>
                <a:latin typeface="Montserrat" panose="020F0502020204030204" pitchFamily="34" charset="0"/>
              </a:rPr>
              <a:t>calculations</a:t>
            </a:r>
            <a:r>
              <a:rPr lang="it-IT" b="0" i="0" dirty="0">
                <a:solidFill>
                  <a:srgbClr val="000000"/>
                </a:solidFill>
                <a:effectLst/>
                <a:latin typeface="Montserrat" panose="020F0502020204030204" pitchFamily="34" charset="0"/>
              </a:rPr>
              <a:t> of </a:t>
            </a:r>
            <a:r>
              <a:rPr lang="it-IT" b="0" i="0" dirty="0" err="1">
                <a:solidFill>
                  <a:srgbClr val="000000"/>
                </a:solidFill>
                <a:effectLst/>
                <a:latin typeface="Montserrat" panose="020F0502020204030204" pitchFamily="34" charset="0"/>
              </a:rPr>
              <a:t>Europe’s</a:t>
            </a:r>
            <a:r>
              <a:rPr lang="it-IT" b="0" i="0" dirty="0">
                <a:solidFill>
                  <a:srgbClr val="000000"/>
                </a:solidFill>
                <a:effectLst/>
                <a:latin typeface="Montserrat" panose="020F0502020204030204" pitchFamily="34" charset="0"/>
              </a:rPr>
              <a:t> </a:t>
            </a:r>
            <a:r>
              <a:rPr lang="it-IT" b="0" i="0" dirty="0" err="1">
                <a:solidFill>
                  <a:srgbClr val="000000"/>
                </a:solidFill>
                <a:effectLst/>
                <a:latin typeface="Montserrat" panose="020F0502020204030204" pitchFamily="34" charset="0"/>
              </a:rPr>
              <a:t>updated</a:t>
            </a:r>
            <a:r>
              <a:rPr lang="it-IT" b="0" i="0" dirty="0">
                <a:solidFill>
                  <a:srgbClr val="000000"/>
                </a:solidFill>
                <a:effectLst/>
                <a:latin typeface="Montserrat" panose="020F0502020204030204" pitchFamily="34" charset="0"/>
              </a:rPr>
              <a:t> </a:t>
            </a:r>
            <a:r>
              <a:rPr lang="it-IT" b="0" i="0" dirty="0" err="1">
                <a:solidFill>
                  <a:srgbClr val="000000"/>
                </a:solidFill>
                <a:effectLst/>
                <a:latin typeface="Montserrat" panose="020F0502020204030204" pitchFamily="34" charset="0"/>
              </a:rPr>
              <a:t>earthquake</a:t>
            </a:r>
            <a:r>
              <a:rPr lang="it-IT" b="0" i="0" dirty="0">
                <a:solidFill>
                  <a:srgbClr val="000000"/>
                </a:solidFill>
                <a:effectLst/>
                <a:latin typeface="Montserrat" panose="020F0502020204030204" pitchFamily="34" charset="0"/>
              </a:rPr>
              <a:t> hazard model </a:t>
            </a:r>
            <a:r>
              <a:rPr lang="it-IT" b="0" i="0" dirty="0">
                <a:solidFill>
                  <a:srgbClr val="000000"/>
                </a:solidFill>
                <a:effectLst/>
                <a:latin typeface="Montserrat" pitchFamily="2" charset="77"/>
              </a:rPr>
              <a:t>(ESHM20).</a:t>
            </a:r>
            <a:endParaRPr lang="it-IT" b="0" i="0" dirty="0">
              <a:solidFill>
                <a:srgbClr val="222222"/>
              </a:solidFill>
              <a:effectLst/>
              <a:latin typeface="Arial" panose="020B0604020202020204" pitchFamily="34" charset="0"/>
            </a:endParaRPr>
          </a:p>
          <a:p>
            <a:endParaRPr lang="it-IT" b="0" i="0" dirty="0">
              <a:solidFill>
                <a:srgbClr val="222222"/>
              </a:solidFill>
              <a:effectLst/>
              <a:latin typeface="Arial" panose="020B0604020202020204" pitchFamily="34" charset="0"/>
            </a:endParaRPr>
          </a:p>
          <a:p>
            <a:r>
              <a:rPr lang="it-IT" b="0" i="0" dirty="0">
                <a:solidFill>
                  <a:srgbClr val="222222"/>
                </a:solidFill>
                <a:effectLst/>
                <a:latin typeface="Arial" panose="020B0604020202020204" pitchFamily="34" charset="0"/>
              </a:rPr>
              <a:t>Tsunami Hazard </a:t>
            </a:r>
            <a:r>
              <a:rPr lang="it-IT" b="0" i="0" dirty="0" err="1">
                <a:solidFill>
                  <a:srgbClr val="222222"/>
                </a:solidFill>
                <a:effectLst/>
                <a:latin typeface="Arial" panose="020B0604020202020204" pitchFamily="34" charset="0"/>
              </a:rPr>
              <a:t>Map</a:t>
            </a:r>
            <a:r>
              <a:rPr lang="it-IT" b="0" i="0" dirty="0">
                <a:solidFill>
                  <a:srgbClr val="222222"/>
                </a:solidFill>
                <a:effectLst/>
                <a:latin typeface="Arial" panose="020B0604020202020204" pitchFamily="34" charset="0"/>
              </a:rPr>
              <a:t> </a:t>
            </a:r>
            <a:r>
              <a:rPr lang="it-IT" b="0" i="0" dirty="0" err="1">
                <a:solidFill>
                  <a:srgbClr val="19191A"/>
                </a:solidFill>
                <a:effectLst/>
                <a:latin typeface="Titillium Web" pitchFamily="2" charset="77"/>
              </a:rPr>
              <a:t>is</a:t>
            </a:r>
            <a:r>
              <a:rPr lang="it-IT" b="0" i="0" dirty="0">
                <a:solidFill>
                  <a:srgbClr val="19191A"/>
                </a:solidFill>
                <a:effectLst/>
                <a:latin typeface="Titillium Web" pitchFamily="2" charset="77"/>
              </a:rPr>
              <a:t> a </a:t>
            </a:r>
            <a:r>
              <a:rPr lang="it-IT" b="0" i="0" dirty="0" err="1">
                <a:solidFill>
                  <a:srgbClr val="19191A"/>
                </a:solidFill>
                <a:effectLst/>
                <a:latin typeface="Titillium Web" pitchFamily="2" charset="77"/>
              </a:rPr>
              <a:t>probabilistic</a:t>
            </a:r>
            <a:r>
              <a:rPr lang="it-IT" b="0" i="0" dirty="0">
                <a:solidFill>
                  <a:srgbClr val="19191A"/>
                </a:solidFill>
                <a:effectLst/>
                <a:latin typeface="Titillium Web" pitchFamily="2" charset="77"/>
              </a:rPr>
              <a:t> hazard model for </a:t>
            </a:r>
            <a:r>
              <a:rPr lang="it-IT" b="0" i="0" dirty="0" err="1">
                <a:solidFill>
                  <a:srgbClr val="19191A"/>
                </a:solidFill>
                <a:effectLst/>
                <a:latin typeface="Titillium Web" pitchFamily="2" charset="77"/>
              </a:rPr>
              <a:t>tsunamis</a:t>
            </a:r>
            <a:r>
              <a:rPr lang="it-IT" b="0" i="0" dirty="0">
                <a:solidFill>
                  <a:srgbClr val="19191A"/>
                </a:solidFill>
                <a:effectLst/>
                <a:latin typeface="Titillium Web" pitchFamily="2" charset="77"/>
              </a:rPr>
              <a:t> </a:t>
            </a:r>
            <a:r>
              <a:rPr lang="it-IT" b="0" i="0" dirty="0" err="1">
                <a:solidFill>
                  <a:srgbClr val="19191A"/>
                </a:solidFill>
                <a:effectLst/>
                <a:latin typeface="Titillium Web" pitchFamily="2" charset="77"/>
              </a:rPr>
              <a:t>generated</a:t>
            </a:r>
            <a:r>
              <a:rPr lang="it-IT" b="0" i="0" dirty="0">
                <a:solidFill>
                  <a:srgbClr val="19191A"/>
                </a:solidFill>
                <a:effectLst/>
                <a:latin typeface="Titillium Web" pitchFamily="2" charset="77"/>
              </a:rPr>
              <a:t> by </a:t>
            </a:r>
            <a:r>
              <a:rPr lang="it-IT" b="0" i="0" dirty="0" err="1">
                <a:solidFill>
                  <a:srgbClr val="19191A"/>
                </a:solidFill>
                <a:effectLst/>
                <a:latin typeface="Titillium Web" pitchFamily="2" charset="77"/>
              </a:rPr>
              <a:t>earthquakes</a:t>
            </a:r>
            <a:r>
              <a:rPr lang="it-IT" b="0" i="0" dirty="0">
                <a:solidFill>
                  <a:srgbClr val="19191A"/>
                </a:solidFill>
                <a:effectLst/>
                <a:latin typeface="Titillium Web" pitchFamily="2" charset="77"/>
              </a:rPr>
              <a:t>. </a:t>
            </a:r>
            <a:r>
              <a:rPr lang="it-IT" b="0" i="0" dirty="0" err="1">
                <a:solidFill>
                  <a:srgbClr val="19191A"/>
                </a:solidFill>
                <a:effectLst/>
                <a:latin typeface="Titillium Web" pitchFamily="2" charset="77"/>
              </a:rPr>
              <a:t>It</a:t>
            </a:r>
            <a:r>
              <a:rPr lang="it-IT" b="0" i="0" dirty="0">
                <a:solidFill>
                  <a:srgbClr val="19191A"/>
                </a:solidFill>
                <a:effectLst/>
                <a:latin typeface="Titillium Web" pitchFamily="2" charset="77"/>
              </a:rPr>
              <a:t> covers the </a:t>
            </a:r>
            <a:r>
              <a:rPr lang="it-IT" b="0" i="0" dirty="0" err="1">
                <a:solidFill>
                  <a:srgbClr val="19191A"/>
                </a:solidFill>
                <a:effectLst/>
                <a:latin typeface="Titillium Web" pitchFamily="2" charset="77"/>
              </a:rPr>
              <a:t>coastlines</a:t>
            </a:r>
            <a:r>
              <a:rPr lang="it-IT" b="0" i="0" dirty="0">
                <a:solidFill>
                  <a:srgbClr val="19191A"/>
                </a:solidFill>
                <a:effectLst/>
                <a:latin typeface="Titillium Web" pitchFamily="2" charset="77"/>
              </a:rPr>
              <a:t> of the North-East Atlantic, the </a:t>
            </a:r>
            <a:r>
              <a:rPr lang="it-IT" b="0" i="0" dirty="0" err="1">
                <a:solidFill>
                  <a:srgbClr val="19191A"/>
                </a:solidFill>
                <a:effectLst/>
                <a:latin typeface="Titillium Web" pitchFamily="2" charset="77"/>
              </a:rPr>
              <a:t>Mediterranean</a:t>
            </a:r>
            <a:r>
              <a:rPr lang="it-IT" b="0" i="0" dirty="0">
                <a:solidFill>
                  <a:srgbClr val="19191A"/>
                </a:solidFill>
                <a:effectLst/>
                <a:latin typeface="Titillium Web" pitchFamily="2" charset="77"/>
              </a:rPr>
              <a:t>, and </a:t>
            </a:r>
            <a:r>
              <a:rPr lang="it-IT" b="0" i="0" dirty="0" err="1">
                <a:solidFill>
                  <a:srgbClr val="19191A"/>
                </a:solidFill>
                <a:effectLst/>
                <a:latin typeface="Titillium Web" pitchFamily="2" charset="77"/>
              </a:rPr>
              <a:t>connected</a:t>
            </a:r>
            <a:r>
              <a:rPr lang="it-IT" b="0" i="0" dirty="0">
                <a:solidFill>
                  <a:srgbClr val="19191A"/>
                </a:solidFill>
                <a:effectLst/>
                <a:latin typeface="Titillium Web" pitchFamily="2" charset="77"/>
              </a:rPr>
              <a:t> </a:t>
            </a:r>
            <a:r>
              <a:rPr lang="it-IT" b="0" i="0" dirty="0" err="1">
                <a:solidFill>
                  <a:srgbClr val="19191A"/>
                </a:solidFill>
                <a:effectLst/>
                <a:latin typeface="Titillium Web" pitchFamily="2" charset="77"/>
              </a:rPr>
              <a:t>Seas</a:t>
            </a:r>
            <a:r>
              <a:rPr lang="it-IT" b="0" i="0" dirty="0">
                <a:solidFill>
                  <a:srgbClr val="19191A"/>
                </a:solidFill>
                <a:effectLst/>
                <a:latin typeface="Titillium Web" pitchFamily="2" charset="77"/>
              </a:rPr>
              <a:t> (NEAM).</a:t>
            </a:r>
            <a:endParaRPr lang="de-DE" b="1" dirty="0">
              <a:solidFill>
                <a:srgbClr val="0E4218"/>
              </a:solidFill>
              <a:latin typeface="Calibri" panose="020F0502020204030204" pitchFamily="34" charset="0"/>
              <a:cs typeface="Calibri" panose="020F0502020204030204" pitchFamily="34" charset="0"/>
            </a:endParaRPr>
          </a:p>
          <a:p>
            <a:pPr algn="just"/>
            <a:endParaRPr lang="en-US" sz="1200" dirty="0">
              <a:solidFill>
                <a:srgbClr val="0E4218"/>
              </a:solidFill>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dirty="0"/>
              <a:t>Surface displacement - </a:t>
            </a:r>
            <a:r>
              <a:rPr lang="en-US" sz="1200" b="1" dirty="0" err="1">
                <a:solidFill>
                  <a:srgbClr val="0E4218"/>
                </a:solidFill>
                <a:latin typeface="Calibri" panose="020F0502020204030204" pitchFamily="34" charset="0"/>
                <a:ea typeface="+mn-lt"/>
                <a:cs typeface="Calibri" panose="020F0502020204030204" pitchFamily="34" charset="0"/>
              </a:rPr>
              <a:t>InSAR</a:t>
            </a:r>
            <a:r>
              <a:rPr lang="en-US" sz="1200" b="1" dirty="0">
                <a:latin typeface="Calibri" panose="020F0502020204030204" pitchFamily="34" charset="0"/>
                <a:ea typeface="+mn-lt"/>
                <a:cs typeface="Calibri" panose="020F0502020204030204" pitchFamily="34" charset="0"/>
              </a:rPr>
              <a:t> </a:t>
            </a:r>
            <a:r>
              <a:rPr lang="en-US" sz="1200" dirty="0">
                <a:latin typeface="Calibri" panose="020F0502020204030204" pitchFamily="34" charset="0"/>
                <a:ea typeface="+mn-lt"/>
                <a:cs typeface="Calibri" panose="020F0502020204030204" pitchFamily="34" charset="0"/>
              </a:rPr>
              <a:t>radar data</a:t>
            </a:r>
            <a:r>
              <a:rPr lang="en-US" sz="1200" b="1" dirty="0">
                <a:latin typeface="Calibri" panose="020F0502020204030204" pitchFamily="34" charset="0"/>
                <a:ea typeface="+mn-lt"/>
                <a:cs typeface="Calibri" panose="020F0502020204030204" pitchFamily="34" charset="0"/>
              </a:rPr>
              <a:t> </a:t>
            </a:r>
            <a:r>
              <a:rPr lang="en-US" sz="1200" dirty="0">
                <a:latin typeface="Calibri" panose="020F0502020204030204" pitchFamily="34" charset="0"/>
                <a:ea typeface="+mn-lt"/>
                <a:cs typeface="Calibri" panose="020F0502020204030204" pitchFamily="34" charset="0"/>
              </a:rPr>
              <a:t>used to measure surface displacements with centimeter precision - </a:t>
            </a:r>
            <a:r>
              <a:rPr lang="en-US" sz="1200" b="0" dirty="0">
                <a:solidFill>
                  <a:srgbClr val="0E4218"/>
                </a:solidFill>
                <a:latin typeface="Calibri" panose="020F0502020204030204" pitchFamily="34" charset="0"/>
                <a:cs typeface="Calibri" panose="020F0502020204030204" pitchFamily="34" charset="0"/>
              </a:rPr>
              <a:t>Wrapped Interferogram​, Sentinel 1 - Descending pass </a:t>
            </a:r>
            <a:r>
              <a:rPr lang="en-US" sz="1200" dirty="0">
                <a:solidFill>
                  <a:srgbClr val="0E4218"/>
                </a:solidFill>
                <a:latin typeface="Calibri" panose="020F0502020204030204" pitchFamily="34" charset="0"/>
                <a:cs typeface="Calibri" panose="020F0502020204030204" pitchFamily="34" charset="0"/>
              </a:rPr>
              <a:t>22 December 2018 – 28 December 2018 </a:t>
            </a:r>
          </a:p>
          <a:p>
            <a:pPr algn="just"/>
            <a:endParaRPr lang="en-GB" dirty="0"/>
          </a:p>
          <a:p>
            <a:pPr algn="just"/>
            <a:r>
              <a:rPr lang="it-IT" b="0" i="0" dirty="0">
                <a:solidFill>
                  <a:srgbClr val="333333"/>
                </a:solidFill>
                <a:effectLst/>
                <a:latin typeface="Roboto" panose="020F0502020204030204" pitchFamily="34" charset="0"/>
              </a:rPr>
              <a:t>VMS (</a:t>
            </a:r>
            <a:r>
              <a:rPr lang="it-IT" b="0" i="0" dirty="0" err="1">
                <a:solidFill>
                  <a:srgbClr val="333333"/>
                </a:solidFill>
                <a:effectLst/>
                <a:latin typeface="Roboto" panose="020F0502020204030204" pitchFamily="34" charset="0"/>
              </a:rPr>
              <a:t>value</a:t>
            </a:r>
            <a:r>
              <a:rPr lang="it-IT" b="0" i="0" dirty="0">
                <a:solidFill>
                  <a:srgbClr val="333333"/>
                </a:solidFill>
                <a:effectLst/>
                <a:latin typeface="Roboto" panose="020F0502020204030204" pitchFamily="34" charset="0"/>
              </a:rPr>
              <a:t> stream mapping) help </a:t>
            </a:r>
            <a:r>
              <a:rPr lang="it-IT" b="0" i="0" dirty="0" err="1">
                <a:solidFill>
                  <a:srgbClr val="333333"/>
                </a:solidFill>
                <a:effectLst/>
                <a:latin typeface="Roboto" panose="020F0502020204030204" pitchFamily="34" charset="0"/>
              </a:rPr>
              <a:t>improving</a:t>
            </a:r>
            <a:r>
              <a:rPr lang="it-IT" b="0" i="0" dirty="0">
                <a:solidFill>
                  <a:srgbClr val="333333"/>
                </a:solidFill>
                <a:effectLst/>
                <a:latin typeface="Roboto" panose="020F0502020204030204" pitchFamily="34" charset="0"/>
              </a:rPr>
              <a:t> the performance of mining </a:t>
            </a:r>
            <a:r>
              <a:rPr lang="it-IT" b="0" i="0" dirty="0" err="1">
                <a:solidFill>
                  <a:srgbClr val="333333"/>
                </a:solidFill>
                <a:effectLst/>
                <a:latin typeface="Roboto" panose="020F0502020204030204" pitchFamily="34" charset="0"/>
              </a:rPr>
              <a:t>operations</a:t>
            </a:r>
            <a:r>
              <a:rPr lang="it-IT" b="0" i="0" dirty="0">
                <a:solidFill>
                  <a:srgbClr val="333333"/>
                </a:solidFill>
                <a:effectLst/>
                <a:latin typeface="Roboto" panose="020F0502020204030204" pitchFamily="34" charset="0"/>
              </a:rPr>
              <a:t>.</a:t>
            </a:r>
            <a:endParaRPr lang="en-GB" dirty="0"/>
          </a:p>
          <a:p>
            <a:endParaRPr lang="en-GB" dirty="0"/>
          </a:p>
        </p:txBody>
      </p:sp>
      <p:sp>
        <p:nvSpPr>
          <p:cNvPr id="4" name="Segnaposto numero diapositiva 3"/>
          <p:cNvSpPr>
            <a:spLocks noGrp="1"/>
          </p:cNvSpPr>
          <p:nvPr>
            <p:ph type="sldNum" sz="quarter" idx="5"/>
          </p:nvPr>
        </p:nvSpPr>
        <p:spPr/>
        <p:txBody>
          <a:bodyPr/>
          <a:lstStyle/>
          <a:p>
            <a:fld id="{014C21A2-60AD-334E-9C41-2DC0EF94D362}" type="slidenum">
              <a:rPr lang="it-IT" smtClean="0"/>
              <a:pPr/>
              <a:t>39</a:t>
            </a:fld>
            <a:endParaRPr lang="it-IT"/>
          </a:p>
        </p:txBody>
      </p:sp>
    </p:spTree>
    <p:extLst>
      <p:ext uri="{BB962C8B-B14F-4D97-AF65-F5344CB8AC3E}">
        <p14:creationId xmlns:p14="http://schemas.microsoft.com/office/powerpoint/2010/main" val="415696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Open Sans" panose="020B0606030504020204" pitchFamily="34" charset="0"/>
                <a:ea typeface="+mn-ea"/>
                <a:cs typeface="+mn-cs"/>
              </a:rPr>
              <a:t>The EPOS Platform is an open-source, service-based data integration and visualization system built on a microservices architecture. It is fully developed in house and released under the </a:t>
            </a:r>
            <a:r>
              <a:rPr lang="en-GB" sz="1200" b="1" i="0" u="sng" strike="noStrike" kern="1200" dirty="0">
                <a:solidFill>
                  <a:schemeClr val="tx1"/>
                </a:solidFill>
                <a:effectLst/>
                <a:latin typeface="Open Sans" panose="020B0606030504020204" pitchFamily="34" charset="0"/>
                <a:ea typeface="+mn-ea"/>
                <a:cs typeface="+mn-cs"/>
                <a:hlinkClick r:id="rId3"/>
              </a:rPr>
              <a:t>GPLv3 license</a:t>
            </a:r>
            <a:r>
              <a:rPr lang="en-GB" sz="1200" b="0" i="0" u="sng" strike="noStrike" kern="1200" dirty="0">
                <a:solidFill>
                  <a:schemeClr val="tx1"/>
                </a:solidFill>
                <a:effectLst/>
                <a:latin typeface="Open Sans" panose="020B0606030504020204" pitchFamily="34" charset="0"/>
                <a:ea typeface="+mn-ea"/>
                <a:cs typeface="+mn-cs"/>
              </a:rPr>
              <a:t> </a:t>
            </a:r>
            <a:r>
              <a:rPr lang="en-GB" sz="1200" b="0" i="0" kern="1200" dirty="0">
                <a:solidFill>
                  <a:schemeClr val="tx1"/>
                </a:solidFill>
                <a:effectLst/>
                <a:latin typeface="Open Sans" panose="020B0606030504020204" pitchFamily="34" charset="0"/>
                <a:ea typeface="+mn-ea"/>
                <a:cs typeface="+mn-cs"/>
              </a:rPr>
              <a:t>to anyone interested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Open Sans" panose="020B0606030504020204" pitchFamily="34" charset="0"/>
                <a:ea typeface="+mn-ea"/>
                <a:cs typeface="+mn-cs"/>
              </a:rPr>
              <a:t>Users can download the installer to start using the platform right away, or selectively download specific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Open Sans" panose="020B0606030504020204" pitchFamily="34" charset="0"/>
                <a:ea typeface="+mn-ea"/>
                <a:cs typeface="+mn-cs"/>
              </a:rPr>
              <a:t>Download area.</a:t>
            </a:r>
            <a:endParaRPr lang="en-IT" sz="1200" b="0" i="1"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kern="1200" dirty="0">
                <a:solidFill>
                  <a:schemeClr val="tx1"/>
                </a:solidFill>
                <a:effectLst/>
                <a:latin typeface="Open Sans" panose="020B0606030504020204" pitchFamily="34" charset="0"/>
                <a:ea typeface="+mn-ea"/>
                <a:cs typeface="+mn-cs"/>
              </a:rPr>
              <a:t>developed in-house and </a:t>
            </a:r>
            <a:r>
              <a:rPr lang="it-IT" sz="1200" b="0" i="1" kern="1200" dirty="0" err="1">
                <a:solidFill>
                  <a:schemeClr val="tx1"/>
                </a:solidFill>
                <a:effectLst/>
                <a:latin typeface="Open Sans" panose="020B0606030504020204" pitchFamily="34" charset="0"/>
                <a:ea typeface="+mn-ea"/>
                <a:cs typeface="+mn-cs"/>
              </a:rPr>
              <a:t>its</a:t>
            </a:r>
            <a:r>
              <a:rPr lang="it-IT" sz="1200" b="0" i="1" kern="1200" dirty="0">
                <a:solidFill>
                  <a:schemeClr val="tx1"/>
                </a:solidFill>
                <a:effectLst/>
                <a:latin typeface="Open Sans" panose="020B0606030504020204" pitchFamily="34" charset="0"/>
                <a:ea typeface="+mn-ea"/>
                <a:cs typeface="+mn-cs"/>
              </a:rPr>
              <a:t> code </a:t>
            </a:r>
            <a:r>
              <a:rPr lang="it-IT" sz="1200" b="0" i="1" kern="1200" dirty="0" err="1">
                <a:solidFill>
                  <a:schemeClr val="tx1"/>
                </a:solidFill>
                <a:effectLst/>
                <a:latin typeface="Open Sans" panose="020B0606030504020204" pitchFamily="34" charset="0"/>
                <a:ea typeface="+mn-ea"/>
                <a:cs typeface="+mn-cs"/>
              </a:rPr>
              <a:t>is</a:t>
            </a:r>
            <a:r>
              <a:rPr lang="it-IT" sz="1200" b="0" i="1" kern="1200" dirty="0">
                <a:solidFill>
                  <a:schemeClr val="tx1"/>
                </a:solidFill>
                <a:effectLst/>
                <a:latin typeface="Open Sans" panose="020B0606030504020204" pitchFamily="34" charset="0"/>
                <a:ea typeface="+mn-ea"/>
                <a:cs typeface="+mn-cs"/>
              </a:rPr>
              <a:t> </a:t>
            </a:r>
            <a:r>
              <a:rPr lang="it-IT" sz="1200" b="0" i="1" kern="1200" dirty="0" err="1">
                <a:solidFill>
                  <a:schemeClr val="tx1"/>
                </a:solidFill>
                <a:effectLst/>
                <a:latin typeface="Open Sans" panose="020B0606030504020204" pitchFamily="34" charset="0"/>
                <a:ea typeface="+mn-ea"/>
                <a:cs typeface="+mn-cs"/>
              </a:rPr>
              <a:t>licensed</a:t>
            </a:r>
            <a:r>
              <a:rPr lang="it-IT" sz="1200" b="0" i="1" kern="1200" dirty="0">
                <a:solidFill>
                  <a:schemeClr val="tx1"/>
                </a:solidFill>
                <a:effectLst/>
                <a:latin typeface="Open Sans" panose="020B0606030504020204" pitchFamily="34" charset="0"/>
                <a:ea typeface="+mn-ea"/>
                <a:cs typeface="+mn-cs"/>
              </a:rPr>
              <a:t> </a:t>
            </a:r>
            <a:r>
              <a:rPr lang="it-IT" sz="1200" b="0" i="1" kern="1200" dirty="0" err="1">
                <a:solidFill>
                  <a:schemeClr val="tx1"/>
                </a:solidFill>
                <a:effectLst/>
                <a:latin typeface="Open Sans" panose="020B0606030504020204" pitchFamily="34" charset="0"/>
                <a:ea typeface="+mn-ea"/>
                <a:cs typeface="+mn-cs"/>
              </a:rPr>
              <a:t>undet</a:t>
            </a:r>
            <a:r>
              <a:rPr lang="it-IT" sz="1200" b="0" i="1" kern="1200" dirty="0">
                <a:solidFill>
                  <a:schemeClr val="tx1"/>
                </a:solidFill>
                <a:effectLst/>
                <a:latin typeface="Open Sans" panose="020B0606030504020204" pitchFamily="34" charset="0"/>
                <a:ea typeface="+mn-ea"/>
                <a:cs typeface="+mn-cs"/>
              </a:rPr>
              <a:t> a GNU </a:t>
            </a:r>
            <a:r>
              <a:rPr lang="it-IT" sz="1200" b="0" i="1" kern="1200" dirty="0" err="1">
                <a:solidFill>
                  <a:schemeClr val="tx1"/>
                </a:solidFill>
                <a:effectLst/>
                <a:latin typeface="Open Sans" panose="020B0606030504020204" pitchFamily="34" charset="0"/>
                <a:ea typeface="+mn-ea"/>
                <a:cs typeface="+mn-cs"/>
              </a:rPr>
              <a:t>license</a:t>
            </a:r>
            <a:r>
              <a:rPr lang="it-IT" sz="1200" b="0" i="1" kern="1200" dirty="0">
                <a:solidFill>
                  <a:schemeClr val="tx1"/>
                </a:solidFill>
                <a:effectLst/>
                <a:latin typeface="Open Sans" panose="020B0606030504020204" pitchFamily="34" charset="0"/>
                <a:ea typeface="+mn-ea"/>
                <a:cs typeface="+mn-cs"/>
              </a:rPr>
              <a:t> and </a:t>
            </a:r>
            <a:r>
              <a:rPr lang="it-IT" sz="1200" b="0" i="1" kern="1200" dirty="0" err="1">
                <a:solidFill>
                  <a:schemeClr val="tx1"/>
                </a:solidFill>
                <a:effectLst/>
                <a:latin typeface="Open Sans" panose="020B0606030504020204" pitchFamily="34" charset="0"/>
                <a:ea typeface="+mn-ea"/>
                <a:cs typeface="+mn-cs"/>
              </a:rPr>
              <a:t>available</a:t>
            </a:r>
            <a:r>
              <a:rPr lang="it-IT" sz="1200" b="0" i="1" kern="1200" dirty="0">
                <a:solidFill>
                  <a:schemeClr val="tx1"/>
                </a:solidFill>
                <a:effectLst/>
                <a:latin typeface="Open Sans" panose="020B0606030504020204" pitchFamily="34" charset="0"/>
                <a:ea typeface="+mn-ea"/>
                <a:cs typeface="+mn-cs"/>
              </a:rPr>
              <a:t> to </a:t>
            </a:r>
            <a:r>
              <a:rPr lang="it-IT" sz="1200" b="0" i="1" kern="1200" dirty="0" err="1">
                <a:solidFill>
                  <a:schemeClr val="tx1"/>
                </a:solidFill>
                <a:effectLst/>
                <a:latin typeface="Open Sans" panose="020B0606030504020204" pitchFamily="34" charset="0"/>
                <a:ea typeface="+mn-ea"/>
                <a:cs typeface="+mn-cs"/>
              </a:rPr>
              <a:t>anyone</a:t>
            </a:r>
            <a:r>
              <a:rPr lang="it-IT" sz="1200" b="0" i="1" kern="1200" dirty="0">
                <a:solidFill>
                  <a:schemeClr val="tx1"/>
                </a:solidFill>
                <a:effectLst/>
                <a:latin typeface="Open Sans" panose="020B0606030504020204" pitchFamily="34" charset="0"/>
                <a:ea typeface="+mn-ea"/>
                <a:cs typeface="+mn-cs"/>
              </a:rPr>
              <a:t> </a:t>
            </a:r>
            <a:r>
              <a:rPr lang="it-IT" sz="1200" b="0" i="1" kern="1200" dirty="0" err="1">
                <a:solidFill>
                  <a:schemeClr val="tx1"/>
                </a:solidFill>
                <a:effectLst/>
                <a:latin typeface="Open Sans" panose="020B0606030504020204" pitchFamily="34" charset="0"/>
                <a:ea typeface="+mn-ea"/>
                <a:cs typeface="+mn-cs"/>
              </a:rPr>
              <a:t>interested</a:t>
            </a:r>
            <a:r>
              <a:rPr lang="it-IT" sz="1200" b="0" i="1" kern="1200" dirty="0">
                <a:solidFill>
                  <a:schemeClr val="tx1"/>
                </a:solidFill>
                <a:effectLst/>
                <a:latin typeface="Open Sans" panose="020B0606030504020204" pitchFamily="34" charset="0"/>
                <a:ea typeface="+mn-ea"/>
                <a:cs typeface="+mn-cs"/>
              </a:rPr>
              <a:t>. </a:t>
            </a:r>
            <a:r>
              <a:rPr lang="it-IT" sz="1200" b="0" i="1" kern="1200" dirty="0" err="1">
                <a:solidFill>
                  <a:schemeClr val="tx1"/>
                </a:solidFill>
                <a:effectLst/>
                <a:latin typeface="Open Sans" panose="020B0606030504020204" pitchFamily="34" charset="0"/>
                <a:ea typeface="+mn-ea"/>
                <a:cs typeface="+mn-cs"/>
              </a:rPr>
              <a:t>Several</a:t>
            </a:r>
            <a:r>
              <a:rPr lang="it-IT" sz="1200" b="0" i="1" kern="1200" dirty="0">
                <a:solidFill>
                  <a:schemeClr val="tx1"/>
                </a:solidFill>
                <a:effectLst/>
                <a:latin typeface="Open Sans" panose="020B0606030504020204" pitchFamily="34" charset="0"/>
                <a:ea typeface="+mn-ea"/>
                <a:cs typeface="+mn-cs"/>
              </a:rPr>
              <a:t> projects, national </a:t>
            </a:r>
            <a:r>
              <a:rPr lang="it-IT" sz="1200" b="0" i="1" kern="1200" dirty="0" err="1">
                <a:solidFill>
                  <a:schemeClr val="tx1"/>
                </a:solidFill>
                <a:effectLst/>
                <a:latin typeface="Open Sans" panose="020B0606030504020204" pitchFamily="34" charset="0"/>
                <a:ea typeface="+mn-ea"/>
                <a:cs typeface="+mn-cs"/>
              </a:rPr>
              <a:t>platforms</a:t>
            </a:r>
            <a:r>
              <a:rPr lang="it-IT" sz="1200" b="0" i="1" kern="1200" dirty="0">
                <a:solidFill>
                  <a:schemeClr val="tx1"/>
                </a:solidFill>
                <a:effectLst/>
                <a:latin typeface="Open Sans" panose="020B0606030504020204" pitchFamily="34" charset="0"/>
                <a:ea typeface="+mn-ea"/>
                <a:cs typeface="+mn-cs"/>
              </a:rPr>
              <a:t>, or </a:t>
            </a:r>
            <a:r>
              <a:rPr lang="it-IT" sz="1200" b="0" i="1" kern="1200" dirty="0" err="1">
                <a:solidFill>
                  <a:schemeClr val="tx1"/>
                </a:solidFill>
                <a:effectLst/>
                <a:latin typeface="Open Sans" panose="020B0606030504020204" pitchFamily="34" charset="0"/>
                <a:ea typeface="+mn-ea"/>
                <a:cs typeface="+mn-cs"/>
              </a:rPr>
              <a:t>other</a:t>
            </a:r>
            <a:r>
              <a:rPr lang="it-IT" sz="1200" b="0" i="1" kern="1200" dirty="0">
                <a:solidFill>
                  <a:schemeClr val="tx1"/>
                </a:solidFill>
                <a:effectLst/>
                <a:latin typeface="Open Sans" panose="020B0606030504020204" pitchFamily="34" charset="0"/>
                <a:ea typeface="+mn-ea"/>
                <a:cs typeface="+mn-cs"/>
              </a:rPr>
              <a:t> </a:t>
            </a:r>
            <a:r>
              <a:rPr lang="it-IT" sz="1200" b="0" i="1" kern="1200" dirty="0" err="1">
                <a:solidFill>
                  <a:schemeClr val="tx1"/>
                </a:solidFill>
                <a:effectLst/>
                <a:latin typeface="Open Sans" panose="020B0606030504020204" pitchFamily="34" charset="0"/>
                <a:ea typeface="+mn-ea"/>
                <a:cs typeface="+mn-cs"/>
              </a:rPr>
              <a:t>infrastructures</a:t>
            </a:r>
            <a:r>
              <a:rPr lang="it-IT" sz="1200" b="0" i="1" kern="1200" dirty="0">
                <a:solidFill>
                  <a:schemeClr val="tx1"/>
                </a:solidFill>
                <a:effectLst/>
                <a:latin typeface="Open Sans" panose="020B0606030504020204" pitchFamily="34" charset="0"/>
                <a:ea typeface="+mn-ea"/>
                <a:cs typeface="+mn-cs"/>
              </a:rPr>
              <a:t> are </a:t>
            </a:r>
            <a:r>
              <a:rPr lang="it-IT" sz="1200" b="0" i="1" kern="1200" dirty="0" err="1">
                <a:solidFill>
                  <a:schemeClr val="tx1"/>
                </a:solidFill>
                <a:effectLst/>
                <a:latin typeface="Open Sans" panose="020B0606030504020204" pitchFamily="34" charset="0"/>
                <a:ea typeface="+mn-ea"/>
                <a:cs typeface="+mn-cs"/>
              </a:rPr>
              <a:t>already</a:t>
            </a:r>
            <a:r>
              <a:rPr lang="it-IT" sz="1200" b="0" i="1" kern="1200" dirty="0">
                <a:solidFill>
                  <a:schemeClr val="tx1"/>
                </a:solidFill>
                <a:effectLst/>
                <a:latin typeface="Open Sans" panose="020B0606030504020204" pitchFamily="34" charset="0"/>
                <a:ea typeface="+mn-ea"/>
                <a:cs typeface="+mn-cs"/>
              </a:rPr>
              <a:t> </a:t>
            </a:r>
            <a:r>
              <a:rPr lang="it-IT" sz="1200" b="0" i="1" kern="1200" dirty="0" err="1">
                <a:solidFill>
                  <a:schemeClr val="tx1"/>
                </a:solidFill>
                <a:effectLst/>
                <a:latin typeface="Open Sans" panose="020B0606030504020204" pitchFamily="34" charset="0"/>
                <a:ea typeface="+mn-ea"/>
                <a:cs typeface="+mn-cs"/>
              </a:rPr>
              <a:t>using</a:t>
            </a:r>
            <a:r>
              <a:rPr lang="it-IT" sz="1200" b="0" i="1" kern="1200" dirty="0">
                <a:solidFill>
                  <a:schemeClr val="tx1"/>
                </a:solidFill>
                <a:effectLst/>
                <a:latin typeface="Open Sans" panose="020B0606030504020204" pitchFamily="34" charset="0"/>
                <a:ea typeface="+mn-ea"/>
                <a:cs typeface="+mn-cs"/>
              </a:rPr>
              <a:t> </a:t>
            </a:r>
            <a:r>
              <a:rPr lang="it-IT" sz="1200" b="0" i="1" kern="1200" dirty="0" err="1">
                <a:solidFill>
                  <a:schemeClr val="tx1"/>
                </a:solidFill>
                <a:effectLst/>
                <a:latin typeface="Open Sans" panose="020B0606030504020204" pitchFamily="34" charset="0"/>
                <a:ea typeface="+mn-ea"/>
                <a:cs typeface="+mn-cs"/>
              </a:rPr>
              <a:t>it</a:t>
            </a:r>
            <a:r>
              <a:rPr lang="it-IT" sz="1200" b="0" i="1" kern="1200" dirty="0">
                <a:solidFill>
                  <a:schemeClr val="tx1"/>
                </a:solidFill>
                <a:effectLst/>
                <a:latin typeface="Open Sans" panose="020B0606030504020204" pitchFamily="34" charset="0"/>
                <a:ea typeface="+mn-ea"/>
                <a:cs typeface="+mn-cs"/>
              </a:rPr>
              <a:t>. </a:t>
            </a:r>
          </a:p>
          <a:p>
            <a:pPr marL="0" lvl="0" indent="0" algn="l" rtl="0">
              <a:spcBef>
                <a:spcPts val="0"/>
              </a:spcBef>
              <a:spcAft>
                <a:spcPts val="0"/>
              </a:spcAft>
              <a:buNone/>
            </a:pPr>
            <a:endParaRPr dirty="0"/>
          </a:p>
        </p:txBody>
      </p:sp>
      <p:sp>
        <p:nvSpPr>
          <p:cNvPr id="156" name="Google Shape;15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04130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slide</a:t>
            </a:r>
          </a:p>
        </p:txBody>
      </p:sp>
      <p:sp>
        <p:nvSpPr>
          <p:cNvPr id="4" name="Slide Number Placeholder 3"/>
          <p:cNvSpPr>
            <a:spLocks noGrp="1"/>
          </p:cNvSpPr>
          <p:nvPr>
            <p:ph type="sldNum" sz="quarter" idx="5"/>
          </p:nvPr>
        </p:nvSpPr>
        <p:spPr/>
        <p:txBody>
          <a:bodyPr/>
          <a:lstStyle/>
          <a:p>
            <a:fld id="{E552B328-1FC2-1C4B-B807-8716236A14CF}" type="slidenum">
              <a:rPr lang="en-GB" smtClean="0"/>
              <a:t>41</a:t>
            </a:fld>
            <a:endParaRPr lang="en-GB"/>
          </a:p>
        </p:txBody>
      </p:sp>
    </p:spTree>
    <p:extLst>
      <p:ext uri="{BB962C8B-B14F-4D97-AF65-F5344CB8AC3E}">
        <p14:creationId xmlns:p14="http://schemas.microsoft.com/office/powerpoint/2010/main" val="3087454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1E3A2-0860-C26C-2553-EB1FE0803F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ADD40A-FA58-8E6A-695A-9D985867A3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CBE50B-F808-77EA-5804-F12333E220B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Open Sans" panose="020B0606030504020204" pitchFamily="34" charset="0"/>
                <a:ea typeface="+mn-ea"/>
                <a:cs typeface="+mn-cs"/>
              </a:rPr>
              <a:t>A vision, indeed, that despite dating back some decades is very much in line with OECD’s latest recommendations about Research Infrastructure Ecosystems. </a:t>
            </a:r>
            <a:r>
              <a:rPr lang="en-GB" sz="1200" dirty="0">
                <a:solidFill>
                  <a:schemeClr val="tx1"/>
                </a:solidFill>
                <a:sym typeface="Calibri"/>
              </a:rPr>
              <a:t>Why do we need one RI for Solid Earth Science?</a:t>
            </a:r>
            <a:endParaRPr lang="en-GB" sz="1100" dirty="0">
              <a:solidFill>
                <a:schemeClr val="tx1"/>
              </a:solidFill>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T"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noProof="0" dirty="0">
              <a:latin typeface="Calibri"/>
              <a:cs typeface="Calibri"/>
            </a:endParaRPr>
          </a:p>
          <a:p>
            <a:endParaRPr lang="it-IT" dirty="0"/>
          </a:p>
        </p:txBody>
      </p:sp>
      <p:sp>
        <p:nvSpPr>
          <p:cNvPr id="4" name="Slide Number Placeholder 3">
            <a:extLst>
              <a:ext uri="{FF2B5EF4-FFF2-40B4-BE49-F238E27FC236}">
                <a16:creationId xmlns:a16="http://schemas.microsoft.com/office/drawing/2014/main" id="{1B1396A3-88F8-34C6-75E6-777DF01ED650}"/>
              </a:ext>
            </a:extLst>
          </p:cNvPr>
          <p:cNvSpPr>
            <a:spLocks noGrp="1"/>
          </p:cNvSpPr>
          <p:nvPr>
            <p:ph type="sldNum" sz="quarter" idx="5"/>
          </p:nvPr>
        </p:nvSpPr>
        <p:spPr/>
        <p:txBody>
          <a:bodyPr/>
          <a:lstStyle/>
          <a:p>
            <a:fld id="{014C21A2-60AD-334E-9C41-2DC0EF94D362}" type="slidenum">
              <a:rPr lang="it-IT" smtClean="0"/>
              <a:pPr/>
              <a:t>5</a:t>
            </a:fld>
            <a:endParaRPr lang="it-IT"/>
          </a:p>
        </p:txBody>
      </p:sp>
    </p:spTree>
    <p:extLst>
      <p:ext uri="{BB962C8B-B14F-4D97-AF65-F5344CB8AC3E}">
        <p14:creationId xmlns:p14="http://schemas.microsoft.com/office/powerpoint/2010/main" val="642626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4F8EE-DE5E-6C74-247A-16689FC61F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D89C24-1F3E-EB21-4B75-C319603BF8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0D9917-B804-7B02-D7FA-F7EB019C1A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Open Sans" panose="020B0606030504020204" pitchFamily="34" charset="0"/>
                <a:ea typeface="+mn-ea"/>
                <a:cs typeface="+mn-cs"/>
              </a:rPr>
              <a:t>A vision, indeed, that despite dating back some decades is very much in line with OECD’s latest recommendations about Research Infrastructure Ecosystems. </a:t>
            </a:r>
            <a:r>
              <a:rPr lang="en-GB" sz="1200" dirty="0">
                <a:solidFill>
                  <a:schemeClr val="tx1"/>
                </a:solidFill>
                <a:sym typeface="Calibri"/>
              </a:rPr>
              <a:t>Why do we need one RI for Solid Earth Science?</a:t>
            </a:r>
            <a:endParaRPr lang="en-GB" sz="1100" dirty="0">
              <a:solidFill>
                <a:schemeClr val="tx1"/>
              </a:solidFill>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T"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noProof="0" dirty="0">
              <a:latin typeface="Calibri"/>
              <a:cs typeface="Calibri"/>
            </a:endParaRPr>
          </a:p>
          <a:p>
            <a:endParaRPr lang="it-IT" dirty="0"/>
          </a:p>
        </p:txBody>
      </p:sp>
      <p:sp>
        <p:nvSpPr>
          <p:cNvPr id="4" name="Slide Number Placeholder 3">
            <a:extLst>
              <a:ext uri="{FF2B5EF4-FFF2-40B4-BE49-F238E27FC236}">
                <a16:creationId xmlns:a16="http://schemas.microsoft.com/office/drawing/2014/main" id="{C071BA06-0270-92D4-40F0-716B933B6771}"/>
              </a:ext>
            </a:extLst>
          </p:cNvPr>
          <p:cNvSpPr>
            <a:spLocks noGrp="1"/>
          </p:cNvSpPr>
          <p:nvPr>
            <p:ph type="sldNum" sz="quarter" idx="5"/>
          </p:nvPr>
        </p:nvSpPr>
        <p:spPr/>
        <p:txBody>
          <a:bodyPr/>
          <a:lstStyle/>
          <a:p>
            <a:fld id="{014C21A2-60AD-334E-9C41-2DC0EF94D362}" type="slidenum">
              <a:rPr lang="it-IT" smtClean="0"/>
              <a:pPr/>
              <a:t>6</a:t>
            </a:fld>
            <a:endParaRPr lang="it-IT"/>
          </a:p>
        </p:txBody>
      </p:sp>
    </p:spTree>
    <p:extLst>
      <p:ext uri="{BB962C8B-B14F-4D97-AF65-F5344CB8AC3E}">
        <p14:creationId xmlns:p14="http://schemas.microsoft.com/office/powerpoint/2010/main" val="3283249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a:extLst>
            <a:ext uri="{FF2B5EF4-FFF2-40B4-BE49-F238E27FC236}">
              <a16:creationId xmlns:a16="http://schemas.microsoft.com/office/drawing/2014/main" id="{0E8ED1E8-F975-08D6-0B41-7045BC587D36}"/>
            </a:ext>
          </a:extLst>
        </p:cNvPr>
        <p:cNvGrpSpPr/>
        <p:nvPr/>
      </p:nvGrpSpPr>
      <p:grpSpPr>
        <a:xfrm>
          <a:off x="0" y="0"/>
          <a:ext cx="0" cy="0"/>
          <a:chOff x="0" y="0"/>
          <a:chExt cx="0" cy="0"/>
        </a:xfrm>
      </p:grpSpPr>
      <p:sp>
        <p:nvSpPr>
          <p:cNvPr id="466" name="Google Shape;466;p14:notes">
            <a:extLst>
              <a:ext uri="{FF2B5EF4-FFF2-40B4-BE49-F238E27FC236}">
                <a16:creationId xmlns:a16="http://schemas.microsoft.com/office/drawing/2014/main" id="{8841C8EB-D53A-E73F-DAAF-D6EED6905F6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67" name="Google Shape;467;p14:notes">
            <a:extLst>
              <a:ext uri="{FF2B5EF4-FFF2-40B4-BE49-F238E27FC236}">
                <a16:creationId xmlns:a16="http://schemas.microsoft.com/office/drawing/2014/main" id="{3663109E-B9C7-DAAE-23C8-02B12D95082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3445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30B43-6B37-A67F-68EC-526BE1583C7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0CF3216-A3F5-0783-6238-EBE45BC48BA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149893B-2FAD-1BF6-DC10-D4AD957C160D}"/>
              </a:ext>
            </a:extLst>
          </p:cNvPr>
          <p:cNvSpPr>
            <a:spLocks noGrp="1"/>
          </p:cNvSpPr>
          <p:nvPr>
            <p:ph type="body" idx="1"/>
          </p:nvPr>
        </p:nvSpPr>
        <p:spPr/>
        <p:txBody>
          <a:bodyPr/>
          <a:lstStyle/>
          <a:p>
            <a:pPr algn="l">
              <a:buSzPts val="2800"/>
              <a:defRPr/>
            </a:pPr>
            <a:r>
              <a:rPr lang="en-GB" sz="1600" b="0" kern="1200" dirty="0">
                <a:solidFill>
                  <a:srgbClr val="385623"/>
                </a:solidFill>
                <a:latin typeface="Calibri" panose="020F0502020204030204" pitchFamily="34" charset="0"/>
                <a:ea typeface="Calibri"/>
                <a:cs typeface="Calibri" panose="020F0502020204030204" pitchFamily="34" charset="0"/>
                <a:sym typeface="Calibri"/>
              </a:rPr>
              <a:t>EPOS’ Mission</a:t>
            </a:r>
            <a:r>
              <a:rPr lang="en-GB" sz="1600" b="0" noProof="0" dirty="0">
                <a:latin typeface="Calibri"/>
                <a:ea typeface="Calibri"/>
                <a:cs typeface="Calibri"/>
                <a:sym typeface="Calibri"/>
              </a:rPr>
              <a:t> is embodied in the EPOS platform, that acts as a single access point to all this wealth of quality-controlled, FAIR scientific data and products. This focus on the data platform is something that was indirectly endorsed in OECD’s latest policy paper on Research Infrastructures as a driving force to address complex challenges. But</a:t>
            </a:r>
            <a:r>
              <a:rPr lang="en-GB" sz="1600" b="1" kern="1200" noProof="0" dirty="0">
                <a:solidFill>
                  <a:srgbClr val="385623"/>
                </a:solidFill>
                <a:latin typeface="Calibri" panose="020F0502020204030204" pitchFamily="34" charset="0"/>
                <a:ea typeface="Calibri"/>
                <a:cs typeface="Calibri" panose="020F0502020204030204" pitchFamily="34" charset="0"/>
                <a:sym typeface="Calibri"/>
              </a:rPr>
              <a:t> </a:t>
            </a:r>
            <a:r>
              <a:rPr lang="en-GB" sz="1600" b="1" kern="1200" dirty="0">
                <a:solidFill>
                  <a:srgbClr val="385623"/>
                </a:solidFill>
                <a:latin typeface="Calibri" panose="020F0502020204030204" pitchFamily="34" charset="0"/>
                <a:ea typeface="Calibri"/>
                <a:cs typeface="Calibri" panose="020F0502020204030204" pitchFamily="34" charset="0"/>
                <a:sym typeface="Calibri"/>
              </a:rPr>
              <a:t>EPOS is not just about the data:</a:t>
            </a:r>
            <a:r>
              <a:rPr lang="en-GB" sz="1050" b="1" kern="1200" dirty="0">
                <a:solidFill>
                  <a:srgbClr val="385623"/>
                </a:solidFill>
                <a:latin typeface="Calibri" panose="020F0502020204030204" pitchFamily="34" charset="0"/>
                <a:ea typeface="Calibri"/>
                <a:cs typeface="Calibri" panose="020F0502020204030204" pitchFamily="34" charset="0"/>
                <a:sym typeface="Calibri"/>
              </a:rPr>
              <a:t> </a:t>
            </a:r>
            <a:r>
              <a:rPr lang="en-GB" sz="1200" kern="1200" dirty="0">
                <a:solidFill>
                  <a:prstClr val="black"/>
                </a:solidFill>
                <a:latin typeface="Calibri" panose="020F0502020204030204" pitchFamily="34" charset="0"/>
                <a:ea typeface="Calibri" panose="020F0502020204030204" pitchFamily="34" charset="0"/>
                <a:cs typeface="Calibri" panose="020F0502020204030204" pitchFamily="34" charset="0"/>
              </a:rPr>
              <a:t>Its main strength lies in </a:t>
            </a:r>
            <a:r>
              <a:rPr lang="en-GB" sz="1200" b="1" kern="1200" dirty="0">
                <a:solidFill>
                  <a:srgbClr val="0932FF"/>
                </a:solidFill>
                <a:latin typeface="Calibri" panose="020F0502020204030204" pitchFamily="34" charset="0"/>
                <a:ea typeface="Calibri" panose="020F0502020204030204" pitchFamily="34" charset="0"/>
                <a:cs typeface="Calibri" panose="020F0502020204030204" pitchFamily="34" charset="0"/>
              </a:rPr>
              <a:t>bringing together </a:t>
            </a:r>
            <a:r>
              <a:rPr lang="en-GB" sz="1200" kern="1200" dirty="0">
                <a:solidFill>
                  <a:prstClr val="black"/>
                </a:solidFill>
                <a:latin typeface="Calibri" panose="020F0502020204030204" pitchFamily="34" charset="0"/>
                <a:ea typeface="Calibri" panose="020F0502020204030204" pitchFamily="34" charset="0"/>
                <a:cs typeface="Calibri" panose="020F0502020204030204" pitchFamily="34" charset="0"/>
              </a:rPr>
              <a:t>the different solid Earth science communities and giving them both </a:t>
            </a:r>
            <a:r>
              <a:rPr lang="en-GB" sz="1200" b="1" kern="1200" dirty="0">
                <a:solidFill>
                  <a:srgbClr val="0932FF"/>
                </a:solidFill>
                <a:latin typeface="Calibri" panose="020F0502020204030204" pitchFamily="34" charset="0"/>
                <a:ea typeface="Calibri" panose="020F0502020204030204" pitchFamily="34" charset="0"/>
                <a:cs typeface="Calibri" panose="020F0502020204030204" pitchFamily="34" charset="0"/>
              </a:rPr>
              <a:t>visibility and influence  </a:t>
            </a:r>
            <a:r>
              <a:rPr lang="en-GB" sz="1200" kern="1200" dirty="0">
                <a:solidFill>
                  <a:prstClr val="black"/>
                </a:solidFill>
                <a:latin typeface="Calibri" panose="020F0502020204030204" pitchFamily="34" charset="0"/>
                <a:ea typeface="Calibri" panose="020F0502020204030204" pitchFamily="34" charset="0"/>
                <a:cs typeface="Calibri" panose="020F0502020204030204" pitchFamily="34" charset="0"/>
              </a:rPr>
              <a:t>with national governments and the EU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p:txBody>
      </p:sp>
      <p:sp>
        <p:nvSpPr>
          <p:cNvPr id="4" name="Segnaposto intestazione 3">
            <a:extLst>
              <a:ext uri="{FF2B5EF4-FFF2-40B4-BE49-F238E27FC236}">
                <a16:creationId xmlns:a16="http://schemas.microsoft.com/office/drawing/2014/main" id="{DAFA4D4F-D300-3CF5-AEE0-F9A4EAB44CB9}"/>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rPr>
              <a:t>1 | 1</a:t>
            </a:r>
          </a:p>
        </p:txBody>
      </p:sp>
      <p:sp>
        <p:nvSpPr>
          <p:cNvPr id="5" name="Segnaposto numero diapositiva 4">
            <a:extLst>
              <a:ext uri="{FF2B5EF4-FFF2-40B4-BE49-F238E27FC236}">
                <a16:creationId xmlns:a16="http://schemas.microsoft.com/office/drawing/2014/main" id="{86699404-05E8-5373-A592-7C39D225E3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E80C4-AD7B-3345-882D-F3EEC8907A74}" type="slidenum">
              <a:rPr kumimoji="0" lang="it-IT"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it-IT"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2387299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7EEF7-CA20-F0B7-12C8-7476C7ADFBE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DE74E47-D333-8FD8-1092-1E914C1F30B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72C70EA-E6DC-AB36-082C-B34BFA383349}"/>
              </a:ext>
            </a:extLst>
          </p:cNvPr>
          <p:cNvSpPr>
            <a:spLocks noGrp="1"/>
          </p:cNvSpPr>
          <p:nvPr>
            <p:ph type="body" idx="1"/>
          </p:nvPr>
        </p:nvSpPr>
        <p:spPr/>
        <p:txBody>
          <a:bodyPr/>
          <a:lstStyle/>
          <a:p>
            <a:pPr algn="l">
              <a:buSzPts val="2800"/>
              <a:defRPr/>
            </a:pPr>
            <a:r>
              <a:rPr lang="en-GB" sz="1600" b="0" kern="1200" dirty="0">
                <a:solidFill>
                  <a:srgbClr val="385623"/>
                </a:solidFill>
                <a:latin typeface="Calibri" panose="020F0502020204030204" pitchFamily="34" charset="0"/>
                <a:ea typeface="Calibri"/>
                <a:cs typeface="Calibri" panose="020F0502020204030204" pitchFamily="34" charset="0"/>
                <a:sym typeface="Calibri"/>
              </a:rPr>
              <a:t>EPOS’ Mission</a:t>
            </a:r>
            <a:r>
              <a:rPr lang="en-GB" sz="1600" b="0" noProof="0" dirty="0">
                <a:latin typeface="Calibri"/>
                <a:ea typeface="Calibri"/>
                <a:cs typeface="Calibri"/>
                <a:sym typeface="Calibri"/>
              </a:rPr>
              <a:t> is embodied in the EPOS platform, that acts as a single access point to all this wealth of quality-controlled, FAIR scientific data and products. This focus on the data platform is something that was indirectly endorsed in OECD’s latest policy paper on Research Infrastructures as a driving force to address complex challenges. But</a:t>
            </a:r>
            <a:r>
              <a:rPr lang="en-GB" sz="1600" b="1" kern="1200" noProof="0" dirty="0">
                <a:solidFill>
                  <a:srgbClr val="385623"/>
                </a:solidFill>
                <a:latin typeface="Calibri" panose="020F0502020204030204" pitchFamily="34" charset="0"/>
                <a:ea typeface="Calibri"/>
                <a:cs typeface="Calibri" panose="020F0502020204030204" pitchFamily="34" charset="0"/>
                <a:sym typeface="Calibri"/>
              </a:rPr>
              <a:t> </a:t>
            </a:r>
            <a:r>
              <a:rPr lang="en-GB" sz="1600" b="1" kern="1200" dirty="0">
                <a:solidFill>
                  <a:srgbClr val="385623"/>
                </a:solidFill>
                <a:latin typeface="Calibri" panose="020F0502020204030204" pitchFamily="34" charset="0"/>
                <a:ea typeface="Calibri"/>
                <a:cs typeface="Calibri" panose="020F0502020204030204" pitchFamily="34" charset="0"/>
                <a:sym typeface="Calibri"/>
              </a:rPr>
              <a:t>EPOS is not just about the data:</a:t>
            </a:r>
            <a:r>
              <a:rPr lang="en-GB" sz="1050" b="1" kern="1200" dirty="0">
                <a:solidFill>
                  <a:srgbClr val="385623"/>
                </a:solidFill>
                <a:latin typeface="Calibri" panose="020F0502020204030204" pitchFamily="34" charset="0"/>
                <a:ea typeface="Calibri"/>
                <a:cs typeface="Calibri" panose="020F0502020204030204" pitchFamily="34" charset="0"/>
                <a:sym typeface="Calibri"/>
              </a:rPr>
              <a:t> </a:t>
            </a:r>
            <a:r>
              <a:rPr lang="en-GB" sz="1200" kern="1200" dirty="0">
                <a:solidFill>
                  <a:prstClr val="black"/>
                </a:solidFill>
                <a:latin typeface="Calibri" panose="020F0502020204030204" pitchFamily="34" charset="0"/>
                <a:ea typeface="Calibri" panose="020F0502020204030204" pitchFamily="34" charset="0"/>
                <a:cs typeface="Calibri" panose="020F0502020204030204" pitchFamily="34" charset="0"/>
              </a:rPr>
              <a:t>Its main strength lies in </a:t>
            </a:r>
            <a:r>
              <a:rPr lang="en-GB" sz="1200" b="1" kern="1200" dirty="0">
                <a:solidFill>
                  <a:srgbClr val="0932FF"/>
                </a:solidFill>
                <a:latin typeface="Calibri" panose="020F0502020204030204" pitchFamily="34" charset="0"/>
                <a:ea typeface="Calibri" panose="020F0502020204030204" pitchFamily="34" charset="0"/>
                <a:cs typeface="Calibri" panose="020F0502020204030204" pitchFamily="34" charset="0"/>
              </a:rPr>
              <a:t>bringing together </a:t>
            </a:r>
            <a:r>
              <a:rPr lang="en-GB" sz="1200" kern="1200" dirty="0">
                <a:solidFill>
                  <a:prstClr val="black"/>
                </a:solidFill>
                <a:latin typeface="Calibri" panose="020F0502020204030204" pitchFamily="34" charset="0"/>
                <a:ea typeface="Calibri" panose="020F0502020204030204" pitchFamily="34" charset="0"/>
                <a:cs typeface="Calibri" panose="020F0502020204030204" pitchFamily="34" charset="0"/>
              </a:rPr>
              <a:t>the different solid Earth science communities and giving them both </a:t>
            </a:r>
            <a:r>
              <a:rPr lang="en-GB" sz="1200" b="1" kern="1200" dirty="0">
                <a:solidFill>
                  <a:srgbClr val="0932FF"/>
                </a:solidFill>
                <a:latin typeface="Calibri" panose="020F0502020204030204" pitchFamily="34" charset="0"/>
                <a:ea typeface="Calibri" panose="020F0502020204030204" pitchFamily="34" charset="0"/>
                <a:cs typeface="Calibri" panose="020F0502020204030204" pitchFamily="34" charset="0"/>
              </a:rPr>
              <a:t>visibility and influence  </a:t>
            </a:r>
            <a:r>
              <a:rPr lang="en-GB" sz="1200" kern="1200" dirty="0">
                <a:solidFill>
                  <a:prstClr val="black"/>
                </a:solidFill>
                <a:latin typeface="Calibri" panose="020F0502020204030204" pitchFamily="34" charset="0"/>
                <a:ea typeface="Calibri" panose="020F0502020204030204" pitchFamily="34" charset="0"/>
                <a:cs typeface="Calibri" panose="020F0502020204030204" pitchFamily="34" charset="0"/>
              </a:rPr>
              <a:t>with national governments and the EU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p:txBody>
      </p:sp>
      <p:sp>
        <p:nvSpPr>
          <p:cNvPr id="4" name="Segnaposto intestazione 3">
            <a:extLst>
              <a:ext uri="{FF2B5EF4-FFF2-40B4-BE49-F238E27FC236}">
                <a16:creationId xmlns:a16="http://schemas.microsoft.com/office/drawing/2014/main" id="{5E436AFC-A8B7-2059-54B2-6FD8CA00FE29}"/>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rPr>
              <a:t>1 | 1</a:t>
            </a:r>
          </a:p>
        </p:txBody>
      </p:sp>
      <p:sp>
        <p:nvSpPr>
          <p:cNvPr id="5" name="Segnaposto numero diapositiva 4">
            <a:extLst>
              <a:ext uri="{FF2B5EF4-FFF2-40B4-BE49-F238E27FC236}">
                <a16:creationId xmlns:a16="http://schemas.microsoft.com/office/drawing/2014/main" id="{298F19E1-5478-A1C5-F2DF-785E74C72E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DE80C4-AD7B-3345-882D-F3EEC8907A74}" type="slidenum">
              <a:rPr kumimoji="0" lang="it-IT" sz="1200" b="0" i="0" u="none" strike="noStrike" kern="1200" cap="none" spc="0" normalizeH="0" baseline="0" noProof="0" smtClean="0">
                <a:ln>
                  <a:noFill/>
                </a:ln>
                <a:solidFill>
                  <a:prstClr val="black"/>
                </a:solidFill>
                <a:effectLst/>
                <a:uLnTx/>
                <a:uFillTx/>
                <a:latin typeface="Open Sans" panose="020B06060305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it-IT" sz="1200" b="0" i="0" u="none" strike="noStrike" kern="1200" cap="none" spc="0" normalizeH="0" baseline="0" noProof="0">
              <a:ln>
                <a:noFill/>
              </a:ln>
              <a:solidFill>
                <a:prstClr val="black"/>
              </a:solidFill>
              <a:effectLst/>
              <a:uLnTx/>
              <a:uFillTx/>
              <a:latin typeface="Open Sans" panose="020B0606030504020204" pitchFamily="34" charset="0"/>
              <a:ea typeface="+mn-ea"/>
              <a:cs typeface="+mn-cs"/>
            </a:endParaRPr>
          </a:p>
        </p:txBody>
      </p:sp>
    </p:spTree>
    <p:extLst>
      <p:ext uri="{BB962C8B-B14F-4D97-AF65-F5344CB8AC3E}">
        <p14:creationId xmlns:p14="http://schemas.microsoft.com/office/powerpoint/2010/main" val="5184943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850C10-FD9D-3647-788C-A6CAD42584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DECC62-29D5-B391-39A7-8500E5EE66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E00BDA-9E62-C2D9-0AF1-1CE4CA7DF0CB}"/>
              </a:ext>
            </a:extLst>
          </p:cNvPr>
          <p:cNvSpPr>
            <a:spLocks noGrp="1"/>
          </p:cNvSpPr>
          <p:nvPr>
            <p:ph type="body" idx="1"/>
          </p:nvPr>
        </p:nvSpPr>
        <p:spPr/>
        <p:txBody>
          <a:bodyPr/>
          <a:lstStyle/>
          <a:p>
            <a:r>
              <a:rPr lang="it-IT" dirty="0"/>
              <a:t>The </a:t>
            </a:r>
            <a:r>
              <a:rPr lang="it-IT" dirty="0" err="1"/>
              <a:t>journey</a:t>
            </a:r>
            <a:r>
              <a:rPr lang="it-IT" dirty="0"/>
              <a:t> to </a:t>
            </a:r>
            <a:r>
              <a:rPr lang="it-IT" dirty="0" err="1"/>
              <a:t>reach</a:t>
            </a:r>
            <a:r>
              <a:rPr lang="it-IT" dirty="0"/>
              <a:t> </a:t>
            </a:r>
            <a:r>
              <a:rPr lang="it-IT" dirty="0" err="1"/>
              <a:t>this</a:t>
            </a:r>
            <a:r>
              <a:rPr lang="it-IT" dirty="0"/>
              <a:t> (</a:t>
            </a:r>
            <a:r>
              <a:rPr lang="it-IT" dirty="0" err="1"/>
              <a:t>moving</a:t>
            </a:r>
            <a:r>
              <a:rPr lang="it-IT" dirty="0"/>
              <a:t>) target </a:t>
            </a:r>
            <a:r>
              <a:rPr lang="it-IT" dirty="0" err="1"/>
              <a:t>has</a:t>
            </a:r>
            <a:r>
              <a:rPr lang="it-IT" dirty="0"/>
              <a:t> </a:t>
            </a:r>
            <a:r>
              <a:rPr lang="it-IT" dirty="0" err="1"/>
              <a:t>been</a:t>
            </a:r>
            <a:r>
              <a:rPr lang="it-IT" dirty="0"/>
              <a:t> a long one, with the </a:t>
            </a:r>
            <a:r>
              <a:rPr lang="it-IT" dirty="0" err="1"/>
              <a:t>initial</a:t>
            </a:r>
            <a:r>
              <a:rPr lang="it-IT" dirty="0"/>
              <a:t> </a:t>
            </a:r>
            <a:r>
              <a:rPr lang="it-IT" dirty="0" err="1"/>
              <a:t>conception</a:t>
            </a:r>
            <a:r>
              <a:rPr lang="it-IT" dirty="0"/>
              <a:t> of the </a:t>
            </a:r>
            <a:r>
              <a:rPr lang="it-IT" dirty="0" err="1"/>
              <a:t>infrastructure</a:t>
            </a:r>
            <a:r>
              <a:rPr lang="it-IT" dirty="0"/>
              <a:t> dating back to the </a:t>
            </a:r>
            <a:r>
              <a:rPr lang="it-IT" dirty="0" err="1"/>
              <a:t>mid</a:t>
            </a:r>
            <a:r>
              <a:rPr lang="it-IT" dirty="0"/>
              <a:t> </a:t>
            </a:r>
            <a:r>
              <a:rPr lang="it-IT" dirty="0" err="1"/>
              <a:t>nineties</a:t>
            </a:r>
            <a:r>
              <a:rPr lang="it-IT" dirty="0"/>
              <a:t> and the shift to full </a:t>
            </a:r>
            <a:r>
              <a:rPr lang="it-IT" dirty="0" err="1"/>
              <a:t>operation</a:t>
            </a:r>
            <a:r>
              <a:rPr lang="it-IT" dirty="0"/>
              <a:t> </a:t>
            </a:r>
            <a:r>
              <a:rPr lang="it-IT" dirty="0" err="1"/>
              <a:t>at</a:t>
            </a:r>
            <a:r>
              <a:rPr lang="it-IT" dirty="0"/>
              <a:t> the </a:t>
            </a:r>
            <a:r>
              <a:rPr lang="it-IT" dirty="0" err="1"/>
              <a:t>beginning</a:t>
            </a:r>
            <a:r>
              <a:rPr lang="it-IT" dirty="0"/>
              <a:t> of 2023…</a:t>
            </a:r>
          </a:p>
        </p:txBody>
      </p:sp>
      <p:sp>
        <p:nvSpPr>
          <p:cNvPr id="4" name="Slide Number Placeholder 3">
            <a:extLst>
              <a:ext uri="{FF2B5EF4-FFF2-40B4-BE49-F238E27FC236}">
                <a16:creationId xmlns:a16="http://schemas.microsoft.com/office/drawing/2014/main" id="{9DBD91C9-D7F0-F5D5-2F02-5730944DEFDA}"/>
              </a:ext>
            </a:extLst>
          </p:cNvPr>
          <p:cNvSpPr>
            <a:spLocks noGrp="1"/>
          </p:cNvSpPr>
          <p:nvPr>
            <p:ph type="sldNum" sz="quarter" idx="5"/>
          </p:nvPr>
        </p:nvSpPr>
        <p:spPr/>
        <p:txBody>
          <a:bodyPr/>
          <a:lstStyle/>
          <a:p>
            <a:fld id="{014C21A2-60AD-334E-9C41-2DC0EF94D362}" type="slidenum">
              <a:rPr lang="it-IT" smtClean="0"/>
              <a:pPr/>
              <a:t>11</a:t>
            </a:fld>
            <a:endParaRPr lang="it-IT"/>
          </a:p>
        </p:txBody>
      </p:sp>
    </p:spTree>
    <p:extLst>
      <p:ext uri="{BB962C8B-B14F-4D97-AF65-F5344CB8AC3E}">
        <p14:creationId xmlns:p14="http://schemas.microsoft.com/office/powerpoint/2010/main" val="20364882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8CBD50F-A59F-57A6-E596-0A1FD6EA8457}"/>
              </a:ext>
            </a:extLst>
          </p:cNvPr>
          <p:cNvSpPr>
            <a:spLocks noGrp="1"/>
          </p:cNvSpPr>
          <p:nvPr>
            <p:ph type="ctrTitle"/>
          </p:nvPr>
        </p:nvSpPr>
        <p:spPr>
          <a:xfrm>
            <a:off x="838200" y="1786241"/>
            <a:ext cx="10515600" cy="2387600"/>
          </a:xfrm>
        </p:spPr>
        <p:txBody>
          <a:bodyPr anchor="b">
            <a:noAutofit/>
          </a:bodyPr>
          <a:lstStyle>
            <a:lvl1pPr algn="ctr">
              <a:defRPr sz="44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8" name="Subtitle 2">
            <a:extLst>
              <a:ext uri="{FF2B5EF4-FFF2-40B4-BE49-F238E27FC236}">
                <a16:creationId xmlns:a16="http://schemas.microsoft.com/office/drawing/2014/main" id="{78466707-3BE6-F538-A80C-03940B4D55EC}"/>
              </a:ext>
            </a:extLst>
          </p:cNvPr>
          <p:cNvSpPr>
            <a:spLocks noGrp="1"/>
          </p:cNvSpPr>
          <p:nvPr>
            <p:ph type="subTitle" idx="1"/>
          </p:nvPr>
        </p:nvSpPr>
        <p:spPr>
          <a:xfrm>
            <a:off x="838200" y="4510243"/>
            <a:ext cx="10515600" cy="944911"/>
          </a:xfrm>
        </p:spPr>
        <p:txBody>
          <a:bodyPr>
            <a:noAutofit/>
          </a:bodyPr>
          <a:lstStyle>
            <a:lvl1pPr marL="0" indent="0" algn="ctr">
              <a:buNone/>
              <a:defRPr sz="2000">
                <a:solidFill>
                  <a:srgbClr val="E5A11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3" name="TextBox 2">
            <a:extLst>
              <a:ext uri="{FF2B5EF4-FFF2-40B4-BE49-F238E27FC236}">
                <a16:creationId xmlns:a16="http://schemas.microsoft.com/office/drawing/2014/main" id="{BFFB75DE-815C-9A34-5846-222303B465A5}"/>
              </a:ext>
            </a:extLst>
          </p:cNvPr>
          <p:cNvSpPr txBox="1"/>
          <p:nvPr userDrawn="1"/>
        </p:nvSpPr>
        <p:spPr>
          <a:xfrm>
            <a:off x="838200" y="5549877"/>
            <a:ext cx="8220456" cy="430887"/>
          </a:xfrm>
          <a:prstGeom prst="rect">
            <a:avLst/>
          </a:prstGeom>
          <a:solidFill>
            <a:schemeClr val="bg1"/>
          </a:solidFill>
        </p:spPr>
        <p:txBody>
          <a:bodyPr wrap="square">
            <a:spAutoFit/>
          </a:bodyPr>
          <a:lstStyle/>
          <a:p>
            <a:pPr algn="just"/>
            <a:r>
              <a:rPr lang="en-GB" sz="1100" dirty="0">
                <a:solidFill>
                  <a:srgbClr val="002060"/>
                </a:solidFill>
                <a:effectLst/>
                <a:latin typeface="Calibri" panose="020F0502020204030204" pitchFamily="34" charset="0"/>
                <a:cs typeface="Calibri" panose="020F0502020204030204" pitchFamily="34" charset="0"/>
              </a:rPr>
              <a:t>EPOS ON is funded by the European Union. Views and opinions expressed in this presentation are however those of the Author(s) only and do not necessarily reflect those of the European Union. Neither the European Union nor the granting authority can be held responsible for them.</a:t>
            </a:r>
          </a:p>
        </p:txBody>
      </p:sp>
      <p:pic>
        <p:nvPicPr>
          <p:cNvPr id="24" name="Picture 23" descr="Blue text on a black background&#10;&#10;Description automatically generated">
            <a:extLst>
              <a:ext uri="{FF2B5EF4-FFF2-40B4-BE49-F238E27FC236}">
                <a16:creationId xmlns:a16="http://schemas.microsoft.com/office/drawing/2014/main" id="{157E8241-B576-552E-E30F-8FC1C69661B0}"/>
              </a:ext>
            </a:extLst>
          </p:cNvPr>
          <p:cNvPicPr>
            <a:picLocks noChangeAspect="1"/>
          </p:cNvPicPr>
          <p:nvPr userDrawn="1"/>
        </p:nvPicPr>
        <p:blipFill>
          <a:blip r:embed="rId3"/>
          <a:stretch>
            <a:fillRect/>
          </a:stretch>
        </p:blipFill>
        <p:spPr>
          <a:xfrm>
            <a:off x="9156192" y="5519932"/>
            <a:ext cx="2023872" cy="449749"/>
          </a:xfrm>
          <a:prstGeom prst="rect">
            <a:avLst/>
          </a:prstGeom>
        </p:spPr>
      </p:pic>
      <p:sp>
        <p:nvSpPr>
          <p:cNvPr id="25" name="Rectangle 24">
            <a:extLst>
              <a:ext uri="{FF2B5EF4-FFF2-40B4-BE49-F238E27FC236}">
                <a16:creationId xmlns:a16="http://schemas.microsoft.com/office/drawing/2014/main" id="{1DFA804A-105A-3FEB-B512-83803559731E}"/>
              </a:ext>
            </a:extLst>
          </p:cNvPr>
          <p:cNvSpPr/>
          <p:nvPr userDrawn="1"/>
        </p:nvSpPr>
        <p:spPr>
          <a:xfrm>
            <a:off x="292608" y="5969681"/>
            <a:ext cx="3133344" cy="6354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243933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1361-43D4-E999-51A0-48E17C7315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660530A6-CFC2-EBE2-BD3F-01D3A29213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9A9549-B48F-0C6B-66DE-EECD02F63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0060455-BCF8-E8A1-AEA9-10C01081CA0D}"/>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30/06/2026</a:t>
            </a:fld>
            <a:endParaRPr lang="en-GB"/>
          </a:p>
        </p:txBody>
      </p:sp>
      <p:sp>
        <p:nvSpPr>
          <p:cNvPr id="6" name="Footer Placeholder 5">
            <a:extLst>
              <a:ext uri="{FF2B5EF4-FFF2-40B4-BE49-F238E27FC236}">
                <a16:creationId xmlns:a16="http://schemas.microsoft.com/office/drawing/2014/main" id="{A6D346A4-21B3-4C3F-1602-FB45A1FEBD1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9B9D1B1-DA25-4C70-BCB9-CEA835D8CBD6}"/>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741697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10ED-1FAA-212C-3F7D-E802E93F587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BC52405-E0E1-AA8C-0077-9126C40CB8F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E48449C-146D-8CCC-B52B-AD4F79AC9D84}"/>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30/06/2026</a:t>
            </a:fld>
            <a:endParaRPr lang="en-GB"/>
          </a:p>
        </p:txBody>
      </p:sp>
      <p:sp>
        <p:nvSpPr>
          <p:cNvPr id="5" name="Footer Placeholder 4">
            <a:extLst>
              <a:ext uri="{FF2B5EF4-FFF2-40B4-BE49-F238E27FC236}">
                <a16:creationId xmlns:a16="http://schemas.microsoft.com/office/drawing/2014/main" id="{A385A59E-0F81-1858-69C4-8334EFC2C9E0}"/>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E930B559-3E4D-C08F-BCEF-524EFFB56810}"/>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223530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C1FFE8-78DC-BA6C-4E40-5B4AC35818D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3D011E0-44BD-B149-DF5B-7C4DBDB5D63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2BD0C63-73DB-57FE-37DF-13B66E95AFB3}"/>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30/06/2026</a:t>
            </a:fld>
            <a:endParaRPr lang="en-GB"/>
          </a:p>
        </p:txBody>
      </p:sp>
      <p:sp>
        <p:nvSpPr>
          <p:cNvPr id="5" name="Footer Placeholder 4">
            <a:extLst>
              <a:ext uri="{FF2B5EF4-FFF2-40B4-BE49-F238E27FC236}">
                <a16:creationId xmlns:a16="http://schemas.microsoft.com/office/drawing/2014/main" id="{CC0432F0-84ED-4DA7-9038-A2E7B3710693}"/>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59AF9B7-D745-3CC3-5052-3E848C1D1FBB}"/>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688865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66917F-45B8-844E-A08C-0A84EBCB4E27}"/>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A92088E-A2E5-1B40-B930-A1C777F22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7F9F521F-43A9-E64D-80A9-92042078AF09}"/>
              </a:ext>
            </a:extLst>
          </p:cNvPr>
          <p:cNvSpPr>
            <a:spLocks noGrp="1"/>
          </p:cNvSpPr>
          <p:nvPr>
            <p:ph type="dt" sz="half" idx="10"/>
          </p:nvPr>
        </p:nvSpPr>
        <p:spPr>
          <a:xfrm>
            <a:off x="838200" y="6356350"/>
            <a:ext cx="2743200" cy="365125"/>
          </a:xfrm>
          <a:prstGeom prst="rect">
            <a:avLst/>
          </a:prstGeom>
        </p:spPr>
        <p:txBody>
          <a:bodyPr/>
          <a:lstStyle/>
          <a:p>
            <a:fld id="{A8CF69F3-458A-534F-8AB2-165ACED58887}" type="datetimeFigureOut">
              <a:rPr lang="it-IT" smtClean="0"/>
              <a:t>30/06/26</a:t>
            </a:fld>
            <a:endParaRPr lang="it-IT"/>
          </a:p>
        </p:txBody>
      </p:sp>
      <p:sp>
        <p:nvSpPr>
          <p:cNvPr id="5" name="Segnaposto piè di pagina 4">
            <a:extLst>
              <a:ext uri="{FF2B5EF4-FFF2-40B4-BE49-F238E27FC236}">
                <a16:creationId xmlns:a16="http://schemas.microsoft.com/office/drawing/2014/main" id="{AE5C34D8-DAE5-1442-A238-7830BB530095}"/>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5CED46DA-2940-B347-BA42-539F38B67DCD}"/>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a:t>
            </a:fld>
            <a:endParaRPr lang="it-IT"/>
          </a:p>
        </p:txBody>
      </p:sp>
    </p:spTree>
    <p:extLst>
      <p:ext uri="{BB962C8B-B14F-4D97-AF65-F5344CB8AC3E}">
        <p14:creationId xmlns:p14="http://schemas.microsoft.com/office/powerpoint/2010/main" val="3534562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0344A0-E3CB-9142-9F20-A199C00CE1F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A222FB2-8118-724C-937E-DD4BE19C2BCC}"/>
              </a:ext>
            </a:extLst>
          </p:cNvPr>
          <p:cNvSpPr>
            <a:spLocks noGrp="1"/>
          </p:cNvSpPr>
          <p:nvPr>
            <p:ph idx="1"/>
          </p:nvPr>
        </p:nvSpPr>
        <p:spPr/>
        <p:txBody>
          <a:bodyPr/>
          <a:lstStyle/>
          <a:p>
            <a:r>
              <a:rPr lang="it-IT" dirty="0"/>
              <a:t>Modifica gli stili del testo dello schema
Secondo livello
Terzo livello
Quarto livello
Quinto livello</a:t>
            </a:r>
          </a:p>
        </p:txBody>
      </p:sp>
      <p:sp>
        <p:nvSpPr>
          <p:cNvPr id="4" name="Segnaposto data 3">
            <a:extLst>
              <a:ext uri="{FF2B5EF4-FFF2-40B4-BE49-F238E27FC236}">
                <a16:creationId xmlns:a16="http://schemas.microsoft.com/office/drawing/2014/main" id="{BAECAC4A-872F-A546-8132-996DEEF6A13E}"/>
              </a:ext>
            </a:extLst>
          </p:cNvPr>
          <p:cNvSpPr>
            <a:spLocks noGrp="1"/>
          </p:cNvSpPr>
          <p:nvPr>
            <p:ph type="dt" sz="half" idx="10"/>
          </p:nvPr>
        </p:nvSpPr>
        <p:spPr>
          <a:xfrm>
            <a:off x="838200" y="6356350"/>
            <a:ext cx="2743200" cy="365125"/>
          </a:xfrm>
          <a:prstGeom prst="rect">
            <a:avLst/>
          </a:prstGeom>
        </p:spPr>
        <p:txBody>
          <a:bodyPr/>
          <a:lstStyle/>
          <a:p>
            <a:fld id="{A8CF69F3-458A-534F-8AB2-165ACED58887}" type="datetimeFigureOut">
              <a:rPr lang="it-IT" smtClean="0"/>
              <a:t>30/06/26</a:t>
            </a:fld>
            <a:endParaRPr lang="it-IT"/>
          </a:p>
        </p:txBody>
      </p:sp>
      <p:sp>
        <p:nvSpPr>
          <p:cNvPr id="5" name="Segnaposto piè di pagina 4">
            <a:extLst>
              <a:ext uri="{FF2B5EF4-FFF2-40B4-BE49-F238E27FC236}">
                <a16:creationId xmlns:a16="http://schemas.microsoft.com/office/drawing/2014/main" id="{9CBAC3C4-B470-F041-A7FB-B68379CAA3BD}"/>
              </a:ext>
            </a:extLst>
          </p:cNvPr>
          <p:cNvSpPr>
            <a:spLocks noGrp="1"/>
          </p:cNvSpPr>
          <p:nvPr>
            <p:ph type="ftr" sz="quarter" idx="11"/>
          </p:nvPr>
        </p:nvSpPr>
        <p:spPr>
          <a:xfrm>
            <a:off x="4038600" y="6356350"/>
            <a:ext cx="4114800" cy="365125"/>
          </a:xfrm>
          <a:prstGeom prst="rect">
            <a:avLst/>
          </a:prstGeom>
        </p:spPr>
        <p:txBody>
          <a:bodyPr/>
          <a:lstStyle/>
          <a:p>
            <a:endParaRPr lang="it-IT"/>
          </a:p>
        </p:txBody>
      </p:sp>
      <p:sp>
        <p:nvSpPr>
          <p:cNvPr id="6" name="Segnaposto numero diapositiva 5">
            <a:extLst>
              <a:ext uri="{FF2B5EF4-FFF2-40B4-BE49-F238E27FC236}">
                <a16:creationId xmlns:a16="http://schemas.microsoft.com/office/drawing/2014/main" id="{D245F620-7670-5443-8A6F-E97921ACBD71}"/>
              </a:ext>
            </a:extLst>
          </p:cNvPr>
          <p:cNvSpPr>
            <a:spLocks noGrp="1"/>
          </p:cNvSpPr>
          <p:nvPr>
            <p:ph type="sldNum" sz="quarter" idx="12"/>
          </p:nvPr>
        </p:nvSpPr>
        <p:spPr>
          <a:xfrm>
            <a:off x="8610600" y="6356350"/>
            <a:ext cx="2743200" cy="365125"/>
          </a:xfrm>
          <a:prstGeom prst="rect">
            <a:avLst/>
          </a:prstGeom>
        </p:spPr>
        <p:txBody>
          <a:bodyPr/>
          <a:lstStyle/>
          <a:p>
            <a:fld id="{21D447A2-DAD4-124A-A606-CCBACEE6D4BE}" type="slidenum">
              <a:rPr lang="it-IT" smtClean="0"/>
              <a:t>‹#›</a:t>
            </a:fld>
            <a:endParaRPr lang="it-IT"/>
          </a:p>
        </p:txBody>
      </p:sp>
    </p:spTree>
    <p:extLst>
      <p:ext uri="{BB962C8B-B14F-4D97-AF65-F5344CB8AC3E}">
        <p14:creationId xmlns:p14="http://schemas.microsoft.com/office/powerpoint/2010/main" val="3931240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olo e contenuto">
  <p:cSld name="1_Titolo e contenuto">
    <p:spTree>
      <p:nvGrpSpPr>
        <p:cNvPr id="1" name="Shape 23"/>
        <p:cNvGrpSpPr/>
        <p:nvPr/>
      </p:nvGrpSpPr>
      <p:grpSpPr>
        <a:xfrm>
          <a:off x="0" y="0"/>
          <a:ext cx="0" cy="0"/>
          <a:chOff x="0" y="0"/>
          <a:chExt cx="0" cy="0"/>
        </a:xfrm>
      </p:grpSpPr>
      <p:sp>
        <p:nvSpPr>
          <p:cNvPr id="24" name="Google Shape;24;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3"/>
          <p:cNvSpPr txBox="1">
            <a:spLocks noGrp="1"/>
          </p:cNvSpPr>
          <p:nvPr>
            <p:ph type="title"/>
          </p:nvPr>
        </p:nvSpPr>
        <p:spPr>
          <a:xfrm>
            <a:off x="838200" y="681037"/>
            <a:ext cx="10515600" cy="1009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85623"/>
              </a:buClr>
              <a:buSzPts val="4400"/>
              <a:buFont typeface="Open Sans"/>
              <a:buNone/>
              <a:defRPr sz="4400">
                <a:solidFill>
                  <a:srgbClr val="385623"/>
                </a:solidFill>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013271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Vuota">
  <p:cSld name="1_Vuota">
    <p:spTree>
      <p:nvGrpSpPr>
        <p:cNvPr id="1" name="Shape 35"/>
        <p:cNvGrpSpPr/>
        <p:nvPr/>
      </p:nvGrpSpPr>
      <p:grpSpPr>
        <a:xfrm>
          <a:off x="0" y="0"/>
          <a:ext cx="0" cy="0"/>
          <a:chOff x="0" y="0"/>
          <a:chExt cx="0" cy="0"/>
        </a:xfrm>
      </p:grpSpPr>
      <p:sp>
        <p:nvSpPr>
          <p:cNvPr id="36" name="Google Shape;36;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467624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oletto e contenuto" userDrawn="1">
  <p:cSld name="Titoletto e contenuto">
    <p:spTree>
      <p:nvGrpSpPr>
        <p:cNvPr id="1" name="Shape 16"/>
        <p:cNvGrpSpPr/>
        <p:nvPr/>
      </p:nvGrpSpPr>
      <p:grpSpPr>
        <a:xfrm>
          <a:off x="0" y="0"/>
          <a:ext cx="0" cy="0"/>
          <a:chOff x="0" y="0"/>
          <a:chExt cx="0" cy="0"/>
        </a:xfrm>
      </p:grpSpPr>
      <p:sp>
        <p:nvSpPr>
          <p:cNvPr id="17" name="Google Shape;1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sz="2800">
                <a:solidFill>
                  <a:schemeClr val="dk1"/>
                </a:solidFill>
                <a:latin typeface="Open Sans"/>
                <a:ea typeface="Open Sans"/>
                <a:cs typeface="Open Sans"/>
                <a:sym typeface="Open Sans"/>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 name="Google Shape;18;p12" descr="Immagine che contiene testo, clipart&#10;&#10;Descrizione generata automaticamente"/>
          <p:cNvPicPr preferRelativeResize="0"/>
          <p:nvPr/>
        </p:nvPicPr>
        <p:blipFill rotWithShape="1">
          <a:blip r:embed="rId2">
            <a:alphaModFix/>
          </a:blip>
          <a:srcRect/>
          <a:stretch/>
        </p:blipFill>
        <p:spPr>
          <a:xfrm>
            <a:off x="159526" y="195848"/>
            <a:ext cx="1067290" cy="489317"/>
          </a:xfrm>
          <a:prstGeom prst="rect">
            <a:avLst/>
          </a:prstGeom>
          <a:noFill/>
          <a:ln>
            <a:noFill/>
          </a:ln>
        </p:spPr>
      </p:pic>
      <p:pic>
        <p:nvPicPr>
          <p:cNvPr id="19" name="Google Shape;19;p12"/>
          <p:cNvPicPr preferRelativeResize="0"/>
          <p:nvPr/>
        </p:nvPicPr>
        <p:blipFill rotWithShape="1">
          <a:blip r:embed="rId3">
            <a:alphaModFix/>
          </a:blip>
          <a:srcRect/>
          <a:stretch/>
        </p:blipFill>
        <p:spPr>
          <a:xfrm>
            <a:off x="0" y="6646892"/>
            <a:ext cx="12192000" cy="101494"/>
          </a:xfrm>
          <a:prstGeom prst="rect">
            <a:avLst/>
          </a:prstGeom>
          <a:noFill/>
          <a:ln>
            <a:noFill/>
          </a:ln>
        </p:spPr>
      </p:pic>
      <p:sp>
        <p:nvSpPr>
          <p:cNvPr id="2" name="Google Shape;23;p20">
            <a:extLst>
              <a:ext uri="{FF2B5EF4-FFF2-40B4-BE49-F238E27FC236}">
                <a16:creationId xmlns:a16="http://schemas.microsoft.com/office/drawing/2014/main" id="{D3331AF3-E753-9C97-C6AA-AE610384BF52}"/>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3600">
                <a:solidFill>
                  <a:srgbClr val="28402A"/>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789571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56D37C6-37A9-FC58-9AF6-D333A9362216}"/>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7" name="Title 1">
            <a:extLst>
              <a:ext uri="{FF2B5EF4-FFF2-40B4-BE49-F238E27FC236}">
                <a16:creationId xmlns:a16="http://schemas.microsoft.com/office/drawing/2014/main" id="{0FEC658C-8513-1D13-120E-5618E4BE24CA}"/>
              </a:ext>
            </a:extLst>
          </p:cNvPr>
          <p:cNvSpPr>
            <a:spLocks noGrp="1"/>
          </p:cNvSpPr>
          <p:nvPr>
            <p:ph type="ctrTitle"/>
          </p:nvPr>
        </p:nvSpPr>
        <p:spPr>
          <a:xfrm>
            <a:off x="838200" y="1786241"/>
            <a:ext cx="10515600" cy="2387600"/>
          </a:xfrm>
        </p:spPr>
        <p:txBody>
          <a:bodyPr anchor="b">
            <a:noAutofit/>
          </a:bodyPr>
          <a:lstStyle>
            <a:lvl1pPr algn="ctr">
              <a:defRPr sz="3600" b="1" i="0">
                <a:solidFill>
                  <a:srgbClr val="1D4927"/>
                </a:solidFill>
                <a:latin typeface="Calibri Light" panose="020F0302020204030204" pitchFamily="34" charset="0"/>
                <a:cs typeface="Calibri Light" panose="020F0302020204030204" pitchFamily="34" charset="0"/>
              </a:defRPr>
            </a:lvl1pPr>
          </a:lstStyle>
          <a:p>
            <a:r>
              <a:rPr lang="en-GB" dirty="0"/>
              <a:t>Click to edit Master title style</a:t>
            </a:r>
          </a:p>
        </p:txBody>
      </p:sp>
    </p:spTree>
    <p:extLst>
      <p:ext uri="{BB962C8B-B14F-4D97-AF65-F5344CB8AC3E}">
        <p14:creationId xmlns:p14="http://schemas.microsoft.com/office/powerpoint/2010/main" val="3903305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8C995-890A-2269-3D73-4D8355EFB7A6}"/>
              </a:ext>
            </a:extLst>
          </p:cNvPr>
          <p:cNvSpPr>
            <a:spLocks noGrp="1"/>
          </p:cNvSpPr>
          <p:nvPr>
            <p:ph type="title"/>
          </p:nvPr>
        </p:nvSpPr>
        <p:spPr/>
        <p:txBody>
          <a:bodyPr>
            <a:noAutofit/>
          </a:bodyPr>
          <a:lstStyle>
            <a:lvl1pPr algn="ctr">
              <a:defRPr sz="3200" b="1" i="0">
                <a:latin typeface="Calibri" panose="020F0502020204030204" pitchFamily="34" charset="0"/>
                <a:cs typeface="Calibri" panose="020F0502020204030204" pitchFamily="34" charset="0"/>
              </a:defRPr>
            </a:lvl1pPr>
          </a:lstStyle>
          <a:p>
            <a:r>
              <a:rPr lang="en-GB" dirty="0"/>
              <a:t>Click to edit Master title style</a:t>
            </a:r>
          </a:p>
        </p:txBody>
      </p:sp>
      <p:sp>
        <p:nvSpPr>
          <p:cNvPr id="3" name="Content Placeholder 2">
            <a:extLst>
              <a:ext uri="{FF2B5EF4-FFF2-40B4-BE49-F238E27FC236}">
                <a16:creationId xmlns:a16="http://schemas.microsoft.com/office/drawing/2014/main" id="{DBE2AE17-442B-7AE4-1C2E-4A7E851307EB}"/>
              </a:ext>
            </a:extLst>
          </p:cNvPr>
          <p:cNvSpPr>
            <a:spLocks noGrp="1"/>
          </p:cNvSpPr>
          <p:nvPr>
            <p:ph idx="1"/>
          </p:nvPr>
        </p:nvSpPr>
        <p:spPr/>
        <p:txBody>
          <a:bodyPr/>
          <a:lstStyle>
            <a:lvl1pPr>
              <a:buClr>
                <a:schemeClr val="accent1"/>
              </a:buClr>
              <a:buSzPct val="100000"/>
              <a:defRPr/>
            </a:lvl1pPr>
            <a:lvl2pPr>
              <a:buClr>
                <a:schemeClr val="accent1"/>
              </a:buClr>
              <a:buSzPct val="100000"/>
              <a:defRPr/>
            </a:lvl2pPr>
            <a:lvl3pPr>
              <a:buClr>
                <a:schemeClr val="accent1"/>
              </a:buClr>
              <a:buSzPct val="100000"/>
              <a:defRPr/>
            </a:lvl3pPr>
            <a:lvl4pPr>
              <a:buClr>
                <a:schemeClr val="accent1"/>
              </a:buClr>
              <a:buSzPct val="100000"/>
              <a:defRPr/>
            </a:lvl4pPr>
            <a:lvl5pPr>
              <a:buClr>
                <a:schemeClr val="accent1"/>
              </a:buClr>
              <a:buSzPct val="1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0D8E4F80-7AD6-0524-4F9E-B070E47C8348}"/>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1654158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FCD2C-25A7-0009-0DE7-FF10DDD32113}"/>
              </a:ext>
            </a:extLst>
          </p:cNvPr>
          <p:cNvSpPr>
            <a:spLocks noGrp="1"/>
          </p:cNvSpPr>
          <p:nvPr>
            <p:ph type="title"/>
          </p:nvPr>
        </p:nvSpPr>
        <p:spPr/>
        <p:txBody>
          <a:bodyPr/>
          <a:lstStyle/>
          <a:p>
            <a:r>
              <a:rPr lang="en-GB" dirty="0"/>
              <a:t>Click to edit Master title style</a:t>
            </a:r>
          </a:p>
        </p:txBody>
      </p:sp>
      <p:sp>
        <p:nvSpPr>
          <p:cNvPr id="3" name="Content Placeholder 2">
            <a:extLst>
              <a:ext uri="{FF2B5EF4-FFF2-40B4-BE49-F238E27FC236}">
                <a16:creationId xmlns:a16="http://schemas.microsoft.com/office/drawing/2014/main" id="{0BB2CD1F-B4DE-F186-15BF-3ACC51A86FB6}"/>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Content Placeholder 3">
            <a:extLst>
              <a:ext uri="{FF2B5EF4-FFF2-40B4-BE49-F238E27FC236}">
                <a16:creationId xmlns:a16="http://schemas.microsoft.com/office/drawing/2014/main" id="{AE05FDCE-E96D-D0A3-B2F3-CC048DE3A1C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a:extLst>
              <a:ext uri="{FF2B5EF4-FFF2-40B4-BE49-F238E27FC236}">
                <a16:creationId xmlns:a16="http://schemas.microsoft.com/office/drawing/2014/main" id="{B825FF14-E41A-03D6-0CFF-431FAA6D0473}"/>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96824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66187-525D-FC9D-6268-038CA9169622}"/>
              </a:ext>
            </a:extLst>
          </p:cNvPr>
          <p:cNvSpPr>
            <a:spLocks noGrp="1"/>
          </p:cNvSpPr>
          <p:nvPr>
            <p:ph type="title"/>
          </p:nvPr>
        </p:nvSpPr>
        <p:spPr>
          <a:xfrm>
            <a:off x="839788" y="365125"/>
            <a:ext cx="10515600" cy="1325563"/>
          </a:xfrm>
        </p:spPr>
        <p:txBody>
          <a:bodyPr/>
          <a:lstStyle/>
          <a:p>
            <a:r>
              <a:rPr lang="en-GB" dirty="0"/>
              <a:t>Click to edit Master title style</a:t>
            </a:r>
          </a:p>
        </p:txBody>
      </p:sp>
      <p:sp>
        <p:nvSpPr>
          <p:cNvPr id="3" name="Text Placeholder 2">
            <a:extLst>
              <a:ext uri="{FF2B5EF4-FFF2-40B4-BE49-F238E27FC236}">
                <a16:creationId xmlns:a16="http://schemas.microsoft.com/office/drawing/2014/main" id="{310ABA30-B701-D0DD-659E-2364EB1383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CADE1E-85A6-6A6C-CED9-FCC256091267}"/>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369F195F-F785-29D9-6F2A-A904E61C43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FB42E28-9D36-BB1D-CAE0-A82E0B4463D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Slide Number Placeholder 8">
            <a:extLst>
              <a:ext uri="{FF2B5EF4-FFF2-40B4-BE49-F238E27FC236}">
                <a16:creationId xmlns:a16="http://schemas.microsoft.com/office/drawing/2014/main" id="{5C99D758-98C4-08C1-1FD4-49D4BC7BFBFE}"/>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708890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5EB9-7C87-997D-0D9B-4230A0E36235}"/>
              </a:ext>
            </a:extLst>
          </p:cNvPr>
          <p:cNvSpPr>
            <a:spLocks noGrp="1"/>
          </p:cNvSpPr>
          <p:nvPr>
            <p:ph type="title"/>
          </p:nvPr>
        </p:nvSpPr>
        <p:spPr/>
        <p:txBody>
          <a:bodyPr/>
          <a:lstStyle/>
          <a:p>
            <a:r>
              <a:rPr lang="en-GB" dirty="0"/>
              <a:t>Click to edit Master title style</a:t>
            </a:r>
          </a:p>
        </p:txBody>
      </p:sp>
      <p:sp>
        <p:nvSpPr>
          <p:cNvPr id="5" name="Slide Number Placeholder 4">
            <a:extLst>
              <a:ext uri="{FF2B5EF4-FFF2-40B4-BE49-F238E27FC236}">
                <a16:creationId xmlns:a16="http://schemas.microsoft.com/office/drawing/2014/main" id="{C7FC0BEB-4A91-75E1-4AA2-91C5F25C8FA9}"/>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6" name="Rectangle 5">
            <a:extLst>
              <a:ext uri="{FF2B5EF4-FFF2-40B4-BE49-F238E27FC236}">
                <a16:creationId xmlns:a16="http://schemas.microsoft.com/office/drawing/2014/main" id="{AB99F7FB-4F98-CC22-EF56-C838537A698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9183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2E17A74-806D-922F-D35B-2E2052EBBD22}"/>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67625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7BCB465-085A-18BB-1BFB-4B757A7B174B}"/>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8FCA87BE-2429-4EDA-5504-88A3C653FB1E}"/>
              </a:ext>
            </a:extLst>
          </p:cNvPr>
          <p:cNvSpPr>
            <a:spLocks noGrp="1"/>
          </p:cNvSpPr>
          <p:nvPr>
            <p:ph type="sldNum" sz="quarter" idx="12"/>
          </p:nvPr>
        </p:nvSpPr>
        <p:spPr/>
        <p:txBody>
          <a:bodyPr/>
          <a:lstStyle/>
          <a:p>
            <a:fld id="{4DD777E7-DC69-634D-A570-B7417637B5CD}" type="slidenum">
              <a:rPr lang="en-GB" smtClean="0"/>
              <a:t>‹#›</a:t>
            </a:fld>
            <a:endParaRPr lang="en-GB"/>
          </a:p>
        </p:txBody>
      </p:sp>
      <p:sp>
        <p:nvSpPr>
          <p:cNvPr id="5" name="Rectangle 4">
            <a:extLst>
              <a:ext uri="{FF2B5EF4-FFF2-40B4-BE49-F238E27FC236}">
                <a16:creationId xmlns:a16="http://schemas.microsoft.com/office/drawing/2014/main" id="{BA496DC6-2342-8FDF-E9C9-00F143249044}"/>
              </a:ext>
            </a:extLst>
          </p:cNvPr>
          <p:cNvSpPr/>
          <p:nvPr userDrawn="1"/>
        </p:nvSpPr>
        <p:spPr>
          <a:xfrm>
            <a:off x="0" y="5742432"/>
            <a:ext cx="11353800" cy="1115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669372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1788-CE9F-52FE-665E-8CFE9B55D26A}"/>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p>
        </p:txBody>
      </p:sp>
      <p:sp>
        <p:nvSpPr>
          <p:cNvPr id="3" name="Content Placeholder 2">
            <a:extLst>
              <a:ext uri="{FF2B5EF4-FFF2-40B4-BE49-F238E27FC236}">
                <a16:creationId xmlns:a16="http://schemas.microsoft.com/office/drawing/2014/main" id="{9426D4ED-5BEA-8E1E-6E67-1120F2686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52B5F906-581B-2AB7-C1BB-AAC34966B0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CE4B327-2A85-BEEB-43C5-2D62649B604A}"/>
              </a:ext>
            </a:extLst>
          </p:cNvPr>
          <p:cNvSpPr>
            <a:spLocks noGrp="1"/>
          </p:cNvSpPr>
          <p:nvPr>
            <p:ph type="dt" sz="half" idx="10"/>
          </p:nvPr>
        </p:nvSpPr>
        <p:spPr>
          <a:xfrm>
            <a:off x="3657600" y="4886778"/>
            <a:ext cx="2971800" cy="365125"/>
          </a:xfrm>
          <a:prstGeom prst="rect">
            <a:avLst/>
          </a:prstGeom>
        </p:spPr>
        <p:txBody>
          <a:bodyPr/>
          <a:lstStyle/>
          <a:p>
            <a:fld id="{D702393D-7046-A948-A892-9F0062558227}" type="datetimeFigureOut">
              <a:rPr lang="en-GB" smtClean="0"/>
              <a:t>30/06/2026</a:t>
            </a:fld>
            <a:endParaRPr lang="en-GB"/>
          </a:p>
        </p:txBody>
      </p:sp>
      <p:sp>
        <p:nvSpPr>
          <p:cNvPr id="6" name="Footer Placeholder 5">
            <a:extLst>
              <a:ext uri="{FF2B5EF4-FFF2-40B4-BE49-F238E27FC236}">
                <a16:creationId xmlns:a16="http://schemas.microsoft.com/office/drawing/2014/main" id="{D22016E6-5CF6-5D10-AA21-FCCDE0BDE75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7F6629B6-3633-DBBB-D1CB-7DF7A0CAF23F}"/>
              </a:ext>
            </a:extLst>
          </p:cNvPr>
          <p:cNvSpPr>
            <a:spLocks noGrp="1"/>
          </p:cNvSpPr>
          <p:nvPr>
            <p:ph type="sldNum" sz="quarter" idx="12"/>
          </p:nvPr>
        </p:nvSpPr>
        <p:spPr/>
        <p:txBody>
          <a:bodyPr/>
          <a:lstStyle/>
          <a:p>
            <a:fld id="{4DD777E7-DC69-634D-A570-B7417637B5CD}" type="slidenum">
              <a:rPr lang="en-GB" smtClean="0"/>
              <a:t>‹#›</a:t>
            </a:fld>
            <a:endParaRPr lang="en-GB"/>
          </a:p>
        </p:txBody>
      </p:sp>
    </p:spTree>
    <p:extLst>
      <p:ext uri="{BB962C8B-B14F-4D97-AF65-F5344CB8AC3E}">
        <p14:creationId xmlns:p14="http://schemas.microsoft.com/office/powerpoint/2010/main" val="3489713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hyperlink" Target="http://www.epos-eu.org/on" TargetMode="Externa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hyperlink" Target="mailto:info@epos-eric.eu"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AE0F8F-7144-4563-6BBC-5FBFDA6A05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93648523-4761-25C7-F28C-7B4AE851B12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a:extLst>
              <a:ext uri="{FF2B5EF4-FFF2-40B4-BE49-F238E27FC236}">
                <a16:creationId xmlns:a16="http://schemas.microsoft.com/office/drawing/2014/main" id="{3F419D2E-9823-A0DD-30F5-97CD9F7A8108}"/>
              </a:ext>
            </a:extLst>
          </p:cNvPr>
          <p:cNvSpPr>
            <a:spLocks noGrp="1"/>
          </p:cNvSpPr>
          <p:nvPr>
            <p:ph type="sldNum" sz="quarter" idx="4"/>
          </p:nvPr>
        </p:nvSpPr>
        <p:spPr>
          <a:xfrm>
            <a:off x="11462660" y="6273872"/>
            <a:ext cx="583036" cy="365125"/>
          </a:xfrm>
          <a:prstGeom prst="rect">
            <a:avLst/>
          </a:prstGeom>
        </p:spPr>
        <p:txBody>
          <a:bodyPr vert="horz" lIns="91440" tIns="45720" rIns="91440" bIns="45720" rtlCol="0" anchor="ctr"/>
          <a:lstStyle>
            <a:lvl1pPr algn="ctr">
              <a:defRPr sz="1400" b="1" i="0">
                <a:solidFill>
                  <a:srgbClr val="E5A113"/>
                </a:solidFill>
                <a:latin typeface="Calibri" panose="020F0502020204030204" pitchFamily="34" charset="0"/>
                <a:cs typeface="Calibri" panose="020F0502020204030204" pitchFamily="34" charset="0"/>
              </a:defRPr>
            </a:lvl1pPr>
          </a:lstStyle>
          <a:p>
            <a:fld id="{4DD777E7-DC69-634D-A570-B7417637B5CD}" type="slidenum">
              <a:rPr lang="en-GB" smtClean="0"/>
              <a:pPr/>
              <a:t>‹#›</a:t>
            </a:fld>
            <a:endParaRPr lang="en-GB" dirty="0"/>
          </a:p>
        </p:txBody>
      </p:sp>
      <p:sp>
        <p:nvSpPr>
          <p:cNvPr id="10" name="TextBox 9">
            <a:extLst>
              <a:ext uri="{FF2B5EF4-FFF2-40B4-BE49-F238E27FC236}">
                <a16:creationId xmlns:a16="http://schemas.microsoft.com/office/drawing/2014/main" id="{82A0F7D6-3616-8452-3ABD-138EA5A94E11}"/>
              </a:ext>
            </a:extLst>
          </p:cNvPr>
          <p:cNvSpPr txBox="1"/>
          <p:nvPr userDrawn="1"/>
        </p:nvSpPr>
        <p:spPr>
          <a:xfrm>
            <a:off x="9601203" y="6345464"/>
            <a:ext cx="1861457" cy="305725"/>
          </a:xfrm>
          <a:prstGeom prst="rect">
            <a:avLst/>
          </a:prstGeom>
          <a:noFill/>
        </p:spPr>
        <p:txBody>
          <a:bodyPr wrap="square">
            <a:spAutoFit/>
          </a:bodyPr>
          <a:lstStyle/>
          <a:p>
            <a:pPr>
              <a:lnSpc>
                <a:spcPts val="820"/>
              </a:lnSpc>
            </a:pPr>
            <a:r>
              <a:rPr lang="en-GB" sz="900" b="0" i="0" dirty="0">
                <a:solidFill>
                  <a:srgbClr val="E5A113"/>
                </a:solidFill>
                <a:effectLst/>
                <a:latin typeface="Calibri" panose="020F0502020204030204" pitchFamily="34" charset="0"/>
                <a:cs typeface="Calibri" panose="020F0502020204030204" pitchFamily="34" charset="0"/>
              </a:rPr>
              <a:t>This work is licensed under</a:t>
            </a:r>
            <a:br>
              <a:rPr lang="en-GB" sz="900" b="0" i="0" dirty="0">
                <a:solidFill>
                  <a:srgbClr val="E5A113"/>
                </a:solidFill>
                <a:effectLst/>
                <a:latin typeface="Calibri" panose="020F0502020204030204" pitchFamily="34" charset="0"/>
                <a:cs typeface="Calibri" panose="020F0502020204030204" pitchFamily="34" charset="0"/>
              </a:rPr>
            </a:br>
            <a:r>
              <a:rPr lang="en-GB" sz="900" b="0" i="0" dirty="0">
                <a:solidFill>
                  <a:srgbClr val="E5A113"/>
                </a:solidFill>
                <a:effectLst/>
                <a:latin typeface="Calibri" panose="020F0502020204030204" pitchFamily="34" charset="0"/>
                <a:cs typeface="Calibri" panose="020F0502020204030204" pitchFamily="34" charset="0"/>
              </a:rPr>
              <a:t> CC BY attribution 4.0 international </a:t>
            </a:r>
          </a:p>
        </p:txBody>
      </p:sp>
      <p:sp>
        <p:nvSpPr>
          <p:cNvPr id="14" name="TextBox 13">
            <a:extLst>
              <a:ext uri="{FF2B5EF4-FFF2-40B4-BE49-F238E27FC236}">
                <a16:creationId xmlns:a16="http://schemas.microsoft.com/office/drawing/2014/main" id="{0D06AA8F-CDC0-D23D-D2B0-3629F5A9E918}"/>
              </a:ext>
            </a:extLst>
          </p:cNvPr>
          <p:cNvSpPr txBox="1"/>
          <p:nvPr userDrawn="1"/>
        </p:nvSpPr>
        <p:spPr>
          <a:xfrm>
            <a:off x="4292345" y="6330320"/>
            <a:ext cx="3602331" cy="276999"/>
          </a:xfrm>
          <a:prstGeom prst="rect">
            <a:avLst/>
          </a:prstGeom>
          <a:noFill/>
        </p:spPr>
        <p:txBody>
          <a:bodyPr wrap="square">
            <a:spAutoFit/>
          </a:bodyPr>
          <a:lstStyle/>
          <a:p>
            <a:r>
              <a:rPr lang="en-GB" sz="1200" dirty="0">
                <a:solidFill>
                  <a:schemeClr val="tx1"/>
                </a:solidFill>
                <a:latin typeface="Calibri" panose="020F0502020204030204" pitchFamily="34" charset="0"/>
                <a:cs typeface="Calibri" panose="020F0502020204030204" pitchFamily="34" charset="0"/>
                <a:hlinkClick r:id="rId20">
                  <a:extLst>
                    <a:ext uri="{A12FA001-AC4F-418D-AE19-62706E023703}">
                      <ahyp:hlinkClr xmlns:ahyp="http://schemas.microsoft.com/office/drawing/2018/hyperlinkcolor" val="tx"/>
                    </a:ext>
                  </a:extLst>
                </a:hlinkClick>
              </a:rPr>
              <a:t>info@epos-eric.eu</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a:solidFill>
                  <a:schemeClr val="tx1"/>
                </a:solidFill>
                <a:latin typeface="Calibri" panose="020F0502020204030204" pitchFamily="34" charset="0"/>
                <a:cs typeface="Calibri" panose="020F0502020204030204" pitchFamily="34" charset="0"/>
                <a:hlinkClick r:id="rId21">
                  <a:extLst>
                    <a:ext uri="{A12FA001-AC4F-418D-AE19-62706E023703}">
                      <ahyp:hlinkClr xmlns:ahyp="http://schemas.microsoft.com/office/drawing/2018/hyperlinkcolor" val="tx"/>
                    </a:ext>
                  </a:extLst>
                </a:hlinkClick>
              </a:rPr>
              <a:t>www.epos-eu.org/on</a:t>
            </a:r>
            <a:r>
              <a:rPr lang="en-GB" sz="1200" dirty="0">
                <a:solidFill>
                  <a:schemeClr val="tx1"/>
                </a:solidFill>
                <a:latin typeface="Calibri" panose="020F0502020204030204" pitchFamily="34" charset="0"/>
                <a:cs typeface="Calibri" panose="020F0502020204030204" pitchFamily="34" charset="0"/>
              </a:rPr>
              <a:t>  </a:t>
            </a:r>
            <a:r>
              <a:rPr lang="en-GB" sz="1200" dirty="0">
                <a:solidFill>
                  <a:srgbClr val="E5A113"/>
                </a:solidFill>
                <a:latin typeface="Calibri" panose="020F0502020204030204" pitchFamily="34" charset="0"/>
                <a:cs typeface="Calibri" panose="020F0502020204030204" pitchFamily="34" charset="0"/>
              </a:rPr>
              <a:t>|</a:t>
            </a:r>
            <a:r>
              <a:rPr lang="en-GB" sz="1200" dirty="0">
                <a:latin typeface="Calibri" panose="020F0502020204030204" pitchFamily="34" charset="0"/>
                <a:cs typeface="Calibri" panose="020F0502020204030204" pitchFamily="34" charset="0"/>
              </a:rPr>
              <a:t> #</a:t>
            </a:r>
            <a:r>
              <a:rPr lang="en-GB" sz="1200" dirty="0" err="1">
                <a:latin typeface="Calibri" panose="020F0502020204030204" pitchFamily="34" charset="0"/>
                <a:cs typeface="Calibri" panose="020F0502020204030204" pitchFamily="34" charset="0"/>
              </a:rPr>
              <a:t>EPOSon</a:t>
            </a:r>
            <a:endParaRPr lang="en-GB" sz="1200" dirty="0">
              <a:solidFill>
                <a:schemeClr val="tx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E4E19406-F3C6-0D62-8A03-597E0FB94F09}"/>
              </a:ext>
            </a:extLst>
          </p:cNvPr>
          <p:cNvSpPr txBox="1"/>
          <p:nvPr userDrawn="1"/>
        </p:nvSpPr>
        <p:spPr>
          <a:xfrm>
            <a:off x="838200" y="6270943"/>
            <a:ext cx="2612136" cy="1061829"/>
          </a:xfrm>
          <a:prstGeom prst="rect">
            <a:avLst/>
          </a:prstGeom>
          <a:noFill/>
        </p:spPr>
        <p:txBody>
          <a:bodyPr wrap="square">
            <a:spAutoFit/>
          </a:bodyPr>
          <a:lstStyle>
            <a:defPPr>
              <a:defRPr lang="en-IT"/>
            </a:defPPr>
            <a:lvl1pPr>
              <a:defRPr sz="1200">
                <a:latin typeface="Calibri" panose="020F0502020204030204" pitchFamily="34" charset="0"/>
                <a:cs typeface="Calibri" panose="020F0502020204030204" pitchFamily="34" charset="0"/>
              </a:defRPr>
            </a:lvl1pPr>
          </a:lstStyle>
          <a:p>
            <a:pPr lvl="0" algn="just"/>
            <a:r>
              <a:rPr lang="en-GB" sz="1050" dirty="0">
                <a:solidFill>
                  <a:srgbClr val="002060"/>
                </a:solidFill>
              </a:rPr>
              <a:t>EPOS ON IS funded by the EC Horizon Europe programme under G.A. n 101131592</a:t>
            </a:r>
          </a:p>
          <a:p>
            <a:pPr lvl="0" algn="just"/>
            <a:endParaRPr lang="en-GB" sz="1050" dirty="0">
              <a:solidFill>
                <a:srgbClr val="002060"/>
              </a:solidFill>
            </a:endParaRPr>
          </a:p>
          <a:p>
            <a:pPr lvl="0" algn="just"/>
            <a:endParaRPr lang="en-GB" sz="1050" dirty="0">
              <a:solidFill>
                <a:srgbClr val="002060"/>
              </a:solidFill>
            </a:endParaRPr>
          </a:p>
          <a:p>
            <a:pPr lvl="0"/>
            <a:br>
              <a:rPr lang="en-GB" sz="1050" dirty="0">
                <a:solidFill>
                  <a:srgbClr val="002060"/>
                </a:solidFill>
              </a:rPr>
            </a:br>
            <a:endParaRPr lang="it-IT" sz="1050" dirty="0">
              <a:solidFill>
                <a:srgbClr val="002060"/>
              </a:solidFill>
            </a:endParaRPr>
          </a:p>
        </p:txBody>
      </p:sp>
      <p:pic>
        <p:nvPicPr>
          <p:cNvPr id="19" name="Picture 18" descr="A blue flag with yellow stars&#10;&#10;Description automatically generated">
            <a:extLst>
              <a:ext uri="{FF2B5EF4-FFF2-40B4-BE49-F238E27FC236}">
                <a16:creationId xmlns:a16="http://schemas.microsoft.com/office/drawing/2014/main" id="{4B30306E-480F-190C-B45A-C299F4833056}"/>
              </a:ext>
            </a:extLst>
          </p:cNvPr>
          <p:cNvPicPr>
            <a:picLocks noChangeAspect="1"/>
          </p:cNvPicPr>
          <p:nvPr userDrawn="1"/>
        </p:nvPicPr>
        <p:blipFill>
          <a:blip r:embed="rId22"/>
          <a:stretch>
            <a:fillRect/>
          </a:stretch>
        </p:blipFill>
        <p:spPr>
          <a:xfrm>
            <a:off x="367303" y="6176963"/>
            <a:ext cx="483000" cy="489647"/>
          </a:xfrm>
          <a:prstGeom prst="rect">
            <a:avLst/>
          </a:prstGeom>
        </p:spPr>
      </p:pic>
    </p:spTree>
    <p:extLst>
      <p:ext uri="{BB962C8B-B14F-4D97-AF65-F5344CB8AC3E}">
        <p14:creationId xmlns:p14="http://schemas.microsoft.com/office/powerpoint/2010/main" val="337254824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61" r:id="rId8"/>
    <p:sldLayoutId id="2147483656" r:id="rId9"/>
    <p:sldLayoutId id="2147483657" r:id="rId10"/>
    <p:sldLayoutId id="2147483658" r:id="rId11"/>
    <p:sldLayoutId id="2147483659" r:id="rId12"/>
    <p:sldLayoutId id="2147483662" r:id="rId13"/>
    <p:sldLayoutId id="2147483663" r:id="rId14"/>
    <p:sldLayoutId id="2147483664" r:id="rId15"/>
    <p:sldLayoutId id="2147483665" r:id="rId16"/>
    <p:sldLayoutId id="2147483666" r:id="rId17"/>
  </p:sldLayoutIdLst>
  <p:txStyles>
    <p:titleStyle>
      <a:lvl1pPr algn="ctr" defTabSz="914400" rtl="0" eaLnBrk="1" latinLnBrk="0" hangingPunct="1">
        <a:lnSpc>
          <a:spcPct val="90000"/>
        </a:lnSpc>
        <a:spcBef>
          <a:spcPct val="0"/>
        </a:spcBef>
        <a:buNone/>
        <a:defRPr sz="32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88"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federica.tanlongo@epos-eric.e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hyperlink" Target="https://doi.org/10.1787/34797721-en" TargetMode="Externa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8.xml"/><Relationship Id="rId16"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32.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hyperlink" Target="https://www.epos-eu.org/epos-eric/epos-eric-member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5.png"/><Relationship Id="rId3" Type="http://schemas.openxmlformats.org/officeDocument/2006/relationships/image" Target="../media/image35.jpe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13.xml"/><Relationship Id="rId16" Type="http://schemas.openxmlformats.org/officeDocument/2006/relationships/image" Target="../media/image48.png"/><Relationship Id="rId1" Type="http://schemas.openxmlformats.org/officeDocument/2006/relationships/slideLayout" Target="../slideLayouts/slideLayout15.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emf"/><Relationship Id="rId1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53.svg"/><Relationship Id="rId5" Type="http://schemas.openxmlformats.org/officeDocument/2006/relationships/image" Target="../media/image52.svg"/><Relationship Id="rId4" Type="http://schemas.openxmlformats.org/officeDocument/2006/relationships/image" Target="../media/image51.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55.tiff"/><Relationship Id="rId7" Type="http://schemas.openxmlformats.org/officeDocument/2006/relationships/image" Target="../media/image59.tiff"/><Relationship Id="rId12" Type="http://schemas.openxmlformats.org/officeDocument/2006/relationships/image" Target="../media/image64.tiff"/><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8.tiff"/><Relationship Id="rId11" Type="http://schemas.openxmlformats.org/officeDocument/2006/relationships/image" Target="../media/image63.tiff"/><Relationship Id="rId5" Type="http://schemas.openxmlformats.org/officeDocument/2006/relationships/image" Target="../media/image57.tiff"/><Relationship Id="rId10" Type="http://schemas.openxmlformats.org/officeDocument/2006/relationships/image" Target="../media/image62.tiff"/><Relationship Id="rId4" Type="http://schemas.openxmlformats.org/officeDocument/2006/relationships/image" Target="../media/image56.tiff"/><Relationship Id="rId9" Type="http://schemas.openxmlformats.org/officeDocument/2006/relationships/image" Target="../media/image61.tiff"/></Relationships>
</file>

<file path=ppt/slides/_rels/slide19.xml.rels><?xml version="1.0" encoding="UTF-8" standalone="yes"?>
<Relationships xmlns="http://schemas.openxmlformats.org/package/2006/relationships"><Relationship Id="rId8" Type="http://schemas.openxmlformats.org/officeDocument/2006/relationships/image" Target="../media/image60.tiff"/><Relationship Id="rId3" Type="http://schemas.openxmlformats.org/officeDocument/2006/relationships/image" Target="../media/image55.tiff"/><Relationship Id="rId7" Type="http://schemas.openxmlformats.org/officeDocument/2006/relationships/image" Target="../media/image59.tiff"/><Relationship Id="rId12" Type="http://schemas.openxmlformats.org/officeDocument/2006/relationships/image" Target="../media/image64.tiff"/><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58.tiff"/><Relationship Id="rId11" Type="http://schemas.openxmlformats.org/officeDocument/2006/relationships/image" Target="../media/image63.tiff"/><Relationship Id="rId5" Type="http://schemas.openxmlformats.org/officeDocument/2006/relationships/image" Target="../media/image57.tiff"/><Relationship Id="rId10" Type="http://schemas.openxmlformats.org/officeDocument/2006/relationships/image" Target="../media/image62.tiff"/><Relationship Id="rId4" Type="http://schemas.openxmlformats.org/officeDocument/2006/relationships/image" Target="../media/image56.tiff"/><Relationship Id="rId9" Type="http://schemas.openxmlformats.org/officeDocument/2006/relationships/image" Target="../media/image61.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71.emf"/></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microsoft.com/office/2007/relationships/hdphoto" Target="../media/hdphoto5.wdp"/><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75.svg"/></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14.xml"/><Relationship Id="rId5" Type="http://schemas.openxmlformats.org/officeDocument/2006/relationships/image" Target="../media/image84.png"/><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89.pn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hyperlink" Target="https://www.esfri.eu/esfri-roadmap" TargetMode="Externa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hyperlink" Target="https://github.com/epos-eu/epos-open-source/blob/main/LICENSE" TargetMode="External"/><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hyperlink" Target="https://www.epos-eu.org/on"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4.png"/><Relationship Id="rId7" Type="http://schemas.openxmlformats.org/officeDocument/2006/relationships/image" Target="../media/image17.sv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16.svg"/><Relationship Id="rId5" Type="http://schemas.openxmlformats.org/officeDocument/2006/relationships/image" Target="../media/image15.svg"/><Relationship Id="rId4" Type="http://schemas.microsoft.com/office/2007/relationships/hdphoto" Target="../media/hdphoto2.wdp"/><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hyperlink" Target="https://doi.org/10.1787/34797721-en" TargetMode="Externa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A8294D-40E0-2FC5-3548-034E239677A8}"/>
              </a:ext>
            </a:extLst>
          </p:cNvPr>
          <p:cNvSpPr>
            <a:spLocks noGrp="1"/>
          </p:cNvSpPr>
          <p:nvPr>
            <p:ph type="ctrTitle"/>
          </p:nvPr>
        </p:nvSpPr>
        <p:spPr>
          <a:xfrm>
            <a:off x="838200" y="1786241"/>
            <a:ext cx="4953000" cy="3034996"/>
          </a:xfrm>
        </p:spPr>
        <p:txBody>
          <a:bodyPr/>
          <a:lstStyle/>
          <a:p>
            <a:pPr algn="l"/>
            <a:r>
              <a:rPr lang="it-IT" sz="4000" dirty="0" err="1"/>
              <a:t>Introducing</a:t>
            </a:r>
            <a:r>
              <a:rPr lang="it-IT" sz="4000" dirty="0"/>
              <a:t> EPOS, </a:t>
            </a:r>
            <a:r>
              <a:rPr lang="it-IT" sz="4000" dirty="0" err="1"/>
              <a:t>Europe’s</a:t>
            </a:r>
            <a:r>
              <a:rPr lang="it-IT" sz="4000" dirty="0"/>
              <a:t> </a:t>
            </a:r>
            <a:r>
              <a:rPr lang="it-IT" sz="4000" dirty="0" err="1"/>
              <a:t>unique</a:t>
            </a:r>
            <a:r>
              <a:rPr lang="it-IT" sz="4000" dirty="0"/>
              <a:t> </a:t>
            </a:r>
            <a:r>
              <a:rPr lang="it-IT" sz="4000" dirty="0" err="1"/>
              <a:t>Research</a:t>
            </a:r>
            <a:r>
              <a:rPr lang="it-IT" sz="4000" dirty="0"/>
              <a:t> </a:t>
            </a:r>
            <a:r>
              <a:rPr lang="it-IT" sz="4000" dirty="0" err="1"/>
              <a:t>Infrastructure</a:t>
            </a:r>
            <a:r>
              <a:rPr lang="it-IT" sz="4000" dirty="0"/>
              <a:t> for </a:t>
            </a:r>
            <a:r>
              <a:rPr lang="it-IT" sz="4000" dirty="0" err="1"/>
              <a:t>solid</a:t>
            </a:r>
            <a:r>
              <a:rPr lang="it-IT" sz="4000" dirty="0"/>
              <a:t> Earth science</a:t>
            </a:r>
            <a:br>
              <a:rPr lang="it-IT" kern="0" dirty="0">
                <a:solidFill>
                  <a:srgbClr val="28402A"/>
                </a:solidFill>
                <a:latin typeface="Calibri" panose="020F0502020204030204" pitchFamily="34" charset="0"/>
                <a:ea typeface="Times New Roman" panose="02020603050405020304" pitchFamily="18" charset="0"/>
                <a:cs typeface="Calibri" panose="020F0502020204030204" pitchFamily="34" charset="0"/>
              </a:rPr>
            </a:br>
            <a:endParaRPr lang="en-GB" dirty="0"/>
          </a:p>
        </p:txBody>
      </p:sp>
      <p:sp>
        <p:nvSpPr>
          <p:cNvPr id="3" name="Subtitle 2">
            <a:extLst>
              <a:ext uri="{FF2B5EF4-FFF2-40B4-BE49-F238E27FC236}">
                <a16:creationId xmlns:a16="http://schemas.microsoft.com/office/drawing/2014/main" id="{413A46CC-2792-3202-4219-C2C42095ED1D}"/>
              </a:ext>
            </a:extLst>
          </p:cNvPr>
          <p:cNvSpPr>
            <a:spLocks noGrp="1"/>
          </p:cNvSpPr>
          <p:nvPr>
            <p:ph type="subTitle" idx="4294967295"/>
          </p:nvPr>
        </p:nvSpPr>
        <p:spPr>
          <a:xfrm>
            <a:off x="838200" y="5054600"/>
            <a:ext cx="5124450" cy="889000"/>
          </a:xfrm>
        </p:spPr>
        <p:txBody>
          <a:bodyPr>
            <a:normAutofit/>
          </a:bodyPr>
          <a:lstStyle/>
          <a:p>
            <a:pPr marL="0" indent="0">
              <a:buNone/>
            </a:pPr>
            <a:r>
              <a:rPr lang="en-GB" sz="1800" dirty="0"/>
              <a:t>Federica Tanlongo </a:t>
            </a:r>
            <a:r>
              <a:rPr lang="en-GB" sz="1800" dirty="0">
                <a:solidFill>
                  <a:srgbClr val="FEDC7F"/>
                </a:solidFill>
              </a:rPr>
              <a:t>|</a:t>
            </a:r>
            <a:r>
              <a:rPr lang="en-GB" sz="1800" dirty="0"/>
              <a:t> </a:t>
            </a:r>
            <a:r>
              <a:rPr lang="en-GB" sz="1800" dirty="0">
                <a:hlinkClick r:id="rId3"/>
              </a:rPr>
              <a:t>federica.tanlongo@epos-eric.eu</a:t>
            </a:r>
            <a:r>
              <a:rPr lang="en-GB" sz="1800" dirty="0"/>
              <a:t> </a:t>
            </a:r>
          </a:p>
        </p:txBody>
      </p:sp>
      <p:pic>
        <p:nvPicPr>
          <p:cNvPr id="2" name="Google Shape;97;p1">
            <a:extLst>
              <a:ext uri="{FF2B5EF4-FFF2-40B4-BE49-F238E27FC236}">
                <a16:creationId xmlns:a16="http://schemas.microsoft.com/office/drawing/2014/main" id="{811F1C30-D502-F233-DE5D-ED2D5382397D}"/>
              </a:ext>
            </a:extLst>
          </p:cNvPr>
          <p:cNvPicPr preferRelativeResize="0"/>
          <p:nvPr/>
        </p:nvPicPr>
        <p:blipFill>
          <a:blip r:embed="rId4"/>
          <a:srcRect/>
          <a:stretch/>
        </p:blipFill>
        <p:spPr>
          <a:xfrm>
            <a:off x="6096000" y="413115"/>
            <a:ext cx="5647871" cy="5647871"/>
          </a:xfrm>
          <a:prstGeom prst="rect">
            <a:avLst/>
          </a:prstGeom>
          <a:noFill/>
          <a:ln>
            <a:noFill/>
          </a:ln>
        </p:spPr>
      </p:pic>
    </p:spTree>
    <p:extLst>
      <p:ext uri="{BB962C8B-B14F-4D97-AF65-F5344CB8AC3E}">
        <p14:creationId xmlns:p14="http://schemas.microsoft.com/office/powerpoint/2010/main" val="1336428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A99D7-0A89-6D6E-9A0B-68C88FF208E9}"/>
            </a:ext>
          </a:extLst>
        </p:cNvPr>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D4C64DB-6566-C999-97F4-8B54AD9DC155}"/>
              </a:ext>
            </a:extLst>
          </p:cNvPr>
          <p:cNvCxnSpPr>
            <a:cxnSpLocks/>
          </p:cNvCxnSpPr>
          <p:nvPr/>
        </p:nvCxnSpPr>
        <p:spPr>
          <a:xfrm>
            <a:off x="107344" y="5926276"/>
            <a:ext cx="879004" cy="0"/>
          </a:xfrm>
          <a:prstGeom prst="line">
            <a:avLst/>
          </a:prstGeom>
          <a:ln w="12700">
            <a:solidFill>
              <a:srgbClr val="265436"/>
            </a:solidFill>
          </a:ln>
        </p:spPr>
        <p:style>
          <a:lnRef idx="1">
            <a:schemeClr val="accent1"/>
          </a:lnRef>
          <a:fillRef idx="0">
            <a:schemeClr val="accent1"/>
          </a:fillRef>
          <a:effectRef idx="0">
            <a:schemeClr val="accent1"/>
          </a:effectRef>
          <a:fontRef idx="minor">
            <a:schemeClr val="tx1"/>
          </a:fontRef>
        </p:style>
      </p:cxnSp>
      <p:sp>
        <p:nvSpPr>
          <p:cNvPr id="54" name="Google Shape;243;p13">
            <a:extLst>
              <a:ext uri="{FF2B5EF4-FFF2-40B4-BE49-F238E27FC236}">
                <a16:creationId xmlns:a16="http://schemas.microsoft.com/office/drawing/2014/main" id="{59625D61-F0AD-1224-1AFE-EC3846FC7DCB}"/>
              </a:ext>
            </a:extLst>
          </p:cNvPr>
          <p:cNvSpPr txBox="1">
            <a:spLocks/>
          </p:cNvSpPr>
          <p:nvPr/>
        </p:nvSpPr>
        <p:spPr>
          <a:xfrm>
            <a:off x="5241499" y="3561437"/>
            <a:ext cx="6761728" cy="292501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800" b="1" i="0" u="none" strike="noStrike" kern="1200" cap="none" spc="0" normalizeH="0" baseline="0" noProof="0" dirty="0">
                <a:ln>
                  <a:noFill/>
                </a:ln>
                <a:solidFill>
                  <a:schemeClr val="tx1"/>
                </a:solidFill>
                <a:effectLst/>
                <a:highlight>
                  <a:srgbClr val="FEDC76"/>
                </a:highlight>
                <a:uLnTx/>
                <a:uFillTx/>
                <a:latin typeface="Calibri" panose="020F0502020204030204" pitchFamily="34" charset="0"/>
                <a:cs typeface="Calibri" panose="020F0502020204030204" pitchFamily="34" charset="0"/>
                <a:sym typeface="Calibri"/>
              </a:rPr>
              <a:t>EPOS is the reference RI for </a:t>
            </a: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800" b="1" i="0" u="none" strike="noStrike" kern="1200" cap="none" spc="0" normalizeH="0" baseline="0" noProof="0" dirty="0">
                <a:ln>
                  <a:noFill/>
                </a:ln>
                <a:solidFill>
                  <a:schemeClr val="tx1"/>
                </a:solidFill>
                <a:effectLst/>
                <a:highlight>
                  <a:srgbClr val="FEDC76"/>
                </a:highlight>
                <a:uLnTx/>
                <a:uFillTx/>
                <a:latin typeface="Calibri" panose="020F0502020204030204" pitchFamily="34" charset="0"/>
                <a:cs typeface="Calibri" panose="020F0502020204030204" pitchFamily="34" charset="0"/>
                <a:sym typeface="Calibri"/>
              </a:rPr>
              <a:t>solid Earth science in Europe</a:t>
            </a: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en-GB" sz="1800" b="1" i="0" u="none" strike="noStrike" kern="1200" cap="none" spc="0" normalizeH="0" baseline="0" noProof="0" dirty="0">
              <a:ln>
                <a:noFill/>
              </a:ln>
              <a:solidFill>
                <a:srgbClr val="385623"/>
              </a:solidFill>
              <a:effectLst/>
              <a:uLnTx/>
              <a:uFillTx/>
              <a:latin typeface="Calibri" panose="020F0502020204030204" pitchFamily="34" charset="0"/>
              <a:cs typeface="Calibri" panose="020F0502020204030204" pitchFamily="34" charset="0"/>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EPOS </a:t>
            </a:r>
            <a:r>
              <a:rPr kumimoji="0" lang="en-GB" sz="21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rPr>
              <a:t>harmonizes and integrates </a:t>
            </a:r>
            <a:br>
              <a:rPr kumimoji="0" lang="en-GB" sz="21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rPr>
            </a:br>
            <a:r>
              <a:rPr kumimoji="0" lang="en-GB" sz="21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multidisciplinary solid Earth data acquired through </a:t>
            </a:r>
            <a:br>
              <a:rPr kumimoji="0" lang="en-GB" sz="21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GB" sz="21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diverse scientific systems and disciplines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ensures open and FAIR access to them</a:t>
            </a:r>
            <a:endParaRPr kumimoji="0" lang="en-GB" sz="2100" b="1" i="0" u="none" strike="noStrike" kern="1200" cap="none" spc="0" normalizeH="0" baseline="0" noProof="0" dirty="0">
              <a:ln>
                <a:noFill/>
              </a:ln>
              <a:solidFill>
                <a:schemeClr val="tx1"/>
              </a:solidFill>
              <a:effectLst/>
              <a:uLnTx/>
              <a:uFillTx/>
              <a:latin typeface="Calibri" panose="020F0502020204030204"/>
              <a:ea typeface="+mn-ea"/>
              <a:cs typeface="Arial"/>
              <a:sym typeface="Arial"/>
            </a:endParaRPr>
          </a:p>
        </p:txBody>
      </p:sp>
      <p:sp>
        <p:nvSpPr>
          <p:cNvPr id="2" name="Rounded Rectangle 1">
            <a:extLst>
              <a:ext uri="{FF2B5EF4-FFF2-40B4-BE49-F238E27FC236}">
                <a16:creationId xmlns:a16="http://schemas.microsoft.com/office/drawing/2014/main" id="{629B9188-C44A-65E1-1E37-441337D40237}"/>
              </a:ext>
            </a:extLst>
          </p:cNvPr>
          <p:cNvSpPr/>
          <p:nvPr/>
        </p:nvSpPr>
        <p:spPr>
          <a:xfrm>
            <a:off x="4893000" y="256225"/>
            <a:ext cx="7110227" cy="2925019"/>
          </a:xfrm>
          <a:prstGeom prst="roundRect">
            <a:avLst/>
          </a:prstGeom>
          <a:solidFill>
            <a:srgbClr val="FEDC76">
              <a:alpha val="50196"/>
            </a:srgb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ttangolo 14">
            <a:extLst>
              <a:ext uri="{FF2B5EF4-FFF2-40B4-BE49-F238E27FC236}">
                <a16:creationId xmlns:a16="http://schemas.microsoft.com/office/drawing/2014/main" id="{016105FB-F942-0B25-311C-65FA54240654}"/>
              </a:ext>
            </a:extLst>
          </p:cNvPr>
          <p:cNvSpPr/>
          <p:nvPr/>
        </p:nvSpPr>
        <p:spPr>
          <a:xfrm>
            <a:off x="5182731" y="830110"/>
            <a:ext cx="6578274" cy="221599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222222"/>
                </a:solidFill>
                <a:effectLst/>
                <a:uLnTx/>
                <a:uFillTx/>
                <a:latin typeface="Calibri" panose="020F0502020204030204"/>
                <a:ea typeface="+mn-ea"/>
                <a:cs typeface="+mn-cs"/>
              </a:rPr>
              <a:t>“RIs should, where appropriate, include in their objectives the task of </a:t>
            </a:r>
            <a:r>
              <a:rPr kumimoji="0" lang="en-GB" sz="2000" b="1" i="1" u="none" strike="noStrike" kern="1200" cap="none" spc="0" normalizeH="0" baseline="0" noProof="0" dirty="0">
                <a:ln>
                  <a:noFill/>
                </a:ln>
                <a:solidFill>
                  <a:srgbClr val="222222"/>
                </a:solidFill>
                <a:effectLst/>
                <a:uLnTx/>
                <a:uFillTx/>
                <a:latin typeface="Calibri" panose="020F0502020204030204"/>
                <a:ea typeface="+mn-ea"/>
                <a:cs typeface="+mn-cs"/>
              </a:rPr>
              <a:t>developing shared digital platforms and data access mechanisms and policies as well as standardised data formats to enhance the usefulness of the data produced by their members.”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500" b="0" i="1" u="none" strike="noStrike" kern="1200" cap="none" spc="0" normalizeH="0" baseline="0" noProof="0" dirty="0">
              <a:ln>
                <a:noFill/>
              </a:ln>
              <a:solidFill>
                <a:srgbClr val="222222"/>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OECD (2025),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“Fostering research infrastructure ecosystems for addressing complex scientific and societal challenges”, </a:t>
            </a:r>
            <a:r>
              <a:rPr kumimoji="0" lang="en-GB" sz="1100" b="0" i="1" u="none" strike="noStrike" kern="1200" cap="none" spc="0" normalizeH="0" baseline="0" noProof="0" dirty="0">
                <a:ln>
                  <a:noFill/>
                </a:ln>
                <a:solidFill>
                  <a:prstClr val="black"/>
                </a:solidFill>
                <a:effectLst/>
                <a:uLnTx/>
                <a:uFillTx/>
                <a:latin typeface="Calibri" panose="020F0502020204030204"/>
                <a:ea typeface="+mn-ea"/>
                <a:cs typeface="+mn-cs"/>
              </a:rPr>
              <a:t>OECD Science, Technology and Industry Policy Papers</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No. 183, OECD Publishing, Paris,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https://doi.org/10.1787/34797721-en</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5" name="Picture 14">
            <a:extLst>
              <a:ext uri="{FF2B5EF4-FFF2-40B4-BE49-F238E27FC236}">
                <a16:creationId xmlns:a16="http://schemas.microsoft.com/office/drawing/2014/main" id="{4B4C83EA-F6A0-2776-6172-167A14FD6A78}"/>
              </a:ext>
            </a:extLst>
          </p:cNvPr>
          <p:cNvPicPr>
            <a:picLocks noChangeAspect="1"/>
          </p:cNvPicPr>
          <p:nvPr/>
        </p:nvPicPr>
        <p:blipFill>
          <a:blip r:embed="rId4"/>
          <a:stretch>
            <a:fillRect/>
          </a:stretch>
        </p:blipFill>
        <p:spPr>
          <a:xfrm>
            <a:off x="10167263" y="279307"/>
            <a:ext cx="2320334" cy="516935"/>
          </a:xfrm>
          <a:prstGeom prst="rect">
            <a:avLst/>
          </a:prstGeom>
        </p:spPr>
      </p:pic>
      <p:pic>
        <p:nvPicPr>
          <p:cNvPr id="14" name="Picture 13">
            <a:extLst>
              <a:ext uri="{FF2B5EF4-FFF2-40B4-BE49-F238E27FC236}">
                <a16:creationId xmlns:a16="http://schemas.microsoft.com/office/drawing/2014/main" id="{A1693440-B281-935A-3D82-33840DDF6AE3}"/>
              </a:ext>
            </a:extLst>
          </p:cNvPr>
          <p:cNvPicPr>
            <a:picLocks noChangeAspect="1"/>
          </p:cNvPicPr>
          <p:nvPr/>
        </p:nvPicPr>
        <p:blipFill>
          <a:blip r:embed="rId5"/>
          <a:srcRect l="10511" t="12752" r="6277" b="8103"/>
          <a:stretch>
            <a:fillRect/>
          </a:stretch>
        </p:blipFill>
        <p:spPr>
          <a:xfrm>
            <a:off x="881084" y="5722626"/>
            <a:ext cx="449324" cy="448760"/>
          </a:xfrm>
          <a:prstGeom prst="ellipse">
            <a:avLst/>
          </a:prstGeom>
          <a:ln w="63500" cap="rnd">
            <a:noFill/>
          </a:ln>
          <a:effectLst/>
        </p:spPr>
      </p:pic>
      <p:sp>
        <p:nvSpPr>
          <p:cNvPr id="16" name="Rettangolo 66">
            <a:extLst>
              <a:ext uri="{FF2B5EF4-FFF2-40B4-BE49-F238E27FC236}">
                <a16:creationId xmlns:a16="http://schemas.microsoft.com/office/drawing/2014/main" id="{F020FE06-FFD5-57FE-4BBC-A25D05DF6450}"/>
              </a:ext>
            </a:extLst>
          </p:cNvPr>
          <p:cNvSpPr/>
          <p:nvPr/>
        </p:nvSpPr>
        <p:spPr>
          <a:xfrm>
            <a:off x="1302512" y="5809513"/>
            <a:ext cx="2167581"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Open Sans" panose="020B0606030504020204" pitchFamily="34" charset="0"/>
                <a:cs typeface="Calibri" panose="020F0502020204030204" pitchFamily="34" charset="0"/>
              </a:rPr>
              <a:t>Built Environment Data</a:t>
            </a:r>
          </a:p>
        </p:txBody>
      </p:sp>
      <p:grpSp>
        <p:nvGrpSpPr>
          <p:cNvPr id="20" name="Group 19">
            <a:extLst>
              <a:ext uri="{FF2B5EF4-FFF2-40B4-BE49-F238E27FC236}">
                <a16:creationId xmlns:a16="http://schemas.microsoft.com/office/drawing/2014/main" id="{D7B0C0FA-253B-FC3C-8D9D-AC69257E23EF}"/>
              </a:ext>
            </a:extLst>
          </p:cNvPr>
          <p:cNvGrpSpPr/>
          <p:nvPr/>
        </p:nvGrpSpPr>
        <p:grpSpPr>
          <a:xfrm>
            <a:off x="107344" y="901937"/>
            <a:ext cx="5589331" cy="4895008"/>
            <a:chOff x="595724" y="513695"/>
            <a:chExt cx="6450870" cy="5649522"/>
          </a:xfrm>
        </p:grpSpPr>
        <p:grpSp>
          <p:nvGrpSpPr>
            <p:cNvPr id="22" name="Group 21">
              <a:extLst>
                <a:ext uri="{FF2B5EF4-FFF2-40B4-BE49-F238E27FC236}">
                  <a16:creationId xmlns:a16="http://schemas.microsoft.com/office/drawing/2014/main" id="{D7560165-7D2A-F34D-E81D-E16DD7BB11AF}"/>
                </a:ext>
              </a:extLst>
            </p:cNvPr>
            <p:cNvGrpSpPr/>
            <p:nvPr/>
          </p:nvGrpSpPr>
          <p:grpSpPr>
            <a:xfrm>
              <a:off x="595724" y="698409"/>
              <a:ext cx="6450870" cy="5464808"/>
              <a:chOff x="595724" y="698409"/>
              <a:chExt cx="6450870" cy="5464808"/>
            </a:xfrm>
          </p:grpSpPr>
          <p:cxnSp>
            <p:nvCxnSpPr>
              <p:cNvPr id="26" name="Connettore 1 4">
                <a:extLst>
                  <a:ext uri="{FF2B5EF4-FFF2-40B4-BE49-F238E27FC236}">
                    <a16:creationId xmlns:a16="http://schemas.microsoft.com/office/drawing/2014/main" id="{FBF4BC87-F79C-F782-C16A-D15D3EC0110A}"/>
                  </a:ext>
                </a:extLst>
              </p:cNvPr>
              <p:cNvCxnSpPr>
                <a:cxnSpLocks/>
              </p:cNvCxnSpPr>
              <p:nvPr/>
            </p:nvCxnSpPr>
            <p:spPr>
              <a:xfrm>
                <a:off x="595724" y="863459"/>
                <a:ext cx="1413375" cy="0"/>
              </a:xfrm>
              <a:prstGeom prst="line">
                <a:avLst/>
              </a:prstGeom>
              <a:ln w="12700">
                <a:solidFill>
                  <a:srgbClr val="275436"/>
                </a:solidFill>
              </a:ln>
            </p:spPr>
            <p:style>
              <a:lnRef idx="1">
                <a:schemeClr val="accent1"/>
              </a:lnRef>
              <a:fillRef idx="0">
                <a:schemeClr val="accent1"/>
              </a:fillRef>
              <a:effectRef idx="0">
                <a:schemeClr val="accent1"/>
              </a:effectRef>
              <a:fontRef idx="minor">
                <a:schemeClr val="tx1"/>
              </a:fontRef>
            </p:style>
          </p:cxnSp>
          <p:sp>
            <p:nvSpPr>
              <p:cNvPr id="27" name="CasellaDiTesto 6">
                <a:extLst>
                  <a:ext uri="{FF2B5EF4-FFF2-40B4-BE49-F238E27FC236}">
                    <a16:creationId xmlns:a16="http://schemas.microsoft.com/office/drawing/2014/main" id="{14326A5F-0D92-7072-15D9-706D4ADD16BD}"/>
                  </a:ext>
                </a:extLst>
              </p:cNvPr>
              <p:cNvSpPr txBox="1"/>
              <p:nvPr/>
            </p:nvSpPr>
            <p:spPr>
              <a:xfrm>
                <a:off x="2362341" y="698409"/>
                <a:ext cx="3073999" cy="3027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Open Sans" panose="020B0606030504020204" pitchFamily="34" charset="0"/>
                    <a:cs typeface="Calibri" panose="020F0502020204030204" pitchFamily="34" charset="0"/>
                  </a:rPr>
                  <a:t>Seismology</a:t>
                </a:r>
              </a:p>
            </p:txBody>
          </p:sp>
          <p:pic>
            <p:nvPicPr>
              <p:cNvPr id="28" name="Immagine 7">
                <a:extLst>
                  <a:ext uri="{FF2B5EF4-FFF2-40B4-BE49-F238E27FC236}">
                    <a16:creationId xmlns:a16="http://schemas.microsoft.com/office/drawing/2014/main" id="{BCC0CC68-9B0D-00CE-F658-D581A0A61E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82078" y="1002135"/>
                <a:ext cx="699529" cy="699529"/>
              </a:xfrm>
              <a:prstGeom prst="rect">
                <a:avLst/>
              </a:prstGeom>
            </p:spPr>
          </p:pic>
          <p:cxnSp>
            <p:nvCxnSpPr>
              <p:cNvPr id="31" name="Connettore 1 8">
                <a:extLst>
                  <a:ext uri="{FF2B5EF4-FFF2-40B4-BE49-F238E27FC236}">
                    <a16:creationId xmlns:a16="http://schemas.microsoft.com/office/drawing/2014/main" id="{76C59076-2843-8CD5-6B7D-EC452643EAA9}"/>
                  </a:ext>
                </a:extLst>
              </p:cNvPr>
              <p:cNvCxnSpPr>
                <a:cxnSpLocks/>
              </p:cNvCxnSpPr>
              <p:nvPr/>
            </p:nvCxnSpPr>
            <p:spPr>
              <a:xfrm>
                <a:off x="1393356" y="1351899"/>
                <a:ext cx="778561" cy="0"/>
              </a:xfrm>
              <a:prstGeom prst="line">
                <a:avLst/>
              </a:prstGeom>
              <a:ln w="12700">
                <a:solidFill>
                  <a:srgbClr val="275436"/>
                </a:solidFill>
              </a:ln>
            </p:spPr>
            <p:style>
              <a:lnRef idx="1">
                <a:schemeClr val="accent1"/>
              </a:lnRef>
              <a:fillRef idx="0">
                <a:schemeClr val="accent1"/>
              </a:fillRef>
              <a:effectRef idx="0">
                <a:schemeClr val="accent1"/>
              </a:effectRef>
              <a:fontRef idx="minor">
                <a:schemeClr val="tx1"/>
              </a:fontRef>
            </p:style>
          </p:cxnSp>
          <p:sp>
            <p:nvSpPr>
              <p:cNvPr id="32" name="Rettangolo 9">
                <a:extLst>
                  <a:ext uri="{FF2B5EF4-FFF2-40B4-BE49-F238E27FC236}">
                    <a16:creationId xmlns:a16="http://schemas.microsoft.com/office/drawing/2014/main" id="{5EB273F1-69C8-FE19-1E2A-281505368947}"/>
                  </a:ext>
                </a:extLst>
              </p:cNvPr>
              <p:cNvSpPr/>
              <p:nvPr/>
            </p:nvSpPr>
            <p:spPr>
              <a:xfrm>
                <a:off x="2760571" y="1145480"/>
                <a:ext cx="2129666" cy="3027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Open Sans" panose="020B0606030504020204" pitchFamily="34" charset="0"/>
                    <a:cs typeface="Calibri" panose="020F0502020204030204" pitchFamily="34" charset="0"/>
                  </a:rPr>
                  <a:t>Near Faults Observatories</a:t>
                </a:r>
              </a:p>
            </p:txBody>
          </p:sp>
          <p:cxnSp>
            <p:nvCxnSpPr>
              <p:cNvPr id="33" name="Connettore 1 10">
                <a:extLst>
                  <a:ext uri="{FF2B5EF4-FFF2-40B4-BE49-F238E27FC236}">
                    <a16:creationId xmlns:a16="http://schemas.microsoft.com/office/drawing/2014/main" id="{943F3C42-ABB0-16B0-7A84-6682C4B83662}"/>
                  </a:ext>
                </a:extLst>
              </p:cNvPr>
              <p:cNvCxnSpPr>
                <a:cxnSpLocks/>
              </p:cNvCxnSpPr>
              <p:nvPr/>
            </p:nvCxnSpPr>
            <p:spPr>
              <a:xfrm>
                <a:off x="1887617" y="1892045"/>
                <a:ext cx="857466" cy="0"/>
              </a:xfrm>
              <a:prstGeom prst="line">
                <a:avLst/>
              </a:prstGeom>
              <a:ln w="12700">
                <a:solidFill>
                  <a:srgbClr val="275436"/>
                </a:solidFill>
              </a:ln>
            </p:spPr>
            <p:style>
              <a:lnRef idx="1">
                <a:schemeClr val="accent1"/>
              </a:lnRef>
              <a:fillRef idx="0">
                <a:schemeClr val="accent1"/>
              </a:fillRef>
              <a:effectRef idx="0">
                <a:schemeClr val="accent1"/>
              </a:effectRef>
              <a:fontRef idx="minor">
                <a:schemeClr val="tx1"/>
              </a:fontRef>
            </p:style>
          </p:cxnSp>
          <p:pic>
            <p:nvPicPr>
              <p:cNvPr id="34" name="Immagine 12">
                <a:extLst>
                  <a:ext uri="{FF2B5EF4-FFF2-40B4-BE49-F238E27FC236}">
                    <a16:creationId xmlns:a16="http://schemas.microsoft.com/office/drawing/2014/main" id="{287C21C3-A634-1079-E80F-324A60423B1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77257" y="1513706"/>
                <a:ext cx="699529" cy="699529"/>
              </a:xfrm>
              <a:prstGeom prst="rect">
                <a:avLst/>
              </a:prstGeom>
            </p:spPr>
          </p:pic>
          <p:sp>
            <p:nvSpPr>
              <p:cNvPr id="35" name="Rettangolo 16">
                <a:extLst>
                  <a:ext uri="{FF2B5EF4-FFF2-40B4-BE49-F238E27FC236}">
                    <a16:creationId xmlns:a16="http://schemas.microsoft.com/office/drawing/2014/main" id="{CEB8210B-75A3-DB8E-7D81-DD7CF6502DA7}"/>
                  </a:ext>
                </a:extLst>
              </p:cNvPr>
              <p:cNvSpPr/>
              <p:nvPr/>
            </p:nvSpPr>
            <p:spPr>
              <a:xfrm>
                <a:off x="3069993" y="1655869"/>
                <a:ext cx="2018384" cy="3027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Open Sans" panose="020B0606030504020204" pitchFamily="34" charset="0"/>
                    <a:cs typeface="Calibri" panose="020F0502020204030204" pitchFamily="34" charset="0"/>
                  </a:rPr>
                  <a:t>GNSS Data and Products</a:t>
                </a:r>
              </a:p>
            </p:txBody>
          </p:sp>
          <p:cxnSp>
            <p:nvCxnSpPr>
              <p:cNvPr id="36" name="Connettore 1 18">
                <a:extLst>
                  <a:ext uri="{FF2B5EF4-FFF2-40B4-BE49-F238E27FC236}">
                    <a16:creationId xmlns:a16="http://schemas.microsoft.com/office/drawing/2014/main" id="{43DB664A-D040-BB56-54B6-3CE0BC4694B2}"/>
                  </a:ext>
                </a:extLst>
              </p:cNvPr>
              <p:cNvCxnSpPr>
                <a:cxnSpLocks/>
              </p:cNvCxnSpPr>
              <p:nvPr/>
            </p:nvCxnSpPr>
            <p:spPr>
              <a:xfrm>
                <a:off x="2222719" y="2490984"/>
                <a:ext cx="522591" cy="0"/>
              </a:xfrm>
              <a:prstGeom prst="line">
                <a:avLst/>
              </a:prstGeom>
              <a:ln w="12700">
                <a:solidFill>
                  <a:srgbClr val="275436"/>
                </a:solidFill>
              </a:ln>
            </p:spPr>
            <p:style>
              <a:lnRef idx="1">
                <a:schemeClr val="accent1"/>
              </a:lnRef>
              <a:fillRef idx="0">
                <a:schemeClr val="accent1"/>
              </a:fillRef>
              <a:effectRef idx="0">
                <a:schemeClr val="accent1"/>
              </a:effectRef>
              <a:fontRef idx="minor">
                <a:schemeClr val="tx1"/>
              </a:fontRef>
            </p:style>
          </p:cxnSp>
          <p:pic>
            <p:nvPicPr>
              <p:cNvPr id="37" name="Immagine 20">
                <a:extLst>
                  <a:ext uri="{FF2B5EF4-FFF2-40B4-BE49-F238E27FC236}">
                    <a16:creationId xmlns:a16="http://schemas.microsoft.com/office/drawing/2014/main" id="{5462249E-59F5-A0D4-A929-8071BAC5EF2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25320" y="2098356"/>
                <a:ext cx="699529" cy="699529"/>
              </a:xfrm>
              <a:prstGeom prst="rect">
                <a:avLst/>
              </a:prstGeom>
            </p:spPr>
          </p:pic>
          <p:sp>
            <p:nvSpPr>
              <p:cNvPr id="38" name="Rettangolo 24">
                <a:extLst>
                  <a:ext uri="{FF2B5EF4-FFF2-40B4-BE49-F238E27FC236}">
                    <a16:creationId xmlns:a16="http://schemas.microsoft.com/office/drawing/2014/main" id="{1B6FC9D9-01E0-4258-9910-1486291CC520}"/>
                  </a:ext>
                </a:extLst>
              </p:cNvPr>
              <p:cNvSpPr/>
              <p:nvPr/>
            </p:nvSpPr>
            <p:spPr>
              <a:xfrm>
                <a:off x="3222562" y="2292472"/>
                <a:ext cx="1821620" cy="3027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Open Sans" panose="020B0606030504020204" pitchFamily="34" charset="0"/>
                    <a:cs typeface="Calibri" panose="020F0502020204030204" pitchFamily="34" charset="0"/>
                  </a:rPr>
                  <a:t>Volcano Observations</a:t>
                </a:r>
              </a:p>
            </p:txBody>
          </p:sp>
          <p:cxnSp>
            <p:nvCxnSpPr>
              <p:cNvPr id="39" name="Connettore 1 28">
                <a:extLst>
                  <a:ext uri="{FF2B5EF4-FFF2-40B4-BE49-F238E27FC236}">
                    <a16:creationId xmlns:a16="http://schemas.microsoft.com/office/drawing/2014/main" id="{D37F60BD-E702-2E9C-E477-B3FDB209FA86}"/>
                  </a:ext>
                </a:extLst>
              </p:cNvPr>
              <p:cNvCxnSpPr>
                <a:cxnSpLocks/>
              </p:cNvCxnSpPr>
              <p:nvPr/>
            </p:nvCxnSpPr>
            <p:spPr>
              <a:xfrm flipV="1">
                <a:off x="2416655" y="3063439"/>
                <a:ext cx="463899" cy="11238"/>
              </a:xfrm>
              <a:prstGeom prst="line">
                <a:avLst/>
              </a:prstGeom>
              <a:ln w="12700">
                <a:solidFill>
                  <a:srgbClr val="275436"/>
                </a:solidFill>
              </a:ln>
            </p:spPr>
            <p:style>
              <a:lnRef idx="1">
                <a:schemeClr val="accent1"/>
              </a:lnRef>
              <a:fillRef idx="0">
                <a:schemeClr val="accent1"/>
              </a:fillRef>
              <a:effectRef idx="0">
                <a:schemeClr val="accent1"/>
              </a:effectRef>
              <a:fontRef idx="minor">
                <a:schemeClr val="tx1"/>
              </a:fontRef>
            </p:style>
          </p:cxnSp>
          <p:sp>
            <p:nvSpPr>
              <p:cNvPr id="55" name="Rettangolo 29">
                <a:extLst>
                  <a:ext uri="{FF2B5EF4-FFF2-40B4-BE49-F238E27FC236}">
                    <a16:creationId xmlns:a16="http://schemas.microsoft.com/office/drawing/2014/main" id="{98BDE71A-5C4A-FA7F-E5B3-B12D51617603}"/>
                  </a:ext>
                </a:extLst>
              </p:cNvPr>
              <p:cNvSpPr/>
              <p:nvPr/>
            </p:nvSpPr>
            <p:spPr>
              <a:xfrm>
                <a:off x="3274807" y="2890758"/>
                <a:ext cx="1177376" cy="3027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Open Sans" panose="020B0606030504020204" pitchFamily="34" charset="0"/>
                    <a:cs typeface="Calibri" panose="020F0502020204030204" pitchFamily="34" charset="0"/>
                  </a:rPr>
                  <a:t>Satellite Data</a:t>
                </a:r>
              </a:p>
            </p:txBody>
          </p:sp>
          <p:cxnSp>
            <p:nvCxnSpPr>
              <p:cNvPr id="56" name="Connettore 1 40">
                <a:extLst>
                  <a:ext uri="{FF2B5EF4-FFF2-40B4-BE49-F238E27FC236}">
                    <a16:creationId xmlns:a16="http://schemas.microsoft.com/office/drawing/2014/main" id="{FC599E31-79DC-14A8-8ED9-20D7A7627DC7}"/>
                  </a:ext>
                </a:extLst>
              </p:cNvPr>
              <p:cNvCxnSpPr>
                <a:cxnSpLocks/>
              </p:cNvCxnSpPr>
              <p:nvPr/>
            </p:nvCxnSpPr>
            <p:spPr>
              <a:xfrm>
                <a:off x="2351565" y="4275218"/>
                <a:ext cx="397752" cy="0"/>
              </a:xfrm>
              <a:prstGeom prst="line">
                <a:avLst/>
              </a:prstGeom>
              <a:ln w="12700">
                <a:solidFill>
                  <a:srgbClr val="275436"/>
                </a:solidFill>
              </a:ln>
            </p:spPr>
            <p:style>
              <a:lnRef idx="1">
                <a:schemeClr val="accent1"/>
              </a:lnRef>
              <a:fillRef idx="0">
                <a:schemeClr val="accent1"/>
              </a:fillRef>
              <a:effectRef idx="0">
                <a:schemeClr val="accent1"/>
              </a:effectRef>
              <a:fontRef idx="minor">
                <a:schemeClr val="tx1"/>
              </a:fontRef>
            </p:style>
          </p:cxnSp>
          <p:pic>
            <p:nvPicPr>
              <p:cNvPr id="59" name="Immagine 41">
                <a:extLst>
                  <a:ext uri="{FF2B5EF4-FFF2-40B4-BE49-F238E27FC236}">
                    <a16:creationId xmlns:a16="http://schemas.microsoft.com/office/drawing/2014/main" id="{CC734B80-8091-9A66-7CBE-8F4F337261A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45170" y="3925454"/>
                <a:ext cx="699529" cy="699529"/>
              </a:xfrm>
              <a:prstGeom prst="rect">
                <a:avLst/>
              </a:prstGeom>
            </p:spPr>
          </p:pic>
          <p:sp>
            <p:nvSpPr>
              <p:cNvPr id="60" name="Rettangolo 42">
                <a:extLst>
                  <a:ext uri="{FF2B5EF4-FFF2-40B4-BE49-F238E27FC236}">
                    <a16:creationId xmlns:a16="http://schemas.microsoft.com/office/drawing/2014/main" id="{3FE9A0C4-41A9-A1EB-4165-809B06A0046B}"/>
                  </a:ext>
                </a:extLst>
              </p:cNvPr>
              <p:cNvSpPr/>
              <p:nvPr/>
            </p:nvSpPr>
            <p:spPr>
              <a:xfrm>
                <a:off x="3232218" y="4109573"/>
                <a:ext cx="1939094" cy="3027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Open Sans" panose="020B0606030504020204" pitchFamily="34" charset="0"/>
                    <a:cs typeface="Calibri" panose="020F0502020204030204" pitchFamily="34" charset="0"/>
                  </a:rPr>
                  <a:t>Anthropogenic Hazards</a:t>
                </a:r>
              </a:p>
            </p:txBody>
          </p:sp>
          <p:cxnSp>
            <p:nvCxnSpPr>
              <p:cNvPr id="61" name="Connettore 1 43">
                <a:extLst>
                  <a:ext uri="{FF2B5EF4-FFF2-40B4-BE49-F238E27FC236}">
                    <a16:creationId xmlns:a16="http://schemas.microsoft.com/office/drawing/2014/main" id="{1126C5BF-F0BA-A673-5D87-06179A338FA2}"/>
                  </a:ext>
                </a:extLst>
              </p:cNvPr>
              <p:cNvCxnSpPr>
                <a:cxnSpLocks/>
              </p:cNvCxnSpPr>
              <p:nvPr/>
            </p:nvCxnSpPr>
            <p:spPr>
              <a:xfrm>
                <a:off x="2428882" y="3717613"/>
                <a:ext cx="371344" cy="0"/>
              </a:xfrm>
              <a:prstGeom prst="line">
                <a:avLst/>
              </a:prstGeom>
              <a:ln w="12700">
                <a:solidFill>
                  <a:srgbClr val="275436"/>
                </a:solidFill>
              </a:ln>
            </p:spPr>
            <p:style>
              <a:lnRef idx="1">
                <a:schemeClr val="accent1"/>
              </a:lnRef>
              <a:fillRef idx="0">
                <a:schemeClr val="accent1"/>
              </a:fillRef>
              <a:effectRef idx="0">
                <a:schemeClr val="accent1"/>
              </a:effectRef>
              <a:fontRef idx="minor">
                <a:schemeClr val="tx1"/>
              </a:fontRef>
            </p:style>
          </p:cxnSp>
          <p:pic>
            <p:nvPicPr>
              <p:cNvPr id="62" name="Immagine 44">
                <a:extLst>
                  <a:ext uri="{FF2B5EF4-FFF2-40B4-BE49-F238E27FC236}">
                    <a16:creationId xmlns:a16="http://schemas.microsoft.com/office/drawing/2014/main" id="{E46D93FB-4428-F6E3-5879-B9C84193386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697482" y="3353561"/>
                <a:ext cx="699529" cy="699529"/>
              </a:xfrm>
              <a:prstGeom prst="rect">
                <a:avLst/>
              </a:prstGeom>
            </p:spPr>
          </p:pic>
          <p:sp>
            <p:nvSpPr>
              <p:cNvPr id="63" name="Rettangolo 45">
                <a:extLst>
                  <a:ext uri="{FF2B5EF4-FFF2-40B4-BE49-F238E27FC236}">
                    <a16:creationId xmlns:a16="http://schemas.microsoft.com/office/drawing/2014/main" id="{FB842378-0A84-0180-8551-D02EA7870148}"/>
                  </a:ext>
                </a:extLst>
              </p:cNvPr>
              <p:cNvSpPr/>
              <p:nvPr/>
            </p:nvSpPr>
            <p:spPr>
              <a:xfrm>
                <a:off x="3327838" y="3537680"/>
                <a:ext cx="2222659" cy="3027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Open Sans" panose="020B0606030504020204" pitchFamily="34" charset="0"/>
                    <a:cs typeface="Calibri" panose="020F0502020204030204" pitchFamily="34" charset="0"/>
                  </a:rPr>
                  <a:t>Geomagnetic Observations</a:t>
                </a:r>
              </a:p>
            </p:txBody>
          </p:sp>
          <p:cxnSp>
            <p:nvCxnSpPr>
              <p:cNvPr id="64" name="Connettore 1 46">
                <a:extLst>
                  <a:ext uri="{FF2B5EF4-FFF2-40B4-BE49-F238E27FC236}">
                    <a16:creationId xmlns:a16="http://schemas.microsoft.com/office/drawing/2014/main" id="{8F236AEB-8AF4-EB2E-C745-5F64CD6A2317}"/>
                  </a:ext>
                </a:extLst>
              </p:cNvPr>
              <p:cNvCxnSpPr>
                <a:cxnSpLocks/>
              </p:cNvCxnSpPr>
              <p:nvPr/>
            </p:nvCxnSpPr>
            <p:spPr>
              <a:xfrm>
                <a:off x="2151528" y="4859353"/>
                <a:ext cx="609043" cy="0"/>
              </a:xfrm>
              <a:prstGeom prst="line">
                <a:avLst/>
              </a:prstGeom>
              <a:ln w="12700">
                <a:solidFill>
                  <a:srgbClr val="275436"/>
                </a:solidFill>
              </a:ln>
            </p:spPr>
            <p:style>
              <a:lnRef idx="1">
                <a:schemeClr val="accent1"/>
              </a:lnRef>
              <a:fillRef idx="0">
                <a:schemeClr val="accent1"/>
              </a:fillRef>
              <a:effectRef idx="0">
                <a:schemeClr val="accent1"/>
              </a:effectRef>
              <a:fontRef idx="minor">
                <a:schemeClr val="tx1"/>
              </a:fontRef>
            </p:style>
          </p:cxnSp>
          <p:pic>
            <p:nvPicPr>
              <p:cNvPr id="66" name="Immagine 47">
                <a:extLst>
                  <a:ext uri="{FF2B5EF4-FFF2-40B4-BE49-F238E27FC236}">
                    <a16:creationId xmlns:a16="http://schemas.microsoft.com/office/drawing/2014/main" id="{A3563A3B-3908-CD3C-9FC3-836D8F2BDA8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20375" y="4509589"/>
                <a:ext cx="699529" cy="699529"/>
              </a:xfrm>
              <a:prstGeom prst="rect">
                <a:avLst/>
              </a:prstGeom>
            </p:spPr>
          </p:pic>
          <p:sp>
            <p:nvSpPr>
              <p:cNvPr id="68" name="Rettangolo 48">
                <a:extLst>
                  <a:ext uri="{FF2B5EF4-FFF2-40B4-BE49-F238E27FC236}">
                    <a16:creationId xmlns:a16="http://schemas.microsoft.com/office/drawing/2014/main" id="{8CAF6B84-0087-AEC9-BA94-33000FFB1A41}"/>
                  </a:ext>
                </a:extLst>
              </p:cNvPr>
              <p:cNvSpPr/>
              <p:nvPr/>
            </p:nvSpPr>
            <p:spPr>
              <a:xfrm>
                <a:off x="3104719" y="4700827"/>
                <a:ext cx="3941875" cy="3907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Open Sans" panose="020B0606030504020204" pitchFamily="34" charset="0"/>
                    <a:cs typeface="Calibri" panose="020F0502020204030204" pitchFamily="34" charset="0"/>
                  </a:rPr>
                  <a:t>Geological Information</a:t>
                </a:r>
                <a:r>
                  <a:rPr lang="en-GB" sz="1600" b="1" dirty="0">
                    <a:solidFill>
                      <a:srgbClr val="E7E6E6">
                        <a:lumMod val="50000"/>
                      </a:srgbClr>
                    </a:solidFill>
                    <a:latin typeface="Calibri" panose="020F0502020204030204" pitchFamily="34" charset="0"/>
                    <a:ea typeface="Open Sans" panose="020B0606030504020204" pitchFamily="34" charset="0"/>
                    <a:cs typeface="Calibri" panose="020F0502020204030204" pitchFamily="34" charset="0"/>
                  </a:rPr>
                  <a:t> </a:t>
                </a:r>
                <a:r>
                  <a:rPr kumimoji="0" lang="en-GB" sz="16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Open Sans" panose="020B0606030504020204" pitchFamily="34" charset="0"/>
                    <a:cs typeface="Calibri" panose="020F0502020204030204" pitchFamily="34" charset="0"/>
                  </a:rPr>
                  <a:t>and Modeling</a:t>
                </a:r>
              </a:p>
            </p:txBody>
          </p:sp>
          <p:cxnSp>
            <p:nvCxnSpPr>
              <p:cNvPr id="69" name="Connettore 1 49">
                <a:extLst>
                  <a:ext uri="{FF2B5EF4-FFF2-40B4-BE49-F238E27FC236}">
                    <a16:creationId xmlns:a16="http://schemas.microsoft.com/office/drawing/2014/main" id="{9F37A1E6-4371-E101-301E-474EF0C22921}"/>
                  </a:ext>
                </a:extLst>
              </p:cNvPr>
              <p:cNvCxnSpPr>
                <a:cxnSpLocks/>
              </p:cNvCxnSpPr>
              <p:nvPr/>
            </p:nvCxnSpPr>
            <p:spPr>
              <a:xfrm>
                <a:off x="1823056" y="5365040"/>
                <a:ext cx="761967" cy="0"/>
              </a:xfrm>
              <a:prstGeom prst="line">
                <a:avLst/>
              </a:prstGeom>
              <a:ln w="12700">
                <a:solidFill>
                  <a:srgbClr val="275436"/>
                </a:solidFill>
              </a:ln>
            </p:spPr>
            <p:style>
              <a:lnRef idx="1">
                <a:schemeClr val="accent1"/>
              </a:lnRef>
              <a:fillRef idx="0">
                <a:schemeClr val="accent1"/>
              </a:fillRef>
              <a:effectRef idx="0">
                <a:schemeClr val="accent1"/>
              </a:effectRef>
              <a:fontRef idx="minor">
                <a:schemeClr val="tx1"/>
              </a:fontRef>
            </p:style>
          </p:cxnSp>
          <p:pic>
            <p:nvPicPr>
              <p:cNvPr id="70" name="Immagine 50">
                <a:extLst>
                  <a:ext uri="{FF2B5EF4-FFF2-40B4-BE49-F238E27FC236}">
                    <a16:creationId xmlns:a16="http://schemas.microsoft.com/office/drawing/2014/main" id="{E34C0861-823B-6B84-94ED-5950256C315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266896" y="5035385"/>
                <a:ext cx="699529" cy="699529"/>
              </a:xfrm>
              <a:prstGeom prst="rect">
                <a:avLst/>
              </a:prstGeom>
            </p:spPr>
          </p:pic>
          <p:sp>
            <p:nvSpPr>
              <p:cNvPr id="71" name="Rettangolo 51">
                <a:extLst>
                  <a:ext uri="{FF2B5EF4-FFF2-40B4-BE49-F238E27FC236}">
                    <a16:creationId xmlns:a16="http://schemas.microsoft.com/office/drawing/2014/main" id="{7FDF96EA-278D-9CA8-429B-3F57D15F630E}"/>
                  </a:ext>
                </a:extLst>
              </p:cNvPr>
              <p:cNvSpPr/>
              <p:nvPr/>
            </p:nvSpPr>
            <p:spPr>
              <a:xfrm>
                <a:off x="2857049" y="5248080"/>
                <a:ext cx="2001184" cy="3027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Open Sans" panose="020B0606030504020204" pitchFamily="34" charset="0"/>
                    <a:cs typeface="Calibri" panose="020F0502020204030204" pitchFamily="34" charset="0"/>
                  </a:rPr>
                  <a:t>Multi-scale Laboratories</a:t>
                </a:r>
              </a:p>
            </p:txBody>
          </p:sp>
          <p:cxnSp>
            <p:nvCxnSpPr>
              <p:cNvPr id="72" name="Connettore 1 52">
                <a:extLst>
                  <a:ext uri="{FF2B5EF4-FFF2-40B4-BE49-F238E27FC236}">
                    <a16:creationId xmlns:a16="http://schemas.microsoft.com/office/drawing/2014/main" id="{E4A5BF8D-6E8F-97BA-7412-B670F0066ADA}"/>
                  </a:ext>
                </a:extLst>
              </p:cNvPr>
              <p:cNvCxnSpPr>
                <a:cxnSpLocks/>
              </p:cNvCxnSpPr>
              <p:nvPr/>
            </p:nvCxnSpPr>
            <p:spPr>
              <a:xfrm>
                <a:off x="1370913" y="5844523"/>
                <a:ext cx="633809" cy="0"/>
              </a:xfrm>
              <a:prstGeom prst="line">
                <a:avLst/>
              </a:prstGeom>
              <a:ln w="12700">
                <a:solidFill>
                  <a:srgbClr val="275436"/>
                </a:solidFill>
              </a:ln>
            </p:spPr>
            <p:style>
              <a:lnRef idx="1">
                <a:schemeClr val="accent1"/>
              </a:lnRef>
              <a:fillRef idx="0">
                <a:schemeClr val="accent1"/>
              </a:fillRef>
              <a:effectRef idx="0">
                <a:schemeClr val="accent1"/>
              </a:effectRef>
              <a:fontRef idx="minor">
                <a:schemeClr val="tx1"/>
              </a:fontRef>
            </p:style>
          </p:cxnSp>
          <p:pic>
            <p:nvPicPr>
              <p:cNvPr id="73" name="Immagine 64">
                <a:extLst>
                  <a:ext uri="{FF2B5EF4-FFF2-40B4-BE49-F238E27FC236}">
                    <a16:creationId xmlns:a16="http://schemas.microsoft.com/office/drawing/2014/main" id="{19801B39-F937-7D32-1C35-3D7D01698F3F}"/>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956342" y="5611557"/>
                <a:ext cx="557347" cy="551660"/>
              </a:xfrm>
              <a:prstGeom prst="rect">
                <a:avLst/>
              </a:prstGeom>
            </p:spPr>
          </p:pic>
          <p:sp>
            <p:nvSpPr>
              <p:cNvPr id="74" name="Rettangolo 66">
                <a:extLst>
                  <a:ext uri="{FF2B5EF4-FFF2-40B4-BE49-F238E27FC236}">
                    <a16:creationId xmlns:a16="http://schemas.microsoft.com/office/drawing/2014/main" id="{08F2358C-A987-AB71-F5CE-7B6E73B5C400}"/>
                  </a:ext>
                </a:extLst>
              </p:cNvPr>
              <p:cNvSpPr/>
              <p:nvPr/>
            </p:nvSpPr>
            <p:spPr>
              <a:xfrm>
                <a:off x="2498159" y="5750318"/>
                <a:ext cx="797894" cy="3027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Open Sans" panose="020B0606030504020204" pitchFamily="34" charset="0"/>
                    <a:cs typeface="Calibri" panose="020F0502020204030204" pitchFamily="34" charset="0"/>
                  </a:rPr>
                  <a:t>Tsunami</a:t>
                </a:r>
              </a:p>
            </p:txBody>
          </p:sp>
          <p:pic>
            <p:nvPicPr>
              <p:cNvPr id="75" name="Immagine 26">
                <a:extLst>
                  <a:ext uri="{FF2B5EF4-FFF2-40B4-BE49-F238E27FC236}">
                    <a16:creationId xmlns:a16="http://schemas.microsoft.com/office/drawing/2014/main" id="{F6112502-F115-6B70-E8A9-518425766193}"/>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684368" y="2699387"/>
                <a:ext cx="699529" cy="699529"/>
              </a:xfrm>
              <a:prstGeom prst="rect">
                <a:avLst/>
              </a:prstGeom>
            </p:spPr>
          </p:pic>
        </p:grpSp>
        <p:pic>
          <p:nvPicPr>
            <p:cNvPr id="23" name="Immagine 5">
              <a:extLst>
                <a:ext uri="{FF2B5EF4-FFF2-40B4-BE49-F238E27FC236}">
                  <a16:creationId xmlns:a16="http://schemas.microsoft.com/office/drawing/2014/main" id="{95C5824A-9CFB-F987-2859-4A823A39D85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651622" y="513695"/>
              <a:ext cx="699529" cy="699529"/>
            </a:xfrm>
            <a:prstGeom prst="rect">
              <a:avLst/>
            </a:prstGeom>
          </p:spPr>
        </p:pic>
      </p:grpSp>
      <p:pic>
        <p:nvPicPr>
          <p:cNvPr id="89" name="Immagine 3" descr="A green and blue planet">
            <a:extLst>
              <a:ext uri="{FF2B5EF4-FFF2-40B4-BE49-F238E27FC236}">
                <a16:creationId xmlns:a16="http://schemas.microsoft.com/office/drawing/2014/main" id="{753503D2-F9A4-17AD-293E-1A3293884A82}"/>
              </a:ext>
            </a:extLst>
          </p:cNvPr>
          <p:cNvPicPr>
            <a:picLocks noChangeAspect="1"/>
          </p:cNvPicPr>
          <p:nvPr/>
        </p:nvPicPr>
        <p:blipFill rotWithShape="1">
          <a:blip r:embed="rId16" cstate="email">
            <a:alphaModFix amt="22000"/>
            <a:extLst>
              <a:ext uri="{28A0092B-C50C-407E-A947-70E740481C1C}">
                <a14:useLocalDpi xmlns:a14="http://schemas.microsoft.com/office/drawing/2010/main"/>
              </a:ext>
            </a:extLst>
          </a:blip>
          <a:srcRect l="19329"/>
          <a:stretch>
            <a:fillRect/>
          </a:stretch>
        </p:blipFill>
        <p:spPr>
          <a:xfrm>
            <a:off x="0" y="1018506"/>
            <a:ext cx="1706252" cy="5100220"/>
          </a:xfrm>
          <a:prstGeom prst="rect">
            <a:avLst/>
          </a:prstGeom>
        </p:spPr>
      </p:pic>
      <p:sp>
        <p:nvSpPr>
          <p:cNvPr id="90" name="TextBox 89">
            <a:extLst>
              <a:ext uri="{FF2B5EF4-FFF2-40B4-BE49-F238E27FC236}">
                <a16:creationId xmlns:a16="http://schemas.microsoft.com/office/drawing/2014/main" id="{F3950066-38E7-26B6-F497-FF2AA6F90FB6}"/>
              </a:ext>
            </a:extLst>
          </p:cNvPr>
          <p:cNvSpPr txBox="1"/>
          <p:nvPr/>
        </p:nvSpPr>
        <p:spPr>
          <a:xfrm>
            <a:off x="3457202" y="5611958"/>
            <a:ext cx="1085567" cy="733663"/>
          </a:xfrm>
          <a:prstGeom prst="leftArrow">
            <a:avLst/>
          </a:prstGeom>
          <a:solidFill>
            <a:schemeClr val="accent1"/>
          </a:solidFill>
        </p:spPr>
        <p:txBody>
          <a:bodyPr wrap="square" rtlCol="0">
            <a:spAutoFit/>
          </a:bodyPr>
          <a:lstStyle/>
          <a:p>
            <a:r>
              <a:rPr lang="it-IT" b="1" dirty="0"/>
              <a:t>NEW!!!</a:t>
            </a:r>
          </a:p>
        </p:txBody>
      </p:sp>
    </p:spTree>
    <p:extLst>
      <p:ext uri="{BB962C8B-B14F-4D97-AF65-F5344CB8AC3E}">
        <p14:creationId xmlns:p14="http://schemas.microsoft.com/office/powerpoint/2010/main" val="1561182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F527F-3E30-F902-856D-971540F1E059}"/>
            </a:ext>
          </a:extLst>
        </p:cNvPr>
        <p:cNvGrpSpPr/>
        <p:nvPr/>
      </p:nvGrpSpPr>
      <p:grpSpPr>
        <a:xfrm>
          <a:off x="0" y="0"/>
          <a:ext cx="0" cy="0"/>
          <a:chOff x="0" y="0"/>
          <a:chExt cx="0" cy="0"/>
        </a:xfrm>
      </p:grpSpPr>
      <p:sp>
        <p:nvSpPr>
          <p:cNvPr id="5" name="CasellaDiTesto 3">
            <a:extLst>
              <a:ext uri="{FF2B5EF4-FFF2-40B4-BE49-F238E27FC236}">
                <a16:creationId xmlns:a16="http://schemas.microsoft.com/office/drawing/2014/main" id="{ACA5FC12-A72A-1B09-FB63-A019CAA2F13E}"/>
              </a:ext>
            </a:extLst>
          </p:cNvPr>
          <p:cNvSpPr txBox="1"/>
          <p:nvPr/>
        </p:nvSpPr>
        <p:spPr>
          <a:xfrm>
            <a:off x="1611581" y="208034"/>
            <a:ext cx="8968838" cy="584775"/>
          </a:xfrm>
          <a:prstGeom prst="rect">
            <a:avLst/>
          </a:prstGeom>
          <a:noFill/>
          <a:ln>
            <a:noFill/>
          </a:ln>
        </p:spPr>
        <p:txBody>
          <a:bodyPr spcFirstLastPara="1" wrap="square" lIns="91425" tIns="45700" rIns="91425" bIns="45700" anchor="ctr" anchorCtr="0">
            <a:noAutofit/>
          </a:bodyPr>
          <a:lstStyle>
            <a:defPPr>
              <a:defRPr lang="it-IT"/>
            </a:defPPr>
            <a:lvl1pPr marR="0" lvl="0" indent="0" algn="ctr">
              <a:lnSpc>
                <a:spcPct val="100000"/>
              </a:lnSpc>
              <a:spcBef>
                <a:spcPts val="0"/>
              </a:spcBef>
              <a:spcAft>
                <a:spcPts val="0"/>
              </a:spcAft>
              <a:buClr>
                <a:srgbClr val="000000"/>
              </a:buClr>
              <a:buSzPts val="2800"/>
              <a:buFont typeface="Arial"/>
              <a:buNone/>
              <a:defRPr sz="3000" b="1">
                <a:solidFill>
                  <a:srgbClr val="385623"/>
                </a:solidFill>
                <a:latin typeface="Calibri"/>
                <a:cs typeface="Calibri"/>
              </a:defRPr>
            </a:lvl1pPr>
          </a:lstStyle>
          <a:p>
            <a:r>
              <a:rPr lang="en-GB" sz="3200" dirty="0">
                <a:solidFill>
                  <a:srgbClr val="04220A"/>
                </a:solidFill>
                <a:sym typeface="Calibri"/>
              </a:rPr>
              <a:t>A long journey…</a:t>
            </a:r>
          </a:p>
        </p:txBody>
      </p:sp>
      <p:pic>
        <p:nvPicPr>
          <p:cNvPr id="7" name="Picture 6" descr="A diagram of a timeline&#10;&#10;AI-generated content may be incorrect.">
            <a:extLst>
              <a:ext uri="{FF2B5EF4-FFF2-40B4-BE49-F238E27FC236}">
                <a16:creationId xmlns:a16="http://schemas.microsoft.com/office/drawing/2014/main" id="{89C11DA2-98B1-5DA8-9F69-FD0E3B4B6F4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60160" y="1011238"/>
            <a:ext cx="12068082" cy="5955051"/>
          </a:xfrm>
          <a:prstGeom prst="rect">
            <a:avLst/>
          </a:prstGeom>
        </p:spPr>
      </p:pic>
    </p:spTree>
    <p:extLst>
      <p:ext uri="{BB962C8B-B14F-4D97-AF65-F5344CB8AC3E}">
        <p14:creationId xmlns:p14="http://schemas.microsoft.com/office/powerpoint/2010/main" val="6818377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F527F-3E30-F902-856D-971540F1E059}"/>
            </a:ext>
          </a:extLst>
        </p:cNvPr>
        <p:cNvGrpSpPr/>
        <p:nvPr/>
      </p:nvGrpSpPr>
      <p:grpSpPr>
        <a:xfrm>
          <a:off x="0" y="0"/>
          <a:ext cx="0" cy="0"/>
          <a:chOff x="0" y="0"/>
          <a:chExt cx="0" cy="0"/>
        </a:xfrm>
      </p:grpSpPr>
      <p:pic>
        <p:nvPicPr>
          <p:cNvPr id="3" name="Picture 2" descr="A diagram of a timeline&#10;&#10;AI-generated content may be incorrect.">
            <a:extLst>
              <a:ext uri="{FF2B5EF4-FFF2-40B4-BE49-F238E27FC236}">
                <a16:creationId xmlns:a16="http://schemas.microsoft.com/office/drawing/2014/main" id="{41B00E33-C27E-85A9-2C70-5D02327021C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rcRect t="-1" b="6007"/>
          <a:stretch>
            <a:fillRect/>
          </a:stretch>
        </p:blipFill>
        <p:spPr>
          <a:xfrm>
            <a:off x="60160" y="1011238"/>
            <a:ext cx="12068082" cy="5597380"/>
          </a:xfrm>
          <a:prstGeom prst="rect">
            <a:avLst/>
          </a:prstGeom>
        </p:spPr>
      </p:pic>
      <p:sp>
        <p:nvSpPr>
          <p:cNvPr id="5" name="CasellaDiTesto 3">
            <a:extLst>
              <a:ext uri="{FF2B5EF4-FFF2-40B4-BE49-F238E27FC236}">
                <a16:creationId xmlns:a16="http://schemas.microsoft.com/office/drawing/2014/main" id="{ACA5FC12-A72A-1B09-FB63-A019CAA2F13E}"/>
              </a:ext>
            </a:extLst>
          </p:cNvPr>
          <p:cNvSpPr txBox="1"/>
          <p:nvPr/>
        </p:nvSpPr>
        <p:spPr>
          <a:xfrm>
            <a:off x="695325" y="179929"/>
            <a:ext cx="10801350" cy="584775"/>
          </a:xfrm>
          <a:prstGeom prst="rect">
            <a:avLst/>
          </a:prstGeom>
          <a:noFill/>
        </p:spPr>
        <p:txBody>
          <a:bodyPr wrap="square">
            <a:spAutoFit/>
          </a:bodyPr>
          <a:lstStyle/>
          <a:p>
            <a:pPr algn="ctr">
              <a:buClr>
                <a:srgbClr val="000000"/>
              </a:buClr>
              <a:buSzPts val="2800"/>
              <a:defRPr/>
            </a:pPr>
            <a:r>
              <a:rPr lang="en-GB" sz="3200" b="1" dirty="0">
                <a:solidFill>
                  <a:srgbClr val="04220A"/>
                </a:solidFill>
                <a:latin typeface="Calibri" panose="020F0502020204030204" pitchFamily="34" charset="0"/>
                <a:cs typeface="Calibri" panose="020F0502020204030204" pitchFamily="34" charset="0"/>
                <a:sym typeface="Calibri"/>
              </a:rPr>
              <a:t>… for a long-term strategic investment</a:t>
            </a:r>
          </a:p>
        </p:txBody>
      </p:sp>
      <p:grpSp>
        <p:nvGrpSpPr>
          <p:cNvPr id="12" name="Gruppo 11">
            <a:extLst>
              <a:ext uri="{FF2B5EF4-FFF2-40B4-BE49-F238E27FC236}">
                <a16:creationId xmlns:a16="http://schemas.microsoft.com/office/drawing/2014/main" id="{E59D6E85-E3F3-674C-92B5-AE98B6B62600}"/>
              </a:ext>
            </a:extLst>
          </p:cNvPr>
          <p:cNvGrpSpPr/>
          <p:nvPr/>
        </p:nvGrpSpPr>
        <p:grpSpPr>
          <a:xfrm>
            <a:off x="5997388" y="4447308"/>
            <a:ext cx="5682885" cy="1614883"/>
            <a:chOff x="7700618" y="1042907"/>
            <a:chExt cx="4474082" cy="1458055"/>
          </a:xfrm>
          <a:solidFill>
            <a:schemeClr val="accent1"/>
          </a:solidFill>
        </p:grpSpPr>
        <p:sp>
          <p:nvSpPr>
            <p:cNvPr id="13" name="CasellaDiTesto 12">
              <a:extLst>
                <a:ext uri="{FF2B5EF4-FFF2-40B4-BE49-F238E27FC236}">
                  <a16:creationId xmlns:a16="http://schemas.microsoft.com/office/drawing/2014/main" id="{7171FC67-C2BA-444C-9058-241E1D3DD3B9}"/>
                </a:ext>
              </a:extLst>
            </p:cNvPr>
            <p:cNvSpPr txBox="1"/>
            <p:nvPr/>
          </p:nvSpPr>
          <p:spPr>
            <a:xfrm>
              <a:off x="7700618" y="1539590"/>
              <a:ext cx="4474082" cy="961372"/>
            </a:xfrm>
            <a:prstGeom prst="roundRect">
              <a:avLst>
                <a:gd name="adj" fmla="val 8566"/>
              </a:avLst>
            </a:prstGeom>
            <a:solidFill>
              <a:srgbClr val="FEDC76"/>
            </a:solidFill>
          </p:spPr>
          <p:txBody>
            <a:bodyPr wrap="square" rtlCol="0">
              <a:spAutoFit/>
            </a:bodyPr>
            <a:lstStyle/>
            <a:p>
              <a:pPr algn="r"/>
              <a:r>
                <a:rPr lang="en-GB" sz="2000" b="1" dirty="0">
                  <a:solidFill>
                    <a:srgbClr val="04220A"/>
                  </a:solidFill>
                  <a:latin typeface="Calibri" panose="020F0502020204030204" pitchFamily="34" charset="0"/>
                  <a:cs typeface="Calibri" panose="020F0502020204030204" pitchFamily="34" charset="0"/>
                </a:rPr>
                <a:t>2016 - </a:t>
              </a:r>
              <a:r>
                <a:rPr lang="it-IT" sz="2000" b="1" dirty="0">
                  <a:solidFill>
                    <a:srgbClr val="04220A"/>
                  </a:solidFill>
                  <a:latin typeface="Calibri" panose="020F0502020204030204" pitchFamily="34" charset="0"/>
                  <a:cs typeface="Calibri" panose="020F0502020204030204" pitchFamily="34" charset="0"/>
                </a:rPr>
                <a:t>The FAIR </a:t>
              </a:r>
              <a:r>
                <a:rPr lang="it-IT" sz="2000" b="1" dirty="0" err="1">
                  <a:solidFill>
                    <a:srgbClr val="04220A"/>
                  </a:solidFill>
                  <a:latin typeface="Calibri" panose="020F0502020204030204" pitchFamily="34" charset="0"/>
                  <a:cs typeface="Calibri" panose="020F0502020204030204" pitchFamily="34" charset="0"/>
                </a:rPr>
                <a:t>Guiding</a:t>
              </a:r>
              <a:r>
                <a:rPr lang="it-IT" sz="2000" b="1" dirty="0">
                  <a:solidFill>
                    <a:srgbClr val="04220A"/>
                  </a:solidFill>
                  <a:latin typeface="Calibri" panose="020F0502020204030204" pitchFamily="34" charset="0"/>
                  <a:cs typeface="Calibri" panose="020F0502020204030204" pitchFamily="34" charset="0"/>
                </a:rPr>
                <a:t> </a:t>
              </a:r>
              <a:r>
                <a:rPr lang="it-IT" sz="2000" b="1" dirty="0" err="1">
                  <a:solidFill>
                    <a:srgbClr val="04220A"/>
                  </a:solidFill>
                  <a:latin typeface="Calibri" panose="020F0502020204030204" pitchFamily="34" charset="0"/>
                  <a:cs typeface="Calibri" panose="020F0502020204030204" pitchFamily="34" charset="0"/>
                </a:rPr>
                <a:t>Principles</a:t>
              </a:r>
              <a:r>
                <a:rPr lang="it-IT" sz="2000" b="1" dirty="0">
                  <a:solidFill>
                    <a:srgbClr val="04220A"/>
                  </a:solidFill>
                  <a:latin typeface="Calibri" panose="020F0502020204030204" pitchFamily="34" charset="0"/>
                  <a:cs typeface="Calibri" panose="020F0502020204030204" pitchFamily="34" charset="0"/>
                </a:rPr>
                <a:t> for </a:t>
              </a:r>
              <a:r>
                <a:rPr lang="it-IT" sz="2000" b="1" dirty="0" err="1">
                  <a:solidFill>
                    <a:srgbClr val="04220A"/>
                  </a:solidFill>
                  <a:latin typeface="Calibri" panose="020F0502020204030204" pitchFamily="34" charset="0"/>
                  <a:cs typeface="Calibri" panose="020F0502020204030204" pitchFamily="34" charset="0"/>
                </a:rPr>
                <a:t>scientific</a:t>
              </a:r>
              <a:r>
                <a:rPr lang="it-IT" sz="2000" b="1" dirty="0">
                  <a:solidFill>
                    <a:srgbClr val="04220A"/>
                  </a:solidFill>
                  <a:latin typeface="Calibri" panose="020F0502020204030204" pitchFamily="34" charset="0"/>
                  <a:cs typeface="Calibri" panose="020F0502020204030204" pitchFamily="34" charset="0"/>
                </a:rPr>
                <a:t> data management and </a:t>
              </a:r>
              <a:r>
                <a:rPr lang="it-IT" sz="2000" b="1" dirty="0" err="1">
                  <a:solidFill>
                    <a:srgbClr val="04220A"/>
                  </a:solidFill>
                  <a:latin typeface="Calibri" panose="020F0502020204030204" pitchFamily="34" charset="0"/>
                  <a:cs typeface="Calibri" panose="020F0502020204030204" pitchFamily="34" charset="0"/>
                </a:rPr>
                <a:t>stewardship</a:t>
              </a:r>
              <a:endParaRPr lang="it-IT" sz="2000" b="1" dirty="0">
                <a:solidFill>
                  <a:srgbClr val="04220A"/>
                </a:solidFill>
                <a:latin typeface="Calibri" panose="020F0502020204030204" pitchFamily="34" charset="0"/>
                <a:cs typeface="Calibri" panose="020F0502020204030204" pitchFamily="34" charset="0"/>
              </a:endParaRPr>
            </a:p>
            <a:p>
              <a:pPr algn="r"/>
              <a:r>
                <a:rPr lang="it-IT" sz="2000" b="1" dirty="0">
                  <a:solidFill>
                    <a:srgbClr val="04220A"/>
                  </a:solidFill>
                  <a:latin typeface="Calibri" panose="020F0502020204030204" pitchFamily="34" charset="0"/>
                  <a:cs typeface="Calibri" panose="020F0502020204030204" pitchFamily="34" charset="0"/>
                </a:rPr>
                <a:t>Wilkinson et al.</a:t>
              </a:r>
              <a:r>
                <a:rPr lang="en-GB" sz="2000" b="1" dirty="0">
                  <a:solidFill>
                    <a:srgbClr val="04220A"/>
                  </a:solidFill>
                  <a:latin typeface="Calibri" panose="020F0502020204030204" pitchFamily="34" charset="0"/>
                  <a:cs typeface="Calibri" panose="020F0502020204030204" pitchFamily="34" charset="0"/>
                </a:rPr>
                <a:t> </a:t>
              </a:r>
            </a:p>
          </p:txBody>
        </p:sp>
        <p:cxnSp>
          <p:nvCxnSpPr>
            <p:cNvPr id="14" name="Connettore 2 13">
              <a:extLst>
                <a:ext uri="{FF2B5EF4-FFF2-40B4-BE49-F238E27FC236}">
                  <a16:creationId xmlns:a16="http://schemas.microsoft.com/office/drawing/2014/main" id="{12E66580-BFC5-BC4D-AB17-5F22E3DDBC19}"/>
                </a:ext>
              </a:extLst>
            </p:cNvPr>
            <p:cNvCxnSpPr>
              <a:cxnSpLocks/>
              <a:stCxn id="13" idx="0"/>
            </p:cNvCxnSpPr>
            <p:nvPr/>
          </p:nvCxnSpPr>
          <p:spPr>
            <a:xfrm flipH="1" flipV="1">
              <a:off x="7749509" y="1042907"/>
              <a:ext cx="2188151" cy="496683"/>
            </a:xfrm>
            <a:prstGeom prst="straightConnector1">
              <a:avLst/>
            </a:prstGeom>
            <a:grpFill/>
            <a:ln w="38100">
              <a:solidFill>
                <a:srgbClr val="04220A"/>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046266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639EA-1097-0164-95A4-F1FCA311B92E}"/>
            </a:ext>
          </a:extLst>
        </p:cNvPr>
        <p:cNvGrpSpPr/>
        <p:nvPr/>
      </p:nvGrpSpPr>
      <p:grpSpPr>
        <a:xfrm>
          <a:off x="0" y="0"/>
          <a:ext cx="0" cy="0"/>
          <a:chOff x="0" y="0"/>
          <a:chExt cx="0" cy="0"/>
        </a:xfrm>
      </p:grpSpPr>
      <p:pic>
        <p:nvPicPr>
          <p:cNvPr id="1026" name="Picture 2" descr="EPOS ERIC Partnership 2026 January">
            <a:extLst>
              <a:ext uri="{FF2B5EF4-FFF2-40B4-BE49-F238E27FC236}">
                <a16:creationId xmlns:a16="http://schemas.microsoft.com/office/drawing/2014/main" id="{4CE1EA88-3675-2E72-56E9-EC529FC25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4867" y="449373"/>
            <a:ext cx="6367133" cy="617696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18A08B5-463F-C564-A8DD-F407D5AE0B97}"/>
              </a:ext>
            </a:extLst>
          </p:cNvPr>
          <p:cNvSpPr>
            <a:spLocks noGrp="1"/>
          </p:cNvSpPr>
          <p:nvPr>
            <p:ph idx="1"/>
          </p:nvPr>
        </p:nvSpPr>
        <p:spPr>
          <a:xfrm>
            <a:off x="838200" y="1348307"/>
            <a:ext cx="4730262" cy="4828656"/>
          </a:xfrm>
        </p:spPr>
        <p:txBody>
          <a:bodyPr>
            <a:normAutofit/>
          </a:bodyPr>
          <a:lstStyle/>
          <a:p>
            <a:pPr marL="554038" indent="-457200">
              <a:lnSpc>
                <a:spcPct val="100000"/>
              </a:lnSpc>
              <a:spcBef>
                <a:spcPts val="0"/>
              </a:spcBef>
              <a:buClr>
                <a:srgbClr val="3A3838"/>
              </a:buClr>
              <a:buSzPts val="2400"/>
            </a:pPr>
            <a:endParaRPr lang="en-GB" sz="2400" dirty="0">
              <a:latin typeface="+mn-lt"/>
              <a:ea typeface="Calibri"/>
              <a:cs typeface="Calibri"/>
              <a:sym typeface="Calibri"/>
            </a:endParaRPr>
          </a:p>
          <a:p>
            <a:pPr marL="554038" indent="-457200">
              <a:lnSpc>
                <a:spcPct val="100000"/>
              </a:lnSpc>
              <a:spcBef>
                <a:spcPts val="0"/>
              </a:spcBef>
              <a:buClr>
                <a:srgbClr val="3A3838"/>
              </a:buClr>
              <a:buSzPts val="2400"/>
            </a:pPr>
            <a:r>
              <a:rPr lang="en-GB" sz="2400" b="0" i="0" u="none" strike="noStrike" cap="none" noProof="0" dirty="0">
                <a:latin typeface="+mn-lt"/>
                <a:ea typeface="Calibri"/>
                <a:cs typeface="Calibri"/>
                <a:sym typeface="Calibri"/>
              </a:rPr>
              <a:t>Since October 2018, </a:t>
            </a:r>
            <a:r>
              <a:rPr lang="en-GB" sz="2400" b="1" i="0" u="none" strike="noStrike" cap="none" noProof="0" dirty="0">
                <a:latin typeface="+mn-lt"/>
                <a:ea typeface="Calibri"/>
                <a:cs typeface="Calibri"/>
                <a:sym typeface="Calibri"/>
              </a:rPr>
              <a:t>EPOS</a:t>
            </a:r>
            <a:r>
              <a:rPr lang="en-GB" sz="2400" b="0" i="0" u="none" strike="noStrike" cap="none" noProof="0" dirty="0">
                <a:latin typeface="+mn-lt"/>
                <a:ea typeface="Calibri"/>
                <a:cs typeface="Calibri"/>
                <a:sym typeface="Calibri"/>
              </a:rPr>
              <a:t> is an </a:t>
            </a:r>
            <a:r>
              <a:rPr lang="en-GB" sz="2400" b="1" i="0" u="none" strike="noStrike" cap="none" noProof="0" dirty="0">
                <a:highlight>
                  <a:srgbClr val="FEDC76"/>
                </a:highlight>
                <a:latin typeface="+mn-lt"/>
                <a:ea typeface="Calibri"/>
                <a:cs typeface="Calibri"/>
                <a:sym typeface="Calibri"/>
              </a:rPr>
              <a:t>ERIC (European RI Consortium), </a:t>
            </a:r>
            <a:r>
              <a:rPr lang="en-GB" sz="2400" b="1" i="0" u="none" strike="noStrike" cap="none" noProof="0" dirty="0">
                <a:latin typeface="+mn-lt"/>
                <a:ea typeface="Calibri"/>
                <a:cs typeface="Calibri"/>
                <a:sym typeface="Calibri"/>
              </a:rPr>
              <a:t>an entity under European law whose main purpose is to establish and operate a Research Infrastructure.</a:t>
            </a:r>
          </a:p>
          <a:p>
            <a:pPr marL="554038" indent="-457200">
              <a:lnSpc>
                <a:spcPct val="100000"/>
              </a:lnSpc>
              <a:spcBef>
                <a:spcPts val="0"/>
              </a:spcBef>
              <a:buClr>
                <a:srgbClr val="3A3838"/>
              </a:buClr>
              <a:buSzPts val="2400"/>
            </a:pPr>
            <a:endParaRPr lang="en-GB" sz="2400" b="1" i="0" u="none" strike="noStrike" cap="none" noProof="0" dirty="0">
              <a:latin typeface="+mn-lt"/>
              <a:ea typeface="Calibri"/>
              <a:cs typeface="Calibri"/>
              <a:sym typeface="Calibri"/>
            </a:endParaRPr>
          </a:p>
          <a:p>
            <a:pPr marL="554038" indent="-457200">
              <a:lnSpc>
                <a:spcPct val="100000"/>
              </a:lnSpc>
              <a:spcBef>
                <a:spcPts val="0"/>
              </a:spcBef>
              <a:buClr>
                <a:srgbClr val="3A3838"/>
              </a:buClr>
              <a:buSzPts val="2400"/>
            </a:pPr>
            <a:r>
              <a:rPr lang="en-GB" sz="2400" b="1" i="0" u="none" strike="noStrike" cap="none" noProof="0" dirty="0">
                <a:latin typeface="+mn-lt"/>
                <a:ea typeface="Arial"/>
                <a:cs typeface="Calibri"/>
                <a:sym typeface="Calibri"/>
              </a:rPr>
              <a:t>19 Countries are </a:t>
            </a:r>
            <a:r>
              <a:rPr lang="en-GB" sz="2400" b="1" noProof="0" dirty="0">
                <a:latin typeface="+mn-lt"/>
                <a:ea typeface="Arial"/>
                <a:cs typeface="Calibri"/>
                <a:sym typeface="Calibri"/>
              </a:rPr>
              <a:t>currently part of EPOS ERIC</a:t>
            </a:r>
            <a:endParaRPr lang="en-GB" sz="1400" b="0" i="0" u="none" strike="noStrike" cap="none" noProof="0" dirty="0">
              <a:latin typeface="+mn-lt"/>
              <a:ea typeface="Arial"/>
              <a:cs typeface="Arial"/>
              <a:sym typeface="Arial"/>
            </a:endParaRPr>
          </a:p>
          <a:p>
            <a:endParaRPr lang="en-GB" sz="2400" noProof="0" dirty="0"/>
          </a:p>
        </p:txBody>
      </p:sp>
      <p:sp>
        <p:nvSpPr>
          <p:cNvPr id="9" name="Google Shape;243;p13">
            <a:extLst>
              <a:ext uri="{FF2B5EF4-FFF2-40B4-BE49-F238E27FC236}">
                <a16:creationId xmlns:a16="http://schemas.microsoft.com/office/drawing/2014/main" id="{BD2E3396-E91E-57A2-5C04-93EC291B15AA}"/>
              </a:ext>
            </a:extLst>
          </p:cNvPr>
          <p:cNvSpPr txBox="1">
            <a:spLocks/>
          </p:cNvSpPr>
          <p:nvPr/>
        </p:nvSpPr>
        <p:spPr>
          <a:xfrm>
            <a:off x="1125367" y="283117"/>
            <a:ext cx="9941265" cy="42280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SzPts val="2800"/>
              <a:buFont typeface="Arial"/>
              <a:buNone/>
            </a:pPr>
            <a:r>
              <a:rPr lang="en-GB" sz="3200" b="1" noProof="0" dirty="0">
                <a:solidFill>
                  <a:srgbClr val="04220A"/>
                </a:solidFill>
                <a:latin typeface="Calibri" panose="020F0502020204030204" pitchFamily="34" charset="0"/>
                <a:cs typeface="Calibri" panose="020F0502020204030204" pitchFamily="34" charset="0"/>
              </a:rPr>
              <a:t>A pan-European infrastructure…</a:t>
            </a:r>
            <a:endParaRPr lang="en-GB" sz="3200" b="1" i="0" u="none" strike="noStrike" cap="none" noProof="0" dirty="0">
              <a:solidFill>
                <a:srgbClr val="04220A"/>
              </a:solidFill>
              <a:latin typeface="Calibri" panose="020F0502020204030204" pitchFamily="34" charset="0"/>
              <a:cs typeface="Calibri" panose="020F0502020204030204" pitchFamily="34" charset="0"/>
              <a:sym typeface="Calibri"/>
            </a:endParaRPr>
          </a:p>
        </p:txBody>
      </p:sp>
      <p:sp>
        <p:nvSpPr>
          <p:cNvPr id="11" name="TextBox 10">
            <a:extLst>
              <a:ext uri="{FF2B5EF4-FFF2-40B4-BE49-F238E27FC236}">
                <a16:creationId xmlns:a16="http://schemas.microsoft.com/office/drawing/2014/main" id="{2C547736-8DCC-8B52-45B0-A5099013433B}"/>
              </a:ext>
            </a:extLst>
          </p:cNvPr>
          <p:cNvSpPr txBox="1"/>
          <p:nvPr/>
        </p:nvSpPr>
        <p:spPr>
          <a:xfrm>
            <a:off x="1290577" y="5273194"/>
            <a:ext cx="6099858" cy="646331"/>
          </a:xfrm>
          <a:prstGeom prst="rect">
            <a:avLst/>
          </a:prstGeom>
          <a:noFill/>
        </p:spPr>
        <p:txBody>
          <a:bodyPr wrap="square">
            <a:spAutoFit/>
          </a:bodyPr>
          <a:lstStyle/>
          <a:p>
            <a:pPr marL="138112" lvl="0">
              <a:spcBef>
                <a:spcPts val="600"/>
              </a:spcBef>
              <a:spcAft>
                <a:spcPts val="600"/>
              </a:spcAft>
              <a:buClr>
                <a:schemeClr val="dk1"/>
              </a:buClr>
              <a:buSzPts val="1800"/>
            </a:pPr>
            <a:r>
              <a:rPr lang="en-GB" dirty="0">
                <a:solidFill>
                  <a:schemeClr val="dk1"/>
                </a:solidFill>
                <a:latin typeface="Calibri" panose="020F0502020204030204" pitchFamily="34" charset="0"/>
                <a:ea typeface="Calibri"/>
                <a:cs typeface="Calibri" panose="020F0502020204030204" pitchFamily="34" charset="0"/>
                <a:sym typeface="Calibri"/>
              </a:rPr>
              <a:t>*List of ERIC Members:</a:t>
            </a:r>
            <a:br>
              <a:rPr lang="en-GB" dirty="0">
                <a:solidFill>
                  <a:schemeClr val="dk1"/>
                </a:solidFill>
                <a:latin typeface="Calibri" panose="020F0502020204030204" pitchFamily="34" charset="0"/>
                <a:ea typeface="Calibri"/>
                <a:cs typeface="Calibri" panose="020F0502020204030204" pitchFamily="34" charset="0"/>
                <a:sym typeface="Calibri"/>
              </a:rPr>
            </a:br>
            <a:r>
              <a:rPr lang="en-GB" dirty="0">
                <a:solidFill>
                  <a:schemeClr val="dk1"/>
                </a:solidFill>
                <a:latin typeface="Calibri" panose="020F0502020204030204" pitchFamily="34" charset="0"/>
                <a:ea typeface="Calibri"/>
                <a:cs typeface="Calibri" panose="020F0502020204030204" pitchFamily="34" charset="0"/>
                <a:sym typeface="Calibri"/>
                <a:hlinkClick r:id="rId4"/>
              </a:rPr>
              <a:t>https://www.epos-eu.org/epos-eric/epos-eric-members</a:t>
            </a:r>
            <a:r>
              <a:rPr lang="en-GB" dirty="0">
                <a:solidFill>
                  <a:schemeClr val="dk1"/>
                </a:solidFill>
                <a:latin typeface="Calibri" panose="020F0502020204030204" pitchFamily="34" charset="0"/>
                <a:ea typeface="Calibri"/>
                <a:cs typeface="Calibri" panose="020F0502020204030204" pitchFamily="34" charset="0"/>
                <a:sym typeface="Calibri"/>
              </a:rPr>
              <a:t> </a:t>
            </a:r>
          </a:p>
        </p:txBody>
      </p:sp>
    </p:spTree>
    <p:extLst>
      <p:ext uri="{BB962C8B-B14F-4D97-AF65-F5344CB8AC3E}">
        <p14:creationId xmlns:p14="http://schemas.microsoft.com/office/powerpoint/2010/main" val="2735876468"/>
      </p:ext>
    </p:extLst>
  </p:cSld>
  <p:clrMapOvr>
    <a:masterClrMapping/>
  </p:clrMapOvr>
  <mc:AlternateContent xmlns:mc="http://schemas.openxmlformats.org/markup-compatibility/2006" xmlns:p14="http://schemas.microsoft.com/office/powerpoint/2010/main">
    <mc:Choice Requires="p14">
      <p:transition p14:dur="10">
        <p:pull/>
      </p:transition>
    </mc:Choice>
    <mc:Fallback xmlns="">
      <p:transition>
        <p:pull/>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C21F0-B917-2084-EACF-13DEFC53F1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6EA641-D6E9-162F-EE49-35E9AE0F4C46}"/>
              </a:ext>
            </a:extLst>
          </p:cNvPr>
          <p:cNvSpPr>
            <a:spLocks noGrp="1"/>
          </p:cNvSpPr>
          <p:nvPr>
            <p:ph type="title"/>
          </p:nvPr>
        </p:nvSpPr>
        <p:spPr>
          <a:xfrm>
            <a:off x="115747" y="378790"/>
            <a:ext cx="11238053" cy="867930"/>
          </a:xfrm>
          <a:noFill/>
        </p:spPr>
        <p:txBody>
          <a:bodyPr wrap="square">
            <a:spAutoFit/>
          </a:bodyPr>
          <a:lstStyle/>
          <a:p>
            <a:pPr algn="ctr">
              <a:buClr>
                <a:srgbClr val="000000"/>
              </a:buClr>
              <a:buSzPts val="2800"/>
            </a:pPr>
            <a:r>
              <a:rPr lang="en-GB" sz="2800" dirty="0">
                <a:latin typeface="Calibri" panose="020F0502020204030204" pitchFamily="34" charset="0"/>
                <a:ea typeface="+mn-ea"/>
                <a:cs typeface="Calibri" panose="020F0502020204030204" pitchFamily="34" charset="0"/>
              </a:rPr>
              <a:t>Definitions #2:</a:t>
            </a:r>
            <a:br>
              <a:rPr lang="en-GB" sz="2800" dirty="0">
                <a:latin typeface="Calibri" panose="020F0502020204030204" pitchFamily="34" charset="0"/>
                <a:ea typeface="+mn-ea"/>
                <a:cs typeface="Calibri" panose="020F0502020204030204" pitchFamily="34" charset="0"/>
              </a:rPr>
            </a:br>
            <a:r>
              <a:rPr lang="en-GB" sz="2800" dirty="0">
                <a:highlight>
                  <a:srgbClr val="FEDC76"/>
                </a:highlight>
                <a:latin typeface="Calibri" panose="020F0502020204030204" pitchFamily="34" charset="0"/>
                <a:ea typeface="+mn-ea"/>
                <a:cs typeface="Calibri" panose="020F0502020204030204" pitchFamily="34" charset="0"/>
              </a:rPr>
              <a:t>European Research Infrastructure Consortium (ERIC)</a:t>
            </a:r>
          </a:p>
        </p:txBody>
      </p:sp>
      <p:sp>
        <p:nvSpPr>
          <p:cNvPr id="3" name="Content Placeholder 2">
            <a:extLst>
              <a:ext uri="{FF2B5EF4-FFF2-40B4-BE49-F238E27FC236}">
                <a16:creationId xmlns:a16="http://schemas.microsoft.com/office/drawing/2014/main" id="{AFED10BD-0CC4-0801-B457-E1D2B7D45FE1}"/>
              </a:ext>
            </a:extLst>
          </p:cNvPr>
          <p:cNvSpPr>
            <a:spLocks noGrp="1"/>
          </p:cNvSpPr>
          <p:nvPr>
            <p:ph idx="1"/>
          </p:nvPr>
        </p:nvSpPr>
        <p:spPr>
          <a:xfrm>
            <a:off x="838200" y="3183039"/>
            <a:ext cx="10515600" cy="2993924"/>
          </a:xfrm>
        </p:spPr>
        <p:txBody>
          <a:bodyPr>
            <a:normAutofit fontScale="92500" lnSpcReduction="10000"/>
          </a:bodyPr>
          <a:lstStyle/>
          <a:p>
            <a:endParaRPr lang="en-GB" sz="2400" dirty="0">
              <a:latin typeface="+mn-lt"/>
            </a:endParaRPr>
          </a:p>
          <a:p>
            <a:pPr marL="0" indent="0">
              <a:buNone/>
            </a:pPr>
            <a:r>
              <a:rPr lang="en-GB" b="1" dirty="0">
                <a:solidFill>
                  <a:schemeClr val="accent4">
                    <a:lumMod val="75000"/>
                  </a:schemeClr>
                </a:solidFill>
                <a:latin typeface="+mn-lt"/>
              </a:rPr>
              <a:t>ERICs are a powerful tool to ensure the RI’s long-term sustainability</a:t>
            </a:r>
          </a:p>
          <a:p>
            <a:pPr>
              <a:buClr>
                <a:schemeClr val="accent4">
                  <a:lumMod val="75000"/>
                </a:schemeClr>
              </a:buClr>
            </a:pPr>
            <a:r>
              <a:rPr lang="en-GB" dirty="0">
                <a:latin typeface="+mn-lt"/>
              </a:rPr>
              <a:t>Legal capacity recognised across EU countries</a:t>
            </a:r>
          </a:p>
          <a:p>
            <a:pPr>
              <a:buClr>
                <a:schemeClr val="accent4">
                  <a:lumMod val="75000"/>
                </a:schemeClr>
              </a:buClr>
            </a:pPr>
            <a:r>
              <a:rPr lang="en-GB" dirty="0">
                <a:latin typeface="+mn-lt"/>
              </a:rPr>
              <a:t>Fast-Track establishment</a:t>
            </a:r>
          </a:p>
          <a:p>
            <a:pPr>
              <a:buClr>
                <a:schemeClr val="accent4">
                  <a:lumMod val="75000"/>
                </a:schemeClr>
              </a:buClr>
            </a:pPr>
            <a:r>
              <a:rPr lang="en-GB" dirty="0">
                <a:latin typeface="+mn-lt"/>
              </a:rPr>
              <a:t>Flexibility to adapt to specific requirements of each RI</a:t>
            </a:r>
          </a:p>
          <a:p>
            <a:pPr>
              <a:buClr>
                <a:schemeClr val="accent4">
                  <a:lumMod val="75000"/>
                </a:schemeClr>
              </a:buClr>
            </a:pPr>
            <a:r>
              <a:rPr lang="en-GB" dirty="0">
                <a:latin typeface="+mn-lt"/>
              </a:rPr>
              <a:t>Some fiscal benefits</a:t>
            </a:r>
          </a:p>
          <a:p>
            <a:endParaRPr lang="en-GB" sz="2400" dirty="0">
              <a:latin typeface="+mn-lt"/>
            </a:endParaRPr>
          </a:p>
        </p:txBody>
      </p:sp>
      <p:sp>
        <p:nvSpPr>
          <p:cNvPr id="4" name="CasellaDiTesto 9">
            <a:extLst>
              <a:ext uri="{FF2B5EF4-FFF2-40B4-BE49-F238E27FC236}">
                <a16:creationId xmlns:a16="http://schemas.microsoft.com/office/drawing/2014/main" id="{72FE0F8E-72D1-C8F4-1BED-E5074F9006A4}"/>
              </a:ext>
            </a:extLst>
          </p:cNvPr>
          <p:cNvSpPr txBox="1"/>
          <p:nvPr/>
        </p:nvSpPr>
        <p:spPr>
          <a:xfrm>
            <a:off x="951053" y="2148744"/>
            <a:ext cx="10289894" cy="1200329"/>
          </a:xfrm>
          <a:prstGeom prst="roundRect">
            <a:avLst>
              <a:gd name="adj" fmla="val 4344"/>
            </a:avLst>
          </a:prstGeom>
          <a:solidFill>
            <a:srgbClr val="FEDC76"/>
          </a:solidFill>
        </p:spPr>
        <p:txBody>
          <a:bodyPr wrap="square">
            <a:spAutoFit/>
          </a:bodyPr>
          <a:lstStyle/>
          <a:p>
            <a:r>
              <a:rPr lang="en-GB" sz="2400" dirty="0"/>
              <a:t>[An ERIC] is a specific legal form that </a:t>
            </a:r>
            <a:r>
              <a:rPr lang="en-GB" sz="2400" b="1" dirty="0"/>
              <a:t>facilitates the establishment and operation of Research Infrastructures with European interest</a:t>
            </a:r>
            <a:r>
              <a:rPr lang="en-GB" sz="2400" dirty="0"/>
              <a:t>. </a:t>
            </a:r>
            <a:endParaRPr kumimoji="0" lang="en-GB" sz="900" b="1" i="1" u="none" strike="noStrike" kern="0" cap="none" spc="0" normalizeH="0" baseline="0" noProof="0" dirty="0">
              <a:ln>
                <a:noFill/>
              </a:ln>
              <a:solidFill>
                <a:srgbClr val="0932FF"/>
              </a:solidFill>
              <a:effectLst/>
              <a:uLnTx/>
              <a:uFillTx/>
              <a:latin typeface="+mn-lt"/>
              <a:ea typeface="+mn-ea"/>
              <a:cs typeface="Calibri" panose="020F0502020204030204" pitchFamily="34" charset="0"/>
              <a:sym typeface="Arial"/>
            </a:endParaRPr>
          </a:p>
          <a:p>
            <a:pPr marL="9525">
              <a:spcBef>
                <a:spcPts val="300"/>
              </a:spcBef>
              <a:defRPr/>
            </a:pPr>
            <a:r>
              <a:rPr lang="en-GB" sz="1400" i="1" dirty="0"/>
              <a:t>European Commission definition</a:t>
            </a:r>
          </a:p>
        </p:txBody>
      </p:sp>
      <p:pic>
        <p:nvPicPr>
          <p:cNvPr id="5" name="Graphic 4" descr="Open book outline">
            <a:extLst>
              <a:ext uri="{FF2B5EF4-FFF2-40B4-BE49-F238E27FC236}">
                <a16:creationId xmlns:a16="http://schemas.microsoft.com/office/drawing/2014/main" id="{09BF9609-F052-D314-9C00-3AFEC2D4D88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412146" y="-128286"/>
            <a:ext cx="2278284" cy="2278284"/>
          </a:xfrm>
          <a:prstGeom prst="rect">
            <a:avLst/>
          </a:prstGeom>
        </p:spPr>
      </p:pic>
      <p:pic>
        <p:nvPicPr>
          <p:cNvPr id="6" name="Graphic 5" descr="Magnifying glass with solid fill">
            <a:extLst>
              <a:ext uri="{FF2B5EF4-FFF2-40B4-BE49-F238E27FC236}">
                <a16:creationId xmlns:a16="http://schemas.microsoft.com/office/drawing/2014/main" id="{9B16EDA9-94CB-79B2-E495-279B4FC1EE2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266745" y="284543"/>
            <a:ext cx="1643606" cy="1643606"/>
          </a:xfrm>
          <a:prstGeom prst="rect">
            <a:avLst/>
          </a:prstGeom>
        </p:spPr>
      </p:pic>
    </p:spTree>
    <p:extLst>
      <p:ext uri="{BB962C8B-B14F-4D97-AF65-F5344CB8AC3E}">
        <p14:creationId xmlns:p14="http://schemas.microsoft.com/office/powerpoint/2010/main" val="1491146703"/>
      </p:ext>
    </p:extLst>
  </p:cSld>
  <p:clrMapOvr>
    <a:masterClrMapping/>
  </p:clrMapOvr>
  <mc:AlternateContent xmlns:mc="http://schemas.openxmlformats.org/markup-compatibility/2006" xmlns:p14="http://schemas.microsoft.com/office/powerpoint/2010/main">
    <mc:Choice Requires="p14">
      <p:transition p14:dur="10">
        <p:pull/>
      </p:transition>
    </mc:Choice>
    <mc:Fallback xmlns="">
      <p:transition>
        <p:pull/>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60BE152A-9310-4041-B3E1-7A665B9BB6C0}"/>
              </a:ext>
            </a:extLst>
          </p:cNvPr>
          <p:cNvSpPr txBox="1"/>
          <p:nvPr/>
        </p:nvSpPr>
        <p:spPr>
          <a:xfrm>
            <a:off x="3294950" y="764245"/>
            <a:ext cx="8227243" cy="70788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EPOS fosters international collaborations </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to serve the interest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of science and society at global level</a:t>
            </a:r>
          </a:p>
        </p:txBody>
      </p:sp>
      <p:sp>
        <p:nvSpPr>
          <p:cNvPr id="6" name="Content Placeholder 5">
            <a:extLst>
              <a:ext uri="{FF2B5EF4-FFF2-40B4-BE49-F238E27FC236}">
                <a16:creationId xmlns:a16="http://schemas.microsoft.com/office/drawing/2014/main" id="{7E43AC85-3430-76E8-A09F-4821A41BA4BE}"/>
              </a:ext>
            </a:extLst>
          </p:cNvPr>
          <p:cNvSpPr txBox="1">
            <a:spLocks/>
          </p:cNvSpPr>
          <p:nvPr/>
        </p:nvSpPr>
        <p:spPr>
          <a:xfrm>
            <a:off x="3478752" y="3407063"/>
            <a:ext cx="8051494" cy="2737942"/>
          </a:xfrm>
          <a:prstGeom prst="rect">
            <a:avLst/>
          </a:prstGeom>
          <a:noFill/>
          <a:ln>
            <a:noFill/>
          </a:ln>
        </p:spPr>
        <p:txBody>
          <a:bodyPr spcFirstLastPara="1" vert="horz" wrap="square" lIns="91425" tIns="45700" rIns="91425" bIns="45700" rtlCol="0" anchor="t" anchorCtr="0">
            <a:noAutofit/>
          </a:bodyPr>
          <a:lstStyle>
            <a:lvl1pPr marL="457200" lvl="0" indent="-406400" algn="l" defTabSz="914400" rtl="0" eaLnBrk="1" latinLnBrk="0" hangingPunct="1">
              <a:lnSpc>
                <a:spcPct val="90000"/>
              </a:lnSpc>
              <a:spcBef>
                <a:spcPts val="1000"/>
              </a:spcBef>
              <a:spcAft>
                <a:spcPts val="0"/>
              </a:spcAft>
              <a:buClr>
                <a:schemeClr val="dk1"/>
              </a:buClr>
              <a:buSzPts val="2800"/>
              <a:buFont typeface="Arial" panose="020B0604020202020204" pitchFamily="34" charset="0"/>
              <a:buChar char="•"/>
              <a:defRPr sz="2800" kern="1200">
                <a:solidFill>
                  <a:schemeClr val="dk1"/>
                </a:solidFill>
                <a:latin typeface="Open Sans"/>
                <a:ea typeface="Open Sans"/>
                <a:cs typeface="Open Sans"/>
                <a:sym typeface="Open Sans"/>
              </a:defRPr>
            </a:lvl1pPr>
            <a:lvl2pPr marL="914400" lvl="1"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400" kern="1200">
                <a:solidFill>
                  <a:schemeClr val="tx1"/>
                </a:solidFill>
                <a:latin typeface="+mn-lt"/>
                <a:ea typeface="+mn-ea"/>
                <a:cs typeface="+mn-cs"/>
              </a:defRPr>
            </a:lvl2pPr>
            <a:lvl3pPr marL="1371600" lvl="2"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361950" marR="0" lvl="0" indent="-355600" algn="just" defTabSz="914400" rtl="0" eaLnBrk="1" fontAlgn="auto" latinLnBrk="0" hangingPunct="1">
              <a:lnSpc>
                <a:spcPct val="100000"/>
              </a:lnSpc>
              <a:spcBef>
                <a:spcPts val="0"/>
              </a:spcBef>
              <a:spcAft>
                <a:spcPts val="0"/>
              </a:spcAft>
              <a:buClr>
                <a:prstClr val="black"/>
              </a:buClr>
              <a:buSzPts val="2800"/>
              <a:buFont typeface="Wingdings" pitchFamily="2" charset="2"/>
              <a:buChar char="ü"/>
              <a:tabLst/>
              <a:defRPr/>
            </a:pP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Open Sans"/>
                <a:cs typeface="Calibri" panose="020F0502020204030204" pitchFamily="34" charset="0"/>
                <a:sym typeface="Open Sans"/>
              </a:rPr>
              <a:t>Promote </a:t>
            </a:r>
            <a:r>
              <a:rPr kumimoji="0" lang="en-US" sz="2200" b="1" i="0" u="none" strike="noStrike" kern="1200" cap="none" spc="0" normalizeH="0" baseline="0" noProof="0" dirty="0">
                <a:ln>
                  <a:noFill/>
                </a:ln>
                <a:solidFill>
                  <a:srgbClr val="04220A"/>
                </a:solidFill>
                <a:effectLst/>
                <a:highlight>
                  <a:srgbClr val="FEDC76"/>
                </a:highlight>
                <a:uLnTx/>
                <a:uFillTx/>
                <a:latin typeface="Calibri" panose="020F0502020204030204" pitchFamily="34" charset="0"/>
                <a:ea typeface="Open Sans"/>
                <a:cs typeface="Calibri" panose="020F0502020204030204" pitchFamily="34" charset="0"/>
                <a:sym typeface="Open Sans"/>
              </a:rPr>
              <a:t>Open Science and FAIR principles </a:t>
            </a:r>
            <a:r>
              <a:rPr kumimoji="0" lang="en-US" sz="2200" b="1" i="0" u="none" strike="noStrike" kern="1200" cap="none" spc="0" normalizeH="0" baseline="0" noProof="0" dirty="0">
                <a:ln>
                  <a:noFill/>
                </a:ln>
                <a:solidFill>
                  <a:prstClr val="black"/>
                </a:solidFill>
                <a:effectLst/>
                <a:uLnTx/>
                <a:uFillTx/>
                <a:latin typeface="Calibri" panose="020F0502020204030204" pitchFamily="34" charset="0"/>
                <a:ea typeface="Open Sans"/>
                <a:cs typeface="Calibri" panose="020F0502020204030204" pitchFamily="34" charset="0"/>
                <a:sym typeface="Open Sans"/>
              </a:rPr>
              <a:t>at the global level </a:t>
            </a:r>
            <a:r>
              <a:rPr kumimoji="0" lang="en-GB" sz="2200" b="1" i="0" u="none" strike="noStrike" kern="1200" cap="none" spc="0" normalizeH="0" baseline="0" noProof="0" dirty="0">
                <a:ln>
                  <a:noFill/>
                </a:ln>
                <a:solidFill>
                  <a:prstClr val="black"/>
                </a:solidFill>
                <a:effectLst/>
                <a:uLnTx/>
                <a:uFillTx/>
                <a:latin typeface="Calibri" panose="020F0502020204030204" pitchFamily="34" charset="0"/>
                <a:ea typeface="Open Sans"/>
                <a:cs typeface="Calibri" panose="020F0502020204030204" pitchFamily="34" charset="0"/>
                <a:sym typeface="Open Sans"/>
              </a:rPr>
              <a:t>to enable equitable and inclusive research</a:t>
            </a:r>
          </a:p>
          <a:p>
            <a:pPr marL="361950" marR="0" lvl="0" indent="-355600" algn="just" defTabSz="914400" rtl="0" eaLnBrk="1" fontAlgn="auto" latinLnBrk="0" hangingPunct="1">
              <a:lnSpc>
                <a:spcPct val="90000"/>
              </a:lnSpc>
              <a:spcBef>
                <a:spcPts val="1800"/>
              </a:spcBef>
              <a:spcAft>
                <a:spcPts val="600"/>
              </a:spcAft>
              <a:buClr>
                <a:prstClr val="black"/>
              </a:buClr>
              <a:buSzPts val="2800"/>
              <a:buFont typeface="Wingdings" pitchFamily="2" charset="2"/>
              <a:buChar char="ü"/>
              <a:tabLst/>
              <a:defRPr/>
            </a:pPr>
            <a:r>
              <a:rPr kumimoji="0" lang="en-GB" sz="2200" b="1" i="0" u="none" strike="noStrike" kern="1200" cap="none" spc="0" normalizeH="0" baseline="0" noProof="0" dirty="0">
                <a:ln>
                  <a:noFill/>
                </a:ln>
                <a:solidFill>
                  <a:prstClr val="black"/>
                </a:solidFill>
                <a:effectLst/>
                <a:uLnTx/>
                <a:uFillTx/>
                <a:latin typeface="Calibri" panose="020F0502020204030204" pitchFamily="34" charset="0"/>
                <a:ea typeface="Open Sans"/>
                <a:cs typeface="Calibri" panose="020F0502020204030204" pitchFamily="34" charset="0"/>
                <a:sym typeface="Open Sans"/>
              </a:rPr>
              <a:t>Activate a global network of collaborations to </a:t>
            </a:r>
            <a:r>
              <a:rPr kumimoji="0" lang="en-GB" sz="2200" b="1" i="0" u="none" strike="noStrike" kern="1200" cap="none" spc="0" normalizeH="0" baseline="0" noProof="0" dirty="0">
                <a:ln>
                  <a:noFill/>
                </a:ln>
                <a:solidFill>
                  <a:srgbClr val="04220A"/>
                </a:solidFill>
                <a:effectLst/>
                <a:highlight>
                  <a:srgbClr val="FEDC76"/>
                </a:highlight>
                <a:uLnTx/>
                <a:uFillTx/>
                <a:latin typeface="Calibri" panose="020F0502020204030204" pitchFamily="34" charset="0"/>
                <a:ea typeface="Open Sans"/>
                <a:cs typeface="Calibri" panose="020F0502020204030204" pitchFamily="34" charset="0"/>
                <a:sym typeface="Open Sans"/>
              </a:rPr>
              <a:t>capitalize on joint investments and expertise </a:t>
            </a:r>
          </a:p>
          <a:p>
            <a:pPr marL="361950" marR="0" lvl="0" indent="-355600" algn="just" defTabSz="914400" rtl="0" eaLnBrk="1" fontAlgn="auto" latinLnBrk="0" hangingPunct="1">
              <a:lnSpc>
                <a:spcPct val="90000"/>
              </a:lnSpc>
              <a:spcBef>
                <a:spcPts val="1800"/>
              </a:spcBef>
              <a:spcAft>
                <a:spcPts val="600"/>
              </a:spcAft>
              <a:buClr>
                <a:prstClr val="black"/>
              </a:buClr>
              <a:buSzPts val="2800"/>
              <a:buFont typeface="Wingdings" pitchFamily="2" charset="2"/>
              <a:buChar char="ü"/>
              <a:tabLst/>
              <a:defRPr/>
            </a:pPr>
            <a:r>
              <a:rPr kumimoji="0" lang="en-GB" sz="2200" b="1" i="0" u="none" strike="noStrike" kern="1200" cap="none" spc="0" normalizeH="0" baseline="0" noProof="0" dirty="0">
                <a:ln>
                  <a:noFill/>
                </a:ln>
                <a:solidFill>
                  <a:srgbClr val="04220A"/>
                </a:solidFill>
                <a:effectLst/>
                <a:highlight>
                  <a:srgbClr val="FEDC76"/>
                </a:highlight>
                <a:uLnTx/>
                <a:uFillTx/>
                <a:latin typeface="Calibri" panose="020F0502020204030204" pitchFamily="34" charset="0"/>
                <a:ea typeface="Open Sans"/>
                <a:cs typeface="Calibri" panose="020F0502020204030204" pitchFamily="34" charset="0"/>
                <a:sym typeface="Open Sans"/>
              </a:rPr>
              <a:t>Federate research platforms </a:t>
            </a:r>
            <a:r>
              <a:rPr kumimoji="0" lang="en-GB" sz="2200" b="1" i="0" u="none" strike="noStrike" kern="1200" cap="none" spc="0" normalizeH="0" baseline="0" noProof="0" dirty="0">
                <a:ln>
                  <a:noFill/>
                </a:ln>
                <a:solidFill>
                  <a:prstClr val="black"/>
                </a:solidFill>
                <a:effectLst/>
                <a:uLnTx/>
                <a:uFillTx/>
                <a:latin typeface="Calibri" panose="020F0502020204030204" pitchFamily="34" charset="0"/>
                <a:ea typeface="Open Sans"/>
                <a:cs typeface="Calibri" panose="020F0502020204030204" pitchFamily="34" charset="0"/>
                <a:sym typeface="Open Sans"/>
              </a:rPr>
              <a:t>to maximize the benefits of integrating multidisciplinary DATA </a:t>
            </a:r>
            <a:r>
              <a:rPr kumimoji="0" lang="it-IT" sz="2200" b="1" i="0" u="none" strike="noStrike" kern="1200" cap="none" spc="0" normalizeH="0" baseline="0" noProof="0" dirty="0">
                <a:ln>
                  <a:noFill/>
                </a:ln>
                <a:solidFill>
                  <a:prstClr val="black"/>
                </a:solidFill>
                <a:effectLst/>
                <a:uLnTx/>
                <a:uFillTx/>
                <a:latin typeface="Calibri" panose="020F0502020204030204" pitchFamily="34" charset="0"/>
                <a:ea typeface="Open Sans"/>
                <a:cs typeface="Calibri" panose="020F0502020204030204" pitchFamily="34" charset="0"/>
                <a:sym typeface="Calibri"/>
              </a:rPr>
              <a:t>to </a:t>
            </a:r>
            <a:r>
              <a:rPr kumimoji="0" lang="it-IT" sz="2200" b="1" i="0" u="none" strike="noStrike" kern="1200" cap="none" spc="0" normalizeH="0" baseline="0" noProof="0" dirty="0" err="1">
                <a:ln>
                  <a:noFill/>
                </a:ln>
                <a:solidFill>
                  <a:prstClr val="black"/>
                </a:solidFill>
                <a:effectLst/>
                <a:uLnTx/>
                <a:uFillTx/>
                <a:latin typeface="Calibri" panose="020F0502020204030204" pitchFamily="34" charset="0"/>
                <a:ea typeface="Open Sans"/>
                <a:cs typeface="Calibri" panose="020F0502020204030204" pitchFamily="34" charset="0"/>
                <a:sym typeface="Calibri"/>
              </a:rPr>
              <a:t>excellent</a:t>
            </a:r>
            <a:r>
              <a:rPr kumimoji="0" lang="it-IT" sz="2200" b="1" i="0" u="none" strike="noStrike" kern="1200" cap="none" spc="0" normalizeH="0" baseline="0" noProof="0" dirty="0">
                <a:ln>
                  <a:noFill/>
                </a:ln>
                <a:solidFill>
                  <a:prstClr val="black"/>
                </a:solidFill>
                <a:effectLst/>
                <a:uLnTx/>
                <a:uFillTx/>
                <a:latin typeface="Calibri" panose="020F0502020204030204" pitchFamily="34" charset="0"/>
                <a:ea typeface="Open Sans"/>
                <a:cs typeface="Calibri" panose="020F0502020204030204" pitchFamily="34" charset="0"/>
                <a:sym typeface="Calibri"/>
              </a:rPr>
              <a:t> science and </a:t>
            </a:r>
            <a:r>
              <a:rPr kumimoji="0" lang="it-IT" sz="2200" b="1" i="0" u="none" strike="noStrike" kern="1200" cap="none" spc="0" normalizeH="0" baseline="0" noProof="0" dirty="0" err="1">
                <a:ln>
                  <a:noFill/>
                </a:ln>
                <a:solidFill>
                  <a:prstClr val="black"/>
                </a:solidFill>
                <a:effectLst/>
                <a:uLnTx/>
                <a:uFillTx/>
                <a:latin typeface="Calibri" panose="020F0502020204030204" pitchFamily="34" charset="0"/>
                <a:ea typeface="Open Sans"/>
                <a:cs typeface="Calibri" panose="020F0502020204030204" pitchFamily="34" charset="0"/>
                <a:sym typeface="Calibri"/>
              </a:rPr>
              <a:t>innovation</a:t>
            </a:r>
            <a:r>
              <a:rPr kumimoji="0" lang="it-IT" sz="2200" b="1" i="0" u="none" strike="noStrike" kern="1200" cap="none" spc="0" normalizeH="0" baseline="0" noProof="0" dirty="0">
                <a:ln>
                  <a:noFill/>
                </a:ln>
                <a:solidFill>
                  <a:prstClr val="black"/>
                </a:solidFill>
                <a:effectLst/>
                <a:uLnTx/>
                <a:uFillTx/>
                <a:latin typeface="Calibri" panose="020F0502020204030204" pitchFamily="34" charset="0"/>
                <a:ea typeface="Open Sans"/>
                <a:cs typeface="Calibri" panose="020F0502020204030204" pitchFamily="34" charset="0"/>
                <a:sym typeface="Calibri"/>
              </a:rPr>
              <a:t> </a:t>
            </a:r>
            <a:r>
              <a:rPr kumimoji="0" lang="en-GB" sz="2200" b="1" i="0" u="none" strike="noStrike" kern="1200" cap="none" spc="0" normalizeH="0" baseline="0" noProof="0" dirty="0">
                <a:ln>
                  <a:noFill/>
                </a:ln>
                <a:solidFill>
                  <a:prstClr val="black"/>
                </a:solidFill>
                <a:effectLst/>
                <a:uLnTx/>
                <a:uFillTx/>
                <a:latin typeface="Calibri" panose="020F0502020204030204" pitchFamily="34" charset="0"/>
                <a:ea typeface="Open Sans"/>
                <a:cs typeface="Calibri" panose="020F0502020204030204" pitchFamily="34" charset="0"/>
                <a:sym typeface="Open Sans"/>
              </a:rPr>
              <a:t>for responding to societal needs at global level</a:t>
            </a:r>
          </a:p>
          <a:p>
            <a:pPr marL="6350" marR="0" lvl="0" indent="0" algn="just" defTabSz="914400" rtl="0" eaLnBrk="1" fontAlgn="auto" latinLnBrk="0" hangingPunct="1">
              <a:lnSpc>
                <a:spcPct val="90000"/>
              </a:lnSpc>
              <a:spcBef>
                <a:spcPts val="1800"/>
              </a:spcBef>
              <a:spcAft>
                <a:spcPts val="600"/>
              </a:spcAft>
              <a:buClr>
                <a:prstClr val="black"/>
              </a:buClr>
              <a:buSzPts val="2800"/>
              <a:buFont typeface="Arial" panose="020B0604020202020204" pitchFamily="34" charset="0"/>
              <a:buNone/>
              <a:tabLst/>
              <a:defRPr/>
            </a:pPr>
            <a:endParaRPr kumimoji="0" lang="en-GB" sz="2200" b="1" i="0" u="none" strike="noStrike" kern="1200" cap="none" spc="0" normalizeH="0" baseline="0" noProof="0" dirty="0">
              <a:ln>
                <a:noFill/>
              </a:ln>
              <a:solidFill>
                <a:srgbClr val="0332FF"/>
              </a:solidFill>
              <a:effectLst/>
              <a:uLnTx/>
              <a:uFillTx/>
              <a:latin typeface="Calibri" panose="020F0502020204030204" pitchFamily="34" charset="0"/>
              <a:ea typeface="Open Sans"/>
              <a:cs typeface="Calibri" panose="020F0502020204030204" pitchFamily="34" charset="0"/>
              <a:sym typeface="Open Sans"/>
            </a:endParaRPr>
          </a:p>
          <a:p>
            <a:pPr marL="361950" marR="0" lvl="0" indent="-355600" algn="just" defTabSz="914400" rtl="0" eaLnBrk="1" fontAlgn="auto" latinLnBrk="0" hangingPunct="1">
              <a:lnSpc>
                <a:spcPct val="90000"/>
              </a:lnSpc>
              <a:spcBef>
                <a:spcPts val="1800"/>
              </a:spcBef>
              <a:spcAft>
                <a:spcPts val="600"/>
              </a:spcAft>
              <a:buClr>
                <a:prstClr val="black"/>
              </a:buClr>
              <a:buSzPts val="2800"/>
              <a:buFont typeface="Wingdings" pitchFamily="2" charset="2"/>
              <a:buChar char="ü"/>
              <a:tabLst/>
              <a:defRPr/>
            </a:pPr>
            <a:endParaRPr kumimoji="0" lang="en-GB" sz="2200" b="1" i="0" u="none" strike="noStrike" kern="1200" cap="none" spc="0" normalizeH="0" baseline="0" noProof="0" dirty="0">
              <a:ln>
                <a:noFill/>
              </a:ln>
              <a:solidFill>
                <a:srgbClr val="0332FF"/>
              </a:solidFill>
              <a:effectLst/>
              <a:uLnTx/>
              <a:uFillTx/>
              <a:latin typeface="Calibri" panose="020F0502020204030204" pitchFamily="34" charset="0"/>
              <a:ea typeface="Open Sans"/>
              <a:cs typeface="Calibri" panose="020F0502020204030204" pitchFamily="34" charset="0"/>
              <a:sym typeface="Open Sans"/>
            </a:endParaRPr>
          </a:p>
        </p:txBody>
      </p:sp>
      <p:grpSp>
        <p:nvGrpSpPr>
          <p:cNvPr id="32" name="Gruppo 31">
            <a:extLst>
              <a:ext uri="{FF2B5EF4-FFF2-40B4-BE49-F238E27FC236}">
                <a16:creationId xmlns:a16="http://schemas.microsoft.com/office/drawing/2014/main" id="{A06C2527-7815-AF48-AE3E-73C16344D866}"/>
              </a:ext>
            </a:extLst>
          </p:cNvPr>
          <p:cNvGrpSpPr/>
          <p:nvPr/>
        </p:nvGrpSpPr>
        <p:grpSpPr>
          <a:xfrm>
            <a:off x="3107016" y="1844824"/>
            <a:ext cx="8533600" cy="1305196"/>
            <a:chOff x="3107016" y="1608299"/>
            <a:chExt cx="8533600" cy="1305196"/>
          </a:xfrm>
        </p:grpSpPr>
        <p:grpSp>
          <p:nvGrpSpPr>
            <p:cNvPr id="8" name="Gruppo 7">
              <a:extLst>
                <a:ext uri="{FF2B5EF4-FFF2-40B4-BE49-F238E27FC236}">
                  <a16:creationId xmlns:a16="http://schemas.microsoft.com/office/drawing/2014/main" id="{3811401D-A4F4-94A1-41E2-6A9CEF4A63EC}"/>
                </a:ext>
              </a:extLst>
            </p:cNvPr>
            <p:cNvGrpSpPr/>
            <p:nvPr/>
          </p:nvGrpSpPr>
          <p:grpSpPr>
            <a:xfrm>
              <a:off x="3107016" y="1608299"/>
              <a:ext cx="1490781" cy="1305196"/>
              <a:chOff x="2976816" y="1496731"/>
              <a:chExt cx="1490781" cy="1305196"/>
            </a:xfrm>
          </p:grpSpPr>
          <p:sp>
            <p:nvSpPr>
              <p:cNvPr id="9" name="Rettangolo 8">
                <a:extLst>
                  <a:ext uri="{FF2B5EF4-FFF2-40B4-BE49-F238E27FC236}">
                    <a16:creationId xmlns:a16="http://schemas.microsoft.com/office/drawing/2014/main" id="{C596A472-AFAC-5D89-7491-63134ADFB715}"/>
                  </a:ext>
                </a:extLst>
              </p:cNvPr>
              <p:cNvSpPr/>
              <p:nvPr/>
            </p:nvSpPr>
            <p:spPr>
              <a:xfrm>
                <a:off x="3019992" y="1496731"/>
                <a:ext cx="1404428" cy="523220"/>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2800" b="1" i="0" u="none" strike="noStrike" kern="1200" cap="none" spc="0" normalizeH="0" baseline="0" noProof="0" dirty="0">
                    <a:ln>
                      <a:noFill/>
                    </a:ln>
                    <a:solidFill>
                      <a:srgbClr val="04220A"/>
                    </a:solidFill>
                    <a:effectLst/>
                    <a:highlight>
                      <a:srgbClr val="FEDC76"/>
                    </a:highlight>
                    <a:uLnTx/>
                    <a:uFillTx/>
                    <a:latin typeface="Calibri" panose="020F0502020204030204" pitchFamily="34" charset="0"/>
                    <a:ea typeface="+mn-ea"/>
                    <a:cs typeface="Calibri" panose="020F0502020204030204" pitchFamily="34" charset="0"/>
                  </a:rPr>
                  <a:t>Europe</a:t>
                </a:r>
              </a:p>
            </p:txBody>
          </p:sp>
          <p:pic>
            <p:nvPicPr>
              <p:cNvPr id="10" name="Immagine 9">
                <a:extLst>
                  <a:ext uri="{FF2B5EF4-FFF2-40B4-BE49-F238E27FC236}">
                    <a16:creationId xmlns:a16="http://schemas.microsoft.com/office/drawing/2014/main" id="{F5518B0F-D7FB-0445-A38D-30D9AFF6E04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6816" y="2117927"/>
                <a:ext cx="1490781" cy="684000"/>
              </a:xfrm>
              <a:prstGeom prst="rect">
                <a:avLst/>
              </a:prstGeom>
            </p:spPr>
          </p:pic>
        </p:grpSp>
        <p:grpSp>
          <p:nvGrpSpPr>
            <p:cNvPr id="11" name="Gruppo 10">
              <a:extLst>
                <a:ext uri="{FF2B5EF4-FFF2-40B4-BE49-F238E27FC236}">
                  <a16:creationId xmlns:a16="http://schemas.microsoft.com/office/drawing/2014/main" id="{6F06CAD9-34CA-0632-D0CE-5308C7A24C54}"/>
                </a:ext>
              </a:extLst>
            </p:cNvPr>
            <p:cNvGrpSpPr/>
            <p:nvPr/>
          </p:nvGrpSpPr>
          <p:grpSpPr>
            <a:xfrm>
              <a:off x="7248128" y="1657904"/>
              <a:ext cx="2208722" cy="1205986"/>
              <a:chOff x="7324008" y="1525574"/>
              <a:chExt cx="2208722" cy="1205986"/>
            </a:xfrm>
          </p:grpSpPr>
          <p:pic>
            <p:nvPicPr>
              <p:cNvPr id="12" name="Google Shape;509;p27">
                <a:extLst>
                  <a:ext uri="{FF2B5EF4-FFF2-40B4-BE49-F238E27FC236}">
                    <a16:creationId xmlns:a16="http://schemas.microsoft.com/office/drawing/2014/main" id="{CCF5CA93-91A0-C27F-CA65-5ADE482EB460}"/>
                  </a:ext>
                </a:extLst>
              </p:cNvPr>
              <p:cNvPicPr preferRelativeResize="0">
                <a:picLocks noChangeAspect="1"/>
              </p:cNvPicPr>
              <p:nvPr/>
            </p:nvPicPr>
            <p:blipFill rotWithShape="1">
              <a:blip r:embed="rId4" cstate="email">
                <a:alphaModFix/>
                <a:extLst>
                  <a:ext uri="{28A0092B-C50C-407E-A947-70E740481C1C}">
                    <a14:useLocalDpi xmlns:a14="http://schemas.microsoft.com/office/drawing/2010/main"/>
                  </a:ext>
                </a:extLst>
              </a:blip>
              <a:srcRect/>
              <a:stretch/>
            </p:blipFill>
            <p:spPr>
              <a:xfrm>
                <a:off x="7324008" y="2178709"/>
                <a:ext cx="2208722" cy="552851"/>
              </a:xfrm>
              <a:prstGeom prst="rect">
                <a:avLst/>
              </a:prstGeom>
              <a:noFill/>
              <a:ln>
                <a:noFill/>
              </a:ln>
            </p:spPr>
          </p:pic>
          <p:sp>
            <p:nvSpPr>
              <p:cNvPr id="13" name="Rettangolo 12">
                <a:extLst>
                  <a:ext uri="{FF2B5EF4-FFF2-40B4-BE49-F238E27FC236}">
                    <a16:creationId xmlns:a16="http://schemas.microsoft.com/office/drawing/2014/main" id="{3F8819B9-7462-CB11-B387-041F110A70BA}"/>
                  </a:ext>
                </a:extLst>
              </p:cNvPr>
              <p:cNvSpPr/>
              <p:nvPr/>
            </p:nvSpPr>
            <p:spPr>
              <a:xfrm>
                <a:off x="7667372" y="1525574"/>
                <a:ext cx="1769067" cy="523220"/>
              </a:xfrm>
              <a:prstGeom prst="rect">
                <a:avLst/>
              </a:prstGeom>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GB" sz="2800" b="1" i="0" u="none" strike="noStrike" kern="1200" cap="none" spc="0" normalizeH="0" baseline="0" noProof="0" dirty="0">
                    <a:ln>
                      <a:noFill/>
                    </a:ln>
                    <a:solidFill>
                      <a:srgbClr val="04220A"/>
                    </a:solidFill>
                    <a:effectLst/>
                    <a:highlight>
                      <a:srgbClr val="FEDC76"/>
                    </a:highlight>
                    <a:uLnTx/>
                    <a:uFillTx/>
                    <a:latin typeface="Calibri" panose="020F0502020204030204" pitchFamily="34" charset="0"/>
                    <a:ea typeface="+mn-ea"/>
                    <a:cs typeface="Calibri" panose="020F0502020204030204" pitchFamily="34" charset="0"/>
                  </a:rPr>
                  <a:t>Australia</a:t>
                </a:r>
              </a:p>
            </p:txBody>
          </p:sp>
        </p:grpSp>
        <p:grpSp>
          <p:nvGrpSpPr>
            <p:cNvPr id="14" name="Gruppo 13">
              <a:extLst>
                <a:ext uri="{FF2B5EF4-FFF2-40B4-BE49-F238E27FC236}">
                  <a16:creationId xmlns:a16="http://schemas.microsoft.com/office/drawing/2014/main" id="{29899C4E-6C5E-F447-8624-B1F97166D267}"/>
                </a:ext>
              </a:extLst>
            </p:cNvPr>
            <p:cNvGrpSpPr/>
            <p:nvPr/>
          </p:nvGrpSpPr>
          <p:grpSpPr>
            <a:xfrm>
              <a:off x="4728112" y="1636062"/>
              <a:ext cx="2376000" cy="1249670"/>
              <a:chOff x="4663109" y="1547693"/>
              <a:chExt cx="2376000" cy="1249670"/>
            </a:xfrm>
          </p:grpSpPr>
          <p:pic>
            <p:nvPicPr>
              <p:cNvPr id="15" name="Picture 2" descr="Contact Us">
                <a:extLst>
                  <a:ext uri="{FF2B5EF4-FFF2-40B4-BE49-F238E27FC236}">
                    <a16:creationId xmlns:a16="http://schemas.microsoft.com/office/drawing/2014/main" id="{F4AB0BD9-DA59-0727-E9BC-C10B47D7E1C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63109" y="2106266"/>
                <a:ext cx="2376000" cy="691097"/>
              </a:xfrm>
              <a:prstGeom prst="rect">
                <a:avLst/>
              </a:prstGeom>
              <a:noFill/>
              <a:extLst>
                <a:ext uri="{909E8E84-426E-40DD-AFC4-6F175D3DCCD1}">
                  <a14:hiddenFill xmlns:a14="http://schemas.microsoft.com/office/drawing/2010/main">
                    <a:solidFill>
                      <a:srgbClr val="FFFFFF"/>
                    </a:solidFill>
                  </a14:hiddenFill>
                </a:ext>
              </a:extLst>
            </p:spPr>
          </p:pic>
          <p:sp>
            <p:nvSpPr>
              <p:cNvPr id="16" name="Rettangolo 15">
                <a:extLst>
                  <a:ext uri="{FF2B5EF4-FFF2-40B4-BE49-F238E27FC236}">
                    <a16:creationId xmlns:a16="http://schemas.microsoft.com/office/drawing/2014/main" id="{0C1B78E5-54E0-B496-C589-EC8BC8DB7F78}"/>
                  </a:ext>
                </a:extLst>
              </p:cNvPr>
              <p:cNvSpPr/>
              <p:nvPr/>
            </p:nvSpPr>
            <p:spPr>
              <a:xfrm>
                <a:off x="5452100" y="1547693"/>
                <a:ext cx="915968" cy="523220"/>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2800" b="1" i="0" u="none" strike="noStrike" kern="1200" cap="none" spc="0" normalizeH="0" baseline="0" noProof="0" dirty="0">
                    <a:ln>
                      <a:noFill/>
                    </a:ln>
                    <a:solidFill>
                      <a:srgbClr val="04220A"/>
                    </a:solidFill>
                    <a:effectLst/>
                    <a:highlight>
                      <a:srgbClr val="FEDC76"/>
                    </a:highlight>
                    <a:uLnTx/>
                    <a:uFillTx/>
                    <a:latin typeface="Calibri" panose="020F0502020204030204" pitchFamily="34" charset="0"/>
                    <a:ea typeface="+mn-ea"/>
                    <a:cs typeface="Calibri" panose="020F0502020204030204" pitchFamily="34" charset="0"/>
                  </a:rPr>
                  <a:t>USA</a:t>
                </a:r>
              </a:p>
            </p:txBody>
          </p:sp>
        </p:grpSp>
        <p:grpSp>
          <p:nvGrpSpPr>
            <p:cNvPr id="3" name="Gruppo 2">
              <a:extLst>
                <a:ext uri="{FF2B5EF4-FFF2-40B4-BE49-F238E27FC236}">
                  <a16:creationId xmlns:a16="http://schemas.microsoft.com/office/drawing/2014/main" id="{75C81434-C1EF-F844-AB3C-4FE13DDC270B}"/>
                </a:ext>
              </a:extLst>
            </p:cNvPr>
            <p:cNvGrpSpPr/>
            <p:nvPr/>
          </p:nvGrpSpPr>
          <p:grpSpPr>
            <a:xfrm>
              <a:off x="9459770" y="1637107"/>
              <a:ext cx="2180846" cy="1247581"/>
              <a:chOff x="9315829" y="1697684"/>
              <a:chExt cx="2180846" cy="1247581"/>
            </a:xfrm>
          </p:grpSpPr>
          <p:sp>
            <p:nvSpPr>
              <p:cNvPr id="29" name="Rettangolo 28">
                <a:extLst>
                  <a:ext uri="{FF2B5EF4-FFF2-40B4-BE49-F238E27FC236}">
                    <a16:creationId xmlns:a16="http://schemas.microsoft.com/office/drawing/2014/main" id="{E274C33D-922F-7D6A-C83B-405E297DAD02}"/>
                  </a:ext>
                </a:extLst>
              </p:cNvPr>
              <p:cNvSpPr/>
              <p:nvPr/>
            </p:nvSpPr>
            <p:spPr>
              <a:xfrm>
                <a:off x="9315829" y="1697684"/>
                <a:ext cx="2180846" cy="523220"/>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GB" sz="2800" b="1" i="0" u="none" strike="noStrike" kern="1200" cap="none" spc="0" normalizeH="0" baseline="0" noProof="0" dirty="0">
                    <a:ln>
                      <a:noFill/>
                    </a:ln>
                    <a:solidFill>
                      <a:srgbClr val="04220A"/>
                    </a:solidFill>
                    <a:effectLst/>
                    <a:highlight>
                      <a:srgbClr val="FEDC76"/>
                    </a:highlight>
                    <a:uLnTx/>
                    <a:uFillTx/>
                    <a:latin typeface="Calibri" panose="020F0502020204030204" pitchFamily="34" charset="0"/>
                    <a:ea typeface="+mn-ea"/>
                    <a:cs typeface="Calibri" panose="020F0502020204030204" pitchFamily="34" charset="0"/>
                  </a:rPr>
                  <a:t>New Zealand</a:t>
                </a:r>
              </a:p>
            </p:txBody>
          </p:sp>
          <p:pic>
            <p:nvPicPr>
              <p:cNvPr id="4" name="Picture 3">
                <a:extLst>
                  <a:ext uri="{FF2B5EF4-FFF2-40B4-BE49-F238E27FC236}">
                    <a16:creationId xmlns:a16="http://schemas.microsoft.com/office/drawing/2014/main" id="{A4C33DC2-F9A1-03F3-DE10-7960A54C221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34252" y="2256214"/>
                <a:ext cx="1944000" cy="689051"/>
              </a:xfrm>
              <a:prstGeom prst="rect">
                <a:avLst/>
              </a:prstGeom>
            </p:spPr>
          </p:pic>
        </p:grpSp>
      </p:grpSp>
      <p:pic>
        <p:nvPicPr>
          <p:cNvPr id="18" name="Google Shape;510;p27">
            <a:extLst>
              <a:ext uri="{FF2B5EF4-FFF2-40B4-BE49-F238E27FC236}">
                <a16:creationId xmlns:a16="http://schemas.microsoft.com/office/drawing/2014/main" id="{AF4CFA4F-30E6-7C6F-5D49-C69D6DCCD3C6}"/>
              </a:ext>
            </a:extLst>
          </p:cNvPr>
          <p:cNvPicPr preferRelativeResize="0">
            <a:picLocks noChangeAspect="1"/>
          </p:cNvPicPr>
          <p:nvPr/>
        </p:nvPicPr>
        <p:blipFill rotWithShape="1">
          <a:blip r:embed="rId7" cstate="email">
            <a:alphaModFix/>
            <a:extLst>
              <a:ext uri="{28A0092B-C50C-407E-A947-70E740481C1C}">
                <a14:useLocalDpi xmlns:a14="http://schemas.microsoft.com/office/drawing/2010/main"/>
              </a:ext>
            </a:extLst>
          </a:blip>
          <a:srcRect/>
          <a:stretch/>
        </p:blipFill>
        <p:spPr>
          <a:xfrm>
            <a:off x="1993310" y="2883493"/>
            <a:ext cx="555664" cy="555645"/>
          </a:xfrm>
          <a:prstGeom prst="rect">
            <a:avLst/>
          </a:prstGeom>
          <a:noFill/>
          <a:ln>
            <a:noFill/>
          </a:ln>
        </p:spPr>
      </p:pic>
      <p:pic>
        <p:nvPicPr>
          <p:cNvPr id="19" name="Google Shape;514;p27">
            <a:extLst>
              <a:ext uri="{FF2B5EF4-FFF2-40B4-BE49-F238E27FC236}">
                <a16:creationId xmlns:a16="http://schemas.microsoft.com/office/drawing/2014/main" id="{E044C270-F5B2-E12F-C766-95F8E0288B01}"/>
              </a:ext>
            </a:extLst>
          </p:cNvPr>
          <p:cNvPicPr preferRelativeResize="0">
            <a:picLocks noChangeAspect="1"/>
          </p:cNvPicPr>
          <p:nvPr/>
        </p:nvPicPr>
        <p:blipFill rotWithShape="1">
          <a:blip r:embed="rId8" cstate="email">
            <a:alphaModFix/>
            <a:extLst>
              <a:ext uri="{28A0092B-C50C-407E-A947-70E740481C1C}">
                <a14:useLocalDpi xmlns:a14="http://schemas.microsoft.com/office/drawing/2010/main"/>
              </a:ext>
            </a:extLst>
          </a:blip>
          <a:srcRect/>
          <a:stretch/>
        </p:blipFill>
        <p:spPr>
          <a:xfrm>
            <a:off x="1952392" y="4605158"/>
            <a:ext cx="855501" cy="497964"/>
          </a:xfrm>
          <a:prstGeom prst="rect">
            <a:avLst/>
          </a:prstGeom>
          <a:noFill/>
          <a:ln>
            <a:noFill/>
          </a:ln>
        </p:spPr>
      </p:pic>
      <p:pic>
        <p:nvPicPr>
          <p:cNvPr id="20" name="Immagine 19">
            <a:extLst>
              <a:ext uri="{FF2B5EF4-FFF2-40B4-BE49-F238E27FC236}">
                <a16:creationId xmlns:a16="http://schemas.microsoft.com/office/drawing/2014/main" id="{160F116B-188C-57D5-C709-C7FFC02ECB1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17447" t="22361" r="18682" b="32371"/>
          <a:stretch/>
        </p:blipFill>
        <p:spPr>
          <a:xfrm>
            <a:off x="394037" y="4746149"/>
            <a:ext cx="1007141" cy="447768"/>
          </a:xfrm>
          <a:prstGeom prst="rect">
            <a:avLst/>
          </a:prstGeom>
        </p:spPr>
      </p:pic>
      <p:pic>
        <p:nvPicPr>
          <p:cNvPr id="21" name="Immagine 20">
            <a:extLst>
              <a:ext uri="{FF2B5EF4-FFF2-40B4-BE49-F238E27FC236}">
                <a16:creationId xmlns:a16="http://schemas.microsoft.com/office/drawing/2014/main" id="{EECF17ED-2C15-2FF5-8F1C-B7C22CBA790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74903" y="1646693"/>
            <a:ext cx="972412" cy="186117"/>
          </a:xfrm>
          <a:prstGeom prst="rect">
            <a:avLst/>
          </a:prstGeom>
        </p:spPr>
      </p:pic>
      <p:pic>
        <p:nvPicPr>
          <p:cNvPr id="22" name="Google Shape;512;p27">
            <a:extLst>
              <a:ext uri="{FF2B5EF4-FFF2-40B4-BE49-F238E27FC236}">
                <a16:creationId xmlns:a16="http://schemas.microsoft.com/office/drawing/2014/main" id="{CC4E1CC7-DE76-30F1-D3AA-F0F6388D0F7B}"/>
              </a:ext>
            </a:extLst>
          </p:cNvPr>
          <p:cNvPicPr preferRelativeResize="0">
            <a:picLocks noChangeAspect="1"/>
          </p:cNvPicPr>
          <p:nvPr/>
        </p:nvPicPr>
        <p:blipFill rotWithShape="1">
          <a:blip r:embed="rId11" cstate="email">
            <a:alphaModFix/>
            <a:extLst>
              <a:ext uri="{28A0092B-C50C-407E-A947-70E740481C1C}">
                <a14:useLocalDpi xmlns:a14="http://schemas.microsoft.com/office/drawing/2010/main"/>
              </a:ext>
            </a:extLst>
          </a:blip>
          <a:srcRect/>
          <a:stretch/>
        </p:blipFill>
        <p:spPr>
          <a:xfrm>
            <a:off x="471156" y="3217416"/>
            <a:ext cx="972412" cy="428666"/>
          </a:xfrm>
          <a:prstGeom prst="rect">
            <a:avLst/>
          </a:prstGeom>
          <a:noFill/>
          <a:ln>
            <a:noFill/>
          </a:ln>
        </p:spPr>
      </p:pic>
      <p:pic>
        <p:nvPicPr>
          <p:cNvPr id="23" name="Google Shape;517;p27">
            <a:extLst>
              <a:ext uri="{FF2B5EF4-FFF2-40B4-BE49-F238E27FC236}">
                <a16:creationId xmlns:a16="http://schemas.microsoft.com/office/drawing/2014/main" id="{725EF09A-9CCC-F72B-3395-6017CF64C39A}"/>
              </a:ext>
            </a:extLst>
          </p:cNvPr>
          <p:cNvPicPr preferRelativeResize="0">
            <a:picLocks noChangeAspect="1"/>
          </p:cNvPicPr>
          <p:nvPr/>
        </p:nvPicPr>
        <p:blipFill>
          <a:blip r:embed="rId12" cstate="email">
            <a:alphaModFix/>
            <a:extLst>
              <a:ext uri="{28A0092B-C50C-407E-A947-70E740481C1C}">
                <a14:useLocalDpi xmlns:a14="http://schemas.microsoft.com/office/drawing/2010/main"/>
              </a:ext>
            </a:extLst>
          </a:blip>
          <a:stretch>
            <a:fillRect/>
          </a:stretch>
        </p:blipFill>
        <p:spPr>
          <a:xfrm>
            <a:off x="375772" y="2331877"/>
            <a:ext cx="798468" cy="578189"/>
          </a:xfrm>
          <a:prstGeom prst="rect">
            <a:avLst/>
          </a:prstGeom>
          <a:noFill/>
          <a:ln>
            <a:noFill/>
          </a:ln>
        </p:spPr>
      </p:pic>
      <p:pic>
        <p:nvPicPr>
          <p:cNvPr id="24" name="Immagine 23">
            <a:extLst>
              <a:ext uri="{FF2B5EF4-FFF2-40B4-BE49-F238E27FC236}">
                <a16:creationId xmlns:a16="http://schemas.microsoft.com/office/drawing/2014/main" id="{9F123520-561A-322F-A792-0930E151D7B7}"/>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986615" y="3650610"/>
            <a:ext cx="729309" cy="462817"/>
          </a:xfrm>
          <a:prstGeom prst="rect">
            <a:avLst/>
          </a:prstGeom>
        </p:spPr>
      </p:pic>
      <p:pic>
        <p:nvPicPr>
          <p:cNvPr id="25" name="Google Shape;504;p27">
            <a:extLst>
              <a:ext uri="{FF2B5EF4-FFF2-40B4-BE49-F238E27FC236}">
                <a16:creationId xmlns:a16="http://schemas.microsoft.com/office/drawing/2014/main" id="{C0BA4589-2104-A869-A33A-FB7D84C4B8B8}"/>
              </a:ext>
            </a:extLst>
          </p:cNvPr>
          <p:cNvPicPr preferRelativeResize="0">
            <a:picLocks noChangeAspect="1"/>
          </p:cNvPicPr>
          <p:nvPr/>
        </p:nvPicPr>
        <p:blipFill rotWithShape="1">
          <a:blip r:embed="rId14" cstate="email">
            <a:alphaModFix/>
            <a:extLst>
              <a:ext uri="{28A0092B-C50C-407E-A947-70E740481C1C}">
                <a14:useLocalDpi xmlns:a14="http://schemas.microsoft.com/office/drawing/2010/main"/>
              </a:ext>
            </a:extLst>
          </a:blip>
          <a:srcRect/>
          <a:stretch/>
        </p:blipFill>
        <p:spPr>
          <a:xfrm>
            <a:off x="450211" y="3940103"/>
            <a:ext cx="1146057" cy="420892"/>
          </a:xfrm>
          <a:prstGeom prst="rect">
            <a:avLst/>
          </a:prstGeom>
          <a:noFill/>
          <a:ln>
            <a:noFill/>
          </a:ln>
        </p:spPr>
      </p:pic>
      <p:pic>
        <p:nvPicPr>
          <p:cNvPr id="26" name="Google Shape;506;p27">
            <a:extLst>
              <a:ext uri="{FF2B5EF4-FFF2-40B4-BE49-F238E27FC236}">
                <a16:creationId xmlns:a16="http://schemas.microsoft.com/office/drawing/2014/main" id="{DF367CD2-3629-22F9-B8BF-C907A779879A}"/>
              </a:ext>
            </a:extLst>
          </p:cNvPr>
          <p:cNvPicPr preferRelativeResize="0">
            <a:picLocks noChangeAspect="1"/>
          </p:cNvPicPr>
          <p:nvPr/>
        </p:nvPicPr>
        <p:blipFill rotWithShape="1">
          <a:blip r:embed="rId15" cstate="email">
            <a:alphaModFix/>
            <a:extLst>
              <a:ext uri="{28A0092B-C50C-407E-A947-70E740481C1C}">
                <a14:useLocalDpi xmlns:a14="http://schemas.microsoft.com/office/drawing/2010/main"/>
              </a:ext>
            </a:extLst>
          </a:blip>
          <a:srcRect/>
          <a:stretch/>
        </p:blipFill>
        <p:spPr>
          <a:xfrm>
            <a:off x="1323592" y="2078404"/>
            <a:ext cx="1284973" cy="335895"/>
          </a:xfrm>
          <a:prstGeom prst="rect">
            <a:avLst/>
          </a:prstGeom>
          <a:noFill/>
          <a:ln>
            <a:noFill/>
          </a:ln>
        </p:spPr>
      </p:pic>
      <p:pic>
        <p:nvPicPr>
          <p:cNvPr id="27" name="Immagine 26">
            <a:extLst>
              <a:ext uri="{FF2B5EF4-FFF2-40B4-BE49-F238E27FC236}">
                <a16:creationId xmlns:a16="http://schemas.microsoft.com/office/drawing/2014/main" id="{B4583D84-7E9A-7525-47F2-35E5E771D6AC}"/>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1801396" y="1114627"/>
            <a:ext cx="797620" cy="416747"/>
          </a:xfrm>
          <a:prstGeom prst="rect">
            <a:avLst/>
          </a:prstGeom>
        </p:spPr>
      </p:pic>
      <p:pic>
        <p:nvPicPr>
          <p:cNvPr id="28" name="Immagine 27">
            <a:extLst>
              <a:ext uri="{FF2B5EF4-FFF2-40B4-BE49-F238E27FC236}">
                <a16:creationId xmlns:a16="http://schemas.microsoft.com/office/drawing/2014/main" id="{10432698-67F6-0A4E-92D9-0AA62EAAD317}"/>
              </a:ext>
            </a:extLst>
          </p:cNvPr>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347754" y="5617538"/>
            <a:ext cx="2700755" cy="720000"/>
          </a:xfrm>
          <a:prstGeom prst="rect">
            <a:avLst/>
          </a:prstGeom>
        </p:spPr>
      </p:pic>
      <p:sp>
        <p:nvSpPr>
          <p:cNvPr id="34" name="CasellaDiTesto 33">
            <a:extLst>
              <a:ext uri="{FF2B5EF4-FFF2-40B4-BE49-F238E27FC236}">
                <a16:creationId xmlns:a16="http://schemas.microsoft.com/office/drawing/2014/main" id="{E10B9E13-BC5F-1147-ACB2-6CD57925BD6A}"/>
              </a:ext>
            </a:extLst>
          </p:cNvPr>
          <p:cNvSpPr txBox="1"/>
          <p:nvPr/>
        </p:nvSpPr>
        <p:spPr>
          <a:xfrm>
            <a:off x="695325" y="179929"/>
            <a:ext cx="10801350" cy="584775"/>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
                <a:srgbClr val="000000"/>
              </a:buClr>
              <a:buSzPts val="2800"/>
              <a:buFontTx/>
              <a:buNone/>
              <a:tabLst/>
              <a:defRPr/>
            </a:pPr>
            <a:r>
              <a:rPr kumimoji="0" lang="en-GB" sz="3200" b="1" i="0" u="none" strike="noStrike" kern="1200" cap="none" spc="0" normalizeH="0" baseline="0" noProof="0" dirty="0">
                <a:ln>
                  <a:noFill/>
                </a:ln>
                <a:solidFill>
                  <a:srgbClr val="04220A"/>
                </a:solidFill>
                <a:effectLst/>
                <a:uLnTx/>
                <a:uFillTx/>
                <a:latin typeface="Calibri" panose="020F0502020204030204" pitchFamily="34" charset="0"/>
                <a:ea typeface="+mn-ea"/>
                <a:cs typeface="Calibri" panose="020F0502020204030204" pitchFamily="34" charset="0"/>
                <a:sym typeface="Calibri"/>
              </a:rPr>
              <a:t>…with a global vision…</a:t>
            </a:r>
          </a:p>
        </p:txBody>
      </p:sp>
    </p:spTree>
    <p:extLst>
      <p:ext uri="{BB962C8B-B14F-4D97-AF65-F5344CB8AC3E}">
        <p14:creationId xmlns:p14="http://schemas.microsoft.com/office/powerpoint/2010/main" val="371426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704731-ECA2-CFC7-68AC-2E3AC2ACED6D}"/>
              </a:ext>
            </a:extLst>
          </p:cNvPr>
          <p:cNvSpPr>
            <a:spLocks noGrp="1"/>
          </p:cNvSpPr>
          <p:nvPr>
            <p:ph idx="1"/>
          </p:nvPr>
        </p:nvSpPr>
        <p:spPr>
          <a:xfrm>
            <a:off x="695325" y="2174007"/>
            <a:ext cx="8404402" cy="3883269"/>
          </a:xfrm>
        </p:spPr>
        <p:txBody>
          <a:bodyPr>
            <a:normAutofit fontScale="92500" lnSpcReduction="10000"/>
          </a:bodyPr>
          <a:lstStyle/>
          <a:p>
            <a:pPr>
              <a:lnSpc>
                <a:spcPct val="100000"/>
              </a:lnSpc>
              <a:spcBef>
                <a:spcPts val="1600"/>
              </a:spcBef>
            </a:pPr>
            <a:r>
              <a:rPr lang="en-GB" sz="2400" dirty="0">
                <a:latin typeface="+mn-lt"/>
              </a:rPr>
              <a:t>Global RIs are vital tools for achieving the </a:t>
            </a:r>
            <a:r>
              <a:rPr lang="en-GB" sz="2400" b="1" dirty="0">
                <a:latin typeface="+mn-lt"/>
              </a:rPr>
              <a:t>UN Sustainable Development Goals</a:t>
            </a:r>
            <a:r>
              <a:rPr lang="en-GB" sz="2400" dirty="0">
                <a:latin typeface="+mn-lt"/>
              </a:rPr>
              <a:t> and enhancing disaster resilience. (e.g. UN Sendai Framework)</a:t>
            </a:r>
          </a:p>
          <a:p>
            <a:pPr>
              <a:lnSpc>
                <a:spcPct val="100000"/>
              </a:lnSpc>
              <a:spcBef>
                <a:spcPts val="1600"/>
              </a:spcBef>
              <a:buFont typeface="Arial" panose="020B0604020202020204" pitchFamily="34" charset="0"/>
              <a:buChar char="•"/>
            </a:pPr>
            <a:r>
              <a:rPr lang="en-GB" sz="2400" dirty="0">
                <a:latin typeface="+mn-lt"/>
              </a:rPr>
              <a:t>They foster </a:t>
            </a:r>
            <a:r>
              <a:rPr lang="en-GB" sz="2400" b="1" dirty="0">
                <a:latin typeface="+mn-lt"/>
              </a:rPr>
              <a:t>science diplomacy</a:t>
            </a:r>
            <a:r>
              <a:rPr lang="en-GB" sz="2400" dirty="0">
                <a:latin typeface="+mn-lt"/>
              </a:rPr>
              <a:t> by maintaining international dialogue even amid geopolitical tensions</a:t>
            </a:r>
          </a:p>
          <a:p>
            <a:pPr>
              <a:lnSpc>
                <a:spcPct val="100000"/>
              </a:lnSpc>
              <a:spcBef>
                <a:spcPts val="1600"/>
              </a:spcBef>
              <a:buFont typeface="Arial" panose="020B0604020202020204" pitchFamily="34" charset="0"/>
              <a:buChar char="•"/>
            </a:pPr>
            <a:r>
              <a:rPr lang="en-GB" sz="2400" b="1" dirty="0">
                <a:latin typeface="+mn-lt"/>
              </a:rPr>
              <a:t>Policy support</a:t>
            </a:r>
            <a:r>
              <a:rPr lang="en-GB" sz="2400" dirty="0">
                <a:latin typeface="+mn-lt"/>
              </a:rPr>
              <a:t> is essential: Align roadmaps, reduce regulatory barriers, fund infrastructure and mobility, and support global standards</a:t>
            </a:r>
          </a:p>
          <a:p>
            <a:pPr>
              <a:lnSpc>
                <a:spcPct val="100000"/>
              </a:lnSpc>
              <a:spcBef>
                <a:spcPts val="1600"/>
              </a:spcBef>
              <a:buFont typeface="Arial" panose="020B0604020202020204" pitchFamily="34" charset="0"/>
              <a:buChar char="•"/>
            </a:pPr>
            <a:r>
              <a:rPr lang="en-GB" sz="2400" dirty="0">
                <a:latin typeface="+mn-lt"/>
              </a:rPr>
              <a:t>Investing in global RI collaboration is not optional: it’s </a:t>
            </a:r>
            <a:r>
              <a:rPr lang="en-GB" sz="2400" b="1" dirty="0">
                <a:latin typeface="+mn-lt"/>
              </a:rPr>
              <a:t>a strategic necessity </a:t>
            </a:r>
            <a:r>
              <a:rPr lang="en-GB" sz="2400" dirty="0">
                <a:latin typeface="+mn-lt"/>
              </a:rPr>
              <a:t>for a sustainable, secure, and equitable future</a:t>
            </a:r>
          </a:p>
          <a:p>
            <a:endParaRPr lang="en-GB" sz="2400" dirty="0">
              <a:latin typeface="+mn-lt"/>
            </a:endParaRPr>
          </a:p>
        </p:txBody>
      </p:sp>
      <p:sp>
        <p:nvSpPr>
          <p:cNvPr id="2" name="Title 1">
            <a:extLst>
              <a:ext uri="{FF2B5EF4-FFF2-40B4-BE49-F238E27FC236}">
                <a16:creationId xmlns:a16="http://schemas.microsoft.com/office/drawing/2014/main" id="{35851BEC-A1D3-3228-A1F6-E476CA1C337F}"/>
              </a:ext>
            </a:extLst>
          </p:cNvPr>
          <p:cNvSpPr>
            <a:spLocks noGrp="1"/>
          </p:cNvSpPr>
          <p:nvPr>
            <p:ph type="title"/>
          </p:nvPr>
        </p:nvSpPr>
        <p:spPr>
          <a:xfrm>
            <a:off x="838200" y="37630"/>
            <a:ext cx="10515600" cy="951030"/>
          </a:xfrm>
          <a:noFill/>
        </p:spPr>
        <p:txBody>
          <a:bodyPr vert="horz" wrap="square" lIns="91440" tIns="45720" rIns="91440" bIns="45720" rtlCol="0" anchor="ctr">
            <a:spAutoFit/>
          </a:bodyPr>
          <a:lstStyle/>
          <a:p>
            <a:pPr algn="ctr">
              <a:buClr>
                <a:srgbClr val="000000"/>
              </a:buClr>
              <a:buSzPts val="2800"/>
            </a:pPr>
            <a:r>
              <a:rPr lang="en-GB" sz="3200" dirty="0">
                <a:latin typeface="Calibri" panose="020F0502020204030204" pitchFamily="34" charset="0"/>
                <a:ea typeface="+mn-ea"/>
                <a:cs typeface="Calibri" panose="020F0502020204030204" pitchFamily="34" charset="0"/>
              </a:rPr>
              <a:t>Why it matters:</a:t>
            </a:r>
            <a:br>
              <a:rPr lang="en-GB" sz="3000" dirty="0">
                <a:latin typeface="Calibri" panose="020F0502020204030204" pitchFamily="34" charset="0"/>
                <a:ea typeface="+mn-ea"/>
                <a:cs typeface="Calibri" panose="020F0502020204030204" pitchFamily="34" charset="0"/>
              </a:rPr>
            </a:br>
            <a:r>
              <a:rPr lang="en-GB" sz="3000" dirty="0">
                <a:latin typeface="Calibri" panose="020F0502020204030204" pitchFamily="34" charset="0"/>
                <a:ea typeface="+mn-ea"/>
                <a:cs typeface="Calibri" panose="020F0502020204030204" pitchFamily="34" charset="0"/>
              </a:rPr>
              <a:t>Acting for a Global Roadmap for RIs</a:t>
            </a:r>
          </a:p>
        </p:txBody>
      </p:sp>
      <p:grpSp>
        <p:nvGrpSpPr>
          <p:cNvPr id="4" name="Gruppo 3">
            <a:extLst>
              <a:ext uri="{FF2B5EF4-FFF2-40B4-BE49-F238E27FC236}">
                <a16:creationId xmlns:a16="http://schemas.microsoft.com/office/drawing/2014/main" id="{BF27B213-FE54-B728-B8C8-D29775F0488B}"/>
              </a:ext>
            </a:extLst>
          </p:cNvPr>
          <p:cNvGrpSpPr>
            <a:grpSpLocks noChangeAspect="1"/>
          </p:cNvGrpSpPr>
          <p:nvPr/>
        </p:nvGrpSpPr>
        <p:grpSpPr>
          <a:xfrm>
            <a:off x="8962703" y="285872"/>
            <a:ext cx="1787072" cy="1600447"/>
            <a:chOff x="9346295" y="207379"/>
            <a:chExt cx="1729713" cy="1549080"/>
          </a:xfrm>
        </p:grpSpPr>
        <p:grpSp>
          <p:nvGrpSpPr>
            <p:cNvPr id="11" name="Group 10">
              <a:extLst>
                <a:ext uri="{FF2B5EF4-FFF2-40B4-BE49-F238E27FC236}">
                  <a16:creationId xmlns:a16="http://schemas.microsoft.com/office/drawing/2014/main" id="{582AB791-2A6E-240E-643D-491100723E4B}"/>
                </a:ext>
              </a:extLst>
            </p:cNvPr>
            <p:cNvGrpSpPr/>
            <p:nvPr/>
          </p:nvGrpSpPr>
          <p:grpSpPr>
            <a:xfrm rot="499346">
              <a:off x="9622420" y="207379"/>
              <a:ext cx="914400" cy="1482525"/>
              <a:chOff x="9622420" y="207379"/>
              <a:chExt cx="914400" cy="1482525"/>
            </a:xfrm>
          </p:grpSpPr>
          <p:pic>
            <p:nvPicPr>
              <p:cNvPr id="6" name="Graphic 5" descr="Raised hand with solid fill">
                <a:extLst>
                  <a:ext uri="{FF2B5EF4-FFF2-40B4-BE49-F238E27FC236}">
                    <a16:creationId xmlns:a16="http://schemas.microsoft.com/office/drawing/2014/main" id="{1113391B-5966-570E-37DA-7995D20EE41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22420" y="207379"/>
                <a:ext cx="914400" cy="914400"/>
              </a:xfrm>
              <a:prstGeom prst="rect">
                <a:avLst/>
              </a:prstGeom>
            </p:spPr>
          </p:pic>
          <p:sp>
            <p:nvSpPr>
              <p:cNvPr id="10" name="Rectangle 9">
                <a:extLst>
                  <a:ext uri="{FF2B5EF4-FFF2-40B4-BE49-F238E27FC236}">
                    <a16:creationId xmlns:a16="http://schemas.microsoft.com/office/drawing/2014/main" id="{A6FC891E-BCEC-3805-F2A8-5CD78404D6CD}"/>
                  </a:ext>
                </a:extLst>
              </p:cNvPr>
              <p:cNvSpPr/>
              <p:nvPr/>
            </p:nvSpPr>
            <p:spPr>
              <a:xfrm>
                <a:off x="9884781" y="972274"/>
                <a:ext cx="277792" cy="717630"/>
              </a:xfrm>
              <a:prstGeom prst="rect">
                <a:avLst/>
              </a:prstGeom>
              <a:solidFill>
                <a:srgbClr val="FEDC7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4EE6BA8F-88EA-D80A-4155-385FA6AD884D}"/>
                </a:ext>
              </a:extLst>
            </p:cNvPr>
            <p:cNvGrpSpPr/>
            <p:nvPr/>
          </p:nvGrpSpPr>
          <p:grpSpPr>
            <a:xfrm rot="21025935">
              <a:off x="10200830" y="272867"/>
              <a:ext cx="827590" cy="1351256"/>
              <a:chOff x="9622420" y="207379"/>
              <a:chExt cx="914400" cy="1492996"/>
            </a:xfrm>
            <a:solidFill>
              <a:schemeClr val="accent5"/>
            </a:solidFill>
          </p:grpSpPr>
          <p:pic>
            <p:nvPicPr>
              <p:cNvPr id="13" name="Graphic 12" descr="Raised hand with solid fill">
                <a:extLst>
                  <a:ext uri="{FF2B5EF4-FFF2-40B4-BE49-F238E27FC236}">
                    <a16:creationId xmlns:a16="http://schemas.microsoft.com/office/drawing/2014/main" id="{3902FC02-5F78-4842-57EF-28C7CCC193C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622420" y="207379"/>
                <a:ext cx="914400" cy="914400"/>
              </a:xfrm>
              <a:prstGeom prst="rect">
                <a:avLst/>
              </a:prstGeom>
            </p:spPr>
          </p:pic>
          <p:sp>
            <p:nvSpPr>
              <p:cNvPr id="14" name="Rectangle 13">
                <a:extLst>
                  <a:ext uri="{FF2B5EF4-FFF2-40B4-BE49-F238E27FC236}">
                    <a16:creationId xmlns:a16="http://schemas.microsoft.com/office/drawing/2014/main" id="{0FDD6BA5-BEFA-9F39-326D-56605F48C1B4}"/>
                  </a:ext>
                </a:extLst>
              </p:cNvPr>
              <p:cNvSpPr/>
              <p:nvPr/>
            </p:nvSpPr>
            <p:spPr>
              <a:xfrm>
                <a:off x="9877252" y="982745"/>
                <a:ext cx="277792" cy="71763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Graphic 14" descr="Raised hand outline">
              <a:extLst>
                <a:ext uri="{FF2B5EF4-FFF2-40B4-BE49-F238E27FC236}">
                  <a16:creationId xmlns:a16="http://schemas.microsoft.com/office/drawing/2014/main" id="{9337C205-01A9-3E75-12A3-BB4C0EEEAC6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21131285">
              <a:off x="10002456" y="682907"/>
              <a:ext cx="1073552" cy="1073552"/>
            </a:xfrm>
            <a:prstGeom prst="rect">
              <a:avLst/>
            </a:prstGeom>
          </p:spPr>
        </p:pic>
        <p:pic>
          <p:nvPicPr>
            <p:cNvPr id="16" name="Graphic 15" descr="Raised hand with solid fill">
              <a:extLst>
                <a:ext uri="{FF2B5EF4-FFF2-40B4-BE49-F238E27FC236}">
                  <a16:creationId xmlns:a16="http://schemas.microsoft.com/office/drawing/2014/main" id="{696A2881-ABDE-BF94-AF19-0161F994DF6B}"/>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152935">
              <a:off x="9346295" y="738437"/>
              <a:ext cx="914400" cy="914400"/>
            </a:xfrm>
            <a:prstGeom prst="rect">
              <a:avLst/>
            </a:prstGeom>
          </p:spPr>
        </p:pic>
      </p:grpSp>
      <p:pic>
        <p:nvPicPr>
          <p:cNvPr id="7" name="Picture 6" descr="A colorful circle with black background&#10;&#10;AI-generated content may be incorrect.">
            <a:extLst>
              <a:ext uri="{FF2B5EF4-FFF2-40B4-BE49-F238E27FC236}">
                <a16:creationId xmlns:a16="http://schemas.microsoft.com/office/drawing/2014/main" id="{D3A0240B-10D0-0935-2F56-F86462995012}"/>
              </a:ext>
            </a:extLst>
          </p:cNvPr>
          <p:cNvPicPr>
            <a:picLocks noChangeAspect="1"/>
          </p:cNvPicPr>
          <p:nvPr/>
        </p:nvPicPr>
        <p:blipFill>
          <a:blip r:embed="rId7"/>
          <a:stretch>
            <a:fillRect/>
          </a:stretch>
        </p:blipFill>
        <p:spPr>
          <a:xfrm>
            <a:off x="8914224" y="2903948"/>
            <a:ext cx="2582451" cy="2582451"/>
          </a:xfrm>
          <a:prstGeom prst="rect">
            <a:avLst/>
          </a:prstGeom>
        </p:spPr>
      </p:pic>
    </p:spTree>
    <p:extLst>
      <p:ext uri="{BB962C8B-B14F-4D97-AF65-F5344CB8AC3E}">
        <p14:creationId xmlns:p14="http://schemas.microsoft.com/office/powerpoint/2010/main" val="2594986488"/>
      </p:ext>
    </p:extLst>
  </p:cSld>
  <p:clrMapOvr>
    <a:masterClrMapping/>
  </p:clrMapOvr>
  <mc:AlternateContent xmlns:mc="http://schemas.openxmlformats.org/markup-compatibility/2006" xmlns:p14="http://schemas.microsoft.com/office/powerpoint/2010/main">
    <mc:Choice Requires="p14">
      <p:transition p14:dur="10">
        <p:pull/>
      </p:transition>
    </mc:Choice>
    <mc:Fallback xmlns="">
      <p:transition>
        <p:pull/>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FDC5E-5670-78B5-3AC5-0AE069ED94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6D73985-9F36-11A4-861C-177A0DDAB0CB}"/>
              </a:ext>
            </a:extLst>
          </p:cNvPr>
          <p:cNvSpPr>
            <a:spLocks noGrp="1"/>
          </p:cNvSpPr>
          <p:nvPr>
            <p:ph type="ctrTitle"/>
          </p:nvPr>
        </p:nvSpPr>
        <p:spPr/>
        <p:txBody>
          <a:bodyPr/>
          <a:lstStyle/>
          <a:p>
            <a:r>
              <a:rPr lang="en-GB" dirty="0"/>
              <a:t>Part 3: EPOS…And its key components</a:t>
            </a:r>
          </a:p>
        </p:txBody>
      </p:sp>
    </p:spTree>
    <p:extLst>
      <p:ext uri="{BB962C8B-B14F-4D97-AF65-F5344CB8AC3E}">
        <p14:creationId xmlns:p14="http://schemas.microsoft.com/office/powerpoint/2010/main" val="10802368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2131B-527B-7CD9-2A44-C7FBB3C7EA02}"/>
            </a:ext>
          </a:extLst>
        </p:cNvPr>
        <p:cNvGrpSpPr/>
        <p:nvPr/>
      </p:nvGrpSpPr>
      <p:grpSpPr>
        <a:xfrm>
          <a:off x="0" y="0"/>
          <a:ext cx="0" cy="0"/>
          <a:chOff x="0" y="0"/>
          <a:chExt cx="0" cy="0"/>
        </a:xfrm>
      </p:grpSpPr>
      <p:sp>
        <p:nvSpPr>
          <p:cNvPr id="6" name="CasellaDiTesto 5">
            <a:extLst>
              <a:ext uri="{FF2B5EF4-FFF2-40B4-BE49-F238E27FC236}">
                <a16:creationId xmlns:a16="http://schemas.microsoft.com/office/drawing/2014/main" id="{AEC44547-D9BD-C7CE-BFBC-860F7D3B53A8}"/>
              </a:ext>
            </a:extLst>
          </p:cNvPr>
          <p:cNvSpPr txBox="1"/>
          <p:nvPr/>
        </p:nvSpPr>
        <p:spPr>
          <a:xfrm>
            <a:off x="623888" y="1135723"/>
            <a:ext cx="10909300" cy="1938992"/>
          </a:xfrm>
          <a:prstGeom prst="rect">
            <a:avLst/>
          </a:prstGeom>
          <a:noFill/>
        </p:spPr>
        <p:txBody>
          <a:bodyPr wrap="square">
            <a:spAutoFit/>
          </a:bodyPr>
          <a:lstStyle/>
          <a:p>
            <a:pPr marL="342900" indent="-160338">
              <a:buFont typeface="Arial" panose="020B0604020202020204" pitchFamily="34" charset="0"/>
              <a:buChar char="•"/>
            </a:pPr>
            <a:r>
              <a:rPr lang="en-GB" sz="2000" b="1" dirty="0">
                <a:solidFill>
                  <a:schemeClr val="tx1"/>
                </a:solidFill>
                <a:latin typeface="Calibri" panose="020F0502020204030204" pitchFamily="34" charset="0"/>
                <a:cs typeface="Calibri" panose="020F0502020204030204" pitchFamily="34" charset="0"/>
              </a:rPr>
              <a:t>EPOS is the reference RI for solid Earth science in Europe</a:t>
            </a:r>
            <a:endParaRPr kumimoji="0" lang="en-US" sz="20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endParaRPr>
          </a:p>
          <a:p>
            <a:pPr marL="342900" indent="-160338">
              <a:buFont typeface="Arial" panose="020B0604020202020204" pitchFamily="34" charset="0"/>
              <a:buChar char="•"/>
            </a:pPr>
            <a:r>
              <a:rPr kumimoji="0" lang="en-US" sz="2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10 solid Earth science domains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are harmonized across EPOS into the </a:t>
            </a:r>
            <a:r>
              <a:rPr kumimoji="0" lang="en-US" sz="2000" b="1" i="0" u="sng" strike="noStrike" kern="0" cap="none" spc="0" normalizeH="0" baseline="0" noProof="0" dirty="0">
                <a:ln>
                  <a:noFill/>
                </a:ln>
                <a:solidFill>
                  <a:srgbClr val="04220A"/>
                </a:solidFill>
                <a:effectLst/>
                <a:highlight>
                  <a:srgbClr val="FEDC76"/>
                </a:highlight>
                <a:uLnTx/>
                <a:uFillTx/>
                <a:latin typeface="Calibri" panose="020F0502020204030204" pitchFamily="34" charset="0"/>
                <a:cs typeface="Calibri" panose="020F0502020204030204" pitchFamily="34" charset="0"/>
                <a:sym typeface="Arial"/>
              </a:rPr>
              <a:t>Thematic Core Services (TCS)</a:t>
            </a:r>
          </a:p>
          <a:p>
            <a:pPr marL="800100" lvl="1" indent="-160338">
              <a:buFont typeface="Arial" panose="020B0604020202020204" pitchFamily="34" charset="0"/>
              <a:buChar char="•"/>
            </a:pPr>
            <a:r>
              <a:rPr lang="en-US" sz="2000" b="1" kern="0" dirty="0">
                <a:latin typeface="Calibri" panose="020F0502020204030204" pitchFamily="34" charset="0"/>
                <a:cs typeface="Calibri" panose="020F0502020204030204" pitchFamily="34" charset="0"/>
                <a:sym typeface="Arial"/>
              </a:rPr>
              <a:t>Extensible: Communities from different subdomains can join and form a new TCS</a:t>
            </a:r>
            <a:endParaRPr kumimoji="0" lang="en-US" sz="2000" b="1" i="0" strike="noStrike" kern="0" cap="none" spc="0" normalizeH="0" baseline="0" noProof="0" dirty="0">
              <a:ln>
                <a:noFill/>
              </a:ln>
              <a:effectLst/>
              <a:uLnTx/>
              <a:uFillTx/>
              <a:latin typeface="Calibri" panose="020F0502020204030204" pitchFamily="34" charset="0"/>
              <a:cs typeface="Calibri" panose="020F0502020204030204" pitchFamily="34" charset="0"/>
              <a:sym typeface="Arial"/>
            </a:endParaRPr>
          </a:p>
          <a:p>
            <a:pPr marL="342900" indent="-160338">
              <a:buFont typeface="Arial" panose="020B0604020202020204" pitchFamily="34" charset="0"/>
              <a:buChar char="•"/>
            </a:pPr>
            <a:endParaRPr kumimoji="0" lang="en-US" sz="10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342900" indent="-160338" algn="just">
              <a:buFont typeface="Arial" panose="020B0604020202020204" pitchFamily="34" charset="0"/>
              <a:buChar char="•"/>
            </a:pPr>
            <a:r>
              <a:rPr lang="en-US" sz="2000" b="1" dirty="0">
                <a:solidFill>
                  <a:srgbClr val="000000"/>
                </a:solidFill>
                <a:latin typeface="Calibri" panose="020F0502020204030204" pitchFamily="34" charset="0"/>
                <a:ea typeface="Calibri" panose="020F0502020204030204" pitchFamily="34" charset="0"/>
                <a:cs typeface="Calibri" panose="020F0502020204030204" pitchFamily="34" charset="0"/>
              </a:rPr>
              <a:t>TCS are transnational governance frameworks </a:t>
            </a:r>
            <a:r>
              <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rPr>
              <a:t>enabling community-specific integration and coordination across different domains in solid Earth science </a:t>
            </a:r>
          </a:p>
          <a:p>
            <a:pPr marL="342900" indent="-160338" algn="just">
              <a:buFont typeface="Arial" panose="020B0604020202020204" pitchFamily="34" charset="0"/>
              <a:buChar char="•"/>
            </a:pPr>
            <a:endParaRPr lang="en-US" sz="1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9">
            <a:extLst>
              <a:ext uri="{FF2B5EF4-FFF2-40B4-BE49-F238E27FC236}">
                <a16:creationId xmlns:a16="http://schemas.microsoft.com/office/drawing/2014/main" id="{3AB09223-71B5-0B6D-DC00-45EB748A52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92698" y="5055370"/>
            <a:ext cx="1124744" cy="1124744"/>
          </a:xfrm>
          <a:prstGeom prst="rect">
            <a:avLst/>
          </a:prstGeom>
        </p:spPr>
      </p:pic>
      <p:pic>
        <p:nvPicPr>
          <p:cNvPr id="10" name="Picture 10">
            <a:extLst>
              <a:ext uri="{FF2B5EF4-FFF2-40B4-BE49-F238E27FC236}">
                <a16:creationId xmlns:a16="http://schemas.microsoft.com/office/drawing/2014/main" id="{C95071A1-E775-D2BD-7556-55A0D5751B4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17444" y="5055370"/>
            <a:ext cx="1124744" cy="1124744"/>
          </a:xfrm>
          <a:prstGeom prst="rect">
            <a:avLst/>
          </a:prstGeom>
        </p:spPr>
      </p:pic>
      <p:pic>
        <p:nvPicPr>
          <p:cNvPr id="11" name="Picture 11">
            <a:extLst>
              <a:ext uri="{FF2B5EF4-FFF2-40B4-BE49-F238E27FC236}">
                <a16:creationId xmlns:a16="http://schemas.microsoft.com/office/drawing/2014/main" id="{0D7F213D-3463-00AD-BD92-796C77BFE93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57520" y="5061409"/>
            <a:ext cx="1124744" cy="1124744"/>
          </a:xfrm>
          <a:prstGeom prst="rect">
            <a:avLst/>
          </a:prstGeom>
        </p:spPr>
      </p:pic>
      <p:pic>
        <p:nvPicPr>
          <p:cNvPr id="12" name="Picture 12">
            <a:extLst>
              <a:ext uri="{FF2B5EF4-FFF2-40B4-BE49-F238E27FC236}">
                <a16:creationId xmlns:a16="http://schemas.microsoft.com/office/drawing/2014/main" id="{908BBC1C-B8F6-E3F5-E88A-53CB2AF3C49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43064" y="5133623"/>
            <a:ext cx="1124744" cy="1124744"/>
          </a:xfrm>
          <a:prstGeom prst="rect">
            <a:avLst/>
          </a:prstGeom>
        </p:spPr>
      </p:pic>
      <p:pic>
        <p:nvPicPr>
          <p:cNvPr id="13" name="Picture 13">
            <a:extLst>
              <a:ext uri="{FF2B5EF4-FFF2-40B4-BE49-F238E27FC236}">
                <a16:creationId xmlns:a16="http://schemas.microsoft.com/office/drawing/2014/main" id="{9A0D91DE-1DEA-98A7-84DC-983A968FFBF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858203" y="5057195"/>
            <a:ext cx="1124744" cy="1124744"/>
          </a:xfrm>
          <a:prstGeom prst="rect">
            <a:avLst/>
          </a:prstGeom>
        </p:spPr>
      </p:pic>
      <p:pic>
        <p:nvPicPr>
          <p:cNvPr id="14" name="Picture 14">
            <a:extLst>
              <a:ext uri="{FF2B5EF4-FFF2-40B4-BE49-F238E27FC236}">
                <a16:creationId xmlns:a16="http://schemas.microsoft.com/office/drawing/2014/main" id="{2858FCD3-AF4E-C620-FFA3-E432FC9B44F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211649" y="5127562"/>
            <a:ext cx="1124744" cy="1124744"/>
          </a:xfrm>
          <a:prstGeom prst="rect">
            <a:avLst/>
          </a:prstGeom>
        </p:spPr>
      </p:pic>
      <p:pic>
        <p:nvPicPr>
          <p:cNvPr id="15" name="Picture 15">
            <a:extLst>
              <a:ext uri="{FF2B5EF4-FFF2-40B4-BE49-F238E27FC236}">
                <a16:creationId xmlns:a16="http://schemas.microsoft.com/office/drawing/2014/main" id="{2C3E119E-2E77-0009-BFCF-15595548FA0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536448" y="5127562"/>
            <a:ext cx="1124744" cy="1124744"/>
          </a:xfrm>
          <a:prstGeom prst="rect">
            <a:avLst/>
          </a:prstGeom>
        </p:spPr>
      </p:pic>
      <p:pic>
        <p:nvPicPr>
          <p:cNvPr id="16" name="Picture 16">
            <a:extLst>
              <a:ext uri="{FF2B5EF4-FFF2-40B4-BE49-F238E27FC236}">
                <a16:creationId xmlns:a16="http://schemas.microsoft.com/office/drawing/2014/main" id="{2A0B5206-BAD2-6A79-5AD6-2CE4DA84C28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48711" y="5127562"/>
            <a:ext cx="1124744" cy="1124744"/>
          </a:xfrm>
          <a:prstGeom prst="rect">
            <a:avLst/>
          </a:prstGeom>
        </p:spPr>
      </p:pic>
      <p:pic>
        <p:nvPicPr>
          <p:cNvPr id="17" name="Picture 17">
            <a:extLst>
              <a:ext uri="{FF2B5EF4-FFF2-40B4-BE49-F238E27FC236}">
                <a16:creationId xmlns:a16="http://schemas.microsoft.com/office/drawing/2014/main" id="{A8DFF177-EB0C-DE54-F6A4-D911E387FB6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791686" y="5057195"/>
            <a:ext cx="1124744" cy="1124744"/>
          </a:xfrm>
          <a:prstGeom prst="rect">
            <a:avLst/>
          </a:prstGeom>
        </p:spPr>
      </p:pic>
      <p:pic>
        <p:nvPicPr>
          <p:cNvPr id="18" name="Picture 18">
            <a:extLst>
              <a:ext uri="{FF2B5EF4-FFF2-40B4-BE49-F238E27FC236}">
                <a16:creationId xmlns:a16="http://schemas.microsoft.com/office/drawing/2014/main" id="{2F58CD08-EF6C-043E-2FFF-0F6BE1AF6C1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530725" y="5127562"/>
            <a:ext cx="1124744" cy="1124744"/>
          </a:xfrm>
          <a:prstGeom prst="rect">
            <a:avLst/>
          </a:prstGeom>
        </p:spPr>
      </p:pic>
      <p:sp>
        <p:nvSpPr>
          <p:cNvPr id="3" name="Google Shape;243;p13">
            <a:extLst>
              <a:ext uri="{FF2B5EF4-FFF2-40B4-BE49-F238E27FC236}">
                <a16:creationId xmlns:a16="http://schemas.microsoft.com/office/drawing/2014/main" id="{8875BACC-A29A-7BFE-9513-1A74B23EF6C2}"/>
              </a:ext>
            </a:extLst>
          </p:cNvPr>
          <p:cNvSpPr txBox="1">
            <a:spLocks/>
          </p:cNvSpPr>
          <p:nvPr/>
        </p:nvSpPr>
        <p:spPr>
          <a:xfrm>
            <a:off x="1149747" y="305437"/>
            <a:ext cx="9941265" cy="42280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Clr>
                <a:srgbClr val="000000"/>
              </a:buClr>
              <a:buSzPts val="2800"/>
            </a:pPr>
            <a:r>
              <a:rPr lang="en-GB" sz="2800" b="1" dirty="0">
                <a:solidFill>
                  <a:schemeClr val="tx1"/>
                </a:solidFill>
                <a:latin typeface="Calibri" panose="020F0502020204030204" pitchFamily="34" charset="0"/>
                <a:cs typeface="Calibri" panose="020F0502020204030204" pitchFamily="34" charset="0"/>
              </a:rPr>
              <a:t>EPOS’ Key components: scientific communities, </a:t>
            </a:r>
            <a:br>
              <a:rPr lang="en-GB" sz="2800" b="1" dirty="0">
                <a:solidFill>
                  <a:schemeClr val="tx1"/>
                </a:solidFill>
                <a:latin typeface="Calibri" panose="020F0502020204030204" pitchFamily="34" charset="0"/>
                <a:cs typeface="Calibri" panose="020F0502020204030204" pitchFamily="34" charset="0"/>
              </a:rPr>
            </a:br>
            <a:r>
              <a:rPr lang="en-GB" sz="2800" b="1" dirty="0">
                <a:solidFill>
                  <a:schemeClr val="tx1"/>
                </a:solidFill>
                <a:latin typeface="Calibri" panose="020F0502020204030204" pitchFamily="34" charset="0"/>
                <a:cs typeface="Calibri" panose="020F0502020204030204" pitchFamily="34" charset="0"/>
              </a:rPr>
              <a:t>or the Thematic Core Services</a:t>
            </a:r>
          </a:p>
        </p:txBody>
      </p:sp>
      <p:sp>
        <p:nvSpPr>
          <p:cNvPr id="8" name="TextBox 7">
            <a:extLst>
              <a:ext uri="{FF2B5EF4-FFF2-40B4-BE49-F238E27FC236}">
                <a16:creationId xmlns:a16="http://schemas.microsoft.com/office/drawing/2014/main" id="{BDAE3976-6D53-C2FE-C8A2-196E497466EB}"/>
              </a:ext>
            </a:extLst>
          </p:cNvPr>
          <p:cNvSpPr txBox="1"/>
          <p:nvPr/>
        </p:nvSpPr>
        <p:spPr>
          <a:xfrm>
            <a:off x="10798471" y="5242064"/>
            <a:ext cx="749821" cy="769441"/>
          </a:xfrm>
          <a:prstGeom prst="rect">
            <a:avLst/>
          </a:prstGeom>
          <a:noFill/>
        </p:spPr>
        <p:txBody>
          <a:bodyPr wrap="none" rtlCol="0">
            <a:spAutoFit/>
          </a:bodyPr>
          <a:lstStyle/>
          <a:p>
            <a:r>
              <a:rPr lang="en-GB" sz="4400" b="1" dirty="0">
                <a:solidFill>
                  <a:schemeClr val="accent5">
                    <a:lumMod val="75000"/>
                  </a:schemeClr>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875778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5708B-1885-4864-45FA-645E0FA76400}"/>
            </a:ext>
          </a:extLst>
        </p:cNvPr>
        <p:cNvGrpSpPr/>
        <p:nvPr/>
      </p:nvGrpSpPr>
      <p:grpSpPr>
        <a:xfrm>
          <a:off x="0" y="0"/>
          <a:ext cx="0" cy="0"/>
          <a:chOff x="0" y="0"/>
          <a:chExt cx="0" cy="0"/>
        </a:xfrm>
      </p:grpSpPr>
      <p:sp>
        <p:nvSpPr>
          <p:cNvPr id="6" name="CasellaDiTesto 5">
            <a:extLst>
              <a:ext uri="{FF2B5EF4-FFF2-40B4-BE49-F238E27FC236}">
                <a16:creationId xmlns:a16="http://schemas.microsoft.com/office/drawing/2014/main" id="{E4F01DBB-2122-EC89-B8F9-66D2620EC302}"/>
              </a:ext>
            </a:extLst>
          </p:cNvPr>
          <p:cNvSpPr txBox="1"/>
          <p:nvPr/>
        </p:nvSpPr>
        <p:spPr>
          <a:xfrm>
            <a:off x="623888" y="1135723"/>
            <a:ext cx="10909300" cy="3708708"/>
          </a:xfrm>
          <a:prstGeom prst="rect">
            <a:avLst/>
          </a:prstGeom>
          <a:noFill/>
        </p:spPr>
        <p:txBody>
          <a:bodyPr wrap="square">
            <a:spAutoFit/>
          </a:bodyPr>
          <a:lstStyle/>
          <a:p>
            <a:pPr marL="342900" indent="-160338">
              <a:buFont typeface="Arial" panose="020B0604020202020204" pitchFamily="34" charset="0"/>
              <a:buChar char="•"/>
            </a:pPr>
            <a:r>
              <a:rPr lang="en-GB" b="1" dirty="0">
                <a:solidFill>
                  <a:schemeClr val="tx1"/>
                </a:solidFill>
                <a:latin typeface="Calibri" panose="020F0502020204030204" pitchFamily="34" charset="0"/>
                <a:cs typeface="Calibri" panose="020F0502020204030204" pitchFamily="34" charset="0"/>
              </a:rPr>
              <a:t>EPOS is the reference RI for solid Earth science in Europe</a:t>
            </a:r>
            <a:endParaRPr kumimoji="0" lang="en-US"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endParaRPr>
          </a:p>
          <a:p>
            <a:pPr marL="342900" indent="-160338">
              <a:buFont typeface="Arial" panose="020B0604020202020204" pitchFamily="34" charset="0"/>
              <a:buChar char="•"/>
            </a:pPr>
            <a:r>
              <a:rPr kumimoji="0" lang="en-US"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10 solid Earth science domains </a:t>
            </a:r>
            <a:r>
              <a:rPr kumimoji="0" lang="en-US"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are harmonized across EPOS into the </a:t>
            </a:r>
            <a:r>
              <a:rPr kumimoji="0" lang="en-US" b="1" i="0" u="sng" strike="noStrike" kern="0" cap="none" spc="0" normalizeH="0" baseline="0" noProof="0" dirty="0">
                <a:ln>
                  <a:noFill/>
                </a:ln>
                <a:solidFill>
                  <a:srgbClr val="04220A"/>
                </a:solidFill>
                <a:effectLst/>
                <a:highlight>
                  <a:srgbClr val="FEDC76"/>
                </a:highlight>
                <a:uLnTx/>
                <a:uFillTx/>
                <a:latin typeface="Calibri" panose="020F0502020204030204" pitchFamily="34" charset="0"/>
                <a:cs typeface="Calibri" panose="020F0502020204030204" pitchFamily="34" charset="0"/>
                <a:sym typeface="Arial"/>
              </a:rPr>
              <a:t>Thematic Core Services (TCS)</a:t>
            </a:r>
          </a:p>
          <a:p>
            <a:pPr marL="800100" lvl="1" indent="-160338">
              <a:buFont typeface="Arial" panose="020B0604020202020204" pitchFamily="34" charset="0"/>
              <a:buChar char="•"/>
            </a:pPr>
            <a:r>
              <a:rPr lang="en-US" b="1" kern="0" dirty="0">
                <a:latin typeface="Calibri" panose="020F0502020204030204" pitchFamily="34" charset="0"/>
                <a:cs typeface="Calibri" panose="020F0502020204030204" pitchFamily="34" charset="0"/>
                <a:sym typeface="Arial"/>
              </a:rPr>
              <a:t>Extensible: Communities from different subdomains can join and form a new TCS</a:t>
            </a:r>
            <a:endParaRPr kumimoji="0" lang="en-US" b="1" i="0" strike="noStrike" kern="0" cap="none" spc="0" normalizeH="0" baseline="0" noProof="0" dirty="0">
              <a:ln>
                <a:noFill/>
              </a:ln>
              <a:effectLst/>
              <a:uLnTx/>
              <a:uFillTx/>
              <a:latin typeface="Calibri" panose="020F0502020204030204" pitchFamily="34" charset="0"/>
              <a:cs typeface="Calibri" panose="020F0502020204030204" pitchFamily="34" charset="0"/>
              <a:sym typeface="Arial"/>
            </a:endParaRPr>
          </a:p>
          <a:p>
            <a:pPr marL="342900" indent="-160338">
              <a:buFont typeface="Arial" panose="020B0604020202020204" pitchFamily="34" charset="0"/>
              <a:buChar char="•"/>
            </a:pPr>
            <a:endParaRPr kumimoji="0" lang="en-US" sz="9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a:p>
            <a:pPr marL="342900" indent="-160338" algn="just">
              <a:buFont typeface="Arial" panose="020B0604020202020204" pitchFamily="34" charset="0"/>
              <a:buChar char="•"/>
            </a:pP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rPr>
              <a:t>TCS are transnational governance frameworks </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enabling community-specific integration and coordination across different domains in solid Earth science </a:t>
            </a:r>
          </a:p>
          <a:p>
            <a:pPr marL="182562" algn="just"/>
            <a:endParaRPr lang="en-US" sz="11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indent="-160338">
              <a:buFont typeface="Arial" panose="020B0604020202020204" pitchFamily="34" charset="0"/>
              <a:buChar char="•"/>
            </a:pP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rPr>
              <a:t>TCS are designed to:</a:t>
            </a:r>
          </a:p>
          <a:p>
            <a:pPr marL="536575" indent="-263525" algn="just">
              <a:buSzPct val="80000"/>
              <a:buFont typeface="Wingdings" pitchFamily="2" charset="2"/>
              <a:buChar char="ü"/>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operate under a </a:t>
            </a: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rPr>
              <a:t>common governance </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at TCS level and within EPOS </a:t>
            </a:r>
            <a:r>
              <a:rPr lang="en-US" kern="0" dirty="0">
                <a:solidFill>
                  <a:srgbClr val="000000"/>
                </a:solidFill>
                <a:latin typeface="Calibri"/>
                <a:cs typeface="Calibri"/>
                <a:sym typeface="Arial"/>
              </a:rPr>
              <a:t>(</a:t>
            </a:r>
            <a:r>
              <a:rPr lang="en-US" b="1" kern="0" dirty="0">
                <a:solidFill>
                  <a:srgbClr val="000000"/>
                </a:solidFill>
                <a:latin typeface="Calibri"/>
                <a:cs typeface="Calibri"/>
                <a:sym typeface="Arial"/>
              </a:rPr>
              <a:t>Consortium Agreement</a:t>
            </a:r>
            <a:r>
              <a:rPr lang="en-US" kern="0" dirty="0">
                <a:solidFill>
                  <a:srgbClr val="000000"/>
                </a:solidFill>
                <a:latin typeface="Calibri"/>
                <a:cs typeface="Calibri"/>
                <a:sym typeface="Arial"/>
              </a:rPr>
              <a:t>)</a:t>
            </a: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536575" indent="-263525" algn="just">
              <a:buSzPct val="80000"/>
              <a:buFont typeface="Wingdings" pitchFamily="2" charset="2"/>
              <a:buChar char="ü"/>
            </a:pP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rPr>
              <a:t>provide </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the community-specific data /products / services</a:t>
            </a:r>
          </a:p>
          <a:p>
            <a:pPr marL="536575" indent="-263525" algn="just">
              <a:buSzPct val="80000"/>
              <a:buFont typeface="Wingdings" pitchFamily="2" charset="2"/>
              <a:buChar char="ü"/>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foster discussion and development of </a:t>
            </a: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rPr>
              <a:t>best practices </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for data harmonization and interoperability</a:t>
            </a:r>
          </a:p>
          <a:p>
            <a:pPr marL="536575" indent="-263525" algn="just">
              <a:buSzPct val="80000"/>
              <a:buFont typeface="Wingdings" pitchFamily="2" charset="2"/>
              <a:buChar char="ü"/>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ensure </a:t>
            </a: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rPr>
              <a:t>joint strategies </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to tackle scientific, technical, financial, legal and ethical issues</a:t>
            </a:r>
          </a:p>
          <a:p>
            <a:pPr marL="342900" indent="-160338" algn="just">
              <a:buFont typeface="Arial" panose="020B0604020202020204" pitchFamily="34" charset="0"/>
              <a:buChar char="•"/>
            </a:pP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342900" indent="-160338" algn="just">
              <a:buFont typeface="Arial" panose="020B0604020202020204" pitchFamily="34" charset="0"/>
              <a:buChar char="•"/>
            </a:pPr>
            <a:endParaRPr lang="en-US" sz="9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9">
            <a:extLst>
              <a:ext uri="{FF2B5EF4-FFF2-40B4-BE49-F238E27FC236}">
                <a16:creationId xmlns:a16="http://schemas.microsoft.com/office/drawing/2014/main" id="{4181D292-8147-4DB2-FD68-BFC835A8DB3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92698" y="4719195"/>
            <a:ext cx="1124744" cy="1124744"/>
          </a:xfrm>
          <a:prstGeom prst="rect">
            <a:avLst/>
          </a:prstGeom>
        </p:spPr>
      </p:pic>
      <p:pic>
        <p:nvPicPr>
          <p:cNvPr id="10" name="Picture 10">
            <a:extLst>
              <a:ext uri="{FF2B5EF4-FFF2-40B4-BE49-F238E27FC236}">
                <a16:creationId xmlns:a16="http://schemas.microsoft.com/office/drawing/2014/main" id="{B934AC49-AEDD-13B0-BEEE-4630CA144B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17444" y="4719195"/>
            <a:ext cx="1124744" cy="1124744"/>
          </a:xfrm>
          <a:prstGeom prst="rect">
            <a:avLst/>
          </a:prstGeom>
        </p:spPr>
      </p:pic>
      <p:pic>
        <p:nvPicPr>
          <p:cNvPr id="11" name="Picture 11">
            <a:extLst>
              <a:ext uri="{FF2B5EF4-FFF2-40B4-BE49-F238E27FC236}">
                <a16:creationId xmlns:a16="http://schemas.microsoft.com/office/drawing/2014/main" id="{439E95FB-F3C2-1BE3-BF7D-66AE0C84E57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57520" y="4725234"/>
            <a:ext cx="1124744" cy="1124744"/>
          </a:xfrm>
          <a:prstGeom prst="rect">
            <a:avLst/>
          </a:prstGeom>
        </p:spPr>
      </p:pic>
      <p:pic>
        <p:nvPicPr>
          <p:cNvPr id="12" name="Picture 12">
            <a:extLst>
              <a:ext uri="{FF2B5EF4-FFF2-40B4-BE49-F238E27FC236}">
                <a16:creationId xmlns:a16="http://schemas.microsoft.com/office/drawing/2014/main" id="{0487F39F-024E-2F66-F08E-C296490AEFE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43064" y="4797448"/>
            <a:ext cx="1124744" cy="1124744"/>
          </a:xfrm>
          <a:prstGeom prst="rect">
            <a:avLst/>
          </a:prstGeom>
        </p:spPr>
      </p:pic>
      <p:pic>
        <p:nvPicPr>
          <p:cNvPr id="13" name="Picture 13">
            <a:extLst>
              <a:ext uri="{FF2B5EF4-FFF2-40B4-BE49-F238E27FC236}">
                <a16:creationId xmlns:a16="http://schemas.microsoft.com/office/drawing/2014/main" id="{6CEBE37B-2A48-9692-0249-C7B84F8A82F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858203" y="4721020"/>
            <a:ext cx="1124744" cy="1124744"/>
          </a:xfrm>
          <a:prstGeom prst="rect">
            <a:avLst/>
          </a:prstGeom>
        </p:spPr>
      </p:pic>
      <p:pic>
        <p:nvPicPr>
          <p:cNvPr id="14" name="Picture 14">
            <a:extLst>
              <a:ext uri="{FF2B5EF4-FFF2-40B4-BE49-F238E27FC236}">
                <a16:creationId xmlns:a16="http://schemas.microsoft.com/office/drawing/2014/main" id="{ECF0943E-C3EB-8058-5F15-F97375F630E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211649" y="4791387"/>
            <a:ext cx="1124744" cy="1124744"/>
          </a:xfrm>
          <a:prstGeom prst="rect">
            <a:avLst/>
          </a:prstGeom>
        </p:spPr>
      </p:pic>
      <p:pic>
        <p:nvPicPr>
          <p:cNvPr id="15" name="Picture 15">
            <a:extLst>
              <a:ext uri="{FF2B5EF4-FFF2-40B4-BE49-F238E27FC236}">
                <a16:creationId xmlns:a16="http://schemas.microsoft.com/office/drawing/2014/main" id="{FB815BBF-88F4-0C97-FB2B-52A2F1E3073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536448" y="4791387"/>
            <a:ext cx="1124744" cy="1124744"/>
          </a:xfrm>
          <a:prstGeom prst="rect">
            <a:avLst/>
          </a:prstGeom>
        </p:spPr>
      </p:pic>
      <p:pic>
        <p:nvPicPr>
          <p:cNvPr id="16" name="Picture 16">
            <a:extLst>
              <a:ext uri="{FF2B5EF4-FFF2-40B4-BE49-F238E27FC236}">
                <a16:creationId xmlns:a16="http://schemas.microsoft.com/office/drawing/2014/main" id="{221F5E2A-1CDD-9612-FD33-75B3D121BDF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48711" y="4791387"/>
            <a:ext cx="1124744" cy="1124744"/>
          </a:xfrm>
          <a:prstGeom prst="rect">
            <a:avLst/>
          </a:prstGeom>
        </p:spPr>
      </p:pic>
      <p:pic>
        <p:nvPicPr>
          <p:cNvPr id="17" name="Picture 17">
            <a:extLst>
              <a:ext uri="{FF2B5EF4-FFF2-40B4-BE49-F238E27FC236}">
                <a16:creationId xmlns:a16="http://schemas.microsoft.com/office/drawing/2014/main" id="{287651C8-2ED6-C292-0E2A-C22DE5F180B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9791686" y="4721020"/>
            <a:ext cx="1124744" cy="1124744"/>
          </a:xfrm>
          <a:prstGeom prst="rect">
            <a:avLst/>
          </a:prstGeom>
        </p:spPr>
      </p:pic>
      <p:pic>
        <p:nvPicPr>
          <p:cNvPr id="18" name="Picture 18">
            <a:extLst>
              <a:ext uri="{FF2B5EF4-FFF2-40B4-BE49-F238E27FC236}">
                <a16:creationId xmlns:a16="http://schemas.microsoft.com/office/drawing/2014/main" id="{A8B12FFA-73ED-FD00-8D32-CB573DB5757B}"/>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530725" y="4791387"/>
            <a:ext cx="1124744" cy="1124744"/>
          </a:xfrm>
          <a:prstGeom prst="rect">
            <a:avLst/>
          </a:prstGeom>
        </p:spPr>
      </p:pic>
      <p:sp>
        <p:nvSpPr>
          <p:cNvPr id="3" name="Google Shape;243;p13">
            <a:extLst>
              <a:ext uri="{FF2B5EF4-FFF2-40B4-BE49-F238E27FC236}">
                <a16:creationId xmlns:a16="http://schemas.microsoft.com/office/drawing/2014/main" id="{4F944450-B933-C059-0043-4CBCBA78896E}"/>
              </a:ext>
            </a:extLst>
          </p:cNvPr>
          <p:cNvSpPr txBox="1">
            <a:spLocks/>
          </p:cNvSpPr>
          <p:nvPr/>
        </p:nvSpPr>
        <p:spPr>
          <a:xfrm>
            <a:off x="1149747" y="305437"/>
            <a:ext cx="9941265" cy="42280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Clr>
                <a:srgbClr val="000000"/>
              </a:buClr>
              <a:buSzPts val="2800"/>
            </a:pPr>
            <a:r>
              <a:rPr lang="en-GB" sz="2800" b="1" dirty="0">
                <a:solidFill>
                  <a:schemeClr val="tx1"/>
                </a:solidFill>
                <a:latin typeface="Calibri" panose="020F0502020204030204" pitchFamily="34" charset="0"/>
                <a:cs typeface="Calibri" panose="020F0502020204030204" pitchFamily="34" charset="0"/>
              </a:rPr>
              <a:t>EPOS’ Key components: scientific communities, </a:t>
            </a:r>
            <a:br>
              <a:rPr lang="en-GB" sz="2800" b="1" dirty="0">
                <a:solidFill>
                  <a:schemeClr val="tx1"/>
                </a:solidFill>
                <a:latin typeface="Calibri" panose="020F0502020204030204" pitchFamily="34" charset="0"/>
                <a:cs typeface="Calibri" panose="020F0502020204030204" pitchFamily="34" charset="0"/>
              </a:rPr>
            </a:br>
            <a:r>
              <a:rPr lang="en-GB" sz="2800" b="1" dirty="0">
                <a:solidFill>
                  <a:schemeClr val="tx1"/>
                </a:solidFill>
                <a:latin typeface="Calibri" panose="020F0502020204030204" pitchFamily="34" charset="0"/>
                <a:cs typeface="Calibri" panose="020F0502020204030204" pitchFamily="34" charset="0"/>
              </a:rPr>
              <a:t>or the Thematic Core Services</a:t>
            </a:r>
          </a:p>
        </p:txBody>
      </p:sp>
      <p:sp>
        <p:nvSpPr>
          <p:cNvPr id="8" name="TextBox 7">
            <a:extLst>
              <a:ext uri="{FF2B5EF4-FFF2-40B4-BE49-F238E27FC236}">
                <a16:creationId xmlns:a16="http://schemas.microsoft.com/office/drawing/2014/main" id="{2BE44380-EDCB-6918-9D83-0D06899F7362}"/>
              </a:ext>
            </a:extLst>
          </p:cNvPr>
          <p:cNvSpPr txBox="1"/>
          <p:nvPr/>
        </p:nvSpPr>
        <p:spPr>
          <a:xfrm>
            <a:off x="10798471" y="4905889"/>
            <a:ext cx="749821" cy="769441"/>
          </a:xfrm>
          <a:prstGeom prst="rect">
            <a:avLst/>
          </a:prstGeom>
          <a:noFill/>
        </p:spPr>
        <p:txBody>
          <a:bodyPr wrap="none" rtlCol="0">
            <a:spAutoFit/>
          </a:bodyPr>
          <a:lstStyle/>
          <a:p>
            <a:r>
              <a:rPr lang="en-GB" sz="4400" b="1" dirty="0">
                <a:solidFill>
                  <a:schemeClr val="accent5">
                    <a:lumMod val="75000"/>
                  </a:schemeClr>
                </a:solidFill>
                <a:latin typeface="Calibri" panose="020F0502020204030204" pitchFamily="34" charset="0"/>
                <a:cs typeface="Calibri" panose="020F0502020204030204" pitchFamily="34" charset="0"/>
              </a:rPr>
              <a:t>++</a:t>
            </a:r>
          </a:p>
        </p:txBody>
      </p:sp>
      <p:sp>
        <p:nvSpPr>
          <p:cNvPr id="2" name="CasellaDiTesto 1">
            <a:extLst>
              <a:ext uri="{FF2B5EF4-FFF2-40B4-BE49-F238E27FC236}">
                <a16:creationId xmlns:a16="http://schemas.microsoft.com/office/drawing/2014/main" id="{05FBABE3-F9CE-2FDC-E7D5-FA316D317633}"/>
              </a:ext>
            </a:extLst>
          </p:cNvPr>
          <p:cNvSpPr txBox="1"/>
          <p:nvPr/>
        </p:nvSpPr>
        <p:spPr>
          <a:xfrm>
            <a:off x="479425" y="4350233"/>
            <a:ext cx="10909300" cy="1938992"/>
          </a:xfrm>
          <a:prstGeom prst="rect">
            <a:avLst/>
          </a:prstGeom>
          <a:noFill/>
        </p:spPr>
        <p:txBody>
          <a:bodyPr wrap="square">
            <a:spAutoFit/>
          </a:bodyPr>
          <a:lstStyle/>
          <a:p>
            <a:pPr marL="0" indent="0" algn="ctr">
              <a:lnSpc>
                <a:spcPct val="100000"/>
              </a:lnSpc>
              <a:buNone/>
            </a:pPr>
            <a:r>
              <a:rPr lang="en-GB" sz="2400" b="1" dirty="0">
                <a:solidFill>
                  <a:srgbClr val="04220A"/>
                </a:solidFill>
                <a:highlight>
                  <a:srgbClr val="FEDC76"/>
                </a:highlight>
                <a:latin typeface="Calibri" panose="020F0502020204030204" pitchFamily="34" charset="0"/>
                <a:cs typeface="Calibri" panose="020F0502020204030204" pitchFamily="34" charset="0"/>
                <a:sym typeface="Calibri"/>
              </a:rPr>
              <a:t>Inclusive and adaptive governance model </a:t>
            </a:r>
          </a:p>
          <a:p>
            <a:pPr marL="0" indent="0" algn="ctr">
              <a:lnSpc>
                <a:spcPct val="100000"/>
              </a:lnSpc>
              <a:buNone/>
            </a:pPr>
            <a:endParaRPr lang="en-GB" sz="2400" b="1" dirty="0">
              <a:solidFill>
                <a:srgbClr val="04220A"/>
              </a:solidFill>
              <a:highlight>
                <a:srgbClr val="DFFCBC"/>
              </a:highlight>
              <a:latin typeface="Calibri" panose="020F0502020204030204" pitchFamily="34" charset="0"/>
              <a:cs typeface="Calibri" panose="020F0502020204030204" pitchFamily="34" charset="0"/>
              <a:sym typeface="Calibri"/>
            </a:endParaRPr>
          </a:p>
          <a:p>
            <a:pPr marL="0" indent="0" algn="ctr">
              <a:lnSpc>
                <a:spcPct val="100000"/>
              </a:lnSpc>
              <a:buNone/>
            </a:pPr>
            <a:endParaRPr lang="en-GB" sz="2400" b="1" dirty="0">
              <a:solidFill>
                <a:srgbClr val="04220A"/>
              </a:solidFill>
              <a:highlight>
                <a:srgbClr val="DFFCBC"/>
              </a:highlight>
              <a:latin typeface="Calibri" panose="020F0502020204030204" pitchFamily="34" charset="0"/>
              <a:cs typeface="Calibri" panose="020F0502020204030204" pitchFamily="34" charset="0"/>
              <a:sym typeface="Calibri"/>
            </a:endParaRPr>
          </a:p>
          <a:p>
            <a:pPr marL="0" indent="0" algn="ctr">
              <a:lnSpc>
                <a:spcPct val="100000"/>
              </a:lnSpc>
              <a:buNone/>
            </a:pPr>
            <a:endParaRPr lang="en-GB" sz="2400" b="1" dirty="0">
              <a:solidFill>
                <a:srgbClr val="04220A"/>
              </a:solidFill>
              <a:highlight>
                <a:srgbClr val="DFFCBC"/>
              </a:highlight>
              <a:latin typeface="Calibri" panose="020F0502020204030204" pitchFamily="34" charset="0"/>
              <a:cs typeface="Calibri" panose="020F0502020204030204" pitchFamily="34" charset="0"/>
              <a:sym typeface="Calibri"/>
            </a:endParaRPr>
          </a:p>
          <a:p>
            <a:pPr marL="0" indent="0" algn="ctr">
              <a:lnSpc>
                <a:spcPct val="100000"/>
              </a:lnSpc>
              <a:buNone/>
            </a:pPr>
            <a:r>
              <a:rPr lang="en-GB" sz="2400" b="1" dirty="0">
                <a:solidFill>
                  <a:srgbClr val="04220A"/>
                </a:solidFill>
                <a:highlight>
                  <a:srgbClr val="FEDC76"/>
                </a:highlight>
                <a:latin typeface="Calibri" panose="020F0502020204030204" pitchFamily="34" charset="0"/>
                <a:cs typeface="Calibri" panose="020F0502020204030204" pitchFamily="34" charset="0"/>
                <a:sym typeface="Calibri"/>
              </a:rPr>
              <a:t>to manage the diverse scientific communities’ interests and operations </a:t>
            </a:r>
          </a:p>
        </p:txBody>
      </p:sp>
    </p:spTree>
    <p:extLst>
      <p:ext uri="{BB962C8B-B14F-4D97-AF65-F5344CB8AC3E}">
        <p14:creationId xmlns:p14="http://schemas.microsoft.com/office/powerpoint/2010/main" val="563628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A40E9-E8F3-08E5-8D6C-CC4A1F92CCDD}"/>
              </a:ext>
            </a:extLst>
          </p:cNvPr>
          <p:cNvSpPr>
            <a:spLocks noGrp="1"/>
          </p:cNvSpPr>
          <p:nvPr>
            <p:ph type="ctrTitle"/>
          </p:nvPr>
        </p:nvSpPr>
        <p:spPr/>
        <p:txBody>
          <a:bodyPr/>
          <a:lstStyle/>
          <a:p>
            <a:r>
              <a:rPr lang="en-GB" dirty="0"/>
              <a:t>Part 1: Research Infrastructure</a:t>
            </a:r>
          </a:p>
        </p:txBody>
      </p:sp>
    </p:spTree>
    <p:extLst>
      <p:ext uri="{BB962C8B-B14F-4D97-AF65-F5344CB8AC3E}">
        <p14:creationId xmlns:p14="http://schemas.microsoft.com/office/powerpoint/2010/main" val="2287812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DEB24-CFC9-9559-A8F9-9CFB147985E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0768632-6F74-396C-0E5C-96017DCBF6EA}"/>
              </a:ext>
            </a:extLst>
          </p:cNvPr>
          <p:cNvPicPr>
            <a:picLocks noChangeAspect="1"/>
          </p:cNvPicPr>
          <p:nvPr/>
        </p:nvPicPr>
        <p:blipFill>
          <a:blip r:embed="rId3"/>
          <a:stretch>
            <a:fillRect/>
          </a:stretch>
        </p:blipFill>
        <p:spPr>
          <a:xfrm>
            <a:off x="8073189" y="2016373"/>
            <a:ext cx="4159311" cy="3782847"/>
          </a:xfrm>
          <a:prstGeom prst="rect">
            <a:avLst/>
          </a:prstGeom>
        </p:spPr>
      </p:pic>
      <p:sp>
        <p:nvSpPr>
          <p:cNvPr id="5" name="Text Placeholder 5">
            <a:extLst>
              <a:ext uri="{FF2B5EF4-FFF2-40B4-BE49-F238E27FC236}">
                <a16:creationId xmlns:a16="http://schemas.microsoft.com/office/drawing/2014/main" id="{0F404520-8DA8-9F0D-1E32-30D0F889F582}"/>
              </a:ext>
            </a:extLst>
          </p:cNvPr>
          <p:cNvSpPr txBox="1">
            <a:spLocks/>
          </p:cNvSpPr>
          <p:nvPr/>
        </p:nvSpPr>
        <p:spPr>
          <a:xfrm>
            <a:off x="838200" y="986586"/>
            <a:ext cx="7632032" cy="5276192"/>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114000"/>
              </a:lnSpc>
              <a:spcBef>
                <a:spcPts val="1000"/>
              </a:spcBef>
              <a:buClr>
                <a:schemeClr val="accent1"/>
              </a:buClr>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14000"/>
              </a:lnSpc>
              <a:spcBef>
                <a:spcPts val="500"/>
              </a:spcBef>
              <a:buClr>
                <a:schemeClr val="accent1"/>
              </a:buClr>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14000"/>
              </a:lnSpc>
              <a:spcBef>
                <a:spcPts val="500"/>
              </a:spcBef>
              <a:buClr>
                <a:schemeClr val="accent1"/>
              </a:buClr>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14000"/>
              </a:lnSpc>
              <a:spcBef>
                <a:spcPts val="500"/>
              </a:spcBef>
              <a:buClr>
                <a:schemeClr val="accent1"/>
              </a:buClr>
              <a:buFont typeface="Arial" panose="020B0604020202020204" pitchFamily="34" charset="0"/>
              <a:buChar char="•"/>
              <a:defRPr sz="16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highlight>
                  <a:srgbClr val="FEDC76"/>
                </a:highlight>
              </a:rPr>
              <a:t>“</a:t>
            </a:r>
            <a:r>
              <a:rPr lang="en-GB" b="1" dirty="0">
                <a:highlight>
                  <a:srgbClr val="FEDC76"/>
                </a:highlight>
              </a:rPr>
              <a:t>National Clusters</a:t>
            </a:r>
            <a:r>
              <a:rPr lang="en-GB" dirty="0">
                <a:highlight>
                  <a:srgbClr val="FEDC76"/>
                </a:highlight>
              </a:rPr>
              <a:t>” </a:t>
            </a:r>
            <a:r>
              <a:rPr lang="en-GB" dirty="0"/>
              <a:t>: aggregate National Research Infrastructures (NRI) across one country.</a:t>
            </a:r>
          </a:p>
          <a:p>
            <a:r>
              <a:rPr lang="en-GB" dirty="0"/>
              <a:t>Can </a:t>
            </a:r>
            <a:r>
              <a:rPr lang="en-GB" b="1" dirty="0"/>
              <a:t>take different forms</a:t>
            </a:r>
            <a:r>
              <a:rPr lang="en-GB" dirty="0"/>
              <a:t>:</a:t>
            </a:r>
          </a:p>
          <a:p>
            <a:pPr lvl="1">
              <a:buClr>
                <a:schemeClr val="accent2"/>
              </a:buClr>
              <a:buFont typeface="Wingdings" pitchFamily="2" charset="2"/>
              <a:buChar char="ü"/>
            </a:pPr>
            <a:r>
              <a:rPr lang="en-GB" sz="2100" dirty="0"/>
              <a:t>single existing organisations appointed at the ministry level, </a:t>
            </a:r>
          </a:p>
          <a:p>
            <a:pPr lvl="1">
              <a:buClr>
                <a:schemeClr val="accent2"/>
              </a:buClr>
              <a:buFont typeface="Wingdings" pitchFamily="2" charset="2"/>
              <a:buChar char="ü"/>
            </a:pPr>
            <a:r>
              <a:rPr lang="en-GB" sz="2100" dirty="0"/>
              <a:t>Joint Research Units</a:t>
            </a:r>
          </a:p>
          <a:p>
            <a:pPr lvl="1">
              <a:buClr>
                <a:schemeClr val="accent2"/>
              </a:buClr>
              <a:buFont typeface="Wingdings" pitchFamily="2" charset="2"/>
              <a:buChar char="ü"/>
            </a:pPr>
            <a:r>
              <a:rPr lang="en-GB" sz="2100" dirty="0"/>
              <a:t>Consortia </a:t>
            </a:r>
          </a:p>
          <a:p>
            <a:pPr lvl="1">
              <a:buClr>
                <a:schemeClr val="accent2"/>
              </a:buClr>
              <a:buFont typeface="Wingdings" pitchFamily="2" charset="2"/>
              <a:buChar char="ü"/>
            </a:pPr>
            <a:r>
              <a:rPr lang="en-GB" sz="2100" dirty="0"/>
              <a:t>Nationally funded projects… </a:t>
            </a:r>
          </a:p>
          <a:p>
            <a:r>
              <a:rPr lang="en-GB" dirty="0"/>
              <a:t>Have a key role in </a:t>
            </a:r>
            <a:r>
              <a:rPr lang="en-GB" b="1" dirty="0"/>
              <a:t>involving and engaging with data providers </a:t>
            </a:r>
            <a:r>
              <a:rPr lang="en-GB" dirty="0"/>
              <a:t>and ensure the provision of quality-controlled data from </a:t>
            </a:r>
            <a:r>
              <a:rPr lang="en-GB" b="1" dirty="0"/>
              <a:t>authoritative national sources</a:t>
            </a:r>
          </a:p>
          <a:p>
            <a:r>
              <a:rPr lang="en-GB" b="1" dirty="0"/>
              <a:t>Data ownership remains with the data provider</a:t>
            </a:r>
            <a:r>
              <a:rPr lang="en-GB" dirty="0"/>
              <a:t>, and the </a:t>
            </a:r>
            <a:br>
              <a:rPr lang="en-GB" dirty="0"/>
            </a:br>
            <a:r>
              <a:rPr lang="en-GB" dirty="0"/>
              <a:t>same apply to data curation responsibilities. Data is distributed and made discoverable though EPOS and proper </a:t>
            </a:r>
            <a:r>
              <a:rPr lang="en-GB" b="1" dirty="0"/>
              <a:t>citation</a:t>
            </a:r>
            <a:r>
              <a:rPr lang="en-GB" dirty="0"/>
              <a:t> of data and service providers is ensured.</a:t>
            </a:r>
            <a:endParaRPr lang="en-GB" b="1" dirty="0">
              <a:solidFill>
                <a:srgbClr val="00B050"/>
              </a:solidFill>
            </a:endParaRPr>
          </a:p>
        </p:txBody>
      </p:sp>
      <p:sp>
        <p:nvSpPr>
          <p:cNvPr id="6" name="Google Shape;243;p13">
            <a:extLst>
              <a:ext uri="{FF2B5EF4-FFF2-40B4-BE49-F238E27FC236}">
                <a16:creationId xmlns:a16="http://schemas.microsoft.com/office/drawing/2014/main" id="{43D26A77-CB10-83FE-0A55-260462AD0091}"/>
              </a:ext>
            </a:extLst>
          </p:cNvPr>
          <p:cNvSpPr txBox="1">
            <a:spLocks/>
          </p:cNvSpPr>
          <p:nvPr/>
        </p:nvSpPr>
        <p:spPr>
          <a:xfrm>
            <a:off x="1149747" y="305437"/>
            <a:ext cx="9941265" cy="42280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Clr>
                <a:srgbClr val="000000"/>
              </a:buClr>
              <a:buSzPts val="2800"/>
            </a:pPr>
            <a:r>
              <a:rPr lang="en-GB" sz="2800" b="1" dirty="0">
                <a:solidFill>
                  <a:schemeClr val="tx1"/>
                </a:solidFill>
                <a:latin typeface="Calibri" panose="020F0502020204030204" pitchFamily="34" charset="0"/>
                <a:cs typeface="Calibri" panose="020F0502020204030204" pitchFamily="34" charset="0"/>
              </a:rPr>
              <a:t>EPOS’ Key components: </a:t>
            </a:r>
          </a:p>
          <a:p>
            <a:pPr>
              <a:lnSpc>
                <a:spcPct val="100000"/>
              </a:lnSpc>
              <a:buClr>
                <a:srgbClr val="000000"/>
              </a:buClr>
              <a:buSzPts val="2800"/>
            </a:pPr>
            <a:r>
              <a:rPr lang="en-GB" sz="2800" b="1" dirty="0">
                <a:solidFill>
                  <a:schemeClr val="tx1"/>
                </a:solidFill>
                <a:latin typeface="Calibri" panose="020F0502020204030204" pitchFamily="34" charset="0"/>
                <a:cs typeface="Calibri" panose="020F0502020204030204" pitchFamily="34" charset="0"/>
              </a:rPr>
              <a:t>National contributions to EPOS</a:t>
            </a:r>
          </a:p>
        </p:txBody>
      </p:sp>
    </p:spTree>
    <p:extLst>
      <p:ext uri="{BB962C8B-B14F-4D97-AF65-F5344CB8AC3E}">
        <p14:creationId xmlns:p14="http://schemas.microsoft.com/office/powerpoint/2010/main" val="23045074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0">
          <a:extLst>
            <a:ext uri="{FF2B5EF4-FFF2-40B4-BE49-F238E27FC236}">
              <a16:creationId xmlns:a16="http://schemas.microsoft.com/office/drawing/2014/main" id="{68C194A5-FF17-F549-E996-603A3E997F03}"/>
            </a:ext>
          </a:extLst>
        </p:cNvPr>
        <p:cNvGrpSpPr/>
        <p:nvPr/>
      </p:nvGrpSpPr>
      <p:grpSpPr>
        <a:xfrm>
          <a:off x="0" y="0"/>
          <a:ext cx="0" cy="0"/>
          <a:chOff x="0" y="0"/>
          <a:chExt cx="0" cy="0"/>
        </a:xfrm>
      </p:grpSpPr>
      <p:sp>
        <p:nvSpPr>
          <p:cNvPr id="344" name="Google Shape;344;p32">
            <a:extLst>
              <a:ext uri="{FF2B5EF4-FFF2-40B4-BE49-F238E27FC236}">
                <a16:creationId xmlns:a16="http://schemas.microsoft.com/office/drawing/2014/main" id="{4F609AA1-2087-8AFE-B023-70F0EC770F4B}"/>
              </a:ext>
            </a:extLst>
          </p:cNvPr>
          <p:cNvSpPr txBox="1">
            <a:spLocks noGrp="1"/>
          </p:cNvSpPr>
          <p:nvPr>
            <p:ph type="body" idx="1"/>
          </p:nvPr>
        </p:nvSpPr>
        <p:spPr>
          <a:xfrm>
            <a:off x="767408" y="1882987"/>
            <a:ext cx="10729342" cy="4351338"/>
          </a:xfrm>
          <a:prstGeom prst="rect">
            <a:avLst/>
          </a:prstGeom>
          <a:noFill/>
          <a:ln>
            <a:noFill/>
          </a:ln>
        </p:spPr>
        <p:txBody>
          <a:bodyPr spcFirstLastPara="1" wrap="square" lIns="91425" tIns="45700" rIns="91425" bIns="45700" anchor="t" anchorCtr="0">
            <a:noAutofit/>
          </a:bodyPr>
          <a:lstStyle/>
          <a:p>
            <a:pPr marL="1157288" lvl="1" indent="-323850" algn="l" rtl="0">
              <a:lnSpc>
                <a:spcPct val="150000"/>
              </a:lnSpc>
              <a:spcBef>
                <a:spcPts val="1200"/>
              </a:spcBef>
              <a:spcAft>
                <a:spcPts val="0"/>
              </a:spcAft>
              <a:buClr>
                <a:schemeClr val="dk1"/>
              </a:buClr>
              <a:buSzPts val="1500"/>
              <a:buFont typeface="Calibri"/>
              <a:buChar char="○"/>
            </a:pPr>
            <a:r>
              <a:rPr lang="en-GB" b="1" dirty="0"/>
              <a:t>Georeferenced data - </a:t>
            </a:r>
            <a:r>
              <a:rPr lang="en-GB" dirty="0"/>
              <a:t>(e.g., maps, seismic stations)</a:t>
            </a:r>
            <a:endParaRPr dirty="0"/>
          </a:p>
          <a:p>
            <a:pPr marL="1157288" lvl="1" indent="-323850" algn="l" rtl="0">
              <a:lnSpc>
                <a:spcPct val="150000"/>
              </a:lnSpc>
              <a:spcBef>
                <a:spcPts val="0"/>
              </a:spcBef>
              <a:spcAft>
                <a:spcPts val="0"/>
              </a:spcAft>
              <a:buClr>
                <a:schemeClr val="dk1"/>
              </a:buClr>
              <a:buSzPts val="1500"/>
              <a:buFont typeface="Calibri"/>
              <a:buChar char="○"/>
            </a:pPr>
            <a:r>
              <a:rPr lang="en-GB" b="1" dirty="0"/>
              <a:t>Time series data - </a:t>
            </a:r>
            <a:r>
              <a:rPr lang="en-GB" dirty="0"/>
              <a:t>(e.g., GPS, geomagnetic stations)</a:t>
            </a:r>
            <a:endParaRPr dirty="0"/>
          </a:p>
          <a:p>
            <a:pPr marL="1157288" lvl="1" indent="-323850" algn="l" rtl="0">
              <a:lnSpc>
                <a:spcPct val="150000"/>
              </a:lnSpc>
              <a:spcBef>
                <a:spcPts val="0"/>
              </a:spcBef>
              <a:spcAft>
                <a:spcPts val="0"/>
              </a:spcAft>
              <a:buClr>
                <a:schemeClr val="dk1"/>
              </a:buClr>
              <a:buSzPts val="1500"/>
              <a:buFont typeface="Calibri"/>
              <a:buChar char="○"/>
            </a:pPr>
            <a:r>
              <a:rPr lang="en-GB" b="1" dirty="0"/>
              <a:t>Non-georeferenced data - </a:t>
            </a:r>
            <a:r>
              <a:rPr lang="en-GB" dirty="0"/>
              <a:t>(e.g., software packages, reports)</a:t>
            </a:r>
            <a:endParaRPr dirty="0"/>
          </a:p>
        </p:txBody>
      </p:sp>
      <p:pic>
        <p:nvPicPr>
          <p:cNvPr id="345" name="Google Shape;345;p32" descr="Satellite with solid fill">
            <a:extLst>
              <a:ext uri="{FF2B5EF4-FFF2-40B4-BE49-F238E27FC236}">
                <a16:creationId xmlns:a16="http://schemas.microsoft.com/office/drawing/2014/main" id="{82D2A5A4-AA13-4FCE-4B4C-212F9B2CA2EE}"/>
              </a:ext>
            </a:extLst>
          </p:cNvPr>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5360" y="2348880"/>
            <a:ext cx="1339457" cy="1381415"/>
          </a:xfrm>
          <a:prstGeom prst="rect">
            <a:avLst/>
          </a:prstGeom>
          <a:noFill/>
          <a:ln>
            <a:noFill/>
          </a:ln>
        </p:spPr>
      </p:pic>
      <p:pic>
        <p:nvPicPr>
          <p:cNvPr id="346" name="Google Shape;346;p32" descr="Map with pin with solid fill">
            <a:extLst>
              <a:ext uri="{FF2B5EF4-FFF2-40B4-BE49-F238E27FC236}">
                <a16:creationId xmlns:a16="http://schemas.microsoft.com/office/drawing/2014/main" id="{463087EE-C9B5-470E-C405-57CE3494C946}"/>
              </a:ext>
            </a:extLst>
          </p:cNvP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796828" y="1330495"/>
            <a:ext cx="1648842" cy="1594799"/>
          </a:xfrm>
          <a:prstGeom prst="rect">
            <a:avLst/>
          </a:prstGeom>
          <a:noFill/>
          <a:ln>
            <a:noFill/>
          </a:ln>
        </p:spPr>
      </p:pic>
      <p:grpSp>
        <p:nvGrpSpPr>
          <p:cNvPr id="3" name="Group 2">
            <a:extLst>
              <a:ext uri="{FF2B5EF4-FFF2-40B4-BE49-F238E27FC236}">
                <a16:creationId xmlns:a16="http://schemas.microsoft.com/office/drawing/2014/main" id="{5AED41E6-F645-B5D0-0E07-AA94497F58AB}"/>
              </a:ext>
            </a:extLst>
          </p:cNvPr>
          <p:cNvGrpSpPr/>
          <p:nvPr/>
        </p:nvGrpSpPr>
        <p:grpSpPr>
          <a:xfrm>
            <a:off x="9413967" y="4043577"/>
            <a:ext cx="1573127" cy="1359272"/>
            <a:chOff x="8293851" y="4459509"/>
            <a:chExt cx="2140708" cy="1663018"/>
          </a:xfrm>
        </p:grpSpPr>
        <p:pic>
          <p:nvPicPr>
            <p:cNvPr id="347" name="Google Shape;347;p32" descr="Document with solid fill">
              <a:extLst>
                <a:ext uri="{FF2B5EF4-FFF2-40B4-BE49-F238E27FC236}">
                  <a16:creationId xmlns:a16="http://schemas.microsoft.com/office/drawing/2014/main" id="{93B99C9E-9021-341D-DA24-164CA3530EA9}"/>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293851" y="4459509"/>
              <a:ext cx="1231311" cy="1231311"/>
            </a:xfrm>
            <a:prstGeom prst="rect">
              <a:avLst/>
            </a:prstGeom>
            <a:noFill/>
            <a:ln>
              <a:noFill/>
            </a:ln>
          </p:spPr>
        </p:pic>
        <p:pic>
          <p:nvPicPr>
            <p:cNvPr id="348" name="Google Shape;348;p32" descr="Document with solid fill">
              <a:extLst>
                <a:ext uri="{FF2B5EF4-FFF2-40B4-BE49-F238E27FC236}">
                  <a16:creationId xmlns:a16="http://schemas.microsoft.com/office/drawing/2014/main" id="{69EEDE19-5001-1BB5-70FE-68EAFB2B86E3}"/>
                </a:ext>
              </a:extLst>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961023" y="4648991"/>
              <a:ext cx="1473536" cy="1473536"/>
            </a:xfrm>
            <a:prstGeom prst="rect">
              <a:avLst/>
            </a:prstGeom>
            <a:noFill/>
            <a:ln>
              <a:noFill/>
            </a:ln>
          </p:spPr>
        </p:pic>
      </p:grpSp>
      <p:sp>
        <p:nvSpPr>
          <p:cNvPr id="2" name="CasellaDiTesto 1">
            <a:extLst>
              <a:ext uri="{FF2B5EF4-FFF2-40B4-BE49-F238E27FC236}">
                <a16:creationId xmlns:a16="http://schemas.microsoft.com/office/drawing/2014/main" id="{7B4B7FF6-04C1-2030-6BA0-5FD419D14098}"/>
              </a:ext>
            </a:extLst>
          </p:cNvPr>
          <p:cNvSpPr txBox="1"/>
          <p:nvPr/>
        </p:nvSpPr>
        <p:spPr>
          <a:xfrm>
            <a:off x="695325" y="924249"/>
            <a:ext cx="10793179" cy="461665"/>
          </a:xfrm>
          <a:prstGeom prst="rect">
            <a:avLst/>
          </a:prstGeom>
          <a:noFill/>
        </p:spPr>
        <p:txBody>
          <a:bodyPr wrap="square" rtlCol="0">
            <a:spAutoFit/>
          </a:bodyPr>
          <a:lstStyle/>
          <a:p>
            <a:r>
              <a:rPr lang="en-GB" sz="2400" i="1" noProof="0"/>
              <a:t>Data, Data products, Software and services provided by 10 different communities</a:t>
            </a:r>
          </a:p>
        </p:txBody>
      </p:sp>
      <p:sp>
        <p:nvSpPr>
          <p:cNvPr id="5" name="CasellaDiTesto 4">
            <a:extLst>
              <a:ext uri="{FF2B5EF4-FFF2-40B4-BE49-F238E27FC236}">
                <a16:creationId xmlns:a16="http://schemas.microsoft.com/office/drawing/2014/main" id="{72AC6497-55CB-949B-8D93-46D049BA1426}"/>
              </a:ext>
            </a:extLst>
          </p:cNvPr>
          <p:cNvSpPr txBox="1"/>
          <p:nvPr/>
        </p:nvSpPr>
        <p:spPr>
          <a:xfrm>
            <a:off x="3048000" y="118373"/>
            <a:ext cx="6096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 normalizeH="0" baseline="0" noProof="0" dirty="0">
                <a:ln>
                  <a:noFill/>
                </a:ln>
                <a:effectLst/>
                <a:uLnTx/>
                <a:uFillTx/>
                <a:latin typeface="Calibri" panose="020F0502020204030204"/>
                <a:ea typeface="+mn-ea"/>
                <a:cs typeface="+mn-cs"/>
              </a:rPr>
              <a:t>Data Types</a:t>
            </a:r>
          </a:p>
        </p:txBody>
      </p:sp>
    </p:spTree>
    <p:extLst>
      <p:ext uri="{BB962C8B-B14F-4D97-AF65-F5344CB8AC3E}">
        <p14:creationId xmlns:p14="http://schemas.microsoft.com/office/powerpoint/2010/main" val="1127809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4"/>
          <p:cNvSpPr txBox="1">
            <a:spLocks noGrp="1"/>
          </p:cNvSpPr>
          <p:nvPr>
            <p:ph type="title"/>
          </p:nvPr>
        </p:nvSpPr>
        <p:spPr>
          <a:xfrm>
            <a:off x="838200" y="221109"/>
            <a:ext cx="10515600" cy="687611"/>
          </a:xfrm>
          <a:prstGeom prst="rect">
            <a:avLst/>
          </a:prstGeom>
          <a:noFill/>
          <a:ln>
            <a:noFill/>
          </a:ln>
        </p:spPr>
        <p:txBody>
          <a:bodyPr spcFirstLastPara="1" vert="horz" wrap="square" lIns="91425" tIns="45700" rIns="91425" bIns="45700" rtlCol="0" anchor="t" anchorCtr="0">
            <a:normAutofit/>
          </a:bodyPr>
          <a:lstStyle/>
          <a:p>
            <a:pPr algn="ctr">
              <a:defRPr/>
            </a:pPr>
            <a:r>
              <a:rPr lang="en-GB" sz="2800" spc="-1" dirty="0">
                <a:latin typeface="+mn-lt"/>
                <a:ea typeface="+mj-ea"/>
                <a:cs typeface="+mn-cs"/>
              </a:rPr>
              <a:t>Data Taxonomies and Processing Levels</a:t>
            </a:r>
            <a:endParaRPr sz="2800" spc="-1" dirty="0">
              <a:latin typeface="+mn-lt"/>
              <a:ea typeface="+mj-ea"/>
              <a:cs typeface="+mn-cs"/>
            </a:endParaRPr>
          </a:p>
        </p:txBody>
      </p:sp>
      <p:graphicFrame>
        <p:nvGraphicFramePr>
          <p:cNvPr id="365" name="Google Shape;365;p34"/>
          <p:cNvGraphicFramePr/>
          <p:nvPr/>
        </p:nvGraphicFramePr>
        <p:xfrm>
          <a:off x="695400" y="1484784"/>
          <a:ext cx="10801350" cy="4383360"/>
        </p:xfrm>
        <a:graphic>
          <a:graphicData uri="http://schemas.openxmlformats.org/drawingml/2006/table">
            <a:tbl>
              <a:tblPr firstRow="1" bandRow="1">
                <a:noFill/>
              </a:tblPr>
              <a:tblGrid>
                <a:gridCol w="1656184">
                  <a:extLst>
                    <a:ext uri="{9D8B030D-6E8A-4147-A177-3AD203B41FA5}">
                      <a16:colId xmlns:a16="http://schemas.microsoft.com/office/drawing/2014/main" val="20000"/>
                    </a:ext>
                  </a:extLst>
                </a:gridCol>
                <a:gridCol w="9145166">
                  <a:extLst>
                    <a:ext uri="{9D8B030D-6E8A-4147-A177-3AD203B41FA5}">
                      <a16:colId xmlns:a16="http://schemas.microsoft.com/office/drawing/2014/main" val="20001"/>
                    </a:ext>
                  </a:extLst>
                </a:gridCol>
              </a:tblGrid>
              <a:tr h="370850">
                <a:tc>
                  <a:txBody>
                    <a:bodyPr/>
                    <a:lstStyle/>
                    <a:p>
                      <a:pPr marL="0" marR="0" lvl="0" indent="0" algn="ctr" rtl="0">
                        <a:lnSpc>
                          <a:spcPct val="100000"/>
                        </a:lnSpc>
                        <a:spcBef>
                          <a:spcPts val="0"/>
                        </a:spcBef>
                        <a:spcAft>
                          <a:spcPts val="0"/>
                        </a:spcAft>
                        <a:buClr>
                          <a:srgbClr val="000000"/>
                        </a:buClr>
                        <a:buSzPts val="1800"/>
                        <a:buFont typeface="Arial"/>
                        <a:buNone/>
                      </a:pPr>
                      <a:r>
                        <a:rPr lang="en-GB" sz="2400" b="1" u="none" strike="noStrike" cap="none" dirty="0">
                          <a:latin typeface="+mn-lt"/>
                        </a:rPr>
                        <a:t>Data level</a:t>
                      </a:r>
                      <a:endParaRPr sz="2400" b="1" u="none" strike="noStrike" cap="none" dirty="0">
                        <a:latin typeface="+mn-lt"/>
                      </a:endParaRPr>
                    </a:p>
                  </a:txBody>
                  <a:tcPr marL="72000" marR="72000" marT="36000" marB="36000" anchor="ctr"/>
                </a:tc>
                <a:tc>
                  <a:txBody>
                    <a:bodyPr/>
                    <a:lstStyle/>
                    <a:p>
                      <a:pPr marL="0" marR="0" lvl="0" indent="0" algn="ctr" rtl="0">
                        <a:lnSpc>
                          <a:spcPct val="100000"/>
                        </a:lnSpc>
                        <a:spcBef>
                          <a:spcPts val="0"/>
                        </a:spcBef>
                        <a:spcAft>
                          <a:spcPts val="0"/>
                        </a:spcAft>
                        <a:buClr>
                          <a:srgbClr val="000000"/>
                        </a:buClr>
                        <a:buSzPts val="1800"/>
                        <a:buFont typeface="Arial"/>
                        <a:buNone/>
                      </a:pPr>
                      <a:r>
                        <a:rPr lang="en-GB" sz="2400" b="1" u="none" strike="noStrike" cap="none" dirty="0">
                          <a:latin typeface="+mn-lt"/>
                        </a:rPr>
                        <a:t>Definition</a:t>
                      </a:r>
                      <a:endParaRPr sz="2400" b="1" u="none" strike="noStrike" cap="none" dirty="0">
                        <a:latin typeface="+mn-lt"/>
                      </a:endParaRPr>
                    </a:p>
                  </a:txBody>
                  <a:tcPr marL="72000" marR="72000" marT="36000" marB="36000" anchor="ct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GB" sz="2400" u="none" strike="noStrike" cap="none" dirty="0">
                          <a:latin typeface="+mn-lt"/>
                        </a:rPr>
                        <a:t>0</a:t>
                      </a:r>
                      <a:endParaRPr sz="2400" u="none" strike="noStrike" cap="none" dirty="0">
                        <a:latin typeface="+mn-lt"/>
                      </a:endParaRPr>
                    </a:p>
                  </a:txBody>
                  <a:tcPr marL="72000" marR="72000" marT="36000" marB="36000"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2400" b="1" u="none" strike="noStrike" cap="none" dirty="0">
                          <a:solidFill>
                            <a:schemeClr val="tx1"/>
                          </a:solidFill>
                          <a:highlight>
                            <a:srgbClr val="FEDC76"/>
                          </a:highlight>
                          <a:latin typeface="+mn-lt"/>
                        </a:rPr>
                        <a:t>raw data, or basic data </a:t>
                      </a:r>
                    </a:p>
                    <a:p>
                      <a:pPr marL="0" marR="0" lvl="0" indent="0" algn="l" rtl="0">
                        <a:lnSpc>
                          <a:spcPct val="100000"/>
                        </a:lnSpc>
                        <a:spcBef>
                          <a:spcPts val="0"/>
                        </a:spcBef>
                        <a:spcAft>
                          <a:spcPts val="0"/>
                        </a:spcAft>
                        <a:buClr>
                          <a:srgbClr val="000000"/>
                        </a:buClr>
                        <a:buSzPts val="1400"/>
                        <a:buFont typeface="Arial"/>
                        <a:buNone/>
                      </a:pPr>
                      <a:r>
                        <a:rPr lang="en-GB" sz="2400" u="none" strike="noStrike" cap="none" dirty="0" err="1">
                          <a:solidFill>
                            <a:schemeClr val="tx1"/>
                          </a:solidFill>
                          <a:latin typeface="+mn-lt"/>
                        </a:rPr>
                        <a:t>e.g</a:t>
                      </a:r>
                      <a:r>
                        <a:rPr lang="en-GB" sz="2400" u="none" strike="noStrike" cap="none" dirty="0">
                          <a:solidFill>
                            <a:schemeClr val="tx1"/>
                          </a:solidFill>
                          <a:latin typeface="+mn-lt"/>
                        </a:rPr>
                        <a:t>: seismograms, accelerograms, time series, ...</a:t>
                      </a:r>
                      <a:endParaRPr sz="2400" u="none" strike="noStrike" cap="none" dirty="0">
                        <a:solidFill>
                          <a:schemeClr val="tx1"/>
                        </a:solidFill>
                        <a:latin typeface="+mn-lt"/>
                      </a:endParaRPr>
                    </a:p>
                  </a:txBody>
                  <a:tcPr marL="72000" marR="72000" marT="36000" marB="36000" anchor="ct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GB" sz="2400" u="none" strike="noStrike" cap="none" dirty="0">
                          <a:latin typeface="+mn-lt"/>
                        </a:rPr>
                        <a:t>1</a:t>
                      </a:r>
                      <a:endParaRPr sz="2400" u="none" strike="noStrike" cap="none" dirty="0">
                        <a:latin typeface="+mn-lt"/>
                      </a:endParaRPr>
                    </a:p>
                  </a:txBody>
                  <a:tcPr marL="72000" marR="72000" marT="36000" marB="36000" anchor="ctr"/>
                </a:tc>
                <a:tc>
                  <a:txBody>
                    <a:bodyPr/>
                    <a:lstStyle/>
                    <a:p>
                      <a:pPr marL="0" marR="0" lvl="0" indent="0" algn="l" rtl="0">
                        <a:lnSpc>
                          <a:spcPct val="100000"/>
                        </a:lnSpc>
                        <a:spcBef>
                          <a:spcPts val="0"/>
                        </a:spcBef>
                        <a:spcAft>
                          <a:spcPts val="0"/>
                        </a:spcAft>
                        <a:buClr>
                          <a:schemeClr val="dk1"/>
                        </a:buClr>
                        <a:buSzPts val="1400"/>
                        <a:buFont typeface="Calibri"/>
                        <a:buNone/>
                      </a:pPr>
                      <a:r>
                        <a:rPr lang="en-GB" sz="2400" b="1" i="0" u="none" strike="noStrike" cap="none" dirty="0">
                          <a:solidFill>
                            <a:schemeClr val="tx1"/>
                          </a:solidFill>
                          <a:highlight>
                            <a:srgbClr val="FEDC76"/>
                          </a:highlight>
                          <a:latin typeface="+mn-lt"/>
                          <a:cs typeface="Calibri"/>
                          <a:sym typeface="Arial"/>
                        </a:rPr>
                        <a:t>data products coming from nearly automated procedures </a:t>
                      </a:r>
                    </a:p>
                    <a:p>
                      <a:pPr marL="0" marR="0" lvl="0" indent="0" algn="l" rtl="0">
                        <a:lnSpc>
                          <a:spcPct val="100000"/>
                        </a:lnSpc>
                        <a:spcBef>
                          <a:spcPts val="0"/>
                        </a:spcBef>
                        <a:spcAft>
                          <a:spcPts val="0"/>
                        </a:spcAft>
                        <a:buClr>
                          <a:schemeClr val="dk1"/>
                        </a:buClr>
                        <a:buSzPts val="1400"/>
                        <a:buFont typeface="Calibri"/>
                        <a:buNone/>
                      </a:pPr>
                      <a:r>
                        <a:rPr lang="en-GB" sz="2400" u="none" strike="noStrike" cap="none" dirty="0">
                          <a:solidFill>
                            <a:schemeClr val="tx1"/>
                          </a:solidFill>
                          <a:latin typeface="+mn-lt"/>
                        </a:rPr>
                        <a:t>e.g.: earthquake locations, magnitudes, focal mechanisms, </a:t>
                      </a:r>
                      <a:r>
                        <a:rPr lang="en-GB" sz="2400" u="none" strike="noStrike" cap="none" dirty="0" err="1">
                          <a:solidFill>
                            <a:schemeClr val="tx1"/>
                          </a:solidFill>
                          <a:latin typeface="+mn-lt"/>
                        </a:rPr>
                        <a:t>shakemaps</a:t>
                      </a:r>
                      <a:r>
                        <a:rPr lang="en-GB" sz="2400" u="none" strike="noStrike" cap="none" dirty="0">
                          <a:solidFill>
                            <a:schemeClr val="tx1"/>
                          </a:solidFill>
                          <a:latin typeface="+mn-lt"/>
                        </a:rPr>
                        <a:t>, ....</a:t>
                      </a:r>
                      <a:endParaRPr sz="2400" u="none" strike="noStrike" cap="none" dirty="0">
                        <a:solidFill>
                          <a:schemeClr val="tx1"/>
                        </a:solidFill>
                        <a:latin typeface="+mn-lt"/>
                      </a:endParaRPr>
                    </a:p>
                  </a:txBody>
                  <a:tcPr marL="72000" marR="72000" marT="36000" marB="36000" anchor="ctr"/>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GB" sz="2400" u="none" strike="noStrike" cap="none">
                          <a:latin typeface="+mn-lt"/>
                        </a:rPr>
                        <a:t>2</a:t>
                      </a:r>
                      <a:endParaRPr sz="2400" u="none" strike="noStrike" cap="none">
                        <a:latin typeface="+mn-lt"/>
                      </a:endParaRPr>
                    </a:p>
                  </a:txBody>
                  <a:tcPr marL="72000" marR="72000" marT="36000" marB="36000" anchor="ctr"/>
                </a:tc>
                <a:tc>
                  <a:txBody>
                    <a:bodyPr/>
                    <a:lstStyle/>
                    <a:p>
                      <a:pPr marL="0" marR="0" lvl="0" indent="0" algn="l" rtl="0">
                        <a:lnSpc>
                          <a:spcPct val="100000"/>
                        </a:lnSpc>
                        <a:spcBef>
                          <a:spcPts val="0"/>
                        </a:spcBef>
                        <a:spcAft>
                          <a:spcPts val="0"/>
                        </a:spcAft>
                        <a:buClr>
                          <a:srgbClr val="000000"/>
                        </a:buClr>
                        <a:buSzPts val="1400"/>
                        <a:buFont typeface="Arial"/>
                        <a:buNone/>
                      </a:pPr>
                      <a:r>
                        <a:rPr lang="en-GB" sz="2400" b="1" i="0" u="none" strike="noStrike" cap="none" dirty="0">
                          <a:solidFill>
                            <a:schemeClr val="tx1"/>
                          </a:solidFill>
                          <a:highlight>
                            <a:srgbClr val="FEDC76"/>
                          </a:highlight>
                          <a:latin typeface="+mn-lt"/>
                          <a:cs typeface="Calibri"/>
                          <a:sym typeface="Arial"/>
                        </a:rPr>
                        <a:t>data products resulting by scientists’ investigations </a:t>
                      </a:r>
                    </a:p>
                    <a:p>
                      <a:pPr marL="0" marR="0" lvl="0" indent="0" algn="l" rtl="0">
                        <a:lnSpc>
                          <a:spcPct val="100000"/>
                        </a:lnSpc>
                        <a:spcBef>
                          <a:spcPts val="0"/>
                        </a:spcBef>
                        <a:spcAft>
                          <a:spcPts val="0"/>
                        </a:spcAft>
                        <a:buClr>
                          <a:srgbClr val="000000"/>
                        </a:buClr>
                        <a:buSzPts val="1400"/>
                        <a:buFont typeface="Arial"/>
                        <a:buNone/>
                      </a:pPr>
                      <a:r>
                        <a:rPr lang="en-GB" sz="2400" u="none" strike="noStrike" cap="none" dirty="0" err="1">
                          <a:solidFill>
                            <a:schemeClr val="tx1"/>
                          </a:solidFill>
                          <a:latin typeface="+mn-lt"/>
                        </a:rPr>
                        <a:t>e.g</a:t>
                      </a:r>
                      <a:r>
                        <a:rPr lang="en-GB" sz="2400" u="none" strike="noStrike" cap="none" dirty="0">
                          <a:solidFill>
                            <a:schemeClr val="tx1"/>
                          </a:solidFill>
                          <a:latin typeface="+mn-lt"/>
                        </a:rPr>
                        <a:t>: crustal models, strain maps, earthquake source models, ...</a:t>
                      </a:r>
                      <a:endParaRPr sz="2400" u="none" strike="noStrike" cap="none" dirty="0">
                        <a:solidFill>
                          <a:schemeClr val="tx1"/>
                        </a:solidFill>
                        <a:latin typeface="+mn-lt"/>
                      </a:endParaRPr>
                    </a:p>
                  </a:txBody>
                  <a:tcPr marL="72000" marR="72000" marT="36000" marB="36000" anchor="ctr"/>
                </a:tc>
                <a:extLst>
                  <a:ext uri="{0D108BD9-81ED-4DB2-BD59-A6C34878D82A}">
                    <a16:rowId xmlns:a16="http://schemas.microsoft.com/office/drawing/2014/main" val="10003"/>
                  </a:ext>
                </a:extLst>
              </a:tr>
              <a:tr h="122571">
                <a:tc>
                  <a:txBody>
                    <a:bodyPr/>
                    <a:lstStyle/>
                    <a:p>
                      <a:pPr marL="0" marR="0" lvl="0" indent="0" algn="ctr" rtl="0">
                        <a:lnSpc>
                          <a:spcPct val="100000"/>
                        </a:lnSpc>
                        <a:spcBef>
                          <a:spcPts val="0"/>
                        </a:spcBef>
                        <a:spcAft>
                          <a:spcPts val="0"/>
                        </a:spcAft>
                        <a:buClr>
                          <a:srgbClr val="000000"/>
                        </a:buClr>
                        <a:buSzPts val="1800"/>
                        <a:buFont typeface="Arial"/>
                        <a:buNone/>
                      </a:pPr>
                      <a:r>
                        <a:rPr lang="en-GB" sz="2400" u="none" strike="noStrike" cap="none">
                          <a:latin typeface="+mn-lt"/>
                        </a:rPr>
                        <a:t>3</a:t>
                      </a:r>
                      <a:endParaRPr sz="2400" u="none" strike="noStrike" cap="none">
                        <a:latin typeface="+mn-lt"/>
                      </a:endParaRPr>
                    </a:p>
                  </a:txBody>
                  <a:tcPr marL="72000" marR="72000" marT="36000" marB="36000" anchor="ctr"/>
                </a:tc>
                <a:tc>
                  <a:txBody>
                    <a:bodyPr/>
                    <a:lstStyle/>
                    <a:p>
                      <a:pPr marL="0" marR="0" lvl="0" indent="0" algn="l" rtl="0">
                        <a:lnSpc>
                          <a:spcPct val="100000"/>
                        </a:lnSpc>
                        <a:spcBef>
                          <a:spcPts val="0"/>
                        </a:spcBef>
                        <a:spcAft>
                          <a:spcPts val="0"/>
                        </a:spcAft>
                        <a:buClr>
                          <a:schemeClr val="dk1"/>
                        </a:buClr>
                        <a:buSzPts val="1400"/>
                        <a:buFont typeface="Calibri"/>
                        <a:buNone/>
                      </a:pPr>
                      <a:r>
                        <a:rPr lang="en-GB" sz="2400" b="1" i="0" u="none" strike="noStrike" cap="none" dirty="0">
                          <a:solidFill>
                            <a:schemeClr val="tx1"/>
                          </a:solidFill>
                          <a:highlight>
                            <a:srgbClr val="FEDC76"/>
                          </a:highlight>
                          <a:latin typeface="+mn-lt"/>
                          <a:cs typeface="Calibri"/>
                          <a:sym typeface="Arial"/>
                        </a:rPr>
                        <a:t>integrated data products coming from complex analyses </a:t>
                      </a:r>
                      <a:br>
                        <a:rPr lang="en-GB" sz="2400" b="1" i="0" u="none" strike="noStrike" cap="none" dirty="0">
                          <a:solidFill>
                            <a:schemeClr val="tx1"/>
                          </a:solidFill>
                          <a:highlight>
                            <a:srgbClr val="FEDC76"/>
                          </a:highlight>
                          <a:latin typeface="+mn-lt"/>
                          <a:cs typeface="Calibri"/>
                          <a:sym typeface="Arial"/>
                        </a:rPr>
                      </a:br>
                      <a:r>
                        <a:rPr lang="en-GB" sz="2400" b="1" i="0" u="none" strike="noStrike" cap="none" dirty="0">
                          <a:solidFill>
                            <a:schemeClr val="tx1"/>
                          </a:solidFill>
                          <a:highlight>
                            <a:srgbClr val="FEDC76"/>
                          </a:highlight>
                          <a:latin typeface="+mn-lt"/>
                          <a:cs typeface="Calibri"/>
                          <a:sym typeface="Arial"/>
                        </a:rPr>
                        <a:t>or community shared products</a:t>
                      </a:r>
                      <a:r>
                        <a:rPr lang="en-GB" sz="2400" u="none" strike="noStrike" cap="none" dirty="0">
                          <a:solidFill>
                            <a:schemeClr val="tx1"/>
                          </a:solidFill>
                          <a:highlight>
                            <a:srgbClr val="FEDC76"/>
                          </a:highlight>
                          <a:latin typeface="+mn-lt"/>
                        </a:rPr>
                        <a:t> </a:t>
                      </a:r>
                    </a:p>
                    <a:p>
                      <a:pPr marL="0" marR="0" lvl="0" indent="0" algn="l" rtl="0">
                        <a:lnSpc>
                          <a:spcPct val="100000"/>
                        </a:lnSpc>
                        <a:spcBef>
                          <a:spcPts val="0"/>
                        </a:spcBef>
                        <a:spcAft>
                          <a:spcPts val="0"/>
                        </a:spcAft>
                        <a:buClr>
                          <a:schemeClr val="dk1"/>
                        </a:buClr>
                        <a:buSzPts val="1400"/>
                        <a:buFont typeface="Calibri"/>
                        <a:buNone/>
                      </a:pPr>
                      <a:r>
                        <a:rPr lang="en-GB" sz="2400" u="none" strike="noStrike" cap="none" dirty="0">
                          <a:solidFill>
                            <a:schemeClr val="tx1"/>
                          </a:solidFill>
                          <a:latin typeface="+mn-lt"/>
                        </a:rPr>
                        <a:t>e.g.: hazards maps, catalogue of active faults, ...</a:t>
                      </a:r>
                      <a:endParaRPr sz="2400" u="none" strike="noStrike" cap="none" dirty="0">
                        <a:solidFill>
                          <a:schemeClr val="tx1"/>
                        </a:solidFill>
                        <a:latin typeface="+mn-lt"/>
                      </a:endParaRPr>
                    </a:p>
                  </a:txBody>
                  <a:tcPr marL="72000" marR="72000" marT="36000" marB="36000" anchor="ct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5333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B07C02C1-C203-364E-02AF-611ADD76A2D2}"/>
              </a:ext>
            </a:extLst>
          </p:cNvPr>
          <p:cNvSpPr/>
          <p:nvPr/>
        </p:nvSpPr>
        <p:spPr>
          <a:xfrm>
            <a:off x="7797767" y="3053125"/>
            <a:ext cx="2080167"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1" normalizeH="0" baseline="0" noProof="0" dirty="0">
                <a:ln>
                  <a:noFill/>
                </a:ln>
                <a:effectLst/>
                <a:uLnTx/>
                <a:uFillTx/>
                <a:latin typeface="Calibri" panose="020F0502020204030204" pitchFamily="34" charset="0"/>
                <a:ea typeface="+mn-ea"/>
                <a:cs typeface="Calibri" panose="020F0502020204030204" pitchFamily="34" charset="0"/>
              </a:rPr>
              <a:t>Service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1" normalizeH="0" baseline="0" noProof="0" dirty="0">
                <a:ln>
                  <a:noFill/>
                </a:ln>
                <a:effectLst/>
                <a:uLnTx/>
                <a:uFillTx/>
                <a:latin typeface="Calibri" panose="020F0502020204030204" pitchFamily="34" charset="0"/>
                <a:ea typeface="+mn-ea"/>
                <a:cs typeface="Calibri" panose="020F0502020204030204" pitchFamily="34" charset="0"/>
              </a:rPr>
              <a:t>types &amp; standards</a:t>
            </a:r>
            <a:endParaRPr kumimoji="0" lang="it-IT" sz="1600" b="1" i="0" u="none" strike="noStrike" kern="1200" cap="none" spc="-1" normalizeH="0" baseline="0" noProof="0" dirty="0">
              <a:ln>
                <a:noFill/>
              </a:ln>
              <a:effectLst/>
              <a:uLnTx/>
              <a:uFillTx/>
              <a:latin typeface="Calibri" panose="020F0502020204030204" pitchFamily="34" charset="0"/>
              <a:ea typeface="+mn-ea"/>
              <a:cs typeface="Calibri" panose="020F0502020204030204" pitchFamily="34" charset="0"/>
            </a:endParaRPr>
          </a:p>
        </p:txBody>
      </p:sp>
      <p:sp>
        <p:nvSpPr>
          <p:cNvPr id="3" name="Rettangolo 2">
            <a:extLst>
              <a:ext uri="{FF2B5EF4-FFF2-40B4-BE49-F238E27FC236}">
                <a16:creationId xmlns:a16="http://schemas.microsoft.com/office/drawing/2014/main" id="{EAEE0957-03FB-AE7F-0EFE-670A1B61C77C}"/>
              </a:ext>
            </a:extLst>
          </p:cNvPr>
          <p:cNvSpPr/>
          <p:nvPr/>
        </p:nvSpPr>
        <p:spPr>
          <a:xfrm>
            <a:off x="2026566" y="3053126"/>
            <a:ext cx="1547027"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1" normalizeH="0" baseline="0" noProof="0" dirty="0">
                <a:ln>
                  <a:noFill/>
                </a:ln>
                <a:effectLst/>
                <a:uLnTx/>
                <a:uFillTx/>
                <a:latin typeface="Calibri" panose="020F0502020204030204" pitchFamily="34" charset="0"/>
                <a:ea typeface="+mn-ea"/>
                <a:cs typeface="Calibri" panose="020F0502020204030204" pitchFamily="34" charset="0"/>
              </a:rPr>
              <a:t>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1" normalizeH="0" baseline="0" noProof="0" dirty="0">
                <a:ln>
                  <a:noFill/>
                </a:ln>
                <a:effectLst/>
                <a:uLnTx/>
                <a:uFillTx/>
                <a:latin typeface="Calibri" panose="020F0502020204030204" pitchFamily="34" charset="0"/>
                <a:ea typeface="+mn-ea"/>
                <a:cs typeface="Calibri" panose="020F0502020204030204" pitchFamily="34" charset="0"/>
              </a:rPr>
              <a:t>types &amp; formats</a:t>
            </a:r>
            <a:endParaRPr kumimoji="0" lang="it-IT" sz="1600" b="0" i="0" u="none" strike="noStrike" kern="1200" cap="none" spc="0" normalizeH="0" baseline="0" noProof="0" dirty="0">
              <a:ln>
                <a:noFill/>
              </a:ln>
              <a:effectLst/>
              <a:uLnTx/>
              <a:uFillTx/>
              <a:latin typeface="Calibri" panose="020F0502020204030204" pitchFamily="34" charset="0"/>
              <a:ea typeface="+mn-ea"/>
              <a:cs typeface="Calibri" panose="020F0502020204030204" pitchFamily="34" charset="0"/>
            </a:endParaRPr>
          </a:p>
        </p:txBody>
      </p:sp>
      <p:pic>
        <p:nvPicPr>
          <p:cNvPr id="10" name="Immagine 9">
            <a:extLst>
              <a:ext uri="{FF2B5EF4-FFF2-40B4-BE49-F238E27FC236}">
                <a16:creationId xmlns:a16="http://schemas.microsoft.com/office/drawing/2014/main" id="{5ECD7991-6827-D966-5376-A159B97095A8}"/>
              </a:ext>
            </a:extLst>
          </p:cNvPr>
          <p:cNvPicPr>
            <a:picLocks noChangeAspect="1"/>
          </p:cNvPicPr>
          <p:nvPr/>
        </p:nvPicPr>
        <p:blipFill>
          <a:blip r:embed="rId3"/>
          <a:stretch>
            <a:fillRect/>
          </a:stretch>
        </p:blipFill>
        <p:spPr>
          <a:xfrm>
            <a:off x="-68333" y="1044720"/>
            <a:ext cx="5736824" cy="4870889"/>
          </a:xfrm>
          <a:prstGeom prst="rect">
            <a:avLst/>
          </a:prstGeom>
        </p:spPr>
      </p:pic>
      <p:sp>
        <p:nvSpPr>
          <p:cNvPr id="6" name="CasellaDiTesto 5">
            <a:extLst>
              <a:ext uri="{FF2B5EF4-FFF2-40B4-BE49-F238E27FC236}">
                <a16:creationId xmlns:a16="http://schemas.microsoft.com/office/drawing/2014/main" id="{747E2E1A-322F-F6B1-1B5C-137A7CAF9853}"/>
              </a:ext>
            </a:extLst>
          </p:cNvPr>
          <p:cNvSpPr txBox="1"/>
          <p:nvPr/>
        </p:nvSpPr>
        <p:spPr>
          <a:xfrm>
            <a:off x="695325" y="229173"/>
            <a:ext cx="10801350" cy="480131"/>
          </a:xfrm>
          <a:prstGeom prst="rect">
            <a:avLst/>
          </a:prstGeom>
          <a:noFill/>
        </p:spPr>
        <p:txBody>
          <a:bodyPr wrap="square">
            <a:spAutoFit/>
          </a:bodyPr>
          <a:lstStyle/>
          <a:p>
            <a:pPr algn="ctr">
              <a:lnSpc>
                <a:spcPct val="90000"/>
              </a:lnSpc>
              <a:spcBef>
                <a:spcPct val="0"/>
              </a:spcBef>
              <a:defRPr/>
            </a:pPr>
            <a:r>
              <a:rPr lang="en-US" sz="2800" b="1" spc="-1" dirty="0">
                <a:ea typeface="+mj-ea"/>
                <a:sym typeface="Calibri"/>
              </a:rPr>
              <a:t>Heterogenous Landscape</a:t>
            </a:r>
            <a:endParaRPr lang="en-GB" sz="2800" b="1" spc="-1" dirty="0">
              <a:ea typeface="+mj-ea"/>
              <a:sym typeface="Calibri"/>
            </a:endParaRPr>
          </a:p>
        </p:txBody>
      </p:sp>
      <p:sp>
        <p:nvSpPr>
          <p:cNvPr id="9" name="TextBox 14">
            <a:extLst>
              <a:ext uri="{FF2B5EF4-FFF2-40B4-BE49-F238E27FC236}">
                <a16:creationId xmlns:a16="http://schemas.microsoft.com/office/drawing/2014/main" id="{3D7D720D-F45A-31EF-7F27-B0B982188291}"/>
              </a:ext>
            </a:extLst>
          </p:cNvPr>
          <p:cNvSpPr txBox="1"/>
          <p:nvPr/>
        </p:nvSpPr>
        <p:spPr>
          <a:xfrm>
            <a:off x="584056" y="5830274"/>
            <a:ext cx="110238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30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Data and services highly </a:t>
            </a:r>
            <a:r>
              <a:rPr kumimoji="0" lang="en-GB" sz="2000" b="1" i="0" u="none" strike="noStrike" kern="1200" cap="none" spc="0" normalizeH="0" baseline="0" noProof="0" dirty="0">
                <a:ln>
                  <a:noFill/>
                </a:ln>
                <a:solidFill>
                  <a:prstClr val="black"/>
                </a:solidFill>
                <a:effectLst/>
                <a:highlight>
                  <a:srgbClr val="FEDC76"/>
                </a:highlight>
                <a:uLnTx/>
                <a:uFillTx/>
                <a:latin typeface="Calibri" panose="020F0502020204030204" pitchFamily="34" charset="0"/>
                <a:ea typeface="Times New Roman" panose="02020603050405020304" pitchFamily="18" charset="0"/>
                <a:cs typeface="+mn-cs"/>
              </a:rPr>
              <a:t>heterogeneous</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in terms of </a:t>
            </a:r>
            <a:r>
              <a:rPr kumimoji="0" lang="en-GB" sz="2000" b="1" i="0" u="none" strike="noStrike" kern="1200" cap="none" spc="0" normalizeH="0" baseline="0" noProof="0" dirty="0">
                <a:ln>
                  <a:noFill/>
                </a:ln>
                <a:solidFill>
                  <a:prstClr val="black"/>
                </a:solidFill>
                <a:effectLst/>
                <a:highlight>
                  <a:srgbClr val="FEDC76"/>
                </a:highlight>
                <a:uLnTx/>
                <a:uFillTx/>
                <a:latin typeface="Calibri" panose="020F0502020204030204" pitchFamily="34" charset="0"/>
                <a:ea typeface="Times New Roman" panose="02020603050405020304" pitchFamily="18" charset="0"/>
                <a:cs typeface="+mn-cs"/>
              </a:rPr>
              <a:t>formats, vocabularies</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a:t>
            </a:r>
            <a:r>
              <a:rPr kumimoji="0" lang="en-GB" sz="2000" b="1" i="0" u="none" strike="noStrike" kern="1200" cap="none" spc="0" normalizeH="0" baseline="0" noProof="0" dirty="0">
                <a:ln>
                  <a:noFill/>
                </a:ln>
                <a:solidFill>
                  <a:prstClr val="black"/>
                </a:solidFill>
                <a:effectLst/>
                <a:highlight>
                  <a:srgbClr val="FEDC76"/>
                </a:highlight>
                <a:uLnTx/>
                <a:uFillTx/>
                <a:latin typeface="Calibri" panose="020F0502020204030204" pitchFamily="34" charset="0"/>
                <a:ea typeface="Times New Roman" panose="02020603050405020304" pitchFamily="18" charset="0"/>
                <a:cs typeface="+mn-cs"/>
              </a:rPr>
              <a:t>standards</a:t>
            </a:r>
            <a:r>
              <a:rPr kumimoji="0" lang="en-GB" sz="20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mn-cs"/>
              </a:rPr>
              <a:t> and </a:t>
            </a:r>
            <a:r>
              <a:rPr kumimoji="0" lang="en-GB" sz="2000" b="1" i="0" u="none" strike="noStrike" kern="1200" cap="none" spc="0" normalizeH="0" baseline="0" noProof="0" dirty="0">
                <a:ln>
                  <a:noFill/>
                </a:ln>
                <a:solidFill>
                  <a:prstClr val="black"/>
                </a:solidFill>
                <a:effectLst/>
                <a:highlight>
                  <a:srgbClr val="FEDC76"/>
                </a:highlight>
                <a:uLnTx/>
                <a:uFillTx/>
                <a:latin typeface="Calibri" panose="020F0502020204030204" pitchFamily="34" charset="0"/>
                <a:ea typeface="Times New Roman" panose="02020603050405020304" pitchFamily="18" charset="0"/>
                <a:cs typeface="+mn-cs"/>
              </a:rPr>
              <a:t>protocols</a:t>
            </a:r>
            <a:endParaRPr kumimoji="0" lang="it-IT" sz="2000" b="1" i="0" u="none" strike="noStrike" kern="1200" cap="none" spc="0" normalizeH="0" baseline="0" noProof="0" dirty="0">
              <a:ln>
                <a:noFill/>
              </a:ln>
              <a:solidFill>
                <a:prstClr val="black"/>
              </a:solidFill>
              <a:effectLst/>
              <a:highlight>
                <a:srgbClr val="FEDC76"/>
              </a:highlight>
              <a:uLnTx/>
              <a:uFillTx/>
              <a:latin typeface="Times New Roman" panose="02020603050405020304" pitchFamily="18" charset="0"/>
              <a:ea typeface="Times New Roman" panose="02020603050405020304" pitchFamily="18" charset="0"/>
              <a:cs typeface="+mn-cs"/>
            </a:endParaRPr>
          </a:p>
        </p:txBody>
      </p:sp>
      <p:pic>
        <p:nvPicPr>
          <p:cNvPr id="2" name="Immagine 7">
            <a:extLst>
              <a:ext uri="{FF2B5EF4-FFF2-40B4-BE49-F238E27FC236}">
                <a16:creationId xmlns:a16="http://schemas.microsoft.com/office/drawing/2014/main" id="{36227014-55F9-4F1C-0D3E-842EB9ED43DC}"/>
              </a:ext>
            </a:extLst>
          </p:cNvPr>
          <p:cNvPicPr>
            <a:picLocks noChangeAspect="1"/>
          </p:cNvPicPr>
          <p:nvPr/>
        </p:nvPicPr>
        <p:blipFill>
          <a:blip r:embed="rId4"/>
          <a:stretch>
            <a:fillRect/>
          </a:stretch>
        </p:blipFill>
        <p:spPr>
          <a:xfrm>
            <a:off x="6408136" y="827671"/>
            <a:ext cx="4859427" cy="5140194"/>
          </a:xfrm>
          <a:prstGeom prst="ellipse">
            <a:avLst/>
          </a:prstGeom>
          <a:ln>
            <a:noFill/>
          </a:ln>
        </p:spPr>
      </p:pic>
    </p:spTree>
    <p:extLst>
      <p:ext uri="{BB962C8B-B14F-4D97-AF65-F5344CB8AC3E}">
        <p14:creationId xmlns:p14="http://schemas.microsoft.com/office/powerpoint/2010/main" val="612528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68"/>
          <p:cNvPicPr preferRelativeResize="0">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2202606" y="808648"/>
            <a:ext cx="8093302" cy="5497136"/>
          </a:xfrm>
          <a:prstGeom prst="rect">
            <a:avLst/>
          </a:prstGeom>
          <a:noFill/>
          <a:ln>
            <a:noFill/>
          </a:ln>
        </p:spPr>
      </p:pic>
      <p:sp>
        <p:nvSpPr>
          <p:cNvPr id="479" name="Google Shape;479;p68"/>
          <p:cNvSpPr/>
          <p:nvPr/>
        </p:nvSpPr>
        <p:spPr>
          <a:xfrm>
            <a:off x="7819193" y="3855344"/>
            <a:ext cx="133200" cy="147300"/>
          </a:xfrm>
          <a:prstGeom prst="ellipse">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480" name="Google Shape;480;p68"/>
          <p:cNvSpPr/>
          <p:nvPr/>
        </p:nvSpPr>
        <p:spPr>
          <a:xfrm>
            <a:off x="9179943" y="6146094"/>
            <a:ext cx="133200" cy="147300"/>
          </a:xfrm>
          <a:prstGeom prst="ellipse">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481" name="Google Shape;481;p68"/>
          <p:cNvSpPr/>
          <p:nvPr/>
        </p:nvSpPr>
        <p:spPr>
          <a:xfrm>
            <a:off x="6478893" y="3855344"/>
            <a:ext cx="133200" cy="147300"/>
          </a:xfrm>
          <a:prstGeom prst="ellipse">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483" name="Google Shape;483;p68"/>
          <p:cNvSpPr/>
          <p:nvPr/>
        </p:nvSpPr>
        <p:spPr>
          <a:xfrm>
            <a:off x="7171493" y="4160144"/>
            <a:ext cx="133200" cy="147300"/>
          </a:xfrm>
          <a:prstGeom prst="ellipse">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486" name="Google Shape;486;p68"/>
          <p:cNvSpPr/>
          <p:nvPr/>
        </p:nvSpPr>
        <p:spPr>
          <a:xfrm>
            <a:off x="7430893" y="5185244"/>
            <a:ext cx="133200" cy="147300"/>
          </a:xfrm>
          <a:prstGeom prst="ellipse">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487" name="Google Shape;487;p68"/>
          <p:cNvSpPr/>
          <p:nvPr/>
        </p:nvSpPr>
        <p:spPr>
          <a:xfrm>
            <a:off x="6201443" y="4606944"/>
            <a:ext cx="133200" cy="147300"/>
          </a:xfrm>
          <a:prstGeom prst="ellipse">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488" name="Google Shape;488;p68"/>
          <p:cNvSpPr/>
          <p:nvPr/>
        </p:nvSpPr>
        <p:spPr>
          <a:xfrm>
            <a:off x="3724743" y="5237644"/>
            <a:ext cx="133200" cy="147300"/>
          </a:xfrm>
          <a:prstGeom prst="ellipse">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492" name="Google Shape;492;p68"/>
          <p:cNvSpPr/>
          <p:nvPr/>
        </p:nvSpPr>
        <p:spPr>
          <a:xfrm>
            <a:off x="4883043" y="5185244"/>
            <a:ext cx="133200" cy="147300"/>
          </a:xfrm>
          <a:prstGeom prst="ellipse">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493" name="Google Shape;493;p68"/>
          <p:cNvSpPr/>
          <p:nvPr/>
        </p:nvSpPr>
        <p:spPr>
          <a:xfrm>
            <a:off x="7752593" y="4387144"/>
            <a:ext cx="133200" cy="147300"/>
          </a:xfrm>
          <a:prstGeom prst="ellipse">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494" name="Google Shape;494;p68"/>
          <p:cNvSpPr/>
          <p:nvPr/>
        </p:nvSpPr>
        <p:spPr>
          <a:xfrm>
            <a:off x="5866068" y="3922569"/>
            <a:ext cx="133200" cy="147300"/>
          </a:xfrm>
          <a:prstGeom prst="ellipse">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495" name="Google Shape;495;p68"/>
          <p:cNvSpPr/>
          <p:nvPr/>
        </p:nvSpPr>
        <p:spPr>
          <a:xfrm>
            <a:off x="7104893" y="3640294"/>
            <a:ext cx="133200" cy="147300"/>
          </a:xfrm>
          <a:prstGeom prst="ellipse">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496" name="Google Shape;496;p68"/>
          <p:cNvSpPr/>
          <p:nvPr/>
        </p:nvSpPr>
        <p:spPr>
          <a:xfrm>
            <a:off x="7639793" y="3343969"/>
            <a:ext cx="133200" cy="147300"/>
          </a:xfrm>
          <a:prstGeom prst="ellipse">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497" name="Google Shape;497;p68"/>
          <p:cNvSpPr/>
          <p:nvPr/>
        </p:nvSpPr>
        <p:spPr>
          <a:xfrm>
            <a:off x="7171493" y="2570944"/>
            <a:ext cx="133200" cy="147300"/>
          </a:xfrm>
          <a:prstGeom prst="ellipse">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498" name="Google Shape;498;p68"/>
          <p:cNvSpPr/>
          <p:nvPr/>
        </p:nvSpPr>
        <p:spPr>
          <a:xfrm>
            <a:off x="6791143" y="1671719"/>
            <a:ext cx="133200" cy="147300"/>
          </a:xfrm>
          <a:prstGeom prst="ellipse">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499" name="Google Shape;499;p68"/>
          <p:cNvSpPr/>
          <p:nvPr/>
        </p:nvSpPr>
        <p:spPr>
          <a:xfrm>
            <a:off x="7430893" y="1108969"/>
            <a:ext cx="133200" cy="147300"/>
          </a:xfrm>
          <a:prstGeom prst="ellipse">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00" name="Google Shape;500;p68"/>
          <p:cNvSpPr/>
          <p:nvPr/>
        </p:nvSpPr>
        <p:spPr>
          <a:xfrm>
            <a:off x="8336868" y="1948469"/>
            <a:ext cx="133200" cy="147300"/>
          </a:xfrm>
          <a:prstGeom prst="ellipse">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01" name="Google Shape;501;p68"/>
          <p:cNvSpPr/>
          <p:nvPr/>
        </p:nvSpPr>
        <p:spPr>
          <a:xfrm>
            <a:off x="9211393" y="5767569"/>
            <a:ext cx="133200" cy="147300"/>
          </a:xfrm>
          <a:prstGeom prst="ellipse">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02" name="Google Shape;502;p68"/>
          <p:cNvSpPr/>
          <p:nvPr/>
        </p:nvSpPr>
        <p:spPr>
          <a:xfrm>
            <a:off x="5435368" y="3096894"/>
            <a:ext cx="133200" cy="147300"/>
          </a:xfrm>
          <a:prstGeom prst="ellipse">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03" name="Google Shape;503;p68"/>
          <p:cNvSpPr/>
          <p:nvPr/>
        </p:nvSpPr>
        <p:spPr>
          <a:xfrm>
            <a:off x="5475618" y="2423644"/>
            <a:ext cx="133200" cy="147300"/>
          </a:xfrm>
          <a:prstGeom prst="ellipse">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04" name="Google Shape;504;p68"/>
          <p:cNvSpPr/>
          <p:nvPr/>
        </p:nvSpPr>
        <p:spPr>
          <a:xfrm>
            <a:off x="8853018" y="3401694"/>
            <a:ext cx="133200" cy="147300"/>
          </a:xfrm>
          <a:prstGeom prst="ellipse">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05" name="Google Shape;505;p68"/>
          <p:cNvSpPr/>
          <p:nvPr/>
        </p:nvSpPr>
        <p:spPr>
          <a:xfrm>
            <a:off x="8470068" y="2949594"/>
            <a:ext cx="133200" cy="147300"/>
          </a:xfrm>
          <a:prstGeom prst="ellipse">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06" name="Google Shape;506;p68"/>
          <p:cNvSpPr/>
          <p:nvPr/>
        </p:nvSpPr>
        <p:spPr>
          <a:xfrm>
            <a:off x="9143818" y="1729419"/>
            <a:ext cx="133200" cy="147300"/>
          </a:xfrm>
          <a:prstGeom prst="ellipse">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07" name="Google Shape;507;p68"/>
          <p:cNvSpPr/>
          <p:nvPr/>
        </p:nvSpPr>
        <p:spPr>
          <a:xfrm>
            <a:off x="8336868" y="1144394"/>
            <a:ext cx="133200" cy="147300"/>
          </a:xfrm>
          <a:prstGeom prst="ellipse">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08" name="Google Shape;508;p68"/>
          <p:cNvSpPr/>
          <p:nvPr/>
        </p:nvSpPr>
        <p:spPr>
          <a:xfrm>
            <a:off x="8524993" y="4160144"/>
            <a:ext cx="133200" cy="147300"/>
          </a:xfrm>
          <a:prstGeom prst="ellipse">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09" name="Google Shape;509;p68"/>
          <p:cNvSpPr/>
          <p:nvPr/>
        </p:nvSpPr>
        <p:spPr>
          <a:xfrm>
            <a:off x="6746818" y="4459644"/>
            <a:ext cx="133200" cy="147300"/>
          </a:xfrm>
          <a:prstGeom prst="ellipse">
            <a:avLst/>
          </a:pr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cxnSp>
        <p:nvCxnSpPr>
          <p:cNvPr id="512" name="Google Shape;512;p68"/>
          <p:cNvCxnSpPr>
            <a:cxnSpLocks/>
            <a:stCxn id="499" idx="0"/>
          </p:cNvCxnSpPr>
          <p:nvPr/>
        </p:nvCxnSpPr>
        <p:spPr>
          <a:xfrm flipH="1">
            <a:off x="4789993" y="1108969"/>
            <a:ext cx="2707500" cy="418800"/>
          </a:xfrm>
          <a:prstGeom prst="straightConnector1">
            <a:avLst/>
          </a:prstGeom>
          <a:noFill/>
          <a:ln w="19050" cap="flat" cmpd="sng">
            <a:solidFill>
              <a:schemeClr val="dk2"/>
            </a:solidFill>
            <a:prstDash val="solid"/>
            <a:round/>
            <a:headEnd type="none" w="med" len="med"/>
            <a:tailEnd type="triangle" w="med" len="med"/>
          </a:ln>
        </p:spPr>
      </p:cxnSp>
      <p:cxnSp>
        <p:nvCxnSpPr>
          <p:cNvPr id="513" name="Google Shape;513;p68"/>
          <p:cNvCxnSpPr>
            <a:cxnSpLocks/>
            <a:stCxn id="498" idx="1"/>
          </p:cNvCxnSpPr>
          <p:nvPr/>
        </p:nvCxnSpPr>
        <p:spPr>
          <a:xfrm rot="10800000">
            <a:off x="4790150" y="1527691"/>
            <a:ext cx="2020500" cy="165600"/>
          </a:xfrm>
          <a:prstGeom prst="straightConnector1">
            <a:avLst/>
          </a:prstGeom>
          <a:noFill/>
          <a:ln w="19050" cap="flat" cmpd="sng">
            <a:solidFill>
              <a:schemeClr val="dk2"/>
            </a:solidFill>
            <a:prstDash val="solid"/>
            <a:round/>
            <a:headEnd type="none" w="med" len="med"/>
            <a:tailEnd type="triangle" w="med" len="med"/>
          </a:ln>
        </p:spPr>
      </p:cxnSp>
      <p:cxnSp>
        <p:nvCxnSpPr>
          <p:cNvPr id="514" name="Google Shape;514;p68"/>
          <p:cNvCxnSpPr>
            <a:cxnSpLocks/>
            <a:stCxn id="507" idx="2"/>
          </p:cNvCxnSpPr>
          <p:nvPr/>
        </p:nvCxnSpPr>
        <p:spPr>
          <a:xfrm flipH="1">
            <a:off x="4789968" y="1218044"/>
            <a:ext cx="3546900" cy="309600"/>
          </a:xfrm>
          <a:prstGeom prst="straightConnector1">
            <a:avLst/>
          </a:prstGeom>
          <a:noFill/>
          <a:ln w="19050" cap="flat" cmpd="sng">
            <a:solidFill>
              <a:schemeClr val="dk2"/>
            </a:solidFill>
            <a:prstDash val="solid"/>
            <a:round/>
            <a:headEnd type="none" w="med" len="med"/>
            <a:tailEnd type="triangle" w="med" len="med"/>
          </a:ln>
        </p:spPr>
      </p:cxnSp>
      <p:cxnSp>
        <p:nvCxnSpPr>
          <p:cNvPr id="515" name="Google Shape;515;p68"/>
          <p:cNvCxnSpPr>
            <a:stCxn id="500" idx="2"/>
          </p:cNvCxnSpPr>
          <p:nvPr/>
        </p:nvCxnSpPr>
        <p:spPr>
          <a:xfrm rot="10800000">
            <a:off x="4774068" y="1716419"/>
            <a:ext cx="3562800" cy="305700"/>
          </a:xfrm>
          <a:prstGeom prst="straightConnector1">
            <a:avLst/>
          </a:prstGeom>
          <a:noFill/>
          <a:ln w="19050" cap="flat" cmpd="sng">
            <a:solidFill>
              <a:schemeClr val="dk2"/>
            </a:solidFill>
            <a:prstDash val="solid"/>
            <a:round/>
            <a:headEnd type="none" w="med" len="med"/>
            <a:tailEnd type="triangle" w="med" len="med"/>
          </a:ln>
        </p:spPr>
      </p:cxnSp>
      <p:cxnSp>
        <p:nvCxnSpPr>
          <p:cNvPr id="516" name="Google Shape;516;p68"/>
          <p:cNvCxnSpPr>
            <a:stCxn id="506" idx="2"/>
          </p:cNvCxnSpPr>
          <p:nvPr/>
        </p:nvCxnSpPr>
        <p:spPr>
          <a:xfrm rot="10800000">
            <a:off x="4808218" y="1716369"/>
            <a:ext cx="4335600" cy="86700"/>
          </a:xfrm>
          <a:prstGeom prst="straightConnector1">
            <a:avLst/>
          </a:prstGeom>
          <a:noFill/>
          <a:ln w="19050" cap="flat" cmpd="sng">
            <a:solidFill>
              <a:schemeClr val="dk2"/>
            </a:solidFill>
            <a:prstDash val="solid"/>
            <a:round/>
            <a:headEnd type="none" w="med" len="med"/>
            <a:tailEnd type="triangle" w="med" len="med"/>
          </a:ln>
        </p:spPr>
      </p:cxnSp>
      <p:cxnSp>
        <p:nvCxnSpPr>
          <p:cNvPr id="517" name="Google Shape;517;p68"/>
          <p:cNvCxnSpPr>
            <a:stCxn id="497" idx="1"/>
          </p:cNvCxnSpPr>
          <p:nvPr/>
        </p:nvCxnSpPr>
        <p:spPr>
          <a:xfrm rot="10800000">
            <a:off x="4799700" y="1802016"/>
            <a:ext cx="2391300" cy="790500"/>
          </a:xfrm>
          <a:prstGeom prst="straightConnector1">
            <a:avLst/>
          </a:prstGeom>
          <a:noFill/>
          <a:ln w="19050" cap="flat" cmpd="sng">
            <a:solidFill>
              <a:schemeClr val="dk2"/>
            </a:solidFill>
            <a:prstDash val="solid"/>
            <a:round/>
            <a:headEnd type="none" w="med" len="med"/>
            <a:tailEnd type="triangle" w="med" len="med"/>
          </a:ln>
        </p:spPr>
      </p:cxnSp>
      <p:cxnSp>
        <p:nvCxnSpPr>
          <p:cNvPr id="518" name="Google Shape;518;p68"/>
          <p:cNvCxnSpPr>
            <a:stCxn id="503" idx="1"/>
          </p:cNvCxnSpPr>
          <p:nvPr/>
        </p:nvCxnSpPr>
        <p:spPr>
          <a:xfrm rot="10800000">
            <a:off x="4833925" y="1922016"/>
            <a:ext cx="661200" cy="523200"/>
          </a:xfrm>
          <a:prstGeom prst="straightConnector1">
            <a:avLst/>
          </a:prstGeom>
          <a:noFill/>
          <a:ln w="19050" cap="flat" cmpd="sng">
            <a:solidFill>
              <a:schemeClr val="dk2"/>
            </a:solidFill>
            <a:prstDash val="solid"/>
            <a:round/>
            <a:headEnd type="none" w="med" len="med"/>
            <a:tailEnd type="triangle" w="med" len="med"/>
          </a:ln>
        </p:spPr>
      </p:cxnSp>
      <p:cxnSp>
        <p:nvCxnSpPr>
          <p:cNvPr id="519" name="Google Shape;519;p68"/>
          <p:cNvCxnSpPr>
            <a:stCxn id="502" idx="1"/>
          </p:cNvCxnSpPr>
          <p:nvPr/>
        </p:nvCxnSpPr>
        <p:spPr>
          <a:xfrm rot="10800000">
            <a:off x="4808075" y="1973366"/>
            <a:ext cx="646800" cy="1145100"/>
          </a:xfrm>
          <a:prstGeom prst="straightConnector1">
            <a:avLst/>
          </a:prstGeom>
          <a:noFill/>
          <a:ln w="19050" cap="flat" cmpd="sng">
            <a:solidFill>
              <a:schemeClr val="dk2"/>
            </a:solidFill>
            <a:prstDash val="solid"/>
            <a:round/>
            <a:headEnd type="none" w="med" len="med"/>
            <a:tailEnd type="triangle" w="med" len="med"/>
          </a:ln>
        </p:spPr>
      </p:cxnSp>
      <p:cxnSp>
        <p:nvCxnSpPr>
          <p:cNvPr id="520" name="Google Shape;520;p68"/>
          <p:cNvCxnSpPr>
            <a:stCxn id="505" idx="2"/>
          </p:cNvCxnSpPr>
          <p:nvPr/>
        </p:nvCxnSpPr>
        <p:spPr>
          <a:xfrm rot="10800000">
            <a:off x="4696668" y="1844544"/>
            <a:ext cx="3773400" cy="1178700"/>
          </a:xfrm>
          <a:prstGeom prst="straightConnector1">
            <a:avLst/>
          </a:prstGeom>
          <a:noFill/>
          <a:ln w="19050" cap="flat" cmpd="sng">
            <a:solidFill>
              <a:schemeClr val="dk2"/>
            </a:solidFill>
            <a:prstDash val="solid"/>
            <a:round/>
            <a:headEnd type="none" w="med" len="med"/>
            <a:tailEnd type="triangle" w="med" len="med"/>
          </a:ln>
        </p:spPr>
      </p:cxnSp>
      <p:cxnSp>
        <p:nvCxnSpPr>
          <p:cNvPr id="521" name="Google Shape;521;p68"/>
          <p:cNvCxnSpPr/>
          <p:nvPr/>
        </p:nvCxnSpPr>
        <p:spPr>
          <a:xfrm rot="10800000">
            <a:off x="4773843" y="1887694"/>
            <a:ext cx="4104000" cy="1550700"/>
          </a:xfrm>
          <a:prstGeom prst="straightConnector1">
            <a:avLst/>
          </a:prstGeom>
          <a:noFill/>
          <a:ln w="19050" cap="flat" cmpd="sng">
            <a:solidFill>
              <a:schemeClr val="dk2"/>
            </a:solidFill>
            <a:prstDash val="solid"/>
            <a:round/>
            <a:headEnd type="none" w="med" len="med"/>
            <a:tailEnd type="triangle" w="med" len="med"/>
          </a:ln>
        </p:spPr>
      </p:cxnSp>
      <p:cxnSp>
        <p:nvCxnSpPr>
          <p:cNvPr id="522" name="Google Shape;522;p68"/>
          <p:cNvCxnSpPr>
            <a:stCxn id="496" idx="2"/>
          </p:cNvCxnSpPr>
          <p:nvPr/>
        </p:nvCxnSpPr>
        <p:spPr>
          <a:xfrm rot="10800000">
            <a:off x="4782293" y="1853419"/>
            <a:ext cx="2857500" cy="1564200"/>
          </a:xfrm>
          <a:prstGeom prst="straightConnector1">
            <a:avLst/>
          </a:prstGeom>
          <a:noFill/>
          <a:ln w="19050" cap="flat" cmpd="sng">
            <a:solidFill>
              <a:schemeClr val="dk2"/>
            </a:solidFill>
            <a:prstDash val="solid"/>
            <a:round/>
            <a:headEnd type="none" w="med" len="med"/>
            <a:tailEnd type="triangle" w="med" len="med"/>
          </a:ln>
        </p:spPr>
      </p:cxnSp>
      <p:cxnSp>
        <p:nvCxnSpPr>
          <p:cNvPr id="523" name="Google Shape;523;p68"/>
          <p:cNvCxnSpPr>
            <a:stCxn id="494" idx="1"/>
          </p:cNvCxnSpPr>
          <p:nvPr/>
        </p:nvCxnSpPr>
        <p:spPr>
          <a:xfrm rot="10800000">
            <a:off x="4705375" y="2316041"/>
            <a:ext cx="1180200" cy="1628100"/>
          </a:xfrm>
          <a:prstGeom prst="straightConnector1">
            <a:avLst/>
          </a:prstGeom>
          <a:noFill/>
          <a:ln w="19050" cap="flat" cmpd="sng">
            <a:solidFill>
              <a:schemeClr val="dk2"/>
            </a:solidFill>
            <a:prstDash val="solid"/>
            <a:round/>
            <a:headEnd type="none" w="med" len="med"/>
            <a:tailEnd type="triangle" w="med" len="med"/>
          </a:ln>
        </p:spPr>
      </p:cxnSp>
      <p:cxnSp>
        <p:nvCxnSpPr>
          <p:cNvPr id="524" name="Google Shape;524;p68"/>
          <p:cNvCxnSpPr>
            <a:stCxn id="495" idx="1"/>
          </p:cNvCxnSpPr>
          <p:nvPr/>
        </p:nvCxnSpPr>
        <p:spPr>
          <a:xfrm rot="10800000">
            <a:off x="4611300" y="2298966"/>
            <a:ext cx="2513100" cy="1362900"/>
          </a:xfrm>
          <a:prstGeom prst="straightConnector1">
            <a:avLst/>
          </a:prstGeom>
          <a:noFill/>
          <a:ln w="19050" cap="flat" cmpd="sng">
            <a:solidFill>
              <a:schemeClr val="dk2"/>
            </a:solidFill>
            <a:prstDash val="solid"/>
            <a:round/>
            <a:headEnd type="none" w="med" len="med"/>
            <a:tailEnd type="triangle" w="med" len="med"/>
          </a:ln>
        </p:spPr>
      </p:cxnSp>
      <p:cxnSp>
        <p:nvCxnSpPr>
          <p:cNvPr id="525" name="Google Shape;525;p68"/>
          <p:cNvCxnSpPr>
            <a:stCxn id="479" idx="1"/>
          </p:cNvCxnSpPr>
          <p:nvPr/>
        </p:nvCxnSpPr>
        <p:spPr>
          <a:xfrm rot="10800000">
            <a:off x="4525500" y="2324416"/>
            <a:ext cx="3313200" cy="1552500"/>
          </a:xfrm>
          <a:prstGeom prst="straightConnector1">
            <a:avLst/>
          </a:prstGeom>
          <a:noFill/>
          <a:ln w="19050" cap="flat" cmpd="sng">
            <a:solidFill>
              <a:schemeClr val="dk2"/>
            </a:solidFill>
            <a:prstDash val="solid"/>
            <a:round/>
            <a:headEnd type="none" w="med" len="med"/>
            <a:tailEnd type="triangle" w="med" len="med"/>
          </a:ln>
        </p:spPr>
      </p:cxnSp>
      <p:cxnSp>
        <p:nvCxnSpPr>
          <p:cNvPr id="526" name="Google Shape;526;p68"/>
          <p:cNvCxnSpPr>
            <a:cxnSpLocks/>
            <a:stCxn id="508" idx="1"/>
          </p:cNvCxnSpPr>
          <p:nvPr/>
        </p:nvCxnSpPr>
        <p:spPr>
          <a:xfrm rot="10800000">
            <a:off x="4790000" y="1527616"/>
            <a:ext cx="3754500" cy="2654100"/>
          </a:xfrm>
          <a:prstGeom prst="straightConnector1">
            <a:avLst/>
          </a:prstGeom>
          <a:noFill/>
          <a:ln w="19050" cap="flat" cmpd="sng">
            <a:solidFill>
              <a:schemeClr val="dk2"/>
            </a:solidFill>
            <a:prstDash val="solid"/>
            <a:round/>
            <a:headEnd type="none" w="med" len="med"/>
            <a:tailEnd type="triangle" w="med" len="med"/>
          </a:ln>
        </p:spPr>
      </p:cxnSp>
      <p:cxnSp>
        <p:nvCxnSpPr>
          <p:cNvPr id="527" name="Google Shape;527;p68"/>
          <p:cNvCxnSpPr>
            <a:cxnSpLocks/>
          </p:cNvCxnSpPr>
          <p:nvPr/>
        </p:nvCxnSpPr>
        <p:spPr>
          <a:xfrm flipH="1" flipV="1">
            <a:off x="4294125" y="2316141"/>
            <a:ext cx="1403237" cy="2114639"/>
          </a:xfrm>
          <a:prstGeom prst="straightConnector1">
            <a:avLst/>
          </a:prstGeom>
          <a:noFill/>
          <a:ln w="19050" cap="flat" cmpd="sng">
            <a:solidFill>
              <a:schemeClr val="dk2"/>
            </a:solidFill>
            <a:prstDash val="solid"/>
            <a:round/>
            <a:headEnd type="none" w="med" len="med"/>
            <a:tailEnd type="triangle" w="med" len="med"/>
          </a:ln>
        </p:spPr>
      </p:cxnSp>
      <p:cxnSp>
        <p:nvCxnSpPr>
          <p:cNvPr id="528" name="Google Shape;528;p68"/>
          <p:cNvCxnSpPr>
            <a:stCxn id="481" idx="1"/>
          </p:cNvCxnSpPr>
          <p:nvPr/>
        </p:nvCxnSpPr>
        <p:spPr>
          <a:xfrm rot="10800000">
            <a:off x="4396600" y="2316016"/>
            <a:ext cx="2101800" cy="1560900"/>
          </a:xfrm>
          <a:prstGeom prst="straightConnector1">
            <a:avLst/>
          </a:prstGeom>
          <a:noFill/>
          <a:ln w="19050" cap="flat" cmpd="sng">
            <a:solidFill>
              <a:schemeClr val="dk2"/>
            </a:solidFill>
            <a:prstDash val="solid"/>
            <a:round/>
            <a:headEnd type="none" w="med" len="med"/>
            <a:tailEnd type="triangle" w="med" len="med"/>
          </a:ln>
        </p:spPr>
      </p:cxnSp>
      <p:cxnSp>
        <p:nvCxnSpPr>
          <p:cNvPr id="529" name="Google Shape;529;p68"/>
          <p:cNvCxnSpPr>
            <a:stCxn id="483" idx="1"/>
          </p:cNvCxnSpPr>
          <p:nvPr/>
        </p:nvCxnSpPr>
        <p:spPr>
          <a:xfrm rot="10800000">
            <a:off x="4548900" y="2468416"/>
            <a:ext cx="2642100" cy="1713300"/>
          </a:xfrm>
          <a:prstGeom prst="straightConnector1">
            <a:avLst/>
          </a:prstGeom>
          <a:noFill/>
          <a:ln w="19050" cap="flat" cmpd="sng">
            <a:solidFill>
              <a:schemeClr val="dk2"/>
            </a:solidFill>
            <a:prstDash val="solid"/>
            <a:round/>
            <a:headEnd type="none" w="med" len="med"/>
            <a:tailEnd type="triangle" w="med" len="med"/>
          </a:ln>
        </p:spPr>
      </p:cxnSp>
      <p:cxnSp>
        <p:nvCxnSpPr>
          <p:cNvPr id="530" name="Google Shape;530;p68"/>
          <p:cNvCxnSpPr>
            <a:stCxn id="488" idx="7"/>
          </p:cNvCxnSpPr>
          <p:nvPr/>
        </p:nvCxnSpPr>
        <p:spPr>
          <a:xfrm rot="10800000" flipH="1">
            <a:off x="3838436" y="2350416"/>
            <a:ext cx="309900" cy="2908800"/>
          </a:xfrm>
          <a:prstGeom prst="straightConnector1">
            <a:avLst/>
          </a:prstGeom>
          <a:noFill/>
          <a:ln w="19050" cap="flat" cmpd="sng">
            <a:solidFill>
              <a:schemeClr val="dk2"/>
            </a:solidFill>
            <a:prstDash val="solid"/>
            <a:round/>
            <a:headEnd type="none" w="med" len="med"/>
            <a:tailEnd type="triangle" w="med" len="med"/>
          </a:ln>
        </p:spPr>
      </p:cxnSp>
      <p:cxnSp>
        <p:nvCxnSpPr>
          <p:cNvPr id="531" name="Google Shape;531;p68"/>
          <p:cNvCxnSpPr>
            <a:stCxn id="492" idx="0"/>
          </p:cNvCxnSpPr>
          <p:nvPr/>
        </p:nvCxnSpPr>
        <p:spPr>
          <a:xfrm rot="10800000">
            <a:off x="4217043" y="2333144"/>
            <a:ext cx="732600" cy="2852100"/>
          </a:xfrm>
          <a:prstGeom prst="straightConnector1">
            <a:avLst/>
          </a:prstGeom>
          <a:noFill/>
          <a:ln w="19050" cap="flat" cmpd="sng">
            <a:solidFill>
              <a:schemeClr val="dk2"/>
            </a:solidFill>
            <a:prstDash val="solid"/>
            <a:round/>
            <a:headEnd type="none" w="med" len="med"/>
            <a:tailEnd type="triangle" w="med" len="med"/>
          </a:ln>
        </p:spPr>
      </p:cxnSp>
      <p:cxnSp>
        <p:nvCxnSpPr>
          <p:cNvPr id="532" name="Google Shape;532;p68"/>
          <p:cNvCxnSpPr>
            <a:cxnSpLocks/>
          </p:cNvCxnSpPr>
          <p:nvPr/>
        </p:nvCxnSpPr>
        <p:spPr>
          <a:xfrm flipH="1" flipV="1">
            <a:off x="4174168" y="2358944"/>
            <a:ext cx="180131" cy="2964511"/>
          </a:xfrm>
          <a:prstGeom prst="straightConnector1">
            <a:avLst/>
          </a:prstGeom>
          <a:noFill/>
          <a:ln w="19050" cap="flat" cmpd="sng">
            <a:solidFill>
              <a:schemeClr val="dk2"/>
            </a:solidFill>
            <a:prstDash val="solid"/>
            <a:round/>
            <a:headEnd type="none" w="med" len="med"/>
            <a:tailEnd type="triangle" w="med" len="med"/>
          </a:ln>
        </p:spPr>
      </p:cxnSp>
      <p:sp>
        <p:nvSpPr>
          <p:cNvPr id="534" name="Google Shape;534;p68"/>
          <p:cNvSpPr/>
          <p:nvPr/>
        </p:nvSpPr>
        <p:spPr>
          <a:xfrm>
            <a:off x="7819193" y="3855344"/>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35" name="Google Shape;535;p68"/>
          <p:cNvSpPr/>
          <p:nvPr/>
        </p:nvSpPr>
        <p:spPr>
          <a:xfrm>
            <a:off x="9179943" y="6146094"/>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36" name="Google Shape;536;p68"/>
          <p:cNvSpPr/>
          <p:nvPr/>
        </p:nvSpPr>
        <p:spPr>
          <a:xfrm>
            <a:off x="6478893" y="3855344"/>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38" name="Google Shape;538;p68"/>
          <p:cNvSpPr/>
          <p:nvPr/>
        </p:nvSpPr>
        <p:spPr>
          <a:xfrm>
            <a:off x="7171493" y="4160144"/>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39" name="Google Shape;539;p68"/>
          <p:cNvSpPr/>
          <p:nvPr/>
        </p:nvSpPr>
        <p:spPr>
          <a:xfrm>
            <a:off x="7082383" y="4551879"/>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41" name="Google Shape;541;p68"/>
          <p:cNvSpPr/>
          <p:nvPr/>
        </p:nvSpPr>
        <p:spPr>
          <a:xfrm>
            <a:off x="7430893" y="5185244"/>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42" name="Google Shape;542;p68"/>
          <p:cNvSpPr/>
          <p:nvPr/>
        </p:nvSpPr>
        <p:spPr>
          <a:xfrm>
            <a:off x="6201443" y="4606944"/>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43" name="Google Shape;543;p68"/>
          <p:cNvSpPr/>
          <p:nvPr/>
        </p:nvSpPr>
        <p:spPr>
          <a:xfrm>
            <a:off x="3724743" y="5237644"/>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47" name="Google Shape;547;p68"/>
          <p:cNvSpPr/>
          <p:nvPr/>
        </p:nvSpPr>
        <p:spPr>
          <a:xfrm>
            <a:off x="4883043" y="5185244"/>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48" name="Google Shape;548;p68"/>
          <p:cNvSpPr/>
          <p:nvPr/>
        </p:nvSpPr>
        <p:spPr>
          <a:xfrm>
            <a:off x="7752593" y="4387144"/>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49" name="Google Shape;549;p68"/>
          <p:cNvSpPr/>
          <p:nvPr/>
        </p:nvSpPr>
        <p:spPr>
          <a:xfrm>
            <a:off x="5866068" y="3922569"/>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50" name="Google Shape;550;p68"/>
          <p:cNvSpPr/>
          <p:nvPr/>
        </p:nvSpPr>
        <p:spPr>
          <a:xfrm>
            <a:off x="7104893" y="3640294"/>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51" name="Google Shape;551;p68"/>
          <p:cNvSpPr/>
          <p:nvPr/>
        </p:nvSpPr>
        <p:spPr>
          <a:xfrm>
            <a:off x="7639793" y="3343969"/>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52" name="Google Shape;552;p68"/>
          <p:cNvSpPr/>
          <p:nvPr/>
        </p:nvSpPr>
        <p:spPr>
          <a:xfrm>
            <a:off x="7171493" y="2570944"/>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53" name="Google Shape;553;p68"/>
          <p:cNvSpPr/>
          <p:nvPr/>
        </p:nvSpPr>
        <p:spPr>
          <a:xfrm>
            <a:off x="6791143" y="1671719"/>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54" name="Google Shape;554;p68"/>
          <p:cNvSpPr/>
          <p:nvPr/>
        </p:nvSpPr>
        <p:spPr>
          <a:xfrm>
            <a:off x="7430893" y="1108969"/>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55" name="Google Shape;555;p68"/>
          <p:cNvSpPr/>
          <p:nvPr/>
        </p:nvSpPr>
        <p:spPr>
          <a:xfrm>
            <a:off x="8336868" y="1948469"/>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56" name="Google Shape;556;p68"/>
          <p:cNvSpPr/>
          <p:nvPr/>
        </p:nvSpPr>
        <p:spPr>
          <a:xfrm>
            <a:off x="9211393" y="5767569"/>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57" name="Google Shape;557;p68"/>
          <p:cNvSpPr/>
          <p:nvPr/>
        </p:nvSpPr>
        <p:spPr>
          <a:xfrm>
            <a:off x="5435368" y="3096894"/>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58" name="Google Shape;558;p68"/>
          <p:cNvSpPr/>
          <p:nvPr/>
        </p:nvSpPr>
        <p:spPr>
          <a:xfrm>
            <a:off x="5475618" y="2423644"/>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59" name="Google Shape;559;p68"/>
          <p:cNvSpPr/>
          <p:nvPr/>
        </p:nvSpPr>
        <p:spPr>
          <a:xfrm>
            <a:off x="8853018" y="3401694"/>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60" name="Google Shape;560;p68"/>
          <p:cNvSpPr/>
          <p:nvPr/>
        </p:nvSpPr>
        <p:spPr>
          <a:xfrm>
            <a:off x="8470068" y="2949594"/>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61" name="Google Shape;561;p68"/>
          <p:cNvSpPr/>
          <p:nvPr/>
        </p:nvSpPr>
        <p:spPr>
          <a:xfrm>
            <a:off x="9143818" y="1729419"/>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62" name="Google Shape;562;p68"/>
          <p:cNvSpPr/>
          <p:nvPr/>
        </p:nvSpPr>
        <p:spPr>
          <a:xfrm>
            <a:off x="8336868" y="1161717"/>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63" name="Google Shape;563;p68"/>
          <p:cNvSpPr/>
          <p:nvPr/>
        </p:nvSpPr>
        <p:spPr>
          <a:xfrm>
            <a:off x="8524993" y="4160144"/>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64" name="Google Shape;564;p68"/>
          <p:cNvSpPr/>
          <p:nvPr/>
        </p:nvSpPr>
        <p:spPr>
          <a:xfrm>
            <a:off x="6746818" y="4459644"/>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66" name="Google Shape;566;p68"/>
          <p:cNvSpPr/>
          <p:nvPr/>
        </p:nvSpPr>
        <p:spPr>
          <a:xfrm>
            <a:off x="7775663" y="5504769"/>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67" name="Google Shape;567;p68"/>
          <p:cNvSpPr/>
          <p:nvPr/>
        </p:nvSpPr>
        <p:spPr>
          <a:xfrm>
            <a:off x="7819193" y="3855344"/>
            <a:ext cx="133200" cy="1473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68" name="Google Shape;568;p68"/>
          <p:cNvSpPr/>
          <p:nvPr/>
        </p:nvSpPr>
        <p:spPr>
          <a:xfrm>
            <a:off x="8977578" y="5981204"/>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69" name="Google Shape;569;p68"/>
          <p:cNvSpPr/>
          <p:nvPr/>
        </p:nvSpPr>
        <p:spPr>
          <a:xfrm>
            <a:off x="6478893" y="3855344"/>
            <a:ext cx="133200" cy="1473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70" name="Google Shape;570;p68"/>
          <p:cNvSpPr/>
          <p:nvPr/>
        </p:nvSpPr>
        <p:spPr>
          <a:xfrm>
            <a:off x="5614933" y="4359754"/>
            <a:ext cx="133200" cy="1473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71" name="Google Shape;571;p68"/>
          <p:cNvSpPr/>
          <p:nvPr/>
        </p:nvSpPr>
        <p:spPr>
          <a:xfrm>
            <a:off x="7171493" y="4160144"/>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73" name="Google Shape;573;p68"/>
          <p:cNvSpPr/>
          <p:nvPr/>
        </p:nvSpPr>
        <p:spPr>
          <a:xfrm>
            <a:off x="7685353" y="6091029"/>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74" name="Google Shape;574;p68"/>
          <p:cNvSpPr/>
          <p:nvPr/>
        </p:nvSpPr>
        <p:spPr>
          <a:xfrm>
            <a:off x="7430893" y="5185244"/>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75" name="Google Shape;575;p68"/>
          <p:cNvSpPr/>
          <p:nvPr/>
        </p:nvSpPr>
        <p:spPr>
          <a:xfrm>
            <a:off x="6201443" y="4606944"/>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76" name="Google Shape;576;p68"/>
          <p:cNvSpPr/>
          <p:nvPr/>
        </p:nvSpPr>
        <p:spPr>
          <a:xfrm>
            <a:off x="3724743" y="5237644"/>
            <a:ext cx="133200" cy="1473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77" name="Google Shape;577;p68"/>
          <p:cNvSpPr/>
          <p:nvPr/>
        </p:nvSpPr>
        <p:spPr>
          <a:xfrm>
            <a:off x="3717129" y="5401686"/>
            <a:ext cx="133200" cy="1473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78" name="Google Shape;578;p68"/>
          <p:cNvSpPr/>
          <p:nvPr/>
        </p:nvSpPr>
        <p:spPr>
          <a:xfrm>
            <a:off x="4288913" y="5310059"/>
            <a:ext cx="133200" cy="1473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79" name="Google Shape;579;p68"/>
          <p:cNvSpPr/>
          <p:nvPr/>
        </p:nvSpPr>
        <p:spPr>
          <a:xfrm>
            <a:off x="5016243" y="5532149"/>
            <a:ext cx="133200" cy="1473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80" name="Google Shape;580;p68"/>
          <p:cNvSpPr/>
          <p:nvPr/>
        </p:nvSpPr>
        <p:spPr>
          <a:xfrm>
            <a:off x="4883043" y="5185244"/>
            <a:ext cx="133200" cy="1473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81" name="Google Shape;581;p68"/>
          <p:cNvSpPr/>
          <p:nvPr/>
        </p:nvSpPr>
        <p:spPr>
          <a:xfrm>
            <a:off x="7752593" y="4387144"/>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82" name="Google Shape;582;p68"/>
          <p:cNvSpPr/>
          <p:nvPr/>
        </p:nvSpPr>
        <p:spPr>
          <a:xfrm>
            <a:off x="5866068" y="3922569"/>
            <a:ext cx="133200" cy="147300"/>
          </a:xfrm>
          <a:prstGeom prst="ellipse">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83" name="Google Shape;583;p68"/>
          <p:cNvSpPr/>
          <p:nvPr/>
        </p:nvSpPr>
        <p:spPr>
          <a:xfrm>
            <a:off x="7104893" y="3640294"/>
            <a:ext cx="133200" cy="1473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84" name="Google Shape;584;p68"/>
          <p:cNvSpPr/>
          <p:nvPr/>
        </p:nvSpPr>
        <p:spPr>
          <a:xfrm>
            <a:off x="7639793" y="3343969"/>
            <a:ext cx="133200" cy="1473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85" name="Google Shape;585;p68"/>
          <p:cNvSpPr/>
          <p:nvPr/>
        </p:nvSpPr>
        <p:spPr>
          <a:xfrm>
            <a:off x="7171493" y="2570944"/>
            <a:ext cx="133200" cy="1473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86" name="Google Shape;586;p68"/>
          <p:cNvSpPr/>
          <p:nvPr/>
        </p:nvSpPr>
        <p:spPr>
          <a:xfrm>
            <a:off x="6791143" y="1671719"/>
            <a:ext cx="133200" cy="1473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87" name="Google Shape;587;p68"/>
          <p:cNvSpPr/>
          <p:nvPr/>
        </p:nvSpPr>
        <p:spPr>
          <a:xfrm>
            <a:off x="7430893" y="1108969"/>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88" name="Google Shape;588;p68"/>
          <p:cNvSpPr/>
          <p:nvPr/>
        </p:nvSpPr>
        <p:spPr>
          <a:xfrm>
            <a:off x="8336868" y="1948469"/>
            <a:ext cx="133200" cy="1473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89" name="Google Shape;589;p68"/>
          <p:cNvSpPr/>
          <p:nvPr/>
        </p:nvSpPr>
        <p:spPr>
          <a:xfrm>
            <a:off x="9211393" y="5767569"/>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90" name="Google Shape;590;p68"/>
          <p:cNvSpPr/>
          <p:nvPr/>
        </p:nvSpPr>
        <p:spPr>
          <a:xfrm>
            <a:off x="5435368" y="3096894"/>
            <a:ext cx="133200" cy="1473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91" name="Google Shape;591;p68"/>
          <p:cNvSpPr/>
          <p:nvPr/>
        </p:nvSpPr>
        <p:spPr>
          <a:xfrm>
            <a:off x="5475618" y="2423644"/>
            <a:ext cx="133200" cy="1473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92" name="Google Shape;592;p68"/>
          <p:cNvSpPr/>
          <p:nvPr/>
        </p:nvSpPr>
        <p:spPr>
          <a:xfrm>
            <a:off x="8853018" y="3401694"/>
            <a:ext cx="133200" cy="1473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93" name="Google Shape;593;p68"/>
          <p:cNvSpPr/>
          <p:nvPr/>
        </p:nvSpPr>
        <p:spPr>
          <a:xfrm>
            <a:off x="8470068" y="2949594"/>
            <a:ext cx="133200" cy="1473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94" name="Google Shape;594;p68"/>
          <p:cNvSpPr/>
          <p:nvPr/>
        </p:nvSpPr>
        <p:spPr>
          <a:xfrm>
            <a:off x="9143818" y="1729419"/>
            <a:ext cx="133200" cy="147300"/>
          </a:xfrm>
          <a:prstGeom prst="ellipse">
            <a:avLst/>
          </a:prstGeom>
          <a:solidFill>
            <a:srgbClr val="0000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95" name="Google Shape;595;p68"/>
          <p:cNvSpPr/>
          <p:nvPr/>
        </p:nvSpPr>
        <p:spPr>
          <a:xfrm>
            <a:off x="8391793" y="947344"/>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96" name="Google Shape;596;p68"/>
          <p:cNvSpPr/>
          <p:nvPr/>
        </p:nvSpPr>
        <p:spPr>
          <a:xfrm>
            <a:off x="8524993" y="4160144"/>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sp>
        <p:nvSpPr>
          <p:cNvPr id="597" name="Google Shape;597;p68"/>
          <p:cNvSpPr/>
          <p:nvPr/>
        </p:nvSpPr>
        <p:spPr>
          <a:xfrm>
            <a:off x="6746818" y="4459644"/>
            <a:ext cx="133200" cy="147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highlight>
                <a:srgbClr val="58B6C0"/>
              </a:highlight>
              <a:uLnTx/>
              <a:uFillTx/>
              <a:latin typeface="Calibri" panose="020F0502020204030204" pitchFamily="34" charset="0"/>
              <a:ea typeface="Open Sans"/>
              <a:cs typeface="Calibri" panose="020F0502020204030204" pitchFamily="34" charset="0"/>
              <a:sym typeface="Open Sans"/>
            </a:endParaRPr>
          </a:p>
        </p:txBody>
      </p:sp>
      <p:cxnSp>
        <p:nvCxnSpPr>
          <p:cNvPr id="598" name="Google Shape;598;p68"/>
          <p:cNvCxnSpPr>
            <a:cxnSpLocks/>
          </p:cNvCxnSpPr>
          <p:nvPr/>
        </p:nvCxnSpPr>
        <p:spPr>
          <a:xfrm flipH="1" flipV="1">
            <a:off x="4446493" y="2468594"/>
            <a:ext cx="2918725" cy="2688298"/>
          </a:xfrm>
          <a:prstGeom prst="straightConnector1">
            <a:avLst/>
          </a:prstGeom>
          <a:noFill/>
          <a:ln w="19050" cap="flat" cmpd="sng">
            <a:solidFill>
              <a:schemeClr val="dk2"/>
            </a:solidFill>
            <a:prstDash val="solid"/>
            <a:round/>
            <a:headEnd type="none" w="med" len="med"/>
            <a:tailEnd type="triangle" w="med" len="med"/>
          </a:ln>
        </p:spPr>
      </p:cxnSp>
      <p:cxnSp>
        <p:nvCxnSpPr>
          <p:cNvPr id="599" name="Google Shape;599;p68"/>
          <p:cNvCxnSpPr>
            <a:cxnSpLocks/>
          </p:cNvCxnSpPr>
          <p:nvPr/>
        </p:nvCxnSpPr>
        <p:spPr>
          <a:xfrm flipH="1" flipV="1">
            <a:off x="4598893" y="2621019"/>
            <a:ext cx="4508707" cy="3185558"/>
          </a:xfrm>
          <a:prstGeom prst="straightConnector1">
            <a:avLst/>
          </a:prstGeom>
          <a:noFill/>
          <a:ln w="19050" cap="flat" cmpd="sng">
            <a:solidFill>
              <a:schemeClr val="dk2"/>
            </a:solidFill>
            <a:prstDash val="solid"/>
            <a:round/>
            <a:headEnd type="none" w="med" len="med"/>
            <a:tailEnd type="triangle" w="med" len="med"/>
          </a:ln>
        </p:spPr>
      </p:cxnSp>
      <p:cxnSp>
        <p:nvCxnSpPr>
          <p:cNvPr id="600" name="Google Shape;600;p68"/>
          <p:cNvCxnSpPr>
            <a:cxnSpLocks/>
            <a:stCxn id="573" idx="1"/>
          </p:cNvCxnSpPr>
          <p:nvPr/>
        </p:nvCxnSpPr>
        <p:spPr>
          <a:xfrm flipH="1" flipV="1">
            <a:off x="4462318" y="2425044"/>
            <a:ext cx="3242542" cy="3687557"/>
          </a:xfrm>
          <a:prstGeom prst="straightConnector1">
            <a:avLst/>
          </a:prstGeom>
          <a:noFill/>
          <a:ln w="19050" cap="flat" cmpd="sng">
            <a:solidFill>
              <a:schemeClr val="dk2"/>
            </a:solidFill>
            <a:prstDash val="solid"/>
            <a:round/>
            <a:headEnd type="none" w="med" len="med"/>
            <a:tailEnd type="triangle" w="med" len="med"/>
          </a:ln>
        </p:spPr>
      </p:cxnSp>
      <p:pic>
        <p:nvPicPr>
          <p:cNvPr id="3" name="Immagine 2" descr="Immagine che contiene testo, schermata, software, mappa&#10;&#10;Descrizione generata automaticamente">
            <a:extLst>
              <a:ext uri="{FF2B5EF4-FFF2-40B4-BE49-F238E27FC236}">
                <a16:creationId xmlns:a16="http://schemas.microsoft.com/office/drawing/2014/main" id="{8EFB083C-F7CB-B626-0B02-9024E7EBCFCD}"/>
              </a:ext>
            </a:extLst>
          </p:cNvPr>
          <p:cNvPicPr>
            <a:picLocks noChangeAspect="1"/>
          </p:cNvPicPr>
          <p:nvPr/>
        </p:nvPicPr>
        <p:blipFill>
          <a:blip r:embed="rId4" cstate="email">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1653988" y="777105"/>
            <a:ext cx="3118868" cy="1547248"/>
          </a:xfrm>
          <a:prstGeom prst="rect">
            <a:avLst/>
          </a:prstGeom>
          <a:effectLst>
            <a:outerShdw blurRad="50800" dist="38100" dir="5400000" algn="t" rotWithShape="0">
              <a:prstClr val="black">
                <a:alpha val="40000"/>
              </a:prstClr>
            </a:outerShdw>
          </a:effectLst>
        </p:spPr>
      </p:pic>
      <p:sp>
        <p:nvSpPr>
          <p:cNvPr id="13" name="CasellaDiTesto 12">
            <a:extLst>
              <a:ext uri="{FF2B5EF4-FFF2-40B4-BE49-F238E27FC236}">
                <a16:creationId xmlns:a16="http://schemas.microsoft.com/office/drawing/2014/main" id="{0F36FD8B-11CA-8FE1-6A2F-9C1646A4DF44}"/>
              </a:ext>
            </a:extLst>
          </p:cNvPr>
          <p:cNvSpPr txBox="1"/>
          <p:nvPr/>
        </p:nvSpPr>
        <p:spPr>
          <a:xfrm>
            <a:off x="3045994" y="229488"/>
            <a:ext cx="6100010" cy="482568"/>
          </a:xfrm>
          <a:prstGeom prst="rect">
            <a:avLst/>
          </a:prstGeom>
          <a:noFill/>
        </p:spPr>
        <p:txBody>
          <a:bodyPr wrap="square">
            <a:spAutoFit/>
          </a:bodyPr>
          <a:lstStyle/>
          <a:p>
            <a:pPr marR="0" lvl="0" indent="0" algn="ctr" fontAlgn="auto">
              <a:lnSpc>
                <a:spcPct val="90000"/>
              </a:lnSpc>
              <a:spcBef>
                <a:spcPct val="0"/>
              </a:spcBef>
              <a:spcAft>
                <a:spcPts val="0"/>
              </a:spcAft>
              <a:buClr>
                <a:srgbClr val="000000"/>
              </a:buClr>
              <a:buSzPts val="2800"/>
              <a:buFontTx/>
              <a:buNone/>
              <a:tabLst/>
              <a:defRPr/>
            </a:pPr>
            <a:r>
              <a:rPr lang="en-GB" sz="2800" b="1" spc="-1" noProof="0" dirty="0">
                <a:latin typeface="Calibri" panose="020F0502020204030204" pitchFamily="34" charset="0"/>
                <a:ea typeface="+mj-ea"/>
                <a:cs typeface="Calibri" panose="020F0502020204030204" pitchFamily="34" charset="0"/>
                <a:sym typeface="Open Sans"/>
              </a:rPr>
              <a:t>Distributed Data Provision</a:t>
            </a:r>
            <a:endParaRPr lang="en-GB" sz="2800" b="1" spc="-1" noProof="0" dirty="0">
              <a:latin typeface="Calibri" panose="020F0502020204030204" pitchFamily="34" charset="0"/>
              <a:ea typeface="+mj-ea"/>
              <a:cs typeface="Calibri" panose="020F0502020204030204" pitchFamily="34" charset="0"/>
              <a:sym typeface="Calibri"/>
            </a:endParaRPr>
          </a:p>
        </p:txBody>
      </p:sp>
      <p:sp>
        <p:nvSpPr>
          <p:cNvPr id="5" name="CasellaDiTesto 4">
            <a:extLst>
              <a:ext uri="{FF2B5EF4-FFF2-40B4-BE49-F238E27FC236}">
                <a16:creationId xmlns:a16="http://schemas.microsoft.com/office/drawing/2014/main" id="{42927D48-BA3B-8709-6EBD-B68C10E60AD8}"/>
              </a:ext>
            </a:extLst>
          </p:cNvPr>
          <p:cNvSpPr txBox="1"/>
          <p:nvPr/>
        </p:nvSpPr>
        <p:spPr>
          <a:xfrm>
            <a:off x="2278974" y="2276405"/>
            <a:ext cx="1775953" cy="369332"/>
          </a:xfrm>
          <a:prstGeom prst="rect">
            <a:avLst/>
          </a:prstGeom>
          <a:noFill/>
        </p:spPr>
        <p:txBody>
          <a:bodyPr wrap="square">
            <a:spAutoFit/>
          </a:bodyPr>
          <a:lstStyle/>
          <a:p>
            <a:r>
              <a:rPr kumimoji="0" lang="it-IT" sz="1800" b="1" i="0" u="none" strike="noStrike" kern="1200" cap="none" spc="0" normalizeH="0" baseline="0" noProof="0" dirty="0">
                <a:ln>
                  <a:noFill/>
                </a:ln>
                <a:solidFill>
                  <a:schemeClr val="accent5">
                    <a:lumMod val="75000"/>
                  </a:schemeClr>
                </a:solidFill>
                <a:effectLst/>
                <a:uLnTx/>
                <a:uFillTx/>
                <a:latin typeface="Calibri" panose="020F0502020204030204" pitchFamily="34" charset="0"/>
                <a:ea typeface="+mn-ea"/>
                <a:cs typeface="Calibri" panose="020F0502020204030204" pitchFamily="34" charset="0"/>
                <a:sym typeface="Open Sans"/>
              </a:rPr>
              <a:t>EPOS Platform</a:t>
            </a:r>
            <a:endParaRPr lang="it-IT" dirty="0">
              <a:solidFill>
                <a:schemeClr val="accent5">
                  <a:lumMod val="75000"/>
                </a:schemeClr>
              </a:solidFill>
            </a:endParaRPr>
          </a:p>
        </p:txBody>
      </p:sp>
      <p:sp>
        <p:nvSpPr>
          <p:cNvPr id="112" name="Titolo 1">
            <a:extLst>
              <a:ext uri="{FF2B5EF4-FFF2-40B4-BE49-F238E27FC236}">
                <a16:creationId xmlns:a16="http://schemas.microsoft.com/office/drawing/2014/main" id="{6CEB9CE3-E536-274C-9FF1-7B99903070C6}"/>
              </a:ext>
            </a:extLst>
          </p:cNvPr>
          <p:cNvSpPr txBox="1">
            <a:spLocks/>
          </p:cNvSpPr>
          <p:nvPr/>
        </p:nvSpPr>
        <p:spPr>
          <a:xfrm>
            <a:off x="8966480" y="-310112"/>
            <a:ext cx="2592438" cy="2880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it-IT" sz="1200" spc="-1" dirty="0">
                <a:solidFill>
                  <a:srgbClr val="275536"/>
                </a:solidFill>
                <a:latin typeface="+mn-lt"/>
                <a:cs typeface="+mn-cs"/>
              </a:rPr>
              <a:t>1. Data Management</a:t>
            </a:r>
          </a:p>
        </p:txBody>
      </p:sp>
    </p:spTree>
    <p:extLst>
      <p:ext uri="{BB962C8B-B14F-4D97-AF65-F5344CB8AC3E}">
        <p14:creationId xmlns:p14="http://schemas.microsoft.com/office/powerpoint/2010/main" val="3810985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F072796-8B65-CE8A-D7E8-4322C306F51D}"/>
              </a:ext>
            </a:extLst>
          </p:cNvPr>
          <p:cNvSpPr>
            <a:spLocks noGrp="1"/>
          </p:cNvSpPr>
          <p:nvPr>
            <p:ph sz="half" idx="2"/>
          </p:nvPr>
        </p:nvSpPr>
        <p:spPr>
          <a:xfrm>
            <a:off x="6172200" y="1552074"/>
            <a:ext cx="5181600" cy="4624889"/>
          </a:xfrm>
        </p:spPr>
        <p:txBody>
          <a:bodyPr>
            <a:normAutofit fontScale="92500" lnSpcReduction="20000"/>
          </a:bodyPr>
          <a:lstStyle/>
          <a:p>
            <a:pPr marL="0" indent="0">
              <a:lnSpc>
                <a:spcPct val="120000"/>
              </a:lnSpc>
              <a:buNone/>
            </a:pPr>
            <a:r>
              <a:rPr lang="en-GB" dirty="0">
                <a:latin typeface="+mn-lt"/>
              </a:rPr>
              <a:t>EPOS’ different components and stakeholders are </a:t>
            </a:r>
            <a:r>
              <a:rPr lang="en-GB" b="1" dirty="0">
                <a:latin typeface="+mn-lt"/>
              </a:rPr>
              <a:t>integrated </a:t>
            </a:r>
            <a:r>
              <a:rPr lang="en-GB" dirty="0">
                <a:latin typeface="+mn-lt"/>
              </a:rPr>
              <a:t>through a single IT hub</a:t>
            </a:r>
            <a:r>
              <a:rPr lang="en-GB" dirty="0">
                <a:highlight>
                  <a:srgbClr val="FEDC76"/>
                </a:highlight>
                <a:latin typeface="+mn-lt"/>
              </a:rPr>
              <a:t>: </a:t>
            </a:r>
            <a:r>
              <a:rPr lang="en-GB" b="1" dirty="0">
                <a:highlight>
                  <a:srgbClr val="FEDC76"/>
                </a:highlight>
                <a:latin typeface="+mn-lt"/>
              </a:rPr>
              <a:t>the ICS (Integrated Core Services)</a:t>
            </a:r>
            <a:r>
              <a:rPr lang="en-GB" dirty="0">
                <a:highlight>
                  <a:srgbClr val="FEDC76"/>
                </a:highlight>
                <a:latin typeface="+mn-lt"/>
              </a:rPr>
              <a:t> </a:t>
            </a:r>
            <a:br>
              <a:rPr lang="en-GB" dirty="0">
                <a:latin typeface="+mn-lt"/>
              </a:rPr>
            </a:br>
            <a:br>
              <a:rPr lang="en-GB" dirty="0">
                <a:latin typeface="+mn-lt"/>
              </a:rPr>
            </a:br>
            <a:endParaRPr lang="en-GB" dirty="0">
              <a:latin typeface="+mn-lt"/>
            </a:endParaRPr>
          </a:p>
          <a:p>
            <a:pPr algn="r">
              <a:lnSpc>
                <a:spcPct val="120000"/>
              </a:lnSpc>
            </a:pPr>
            <a:r>
              <a:rPr lang="en-GB" dirty="0">
                <a:latin typeface="+mn-lt"/>
              </a:rPr>
              <a:t>The ICS provides the core of </a:t>
            </a:r>
            <a:br>
              <a:rPr lang="en-GB" dirty="0">
                <a:latin typeface="+mn-lt"/>
              </a:rPr>
            </a:br>
            <a:r>
              <a:rPr lang="en-GB" dirty="0">
                <a:latin typeface="+mn-lt"/>
              </a:rPr>
              <a:t>the EPOS e-infrastructure, </a:t>
            </a:r>
            <a:r>
              <a:rPr lang="en-GB" b="1" dirty="0">
                <a:latin typeface="+mn-lt"/>
              </a:rPr>
              <a:t>ensuring interoperability </a:t>
            </a:r>
            <a:r>
              <a:rPr lang="en-GB" dirty="0">
                <a:latin typeface="+mn-lt"/>
              </a:rPr>
              <a:t>between the data and services provided by the TCSs and the National Research Infrastructures (NRIs) and their </a:t>
            </a:r>
            <a:r>
              <a:rPr lang="en-GB" b="1" dirty="0">
                <a:latin typeface="+mn-lt"/>
              </a:rPr>
              <a:t>discoverability and accessibility.</a:t>
            </a:r>
          </a:p>
        </p:txBody>
      </p:sp>
      <p:pic>
        <p:nvPicPr>
          <p:cNvPr id="1026" name="Picture 2" descr="ICS">
            <a:extLst>
              <a:ext uri="{FF2B5EF4-FFF2-40B4-BE49-F238E27FC236}">
                <a16:creationId xmlns:a16="http://schemas.microsoft.com/office/drawing/2014/main" id="{B74BD7A8-0035-9C31-1214-305B269484FE}"/>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1943557"/>
            <a:ext cx="5181600" cy="4115474"/>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43;p13">
            <a:extLst>
              <a:ext uri="{FF2B5EF4-FFF2-40B4-BE49-F238E27FC236}">
                <a16:creationId xmlns:a16="http://schemas.microsoft.com/office/drawing/2014/main" id="{02A03A70-B706-7A04-C446-59DD3D61D649}"/>
              </a:ext>
            </a:extLst>
          </p:cNvPr>
          <p:cNvSpPr txBox="1">
            <a:spLocks/>
          </p:cNvSpPr>
          <p:nvPr/>
        </p:nvSpPr>
        <p:spPr>
          <a:xfrm>
            <a:off x="1" y="265096"/>
            <a:ext cx="12192000" cy="42280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nSpc>
                <a:spcPct val="100000"/>
              </a:lnSpc>
              <a:buClr>
                <a:srgbClr val="000000"/>
              </a:buClr>
              <a:buSzPts val="2800"/>
            </a:pPr>
            <a:r>
              <a:rPr lang="en-GB" sz="3000" b="1" dirty="0">
                <a:solidFill>
                  <a:schemeClr val="tx1"/>
                </a:solidFill>
                <a:latin typeface="Calibri" panose="020F0502020204030204" pitchFamily="34" charset="0"/>
                <a:cs typeface="Calibri" panose="020F0502020204030204" pitchFamily="34" charset="0"/>
              </a:rPr>
              <a:t>Integrating EPOS’ components</a:t>
            </a:r>
          </a:p>
        </p:txBody>
      </p:sp>
      <p:pic>
        <p:nvPicPr>
          <p:cNvPr id="7" name="Graphic 6" descr="Lightbulb with solid fill">
            <a:extLst>
              <a:ext uri="{FF2B5EF4-FFF2-40B4-BE49-F238E27FC236}">
                <a16:creationId xmlns:a16="http://schemas.microsoft.com/office/drawing/2014/main" id="{7C5E1F4F-D3D8-2CF8-414A-0042D7CD993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195935" y="2873500"/>
            <a:ext cx="1127794" cy="1127794"/>
          </a:xfrm>
          <a:prstGeom prst="rect">
            <a:avLst/>
          </a:prstGeom>
        </p:spPr>
      </p:pic>
    </p:spTree>
    <p:extLst>
      <p:ext uri="{BB962C8B-B14F-4D97-AF65-F5344CB8AC3E}">
        <p14:creationId xmlns:p14="http://schemas.microsoft.com/office/powerpoint/2010/main" val="4047357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contenuto 7" descr="Immagine che contiene testo, schermata, design, scatola&#10;&#10;Descrizione generata automaticamente">
            <a:extLst>
              <a:ext uri="{FF2B5EF4-FFF2-40B4-BE49-F238E27FC236}">
                <a16:creationId xmlns:a16="http://schemas.microsoft.com/office/drawing/2014/main" id="{B3094D4C-2862-2CA7-DE46-96CCA93EC86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816080" y="1176779"/>
            <a:ext cx="4927445" cy="4212583"/>
          </a:xfrm>
        </p:spPr>
      </p:pic>
      <p:sp>
        <p:nvSpPr>
          <p:cNvPr id="6" name="Titolo 5">
            <a:extLst>
              <a:ext uri="{FF2B5EF4-FFF2-40B4-BE49-F238E27FC236}">
                <a16:creationId xmlns:a16="http://schemas.microsoft.com/office/drawing/2014/main" id="{21297C9C-7B87-9F09-04EF-5950BEC290F1}"/>
              </a:ext>
            </a:extLst>
          </p:cNvPr>
          <p:cNvSpPr txBox="1">
            <a:spLocks noGrp="1"/>
          </p:cNvSpPr>
          <p:nvPr>
            <p:ph type="title"/>
          </p:nvPr>
        </p:nvSpPr>
        <p:spPr>
          <a:xfrm>
            <a:off x="695325" y="209488"/>
            <a:ext cx="10801350" cy="535531"/>
          </a:xfrm>
          <a:prstGeom prst="rect">
            <a:avLst/>
          </a:prstGeom>
          <a:noFill/>
        </p:spPr>
        <p:txBody>
          <a:bodyPr wrap="square">
            <a:spAutoFit/>
          </a:bodyPr>
          <a:lstStyle/>
          <a:p>
            <a:pPr marL="0" marR="0" lvl="0" indent="0" algn="ctr" fontAlgn="auto">
              <a:spcAft>
                <a:spcPts val="0"/>
              </a:spcAft>
              <a:buClrTx/>
              <a:buSzTx/>
              <a:tabLst/>
              <a:defRPr/>
            </a:pPr>
            <a:r>
              <a:rPr lang="en-US" sz="3200" spc="-1" dirty="0">
                <a:latin typeface="+mn-lt"/>
                <a:ea typeface="+mj-ea"/>
                <a:cs typeface="+mn-cs"/>
              </a:rPr>
              <a:t>Data Access</a:t>
            </a:r>
          </a:p>
        </p:txBody>
      </p:sp>
      <p:sp>
        <p:nvSpPr>
          <p:cNvPr id="9" name="CasellaDiTesto 8">
            <a:extLst>
              <a:ext uri="{FF2B5EF4-FFF2-40B4-BE49-F238E27FC236}">
                <a16:creationId xmlns:a16="http://schemas.microsoft.com/office/drawing/2014/main" id="{ACA29AB8-2429-1F23-B271-B454BB88B44B}"/>
              </a:ext>
            </a:extLst>
          </p:cNvPr>
          <p:cNvSpPr txBox="1"/>
          <p:nvPr/>
        </p:nvSpPr>
        <p:spPr>
          <a:xfrm>
            <a:off x="695325" y="1239200"/>
            <a:ext cx="6552803" cy="4893647"/>
          </a:xfrm>
          <a:prstGeom prst="rect">
            <a:avLst/>
          </a:prstGeom>
          <a:noFill/>
        </p:spPr>
        <p:txBody>
          <a:bodyPr wrap="square" rtlCol="0">
            <a:spAutoFit/>
          </a:bodyPr>
          <a:lstStyle/>
          <a:p>
            <a:r>
              <a:rPr lang="en-GB" sz="2400" b="1" dirty="0"/>
              <a:t>Data provisioning and access in EPOS</a:t>
            </a:r>
            <a:endParaRPr lang="en-GB" sz="2400" dirty="0"/>
          </a:p>
          <a:p>
            <a:pPr marL="285750" indent="-285750">
              <a:buFont typeface="Arial" panose="020B0604020202020204" pitchFamily="34" charset="0"/>
              <a:buChar char="•"/>
            </a:pPr>
            <a:r>
              <a:rPr lang="en-GB" sz="2400" dirty="0"/>
              <a:t>Datasets are provided by </a:t>
            </a:r>
            <a:r>
              <a:rPr lang="en-GB" sz="2400" b="1" dirty="0"/>
              <a:t>Thematic Core Services (TCS)</a:t>
            </a:r>
            <a:r>
              <a:rPr lang="en-GB" sz="2400" dirty="0"/>
              <a:t>, acting as domain-specific data providers</a:t>
            </a:r>
          </a:p>
          <a:p>
            <a:pPr marL="285750" indent="-285750">
              <a:buFont typeface="Arial" panose="020B0604020202020204" pitchFamily="34" charset="0"/>
              <a:buChar char="•"/>
            </a:pPr>
            <a:r>
              <a:rPr lang="en-GB" sz="2400" dirty="0"/>
              <a:t>Datasets and metadata are </a:t>
            </a:r>
            <a:r>
              <a:rPr lang="en-GB" sz="2400" b="1" dirty="0"/>
              <a:t>heterogeneous</a:t>
            </a:r>
            <a:r>
              <a:rPr lang="en-GB" sz="2400" dirty="0"/>
              <a:t>, reflecting community-specific standards and formats</a:t>
            </a:r>
          </a:p>
          <a:p>
            <a:pPr marL="285750" indent="-285750">
              <a:buFont typeface="Arial" panose="020B0604020202020204" pitchFamily="34" charset="0"/>
              <a:buChar char="•"/>
            </a:pPr>
            <a:r>
              <a:rPr lang="en-GB" sz="2400" b="1" dirty="0">
                <a:highlight>
                  <a:srgbClr val="FEDC76"/>
                </a:highlight>
              </a:rPr>
              <a:t>Data and metadata are accessed via standardized, machine-readable web services</a:t>
            </a:r>
            <a:endParaRPr lang="en-GB" sz="2400" dirty="0">
              <a:highlight>
                <a:srgbClr val="FEDC76"/>
              </a:highlight>
            </a:endParaRPr>
          </a:p>
          <a:p>
            <a:pPr marL="285750" indent="-285750">
              <a:buFont typeface="Arial" panose="020B0604020202020204" pitchFamily="34" charset="0"/>
              <a:buChar char="•"/>
            </a:pPr>
            <a:r>
              <a:rPr lang="en-GB" sz="2400" dirty="0"/>
              <a:t>Web services are described using a </a:t>
            </a:r>
            <a:r>
              <a:rPr lang="en-GB" sz="2400" b="1" dirty="0"/>
              <a:t>common, machine-readable standard (EPOS-DCAT-AP)</a:t>
            </a:r>
            <a:endParaRPr lang="en-GB" sz="2400" dirty="0"/>
          </a:p>
        </p:txBody>
      </p:sp>
    </p:spTree>
    <p:extLst>
      <p:ext uri="{BB962C8B-B14F-4D97-AF65-F5344CB8AC3E}">
        <p14:creationId xmlns:p14="http://schemas.microsoft.com/office/powerpoint/2010/main" val="1611685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F1D09-209D-5CE7-D9D3-FA802E63582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C26CA0B-5933-2C04-0337-5C1703295002}"/>
              </a:ext>
            </a:extLst>
          </p:cNvPr>
          <p:cNvSpPr>
            <a:spLocks noGrp="1"/>
          </p:cNvSpPr>
          <p:nvPr>
            <p:ph type="title"/>
          </p:nvPr>
        </p:nvSpPr>
        <p:spPr>
          <a:xfrm>
            <a:off x="1188720" y="63193"/>
            <a:ext cx="10546080" cy="954067"/>
          </a:xfrm>
          <a:noFill/>
        </p:spPr>
        <p:txBody>
          <a:bodyPr wrap="square">
            <a:spAutoFit/>
          </a:bodyPr>
          <a:lstStyle/>
          <a:p>
            <a:pPr algn="ctr">
              <a:lnSpc>
                <a:spcPct val="100000"/>
              </a:lnSpc>
              <a:buClr>
                <a:srgbClr val="000000"/>
              </a:buClr>
              <a:buSzPts val="2800"/>
              <a:buFont typeface="Arial"/>
            </a:pPr>
            <a:r>
              <a:rPr lang="en-GB" sz="2800" b="1" dirty="0">
                <a:solidFill>
                  <a:schemeClr val="tx1"/>
                </a:solidFill>
                <a:latin typeface="Calibri" panose="020F0502020204030204" pitchFamily="34" charset="0"/>
                <a:cs typeface="Calibri" panose="020F0502020204030204" pitchFamily="34" charset="0"/>
                <a:sym typeface="Arial"/>
              </a:rPr>
              <a:t>From Strategy to Practice: </a:t>
            </a:r>
            <a:br>
              <a:rPr lang="en-GB" sz="2800" b="1" dirty="0">
                <a:solidFill>
                  <a:schemeClr val="tx1"/>
                </a:solidFill>
                <a:latin typeface="Calibri" panose="020F0502020204030204" pitchFamily="34" charset="0"/>
                <a:cs typeface="Calibri" panose="020F0502020204030204" pitchFamily="34" charset="0"/>
                <a:sym typeface="Arial"/>
              </a:rPr>
            </a:br>
            <a:r>
              <a:rPr lang="en-GB" sz="2800" b="1" dirty="0">
                <a:solidFill>
                  <a:schemeClr val="tx1"/>
                </a:solidFill>
                <a:latin typeface="Calibri" panose="020F0502020204030204" pitchFamily="34" charset="0"/>
                <a:cs typeface="Calibri" panose="020F0502020204030204" pitchFamily="34" charset="0"/>
                <a:sym typeface="Arial"/>
              </a:rPr>
              <a:t>collaborating in the EPOS ecosystem </a:t>
            </a:r>
          </a:p>
        </p:txBody>
      </p:sp>
      <p:grpSp>
        <p:nvGrpSpPr>
          <p:cNvPr id="4" name="Gruppo 6">
            <a:extLst>
              <a:ext uri="{FF2B5EF4-FFF2-40B4-BE49-F238E27FC236}">
                <a16:creationId xmlns:a16="http://schemas.microsoft.com/office/drawing/2014/main" id="{DEA92F5F-F1B1-3294-B697-39AFCCDA0CAE}"/>
              </a:ext>
            </a:extLst>
          </p:cNvPr>
          <p:cNvGrpSpPr/>
          <p:nvPr/>
        </p:nvGrpSpPr>
        <p:grpSpPr>
          <a:xfrm>
            <a:off x="2758305" y="1538386"/>
            <a:ext cx="6660000" cy="4321077"/>
            <a:chOff x="3287692" y="1146575"/>
            <a:chExt cx="6660000" cy="4321077"/>
          </a:xfrm>
        </p:grpSpPr>
        <p:pic>
          <p:nvPicPr>
            <p:cNvPr id="5" name="Immagine 7">
              <a:extLst>
                <a:ext uri="{FF2B5EF4-FFF2-40B4-BE49-F238E27FC236}">
                  <a16:creationId xmlns:a16="http://schemas.microsoft.com/office/drawing/2014/main" id="{CD04DE95-6725-C1D8-58F0-2E38E3E606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87692" y="1146575"/>
              <a:ext cx="6660000" cy="4321077"/>
            </a:xfrm>
            <a:prstGeom prst="rect">
              <a:avLst/>
            </a:prstGeom>
          </p:spPr>
        </p:pic>
        <p:sp>
          <p:nvSpPr>
            <p:cNvPr id="6" name="Google Shape;111;p8">
              <a:extLst>
                <a:ext uri="{FF2B5EF4-FFF2-40B4-BE49-F238E27FC236}">
                  <a16:creationId xmlns:a16="http://schemas.microsoft.com/office/drawing/2014/main" id="{2E84AAF7-5D30-9341-A672-56573B0D8195}"/>
                </a:ext>
              </a:extLst>
            </p:cNvPr>
            <p:cNvSpPr txBox="1"/>
            <p:nvPr/>
          </p:nvSpPr>
          <p:spPr>
            <a:xfrm>
              <a:off x="6735429" y="1862249"/>
              <a:ext cx="2683239" cy="400069"/>
            </a:xfrm>
            <a:prstGeom prst="rect">
              <a:avLst/>
            </a:prstGeom>
            <a:solidFill>
              <a:srgbClr val="CDDAD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highlight>
                    <a:srgbClr val="FEDC76"/>
                  </a:highlight>
                  <a:latin typeface="Calibri"/>
                  <a:ea typeface="Calibri"/>
                  <a:cs typeface="Calibri"/>
                  <a:sym typeface="Calibri"/>
                </a:rPr>
                <a:t>DATA Access </a:t>
              </a:r>
              <a:endParaRPr sz="2000" dirty="0">
                <a:highlight>
                  <a:srgbClr val="FEDC76"/>
                </a:highlight>
              </a:endParaRPr>
            </a:p>
          </p:txBody>
        </p:sp>
        <p:sp>
          <p:nvSpPr>
            <p:cNvPr id="7" name="Google Shape;111;p8">
              <a:extLst>
                <a:ext uri="{FF2B5EF4-FFF2-40B4-BE49-F238E27FC236}">
                  <a16:creationId xmlns:a16="http://schemas.microsoft.com/office/drawing/2014/main" id="{26EFBEEB-2BA5-28D1-C3E9-DE853DE7130F}"/>
                </a:ext>
              </a:extLst>
            </p:cNvPr>
            <p:cNvSpPr txBox="1"/>
            <p:nvPr/>
          </p:nvSpPr>
          <p:spPr>
            <a:xfrm>
              <a:off x="3639112" y="1855472"/>
              <a:ext cx="2683239"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highlight>
                    <a:srgbClr val="FEDC76"/>
                  </a:highlight>
                  <a:latin typeface="Calibri"/>
                  <a:ea typeface="Calibri"/>
                  <a:cs typeface="Calibri"/>
                  <a:sym typeface="Calibri"/>
                </a:rPr>
                <a:t>DATA Integration </a:t>
              </a:r>
              <a:endParaRPr sz="2000" dirty="0">
                <a:highlight>
                  <a:srgbClr val="FEDC76"/>
                </a:highlight>
              </a:endParaRPr>
            </a:p>
          </p:txBody>
        </p:sp>
      </p:grpSp>
      <p:sp>
        <p:nvSpPr>
          <p:cNvPr id="2" name="CasellaDiTesto 14">
            <a:extLst>
              <a:ext uri="{FF2B5EF4-FFF2-40B4-BE49-F238E27FC236}">
                <a16:creationId xmlns:a16="http://schemas.microsoft.com/office/drawing/2014/main" id="{93DE9BDE-2629-067E-C937-0590C027EA65}"/>
              </a:ext>
            </a:extLst>
          </p:cNvPr>
          <p:cNvSpPr txBox="1"/>
          <p:nvPr/>
        </p:nvSpPr>
        <p:spPr>
          <a:xfrm>
            <a:off x="861317" y="1010157"/>
            <a:ext cx="10873483" cy="646331"/>
          </a:xfrm>
          <a:prstGeom prst="rect">
            <a:avLst/>
          </a:prstGeom>
          <a:solidFill>
            <a:srgbClr val="FEDC76"/>
          </a:solidFill>
        </p:spPr>
        <p:txBody>
          <a:bodyPr wrap="square">
            <a:spAutoFit/>
          </a:bodyPr>
          <a:lstStyle/>
          <a:p>
            <a:pPr algn="ct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EPOS has been built by assembling key elements </a:t>
            </a:r>
          </a:p>
          <a:p>
            <a:pPr algn="ctr"/>
            <a:r>
              <a:rPr lang="en-GB"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to allow the whole system to work as a single, but distributed, sustainable research infrastructure</a:t>
            </a:r>
            <a:endParaRPr lang="it-IT"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7814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348FACDD-494E-C4C2-28C2-6EFFFD20D259}"/>
            </a:ext>
          </a:extLst>
        </p:cNvPr>
        <p:cNvGrpSpPr/>
        <p:nvPr/>
      </p:nvGrpSpPr>
      <p:grpSpPr>
        <a:xfrm>
          <a:off x="0" y="0"/>
          <a:ext cx="0" cy="0"/>
          <a:chOff x="0" y="0"/>
          <a:chExt cx="0" cy="0"/>
        </a:xfrm>
      </p:grpSpPr>
      <p:pic>
        <p:nvPicPr>
          <p:cNvPr id="5" name="Google Shape;113;p8">
            <a:extLst>
              <a:ext uri="{FF2B5EF4-FFF2-40B4-BE49-F238E27FC236}">
                <a16:creationId xmlns:a16="http://schemas.microsoft.com/office/drawing/2014/main" id="{FCDE5AFE-0693-295D-1065-421FE1C3F02B}"/>
              </a:ext>
            </a:extLst>
          </p:cNvPr>
          <p:cNvPicPr preferRelativeResize="0">
            <a:picLocks noChangeAspect="1"/>
          </p:cNvPicPr>
          <p:nvPr/>
        </p:nvPicPr>
        <p:blipFill rotWithShape="1">
          <a:blip r:embed="rId3" cstate="email">
            <a:alphaModFix/>
            <a:extLst>
              <a:ext uri="{28A0092B-C50C-407E-A947-70E740481C1C}">
                <a14:useLocalDpi xmlns:a14="http://schemas.microsoft.com/office/drawing/2010/main"/>
              </a:ext>
            </a:extLst>
          </a:blip>
          <a:srcRect l="-11148"/>
          <a:stretch/>
        </p:blipFill>
        <p:spPr>
          <a:xfrm rot="5400000">
            <a:off x="977695" y="1717379"/>
            <a:ext cx="968284" cy="2923674"/>
          </a:xfrm>
          <a:prstGeom prst="rect">
            <a:avLst/>
          </a:prstGeom>
          <a:noFill/>
          <a:ln>
            <a:noFill/>
          </a:ln>
        </p:spPr>
      </p:pic>
      <p:grpSp>
        <p:nvGrpSpPr>
          <p:cNvPr id="6" name="Gruppo 6">
            <a:extLst>
              <a:ext uri="{FF2B5EF4-FFF2-40B4-BE49-F238E27FC236}">
                <a16:creationId xmlns:a16="http://schemas.microsoft.com/office/drawing/2014/main" id="{9F1209FD-005B-5F5C-A714-B2A19C42303D}"/>
              </a:ext>
            </a:extLst>
          </p:cNvPr>
          <p:cNvGrpSpPr/>
          <p:nvPr/>
        </p:nvGrpSpPr>
        <p:grpSpPr>
          <a:xfrm>
            <a:off x="2758305" y="1538386"/>
            <a:ext cx="6660000" cy="4321077"/>
            <a:chOff x="3287692" y="1146575"/>
            <a:chExt cx="6660000" cy="4321077"/>
          </a:xfrm>
        </p:grpSpPr>
        <p:pic>
          <p:nvPicPr>
            <p:cNvPr id="13" name="Immagine 7">
              <a:extLst>
                <a:ext uri="{FF2B5EF4-FFF2-40B4-BE49-F238E27FC236}">
                  <a16:creationId xmlns:a16="http://schemas.microsoft.com/office/drawing/2014/main" id="{5669D06E-D4BC-390D-F695-A62E1814704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87692" y="1146575"/>
              <a:ext cx="6660000" cy="4321077"/>
            </a:xfrm>
            <a:prstGeom prst="rect">
              <a:avLst/>
            </a:prstGeom>
          </p:spPr>
        </p:pic>
        <p:sp>
          <p:nvSpPr>
            <p:cNvPr id="18" name="Google Shape;111;p8">
              <a:extLst>
                <a:ext uri="{FF2B5EF4-FFF2-40B4-BE49-F238E27FC236}">
                  <a16:creationId xmlns:a16="http://schemas.microsoft.com/office/drawing/2014/main" id="{8A0C0D5C-9A8B-B905-7C70-19255B4C49CF}"/>
                </a:ext>
              </a:extLst>
            </p:cNvPr>
            <p:cNvSpPr txBox="1"/>
            <p:nvPr/>
          </p:nvSpPr>
          <p:spPr>
            <a:xfrm>
              <a:off x="6735429" y="1862249"/>
              <a:ext cx="2683239" cy="400069"/>
            </a:xfrm>
            <a:prstGeom prst="rect">
              <a:avLst/>
            </a:prstGeom>
            <a:solidFill>
              <a:srgbClr val="CDDAD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highlight>
                    <a:srgbClr val="FEDC76"/>
                  </a:highlight>
                  <a:latin typeface="Calibri"/>
                  <a:ea typeface="Calibri"/>
                  <a:cs typeface="Calibri"/>
                  <a:sym typeface="Calibri"/>
                </a:rPr>
                <a:t>DATA Access </a:t>
              </a:r>
              <a:endParaRPr sz="2000" dirty="0">
                <a:highlight>
                  <a:srgbClr val="FEDC76"/>
                </a:highlight>
              </a:endParaRPr>
            </a:p>
          </p:txBody>
        </p:sp>
        <p:sp>
          <p:nvSpPr>
            <p:cNvPr id="20" name="Google Shape;111;p8">
              <a:extLst>
                <a:ext uri="{FF2B5EF4-FFF2-40B4-BE49-F238E27FC236}">
                  <a16:creationId xmlns:a16="http://schemas.microsoft.com/office/drawing/2014/main" id="{886D0837-0133-D6C3-452D-57623DC866AF}"/>
                </a:ext>
              </a:extLst>
            </p:cNvPr>
            <p:cNvSpPr txBox="1"/>
            <p:nvPr/>
          </p:nvSpPr>
          <p:spPr>
            <a:xfrm>
              <a:off x="3639112" y="1855472"/>
              <a:ext cx="2683239"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highlight>
                    <a:srgbClr val="FEDC76"/>
                  </a:highlight>
                  <a:latin typeface="Calibri"/>
                  <a:ea typeface="Calibri"/>
                  <a:cs typeface="Calibri"/>
                  <a:sym typeface="Calibri"/>
                </a:rPr>
                <a:t>DATA Integration </a:t>
              </a:r>
              <a:endParaRPr sz="2000" dirty="0">
                <a:highlight>
                  <a:srgbClr val="FEDC76"/>
                </a:highlight>
              </a:endParaRPr>
            </a:p>
          </p:txBody>
        </p:sp>
      </p:grpSp>
      <p:sp>
        <p:nvSpPr>
          <p:cNvPr id="2" name="Google Shape;118;p9">
            <a:extLst>
              <a:ext uri="{FF2B5EF4-FFF2-40B4-BE49-F238E27FC236}">
                <a16:creationId xmlns:a16="http://schemas.microsoft.com/office/drawing/2014/main" id="{915B5B4D-0E35-5699-2EBE-7EFD83A6102C}"/>
              </a:ext>
            </a:extLst>
          </p:cNvPr>
          <p:cNvSpPr/>
          <p:nvPr/>
        </p:nvSpPr>
        <p:spPr>
          <a:xfrm>
            <a:off x="209725" y="3742592"/>
            <a:ext cx="2377065" cy="1077178"/>
          </a:xfrm>
          <a:prstGeom prst="rect">
            <a:avLst/>
          </a:prstGeom>
          <a:solidFill>
            <a:srgbClr val="FEDC76"/>
          </a:solidFill>
          <a:ln>
            <a:noFill/>
          </a:ln>
        </p:spPr>
        <p:txBody>
          <a:bodyPr spcFirstLastPara="1" wrap="square" lIns="91425" tIns="45700" rIns="91425" bIns="45700" anchor="t" anchorCtr="0">
            <a:spAutoFit/>
          </a:bodyPr>
          <a:lstStyle/>
          <a:p>
            <a:pPr lvl="0" algn="ctr"/>
            <a:r>
              <a:rPr lang="en-US" sz="1600" b="1" dirty="0">
                <a:latin typeface="Calibri" panose="020F0502020204030204" pitchFamily="34" charset="0"/>
                <a:ea typeface="Open Sans SemiBold" panose="020B0606030504020204" pitchFamily="34" charset="0"/>
                <a:cs typeface="Calibri" panose="020F0502020204030204" pitchFamily="34" charset="0"/>
              </a:rPr>
              <a:t>NRIs and other </a:t>
            </a:r>
            <a:r>
              <a:rPr lang="en-US" sz="1600" b="1" dirty="0" err="1">
                <a:latin typeface="Calibri" panose="020F0502020204030204" pitchFamily="34" charset="0"/>
                <a:ea typeface="Open Sans SemiBold" panose="020B0606030504020204" pitchFamily="34" charset="0"/>
                <a:cs typeface="Calibri" panose="020F0502020204030204" pitchFamily="34" charset="0"/>
              </a:rPr>
              <a:t>organisations</a:t>
            </a:r>
            <a:r>
              <a:rPr lang="en-US" sz="1600" b="1" dirty="0">
                <a:latin typeface="Calibri" panose="020F0502020204030204" pitchFamily="34" charset="0"/>
                <a:ea typeface="Open Sans SemiBold" panose="020B0606030504020204" pitchFamily="34" charset="0"/>
                <a:cs typeface="Calibri" panose="020F0502020204030204" pitchFamily="34" charset="0"/>
              </a:rPr>
              <a:t> generate and manage data for science and society</a:t>
            </a:r>
          </a:p>
        </p:txBody>
      </p:sp>
      <p:sp>
        <p:nvSpPr>
          <p:cNvPr id="8" name="Title 2">
            <a:extLst>
              <a:ext uri="{FF2B5EF4-FFF2-40B4-BE49-F238E27FC236}">
                <a16:creationId xmlns:a16="http://schemas.microsoft.com/office/drawing/2014/main" id="{98243284-9BC3-0A67-663E-C977BA6B32A7}"/>
              </a:ext>
            </a:extLst>
          </p:cNvPr>
          <p:cNvSpPr>
            <a:spLocks noGrp="1"/>
          </p:cNvSpPr>
          <p:nvPr>
            <p:ph type="title"/>
          </p:nvPr>
        </p:nvSpPr>
        <p:spPr>
          <a:xfrm>
            <a:off x="1188720" y="63173"/>
            <a:ext cx="10546080" cy="954107"/>
          </a:xfrm>
          <a:noFill/>
        </p:spPr>
        <p:txBody>
          <a:bodyPr wrap="square">
            <a:spAutoFit/>
          </a:bodyPr>
          <a:lstStyle/>
          <a:p>
            <a:pPr algn="ctr">
              <a:lnSpc>
                <a:spcPct val="100000"/>
              </a:lnSpc>
              <a:buClr>
                <a:srgbClr val="000000"/>
              </a:buClr>
              <a:buSzPts val="2800"/>
              <a:buFont typeface="Arial"/>
            </a:pPr>
            <a:r>
              <a:rPr lang="en-GB" sz="2800" b="1" dirty="0">
                <a:solidFill>
                  <a:schemeClr val="tx1"/>
                </a:solidFill>
                <a:latin typeface="Calibri" panose="020F0502020204030204" pitchFamily="34" charset="0"/>
                <a:cs typeface="Calibri" panose="020F0502020204030204" pitchFamily="34" charset="0"/>
                <a:sym typeface="Arial"/>
              </a:rPr>
              <a:t>From Strategy to Practice: </a:t>
            </a:r>
            <a:br>
              <a:rPr lang="en-GB" sz="2800" b="1" dirty="0">
                <a:solidFill>
                  <a:schemeClr val="tx1"/>
                </a:solidFill>
                <a:latin typeface="Calibri" panose="020F0502020204030204" pitchFamily="34" charset="0"/>
                <a:cs typeface="Calibri" panose="020F0502020204030204" pitchFamily="34" charset="0"/>
                <a:sym typeface="Arial"/>
              </a:rPr>
            </a:br>
            <a:r>
              <a:rPr lang="en-GB" sz="2800" b="1" dirty="0">
                <a:solidFill>
                  <a:schemeClr val="tx1"/>
                </a:solidFill>
                <a:latin typeface="Calibri" panose="020F0502020204030204" pitchFamily="34" charset="0"/>
                <a:cs typeface="Calibri" panose="020F0502020204030204" pitchFamily="34" charset="0"/>
                <a:sym typeface="Arial"/>
              </a:rPr>
              <a:t>collaborating in the EPOS ecosystem </a:t>
            </a:r>
          </a:p>
        </p:txBody>
      </p:sp>
    </p:spTree>
    <p:extLst>
      <p:ext uri="{BB962C8B-B14F-4D97-AF65-F5344CB8AC3E}">
        <p14:creationId xmlns:p14="http://schemas.microsoft.com/office/powerpoint/2010/main" val="155243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BD7092FF-CC40-9457-F512-CF8637995C56}"/>
            </a:ext>
          </a:extLst>
        </p:cNvPr>
        <p:cNvGrpSpPr/>
        <p:nvPr/>
      </p:nvGrpSpPr>
      <p:grpSpPr>
        <a:xfrm>
          <a:off x="0" y="0"/>
          <a:ext cx="0" cy="0"/>
          <a:chOff x="0" y="0"/>
          <a:chExt cx="0" cy="0"/>
        </a:xfrm>
      </p:grpSpPr>
      <p:pic>
        <p:nvPicPr>
          <p:cNvPr id="5" name="Google Shape;113;p8">
            <a:extLst>
              <a:ext uri="{FF2B5EF4-FFF2-40B4-BE49-F238E27FC236}">
                <a16:creationId xmlns:a16="http://schemas.microsoft.com/office/drawing/2014/main" id="{AF4E1898-23AF-5BD8-8F0C-1C31E20C3D57}"/>
              </a:ext>
            </a:extLst>
          </p:cNvPr>
          <p:cNvPicPr preferRelativeResize="0">
            <a:picLocks noChangeAspect="1"/>
          </p:cNvPicPr>
          <p:nvPr/>
        </p:nvPicPr>
        <p:blipFill rotWithShape="1">
          <a:blip r:embed="rId3" cstate="email">
            <a:alphaModFix/>
            <a:extLst>
              <a:ext uri="{28A0092B-C50C-407E-A947-70E740481C1C}">
                <a14:useLocalDpi xmlns:a14="http://schemas.microsoft.com/office/drawing/2010/main"/>
              </a:ext>
            </a:extLst>
          </a:blip>
          <a:srcRect l="-11148"/>
          <a:stretch/>
        </p:blipFill>
        <p:spPr>
          <a:xfrm rot="5400000">
            <a:off x="977695" y="1717379"/>
            <a:ext cx="968284" cy="2923674"/>
          </a:xfrm>
          <a:prstGeom prst="rect">
            <a:avLst/>
          </a:prstGeom>
          <a:noFill/>
          <a:ln>
            <a:noFill/>
          </a:ln>
        </p:spPr>
      </p:pic>
      <p:grpSp>
        <p:nvGrpSpPr>
          <p:cNvPr id="6" name="Gruppo 6">
            <a:extLst>
              <a:ext uri="{FF2B5EF4-FFF2-40B4-BE49-F238E27FC236}">
                <a16:creationId xmlns:a16="http://schemas.microsoft.com/office/drawing/2014/main" id="{B9A70901-F429-E7FE-053B-5646F6081FFD}"/>
              </a:ext>
            </a:extLst>
          </p:cNvPr>
          <p:cNvGrpSpPr/>
          <p:nvPr/>
        </p:nvGrpSpPr>
        <p:grpSpPr>
          <a:xfrm>
            <a:off x="2758305" y="1538386"/>
            <a:ext cx="6660000" cy="4321077"/>
            <a:chOff x="3287692" y="1146575"/>
            <a:chExt cx="6660000" cy="4321077"/>
          </a:xfrm>
        </p:grpSpPr>
        <p:pic>
          <p:nvPicPr>
            <p:cNvPr id="13" name="Immagine 7">
              <a:extLst>
                <a:ext uri="{FF2B5EF4-FFF2-40B4-BE49-F238E27FC236}">
                  <a16:creationId xmlns:a16="http://schemas.microsoft.com/office/drawing/2014/main" id="{E231ECC2-F6D8-4BB2-42FC-DEB65818F37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87692" y="1146575"/>
              <a:ext cx="6660000" cy="4321077"/>
            </a:xfrm>
            <a:prstGeom prst="rect">
              <a:avLst/>
            </a:prstGeom>
          </p:spPr>
        </p:pic>
        <p:sp>
          <p:nvSpPr>
            <p:cNvPr id="18" name="Google Shape;111;p8">
              <a:extLst>
                <a:ext uri="{FF2B5EF4-FFF2-40B4-BE49-F238E27FC236}">
                  <a16:creationId xmlns:a16="http://schemas.microsoft.com/office/drawing/2014/main" id="{CB6965DF-15DA-AB5E-3893-1257BA974086}"/>
                </a:ext>
              </a:extLst>
            </p:cNvPr>
            <p:cNvSpPr txBox="1"/>
            <p:nvPr/>
          </p:nvSpPr>
          <p:spPr>
            <a:xfrm>
              <a:off x="6735429" y="1862249"/>
              <a:ext cx="2683239" cy="400069"/>
            </a:xfrm>
            <a:prstGeom prst="rect">
              <a:avLst/>
            </a:prstGeom>
            <a:solidFill>
              <a:srgbClr val="CDDAD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highlight>
                    <a:srgbClr val="FEDC76"/>
                  </a:highlight>
                  <a:latin typeface="Calibri"/>
                  <a:ea typeface="Calibri"/>
                  <a:cs typeface="Calibri"/>
                  <a:sym typeface="Calibri"/>
                </a:rPr>
                <a:t>DATA Access </a:t>
              </a:r>
              <a:endParaRPr sz="2000" dirty="0">
                <a:highlight>
                  <a:srgbClr val="FEDC76"/>
                </a:highlight>
              </a:endParaRPr>
            </a:p>
          </p:txBody>
        </p:sp>
        <p:sp>
          <p:nvSpPr>
            <p:cNvPr id="20" name="Google Shape;111;p8">
              <a:extLst>
                <a:ext uri="{FF2B5EF4-FFF2-40B4-BE49-F238E27FC236}">
                  <a16:creationId xmlns:a16="http://schemas.microsoft.com/office/drawing/2014/main" id="{B9BB9295-491E-0D08-6200-615D745BF4BE}"/>
                </a:ext>
              </a:extLst>
            </p:cNvPr>
            <p:cNvSpPr txBox="1"/>
            <p:nvPr/>
          </p:nvSpPr>
          <p:spPr>
            <a:xfrm>
              <a:off x="3639112" y="1855472"/>
              <a:ext cx="2683239"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highlight>
                    <a:srgbClr val="FEDC76"/>
                  </a:highlight>
                  <a:latin typeface="Calibri"/>
                  <a:ea typeface="Calibri"/>
                  <a:cs typeface="Calibri"/>
                  <a:sym typeface="Calibri"/>
                </a:rPr>
                <a:t>DATA Integration </a:t>
              </a:r>
              <a:endParaRPr sz="2000" dirty="0">
                <a:highlight>
                  <a:srgbClr val="FEDC76"/>
                </a:highlight>
              </a:endParaRPr>
            </a:p>
          </p:txBody>
        </p:sp>
      </p:grpSp>
      <p:sp>
        <p:nvSpPr>
          <p:cNvPr id="2" name="Google Shape;118;p9">
            <a:extLst>
              <a:ext uri="{FF2B5EF4-FFF2-40B4-BE49-F238E27FC236}">
                <a16:creationId xmlns:a16="http://schemas.microsoft.com/office/drawing/2014/main" id="{B22E3DE3-BEDF-549A-3C0F-093DCAA198D1}"/>
              </a:ext>
            </a:extLst>
          </p:cNvPr>
          <p:cNvSpPr/>
          <p:nvPr/>
        </p:nvSpPr>
        <p:spPr>
          <a:xfrm>
            <a:off x="209725" y="3742592"/>
            <a:ext cx="2377065" cy="1077178"/>
          </a:xfrm>
          <a:prstGeom prst="rect">
            <a:avLst/>
          </a:prstGeom>
          <a:solidFill>
            <a:schemeClr val="bg1">
              <a:lumMod val="95000"/>
            </a:schemeClr>
          </a:solidFill>
          <a:ln>
            <a:noFill/>
          </a:ln>
        </p:spPr>
        <p:txBody>
          <a:bodyPr spcFirstLastPara="1" wrap="square" lIns="91425" tIns="45700" rIns="91425" bIns="45700" anchor="t" anchorCtr="0">
            <a:spAutoFit/>
          </a:bodyPr>
          <a:lstStyle/>
          <a:p>
            <a:pPr lvl="0" algn="ctr"/>
            <a:r>
              <a:rPr lang="en-US" sz="1600" b="1" dirty="0">
                <a:latin typeface="Calibri" panose="020F0502020204030204" pitchFamily="34" charset="0"/>
                <a:ea typeface="Open Sans SemiBold" panose="020B0606030504020204" pitchFamily="34" charset="0"/>
                <a:cs typeface="Calibri" panose="020F0502020204030204" pitchFamily="34" charset="0"/>
              </a:rPr>
              <a:t>NRIs and other </a:t>
            </a:r>
            <a:r>
              <a:rPr lang="en-US" sz="1600" b="1" dirty="0" err="1">
                <a:latin typeface="Calibri" panose="020F0502020204030204" pitchFamily="34" charset="0"/>
                <a:ea typeface="Open Sans SemiBold" panose="020B0606030504020204" pitchFamily="34" charset="0"/>
                <a:cs typeface="Calibri" panose="020F0502020204030204" pitchFamily="34" charset="0"/>
              </a:rPr>
              <a:t>organisations</a:t>
            </a:r>
            <a:r>
              <a:rPr lang="en-US" sz="1600" b="1" dirty="0">
                <a:latin typeface="Calibri" panose="020F0502020204030204" pitchFamily="34" charset="0"/>
                <a:ea typeface="Open Sans SemiBold" panose="020B0606030504020204" pitchFamily="34" charset="0"/>
                <a:cs typeface="Calibri" panose="020F0502020204030204" pitchFamily="34" charset="0"/>
              </a:rPr>
              <a:t> generate and manage data for science and society</a:t>
            </a:r>
          </a:p>
        </p:txBody>
      </p:sp>
      <p:sp>
        <p:nvSpPr>
          <p:cNvPr id="8" name="Google Shape;96;p5">
            <a:extLst>
              <a:ext uri="{FF2B5EF4-FFF2-40B4-BE49-F238E27FC236}">
                <a16:creationId xmlns:a16="http://schemas.microsoft.com/office/drawing/2014/main" id="{98B2DF54-E19E-E287-C782-230C8C0C43BB}"/>
              </a:ext>
            </a:extLst>
          </p:cNvPr>
          <p:cNvSpPr/>
          <p:nvPr/>
        </p:nvSpPr>
        <p:spPr>
          <a:xfrm>
            <a:off x="856156" y="5381363"/>
            <a:ext cx="6752341" cy="830956"/>
          </a:xfrm>
          <a:prstGeom prst="rect">
            <a:avLst/>
          </a:prstGeom>
          <a:solidFill>
            <a:srgbClr val="FEDC76"/>
          </a:solidFill>
          <a:ln>
            <a:noFill/>
          </a:ln>
        </p:spPr>
        <p:txBody>
          <a:bodyPr spcFirstLastPara="1" wrap="square" lIns="91425" tIns="45700" rIns="91425" bIns="45700" anchor="t" anchorCtr="0">
            <a:spAutoFit/>
          </a:bodyPr>
          <a:lstStyle/>
          <a:p>
            <a:pPr algn="ctr"/>
            <a:r>
              <a:rPr lang="en-GB" sz="1600" b="1" dirty="0">
                <a:latin typeface="Calibri" panose="020F0502020204030204" pitchFamily="34" charset="0"/>
                <a:ea typeface="Open Sans SemiBold" panose="020B0606030504020204" pitchFamily="34" charset="0"/>
                <a:cs typeface="Calibri" panose="020F0502020204030204" pitchFamily="34" charset="0"/>
              </a:rPr>
              <a:t>TCS provide the governance framework necessary to ensure </a:t>
            </a:r>
          </a:p>
          <a:p>
            <a:pPr algn="ctr"/>
            <a:r>
              <a:rPr lang="en-GB" sz="1600" b="1" dirty="0">
                <a:latin typeface="Calibri" panose="020F0502020204030204" pitchFamily="34" charset="0"/>
                <a:ea typeface="Open Sans SemiBold" panose="020B0606030504020204" pitchFamily="34" charset="0"/>
                <a:cs typeface="Calibri" panose="020F0502020204030204" pitchFamily="34" charset="0"/>
              </a:rPr>
              <a:t>that data and metadata, from different sources and in different formats, </a:t>
            </a:r>
          </a:p>
          <a:p>
            <a:pPr algn="ctr"/>
            <a:r>
              <a:rPr lang="en-GB" sz="1600" b="1" dirty="0">
                <a:latin typeface="Calibri" panose="020F0502020204030204" pitchFamily="34" charset="0"/>
                <a:ea typeface="Open Sans SemiBold" panose="020B0606030504020204" pitchFamily="34" charset="0"/>
                <a:cs typeface="Calibri" panose="020F0502020204030204" pitchFamily="34" charset="0"/>
              </a:rPr>
              <a:t>are harmonised and made accessible through services on the Platform</a:t>
            </a:r>
          </a:p>
        </p:txBody>
      </p:sp>
      <p:sp>
        <p:nvSpPr>
          <p:cNvPr id="11" name="Title 2">
            <a:extLst>
              <a:ext uri="{FF2B5EF4-FFF2-40B4-BE49-F238E27FC236}">
                <a16:creationId xmlns:a16="http://schemas.microsoft.com/office/drawing/2014/main" id="{2A3ED4AA-CA00-F5DD-20F5-7C4351F25B44}"/>
              </a:ext>
            </a:extLst>
          </p:cNvPr>
          <p:cNvSpPr>
            <a:spLocks noGrp="1"/>
          </p:cNvSpPr>
          <p:nvPr>
            <p:ph type="title"/>
          </p:nvPr>
        </p:nvSpPr>
        <p:spPr>
          <a:xfrm>
            <a:off x="1188720" y="63173"/>
            <a:ext cx="10546080" cy="954107"/>
          </a:xfrm>
          <a:noFill/>
        </p:spPr>
        <p:txBody>
          <a:bodyPr wrap="square">
            <a:spAutoFit/>
          </a:bodyPr>
          <a:lstStyle/>
          <a:p>
            <a:pPr algn="ctr">
              <a:lnSpc>
                <a:spcPct val="100000"/>
              </a:lnSpc>
              <a:buClr>
                <a:srgbClr val="000000"/>
              </a:buClr>
              <a:buSzPts val="2800"/>
              <a:buFont typeface="Arial"/>
            </a:pPr>
            <a:r>
              <a:rPr lang="en-GB" sz="2800" b="1" dirty="0">
                <a:solidFill>
                  <a:schemeClr val="tx1"/>
                </a:solidFill>
                <a:latin typeface="Calibri" panose="020F0502020204030204" pitchFamily="34" charset="0"/>
                <a:cs typeface="Calibri" panose="020F0502020204030204" pitchFamily="34" charset="0"/>
                <a:sym typeface="Arial"/>
              </a:rPr>
              <a:t>From Strategy to Practice: </a:t>
            </a:r>
            <a:br>
              <a:rPr lang="en-GB" sz="2800" b="1" dirty="0">
                <a:solidFill>
                  <a:schemeClr val="tx1"/>
                </a:solidFill>
                <a:latin typeface="Calibri" panose="020F0502020204030204" pitchFamily="34" charset="0"/>
                <a:cs typeface="Calibri" panose="020F0502020204030204" pitchFamily="34" charset="0"/>
                <a:sym typeface="Arial"/>
              </a:rPr>
            </a:br>
            <a:r>
              <a:rPr lang="en-GB" sz="2800" b="1" dirty="0">
                <a:solidFill>
                  <a:schemeClr val="tx1"/>
                </a:solidFill>
                <a:latin typeface="Calibri" panose="020F0502020204030204" pitchFamily="34" charset="0"/>
                <a:cs typeface="Calibri" panose="020F0502020204030204" pitchFamily="34" charset="0"/>
                <a:sym typeface="Arial"/>
              </a:rPr>
              <a:t>collaborating in the EPOS ecosystem </a:t>
            </a:r>
          </a:p>
        </p:txBody>
      </p:sp>
    </p:spTree>
    <p:extLst>
      <p:ext uri="{BB962C8B-B14F-4D97-AF65-F5344CB8AC3E}">
        <p14:creationId xmlns:p14="http://schemas.microsoft.com/office/powerpoint/2010/main" val="32931484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E440C-5889-B0A6-DCC9-C6C237829772}"/>
              </a:ext>
            </a:extLst>
          </p:cNvPr>
          <p:cNvSpPr>
            <a:spLocks noGrp="1"/>
          </p:cNvSpPr>
          <p:nvPr>
            <p:ph type="title"/>
          </p:nvPr>
        </p:nvSpPr>
        <p:spPr>
          <a:xfrm>
            <a:off x="838200" y="18255"/>
            <a:ext cx="10515600" cy="1325563"/>
          </a:xfrm>
          <a:noFill/>
          <a:ln>
            <a:noFill/>
          </a:ln>
        </p:spPr>
        <p:txBody>
          <a:bodyPr spcFirstLastPara="1" wrap="square" lIns="91425" tIns="45700" rIns="91425" bIns="45700" anchor="ctr" anchorCtr="0">
            <a:noAutofit/>
          </a:bodyPr>
          <a:lstStyle/>
          <a:p>
            <a:pPr algn="ctr">
              <a:lnSpc>
                <a:spcPct val="100000"/>
              </a:lnSpc>
              <a:spcBef>
                <a:spcPts val="0"/>
              </a:spcBef>
              <a:buClr>
                <a:srgbClr val="000000"/>
              </a:buClr>
              <a:buSzPts val="2800"/>
              <a:buFont typeface="Arial"/>
            </a:pPr>
            <a:r>
              <a:rPr lang="en-GB" sz="2800" dirty="0">
                <a:latin typeface="Calibri" panose="020F0502020204030204" pitchFamily="34" charset="0"/>
                <a:cs typeface="Calibri" panose="020F0502020204030204" pitchFamily="34" charset="0"/>
              </a:rPr>
              <a:t>Definitions: #1</a:t>
            </a:r>
            <a:br>
              <a:rPr lang="en-GB" sz="2800" dirty="0">
                <a:latin typeface="Calibri" panose="020F0502020204030204" pitchFamily="34" charset="0"/>
                <a:cs typeface="Calibri" panose="020F0502020204030204" pitchFamily="34" charset="0"/>
              </a:rPr>
            </a:br>
            <a:r>
              <a:rPr lang="en-GB" sz="2800" dirty="0">
                <a:highlight>
                  <a:srgbClr val="FEDC76"/>
                </a:highlight>
                <a:latin typeface="Calibri" panose="020F0502020204030204" pitchFamily="34" charset="0"/>
                <a:cs typeface="Calibri" panose="020F0502020204030204" pitchFamily="34" charset="0"/>
              </a:rPr>
              <a:t>Research Infrastructures</a:t>
            </a:r>
          </a:p>
        </p:txBody>
      </p:sp>
      <p:sp>
        <p:nvSpPr>
          <p:cNvPr id="3" name="Content Placeholder 2">
            <a:extLst>
              <a:ext uri="{FF2B5EF4-FFF2-40B4-BE49-F238E27FC236}">
                <a16:creationId xmlns:a16="http://schemas.microsoft.com/office/drawing/2014/main" id="{FC450D29-6AF8-FDF8-5766-39AF3DE8C508}"/>
              </a:ext>
            </a:extLst>
          </p:cNvPr>
          <p:cNvSpPr>
            <a:spLocks noGrp="1"/>
          </p:cNvSpPr>
          <p:nvPr>
            <p:ph idx="1"/>
          </p:nvPr>
        </p:nvSpPr>
        <p:spPr>
          <a:xfrm>
            <a:off x="838200" y="3051425"/>
            <a:ext cx="10515600" cy="3125538"/>
          </a:xfrm>
        </p:spPr>
        <p:txBody>
          <a:bodyPr>
            <a:normAutofit fontScale="92500" lnSpcReduction="10000"/>
          </a:bodyPr>
          <a:lstStyle/>
          <a:p>
            <a:endParaRPr lang="en-GB" sz="2400" dirty="0">
              <a:latin typeface="+mn-lt"/>
            </a:endParaRPr>
          </a:p>
          <a:p>
            <a:r>
              <a:rPr lang="en-GB" sz="2400" dirty="0">
                <a:latin typeface="+mn-lt"/>
              </a:rPr>
              <a:t>Many forms from tangible, single-sited, unique laboratories (e.g. CERN) to distributed, knowledge-based infrastructures like EPOS.</a:t>
            </a:r>
          </a:p>
          <a:p>
            <a:pPr marL="0" indent="0">
              <a:buNone/>
            </a:pPr>
            <a:r>
              <a:rPr lang="en-GB" sz="2400" b="1" dirty="0">
                <a:latin typeface="+mn-lt"/>
              </a:rPr>
              <a:t>What they all have in common?</a:t>
            </a:r>
          </a:p>
          <a:p>
            <a:r>
              <a:rPr lang="en-GB" sz="2400" u="sng" dirty="0">
                <a:latin typeface="+mn-lt"/>
              </a:rPr>
              <a:t>All</a:t>
            </a:r>
            <a:r>
              <a:rPr lang="en-GB" sz="2400" dirty="0">
                <a:latin typeface="+mn-lt"/>
              </a:rPr>
              <a:t> RIs are </a:t>
            </a:r>
            <a:r>
              <a:rPr lang="en-GB" sz="2400" dirty="0">
                <a:highlight>
                  <a:srgbClr val="FEDC76"/>
                </a:highlight>
                <a:latin typeface="+mn-lt"/>
              </a:rPr>
              <a:t>long-term</a:t>
            </a:r>
            <a:r>
              <a:rPr lang="en-GB" sz="2400" dirty="0">
                <a:latin typeface="+mn-lt"/>
              </a:rPr>
              <a:t>, </a:t>
            </a:r>
            <a:r>
              <a:rPr lang="en-GB" sz="2400" dirty="0">
                <a:highlight>
                  <a:srgbClr val="FEDC76"/>
                </a:highlight>
                <a:latin typeface="+mn-lt"/>
              </a:rPr>
              <a:t>strategic investments </a:t>
            </a:r>
            <a:r>
              <a:rPr lang="en-GB" sz="2400" dirty="0">
                <a:latin typeface="+mn-lt"/>
              </a:rPr>
              <a:t>providing the </a:t>
            </a:r>
            <a:r>
              <a:rPr lang="en-GB" sz="2400" dirty="0">
                <a:highlight>
                  <a:srgbClr val="FEDC76"/>
                </a:highlight>
                <a:latin typeface="+mn-lt"/>
              </a:rPr>
              <a:t>facilities, resources, and services</a:t>
            </a:r>
            <a:r>
              <a:rPr lang="en-GB" sz="2400" dirty="0">
                <a:latin typeface="+mn-lt"/>
              </a:rPr>
              <a:t> that scientific communities use to conduct research and foster innovation across all scientific domains. </a:t>
            </a:r>
          </a:p>
          <a:p>
            <a:endParaRPr lang="en-GB" sz="2400" dirty="0">
              <a:latin typeface="+mn-lt"/>
            </a:endParaRPr>
          </a:p>
        </p:txBody>
      </p:sp>
      <p:sp>
        <p:nvSpPr>
          <p:cNvPr id="4" name="CasellaDiTesto 9">
            <a:extLst>
              <a:ext uri="{FF2B5EF4-FFF2-40B4-BE49-F238E27FC236}">
                <a16:creationId xmlns:a16="http://schemas.microsoft.com/office/drawing/2014/main" id="{E7DBD3D2-9649-2EC0-C62E-7ADCEA2CC05C}"/>
              </a:ext>
            </a:extLst>
          </p:cNvPr>
          <p:cNvSpPr txBox="1"/>
          <p:nvPr/>
        </p:nvSpPr>
        <p:spPr>
          <a:xfrm>
            <a:off x="902825" y="2022275"/>
            <a:ext cx="10498237" cy="1387614"/>
          </a:xfrm>
          <a:prstGeom prst="roundRect">
            <a:avLst>
              <a:gd name="adj" fmla="val 6976"/>
            </a:avLst>
          </a:prstGeom>
          <a:solidFill>
            <a:srgbClr val="FEDC76"/>
          </a:solid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i="1" u="none" strike="noStrike" kern="0" cap="none" spc="0" normalizeH="0" baseline="0" noProof="0" dirty="0">
                <a:ln>
                  <a:noFill/>
                </a:ln>
                <a:effectLst/>
                <a:uLnTx/>
                <a:uFillTx/>
                <a:latin typeface="+mn-lt"/>
                <a:ea typeface="+mn-ea"/>
                <a:cs typeface="Calibri" panose="020F0502020204030204" pitchFamily="34" charset="0"/>
                <a:sym typeface="Arial"/>
              </a:rPr>
              <a:t>“Research Infrastructures are facilities that provide resources and services for research communities </a:t>
            </a:r>
            <a:r>
              <a:rPr kumimoji="0" lang="en-GB" sz="2400" b="1" i="1" u="none" strike="noStrike" kern="0" cap="none" spc="0" normalizeH="0" baseline="0" noProof="0" dirty="0">
                <a:ln>
                  <a:noFill/>
                </a:ln>
                <a:effectLst/>
                <a:uLnTx/>
                <a:uFillTx/>
                <a:latin typeface="+mn-lt"/>
                <a:ea typeface="+mn-ea"/>
                <a:cs typeface="Calibri" panose="020F0502020204030204" pitchFamily="34" charset="0"/>
                <a:sym typeface="Arial"/>
              </a:rPr>
              <a:t>to conduct research and foster innovation</a:t>
            </a:r>
            <a:r>
              <a:rPr kumimoji="0" lang="en-GB" sz="2400" i="1" u="none" strike="noStrike" kern="0" cap="none" spc="0" normalizeH="0" baseline="0" noProof="0" dirty="0">
                <a:ln>
                  <a:noFill/>
                </a:ln>
                <a:effectLst/>
                <a:uLnTx/>
                <a:uFillTx/>
                <a:latin typeface="+mn-lt"/>
                <a:ea typeface="+mn-ea"/>
                <a:cs typeface="Calibri" panose="020F0502020204030204" pitchFamily="34" charset="0"/>
                <a:sym typeface="Arial"/>
              </a:rPr>
              <a:t>”</a:t>
            </a:r>
          </a:p>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900" b="1" i="1" u="none" strike="noStrike" kern="0" cap="none" spc="0" normalizeH="0" baseline="0" noProof="0" dirty="0">
              <a:ln>
                <a:noFill/>
              </a:ln>
              <a:effectLst/>
              <a:uLnTx/>
              <a:uFillTx/>
              <a:latin typeface="+mn-lt"/>
              <a:ea typeface="+mn-ea"/>
              <a:cs typeface="Calibri" panose="020F0502020204030204" pitchFamily="34" charset="0"/>
              <a:sym typeface="Arial"/>
            </a:endParaRPr>
          </a:p>
          <a:p>
            <a:pPr marL="9525">
              <a:spcBef>
                <a:spcPts val="300"/>
              </a:spcBef>
              <a:defRPr/>
            </a:pPr>
            <a:r>
              <a:rPr lang="en-GB" sz="1600" i="1" dirty="0"/>
              <a:t>European Commission definition</a:t>
            </a:r>
          </a:p>
        </p:txBody>
      </p:sp>
      <p:pic>
        <p:nvPicPr>
          <p:cNvPr id="14" name="Graphic 13" descr="Open book outline">
            <a:extLst>
              <a:ext uri="{FF2B5EF4-FFF2-40B4-BE49-F238E27FC236}">
                <a16:creationId xmlns:a16="http://schemas.microsoft.com/office/drawing/2014/main" id="{6A83A37C-341E-6704-31B7-7EF91A72D86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412146" y="-128286"/>
            <a:ext cx="2278284" cy="2278284"/>
          </a:xfrm>
          <a:prstGeom prst="rect">
            <a:avLst/>
          </a:prstGeom>
        </p:spPr>
      </p:pic>
      <p:pic>
        <p:nvPicPr>
          <p:cNvPr id="15" name="Graphic 14" descr="Magnifying glass with solid fill">
            <a:extLst>
              <a:ext uri="{FF2B5EF4-FFF2-40B4-BE49-F238E27FC236}">
                <a16:creationId xmlns:a16="http://schemas.microsoft.com/office/drawing/2014/main" id="{5F014523-480B-FA94-AFCB-AFBC9E209B7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266745" y="284543"/>
            <a:ext cx="1643606" cy="1643606"/>
          </a:xfrm>
          <a:prstGeom prst="rect">
            <a:avLst/>
          </a:prstGeom>
        </p:spPr>
      </p:pic>
    </p:spTree>
    <p:extLst>
      <p:ext uri="{BB962C8B-B14F-4D97-AF65-F5344CB8AC3E}">
        <p14:creationId xmlns:p14="http://schemas.microsoft.com/office/powerpoint/2010/main" val="2973302682"/>
      </p:ext>
    </p:extLst>
  </p:cSld>
  <p:clrMapOvr>
    <a:masterClrMapping/>
  </p:clrMapOvr>
  <mc:AlternateContent xmlns:mc="http://schemas.openxmlformats.org/markup-compatibility/2006" xmlns:p14="http://schemas.microsoft.com/office/powerpoint/2010/main">
    <mc:Choice Requires="p14">
      <p:transition p14:dur="10">
        <p:pull/>
      </p:transition>
    </mc:Choice>
    <mc:Fallback xmlns="">
      <p:transition>
        <p:pull/>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512AE8F7-FA8B-444E-66E9-CBED5C91E9F3}"/>
            </a:ext>
          </a:extLst>
        </p:cNvPr>
        <p:cNvGrpSpPr/>
        <p:nvPr/>
      </p:nvGrpSpPr>
      <p:grpSpPr>
        <a:xfrm>
          <a:off x="0" y="0"/>
          <a:ext cx="0" cy="0"/>
          <a:chOff x="0" y="0"/>
          <a:chExt cx="0" cy="0"/>
        </a:xfrm>
      </p:grpSpPr>
      <p:pic>
        <p:nvPicPr>
          <p:cNvPr id="5" name="Google Shape;113;p8">
            <a:extLst>
              <a:ext uri="{FF2B5EF4-FFF2-40B4-BE49-F238E27FC236}">
                <a16:creationId xmlns:a16="http://schemas.microsoft.com/office/drawing/2014/main" id="{D0D490EE-ECC9-F482-335E-742F049D109B}"/>
              </a:ext>
            </a:extLst>
          </p:cNvPr>
          <p:cNvPicPr preferRelativeResize="0">
            <a:picLocks noChangeAspect="1"/>
          </p:cNvPicPr>
          <p:nvPr/>
        </p:nvPicPr>
        <p:blipFill rotWithShape="1">
          <a:blip r:embed="rId3" cstate="email">
            <a:alphaModFix/>
            <a:extLst>
              <a:ext uri="{28A0092B-C50C-407E-A947-70E740481C1C}">
                <a14:useLocalDpi xmlns:a14="http://schemas.microsoft.com/office/drawing/2010/main"/>
              </a:ext>
            </a:extLst>
          </a:blip>
          <a:srcRect l="-11148"/>
          <a:stretch/>
        </p:blipFill>
        <p:spPr>
          <a:xfrm rot="5400000">
            <a:off x="977695" y="1717379"/>
            <a:ext cx="968284" cy="2923674"/>
          </a:xfrm>
          <a:prstGeom prst="rect">
            <a:avLst/>
          </a:prstGeom>
          <a:noFill/>
          <a:ln>
            <a:noFill/>
          </a:ln>
        </p:spPr>
      </p:pic>
      <p:sp>
        <p:nvSpPr>
          <p:cNvPr id="4" name="Rettangolo 3">
            <a:extLst>
              <a:ext uri="{FF2B5EF4-FFF2-40B4-BE49-F238E27FC236}">
                <a16:creationId xmlns:a16="http://schemas.microsoft.com/office/drawing/2014/main" id="{AD1979D0-65A3-B576-05AF-89EC5C7AB0E3}"/>
              </a:ext>
            </a:extLst>
          </p:cNvPr>
          <p:cNvSpPr/>
          <p:nvPr/>
        </p:nvSpPr>
        <p:spPr>
          <a:xfrm>
            <a:off x="9253165" y="2170063"/>
            <a:ext cx="2399938" cy="1077218"/>
          </a:xfrm>
          <a:prstGeom prst="rect">
            <a:avLst/>
          </a:prstGeom>
          <a:solidFill>
            <a:srgbClr val="FEDC76"/>
          </a:solidFill>
        </p:spPr>
        <p:txBody>
          <a:bodyPr wrap="square">
            <a:spAutoFit/>
          </a:bodyPr>
          <a:lstStyle/>
          <a:p>
            <a:pPr lvl="0" algn="ctr"/>
            <a:r>
              <a:rPr lang="en-US" sz="1600" b="1" dirty="0">
                <a:latin typeface="Calibri" panose="020F0502020204030204" pitchFamily="34" charset="0"/>
                <a:ea typeface="Open Sans SemiBold" panose="020B0606030504020204" pitchFamily="34" charset="0"/>
                <a:cs typeface="Calibri" panose="020F0502020204030204" pitchFamily="34" charset="0"/>
              </a:rPr>
              <a:t>ICS integrate data and services and make them </a:t>
            </a:r>
            <a:r>
              <a:rPr lang="en-US" sz="1600" b="1" dirty="0" err="1">
                <a:latin typeface="Calibri" panose="020F0502020204030204" pitchFamily="34" charset="0"/>
                <a:ea typeface="Open Sans SemiBold" panose="020B0606030504020204" pitchFamily="34" charset="0"/>
                <a:cs typeface="Calibri" panose="020F0502020204030204" pitchFamily="34" charset="0"/>
              </a:rPr>
              <a:t>FAIRly</a:t>
            </a:r>
            <a:r>
              <a:rPr lang="en-US" sz="1600" b="1" dirty="0">
                <a:latin typeface="Calibri" panose="020F0502020204030204" pitchFamily="34" charset="0"/>
                <a:ea typeface="Open Sans SemiBold" panose="020B0606030504020204" pitchFamily="34" charset="0"/>
                <a:cs typeface="Calibri" panose="020F0502020204030204" pitchFamily="34" charset="0"/>
              </a:rPr>
              <a:t> accessible </a:t>
            </a:r>
            <a:r>
              <a:rPr lang="en-GB" sz="1600" b="1" dirty="0">
                <a:latin typeface="Calibri" panose="020F0502020204030204" pitchFamily="34" charset="0"/>
                <a:ea typeface="Open Sans SemiBold" panose="020B0606030504020204" pitchFamily="34" charset="0"/>
                <a:cs typeface="Calibri" panose="020F0502020204030204" pitchFamily="34" charset="0"/>
              </a:rPr>
              <a:t>through a single-access point</a:t>
            </a:r>
          </a:p>
        </p:txBody>
      </p:sp>
      <p:grpSp>
        <p:nvGrpSpPr>
          <p:cNvPr id="6" name="Gruppo 6">
            <a:extLst>
              <a:ext uri="{FF2B5EF4-FFF2-40B4-BE49-F238E27FC236}">
                <a16:creationId xmlns:a16="http://schemas.microsoft.com/office/drawing/2014/main" id="{0935B745-E953-9E50-84BF-93A5004DEE6E}"/>
              </a:ext>
            </a:extLst>
          </p:cNvPr>
          <p:cNvGrpSpPr/>
          <p:nvPr/>
        </p:nvGrpSpPr>
        <p:grpSpPr>
          <a:xfrm>
            <a:off x="2758305" y="1538386"/>
            <a:ext cx="6660000" cy="4321077"/>
            <a:chOff x="3287692" y="1146575"/>
            <a:chExt cx="6660000" cy="4321077"/>
          </a:xfrm>
        </p:grpSpPr>
        <p:pic>
          <p:nvPicPr>
            <p:cNvPr id="13" name="Immagine 7">
              <a:extLst>
                <a:ext uri="{FF2B5EF4-FFF2-40B4-BE49-F238E27FC236}">
                  <a16:creationId xmlns:a16="http://schemas.microsoft.com/office/drawing/2014/main" id="{944398A4-988D-38D2-2901-3757C7E1082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87692" y="1146575"/>
              <a:ext cx="6660000" cy="4321077"/>
            </a:xfrm>
            <a:prstGeom prst="rect">
              <a:avLst/>
            </a:prstGeom>
          </p:spPr>
        </p:pic>
        <p:sp>
          <p:nvSpPr>
            <p:cNvPr id="18" name="Google Shape;111;p8">
              <a:extLst>
                <a:ext uri="{FF2B5EF4-FFF2-40B4-BE49-F238E27FC236}">
                  <a16:creationId xmlns:a16="http://schemas.microsoft.com/office/drawing/2014/main" id="{0143C7DB-246F-83DE-7DDF-66878915F574}"/>
                </a:ext>
              </a:extLst>
            </p:cNvPr>
            <p:cNvSpPr txBox="1"/>
            <p:nvPr/>
          </p:nvSpPr>
          <p:spPr>
            <a:xfrm>
              <a:off x="6735429" y="1862249"/>
              <a:ext cx="2683239" cy="400069"/>
            </a:xfrm>
            <a:prstGeom prst="rect">
              <a:avLst/>
            </a:prstGeom>
            <a:solidFill>
              <a:srgbClr val="CDDAD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highlight>
                    <a:srgbClr val="FEDC76"/>
                  </a:highlight>
                  <a:latin typeface="Calibri"/>
                  <a:ea typeface="Calibri"/>
                  <a:cs typeface="Calibri"/>
                  <a:sym typeface="Calibri"/>
                </a:rPr>
                <a:t>DATA Access </a:t>
              </a:r>
              <a:endParaRPr sz="2000" dirty="0">
                <a:highlight>
                  <a:srgbClr val="FEDC76"/>
                </a:highlight>
              </a:endParaRPr>
            </a:p>
          </p:txBody>
        </p:sp>
        <p:sp>
          <p:nvSpPr>
            <p:cNvPr id="20" name="Google Shape;111;p8">
              <a:extLst>
                <a:ext uri="{FF2B5EF4-FFF2-40B4-BE49-F238E27FC236}">
                  <a16:creationId xmlns:a16="http://schemas.microsoft.com/office/drawing/2014/main" id="{6204B6A2-FB0E-2E1D-15F8-D6CEEDD6B905}"/>
                </a:ext>
              </a:extLst>
            </p:cNvPr>
            <p:cNvSpPr txBox="1"/>
            <p:nvPr/>
          </p:nvSpPr>
          <p:spPr>
            <a:xfrm>
              <a:off x="3639112" y="1855472"/>
              <a:ext cx="2683239"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highlight>
                    <a:srgbClr val="FEDC76"/>
                  </a:highlight>
                  <a:latin typeface="Calibri"/>
                  <a:ea typeface="Calibri"/>
                  <a:cs typeface="Calibri"/>
                  <a:sym typeface="Calibri"/>
                </a:rPr>
                <a:t>DATA Integration </a:t>
              </a:r>
              <a:endParaRPr sz="2000" dirty="0">
                <a:highlight>
                  <a:srgbClr val="FEDC76"/>
                </a:highlight>
              </a:endParaRPr>
            </a:p>
          </p:txBody>
        </p:sp>
      </p:grpSp>
      <p:sp>
        <p:nvSpPr>
          <p:cNvPr id="2" name="Google Shape;118;p9">
            <a:extLst>
              <a:ext uri="{FF2B5EF4-FFF2-40B4-BE49-F238E27FC236}">
                <a16:creationId xmlns:a16="http://schemas.microsoft.com/office/drawing/2014/main" id="{75D94D38-5BD6-6ECA-55BB-8A8EEBF4DC3A}"/>
              </a:ext>
            </a:extLst>
          </p:cNvPr>
          <p:cNvSpPr/>
          <p:nvPr/>
        </p:nvSpPr>
        <p:spPr>
          <a:xfrm>
            <a:off x="209725" y="3742592"/>
            <a:ext cx="2377065" cy="1077178"/>
          </a:xfrm>
          <a:prstGeom prst="rect">
            <a:avLst/>
          </a:prstGeom>
          <a:solidFill>
            <a:schemeClr val="bg1">
              <a:lumMod val="95000"/>
            </a:schemeClr>
          </a:solidFill>
          <a:ln>
            <a:noFill/>
          </a:ln>
        </p:spPr>
        <p:txBody>
          <a:bodyPr spcFirstLastPara="1" wrap="square" lIns="91425" tIns="45700" rIns="91425" bIns="45700" anchor="t" anchorCtr="0">
            <a:spAutoFit/>
          </a:bodyPr>
          <a:lstStyle/>
          <a:p>
            <a:pPr lvl="0" algn="ctr"/>
            <a:r>
              <a:rPr lang="en-US" sz="1600" b="1" dirty="0">
                <a:latin typeface="Calibri" panose="020F0502020204030204" pitchFamily="34" charset="0"/>
                <a:ea typeface="Open Sans SemiBold" panose="020B0606030504020204" pitchFamily="34" charset="0"/>
                <a:cs typeface="Calibri" panose="020F0502020204030204" pitchFamily="34" charset="0"/>
              </a:rPr>
              <a:t>NRIs and other </a:t>
            </a:r>
            <a:r>
              <a:rPr lang="en-US" sz="1600" b="1" dirty="0" err="1">
                <a:latin typeface="Calibri" panose="020F0502020204030204" pitchFamily="34" charset="0"/>
                <a:ea typeface="Open Sans SemiBold" panose="020B0606030504020204" pitchFamily="34" charset="0"/>
                <a:cs typeface="Calibri" panose="020F0502020204030204" pitchFamily="34" charset="0"/>
              </a:rPr>
              <a:t>organisations</a:t>
            </a:r>
            <a:r>
              <a:rPr lang="en-US" sz="1600" b="1" dirty="0">
                <a:latin typeface="Calibri" panose="020F0502020204030204" pitchFamily="34" charset="0"/>
                <a:ea typeface="Open Sans SemiBold" panose="020B0606030504020204" pitchFamily="34" charset="0"/>
                <a:cs typeface="Calibri" panose="020F0502020204030204" pitchFamily="34" charset="0"/>
              </a:rPr>
              <a:t> generate and manage data for science and society</a:t>
            </a:r>
          </a:p>
        </p:txBody>
      </p:sp>
      <p:sp>
        <p:nvSpPr>
          <p:cNvPr id="8" name="Google Shape;96;p5">
            <a:extLst>
              <a:ext uri="{FF2B5EF4-FFF2-40B4-BE49-F238E27FC236}">
                <a16:creationId xmlns:a16="http://schemas.microsoft.com/office/drawing/2014/main" id="{619B5058-BD6A-84E2-3C0E-717D4F6F977A}"/>
              </a:ext>
            </a:extLst>
          </p:cNvPr>
          <p:cNvSpPr/>
          <p:nvPr/>
        </p:nvSpPr>
        <p:spPr>
          <a:xfrm>
            <a:off x="856156" y="5381363"/>
            <a:ext cx="6752341" cy="830956"/>
          </a:xfrm>
          <a:prstGeom prst="rect">
            <a:avLst/>
          </a:prstGeom>
          <a:solidFill>
            <a:schemeClr val="bg1">
              <a:lumMod val="95000"/>
            </a:schemeClr>
          </a:solidFill>
          <a:ln>
            <a:noFill/>
          </a:ln>
        </p:spPr>
        <p:txBody>
          <a:bodyPr spcFirstLastPara="1" wrap="square" lIns="91425" tIns="45700" rIns="91425" bIns="45700" anchor="t" anchorCtr="0">
            <a:spAutoFit/>
          </a:bodyPr>
          <a:lstStyle/>
          <a:p>
            <a:pPr algn="ctr"/>
            <a:r>
              <a:rPr lang="en-GB" sz="1600" b="1" dirty="0">
                <a:latin typeface="Calibri" panose="020F0502020204030204" pitchFamily="34" charset="0"/>
                <a:ea typeface="Open Sans SemiBold" panose="020B0606030504020204" pitchFamily="34" charset="0"/>
                <a:cs typeface="Calibri" panose="020F0502020204030204" pitchFamily="34" charset="0"/>
              </a:rPr>
              <a:t>TCS provide the governance framework necessary to ensure </a:t>
            </a:r>
          </a:p>
          <a:p>
            <a:pPr algn="ctr"/>
            <a:r>
              <a:rPr lang="en-GB" sz="1600" b="1" dirty="0">
                <a:latin typeface="Calibri" panose="020F0502020204030204" pitchFamily="34" charset="0"/>
                <a:ea typeface="Open Sans SemiBold" panose="020B0606030504020204" pitchFamily="34" charset="0"/>
                <a:cs typeface="Calibri" panose="020F0502020204030204" pitchFamily="34" charset="0"/>
              </a:rPr>
              <a:t>that data and metadata, from different sources and in different formats, </a:t>
            </a:r>
          </a:p>
          <a:p>
            <a:pPr algn="ctr"/>
            <a:r>
              <a:rPr lang="en-GB" sz="1600" b="1" dirty="0">
                <a:latin typeface="Calibri" panose="020F0502020204030204" pitchFamily="34" charset="0"/>
                <a:ea typeface="Open Sans SemiBold" panose="020B0606030504020204" pitchFamily="34" charset="0"/>
                <a:cs typeface="Calibri" panose="020F0502020204030204" pitchFamily="34" charset="0"/>
              </a:rPr>
              <a:t>are harmonised and made accessible through services on the Platform</a:t>
            </a:r>
          </a:p>
        </p:txBody>
      </p:sp>
      <p:sp>
        <p:nvSpPr>
          <p:cNvPr id="12" name="Title 2">
            <a:extLst>
              <a:ext uri="{FF2B5EF4-FFF2-40B4-BE49-F238E27FC236}">
                <a16:creationId xmlns:a16="http://schemas.microsoft.com/office/drawing/2014/main" id="{41E9EB1E-B814-C8FD-AD92-99241A3E2572}"/>
              </a:ext>
            </a:extLst>
          </p:cNvPr>
          <p:cNvSpPr txBox="1">
            <a:spLocks/>
          </p:cNvSpPr>
          <p:nvPr/>
        </p:nvSpPr>
        <p:spPr>
          <a:xfrm>
            <a:off x="1188720" y="63173"/>
            <a:ext cx="10546080" cy="954107"/>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algn="ctr">
              <a:lnSpc>
                <a:spcPct val="100000"/>
              </a:lnSpc>
              <a:buClr>
                <a:srgbClr val="000000"/>
              </a:buClr>
              <a:buSzPts val="2800"/>
              <a:buFont typeface="Arial"/>
              <a:buNone/>
            </a:pPr>
            <a:r>
              <a:rPr lang="en-GB" sz="2800" dirty="0">
                <a:latin typeface="Calibri" panose="020F0502020204030204" pitchFamily="34" charset="0"/>
                <a:cs typeface="Calibri" panose="020F0502020204030204" pitchFamily="34" charset="0"/>
                <a:sym typeface="Arial"/>
              </a:rPr>
              <a:t>From Strategy to Practice: </a:t>
            </a:r>
          </a:p>
          <a:p>
            <a:pPr algn="ctr">
              <a:lnSpc>
                <a:spcPct val="100000"/>
              </a:lnSpc>
              <a:buClr>
                <a:srgbClr val="000000"/>
              </a:buClr>
              <a:buSzPts val="2800"/>
              <a:buFont typeface="Arial"/>
              <a:buNone/>
            </a:pPr>
            <a:r>
              <a:rPr lang="en-GB" sz="2800" dirty="0">
                <a:latin typeface="Calibri" panose="020F0502020204030204" pitchFamily="34" charset="0"/>
                <a:cs typeface="Calibri" panose="020F0502020204030204" pitchFamily="34" charset="0"/>
                <a:sym typeface="Arial"/>
              </a:rPr>
              <a:t>collaborating in the EPOS ecosystem </a:t>
            </a:r>
          </a:p>
        </p:txBody>
      </p:sp>
    </p:spTree>
    <p:extLst>
      <p:ext uri="{BB962C8B-B14F-4D97-AF65-F5344CB8AC3E}">
        <p14:creationId xmlns:p14="http://schemas.microsoft.com/office/powerpoint/2010/main" val="3751061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8">
          <a:extLst>
            <a:ext uri="{FF2B5EF4-FFF2-40B4-BE49-F238E27FC236}">
              <a16:creationId xmlns:a16="http://schemas.microsoft.com/office/drawing/2014/main" id="{EB052EBF-DE55-269D-13CF-11606614E56F}"/>
            </a:ext>
          </a:extLst>
        </p:cNvPr>
        <p:cNvGrpSpPr/>
        <p:nvPr/>
      </p:nvGrpSpPr>
      <p:grpSpPr>
        <a:xfrm>
          <a:off x="0" y="0"/>
          <a:ext cx="0" cy="0"/>
          <a:chOff x="0" y="0"/>
          <a:chExt cx="0" cy="0"/>
        </a:xfrm>
      </p:grpSpPr>
      <p:pic>
        <p:nvPicPr>
          <p:cNvPr id="5" name="Google Shape;113;p8">
            <a:extLst>
              <a:ext uri="{FF2B5EF4-FFF2-40B4-BE49-F238E27FC236}">
                <a16:creationId xmlns:a16="http://schemas.microsoft.com/office/drawing/2014/main" id="{AD451E95-2029-91B9-E607-D416FB82CE22}"/>
              </a:ext>
            </a:extLst>
          </p:cNvPr>
          <p:cNvPicPr preferRelativeResize="0">
            <a:picLocks noChangeAspect="1"/>
          </p:cNvPicPr>
          <p:nvPr/>
        </p:nvPicPr>
        <p:blipFill rotWithShape="1">
          <a:blip r:embed="rId3" cstate="email">
            <a:alphaModFix/>
            <a:extLst>
              <a:ext uri="{28A0092B-C50C-407E-A947-70E740481C1C}">
                <a14:useLocalDpi xmlns:a14="http://schemas.microsoft.com/office/drawing/2010/main"/>
              </a:ext>
            </a:extLst>
          </a:blip>
          <a:srcRect l="-11148"/>
          <a:stretch/>
        </p:blipFill>
        <p:spPr>
          <a:xfrm rot="5400000">
            <a:off x="977695" y="1717379"/>
            <a:ext cx="968284" cy="2923674"/>
          </a:xfrm>
          <a:prstGeom prst="rect">
            <a:avLst/>
          </a:prstGeom>
          <a:noFill/>
          <a:ln>
            <a:noFill/>
          </a:ln>
        </p:spPr>
      </p:pic>
      <p:sp>
        <p:nvSpPr>
          <p:cNvPr id="4" name="Rettangolo 3">
            <a:extLst>
              <a:ext uri="{FF2B5EF4-FFF2-40B4-BE49-F238E27FC236}">
                <a16:creationId xmlns:a16="http://schemas.microsoft.com/office/drawing/2014/main" id="{040C39E1-E61B-2DE3-67E6-8A0E18785F2B}"/>
              </a:ext>
            </a:extLst>
          </p:cNvPr>
          <p:cNvSpPr/>
          <p:nvPr/>
        </p:nvSpPr>
        <p:spPr>
          <a:xfrm>
            <a:off x="9253165" y="2170063"/>
            <a:ext cx="2399938" cy="1077218"/>
          </a:xfrm>
          <a:prstGeom prst="rect">
            <a:avLst/>
          </a:prstGeom>
          <a:solidFill>
            <a:schemeClr val="bg1">
              <a:lumMod val="95000"/>
            </a:schemeClr>
          </a:solidFill>
        </p:spPr>
        <p:txBody>
          <a:bodyPr wrap="square">
            <a:spAutoFit/>
          </a:bodyPr>
          <a:lstStyle/>
          <a:p>
            <a:pPr lvl="0" algn="ctr"/>
            <a:r>
              <a:rPr lang="en-US" sz="1600" b="1" dirty="0">
                <a:latin typeface="Calibri" panose="020F0502020204030204" pitchFamily="34" charset="0"/>
                <a:ea typeface="Open Sans SemiBold" panose="020B0606030504020204" pitchFamily="34" charset="0"/>
                <a:cs typeface="Calibri" panose="020F0502020204030204" pitchFamily="34" charset="0"/>
              </a:rPr>
              <a:t>ICS integrate data and services and make them </a:t>
            </a:r>
            <a:r>
              <a:rPr lang="en-US" sz="1600" b="1" dirty="0" err="1">
                <a:latin typeface="Calibri" panose="020F0502020204030204" pitchFamily="34" charset="0"/>
                <a:ea typeface="Open Sans SemiBold" panose="020B0606030504020204" pitchFamily="34" charset="0"/>
                <a:cs typeface="Calibri" panose="020F0502020204030204" pitchFamily="34" charset="0"/>
              </a:rPr>
              <a:t>FAIRly</a:t>
            </a:r>
            <a:r>
              <a:rPr lang="en-US" sz="1600" b="1" dirty="0">
                <a:latin typeface="Calibri" panose="020F0502020204030204" pitchFamily="34" charset="0"/>
                <a:ea typeface="Open Sans SemiBold" panose="020B0606030504020204" pitchFamily="34" charset="0"/>
                <a:cs typeface="Calibri" panose="020F0502020204030204" pitchFamily="34" charset="0"/>
              </a:rPr>
              <a:t> accessible </a:t>
            </a:r>
            <a:r>
              <a:rPr lang="en-GB" sz="1600" b="1" dirty="0">
                <a:latin typeface="Calibri" panose="020F0502020204030204" pitchFamily="34" charset="0"/>
                <a:ea typeface="Open Sans SemiBold" panose="020B0606030504020204" pitchFamily="34" charset="0"/>
                <a:cs typeface="Calibri" panose="020F0502020204030204" pitchFamily="34" charset="0"/>
              </a:rPr>
              <a:t>through a single-access point</a:t>
            </a:r>
          </a:p>
        </p:txBody>
      </p:sp>
      <p:grpSp>
        <p:nvGrpSpPr>
          <p:cNvPr id="6" name="Gruppo 6">
            <a:extLst>
              <a:ext uri="{FF2B5EF4-FFF2-40B4-BE49-F238E27FC236}">
                <a16:creationId xmlns:a16="http://schemas.microsoft.com/office/drawing/2014/main" id="{57DD1D28-9FAB-EAC8-1129-3C6F15D64E4F}"/>
              </a:ext>
            </a:extLst>
          </p:cNvPr>
          <p:cNvGrpSpPr/>
          <p:nvPr/>
        </p:nvGrpSpPr>
        <p:grpSpPr>
          <a:xfrm>
            <a:off x="2758305" y="1538386"/>
            <a:ext cx="6660000" cy="4321077"/>
            <a:chOff x="3287692" y="1146575"/>
            <a:chExt cx="6660000" cy="4321077"/>
          </a:xfrm>
        </p:grpSpPr>
        <p:pic>
          <p:nvPicPr>
            <p:cNvPr id="13" name="Immagine 7">
              <a:extLst>
                <a:ext uri="{FF2B5EF4-FFF2-40B4-BE49-F238E27FC236}">
                  <a16:creationId xmlns:a16="http://schemas.microsoft.com/office/drawing/2014/main" id="{8A9129F8-AE87-3841-9A14-33B102FBAC3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87692" y="1146575"/>
              <a:ext cx="6660000" cy="4321077"/>
            </a:xfrm>
            <a:prstGeom prst="rect">
              <a:avLst/>
            </a:prstGeom>
          </p:spPr>
        </p:pic>
        <p:sp>
          <p:nvSpPr>
            <p:cNvPr id="18" name="Google Shape;111;p8">
              <a:extLst>
                <a:ext uri="{FF2B5EF4-FFF2-40B4-BE49-F238E27FC236}">
                  <a16:creationId xmlns:a16="http://schemas.microsoft.com/office/drawing/2014/main" id="{58CC83F8-EDAF-D478-5435-38D625E589A1}"/>
                </a:ext>
              </a:extLst>
            </p:cNvPr>
            <p:cNvSpPr txBox="1"/>
            <p:nvPr/>
          </p:nvSpPr>
          <p:spPr>
            <a:xfrm>
              <a:off x="6735429" y="1862249"/>
              <a:ext cx="2683239" cy="400069"/>
            </a:xfrm>
            <a:prstGeom prst="rect">
              <a:avLst/>
            </a:prstGeom>
            <a:solidFill>
              <a:srgbClr val="CDDAD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highlight>
                    <a:srgbClr val="FEDC76"/>
                  </a:highlight>
                  <a:latin typeface="Calibri"/>
                  <a:ea typeface="Calibri"/>
                  <a:cs typeface="Calibri"/>
                  <a:sym typeface="Calibri"/>
                </a:rPr>
                <a:t>DATA Access </a:t>
              </a:r>
              <a:endParaRPr sz="2000" dirty="0">
                <a:highlight>
                  <a:srgbClr val="FEDC76"/>
                </a:highlight>
              </a:endParaRPr>
            </a:p>
          </p:txBody>
        </p:sp>
        <p:sp>
          <p:nvSpPr>
            <p:cNvPr id="20" name="Google Shape;111;p8">
              <a:extLst>
                <a:ext uri="{FF2B5EF4-FFF2-40B4-BE49-F238E27FC236}">
                  <a16:creationId xmlns:a16="http://schemas.microsoft.com/office/drawing/2014/main" id="{A5CC406A-24FE-FA1E-3788-AA2106A52DB8}"/>
                </a:ext>
              </a:extLst>
            </p:cNvPr>
            <p:cNvSpPr txBox="1"/>
            <p:nvPr/>
          </p:nvSpPr>
          <p:spPr>
            <a:xfrm>
              <a:off x="3639112" y="1855472"/>
              <a:ext cx="2683239"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000" b="1" dirty="0">
                  <a:highlight>
                    <a:srgbClr val="FEDC76"/>
                  </a:highlight>
                  <a:latin typeface="Calibri"/>
                  <a:ea typeface="Calibri"/>
                  <a:cs typeface="Calibri"/>
                  <a:sym typeface="Calibri"/>
                </a:rPr>
                <a:t>DATA Integration </a:t>
              </a:r>
              <a:endParaRPr sz="2000" dirty="0">
                <a:highlight>
                  <a:srgbClr val="FEDC76"/>
                </a:highlight>
              </a:endParaRPr>
            </a:p>
          </p:txBody>
        </p:sp>
      </p:grpSp>
      <p:sp>
        <p:nvSpPr>
          <p:cNvPr id="21" name="Rettangolo 10">
            <a:extLst>
              <a:ext uri="{FF2B5EF4-FFF2-40B4-BE49-F238E27FC236}">
                <a16:creationId xmlns:a16="http://schemas.microsoft.com/office/drawing/2014/main" id="{606B29E0-1C75-078D-CFFA-82CF706C0D0E}"/>
              </a:ext>
            </a:extLst>
          </p:cNvPr>
          <p:cNvSpPr/>
          <p:nvPr/>
        </p:nvSpPr>
        <p:spPr>
          <a:xfrm>
            <a:off x="9602175" y="4832299"/>
            <a:ext cx="2338570" cy="1569660"/>
          </a:xfrm>
          <a:prstGeom prst="rect">
            <a:avLst/>
          </a:prstGeom>
          <a:solidFill>
            <a:srgbClr val="FEDC76"/>
          </a:solidFill>
        </p:spPr>
        <p:txBody>
          <a:bodyPr wrap="square">
            <a:spAutoFit/>
          </a:bodyPr>
          <a:lstStyle/>
          <a:p>
            <a:pPr algn="ctr"/>
            <a:r>
              <a:rPr lang="en-GB" sz="1600" b="1" dirty="0">
                <a:latin typeface="Calibri" panose="020F0502020204030204" pitchFamily="34" charset="0"/>
                <a:cs typeface="Calibri" panose="020F0502020204030204" pitchFamily="34" charset="0"/>
              </a:rPr>
              <a:t>users exploit the EPOS Platform to</a:t>
            </a:r>
          </a:p>
          <a:p>
            <a:pPr algn="ctr"/>
            <a:r>
              <a:rPr lang="en-GB" sz="1600" b="1" dirty="0">
                <a:latin typeface="Calibri" panose="020F0502020204030204" pitchFamily="34" charset="0"/>
                <a:cs typeface="Calibri" panose="020F0502020204030204" pitchFamily="34" charset="0"/>
              </a:rPr>
              <a:t>access, visualise, combine, download data from different scientific domains</a:t>
            </a:r>
          </a:p>
        </p:txBody>
      </p:sp>
      <p:sp>
        <p:nvSpPr>
          <p:cNvPr id="2" name="Google Shape;118;p9">
            <a:extLst>
              <a:ext uri="{FF2B5EF4-FFF2-40B4-BE49-F238E27FC236}">
                <a16:creationId xmlns:a16="http://schemas.microsoft.com/office/drawing/2014/main" id="{90ED7F83-07CE-B79A-102C-34FF55A37FEB}"/>
              </a:ext>
            </a:extLst>
          </p:cNvPr>
          <p:cNvSpPr/>
          <p:nvPr/>
        </p:nvSpPr>
        <p:spPr>
          <a:xfrm>
            <a:off x="209725" y="3742592"/>
            <a:ext cx="2377065" cy="1077178"/>
          </a:xfrm>
          <a:prstGeom prst="rect">
            <a:avLst/>
          </a:prstGeom>
          <a:solidFill>
            <a:schemeClr val="bg1">
              <a:lumMod val="95000"/>
            </a:schemeClr>
          </a:solidFill>
          <a:ln>
            <a:noFill/>
          </a:ln>
        </p:spPr>
        <p:txBody>
          <a:bodyPr spcFirstLastPara="1" wrap="square" lIns="91425" tIns="45700" rIns="91425" bIns="45700" anchor="t" anchorCtr="0">
            <a:spAutoFit/>
          </a:bodyPr>
          <a:lstStyle/>
          <a:p>
            <a:pPr lvl="0" algn="ctr"/>
            <a:r>
              <a:rPr lang="en-US" sz="1600" b="1" dirty="0">
                <a:latin typeface="Calibri" panose="020F0502020204030204" pitchFamily="34" charset="0"/>
                <a:ea typeface="Open Sans SemiBold" panose="020B0606030504020204" pitchFamily="34" charset="0"/>
                <a:cs typeface="Calibri" panose="020F0502020204030204" pitchFamily="34" charset="0"/>
              </a:rPr>
              <a:t>NRIs and other </a:t>
            </a:r>
            <a:r>
              <a:rPr lang="en-US" sz="1600" b="1" dirty="0" err="1">
                <a:latin typeface="Calibri" panose="020F0502020204030204" pitchFamily="34" charset="0"/>
                <a:ea typeface="Open Sans SemiBold" panose="020B0606030504020204" pitchFamily="34" charset="0"/>
                <a:cs typeface="Calibri" panose="020F0502020204030204" pitchFamily="34" charset="0"/>
              </a:rPr>
              <a:t>organisations</a:t>
            </a:r>
            <a:r>
              <a:rPr lang="en-US" sz="1600" b="1" dirty="0">
                <a:latin typeface="Calibri" panose="020F0502020204030204" pitchFamily="34" charset="0"/>
                <a:ea typeface="Open Sans SemiBold" panose="020B0606030504020204" pitchFamily="34" charset="0"/>
                <a:cs typeface="Calibri" panose="020F0502020204030204" pitchFamily="34" charset="0"/>
              </a:rPr>
              <a:t> generate and manage data for science and society</a:t>
            </a:r>
          </a:p>
        </p:txBody>
      </p:sp>
      <p:sp>
        <p:nvSpPr>
          <p:cNvPr id="8" name="Google Shape;96;p5">
            <a:extLst>
              <a:ext uri="{FF2B5EF4-FFF2-40B4-BE49-F238E27FC236}">
                <a16:creationId xmlns:a16="http://schemas.microsoft.com/office/drawing/2014/main" id="{2FE150E7-4748-C1CA-0EFC-7A9FE1CAD15E}"/>
              </a:ext>
            </a:extLst>
          </p:cNvPr>
          <p:cNvSpPr/>
          <p:nvPr/>
        </p:nvSpPr>
        <p:spPr>
          <a:xfrm>
            <a:off x="856156" y="5381363"/>
            <a:ext cx="6752341" cy="830956"/>
          </a:xfrm>
          <a:prstGeom prst="rect">
            <a:avLst/>
          </a:prstGeom>
          <a:solidFill>
            <a:schemeClr val="bg1">
              <a:lumMod val="95000"/>
            </a:schemeClr>
          </a:solidFill>
          <a:ln>
            <a:noFill/>
          </a:ln>
        </p:spPr>
        <p:txBody>
          <a:bodyPr spcFirstLastPara="1" wrap="square" lIns="91425" tIns="45700" rIns="91425" bIns="45700" anchor="t" anchorCtr="0">
            <a:spAutoFit/>
          </a:bodyPr>
          <a:lstStyle/>
          <a:p>
            <a:pPr algn="ctr"/>
            <a:r>
              <a:rPr lang="en-GB" sz="1600" b="1" dirty="0">
                <a:latin typeface="Calibri" panose="020F0502020204030204" pitchFamily="34" charset="0"/>
                <a:ea typeface="Open Sans SemiBold" panose="020B0606030504020204" pitchFamily="34" charset="0"/>
                <a:cs typeface="Calibri" panose="020F0502020204030204" pitchFamily="34" charset="0"/>
              </a:rPr>
              <a:t>TCS provide the governance framework necessary to ensure </a:t>
            </a:r>
          </a:p>
          <a:p>
            <a:pPr algn="ctr"/>
            <a:r>
              <a:rPr lang="en-GB" sz="1600" b="1" dirty="0">
                <a:latin typeface="Calibri" panose="020F0502020204030204" pitchFamily="34" charset="0"/>
                <a:ea typeface="Open Sans SemiBold" panose="020B0606030504020204" pitchFamily="34" charset="0"/>
                <a:cs typeface="Calibri" panose="020F0502020204030204" pitchFamily="34" charset="0"/>
              </a:rPr>
              <a:t>that data and metadata, from different sources and in different formats, </a:t>
            </a:r>
          </a:p>
          <a:p>
            <a:pPr algn="ctr"/>
            <a:r>
              <a:rPr lang="en-GB" sz="1600" b="1" dirty="0">
                <a:latin typeface="Calibri" panose="020F0502020204030204" pitchFamily="34" charset="0"/>
                <a:ea typeface="Open Sans SemiBold" panose="020B0606030504020204" pitchFamily="34" charset="0"/>
                <a:cs typeface="Calibri" panose="020F0502020204030204" pitchFamily="34" charset="0"/>
              </a:rPr>
              <a:t>are harmonised and made accessible through services on the Platform</a:t>
            </a:r>
          </a:p>
        </p:txBody>
      </p:sp>
      <p:sp>
        <p:nvSpPr>
          <p:cNvPr id="12" name="Title 2">
            <a:extLst>
              <a:ext uri="{FF2B5EF4-FFF2-40B4-BE49-F238E27FC236}">
                <a16:creationId xmlns:a16="http://schemas.microsoft.com/office/drawing/2014/main" id="{249C4C9B-531F-FB21-CAF2-F700A6BFCA43}"/>
              </a:ext>
            </a:extLst>
          </p:cNvPr>
          <p:cNvSpPr>
            <a:spLocks noGrp="1"/>
          </p:cNvSpPr>
          <p:nvPr>
            <p:ph type="title"/>
          </p:nvPr>
        </p:nvSpPr>
        <p:spPr>
          <a:xfrm>
            <a:off x="1188720" y="63173"/>
            <a:ext cx="10546080" cy="954107"/>
          </a:xfrm>
          <a:noFill/>
        </p:spPr>
        <p:txBody>
          <a:bodyPr wrap="square">
            <a:spAutoFit/>
          </a:bodyPr>
          <a:lstStyle/>
          <a:p>
            <a:pPr algn="ctr">
              <a:lnSpc>
                <a:spcPct val="100000"/>
              </a:lnSpc>
              <a:buClr>
                <a:srgbClr val="000000"/>
              </a:buClr>
              <a:buSzPts val="2800"/>
              <a:buFont typeface="Arial"/>
            </a:pPr>
            <a:r>
              <a:rPr lang="en-GB" sz="2800" b="1" dirty="0">
                <a:solidFill>
                  <a:schemeClr val="tx1"/>
                </a:solidFill>
                <a:latin typeface="Calibri" panose="020F0502020204030204" pitchFamily="34" charset="0"/>
                <a:cs typeface="Calibri" panose="020F0502020204030204" pitchFamily="34" charset="0"/>
                <a:sym typeface="Arial"/>
              </a:rPr>
              <a:t>From Strategy to Practice: </a:t>
            </a:r>
            <a:br>
              <a:rPr lang="en-GB" sz="2800" b="1" dirty="0">
                <a:solidFill>
                  <a:schemeClr val="tx1"/>
                </a:solidFill>
                <a:latin typeface="Calibri" panose="020F0502020204030204" pitchFamily="34" charset="0"/>
                <a:cs typeface="Calibri" panose="020F0502020204030204" pitchFamily="34" charset="0"/>
                <a:sym typeface="Arial"/>
              </a:rPr>
            </a:br>
            <a:r>
              <a:rPr lang="en-GB" sz="2800" b="1" dirty="0">
                <a:solidFill>
                  <a:schemeClr val="tx1"/>
                </a:solidFill>
                <a:latin typeface="Calibri" panose="020F0502020204030204" pitchFamily="34" charset="0"/>
                <a:cs typeface="Calibri" panose="020F0502020204030204" pitchFamily="34" charset="0"/>
                <a:sym typeface="Arial"/>
              </a:rPr>
              <a:t>collaborating in the EPOS ecosystem </a:t>
            </a:r>
          </a:p>
        </p:txBody>
      </p:sp>
    </p:spTree>
    <p:extLst>
      <p:ext uri="{BB962C8B-B14F-4D97-AF65-F5344CB8AC3E}">
        <p14:creationId xmlns:p14="http://schemas.microsoft.com/office/powerpoint/2010/main" val="21943316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1E8B6-4AB6-6E41-A6F5-8B42D7337E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FC2F54-E9E4-50A3-E0B3-77E582602E51}"/>
              </a:ext>
            </a:extLst>
          </p:cNvPr>
          <p:cNvSpPr>
            <a:spLocks noGrp="1"/>
          </p:cNvSpPr>
          <p:nvPr>
            <p:ph type="ctrTitle"/>
          </p:nvPr>
        </p:nvSpPr>
        <p:spPr/>
        <p:txBody>
          <a:bodyPr/>
          <a:lstStyle/>
          <a:p>
            <a:r>
              <a:rPr lang="en-GB" dirty="0"/>
              <a:t>Part 4: The EPOS Platform</a:t>
            </a:r>
          </a:p>
        </p:txBody>
      </p:sp>
    </p:spTree>
    <p:extLst>
      <p:ext uri="{BB962C8B-B14F-4D97-AF65-F5344CB8AC3E}">
        <p14:creationId xmlns:p14="http://schemas.microsoft.com/office/powerpoint/2010/main" val="13465942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57;p2" descr="Immagine che contiene mappa, testo, schermata&#10;&#10;Descrizione generata automaticamente">
            <a:extLst>
              <a:ext uri="{FF2B5EF4-FFF2-40B4-BE49-F238E27FC236}">
                <a16:creationId xmlns:a16="http://schemas.microsoft.com/office/drawing/2014/main" id="{189C942D-ACC8-8FE2-B048-C41E1A8FB13A}"/>
              </a:ext>
            </a:extLst>
          </p:cNvPr>
          <p:cNvPicPr preferRelativeResize="0"/>
          <p:nvPr/>
        </p:nvPicPr>
        <p:blipFill rotWithShape="1">
          <a:blip r:embed="rId3">
            <a:alphaModFix amt="88000"/>
          </a:blip>
          <a:srcRect l="1760"/>
          <a:stretch/>
        </p:blipFill>
        <p:spPr>
          <a:xfrm>
            <a:off x="0" y="779785"/>
            <a:ext cx="12205132" cy="6864114"/>
          </a:xfrm>
          <a:prstGeom prst="rect">
            <a:avLst/>
          </a:prstGeom>
          <a:noFill/>
          <a:ln>
            <a:noFill/>
          </a:ln>
        </p:spPr>
      </p:pic>
      <p:sp>
        <p:nvSpPr>
          <p:cNvPr id="14" name="Google Shape;65;p2">
            <a:extLst>
              <a:ext uri="{FF2B5EF4-FFF2-40B4-BE49-F238E27FC236}">
                <a16:creationId xmlns:a16="http://schemas.microsoft.com/office/drawing/2014/main" id="{B5C5C5D4-371D-575D-EAB5-E0A0957DCE2E}"/>
              </a:ext>
            </a:extLst>
          </p:cNvPr>
          <p:cNvSpPr/>
          <p:nvPr/>
        </p:nvSpPr>
        <p:spPr>
          <a:xfrm>
            <a:off x="695325" y="230284"/>
            <a:ext cx="10801350" cy="48508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US" sz="2800" b="1" i="0" u="none" strike="noStrike" cap="none" dirty="0">
                <a:latin typeface="Calibri"/>
                <a:ea typeface="Calibri"/>
                <a:cs typeface="Calibri"/>
                <a:sym typeface="Calibri"/>
              </a:rPr>
              <a:t>The result: EPOS Platform</a:t>
            </a:r>
            <a:endParaRPr sz="2400" dirty="0"/>
          </a:p>
        </p:txBody>
      </p:sp>
      <p:sp>
        <p:nvSpPr>
          <p:cNvPr id="4" name="CasellaDiTesto 3">
            <a:extLst>
              <a:ext uri="{FF2B5EF4-FFF2-40B4-BE49-F238E27FC236}">
                <a16:creationId xmlns:a16="http://schemas.microsoft.com/office/drawing/2014/main" id="{5F8FA9AB-6BAB-EE98-67CB-EFB76F0B23C0}"/>
              </a:ext>
            </a:extLst>
          </p:cNvPr>
          <p:cNvSpPr txBox="1"/>
          <p:nvPr/>
        </p:nvSpPr>
        <p:spPr>
          <a:xfrm>
            <a:off x="1656575" y="7165452"/>
            <a:ext cx="2836289" cy="369332"/>
          </a:xfrm>
          <a:prstGeom prst="rect">
            <a:avLst/>
          </a:prstGeom>
          <a:solidFill>
            <a:srgbClr val="FEDC76"/>
          </a:solidFill>
        </p:spPr>
        <p:txBody>
          <a:bodyPr wrap="none" rtlCol="0">
            <a:spAutoFit/>
          </a:bodyPr>
          <a:lstStyle/>
          <a:p>
            <a:r>
              <a:rPr lang="en-US" b="1" i="1" u="sng" dirty="0" err="1">
                <a:highlight>
                  <a:srgbClr val="FEDC76"/>
                </a:highlight>
                <a:latin typeface="Calibri" panose="020F0502020204030204" pitchFamily="34" charset="0"/>
                <a:ea typeface="Calibri"/>
                <a:cs typeface="Calibri" panose="020F0502020204030204" pitchFamily="34" charset="0"/>
                <a:sym typeface="Calibri"/>
              </a:rPr>
              <a:t>www.epos-eu.org</a:t>
            </a:r>
            <a:r>
              <a:rPr lang="en-US" b="1" i="1" u="sng" dirty="0">
                <a:highlight>
                  <a:srgbClr val="FEDC76"/>
                </a:highlight>
                <a:latin typeface="Calibri" panose="020F0502020204030204" pitchFamily="34" charset="0"/>
                <a:ea typeface="Calibri"/>
                <a:cs typeface="Calibri" panose="020F0502020204030204" pitchFamily="34" charset="0"/>
                <a:sym typeface="Calibri"/>
              </a:rPr>
              <a:t>/platform</a:t>
            </a:r>
            <a:endParaRPr lang="en-US" b="0" i="0" u="none" strike="noStrike" cap="none" dirty="0">
              <a:highlight>
                <a:srgbClr val="FEDC76"/>
              </a:highlight>
              <a:latin typeface="Calibri" panose="020F0502020204030204" pitchFamily="34" charset="0"/>
              <a:ea typeface="Calibri"/>
              <a:cs typeface="Calibri" panose="020F0502020204030204" pitchFamily="34" charset="0"/>
              <a:sym typeface="Calibri"/>
            </a:endParaRPr>
          </a:p>
        </p:txBody>
      </p:sp>
      <p:sp>
        <p:nvSpPr>
          <p:cNvPr id="3" name="TextBox 5">
            <a:extLst>
              <a:ext uri="{FF2B5EF4-FFF2-40B4-BE49-F238E27FC236}">
                <a16:creationId xmlns:a16="http://schemas.microsoft.com/office/drawing/2014/main" id="{FA82A6BC-586C-8DBE-2EFB-4AC9CBFB1D35}"/>
              </a:ext>
            </a:extLst>
          </p:cNvPr>
          <p:cNvSpPr txBox="1"/>
          <p:nvPr/>
        </p:nvSpPr>
        <p:spPr>
          <a:xfrm>
            <a:off x="6613450" y="1736715"/>
            <a:ext cx="5591681" cy="1975009"/>
          </a:xfrm>
          <a:prstGeom prst="round2DiagRect">
            <a:avLst/>
          </a:prstGeom>
          <a:solidFill>
            <a:schemeClr val="bg1"/>
          </a:solidFill>
        </p:spPr>
        <p:txBody>
          <a:bodyPr wrap="square" rtlCol="0">
            <a:spAutoFit/>
          </a:bodyPr>
          <a:lstStyle/>
          <a:p>
            <a:pPr algn="ctr">
              <a:tabLst>
                <a:tab pos="4976813" algn="l"/>
              </a:tabLst>
            </a:pPr>
            <a:r>
              <a:rPr lang="en-GB" sz="2200" b="1" dirty="0">
                <a:solidFill>
                  <a:srgbClr val="1C1C19"/>
                </a:solidFill>
                <a:latin typeface="Calibri" panose="020F0502020204030204" pitchFamily="34" charset="0"/>
                <a:ea typeface="Open Sans" panose="020B0606030504020204" pitchFamily="34" charset="0"/>
                <a:cs typeface="Calibri" panose="020F0502020204030204" pitchFamily="34" charset="0"/>
              </a:rPr>
              <a:t>One-stop shop platform </a:t>
            </a:r>
            <a:r>
              <a:rPr lang="en-GB" sz="2200" b="1" dirty="0">
                <a:latin typeface="Calibri" panose="020F0502020204030204" pitchFamily="34" charset="0"/>
                <a:ea typeface="Open Sans" panose="020B0606030504020204" pitchFamily="34" charset="0"/>
                <a:cs typeface="Calibri" panose="020F0502020204030204" pitchFamily="34" charset="0"/>
              </a:rPr>
              <a:t>enabling any user to </a:t>
            </a:r>
            <a:r>
              <a:rPr lang="en-GB" sz="2200" b="1" dirty="0">
                <a:highlight>
                  <a:srgbClr val="FEDC76"/>
                </a:highlight>
                <a:latin typeface="Calibri" panose="020F0502020204030204" pitchFamily="34" charset="0"/>
                <a:ea typeface="Open Sans" panose="020B0606030504020204" pitchFamily="34" charset="0"/>
                <a:cs typeface="Calibri" panose="020F0502020204030204" pitchFamily="34" charset="0"/>
              </a:rPr>
              <a:t>openly access to </a:t>
            </a:r>
            <a:r>
              <a:rPr lang="en-GB" sz="2200" b="1" noProof="0" dirty="0">
                <a:highlight>
                  <a:srgbClr val="FEDC76"/>
                </a:highlight>
                <a:latin typeface="Calibri" panose="020F0502020204030204" pitchFamily="34" charset="0"/>
                <a:cs typeface="Calibri" panose="020F0502020204030204" pitchFamily="34" charset="0"/>
              </a:rPr>
              <a:t>standardized, interoperable, quality-controlled</a:t>
            </a:r>
            <a:r>
              <a:rPr lang="en-GB" sz="2200" b="1" dirty="0">
                <a:highlight>
                  <a:srgbClr val="FEDC76"/>
                </a:highlight>
                <a:latin typeface="Calibri" panose="020F0502020204030204" pitchFamily="34" charset="0"/>
                <a:cs typeface="Calibri" panose="020F0502020204030204" pitchFamily="34" charset="0"/>
              </a:rPr>
              <a:t> d</a:t>
            </a:r>
            <a:r>
              <a:rPr lang="en-GB" sz="2200" b="1" noProof="0" dirty="0" err="1">
                <a:highlight>
                  <a:srgbClr val="FEDC76"/>
                </a:highlight>
                <a:latin typeface="Calibri" panose="020F0502020204030204" pitchFamily="34" charset="0"/>
                <a:cs typeface="Calibri" panose="020F0502020204030204" pitchFamily="34" charset="0"/>
              </a:rPr>
              <a:t>ata</a:t>
            </a:r>
            <a:r>
              <a:rPr lang="en-GB" sz="2200" b="1" noProof="0" dirty="0">
                <a:highlight>
                  <a:srgbClr val="FEDC76"/>
                </a:highlight>
                <a:latin typeface="Calibri" panose="020F0502020204030204" pitchFamily="34" charset="0"/>
                <a:cs typeface="Calibri" panose="020F0502020204030204" pitchFamily="34" charset="0"/>
              </a:rPr>
              <a:t> from 10 different disciplines</a:t>
            </a:r>
            <a:r>
              <a:rPr lang="en-GB" sz="2200" b="1" dirty="0">
                <a:highlight>
                  <a:srgbClr val="FEDC76"/>
                </a:highlight>
                <a:latin typeface="Calibri" panose="020F0502020204030204" pitchFamily="34" charset="0"/>
                <a:cs typeface="Calibri" panose="020F0502020204030204" pitchFamily="34" charset="0"/>
              </a:rPr>
              <a:t> </a:t>
            </a:r>
            <a:r>
              <a:rPr lang="en-GB" sz="2200" b="1" dirty="0">
                <a:latin typeface="Calibri" panose="020F0502020204030204" pitchFamily="34" charset="0"/>
                <a:cs typeface="Calibri" panose="020F0502020204030204" pitchFamily="34" charset="0"/>
              </a:rPr>
              <a:t>and </a:t>
            </a:r>
            <a:r>
              <a:rPr lang="en-GB" sz="2200" b="1" dirty="0">
                <a:highlight>
                  <a:srgbClr val="FEDC76"/>
                </a:highlight>
                <a:latin typeface="Calibri" panose="020F0502020204030204" pitchFamily="34" charset="0"/>
                <a:cs typeface="Calibri" panose="020F0502020204030204" pitchFamily="34" charset="0"/>
              </a:rPr>
              <a:t>&gt;500 data sources </a:t>
            </a:r>
            <a:r>
              <a:rPr lang="en-GB" sz="2200" b="1" dirty="0">
                <a:latin typeface="Calibri" panose="020F0502020204030204" pitchFamily="34" charset="0"/>
                <a:cs typeface="Calibri" panose="020F0502020204030204" pitchFamily="34" charset="0"/>
              </a:rPr>
              <a:t>across Europe</a:t>
            </a:r>
            <a:endParaRPr lang="en-GB" sz="2200" b="1" noProof="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28865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124CC-B59C-6C2E-CDFB-4DC5B92C5239}"/>
            </a:ext>
          </a:extLst>
        </p:cNvPr>
        <p:cNvGrpSpPr/>
        <p:nvPr/>
      </p:nvGrpSpPr>
      <p:grpSpPr>
        <a:xfrm>
          <a:off x="0" y="0"/>
          <a:ext cx="0" cy="0"/>
          <a:chOff x="0" y="0"/>
          <a:chExt cx="0" cy="0"/>
        </a:xfrm>
      </p:grpSpPr>
      <p:pic>
        <p:nvPicPr>
          <p:cNvPr id="5" name="Google Shape;157;p2" descr="Immagine che contiene mappa, testo, schermata&#10;&#10;Descrizione generata automaticamente">
            <a:extLst>
              <a:ext uri="{FF2B5EF4-FFF2-40B4-BE49-F238E27FC236}">
                <a16:creationId xmlns:a16="http://schemas.microsoft.com/office/drawing/2014/main" id="{6AE3C8F5-DDAF-1675-8F68-AFDE7607F7EB}"/>
              </a:ext>
            </a:extLst>
          </p:cNvPr>
          <p:cNvPicPr preferRelativeResize="0"/>
          <p:nvPr/>
        </p:nvPicPr>
        <p:blipFill rotWithShape="1">
          <a:blip r:embed="rId3">
            <a:alphaModFix amt="88000"/>
          </a:blip>
          <a:srcRect l="1760"/>
          <a:stretch/>
        </p:blipFill>
        <p:spPr>
          <a:xfrm>
            <a:off x="0" y="779785"/>
            <a:ext cx="12205132" cy="6864114"/>
          </a:xfrm>
          <a:prstGeom prst="rect">
            <a:avLst/>
          </a:prstGeom>
          <a:noFill/>
          <a:ln>
            <a:noFill/>
          </a:ln>
        </p:spPr>
      </p:pic>
      <p:sp>
        <p:nvSpPr>
          <p:cNvPr id="14" name="Google Shape;65;p2">
            <a:extLst>
              <a:ext uri="{FF2B5EF4-FFF2-40B4-BE49-F238E27FC236}">
                <a16:creationId xmlns:a16="http://schemas.microsoft.com/office/drawing/2014/main" id="{7813207C-20C8-6BDB-8FC8-E4CB87159EDE}"/>
              </a:ext>
            </a:extLst>
          </p:cNvPr>
          <p:cNvSpPr/>
          <p:nvPr/>
        </p:nvSpPr>
        <p:spPr>
          <a:xfrm>
            <a:off x="695325" y="230284"/>
            <a:ext cx="10801350" cy="48508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US" sz="2800" b="1" i="0" u="none" strike="noStrike" cap="none" dirty="0">
                <a:latin typeface="Calibri"/>
                <a:ea typeface="Calibri"/>
                <a:cs typeface="Calibri"/>
                <a:sym typeface="Calibri"/>
              </a:rPr>
              <a:t>The EPOS Platform today</a:t>
            </a:r>
            <a:endParaRPr sz="2400" dirty="0"/>
          </a:p>
        </p:txBody>
      </p:sp>
      <p:sp>
        <p:nvSpPr>
          <p:cNvPr id="2" name="Google Shape;168;g3d0e43bb97a_0_3">
            <a:extLst>
              <a:ext uri="{FF2B5EF4-FFF2-40B4-BE49-F238E27FC236}">
                <a16:creationId xmlns:a16="http://schemas.microsoft.com/office/drawing/2014/main" id="{35DB69F8-41FF-A7BF-B0D4-03BDC912552D}"/>
              </a:ext>
            </a:extLst>
          </p:cNvPr>
          <p:cNvSpPr txBox="1"/>
          <p:nvPr/>
        </p:nvSpPr>
        <p:spPr>
          <a:xfrm>
            <a:off x="5544190" y="1682789"/>
            <a:ext cx="6647810" cy="4596958"/>
          </a:xfrm>
          <a:prstGeom prst="roundRect">
            <a:avLst>
              <a:gd name="adj" fmla="val 3211"/>
            </a:avLst>
          </a:prstGeom>
          <a:solidFill>
            <a:srgbClr val="FEDC76"/>
          </a:solidFill>
          <a:ln>
            <a:noFill/>
          </a:ln>
        </p:spPr>
        <p:txBody>
          <a:bodyPr spcFirstLastPara="1" wrap="square" lIns="91425" tIns="45700" rIns="91425" bIns="45700" anchor="t" anchorCtr="0">
            <a:spAutoFit/>
          </a:bodyPr>
          <a:lstStyle/>
          <a:p>
            <a:pPr marL="0" lvl="0" indent="0" algn="l" rtl="0">
              <a:lnSpc>
                <a:spcPct val="115000"/>
              </a:lnSpc>
              <a:spcBef>
                <a:spcPts val="1200"/>
              </a:spcBef>
              <a:spcAft>
                <a:spcPts val="0"/>
              </a:spcAft>
              <a:buNone/>
            </a:pPr>
            <a:r>
              <a:rPr lang="en-GB" sz="2000" b="1" dirty="0">
                <a:solidFill>
                  <a:schemeClr val="dk1"/>
                </a:solidFill>
                <a:ea typeface="Open Sans"/>
                <a:cs typeface="Open Sans"/>
                <a:sym typeface="Open Sans"/>
              </a:rPr>
              <a:t>🌐 329 Services</a:t>
            </a:r>
            <a:endParaRPr sz="2000" b="1" dirty="0">
              <a:solidFill>
                <a:schemeClr val="dk1"/>
              </a:solidFill>
              <a:ea typeface="Open Sans"/>
              <a:cs typeface="Open Sans"/>
              <a:sym typeface="Open Sans"/>
            </a:endParaRPr>
          </a:p>
          <a:p>
            <a:pPr marL="0" lvl="0" indent="0" algn="l" rtl="0">
              <a:lnSpc>
                <a:spcPct val="115000"/>
              </a:lnSpc>
              <a:spcBef>
                <a:spcPts val="1200"/>
              </a:spcBef>
              <a:spcAft>
                <a:spcPts val="0"/>
              </a:spcAft>
              <a:buNone/>
            </a:pPr>
            <a:r>
              <a:rPr lang="en-GB" sz="2000" b="1" dirty="0">
                <a:solidFill>
                  <a:schemeClr val="dk1"/>
                </a:solidFill>
                <a:ea typeface="Open Sans"/>
                <a:cs typeface="Open Sans"/>
                <a:sym typeface="Open Sans"/>
              </a:rPr>
              <a:t>📈 </a:t>
            </a:r>
            <a:r>
              <a:rPr lang="it-IT" sz="2000" b="1" dirty="0">
                <a:solidFill>
                  <a:schemeClr val="dk1"/>
                </a:solidFill>
                <a:ea typeface="Open Sans"/>
                <a:cs typeface="Open Sans"/>
                <a:sym typeface="Open Sans"/>
              </a:rPr>
              <a:t>767 Data and Service Providers</a:t>
            </a:r>
            <a:endParaRPr sz="2000" b="1" dirty="0">
              <a:solidFill>
                <a:schemeClr val="dk1"/>
              </a:solidFill>
              <a:ea typeface="Open Sans"/>
              <a:cs typeface="Open Sans"/>
              <a:sym typeface="Open Sans"/>
            </a:endParaRPr>
          </a:p>
          <a:p>
            <a:pPr marL="0" lvl="0" indent="0" algn="l" rtl="0">
              <a:lnSpc>
                <a:spcPct val="115000"/>
              </a:lnSpc>
              <a:spcBef>
                <a:spcPts val="1200"/>
              </a:spcBef>
              <a:spcAft>
                <a:spcPts val="0"/>
              </a:spcAft>
              <a:buNone/>
            </a:pPr>
            <a:r>
              <a:rPr lang="en-GB" sz="2000" b="1" dirty="0">
                <a:solidFill>
                  <a:schemeClr val="dk1"/>
                </a:solidFill>
                <a:ea typeface="Open Sans"/>
                <a:cs typeface="Open Sans"/>
                <a:sym typeface="Open Sans"/>
              </a:rPr>
              <a:t>🧾 ~329,000 lines of source code developed</a:t>
            </a:r>
            <a:endParaRPr sz="2000" b="1" dirty="0">
              <a:solidFill>
                <a:schemeClr val="dk1"/>
              </a:solidFill>
              <a:ea typeface="Open Sans"/>
              <a:cs typeface="Open Sans"/>
              <a:sym typeface="Open Sans"/>
            </a:endParaRPr>
          </a:p>
          <a:p>
            <a:pPr marL="0" lvl="0" indent="0" algn="l" rtl="0">
              <a:lnSpc>
                <a:spcPct val="115000"/>
              </a:lnSpc>
              <a:spcBef>
                <a:spcPts val="1200"/>
              </a:spcBef>
              <a:spcAft>
                <a:spcPts val="0"/>
              </a:spcAft>
              <a:buNone/>
            </a:pPr>
            <a:r>
              <a:rPr lang="en-GB" sz="2000" b="1" dirty="0">
                <a:solidFill>
                  <a:schemeClr val="dk1"/>
                </a:solidFill>
                <a:ea typeface="Open Sans"/>
                <a:cs typeface="Open Sans"/>
                <a:sym typeface="Open Sans"/>
              </a:rPr>
              <a:t>🔧 ~30,000 GitLab commits every year</a:t>
            </a:r>
            <a:endParaRPr sz="2000" b="1" dirty="0">
              <a:solidFill>
                <a:schemeClr val="dk1"/>
              </a:solidFill>
              <a:ea typeface="Open Sans"/>
              <a:cs typeface="Open Sans"/>
              <a:sym typeface="Open Sans"/>
            </a:endParaRPr>
          </a:p>
          <a:p>
            <a:pPr marL="0" lvl="0" indent="0" algn="l" rtl="0">
              <a:lnSpc>
                <a:spcPct val="115000"/>
              </a:lnSpc>
              <a:spcBef>
                <a:spcPts val="1200"/>
              </a:spcBef>
              <a:spcAft>
                <a:spcPts val="0"/>
              </a:spcAft>
              <a:buNone/>
            </a:pPr>
            <a:r>
              <a:rPr lang="en-GB" sz="2000" b="1" dirty="0">
                <a:solidFill>
                  <a:schemeClr val="dk1"/>
                </a:solidFill>
                <a:ea typeface="Open Sans"/>
                <a:cs typeface="Open Sans"/>
                <a:sym typeface="Open Sans"/>
              </a:rPr>
              <a:t>🐞 ~20,056 known bugs fixed</a:t>
            </a:r>
            <a:endParaRPr sz="2000" b="1" dirty="0">
              <a:solidFill>
                <a:schemeClr val="dk1"/>
              </a:solidFill>
              <a:ea typeface="Open Sans"/>
              <a:cs typeface="Open Sans"/>
              <a:sym typeface="Open Sans"/>
            </a:endParaRPr>
          </a:p>
          <a:p>
            <a:pPr marL="0" lvl="0" indent="0" algn="l" rtl="0">
              <a:lnSpc>
                <a:spcPct val="115000"/>
              </a:lnSpc>
              <a:spcBef>
                <a:spcPts val="1200"/>
              </a:spcBef>
              <a:spcAft>
                <a:spcPts val="0"/>
              </a:spcAft>
              <a:buNone/>
            </a:pPr>
            <a:r>
              <a:rPr lang="en-GB" sz="2000" b="1" dirty="0">
                <a:solidFill>
                  <a:schemeClr val="dk1"/>
                </a:solidFill>
                <a:ea typeface="Open Sans"/>
                <a:cs typeface="Open Sans"/>
                <a:sym typeface="Open Sans"/>
              </a:rPr>
              <a:t>☕ ~150 </a:t>
            </a:r>
            <a:r>
              <a:rPr lang="en-GB" sz="2000" b="1" dirty="0" err="1">
                <a:solidFill>
                  <a:schemeClr val="dk1"/>
                </a:solidFill>
                <a:ea typeface="Open Sans"/>
                <a:cs typeface="Open Sans"/>
                <a:sym typeface="Open Sans"/>
              </a:rPr>
              <a:t>liters</a:t>
            </a:r>
            <a:r>
              <a:rPr lang="en-GB" sz="2000" b="1" dirty="0">
                <a:solidFill>
                  <a:schemeClr val="dk1"/>
                </a:solidFill>
                <a:ea typeface="Open Sans"/>
                <a:cs typeface="Open Sans"/>
                <a:sym typeface="Open Sans"/>
              </a:rPr>
              <a:t> of coffee drunk every year per developer</a:t>
            </a:r>
            <a:endParaRPr sz="2000" b="1" dirty="0">
              <a:solidFill>
                <a:schemeClr val="dk1"/>
              </a:solidFill>
              <a:ea typeface="Open Sans"/>
              <a:cs typeface="Open Sans"/>
              <a:sym typeface="Open Sans"/>
            </a:endParaRPr>
          </a:p>
          <a:p>
            <a:pPr marL="0" lvl="0" indent="0" algn="l" rtl="0">
              <a:lnSpc>
                <a:spcPct val="115000"/>
              </a:lnSpc>
              <a:spcBef>
                <a:spcPts val="1200"/>
              </a:spcBef>
              <a:spcAft>
                <a:spcPts val="1200"/>
              </a:spcAft>
              <a:buNone/>
            </a:pPr>
            <a:r>
              <a:rPr lang="en-GB" sz="2000" b="1" dirty="0">
                <a:solidFill>
                  <a:schemeClr val="dk1"/>
                </a:solidFill>
                <a:ea typeface="Open Sans"/>
                <a:cs typeface="Open Sans"/>
                <a:sym typeface="Open Sans"/>
              </a:rPr>
              <a:t>💾  8+Petabytes of data integrated</a:t>
            </a:r>
            <a:endParaRPr sz="2000" b="1" dirty="0">
              <a:solidFill>
                <a:schemeClr val="dk1"/>
              </a:solidFill>
              <a:ea typeface="Open Sans"/>
              <a:cs typeface="Open Sans"/>
              <a:sym typeface="Open Sans"/>
            </a:endParaRPr>
          </a:p>
        </p:txBody>
      </p:sp>
      <p:sp>
        <p:nvSpPr>
          <p:cNvPr id="3" name="CasellaDiTesto 3">
            <a:extLst>
              <a:ext uri="{FF2B5EF4-FFF2-40B4-BE49-F238E27FC236}">
                <a16:creationId xmlns:a16="http://schemas.microsoft.com/office/drawing/2014/main" id="{D8FD88D3-F152-16FF-880E-7D015DC93378}"/>
              </a:ext>
            </a:extLst>
          </p:cNvPr>
          <p:cNvSpPr txBox="1"/>
          <p:nvPr/>
        </p:nvSpPr>
        <p:spPr>
          <a:xfrm>
            <a:off x="1656575" y="7165452"/>
            <a:ext cx="2836289" cy="369332"/>
          </a:xfrm>
          <a:prstGeom prst="rect">
            <a:avLst/>
          </a:prstGeom>
          <a:solidFill>
            <a:srgbClr val="FEDC76"/>
          </a:solidFill>
        </p:spPr>
        <p:txBody>
          <a:bodyPr wrap="none" rtlCol="0">
            <a:spAutoFit/>
          </a:bodyPr>
          <a:lstStyle/>
          <a:p>
            <a:r>
              <a:rPr lang="en-US" b="1" i="1" u="sng" dirty="0" err="1">
                <a:highlight>
                  <a:srgbClr val="FEDC76"/>
                </a:highlight>
                <a:latin typeface="Calibri" panose="020F0502020204030204" pitchFamily="34" charset="0"/>
                <a:ea typeface="Calibri"/>
                <a:cs typeface="Calibri" panose="020F0502020204030204" pitchFamily="34" charset="0"/>
                <a:sym typeface="Calibri"/>
              </a:rPr>
              <a:t>www.epos-eu.org</a:t>
            </a:r>
            <a:r>
              <a:rPr lang="en-US" b="1" i="1" u="sng" dirty="0">
                <a:highlight>
                  <a:srgbClr val="FEDC76"/>
                </a:highlight>
                <a:latin typeface="Calibri" panose="020F0502020204030204" pitchFamily="34" charset="0"/>
                <a:ea typeface="Calibri"/>
                <a:cs typeface="Calibri" panose="020F0502020204030204" pitchFamily="34" charset="0"/>
                <a:sym typeface="Calibri"/>
              </a:rPr>
              <a:t>/platform</a:t>
            </a:r>
            <a:endParaRPr lang="en-US" b="0" i="0" u="none" strike="noStrike" cap="none" dirty="0">
              <a:highlight>
                <a:srgbClr val="FEDC76"/>
              </a:highlight>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6673181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AB88F-2972-9DC5-0011-3EAA1442CAFD}"/>
            </a:ext>
          </a:extLst>
        </p:cNvPr>
        <p:cNvGrpSpPr/>
        <p:nvPr/>
      </p:nvGrpSpPr>
      <p:grpSpPr>
        <a:xfrm>
          <a:off x="0" y="0"/>
          <a:ext cx="0" cy="0"/>
          <a:chOff x="0" y="0"/>
          <a:chExt cx="0" cy="0"/>
        </a:xfrm>
      </p:grpSpPr>
      <p:pic>
        <p:nvPicPr>
          <p:cNvPr id="5" name="Google Shape;157;p2" descr="Immagine che contiene mappa, testo, schermata&#10;&#10;Descrizione generata automaticamente">
            <a:extLst>
              <a:ext uri="{FF2B5EF4-FFF2-40B4-BE49-F238E27FC236}">
                <a16:creationId xmlns:a16="http://schemas.microsoft.com/office/drawing/2014/main" id="{466159BE-8171-5DE3-4FFA-03AFC61F9DD4}"/>
              </a:ext>
            </a:extLst>
          </p:cNvPr>
          <p:cNvPicPr preferRelativeResize="0"/>
          <p:nvPr/>
        </p:nvPicPr>
        <p:blipFill rotWithShape="1">
          <a:blip r:embed="rId3">
            <a:alphaModFix amt="88000"/>
          </a:blip>
          <a:srcRect l="1760"/>
          <a:stretch/>
        </p:blipFill>
        <p:spPr>
          <a:xfrm>
            <a:off x="0" y="779785"/>
            <a:ext cx="12205132" cy="6864114"/>
          </a:xfrm>
          <a:prstGeom prst="rect">
            <a:avLst/>
          </a:prstGeom>
          <a:noFill/>
          <a:ln>
            <a:noFill/>
          </a:ln>
        </p:spPr>
      </p:pic>
      <p:sp>
        <p:nvSpPr>
          <p:cNvPr id="9" name="Round Diagonal Corner of Rectangle 8">
            <a:extLst>
              <a:ext uri="{FF2B5EF4-FFF2-40B4-BE49-F238E27FC236}">
                <a16:creationId xmlns:a16="http://schemas.microsoft.com/office/drawing/2014/main" id="{34B37721-EBCA-8BC1-7116-E4F1020EE485}"/>
              </a:ext>
            </a:extLst>
          </p:cNvPr>
          <p:cNvSpPr/>
          <p:nvPr/>
        </p:nvSpPr>
        <p:spPr>
          <a:xfrm>
            <a:off x="7421526" y="1531088"/>
            <a:ext cx="4770474" cy="3997842"/>
          </a:xfrm>
          <a:prstGeom prst="round2Diag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Google Shape;65;p2">
            <a:extLst>
              <a:ext uri="{FF2B5EF4-FFF2-40B4-BE49-F238E27FC236}">
                <a16:creationId xmlns:a16="http://schemas.microsoft.com/office/drawing/2014/main" id="{3C7BB16D-0827-F927-9CED-B1B41BA74844}"/>
              </a:ext>
            </a:extLst>
          </p:cNvPr>
          <p:cNvSpPr/>
          <p:nvPr/>
        </p:nvSpPr>
        <p:spPr>
          <a:xfrm>
            <a:off x="695325" y="230284"/>
            <a:ext cx="10801350" cy="48508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US" sz="2800" b="1" i="0" u="none" strike="noStrike" cap="none" dirty="0">
                <a:latin typeface="Calibri"/>
                <a:ea typeface="Calibri"/>
                <a:cs typeface="Calibri"/>
                <a:sym typeface="Calibri"/>
              </a:rPr>
              <a:t>The EPOS Platform: global access</a:t>
            </a:r>
            <a:endParaRPr sz="2400" dirty="0"/>
          </a:p>
        </p:txBody>
      </p:sp>
      <p:grpSp>
        <p:nvGrpSpPr>
          <p:cNvPr id="3" name="Gruppo 2">
            <a:extLst>
              <a:ext uri="{FF2B5EF4-FFF2-40B4-BE49-F238E27FC236}">
                <a16:creationId xmlns:a16="http://schemas.microsoft.com/office/drawing/2014/main" id="{1CD8C300-9DDD-03AD-5B27-8FFEF9F01C46}"/>
              </a:ext>
            </a:extLst>
          </p:cNvPr>
          <p:cNvGrpSpPr/>
          <p:nvPr/>
        </p:nvGrpSpPr>
        <p:grpSpPr>
          <a:xfrm>
            <a:off x="7759570" y="1669911"/>
            <a:ext cx="4127630" cy="3624507"/>
            <a:chOff x="7759570" y="1882561"/>
            <a:chExt cx="4127630" cy="3624507"/>
          </a:xfrm>
          <a:solidFill>
            <a:schemeClr val="bg1"/>
          </a:solidFill>
        </p:grpSpPr>
        <p:sp>
          <p:nvSpPr>
            <p:cNvPr id="6" name="Rettangolo 12">
              <a:extLst>
                <a:ext uri="{FF2B5EF4-FFF2-40B4-BE49-F238E27FC236}">
                  <a16:creationId xmlns:a16="http://schemas.microsoft.com/office/drawing/2014/main" id="{D4DAD6D0-41F4-3CF5-3995-98D19E604A78}"/>
                </a:ext>
              </a:extLst>
            </p:cNvPr>
            <p:cNvSpPr/>
            <p:nvPr/>
          </p:nvSpPr>
          <p:spPr>
            <a:xfrm>
              <a:off x="7759570" y="4614516"/>
              <a:ext cx="4127630" cy="892552"/>
            </a:xfrm>
            <a:prstGeom prst="rect">
              <a:avLst/>
            </a:prstGeom>
            <a:solidFill>
              <a:srgbClr val="FEDC76"/>
            </a:solidFill>
          </p:spPr>
          <p:txBody>
            <a:bodyPr wrap="square">
              <a:spAutoFit/>
            </a:bodyPr>
            <a:lstStyle/>
            <a:p>
              <a:pPr lvl="0" algn="ctr">
                <a:buClrTx/>
                <a:tabLst>
                  <a:tab pos="2255838" algn="l"/>
                  <a:tab pos="2344738" algn="l"/>
                  <a:tab pos="2389188" algn="l"/>
                </a:tabLst>
              </a:pPr>
              <a:r>
                <a:rPr lang="en-IT" b="1" dirty="0"/>
                <a:t>40,574 </a:t>
              </a:r>
              <a:r>
                <a:rPr lang="en-GB" b="1" dirty="0">
                  <a:latin typeface="Calibri" panose="020F0502020204030204" pitchFamily="34" charset="0"/>
                  <a:cs typeface="Calibri" panose="020F0502020204030204" pitchFamily="34" charset="0"/>
                </a:rPr>
                <a:t>visitors from 124 Countries … …and growing</a:t>
              </a:r>
            </a:p>
            <a:p>
              <a:pPr lvl="0" algn="ctr">
                <a:tabLst>
                  <a:tab pos="2255838" algn="l"/>
                  <a:tab pos="2344738" algn="l"/>
                  <a:tab pos="2389188" algn="l"/>
                </a:tabLst>
                <a:defRPr/>
              </a:pPr>
              <a:r>
                <a:rPr lang="en-GB" sz="1600" b="1" i="1" dirty="0">
                  <a:latin typeface="Calibri" panose="020F0502020204030204" pitchFamily="34" charset="0"/>
                  <a:cs typeface="Calibri" panose="020F0502020204030204" pitchFamily="34" charset="0"/>
                </a:rPr>
                <a:t>(updated: 25/05/2026)</a:t>
              </a:r>
              <a:r>
                <a:rPr lang="en-GB" sz="1600" b="1" dirty="0">
                  <a:latin typeface="Calibri" panose="020F0502020204030204" pitchFamily="34" charset="0"/>
                  <a:cs typeface="Calibri" panose="020F0502020204030204" pitchFamily="34" charset="0"/>
                </a:rPr>
                <a:t> </a:t>
              </a:r>
            </a:p>
          </p:txBody>
        </p:sp>
        <p:sp>
          <p:nvSpPr>
            <p:cNvPr id="7" name="Titolo 2">
              <a:extLst>
                <a:ext uri="{FF2B5EF4-FFF2-40B4-BE49-F238E27FC236}">
                  <a16:creationId xmlns:a16="http://schemas.microsoft.com/office/drawing/2014/main" id="{2CA3EDE9-594C-FD31-DF0B-EBE05909CCA8}"/>
                </a:ext>
              </a:extLst>
            </p:cNvPr>
            <p:cNvSpPr txBox="1">
              <a:spLocks/>
            </p:cNvSpPr>
            <p:nvPr/>
          </p:nvSpPr>
          <p:spPr>
            <a:xfrm>
              <a:off x="7986992" y="1882561"/>
              <a:ext cx="3559757" cy="399388"/>
            </a:xfrm>
            <a:prstGeom prst="rect">
              <a:avLst/>
            </a:prstGeom>
            <a:grp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base" latinLnBrk="0" hangingPunct="1">
                <a:lnSpc>
                  <a:spcPct val="90000"/>
                </a:lnSpc>
                <a:spcBef>
                  <a:spcPct val="0"/>
                </a:spcBef>
                <a:spcAft>
                  <a:spcPct val="0"/>
                </a:spcAft>
                <a:buClr>
                  <a:prstClr val="black"/>
                </a:buClr>
                <a:buSzPts val="6000"/>
                <a:buFont typeface="Calibri"/>
                <a:buNone/>
                <a:tabLst/>
                <a:defRPr/>
              </a:pPr>
              <a:endParaRPr kumimoji="0" lang="en-GB" sz="1800" b="1" i="0" u="none" strike="noStrike" kern="0" cap="none" spc="0" normalizeH="0" baseline="0" noProof="0" dirty="0">
                <a:ln>
                  <a:noFill/>
                </a:ln>
                <a:solidFill>
                  <a:srgbClr val="04220A"/>
                </a:solidFill>
                <a:effectLst/>
                <a:highlight>
                  <a:srgbClr val="FEDC76"/>
                </a:highlight>
                <a:uLnTx/>
                <a:uFillTx/>
                <a:latin typeface="Calibri" panose="020F0502020204030204" pitchFamily="34" charset="0"/>
                <a:ea typeface="+mj-ea"/>
                <a:cs typeface="Calibri" panose="020F0502020204030204" pitchFamily="34" charset="0"/>
                <a:sym typeface="Calibri"/>
              </a:endParaRPr>
            </a:p>
            <a:p>
              <a:pPr marL="0" marR="0" lvl="0" indent="0" algn="ctr" defTabSz="914400" rtl="0" eaLnBrk="1" fontAlgn="base" latinLnBrk="0" hangingPunct="1">
                <a:lnSpc>
                  <a:spcPct val="90000"/>
                </a:lnSpc>
                <a:spcBef>
                  <a:spcPct val="0"/>
                </a:spcBef>
                <a:spcAft>
                  <a:spcPct val="0"/>
                </a:spcAft>
                <a:buClr>
                  <a:prstClr val="black"/>
                </a:buClr>
                <a:buSzPts val="6000"/>
                <a:buFont typeface="Calibri"/>
                <a:buNone/>
                <a:tabLst/>
                <a:defRPr/>
              </a:pPr>
              <a:endParaRPr kumimoji="0" lang="en-GB" sz="1800" b="1" i="0" u="none" strike="noStrike" kern="0" cap="none" spc="0" normalizeH="0" baseline="0" noProof="0" dirty="0">
                <a:ln>
                  <a:noFill/>
                </a:ln>
                <a:solidFill>
                  <a:srgbClr val="04220A"/>
                </a:solidFill>
                <a:effectLst/>
                <a:highlight>
                  <a:srgbClr val="FEDC76"/>
                </a:highlight>
                <a:uLnTx/>
                <a:uFillTx/>
                <a:latin typeface="Calibri" panose="020F0502020204030204" pitchFamily="34" charset="0"/>
                <a:ea typeface="+mj-ea"/>
                <a:cs typeface="Calibri" panose="020F0502020204030204" pitchFamily="34" charset="0"/>
                <a:sym typeface="Calibri"/>
              </a:endParaRPr>
            </a:p>
            <a:p>
              <a:pPr marL="0" marR="0" lvl="0" indent="0" algn="ctr" defTabSz="914400" rtl="0" eaLnBrk="1" fontAlgn="base" latinLnBrk="0" hangingPunct="1">
                <a:lnSpc>
                  <a:spcPct val="90000"/>
                </a:lnSpc>
                <a:spcBef>
                  <a:spcPct val="0"/>
                </a:spcBef>
                <a:spcAft>
                  <a:spcPct val="0"/>
                </a:spcAft>
                <a:buClr>
                  <a:prstClr val="black"/>
                </a:buClr>
                <a:buSzPts val="6000"/>
                <a:buFont typeface="Calibri"/>
                <a:buNone/>
                <a:tabLst/>
                <a:defRPr/>
              </a:pPr>
              <a:endParaRPr lang="en-GB" sz="2200" b="1" dirty="0">
                <a:solidFill>
                  <a:srgbClr val="04220A"/>
                </a:solidFill>
                <a:highlight>
                  <a:srgbClr val="FEDC76"/>
                </a:highlight>
                <a:latin typeface="Calibri" panose="020F0502020204030204" pitchFamily="34" charset="0"/>
                <a:ea typeface="+mn-ea"/>
                <a:cs typeface="Calibri" panose="020F0502020204030204" pitchFamily="34" charset="0"/>
              </a:endParaRPr>
            </a:p>
            <a:p>
              <a:pPr marL="0" marR="0" lvl="0" indent="0" algn="ctr" defTabSz="914400" rtl="0" eaLnBrk="1" fontAlgn="base" latinLnBrk="0" hangingPunct="1">
                <a:lnSpc>
                  <a:spcPct val="90000"/>
                </a:lnSpc>
                <a:spcBef>
                  <a:spcPct val="0"/>
                </a:spcBef>
                <a:spcAft>
                  <a:spcPct val="0"/>
                </a:spcAft>
                <a:buClr>
                  <a:prstClr val="black"/>
                </a:buClr>
                <a:buSzPts val="6000"/>
                <a:buFont typeface="Calibri"/>
                <a:buNone/>
                <a:tabLst/>
                <a:defRPr/>
              </a:pPr>
              <a:endParaRPr kumimoji="0" lang="en-GB" sz="1800" b="1" i="0" u="none" strike="noStrike" kern="0" cap="none" spc="0" normalizeH="0" baseline="0" noProof="0" dirty="0">
                <a:ln>
                  <a:noFill/>
                </a:ln>
                <a:solidFill>
                  <a:srgbClr val="04220A"/>
                </a:solidFill>
                <a:effectLst/>
                <a:highlight>
                  <a:srgbClr val="FEDC76"/>
                </a:highlight>
                <a:uLnTx/>
                <a:uFillTx/>
                <a:latin typeface="Calibri" panose="020F0502020204030204" pitchFamily="34" charset="0"/>
                <a:ea typeface="+mj-ea"/>
                <a:cs typeface="Calibri" panose="020F0502020204030204" pitchFamily="34" charset="0"/>
                <a:sym typeface="Calibri"/>
              </a:endParaRPr>
            </a:p>
            <a:p>
              <a:pPr marL="0" marR="0" lvl="0" indent="0" algn="ctr" defTabSz="914400" rtl="0" eaLnBrk="1" fontAlgn="base" latinLnBrk="0" hangingPunct="1">
                <a:lnSpc>
                  <a:spcPct val="90000"/>
                </a:lnSpc>
                <a:spcBef>
                  <a:spcPct val="0"/>
                </a:spcBef>
                <a:spcAft>
                  <a:spcPct val="0"/>
                </a:spcAft>
                <a:buClr>
                  <a:prstClr val="black"/>
                </a:buClr>
                <a:buSzPts val="6000"/>
                <a:buFont typeface="Calibri"/>
                <a:buNone/>
                <a:tabLst/>
                <a:defRPr/>
              </a:pPr>
              <a:r>
                <a:rPr kumimoji="0" lang="en-GB" sz="1800" b="1" i="0" u="none" strike="noStrike" kern="0" cap="none" spc="0" normalizeH="0" baseline="0" noProof="0" dirty="0">
                  <a:ln>
                    <a:noFill/>
                  </a:ln>
                  <a:solidFill>
                    <a:srgbClr val="04220A"/>
                  </a:solidFill>
                  <a:effectLst/>
                  <a:highlight>
                    <a:srgbClr val="FEDC76"/>
                  </a:highlight>
                  <a:uLnTx/>
                  <a:uFillTx/>
                  <a:latin typeface="Calibri" panose="020F0502020204030204" pitchFamily="34" charset="0"/>
                  <a:ea typeface="+mj-ea"/>
                  <a:cs typeface="Calibri" panose="020F0502020204030204" pitchFamily="34" charset="0"/>
                  <a:sym typeface="Calibri"/>
                </a:rPr>
                <a:t>Global access to the EPOS Platform </a:t>
              </a:r>
            </a:p>
          </p:txBody>
        </p:sp>
      </p:grpSp>
      <p:pic>
        <p:nvPicPr>
          <p:cNvPr id="8" name="Picture 7">
            <a:extLst>
              <a:ext uri="{FF2B5EF4-FFF2-40B4-BE49-F238E27FC236}">
                <a16:creationId xmlns:a16="http://schemas.microsoft.com/office/drawing/2014/main" id="{07A70682-7AB4-CFF0-2E6F-5EB944EAF541}"/>
              </a:ext>
            </a:extLst>
          </p:cNvPr>
          <p:cNvPicPr>
            <a:picLocks noChangeAspect="1"/>
          </p:cNvPicPr>
          <p:nvPr/>
        </p:nvPicPr>
        <p:blipFill>
          <a:blip r:embed="rId4"/>
          <a:stretch>
            <a:fillRect/>
          </a:stretch>
        </p:blipFill>
        <p:spPr>
          <a:xfrm>
            <a:off x="7759570" y="2196236"/>
            <a:ext cx="4127630" cy="2156013"/>
          </a:xfrm>
          <a:prstGeom prst="rect">
            <a:avLst/>
          </a:prstGeom>
          <a:solidFill>
            <a:schemeClr val="bg1"/>
          </a:solidFill>
          <a:ln>
            <a:solidFill>
              <a:srgbClr val="04220A"/>
            </a:solidFill>
          </a:ln>
        </p:spPr>
      </p:pic>
      <p:sp>
        <p:nvSpPr>
          <p:cNvPr id="2" name="CasellaDiTesto 3">
            <a:extLst>
              <a:ext uri="{FF2B5EF4-FFF2-40B4-BE49-F238E27FC236}">
                <a16:creationId xmlns:a16="http://schemas.microsoft.com/office/drawing/2014/main" id="{B7C416FD-F550-C58E-C2E6-987D45731BB7}"/>
              </a:ext>
            </a:extLst>
          </p:cNvPr>
          <p:cNvSpPr txBox="1"/>
          <p:nvPr/>
        </p:nvSpPr>
        <p:spPr>
          <a:xfrm>
            <a:off x="1656575" y="7165452"/>
            <a:ext cx="2836289" cy="369332"/>
          </a:xfrm>
          <a:prstGeom prst="rect">
            <a:avLst/>
          </a:prstGeom>
          <a:solidFill>
            <a:srgbClr val="FEDC76"/>
          </a:solidFill>
        </p:spPr>
        <p:txBody>
          <a:bodyPr wrap="none" rtlCol="0">
            <a:spAutoFit/>
          </a:bodyPr>
          <a:lstStyle/>
          <a:p>
            <a:r>
              <a:rPr lang="en-US" b="1" i="1" u="sng" dirty="0" err="1">
                <a:highlight>
                  <a:srgbClr val="FEDC76"/>
                </a:highlight>
                <a:latin typeface="Calibri" panose="020F0502020204030204" pitchFamily="34" charset="0"/>
                <a:ea typeface="Calibri"/>
                <a:cs typeface="Calibri" panose="020F0502020204030204" pitchFamily="34" charset="0"/>
                <a:sym typeface="Calibri"/>
              </a:rPr>
              <a:t>www.epos-eu.org</a:t>
            </a:r>
            <a:r>
              <a:rPr lang="en-US" b="1" i="1" u="sng" dirty="0">
                <a:highlight>
                  <a:srgbClr val="FEDC76"/>
                </a:highlight>
                <a:latin typeface="Calibri" panose="020F0502020204030204" pitchFamily="34" charset="0"/>
                <a:ea typeface="Calibri"/>
                <a:cs typeface="Calibri" panose="020F0502020204030204" pitchFamily="34" charset="0"/>
                <a:sym typeface="Calibri"/>
              </a:rPr>
              <a:t>/platform</a:t>
            </a:r>
            <a:endParaRPr lang="en-US" b="0" i="0" u="none" strike="noStrike" cap="none" dirty="0">
              <a:highlight>
                <a:srgbClr val="FEDC76"/>
              </a:highlight>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0043734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AF093-63C1-E175-A526-78AA4A55CD21}"/>
            </a:ext>
          </a:extLst>
        </p:cNvPr>
        <p:cNvGrpSpPr/>
        <p:nvPr/>
      </p:nvGrpSpPr>
      <p:grpSpPr>
        <a:xfrm>
          <a:off x="0" y="0"/>
          <a:ext cx="0" cy="0"/>
          <a:chOff x="0" y="0"/>
          <a:chExt cx="0" cy="0"/>
        </a:xfrm>
      </p:grpSpPr>
      <p:sp>
        <p:nvSpPr>
          <p:cNvPr id="14" name="Google Shape;65;p2">
            <a:extLst>
              <a:ext uri="{FF2B5EF4-FFF2-40B4-BE49-F238E27FC236}">
                <a16:creationId xmlns:a16="http://schemas.microsoft.com/office/drawing/2014/main" id="{86D8F398-567E-D9C9-B86B-27E3664514F7}"/>
              </a:ext>
            </a:extLst>
          </p:cNvPr>
          <p:cNvSpPr/>
          <p:nvPr/>
        </p:nvSpPr>
        <p:spPr>
          <a:xfrm>
            <a:off x="695325" y="230284"/>
            <a:ext cx="10801350" cy="48508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r>
              <a:rPr lang="en-US" sz="2800" b="1" i="0" u="none" strike="noStrike" cap="none" dirty="0">
                <a:latin typeface="Calibri"/>
                <a:ea typeface="Calibri"/>
                <a:cs typeface="Calibri"/>
                <a:sym typeface="Calibri"/>
              </a:rPr>
              <a:t>The EPOS Platform evolution: not just data </a:t>
            </a:r>
            <a:endParaRPr sz="2400" dirty="0"/>
          </a:p>
        </p:txBody>
      </p:sp>
      <p:pic>
        <p:nvPicPr>
          <p:cNvPr id="2" name="Google Shape;339;p17">
            <a:extLst>
              <a:ext uri="{FF2B5EF4-FFF2-40B4-BE49-F238E27FC236}">
                <a16:creationId xmlns:a16="http://schemas.microsoft.com/office/drawing/2014/main" id="{04408695-5BF7-11C6-9D17-165D0C867D42}"/>
              </a:ext>
            </a:extLst>
          </p:cNvPr>
          <p:cNvPicPr preferRelativeResize="0"/>
          <p:nvPr/>
        </p:nvPicPr>
        <p:blipFill rotWithShape="1">
          <a:blip r:embed="rId3">
            <a:alphaModFix/>
          </a:blip>
          <a:srcRect l="16978" r="16978"/>
          <a:stretch/>
        </p:blipFill>
        <p:spPr>
          <a:xfrm>
            <a:off x="5697835" y="1373347"/>
            <a:ext cx="6109350" cy="5064083"/>
          </a:xfrm>
          <a:prstGeom prst="rect">
            <a:avLst/>
          </a:prstGeom>
          <a:noFill/>
          <a:ln>
            <a:noFill/>
          </a:ln>
        </p:spPr>
      </p:pic>
      <p:sp>
        <p:nvSpPr>
          <p:cNvPr id="10" name="Google Shape;346;p17">
            <a:extLst>
              <a:ext uri="{FF2B5EF4-FFF2-40B4-BE49-F238E27FC236}">
                <a16:creationId xmlns:a16="http://schemas.microsoft.com/office/drawing/2014/main" id="{1CE2F946-1D48-AFEC-AF8D-8836B4404C72}"/>
              </a:ext>
            </a:extLst>
          </p:cNvPr>
          <p:cNvSpPr txBox="1"/>
          <p:nvPr/>
        </p:nvSpPr>
        <p:spPr>
          <a:xfrm>
            <a:off x="5697768" y="1185794"/>
            <a:ext cx="3311624"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dirty="0">
                <a:highlight>
                  <a:srgbClr val="FEDC76"/>
                </a:highlight>
                <a:latin typeface="Calibri"/>
                <a:ea typeface="Calibri"/>
                <a:cs typeface="Calibri"/>
                <a:sym typeface="Calibri"/>
              </a:rPr>
              <a:t>Data Discovery and Access</a:t>
            </a:r>
            <a:endParaRPr dirty="0">
              <a:highlight>
                <a:srgbClr val="FEDC76"/>
              </a:highlight>
            </a:endParaRPr>
          </a:p>
        </p:txBody>
      </p:sp>
      <p:sp>
        <p:nvSpPr>
          <p:cNvPr id="11" name="Google Shape;347;p17">
            <a:extLst>
              <a:ext uri="{FF2B5EF4-FFF2-40B4-BE49-F238E27FC236}">
                <a16:creationId xmlns:a16="http://schemas.microsoft.com/office/drawing/2014/main" id="{5914EA44-89C9-3023-474C-41AAD0C39765}"/>
              </a:ext>
            </a:extLst>
          </p:cNvPr>
          <p:cNvSpPr txBox="1"/>
          <p:nvPr/>
        </p:nvSpPr>
        <p:spPr>
          <a:xfrm>
            <a:off x="5697834" y="3953211"/>
            <a:ext cx="311113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dirty="0">
                <a:highlight>
                  <a:srgbClr val="FEDC76"/>
                </a:highlight>
                <a:latin typeface="Calibri"/>
                <a:ea typeface="Calibri"/>
                <a:cs typeface="Calibri"/>
                <a:sym typeface="Calibri"/>
              </a:rPr>
              <a:t>Data Processing and Analysis</a:t>
            </a:r>
            <a:endParaRPr dirty="0">
              <a:highlight>
                <a:srgbClr val="FEDC76"/>
              </a:highlight>
            </a:endParaRPr>
          </a:p>
        </p:txBody>
      </p:sp>
      <p:sp>
        <p:nvSpPr>
          <p:cNvPr id="12" name="Google Shape;348;p17">
            <a:extLst>
              <a:ext uri="{FF2B5EF4-FFF2-40B4-BE49-F238E27FC236}">
                <a16:creationId xmlns:a16="http://schemas.microsoft.com/office/drawing/2014/main" id="{6CB530B2-102C-E61B-3EE6-01D6A766DC15}"/>
              </a:ext>
            </a:extLst>
          </p:cNvPr>
          <p:cNvSpPr txBox="1"/>
          <p:nvPr/>
        </p:nvSpPr>
        <p:spPr>
          <a:xfrm>
            <a:off x="9009324" y="1237166"/>
            <a:ext cx="276950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dirty="0">
                <a:highlight>
                  <a:srgbClr val="FEDC76"/>
                </a:highlight>
                <a:latin typeface="Calibri"/>
                <a:ea typeface="Calibri"/>
                <a:cs typeface="Calibri"/>
                <a:sym typeface="Calibri"/>
              </a:rPr>
              <a:t>Facilities and Equipment</a:t>
            </a:r>
            <a:endParaRPr dirty="0">
              <a:highlight>
                <a:srgbClr val="FEDC76"/>
              </a:highlight>
            </a:endParaRPr>
          </a:p>
        </p:txBody>
      </p:sp>
      <p:sp>
        <p:nvSpPr>
          <p:cNvPr id="13" name="Google Shape;349;p17">
            <a:extLst>
              <a:ext uri="{FF2B5EF4-FFF2-40B4-BE49-F238E27FC236}">
                <a16:creationId xmlns:a16="http://schemas.microsoft.com/office/drawing/2014/main" id="{52ACDE53-D845-3FDF-C9F7-F61550CC30C4}"/>
              </a:ext>
            </a:extLst>
          </p:cNvPr>
          <p:cNvSpPr txBox="1"/>
          <p:nvPr/>
        </p:nvSpPr>
        <p:spPr>
          <a:xfrm>
            <a:off x="9000801" y="3905388"/>
            <a:ext cx="2306221"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dirty="0">
                <a:highlight>
                  <a:srgbClr val="FEDC76"/>
                </a:highlight>
                <a:latin typeface="Calibri"/>
                <a:ea typeface="Calibri"/>
                <a:cs typeface="Calibri"/>
                <a:sym typeface="Calibri"/>
              </a:rPr>
              <a:t>FAIR Assessment</a:t>
            </a:r>
            <a:endParaRPr dirty="0">
              <a:highlight>
                <a:srgbClr val="FEDC76"/>
              </a:highlight>
            </a:endParaRPr>
          </a:p>
        </p:txBody>
      </p:sp>
      <p:sp>
        <p:nvSpPr>
          <p:cNvPr id="20" name="CasellaDiTesto 8">
            <a:extLst>
              <a:ext uri="{FF2B5EF4-FFF2-40B4-BE49-F238E27FC236}">
                <a16:creationId xmlns:a16="http://schemas.microsoft.com/office/drawing/2014/main" id="{39586A81-6A6A-F7AA-55EE-20DA914D258C}"/>
              </a:ext>
            </a:extLst>
          </p:cNvPr>
          <p:cNvSpPr txBox="1"/>
          <p:nvPr/>
        </p:nvSpPr>
        <p:spPr>
          <a:xfrm>
            <a:off x="714557" y="1237166"/>
            <a:ext cx="4954858" cy="4770537"/>
          </a:xfrm>
          <a:prstGeom prst="rect">
            <a:avLst/>
          </a:prstGeom>
          <a:noFill/>
        </p:spPr>
        <p:txBody>
          <a:bodyPr wrap="square" rtlCol="0">
            <a:spAutoFit/>
          </a:bodyPr>
          <a:lstStyle/>
          <a:p>
            <a:pPr>
              <a:spcBef>
                <a:spcPts val="1200"/>
              </a:spcBef>
              <a:buClr>
                <a:schemeClr val="accent4"/>
              </a:buClr>
            </a:pPr>
            <a:r>
              <a:rPr lang="en-GB" sz="2400" b="1" dirty="0">
                <a:latin typeface="Calibri" panose="020F0502020204030204" pitchFamily="34" charset="0"/>
                <a:cs typeface="Calibri" panose="020F0502020204030204" pitchFamily="34" charset="0"/>
              </a:rPr>
              <a:t>The EPOS Platform is in continuous evolution</a:t>
            </a:r>
          </a:p>
          <a:p>
            <a:pPr marL="342900" indent="-342900">
              <a:spcBef>
                <a:spcPts val="1200"/>
              </a:spcBef>
              <a:buClr>
                <a:schemeClr val="accent4"/>
              </a:buClr>
              <a:buFont typeface="Wingdings" pitchFamily="2" charset="2"/>
              <a:buChar char="ü"/>
            </a:pPr>
            <a:r>
              <a:rPr lang="en-GB" sz="2400" dirty="0">
                <a:latin typeface="Calibri" panose="020F0502020204030204" pitchFamily="34" charset="0"/>
                <a:cs typeface="Calibri" panose="020F0502020204030204" pitchFamily="34" charset="0"/>
              </a:rPr>
              <a:t>Integrating </a:t>
            </a:r>
            <a:r>
              <a:rPr lang="en-GB" sz="2400" b="1" dirty="0">
                <a:highlight>
                  <a:srgbClr val="FEDC76"/>
                </a:highlight>
                <a:latin typeface="Calibri" panose="020F0502020204030204" pitchFamily="34" charset="0"/>
                <a:cs typeface="Calibri" panose="020F0502020204030204" pitchFamily="34" charset="0"/>
              </a:rPr>
              <a:t>new data and products</a:t>
            </a:r>
          </a:p>
          <a:p>
            <a:pPr marL="342900" indent="-342900">
              <a:spcBef>
                <a:spcPts val="1200"/>
              </a:spcBef>
              <a:buClr>
                <a:schemeClr val="accent4"/>
              </a:buClr>
              <a:buFont typeface="Wingdings" pitchFamily="2" charset="2"/>
              <a:buChar char="ü"/>
            </a:pPr>
            <a:r>
              <a:rPr lang="en-GB" sz="2400" dirty="0">
                <a:latin typeface="Calibri" panose="020F0502020204030204" pitchFamily="34" charset="0"/>
                <a:cs typeface="Calibri" panose="020F0502020204030204" pitchFamily="34" charset="0"/>
              </a:rPr>
              <a:t>Integrating new types of  information (e.g. </a:t>
            </a:r>
            <a:r>
              <a:rPr lang="en-GB" sz="2400" b="1" dirty="0">
                <a:highlight>
                  <a:srgbClr val="FEDC76"/>
                </a:highlight>
                <a:latin typeface="Calibri" panose="020F0502020204030204" pitchFamily="34" charset="0"/>
                <a:cs typeface="Calibri" panose="020F0502020204030204" pitchFamily="34" charset="0"/>
              </a:rPr>
              <a:t>equipment, facilities</a:t>
            </a:r>
            <a:r>
              <a:rPr lang="en-GB" sz="2400" dirty="0">
                <a:latin typeface="Calibri" panose="020F0502020204030204" pitchFamily="34" charset="0"/>
                <a:cs typeface="Calibri" panose="020F0502020204030204" pitchFamily="34" charset="0"/>
              </a:rPr>
              <a:t>…)</a:t>
            </a:r>
          </a:p>
          <a:p>
            <a:pPr marL="342900" indent="-342900">
              <a:spcBef>
                <a:spcPts val="1200"/>
              </a:spcBef>
              <a:buClr>
                <a:schemeClr val="accent4"/>
              </a:buClr>
              <a:buFont typeface="Wingdings" pitchFamily="2" charset="2"/>
              <a:buChar char="ü"/>
            </a:pPr>
            <a:r>
              <a:rPr lang="en-GB" sz="2400" b="1" dirty="0">
                <a:highlight>
                  <a:srgbClr val="FEDC76"/>
                </a:highlight>
                <a:latin typeface="Calibri" panose="020F0502020204030204" pitchFamily="34" charset="0"/>
                <a:cs typeface="Calibri" panose="020F0502020204030204" pitchFamily="34" charset="0"/>
              </a:rPr>
              <a:t>FAIR Assessment tool </a:t>
            </a:r>
            <a:r>
              <a:rPr lang="en-GB" sz="2400" dirty="0">
                <a:latin typeface="Calibri" panose="020F0502020204030204" pitchFamily="34" charset="0"/>
                <a:cs typeface="Calibri" panose="020F0502020204030204" pitchFamily="34" charset="0"/>
              </a:rPr>
              <a:t>for services</a:t>
            </a:r>
          </a:p>
          <a:p>
            <a:pPr marL="342900" indent="-342900">
              <a:spcBef>
                <a:spcPts val="1200"/>
              </a:spcBef>
              <a:buClr>
                <a:schemeClr val="accent4"/>
              </a:buClr>
              <a:buFont typeface="Wingdings" pitchFamily="2" charset="2"/>
              <a:buChar char="ü"/>
            </a:pPr>
            <a:r>
              <a:rPr lang="en-GB" sz="2400" b="1" dirty="0">
                <a:highlight>
                  <a:srgbClr val="FEDC76"/>
                </a:highlight>
                <a:latin typeface="Calibri" panose="020F0502020204030204" pitchFamily="34" charset="0"/>
                <a:cs typeface="Calibri" panose="020F0502020204030204" pitchFamily="34" charset="0"/>
              </a:rPr>
              <a:t>Computational tools </a:t>
            </a:r>
            <a:r>
              <a:rPr lang="en-GB" sz="2400" dirty="0">
                <a:latin typeface="Calibri" panose="020F0502020204030204" pitchFamily="34" charset="0"/>
                <a:cs typeface="Calibri" panose="020F0502020204030204" pitchFamily="34" charset="0"/>
              </a:rPr>
              <a:t>to complement data discovery/access and offer users a more complete one-stop-shop experience</a:t>
            </a:r>
          </a:p>
        </p:txBody>
      </p:sp>
    </p:spTree>
    <p:extLst>
      <p:ext uri="{BB962C8B-B14F-4D97-AF65-F5344CB8AC3E}">
        <p14:creationId xmlns:p14="http://schemas.microsoft.com/office/powerpoint/2010/main" val="41992503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5331B7FA-77E9-A043-95C8-84A008B093CE}"/>
              </a:ext>
            </a:extLst>
          </p:cNvPr>
          <p:cNvSpPr/>
          <p:nvPr/>
        </p:nvSpPr>
        <p:spPr>
          <a:xfrm>
            <a:off x="808074" y="3641445"/>
            <a:ext cx="10334847" cy="2092881"/>
          </a:xfrm>
          <a:prstGeom prst="rect">
            <a:avLst/>
          </a:prstGeom>
          <a:noFill/>
          <a:ln>
            <a:noFill/>
          </a:ln>
        </p:spPr>
        <p:txBody>
          <a:bodyPr wrap="square">
            <a:spAutoFit/>
          </a:bodyPr>
          <a:lstStyle/>
          <a:p>
            <a:pPr marL="342900" indent="-342900" algn="just">
              <a:spcBef>
                <a:spcPts val="1200"/>
              </a:spcBef>
              <a:buClr>
                <a:schemeClr val="accent4"/>
              </a:buClr>
              <a:buFont typeface="Wingdings" pitchFamily="2" charset="2"/>
              <a:buChar char="ü"/>
            </a:pPr>
            <a:r>
              <a:rPr lang="en-GB" sz="2400" dirty="0">
                <a:latin typeface="Calibri" panose="020F0502020204030204" pitchFamily="34" charset="0"/>
                <a:cs typeface="Calibri" panose="020F0502020204030204" pitchFamily="34" charset="0"/>
              </a:rPr>
              <a:t>Supporting</a:t>
            </a:r>
            <a:r>
              <a:rPr lang="en-GB" sz="2400" b="1" dirty="0">
                <a:latin typeface="Calibri" panose="020F0502020204030204" pitchFamily="34" charset="0"/>
                <a:cs typeface="Calibri" panose="020F0502020204030204" pitchFamily="34" charset="0"/>
              </a:rPr>
              <a:t> </a:t>
            </a:r>
            <a:r>
              <a:rPr lang="en-GB" sz="2400" b="1" dirty="0">
                <a:highlight>
                  <a:srgbClr val="FEDC76"/>
                </a:highlight>
                <a:latin typeface="Calibri" panose="020F0502020204030204" pitchFamily="34" charset="0"/>
                <a:cs typeface="Calibri" panose="020F0502020204030204" pitchFamily="34" charset="0"/>
              </a:rPr>
              <a:t>scientists</a:t>
            </a:r>
            <a:r>
              <a:rPr lang="en-GB" sz="2400" b="1" dirty="0">
                <a:latin typeface="Calibri" panose="020F0502020204030204" pitchFamily="34" charset="0"/>
                <a:cs typeface="Calibri" panose="020F0502020204030204" pitchFamily="34" charset="0"/>
              </a:rPr>
              <a:t> in developing tools for societal resilience </a:t>
            </a:r>
            <a:r>
              <a:rPr lang="en-GB" sz="2400" dirty="0">
                <a:latin typeface="Calibri" panose="020F0502020204030204" pitchFamily="34" charset="0"/>
                <a:cs typeface="Calibri" panose="020F0502020204030204" pitchFamily="34" charset="0"/>
              </a:rPr>
              <a:t>agains</a:t>
            </a:r>
            <a:r>
              <a:rPr lang="en-GB" sz="2400" b="1" dirty="0">
                <a:latin typeface="Calibri" panose="020F0502020204030204" pitchFamily="34" charset="0"/>
                <a:cs typeface="Calibri" panose="020F0502020204030204" pitchFamily="34" charset="0"/>
              </a:rPr>
              <a:t>t natural and anthropogenic hazards </a:t>
            </a:r>
            <a:r>
              <a:rPr lang="en-GB" sz="2400" dirty="0">
                <a:latin typeface="Calibri" panose="020F0502020204030204" pitchFamily="34" charset="0"/>
                <a:cs typeface="Calibri" panose="020F0502020204030204" pitchFamily="34" charset="0"/>
              </a:rPr>
              <a:t>and for </a:t>
            </a:r>
            <a:r>
              <a:rPr lang="en-GB" sz="2400" b="1" dirty="0">
                <a:latin typeface="Calibri" panose="020F0502020204030204" pitchFamily="34" charset="0"/>
                <a:cs typeface="Calibri" panose="020F0502020204030204" pitchFamily="34" charset="0"/>
              </a:rPr>
              <a:t>sustainable exploration and exploitation of geo-resources</a:t>
            </a:r>
          </a:p>
          <a:p>
            <a:pPr marL="342900" indent="-342900" algn="just">
              <a:spcBef>
                <a:spcPts val="1200"/>
              </a:spcBef>
              <a:buClr>
                <a:schemeClr val="accent4"/>
              </a:buClr>
              <a:buFont typeface="Wingdings" pitchFamily="2" charset="2"/>
              <a:buChar char="ü"/>
            </a:pPr>
            <a:r>
              <a:rPr lang="en-GB" sz="2400" kern="0" dirty="0">
                <a:latin typeface="Calibri" panose="020F0502020204030204" pitchFamily="34" charset="0"/>
                <a:ea typeface="Calibri"/>
                <a:cs typeface="Calibri" panose="020F0502020204030204" pitchFamily="34" charset="0"/>
                <a:sym typeface="Calibri"/>
              </a:rPr>
              <a:t>Assisting</a:t>
            </a:r>
            <a:r>
              <a:rPr lang="en-GB" sz="2400" b="1" kern="0" dirty="0">
                <a:latin typeface="Calibri" panose="020F0502020204030204" pitchFamily="34" charset="0"/>
                <a:ea typeface="Calibri"/>
                <a:cs typeface="Calibri" panose="020F0502020204030204" pitchFamily="34" charset="0"/>
                <a:sym typeface="Calibri"/>
              </a:rPr>
              <a:t> </a:t>
            </a:r>
            <a:r>
              <a:rPr lang="en-GB" sz="2400" b="1" dirty="0">
                <a:highlight>
                  <a:srgbClr val="FEDC76"/>
                </a:highlight>
                <a:latin typeface="Calibri" panose="020F0502020204030204" pitchFamily="34" charset="0"/>
                <a:cs typeface="Calibri" panose="020F0502020204030204" pitchFamily="34" charset="0"/>
                <a:sym typeface="Calibri"/>
              </a:rPr>
              <a:t>decision-makers</a:t>
            </a:r>
            <a:r>
              <a:rPr lang="en-GB" sz="2400" b="1" kern="0" dirty="0">
                <a:latin typeface="Calibri" panose="020F0502020204030204" pitchFamily="34" charset="0"/>
                <a:ea typeface="Calibri"/>
                <a:cs typeface="Calibri" panose="020F0502020204030204" pitchFamily="34" charset="0"/>
                <a:sym typeface="Calibri"/>
              </a:rPr>
              <a:t> </a:t>
            </a:r>
            <a:r>
              <a:rPr lang="en-GB" sz="2400" kern="0" dirty="0">
                <a:latin typeface="Calibri" panose="020F0502020204030204" pitchFamily="34" charset="0"/>
                <a:ea typeface="Calibri"/>
                <a:cs typeface="Calibri" panose="020F0502020204030204" pitchFamily="34" charset="0"/>
                <a:sym typeface="Calibri"/>
              </a:rPr>
              <a:t>in the areas of </a:t>
            </a:r>
            <a:r>
              <a:rPr lang="en-GB" sz="2400" b="1" kern="0" dirty="0">
                <a:latin typeface="Calibri" panose="020F0502020204030204" pitchFamily="34" charset="0"/>
                <a:ea typeface="Calibri"/>
                <a:cs typeface="Calibri" panose="020F0502020204030204" pitchFamily="34" charset="0"/>
                <a:sym typeface="Calibri"/>
              </a:rPr>
              <a:t>land-use, urban planning, disaster risk reduction, use of geo-resources</a:t>
            </a:r>
          </a:p>
        </p:txBody>
      </p:sp>
      <p:sp>
        <p:nvSpPr>
          <p:cNvPr id="6" name="CasellaDiTesto 5">
            <a:extLst>
              <a:ext uri="{FF2B5EF4-FFF2-40B4-BE49-F238E27FC236}">
                <a16:creationId xmlns:a16="http://schemas.microsoft.com/office/drawing/2014/main" id="{7BCCE263-80FC-1A4A-8FE2-832B3D890CA9}"/>
              </a:ext>
            </a:extLst>
          </p:cNvPr>
          <p:cNvSpPr txBox="1"/>
          <p:nvPr/>
        </p:nvSpPr>
        <p:spPr>
          <a:xfrm>
            <a:off x="479425" y="405417"/>
            <a:ext cx="11053763" cy="553998"/>
          </a:xfrm>
          <a:prstGeom prst="rect">
            <a:avLst/>
          </a:prstGeom>
          <a:noFill/>
        </p:spPr>
        <p:txBody>
          <a:bodyPr wrap="square">
            <a:spAutoFit/>
          </a:bodyPr>
          <a:lstStyle/>
          <a:p>
            <a:pPr algn="ctr">
              <a:buClr>
                <a:srgbClr val="000000"/>
              </a:buClr>
              <a:buSzPts val="2800"/>
              <a:defRPr/>
            </a:pPr>
            <a:r>
              <a:rPr lang="en-GB" sz="3000" b="1" dirty="0">
                <a:latin typeface="Calibri" panose="020F0502020204030204" pitchFamily="34" charset="0"/>
                <a:cs typeface="Calibri" panose="020F0502020204030204" pitchFamily="34" charset="0"/>
                <a:sym typeface="Calibri"/>
              </a:rPr>
              <a:t>Addressing societal challenges</a:t>
            </a:r>
          </a:p>
        </p:txBody>
      </p:sp>
      <p:sp>
        <p:nvSpPr>
          <p:cNvPr id="18" name="Rettangolo 17">
            <a:extLst>
              <a:ext uri="{FF2B5EF4-FFF2-40B4-BE49-F238E27FC236}">
                <a16:creationId xmlns:a16="http://schemas.microsoft.com/office/drawing/2014/main" id="{9954C3B6-C3DC-AF40-BB4C-B184B4AEF208}"/>
              </a:ext>
            </a:extLst>
          </p:cNvPr>
          <p:cNvSpPr/>
          <p:nvPr/>
        </p:nvSpPr>
        <p:spPr>
          <a:xfrm>
            <a:off x="479424" y="866075"/>
            <a:ext cx="11053763" cy="400110"/>
          </a:xfrm>
          <a:prstGeom prst="rect">
            <a:avLst/>
          </a:prstGeom>
        </p:spPr>
        <p:txBody>
          <a:bodyPr wrap="square">
            <a:spAutoFit/>
          </a:bodyPr>
          <a:lstStyle/>
          <a:p>
            <a:pPr algn="ctr">
              <a:buClr>
                <a:srgbClr val="000000"/>
              </a:buClr>
              <a:buSzPts val="2800"/>
              <a:defRPr/>
            </a:pPr>
            <a:r>
              <a:rPr lang="en-GB" sz="2000" i="1" dirty="0">
                <a:sym typeface="Calibri"/>
              </a:rPr>
              <a:t>Moving from “culture of reaction to culture of prevention”</a:t>
            </a:r>
          </a:p>
        </p:txBody>
      </p:sp>
      <p:sp>
        <p:nvSpPr>
          <p:cNvPr id="2" name="Rettangolo 10">
            <a:extLst>
              <a:ext uri="{FF2B5EF4-FFF2-40B4-BE49-F238E27FC236}">
                <a16:creationId xmlns:a16="http://schemas.microsoft.com/office/drawing/2014/main" id="{019B4E73-1C32-C253-D137-51D30895C0D1}"/>
              </a:ext>
            </a:extLst>
          </p:cNvPr>
          <p:cNvSpPr/>
          <p:nvPr/>
        </p:nvSpPr>
        <p:spPr>
          <a:xfrm>
            <a:off x="808074" y="1696065"/>
            <a:ext cx="10635420" cy="1532334"/>
          </a:xfrm>
          <a:prstGeom prst="roundRect">
            <a:avLst>
              <a:gd name="adj" fmla="val 7014"/>
            </a:avLst>
          </a:prstGeom>
          <a:solidFill>
            <a:srgbClr val="FEDC7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Integration and combination of the multidisciplinary data to generate products to forecast the events, assess natural hazard and mitigate the risk, sustainably exploit geo-resources</a:t>
            </a:r>
          </a:p>
        </p:txBody>
      </p:sp>
    </p:spTree>
    <p:extLst>
      <p:ext uri="{BB962C8B-B14F-4D97-AF65-F5344CB8AC3E}">
        <p14:creationId xmlns:p14="http://schemas.microsoft.com/office/powerpoint/2010/main" val="2749556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12"/>
          <p:cNvSpPr/>
          <p:nvPr/>
        </p:nvSpPr>
        <p:spPr>
          <a:xfrm>
            <a:off x="4907429" y="2715015"/>
            <a:ext cx="2177823" cy="646290"/>
          </a:xfrm>
          <a:prstGeom prst="rect">
            <a:avLst/>
          </a:prstGeom>
          <a:noFill/>
          <a:ln>
            <a:noFill/>
          </a:ln>
        </p:spPr>
        <p:txBody>
          <a:bodyPr spcFirstLastPara="1" wrap="square" lIns="91425" tIns="45700" rIns="91425" bIns="45700" anchor="t" anchorCtr="0">
            <a:spAutoFit/>
          </a:bodyPr>
          <a:lstStyle/>
          <a:p>
            <a:pPr lvl="0">
              <a:buClr>
                <a:srgbClr val="385623"/>
              </a:buClr>
              <a:buSzPts val="2000"/>
            </a:pPr>
            <a:r>
              <a:rPr lang="en-GB" sz="1800" b="1" i="0" u="none" strike="noStrike" cap="none" dirty="0">
                <a:solidFill>
                  <a:srgbClr val="04220A"/>
                </a:solidFill>
                <a:highlight>
                  <a:srgbClr val="FEDC76"/>
                </a:highlight>
                <a:latin typeface="Quicksand Bold"/>
                <a:ea typeface="Quicksand Bold"/>
                <a:cs typeface="Quicksand Bold"/>
                <a:sym typeface="Quicksand"/>
              </a:rPr>
              <a:t>South-East </a:t>
            </a:r>
            <a:r>
              <a:rPr lang="en-GB" b="1" dirty="0">
                <a:solidFill>
                  <a:srgbClr val="04220A"/>
                </a:solidFill>
                <a:highlight>
                  <a:srgbClr val="FEDC76"/>
                </a:highlight>
                <a:latin typeface="Quicksand Bold"/>
              </a:rPr>
              <a:t>Türkiye</a:t>
            </a:r>
            <a:r>
              <a:rPr lang="en-GB" b="1" dirty="0">
                <a:solidFill>
                  <a:srgbClr val="04220A"/>
                </a:solidFill>
                <a:highlight>
                  <a:srgbClr val="FEDC76"/>
                </a:highlight>
                <a:latin typeface="Quicksand Bold"/>
                <a:sym typeface="Quicksand"/>
              </a:rPr>
              <a:t> </a:t>
            </a:r>
            <a:r>
              <a:rPr lang="en-GB" sz="1800" b="1" i="0" u="none" strike="noStrike" cap="none" dirty="0">
                <a:solidFill>
                  <a:srgbClr val="04220A"/>
                </a:solidFill>
                <a:highlight>
                  <a:srgbClr val="FEDC76"/>
                </a:highlight>
                <a:latin typeface="Quicksand Bold"/>
                <a:ea typeface="Quicksand Bold"/>
                <a:cs typeface="Quicksand Bold"/>
                <a:sym typeface="Quicksand"/>
              </a:rPr>
              <a:t>6</a:t>
            </a:r>
            <a:r>
              <a:rPr lang="en-GB" sz="1800" b="1" i="0" u="none" strike="noStrike" cap="none" baseline="30000" dirty="0">
                <a:solidFill>
                  <a:srgbClr val="04220A"/>
                </a:solidFill>
                <a:highlight>
                  <a:srgbClr val="FEDC76"/>
                </a:highlight>
                <a:latin typeface="Quicksand Bold"/>
                <a:ea typeface="Quicksand Bold"/>
                <a:cs typeface="Quicksand Bold"/>
                <a:sym typeface="Quicksand"/>
              </a:rPr>
              <a:t>th</a:t>
            </a:r>
            <a:r>
              <a:rPr lang="en-GB" sz="1800" b="1" i="0" u="none" strike="noStrike" cap="none" dirty="0">
                <a:solidFill>
                  <a:srgbClr val="04220A"/>
                </a:solidFill>
                <a:highlight>
                  <a:srgbClr val="FEDC76"/>
                </a:highlight>
                <a:latin typeface="Quicksand Bold"/>
                <a:ea typeface="Quicksand Bold"/>
                <a:cs typeface="Quicksand Bold"/>
                <a:sym typeface="Quicksand"/>
              </a:rPr>
              <a:t> February 2023</a:t>
            </a:r>
            <a:endParaRPr sz="1800" b="0" i="0" u="none" strike="noStrike" cap="none" dirty="0">
              <a:solidFill>
                <a:srgbClr val="04220A"/>
              </a:solidFill>
              <a:highlight>
                <a:srgbClr val="FEDC76"/>
              </a:highlight>
              <a:latin typeface="Quicksand Bold"/>
              <a:ea typeface="Quicksand Bold"/>
              <a:cs typeface="Quicksand Bold"/>
              <a:sym typeface="Quicksand"/>
            </a:endParaRPr>
          </a:p>
        </p:txBody>
      </p:sp>
      <p:pic>
        <p:nvPicPr>
          <p:cNvPr id="683" name="Google Shape;683;p12"/>
          <p:cNvPicPr preferRelativeResize="0"/>
          <p:nvPr/>
        </p:nvPicPr>
        <p:blipFill rotWithShape="1">
          <a:blip r:embed="rId3"/>
          <a:srcRect/>
          <a:stretch/>
        </p:blipFill>
        <p:spPr>
          <a:xfrm>
            <a:off x="279426" y="1103992"/>
            <a:ext cx="4439317" cy="25644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84" name="Google Shape;684;p12"/>
          <p:cNvPicPr preferRelativeResize="0"/>
          <p:nvPr/>
        </p:nvPicPr>
        <p:blipFill rotWithShape="1">
          <a:blip r:embed="rId4"/>
          <a:srcRect/>
          <a:stretch/>
        </p:blipFill>
        <p:spPr>
          <a:xfrm>
            <a:off x="3029067" y="3754857"/>
            <a:ext cx="4461508" cy="25773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87" name="Google Shape;687;p12"/>
          <p:cNvSpPr txBox="1">
            <a:spLocks noGrp="1"/>
          </p:cNvSpPr>
          <p:nvPr>
            <p:ph type="title"/>
          </p:nvPr>
        </p:nvSpPr>
        <p:spPr>
          <a:xfrm>
            <a:off x="838199" y="111455"/>
            <a:ext cx="11005457" cy="867930"/>
          </a:xfrm>
          <a:prstGeom prst="rect">
            <a:avLst/>
          </a:prstGeom>
          <a:noFill/>
        </p:spPr>
        <p:txBody>
          <a:bodyPr wrap="square">
            <a:spAutoFit/>
          </a:bodyPr>
          <a:lstStyle/>
          <a:p>
            <a:pPr algn="ctr">
              <a:buClr>
                <a:srgbClr val="000000"/>
              </a:buClr>
              <a:buSzPts val="2800"/>
            </a:pPr>
            <a:r>
              <a:rPr lang="en-GB" sz="2800" dirty="0">
                <a:latin typeface="Calibri" panose="020F0502020204030204" pitchFamily="34" charset="0"/>
                <a:ea typeface="+mn-ea"/>
                <a:cs typeface="Calibri" panose="020F0502020204030204" pitchFamily="34" charset="0"/>
                <a:sym typeface="Arial"/>
              </a:rPr>
              <a:t>Making data count: </a:t>
            </a:r>
            <a:br>
              <a:rPr lang="en-GB" sz="2800" dirty="0">
                <a:latin typeface="Calibri" panose="020F0502020204030204" pitchFamily="34" charset="0"/>
                <a:ea typeface="+mn-ea"/>
                <a:cs typeface="Calibri" panose="020F0502020204030204" pitchFamily="34" charset="0"/>
                <a:sym typeface="Arial"/>
              </a:rPr>
            </a:br>
            <a:r>
              <a:rPr lang="en-GB" sz="2800" dirty="0">
                <a:latin typeface="Calibri" panose="020F0502020204030204" pitchFamily="34" charset="0"/>
                <a:ea typeface="+mn-ea"/>
                <a:cs typeface="Calibri" panose="020F0502020204030204" pitchFamily="34" charset="0"/>
                <a:sym typeface="Arial"/>
              </a:rPr>
              <a:t>Data and data products rapidly available</a:t>
            </a:r>
          </a:p>
        </p:txBody>
      </p:sp>
      <p:sp>
        <p:nvSpPr>
          <p:cNvPr id="4" name="Google Shape;685;p12">
            <a:extLst>
              <a:ext uri="{FF2B5EF4-FFF2-40B4-BE49-F238E27FC236}">
                <a16:creationId xmlns:a16="http://schemas.microsoft.com/office/drawing/2014/main" id="{4DF56809-1334-4DFC-8BA5-A5718B3D7C4F}"/>
              </a:ext>
            </a:extLst>
          </p:cNvPr>
          <p:cNvSpPr txBox="1"/>
          <p:nvPr/>
        </p:nvSpPr>
        <p:spPr>
          <a:xfrm>
            <a:off x="743683" y="5559105"/>
            <a:ext cx="2202681"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385623"/>
              </a:buClr>
              <a:buSzPts val="1800"/>
              <a:buFont typeface="Calibri"/>
              <a:buNone/>
            </a:pPr>
            <a:r>
              <a:rPr lang="en-GB" sz="1800" b="1" i="0" u="none" strike="noStrike" cap="none" dirty="0">
                <a:solidFill>
                  <a:srgbClr val="04220A"/>
                </a:solidFill>
                <a:highlight>
                  <a:srgbClr val="FEDC76"/>
                </a:highlight>
                <a:latin typeface="Quicksand Bold"/>
                <a:ea typeface="Quicksand Bold"/>
                <a:cs typeface="Quicksand Bold"/>
                <a:sym typeface="Quicksand"/>
              </a:rPr>
              <a:t>Southern Morocco 8</a:t>
            </a:r>
            <a:r>
              <a:rPr lang="en-GB" sz="1800" b="1" i="0" u="none" strike="noStrike" cap="none" baseline="30000" dirty="0">
                <a:solidFill>
                  <a:srgbClr val="04220A"/>
                </a:solidFill>
                <a:highlight>
                  <a:srgbClr val="FEDC76"/>
                </a:highlight>
                <a:latin typeface="Quicksand Bold"/>
                <a:ea typeface="Quicksand Bold"/>
                <a:cs typeface="Quicksand Bold"/>
                <a:sym typeface="Quicksand"/>
              </a:rPr>
              <a:t>th</a:t>
            </a:r>
            <a:r>
              <a:rPr lang="en-GB" sz="1800" b="1" i="0" u="none" strike="noStrike" cap="none" dirty="0">
                <a:solidFill>
                  <a:srgbClr val="04220A"/>
                </a:solidFill>
                <a:highlight>
                  <a:srgbClr val="FEDC76"/>
                </a:highlight>
                <a:latin typeface="Quicksand Bold"/>
                <a:ea typeface="Quicksand Bold"/>
                <a:cs typeface="Quicksand Bold"/>
                <a:sym typeface="Quicksand"/>
              </a:rPr>
              <a:t> September 2023</a:t>
            </a:r>
            <a:endParaRPr sz="1800" b="0" i="0" u="none" strike="noStrike" cap="none" dirty="0">
              <a:solidFill>
                <a:srgbClr val="04220A"/>
              </a:solidFill>
              <a:highlight>
                <a:srgbClr val="FEDC76"/>
              </a:highlight>
              <a:latin typeface="Quicksand Bold"/>
              <a:ea typeface="Quicksand Bold"/>
              <a:cs typeface="Quicksand Bold"/>
              <a:sym typeface="Quicksand"/>
            </a:endParaRPr>
          </a:p>
        </p:txBody>
      </p:sp>
      <p:pic>
        <p:nvPicPr>
          <p:cNvPr id="1026" name="Picture 2" descr="the co-seismic DINSar products on 28 March earthquake in Myanmar are available through the EPOS Platform">
            <a:extLst>
              <a:ext uri="{FF2B5EF4-FFF2-40B4-BE49-F238E27FC236}">
                <a16:creationId xmlns:a16="http://schemas.microsoft.com/office/drawing/2014/main" id="{9B8AF754-3015-AB86-AC3E-F2CC86EA85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2612" y="916703"/>
            <a:ext cx="3863747" cy="53412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Google Shape;685;p12">
            <a:extLst>
              <a:ext uri="{FF2B5EF4-FFF2-40B4-BE49-F238E27FC236}">
                <a16:creationId xmlns:a16="http://schemas.microsoft.com/office/drawing/2014/main" id="{8F76F7FF-CF7D-E1FC-AE3A-B9E6610784DB}"/>
              </a:ext>
            </a:extLst>
          </p:cNvPr>
          <p:cNvSpPr txBox="1"/>
          <p:nvPr/>
        </p:nvSpPr>
        <p:spPr>
          <a:xfrm>
            <a:off x="5911639" y="1229407"/>
            <a:ext cx="2115442" cy="64629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385623"/>
              </a:buClr>
              <a:buSzPts val="1800"/>
              <a:buFont typeface="Calibri"/>
              <a:buNone/>
            </a:pPr>
            <a:r>
              <a:rPr lang="en-GB" sz="1800" b="1" i="0" u="none" strike="noStrike" cap="none" dirty="0">
                <a:solidFill>
                  <a:srgbClr val="04220A"/>
                </a:solidFill>
                <a:highlight>
                  <a:srgbClr val="FEDC76"/>
                </a:highlight>
                <a:latin typeface="Quicksand Bold"/>
                <a:ea typeface="Quicksand Bold"/>
                <a:cs typeface="Quicksand Bold"/>
                <a:sym typeface="Quicksand"/>
              </a:rPr>
              <a:t>Myanmar</a:t>
            </a:r>
          </a:p>
          <a:p>
            <a:pPr marL="0" marR="0" lvl="0" indent="0" algn="r" rtl="0">
              <a:lnSpc>
                <a:spcPct val="100000"/>
              </a:lnSpc>
              <a:spcBef>
                <a:spcPts val="0"/>
              </a:spcBef>
              <a:spcAft>
                <a:spcPts val="0"/>
              </a:spcAft>
              <a:buClr>
                <a:srgbClr val="385623"/>
              </a:buClr>
              <a:buSzPts val="1800"/>
              <a:buFont typeface="Calibri"/>
              <a:buNone/>
            </a:pPr>
            <a:r>
              <a:rPr lang="en-GB" sz="1800" b="1" i="0" u="none" strike="noStrike" cap="none" dirty="0">
                <a:solidFill>
                  <a:srgbClr val="04220A"/>
                </a:solidFill>
                <a:highlight>
                  <a:srgbClr val="FEDC76"/>
                </a:highlight>
                <a:latin typeface="Quicksand Bold"/>
                <a:ea typeface="Quicksand Bold"/>
                <a:cs typeface="Quicksand Bold"/>
                <a:sym typeface="Quicksand"/>
              </a:rPr>
              <a:t>28</a:t>
            </a:r>
            <a:r>
              <a:rPr lang="en-GB" sz="1800" b="1" i="0" u="none" strike="noStrike" cap="none" baseline="30000" dirty="0">
                <a:solidFill>
                  <a:srgbClr val="04220A"/>
                </a:solidFill>
                <a:highlight>
                  <a:srgbClr val="FEDC76"/>
                </a:highlight>
                <a:latin typeface="Quicksand Bold"/>
                <a:ea typeface="Quicksand Bold"/>
                <a:cs typeface="Quicksand Bold"/>
                <a:sym typeface="Quicksand"/>
              </a:rPr>
              <a:t>th</a:t>
            </a:r>
            <a:r>
              <a:rPr lang="en-GB" sz="1800" b="1" i="0" u="none" strike="noStrike" cap="none" dirty="0">
                <a:solidFill>
                  <a:srgbClr val="04220A"/>
                </a:solidFill>
                <a:highlight>
                  <a:srgbClr val="FEDC76"/>
                </a:highlight>
                <a:latin typeface="Quicksand Bold"/>
                <a:ea typeface="Quicksand Bold"/>
                <a:cs typeface="Quicksand Bold"/>
                <a:sym typeface="Quicksand"/>
              </a:rPr>
              <a:t> March 2025</a:t>
            </a:r>
            <a:endParaRPr lang="en-GB" sz="1800" b="0" i="0" u="none" strike="noStrike" cap="none" dirty="0">
              <a:solidFill>
                <a:srgbClr val="04220A"/>
              </a:solidFill>
              <a:highlight>
                <a:srgbClr val="FEDC76"/>
              </a:highlight>
              <a:latin typeface="Quicksand Bold"/>
              <a:ea typeface="Quicksand Bold"/>
              <a:cs typeface="Quicksand Bold"/>
              <a:sym typeface="Quicksand"/>
            </a:endParaRPr>
          </a:p>
        </p:txBody>
      </p:sp>
    </p:spTree>
    <p:extLst>
      <p:ext uri="{BB962C8B-B14F-4D97-AF65-F5344CB8AC3E}">
        <p14:creationId xmlns:p14="http://schemas.microsoft.com/office/powerpoint/2010/main" val="3452799408"/>
      </p:ext>
    </p:extLst>
  </p:cSld>
  <p:clrMapOvr>
    <a:masterClrMapping/>
  </p:clrMapOvr>
  <mc:AlternateContent xmlns:mc="http://schemas.openxmlformats.org/markup-compatibility/2006" xmlns:p14="http://schemas.microsoft.com/office/powerpoint/2010/main">
    <mc:Choice Requires="p14">
      <p:transition p14:dur="10">
        <p:pull/>
      </p:transition>
    </mc:Choice>
    <mc:Fallback xmlns="">
      <p:transition>
        <p:pull/>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4">
            <a:extLst>
              <a:ext uri="{FF2B5EF4-FFF2-40B4-BE49-F238E27FC236}">
                <a16:creationId xmlns:a16="http://schemas.microsoft.com/office/drawing/2014/main" id="{82B5E5A2-53F9-742B-ACB9-62CABBACB495}"/>
              </a:ext>
            </a:extLst>
          </p:cNvPr>
          <p:cNvPicPr>
            <a:picLocks noChangeAspect="1"/>
          </p:cNvPicPr>
          <p:nvPr/>
        </p:nvPicPr>
        <p:blipFill rotWithShape="1">
          <a:blip r:embed="rId3">
            <a:extLst>
              <a:ext uri="{28A0092B-C50C-407E-A947-70E740481C1C}">
                <a14:useLocalDpi xmlns:a14="http://schemas.microsoft.com/office/drawing/2010/main" val="0"/>
              </a:ext>
            </a:extLst>
          </a:blip>
          <a:srcRect l="7135" t="3712" b="63020"/>
          <a:stretch/>
        </p:blipFill>
        <p:spPr>
          <a:xfrm>
            <a:off x="4741415" y="4037224"/>
            <a:ext cx="3976223" cy="2009916"/>
          </a:xfrm>
          <a:prstGeom prst="rect">
            <a:avLst/>
          </a:prstGeom>
        </p:spPr>
      </p:pic>
      <p:sp>
        <p:nvSpPr>
          <p:cNvPr id="5" name="Rettangolo 4">
            <a:extLst>
              <a:ext uri="{FF2B5EF4-FFF2-40B4-BE49-F238E27FC236}">
                <a16:creationId xmlns:a16="http://schemas.microsoft.com/office/drawing/2014/main" id="{1D983886-5D87-6FEE-6B66-9604C706098E}"/>
              </a:ext>
            </a:extLst>
          </p:cNvPr>
          <p:cNvSpPr/>
          <p:nvPr/>
        </p:nvSpPr>
        <p:spPr>
          <a:xfrm>
            <a:off x="1519550" y="851211"/>
            <a:ext cx="10101545" cy="707886"/>
          </a:xfrm>
          <a:prstGeom prst="rect">
            <a:avLst/>
          </a:prstGeom>
          <a:noFill/>
        </p:spPr>
        <p:txBody>
          <a:bodyPr wrap="square">
            <a:spAutoFit/>
          </a:bodyPr>
          <a:lstStyle/>
          <a:p>
            <a:pPr algn="ctr"/>
            <a:r>
              <a:rPr lang="en-GB" sz="2000" b="1" kern="0" dirty="0">
                <a:solidFill>
                  <a:srgbClr val="000000"/>
                </a:solidFill>
                <a:latin typeface="Calibri" panose="020F0502020204030204" pitchFamily="34" charset="0"/>
                <a:ea typeface="Calibri"/>
                <a:cs typeface="Calibri" panose="020F0502020204030204" pitchFamily="34" charset="0"/>
                <a:sym typeface="Calibri"/>
              </a:rPr>
              <a:t>EPOS facilitates the development of innovative concepts and products</a:t>
            </a:r>
          </a:p>
          <a:p>
            <a:pPr algn="ctr"/>
            <a:r>
              <a:rPr lang="en-GB" sz="2000" b="1" kern="0" dirty="0">
                <a:solidFill>
                  <a:srgbClr val="000000"/>
                </a:solidFill>
                <a:latin typeface="Calibri" panose="020F0502020204030204" pitchFamily="34" charset="0"/>
                <a:ea typeface="Calibri"/>
                <a:cs typeface="Calibri" panose="020F0502020204030204" pitchFamily="34" charset="0"/>
                <a:sym typeface="Calibri"/>
              </a:rPr>
              <a:t>to assist decision-makers in the areas of land-use, urban planning and disaster risk reduction</a:t>
            </a:r>
          </a:p>
        </p:txBody>
      </p:sp>
      <p:sp>
        <p:nvSpPr>
          <p:cNvPr id="6" name="CasellaDiTesto 5">
            <a:extLst>
              <a:ext uri="{FF2B5EF4-FFF2-40B4-BE49-F238E27FC236}">
                <a16:creationId xmlns:a16="http://schemas.microsoft.com/office/drawing/2014/main" id="{9DF375BD-CE32-02E8-CA32-DA7E1F42730E}"/>
              </a:ext>
            </a:extLst>
          </p:cNvPr>
          <p:cNvSpPr txBox="1"/>
          <p:nvPr/>
        </p:nvSpPr>
        <p:spPr>
          <a:xfrm>
            <a:off x="1787836" y="283122"/>
            <a:ext cx="9556439" cy="480131"/>
          </a:xfrm>
          <a:prstGeom prst="rect">
            <a:avLst/>
          </a:prstGeom>
          <a:noFill/>
        </p:spPr>
        <p:txBody>
          <a:bodyPr vert="horz" wrap="square" lIns="91440" tIns="45720" rIns="91440" bIns="45720" rtlCol="0" anchor="ctr">
            <a:spAutoFit/>
          </a:bodyPr>
          <a:lstStyle>
            <a:lvl1pPr algn="ctr">
              <a:lnSpc>
                <a:spcPct val="90000"/>
              </a:lnSpc>
              <a:spcBef>
                <a:spcPct val="0"/>
              </a:spcBef>
              <a:buClr>
                <a:srgbClr val="000000"/>
              </a:buClr>
              <a:buSzPts val="2800"/>
              <a:buNone/>
              <a:defRPr sz="3200" b="1">
                <a:solidFill>
                  <a:schemeClr val="accent6">
                    <a:lumMod val="50000"/>
                  </a:schemeClr>
                </a:solidFill>
                <a:latin typeface="Calibri" panose="020F0502020204030204" pitchFamily="34" charset="0"/>
                <a:cs typeface="Calibri" panose="020F0502020204030204" pitchFamily="34" charset="0"/>
              </a:defRPr>
            </a:lvl1pPr>
          </a:lstStyle>
          <a:p>
            <a:r>
              <a:rPr lang="en-GB" sz="2800" dirty="0">
                <a:solidFill>
                  <a:schemeClr val="tx1"/>
                </a:solidFill>
                <a:sym typeface="Calibri"/>
              </a:rPr>
              <a:t>…to make an impact in real life</a:t>
            </a:r>
          </a:p>
        </p:txBody>
      </p:sp>
      <p:grpSp>
        <p:nvGrpSpPr>
          <p:cNvPr id="7" name="Gruppo 6">
            <a:extLst>
              <a:ext uri="{FF2B5EF4-FFF2-40B4-BE49-F238E27FC236}">
                <a16:creationId xmlns:a16="http://schemas.microsoft.com/office/drawing/2014/main" id="{239BCC24-66AE-51ED-186D-9377E638B949}"/>
              </a:ext>
            </a:extLst>
          </p:cNvPr>
          <p:cNvGrpSpPr/>
          <p:nvPr/>
        </p:nvGrpSpPr>
        <p:grpSpPr>
          <a:xfrm>
            <a:off x="4662005" y="1535275"/>
            <a:ext cx="3130616" cy="2153149"/>
            <a:chOff x="4506830" y="1646778"/>
            <a:chExt cx="3424616" cy="2355354"/>
          </a:xfrm>
        </p:grpSpPr>
        <p:pic>
          <p:nvPicPr>
            <p:cNvPr id="8" name="Immagine 7">
              <a:extLst>
                <a:ext uri="{FF2B5EF4-FFF2-40B4-BE49-F238E27FC236}">
                  <a16:creationId xmlns:a16="http://schemas.microsoft.com/office/drawing/2014/main" id="{13CAECC9-090B-4A63-83A9-1324E17C3BC7}"/>
                </a:ext>
              </a:extLst>
            </p:cNvPr>
            <p:cNvPicPr>
              <a:picLocks noChangeAspect="1"/>
            </p:cNvPicPr>
            <p:nvPr/>
          </p:nvPicPr>
          <p:blipFill>
            <a:blip r:embed="rId4"/>
            <a:stretch>
              <a:fillRect/>
            </a:stretch>
          </p:blipFill>
          <p:spPr>
            <a:xfrm>
              <a:off x="4506830" y="1842132"/>
              <a:ext cx="3424616"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CasellaDiTesto 8">
              <a:extLst>
                <a:ext uri="{FF2B5EF4-FFF2-40B4-BE49-F238E27FC236}">
                  <a16:creationId xmlns:a16="http://schemas.microsoft.com/office/drawing/2014/main" id="{2A63174B-DC4C-5C1F-99E2-E128A19B1D9A}"/>
                </a:ext>
              </a:extLst>
            </p:cNvPr>
            <p:cNvSpPr txBox="1"/>
            <p:nvPr/>
          </p:nvSpPr>
          <p:spPr>
            <a:xfrm>
              <a:off x="5371081" y="1646778"/>
              <a:ext cx="2557591" cy="369332"/>
            </a:xfrm>
            <a:prstGeom prst="rect">
              <a:avLst/>
            </a:prstGeom>
            <a:noFill/>
          </p:spPr>
          <p:txBody>
            <a:bodyPr wrap="square" rtlCol="0">
              <a:spAutoFit/>
            </a:bodyPr>
            <a:lstStyle/>
            <a:p>
              <a:pPr algn="r"/>
              <a:r>
                <a:rPr lang="en-GB" b="1" dirty="0">
                  <a:highlight>
                    <a:srgbClr val="FEDC76"/>
                  </a:highlight>
                  <a:latin typeface="Calibri" panose="020F0502020204030204" pitchFamily="34" charset="0"/>
                  <a:cs typeface="Calibri" panose="020F0502020204030204" pitchFamily="34" charset="0"/>
                </a:rPr>
                <a:t>Earthquakes Hazard Map</a:t>
              </a:r>
            </a:p>
          </p:txBody>
        </p:sp>
      </p:grpSp>
      <p:grpSp>
        <p:nvGrpSpPr>
          <p:cNvPr id="10" name="Gruppo 9">
            <a:extLst>
              <a:ext uri="{FF2B5EF4-FFF2-40B4-BE49-F238E27FC236}">
                <a16:creationId xmlns:a16="http://schemas.microsoft.com/office/drawing/2014/main" id="{5296CF47-3B7C-E735-B7CE-D326317BBA8C}"/>
              </a:ext>
            </a:extLst>
          </p:cNvPr>
          <p:cNvGrpSpPr/>
          <p:nvPr/>
        </p:nvGrpSpPr>
        <p:grpSpPr>
          <a:xfrm>
            <a:off x="8386545" y="1435199"/>
            <a:ext cx="3234551" cy="2186692"/>
            <a:chOff x="8079635" y="1646778"/>
            <a:chExt cx="3538311" cy="2392046"/>
          </a:xfrm>
        </p:grpSpPr>
        <p:pic>
          <p:nvPicPr>
            <p:cNvPr id="11" name="Immagine 10">
              <a:extLst>
                <a:ext uri="{FF2B5EF4-FFF2-40B4-BE49-F238E27FC236}">
                  <a16:creationId xmlns:a16="http://schemas.microsoft.com/office/drawing/2014/main" id="{077F84AD-99DE-D1C5-B04B-6B0956457352}"/>
                </a:ext>
              </a:extLst>
            </p:cNvPr>
            <p:cNvPicPr>
              <a:picLocks noChangeAspect="1"/>
            </p:cNvPicPr>
            <p:nvPr/>
          </p:nvPicPr>
          <p:blipFill>
            <a:blip r:embed="rId5"/>
            <a:stretch>
              <a:fillRect/>
            </a:stretch>
          </p:blipFill>
          <p:spPr>
            <a:xfrm>
              <a:off x="8079635" y="1878824"/>
              <a:ext cx="3447693" cy="2160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CasellaDiTesto 11">
              <a:extLst>
                <a:ext uri="{FF2B5EF4-FFF2-40B4-BE49-F238E27FC236}">
                  <a16:creationId xmlns:a16="http://schemas.microsoft.com/office/drawing/2014/main" id="{E8FF30B1-01EC-6A74-0622-C35307CE480F}"/>
                </a:ext>
              </a:extLst>
            </p:cNvPr>
            <p:cNvSpPr txBox="1"/>
            <p:nvPr/>
          </p:nvSpPr>
          <p:spPr>
            <a:xfrm>
              <a:off x="9354599" y="1646778"/>
              <a:ext cx="2263347" cy="369332"/>
            </a:xfrm>
            <a:prstGeom prst="rect">
              <a:avLst/>
            </a:prstGeom>
            <a:noFill/>
          </p:spPr>
          <p:txBody>
            <a:bodyPr wrap="square" rtlCol="0">
              <a:spAutoFit/>
            </a:bodyPr>
            <a:lstStyle/>
            <a:p>
              <a:pPr algn="r"/>
              <a:r>
                <a:rPr lang="en-GB" b="1" dirty="0">
                  <a:highlight>
                    <a:srgbClr val="FEDC76"/>
                  </a:highlight>
                  <a:latin typeface="Calibri" panose="020F0502020204030204" pitchFamily="34" charset="0"/>
                  <a:cs typeface="Calibri" panose="020F0502020204030204" pitchFamily="34" charset="0"/>
                </a:rPr>
                <a:t>Tsunami Hazard Map</a:t>
              </a:r>
            </a:p>
          </p:txBody>
        </p:sp>
      </p:grpSp>
      <p:pic>
        <p:nvPicPr>
          <p:cNvPr id="14" name="Immagine 13">
            <a:extLst>
              <a:ext uri="{FF2B5EF4-FFF2-40B4-BE49-F238E27FC236}">
                <a16:creationId xmlns:a16="http://schemas.microsoft.com/office/drawing/2014/main" id="{28B245F1-2FBC-1408-31CE-D39AD90D0B01}"/>
              </a:ext>
            </a:extLst>
          </p:cNvPr>
          <p:cNvPicPr>
            <a:picLocks noChangeAspect="1"/>
          </p:cNvPicPr>
          <p:nvPr/>
        </p:nvPicPr>
        <p:blipFill rotWithShape="1">
          <a:blip r:embed="rId6"/>
          <a:srcRect l="-3807" r="14671"/>
          <a:stretch/>
        </p:blipFill>
        <p:spPr>
          <a:xfrm>
            <a:off x="887506" y="3982223"/>
            <a:ext cx="3188058" cy="19745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 name="Rettangolo 14">
            <a:extLst>
              <a:ext uri="{FF2B5EF4-FFF2-40B4-BE49-F238E27FC236}">
                <a16:creationId xmlns:a16="http://schemas.microsoft.com/office/drawing/2014/main" id="{CCC39012-BD74-A155-26FF-70079D386056}"/>
              </a:ext>
            </a:extLst>
          </p:cNvPr>
          <p:cNvSpPr/>
          <p:nvPr/>
        </p:nvSpPr>
        <p:spPr>
          <a:xfrm>
            <a:off x="589285" y="5765772"/>
            <a:ext cx="3574160" cy="584775"/>
          </a:xfrm>
          <a:prstGeom prst="rect">
            <a:avLst/>
          </a:prstGeom>
        </p:spPr>
        <p:txBody>
          <a:bodyPr wrap="square">
            <a:spAutoFit/>
          </a:bodyPr>
          <a:lstStyle/>
          <a:p>
            <a:pPr algn="ctr"/>
            <a:r>
              <a:rPr lang="en-GB" sz="1600" b="1" dirty="0">
                <a:latin typeface="Calibri" panose="020F0502020204030204" pitchFamily="34" charset="0"/>
                <a:cs typeface="Calibri" panose="020F0502020204030204" pitchFamily="34" charset="0"/>
              </a:rPr>
              <a:t>induced by magma intrusions </a:t>
            </a:r>
          </a:p>
          <a:p>
            <a:pPr algn="ctr"/>
            <a:r>
              <a:rPr lang="en-GB" sz="1600" b="1" dirty="0">
                <a:latin typeface="Calibri" panose="020F0502020204030204" pitchFamily="34" charset="0"/>
                <a:cs typeface="Calibri" panose="020F0502020204030204" pitchFamily="34" charset="0"/>
              </a:rPr>
              <a:t>Mt. Etna - 24</a:t>
            </a:r>
            <a:r>
              <a:rPr lang="en-US" sz="1600" b="1" dirty="0">
                <a:latin typeface="Calibri" panose="020F0502020204030204" pitchFamily="34" charset="0"/>
                <a:cs typeface="Calibri" panose="020F0502020204030204" pitchFamily="34" charset="0"/>
              </a:rPr>
              <a:t>December2018 </a:t>
            </a:r>
            <a:endParaRPr lang="en-GB" sz="1600" dirty="0">
              <a:latin typeface="Calibri" panose="020F0502020204030204" pitchFamily="34" charset="0"/>
              <a:cs typeface="Calibri" panose="020F0502020204030204" pitchFamily="34" charset="0"/>
            </a:endParaRPr>
          </a:p>
        </p:txBody>
      </p:sp>
      <p:sp>
        <p:nvSpPr>
          <p:cNvPr id="16" name="Rettangolo 15">
            <a:extLst>
              <a:ext uri="{FF2B5EF4-FFF2-40B4-BE49-F238E27FC236}">
                <a16:creationId xmlns:a16="http://schemas.microsoft.com/office/drawing/2014/main" id="{1B8429D2-6F93-1A1C-AEE5-54BA20568A9A}"/>
              </a:ext>
            </a:extLst>
          </p:cNvPr>
          <p:cNvSpPr/>
          <p:nvPr/>
        </p:nvSpPr>
        <p:spPr>
          <a:xfrm>
            <a:off x="1062318" y="3818114"/>
            <a:ext cx="3013246" cy="369332"/>
          </a:xfrm>
          <a:prstGeom prst="rect">
            <a:avLst/>
          </a:prstGeom>
          <a:noFill/>
        </p:spPr>
        <p:txBody>
          <a:bodyPr wrap="square">
            <a:spAutoFit/>
          </a:bodyPr>
          <a:lstStyle/>
          <a:p>
            <a:pPr algn="r"/>
            <a:r>
              <a:rPr lang="en-US" b="1" dirty="0">
                <a:highlight>
                  <a:srgbClr val="FEDC76"/>
                </a:highlight>
                <a:latin typeface="Calibri" panose="020F0502020204030204" pitchFamily="34" charset="0"/>
                <a:cs typeface="Calibri" panose="020F0502020204030204" pitchFamily="34" charset="0"/>
              </a:rPr>
              <a:t>Surface displacements</a:t>
            </a:r>
          </a:p>
        </p:txBody>
      </p:sp>
      <p:pic>
        <p:nvPicPr>
          <p:cNvPr id="18" name="Immagine 17">
            <a:extLst>
              <a:ext uri="{FF2B5EF4-FFF2-40B4-BE49-F238E27FC236}">
                <a16:creationId xmlns:a16="http://schemas.microsoft.com/office/drawing/2014/main" id="{56DCD5CD-88CB-88D4-A011-1311C1C28388}"/>
              </a:ext>
            </a:extLst>
          </p:cNvPr>
          <p:cNvPicPr>
            <a:picLocks noChangeAspect="1"/>
          </p:cNvPicPr>
          <p:nvPr/>
        </p:nvPicPr>
        <p:blipFill>
          <a:blip r:embed="rId7"/>
          <a:stretch>
            <a:fillRect/>
          </a:stretch>
        </p:blipFill>
        <p:spPr>
          <a:xfrm>
            <a:off x="855485" y="1729017"/>
            <a:ext cx="3151701" cy="19745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CasellaDiTesto 18">
            <a:extLst>
              <a:ext uri="{FF2B5EF4-FFF2-40B4-BE49-F238E27FC236}">
                <a16:creationId xmlns:a16="http://schemas.microsoft.com/office/drawing/2014/main" id="{72C28820-D3E9-483E-6F87-C4F8F2527759}"/>
              </a:ext>
            </a:extLst>
          </p:cNvPr>
          <p:cNvSpPr txBox="1"/>
          <p:nvPr/>
        </p:nvSpPr>
        <p:spPr>
          <a:xfrm>
            <a:off x="2395704" y="1521293"/>
            <a:ext cx="1767741" cy="369332"/>
          </a:xfrm>
          <a:prstGeom prst="rect">
            <a:avLst/>
          </a:prstGeom>
          <a:noFill/>
        </p:spPr>
        <p:txBody>
          <a:bodyPr wrap="square" rtlCol="0">
            <a:spAutoFit/>
          </a:bodyPr>
          <a:lstStyle/>
          <a:p>
            <a:pPr algn="r"/>
            <a:r>
              <a:rPr lang="en-GB" b="1" dirty="0">
                <a:highlight>
                  <a:srgbClr val="FEDC76"/>
                </a:highlight>
                <a:latin typeface="Calibri" panose="020F0502020204030204" pitchFamily="34" charset="0"/>
                <a:cs typeface="Calibri" panose="020F0502020204030204" pitchFamily="34" charset="0"/>
              </a:rPr>
              <a:t>Exposure Model</a:t>
            </a:r>
          </a:p>
        </p:txBody>
      </p:sp>
      <p:grpSp>
        <p:nvGrpSpPr>
          <p:cNvPr id="20" name="Gruppo 19">
            <a:extLst>
              <a:ext uri="{FF2B5EF4-FFF2-40B4-BE49-F238E27FC236}">
                <a16:creationId xmlns:a16="http://schemas.microsoft.com/office/drawing/2014/main" id="{9E5CAD0D-BA59-23CA-D5E6-AD03C0CDE2F8}"/>
              </a:ext>
            </a:extLst>
          </p:cNvPr>
          <p:cNvGrpSpPr/>
          <p:nvPr/>
        </p:nvGrpSpPr>
        <p:grpSpPr>
          <a:xfrm>
            <a:off x="4468166" y="3880412"/>
            <a:ext cx="7346207" cy="2328138"/>
            <a:chOff x="3867287" y="4162798"/>
            <a:chExt cx="8036097" cy="2546776"/>
          </a:xfrm>
        </p:grpSpPr>
        <p:sp>
          <p:nvSpPr>
            <p:cNvPr id="21" name="CasellaDiTesto 20">
              <a:extLst>
                <a:ext uri="{FF2B5EF4-FFF2-40B4-BE49-F238E27FC236}">
                  <a16:creationId xmlns:a16="http://schemas.microsoft.com/office/drawing/2014/main" id="{5A9BA98E-9CF1-A807-A263-63CD79304A85}"/>
                </a:ext>
              </a:extLst>
            </p:cNvPr>
            <p:cNvSpPr txBox="1"/>
            <p:nvPr/>
          </p:nvSpPr>
          <p:spPr>
            <a:xfrm>
              <a:off x="6455807" y="4162798"/>
              <a:ext cx="2404441" cy="369332"/>
            </a:xfrm>
            <a:prstGeom prst="rect">
              <a:avLst/>
            </a:prstGeom>
            <a:noFill/>
          </p:spPr>
          <p:txBody>
            <a:bodyPr wrap="none" rtlCol="0">
              <a:spAutoFit/>
            </a:bodyPr>
            <a:lstStyle/>
            <a:p>
              <a:pPr algn="r"/>
              <a:r>
                <a:rPr lang="en-GB" b="1" dirty="0">
                  <a:highlight>
                    <a:srgbClr val="FEDC76"/>
                  </a:highlight>
                  <a:latin typeface="Calibri" panose="020F0502020204030204" pitchFamily="34" charset="0"/>
                  <a:cs typeface="Calibri" panose="020F0502020204030204" pitchFamily="34" charset="0"/>
                </a:rPr>
                <a:t>Anthropogenic Hazards</a:t>
              </a:r>
            </a:p>
          </p:txBody>
        </p:sp>
        <p:sp>
          <p:nvSpPr>
            <p:cNvPr id="22" name="CasellaDiTesto 21">
              <a:extLst>
                <a:ext uri="{FF2B5EF4-FFF2-40B4-BE49-F238E27FC236}">
                  <a16:creationId xmlns:a16="http://schemas.microsoft.com/office/drawing/2014/main" id="{0EB94F7A-E564-A86E-C83E-DEE46206C64B}"/>
                </a:ext>
              </a:extLst>
            </p:cNvPr>
            <p:cNvSpPr txBox="1"/>
            <p:nvPr/>
          </p:nvSpPr>
          <p:spPr>
            <a:xfrm>
              <a:off x="4465109" y="6126161"/>
              <a:ext cx="4349634" cy="338554"/>
            </a:xfrm>
            <a:prstGeom prst="rect">
              <a:avLst/>
            </a:prstGeom>
            <a:solidFill>
              <a:schemeClr val="bg1"/>
            </a:solidFill>
          </p:spPr>
          <p:txBody>
            <a:bodyPr wrap="square" rtlCol="0">
              <a:spAutoFit/>
            </a:bodyPr>
            <a:lstStyle/>
            <a:p>
              <a:pPr algn="r"/>
              <a:r>
                <a:rPr lang="en-GB" sz="1600" b="1" dirty="0">
                  <a:latin typeface="Calibri" panose="020F0502020204030204" pitchFamily="34" charset="0"/>
                  <a:cs typeface="Calibri" panose="020F0502020204030204" pitchFamily="34" charset="0"/>
                </a:rPr>
                <a:t>Induced seismicity                   VMS ore mining</a:t>
              </a:r>
            </a:p>
          </p:txBody>
        </p:sp>
        <p:sp>
          <p:nvSpPr>
            <p:cNvPr id="23" name="Prostokąt 10">
              <a:extLst>
                <a:ext uri="{FF2B5EF4-FFF2-40B4-BE49-F238E27FC236}">
                  <a16:creationId xmlns:a16="http://schemas.microsoft.com/office/drawing/2014/main" id="{1E5E52CB-36F4-344D-E64D-A72E64C04090}"/>
                </a:ext>
              </a:extLst>
            </p:cNvPr>
            <p:cNvSpPr/>
            <p:nvPr/>
          </p:nvSpPr>
          <p:spPr>
            <a:xfrm>
              <a:off x="8952308" y="4162798"/>
              <a:ext cx="2951076" cy="1200329"/>
            </a:xfrm>
            <a:prstGeom prst="rect">
              <a:avLst/>
            </a:prstGeom>
            <a:noFill/>
          </p:spPr>
          <p:txBody>
            <a:bodyPr wrap="square">
              <a:spAutoFit/>
            </a:bodyPr>
            <a:lstStyle/>
            <a:p>
              <a:r>
                <a:rPr lang="en-US" sz="1600" b="1" dirty="0">
                  <a:latin typeface="Calibri" panose="020F0502020204030204" pitchFamily="34" charset="0"/>
                  <a:cs typeface="Calibri" panose="020F0502020204030204" pitchFamily="34" charset="0"/>
                </a:rPr>
                <a:t>Improving performance </a:t>
              </a:r>
            </a:p>
            <a:p>
              <a:r>
                <a:rPr lang="en-US" sz="1600" b="1" dirty="0">
                  <a:latin typeface="Calibri" panose="020F0502020204030204" pitchFamily="34" charset="0"/>
                  <a:cs typeface="Calibri" panose="020F0502020204030204" pitchFamily="34" charset="0"/>
                </a:rPr>
                <a:t>of mining operation</a:t>
              </a:r>
            </a:p>
            <a:p>
              <a:endParaRPr lang="en-US" sz="800" b="1" dirty="0">
                <a:latin typeface="Calibri" panose="020F0502020204030204" pitchFamily="34" charset="0"/>
                <a:cs typeface="Calibri" panose="020F0502020204030204" pitchFamily="34" charset="0"/>
              </a:endParaRPr>
            </a:p>
            <a:p>
              <a:r>
                <a:rPr lang="en-US" sz="1600" b="1" dirty="0">
                  <a:latin typeface="Calibri" panose="020F0502020204030204" pitchFamily="34" charset="0"/>
                  <a:cs typeface="Calibri" panose="020F0502020204030204" pitchFamily="34" charset="0"/>
                </a:rPr>
                <a:t>Monitoring hazards induced</a:t>
              </a:r>
            </a:p>
            <a:p>
              <a:r>
                <a:rPr lang="en-US" sz="1600" b="1" dirty="0">
                  <a:latin typeface="Calibri" panose="020F0502020204030204" pitchFamily="34" charset="0"/>
                  <a:cs typeface="Calibri" panose="020F0502020204030204" pitchFamily="34" charset="0"/>
                </a:rPr>
                <a:t>by exploitation of geo-resources</a:t>
              </a:r>
            </a:p>
          </p:txBody>
        </p:sp>
        <p:sp>
          <p:nvSpPr>
            <p:cNvPr id="24" name="CasellaDiTesto 23">
              <a:extLst>
                <a:ext uri="{FF2B5EF4-FFF2-40B4-BE49-F238E27FC236}">
                  <a16:creationId xmlns:a16="http://schemas.microsoft.com/office/drawing/2014/main" id="{C662E375-C9A5-8609-299F-EB208D904F14}"/>
                </a:ext>
              </a:extLst>
            </p:cNvPr>
            <p:cNvSpPr txBox="1"/>
            <p:nvPr/>
          </p:nvSpPr>
          <p:spPr>
            <a:xfrm>
              <a:off x="3867287" y="6406562"/>
              <a:ext cx="3642691" cy="303012"/>
            </a:xfrm>
            <a:prstGeom prst="rect">
              <a:avLst/>
            </a:prstGeom>
            <a:noFill/>
          </p:spPr>
          <p:txBody>
            <a:bodyPr wrap="square">
              <a:spAutoFit/>
            </a:bodyPr>
            <a:lstStyle/>
            <a:p>
              <a:pPr algn="r"/>
              <a:r>
                <a:rPr lang="en-GB" sz="1200" b="1" dirty="0" err="1">
                  <a:latin typeface="Calibri" panose="020F0502020204030204" pitchFamily="34" charset="0"/>
                  <a:cs typeface="Calibri" panose="020F0502020204030204" pitchFamily="34" charset="0"/>
                </a:rPr>
                <a:t>Pyhäsalmi</a:t>
              </a:r>
              <a:r>
                <a:rPr lang="en-GB" sz="1200" b="1" dirty="0">
                  <a:latin typeface="Calibri" panose="020F0502020204030204" pitchFamily="34" charset="0"/>
                  <a:cs typeface="Calibri" panose="020F0502020204030204" pitchFamily="34" charset="0"/>
                </a:rPr>
                <a:t> Mine, Finland</a:t>
              </a:r>
            </a:p>
          </p:txBody>
        </p:sp>
      </p:grpSp>
      <p:sp>
        <p:nvSpPr>
          <p:cNvPr id="25" name="CasellaDiTesto 24">
            <a:extLst>
              <a:ext uri="{FF2B5EF4-FFF2-40B4-BE49-F238E27FC236}">
                <a16:creationId xmlns:a16="http://schemas.microsoft.com/office/drawing/2014/main" id="{3997DB93-C877-20AD-D953-D490F8D0CCB5}"/>
              </a:ext>
            </a:extLst>
          </p:cNvPr>
          <p:cNvSpPr txBox="1"/>
          <p:nvPr/>
        </p:nvSpPr>
        <p:spPr>
          <a:xfrm>
            <a:off x="8071385" y="5269621"/>
            <a:ext cx="3817033" cy="1015663"/>
          </a:xfrm>
          <a:prstGeom prst="rect">
            <a:avLst/>
          </a:prstGeom>
          <a:noFill/>
        </p:spPr>
        <p:txBody>
          <a:bodyPr wrap="square">
            <a:spAutoFit/>
          </a:bodyPr>
          <a:lstStyle/>
          <a:p>
            <a:pPr algn="r">
              <a:buClr>
                <a:srgbClr val="000000"/>
              </a:buClr>
              <a:buSzPts val="2800"/>
              <a:defRPr/>
            </a:pPr>
            <a:r>
              <a:rPr lang="en-GB" sz="2000" b="1" dirty="0">
                <a:solidFill>
                  <a:srgbClr val="04220A"/>
                </a:solidFill>
                <a:highlight>
                  <a:srgbClr val="FEDC76"/>
                </a:highlight>
                <a:latin typeface="Calibri" panose="020F0502020204030204" pitchFamily="34" charset="0"/>
                <a:cs typeface="Calibri" panose="020F0502020204030204" pitchFamily="34" charset="0"/>
                <a:sym typeface="Calibri"/>
              </a:rPr>
              <a:t>Contributing to address </a:t>
            </a:r>
            <a:br>
              <a:rPr lang="en-GB" sz="2000" b="1" dirty="0">
                <a:solidFill>
                  <a:srgbClr val="04220A"/>
                </a:solidFill>
                <a:highlight>
                  <a:srgbClr val="FEDC76"/>
                </a:highlight>
                <a:latin typeface="Calibri" panose="020F0502020204030204" pitchFamily="34" charset="0"/>
                <a:cs typeface="Calibri" panose="020F0502020204030204" pitchFamily="34" charset="0"/>
                <a:sym typeface="Calibri"/>
              </a:rPr>
            </a:br>
            <a:r>
              <a:rPr lang="en-GB" sz="2000" b="1" dirty="0">
                <a:solidFill>
                  <a:srgbClr val="04220A"/>
                </a:solidFill>
                <a:highlight>
                  <a:srgbClr val="FEDC76"/>
                </a:highlight>
                <a:latin typeface="Calibri" panose="020F0502020204030204" pitchFamily="34" charset="0"/>
                <a:cs typeface="Calibri" panose="020F0502020204030204" pitchFamily="34" charset="0"/>
                <a:sym typeface="Calibri"/>
              </a:rPr>
              <a:t>future scientific and </a:t>
            </a:r>
            <a:br>
              <a:rPr lang="en-GB" sz="2000" b="1" dirty="0">
                <a:solidFill>
                  <a:srgbClr val="04220A"/>
                </a:solidFill>
                <a:highlight>
                  <a:srgbClr val="FEDC76"/>
                </a:highlight>
                <a:latin typeface="Calibri" panose="020F0502020204030204" pitchFamily="34" charset="0"/>
                <a:cs typeface="Calibri" panose="020F0502020204030204" pitchFamily="34" charset="0"/>
                <a:sym typeface="Calibri"/>
              </a:rPr>
            </a:br>
            <a:r>
              <a:rPr lang="en-GB" sz="2000" b="1" dirty="0">
                <a:solidFill>
                  <a:srgbClr val="04220A"/>
                </a:solidFill>
                <a:highlight>
                  <a:srgbClr val="FEDC76"/>
                </a:highlight>
                <a:latin typeface="Calibri" panose="020F0502020204030204" pitchFamily="34" charset="0"/>
                <a:cs typeface="Calibri" panose="020F0502020204030204" pitchFamily="34" charset="0"/>
                <a:sym typeface="Calibri"/>
              </a:rPr>
              <a:t>societal challenges</a:t>
            </a:r>
          </a:p>
        </p:txBody>
      </p:sp>
    </p:spTree>
    <p:extLst>
      <p:ext uri="{BB962C8B-B14F-4D97-AF65-F5344CB8AC3E}">
        <p14:creationId xmlns:p14="http://schemas.microsoft.com/office/powerpoint/2010/main" val="4984937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6A8B50B-D4B8-8723-8B90-BBB5D0CCEC3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rcRect l="16690" t="5383" r="17487" b="4575"/>
          <a:stretch>
            <a:fillRect/>
          </a:stretch>
        </p:blipFill>
        <p:spPr>
          <a:xfrm>
            <a:off x="7846881" y="5806"/>
            <a:ext cx="4345119" cy="4862029"/>
          </a:xfrm>
          <a:prstGeom prst="rect">
            <a:avLst/>
          </a:prstGeom>
        </p:spPr>
      </p:pic>
      <p:sp>
        <p:nvSpPr>
          <p:cNvPr id="2" name="Title 1"/>
          <p:cNvSpPr>
            <a:spLocks noGrp="1"/>
          </p:cNvSpPr>
          <p:nvPr>
            <p:ph type="title"/>
          </p:nvPr>
        </p:nvSpPr>
        <p:spPr>
          <a:xfrm>
            <a:off x="1222408" y="-15392"/>
            <a:ext cx="10131392" cy="1325563"/>
          </a:xfrm>
        </p:spPr>
        <p:txBody>
          <a:bodyPr>
            <a:normAutofit/>
          </a:bodyPr>
          <a:lstStyle/>
          <a:p>
            <a:pPr algn="ctr"/>
            <a:r>
              <a:rPr lang="en-GB" sz="2800" dirty="0"/>
              <a:t>The Strategic Role of RIs</a:t>
            </a:r>
          </a:p>
        </p:txBody>
      </p:sp>
      <p:sp>
        <p:nvSpPr>
          <p:cNvPr id="3" name="Content Placeholder 2"/>
          <p:cNvSpPr>
            <a:spLocks noGrp="1"/>
          </p:cNvSpPr>
          <p:nvPr>
            <p:ph idx="1"/>
          </p:nvPr>
        </p:nvSpPr>
        <p:spPr>
          <a:xfrm>
            <a:off x="95168" y="1431194"/>
            <a:ext cx="8685761" cy="5184759"/>
          </a:xfrm>
        </p:spPr>
        <p:txBody>
          <a:bodyPr>
            <a:normAutofit/>
          </a:bodyPr>
          <a:lstStyle/>
          <a:p>
            <a:r>
              <a:rPr lang="en-GB" dirty="0"/>
              <a:t>Enabling </a:t>
            </a:r>
            <a:r>
              <a:rPr lang="en-GB" b="1" dirty="0"/>
              <a:t>frontier research </a:t>
            </a:r>
            <a:r>
              <a:rPr lang="en-GB" dirty="0"/>
              <a:t>and </a:t>
            </a:r>
            <a:r>
              <a:rPr lang="en-GB" b="1" dirty="0"/>
              <a:t>innovation</a:t>
            </a:r>
          </a:p>
          <a:p>
            <a:r>
              <a:rPr lang="en-GB" b="1" dirty="0"/>
              <a:t>Long-term planning across Europe through the ESFRI roadmap: </a:t>
            </a:r>
            <a:r>
              <a:rPr lang="en-GB" b="1" dirty="0">
                <a:hlinkClick r:id="rId5"/>
              </a:rPr>
              <a:t>https://www.esfri.eu/esfri-roadmap</a:t>
            </a:r>
            <a:r>
              <a:rPr lang="en-GB" b="1" dirty="0"/>
              <a:t> </a:t>
            </a:r>
          </a:p>
          <a:p>
            <a:r>
              <a:rPr lang="en-GB" b="1" dirty="0"/>
              <a:t>Supporting scientific excellence </a:t>
            </a:r>
            <a:r>
              <a:rPr lang="en-GB" dirty="0"/>
              <a:t>and </a:t>
            </a:r>
            <a:r>
              <a:rPr lang="en-GB" b="1" dirty="0"/>
              <a:t>industrial competitiveness</a:t>
            </a:r>
            <a:r>
              <a:rPr lang="en-GB" dirty="0"/>
              <a:t>.</a:t>
            </a:r>
            <a:endParaRPr lang="en-GB" sz="1800" i="1" dirty="0"/>
          </a:p>
          <a:p>
            <a:pPr lvl="1">
              <a:buClr>
                <a:schemeClr val="accent2"/>
              </a:buClr>
              <a:buSzPct val="150000"/>
              <a:buFont typeface="Wingdings" pitchFamily="2" charset="2"/>
              <a:buChar char="ü"/>
            </a:pPr>
            <a:r>
              <a:rPr lang="en-GB" i="1" dirty="0"/>
              <a:t>Recognised in EU strategic reports: Draghi, Letta, Heitor.</a:t>
            </a:r>
          </a:p>
          <a:p>
            <a:pPr lvl="1">
              <a:buClr>
                <a:schemeClr val="accent2"/>
              </a:buClr>
              <a:buSzPct val="150000"/>
              <a:buFont typeface="Wingdings" pitchFamily="2" charset="2"/>
              <a:buChar char="ü"/>
            </a:pPr>
            <a:r>
              <a:rPr lang="en-GB" i="1" dirty="0"/>
              <a:t>Prioritised by EU leaders including President von der Leyen and Commissioner </a:t>
            </a:r>
            <a:r>
              <a:rPr lang="en-GB" i="1" dirty="0" err="1"/>
              <a:t>Zaharieva</a:t>
            </a:r>
            <a:r>
              <a:rPr lang="en-GB" i="1" dirty="0"/>
              <a:t>.</a:t>
            </a:r>
          </a:p>
        </p:txBody>
      </p:sp>
      <p:sp>
        <p:nvSpPr>
          <p:cNvPr id="6" name="CasellaDiTesto 4">
            <a:extLst>
              <a:ext uri="{FF2B5EF4-FFF2-40B4-BE49-F238E27FC236}">
                <a16:creationId xmlns:a16="http://schemas.microsoft.com/office/drawing/2014/main" id="{6BBB2C1D-C9F3-4192-B6D3-4482EE255C09}"/>
              </a:ext>
            </a:extLst>
          </p:cNvPr>
          <p:cNvSpPr txBox="1"/>
          <p:nvPr/>
        </p:nvSpPr>
        <p:spPr>
          <a:xfrm>
            <a:off x="312644" y="4891971"/>
            <a:ext cx="11520768" cy="1222787"/>
          </a:xfrm>
          <a:prstGeom prst="roundRect">
            <a:avLst>
              <a:gd name="adj" fmla="val 7940"/>
            </a:avLst>
          </a:prstGeom>
          <a:solidFill>
            <a:srgbClr val="FEDC76"/>
          </a:solidFill>
        </p:spPr>
        <p:txBody>
          <a:bodyPr wrap="square">
            <a:spAutoFit/>
          </a:bodyPr>
          <a:lstStyle/>
          <a:p>
            <a:pPr marL="9525">
              <a:spcBef>
                <a:spcPts val="300"/>
              </a:spcBef>
            </a:pPr>
            <a:r>
              <a:rPr lang="en-GB" b="1" i="1" dirty="0">
                <a:latin typeface="Calibri" panose="020F0502020204030204" pitchFamily="34" charset="0"/>
                <a:cs typeface="Calibri" panose="020F0502020204030204" pitchFamily="34" charset="0"/>
              </a:rPr>
              <a:t>“A key pillar </a:t>
            </a:r>
            <a:r>
              <a:rPr lang="en-GB" i="1" dirty="0">
                <a:latin typeface="Calibri" panose="020F0502020204030204" pitchFamily="34" charset="0"/>
                <a:cs typeface="Calibri" panose="020F0502020204030204" pitchFamily="34" charset="0"/>
              </a:rPr>
              <a:t>of the fifth freedom is the</a:t>
            </a:r>
            <a:r>
              <a:rPr lang="en-GB" b="1" i="1" dirty="0">
                <a:latin typeface="Calibri" panose="020F0502020204030204" pitchFamily="34" charset="0"/>
                <a:cs typeface="Calibri" panose="020F0502020204030204" pitchFamily="34" charset="0"/>
              </a:rPr>
              <a:t> empowerment of our research infrastructures</a:t>
            </a:r>
            <a:r>
              <a:rPr lang="en-GB" i="1" dirty="0">
                <a:latin typeface="Calibri" panose="020F0502020204030204" pitchFamily="34" charset="0"/>
                <a:cs typeface="Calibri" panose="020F0502020204030204" pitchFamily="34" charset="0"/>
              </a:rPr>
              <a:t>. By facilitating access to laboratories, digital platforms, and cutting-edge equipment across Europe, we equip our research community to </a:t>
            </a:r>
            <a:r>
              <a:rPr lang="en-GB" b="1" i="1" dirty="0">
                <a:latin typeface="Calibri" panose="020F0502020204030204" pitchFamily="34" charset="0"/>
                <a:cs typeface="Calibri" panose="020F0502020204030204" pitchFamily="34" charset="0"/>
              </a:rPr>
              <a:t>take on complex, multidisciplinary challenges vital to our collective future</a:t>
            </a:r>
            <a:r>
              <a:rPr lang="en-GB" i="1" dirty="0">
                <a:latin typeface="Calibri" panose="020F0502020204030204" pitchFamily="34" charset="0"/>
                <a:cs typeface="Calibri" panose="020F0502020204030204" pitchFamily="34" charset="0"/>
              </a:rPr>
              <a:t>.” </a:t>
            </a:r>
            <a:endParaRPr lang="en-GB" dirty="0">
              <a:latin typeface="Calibri" panose="020F0502020204030204" pitchFamily="34" charset="0"/>
              <a:cs typeface="Calibri" panose="020F0502020204030204" pitchFamily="34" charset="0"/>
            </a:endParaRPr>
          </a:p>
          <a:p>
            <a:pPr marL="9525">
              <a:spcBef>
                <a:spcPts val="300"/>
              </a:spcBef>
            </a:pPr>
            <a:r>
              <a:rPr lang="en-GB" sz="1400" spc="-60" dirty="0">
                <a:latin typeface="Calibri" panose="020F0502020204030204" pitchFamily="34" charset="0"/>
                <a:cs typeface="Calibri" panose="020F0502020204030204" pitchFamily="34" charset="0"/>
              </a:rPr>
              <a:t>[E. Letta , “Much More than a Market - Speed, Security, Solidarity. Empowering the Single Market to deliver a sustainable future and prosperity for all EU Citizens”, April 2024]</a:t>
            </a:r>
            <a:endParaRPr lang="it-IT" sz="1400" b="1" i="1" spc="-60" dirty="0">
              <a:solidFill>
                <a:srgbClr val="59595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16156716"/>
      </p:ext>
    </p:extLst>
  </p:cSld>
  <p:clrMapOvr>
    <a:masterClrMapping/>
  </p:clrMapOvr>
  <mc:AlternateContent xmlns:mc="http://schemas.openxmlformats.org/markup-compatibility/2006" xmlns:p14="http://schemas.microsoft.com/office/powerpoint/2010/main">
    <mc:Choice Requires="p14">
      <p:transition p14:dur="10">
        <p:pull/>
      </p:transition>
    </mc:Choice>
    <mc:Fallback xmlns="">
      <p:transition>
        <p:pull/>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9" name="Google Shape;159;p5"/>
          <p:cNvSpPr txBox="1"/>
          <p:nvPr/>
        </p:nvSpPr>
        <p:spPr>
          <a:xfrm>
            <a:off x="697832" y="302301"/>
            <a:ext cx="11321715" cy="5231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dirty="0">
                <a:solidFill>
                  <a:srgbClr val="04220A"/>
                </a:solidFill>
                <a:latin typeface="Calibri"/>
                <a:ea typeface="Calibri"/>
                <a:cs typeface="Calibri"/>
                <a:sym typeface="Calibri"/>
              </a:rPr>
              <a:t>EPOS Open source</a:t>
            </a:r>
            <a:endParaRPr lang="en-GB" dirty="0">
              <a:solidFill>
                <a:srgbClr val="04220A"/>
              </a:solidFill>
            </a:endParaRPr>
          </a:p>
        </p:txBody>
      </p:sp>
      <p:sp>
        <p:nvSpPr>
          <p:cNvPr id="5" name="TextBox 5">
            <a:extLst>
              <a:ext uri="{FF2B5EF4-FFF2-40B4-BE49-F238E27FC236}">
                <a16:creationId xmlns:a16="http://schemas.microsoft.com/office/drawing/2014/main" id="{39ACE2F9-21FE-F71B-F039-B65CE5E654FC}"/>
              </a:ext>
            </a:extLst>
          </p:cNvPr>
          <p:cNvSpPr txBox="1"/>
          <p:nvPr/>
        </p:nvSpPr>
        <p:spPr>
          <a:xfrm>
            <a:off x="479425" y="2053071"/>
            <a:ext cx="6136528" cy="3354765"/>
          </a:xfrm>
          <a:prstGeom prst="rect">
            <a:avLst/>
          </a:prstGeom>
          <a:noFill/>
        </p:spPr>
        <p:txBody>
          <a:bodyPr wrap="square" rtlCol="0">
            <a:spAutoFit/>
          </a:bodyPr>
          <a:lstStyle/>
          <a:p>
            <a:pPr marL="285750" lvl="0" indent="-285750">
              <a:spcBef>
                <a:spcPts val="1200"/>
              </a:spcBef>
              <a:buFont typeface="Arial" panose="020B0604020202020204" pitchFamily="34" charset="0"/>
              <a:buChar char="•"/>
            </a:pPr>
            <a:r>
              <a:rPr lang="en-GB" sz="2400" dirty="0">
                <a:latin typeface="Calibri" panose="020F0502020204030204" pitchFamily="34" charset="0"/>
                <a:cs typeface="Calibri" panose="020F0502020204030204" pitchFamily="34" charset="0"/>
              </a:rPr>
              <a:t>The </a:t>
            </a:r>
            <a:r>
              <a:rPr lang="en-GB" sz="2400" b="1" dirty="0">
                <a:highlight>
                  <a:srgbClr val="FEDC76"/>
                </a:highlight>
                <a:latin typeface="Calibri" panose="020F0502020204030204" pitchFamily="34" charset="0"/>
                <a:cs typeface="Calibri" panose="020F0502020204030204" pitchFamily="34" charset="0"/>
              </a:rPr>
              <a:t>EPOS Platform Open Source </a:t>
            </a:r>
            <a:r>
              <a:rPr lang="en-GB" sz="2400" dirty="0">
                <a:highlight>
                  <a:srgbClr val="FEDC76"/>
                </a:highlight>
                <a:latin typeface="Calibri" panose="020F0502020204030204" pitchFamily="34" charset="0"/>
                <a:cs typeface="Calibri" panose="020F0502020204030204" pitchFamily="34" charset="0"/>
              </a:rPr>
              <a:t>is released under the </a:t>
            </a:r>
            <a:r>
              <a:rPr lang="en-GB" sz="2400" b="1" u="sng" dirty="0">
                <a:highlight>
                  <a:srgbClr val="FEDC76"/>
                </a:highlight>
                <a:latin typeface="Calibri" panose="020F0502020204030204" pitchFamily="34" charset="0"/>
                <a:cs typeface="Calibri" panose="020F0502020204030204" pitchFamily="34" charset="0"/>
                <a:hlinkClick r:id="rId3"/>
              </a:rPr>
              <a:t>GPLv3 license</a:t>
            </a:r>
            <a:r>
              <a:rPr lang="en-GB" sz="2400" dirty="0">
                <a:highlight>
                  <a:srgbClr val="FEDC76"/>
                </a:highlight>
                <a:latin typeface="Calibri" panose="020F0502020204030204" pitchFamily="34" charset="0"/>
                <a:cs typeface="Calibri" panose="020F0502020204030204" pitchFamily="34" charset="0"/>
              </a:rPr>
              <a:t>.</a:t>
            </a:r>
            <a:r>
              <a:rPr lang="en-GB" sz="2400" dirty="0">
                <a:highlight>
                  <a:srgbClr val="DFFCBC"/>
                </a:highlight>
                <a:latin typeface="Calibri" panose="020F0502020204030204" pitchFamily="34" charset="0"/>
                <a:cs typeface="Calibri" panose="020F0502020204030204" pitchFamily="34" charset="0"/>
              </a:rPr>
              <a:t> </a:t>
            </a:r>
          </a:p>
          <a:p>
            <a:pPr marL="285750" lvl="0" indent="-285750">
              <a:spcBef>
                <a:spcPts val="1200"/>
              </a:spcBef>
              <a:buFont typeface="Arial" panose="020B0604020202020204" pitchFamily="34" charset="0"/>
              <a:buChar char="•"/>
            </a:pPr>
            <a:r>
              <a:rPr lang="en-GB" sz="2400" dirty="0">
                <a:latin typeface="Calibri" panose="020F0502020204030204" pitchFamily="34" charset="0"/>
                <a:cs typeface="Calibri" panose="020F0502020204030204" pitchFamily="34" charset="0"/>
              </a:rPr>
              <a:t>Open-source, service-based data integration and visualization system built on a </a:t>
            </a:r>
            <a:r>
              <a:rPr lang="en-GB" sz="2400" b="1" dirty="0">
                <a:latin typeface="Calibri" panose="020F0502020204030204" pitchFamily="34" charset="0"/>
                <a:cs typeface="Calibri" panose="020F0502020204030204" pitchFamily="34" charset="0"/>
              </a:rPr>
              <a:t>microservices architecture</a:t>
            </a:r>
            <a:r>
              <a:rPr lang="en-GB" sz="2400" dirty="0">
                <a:latin typeface="Calibri" panose="020F0502020204030204" pitchFamily="34" charset="0"/>
                <a:cs typeface="Calibri" panose="020F0502020204030204" pitchFamily="34" charset="0"/>
              </a:rPr>
              <a:t>. </a:t>
            </a:r>
          </a:p>
          <a:p>
            <a:pPr marL="285750" lvl="0" indent="-285750">
              <a:spcBef>
                <a:spcPts val="1200"/>
              </a:spcBef>
              <a:buFont typeface="Arial" panose="020B0604020202020204" pitchFamily="34" charset="0"/>
              <a:buChar char="•"/>
            </a:pPr>
            <a:r>
              <a:rPr lang="en-GB" sz="2400" dirty="0">
                <a:latin typeface="Calibri" panose="020F0502020204030204" pitchFamily="34" charset="0"/>
                <a:cs typeface="Calibri" panose="020F0502020204030204" pitchFamily="34" charset="0"/>
              </a:rPr>
              <a:t>Technical documentation on the platform's architecture and source code for each microservice is available online</a:t>
            </a:r>
          </a:p>
        </p:txBody>
      </p:sp>
      <p:sp>
        <p:nvSpPr>
          <p:cNvPr id="4" name="Google Shape;167;p5">
            <a:extLst>
              <a:ext uri="{FF2B5EF4-FFF2-40B4-BE49-F238E27FC236}">
                <a16:creationId xmlns:a16="http://schemas.microsoft.com/office/drawing/2014/main" id="{BC5CB8E6-0D29-56C7-067E-28D7C2C7036F}"/>
              </a:ext>
            </a:extLst>
          </p:cNvPr>
          <p:cNvSpPr/>
          <p:nvPr/>
        </p:nvSpPr>
        <p:spPr>
          <a:xfrm>
            <a:off x="401420" y="5655661"/>
            <a:ext cx="5580063" cy="369291"/>
          </a:xfrm>
          <a:prstGeom prst="rect">
            <a:avLst/>
          </a:prstGeom>
          <a:noFill/>
          <a:ln>
            <a:noFill/>
          </a:ln>
        </p:spPr>
        <p:txBody>
          <a:bodyPr spcFirstLastPara="1" wrap="square" lIns="91425" tIns="45700" rIns="91425" bIns="45700" anchor="t" anchorCtr="0">
            <a:spAutoFit/>
          </a:bodyPr>
          <a:lstStyle/>
          <a:p>
            <a:pPr lvl="0" algn="ctr">
              <a:buClr>
                <a:srgbClr val="000000"/>
              </a:buClr>
              <a:buSzPts val="1600"/>
            </a:pPr>
            <a:r>
              <a:rPr lang="en-GB" b="1" u="sng" dirty="0">
                <a:solidFill>
                  <a:srgbClr val="385623"/>
                </a:solidFill>
                <a:highlight>
                  <a:srgbClr val="FEDC76"/>
                </a:highlight>
                <a:latin typeface="Calibri" panose="020F0502020204030204" pitchFamily="34" charset="0"/>
                <a:ea typeface="Calibri"/>
                <a:cs typeface="Calibri" panose="020F0502020204030204" pitchFamily="34" charset="0"/>
                <a:sym typeface="Calibri"/>
              </a:rPr>
              <a:t>https://epos-</a:t>
            </a:r>
            <a:r>
              <a:rPr lang="en-GB" b="1" u="sng" dirty="0" err="1">
                <a:solidFill>
                  <a:srgbClr val="385623"/>
                </a:solidFill>
                <a:highlight>
                  <a:srgbClr val="FEDC76"/>
                </a:highlight>
                <a:latin typeface="Calibri" panose="020F0502020204030204" pitchFamily="34" charset="0"/>
                <a:ea typeface="Calibri"/>
                <a:cs typeface="Calibri" panose="020F0502020204030204" pitchFamily="34" charset="0"/>
                <a:sym typeface="Calibri"/>
              </a:rPr>
              <a:t>eric.github.io</a:t>
            </a:r>
            <a:r>
              <a:rPr lang="en-GB" b="1" u="sng" dirty="0">
                <a:solidFill>
                  <a:srgbClr val="385623"/>
                </a:solidFill>
                <a:highlight>
                  <a:srgbClr val="FEDC76"/>
                </a:highlight>
                <a:latin typeface="Calibri" panose="020F0502020204030204" pitchFamily="34" charset="0"/>
                <a:ea typeface="Calibri"/>
                <a:cs typeface="Calibri" panose="020F0502020204030204" pitchFamily="34" charset="0"/>
                <a:sym typeface="Calibri"/>
              </a:rPr>
              <a:t>/opensource-docs/</a:t>
            </a:r>
            <a:endParaRPr lang="en-GB" dirty="0">
              <a:highlight>
                <a:srgbClr val="FEDC76"/>
              </a:highlight>
              <a:latin typeface="Calibri" panose="020F0502020204030204" pitchFamily="34" charset="0"/>
              <a:cs typeface="Calibri" panose="020F0502020204030204" pitchFamily="34" charset="0"/>
            </a:endParaRPr>
          </a:p>
        </p:txBody>
      </p:sp>
      <p:sp>
        <p:nvSpPr>
          <p:cNvPr id="6" name="Google Shape;168;p5">
            <a:extLst>
              <a:ext uri="{FF2B5EF4-FFF2-40B4-BE49-F238E27FC236}">
                <a16:creationId xmlns:a16="http://schemas.microsoft.com/office/drawing/2014/main" id="{1233A5CC-C765-E6EA-E2EC-7418DE466904}"/>
              </a:ext>
            </a:extLst>
          </p:cNvPr>
          <p:cNvSpPr/>
          <p:nvPr/>
        </p:nvSpPr>
        <p:spPr>
          <a:xfrm>
            <a:off x="8592538" y="1899596"/>
            <a:ext cx="3439041" cy="338514"/>
          </a:xfrm>
          <a:prstGeom prst="rect">
            <a:avLst/>
          </a:prstGeom>
          <a:solidFill>
            <a:srgbClr val="F6FAFD"/>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n-GB" sz="16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7886C85-8C83-9453-661E-777462647C5A}"/>
              </a:ext>
            </a:extLst>
          </p:cNvPr>
          <p:cNvPicPr>
            <a:picLocks noChangeAspect="1"/>
          </p:cNvPicPr>
          <p:nvPr/>
        </p:nvPicPr>
        <p:blipFill>
          <a:blip r:embed="rId4"/>
          <a:stretch>
            <a:fillRect/>
          </a:stretch>
        </p:blipFill>
        <p:spPr>
          <a:xfrm>
            <a:off x="7053786" y="712036"/>
            <a:ext cx="4965761" cy="6145964"/>
          </a:xfrm>
          <a:prstGeom prst="rect">
            <a:avLst/>
          </a:prstGeom>
        </p:spPr>
      </p:pic>
    </p:spTree>
    <p:extLst>
      <p:ext uri="{BB962C8B-B14F-4D97-AF65-F5344CB8AC3E}">
        <p14:creationId xmlns:p14="http://schemas.microsoft.com/office/powerpoint/2010/main" val="41289749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8" descr="Immagine che contiene logo, Elementi grafici, schermata, grafica&#10;&#10;Descrizione generata automaticamente">
            <a:extLst>
              <a:ext uri="{FF2B5EF4-FFF2-40B4-BE49-F238E27FC236}">
                <a16:creationId xmlns:a16="http://schemas.microsoft.com/office/drawing/2014/main" id="{39E3BAB4-EFBC-DE54-E86B-3CA8A76932CC}"/>
              </a:ext>
            </a:extLst>
          </p:cNvPr>
          <p:cNvPicPr>
            <a:picLocks noGrp="1" noChangeAspect="1"/>
          </p:cNvPicPr>
          <p:nvPr>
            <p:ph idx="4294967295"/>
          </p:nvPr>
        </p:nvPicPr>
        <p:blipFill>
          <a:blip r:embed="rId3"/>
          <a:stretch>
            <a:fillRect/>
          </a:stretch>
        </p:blipFill>
        <p:spPr>
          <a:xfrm>
            <a:off x="0" y="11113"/>
            <a:ext cx="6096000" cy="2328862"/>
          </a:xfrm>
        </p:spPr>
      </p:pic>
      <p:sp>
        <p:nvSpPr>
          <p:cNvPr id="5" name="Title 1">
            <a:extLst>
              <a:ext uri="{FF2B5EF4-FFF2-40B4-BE49-F238E27FC236}">
                <a16:creationId xmlns:a16="http://schemas.microsoft.com/office/drawing/2014/main" id="{D39C8AB6-3E25-7601-8148-D2C5FE6C17E7}"/>
              </a:ext>
            </a:extLst>
          </p:cNvPr>
          <p:cNvSpPr>
            <a:spLocks noGrp="1"/>
          </p:cNvSpPr>
          <p:nvPr>
            <p:ph type="title" idx="4294967295"/>
          </p:nvPr>
        </p:nvSpPr>
        <p:spPr>
          <a:xfrm>
            <a:off x="0" y="2914015"/>
            <a:ext cx="12192000" cy="1365250"/>
          </a:xfrm>
        </p:spPr>
        <p:txBody>
          <a:bodyPr>
            <a:normAutofit/>
          </a:bodyPr>
          <a:lstStyle/>
          <a:p>
            <a:pPr algn="ctr"/>
            <a:r>
              <a:rPr lang="en-GB" sz="4400" dirty="0">
                <a:solidFill>
                  <a:srgbClr val="1D4927"/>
                </a:solidFill>
              </a:rPr>
              <a:t>Thank you for your attention!</a:t>
            </a:r>
          </a:p>
        </p:txBody>
      </p:sp>
      <p:sp>
        <p:nvSpPr>
          <p:cNvPr id="6" name="Title 1">
            <a:extLst>
              <a:ext uri="{FF2B5EF4-FFF2-40B4-BE49-F238E27FC236}">
                <a16:creationId xmlns:a16="http://schemas.microsoft.com/office/drawing/2014/main" id="{7B7934E8-C0FC-623C-AE84-67461FB98E7D}"/>
              </a:ext>
            </a:extLst>
          </p:cNvPr>
          <p:cNvSpPr txBox="1">
            <a:spLocks/>
          </p:cNvSpPr>
          <p:nvPr/>
        </p:nvSpPr>
        <p:spPr>
          <a:xfrm>
            <a:off x="0" y="4156376"/>
            <a:ext cx="12191999" cy="5700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2400" dirty="0" err="1">
                <a:solidFill>
                  <a:srgbClr val="EBA900"/>
                </a:solidFill>
                <a:latin typeface="Calibri" panose="020F0502020204030204" pitchFamily="34" charset="0"/>
                <a:cs typeface="Calibri" panose="020F0502020204030204" pitchFamily="34" charset="0"/>
              </a:rPr>
              <a:t>federica.tanlongo@epos-eric.eu</a:t>
            </a:r>
            <a:endParaRPr lang="en-GB" sz="2400" dirty="0">
              <a:solidFill>
                <a:srgbClr val="EBA900"/>
              </a:solidFill>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06C863A9-1257-189E-ED01-C6ECA7A1AE64}"/>
              </a:ext>
            </a:extLst>
          </p:cNvPr>
          <p:cNvSpPr txBox="1">
            <a:spLocks/>
          </p:cNvSpPr>
          <p:nvPr/>
        </p:nvSpPr>
        <p:spPr>
          <a:xfrm>
            <a:off x="0" y="4782214"/>
            <a:ext cx="12192000" cy="57005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GB" sz="2000" dirty="0">
                <a:hlinkClick r:id="rId4">
                  <a:extLst>
                    <a:ext uri="{A12FA001-AC4F-418D-AE19-62706E023703}">
                      <ahyp:hlinkClr xmlns:ahyp="http://schemas.microsoft.com/office/drawing/2018/hyperlinkcolor" val="tx"/>
                    </a:ext>
                  </a:extLst>
                </a:hlinkClick>
              </a:rPr>
              <a:t>www.epos-eu.org/on</a:t>
            </a:r>
            <a:r>
              <a:rPr lang="en-GB" sz="2000" dirty="0"/>
              <a:t> </a:t>
            </a:r>
            <a:r>
              <a:rPr lang="en-GB" sz="2000" dirty="0">
                <a:solidFill>
                  <a:srgbClr val="EBA900"/>
                </a:solidFill>
              </a:rPr>
              <a:t>|</a:t>
            </a:r>
            <a:r>
              <a:rPr lang="en-GB" sz="2000" dirty="0"/>
              <a:t> social media </a:t>
            </a:r>
            <a:r>
              <a:rPr lang="en-GB" sz="2000" dirty="0">
                <a:solidFill>
                  <a:srgbClr val="E5A113"/>
                </a:solidFill>
              </a:rPr>
              <a:t>#</a:t>
            </a:r>
            <a:r>
              <a:rPr lang="en-GB" sz="2000" dirty="0" err="1"/>
              <a:t>EPOSon</a:t>
            </a:r>
            <a:endParaRPr lang="en-GB" sz="2000" dirty="0"/>
          </a:p>
        </p:txBody>
      </p:sp>
    </p:spTree>
    <p:extLst>
      <p:ext uri="{BB962C8B-B14F-4D97-AF65-F5344CB8AC3E}">
        <p14:creationId xmlns:p14="http://schemas.microsoft.com/office/powerpoint/2010/main" val="4289618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BFB60-992A-EDEF-790D-ACBF11E5C5A0}"/>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C0083506-5AE8-409A-09CF-FD8AAE7DA895}"/>
              </a:ext>
            </a:extLst>
          </p:cNvPr>
          <p:cNvSpPr>
            <a:spLocks noGrp="1"/>
          </p:cNvSpPr>
          <p:nvPr>
            <p:ph type="title"/>
          </p:nvPr>
        </p:nvSpPr>
        <p:spPr>
          <a:xfrm>
            <a:off x="0" y="-15392"/>
            <a:ext cx="12191999" cy="1325563"/>
          </a:xfrm>
        </p:spPr>
        <p:txBody>
          <a:bodyPr>
            <a:normAutofit/>
          </a:bodyPr>
          <a:lstStyle/>
          <a:p>
            <a:pPr algn="ctr"/>
            <a:r>
              <a:rPr lang="en-GB" sz="2800" dirty="0"/>
              <a:t>Big challenges…</a:t>
            </a:r>
          </a:p>
        </p:txBody>
      </p:sp>
      <p:sp>
        <p:nvSpPr>
          <p:cNvPr id="4" name="Google Shape;50;p2">
            <a:extLst>
              <a:ext uri="{FF2B5EF4-FFF2-40B4-BE49-F238E27FC236}">
                <a16:creationId xmlns:a16="http://schemas.microsoft.com/office/drawing/2014/main" id="{83E94ABC-8036-CE07-9BE6-5BF9D868AE7E}"/>
              </a:ext>
            </a:extLst>
          </p:cNvPr>
          <p:cNvSpPr txBox="1"/>
          <p:nvPr/>
        </p:nvSpPr>
        <p:spPr>
          <a:xfrm>
            <a:off x="687776" y="1346970"/>
            <a:ext cx="10816448" cy="1990633"/>
          </a:xfrm>
          <a:prstGeom prst="rect">
            <a:avLst/>
          </a:prstGeom>
          <a:noFill/>
          <a:ln>
            <a:noFill/>
          </a:ln>
        </p:spPr>
        <p:txBody>
          <a:bodyPr spcFirstLastPara="1" wrap="square" lIns="91425" tIns="45700" rIns="91425" bIns="45700" anchor="t" anchorCtr="0">
            <a:spAutoFit/>
          </a:bodyPr>
          <a:lstStyle/>
          <a:p>
            <a:pPr marL="0" marR="0" lvl="0" indent="0" algn="l" rtl="0">
              <a:lnSpc>
                <a:spcPct val="114000"/>
              </a:lnSpc>
              <a:spcBef>
                <a:spcPts val="0"/>
              </a:spcBef>
              <a:spcAft>
                <a:spcPts val="0"/>
              </a:spcAft>
              <a:buNone/>
            </a:pPr>
            <a:r>
              <a:rPr lang="en-GB" sz="2400" b="1" dirty="0">
                <a:highlight>
                  <a:srgbClr val="FEDC76"/>
                </a:highlight>
                <a:latin typeface="Calibri"/>
                <a:cs typeface="Calibri"/>
                <a:sym typeface="Wingdings" pitchFamily="2" charset="2"/>
              </a:rPr>
              <a:t> </a:t>
            </a:r>
            <a:r>
              <a:rPr lang="en-GB" sz="2400" b="1" dirty="0">
                <a:highlight>
                  <a:srgbClr val="FEDC76"/>
                </a:highlight>
                <a:latin typeface="Calibri"/>
                <a:cs typeface="Calibri"/>
                <a:sym typeface="Calibri"/>
              </a:rPr>
              <a:t>Integrated, multidisciplinary research is key</a:t>
            </a:r>
            <a:endParaRPr lang="en-GB" sz="2400" b="1" dirty="0">
              <a:highlight>
                <a:srgbClr val="FEDC76"/>
              </a:highlight>
              <a:latin typeface="Calibri"/>
              <a:cs typeface="Calibri"/>
            </a:endParaRPr>
          </a:p>
          <a:p>
            <a:pPr marL="762000" marR="0" lvl="0" indent="-441325" algn="l" rtl="0">
              <a:spcBef>
                <a:spcPts val="0"/>
              </a:spcBef>
              <a:spcAft>
                <a:spcPts val="0"/>
              </a:spcAft>
              <a:buFont typeface="Arial" panose="020B0604020202020204" pitchFamily="34" charset="0"/>
              <a:buChar char="•"/>
            </a:pPr>
            <a:r>
              <a:rPr lang="en-GB" sz="2400" b="0" i="0" u="none" strike="noStrike" cap="none" dirty="0">
                <a:solidFill>
                  <a:schemeClr val="dk1"/>
                </a:solidFill>
                <a:latin typeface="Calibri"/>
                <a:ea typeface="Calibri"/>
                <a:cs typeface="Calibri"/>
                <a:sym typeface="Calibri"/>
              </a:rPr>
              <a:t>to understand the Earth’s chemical and physical processes</a:t>
            </a:r>
          </a:p>
          <a:p>
            <a:pPr marL="762000" marR="0" lvl="0" indent="-441325" algn="l" rtl="0">
              <a:spcBef>
                <a:spcPts val="0"/>
              </a:spcBef>
              <a:spcAft>
                <a:spcPts val="0"/>
              </a:spcAft>
              <a:buFont typeface="Arial" panose="020B0604020202020204" pitchFamily="34" charset="0"/>
              <a:buChar char="•"/>
            </a:pPr>
            <a:r>
              <a:rPr lang="en-GB" sz="2400" b="0" i="0" u="none" strike="noStrike" cap="none" dirty="0">
                <a:solidFill>
                  <a:schemeClr val="dk1"/>
                </a:solidFill>
                <a:latin typeface="Calibri"/>
                <a:ea typeface="Calibri"/>
                <a:cs typeface="Calibri"/>
                <a:sym typeface="Calibri"/>
              </a:rPr>
              <a:t>to forecast the events </a:t>
            </a:r>
          </a:p>
          <a:p>
            <a:pPr marL="762000" marR="0" lvl="0" indent="-441325" algn="l" rtl="0">
              <a:spcBef>
                <a:spcPts val="0"/>
              </a:spcBef>
              <a:spcAft>
                <a:spcPts val="0"/>
              </a:spcAft>
              <a:buFont typeface="Arial" panose="020B0604020202020204" pitchFamily="34" charset="0"/>
              <a:buChar char="•"/>
            </a:pPr>
            <a:r>
              <a:rPr lang="en-GB" sz="2400" b="0" i="0" u="none" strike="noStrike" cap="none" dirty="0">
                <a:solidFill>
                  <a:schemeClr val="dk1"/>
                </a:solidFill>
                <a:latin typeface="Calibri"/>
                <a:ea typeface="Calibri"/>
                <a:cs typeface="Calibri"/>
                <a:sym typeface="Calibri"/>
              </a:rPr>
              <a:t>to assess hazards and mitigate risks </a:t>
            </a:r>
          </a:p>
          <a:p>
            <a:pPr marL="762000" marR="0" lvl="0" indent="-441325" algn="l" rtl="0">
              <a:spcBef>
                <a:spcPts val="0"/>
              </a:spcBef>
              <a:spcAft>
                <a:spcPts val="0"/>
              </a:spcAft>
              <a:buFont typeface="Arial" panose="020B0604020202020204" pitchFamily="34" charset="0"/>
              <a:buChar char="•"/>
            </a:pPr>
            <a:r>
              <a:rPr lang="en-GB" sz="2400" b="0" i="0" u="none" strike="noStrike" cap="none" dirty="0">
                <a:solidFill>
                  <a:schemeClr val="dk1"/>
                </a:solidFill>
                <a:latin typeface="Calibri"/>
                <a:ea typeface="Calibri"/>
                <a:cs typeface="Calibri"/>
                <a:sym typeface="Calibri"/>
              </a:rPr>
              <a:t>to sustainably exploit geo-resources</a:t>
            </a:r>
            <a:endParaRPr lang="en-GB" sz="2400" dirty="0">
              <a:solidFill>
                <a:srgbClr val="0432FF"/>
              </a:solidFill>
            </a:endParaRPr>
          </a:p>
        </p:txBody>
      </p:sp>
      <p:sp>
        <p:nvSpPr>
          <p:cNvPr id="5" name="CasellaDiTesto 8">
            <a:extLst>
              <a:ext uri="{FF2B5EF4-FFF2-40B4-BE49-F238E27FC236}">
                <a16:creationId xmlns:a16="http://schemas.microsoft.com/office/drawing/2014/main" id="{56ABA38B-9E54-F165-63FB-FB8D1FF1443B}"/>
              </a:ext>
            </a:extLst>
          </p:cNvPr>
          <p:cNvSpPr txBox="1"/>
          <p:nvPr/>
        </p:nvSpPr>
        <p:spPr>
          <a:xfrm>
            <a:off x="671100" y="3581211"/>
            <a:ext cx="10849800" cy="2908489"/>
          </a:xfrm>
          <a:prstGeom prst="rect">
            <a:avLst/>
          </a:prstGeom>
          <a:noFill/>
        </p:spPr>
        <p:txBody>
          <a:bodyPr wrap="square">
            <a:spAutoFit/>
          </a:bodyPr>
          <a:lstStyle/>
          <a:p>
            <a:pPr marL="342900" indent="-342900" algn="just">
              <a:spcBef>
                <a:spcPts val="600"/>
              </a:spcBef>
              <a:spcAft>
                <a:spcPts val="600"/>
              </a:spcAft>
              <a:buFont typeface="Wingdings" pitchFamily="2" charset="2"/>
              <a:buChar char="à"/>
            </a:pPr>
            <a:r>
              <a:rPr lang="en-GB" sz="2400" b="1" dirty="0">
                <a:highlight>
                  <a:srgbClr val="FEDC76"/>
                </a:highlight>
                <a:latin typeface="Calibri"/>
                <a:cs typeface="Calibri"/>
                <a:sym typeface="Wingdings" pitchFamily="2" charset="2"/>
              </a:rPr>
              <a:t>To unlock this potential, </a:t>
            </a:r>
            <a:r>
              <a:rPr lang="en-GB" sz="2400" b="1" dirty="0">
                <a:highlight>
                  <a:srgbClr val="FEDC76"/>
                </a:highlight>
                <a:latin typeface="Calibri"/>
                <a:cs typeface="Calibri"/>
              </a:rPr>
              <a:t>researchers require access to multidisciplinary data and products </a:t>
            </a:r>
            <a:r>
              <a:rPr lang="en-GB" sz="2400" dirty="0">
                <a:latin typeface="Calibri"/>
                <a:cs typeface="Calibri"/>
              </a:rPr>
              <a:t>generated by different communities in different data formats and with different procedures and are managed by </a:t>
            </a:r>
            <a:r>
              <a:rPr lang="en-GB" sz="2400" b="1" dirty="0">
                <a:latin typeface="Calibri"/>
                <a:cs typeface="Calibri"/>
              </a:rPr>
              <a:t>hundreds of national research organizations </a:t>
            </a:r>
            <a:r>
              <a:rPr lang="en-GB" sz="2400" dirty="0">
                <a:latin typeface="Calibri"/>
                <a:cs typeface="Calibri"/>
              </a:rPr>
              <a:t>in Europe</a:t>
            </a:r>
          </a:p>
          <a:p>
            <a:pPr marL="342900" lvl="0" indent="-342900" algn="just">
              <a:spcBef>
                <a:spcPts val="600"/>
              </a:spcBef>
              <a:spcAft>
                <a:spcPts val="600"/>
              </a:spcAft>
              <a:buFont typeface="Wingdings" pitchFamily="2" charset="2"/>
              <a:buChar char="à"/>
            </a:pPr>
            <a:r>
              <a:rPr lang="en-GB" sz="2400" b="1" dirty="0">
                <a:highlight>
                  <a:srgbClr val="FEDC76"/>
                </a:highlight>
                <a:latin typeface="Calibri"/>
                <a:cs typeface="Calibri"/>
                <a:sym typeface="Calibri"/>
              </a:rPr>
              <a:t>Natural processes do not respect national nor disciplinary boundaries: </a:t>
            </a:r>
            <a:r>
              <a:rPr lang="en-GB" sz="2400" dirty="0">
                <a:latin typeface="Calibri"/>
                <a:cs typeface="Calibri"/>
                <a:sym typeface="Calibri"/>
              </a:rPr>
              <a:t>To study them we need cross-disciplinary approaches and global scope </a:t>
            </a:r>
            <a:endParaRPr lang="en-GB" sz="2400" dirty="0">
              <a:latin typeface="Calibri"/>
              <a:cs typeface="Calibri"/>
            </a:endParaRPr>
          </a:p>
          <a:p>
            <a:pPr marL="342900" indent="-342900" algn="just">
              <a:buFont typeface="Wingdings" pitchFamily="2" charset="2"/>
              <a:buChar char="à"/>
            </a:pPr>
            <a:endParaRPr lang="it-IT" sz="2400" dirty="0">
              <a:latin typeface="Calibri"/>
              <a:cs typeface="Calibri"/>
            </a:endParaRPr>
          </a:p>
        </p:txBody>
      </p:sp>
    </p:spTree>
    <p:extLst>
      <p:ext uri="{BB962C8B-B14F-4D97-AF65-F5344CB8AC3E}">
        <p14:creationId xmlns:p14="http://schemas.microsoft.com/office/powerpoint/2010/main" val="1744534555"/>
      </p:ext>
    </p:extLst>
  </p:cSld>
  <p:clrMapOvr>
    <a:masterClrMapping/>
  </p:clrMapOvr>
  <mc:AlternateContent xmlns:mc="http://schemas.openxmlformats.org/markup-compatibility/2006" xmlns:p14="http://schemas.microsoft.com/office/powerpoint/2010/main">
    <mc:Choice Requires="p14">
      <p:transition p14:dur="10">
        <p:pull/>
      </p:transition>
    </mc:Choice>
    <mc:Fallback xmlns="">
      <p:transition>
        <p:pull/>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E9F4F-C9BD-8B94-A04E-A3C6BFAE21CB}"/>
            </a:ext>
          </a:extLst>
        </p:cNvPr>
        <p:cNvGrpSpPr/>
        <p:nvPr/>
      </p:nvGrpSpPr>
      <p:grpSpPr>
        <a:xfrm>
          <a:off x="0" y="0"/>
          <a:ext cx="0" cy="0"/>
          <a:chOff x="0" y="0"/>
          <a:chExt cx="0" cy="0"/>
        </a:xfrm>
      </p:grpSpPr>
      <p:sp>
        <p:nvSpPr>
          <p:cNvPr id="7" name="Rounded Rectangle 6">
            <a:extLst>
              <a:ext uri="{FF2B5EF4-FFF2-40B4-BE49-F238E27FC236}">
                <a16:creationId xmlns:a16="http://schemas.microsoft.com/office/drawing/2014/main" id="{323AA332-4F04-1975-463A-F0236D09A4F6}"/>
              </a:ext>
            </a:extLst>
          </p:cNvPr>
          <p:cNvSpPr/>
          <p:nvPr/>
        </p:nvSpPr>
        <p:spPr>
          <a:xfrm>
            <a:off x="466949" y="3428427"/>
            <a:ext cx="11258102" cy="2656002"/>
          </a:xfrm>
          <a:prstGeom prst="roundRect">
            <a:avLst>
              <a:gd name="adj" fmla="val 4516"/>
            </a:avLst>
          </a:prstGeom>
          <a:solidFill>
            <a:srgbClr val="FEDC76"/>
          </a:solidFill>
          <a:ln>
            <a:noFill/>
          </a:ln>
        </p:spPr>
        <p:txBody>
          <a:bodyPr spcFirstLastPara="1" wrap="square" lIns="91425" tIns="45700" rIns="91425" bIns="45700" anchor="t" anchorCtr="0">
            <a:spAutoFit/>
          </a:bodyPr>
          <a:lstStyle/>
          <a:p>
            <a:pPr algn="ctr">
              <a:lnSpc>
                <a:spcPts val="2000"/>
              </a:lnSpc>
            </a:pPr>
            <a:endParaRPr lang="en-GB" sz="2000" b="1" dirty="0">
              <a:solidFill>
                <a:schemeClr val="tx1"/>
              </a:solidFill>
              <a:latin typeface="Calibri" panose="020F0502020204030204" pitchFamily="34" charset="0"/>
              <a:cs typeface="Calibri" panose="020F0502020204030204" pitchFamily="34" charset="0"/>
            </a:endParaRPr>
          </a:p>
          <a:p>
            <a:pPr algn="ctr">
              <a:lnSpc>
                <a:spcPts val="2000"/>
              </a:lnSpc>
            </a:pPr>
            <a:endParaRPr lang="en-GB" sz="2000" b="1" dirty="0">
              <a:latin typeface="Calibri" panose="020F0502020204030204" pitchFamily="34" charset="0"/>
              <a:cs typeface="Calibri" panose="020F0502020204030204" pitchFamily="34" charset="0"/>
            </a:endParaRPr>
          </a:p>
          <a:p>
            <a:pPr algn="ctr">
              <a:lnSpc>
                <a:spcPts val="2000"/>
              </a:lnSpc>
            </a:pPr>
            <a:endParaRPr lang="en-GB" sz="2000" b="1" dirty="0">
              <a:solidFill>
                <a:schemeClr val="tx1"/>
              </a:solidFill>
              <a:latin typeface="Calibri" panose="020F0502020204030204" pitchFamily="34" charset="0"/>
              <a:cs typeface="Calibri" panose="020F0502020204030204" pitchFamily="34" charset="0"/>
            </a:endParaRPr>
          </a:p>
          <a:p>
            <a:pPr algn="ctr">
              <a:lnSpc>
                <a:spcPts val="2000"/>
              </a:lnSpc>
            </a:pPr>
            <a:endParaRPr lang="en-GB" sz="2000" b="1" dirty="0">
              <a:latin typeface="Calibri" panose="020F0502020204030204" pitchFamily="34" charset="0"/>
              <a:cs typeface="Calibri" panose="020F0502020204030204" pitchFamily="34" charset="0"/>
            </a:endParaRPr>
          </a:p>
          <a:p>
            <a:pPr algn="ctr">
              <a:lnSpc>
                <a:spcPts val="2000"/>
              </a:lnSpc>
            </a:pPr>
            <a:endParaRPr lang="en-GB" sz="2000" b="1" dirty="0">
              <a:solidFill>
                <a:schemeClr val="tx1"/>
              </a:solidFill>
              <a:latin typeface="Calibri" panose="020F0502020204030204" pitchFamily="34" charset="0"/>
              <a:cs typeface="Calibri" panose="020F0502020204030204" pitchFamily="34" charset="0"/>
            </a:endParaRPr>
          </a:p>
          <a:p>
            <a:pPr algn="ctr">
              <a:lnSpc>
                <a:spcPts val="2000"/>
              </a:lnSpc>
            </a:pPr>
            <a:endParaRPr lang="en-GB" sz="2000" b="1" dirty="0">
              <a:solidFill>
                <a:schemeClr val="tx1"/>
              </a:solidFill>
              <a:latin typeface="Calibri" panose="020F0502020204030204" pitchFamily="34" charset="0"/>
              <a:cs typeface="Calibri" panose="020F0502020204030204" pitchFamily="34" charset="0"/>
            </a:endParaRPr>
          </a:p>
          <a:p>
            <a:pPr algn="ctr">
              <a:lnSpc>
                <a:spcPts val="2000"/>
              </a:lnSpc>
            </a:pPr>
            <a:endParaRPr lang="en-GB" sz="2000" b="1" dirty="0">
              <a:latin typeface="Calibri" panose="020F0502020204030204" pitchFamily="34" charset="0"/>
              <a:cs typeface="Calibri" panose="020F0502020204030204" pitchFamily="34" charset="0"/>
            </a:endParaRPr>
          </a:p>
          <a:p>
            <a:pPr algn="ctr">
              <a:lnSpc>
                <a:spcPts val="2000"/>
              </a:lnSpc>
            </a:pPr>
            <a:endParaRPr lang="en-GB" sz="2000" b="1" dirty="0">
              <a:latin typeface="Calibri" panose="020F0502020204030204" pitchFamily="34" charset="0"/>
              <a:cs typeface="Calibri" panose="020F0502020204030204" pitchFamily="34" charset="0"/>
            </a:endParaRPr>
          </a:p>
          <a:p>
            <a:pPr algn="ctr">
              <a:lnSpc>
                <a:spcPts val="2000"/>
              </a:lnSpc>
            </a:pPr>
            <a:endParaRPr lang="en-GB" sz="2000" b="1" dirty="0">
              <a:solidFill>
                <a:schemeClr val="tx1"/>
              </a:solidFill>
              <a:latin typeface="Calibri" panose="020F0502020204030204" pitchFamily="34" charset="0"/>
              <a:cs typeface="Calibri" panose="020F0502020204030204" pitchFamily="34" charset="0"/>
            </a:endParaRPr>
          </a:p>
        </p:txBody>
      </p:sp>
      <p:sp>
        <p:nvSpPr>
          <p:cNvPr id="6" name="Content Placeholder 3">
            <a:extLst>
              <a:ext uri="{FF2B5EF4-FFF2-40B4-BE49-F238E27FC236}">
                <a16:creationId xmlns:a16="http://schemas.microsoft.com/office/drawing/2014/main" id="{A8E342F2-9F3E-84F6-FA50-108F4D1B2B1D}"/>
              </a:ext>
            </a:extLst>
          </p:cNvPr>
          <p:cNvSpPr>
            <a:spLocks noGrp="1"/>
          </p:cNvSpPr>
          <p:nvPr>
            <p:ph idx="1"/>
          </p:nvPr>
        </p:nvSpPr>
        <p:spPr>
          <a:xfrm>
            <a:off x="683912" y="1118483"/>
            <a:ext cx="10824176" cy="2812909"/>
          </a:xfrm>
          <a:noFill/>
          <a:ln>
            <a:noFill/>
          </a:ln>
        </p:spPr>
        <p:txBody>
          <a:bodyPr spcFirstLastPara="1" wrap="square" lIns="91425" tIns="45700" rIns="91425" bIns="45700" anchor="t" anchorCtr="0">
            <a:spAutoFit/>
          </a:bodyPr>
          <a:lstStyle/>
          <a:p>
            <a:pPr marL="0" indent="0">
              <a:lnSpc>
                <a:spcPct val="114000"/>
              </a:lnSpc>
              <a:spcBef>
                <a:spcPts val="1200"/>
              </a:spcBef>
              <a:buNone/>
            </a:pPr>
            <a:r>
              <a:rPr lang="en-GB" b="1" dirty="0"/>
              <a:t>The challenge:</a:t>
            </a:r>
          </a:p>
          <a:p>
            <a:pPr lvl="1">
              <a:spcBef>
                <a:spcPts val="1200"/>
              </a:spcBef>
            </a:pPr>
            <a:r>
              <a:rPr lang="en-GB" dirty="0"/>
              <a:t>Move from </a:t>
            </a:r>
            <a:r>
              <a:rPr lang="en-GB" sz="2400" dirty="0"/>
              <a:t>disconnected, heterogeneous data to </a:t>
            </a:r>
            <a:r>
              <a:rPr lang="en-GB" sz="2400" b="1" dirty="0"/>
              <a:t>open, integrated, multidisciplinary research</a:t>
            </a:r>
          </a:p>
          <a:p>
            <a:pPr lvl="1">
              <a:spcBef>
                <a:spcPts val="1200"/>
              </a:spcBef>
            </a:pPr>
            <a:r>
              <a:rPr lang="en-GB" sz="2400" dirty="0"/>
              <a:t>Unlocking scientific discovery through shared, interoperable data</a:t>
            </a:r>
          </a:p>
          <a:p>
            <a:pPr marL="0" indent="0">
              <a:lnSpc>
                <a:spcPct val="114000"/>
              </a:lnSpc>
              <a:spcBef>
                <a:spcPts val="1200"/>
              </a:spcBef>
              <a:buNone/>
            </a:pPr>
            <a:endParaRPr lang="en-GB" b="1" dirty="0"/>
          </a:p>
        </p:txBody>
      </p:sp>
      <p:sp>
        <p:nvSpPr>
          <p:cNvPr id="5" name="Title 1">
            <a:extLst>
              <a:ext uri="{FF2B5EF4-FFF2-40B4-BE49-F238E27FC236}">
                <a16:creationId xmlns:a16="http://schemas.microsoft.com/office/drawing/2014/main" id="{DFA77CF4-3CD3-24AB-61D0-C419CE5BE5E1}"/>
              </a:ext>
            </a:extLst>
          </p:cNvPr>
          <p:cNvSpPr>
            <a:spLocks noGrp="1"/>
          </p:cNvSpPr>
          <p:nvPr>
            <p:ph type="title"/>
          </p:nvPr>
        </p:nvSpPr>
        <p:spPr>
          <a:xfrm>
            <a:off x="0" y="-15392"/>
            <a:ext cx="12191999" cy="1528765"/>
          </a:xfrm>
        </p:spPr>
        <p:txBody>
          <a:bodyPr>
            <a:normAutofit/>
          </a:bodyPr>
          <a:lstStyle/>
          <a:p>
            <a:pPr algn="ctr"/>
            <a:r>
              <a:rPr lang="en-GB" sz="2800" dirty="0"/>
              <a:t>Big challenges…</a:t>
            </a:r>
            <a:br>
              <a:rPr lang="en-GB" sz="2800" dirty="0"/>
            </a:br>
            <a:r>
              <a:rPr lang="en-GB" sz="2800" dirty="0"/>
              <a:t>for an ambitious vision</a:t>
            </a:r>
          </a:p>
        </p:txBody>
      </p:sp>
      <p:sp>
        <p:nvSpPr>
          <p:cNvPr id="8" name="Title 1">
            <a:extLst>
              <a:ext uri="{FF2B5EF4-FFF2-40B4-BE49-F238E27FC236}">
                <a16:creationId xmlns:a16="http://schemas.microsoft.com/office/drawing/2014/main" id="{12FF7E07-8E96-729B-B7A2-774E3EB92EA5}"/>
              </a:ext>
            </a:extLst>
          </p:cNvPr>
          <p:cNvSpPr txBox="1">
            <a:spLocks/>
          </p:cNvSpPr>
          <p:nvPr/>
        </p:nvSpPr>
        <p:spPr>
          <a:xfrm>
            <a:off x="3361765" y="4195145"/>
            <a:ext cx="7735726" cy="132556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GB" sz="3000" noProof="0" dirty="0">
                <a:solidFill>
                  <a:srgbClr val="04220A"/>
                </a:solidFill>
                <a:latin typeface="+mn-lt"/>
                <a:ea typeface="Calibri"/>
                <a:cs typeface="Calibri"/>
                <a:sym typeface="Calibri"/>
              </a:rPr>
              <a:t>The EPOS vision:</a:t>
            </a:r>
            <a:r>
              <a:rPr lang="en-GB" sz="3000" noProof="0" dirty="0">
                <a:solidFill>
                  <a:schemeClr val="accent6">
                    <a:lumMod val="75000"/>
                  </a:schemeClr>
                </a:solidFill>
                <a:latin typeface="+mn-lt"/>
                <a:ea typeface="Calibri"/>
                <a:cs typeface="Calibri"/>
                <a:sym typeface="Calibri"/>
              </a:rPr>
              <a:t> </a:t>
            </a:r>
          </a:p>
          <a:p>
            <a:r>
              <a:rPr lang="en-GB" sz="3000" b="0" noProof="0" dirty="0">
                <a:latin typeface="+mn-lt"/>
                <a:cs typeface="Calibri"/>
              </a:rPr>
              <a:t>To ensure </a:t>
            </a:r>
            <a:r>
              <a:rPr lang="en-GB" sz="3000" noProof="0" dirty="0">
                <a:latin typeface="+mn-lt"/>
                <a:cs typeface="Calibri"/>
              </a:rPr>
              <a:t>sustainable and universal use and re-use of multidisciplinary solid Earth science data and products </a:t>
            </a:r>
            <a:r>
              <a:rPr lang="en-GB" sz="3000" b="0" noProof="0" dirty="0">
                <a:latin typeface="+mn-lt"/>
                <a:cs typeface="Calibri"/>
              </a:rPr>
              <a:t>fostering state-of-the-art research and innovation.</a:t>
            </a:r>
          </a:p>
        </p:txBody>
      </p:sp>
      <p:pic>
        <p:nvPicPr>
          <p:cNvPr id="13" name="Graphic 12" descr="Telescope with solid fill">
            <a:extLst>
              <a:ext uri="{FF2B5EF4-FFF2-40B4-BE49-F238E27FC236}">
                <a16:creationId xmlns:a16="http://schemas.microsoft.com/office/drawing/2014/main" id="{4B0AB3E9-9BCA-46E8-8E31-B208DD22E2A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94509" y="3929461"/>
            <a:ext cx="1810056" cy="1810056"/>
          </a:xfrm>
          <a:prstGeom prst="rect">
            <a:avLst/>
          </a:prstGeom>
        </p:spPr>
      </p:pic>
    </p:spTree>
    <p:extLst>
      <p:ext uri="{BB962C8B-B14F-4D97-AF65-F5344CB8AC3E}">
        <p14:creationId xmlns:p14="http://schemas.microsoft.com/office/powerpoint/2010/main" val="74223813"/>
      </p:ext>
    </p:extLst>
  </p:cSld>
  <p:clrMapOvr>
    <a:masterClrMapping/>
  </p:clrMapOvr>
  <mc:AlternateContent xmlns:mc="http://schemas.openxmlformats.org/markup-compatibility/2006" xmlns:p14="http://schemas.microsoft.com/office/powerpoint/2010/main">
    <mc:Choice Requires="p14">
      <p:transition p14:dur="10">
        <p:pull/>
      </p:transition>
    </mc:Choice>
    <mc:Fallback xmlns="">
      <p:transition>
        <p:pull/>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7F545-3335-3C6E-BA77-93E8857353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BF5BAB-9C5C-A5D5-DF32-68ADB8BC829C}"/>
              </a:ext>
            </a:extLst>
          </p:cNvPr>
          <p:cNvSpPr>
            <a:spLocks noGrp="1"/>
          </p:cNvSpPr>
          <p:nvPr>
            <p:ph type="ctrTitle"/>
          </p:nvPr>
        </p:nvSpPr>
        <p:spPr/>
        <p:txBody>
          <a:bodyPr/>
          <a:lstStyle/>
          <a:p>
            <a:r>
              <a:rPr lang="en-GB" dirty="0"/>
              <a:t>Part 2: EPOS…</a:t>
            </a:r>
          </a:p>
        </p:txBody>
      </p:sp>
    </p:spTree>
    <p:extLst>
      <p:ext uri="{BB962C8B-B14F-4D97-AF65-F5344CB8AC3E}">
        <p14:creationId xmlns:p14="http://schemas.microsoft.com/office/powerpoint/2010/main" val="3412592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68">
          <a:extLst>
            <a:ext uri="{FF2B5EF4-FFF2-40B4-BE49-F238E27FC236}">
              <a16:creationId xmlns:a16="http://schemas.microsoft.com/office/drawing/2014/main" id="{189A10E9-B265-63D7-EC63-8F9EF7AB9FF6}"/>
            </a:ext>
          </a:extLst>
        </p:cNvPr>
        <p:cNvGrpSpPr/>
        <p:nvPr/>
      </p:nvGrpSpPr>
      <p:grpSpPr>
        <a:xfrm>
          <a:off x="0" y="0"/>
          <a:ext cx="0" cy="0"/>
          <a:chOff x="0" y="0"/>
          <a:chExt cx="0" cy="0"/>
        </a:xfrm>
      </p:grpSpPr>
      <p:pic>
        <p:nvPicPr>
          <p:cNvPr id="23" name="Immagine 14" descr="Immagine che contiene cerchio, Arte bambini&#10;&#10;Descrizione generata automaticamente">
            <a:extLst>
              <a:ext uri="{FF2B5EF4-FFF2-40B4-BE49-F238E27FC236}">
                <a16:creationId xmlns:a16="http://schemas.microsoft.com/office/drawing/2014/main" id="{FE892CE7-5BB9-7E8B-3E59-F51FE95EDBEC}"/>
              </a:ext>
            </a:extLst>
          </p:cNvPr>
          <p:cNvPicPr>
            <a:picLocks noChangeAspect="1"/>
          </p:cNvPicPr>
          <p:nvPr/>
        </p:nvPicPr>
        <p:blipFill rotWithShape="1">
          <a:blip r:embed="rId3" cstate="email">
            <a:duotone>
              <a:schemeClr val="accent4">
                <a:shade val="45000"/>
                <a:satMod val="135000"/>
              </a:schemeClr>
              <a:prstClr val="white"/>
            </a:duotone>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425521" y="910847"/>
            <a:ext cx="3616252" cy="3727266"/>
          </a:xfrm>
          <a:prstGeom prst="ellipse">
            <a:avLst/>
          </a:prstGeom>
        </p:spPr>
      </p:pic>
      <p:sp>
        <p:nvSpPr>
          <p:cNvPr id="2" name="Google Shape;456;p13">
            <a:extLst>
              <a:ext uri="{FF2B5EF4-FFF2-40B4-BE49-F238E27FC236}">
                <a16:creationId xmlns:a16="http://schemas.microsoft.com/office/drawing/2014/main" id="{2FACE8C0-473F-43E7-6C2D-87016DFF5D8E}"/>
              </a:ext>
            </a:extLst>
          </p:cNvPr>
          <p:cNvSpPr txBox="1"/>
          <p:nvPr/>
        </p:nvSpPr>
        <p:spPr>
          <a:xfrm>
            <a:off x="695326" y="111433"/>
            <a:ext cx="11330405"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Calibri"/>
              <a:buNone/>
            </a:pPr>
            <a:r>
              <a:rPr lang="it-IT" sz="3200" b="1" i="0" u="none" strike="noStrike" cap="none" dirty="0">
                <a:latin typeface="Calibri"/>
                <a:ea typeface="Calibri"/>
                <a:cs typeface="Calibri"/>
                <a:sym typeface="Calibri"/>
              </a:rPr>
              <a:t>EPOS in a </a:t>
            </a:r>
            <a:r>
              <a:rPr lang="it-IT" sz="3200" b="1" i="0" u="none" strike="noStrike" cap="none" dirty="0" err="1">
                <a:latin typeface="Calibri"/>
                <a:ea typeface="Calibri"/>
                <a:cs typeface="Calibri"/>
                <a:sym typeface="Calibri"/>
              </a:rPr>
              <a:t>nutshell</a:t>
            </a:r>
            <a:endParaRPr dirty="0"/>
          </a:p>
        </p:txBody>
      </p:sp>
      <p:sp>
        <p:nvSpPr>
          <p:cNvPr id="26" name="TextBox 25">
            <a:extLst>
              <a:ext uri="{FF2B5EF4-FFF2-40B4-BE49-F238E27FC236}">
                <a16:creationId xmlns:a16="http://schemas.microsoft.com/office/drawing/2014/main" id="{026D4D7F-3443-E524-E424-66FAD7BFCE2E}"/>
              </a:ext>
            </a:extLst>
          </p:cNvPr>
          <p:cNvSpPr txBox="1"/>
          <p:nvPr/>
        </p:nvSpPr>
        <p:spPr>
          <a:xfrm>
            <a:off x="4645526" y="1264927"/>
            <a:ext cx="3426195" cy="2246769"/>
          </a:xfrm>
          <a:prstGeom prst="rect">
            <a:avLst/>
          </a:prstGeom>
          <a:noFill/>
          <a:ln>
            <a:noFill/>
          </a:ln>
        </p:spPr>
        <p:txBody>
          <a:bodyPr wrap="square">
            <a:spAutoFit/>
          </a:bodyPr>
          <a:lstStyle/>
          <a:p>
            <a:pPr>
              <a:spcBef>
                <a:spcPts val="600"/>
              </a:spcBef>
              <a:spcAft>
                <a:spcPts val="600"/>
              </a:spcAft>
              <a:tabLst>
                <a:tab pos="661988" algn="l"/>
              </a:tabLst>
            </a:pPr>
            <a:r>
              <a:rPr lang="en-GB" sz="2800" dirty="0">
                <a:latin typeface="Calibri" panose="020F0502020204030204" pitchFamily="34" charset="0"/>
                <a:cs typeface="Calibri" panose="020F0502020204030204" pitchFamily="34" charset="0"/>
              </a:rPr>
              <a:t>	B</a:t>
            </a:r>
            <a:r>
              <a:rPr lang="en-GB" sz="2800" noProof="0" dirty="0">
                <a:latin typeface="Calibri" panose="020F0502020204030204" pitchFamily="34" charset="0"/>
                <a:cs typeface="Calibri" panose="020F0502020204030204" pitchFamily="34" charset="0"/>
              </a:rPr>
              <a:t>rings together MS and </a:t>
            </a:r>
            <a:r>
              <a:rPr lang="en-GB" sz="2800" noProof="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research communities around the </a:t>
            </a:r>
            <a:r>
              <a:rPr lang="en-GB" sz="2800" b="1" noProof="0" dirty="0">
                <a:solidFill>
                  <a:schemeClr val="tx1"/>
                </a:solidFill>
                <a:highlight>
                  <a:srgbClr val="FEDC76"/>
                </a:highlight>
                <a:latin typeface="Calibri" panose="020F0502020204030204" pitchFamily="34" charset="0"/>
                <a:cs typeface="Calibri" panose="020F0502020204030204" pitchFamily="34" charset="0"/>
              </a:rPr>
              <a:t>Open Science </a:t>
            </a:r>
            <a:r>
              <a:rPr lang="en-GB" sz="2800" b="1" noProof="0" dirty="0">
                <a:solidFill>
                  <a:schemeClr val="tx1"/>
                </a:solidFill>
                <a:latin typeface="Calibri" panose="020F0502020204030204" pitchFamily="34" charset="0"/>
                <a:cs typeface="Calibri" panose="020F0502020204030204" pitchFamily="34" charset="0"/>
              </a:rPr>
              <a:t>paradigm</a:t>
            </a:r>
            <a:r>
              <a:rPr lang="en-GB" sz="2800" b="1" noProof="0" dirty="0">
                <a:solidFill>
                  <a:schemeClr val="tx1"/>
                </a:solidFill>
                <a:highlight>
                  <a:srgbClr val="D5FC79"/>
                </a:highlight>
                <a:latin typeface="Calibri" panose="020F0502020204030204" pitchFamily="34" charset="0"/>
                <a:cs typeface="Calibri" panose="020F0502020204030204" pitchFamily="34" charset="0"/>
              </a:rPr>
              <a:t> </a:t>
            </a:r>
          </a:p>
        </p:txBody>
      </p:sp>
      <p:pic>
        <p:nvPicPr>
          <p:cNvPr id="30" name="Graphic 29" descr="Unlock with solid fill">
            <a:extLst>
              <a:ext uri="{FF2B5EF4-FFF2-40B4-BE49-F238E27FC236}">
                <a16:creationId xmlns:a16="http://schemas.microsoft.com/office/drawing/2014/main" id="{E9E2533A-4314-DD9F-10A7-1914B0ADAC1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648238" y="1229088"/>
            <a:ext cx="696709" cy="590705"/>
          </a:xfrm>
          <a:prstGeom prst="rect">
            <a:avLst/>
          </a:prstGeom>
        </p:spPr>
      </p:pic>
      <p:grpSp>
        <p:nvGrpSpPr>
          <p:cNvPr id="32" name="Group 31">
            <a:extLst>
              <a:ext uri="{FF2B5EF4-FFF2-40B4-BE49-F238E27FC236}">
                <a16:creationId xmlns:a16="http://schemas.microsoft.com/office/drawing/2014/main" id="{C2F53A97-D69B-9E61-E818-9EC460C402C9}"/>
              </a:ext>
            </a:extLst>
          </p:cNvPr>
          <p:cNvGrpSpPr/>
          <p:nvPr/>
        </p:nvGrpSpPr>
        <p:grpSpPr>
          <a:xfrm>
            <a:off x="8422324" y="1145161"/>
            <a:ext cx="775529" cy="800489"/>
            <a:chOff x="4701250" y="1791182"/>
            <a:chExt cx="1050237" cy="1086092"/>
          </a:xfrm>
          <a:solidFill>
            <a:schemeClr val="accent4"/>
          </a:solidFill>
        </p:grpSpPr>
        <p:pic>
          <p:nvPicPr>
            <p:cNvPr id="33" name="Graphic 32" descr="Earth with solid fill">
              <a:extLst>
                <a:ext uri="{FF2B5EF4-FFF2-40B4-BE49-F238E27FC236}">
                  <a16:creationId xmlns:a16="http://schemas.microsoft.com/office/drawing/2014/main" id="{5928338B-658C-9B5F-8589-FBA5B99CC9C5}"/>
                </a:ext>
              </a:extLst>
            </p:cNvPr>
            <p:cNvPicPr>
              <a:picLocks noChangeAspect="1"/>
            </p:cNvPicPr>
            <p:nvPr/>
          </p:nvPicPr>
          <p:blipFill>
            <a:blip>
              <a:extLst>
                <a:ext uri="{96DAC541-7B7A-43D3-8B79-37D633B846F1}">
                  <asvg:svgBlip xmlns:asvg="http://schemas.microsoft.com/office/drawing/2016/SVG/main" r:embed="rId6"/>
                </a:ext>
              </a:extLst>
            </a:blip>
            <a:srcRect r="49023"/>
            <a:stretch>
              <a:fillRect/>
            </a:stretch>
          </p:blipFill>
          <p:spPr>
            <a:xfrm>
              <a:off x="4701250" y="1791182"/>
              <a:ext cx="553656" cy="1086092"/>
            </a:xfrm>
            <a:prstGeom prst="rect">
              <a:avLst/>
            </a:prstGeom>
          </p:spPr>
        </p:pic>
        <p:pic>
          <p:nvPicPr>
            <p:cNvPr id="34" name="Graphic 33" descr="World with solid fill">
              <a:extLst>
                <a:ext uri="{FF2B5EF4-FFF2-40B4-BE49-F238E27FC236}">
                  <a16:creationId xmlns:a16="http://schemas.microsoft.com/office/drawing/2014/main" id="{6DDF7E6A-F9B1-6EFD-AD3C-B5CCCBBBDA75}"/>
                </a:ext>
              </a:extLst>
            </p:cNvPr>
            <p:cNvPicPr>
              <a:picLocks noChangeAspect="1"/>
            </p:cNvPicPr>
            <p:nvPr/>
          </p:nvPicPr>
          <p:blipFill>
            <a:blip>
              <a:extLst>
                <a:ext uri="{96DAC541-7B7A-43D3-8B79-37D633B846F1}">
                  <asvg:svgBlip xmlns:asvg="http://schemas.microsoft.com/office/drawing/2016/SVG/main" r:embed="rId7"/>
                </a:ext>
              </a:extLst>
            </a:blip>
            <a:srcRect l="47890"/>
            <a:stretch>
              <a:fillRect/>
            </a:stretch>
          </p:blipFill>
          <p:spPr>
            <a:xfrm>
              <a:off x="5243331" y="1849055"/>
              <a:ext cx="508156" cy="975167"/>
            </a:xfrm>
            <a:prstGeom prst="rect">
              <a:avLst/>
            </a:prstGeom>
          </p:spPr>
        </p:pic>
      </p:grpSp>
      <p:sp>
        <p:nvSpPr>
          <p:cNvPr id="41" name="TextBox 40">
            <a:extLst>
              <a:ext uri="{FF2B5EF4-FFF2-40B4-BE49-F238E27FC236}">
                <a16:creationId xmlns:a16="http://schemas.microsoft.com/office/drawing/2014/main" id="{68531704-6C7E-7738-924D-540860834FBC}"/>
              </a:ext>
            </a:extLst>
          </p:cNvPr>
          <p:cNvSpPr txBox="1"/>
          <p:nvPr/>
        </p:nvSpPr>
        <p:spPr>
          <a:xfrm>
            <a:off x="8380475" y="1252953"/>
            <a:ext cx="3878220" cy="2831544"/>
          </a:xfrm>
          <a:prstGeom prst="rect">
            <a:avLst/>
          </a:prstGeom>
          <a:noFill/>
        </p:spPr>
        <p:txBody>
          <a:bodyPr wrap="square">
            <a:spAutoFit/>
          </a:bodyPr>
          <a:lstStyle/>
          <a:p>
            <a:pPr>
              <a:spcBef>
                <a:spcPts val="600"/>
              </a:spcBef>
              <a:spcAft>
                <a:spcPts val="600"/>
              </a:spcAft>
              <a:tabLst>
                <a:tab pos="841375" algn="l"/>
              </a:tabLst>
            </a:pPr>
            <a:r>
              <a:rPr lang="en-GB" sz="2800" dirty="0">
                <a:latin typeface="Calibri" panose="020F0502020204030204" pitchFamily="34" charset="0"/>
                <a:cs typeface="Calibri" panose="020F0502020204030204" pitchFamily="34" charset="0"/>
              </a:rPr>
              <a:t>	Integrates geoscientific data</a:t>
            </a:r>
            <a:r>
              <a:rPr lang="en-GB" sz="2800" dirty="0">
                <a:solidFill>
                  <a:schemeClr val="accent6">
                    <a:lumMod val="75000"/>
                  </a:schemeClr>
                </a:solidFill>
                <a:latin typeface="Calibri" panose="020F0502020204030204" pitchFamily="34" charset="0"/>
                <a:cs typeface="Calibri" panose="020F0502020204030204" pitchFamily="34" charset="0"/>
              </a:rPr>
              <a:t> </a:t>
            </a:r>
            <a:r>
              <a:rPr lang="en-GB" sz="2800" dirty="0">
                <a:latin typeface="Calibri" panose="020F0502020204030204" pitchFamily="34" charset="0"/>
                <a:cs typeface="Calibri" panose="020F0502020204030204" pitchFamily="34" charset="0"/>
              </a:rPr>
              <a:t>generated across Europe and makes them </a:t>
            </a:r>
            <a:r>
              <a:rPr lang="en-GB" sz="2800" b="1" dirty="0">
                <a:solidFill>
                  <a:schemeClr val="tx1"/>
                </a:solidFill>
                <a:highlight>
                  <a:srgbClr val="FEDC76"/>
                </a:highlight>
                <a:latin typeface="Calibri" panose="020F0502020204030204" pitchFamily="34" charset="0"/>
                <a:cs typeface="Calibri" panose="020F0502020204030204" pitchFamily="34" charset="0"/>
              </a:rPr>
              <a:t>universally accessible</a:t>
            </a:r>
            <a:endParaRPr lang="en-GB" sz="2800" b="1" dirty="0">
              <a:solidFill>
                <a:schemeClr val="tx1"/>
              </a:solidFill>
              <a:highlight>
                <a:srgbClr val="FEDC76"/>
              </a:highlight>
              <a:latin typeface="Calibri" panose="020F0502020204030204" pitchFamily="34" charset="0"/>
              <a:ea typeface="Calibri"/>
              <a:cs typeface="Calibri" panose="020F0502020204030204" pitchFamily="34" charset="0"/>
              <a:sym typeface="Calibri"/>
            </a:endParaRPr>
          </a:p>
          <a:p>
            <a:pPr>
              <a:spcBef>
                <a:spcPts val="600"/>
              </a:spcBef>
              <a:spcAft>
                <a:spcPts val="600"/>
              </a:spcAft>
              <a:tabLst>
                <a:tab pos="661988" algn="l"/>
              </a:tabLst>
            </a:pPr>
            <a:endParaRPr lang="en-GB" sz="2800" b="1" noProof="0" dirty="0">
              <a:solidFill>
                <a:schemeClr val="tx1"/>
              </a:solidFill>
              <a:highlight>
                <a:srgbClr val="D5FC79"/>
              </a:highlight>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77CC2633-9F15-0BBF-96C5-80D8B73B3D25}"/>
              </a:ext>
            </a:extLst>
          </p:cNvPr>
          <p:cNvSpPr txBox="1"/>
          <p:nvPr/>
        </p:nvSpPr>
        <p:spPr>
          <a:xfrm>
            <a:off x="4617800" y="4270359"/>
            <a:ext cx="3629140" cy="1815882"/>
          </a:xfrm>
          <a:prstGeom prst="rect">
            <a:avLst/>
          </a:prstGeom>
          <a:noFill/>
        </p:spPr>
        <p:txBody>
          <a:bodyPr wrap="square">
            <a:spAutoFit/>
          </a:bodyPr>
          <a:lstStyle/>
          <a:p>
            <a:pPr>
              <a:spcBef>
                <a:spcPts val="600"/>
              </a:spcBef>
              <a:spcAft>
                <a:spcPts val="600"/>
              </a:spcAft>
              <a:tabLst>
                <a:tab pos="661988" algn="l"/>
              </a:tabLst>
            </a:pPr>
            <a:r>
              <a:rPr lang="en-GB" sz="2800" dirty="0">
                <a:latin typeface="Calibri" panose="020F0502020204030204" pitchFamily="34" charset="0"/>
                <a:cs typeface="Calibri" panose="020F0502020204030204" pitchFamily="34" charset="0"/>
              </a:rPr>
              <a:t>	Enables</a:t>
            </a:r>
            <a:r>
              <a:rPr lang="en-GB" sz="2800" b="1" dirty="0">
                <a:solidFill>
                  <a:srgbClr val="E18F17"/>
                </a:solidFill>
                <a:latin typeface="Calibri" panose="020F0502020204030204" pitchFamily="34" charset="0"/>
                <a:cs typeface="Calibri" panose="020F0502020204030204" pitchFamily="34" charset="0"/>
              </a:rPr>
              <a:t> </a:t>
            </a:r>
            <a:r>
              <a:rPr lang="en-GB" sz="2800" b="1" dirty="0">
                <a:solidFill>
                  <a:schemeClr val="tx1"/>
                </a:solidFill>
                <a:highlight>
                  <a:srgbClr val="FEDC76"/>
                </a:highlight>
                <a:latin typeface="Calibri" panose="020F0502020204030204" pitchFamily="34" charset="0"/>
                <a:cs typeface="Calibri" panose="020F0502020204030204" pitchFamily="34" charset="0"/>
              </a:rPr>
              <a:t>Excellent Science and Innovation </a:t>
            </a:r>
            <a:r>
              <a:rPr lang="en-GB" sz="2800" dirty="0">
                <a:latin typeface="Calibri" panose="020F0502020204030204" pitchFamily="34" charset="0"/>
                <a:cs typeface="Calibri" panose="020F0502020204030204" pitchFamily="34" charset="0"/>
              </a:rPr>
              <a:t>in the domain of the Geosphere </a:t>
            </a:r>
          </a:p>
        </p:txBody>
      </p:sp>
      <p:pic>
        <p:nvPicPr>
          <p:cNvPr id="44" name="Graphic 43" descr="Head with gears with solid fill">
            <a:extLst>
              <a:ext uri="{FF2B5EF4-FFF2-40B4-BE49-F238E27FC236}">
                <a16:creationId xmlns:a16="http://schemas.microsoft.com/office/drawing/2014/main" id="{CFFCC3AC-8B3F-952B-BAF4-6FC39FC37499}"/>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4690146" y="3950587"/>
            <a:ext cx="654801" cy="621397"/>
          </a:xfrm>
          <a:prstGeom prst="rect">
            <a:avLst/>
          </a:prstGeom>
        </p:spPr>
      </p:pic>
      <p:sp>
        <p:nvSpPr>
          <p:cNvPr id="46" name="TextBox 45">
            <a:extLst>
              <a:ext uri="{FF2B5EF4-FFF2-40B4-BE49-F238E27FC236}">
                <a16:creationId xmlns:a16="http://schemas.microsoft.com/office/drawing/2014/main" id="{C9F5B243-FA78-4EE9-6CC0-D155F7E8018D}"/>
              </a:ext>
            </a:extLst>
          </p:cNvPr>
          <p:cNvSpPr txBox="1"/>
          <p:nvPr/>
        </p:nvSpPr>
        <p:spPr>
          <a:xfrm>
            <a:off x="8543094" y="4215087"/>
            <a:ext cx="3607342" cy="1815882"/>
          </a:xfrm>
          <a:prstGeom prst="rect">
            <a:avLst/>
          </a:prstGeom>
          <a:noFill/>
        </p:spPr>
        <p:txBody>
          <a:bodyPr wrap="square">
            <a:spAutoFit/>
          </a:bodyPr>
          <a:lstStyle/>
          <a:p>
            <a:pPr>
              <a:spcBef>
                <a:spcPts val="600"/>
              </a:spcBef>
              <a:spcAft>
                <a:spcPts val="600"/>
              </a:spcAft>
              <a:tabLst>
                <a:tab pos="620713" algn="l"/>
              </a:tabLst>
            </a:pPr>
            <a:r>
              <a:rPr lang="en-GB" sz="2800" dirty="0">
                <a:latin typeface="Calibri" panose="020F0502020204030204" pitchFamily="34" charset="0"/>
                <a:cs typeface="Calibri" panose="020F0502020204030204" pitchFamily="34" charset="0"/>
              </a:rPr>
              <a:t>	Supports scientists in developing tools to </a:t>
            </a:r>
            <a:r>
              <a:rPr lang="en-GB" sz="2800" b="1" dirty="0">
                <a:highlight>
                  <a:srgbClr val="FEDC76"/>
                </a:highlight>
                <a:latin typeface="Calibri" panose="020F0502020204030204" pitchFamily="34" charset="0"/>
                <a:cs typeface="Calibri" panose="020F0502020204030204" pitchFamily="34" charset="0"/>
              </a:rPr>
              <a:t>address societal challenges</a:t>
            </a:r>
            <a:endParaRPr lang="en-GB" sz="2800" dirty="0">
              <a:highlight>
                <a:srgbClr val="FEDC76"/>
              </a:highlight>
              <a:latin typeface="Calibri" panose="020F0502020204030204" pitchFamily="34" charset="0"/>
              <a:cs typeface="Calibri" panose="020F0502020204030204" pitchFamily="34" charset="0"/>
            </a:endParaRPr>
          </a:p>
        </p:txBody>
      </p:sp>
      <p:pic>
        <p:nvPicPr>
          <p:cNvPr id="47" name="Graphic 46" descr="Construction worker male with solid fill">
            <a:extLst>
              <a:ext uri="{FF2B5EF4-FFF2-40B4-BE49-F238E27FC236}">
                <a16:creationId xmlns:a16="http://schemas.microsoft.com/office/drawing/2014/main" id="{C81D1E3C-91FF-CF93-EDB1-4E4052C9233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546830" y="3953907"/>
            <a:ext cx="651023" cy="637168"/>
          </a:xfrm>
          <a:prstGeom prst="rect">
            <a:avLst/>
          </a:prstGeom>
        </p:spPr>
      </p:pic>
      <p:sp>
        <p:nvSpPr>
          <p:cNvPr id="51" name="Round Diagonal Corner of Rectangle 50">
            <a:extLst>
              <a:ext uri="{FF2B5EF4-FFF2-40B4-BE49-F238E27FC236}">
                <a16:creationId xmlns:a16="http://schemas.microsoft.com/office/drawing/2014/main" id="{B3A9C84C-5634-A27E-C8E3-6A0BC22EF609}"/>
              </a:ext>
            </a:extLst>
          </p:cNvPr>
          <p:cNvSpPr/>
          <p:nvPr/>
        </p:nvSpPr>
        <p:spPr>
          <a:xfrm flipH="1">
            <a:off x="8326724" y="3833089"/>
            <a:ext cx="3699007" cy="2422238"/>
          </a:xfrm>
          <a:prstGeom prst="round2DiagRect">
            <a:avLst/>
          </a:prstGeom>
          <a:noFill/>
          <a:ln>
            <a:solidFill>
              <a:srgbClr val="E5A11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2400">
              <a:latin typeface="Calibri" panose="020F0502020204030204" pitchFamily="34" charset="0"/>
              <a:cs typeface="Calibri" panose="020F0502020204030204" pitchFamily="34" charset="0"/>
            </a:endParaRPr>
          </a:p>
        </p:txBody>
      </p:sp>
      <p:sp>
        <p:nvSpPr>
          <p:cNvPr id="52" name="Round Diagonal Corner of Rectangle 51">
            <a:extLst>
              <a:ext uri="{FF2B5EF4-FFF2-40B4-BE49-F238E27FC236}">
                <a16:creationId xmlns:a16="http://schemas.microsoft.com/office/drawing/2014/main" id="{A79D2A10-4ACE-7E84-B9AE-1AD222F31575}"/>
              </a:ext>
            </a:extLst>
          </p:cNvPr>
          <p:cNvSpPr/>
          <p:nvPr/>
        </p:nvSpPr>
        <p:spPr>
          <a:xfrm rot="10800000" flipH="1">
            <a:off x="4505239" y="962488"/>
            <a:ext cx="3697984" cy="2623757"/>
          </a:xfrm>
          <a:prstGeom prst="round2DiagRect">
            <a:avLst/>
          </a:prstGeom>
          <a:noFill/>
          <a:ln>
            <a:solidFill>
              <a:srgbClr val="E5A11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latin typeface="Calibri" panose="020F0502020204030204" pitchFamily="34" charset="0"/>
              <a:cs typeface="Calibri" panose="020F0502020204030204" pitchFamily="34" charset="0"/>
            </a:endParaRPr>
          </a:p>
        </p:txBody>
      </p:sp>
      <p:sp>
        <p:nvSpPr>
          <p:cNvPr id="53" name="Round Diagonal Corner of Rectangle 52">
            <a:extLst>
              <a:ext uri="{FF2B5EF4-FFF2-40B4-BE49-F238E27FC236}">
                <a16:creationId xmlns:a16="http://schemas.microsoft.com/office/drawing/2014/main" id="{338B2895-0EC3-AF7A-AFA4-559E9000CA24}"/>
              </a:ext>
            </a:extLst>
          </p:cNvPr>
          <p:cNvSpPr/>
          <p:nvPr/>
        </p:nvSpPr>
        <p:spPr>
          <a:xfrm rot="10800000">
            <a:off x="4457445" y="3799712"/>
            <a:ext cx="3692027" cy="2474171"/>
          </a:xfrm>
          <a:prstGeom prst="round2DiagRect">
            <a:avLst/>
          </a:prstGeom>
          <a:noFill/>
          <a:ln>
            <a:solidFill>
              <a:srgbClr val="E5A11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sz="2400">
              <a:latin typeface="Calibri" panose="020F0502020204030204" pitchFamily="34" charset="0"/>
              <a:cs typeface="Calibri" panose="020F0502020204030204" pitchFamily="34" charset="0"/>
            </a:endParaRPr>
          </a:p>
        </p:txBody>
      </p:sp>
      <p:sp>
        <p:nvSpPr>
          <p:cNvPr id="54" name="Round Diagonal Corner of Rectangle 53">
            <a:extLst>
              <a:ext uri="{FF2B5EF4-FFF2-40B4-BE49-F238E27FC236}">
                <a16:creationId xmlns:a16="http://schemas.microsoft.com/office/drawing/2014/main" id="{98C3E47A-BB56-511B-A00C-7C1FC25B24D2}"/>
              </a:ext>
            </a:extLst>
          </p:cNvPr>
          <p:cNvSpPr/>
          <p:nvPr/>
        </p:nvSpPr>
        <p:spPr>
          <a:xfrm>
            <a:off x="8316295" y="984972"/>
            <a:ext cx="3709436" cy="2623759"/>
          </a:xfrm>
          <a:prstGeom prst="round2DiagRect">
            <a:avLst/>
          </a:prstGeom>
          <a:noFill/>
          <a:ln>
            <a:solidFill>
              <a:srgbClr val="E5A11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it-IT">
              <a:latin typeface="Calibri" panose="020F0502020204030204" pitchFamily="34" charset="0"/>
              <a:cs typeface="Calibri" panose="020F0502020204030204" pitchFamily="34" charset="0"/>
            </a:endParaRPr>
          </a:p>
        </p:txBody>
      </p:sp>
      <p:sp>
        <p:nvSpPr>
          <p:cNvPr id="3" name="Google Shape;151;p4">
            <a:extLst>
              <a:ext uri="{FF2B5EF4-FFF2-40B4-BE49-F238E27FC236}">
                <a16:creationId xmlns:a16="http://schemas.microsoft.com/office/drawing/2014/main" id="{1526F29D-33B0-4154-A3D3-8F3AD9A2A726}"/>
              </a:ext>
            </a:extLst>
          </p:cNvPr>
          <p:cNvSpPr txBox="1"/>
          <p:nvPr/>
        </p:nvSpPr>
        <p:spPr>
          <a:xfrm>
            <a:off x="345736" y="4312052"/>
            <a:ext cx="3696037" cy="1694277"/>
          </a:xfrm>
          <a:prstGeom prst="roundRect">
            <a:avLst>
              <a:gd name="adj" fmla="val 7726"/>
            </a:avLst>
          </a:prstGeom>
          <a:solidFill>
            <a:srgbClr val="FEDC76"/>
          </a:solidFill>
          <a:ln>
            <a:noFill/>
          </a:ln>
        </p:spPr>
        <p:txBody>
          <a:bodyPr spcFirstLastPara="1" wrap="square" lIns="91425" tIns="45700" rIns="91425" bIns="45700" anchor="t" anchorCtr="0">
            <a:spAutoFit/>
          </a:bodyPr>
          <a:lstStyle/>
          <a:p>
            <a:pPr marL="0" marR="0" lvl="0" indent="0" algn="ctr" rtl="0">
              <a:lnSpc>
                <a:spcPts val="2000"/>
              </a:lnSpc>
              <a:spcBef>
                <a:spcPts val="0"/>
              </a:spcBef>
              <a:spcAft>
                <a:spcPts val="0"/>
              </a:spcAft>
              <a:buNone/>
            </a:pPr>
            <a:r>
              <a:rPr lang="en-GB" sz="2000" b="1" u="none" strike="noStrike" cap="none" dirty="0">
                <a:solidFill>
                  <a:schemeClr val="tx1"/>
                </a:solidFill>
                <a:latin typeface="Calibri" panose="020F0502020204030204" pitchFamily="34" charset="0"/>
                <a:ea typeface="Calibri"/>
                <a:cs typeface="Calibri" panose="020F0502020204030204" pitchFamily="34" charset="0"/>
                <a:sym typeface="Calibri"/>
              </a:rPr>
              <a:t>767</a:t>
            </a:r>
            <a:r>
              <a:rPr lang="en-GB" sz="2000" b="1" u="none" strike="noStrike" cap="none" noProof="0" dirty="0">
                <a:solidFill>
                  <a:schemeClr val="tx1"/>
                </a:solidFill>
                <a:latin typeface="Calibri" panose="020F0502020204030204" pitchFamily="34" charset="0"/>
                <a:ea typeface="Calibri"/>
                <a:cs typeface="Calibri" panose="020F0502020204030204" pitchFamily="34" charset="0"/>
                <a:sym typeface="Calibri"/>
              </a:rPr>
              <a:t> Data and Service Providers</a:t>
            </a:r>
            <a:endParaRPr lang="en-GB" sz="2000" noProof="0" dirty="0">
              <a:solidFill>
                <a:schemeClr val="tx1"/>
              </a:solidFill>
              <a:latin typeface="Calibri" panose="020F0502020204030204" pitchFamily="34" charset="0"/>
              <a:cs typeface="Calibri" panose="020F0502020204030204" pitchFamily="34" charset="0"/>
            </a:endParaRPr>
          </a:p>
          <a:p>
            <a:pPr marL="0" marR="0" lvl="0" indent="0" algn="ctr" rtl="0">
              <a:lnSpc>
                <a:spcPts val="2000"/>
              </a:lnSpc>
              <a:spcBef>
                <a:spcPts val="0"/>
              </a:spcBef>
              <a:spcAft>
                <a:spcPts val="0"/>
              </a:spcAft>
              <a:buNone/>
            </a:pPr>
            <a:r>
              <a:rPr lang="en-GB" sz="2000" b="1" noProof="0" dirty="0">
                <a:solidFill>
                  <a:schemeClr val="tx1"/>
                </a:solidFill>
                <a:latin typeface="Calibri" panose="020F0502020204030204" pitchFamily="34" charset="0"/>
                <a:ea typeface="Calibri"/>
                <a:cs typeface="Calibri" panose="020F0502020204030204" pitchFamily="34" charset="0"/>
                <a:sym typeface="Calibri"/>
              </a:rPr>
              <a:t>172 </a:t>
            </a:r>
            <a:r>
              <a:rPr lang="en-GB" sz="2000" b="1" u="none" strike="noStrike" cap="none" noProof="0" dirty="0">
                <a:solidFill>
                  <a:schemeClr val="tx1"/>
                </a:solidFill>
                <a:latin typeface="Calibri" panose="020F0502020204030204" pitchFamily="34" charset="0"/>
                <a:ea typeface="Calibri"/>
                <a:cs typeface="Calibri" panose="020F0502020204030204" pitchFamily="34" charset="0"/>
                <a:sym typeface="Calibri"/>
              </a:rPr>
              <a:t>Research </a:t>
            </a:r>
            <a:r>
              <a:rPr lang="en-GB" sz="2000" b="1" noProof="0" dirty="0">
                <a:solidFill>
                  <a:schemeClr val="tx1"/>
                </a:solidFill>
                <a:latin typeface="Calibri" panose="020F0502020204030204" pitchFamily="34" charset="0"/>
                <a:ea typeface="Calibri"/>
                <a:cs typeface="Calibri" panose="020F0502020204030204" pitchFamily="34" charset="0"/>
                <a:sym typeface="Calibri"/>
              </a:rPr>
              <a:t>O</a:t>
            </a:r>
            <a:r>
              <a:rPr lang="en-GB" sz="2000" b="1" u="none" strike="noStrike" cap="none" noProof="0" dirty="0">
                <a:solidFill>
                  <a:schemeClr val="tx1"/>
                </a:solidFill>
                <a:latin typeface="Calibri" panose="020F0502020204030204" pitchFamily="34" charset="0"/>
                <a:ea typeface="Calibri"/>
                <a:cs typeface="Calibri" panose="020F0502020204030204" pitchFamily="34" charset="0"/>
                <a:sym typeface="Calibri"/>
              </a:rPr>
              <a:t>rganisations </a:t>
            </a:r>
            <a:endParaRPr lang="en-GB" sz="2000" noProof="0" dirty="0">
              <a:solidFill>
                <a:schemeClr val="tx1"/>
              </a:solidFill>
              <a:latin typeface="Calibri" panose="020F0502020204030204" pitchFamily="34" charset="0"/>
              <a:cs typeface="Calibri" panose="020F0502020204030204" pitchFamily="34" charset="0"/>
            </a:endParaRPr>
          </a:p>
          <a:p>
            <a:pPr marL="0" marR="0" lvl="0" indent="0" algn="ctr" rtl="0">
              <a:lnSpc>
                <a:spcPts val="2000"/>
              </a:lnSpc>
              <a:spcBef>
                <a:spcPts val="0"/>
              </a:spcBef>
              <a:spcAft>
                <a:spcPts val="0"/>
              </a:spcAft>
              <a:buNone/>
            </a:pPr>
            <a:r>
              <a:rPr lang="en-GB" sz="2000" b="1" u="none" strike="noStrike" cap="none" noProof="0" dirty="0">
                <a:solidFill>
                  <a:schemeClr val="tx1"/>
                </a:solidFill>
                <a:latin typeface="Calibri" panose="020F0502020204030204" pitchFamily="34" charset="0"/>
                <a:ea typeface="Calibri"/>
                <a:cs typeface="Calibri" panose="020F0502020204030204" pitchFamily="34" charset="0"/>
                <a:sym typeface="Calibri"/>
              </a:rPr>
              <a:t>26 European Countries </a:t>
            </a:r>
          </a:p>
          <a:p>
            <a:pPr marL="0" marR="0" lvl="0" indent="0" algn="ctr" rtl="0">
              <a:lnSpc>
                <a:spcPts val="2000"/>
              </a:lnSpc>
              <a:spcBef>
                <a:spcPts val="0"/>
              </a:spcBef>
              <a:spcAft>
                <a:spcPts val="0"/>
              </a:spcAft>
              <a:buNone/>
            </a:pPr>
            <a:r>
              <a:rPr lang="en-GB" sz="2000" dirty="0">
                <a:solidFill>
                  <a:schemeClr val="tx1"/>
                </a:solidFill>
                <a:latin typeface="Calibri" panose="020F0502020204030204" pitchFamily="34" charset="0"/>
                <a:ea typeface="Calibri"/>
                <a:cs typeface="Calibri" panose="020F0502020204030204" pitchFamily="34" charset="0"/>
                <a:sym typeface="Calibri"/>
              </a:rPr>
              <a:t>(19 part of the ERIC)</a:t>
            </a:r>
            <a:endParaRPr lang="en-GB" sz="2000" u="none" strike="noStrike" cap="none" noProof="0" dirty="0">
              <a:solidFill>
                <a:schemeClr val="tx1"/>
              </a:solidFill>
              <a:latin typeface="Calibri" panose="020F0502020204030204" pitchFamily="34" charset="0"/>
              <a:ea typeface="Calibri"/>
              <a:cs typeface="Calibri" panose="020F0502020204030204" pitchFamily="34" charset="0"/>
              <a:sym typeface="Calibri"/>
            </a:endParaRPr>
          </a:p>
          <a:p>
            <a:pPr marL="0" marR="0" lvl="0" indent="0" algn="ctr" rtl="0">
              <a:lnSpc>
                <a:spcPts val="2000"/>
              </a:lnSpc>
              <a:spcBef>
                <a:spcPts val="0"/>
              </a:spcBef>
              <a:spcAft>
                <a:spcPts val="0"/>
              </a:spcAft>
              <a:buNone/>
            </a:pPr>
            <a:r>
              <a:rPr lang="en-GB" sz="2000" b="1" dirty="0">
                <a:solidFill>
                  <a:schemeClr val="tx1"/>
                </a:solidFill>
                <a:latin typeface="Calibri" panose="020F0502020204030204" pitchFamily="34" charset="0"/>
                <a:cs typeface="Calibri" panose="020F0502020204030204" pitchFamily="34" charset="0"/>
                <a:sym typeface="Calibri"/>
              </a:rPr>
              <a:t>10+1 Scientific Domains</a:t>
            </a:r>
            <a:endParaRPr lang="en-GB" sz="2000" noProof="0" dirty="0">
              <a:solidFill>
                <a:schemeClr val="tx1"/>
              </a:solidFill>
              <a:latin typeface="Calibri" panose="020F0502020204030204" pitchFamily="34" charset="0"/>
              <a:cs typeface="Calibri" panose="020F0502020204030204" pitchFamily="34" charset="0"/>
            </a:endParaRPr>
          </a:p>
          <a:p>
            <a:pPr marL="0" marR="0" lvl="0" indent="0" algn="ctr" rtl="0">
              <a:lnSpc>
                <a:spcPts val="2000"/>
              </a:lnSpc>
              <a:spcBef>
                <a:spcPts val="0"/>
              </a:spcBef>
              <a:spcAft>
                <a:spcPts val="0"/>
              </a:spcAft>
              <a:buNone/>
            </a:pPr>
            <a:r>
              <a:rPr lang="en-GB" sz="2000" b="1" dirty="0">
                <a:solidFill>
                  <a:schemeClr val="tx1"/>
                </a:solidFill>
                <a:latin typeface="Calibri" panose="020F0502020204030204" pitchFamily="34" charset="0"/>
                <a:ea typeface="Calibri"/>
                <a:cs typeface="Calibri" panose="020F0502020204030204" pitchFamily="34" charset="0"/>
                <a:sym typeface="Calibri"/>
              </a:rPr>
              <a:t>800+PB of integrated data</a:t>
            </a:r>
            <a:endParaRPr lang="en-GB" sz="2000" noProof="0" dirty="0">
              <a:solidFill>
                <a:schemeClr val="tx1"/>
              </a:solidFill>
              <a:latin typeface="Calibri" panose="020F0502020204030204" pitchFamily="34" charset="0"/>
              <a:ea typeface="Calibri"/>
              <a:cs typeface="Calibri" panose="020F0502020204030204" pitchFamily="34" charset="0"/>
              <a:sym typeface="Calibri"/>
            </a:endParaRPr>
          </a:p>
        </p:txBody>
      </p:sp>
    </p:spTree>
    <p:extLst>
      <p:ext uri="{BB962C8B-B14F-4D97-AF65-F5344CB8AC3E}">
        <p14:creationId xmlns:p14="http://schemas.microsoft.com/office/powerpoint/2010/main" val="2830067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CD2C7-F9DC-556D-3B14-3E7A72DD4C12}"/>
            </a:ext>
          </a:extLst>
        </p:cNvPr>
        <p:cNvGrpSpPr/>
        <p:nvPr/>
      </p:nvGrpSpPr>
      <p:grpSpPr>
        <a:xfrm>
          <a:off x="0" y="0"/>
          <a:ext cx="0" cy="0"/>
          <a:chOff x="0" y="0"/>
          <a:chExt cx="0" cy="0"/>
        </a:xfrm>
      </p:grpSpPr>
      <p:sp>
        <p:nvSpPr>
          <p:cNvPr id="54" name="Google Shape;243;p13">
            <a:extLst>
              <a:ext uri="{FF2B5EF4-FFF2-40B4-BE49-F238E27FC236}">
                <a16:creationId xmlns:a16="http://schemas.microsoft.com/office/drawing/2014/main" id="{848BE461-327D-5B46-0491-C3A618D7DC07}"/>
              </a:ext>
            </a:extLst>
          </p:cNvPr>
          <p:cNvSpPr txBox="1">
            <a:spLocks/>
          </p:cNvSpPr>
          <p:nvPr/>
        </p:nvSpPr>
        <p:spPr>
          <a:xfrm>
            <a:off x="5241499" y="3561437"/>
            <a:ext cx="6761728" cy="292501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800" b="1" i="0" u="none" strike="noStrike" kern="1200" cap="none" spc="0" normalizeH="0" baseline="0" noProof="0" dirty="0">
                <a:ln>
                  <a:noFill/>
                </a:ln>
                <a:solidFill>
                  <a:schemeClr val="tx1"/>
                </a:solidFill>
                <a:effectLst/>
                <a:highlight>
                  <a:srgbClr val="FEDC76"/>
                </a:highlight>
                <a:uLnTx/>
                <a:uFillTx/>
                <a:latin typeface="Calibri" panose="020F0502020204030204" pitchFamily="34" charset="0"/>
                <a:cs typeface="Calibri" panose="020F0502020204030204" pitchFamily="34" charset="0"/>
                <a:sym typeface="Calibri"/>
              </a:rPr>
              <a:t>EPOS is the reference RI for </a:t>
            </a: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GB" sz="2800" b="1" i="0" u="none" strike="noStrike" kern="1200" cap="none" spc="0" normalizeH="0" baseline="0" noProof="0" dirty="0">
                <a:ln>
                  <a:noFill/>
                </a:ln>
                <a:solidFill>
                  <a:schemeClr val="tx1"/>
                </a:solidFill>
                <a:effectLst/>
                <a:highlight>
                  <a:srgbClr val="FEDC76"/>
                </a:highlight>
                <a:uLnTx/>
                <a:uFillTx/>
                <a:latin typeface="Calibri" panose="020F0502020204030204" pitchFamily="34" charset="0"/>
                <a:cs typeface="Calibri" panose="020F0502020204030204" pitchFamily="34" charset="0"/>
                <a:sym typeface="Calibri"/>
              </a:rPr>
              <a:t>solid Earth science in Europe</a:t>
            </a: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en-GB" sz="1800" b="1" i="0" u="none" strike="noStrike" kern="1200" cap="none" spc="0" normalizeH="0" baseline="0" noProof="0" dirty="0">
              <a:ln>
                <a:noFill/>
              </a:ln>
              <a:solidFill>
                <a:srgbClr val="385623"/>
              </a:solidFill>
              <a:effectLst/>
              <a:uLnTx/>
              <a:uFillTx/>
              <a:latin typeface="Calibri" panose="020F0502020204030204" pitchFamily="34" charset="0"/>
              <a:cs typeface="Calibri" panose="020F0502020204030204" pitchFamily="34" charset="0"/>
              <a:sym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a:rPr>
              <a:t>EPOS </a:t>
            </a:r>
            <a:r>
              <a:rPr kumimoji="0" lang="en-GB" sz="21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rPr>
              <a:t>harmonizes and integrates </a:t>
            </a:r>
            <a:br>
              <a:rPr kumimoji="0" lang="en-GB" sz="2100" b="1" i="0" u="none" strike="noStrike" kern="0" cap="none" spc="0" normalizeH="0" baseline="0" noProof="0" dirty="0">
                <a:ln>
                  <a:noFill/>
                </a:ln>
                <a:solidFill>
                  <a:schemeClr val="tx1"/>
                </a:solidFill>
                <a:effectLst/>
                <a:uLnTx/>
                <a:uFillTx/>
                <a:latin typeface="Calibri" panose="020F0502020204030204" pitchFamily="34" charset="0"/>
                <a:cs typeface="Calibri" panose="020F0502020204030204" pitchFamily="34" charset="0"/>
                <a:sym typeface="Arial"/>
              </a:rPr>
            </a:br>
            <a:r>
              <a:rPr kumimoji="0" lang="en-GB" sz="21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multidisciplinary solid Earth data acquired through </a:t>
            </a:r>
            <a:br>
              <a:rPr kumimoji="0" lang="en-GB" sz="21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br>
            <a:r>
              <a:rPr kumimoji="0" lang="en-GB" sz="2100" b="0"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diverse scientific systems and disciplines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schemeClr val="tx1"/>
                </a:solidFill>
                <a:effectLst/>
                <a:uLnTx/>
                <a:uFillTx/>
                <a:latin typeface="Calibri" panose="020F0502020204030204" pitchFamily="34" charset="0"/>
                <a:ea typeface="Calibri" panose="020F0502020204030204" pitchFamily="34" charset="0"/>
                <a:cs typeface="Calibri" panose="020F0502020204030204" pitchFamily="34" charset="0"/>
                <a:sym typeface="Arial"/>
              </a:rPr>
              <a:t>ensures open and FAIR access to them</a:t>
            </a:r>
            <a:endParaRPr kumimoji="0" lang="en-GB" sz="2100" b="1" i="0" u="none" strike="noStrike" kern="1200" cap="none" spc="0" normalizeH="0" baseline="0" noProof="0" dirty="0">
              <a:ln>
                <a:noFill/>
              </a:ln>
              <a:solidFill>
                <a:schemeClr val="tx1"/>
              </a:solidFill>
              <a:effectLst/>
              <a:uLnTx/>
              <a:uFillTx/>
              <a:latin typeface="Calibri" panose="020F0502020204030204"/>
              <a:ea typeface="+mn-ea"/>
              <a:cs typeface="Arial"/>
              <a:sym typeface="Arial"/>
            </a:endParaRPr>
          </a:p>
        </p:txBody>
      </p:sp>
      <p:sp>
        <p:nvSpPr>
          <p:cNvPr id="2" name="Rounded Rectangle 1">
            <a:extLst>
              <a:ext uri="{FF2B5EF4-FFF2-40B4-BE49-F238E27FC236}">
                <a16:creationId xmlns:a16="http://schemas.microsoft.com/office/drawing/2014/main" id="{DF096C9F-B02B-C320-3F0A-DE88EC415013}"/>
              </a:ext>
            </a:extLst>
          </p:cNvPr>
          <p:cNvSpPr/>
          <p:nvPr/>
        </p:nvSpPr>
        <p:spPr>
          <a:xfrm>
            <a:off x="4893000" y="256225"/>
            <a:ext cx="7110227" cy="2925019"/>
          </a:xfrm>
          <a:prstGeom prst="roundRect">
            <a:avLst/>
          </a:prstGeom>
          <a:solidFill>
            <a:srgbClr val="FEDC76">
              <a:alpha val="50196"/>
            </a:srgb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ttangolo 14">
            <a:extLst>
              <a:ext uri="{FF2B5EF4-FFF2-40B4-BE49-F238E27FC236}">
                <a16:creationId xmlns:a16="http://schemas.microsoft.com/office/drawing/2014/main" id="{14565D49-F299-7304-0CA3-7D7A0EF3D584}"/>
              </a:ext>
            </a:extLst>
          </p:cNvPr>
          <p:cNvSpPr/>
          <p:nvPr/>
        </p:nvSpPr>
        <p:spPr>
          <a:xfrm>
            <a:off x="5182731" y="830110"/>
            <a:ext cx="6578274" cy="221599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222222"/>
                </a:solidFill>
                <a:effectLst/>
                <a:uLnTx/>
                <a:uFillTx/>
                <a:latin typeface="Calibri" panose="020F0502020204030204"/>
                <a:ea typeface="+mn-ea"/>
                <a:cs typeface="+mn-cs"/>
              </a:rPr>
              <a:t>“RIs should, where appropriate, include in their objectives the task of </a:t>
            </a:r>
            <a:r>
              <a:rPr kumimoji="0" lang="en-GB" sz="2000" b="1" i="1" u="none" strike="noStrike" kern="1200" cap="none" spc="0" normalizeH="0" baseline="0" noProof="0" dirty="0">
                <a:ln>
                  <a:noFill/>
                </a:ln>
                <a:solidFill>
                  <a:srgbClr val="222222"/>
                </a:solidFill>
                <a:effectLst/>
                <a:uLnTx/>
                <a:uFillTx/>
                <a:latin typeface="Calibri" panose="020F0502020204030204"/>
                <a:ea typeface="+mn-ea"/>
                <a:cs typeface="+mn-cs"/>
              </a:rPr>
              <a:t>developing shared digital platforms and data access mechanisms and policies as well as standardised data formats to enhance the usefulness of the data produced by their members.”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500" b="0" i="1" u="none" strike="noStrike" kern="1200" cap="none" spc="0" normalizeH="0" baseline="0" noProof="0" dirty="0">
              <a:ln>
                <a:noFill/>
              </a:ln>
              <a:solidFill>
                <a:srgbClr val="222222"/>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Calibri" panose="020F0502020204030204"/>
                <a:ea typeface="+mn-ea"/>
                <a:cs typeface="+mn-cs"/>
              </a:rPr>
              <a:t>OECD (2025),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“Fostering research infrastructure ecosystems for addressing complex scientific and societal challenges”, </a:t>
            </a:r>
            <a:r>
              <a:rPr kumimoji="0" lang="en-GB" sz="1100" b="0" i="1" u="none" strike="noStrike" kern="1200" cap="none" spc="0" normalizeH="0" baseline="0" noProof="0" dirty="0">
                <a:ln>
                  <a:noFill/>
                </a:ln>
                <a:solidFill>
                  <a:prstClr val="black"/>
                </a:solidFill>
                <a:effectLst/>
                <a:uLnTx/>
                <a:uFillTx/>
                <a:latin typeface="Calibri" panose="020F0502020204030204"/>
                <a:ea typeface="+mn-ea"/>
                <a:cs typeface="+mn-cs"/>
              </a:rPr>
              <a:t>OECD Science, Technology and Industry Policy Papers</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 No. 183, OECD Publishing, Paris, </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https://doi.org/10.1787/34797721-en</a:t>
            </a:r>
            <a:r>
              <a:rPr kumimoji="0" lang="en-GB" sz="11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15" name="Picture 14">
            <a:extLst>
              <a:ext uri="{FF2B5EF4-FFF2-40B4-BE49-F238E27FC236}">
                <a16:creationId xmlns:a16="http://schemas.microsoft.com/office/drawing/2014/main" id="{41268E71-FDF7-918A-FD15-9A2CFB0FAE14}"/>
              </a:ext>
            </a:extLst>
          </p:cNvPr>
          <p:cNvPicPr>
            <a:picLocks noChangeAspect="1"/>
          </p:cNvPicPr>
          <p:nvPr/>
        </p:nvPicPr>
        <p:blipFill>
          <a:blip r:embed="rId4"/>
          <a:stretch>
            <a:fillRect/>
          </a:stretch>
        </p:blipFill>
        <p:spPr>
          <a:xfrm>
            <a:off x="10167263" y="279307"/>
            <a:ext cx="2320334" cy="516935"/>
          </a:xfrm>
          <a:prstGeom prst="rect">
            <a:avLst/>
          </a:prstGeom>
        </p:spPr>
      </p:pic>
      <p:grpSp>
        <p:nvGrpSpPr>
          <p:cNvPr id="3" name="Group 2">
            <a:extLst>
              <a:ext uri="{FF2B5EF4-FFF2-40B4-BE49-F238E27FC236}">
                <a16:creationId xmlns:a16="http://schemas.microsoft.com/office/drawing/2014/main" id="{985D6C6B-857F-40B1-073E-16D8852618E5}"/>
              </a:ext>
            </a:extLst>
          </p:cNvPr>
          <p:cNvGrpSpPr/>
          <p:nvPr/>
        </p:nvGrpSpPr>
        <p:grpSpPr>
          <a:xfrm>
            <a:off x="107344" y="901937"/>
            <a:ext cx="5589331" cy="4895008"/>
            <a:chOff x="595724" y="513695"/>
            <a:chExt cx="6450870" cy="5649522"/>
          </a:xfrm>
        </p:grpSpPr>
        <p:grpSp>
          <p:nvGrpSpPr>
            <p:cNvPr id="14" name="Group 13">
              <a:extLst>
                <a:ext uri="{FF2B5EF4-FFF2-40B4-BE49-F238E27FC236}">
                  <a16:creationId xmlns:a16="http://schemas.microsoft.com/office/drawing/2014/main" id="{38F65754-0906-6D12-5C44-3F24176CD665}"/>
                </a:ext>
              </a:extLst>
            </p:cNvPr>
            <p:cNvGrpSpPr/>
            <p:nvPr/>
          </p:nvGrpSpPr>
          <p:grpSpPr>
            <a:xfrm>
              <a:off x="595724" y="698409"/>
              <a:ext cx="6450870" cy="5464808"/>
              <a:chOff x="595724" y="698409"/>
              <a:chExt cx="6450870" cy="5464808"/>
            </a:xfrm>
          </p:grpSpPr>
          <p:cxnSp>
            <p:nvCxnSpPr>
              <p:cNvPr id="18" name="Connettore 1 4">
                <a:extLst>
                  <a:ext uri="{FF2B5EF4-FFF2-40B4-BE49-F238E27FC236}">
                    <a16:creationId xmlns:a16="http://schemas.microsoft.com/office/drawing/2014/main" id="{A5540DD6-D895-C4C2-91B0-4DB90A9F1788}"/>
                  </a:ext>
                </a:extLst>
              </p:cNvPr>
              <p:cNvCxnSpPr>
                <a:cxnSpLocks/>
              </p:cNvCxnSpPr>
              <p:nvPr/>
            </p:nvCxnSpPr>
            <p:spPr>
              <a:xfrm>
                <a:off x="595724" y="863459"/>
                <a:ext cx="1413375" cy="0"/>
              </a:xfrm>
              <a:prstGeom prst="line">
                <a:avLst/>
              </a:prstGeom>
              <a:ln w="12700">
                <a:solidFill>
                  <a:srgbClr val="275436"/>
                </a:solidFill>
              </a:ln>
            </p:spPr>
            <p:style>
              <a:lnRef idx="1">
                <a:schemeClr val="accent1"/>
              </a:lnRef>
              <a:fillRef idx="0">
                <a:schemeClr val="accent1"/>
              </a:fillRef>
              <a:effectRef idx="0">
                <a:schemeClr val="accent1"/>
              </a:effectRef>
              <a:fontRef idx="minor">
                <a:schemeClr val="tx1"/>
              </a:fontRef>
            </p:style>
          </p:cxnSp>
          <p:sp>
            <p:nvSpPr>
              <p:cNvPr id="20" name="CasellaDiTesto 6">
                <a:extLst>
                  <a:ext uri="{FF2B5EF4-FFF2-40B4-BE49-F238E27FC236}">
                    <a16:creationId xmlns:a16="http://schemas.microsoft.com/office/drawing/2014/main" id="{22BF9477-BA7D-0141-9C43-A729344B49F6}"/>
                  </a:ext>
                </a:extLst>
              </p:cNvPr>
              <p:cNvSpPr txBox="1"/>
              <p:nvPr/>
            </p:nvSpPr>
            <p:spPr>
              <a:xfrm>
                <a:off x="2362341" y="698409"/>
                <a:ext cx="3073999" cy="3027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Open Sans" panose="020B0606030504020204" pitchFamily="34" charset="0"/>
                    <a:cs typeface="Calibri" panose="020F0502020204030204" pitchFamily="34" charset="0"/>
                  </a:rPr>
                  <a:t>Seismology</a:t>
                </a:r>
              </a:p>
            </p:txBody>
          </p:sp>
          <p:pic>
            <p:nvPicPr>
              <p:cNvPr id="22" name="Immagine 7">
                <a:extLst>
                  <a:ext uri="{FF2B5EF4-FFF2-40B4-BE49-F238E27FC236}">
                    <a16:creationId xmlns:a16="http://schemas.microsoft.com/office/drawing/2014/main" id="{A41B2AB8-A7DE-4567-1DDB-251946D879A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82078" y="1002135"/>
                <a:ext cx="699529" cy="699529"/>
              </a:xfrm>
              <a:prstGeom prst="rect">
                <a:avLst/>
              </a:prstGeom>
            </p:spPr>
          </p:pic>
          <p:cxnSp>
            <p:nvCxnSpPr>
              <p:cNvPr id="23" name="Connettore 1 8">
                <a:extLst>
                  <a:ext uri="{FF2B5EF4-FFF2-40B4-BE49-F238E27FC236}">
                    <a16:creationId xmlns:a16="http://schemas.microsoft.com/office/drawing/2014/main" id="{9353C327-E5F7-E683-EC28-D22179C064F4}"/>
                  </a:ext>
                </a:extLst>
              </p:cNvPr>
              <p:cNvCxnSpPr>
                <a:cxnSpLocks/>
              </p:cNvCxnSpPr>
              <p:nvPr/>
            </p:nvCxnSpPr>
            <p:spPr>
              <a:xfrm>
                <a:off x="1393356" y="1351899"/>
                <a:ext cx="778561" cy="0"/>
              </a:xfrm>
              <a:prstGeom prst="line">
                <a:avLst/>
              </a:prstGeom>
              <a:ln w="12700">
                <a:solidFill>
                  <a:srgbClr val="275436"/>
                </a:solidFill>
              </a:ln>
            </p:spPr>
            <p:style>
              <a:lnRef idx="1">
                <a:schemeClr val="accent1"/>
              </a:lnRef>
              <a:fillRef idx="0">
                <a:schemeClr val="accent1"/>
              </a:fillRef>
              <a:effectRef idx="0">
                <a:schemeClr val="accent1"/>
              </a:effectRef>
              <a:fontRef idx="minor">
                <a:schemeClr val="tx1"/>
              </a:fontRef>
            </p:style>
          </p:cxnSp>
          <p:sp>
            <p:nvSpPr>
              <p:cNvPr id="24" name="Rettangolo 9">
                <a:extLst>
                  <a:ext uri="{FF2B5EF4-FFF2-40B4-BE49-F238E27FC236}">
                    <a16:creationId xmlns:a16="http://schemas.microsoft.com/office/drawing/2014/main" id="{9B41E6A7-AC89-BFFE-66A7-903A2B29B10C}"/>
                  </a:ext>
                </a:extLst>
              </p:cNvPr>
              <p:cNvSpPr/>
              <p:nvPr/>
            </p:nvSpPr>
            <p:spPr>
              <a:xfrm>
                <a:off x="2760571" y="1145480"/>
                <a:ext cx="2129666" cy="3027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Open Sans" panose="020B0606030504020204" pitchFamily="34" charset="0"/>
                    <a:cs typeface="Calibri" panose="020F0502020204030204" pitchFamily="34" charset="0"/>
                  </a:rPr>
                  <a:t>Near Faults Observatories</a:t>
                </a:r>
              </a:p>
            </p:txBody>
          </p:sp>
          <p:cxnSp>
            <p:nvCxnSpPr>
              <p:cNvPr id="26" name="Connettore 1 10">
                <a:extLst>
                  <a:ext uri="{FF2B5EF4-FFF2-40B4-BE49-F238E27FC236}">
                    <a16:creationId xmlns:a16="http://schemas.microsoft.com/office/drawing/2014/main" id="{66686322-CC01-091E-48A5-C14436650ADD}"/>
                  </a:ext>
                </a:extLst>
              </p:cNvPr>
              <p:cNvCxnSpPr>
                <a:cxnSpLocks/>
              </p:cNvCxnSpPr>
              <p:nvPr/>
            </p:nvCxnSpPr>
            <p:spPr>
              <a:xfrm>
                <a:off x="1887617" y="1892045"/>
                <a:ext cx="857466" cy="0"/>
              </a:xfrm>
              <a:prstGeom prst="line">
                <a:avLst/>
              </a:prstGeom>
              <a:ln w="12700">
                <a:solidFill>
                  <a:srgbClr val="275436"/>
                </a:solidFill>
              </a:ln>
            </p:spPr>
            <p:style>
              <a:lnRef idx="1">
                <a:schemeClr val="accent1"/>
              </a:lnRef>
              <a:fillRef idx="0">
                <a:schemeClr val="accent1"/>
              </a:fillRef>
              <a:effectRef idx="0">
                <a:schemeClr val="accent1"/>
              </a:effectRef>
              <a:fontRef idx="minor">
                <a:schemeClr val="tx1"/>
              </a:fontRef>
            </p:style>
          </p:cxnSp>
          <p:pic>
            <p:nvPicPr>
              <p:cNvPr id="27" name="Immagine 12">
                <a:extLst>
                  <a:ext uri="{FF2B5EF4-FFF2-40B4-BE49-F238E27FC236}">
                    <a16:creationId xmlns:a16="http://schemas.microsoft.com/office/drawing/2014/main" id="{AEE71464-E973-30ED-5F03-B2EEA3FC71D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77257" y="1513706"/>
                <a:ext cx="699529" cy="699529"/>
              </a:xfrm>
              <a:prstGeom prst="rect">
                <a:avLst/>
              </a:prstGeom>
            </p:spPr>
          </p:pic>
          <p:sp>
            <p:nvSpPr>
              <p:cNvPr id="28" name="Rettangolo 16">
                <a:extLst>
                  <a:ext uri="{FF2B5EF4-FFF2-40B4-BE49-F238E27FC236}">
                    <a16:creationId xmlns:a16="http://schemas.microsoft.com/office/drawing/2014/main" id="{2FA020B2-B010-97E4-285D-AA6A7F6339BA}"/>
                  </a:ext>
                </a:extLst>
              </p:cNvPr>
              <p:cNvSpPr/>
              <p:nvPr/>
            </p:nvSpPr>
            <p:spPr>
              <a:xfrm>
                <a:off x="3069993" y="1655869"/>
                <a:ext cx="2018384" cy="3027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Open Sans" panose="020B0606030504020204" pitchFamily="34" charset="0"/>
                    <a:cs typeface="Calibri" panose="020F0502020204030204" pitchFamily="34" charset="0"/>
                  </a:rPr>
                  <a:t>GNSS Data and Products</a:t>
                </a:r>
              </a:p>
            </p:txBody>
          </p:sp>
          <p:cxnSp>
            <p:nvCxnSpPr>
              <p:cNvPr id="31" name="Connettore 1 18">
                <a:extLst>
                  <a:ext uri="{FF2B5EF4-FFF2-40B4-BE49-F238E27FC236}">
                    <a16:creationId xmlns:a16="http://schemas.microsoft.com/office/drawing/2014/main" id="{1F33B965-BD6A-C322-C665-EA97C009AB55}"/>
                  </a:ext>
                </a:extLst>
              </p:cNvPr>
              <p:cNvCxnSpPr>
                <a:cxnSpLocks/>
              </p:cNvCxnSpPr>
              <p:nvPr/>
            </p:nvCxnSpPr>
            <p:spPr>
              <a:xfrm>
                <a:off x="2222719" y="2490984"/>
                <a:ext cx="522591" cy="0"/>
              </a:xfrm>
              <a:prstGeom prst="line">
                <a:avLst/>
              </a:prstGeom>
              <a:ln w="12700">
                <a:solidFill>
                  <a:srgbClr val="275436"/>
                </a:solidFill>
              </a:ln>
            </p:spPr>
            <p:style>
              <a:lnRef idx="1">
                <a:schemeClr val="accent1"/>
              </a:lnRef>
              <a:fillRef idx="0">
                <a:schemeClr val="accent1"/>
              </a:fillRef>
              <a:effectRef idx="0">
                <a:schemeClr val="accent1"/>
              </a:effectRef>
              <a:fontRef idx="minor">
                <a:schemeClr val="tx1"/>
              </a:fontRef>
            </p:style>
          </p:cxnSp>
          <p:pic>
            <p:nvPicPr>
              <p:cNvPr id="32" name="Immagine 20">
                <a:extLst>
                  <a:ext uri="{FF2B5EF4-FFF2-40B4-BE49-F238E27FC236}">
                    <a16:creationId xmlns:a16="http://schemas.microsoft.com/office/drawing/2014/main" id="{23BAF2BC-7951-E28E-B141-D738E173BDF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25320" y="2098356"/>
                <a:ext cx="699529" cy="699529"/>
              </a:xfrm>
              <a:prstGeom prst="rect">
                <a:avLst/>
              </a:prstGeom>
            </p:spPr>
          </p:pic>
          <p:sp>
            <p:nvSpPr>
              <p:cNvPr id="33" name="Rettangolo 24">
                <a:extLst>
                  <a:ext uri="{FF2B5EF4-FFF2-40B4-BE49-F238E27FC236}">
                    <a16:creationId xmlns:a16="http://schemas.microsoft.com/office/drawing/2014/main" id="{A51E04EB-81C5-7F6D-90FD-347EB409F529}"/>
                  </a:ext>
                </a:extLst>
              </p:cNvPr>
              <p:cNvSpPr/>
              <p:nvPr/>
            </p:nvSpPr>
            <p:spPr>
              <a:xfrm>
                <a:off x="3222562" y="2292472"/>
                <a:ext cx="1821620" cy="3027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Open Sans" panose="020B0606030504020204" pitchFamily="34" charset="0"/>
                    <a:cs typeface="Calibri" panose="020F0502020204030204" pitchFamily="34" charset="0"/>
                  </a:rPr>
                  <a:t>Volcano Observations</a:t>
                </a:r>
              </a:p>
            </p:txBody>
          </p:sp>
          <p:cxnSp>
            <p:nvCxnSpPr>
              <p:cNvPr id="34" name="Connettore 1 28">
                <a:extLst>
                  <a:ext uri="{FF2B5EF4-FFF2-40B4-BE49-F238E27FC236}">
                    <a16:creationId xmlns:a16="http://schemas.microsoft.com/office/drawing/2014/main" id="{2149F091-0809-654E-EBF8-9DF827CA0EFE}"/>
                  </a:ext>
                </a:extLst>
              </p:cNvPr>
              <p:cNvCxnSpPr>
                <a:cxnSpLocks/>
              </p:cNvCxnSpPr>
              <p:nvPr/>
            </p:nvCxnSpPr>
            <p:spPr>
              <a:xfrm flipV="1">
                <a:off x="2416655" y="3063439"/>
                <a:ext cx="463899" cy="11238"/>
              </a:xfrm>
              <a:prstGeom prst="line">
                <a:avLst/>
              </a:prstGeom>
              <a:ln w="12700">
                <a:solidFill>
                  <a:srgbClr val="275436"/>
                </a:solidFill>
              </a:ln>
            </p:spPr>
            <p:style>
              <a:lnRef idx="1">
                <a:schemeClr val="accent1"/>
              </a:lnRef>
              <a:fillRef idx="0">
                <a:schemeClr val="accent1"/>
              </a:fillRef>
              <a:effectRef idx="0">
                <a:schemeClr val="accent1"/>
              </a:effectRef>
              <a:fontRef idx="minor">
                <a:schemeClr val="tx1"/>
              </a:fontRef>
            </p:style>
          </p:cxnSp>
          <p:sp>
            <p:nvSpPr>
              <p:cNvPr id="35" name="Rettangolo 29">
                <a:extLst>
                  <a:ext uri="{FF2B5EF4-FFF2-40B4-BE49-F238E27FC236}">
                    <a16:creationId xmlns:a16="http://schemas.microsoft.com/office/drawing/2014/main" id="{7F0FA99C-6CF6-6D3F-BD5F-87CE96558A35}"/>
                  </a:ext>
                </a:extLst>
              </p:cNvPr>
              <p:cNvSpPr/>
              <p:nvPr/>
            </p:nvSpPr>
            <p:spPr>
              <a:xfrm>
                <a:off x="3274807" y="2890758"/>
                <a:ext cx="1177376" cy="3027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Open Sans" panose="020B0606030504020204" pitchFamily="34" charset="0"/>
                    <a:cs typeface="Calibri" panose="020F0502020204030204" pitchFamily="34" charset="0"/>
                  </a:rPr>
                  <a:t>Satellite Data</a:t>
                </a:r>
              </a:p>
            </p:txBody>
          </p:sp>
          <p:cxnSp>
            <p:nvCxnSpPr>
              <p:cNvPr id="36" name="Connettore 1 40">
                <a:extLst>
                  <a:ext uri="{FF2B5EF4-FFF2-40B4-BE49-F238E27FC236}">
                    <a16:creationId xmlns:a16="http://schemas.microsoft.com/office/drawing/2014/main" id="{00715225-37EE-EE5A-E232-D9607A017485}"/>
                  </a:ext>
                </a:extLst>
              </p:cNvPr>
              <p:cNvCxnSpPr>
                <a:cxnSpLocks/>
              </p:cNvCxnSpPr>
              <p:nvPr/>
            </p:nvCxnSpPr>
            <p:spPr>
              <a:xfrm>
                <a:off x="2351565" y="4275218"/>
                <a:ext cx="397752" cy="0"/>
              </a:xfrm>
              <a:prstGeom prst="line">
                <a:avLst/>
              </a:prstGeom>
              <a:ln w="12700">
                <a:solidFill>
                  <a:srgbClr val="275436"/>
                </a:solidFill>
              </a:ln>
            </p:spPr>
            <p:style>
              <a:lnRef idx="1">
                <a:schemeClr val="accent1"/>
              </a:lnRef>
              <a:fillRef idx="0">
                <a:schemeClr val="accent1"/>
              </a:fillRef>
              <a:effectRef idx="0">
                <a:schemeClr val="accent1"/>
              </a:effectRef>
              <a:fontRef idx="minor">
                <a:schemeClr val="tx1"/>
              </a:fontRef>
            </p:style>
          </p:cxnSp>
          <p:pic>
            <p:nvPicPr>
              <p:cNvPr id="37" name="Immagine 41">
                <a:extLst>
                  <a:ext uri="{FF2B5EF4-FFF2-40B4-BE49-F238E27FC236}">
                    <a16:creationId xmlns:a16="http://schemas.microsoft.com/office/drawing/2014/main" id="{70FF105F-16CA-0088-EE91-249A30DEFB1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45170" y="3925454"/>
                <a:ext cx="699529" cy="699529"/>
              </a:xfrm>
              <a:prstGeom prst="rect">
                <a:avLst/>
              </a:prstGeom>
            </p:spPr>
          </p:pic>
          <p:sp>
            <p:nvSpPr>
              <p:cNvPr id="38" name="Rettangolo 42">
                <a:extLst>
                  <a:ext uri="{FF2B5EF4-FFF2-40B4-BE49-F238E27FC236}">
                    <a16:creationId xmlns:a16="http://schemas.microsoft.com/office/drawing/2014/main" id="{80B7C4E0-8F6C-B2D5-80B6-7A41F5E825B0}"/>
                  </a:ext>
                </a:extLst>
              </p:cNvPr>
              <p:cNvSpPr/>
              <p:nvPr/>
            </p:nvSpPr>
            <p:spPr>
              <a:xfrm>
                <a:off x="3232218" y="4109573"/>
                <a:ext cx="1939094" cy="3027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Open Sans" panose="020B0606030504020204" pitchFamily="34" charset="0"/>
                    <a:cs typeface="Calibri" panose="020F0502020204030204" pitchFamily="34" charset="0"/>
                  </a:rPr>
                  <a:t>Anthropogenic Hazards</a:t>
                </a:r>
              </a:p>
            </p:txBody>
          </p:sp>
          <p:cxnSp>
            <p:nvCxnSpPr>
              <p:cNvPr id="39" name="Connettore 1 43">
                <a:extLst>
                  <a:ext uri="{FF2B5EF4-FFF2-40B4-BE49-F238E27FC236}">
                    <a16:creationId xmlns:a16="http://schemas.microsoft.com/office/drawing/2014/main" id="{30C664AC-4BB3-5A97-A1D4-A2EF0F9217A4}"/>
                  </a:ext>
                </a:extLst>
              </p:cNvPr>
              <p:cNvCxnSpPr>
                <a:cxnSpLocks/>
              </p:cNvCxnSpPr>
              <p:nvPr/>
            </p:nvCxnSpPr>
            <p:spPr>
              <a:xfrm>
                <a:off x="2428882" y="3717613"/>
                <a:ext cx="371344" cy="0"/>
              </a:xfrm>
              <a:prstGeom prst="line">
                <a:avLst/>
              </a:prstGeom>
              <a:ln w="12700">
                <a:solidFill>
                  <a:srgbClr val="275436"/>
                </a:solidFill>
              </a:ln>
            </p:spPr>
            <p:style>
              <a:lnRef idx="1">
                <a:schemeClr val="accent1"/>
              </a:lnRef>
              <a:fillRef idx="0">
                <a:schemeClr val="accent1"/>
              </a:fillRef>
              <a:effectRef idx="0">
                <a:schemeClr val="accent1"/>
              </a:effectRef>
              <a:fontRef idx="minor">
                <a:schemeClr val="tx1"/>
              </a:fontRef>
            </p:style>
          </p:cxnSp>
          <p:pic>
            <p:nvPicPr>
              <p:cNvPr id="55" name="Immagine 44">
                <a:extLst>
                  <a:ext uri="{FF2B5EF4-FFF2-40B4-BE49-F238E27FC236}">
                    <a16:creationId xmlns:a16="http://schemas.microsoft.com/office/drawing/2014/main" id="{5C1AACB4-278D-FE8F-4BCC-0FE37082F86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697482" y="3353561"/>
                <a:ext cx="699529" cy="699529"/>
              </a:xfrm>
              <a:prstGeom prst="rect">
                <a:avLst/>
              </a:prstGeom>
            </p:spPr>
          </p:pic>
          <p:sp>
            <p:nvSpPr>
              <p:cNvPr id="56" name="Rettangolo 45">
                <a:extLst>
                  <a:ext uri="{FF2B5EF4-FFF2-40B4-BE49-F238E27FC236}">
                    <a16:creationId xmlns:a16="http://schemas.microsoft.com/office/drawing/2014/main" id="{9DC941EF-CCD1-C9CF-CF84-4BA628710C6E}"/>
                  </a:ext>
                </a:extLst>
              </p:cNvPr>
              <p:cNvSpPr/>
              <p:nvPr/>
            </p:nvSpPr>
            <p:spPr>
              <a:xfrm>
                <a:off x="3327838" y="3537680"/>
                <a:ext cx="2222659" cy="3027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Open Sans" panose="020B0606030504020204" pitchFamily="34" charset="0"/>
                    <a:cs typeface="Calibri" panose="020F0502020204030204" pitchFamily="34" charset="0"/>
                  </a:rPr>
                  <a:t>Geomagnetic Observations</a:t>
                </a:r>
              </a:p>
            </p:txBody>
          </p:sp>
          <p:cxnSp>
            <p:nvCxnSpPr>
              <p:cNvPr id="59" name="Connettore 1 46">
                <a:extLst>
                  <a:ext uri="{FF2B5EF4-FFF2-40B4-BE49-F238E27FC236}">
                    <a16:creationId xmlns:a16="http://schemas.microsoft.com/office/drawing/2014/main" id="{D7C28EEE-0A33-8747-E064-6F54B1C29AFC}"/>
                  </a:ext>
                </a:extLst>
              </p:cNvPr>
              <p:cNvCxnSpPr>
                <a:cxnSpLocks/>
              </p:cNvCxnSpPr>
              <p:nvPr/>
            </p:nvCxnSpPr>
            <p:spPr>
              <a:xfrm>
                <a:off x="2151528" y="4859353"/>
                <a:ext cx="609043" cy="0"/>
              </a:xfrm>
              <a:prstGeom prst="line">
                <a:avLst/>
              </a:prstGeom>
              <a:ln w="12700">
                <a:solidFill>
                  <a:srgbClr val="275436"/>
                </a:solidFill>
              </a:ln>
            </p:spPr>
            <p:style>
              <a:lnRef idx="1">
                <a:schemeClr val="accent1"/>
              </a:lnRef>
              <a:fillRef idx="0">
                <a:schemeClr val="accent1"/>
              </a:fillRef>
              <a:effectRef idx="0">
                <a:schemeClr val="accent1"/>
              </a:effectRef>
              <a:fontRef idx="minor">
                <a:schemeClr val="tx1"/>
              </a:fontRef>
            </p:style>
          </p:cxnSp>
          <p:pic>
            <p:nvPicPr>
              <p:cNvPr id="60" name="Immagine 47">
                <a:extLst>
                  <a:ext uri="{FF2B5EF4-FFF2-40B4-BE49-F238E27FC236}">
                    <a16:creationId xmlns:a16="http://schemas.microsoft.com/office/drawing/2014/main" id="{B044E7FA-0DCA-FD66-09FC-5484C5509B2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520375" y="4509589"/>
                <a:ext cx="699529" cy="699529"/>
              </a:xfrm>
              <a:prstGeom prst="rect">
                <a:avLst/>
              </a:prstGeom>
            </p:spPr>
          </p:pic>
          <p:sp>
            <p:nvSpPr>
              <p:cNvPr id="61" name="Rettangolo 48">
                <a:extLst>
                  <a:ext uri="{FF2B5EF4-FFF2-40B4-BE49-F238E27FC236}">
                    <a16:creationId xmlns:a16="http://schemas.microsoft.com/office/drawing/2014/main" id="{346F87B1-E134-85C7-124B-D01EF3A5AC5B}"/>
                  </a:ext>
                </a:extLst>
              </p:cNvPr>
              <p:cNvSpPr/>
              <p:nvPr/>
            </p:nvSpPr>
            <p:spPr>
              <a:xfrm>
                <a:off x="3104719" y="4700827"/>
                <a:ext cx="3941875" cy="3907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Open Sans" panose="020B0606030504020204" pitchFamily="34" charset="0"/>
                    <a:cs typeface="Calibri" panose="020F0502020204030204" pitchFamily="34" charset="0"/>
                  </a:rPr>
                  <a:t>Geological Information</a:t>
                </a:r>
                <a:r>
                  <a:rPr lang="en-GB" sz="1600" b="1" dirty="0">
                    <a:solidFill>
                      <a:srgbClr val="E7E6E6">
                        <a:lumMod val="50000"/>
                      </a:srgbClr>
                    </a:solidFill>
                    <a:latin typeface="Calibri" panose="020F0502020204030204" pitchFamily="34" charset="0"/>
                    <a:ea typeface="Open Sans" panose="020B0606030504020204" pitchFamily="34" charset="0"/>
                    <a:cs typeface="Calibri" panose="020F0502020204030204" pitchFamily="34" charset="0"/>
                  </a:rPr>
                  <a:t> </a:t>
                </a:r>
                <a:r>
                  <a:rPr kumimoji="0" lang="en-GB" sz="16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Open Sans" panose="020B0606030504020204" pitchFamily="34" charset="0"/>
                    <a:cs typeface="Calibri" panose="020F0502020204030204" pitchFamily="34" charset="0"/>
                  </a:rPr>
                  <a:t>and Modeling</a:t>
                </a:r>
              </a:p>
            </p:txBody>
          </p:sp>
          <p:cxnSp>
            <p:nvCxnSpPr>
              <p:cNvPr id="62" name="Connettore 1 49">
                <a:extLst>
                  <a:ext uri="{FF2B5EF4-FFF2-40B4-BE49-F238E27FC236}">
                    <a16:creationId xmlns:a16="http://schemas.microsoft.com/office/drawing/2014/main" id="{088AE7C8-7F22-3CCD-B66B-C041795AF2DE}"/>
                  </a:ext>
                </a:extLst>
              </p:cNvPr>
              <p:cNvCxnSpPr>
                <a:cxnSpLocks/>
              </p:cNvCxnSpPr>
              <p:nvPr/>
            </p:nvCxnSpPr>
            <p:spPr>
              <a:xfrm>
                <a:off x="1823056" y="5365040"/>
                <a:ext cx="761967" cy="0"/>
              </a:xfrm>
              <a:prstGeom prst="line">
                <a:avLst/>
              </a:prstGeom>
              <a:ln w="12700">
                <a:solidFill>
                  <a:srgbClr val="275436"/>
                </a:solidFill>
              </a:ln>
            </p:spPr>
            <p:style>
              <a:lnRef idx="1">
                <a:schemeClr val="accent1"/>
              </a:lnRef>
              <a:fillRef idx="0">
                <a:schemeClr val="accent1"/>
              </a:fillRef>
              <a:effectRef idx="0">
                <a:schemeClr val="accent1"/>
              </a:effectRef>
              <a:fontRef idx="minor">
                <a:schemeClr val="tx1"/>
              </a:fontRef>
            </p:style>
          </p:cxnSp>
          <p:pic>
            <p:nvPicPr>
              <p:cNvPr id="63" name="Immagine 50">
                <a:extLst>
                  <a:ext uri="{FF2B5EF4-FFF2-40B4-BE49-F238E27FC236}">
                    <a16:creationId xmlns:a16="http://schemas.microsoft.com/office/drawing/2014/main" id="{B2F1A747-08E6-29A6-9743-64B0CB874D2C}"/>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266896" y="5035385"/>
                <a:ext cx="699529" cy="699529"/>
              </a:xfrm>
              <a:prstGeom prst="rect">
                <a:avLst/>
              </a:prstGeom>
            </p:spPr>
          </p:pic>
          <p:sp>
            <p:nvSpPr>
              <p:cNvPr id="64" name="Rettangolo 51">
                <a:extLst>
                  <a:ext uri="{FF2B5EF4-FFF2-40B4-BE49-F238E27FC236}">
                    <a16:creationId xmlns:a16="http://schemas.microsoft.com/office/drawing/2014/main" id="{34EBBDD9-7D29-7097-D2D8-06EA228F8A3D}"/>
                  </a:ext>
                </a:extLst>
              </p:cNvPr>
              <p:cNvSpPr/>
              <p:nvPr/>
            </p:nvSpPr>
            <p:spPr>
              <a:xfrm>
                <a:off x="2857049" y="5248080"/>
                <a:ext cx="2001184" cy="3027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Open Sans" panose="020B0606030504020204" pitchFamily="34" charset="0"/>
                    <a:cs typeface="Calibri" panose="020F0502020204030204" pitchFamily="34" charset="0"/>
                  </a:rPr>
                  <a:t>Multi-scale Laboratories</a:t>
                </a:r>
              </a:p>
            </p:txBody>
          </p:sp>
          <p:cxnSp>
            <p:nvCxnSpPr>
              <p:cNvPr id="66" name="Connettore 1 52">
                <a:extLst>
                  <a:ext uri="{FF2B5EF4-FFF2-40B4-BE49-F238E27FC236}">
                    <a16:creationId xmlns:a16="http://schemas.microsoft.com/office/drawing/2014/main" id="{BBE86A02-94A3-F9DB-A4B5-6E4D9FFABACC}"/>
                  </a:ext>
                </a:extLst>
              </p:cNvPr>
              <p:cNvCxnSpPr>
                <a:cxnSpLocks/>
              </p:cNvCxnSpPr>
              <p:nvPr/>
            </p:nvCxnSpPr>
            <p:spPr>
              <a:xfrm>
                <a:off x="1370913" y="5844523"/>
                <a:ext cx="633809" cy="0"/>
              </a:xfrm>
              <a:prstGeom prst="line">
                <a:avLst/>
              </a:prstGeom>
              <a:ln w="12700">
                <a:solidFill>
                  <a:srgbClr val="275436"/>
                </a:solidFill>
              </a:ln>
            </p:spPr>
            <p:style>
              <a:lnRef idx="1">
                <a:schemeClr val="accent1"/>
              </a:lnRef>
              <a:fillRef idx="0">
                <a:schemeClr val="accent1"/>
              </a:fillRef>
              <a:effectRef idx="0">
                <a:schemeClr val="accent1"/>
              </a:effectRef>
              <a:fontRef idx="minor">
                <a:schemeClr val="tx1"/>
              </a:fontRef>
            </p:style>
          </p:cxnSp>
          <p:pic>
            <p:nvPicPr>
              <p:cNvPr id="68" name="Immagine 64">
                <a:extLst>
                  <a:ext uri="{FF2B5EF4-FFF2-40B4-BE49-F238E27FC236}">
                    <a16:creationId xmlns:a16="http://schemas.microsoft.com/office/drawing/2014/main" id="{FFDFAD1F-D38B-DD06-3448-C81A213462E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956342" y="5611557"/>
                <a:ext cx="557347" cy="551660"/>
              </a:xfrm>
              <a:prstGeom prst="rect">
                <a:avLst/>
              </a:prstGeom>
            </p:spPr>
          </p:pic>
          <p:sp>
            <p:nvSpPr>
              <p:cNvPr id="69" name="Rettangolo 66">
                <a:extLst>
                  <a:ext uri="{FF2B5EF4-FFF2-40B4-BE49-F238E27FC236}">
                    <a16:creationId xmlns:a16="http://schemas.microsoft.com/office/drawing/2014/main" id="{36CEC319-B741-CFA0-B5B4-98C7844D599E}"/>
                  </a:ext>
                </a:extLst>
              </p:cNvPr>
              <p:cNvSpPr/>
              <p:nvPr/>
            </p:nvSpPr>
            <p:spPr>
              <a:xfrm>
                <a:off x="2498159" y="5750318"/>
                <a:ext cx="797894" cy="30271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7E6E6">
                        <a:lumMod val="50000"/>
                      </a:srgbClr>
                    </a:solidFill>
                    <a:effectLst/>
                    <a:uLnTx/>
                    <a:uFillTx/>
                    <a:latin typeface="Calibri" panose="020F0502020204030204" pitchFamily="34" charset="0"/>
                    <a:ea typeface="Open Sans" panose="020B0606030504020204" pitchFamily="34" charset="0"/>
                    <a:cs typeface="Calibri" panose="020F0502020204030204" pitchFamily="34" charset="0"/>
                  </a:rPr>
                  <a:t>Tsunami</a:t>
                </a:r>
              </a:p>
            </p:txBody>
          </p:sp>
          <p:pic>
            <p:nvPicPr>
              <p:cNvPr id="70" name="Immagine 26">
                <a:extLst>
                  <a:ext uri="{FF2B5EF4-FFF2-40B4-BE49-F238E27FC236}">
                    <a16:creationId xmlns:a16="http://schemas.microsoft.com/office/drawing/2014/main" id="{73857113-DDC9-44AC-8C49-A8E633BB1A6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684368" y="2699387"/>
                <a:ext cx="699529" cy="699529"/>
              </a:xfrm>
              <a:prstGeom prst="rect">
                <a:avLst/>
              </a:prstGeom>
            </p:spPr>
          </p:pic>
        </p:grpSp>
        <p:pic>
          <p:nvPicPr>
            <p:cNvPr id="16" name="Immagine 5">
              <a:extLst>
                <a:ext uri="{FF2B5EF4-FFF2-40B4-BE49-F238E27FC236}">
                  <a16:creationId xmlns:a16="http://schemas.microsoft.com/office/drawing/2014/main" id="{081BE135-010E-BEE3-F5A0-A29932319DCD}"/>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651622" y="513695"/>
              <a:ext cx="699529" cy="699529"/>
            </a:xfrm>
            <a:prstGeom prst="rect">
              <a:avLst/>
            </a:prstGeom>
          </p:spPr>
        </p:pic>
      </p:grpSp>
      <p:pic>
        <p:nvPicPr>
          <p:cNvPr id="71" name="Immagine 3" descr="A green and blue planet">
            <a:extLst>
              <a:ext uri="{FF2B5EF4-FFF2-40B4-BE49-F238E27FC236}">
                <a16:creationId xmlns:a16="http://schemas.microsoft.com/office/drawing/2014/main" id="{1CC00BC6-DBF6-7E68-3F7D-95EF49B97EEF}"/>
              </a:ext>
            </a:extLst>
          </p:cNvPr>
          <p:cNvPicPr>
            <a:picLocks noChangeAspect="1"/>
          </p:cNvPicPr>
          <p:nvPr/>
        </p:nvPicPr>
        <p:blipFill rotWithShape="1">
          <a:blip r:embed="rId15" cstate="email">
            <a:alphaModFix amt="22000"/>
            <a:extLst>
              <a:ext uri="{28A0092B-C50C-407E-A947-70E740481C1C}">
                <a14:useLocalDpi xmlns:a14="http://schemas.microsoft.com/office/drawing/2010/main"/>
              </a:ext>
            </a:extLst>
          </a:blip>
          <a:srcRect l="19329"/>
          <a:stretch>
            <a:fillRect/>
          </a:stretch>
        </p:blipFill>
        <p:spPr>
          <a:xfrm>
            <a:off x="0" y="1018506"/>
            <a:ext cx="1706252" cy="5100220"/>
          </a:xfrm>
          <a:prstGeom prst="rect">
            <a:avLst/>
          </a:prstGeom>
        </p:spPr>
      </p:pic>
    </p:spTree>
    <p:extLst>
      <p:ext uri="{BB962C8B-B14F-4D97-AF65-F5344CB8AC3E}">
        <p14:creationId xmlns:p14="http://schemas.microsoft.com/office/powerpoint/2010/main" val="4255086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Custom 3">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275E48"/>
      </a:accent6>
      <a:hlink>
        <a:srgbClr val="005CA3"/>
      </a:hlink>
      <a:folHlink>
        <a:srgbClr val="8D7E4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OS_ON_slide_template" id="{1CAD09EF-139D-904C-82DB-FF0F2ED2E792}" vid="{F28351D2-5FE7-5741-9308-6E01DBF2C9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13985</TotalTime>
  <Words>6552</Words>
  <Application>Microsoft Macintosh PowerPoint</Application>
  <PresentationFormat>Widescreen</PresentationFormat>
  <Paragraphs>442</Paragraphs>
  <Slides>41</Slides>
  <Notes>37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41</vt:i4>
      </vt:variant>
    </vt:vector>
  </HeadingPairs>
  <TitlesOfParts>
    <vt:vector size="53" baseType="lpstr">
      <vt:lpstr>Aptos</vt:lpstr>
      <vt:lpstr>Arial</vt:lpstr>
      <vt:lpstr>Calibri</vt:lpstr>
      <vt:lpstr>Calibri Light</vt:lpstr>
      <vt:lpstr>Montserrat</vt:lpstr>
      <vt:lpstr>Open Sans</vt:lpstr>
      <vt:lpstr>Quicksand Bold</vt:lpstr>
      <vt:lpstr>Roboto</vt:lpstr>
      <vt:lpstr>Times New Roman</vt:lpstr>
      <vt:lpstr>Titillium Web</vt:lpstr>
      <vt:lpstr>Wingdings</vt:lpstr>
      <vt:lpstr>Office Theme</vt:lpstr>
      <vt:lpstr>Introducing EPOS, Europe’s unique Research Infrastructure for solid Earth science </vt:lpstr>
      <vt:lpstr>Part 1: Research Infrastructure</vt:lpstr>
      <vt:lpstr>Definitions: #1 Research Infrastructures</vt:lpstr>
      <vt:lpstr>The Strategic Role of RIs</vt:lpstr>
      <vt:lpstr>Big challenges…</vt:lpstr>
      <vt:lpstr>Big challenges… for an ambitious vision</vt:lpstr>
      <vt:lpstr>Part 2: EPOS…</vt:lpstr>
      <vt:lpstr>PowerPoint Presentation</vt:lpstr>
      <vt:lpstr>PowerPoint Presentation</vt:lpstr>
      <vt:lpstr>PowerPoint Presentation</vt:lpstr>
      <vt:lpstr>PowerPoint Presentation</vt:lpstr>
      <vt:lpstr>PowerPoint Presentation</vt:lpstr>
      <vt:lpstr>PowerPoint Presentation</vt:lpstr>
      <vt:lpstr>Definitions #2: European Research Infrastructure Consortium (ERIC)</vt:lpstr>
      <vt:lpstr>PowerPoint Presentation</vt:lpstr>
      <vt:lpstr>Why it matters: Acting for a Global Roadmap for RIs</vt:lpstr>
      <vt:lpstr>Part 3: EPOS…And its key components</vt:lpstr>
      <vt:lpstr>PowerPoint Presentation</vt:lpstr>
      <vt:lpstr>PowerPoint Presentation</vt:lpstr>
      <vt:lpstr>PowerPoint Presentation</vt:lpstr>
      <vt:lpstr>PowerPoint Presentation</vt:lpstr>
      <vt:lpstr>Data Taxonomies and Processing Levels</vt:lpstr>
      <vt:lpstr>PowerPoint Presentation</vt:lpstr>
      <vt:lpstr>PowerPoint Presentation</vt:lpstr>
      <vt:lpstr>PowerPoint Presentation</vt:lpstr>
      <vt:lpstr>Data Access</vt:lpstr>
      <vt:lpstr>From Strategy to Practice:  collaborating in the EPOS ecosystem </vt:lpstr>
      <vt:lpstr>From Strategy to Practice:  collaborating in the EPOS ecosystem </vt:lpstr>
      <vt:lpstr>From Strategy to Practice:  collaborating in the EPOS ecosystem </vt:lpstr>
      <vt:lpstr>PowerPoint Presentation</vt:lpstr>
      <vt:lpstr>From Strategy to Practice:  collaborating in the EPOS ecosystem </vt:lpstr>
      <vt:lpstr>Part 4: The EPOS Platform</vt:lpstr>
      <vt:lpstr>PowerPoint Presentation</vt:lpstr>
      <vt:lpstr>PowerPoint Presentation</vt:lpstr>
      <vt:lpstr>PowerPoint Presentation</vt:lpstr>
      <vt:lpstr>PowerPoint Presentation</vt:lpstr>
      <vt:lpstr>PowerPoint Presentation</vt:lpstr>
      <vt:lpstr>Making data count:  Data and data products rapidly available</vt:lpstr>
      <vt:lpstr>PowerPoint Presentation</vt:lpstr>
      <vt:lpstr>PowerPoint Presentation</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Federica Tanlongo</dc:creator>
  <cp:lastModifiedBy>Federica Tanlongo</cp:lastModifiedBy>
  <cp:revision>30</cp:revision>
  <cp:lastPrinted>2025-06-23T22:07:03Z</cp:lastPrinted>
  <dcterms:created xsi:type="dcterms:W3CDTF">2024-09-12T12:53:35Z</dcterms:created>
  <dcterms:modified xsi:type="dcterms:W3CDTF">2026-06-30T10:27:23Z</dcterms:modified>
</cp:coreProperties>
</file>