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  <p:sldMasterId id="2147483911" r:id="rId2"/>
    <p:sldMasterId id="2147483923" r:id="rId3"/>
    <p:sldMasterId id="2147483897" r:id="rId4"/>
  </p:sldMasterIdLst>
  <p:notesMasterIdLst>
    <p:notesMasterId r:id="rId55"/>
  </p:notesMasterIdLst>
  <p:handoutMasterIdLst>
    <p:handoutMasterId r:id="rId56"/>
  </p:handoutMasterIdLst>
  <p:sldIdLst>
    <p:sldId id="256" r:id="rId5"/>
    <p:sldId id="823" r:id="rId6"/>
    <p:sldId id="824" r:id="rId7"/>
    <p:sldId id="825" r:id="rId8"/>
    <p:sldId id="826" r:id="rId9"/>
    <p:sldId id="933" r:id="rId10"/>
    <p:sldId id="934" r:id="rId11"/>
    <p:sldId id="1832" r:id="rId12"/>
    <p:sldId id="835" r:id="rId13"/>
    <p:sldId id="831" r:id="rId14"/>
    <p:sldId id="832" r:id="rId15"/>
    <p:sldId id="828" r:id="rId16"/>
    <p:sldId id="981" r:id="rId17"/>
    <p:sldId id="949" r:id="rId18"/>
    <p:sldId id="830" r:id="rId19"/>
    <p:sldId id="957" r:id="rId20"/>
    <p:sldId id="963" r:id="rId21"/>
    <p:sldId id="964" r:id="rId22"/>
    <p:sldId id="965" r:id="rId23"/>
    <p:sldId id="966" r:id="rId24"/>
    <p:sldId id="967" r:id="rId25"/>
    <p:sldId id="756" r:id="rId26"/>
    <p:sldId id="757" r:id="rId27"/>
    <p:sldId id="952" r:id="rId28"/>
    <p:sldId id="931" r:id="rId29"/>
    <p:sldId id="837" r:id="rId30"/>
    <p:sldId id="838" r:id="rId31"/>
    <p:sldId id="378" r:id="rId32"/>
    <p:sldId id="380" r:id="rId33"/>
    <p:sldId id="382" r:id="rId34"/>
    <p:sldId id="389" r:id="rId35"/>
    <p:sldId id="386" r:id="rId36"/>
    <p:sldId id="390" r:id="rId37"/>
    <p:sldId id="942" r:id="rId38"/>
    <p:sldId id="404" r:id="rId39"/>
    <p:sldId id="414" r:id="rId40"/>
    <p:sldId id="415" r:id="rId41"/>
    <p:sldId id="417" r:id="rId42"/>
    <p:sldId id="418" r:id="rId43"/>
    <p:sldId id="451" r:id="rId44"/>
    <p:sldId id="459" r:id="rId45"/>
    <p:sldId id="473" r:id="rId46"/>
    <p:sldId id="955" r:id="rId47"/>
    <p:sldId id="941" r:id="rId48"/>
    <p:sldId id="980" r:id="rId49"/>
    <p:sldId id="435" r:id="rId50"/>
    <p:sldId id="436" r:id="rId51"/>
    <p:sldId id="406" r:id="rId52"/>
    <p:sldId id="410" r:id="rId53"/>
    <p:sldId id="983" r:id="rId5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38" autoAdjust="0"/>
    <p:restoredTop sz="89569" autoAdjust="0"/>
  </p:normalViewPr>
  <p:slideViewPr>
    <p:cSldViewPr>
      <p:cViewPr varScale="1">
        <p:scale>
          <a:sx n="111" d="100"/>
          <a:sy n="111" d="100"/>
        </p:scale>
        <p:origin x="1832" y="208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6656"/>
    </p:cViewPr>
  </p:sorterViewPr>
  <p:notesViewPr>
    <p:cSldViewPr>
      <p:cViewPr varScale="1">
        <p:scale>
          <a:sx n="59" d="100"/>
          <a:sy n="59" d="100"/>
        </p:scale>
        <p:origin x="-170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ＭＳ Ｐゴシック" charset="0"/>
              </a:defRPr>
            </a:lvl1pPr>
          </a:lstStyle>
          <a:p>
            <a:pPr>
              <a:defRPr/>
            </a:pPr>
            <a:fld id="{B2DC9836-1086-0B4D-BD8C-D49DD882F9B1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3481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ＭＳ Ｐゴシック" charset="0"/>
              </a:defRPr>
            </a:lvl1pPr>
          </a:lstStyle>
          <a:p>
            <a:pPr>
              <a:defRPr/>
            </a:pPr>
            <a:fld id="{BC43A58D-3450-6F4E-90CB-83399F8EC929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679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18AB4F-8B64-0C4C-8118-5C9E3B795444}" type="slidenum">
              <a:rPr lang="it-IT" sz="1200"/>
              <a:pPr eaLnBrk="1" hangingPunct="1"/>
              <a:t>1</a:t>
            </a:fld>
            <a:endParaRPr lang="it-IT" sz="120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/>
              <a:t>Good</a:t>
            </a:r>
            <a:r>
              <a:rPr lang="en-US" baseline="0" dirty="0"/>
              <a:t> morning everybody </a:t>
            </a:r>
          </a:p>
          <a:p>
            <a:pPr eaLnBrk="1" hangingPunct="1"/>
            <a:r>
              <a:rPr lang="en-US" baseline="0" dirty="0"/>
              <a:t>First of all thank you very much for coming</a:t>
            </a:r>
          </a:p>
          <a:p>
            <a:pPr eaLnBrk="1" hangingPunct="1"/>
            <a:r>
              <a:rPr lang="en-US" baseline="0" dirty="0"/>
              <a:t>I am very happy that a lot of people are interested in this topic</a:t>
            </a:r>
          </a:p>
          <a:p>
            <a:pPr eaLnBrk="1" hangingPunct="1"/>
            <a:endParaRPr lang="en-US" baseline="0" dirty="0"/>
          </a:p>
          <a:p>
            <a:pPr eaLnBrk="1" hangingPunct="1"/>
            <a:r>
              <a:rPr lang="en-US" dirty="0"/>
              <a:t>So, just few words about</a:t>
            </a:r>
            <a:r>
              <a:rPr lang="en-US" baseline="0" dirty="0"/>
              <a:t> the structure of this workshop </a:t>
            </a:r>
          </a:p>
          <a:p>
            <a:pPr eaLnBrk="1" hangingPunct="1"/>
            <a:endParaRPr lang="en-US" baseline="0" dirty="0"/>
          </a:p>
          <a:p>
            <a:pPr eaLnBrk="1" hangingPunct="1"/>
            <a:r>
              <a:rPr lang="en-US" baseline="0" dirty="0"/>
              <a:t>We will have the first part, a little bit of theory but not so much formulas or something like that</a:t>
            </a:r>
          </a:p>
          <a:p>
            <a:pPr eaLnBrk="1" hangingPunct="1"/>
            <a:endParaRPr lang="en-US" baseline="0" dirty="0"/>
          </a:p>
          <a:p>
            <a:pPr eaLnBrk="1" hangingPunct="1"/>
            <a:r>
              <a:rPr lang="en-US" baseline="0" dirty="0"/>
              <a:t>We will go straight on the processing on the Distributed environment, I will show you the services developed by me and my team on GPOD and GEP platform</a:t>
            </a:r>
          </a:p>
          <a:p>
            <a:pPr eaLnBrk="1" hangingPunct="1"/>
            <a:endParaRPr lang="en-US" baseline="0" dirty="0"/>
          </a:p>
          <a:p>
            <a:pPr eaLnBrk="1" hangingPunct="1"/>
            <a:r>
              <a:rPr lang="en-US" baseline="0" dirty="0"/>
              <a:t>You will have also the possibility to ask questions </a:t>
            </a:r>
          </a:p>
          <a:p>
            <a:pPr eaLnBrk="1" hangingPunct="1"/>
            <a:endParaRPr lang="en-US" baseline="0" dirty="0"/>
          </a:p>
          <a:p>
            <a:pPr eaLnBrk="1" hangingPunct="1"/>
            <a:endParaRPr lang="en-US" baseline="0" dirty="0"/>
          </a:p>
          <a:p>
            <a:pPr eaLnBrk="1" hangingPunct="1"/>
            <a:r>
              <a:rPr lang="en-US" baseline="0" dirty="0"/>
              <a:t>I am Claudio De Luca and I come from the Institute of Electromagnetic Sensing of Environment (IREA) </a:t>
            </a:r>
          </a:p>
          <a:p>
            <a:pPr eaLnBrk="1" hangingPunct="1"/>
            <a:r>
              <a:rPr lang="en-US" baseline="0" dirty="0"/>
              <a:t>We work since a long time on RADAR data acquired by satellites and we work basically on SAR Interferometry that is the technique that I will go to explain you </a:t>
            </a:r>
          </a:p>
          <a:p>
            <a:pPr eaLnBrk="1" hangingPunct="1"/>
            <a:r>
              <a:rPr lang="en-US" baseline="0" dirty="0"/>
              <a:t>That permits us to detect the  ground deformation of the Earth surface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Another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important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aspect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of the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said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before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the radar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coherent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coherence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concept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came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from the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phisics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related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to the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optical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interferometry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subsequently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trasled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in the radar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field</a:t>
            </a:r>
            <a:endParaRPr lang="it-IT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What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means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coherent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?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It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means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you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have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sensor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you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have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transmitted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signal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you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know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exactly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signal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, in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particula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phase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your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signal</a:t>
            </a:r>
            <a:endParaRPr lang="it-IT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In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slide I show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you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a radar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moving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on the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orbital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path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sending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signal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reciving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it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along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path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. At the end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you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can combine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all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these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recived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signals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along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the </a:t>
            </a:r>
          </a:p>
          <a:p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Lenght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of the </a:t>
            </a:r>
            <a:r>
              <a:rPr lang="it-IT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Synthetic</a:t>
            </a:r>
            <a:r>
              <a:rPr lang="it-I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Aperture.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3A58D-3450-6F4E-90CB-83399F8EC929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4503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1" tIns="45716" rIns="91431" bIns="45716"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00" indent="-263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688" indent="-2111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6375" indent="-2095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8650" indent="-2111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55850" indent="-211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3050" indent="-211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70250" indent="-211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27450" indent="-211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BE065A15-EEC5-B84B-956F-E5C3BC7F41ED}" type="slidenum">
              <a:rPr lang="it-IT" sz="1200" smtClean="0">
                <a:latin typeface="Times New Roman" charset="0"/>
              </a:rPr>
              <a:pPr algn="r">
                <a:defRPr/>
              </a:pPr>
              <a:t>10</a:t>
            </a:fld>
            <a:endParaRPr lang="it-IT" sz="1200">
              <a:latin typeface="Times New Roman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1" tIns="45716" rIns="91431" bIns="45716"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62EF378-F5AE-E842-BCBE-A15AC8EE49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CF557C-AE23-DA48-AA07-E4ACC77DE12B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623618" name="Rectangle 2">
            <a:extLst>
              <a:ext uri="{FF2B5EF4-FFF2-40B4-BE49-F238E27FC236}">
                <a16:creationId xmlns:a16="http://schemas.microsoft.com/office/drawing/2014/main" id="{38466F48-5F75-AA42-A365-74241101E5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23619" name="Rectangle 3">
            <a:extLst>
              <a:ext uri="{FF2B5EF4-FFF2-40B4-BE49-F238E27FC236}">
                <a16:creationId xmlns:a16="http://schemas.microsoft.com/office/drawing/2014/main" id="{AE1743B7-4AD4-BC48-AA13-6557C1542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it-IT" dirty="0"/>
              <a:t>Aquila 2009</a:t>
            </a:r>
          </a:p>
        </p:txBody>
      </p:sp>
    </p:spTree>
    <p:extLst>
      <p:ext uri="{BB962C8B-B14F-4D97-AF65-F5344CB8AC3E}">
        <p14:creationId xmlns:p14="http://schemas.microsoft.com/office/powerpoint/2010/main" val="3448860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44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84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608F6ED-381E-2B4A-B8E6-4E96E1C72E32}" type="slidenum">
              <a:rPr lang="it-IT" sz="1200"/>
              <a:pPr algn="r" eaLnBrk="1" hangingPunct="1"/>
              <a:t>43</a:t>
            </a:fld>
            <a:endParaRPr lang="it-IT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30788" cy="41132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defTabSz="457200"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0046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50106"/>
          </a:xfrm>
          <a:prstGeom prst="rect">
            <a:avLst/>
          </a:prstGeom>
        </p:spPr>
        <p:txBody>
          <a:bodyPr vert="horz"/>
          <a:lstStyle>
            <a:lvl1pPr>
              <a:defRPr sz="3200" b="1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Verdana"/>
                <a:cs typeface="Verdana"/>
              </a:defRPr>
            </a:lvl1pPr>
            <a:lvl2pPr>
              <a:defRPr sz="2400">
                <a:latin typeface="Verdana"/>
                <a:cs typeface="Verdana"/>
              </a:defRPr>
            </a:lvl2pPr>
            <a:lvl3pPr>
              <a:defRPr sz="2000">
                <a:latin typeface="Verdana"/>
                <a:cs typeface="Verdana"/>
              </a:defRPr>
            </a:lvl3pPr>
            <a:lvl4pPr>
              <a:defRPr sz="1800">
                <a:latin typeface="Verdana"/>
                <a:cs typeface="Verdana"/>
              </a:defRPr>
            </a:lvl4pPr>
            <a:lvl5pPr>
              <a:defRPr sz="1800">
                <a:latin typeface="Verdana"/>
                <a:cs typeface="Verdana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284415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597030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73C2075-423E-4646-B309-15F827764C6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29/06/26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690A534-191D-486C-81ED-E8EDEF1256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51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3262" y="188913"/>
            <a:ext cx="8777477" cy="576262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953" y="1825625"/>
            <a:ext cx="387194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1640" y="1825625"/>
            <a:ext cx="387340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31734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7285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1087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115234-1F78-9AEC-F185-B42504157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E463B84-B34D-BD3B-EC63-355A78225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CACD26-EB07-9303-5D5B-A6A301C2E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496EA-E1CA-F749-A18D-CEC0AF9A63E3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7FA841-CA2F-FA34-14E0-F15C15028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72A51C-F6C1-4739-C500-71D70170C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E9EA-D665-2A44-B98C-07CEF5D5EBC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32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DE4BBA-025A-3C94-B0CF-A504B571D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595029-EE2F-8FE2-7F97-314B4F232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D4668D-DC1D-00DF-9F90-604F75E53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496EA-E1CA-F749-A18D-CEC0AF9A63E3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A468FE-6037-DEAD-C23F-DE503B0B1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317083-0C41-2CA1-7A50-CD9135927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E9EA-D665-2A44-B98C-07CEF5D5EBC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38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4791BB-1B18-4BDC-43CD-926C9BC45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DD91D1-F0A6-74D8-EF8E-06115427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A26F23-6C15-8791-47B2-69F6DB95A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496EA-E1CA-F749-A18D-CEC0AF9A63E3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35E08A-2B0C-7778-C74A-B0E04FD21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A7B00C-3511-BD5F-71F8-E7EA92FAA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E9EA-D665-2A44-B98C-07CEF5D5EBC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84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E580CE-C39C-8A85-8590-6FE60447B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0B325F-1224-D9B7-2603-787F6D4BED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4377E34-1F39-457D-376B-E322D1505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D1336D7-6595-BD77-BA67-B8F37ED5D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496EA-E1CA-F749-A18D-CEC0AF9A63E3}" type="datetimeFigureOut">
              <a:rPr lang="en-US" smtClean="0"/>
              <a:t>6/29/26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E9D2C34-0C96-C620-38CB-C9DD12CEB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EEBF8D4-3BB1-D14C-B894-FF10FB6AB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E9EA-D665-2A44-B98C-07CEF5D5EBC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58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ACBB88-27E5-676C-1579-B2D3E18D7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E4F527-2F70-C3D1-AAC4-F76C2E304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CFED04A-D0EA-7008-72A3-16058EB6F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DF7E0-BB13-2880-3A51-CDB870D07B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1EB209A-E372-A882-381B-B681A913B0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F7F8AE9-FBB8-317E-D459-DC9D93548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496EA-E1CA-F749-A18D-CEC0AF9A63E3}" type="datetimeFigureOut">
              <a:rPr lang="en-US" smtClean="0"/>
              <a:t>6/29/26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1726439-BF0B-3BE1-A8A0-2785A5E8F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F68BADC-E8F2-FD99-C4A8-F87AFF88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E9EA-D665-2A44-B98C-07CEF5D5EBC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55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C91074A-3956-CE3A-C519-0B33BBA213D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8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-40149" y="1737390"/>
            <a:ext cx="9144000" cy="212365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400" b="1" i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Differential SAR Interferometry: </a:t>
            </a:r>
            <a:r>
              <a:rPr lang="it-IT" sz="44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Principles</a:t>
            </a:r>
            <a:r>
              <a:rPr lang="it-IT" sz="44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techniques and </a:t>
            </a:r>
            <a:r>
              <a:rPr lang="it-IT" sz="44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applications</a:t>
            </a:r>
            <a:endParaRPr lang="it-IT" sz="4400" b="1" i="0" dirty="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 userDrawn="1"/>
        </p:nvSpPr>
        <p:spPr bwMode="auto">
          <a:xfrm>
            <a:off x="1050464" y="3861048"/>
            <a:ext cx="6962775" cy="132715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endParaRPr lang="it-IT" sz="2800" b="1" baseline="300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6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/>
                <a:cs typeface="Verdana"/>
              </a:rPr>
              <a:t>Fernando Monterroso, Pasquale Striano</a:t>
            </a:r>
            <a:endParaRPr lang="it-IT" sz="1800" b="1" baseline="30000" dirty="0">
              <a:effectLst>
                <a:outerShdw blurRad="38100" dist="38100" dir="2700000" algn="tl">
                  <a:srgbClr val="DDDDDD"/>
                </a:outerShdw>
              </a:effectLst>
              <a:latin typeface="Verdana"/>
              <a:cs typeface="Verdana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000" kern="12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/>
                <a:ea typeface="ＭＳ Ｐゴシック" charset="0"/>
                <a:cs typeface="Verdana"/>
              </a:rPr>
              <a:t>Istituto per il Rilevamento Elettromagnetico dell’Ambiente (IREA)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sz="1800" kern="1200" baseline="30000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/>
              <a:ea typeface="ＭＳ Ｐゴシック" charset="0"/>
              <a:cs typeface="Verdana"/>
            </a:endParaRPr>
          </a:p>
        </p:txBody>
      </p:sp>
      <p:pic>
        <p:nvPicPr>
          <p:cNvPr id="14" name="Immagine 9" descr="logo_quadrato_NoCaption.jpg"/>
          <p:cNvPicPr preferRelativeResize="0"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5188206"/>
            <a:ext cx="1140048" cy="104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onsiglio Nazionale delle Ricerche - CNR">
            <a:extLst>
              <a:ext uri="{FF2B5EF4-FFF2-40B4-BE49-F238E27FC236}">
                <a16:creationId xmlns:a16="http://schemas.microsoft.com/office/drawing/2014/main" id="{F1585E56-0785-18A3-91B0-AEAFBE6AFF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587" y="5166300"/>
            <a:ext cx="1463052" cy="11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4448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924776-4285-FD45-37AD-A3DD67726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F81D060-701D-D4E9-FF6F-DAD266599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496EA-E1CA-F749-A18D-CEC0AF9A63E3}" type="datetimeFigureOut">
              <a:rPr lang="en-US" smtClean="0"/>
              <a:t>6/29/26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413C300-C474-4B51-1A0C-D8CADB77B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91AE455-EF55-1716-CBF1-3A877A359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E9EA-D665-2A44-B98C-07CEF5D5EBC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7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466F12C-1573-ECB6-6C0A-8AE8E2B06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496EA-E1CA-F749-A18D-CEC0AF9A63E3}" type="datetimeFigureOut">
              <a:rPr lang="en-US" smtClean="0"/>
              <a:t>6/29/26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3839F97-E747-3CF7-0314-A157117E0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B42887-9823-5ED8-2CD5-ADC658C57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E9EA-D665-2A44-B98C-07CEF5D5EBC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12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28064-E612-701A-5708-91D61D3D3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CDE353-6396-3969-BF03-9C79BF642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4C04A3-9CFF-42EE-3F46-EB4595AFC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634F24-7066-4469-D7DF-5EF517B0E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496EA-E1CA-F749-A18D-CEC0AF9A63E3}" type="datetimeFigureOut">
              <a:rPr lang="en-US" smtClean="0"/>
              <a:t>6/29/26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BEC4C1-7D4E-7344-48B1-2FFA26E6E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328D7F-F4EB-C94C-37A0-127E4AE63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E9EA-D665-2A44-B98C-07CEF5D5EBC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1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E29070-94FD-AA6F-01C9-1EAE22286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29378C2-E208-789E-12E4-3CA8AA6DF4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7713138-5534-3F3C-69FA-74D70C040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FC67625-6B07-D149-B140-7BF2C85F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496EA-E1CA-F749-A18D-CEC0AF9A63E3}" type="datetimeFigureOut">
              <a:rPr lang="en-US" smtClean="0"/>
              <a:t>6/29/26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28EB2C-6EB3-3034-8A1A-2DB7EF968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80D9EBE-EE0D-D109-9AE2-0ADB10326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E9EA-D665-2A44-B98C-07CEF5D5EBC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407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0C4064-A8FC-3912-A55B-ECD550075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B362EAB-E400-DF46-490B-7F1ED1FDA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51F976-68C4-9E69-CF1F-45D27DCAC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496EA-E1CA-F749-A18D-CEC0AF9A63E3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7851DE-DCB8-1831-5835-70A8CC386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376A60-217B-5452-A7D7-F1411085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E9EA-D665-2A44-B98C-07CEF5D5EBC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604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C76A80A-1A2D-F982-FDD3-608EDDDF68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BA0F561-CAF5-C1E1-3DD8-11BD1BB5AA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025566-5FC9-C103-64F8-77F67165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496EA-E1CA-F749-A18D-CEC0AF9A63E3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68AD5F-DC7B-6D55-6D97-611545FB6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440B7C-9ED9-E784-3978-3C0C4C96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E9EA-D665-2A44-B98C-07CEF5D5EBC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15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4FE08A-ECD0-9C97-7242-03BB55FEA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8719F9-E990-A760-A1AD-D70367A5C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A07A68-B784-BB50-0BE6-4C1F7E98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F2C7B-B0F3-8D4D-8399-758106E405FD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C5637B-2C1E-AA6F-67C9-4C557BE35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0CDE7D-D24A-8A87-EBDA-58D5A6450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F7AF9-A89E-B24B-874F-4D25EE1781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12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D0AD09-65B4-1D58-BF7A-E13924DE7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40295F-9639-0B59-DC1A-438D0B246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BD32CB-5B26-C0ED-AAF8-1D2A94BB3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F2C7B-B0F3-8D4D-8399-758106E405FD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00416D-EC06-D45A-A0C6-05C0F14A5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B79458-504F-0791-4F0F-FE5D931FE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F7AF9-A89E-B24B-874F-4D25EE1781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93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21663C-2367-03DC-EBAA-F4DBCF8D7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78DEF7-9A72-73FE-B321-618A23654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B2C6AB-A23F-629F-BAFE-DF1CB51C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F2C7B-B0F3-8D4D-8399-758106E405FD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B0F7C5-3C70-3AC4-504A-474A9A864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696BB8-4A5E-26DD-6EB1-8F804F9E7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F7AF9-A89E-B24B-874F-4D25EE1781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24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9F0CA7-462B-C27D-FFC2-6CAB4689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95F4E4-D5D8-7370-192A-57A946E830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CD214C1-58EE-3BA0-6B7F-F328DAD5C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9A2906-B6B7-DA20-F222-3366B157B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F2C7B-B0F3-8D4D-8399-758106E405FD}" type="datetimeFigureOut">
              <a:rPr lang="en-US" smtClean="0"/>
              <a:t>6/29/26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846E57-D48D-303E-BAB7-0F4C90396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8BB0C29-E1BD-2EB2-A3B1-E39BBAA6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F7AF9-A89E-B24B-874F-4D25EE1781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49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50106"/>
          </a:xfrm>
          <a:prstGeom prst="rect">
            <a:avLst/>
          </a:prstGeom>
        </p:spPr>
        <p:txBody>
          <a:bodyPr vert="horz"/>
          <a:lstStyle>
            <a:lvl1pPr>
              <a:defRPr sz="3200" b="1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12984953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04ED41-1049-B37D-DCF1-EECA9F92B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73B74B-21BE-C419-2E1E-7F3D1DAE6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ED54368-300E-E84B-0B40-18FCDBC17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2EF783-001A-ADBE-B320-1686E1BF86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CEB804C-E906-C7BB-F094-386C6C0B6A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76878AA-ED2B-BE93-8BA5-650327697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F2C7B-B0F3-8D4D-8399-758106E405FD}" type="datetimeFigureOut">
              <a:rPr lang="en-US" smtClean="0"/>
              <a:t>6/29/26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7CE4207-00D1-E1E0-5FED-F5480822B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10213E0-31D8-6064-80FD-00E151C5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F7AF9-A89E-B24B-874F-4D25EE1781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12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5055CE-E7FF-6F90-3F23-A307355A3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2A6351A-1531-91D5-994E-953E87E0E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F2C7B-B0F3-8D4D-8399-758106E405FD}" type="datetimeFigureOut">
              <a:rPr lang="en-US" smtClean="0"/>
              <a:t>6/29/26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DC4D37-3423-88FB-30BA-83D50F2EA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CE66B38-B2B8-8481-B99D-4AF0B65AB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F7AF9-A89E-B24B-874F-4D25EE1781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67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5027864-A3DB-CFB0-0348-39FEFAE95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F2C7B-B0F3-8D4D-8399-758106E405FD}" type="datetimeFigureOut">
              <a:rPr lang="en-US" smtClean="0"/>
              <a:t>6/29/26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7B3531D-8B84-079A-A0E4-57469C4D2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11752A-BE1E-1C4D-A03E-DCA78A999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F7AF9-A89E-B24B-874F-4D25EE1781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581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33B444-6348-DEAC-CD75-5DC6D371A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00F8B8-4657-6A7F-DBE1-8AE4B0DEC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280AD4-B894-0740-F287-23C83ABE9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3895A6-47CE-CDD0-83D7-122CF3059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F2C7B-B0F3-8D4D-8399-758106E405FD}" type="datetimeFigureOut">
              <a:rPr lang="en-US" smtClean="0"/>
              <a:t>6/29/26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BAA64C5-1E86-AE42-99D6-70D62D94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FE28948-8FF6-E5CC-41D9-0DB822D2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F7AF9-A89E-B24B-874F-4D25EE1781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88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1D6B40-2608-0A57-5FB8-B9FE216DC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A814D4A-353F-043B-7916-818B992CC1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AD5D23A-72D7-F672-94EF-F11E4F15A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B1B602-4624-18A9-9887-6B37AA183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F2C7B-B0F3-8D4D-8399-758106E405FD}" type="datetimeFigureOut">
              <a:rPr lang="en-US" smtClean="0"/>
              <a:t>6/29/26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EBD989E-C32D-F2CB-1EEB-3058B759A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709D5C-3F6D-56CF-F0BD-204FAAFCF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F7AF9-A89E-B24B-874F-4D25EE1781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42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7BE1F0-C07C-2E43-1138-EF255637B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C76A44-8089-B6B2-C3D4-5351C22A7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ADC2B4-BA79-0558-0198-7A4903CA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F2C7B-B0F3-8D4D-8399-758106E405FD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353D0F-74BE-1119-518C-D31D506E7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02F987-646B-C191-8356-9E433F85D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F7AF9-A89E-B24B-874F-4D25EE1781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31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E675543-42EA-4FA2-4E54-65B87EEB6E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133F444-E1FE-8C11-B69D-9CD80ADCD1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BA4D88-30AE-692A-8849-88DF2CF19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F2C7B-B0F3-8D4D-8399-758106E405FD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EB0FC7-FDC2-B3F0-2ED5-52721E126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439FE9-3B41-1B0F-4422-32CDE2F7A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F7AF9-A89E-B24B-874F-4D25EE1781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033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2DBD-FA01-1245-B5F6-4C963B9CCB30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FDD30A-C5A0-654A-A52A-6D6C570B11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597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2DBD-FA01-1245-B5F6-4C963B9CCB30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FDD30A-C5A0-654A-A52A-6D6C570B11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654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2DBD-FA01-1245-B5F6-4C963B9CCB30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FDD30A-C5A0-654A-A52A-6D6C570B11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12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0268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2DBD-FA01-1245-B5F6-4C963B9CCB30}" type="datetimeFigureOut">
              <a:rPr lang="en-US" smtClean="0"/>
              <a:t>6/29/26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FDD30A-C5A0-654A-A52A-6D6C570B11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398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2DBD-FA01-1245-B5F6-4C963B9CCB30}" type="datetimeFigureOut">
              <a:rPr lang="en-US" smtClean="0"/>
              <a:t>6/29/26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FDD30A-C5A0-654A-A52A-6D6C570B11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052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2DBD-FA01-1245-B5F6-4C963B9CCB30}" type="datetimeFigureOut">
              <a:rPr lang="en-US" smtClean="0"/>
              <a:t>6/29/26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FDD30A-C5A0-654A-A52A-6D6C570B11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560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2DBD-FA01-1245-B5F6-4C963B9CCB30}" type="datetimeFigureOut">
              <a:rPr lang="en-US" smtClean="0"/>
              <a:t>6/29/26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FDD30A-C5A0-654A-A52A-6D6C570B11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959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2DBD-FA01-1245-B5F6-4C963B9CCB30}" type="datetimeFigureOut">
              <a:rPr lang="en-US" smtClean="0"/>
              <a:t>6/29/26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349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2DBD-FA01-1245-B5F6-4C963B9CCB30}" type="datetimeFigureOut">
              <a:rPr lang="en-US" smtClean="0"/>
              <a:t>6/29/26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FDD30A-C5A0-654A-A52A-6D6C570B11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468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2DBD-FA01-1245-B5F6-4C963B9CCB30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FDD30A-C5A0-654A-A52A-6D6C570B11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480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2DBD-FA01-1245-B5F6-4C963B9CCB30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FDD30A-C5A0-654A-A52A-6D6C570B11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133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-40149" y="2135872"/>
            <a:ext cx="9144000" cy="193899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i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Differential SAR Interferometry: </a:t>
            </a:r>
            <a:r>
              <a:rPr lang="it-IT" sz="40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Principles</a:t>
            </a:r>
            <a:r>
              <a:rPr lang="it-IT" sz="40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techniques and </a:t>
            </a:r>
            <a:r>
              <a:rPr lang="it-IT" sz="40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applications</a:t>
            </a:r>
            <a:endParaRPr lang="it-IT" sz="4000" b="1" i="0" dirty="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 userDrawn="1"/>
        </p:nvSpPr>
        <p:spPr bwMode="auto">
          <a:xfrm>
            <a:off x="1050464" y="3861048"/>
            <a:ext cx="6962775" cy="132715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endParaRPr lang="it-IT" sz="2800" b="1" baseline="300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6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/>
                <a:cs typeface="Verdana"/>
              </a:rPr>
              <a:t>Fernando Monterroso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000" kern="12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/>
                <a:ea typeface="ＭＳ Ｐゴシック" charset="0"/>
                <a:cs typeface="Verdana"/>
              </a:rPr>
              <a:t>Istituto per il Rilevamento Elettromagnetico dell’Ambiente (IREA)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sz="1800" kern="1200" baseline="30000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/>
              <a:ea typeface="ＭＳ Ｐゴシック" charset="0"/>
              <a:cs typeface="Verdana"/>
            </a:endParaRPr>
          </a:p>
        </p:txBody>
      </p:sp>
      <p:pic>
        <p:nvPicPr>
          <p:cNvPr id="14" name="Immagine 9" descr="logo_quadrato_NoCaption.jpg"/>
          <p:cNvPicPr preferRelativeResize="0"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5174264"/>
            <a:ext cx="1140048" cy="104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onsiglio Nazionale delle Ricerche - CNR">
            <a:extLst>
              <a:ext uri="{FF2B5EF4-FFF2-40B4-BE49-F238E27FC236}">
                <a16:creationId xmlns:a16="http://schemas.microsoft.com/office/drawing/2014/main" id="{F1585E56-0785-18A3-91B0-AEAFBE6AFF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71" y="5152358"/>
            <a:ext cx="1463052" cy="11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929C395-D4BF-90AA-3E51-CBD807A345A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2664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4000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476511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5708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 userDrawn="1"/>
        </p:nvSpPr>
        <p:spPr>
          <a:xfrm>
            <a:off x="8483600" y="63838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6325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767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793704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71738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620839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1547813" y="1268413"/>
            <a:ext cx="698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>
              <a:effectLst>
                <a:outerShdw blurRad="38100" dist="38100" dir="2700000" algn="tl">
                  <a:srgbClr val="DDDDDD"/>
                </a:outerShdw>
              </a:effectLst>
              <a:latin typeface="" charset="0"/>
              <a:cs typeface="+mn-cs"/>
            </a:endParaRPr>
          </a:p>
        </p:txBody>
      </p:sp>
      <p:sp>
        <p:nvSpPr>
          <p:cNvPr id="286723" name="Text Box 3"/>
          <p:cNvSpPr txBox="1">
            <a:spLocks noChangeArrowheads="1"/>
          </p:cNvSpPr>
          <p:nvPr/>
        </p:nvSpPr>
        <p:spPr bwMode="auto">
          <a:xfrm>
            <a:off x="1547813" y="1268413"/>
            <a:ext cx="698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>
              <a:effectLst>
                <a:outerShdw blurRad="38100" dist="38100" dir="2700000" algn="tl">
                  <a:srgbClr val="DDDDDD"/>
                </a:outerShdw>
              </a:effectLst>
              <a:latin typeface="" charset="0"/>
              <a:cs typeface="+mn-cs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1032687" y="6506059"/>
            <a:ext cx="5824981" cy="45719"/>
          </a:xfrm>
          <a:prstGeom prst="rect">
            <a:avLst/>
          </a:prstGeom>
          <a:gradFill rotWithShape="0">
            <a:gsLst>
              <a:gs pos="0">
                <a:srgbClr val="0066CC">
                  <a:gamma/>
                  <a:shade val="61961"/>
                  <a:invGamma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kumimoji="1" lang="it-IT" b="0">
              <a:effectLst/>
              <a:latin typeface="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948160" y="6551778"/>
            <a:ext cx="700821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300" b="1" i="0" kern="1200" noProof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DInSAR</a:t>
            </a:r>
            <a:r>
              <a:rPr lang="en-US" sz="1300" b="1" i="0" kern="1200" noProof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principles, techniques and applications</a:t>
            </a:r>
            <a:endParaRPr lang="en-GB" sz="1300" b="1" i="0" noProof="0" dirty="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pic>
        <p:nvPicPr>
          <p:cNvPr id="10" name="Picture 9" descr="logoIREA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6130924"/>
            <a:ext cx="665533" cy="71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ool of Experts | EPOS">
            <a:extLst>
              <a:ext uri="{FF2B5EF4-FFF2-40B4-BE49-F238E27FC236}">
                <a16:creationId xmlns:a16="http://schemas.microsoft.com/office/drawing/2014/main" id="{97A9CF0F-CD71-1DCD-1EAD-BBCE50FA1B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828" y="6076086"/>
            <a:ext cx="971642" cy="73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atellite Data | EPOS">
            <a:extLst>
              <a:ext uri="{FF2B5EF4-FFF2-40B4-BE49-F238E27FC236}">
                <a16:creationId xmlns:a16="http://schemas.microsoft.com/office/drawing/2014/main" id="{67720D88-2EE6-73C4-120B-4464B2009F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355536" y="6101292"/>
            <a:ext cx="713242" cy="71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94" r:id="rId2"/>
    <p:sldLayoutId id="2147483781" r:id="rId3"/>
    <p:sldLayoutId id="2147483780" r:id="rId4"/>
    <p:sldLayoutId id="2147483779" r:id="rId5"/>
    <p:sldLayoutId id="2147483778" r:id="rId6"/>
    <p:sldLayoutId id="2147483777" r:id="rId7"/>
    <p:sldLayoutId id="2147483776" r:id="rId8"/>
    <p:sldLayoutId id="2147483775" r:id="rId9"/>
    <p:sldLayoutId id="2147483774" r:id="rId10"/>
    <p:sldLayoutId id="2147483851" r:id="rId11"/>
    <p:sldLayoutId id="2147483853" r:id="rId12"/>
    <p:sldLayoutId id="2147483854" r:id="rId13"/>
    <p:sldLayoutId id="214748388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D009A0B-5B08-A9B0-D0D8-0FFDFEC89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7C9ADA-89C2-8BD9-A3A0-DD93495AF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1328E1-B1BF-BAE9-0EB9-F033A83099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0496EA-E1CA-F749-A18D-CEC0AF9A63E3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916D77-23D1-E693-FB66-A2413BD4F1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11F9EB-7203-E342-58CE-63B8B7EF4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42E9EA-D665-2A44-B98C-07CEF5D5EBC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73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8A3BFEF-996D-742D-C1DC-F703F4ED8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A0AC9A-F0B0-1348-C732-A2E21266C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976A6F-230A-A001-6249-76E7009E0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0F2C7B-B0F3-8D4D-8399-758106E405FD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94882A-10A4-7C0B-61D2-EA6CD50C15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8EDA2B-6E9E-E9F6-BCD6-6789F2C32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6F7AF9-A89E-B24B-874F-4D25EE1781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67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6/29/26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370FF2D-F4BA-96C4-2392-8E551158FD2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8160" y="6525344"/>
            <a:ext cx="6423332" cy="45719"/>
          </a:xfrm>
          <a:prstGeom prst="rect">
            <a:avLst/>
          </a:prstGeom>
          <a:gradFill rotWithShape="0">
            <a:gsLst>
              <a:gs pos="0">
                <a:srgbClr val="0066CC">
                  <a:gamma/>
                  <a:shade val="61961"/>
                  <a:invGamma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kumimoji="1" lang="it-IT" b="0">
              <a:effectLst/>
              <a:latin typeface="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4D765646-12F3-9EC0-7FAC-8ADC5E4E09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48160" y="6551778"/>
            <a:ext cx="700821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300" b="1" i="0" kern="1200" noProof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DInSAR</a:t>
            </a:r>
            <a:r>
              <a:rPr lang="en-US" sz="1300" b="1" i="0" kern="1200" noProof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principles, techniques and applications</a:t>
            </a:r>
            <a:endParaRPr lang="en-GB" sz="1300" b="1" i="0" noProof="0" dirty="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pic>
        <p:nvPicPr>
          <p:cNvPr id="9" name="Picture 9" descr="logoIREA">
            <a:extLst>
              <a:ext uri="{FF2B5EF4-FFF2-40B4-BE49-F238E27FC236}">
                <a16:creationId xmlns:a16="http://schemas.microsoft.com/office/drawing/2014/main" id="{40BA5285-BE6F-C80B-0FDD-5A8D6A4307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6130924"/>
            <a:ext cx="665533" cy="71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Pool of Experts | EPOS">
            <a:extLst>
              <a:ext uri="{FF2B5EF4-FFF2-40B4-BE49-F238E27FC236}">
                <a16:creationId xmlns:a16="http://schemas.microsoft.com/office/drawing/2014/main" id="{62D73038-31E9-9575-0558-B3C0E235C4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492" y="6105718"/>
            <a:ext cx="971642" cy="73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atellite Data | EPOS">
            <a:extLst>
              <a:ext uri="{FF2B5EF4-FFF2-40B4-BE49-F238E27FC236}">
                <a16:creationId xmlns:a16="http://schemas.microsoft.com/office/drawing/2014/main" id="{DCA6571D-4F64-2584-EAD1-5DBC3DC5E7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343134" y="6122658"/>
            <a:ext cx="713242" cy="71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43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35" r:id="rId14"/>
    <p:sldLayoutId id="214748393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w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2.wmf"/><Relationship Id="rId10" Type="http://schemas.openxmlformats.org/officeDocument/2006/relationships/image" Target="../media/image75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7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1.png"/><Relationship Id="rId7" Type="http://schemas.openxmlformats.org/officeDocument/2006/relationships/oleObject" Target="../embeddings/oleObject5.bin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10" Type="http://schemas.openxmlformats.org/officeDocument/2006/relationships/image" Target="../media/image41.emf"/><Relationship Id="rId4" Type="http://schemas.openxmlformats.org/officeDocument/2006/relationships/image" Target="../media/image37.png"/><Relationship Id="rId9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oleObject" Target="../embeddings/oleObject7.bin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.emf"/><Relationship Id="rId11" Type="http://schemas.openxmlformats.org/officeDocument/2006/relationships/image" Target="../media/image46.pn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45.emf"/><Relationship Id="rId4" Type="http://schemas.openxmlformats.org/officeDocument/2006/relationships/image" Target="../media/image23.emf"/><Relationship Id="rId9" Type="http://schemas.openxmlformats.org/officeDocument/2006/relationships/oleObject" Target="../embeddings/oleObject9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.jpeg"/><Relationship Id="rId7" Type="http://schemas.openxmlformats.org/officeDocument/2006/relationships/image" Target="../media/image530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jpg"/><Relationship Id="rId5" Type="http://schemas.openxmlformats.org/officeDocument/2006/relationships/image" Target="../media/image510.png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NULL"/><Relationship Id="rId7" Type="http://schemas.openxmlformats.org/officeDocument/2006/relationships/image" Target="../media/image60.wmf"/><Relationship Id="rId1" Type="http://schemas.openxmlformats.org/officeDocument/2006/relationships/slideLayout" Target="../slideLayouts/slideLayout43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6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NUL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96.png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3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mailto:monterroso.f@irea.cnr.it" TargetMode="Externa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Text Box 2"/>
          <p:cNvSpPr txBox="1">
            <a:spLocks noChangeArrowheads="1"/>
          </p:cNvSpPr>
          <p:nvPr/>
        </p:nvSpPr>
        <p:spPr bwMode="auto">
          <a:xfrm>
            <a:off x="6705600" y="6361113"/>
            <a:ext cx="205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endParaRPr lang="en-GB" sz="1400">
              <a:solidFill>
                <a:srgbClr val="000000"/>
              </a:solidFill>
              <a:latin typeface="w Roman" charset="0"/>
              <a:cs typeface="+mn-cs"/>
            </a:endParaRPr>
          </a:p>
        </p:txBody>
      </p:sp>
      <p:graphicFrame>
        <p:nvGraphicFramePr>
          <p:cNvPr id="22530" name="Object 3"/>
          <p:cNvGraphicFramePr>
            <a:graphicFrameLocks noChangeAspect="1"/>
          </p:cNvGraphicFramePr>
          <p:nvPr/>
        </p:nvGraphicFramePr>
        <p:xfrm>
          <a:off x="4305300" y="1057275"/>
          <a:ext cx="531813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850900" imgH="685800" progId="CorelDraw.Graphic.7">
                  <p:embed/>
                </p:oleObj>
              </mc:Choice>
              <mc:Fallback>
                <p:oleObj name="CorelDRAW" r:id="rId3" imgW="850900" imgH="685800" progId="CorelDraw.Graphic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5300" y="1057275"/>
                        <a:ext cx="531813" cy="44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4692" name="Rectangle 4"/>
          <p:cNvSpPr>
            <a:spLocks noChangeArrowheads="1"/>
          </p:cNvSpPr>
          <p:nvPr/>
        </p:nvSpPr>
        <p:spPr bwMode="auto">
          <a:xfrm>
            <a:off x="381000" y="152400"/>
            <a:ext cx="184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i="1">
              <a:latin typeface="Times" charset="0"/>
              <a:cs typeface="+mn-cs"/>
            </a:endParaRPr>
          </a:p>
          <a:p>
            <a:pPr eaLnBrk="0" hangingPunct="0">
              <a:defRPr/>
            </a:pPr>
            <a:endParaRPr lang="en-US" sz="2400" i="1">
              <a:latin typeface="Times" charset="0"/>
              <a:cs typeface="+mn-cs"/>
            </a:endParaRPr>
          </a:p>
        </p:txBody>
      </p:sp>
      <p:graphicFrame>
        <p:nvGraphicFramePr>
          <p:cNvPr id="22532" name="Object 5"/>
          <p:cNvGraphicFramePr>
            <a:graphicFrameLocks noChangeAspect="1"/>
          </p:cNvGraphicFramePr>
          <p:nvPr/>
        </p:nvGraphicFramePr>
        <p:xfrm>
          <a:off x="222250" y="4802188"/>
          <a:ext cx="8699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105400" imgH="406400" progId="Equation.DSMT4">
                  <p:embed/>
                </p:oleObj>
              </mc:Choice>
              <mc:Fallback>
                <p:oleObj name="Equation" r:id="rId5" imgW="51054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0" y="4802188"/>
                        <a:ext cx="86995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3" name="Picture 6" descr="interf_and_diff_ne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163" y="1412776"/>
            <a:ext cx="671512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4695" name="Rectangle 7"/>
          <p:cNvSpPr>
            <a:spLocks noChangeArrowheads="1"/>
          </p:cNvSpPr>
          <p:nvPr/>
        </p:nvSpPr>
        <p:spPr bwMode="auto">
          <a:xfrm>
            <a:off x="0" y="692696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it-IT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epochs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and from </a:t>
            </a:r>
            <a:r>
              <a:rPr lang="it-IT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it-IT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orbital</a:t>
            </a:r>
            <a:r>
              <a:rPr lang="it-IT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positions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real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case)</a:t>
            </a:r>
          </a:p>
        </p:txBody>
      </p:sp>
      <p:grpSp>
        <p:nvGrpSpPr>
          <p:cNvPr id="22535" name="Group 8"/>
          <p:cNvGrpSpPr>
            <a:grpSpLocks/>
          </p:cNvGrpSpPr>
          <p:nvPr/>
        </p:nvGrpSpPr>
        <p:grpSpPr bwMode="auto">
          <a:xfrm>
            <a:off x="4238625" y="5334000"/>
            <a:ext cx="2133600" cy="823913"/>
            <a:chOff x="2503" y="3456"/>
            <a:chExt cx="1344" cy="519"/>
          </a:xfrm>
        </p:grpSpPr>
        <p:sp>
          <p:nvSpPr>
            <p:cNvPr id="754697" name="Line 9"/>
            <p:cNvSpPr>
              <a:spLocks noChangeShapeType="1"/>
            </p:cNvSpPr>
            <p:nvPr/>
          </p:nvSpPr>
          <p:spPr bwMode="auto">
            <a:xfrm flipV="1">
              <a:off x="3367" y="3456"/>
              <a:ext cx="96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cs typeface="+mn-cs"/>
              </a:endParaRPr>
            </a:p>
          </p:txBody>
        </p:sp>
        <p:sp>
          <p:nvSpPr>
            <p:cNvPr id="754698" name="Rectangle 10"/>
            <p:cNvSpPr>
              <a:spLocks noChangeArrowheads="1"/>
            </p:cNvSpPr>
            <p:nvPr/>
          </p:nvSpPr>
          <p:spPr bwMode="auto">
            <a:xfrm>
              <a:off x="2503" y="3744"/>
              <a:ext cx="13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it-IT">
                  <a:latin typeface="Tahoma" charset="0"/>
                  <a:cs typeface="+mn-cs"/>
                </a:rPr>
                <a:t>Topographic Phase</a:t>
              </a:r>
            </a:p>
          </p:txBody>
        </p:sp>
      </p:grpSp>
      <p:grpSp>
        <p:nvGrpSpPr>
          <p:cNvPr id="22536" name="Group 11"/>
          <p:cNvGrpSpPr>
            <a:grpSpLocks/>
          </p:cNvGrpSpPr>
          <p:nvPr/>
        </p:nvGrpSpPr>
        <p:grpSpPr bwMode="auto">
          <a:xfrm>
            <a:off x="6684963" y="5370516"/>
            <a:ext cx="2279650" cy="871538"/>
            <a:chOff x="4128" y="3408"/>
            <a:chExt cx="1436" cy="549"/>
          </a:xfrm>
        </p:grpSpPr>
        <p:sp>
          <p:nvSpPr>
            <p:cNvPr id="754700" name="Line 12"/>
            <p:cNvSpPr>
              <a:spLocks noChangeShapeType="1"/>
            </p:cNvSpPr>
            <p:nvPr/>
          </p:nvSpPr>
          <p:spPr bwMode="auto">
            <a:xfrm flipH="1" flipV="1">
              <a:off x="4694" y="3408"/>
              <a:ext cx="9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cs typeface="+mn-cs"/>
              </a:endParaRPr>
            </a:p>
          </p:txBody>
        </p:sp>
        <p:sp>
          <p:nvSpPr>
            <p:cNvPr id="754701" name="Rectangle 13"/>
            <p:cNvSpPr>
              <a:spLocks noChangeArrowheads="1"/>
            </p:cNvSpPr>
            <p:nvPr/>
          </p:nvSpPr>
          <p:spPr bwMode="auto">
            <a:xfrm>
              <a:off x="4128" y="3724"/>
              <a:ext cx="143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it-IT" dirty="0" err="1">
                  <a:latin typeface="Tahoma" charset="0"/>
                  <a:cs typeface="+mn-cs"/>
                </a:rPr>
                <a:t>Deformation</a:t>
              </a:r>
              <a:r>
                <a:rPr lang="it-IT" dirty="0">
                  <a:latin typeface="Tahoma" charset="0"/>
                  <a:cs typeface="+mn-cs"/>
                </a:rPr>
                <a:t> </a:t>
              </a:r>
              <a:r>
                <a:rPr lang="it-IT" dirty="0" err="1">
                  <a:latin typeface="Tahoma" charset="0"/>
                  <a:cs typeface="+mn-cs"/>
                </a:rPr>
                <a:t>Phase</a:t>
              </a:r>
              <a:endParaRPr lang="it-IT" dirty="0">
                <a:latin typeface="Tahoma" charset="0"/>
                <a:cs typeface="+mn-cs"/>
              </a:endParaRPr>
            </a:p>
          </p:txBody>
        </p:sp>
      </p:grpSp>
      <p:sp>
        <p:nvSpPr>
          <p:cNvPr id="754703" name="Rectangle 15"/>
          <p:cNvSpPr>
            <a:spLocks noChangeArrowheads="1"/>
          </p:cNvSpPr>
          <p:nvPr/>
        </p:nvSpPr>
        <p:spPr bwMode="auto">
          <a:xfrm>
            <a:off x="4716463" y="2165350"/>
            <a:ext cx="4103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2000">
                <a:latin typeface="Tahoma" charset="0"/>
                <a:cs typeface="+mn-cs"/>
              </a:rPr>
              <a:t>LOS: </a:t>
            </a:r>
            <a:r>
              <a:rPr lang="en-US" sz="2000">
                <a:latin typeface="Tahoma" charset="0"/>
                <a:cs typeface="+mn-cs"/>
              </a:rPr>
              <a:t>Line Of Sight</a:t>
            </a:r>
            <a:r>
              <a:rPr lang="it-IT" sz="2000">
                <a:latin typeface="Tahoma" charset="0"/>
                <a:cs typeface="+mn-cs"/>
              </a:rPr>
              <a:t>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E1F1069-90CB-3148-2653-8CA5ECDE2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710"/>
            <a:ext cx="9144000" cy="61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Differential SAR Interferometry (</a:t>
            </a:r>
            <a:r>
              <a:rPr lang="en-US" sz="28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DInSAR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6281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2" name="Picture 4" descr="interf_15042009ENV_20052009ENV_bperp20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692150"/>
            <a:ext cx="2968625" cy="261302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55654" name="Picture 6" descr="sint_15042009ENV_20052009ENV_bperp20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2825" y="692150"/>
            <a:ext cx="2968625" cy="261302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55660" name="Picture 12" descr="differenziale_15042009ENV_20052009ENV_bperp20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3716338"/>
            <a:ext cx="2976563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61" name="Picture 13" descr="coh_15042009ENV_20052009ENV_bperp20m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3716338"/>
            <a:ext cx="2976563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63" name="Line 15"/>
          <p:cNvSpPr>
            <a:spLocks noChangeShapeType="1"/>
          </p:cNvSpPr>
          <p:nvPr/>
        </p:nvSpPr>
        <p:spPr bwMode="auto">
          <a:xfrm>
            <a:off x="2338388" y="3355975"/>
            <a:ext cx="215900" cy="3587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cs typeface="Arial" charset="0"/>
            </a:endParaRPr>
          </a:p>
        </p:txBody>
      </p:sp>
      <p:sp>
        <p:nvSpPr>
          <p:cNvPr id="155664" name="Line 16"/>
          <p:cNvSpPr>
            <a:spLocks noChangeShapeType="1"/>
          </p:cNvSpPr>
          <p:nvPr/>
        </p:nvSpPr>
        <p:spPr bwMode="auto">
          <a:xfrm flipH="1">
            <a:off x="3706813" y="3355975"/>
            <a:ext cx="215900" cy="3587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cs typeface="Arial" charset="0"/>
            </a:endParaRPr>
          </a:p>
        </p:txBody>
      </p:sp>
      <p:sp>
        <p:nvSpPr>
          <p:cNvPr id="155666" name="Text Box 18"/>
          <p:cNvSpPr txBox="1">
            <a:spLocks noChangeArrowheads="1"/>
          </p:cNvSpPr>
          <p:nvPr/>
        </p:nvSpPr>
        <p:spPr bwMode="auto">
          <a:xfrm>
            <a:off x="-36513" y="4013200"/>
            <a:ext cx="1670051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200" b="1" dirty="0" err="1">
                <a:latin typeface="Arial Narrow" charset="0"/>
                <a:cs typeface="Arial" charset="0"/>
              </a:rPr>
              <a:t>DInSAR</a:t>
            </a:r>
            <a:r>
              <a:rPr lang="it-IT" sz="2200" b="1" dirty="0">
                <a:latin typeface="Arial Narrow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it-IT" sz="2200" b="1" dirty="0">
                <a:latin typeface="Arial Narrow" charset="0"/>
                <a:cs typeface="Arial" charset="0"/>
              </a:rPr>
              <a:t>Interferogram</a:t>
            </a:r>
          </a:p>
          <a:p>
            <a:pPr algn="ctr">
              <a:defRPr/>
            </a:pPr>
            <a:r>
              <a:rPr lang="it-IT" sz="2200" b="1" dirty="0">
                <a:latin typeface="Arial Narrow" charset="0"/>
                <a:cs typeface="Arial" charset="0"/>
              </a:rPr>
              <a:t>Generation</a:t>
            </a:r>
          </a:p>
          <a:p>
            <a:pPr algn="ctr">
              <a:defRPr/>
            </a:pPr>
            <a:r>
              <a:rPr lang="it-IT" sz="2200" b="1" dirty="0">
                <a:latin typeface="Arial Narrow" charset="0"/>
                <a:cs typeface="Arial" charset="0"/>
              </a:rPr>
              <a:t>(</a:t>
            </a:r>
            <a:r>
              <a:rPr lang="it-IT" sz="2200" b="1" i="1" dirty="0" err="1">
                <a:latin typeface="Arial Narrow" charset="0"/>
                <a:cs typeface="Arial" charset="0"/>
              </a:rPr>
              <a:t>Flattening</a:t>
            </a:r>
            <a:r>
              <a:rPr lang="it-IT" sz="2200" b="1" dirty="0">
                <a:latin typeface="Arial Narrow" charset="0"/>
                <a:cs typeface="Arial" charset="0"/>
              </a:rPr>
              <a:t>)</a:t>
            </a:r>
          </a:p>
        </p:txBody>
      </p:sp>
      <p:sp>
        <p:nvSpPr>
          <p:cNvPr id="155667" name="Text Box 19"/>
          <p:cNvSpPr txBox="1">
            <a:spLocks noChangeArrowheads="1"/>
          </p:cNvSpPr>
          <p:nvPr/>
        </p:nvSpPr>
        <p:spPr bwMode="auto">
          <a:xfrm>
            <a:off x="7734300" y="4019550"/>
            <a:ext cx="13652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200" b="1">
                <a:latin typeface="Arial Narrow" charset="0"/>
                <a:cs typeface="Arial" charset="0"/>
              </a:rPr>
              <a:t>Coherence</a:t>
            </a:r>
          </a:p>
          <a:p>
            <a:pPr algn="ctr">
              <a:defRPr/>
            </a:pPr>
            <a:r>
              <a:rPr lang="it-IT" sz="2200" b="1">
                <a:latin typeface="Arial Narrow" charset="0"/>
                <a:cs typeface="Arial" charset="0"/>
              </a:rPr>
              <a:t>Map</a:t>
            </a:r>
          </a:p>
        </p:txBody>
      </p:sp>
      <p:sp>
        <p:nvSpPr>
          <p:cNvPr id="155668" name="Text Box 20"/>
          <p:cNvSpPr txBox="1">
            <a:spLocks noChangeArrowheads="1"/>
          </p:cNvSpPr>
          <p:nvPr/>
        </p:nvSpPr>
        <p:spPr bwMode="auto">
          <a:xfrm>
            <a:off x="6715125" y="1196975"/>
            <a:ext cx="1847850" cy="176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200" b="1" dirty="0" err="1">
                <a:latin typeface="Arial Narrow" charset="0"/>
                <a:cs typeface="Arial" charset="0"/>
              </a:rPr>
              <a:t>Topographic</a:t>
            </a:r>
            <a:r>
              <a:rPr lang="it-IT" sz="2200" b="1" dirty="0">
                <a:latin typeface="Arial Narrow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it-IT" sz="2200" b="1" dirty="0">
                <a:latin typeface="Arial Narrow" charset="0"/>
                <a:cs typeface="Arial" charset="0"/>
              </a:rPr>
              <a:t>Interferogram</a:t>
            </a:r>
          </a:p>
          <a:p>
            <a:pPr algn="ctr">
              <a:defRPr/>
            </a:pPr>
            <a:r>
              <a:rPr lang="it-IT" sz="2200" b="1" dirty="0">
                <a:latin typeface="Arial Narrow" charset="0"/>
                <a:cs typeface="Arial" charset="0"/>
              </a:rPr>
              <a:t>(DEM &amp; </a:t>
            </a:r>
            <a:r>
              <a:rPr lang="it-IT" sz="2200" b="1" dirty="0" err="1">
                <a:latin typeface="Arial Narrow" charset="0"/>
                <a:cs typeface="Arial" charset="0"/>
              </a:rPr>
              <a:t>orbital</a:t>
            </a:r>
            <a:endParaRPr lang="it-IT" sz="2200" b="1" dirty="0">
              <a:latin typeface="Arial Narrow" charset="0"/>
              <a:cs typeface="Arial" charset="0"/>
            </a:endParaRPr>
          </a:p>
          <a:p>
            <a:pPr algn="ctr">
              <a:defRPr/>
            </a:pPr>
            <a:r>
              <a:rPr lang="it-IT" sz="2200" b="1" dirty="0">
                <a:latin typeface="Arial Narrow" charset="0"/>
                <a:cs typeface="Arial" charset="0"/>
              </a:rPr>
              <a:t>information are</a:t>
            </a:r>
          </a:p>
          <a:p>
            <a:pPr algn="ctr">
              <a:defRPr/>
            </a:pPr>
            <a:r>
              <a:rPr lang="it-IT" sz="2200" b="1" dirty="0" err="1">
                <a:latin typeface="Arial Narrow" charset="0"/>
                <a:cs typeface="Arial" charset="0"/>
              </a:rPr>
              <a:t>needed</a:t>
            </a:r>
            <a:r>
              <a:rPr lang="it-IT" sz="2200" b="1" dirty="0">
                <a:latin typeface="Arial Narrow" charset="0"/>
                <a:cs typeface="Arial" charset="0"/>
              </a:rPr>
              <a:t>) </a:t>
            </a:r>
          </a:p>
        </p:txBody>
      </p:sp>
      <p:sp>
        <p:nvSpPr>
          <p:cNvPr id="155669" name="Text Box 21"/>
          <p:cNvSpPr txBox="1">
            <a:spLocks noChangeArrowheads="1"/>
          </p:cNvSpPr>
          <p:nvPr/>
        </p:nvSpPr>
        <p:spPr bwMode="auto">
          <a:xfrm>
            <a:off x="231775" y="2947988"/>
            <a:ext cx="2732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b="1">
                <a:latin typeface="Arial Narrow" charset="0"/>
                <a:cs typeface="Arial" charset="0"/>
              </a:rPr>
              <a:t>15042009_20052009_bperp=20m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87E2A9B-B655-3207-21D9-1E9F6BB12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710"/>
            <a:ext cx="9144000" cy="61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Differential SAR Interferometry (</a:t>
            </a:r>
            <a:r>
              <a:rPr lang="en-US" sz="28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DInSAR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2662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66" grpId="0"/>
      <p:bldP spid="155667" grpId="0"/>
      <p:bldP spid="155668" grpId="0"/>
      <p:bldP spid="15566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diff_2_new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713" y="1484784"/>
            <a:ext cx="4947512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2" name="Group 5"/>
          <p:cNvGrpSpPr>
            <a:grpSpLocks/>
          </p:cNvGrpSpPr>
          <p:nvPr/>
        </p:nvGrpSpPr>
        <p:grpSpPr bwMode="auto">
          <a:xfrm>
            <a:off x="1262063" y="2715096"/>
            <a:ext cx="3295650" cy="2114550"/>
            <a:chOff x="2782" y="1728"/>
            <a:chExt cx="2076" cy="1442"/>
          </a:xfrm>
        </p:grpSpPr>
        <p:grpSp>
          <p:nvGrpSpPr>
            <p:cNvPr id="20494" name="Group 6"/>
            <p:cNvGrpSpPr>
              <a:grpSpLocks/>
            </p:cNvGrpSpPr>
            <p:nvPr/>
          </p:nvGrpSpPr>
          <p:grpSpPr bwMode="auto">
            <a:xfrm>
              <a:off x="2782" y="2208"/>
              <a:ext cx="2076" cy="962"/>
              <a:chOff x="1026" y="2400"/>
              <a:chExt cx="2076" cy="962"/>
            </a:xfrm>
          </p:grpSpPr>
          <p:sp>
            <p:nvSpPr>
              <p:cNvPr id="20496" name="Line 7"/>
              <p:cNvSpPr>
                <a:spLocks noChangeShapeType="1"/>
              </p:cNvSpPr>
              <p:nvPr/>
            </p:nvSpPr>
            <p:spPr bwMode="auto">
              <a:xfrm flipH="1" flipV="1">
                <a:off x="1536" y="2400"/>
                <a:ext cx="144" cy="672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41320" name="Text Box 8"/>
              <p:cNvSpPr txBox="1">
                <a:spLocks noChangeArrowheads="1"/>
              </p:cNvSpPr>
              <p:nvPr/>
            </p:nvSpPr>
            <p:spPr bwMode="auto">
              <a:xfrm>
                <a:off x="1026" y="3071"/>
                <a:ext cx="2076" cy="29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just">
                  <a:defRPr/>
                </a:pPr>
                <a:r>
                  <a:rPr lang="it-IT" sz="22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Campi Flegrei (3-7/2000)</a:t>
                </a:r>
              </a:p>
            </p:txBody>
          </p:sp>
        </p:grpSp>
        <p:sp>
          <p:nvSpPr>
            <p:cNvPr id="20495" name="Rectangle 9"/>
            <p:cNvSpPr>
              <a:spLocks noChangeArrowheads="1"/>
            </p:cNvSpPr>
            <p:nvPr/>
          </p:nvSpPr>
          <p:spPr bwMode="auto">
            <a:xfrm>
              <a:off x="2928" y="1728"/>
              <a:ext cx="672" cy="480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539552" y="5235128"/>
            <a:ext cx="4074542" cy="426120"/>
            <a:chOff x="539552" y="5517232"/>
            <a:chExt cx="4074542" cy="426120"/>
          </a:xfrm>
        </p:grpSpPr>
        <p:sp>
          <p:nvSpPr>
            <p:cNvPr id="141327" name="Text Box 15"/>
            <p:cNvSpPr txBox="1">
              <a:spLocks noChangeArrowheads="1"/>
            </p:cNvSpPr>
            <p:nvPr/>
          </p:nvSpPr>
          <p:spPr bwMode="auto">
            <a:xfrm>
              <a:off x="539552" y="5544140"/>
              <a:ext cx="349776" cy="39921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Font typeface="Wingdings" panose="05000000000000000000" pitchFamily="2" charset="2"/>
                <a:buNone/>
                <a:defRPr/>
              </a:pPr>
              <a:r>
                <a:rPr lang="it-IT" altLang="it-IT" sz="2216" i="1" dirty="0">
                  <a:latin typeface="Symbol" charset="2"/>
                  <a:cs typeface="Symbol" charset="2"/>
                  <a:sym typeface="Symbol" panose="05050102010706020507" pitchFamily="18" charset="2"/>
                </a:rPr>
                <a:t>π</a:t>
              </a:r>
              <a:endParaRPr lang="it-IT" altLang="it-IT" sz="2216" i="1" dirty="0">
                <a:latin typeface="Symbol" charset="2"/>
                <a:cs typeface="Symbol" charset="2"/>
              </a:endParaRPr>
            </a:p>
          </p:txBody>
        </p:sp>
        <p:sp>
          <p:nvSpPr>
            <p:cNvPr id="141328" name="Text Box 16"/>
            <p:cNvSpPr txBox="1">
              <a:spLocks noChangeArrowheads="1"/>
            </p:cNvSpPr>
            <p:nvPr/>
          </p:nvSpPr>
          <p:spPr bwMode="auto">
            <a:xfrm>
              <a:off x="4180488" y="5517232"/>
              <a:ext cx="433606" cy="4049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Font typeface="Wingdings" panose="05000000000000000000" pitchFamily="2" charset="2"/>
                <a:buNone/>
                <a:defRPr/>
              </a:pPr>
              <a:r>
                <a:rPr lang="it-IT" altLang="it-IT" sz="2216" i="1" dirty="0">
                  <a:latin typeface="Symbol" charset="2"/>
                  <a:cs typeface="Symbol" charset="2"/>
                </a:rPr>
                <a:t>π</a:t>
              </a:r>
            </a:p>
          </p:txBody>
        </p:sp>
        <p:pic>
          <p:nvPicPr>
            <p:cNvPr id="20485" name="Picture 18" descr="Barr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63" y="5665788"/>
              <a:ext cx="33242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4133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074659"/>
              </p:ext>
            </p:extLst>
          </p:nvPr>
        </p:nvGraphicFramePr>
        <p:xfrm>
          <a:off x="5652120" y="2845494"/>
          <a:ext cx="3146425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22400" imgH="393700" progId="Equation.3">
                  <p:embed/>
                </p:oleObj>
              </mc:Choice>
              <mc:Fallback>
                <p:oleObj name="Equation" r:id="rId4" imgW="14224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2845494"/>
                        <a:ext cx="3146425" cy="87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35" name="Text Box 23"/>
          <p:cNvSpPr txBox="1">
            <a:spLocks noChangeArrowheads="1"/>
          </p:cNvSpPr>
          <p:nvPr/>
        </p:nvSpPr>
        <p:spPr bwMode="auto">
          <a:xfrm>
            <a:off x="5236107" y="4836562"/>
            <a:ext cx="367240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it-IT" sz="1800" dirty="0" err="1">
                <a:latin typeface="+mn-lt"/>
              </a:rPr>
              <a:t>Centimetric</a:t>
            </a:r>
            <a:r>
              <a:rPr lang="it-IT" sz="1800" dirty="0">
                <a:latin typeface="+mn-lt"/>
              </a:rPr>
              <a:t> </a:t>
            </a:r>
            <a:r>
              <a:rPr lang="it-IT" sz="1800" dirty="0" err="1">
                <a:latin typeface="+mn-lt"/>
              </a:rPr>
              <a:t>displacements</a:t>
            </a:r>
            <a:r>
              <a:rPr lang="it-IT" sz="1800" dirty="0">
                <a:latin typeface="+mn-lt"/>
              </a:rPr>
              <a:t> (in some </a:t>
            </a:r>
            <a:r>
              <a:rPr lang="it-IT" sz="1800" dirty="0" err="1">
                <a:latin typeface="+mn-lt"/>
              </a:rPr>
              <a:t>cases</a:t>
            </a:r>
            <a:r>
              <a:rPr lang="it-IT" sz="1800" dirty="0">
                <a:latin typeface="+mn-lt"/>
              </a:rPr>
              <a:t> </a:t>
            </a:r>
            <a:r>
              <a:rPr lang="it-IT" sz="1800" dirty="0" err="1">
                <a:latin typeface="+mn-lt"/>
              </a:rPr>
              <a:t>even</a:t>
            </a:r>
            <a:r>
              <a:rPr lang="it-IT" sz="1800" dirty="0">
                <a:latin typeface="+mn-lt"/>
              </a:rPr>
              <a:t> sub-</a:t>
            </a:r>
            <a:r>
              <a:rPr lang="it-IT" sz="1800" dirty="0" err="1">
                <a:latin typeface="+mn-lt"/>
              </a:rPr>
              <a:t>centimetric</a:t>
            </a:r>
            <a:r>
              <a:rPr lang="it-IT" sz="1800" dirty="0">
                <a:latin typeface="+mn-lt"/>
              </a:rPr>
              <a:t>) can be </a:t>
            </a:r>
            <a:r>
              <a:rPr lang="it-IT" sz="1800" dirty="0" err="1">
                <a:latin typeface="+mn-lt"/>
              </a:rPr>
              <a:t>measured</a:t>
            </a:r>
            <a:r>
              <a:rPr lang="it-IT" sz="1800" dirty="0">
                <a:latin typeface="+mn-lt"/>
              </a:rPr>
              <a:t> in “</a:t>
            </a:r>
            <a:r>
              <a:rPr lang="it-IT" sz="1800" dirty="0" err="1">
                <a:latin typeface="+mn-lt"/>
              </a:rPr>
              <a:t>coherent</a:t>
            </a:r>
            <a:r>
              <a:rPr lang="it-IT" sz="1800" dirty="0">
                <a:latin typeface="+mn-lt"/>
              </a:rPr>
              <a:t>” </a:t>
            </a:r>
            <a:r>
              <a:rPr lang="it-IT" sz="1800" dirty="0" err="1">
                <a:latin typeface="+mn-lt"/>
              </a:rPr>
              <a:t>areas</a:t>
            </a:r>
            <a:r>
              <a:rPr lang="it-IT" sz="1800" dirty="0">
                <a:latin typeface="+mn-lt"/>
              </a:rPr>
              <a:t>!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5739142" y="4216442"/>
            <a:ext cx="266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n-lt"/>
              </a:rPr>
              <a:t>ERS wavelenght: 5.6 cm</a:t>
            </a:r>
          </a:p>
        </p:txBody>
      </p:sp>
      <p:graphicFrame>
        <p:nvGraphicFramePr>
          <p:cNvPr id="22" name="Object 13">
            <a:extLst>
              <a:ext uri="{FF2B5EF4-FFF2-40B4-BE49-F238E27FC236}">
                <a16:creationId xmlns:a16="http://schemas.microsoft.com/office/drawing/2014/main" id="{54E45FDB-6092-7147-AF46-E55AC539E7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10567"/>
              </p:ext>
            </p:extLst>
          </p:nvPr>
        </p:nvGraphicFramePr>
        <p:xfrm>
          <a:off x="6444208" y="840023"/>
          <a:ext cx="1571651" cy="727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50531" imgH="393529" progId="Equation.DSMT4">
                  <p:embed/>
                </p:oleObj>
              </mc:Choice>
              <mc:Fallback>
                <p:oleObj name="Equation" r:id="rId6" imgW="850531" imgH="393529" progId="Equation.DSMT4">
                  <p:embed/>
                  <p:pic>
                    <p:nvPicPr>
                      <p:cNvPr id="2049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4208" y="840023"/>
                        <a:ext cx="1571651" cy="727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2128AF2A-2A20-5043-836F-8F5C8779BE33}"/>
                  </a:ext>
                </a:extLst>
              </p:cNvPr>
              <p:cNvSpPr txBox="1"/>
              <p:nvPr/>
            </p:nvSpPr>
            <p:spPr>
              <a:xfrm>
                <a:off x="5555070" y="1776159"/>
                <a:ext cx="35135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𝑙𝑜𝑠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𝐿𝑖𝑛𝑒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𝑆𝑖𝑔h𝑡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𝐷𝑖𝑠𝑝𝑙𝑎𝑐𝑒𝑚𝑒𝑛𝑡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2128AF2A-2A20-5043-836F-8F5C8779B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070" y="1776159"/>
                <a:ext cx="3513526" cy="276999"/>
              </a:xfrm>
              <a:prstGeom prst="rect">
                <a:avLst/>
              </a:prstGeom>
              <a:blipFill>
                <a:blip r:embed="rId9"/>
                <a:stretch>
                  <a:fillRect l="-719" r="-1439" b="-391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CC765C04-15C0-274C-9D15-3FFDB9E693F6}"/>
                  </a:ext>
                </a:extLst>
              </p:cNvPr>
              <p:cNvSpPr txBox="1"/>
              <p:nvPr/>
            </p:nvSpPr>
            <p:spPr>
              <a:xfrm>
                <a:off x="5543729" y="2224097"/>
                <a:ext cx="24846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𝑑𝑖𝑓𝑓𝑒𝑟𝑒𝑛𝑡𝑖𝑎𝑙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𝑃h𝑎𝑠𝑒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CC765C04-15C0-274C-9D15-3FFDB9E69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3729" y="2224097"/>
                <a:ext cx="2484655" cy="276999"/>
              </a:xfrm>
              <a:prstGeom prst="rect">
                <a:avLst/>
              </a:prstGeom>
              <a:blipFill>
                <a:blip r:embed="rId10"/>
                <a:stretch>
                  <a:fillRect l="-1531" r="-1531" b="-391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A386DF30-8D9F-2C53-6CE1-8A898B3EB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624"/>
            <a:ext cx="9144000" cy="61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Differential SAR Interferometry (</a:t>
            </a:r>
            <a:r>
              <a:rPr lang="en-US" sz="28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DInSAR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734495-0A2C-4C09-0851-580BC2549E29}"/>
              </a:ext>
            </a:extLst>
          </p:cNvPr>
          <p:cNvSpPr txBox="1"/>
          <p:nvPr/>
        </p:nvSpPr>
        <p:spPr>
          <a:xfrm>
            <a:off x="472257" y="527697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488794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3430CA6B-055D-7FE3-E0AB-A48409C04989}"/>
              </a:ext>
            </a:extLst>
          </p:cNvPr>
          <p:cNvSpPr txBox="1">
            <a:spLocks/>
          </p:cNvSpPr>
          <p:nvPr/>
        </p:nvSpPr>
        <p:spPr>
          <a:xfrm>
            <a:off x="323528" y="137396"/>
            <a:ext cx="8496944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3600" b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Studying Earthquakes with DInSAR </a:t>
            </a:r>
            <a:endParaRPr lang="it-IT" sz="3600" b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7BA6D3D3-9DDC-B49B-A6D0-A92F5F5A5DA9}"/>
              </a:ext>
            </a:extLst>
          </p:cNvPr>
          <p:cNvSpPr txBox="1">
            <a:spLocks/>
          </p:cNvSpPr>
          <p:nvPr/>
        </p:nvSpPr>
        <p:spPr>
          <a:xfrm>
            <a:off x="4596215" y="2528101"/>
            <a:ext cx="4440281" cy="24130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2400" dirty="0"/>
              <a:t>Landers earthquake, 1992  was the first interferogram of an earthquake using ERS images.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2400" dirty="0"/>
              <a:t>Co-seismic interferogram using ERS data (92/4/24-93/6/18).</a:t>
            </a:r>
            <a:endParaRPr lang="en-US" sz="1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BD78D7D-79FB-6951-EC74-ADB0611DC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75" y="1628800"/>
            <a:ext cx="3797270" cy="47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65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magine 98">
            <a:extLst>
              <a:ext uri="{FF2B5EF4-FFF2-40B4-BE49-F238E27FC236}">
                <a16:creationId xmlns:a16="http://schemas.microsoft.com/office/drawing/2014/main" id="{B2D30FA4-6C21-4040-8B84-F18B0970E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73" y="790500"/>
            <a:ext cx="7833682" cy="5276998"/>
          </a:xfrm>
          <a:prstGeom prst="rect">
            <a:avLst/>
          </a:prstGeom>
        </p:spPr>
      </p:pic>
      <p:sp>
        <p:nvSpPr>
          <p:cNvPr id="100" name="Rectangle 2">
            <a:extLst>
              <a:ext uri="{FF2B5EF4-FFF2-40B4-BE49-F238E27FC236}">
                <a16:creationId xmlns:a16="http://schemas.microsoft.com/office/drawing/2014/main" id="{A191BCB9-EB4F-0744-A844-9FC46D8FD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Phase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3146398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3" descr="diff_2_new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02088" y="1052736"/>
            <a:ext cx="4921702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4499992" y="4869160"/>
            <a:ext cx="4104456" cy="562273"/>
            <a:chOff x="4644008" y="4869160"/>
            <a:chExt cx="4104456" cy="562273"/>
          </a:xfrm>
        </p:grpSpPr>
        <p:sp>
          <p:nvSpPr>
            <p:cNvPr id="181" name="Text Box 15"/>
            <p:cNvSpPr txBox="1">
              <a:spLocks noChangeArrowheads="1"/>
            </p:cNvSpPr>
            <p:nvPr/>
          </p:nvSpPr>
          <p:spPr bwMode="auto">
            <a:xfrm>
              <a:off x="4644008" y="4869160"/>
              <a:ext cx="313044" cy="3462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Font typeface="Wingdings" panose="05000000000000000000" pitchFamily="2" charset="2"/>
                <a:buNone/>
                <a:defRPr/>
              </a:pPr>
              <a:r>
                <a:rPr lang="it-IT" altLang="it-IT" dirty="0">
                  <a:latin typeface="SymbolPS" pitchFamily="82" charset="2"/>
                  <a:cs typeface="+mn-cs"/>
                  <a:sym typeface="Symbol" panose="05050102010706020507" pitchFamily="18" charset="2"/>
                </a:rPr>
                <a:t>0</a:t>
              </a:r>
              <a:endParaRPr lang="it-IT" altLang="it-IT" dirty="0">
                <a:latin typeface="SymbolPS" pitchFamily="82" charset="2"/>
                <a:cs typeface="+mn-cs"/>
              </a:endParaRPr>
            </a:p>
          </p:txBody>
        </p:sp>
        <p:sp>
          <p:nvSpPr>
            <p:cNvPr id="182" name="Text Box 16"/>
            <p:cNvSpPr txBox="1">
              <a:spLocks noChangeArrowheads="1"/>
            </p:cNvSpPr>
            <p:nvPr/>
          </p:nvSpPr>
          <p:spPr bwMode="auto">
            <a:xfrm>
              <a:off x="8241895" y="4869160"/>
              <a:ext cx="506569" cy="3462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Font typeface="Wingdings" panose="05000000000000000000" pitchFamily="2" charset="2"/>
                <a:buNone/>
                <a:defRPr/>
              </a:pPr>
              <a:r>
                <a:rPr lang="it-IT" altLang="it-IT" dirty="0">
                  <a:latin typeface="+mn-lt"/>
                  <a:cs typeface="+mn-cs"/>
                </a:rPr>
                <a:t>2.8</a:t>
              </a:r>
            </a:p>
          </p:txBody>
        </p:sp>
        <p:pic>
          <p:nvPicPr>
            <p:cNvPr id="183" name="Picture 18" descr="Barr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222" y="4945708"/>
              <a:ext cx="33242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" name="Text Box 16"/>
            <p:cNvSpPr txBox="1">
              <a:spLocks noChangeArrowheads="1"/>
            </p:cNvSpPr>
            <p:nvPr/>
          </p:nvSpPr>
          <p:spPr bwMode="auto">
            <a:xfrm>
              <a:off x="6391215" y="5085184"/>
              <a:ext cx="485041" cy="3462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30000"/>
                </a:spcAft>
                <a:buFont typeface="Wingdings" panose="05000000000000000000" pitchFamily="2" charset="2"/>
                <a:buNone/>
                <a:defRPr/>
              </a:pPr>
              <a:r>
                <a:rPr lang="it-IT" altLang="it-IT" dirty="0">
                  <a:latin typeface="+mn-lt"/>
                  <a:cs typeface="+mn-cs"/>
                </a:rPr>
                <a:t>cm</a:t>
              </a: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683568" y="2420739"/>
            <a:ext cx="5694784" cy="3476948"/>
            <a:chOff x="533400" y="2204715"/>
            <a:chExt cx="5694784" cy="3476948"/>
          </a:xfrm>
        </p:grpSpPr>
        <p:sp>
          <p:nvSpPr>
            <p:cNvPr id="2" name="Rettangolo 1"/>
            <p:cNvSpPr/>
            <p:nvPr/>
          </p:nvSpPr>
          <p:spPr bwMode="auto">
            <a:xfrm>
              <a:off x="5292080" y="2204864"/>
              <a:ext cx="936104" cy="576064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21513" name="Group 44"/>
            <p:cNvGrpSpPr>
              <a:grpSpLocks/>
            </p:cNvGrpSpPr>
            <p:nvPr/>
          </p:nvGrpSpPr>
          <p:grpSpPr bwMode="auto">
            <a:xfrm>
              <a:off x="533400" y="3300152"/>
              <a:ext cx="5454650" cy="2362447"/>
              <a:chOff x="635" y="1765"/>
              <a:chExt cx="3436" cy="1611"/>
            </a:xfrm>
          </p:grpSpPr>
          <p:sp>
            <p:nvSpPr>
              <p:cNvPr id="166957" name="Rectangle 45"/>
              <p:cNvSpPr>
                <a:spLocks noChangeArrowheads="1"/>
              </p:cNvSpPr>
              <p:nvPr/>
            </p:nvSpPr>
            <p:spPr bwMode="auto">
              <a:xfrm>
                <a:off x="2658" y="2086"/>
                <a:ext cx="426" cy="1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it-IT" sz="1200">
                    <a:solidFill>
                      <a:srgbClr val="000000"/>
                    </a:solidFill>
                    <a:latin typeface="AvantGarde Bk BT" charset="0"/>
                  </a:rPr>
                  <a:t>40°30’ N</a:t>
                </a:r>
                <a:endParaRPr lang="it-IT" sz="22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endParaRPr>
              </a:p>
            </p:txBody>
          </p:sp>
          <p:sp>
            <p:nvSpPr>
              <p:cNvPr id="21517" name="Line 46"/>
              <p:cNvSpPr>
                <a:spLocks noChangeShapeType="1"/>
              </p:cNvSpPr>
              <p:nvPr/>
            </p:nvSpPr>
            <p:spPr bwMode="auto">
              <a:xfrm flipH="1">
                <a:off x="2989" y="1928"/>
                <a:ext cx="17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18" name="Line 47"/>
              <p:cNvSpPr>
                <a:spLocks noChangeShapeType="1"/>
              </p:cNvSpPr>
              <p:nvPr/>
            </p:nvSpPr>
            <p:spPr bwMode="auto">
              <a:xfrm flipH="1">
                <a:off x="2952" y="1956"/>
                <a:ext cx="17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19" name="Line 48"/>
              <p:cNvSpPr>
                <a:spLocks noChangeShapeType="1"/>
              </p:cNvSpPr>
              <p:nvPr/>
            </p:nvSpPr>
            <p:spPr bwMode="auto">
              <a:xfrm flipH="1">
                <a:off x="2917" y="1984"/>
                <a:ext cx="17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20" name="Line 49"/>
              <p:cNvSpPr>
                <a:spLocks noChangeShapeType="1"/>
              </p:cNvSpPr>
              <p:nvPr/>
            </p:nvSpPr>
            <p:spPr bwMode="auto">
              <a:xfrm flipH="1">
                <a:off x="2880" y="2012"/>
                <a:ext cx="19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21" name="Line 50"/>
              <p:cNvSpPr>
                <a:spLocks noChangeShapeType="1"/>
              </p:cNvSpPr>
              <p:nvPr/>
            </p:nvSpPr>
            <p:spPr bwMode="auto">
              <a:xfrm flipH="1">
                <a:off x="2845" y="2039"/>
                <a:ext cx="17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22" name="Line 51"/>
              <p:cNvSpPr>
                <a:spLocks noChangeShapeType="1"/>
              </p:cNvSpPr>
              <p:nvPr/>
            </p:nvSpPr>
            <p:spPr bwMode="auto">
              <a:xfrm flipH="1">
                <a:off x="2810" y="2067"/>
                <a:ext cx="18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23" name="Line 52"/>
              <p:cNvSpPr>
                <a:spLocks noChangeShapeType="1"/>
              </p:cNvSpPr>
              <p:nvPr/>
            </p:nvSpPr>
            <p:spPr bwMode="auto">
              <a:xfrm flipH="1">
                <a:off x="2773" y="2095"/>
                <a:ext cx="1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24" name="Line 53"/>
              <p:cNvSpPr>
                <a:spLocks noChangeShapeType="1"/>
              </p:cNvSpPr>
              <p:nvPr/>
            </p:nvSpPr>
            <p:spPr bwMode="auto">
              <a:xfrm flipH="1">
                <a:off x="2739" y="2123"/>
                <a:ext cx="17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25" name="Line 54"/>
              <p:cNvSpPr>
                <a:spLocks noChangeShapeType="1"/>
              </p:cNvSpPr>
              <p:nvPr/>
            </p:nvSpPr>
            <p:spPr bwMode="auto">
              <a:xfrm flipH="1">
                <a:off x="2702" y="2149"/>
                <a:ext cx="19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26" name="Line 55"/>
              <p:cNvSpPr>
                <a:spLocks noChangeShapeType="1"/>
              </p:cNvSpPr>
              <p:nvPr/>
            </p:nvSpPr>
            <p:spPr bwMode="auto">
              <a:xfrm flipH="1">
                <a:off x="2667" y="2178"/>
                <a:ext cx="17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27" name="Line 56"/>
              <p:cNvSpPr>
                <a:spLocks noChangeShapeType="1"/>
              </p:cNvSpPr>
              <p:nvPr/>
            </p:nvSpPr>
            <p:spPr bwMode="auto">
              <a:xfrm flipH="1">
                <a:off x="2632" y="2206"/>
                <a:ext cx="17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28" name="Line 57"/>
              <p:cNvSpPr>
                <a:spLocks noChangeShapeType="1"/>
              </p:cNvSpPr>
              <p:nvPr/>
            </p:nvSpPr>
            <p:spPr bwMode="auto">
              <a:xfrm flipH="1">
                <a:off x="2595" y="2234"/>
                <a:ext cx="1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29" name="Line 58"/>
              <p:cNvSpPr>
                <a:spLocks noChangeShapeType="1"/>
              </p:cNvSpPr>
              <p:nvPr/>
            </p:nvSpPr>
            <p:spPr bwMode="auto">
              <a:xfrm flipH="1">
                <a:off x="2560" y="2262"/>
                <a:ext cx="1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30" name="Line 59"/>
              <p:cNvSpPr>
                <a:spLocks noChangeShapeType="1"/>
              </p:cNvSpPr>
              <p:nvPr/>
            </p:nvSpPr>
            <p:spPr bwMode="auto">
              <a:xfrm flipH="1">
                <a:off x="2523" y="2289"/>
                <a:ext cx="20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31" name="Line 60"/>
              <p:cNvSpPr>
                <a:spLocks noChangeShapeType="1"/>
              </p:cNvSpPr>
              <p:nvPr/>
            </p:nvSpPr>
            <p:spPr bwMode="auto">
              <a:xfrm flipH="1">
                <a:off x="2489" y="2317"/>
                <a:ext cx="17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32" name="Line 61"/>
              <p:cNvSpPr>
                <a:spLocks noChangeShapeType="1"/>
              </p:cNvSpPr>
              <p:nvPr/>
            </p:nvSpPr>
            <p:spPr bwMode="auto">
              <a:xfrm flipH="1">
                <a:off x="2454" y="2345"/>
                <a:ext cx="17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33" name="Line 62"/>
              <p:cNvSpPr>
                <a:spLocks noChangeShapeType="1"/>
              </p:cNvSpPr>
              <p:nvPr/>
            </p:nvSpPr>
            <p:spPr bwMode="auto">
              <a:xfrm flipH="1">
                <a:off x="2417" y="2373"/>
                <a:ext cx="17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34" name="Line 63"/>
              <p:cNvSpPr>
                <a:spLocks noChangeShapeType="1"/>
              </p:cNvSpPr>
              <p:nvPr/>
            </p:nvSpPr>
            <p:spPr bwMode="auto">
              <a:xfrm flipH="1">
                <a:off x="2382" y="2399"/>
                <a:ext cx="18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35" name="Line 64"/>
              <p:cNvSpPr>
                <a:spLocks noChangeShapeType="1"/>
              </p:cNvSpPr>
              <p:nvPr/>
            </p:nvSpPr>
            <p:spPr bwMode="auto">
              <a:xfrm flipH="1">
                <a:off x="2345" y="2428"/>
                <a:ext cx="20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36" name="Line 65"/>
              <p:cNvSpPr>
                <a:spLocks noChangeShapeType="1"/>
              </p:cNvSpPr>
              <p:nvPr/>
            </p:nvSpPr>
            <p:spPr bwMode="auto">
              <a:xfrm flipH="1">
                <a:off x="2310" y="2456"/>
                <a:ext cx="1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37" name="Line 66"/>
              <p:cNvSpPr>
                <a:spLocks noChangeShapeType="1"/>
              </p:cNvSpPr>
              <p:nvPr/>
            </p:nvSpPr>
            <p:spPr bwMode="auto">
              <a:xfrm flipH="1">
                <a:off x="2274" y="2484"/>
                <a:ext cx="19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38" name="Line 67"/>
              <p:cNvSpPr>
                <a:spLocks noChangeShapeType="1"/>
              </p:cNvSpPr>
              <p:nvPr/>
            </p:nvSpPr>
            <p:spPr bwMode="auto">
              <a:xfrm flipH="1">
                <a:off x="2239" y="2512"/>
                <a:ext cx="17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39" name="Line 68"/>
              <p:cNvSpPr>
                <a:spLocks noChangeShapeType="1"/>
              </p:cNvSpPr>
              <p:nvPr/>
            </p:nvSpPr>
            <p:spPr bwMode="auto">
              <a:xfrm flipH="1">
                <a:off x="2204" y="2538"/>
                <a:ext cx="17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40" name="Line 69"/>
              <p:cNvSpPr>
                <a:spLocks noChangeShapeType="1"/>
              </p:cNvSpPr>
              <p:nvPr/>
            </p:nvSpPr>
            <p:spPr bwMode="auto">
              <a:xfrm flipH="1">
                <a:off x="2167" y="2567"/>
                <a:ext cx="17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41" name="Line 70"/>
              <p:cNvSpPr>
                <a:spLocks noChangeShapeType="1"/>
              </p:cNvSpPr>
              <p:nvPr/>
            </p:nvSpPr>
            <p:spPr bwMode="auto">
              <a:xfrm flipH="1">
                <a:off x="2132" y="2595"/>
                <a:ext cx="1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42" name="Line 71"/>
              <p:cNvSpPr>
                <a:spLocks noChangeShapeType="1"/>
              </p:cNvSpPr>
              <p:nvPr/>
            </p:nvSpPr>
            <p:spPr bwMode="auto">
              <a:xfrm flipH="1">
                <a:off x="2095" y="2623"/>
                <a:ext cx="2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43" name="Line 72"/>
              <p:cNvSpPr>
                <a:spLocks noChangeShapeType="1"/>
              </p:cNvSpPr>
              <p:nvPr/>
            </p:nvSpPr>
            <p:spPr bwMode="auto">
              <a:xfrm flipH="1">
                <a:off x="2061" y="2649"/>
                <a:ext cx="17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44" name="Line 73"/>
              <p:cNvSpPr>
                <a:spLocks noChangeShapeType="1"/>
              </p:cNvSpPr>
              <p:nvPr/>
            </p:nvSpPr>
            <p:spPr bwMode="auto">
              <a:xfrm flipH="1">
                <a:off x="2026" y="2678"/>
                <a:ext cx="17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45" name="Line 74"/>
              <p:cNvSpPr>
                <a:spLocks noChangeShapeType="1"/>
              </p:cNvSpPr>
              <p:nvPr/>
            </p:nvSpPr>
            <p:spPr bwMode="auto">
              <a:xfrm flipH="1">
                <a:off x="1989" y="2706"/>
                <a:ext cx="17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46" name="Line 75"/>
              <p:cNvSpPr>
                <a:spLocks noChangeShapeType="1"/>
              </p:cNvSpPr>
              <p:nvPr/>
            </p:nvSpPr>
            <p:spPr bwMode="auto">
              <a:xfrm flipH="1">
                <a:off x="1954" y="2734"/>
                <a:ext cx="17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47" name="Line 76"/>
              <p:cNvSpPr>
                <a:spLocks noChangeShapeType="1"/>
              </p:cNvSpPr>
              <p:nvPr/>
            </p:nvSpPr>
            <p:spPr bwMode="auto">
              <a:xfrm flipH="1">
                <a:off x="1917" y="2762"/>
                <a:ext cx="2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48" name="Line 77"/>
              <p:cNvSpPr>
                <a:spLocks noChangeShapeType="1"/>
              </p:cNvSpPr>
              <p:nvPr/>
            </p:nvSpPr>
            <p:spPr bwMode="auto">
              <a:xfrm flipH="1">
                <a:off x="1882" y="2788"/>
                <a:ext cx="18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49" name="Line 78"/>
              <p:cNvSpPr>
                <a:spLocks noChangeShapeType="1"/>
              </p:cNvSpPr>
              <p:nvPr/>
            </p:nvSpPr>
            <p:spPr bwMode="auto">
              <a:xfrm flipH="1">
                <a:off x="1848" y="2817"/>
                <a:ext cx="17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50" name="Line 79"/>
              <p:cNvSpPr>
                <a:spLocks noChangeShapeType="1"/>
              </p:cNvSpPr>
              <p:nvPr/>
            </p:nvSpPr>
            <p:spPr bwMode="auto">
              <a:xfrm flipH="1">
                <a:off x="1811" y="2845"/>
                <a:ext cx="17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51" name="Line 80"/>
              <p:cNvSpPr>
                <a:spLocks noChangeShapeType="1"/>
              </p:cNvSpPr>
              <p:nvPr/>
            </p:nvSpPr>
            <p:spPr bwMode="auto">
              <a:xfrm flipH="1">
                <a:off x="1776" y="2873"/>
                <a:ext cx="17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52" name="Line 81"/>
              <p:cNvSpPr>
                <a:spLocks noChangeShapeType="1"/>
              </p:cNvSpPr>
              <p:nvPr/>
            </p:nvSpPr>
            <p:spPr bwMode="auto">
              <a:xfrm flipH="1">
                <a:off x="1739" y="2899"/>
                <a:ext cx="19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53" name="Line 82"/>
              <p:cNvSpPr>
                <a:spLocks noChangeShapeType="1"/>
              </p:cNvSpPr>
              <p:nvPr/>
            </p:nvSpPr>
            <p:spPr bwMode="auto">
              <a:xfrm flipH="1">
                <a:off x="1704" y="2928"/>
                <a:ext cx="18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54" name="Line 83"/>
              <p:cNvSpPr>
                <a:spLocks noChangeShapeType="1"/>
              </p:cNvSpPr>
              <p:nvPr/>
            </p:nvSpPr>
            <p:spPr bwMode="auto">
              <a:xfrm flipH="1">
                <a:off x="1667" y="2956"/>
                <a:ext cx="2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55" name="Line 84"/>
              <p:cNvSpPr>
                <a:spLocks noChangeShapeType="1"/>
              </p:cNvSpPr>
              <p:nvPr/>
            </p:nvSpPr>
            <p:spPr bwMode="auto">
              <a:xfrm flipH="1">
                <a:off x="1632" y="2984"/>
                <a:ext cx="1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56" name="Line 85"/>
              <p:cNvSpPr>
                <a:spLocks noChangeShapeType="1"/>
              </p:cNvSpPr>
              <p:nvPr/>
            </p:nvSpPr>
            <p:spPr bwMode="auto">
              <a:xfrm flipH="1">
                <a:off x="1598" y="3012"/>
                <a:ext cx="17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57" name="Line 86"/>
              <p:cNvSpPr>
                <a:spLocks noChangeShapeType="1"/>
              </p:cNvSpPr>
              <p:nvPr/>
            </p:nvSpPr>
            <p:spPr bwMode="auto">
              <a:xfrm flipH="1">
                <a:off x="1561" y="3038"/>
                <a:ext cx="17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58" name="Line 87"/>
              <p:cNvSpPr>
                <a:spLocks noChangeShapeType="1"/>
              </p:cNvSpPr>
              <p:nvPr/>
            </p:nvSpPr>
            <p:spPr bwMode="auto">
              <a:xfrm flipH="1">
                <a:off x="1526" y="3067"/>
                <a:ext cx="17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59" name="Line 88"/>
              <p:cNvSpPr>
                <a:spLocks noChangeShapeType="1"/>
              </p:cNvSpPr>
              <p:nvPr/>
            </p:nvSpPr>
            <p:spPr bwMode="auto">
              <a:xfrm flipH="1">
                <a:off x="1489" y="3095"/>
                <a:ext cx="2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60" name="Line 89"/>
              <p:cNvSpPr>
                <a:spLocks noChangeShapeType="1"/>
              </p:cNvSpPr>
              <p:nvPr/>
            </p:nvSpPr>
            <p:spPr bwMode="auto">
              <a:xfrm flipH="1">
                <a:off x="1454" y="3123"/>
                <a:ext cx="1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61" name="Line 90"/>
              <p:cNvSpPr>
                <a:spLocks noChangeShapeType="1"/>
              </p:cNvSpPr>
              <p:nvPr/>
            </p:nvSpPr>
            <p:spPr bwMode="auto">
              <a:xfrm flipH="1">
                <a:off x="1419" y="3149"/>
                <a:ext cx="18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62" name="Line 91"/>
              <p:cNvSpPr>
                <a:spLocks noChangeShapeType="1"/>
              </p:cNvSpPr>
              <p:nvPr/>
            </p:nvSpPr>
            <p:spPr bwMode="auto">
              <a:xfrm flipH="1">
                <a:off x="1382" y="3177"/>
                <a:ext cx="18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63" name="Line 92"/>
              <p:cNvSpPr>
                <a:spLocks noChangeShapeType="1"/>
              </p:cNvSpPr>
              <p:nvPr/>
            </p:nvSpPr>
            <p:spPr bwMode="auto">
              <a:xfrm flipH="1">
                <a:off x="1348" y="3206"/>
                <a:ext cx="17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64" name="Line 93"/>
              <p:cNvSpPr>
                <a:spLocks noChangeShapeType="1"/>
              </p:cNvSpPr>
              <p:nvPr/>
            </p:nvSpPr>
            <p:spPr bwMode="auto">
              <a:xfrm flipH="1">
                <a:off x="1311" y="3234"/>
                <a:ext cx="19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65" name="Line 94"/>
              <p:cNvSpPr>
                <a:spLocks noChangeShapeType="1"/>
              </p:cNvSpPr>
              <p:nvPr/>
            </p:nvSpPr>
            <p:spPr bwMode="auto">
              <a:xfrm flipH="1">
                <a:off x="1276" y="3262"/>
                <a:ext cx="17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66" name="Line 95"/>
              <p:cNvSpPr>
                <a:spLocks noChangeShapeType="1"/>
              </p:cNvSpPr>
              <p:nvPr/>
            </p:nvSpPr>
            <p:spPr bwMode="auto">
              <a:xfrm flipH="1">
                <a:off x="1241" y="3288"/>
                <a:ext cx="18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67" name="Line 96"/>
              <p:cNvSpPr>
                <a:spLocks noChangeShapeType="1"/>
              </p:cNvSpPr>
              <p:nvPr/>
            </p:nvSpPr>
            <p:spPr bwMode="auto">
              <a:xfrm flipH="1">
                <a:off x="1204" y="3317"/>
                <a:ext cx="18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68" name="Line 97"/>
              <p:cNvSpPr>
                <a:spLocks noChangeShapeType="1"/>
              </p:cNvSpPr>
              <p:nvPr/>
            </p:nvSpPr>
            <p:spPr bwMode="auto">
              <a:xfrm flipH="1">
                <a:off x="1169" y="3345"/>
                <a:ext cx="1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69" name="Rectangle 98"/>
              <p:cNvSpPr>
                <a:spLocks noChangeArrowheads="1"/>
              </p:cNvSpPr>
              <p:nvPr/>
            </p:nvSpPr>
            <p:spPr bwMode="auto">
              <a:xfrm>
                <a:off x="1152" y="1765"/>
                <a:ext cx="2919" cy="1611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pic>
            <p:nvPicPr>
              <p:cNvPr id="21570" name="Picture 99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4" y="1770"/>
                <a:ext cx="2912" cy="1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71" name="Freeform 100"/>
              <p:cNvSpPr>
                <a:spLocks/>
              </p:cNvSpPr>
              <p:nvPr/>
            </p:nvSpPr>
            <p:spPr bwMode="auto">
              <a:xfrm>
                <a:off x="2421" y="2724"/>
                <a:ext cx="42" cy="39"/>
              </a:xfrm>
              <a:custGeom>
                <a:avLst/>
                <a:gdLst>
                  <a:gd name="T0" fmla="*/ 22 w 42"/>
                  <a:gd name="T1" fmla="*/ 0 h 39"/>
                  <a:gd name="T2" fmla="*/ 24 w 42"/>
                  <a:gd name="T3" fmla="*/ 0 h 39"/>
                  <a:gd name="T4" fmla="*/ 29 w 42"/>
                  <a:gd name="T5" fmla="*/ 2 h 39"/>
                  <a:gd name="T6" fmla="*/ 33 w 42"/>
                  <a:gd name="T7" fmla="*/ 4 h 39"/>
                  <a:gd name="T8" fmla="*/ 35 w 42"/>
                  <a:gd name="T9" fmla="*/ 6 h 39"/>
                  <a:gd name="T10" fmla="*/ 37 w 42"/>
                  <a:gd name="T11" fmla="*/ 9 h 39"/>
                  <a:gd name="T12" fmla="*/ 39 w 42"/>
                  <a:gd name="T13" fmla="*/ 13 h 39"/>
                  <a:gd name="T14" fmla="*/ 42 w 42"/>
                  <a:gd name="T15" fmla="*/ 15 h 39"/>
                  <a:gd name="T16" fmla="*/ 42 w 42"/>
                  <a:gd name="T17" fmla="*/ 19 h 39"/>
                  <a:gd name="T18" fmla="*/ 42 w 42"/>
                  <a:gd name="T19" fmla="*/ 24 h 39"/>
                  <a:gd name="T20" fmla="*/ 39 w 42"/>
                  <a:gd name="T21" fmla="*/ 28 h 39"/>
                  <a:gd name="T22" fmla="*/ 37 w 42"/>
                  <a:gd name="T23" fmla="*/ 30 h 39"/>
                  <a:gd name="T24" fmla="*/ 35 w 42"/>
                  <a:gd name="T25" fmla="*/ 32 h 39"/>
                  <a:gd name="T26" fmla="*/ 33 w 42"/>
                  <a:gd name="T27" fmla="*/ 35 h 39"/>
                  <a:gd name="T28" fmla="*/ 29 w 42"/>
                  <a:gd name="T29" fmla="*/ 37 h 39"/>
                  <a:gd name="T30" fmla="*/ 24 w 42"/>
                  <a:gd name="T31" fmla="*/ 39 h 39"/>
                  <a:gd name="T32" fmla="*/ 22 w 42"/>
                  <a:gd name="T33" fmla="*/ 39 h 39"/>
                  <a:gd name="T34" fmla="*/ 18 w 42"/>
                  <a:gd name="T35" fmla="*/ 39 h 39"/>
                  <a:gd name="T36" fmla="*/ 13 w 42"/>
                  <a:gd name="T37" fmla="*/ 37 h 39"/>
                  <a:gd name="T38" fmla="*/ 9 w 42"/>
                  <a:gd name="T39" fmla="*/ 35 h 39"/>
                  <a:gd name="T40" fmla="*/ 7 w 42"/>
                  <a:gd name="T41" fmla="*/ 32 h 39"/>
                  <a:gd name="T42" fmla="*/ 5 w 42"/>
                  <a:gd name="T43" fmla="*/ 30 h 39"/>
                  <a:gd name="T44" fmla="*/ 2 w 42"/>
                  <a:gd name="T45" fmla="*/ 28 h 39"/>
                  <a:gd name="T46" fmla="*/ 0 w 42"/>
                  <a:gd name="T47" fmla="*/ 24 h 39"/>
                  <a:gd name="T48" fmla="*/ 0 w 42"/>
                  <a:gd name="T49" fmla="*/ 19 h 39"/>
                  <a:gd name="T50" fmla="*/ 0 w 42"/>
                  <a:gd name="T51" fmla="*/ 15 h 39"/>
                  <a:gd name="T52" fmla="*/ 2 w 42"/>
                  <a:gd name="T53" fmla="*/ 13 h 39"/>
                  <a:gd name="T54" fmla="*/ 5 w 42"/>
                  <a:gd name="T55" fmla="*/ 9 h 39"/>
                  <a:gd name="T56" fmla="*/ 7 w 42"/>
                  <a:gd name="T57" fmla="*/ 6 h 39"/>
                  <a:gd name="T58" fmla="*/ 9 w 42"/>
                  <a:gd name="T59" fmla="*/ 4 h 39"/>
                  <a:gd name="T60" fmla="*/ 13 w 42"/>
                  <a:gd name="T61" fmla="*/ 2 h 39"/>
                  <a:gd name="T62" fmla="*/ 18 w 42"/>
                  <a:gd name="T63" fmla="*/ 0 h 39"/>
                  <a:gd name="T64" fmla="*/ 22 w 42"/>
                  <a:gd name="T65" fmla="*/ 0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2"/>
                  <a:gd name="T100" fmla="*/ 0 h 39"/>
                  <a:gd name="T101" fmla="*/ 42 w 42"/>
                  <a:gd name="T102" fmla="*/ 39 h 3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2" h="39">
                    <a:moveTo>
                      <a:pt x="22" y="0"/>
                    </a:moveTo>
                    <a:lnTo>
                      <a:pt x="24" y="0"/>
                    </a:lnTo>
                    <a:lnTo>
                      <a:pt x="29" y="2"/>
                    </a:lnTo>
                    <a:lnTo>
                      <a:pt x="33" y="4"/>
                    </a:lnTo>
                    <a:lnTo>
                      <a:pt x="35" y="6"/>
                    </a:lnTo>
                    <a:lnTo>
                      <a:pt x="37" y="9"/>
                    </a:lnTo>
                    <a:lnTo>
                      <a:pt x="39" y="13"/>
                    </a:lnTo>
                    <a:lnTo>
                      <a:pt x="42" y="15"/>
                    </a:lnTo>
                    <a:lnTo>
                      <a:pt x="42" y="19"/>
                    </a:lnTo>
                    <a:lnTo>
                      <a:pt x="42" y="24"/>
                    </a:lnTo>
                    <a:lnTo>
                      <a:pt x="39" y="28"/>
                    </a:lnTo>
                    <a:lnTo>
                      <a:pt x="37" y="30"/>
                    </a:lnTo>
                    <a:lnTo>
                      <a:pt x="35" y="32"/>
                    </a:lnTo>
                    <a:lnTo>
                      <a:pt x="33" y="35"/>
                    </a:lnTo>
                    <a:lnTo>
                      <a:pt x="29" y="37"/>
                    </a:lnTo>
                    <a:lnTo>
                      <a:pt x="24" y="39"/>
                    </a:lnTo>
                    <a:lnTo>
                      <a:pt x="22" y="39"/>
                    </a:lnTo>
                    <a:lnTo>
                      <a:pt x="18" y="39"/>
                    </a:lnTo>
                    <a:lnTo>
                      <a:pt x="13" y="37"/>
                    </a:lnTo>
                    <a:lnTo>
                      <a:pt x="9" y="35"/>
                    </a:lnTo>
                    <a:lnTo>
                      <a:pt x="7" y="32"/>
                    </a:lnTo>
                    <a:lnTo>
                      <a:pt x="5" y="30"/>
                    </a:lnTo>
                    <a:lnTo>
                      <a:pt x="2" y="28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2" y="13"/>
                    </a:lnTo>
                    <a:lnTo>
                      <a:pt x="5" y="9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2"/>
                    </a:lnTo>
                    <a:lnTo>
                      <a:pt x="18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72" name="Freeform 101"/>
              <p:cNvSpPr>
                <a:spLocks/>
              </p:cNvSpPr>
              <p:nvPr/>
            </p:nvSpPr>
            <p:spPr bwMode="auto">
              <a:xfrm>
                <a:off x="2421" y="2724"/>
                <a:ext cx="42" cy="39"/>
              </a:xfrm>
              <a:custGeom>
                <a:avLst/>
                <a:gdLst>
                  <a:gd name="T0" fmla="*/ 22 w 42"/>
                  <a:gd name="T1" fmla="*/ 0 h 39"/>
                  <a:gd name="T2" fmla="*/ 24 w 42"/>
                  <a:gd name="T3" fmla="*/ 0 h 39"/>
                  <a:gd name="T4" fmla="*/ 29 w 42"/>
                  <a:gd name="T5" fmla="*/ 2 h 39"/>
                  <a:gd name="T6" fmla="*/ 33 w 42"/>
                  <a:gd name="T7" fmla="*/ 4 h 39"/>
                  <a:gd name="T8" fmla="*/ 35 w 42"/>
                  <a:gd name="T9" fmla="*/ 6 h 39"/>
                  <a:gd name="T10" fmla="*/ 37 w 42"/>
                  <a:gd name="T11" fmla="*/ 9 h 39"/>
                  <a:gd name="T12" fmla="*/ 39 w 42"/>
                  <a:gd name="T13" fmla="*/ 13 h 39"/>
                  <a:gd name="T14" fmla="*/ 42 w 42"/>
                  <a:gd name="T15" fmla="*/ 15 h 39"/>
                  <a:gd name="T16" fmla="*/ 42 w 42"/>
                  <a:gd name="T17" fmla="*/ 19 h 39"/>
                  <a:gd name="T18" fmla="*/ 42 w 42"/>
                  <a:gd name="T19" fmla="*/ 24 h 39"/>
                  <a:gd name="T20" fmla="*/ 39 w 42"/>
                  <a:gd name="T21" fmla="*/ 28 h 39"/>
                  <a:gd name="T22" fmla="*/ 37 w 42"/>
                  <a:gd name="T23" fmla="*/ 30 h 39"/>
                  <a:gd name="T24" fmla="*/ 35 w 42"/>
                  <a:gd name="T25" fmla="*/ 32 h 39"/>
                  <a:gd name="T26" fmla="*/ 33 w 42"/>
                  <a:gd name="T27" fmla="*/ 35 h 39"/>
                  <a:gd name="T28" fmla="*/ 29 w 42"/>
                  <a:gd name="T29" fmla="*/ 37 h 39"/>
                  <a:gd name="T30" fmla="*/ 24 w 42"/>
                  <a:gd name="T31" fmla="*/ 39 h 39"/>
                  <a:gd name="T32" fmla="*/ 22 w 42"/>
                  <a:gd name="T33" fmla="*/ 39 h 39"/>
                  <a:gd name="T34" fmla="*/ 18 w 42"/>
                  <a:gd name="T35" fmla="*/ 39 h 39"/>
                  <a:gd name="T36" fmla="*/ 13 w 42"/>
                  <a:gd name="T37" fmla="*/ 37 h 39"/>
                  <a:gd name="T38" fmla="*/ 9 w 42"/>
                  <a:gd name="T39" fmla="*/ 35 h 39"/>
                  <a:gd name="T40" fmla="*/ 7 w 42"/>
                  <a:gd name="T41" fmla="*/ 32 h 39"/>
                  <a:gd name="T42" fmla="*/ 5 w 42"/>
                  <a:gd name="T43" fmla="*/ 30 h 39"/>
                  <a:gd name="T44" fmla="*/ 2 w 42"/>
                  <a:gd name="T45" fmla="*/ 28 h 39"/>
                  <a:gd name="T46" fmla="*/ 0 w 42"/>
                  <a:gd name="T47" fmla="*/ 24 h 39"/>
                  <a:gd name="T48" fmla="*/ 0 w 42"/>
                  <a:gd name="T49" fmla="*/ 19 h 39"/>
                  <a:gd name="T50" fmla="*/ 0 w 42"/>
                  <a:gd name="T51" fmla="*/ 15 h 39"/>
                  <a:gd name="T52" fmla="*/ 2 w 42"/>
                  <a:gd name="T53" fmla="*/ 13 h 39"/>
                  <a:gd name="T54" fmla="*/ 5 w 42"/>
                  <a:gd name="T55" fmla="*/ 9 h 39"/>
                  <a:gd name="T56" fmla="*/ 7 w 42"/>
                  <a:gd name="T57" fmla="*/ 6 h 39"/>
                  <a:gd name="T58" fmla="*/ 9 w 42"/>
                  <a:gd name="T59" fmla="*/ 4 h 39"/>
                  <a:gd name="T60" fmla="*/ 13 w 42"/>
                  <a:gd name="T61" fmla="*/ 2 h 39"/>
                  <a:gd name="T62" fmla="*/ 18 w 42"/>
                  <a:gd name="T63" fmla="*/ 0 h 39"/>
                  <a:gd name="T64" fmla="*/ 22 w 42"/>
                  <a:gd name="T65" fmla="*/ 0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2"/>
                  <a:gd name="T100" fmla="*/ 0 h 39"/>
                  <a:gd name="T101" fmla="*/ 42 w 42"/>
                  <a:gd name="T102" fmla="*/ 39 h 3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2" h="39">
                    <a:moveTo>
                      <a:pt x="22" y="0"/>
                    </a:moveTo>
                    <a:lnTo>
                      <a:pt x="24" y="0"/>
                    </a:lnTo>
                    <a:lnTo>
                      <a:pt x="29" y="2"/>
                    </a:lnTo>
                    <a:lnTo>
                      <a:pt x="33" y="4"/>
                    </a:lnTo>
                    <a:lnTo>
                      <a:pt x="35" y="6"/>
                    </a:lnTo>
                    <a:lnTo>
                      <a:pt x="37" y="9"/>
                    </a:lnTo>
                    <a:lnTo>
                      <a:pt x="39" y="13"/>
                    </a:lnTo>
                    <a:lnTo>
                      <a:pt x="42" y="15"/>
                    </a:lnTo>
                    <a:lnTo>
                      <a:pt x="42" y="19"/>
                    </a:lnTo>
                    <a:lnTo>
                      <a:pt x="42" y="24"/>
                    </a:lnTo>
                    <a:lnTo>
                      <a:pt x="39" y="28"/>
                    </a:lnTo>
                    <a:lnTo>
                      <a:pt x="37" y="30"/>
                    </a:lnTo>
                    <a:lnTo>
                      <a:pt x="35" y="32"/>
                    </a:lnTo>
                    <a:lnTo>
                      <a:pt x="33" y="35"/>
                    </a:lnTo>
                    <a:lnTo>
                      <a:pt x="29" y="37"/>
                    </a:lnTo>
                    <a:lnTo>
                      <a:pt x="24" y="39"/>
                    </a:lnTo>
                    <a:lnTo>
                      <a:pt x="22" y="39"/>
                    </a:lnTo>
                    <a:lnTo>
                      <a:pt x="18" y="39"/>
                    </a:lnTo>
                    <a:lnTo>
                      <a:pt x="13" y="37"/>
                    </a:lnTo>
                    <a:lnTo>
                      <a:pt x="9" y="35"/>
                    </a:lnTo>
                    <a:lnTo>
                      <a:pt x="7" y="32"/>
                    </a:lnTo>
                    <a:lnTo>
                      <a:pt x="5" y="30"/>
                    </a:lnTo>
                    <a:lnTo>
                      <a:pt x="2" y="28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2" y="13"/>
                    </a:lnTo>
                    <a:lnTo>
                      <a:pt x="5" y="9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2"/>
                    </a:lnTo>
                    <a:lnTo>
                      <a:pt x="18" y="0"/>
                    </a:lnTo>
                    <a:lnTo>
                      <a:pt x="2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73" name="Freeform 102"/>
              <p:cNvSpPr>
                <a:spLocks/>
              </p:cNvSpPr>
              <p:nvPr/>
            </p:nvSpPr>
            <p:spPr bwMode="auto">
              <a:xfrm>
                <a:off x="3325" y="2728"/>
                <a:ext cx="39" cy="37"/>
              </a:xfrm>
              <a:custGeom>
                <a:avLst/>
                <a:gdLst>
                  <a:gd name="T0" fmla="*/ 20 w 39"/>
                  <a:gd name="T1" fmla="*/ 0 h 37"/>
                  <a:gd name="T2" fmla="*/ 24 w 39"/>
                  <a:gd name="T3" fmla="*/ 0 h 37"/>
                  <a:gd name="T4" fmla="*/ 29 w 39"/>
                  <a:gd name="T5" fmla="*/ 0 h 37"/>
                  <a:gd name="T6" fmla="*/ 31 w 39"/>
                  <a:gd name="T7" fmla="*/ 2 h 37"/>
                  <a:gd name="T8" fmla="*/ 35 w 39"/>
                  <a:gd name="T9" fmla="*/ 4 h 37"/>
                  <a:gd name="T10" fmla="*/ 37 w 39"/>
                  <a:gd name="T11" fmla="*/ 8 h 37"/>
                  <a:gd name="T12" fmla="*/ 39 w 39"/>
                  <a:gd name="T13" fmla="*/ 10 h 37"/>
                  <a:gd name="T14" fmla="*/ 39 w 39"/>
                  <a:gd name="T15" fmla="*/ 15 h 37"/>
                  <a:gd name="T16" fmla="*/ 39 w 39"/>
                  <a:gd name="T17" fmla="*/ 17 h 37"/>
                  <a:gd name="T18" fmla="*/ 39 w 39"/>
                  <a:gd name="T19" fmla="*/ 21 h 37"/>
                  <a:gd name="T20" fmla="*/ 39 w 39"/>
                  <a:gd name="T21" fmla="*/ 26 h 37"/>
                  <a:gd name="T22" fmla="*/ 37 w 39"/>
                  <a:gd name="T23" fmla="*/ 28 h 37"/>
                  <a:gd name="T24" fmla="*/ 35 w 39"/>
                  <a:gd name="T25" fmla="*/ 32 h 37"/>
                  <a:gd name="T26" fmla="*/ 31 w 39"/>
                  <a:gd name="T27" fmla="*/ 34 h 37"/>
                  <a:gd name="T28" fmla="*/ 29 w 39"/>
                  <a:gd name="T29" fmla="*/ 37 h 37"/>
                  <a:gd name="T30" fmla="*/ 24 w 39"/>
                  <a:gd name="T31" fmla="*/ 37 h 37"/>
                  <a:gd name="T32" fmla="*/ 20 w 39"/>
                  <a:gd name="T33" fmla="*/ 37 h 37"/>
                  <a:gd name="T34" fmla="*/ 16 w 39"/>
                  <a:gd name="T35" fmla="*/ 37 h 37"/>
                  <a:gd name="T36" fmla="*/ 11 w 39"/>
                  <a:gd name="T37" fmla="*/ 37 h 37"/>
                  <a:gd name="T38" fmla="*/ 9 w 39"/>
                  <a:gd name="T39" fmla="*/ 34 h 37"/>
                  <a:gd name="T40" fmla="*/ 5 w 39"/>
                  <a:gd name="T41" fmla="*/ 32 h 37"/>
                  <a:gd name="T42" fmla="*/ 3 w 39"/>
                  <a:gd name="T43" fmla="*/ 28 h 37"/>
                  <a:gd name="T44" fmla="*/ 0 w 39"/>
                  <a:gd name="T45" fmla="*/ 26 h 37"/>
                  <a:gd name="T46" fmla="*/ 0 w 39"/>
                  <a:gd name="T47" fmla="*/ 21 h 37"/>
                  <a:gd name="T48" fmla="*/ 0 w 39"/>
                  <a:gd name="T49" fmla="*/ 17 h 37"/>
                  <a:gd name="T50" fmla="*/ 0 w 39"/>
                  <a:gd name="T51" fmla="*/ 15 h 37"/>
                  <a:gd name="T52" fmla="*/ 0 w 39"/>
                  <a:gd name="T53" fmla="*/ 10 h 37"/>
                  <a:gd name="T54" fmla="*/ 3 w 39"/>
                  <a:gd name="T55" fmla="*/ 8 h 37"/>
                  <a:gd name="T56" fmla="*/ 5 w 39"/>
                  <a:gd name="T57" fmla="*/ 4 h 37"/>
                  <a:gd name="T58" fmla="*/ 9 w 39"/>
                  <a:gd name="T59" fmla="*/ 2 h 37"/>
                  <a:gd name="T60" fmla="*/ 11 w 39"/>
                  <a:gd name="T61" fmla="*/ 0 h 37"/>
                  <a:gd name="T62" fmla="*/ 16 w 39"/>
                  <a:gd name="T63" fmla="*/ 0 h 37"/>
                  <a:gd name="T64" fmla="*/ 20 w 39"/>
                  <a:gd name="T65" fmla="*/ 0 h 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9"/>
                  <a:gd name="T100" fmla="*/ 0 h 37"/>
                  <a:gd name="T101" fmla="*/ 39 w 39"/>
                  <a:gd name="T102" fmla="*/ 37 h 3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9" h="37">
                    <a:moveTo>
                      <a:pt x="20" y="0"/>
                    </a:moveTo>
                    <a:lnTo>
                      <a:pt x="24" y="0"/>
                    </a:lnTo>
                    <a:lnTo>
                      <a:pt x="29" y="0"/>
                    </a:lnTo>
                    <a:lnTo>
                      <a:pt x="31" y="2"/>
                    </a:lnTo>
                    <a:lnTo>
                      <a:pt x="35" y="4"/>
                    </a:lnTo>
                    <a:lnTo>
                      <a:pt x="37" y="8"/>
                    </a:lnTo>
                    <a:lnTo>
                      <a:pt x="39" y="10"/>
                    </a:lnTo>
                    <a:lnTo>
                      <a:pt x="39" y="15"/>
                    </a:lnTo>
                    <a:lnTo>
                      <a:pt x="39" y="17"/>
                    </a:lnTo>
                    <a:lnTo>
                      <a:pt x="39" y="21"/>
                    </a:lnTo>
                    <a:lnTo>
                      <a:pt x="39" y="26"/>
                    </a:lnTo>
                    <a:lnTo>
                      <a:pt x="37" y="28"/>
                    </a:lnTo>
                    <a:lnTo>
                      <a:pt x="35" y="32"/>
                    </a:lnTo>
                    <a:lnTo>
                      <a:pt x="31" y="34"/>
                    </a:lnTo>
                    <a:lnTo>
                      <a:pt x="29" y="37"/>
                    </a:lnTo>
                    <a:lnTo>
                      <a:pt x="24" y="37"/>
                    </a:lnTo>
                    <a:lnTo>
                      <a:pt x="20" y="37"/>
                    </a:lnTo>
                    <a:lnTo>
                      <a:pt x="16" y="37"/>
                    </a:lnTo>
                    <a:lnTo>
                      <a:pt x="11" y="37"/>
                    </a:lnTo>
                    <a:lnTo>
                      <a:pt x="9" y="34"/>
                    </a:lnTo>
                    <a:lnTo>
                      <a:pt x="5" y="32"/>
                    </a:lnTo>
                    <a:lnTo>
                      <a:pt x="3" y="28"/>
                    </a:lnTo>
                    <a:lnTo>
                      <a:pt x="0" y="26"/>
                    </a:lnTo>
                    <a:lnTo>
                      <a:pt x="0" y="21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3" y="8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74" name="Freeform 103"/>
              <p:cNvSpPr>
                <a:spLocks/>
              </p:cNvSpPr>
              <p:nvPr/>
            </p:nvSpPr>
            <p:spPr bwMode="auto">
              <a:xfrm>
                <a:off x="3325" y="2728"/>
                <a:ext cx="39" cy="37"/>
              </a:xfrm>
              <a:custGeom>
                <a:avLst/>
                <a:gdLst>
                  <a:gd name="T0" fmla="*/ 20 w 39"/>
                  <a:gd name="T1" fmla="*/ 0 h 37"/>
                  <a:gd name="T2" fmla="*/ 24 w 39"/>
                  <a:gd name="T3" fmla="*/ 0 h 37"/>
                  <a:gd name="T4" fmla="*/ 29 w 39"/>
                  <a:gd name="T5" fmla="*/ 0 h 37"/>
                  <a:gd name="T6" fmla="*/ 31 w 39"/>
                  <a:gd name="T7" fmla="*/ 2 h 37"/>
                  <a:gd name="T8" fmla="*/ 35 w 39"/>
                  <a:gd name="T9" fmla="*/ 4 h 37"/>
                  <a:gd name="T10" fmla="*/ 37 w 39"/>
                  <a:gd name="T11" fmla="*/ 8 h 37"/>
                  <a:gd name="T12" fmla="*/ 39 w 39"/>
                  <a:gd name="T13" fmla="*/ 10 h 37"/>
                  <a:gd name="T14" fmla="*/ 39 w 39"/>
                  <a:gd name="T15" fmla="*/ 15 h 37"/>
                  <a:gd name="T16" fmla="*/ 39 w 39"/>
                  <a:gd name="T17" fmla="*/ 17 h 37"/>
                  <a:gd name="T18" fmla="*/ 39 w 39"/>
                  <a:gd name="T19" fmla="*/ 21 h 37"/>
                  <a:gd name="T20" fmla="*/ 39 w 39"/>
                  <a:gd name="T21" fmla="*/ 26 h 37"/>
                  <a:gd name="T22" fmla="*/ 37 w 39"/>
                  <a:gd name="T23" fmla="*/ 28 h 37"/>
                  <a:gd name="T24" fmla="*/ 35 w 39"/>
                  <a:gd name="T25" fmla="*/ 32 h 37"/>
                  <a:gd name="T26" fmla="*/ 31 w 39"/>
                  <a:gd name="T27" fmla="*/ 34 h 37"/>
                  <a:gd name="T28" fmla="*/ 29 w 39"/>
                  <a:gd name="T29" fmla="*/ 37 h 37"/>
                  <a:gd name="T30" fmla="*/ 24 w 39"/>
                  <a:gd name="T31" fmla="*/ 37 h 37"/>
                  <a:gd name="T32" fmla="*/ 20 w 39"/>
                  <a:gd name="T33" fmla="*/ 37 h 37"/>
                  <a:gd name="T34" fmla="*/ 16 w 39"/>
                  <a:gd name="T35" fmla="*/ 37 h 37"/>
                  <a:gd name="T36" fmla="*/ 11 w 39"/>
                  <a:gd name="T37" fmla="*/ 37 h 37"/>
                  <a:gd name="T38" fmla="*/ 9 w 39"/>
                  <a:gd name="T39" fmla="*/ 34 h 37"/>
                  <a:gd name="T40" fmla="*/ 5 w 39"/>
                  <a:gd name="T41" fmla="*/ 32 h 37"/>
                  <a:gd name="T42" fmla="*/ 3 w 39"/>
                  <a:gd name="T43" fmla="*/ 28 h 37"/>
                  <a:gd name="T44" fmla="*/ 0 w 39"/>
                  <a:gd name="T45" fmla="*/ 26 h 37"/>
                  <a:gd name="T46" fmla="*/ 0 w 39"/>
                  <a:gd name="T47" fmla="*/ 21 h 37"/>
                  <a:gd name="T48" fmla="*/ 0 w 39"/>
                  <a:gd name="T49" fmla="*/ 17 h 37"/>
                  <a:gd name="T50" fmla="*/ 0 w 39"/>
                  <a:gd name="T51" fmla="*/ 15 h 37"/>
                  <a:gd name="T52" fmla="*/ 0 w 39"/>
                  <a:gd name="T53" fmla="*/ 10 h 37"/>
                  <a:gd name="T54" fmla="*/ 3 w 39"/>
                  <a:gd name="T55" fmla="*/ 8 h 37"/>
                  <a:gd name="T56" fmla="*/ 5 w 39"/>
                  <a:gd name="T57" fmla="*/ 4 h 37"/>
                  <a:gd name="T58" fmla="*/ 9 w 39"/>
                  <a:gd name="T59" fmla="*/ 2 h 37"/>
                  <a:gd name="T60" fmla="*/ 11 w 39"/>
                  <a:gd name="T61" fmla="*/ 0 h 37"/>
                  <a:gd name="T62" fmla="*/ 16 w 39"/>
                  <a:gd name="T63" fmla="*/ 0 h 37"/>
                  <a:gd name="T64" fmla="*/ 20 w 39"/>
                  <a:gd name="T65" fmla="*/ 0 h 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9"/>
                  <a:gd name="T100" fmla="*/ 0 h 37"/>
                  <a:gd name="T101" fmla="*/ 39 w 39"/>
                  <a:gd name="T102" fmla="*/ 37 h 3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9" h="37">
                    <a:moveTo>
                      <a:pt x="20" y="0"/>
                    </a:moveTo>
                    <a:lnTo>
                      <a:pt x="24" y="0"/>
                    </a:lnTo>
                    <a:lnTo>
                      <a:pt x="29" y="0"/>
                    </a:lnTo>
                    <a:lnTo>
                      <a:pt x="31" y="2"/>
                    </a:lnTo>
                    <a:lnTo>
                      <a:pt x="35" y="4"/>
                    </a:lnTo>
                    <a:lnTo>
                      <a:pt x="37" y="8"/>
                    </a:lnTo>
                    <a:lnTo>
                      <a:pt x="39" y="10"/>
                    </a:lnTo>
                    <a:lnTo>
                      <a:pt x="39" y="15"/>
                    </a:lnTo>
                    <a:lnTo>
                      <a:pt x="39" y="17"/>
                    </a:lnTo>
                    <a:lnTo>
                      <a:pt x="39" y="21"/>
                    </a:lnTo>
                    <a:lnTo>
                      <a:pt x="39" y="26"/>
                    </a:lnTo>
                    <a:lnTo>
                      <a:pt x="37" y="28"/>
                    </a:lnTo>
                    <a:lnTo>
                      <a:pt x="35" y="32"/>
                    </a:lnTo>
                    <a:lnTo>
                      <a:pt x="31" y="34"/>
                    </a:lnTo>
                    <a:lnTo>
                      <a:pt x="29" y="37"/>
                    </a:lnTo>
                    <a:lnTo>
                      <a:pt x="24" y="37"/>
                    </a:lnTo>
                    <a:lnTo>
                      <a:pt x="20" y="37"/>
                    </a:lnTo>
                    <a:lnTo>
                      <a:pt x="16" y="37"/>
                    </a:lnTo>
                    <a:lnTo>
                      <a:pt x="11" y="37"/>
                    </a:lnTo>
                    <a:lnTo>
                      <a:pt x="9" y="34"/>
                    </a:lnTo>
                    <a:lnTo>
                      <a:pt x="5" y="32"/>
                    </a:lnTo>
                    <a:lnTo>
                      <a:pt x="3" y="28"/>
                    </a:lnTo>
                    <a:lnTo>
                      <a:pt x="0" y="26"/>
                    </a:lnTo>
                    <a:lnTo>
                      <a:pt x="0" y="21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3" y="8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6" y="0"/>
                    </a:lnTo>
                    <a:lnTo>
                      <a:pt x="2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75" name="Freeform 104"/>
              <p:cNvSpPr>
                <a:spLocks/>
              </p:cNvSpPr>
              <p:nvPr/>
            </p:nvSpPr>
            <p:spPr bwMode="auto">
              <a:xfrm>
                <a:off x="3421" y="3097"/>
                <a:ext cx="41" cy="39"/>
              </a:xfrm>
              <a:custGeom>
                <a:avLst/>
                <a:gdLst>
                  <a:gd name="T0" fmla="*/ 22 w 41"/>
                  <a:gd name="T1" fmla="*/ 0 h 39"/>
                  <a:gd name="T2" fmla="*/ 26 w 41"/>
                  <a:gd name="T3" fmla="*/ 0 h 39"/>
                  <a:gd name="T4" fmla="*/ 30 w 41"/>
                  <a:gd name="T5" fmla="*/ 2 h 39"/>
                  <a:gd name="T6" fmla="*/ 33 w 41"/>
                  <a:gd name="T7" fmla="*/ 4 h 39"/>
                  <a:gd name="T8" fmla="*/ 37 w 41"/>
                  <a:gd name="T9" fmla="*/ 7 h 39"/>
                  <a:gd name="T10" fmla="*/ 39 w 41"/>
                  <a:gd name="T11" fmla="*/ 9 h 39"/>
                  <a:gd name="T12" fmla="*/ 41 w 41"/>
                  <a:gd name="T13" fmla="*/ 13 h 39"/>
                  <a:gd name="T14" fmla="*/ 41 w 41"/>
                  <a:gd name="T15" fmla="*/ 15 h 39"/>
                  <a:gd name="T16" fmla="*/ 41 w 41"/>
                  <a:gd name="T17" fmla="*/ 20 h 39"/>
                  <a:gd name="T18" fmla="*/ 41 w 41"/>
                  <a:gd name="T19" fmla="*/ 24 h 39"/>
                  <a:gd name="T20" fmla="*/ 41 w 41"/>
                  <a:gd name="T21" fmla="*/ 26 h 39"/>
                  <a:gd name="T22" fmla="*/ 39 w 41"/>
                  <a:gd name="T23" fmla="*/ 30 h 39"/>
                  <a:gd name="T24" fmla="*/ 37 w 41"/>
                  <a:gd name="T25" fmla="*/ 33 h 39"/>
                  <a:gd name="T26" fmla="*/ 33 w 41"/>
                  <a:gd name="T27" fmla="*/ 35 h 39"/>
                  <a:gd name="T28" fmla="*/ 30 w 41"/>
                  <a:gd name="T29" fmla="*/ 37 h 39"/>
                  <a:gd name="T30" fmla="*/ 26 w 41"/>
                  <a:gd name="T31" fmla="*/ 39 h 39"/>
                  <a:gd name="T32" fmla="*/ 22 w 41"/>
                  <a:gd name="T33" fmla="*/ 39 h 39"/>
                  <a:gd name="T34" fmla="*/ 17 w 41"/>
                  <a:gd name="T35" fmla="*/ 39 h 39"/>
                  <a:gd name="T36" fmla="*/ 13 w 41"/>
                  <a:gd name="T37" fmla="*/ 37 h 39"/>
                  <a:gd name="T38" fmla="*/ 11 w 41"/>
                  <a:gd name="T39" fmla="*/ 35 h 39"/>
                  <a:gd name="T40" fmla="*/ 7 w 41"/>
                  <a:gd name="T41" fmla="*/ 33 h 39"/>
                  <a:gd name="T42" fmla="*/ 4 w 41"/>
                  <a:gd name="T43" fmla="*/ 30 h 39"/>
                  <a:gd name="T44" fmla="*/ 2 w 41"/>
                  <a:gd name="T45" fmla="*/ 26 h 39"/>
                  <a:gd name="T46" fmla="*/ 2 w 41"/>
                  <a:gd name="T47" fmla="*/ 24 h 39"/>
                  <a:gd name="T48" fmla="*/ 0 w 41"/>
                  <a:gd name="T49" fmla="*/ 20 h 39"/>
                  <a:gd name="T50" fmla="*/ 2 w 41"/>
                  <a:gd name="T51" fmla="*/ 15 h 39"/>
                  <a:gd name="T52" fmla="*/ 2 w 41"/>
                  <a:gd name="T53" fmla="*/ 13 h 39"/>
                  <a:gd name="T54" fmla="*/ 4 w 41"/>
                  <a:gd name="T55" fmla="*/ 9 h 39"/>
                  <a:gd name="T56" fmla="*/ 7 w 41"/>
                  <a:gd name="T57" fmla="*/ 7 h 39"/>
                  <a:gd name="T58" fmla="*/ 11 w 41"/>
                  <a:gd name="T59" fmla="*/ 4 h 39"/>
                  <a:gd name="T60" fmla="*/ 13 w 41"/>
                  <a:gd name="T61" fmla="*/ 2 h 39"/>
                  <a:gd name="T62" fmla="*/ 17 w 41"/>
                  <a:gd name="T63" fmla="*/ 0 h 39"/>
                  <a:gd name="T64" fmla="*/ 22 w 41"/>
                  <a:gd name="T65" fmla="*/ 0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1"/>
                  <a:gd name="T100" fmla="*/ 0 h 39"/>
                  <a:gd name="T101" fmla="*/ 41 w 41"/>
                  <a:gd name="T102" fmla="*/ 39 h 3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1" h="39">
                    <a:moveTo>
                      <a:pt x="22" y="0"/>
                    </a:moveTo>
                    <a:lnTo>
                      <a:pt x="26" y="0"/>
                    </a:lnTo>
                    <a:lnTo>
                      <a:pt x="30" y="2"/>
                    </a:lnTo>
                    <a:lnTo>
                      <a:pt x="33" y="4"/>
                    </a:lnTo>
                    <a:lnTo>
                      <a:pt x="37" y="7"/>
                    </a:lnTo>
                    <a:lnTo>
                      <a:pt x="39" y="9"/>
                    </a:lnTo>
                    <a:lnTo>
                      <a:pt x="41" y="13"/>
                    </a:lnTo>
                    <a:lnTo>
                      <a:pt x="41" y="15"/>
                    </a:lnTo>
                    <a:lnTo>
                      <a:pt x="41" y="20"/>
                    </a:lnTo>
                    <a:lnTo>
                      <a:pt x="41" y="24"/>
                    </a:lnTo>
                    <a:lnTo>
                      <a:pt x="41" y="26"/>
                    </a:lnTo>
                    <a:lnTo>
                      <a:pt x="39" y="30"/>
                    </a:lnTo>
                    <a:lnTo>
                      <a:pt x="37" y="33"/>
                    </a:lnTo>
                    <a:lnTo>
                      <a:pt x="33" y="35"/>
                    </a:lnTo>
                    <a:lnTo>
                      <a:pt x="30" y="37"/>
                    </a:lnTo>
                    <a:lnTo>
                      <a:pt x="26" y="39"/>
                    </a:lnTo>
                    <a:lnTo>
                      <a:pt x="22" y="39"/>
                    </a:lnTo>
                    <a:lnTo>
                      <a:pt x="17" y="39"/>
                    </a:lnTo>
                    <a:lnTo>
                      <a:pt x="13" y="37"/>
                    </a:lnTo>
                    <a:lnTo>
                      <a:pt x="11" y="35"/>
                    </a:lnTo>
                    <a:lnTo>
                      <a:pt x="7" y="33"/>
                    </a:lnTo>
                    <a:lnTo>
                      <a:pt x="4" y="30"/>
                    </a:lnTo>
                    <a:lnTo>
                      <a:pt x="2" y="26"/>
                    </a:lnTo>
                    <a:lnTo>
                      <a:pt x="2" y="24"/>
                    </a:lnTo>
                    <a:lnTo>
                      <a:pt x="0" y="20"/>
                    </a:lnTo>
                    <a:lnTo>
                      <a:pt x="2" y="15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3" y="2"/>
                    </a:lnTo>
                    <a:lnTo>
                      <a:pt x="17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76" name="Freeform 105"/>
              <p:cNvSpPr>
                <a:spLocks/>
              </p:cNvSpPr>
              <p:nvPr/>
            </p:nvSpPr>
            <p:spPr bwMode="auto">
              <a:xfrm>
                <a:off x="3421" y="3097"/>
                <a:ext cx="41" cy="39"/>
              </a:xfrm>
              <a:custGeom>
                <a:avLst/>
                <a:gdLst>
                  <a:gd name="T0" fmla="*/ 22 w 41"/>
                  <a:gd name="T1" fmla="*/ 0 h 39"/>
                  <a:gd name="T2" fmla="*/ 26 w 41"/>
                  <a:gd name="T3" fmla="*/ 0 h 39"/>
                  <a:gd name="T4" fmla="*/ 30 w 41"/>
                  <a:gd name="T5" fmla="*/ 2 h 39"/>
                  <a:gd name="T6" fmla="*/ 33 w 41"/>
                  <a:gd name="T7" fmla="*/ 4 h 39"/>
                  <a:gd name="T8" fmla="*/ 37 w 41"/>
                  <a:gd name="T9" fmla="*/ 7 h 39"/>
                  <a:gd name="T10" fmla="*/ 39 w 41"/>
                  <a:gd name="T11" fmla="*/ 9 h 39"/>
                  <a:gd name="T12" fmla="*/ 41 w 41"/>
                  <a:gd name="T13" fmla="*/ 13 h 39"/>
                  <a:gd name="T14" fmla="*/ 41 w 41"/>
                  <a:gd name="T15" fmla="*/ 15 h 39"/>
                  <a:gd name="T16" fmla="*/ 41 w 41"/>
                  <a:gd name="T17" fmla="*/ 20 h 39"/>
                  <a:gd name="T18" fmla="*/ 41 w 41"/>
                  <a:gd name="T19" fmla="*/ 24 h 39"/>
                  <a:gd name="T20" fmla="*/ 41 w 41"/>
                  <a:gd name="T21" fmla="*/ 26 h 39"/>
                  <a:gd name="T22" fmla="*/ 39 w 41"/>
                  <a:gd name="T23" fmla="*/ 30 h 39"/>
                  <a:gd name="T24" fmla="*/ 37 w 41"/>
                  <a:gd name="T25" fmla="*/ 33 h 39"/>
                  <a:gd name="T26" fmla="*/ 33 w 41"/>
                  <a:gd name="T27" fmla="*/ 35 h 39"/>
                  <a:gd name="T28" fmla="*/ 30 w 41"/>
                  <a:gd name="T29" fmla="*/ 37 h 39"/>
                  <a:gd name="T30" fmla="*/ 26 w 41"/>
                  <a:gd name="T31" fmla="*/ 39 h 39"/>
                  <a:gd name="T32" fmla="*/ 22 w 41"/>
                  <a:gd name="T33" fmla="*/ 39 h 39"/>
                  <a:gd name="T34" fmla="*/ 17 w 41"/>
                  <a:gd name="T35" fmla="*/ 39 h 39"/>
                  <a:gd name="T36" fmla="*/ 13 w 41"/>
                  <a:gd name="T37" fmla="*/ 37 h 39"/>
                  <a:gd name="T38" fmla="*/ 11 w 41"/>
                  <a:gd name="T39" fmla="*/ 35 h 39"/>
                  <a:gd name="T40" fmla="*/ 7 w 41"/>
                  <a:gd name="T41" fmla="*/ 33 h 39"/>
                  <a:gd name="T42" fmla="*/ 4 w 41"/>
                  <a:gd name="T43" fmla="*/ 30 h 39"/>
                  <a:gd name="T44" fmla="*/ 2 w 41"/>
                  <a:gd name="T45" fmla="*/ 26 h 39"/>
                  <a:gd name="T46" fmla="*/ 2 w 41"/>
                  <a:gd name="T47" fmla="*/ 24 h 39"/>
                  <a:gd name="T48" fmla="*/ 0 w 41"/>
                  <a:gd name="T49" fmla="*/ 20 h 39"/>
                  <a:gd name="T50" fmla="*/ 2 w 41"/>
                  <a:gd name="T51" fmla="*/ 15 h 39"/>
                  <a:gd name="T52" fmla="*/ 2 w 41"/>
                  <a:gd name="T53" fmla="*/ 13 h 39"/>
                  <a:gd name="T54" fmla="*/ 4 w 41"/>
                  <a:gd name="T55" fmla="*/ 9 h 39"/>
                  <a:gd name="T56" fmla="*/ 7 w 41"/>
                  <a:gd name="T57" fmla="*/ 7 h 39"/>
                  <a:gd name="T58" fmla="*/ 11 w 41"/>
                  <a:gd name="T59" fmla="*/ 4 h 39"/>
                  <a:gd name="T60" fmla="*/ 13 w 41"/>
                  <a:gd name="T61" fmla="*/ 2 h 39"/>
                  <a:gd name="T62" fmla="*/ 17 w 41"/>
                  <a:gd name="T63" fmla="*/ 0 h 39"/>
                  <a:gd name="T64" fmla="*/ 22 w 41"/>
                  <a:gd name="T65" fmla="*/ 0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1"/>
                  <a:gd name="T100" fmla="*/ 0 h 39"/>
                  <a:gd name="T101" fmla="*/ 41 w 41"/>
                  <a:gd name="T102" fmla="*/ 39 h 3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1" h="39">
                    <a:moveTo>
                      <a:pt x="22" y="0"/>
                    </a:moveTo>
                    <a:lnTo>
                      <a:pt x="26" y="0"/>
                    </a:lnTo>
                    <a:lnTo>
                      <a:pt x="30" y="2"/>
                    </a:lnTo>
                    <a:lnTo>
                      <a:pt x="33" y="4"/>
                    </a:lnTo>
                    <a:lnTo>
                      <a:pt x="37" y="7"/>
                    </a:lnTo>
                    <a:lnTo>
                      <a:pt x="39" y="9"/>
                    </a:lnTo>
                    <a:lnTo>
                      <a:pt x="41" y="13"/>
                    </a:lnTo>
                    <a:lnTo>
                      <a:pt x="41" y="15"/>
                    </a:lnTo>
                    <a:lnTo>
                      <a:pt x="41" y="20"/>
                    </a:lnTo>
                    <a:lnTo>
                      <a:pt x="41" y="24"/>
                    </a:lnTo>
                    <a:lnTo>
                      <a:pt x="41" y="26"/>
                    </a:lnTo>
                    <a:lnTo>
                      <a:pt x="39" y="30"/>
                    </a:lnTo>
                    <a:lnTo>
                      <a:pt x="37" y="33"/>
                    </a:lnTo>
                    <a:lnTo>
                      <a:pt x="33" y="35"/>
                    </a:lnTo>
                    <a:lnTo>
                      <a:pt x="30" y="37"/>
                    </a:lnTo>
                    <a:lnTo>
                      <a:pt x="26" y="39"/>
                    </a:lnTo>
                    <a:lnTo>
                      <a:pt x="22" y="39"/>
                    </a:lnTo>
                    <a:lnTo>
                      <a:pt x="17" y="39"/>
                    </a:lnTo>
                    <a:lnTo>
                      <a:pt x="13" y="37"/>
                    </a:lnTo>
                    <a:lnTo>
                      <a:pt x="11" y="35"/>
                    </a:lnTo>
                    <a:lnTo>
                      <a:pt x="7" y="33"/>
                    </a:lnTo>
                    <a:lnTo>
                      <a:pt x="4" y="30"/>
                    </a:lnTo>
                    <a:lnTo>
                      <a:pt x="2" y="26"/>
                    </a:lnTo>
                    <a:lnTo>
                      <a:pt x="2" y="24"/>
                    </a:lnTo>
                    <a:lnTo>
                      <a:pt x="0" y="20"/>
                    </a:lnTo>
                    <a:lnTo>
                      <a:pt x="2" y="15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3" y="2"/>
                    </a:lnTo>
                    <a:lnTo>
                      <a:pt x="17" y="0"/>
                    </a:lnTo>
                    <a:lnTo>
                      <a:pt x="2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77" name="Freeform 106"/>
              <p:cNvSpPr>
                <a:spLocks/>
              </p:cNvSpPr>
              <p:nvPr/>
            </p:nvSpPr>
            <p:spPr bwMode="auto">
              <a:xfrm>
                <a:off x="2832" y="2102"/>
                <a:ext cx="41" cy="37"/>
              </a:xfrm>
              <a:custGeom>
                <a:avLst/>
                <a:gdLst>
                  <a:gd name="T0" fmla="*/ 22 w 41"/>
                  <a:gd name="T1" fmla="*/ 0 h 37"/>
                  <a:gd name="T2" fmla="*/ 26 w 41"/>
                  <a:gd name="T3" fmla="*/ 0 h 37"/>
                  <a:gd name="T4" fmla="*/ 28 w 41"/>
                  <a:gd name="T5" fmla="*/ 0 h 37"/>
                  <a:gd name="T6" fmla="*/ 33 w 41"/>
                  <a:gd name="T7" fmla="*/ 2 h 37"/>
                  <a:gd name="T8" fmla="*/ 35 w 41"/>
                  <a:gd name="T9" fmla="*/ 4 h 37"/>
                  <a:gd name="T10" fmla="*/ 39 w 41"/>
                  <a:gd name="T11" fmla="*/ 8 h 37"/>
                  <a:gd name="T12" fmla="*/ 39 w 41"/>
                  <a:gd name="T13" fmla="*/ 10 h 37"/>
                  <a:gd name="T14" fmla="*/ 41 w 41"/>
                  <a:gd name="T15" fmla="*/ 15 h 37"/>
                  <a:gd name="T16" fmla="*/ 41 w 41"/>
                  <a:gd name="T17" fmla="*/ 17 h 37"/>
                  <a:gd name="T18" fmla="*/ 41 w 41"/>
                  <a:gd name="T19" fmla="*/ 21 h 37"/>
                  <a:gd name="T20" fmla="*/ 39 w 41"/>
                  <a:gd name="T21" fmla="*/ 26 h 37"/>
                  <a:gd name="T22" fmla="*/ 39 w 41"/>
                  <a:gd name="T23" fmla="*/ 28 h 37"/>
                  <a:gd name="T24" fmla="*/ 35 w 41"/>
                  <a:gd name="T25" fmla="*/ 32 h 37"/>
                  <a:gd name="T26" fmla="*/ 33 w 41"/>
                  <a:gd name="T27" fmla="*/ 34 h 37"/>
                  <a:gd name="T28" fmla="*/ 28 w 41"/>
                  <a:gd name="T29" fmla="*/ 37 h 37"/>
                  <a:gd name="T30" fmla="*/ 26 w 41"/>
                  <a:gd name="T31" fmla="*/ 37 h 37"/>
                  <a:gd name="T32" fmla="*/ 22 w 41"/>
                  <a:gd name="T33" fmla="*/ 37 h 37"/>
                  <a:gd name="T34" fmla="*/ 17 w 41"/>
                  <a:gd name="T35" fmla="*/ 37 h 37"/>
                  <a:gd name="T36" fmla="*/ 13 w 41"/>
                  <a:gd name="T37" fmla="*/ 37 h 37"/>
                  <a:gd name="T38" fmla="*/ 9 w 41"/>
                  <a:gd name="T39" fmla="*/ 34 h 37"/>
                  <a:gd name="T40" fmla="*/ 7 w 41"/>
                  <a:gd name="T41" fmla="*/ 32 h 37"/>
                  <a:gd name="T42" fmla="*/ 4 w 41"/>
                  <a:gd name="T43" fmla="*/ 28 h 37"/>
                  <a:gd name="T44" fmla="*/ 2 w 41"/>
                  <a:gd name="T45" fmla="*/ 26 h 37"/>
                  <a:gd name="T46" fmla="*/ 0 w 41"/>
                  <a:gd name="T47" fmla="*/ 21 h 37"/>
                  <a:gd name="T48" fmla="*/ 0 w 41"/>
                  <a:gd name="T49" fmla="*/ 17 h 37"/>
                  <a:gd name="T50" fmla="*/ 0 w 41"/>
                  <a:gd name="T51" fmla="*/ 15 h 37"/>
                  <a:gd name="T52" fmla="*/ 2 w 41"/>
                  <a:gd name="T53" fmla="*/ 10 h 37"/>
                  <a:gd name="T54" fmla="*/ 4 w 41"/>
                  <a:gd name="T55" fmla="*/ 8 h 37"/>
                  <a:gd name="T56" fmla="*/ 7 w 41"/>
                  <a:gd name="T57" fmla="*/ 4 h 37"/>
                  <a:gd name="T58" fmla="*/ 9 w 41"/>
                  <a:gd name="T59" fmla="*/ 2 h 37"/>
                  <a:gd name="T60" fmla="*/ 13 w 41"/>
                  <a:gd name="T61" fmla="*/ 0 h 37"/>
                  <a:gd name="T62" fmla="*/ 17 w 41"/>
                  <a:gd name="T63" fmla="*/ 0 h 37"/>
                  <a:gd name="T64" fmla="*/ 22 w 41"/>
                  <a:gd name="T65" fmla="*/ 0 h 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1"/>
                  <a:gd name="T100" fmla="*/ 0 h 37"/>
                  <a:gd name="T101" fmla="*/ 41 w 41"/>
                  <a:gd name="T102" fmla="*/ 37 h 3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1" h="37">
                    <a:moveTo>
                      <a:pt x="22" y="0"/>
                    </a:moveTo>
                    <a:lnTo>
                      <a:pt x="26" y="0"/>
                    </a:lnTo>
                    <a:lnTo>
                      <a:pt x="28" y="0"/>
                    </a:lnTo>
                    <a:lnTo>
                      <a:pt x="33" y="2"/>
                    </a:lnTo>
                    <a:lnTo>
                      <a:pt x="35" y="4"/>
                    </a:lnTo>
                    <a:lnTo>
                      <a:pt x="39" y="8"/>
                    </a:lnTo>
                    <a:lnTo>
                      <a:pt x="39" y="10"/>
                    </a:lnTo>
                    <a:lnTo>
                      <a:pt x="41" y="15"/>
                    </a:lnTo>
                    <a:lnTo>
                      <a:pt x="41" y="17"/>
                    </a:lnTo>
                    <a:lnTo>
                      <a:pt x="41" y="21"/>
                    </a:lnTo>
                    <a:lnTo>
                      <a:pt x="39" y="26"/>
                    </a:lnTo>
                    <a:lnTo>
                      <a:pt x="39" y="28"/>
                    </a:lnTo>
                    <a:lnTo>
                      <a:pt x="35" y="32"/>
                    </a:lnTo>
                    <a:lnTo>
                      <a:pt x="33" y="34"/>
                    </a:lnTo>
                    <a:lnTo>
                      <a:pt x="28" y="37"/>
                    </a:lnTo>
                    <a:lnTo>
                      <a:pt x="26" y="37"/>
                    </a:lnTo>
                    <a:lnTo>
                      <a:pt x="22" y="37"/>
                    </a:lnTo>
                    <a:lnTo>
                      <a:pt x="17" y="37"/>
                    </a:lnTo>
                    <a:lnTo>
                      <a:pt x="13" y="37"/>
                    </a:lnTo>
                    <a:lnTo>
                      <a:pt x="9" y="34"/>
                    </a:lnTo>
                    <a:lnTo>
                      <a:pt x="7" y="32"/>
                    </a:lnTo>
                    <a:lnTo>
                      <a:pt x="4" y="28"/>
                    </a:lnTo>
                    <a:lnTo>
                      <a:pt x="2" y="26"/>
                    </a:lnTo>
                    <a:lnTo>
                      <a:pt x="0" y="21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2" y="10"/>
                    </a:lnTo>
                    <a:lnTo>
                      <a:pt x="4" y="8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78" name="Freeform 107"/>
              <p:cNvSpPr>
                <a:spLocks/>
              </p:cNvSpPr>
              <p:nvPr/>
            </p:nvSpPr>
            <p:spPr bwMode="auto">
              <a:xfrm>
                <a:off x="2832" y="2102"/>
                <a:ext cx="41" cy="37"/>
              </a:xfrm>
              <a:custGeom>
                <a:avLst/>
                <a:gdLst>
                  <a:gd name="T0" fmla="*/ 22 w 41"/>
                  <a:gd name="T1" fmla="*/ 0 h 37"/>
                  <a:gd name="T2" fmla="*/ 26 w 41"/>
                  <a:gd name="T3" fmla="*/ 0 h 37"/>
                  <a:gd name="T4" fmla="*/ 28 w 41"/>
                  <a:gd name="T5" fmla="*/ 0 h 37"/>
                  <a:gd name="T6" fmla="*/ 33 w 41"/>
                  <a:gd name="T7" fmla="*/ 2 h 37"/>
                  <a:gd name="T8" fmla="*/ 35 w 41"/>
                  <a:gd name="T9" fmla="*/ 4 h 37"/>
                  <a:gd name="T10" fmla="*/ 39 w 41"/>
                  <a:gd name="T11" fmla="*/ 8 h 37"/>
                  <a:gd name="T12" fmla="*/ 39 w 41"/>
                  <a:gd name="T13" fmla="*/ 10 h 37"/>
                  <a:gd name="T14" fmla="*/ 41 w 41"/>
                  <a:gd name="T15" fmla="*/ 15 h 37"/>
                  <a:gd name="T16" fmla="*/ 41 w 41"/>
                  <a:gd name="T17" fmla="*/ 17 h 37"/>
                  <a:gd name="T18" fmla="*/ 41 w 41"/>
                  <a:gd name="T19" fmla="*/ 21 h 37"/>
                  <a:gd name="T20" fmla="*/ 39 w 41"/>
                  <a:gd name="T21" fmla="*/ 26 h 37"/>
                  <a:gd name="T22" fmla="*/ 39 w 41"/>
                  <a:gd name="T23" fmla="*/ 28 h 37"/>
                  <a:gd name="T24" fmla="*/ 35 w 41"/>
                  <a:gd name="T25" fmla="*/ 32 h 37"/>
                  <a:gd name="T26" fmla="*/ 33 w 41"/>
                  <a:gd name="T27" fmla="*/ 34 h 37"/>
                  <a:gd name="T28" fmla="*/ 28 w 41"/>
                  <a:gd name="T29" fmla="*/ 37 h 37"/>
                  <a:gd name="T30" fmla="*/ 26 w 41"/>
                  <a:gd name="T31" fmla="*/ 37 h 37"/>
                  <a:gd name="T32" fmla="*/ 22 w 41"/>
                  <a:gd name="T33" fmla="*/ 37 h 37"/>
                  <a:gd name="T34" fmla="*/ 17 w 41"/>
                  <a:gd name="T35" fmla="*/ 37 h 37"/>
                  <a:gd name="T36" fmla="*/ 13 w 41"/>
                  <a:gd name="T37" fmla="*/ 37 h 37"/>
                  <a:gd name="T38" fmla="*/ 9 w 41"/>
                  <a:gd name="T39" fmla="*/ 34 h 37"/>
                  <a:gd name="T40" fmla="*/ 7 w 41"/>
                  <a:gd name="T41" fmla="*/ 32 h 37"/>
                  <a:gd name="T42" fmla="*/ 4 w 41"/>
                  <a:gd name="T43" fmla="*/ 28 h 37"/>
                  <a:gd name="T44" fmla="*/ 2 w 41"/>
                  <a:gd name="T45" fmla="*/ 26 h 37"/>
                  <a:gd name="T46" fmla="*/ 0 w 41"/>
                  <a:gd name="T47" fmla="*/ 21 h 37"/>
                  <a:gd name="T48" fmla="*/ 0 w 41"/>
                  <a:gd name="T49" fmla="*/ 17 h 37"/>
                  <a:gd name="T50" fmla="*/ 0 w 41"/>
                  <a:gd name="T51" fmla="*/ 15 h 37"/>
                  <a:gd name="T52" fmla="*/ 2 w 41"/>
                  <a:gd name="T53" fmla="*/ 10 h 37"/>
                  <a:gd name="T54" fmla="*/ 4 w 41"/>
                  <a:gd name="T55" fmla="*/ 8 h 37"/>
                  <a:gd name="T56" fmla="*/ 7 w 41"/>
                  <a:gd name="T57" fmla="*/ 4 h 37"/>
                  <a:gd name="T58" fmla="*/ 9 w 41"/>
                  <a:gd name="T59" fmla="*/ 2 h 37"/>
                  <a:gd name="T60" fmla="*/ 13 w 41"/>
                  <a:gd name="T61" fmla="*/ 0 h 37"/>
                  <a:gd name="T62" fmla="*/ 17 w 41"/>
                  <a:gd name="T63" fmla="*/ 0 h 37"/>
                  <a:gd name="T64" fmla="*/ 22 w 41"/>
                  <a:gd name="T65" fmla="*/ 0 h 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1"/>
                  <a:gd name="T100" fmla="*/ 0 h 37"/>
                  <a:gd name="T101" fmla="*/ 41 w 41"/>
                  <a:gd name="T102" fmla="*/ 37 h 3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1" h="37">
                    <a:moveTo>
                      <a:pt x="22" y="0"/>
                    </a:moveTo>
                    <a:lnTo>
                      <a:pt x="26" y="0"/>
                    </a:lnTo>
                    <a:lnTo>
                      <a:pt x="28" y="0"/>
                    </a:lnTo>
                    <a:lnTo>
                      <a:pt x="33" y="2"/>
                    </a:lnTo>
                    <a:lnTo>
                      <a:pt x="35" y="4"/>
                    </a:lnTo>
                    <a:lnTo>
                      <a:pt x="39" y="8"/>
                    </a:lnTo>
                    <a:lnTo>
                      <a:pt x="39" y="10"/>
                    </a:lnTo>
                    <a:lnTo>
                      <a:pt x="41" y="15"/>
                    </a:lnTo>
                    <a:lnTo>
                      <a:pt x="41" y="17"/>
                    </a:lnTo>
                    <a:lnTo>
                      <a:pt x="41" y="21"/>
                    </a:lnTo>
                    <a:lnTo>
                      <a:pt x="39" y="26"/>
                    </a:lnTo>
                    <a:lnTo>
                      <a:pt x="39" y="28"/>
                    </a:lnTo>
                    <a:lnTo>
                      <a:pt x="35" y="32"/>
                    </a:lnTo>
                    <a:lnTo>
                      <a:pt x="33" y="34"/>
                    </a:lnTo>
                    <a:lnTo>
                      <a:pt x="28" y="37"/>
                    </a:lnTo>
                    <a:lnTo>
                      <a:pt x="26" y="37"/>
                    </a:lnTo>
                    <a:lnTo>
                      <a:pt x="22" y="37"/>
                    </a:lnTo>
                    <a:lnTo>
                      <a:pt x="17" y="37"/>
                    </a:lnTo>
                    <a:lnTo>
                      <a:pt x="13" y="37"/>
                    </a:lnTo>
                    <a:lnTo>
                      <a:pt x="9" y="34"/>
                    </a:lnTo>
                    <a:lnTo>
                      <a:pt x="7" y="32"/>
                    </a:lnTo>
                    <a:lnTo>
                      <a:pt x="4" y="28"/>
                    </a:lnTo>
                    <a:lnTo>
                      <a:pt x="2" y="26"/>
                    </a:lnTo>
                    <a:lnTo>
                      <a:pt x="0" y="21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2" y="10"/>
                    </a:lnTo>
                    <a:lnTo>
                      <a:pt x="4" y="8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2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79" name="Freeform 108"/>
              <p:cNvSpPr>
                <a:spLocks/>
              </p:cNvSpPr>
              <p:nvPr/>
            </p:nvSpPr>
            <p:spPr bwMode="auto">
              <a:xfrm>
                <a:off x="1900" y="2891"/>
                <a:ext cx="41" cy="39"/>
              </a:xfrm>
              <a:custGeom>
                <a:avLst/>
                <a:gdLst>
                  <a:gd name="T0" fmla="*/ 21 w 41"/>
                  <a:gd name="T1" fmla="*/ 0 h 39"/>
                  <a:gd name="T2" fmla="*/ 26 w 41"/>
                  <a:gd name="T3" fmla="*/ 0 h 39"/>
                  <a:gd name="T4" fmla="*/ 28 w 41"/>
                  <a:gd name="T5" fmla="*/ 2 h 39"/>
                  <a:gd name="T6" fmla="*/ 32 w 41"/>
                  <a:gd name="T7" fmla="*/ 4 h 39"/>
                  <a:gd name="T8" fmla="*/ 34 w 41"/>
                  <a:gd name="T9" fmla="*/ 6 h 39"/>
                  <a:gd name="T10" fmla="*/ 39 w 41"/>
                  <a:gd name="T11" fmla="*/ 8 h 39"/>
                  <a:gd name="T12" fmla="*/ 39 w 41"/>
                  <a:gd name="T13" fmla="*/ 13 h 39"/>
                  <a:gd name="T14" fmla="*/ 41 w 41"/>
                  <a:gd name="T15" fmla="*/ 15 h 39"/>
                  <a:gd name="T16" fmla="*/ 41 w 41"/>
                  <a:gd name="T17" fmla="*/ 19 h 39"/>
                  <a:gd name="T18" fmla="*/ 41 w 41"/>
                  <a:gd name="T19" fmla="*/ 23 h 39"/>
                  <a:gd name="T20" fmla="*/ 39 w 41"/>
                  <a:gd name="T21" fmla="*/ 26 h 39"/>
                  <a:gd name="T22" fmla="*/ 39 w 41"/>
                  <a:gd name="T23" fmla="*/ 30 h 39"/>
                  <a:gd name="T24" fmla="*/ 34 w 41"/>
                  <a:gd name="T25" fmla="*/ 32 h 39"/>
                  <a:gd name="T26" fmla="*/ 32 w 41"/>
                  <a:gd name="T27" fmla="*/ 34 h 39"/>
                  <a:gd name="T28" fmla="*/ 28 w 41"/>
                  <a:gd name="T29" fmla="*/ 37 h 39"/>
                  <a:gd name="T30" fmla="*/ 26 w 41"/>
                  <a:gd name="T31" fmla="*/ 39 h 39"/>
                  <a:gd name="T32" fmla="*/ 21 w 41"/>
                  <a:gd name="T33" fmla="*/ 39 h 39"/>
                  <a:gd name="T34" fmla="*/ 17 w 41"/>
                  <a:gd name="T35" fmla="*/ 39 h 39"/>
                  <a:gd name="T36" fmla="*/ 13 w 41"/>
                  <a:gd name="T37" fmla="*/ 37 h 39"/>
                  <a:gd name="T38" fmla="*/ 8 w 41"/>
                  <a:gd name="T39" fmla="*/ 34 h 39"/>
                  <a:gd name="T40" fmla="*/ 6 w 41"/>
                  <a:gd name="T41" fmla="*/ 32 h 39"/>
                  <a:gd name="T42" fmla="*/ 4 w 41"/>
                  <a:gd name="T43" fmla="*/ 30 h 39"/>
                  <a:gd name="T44" fmla="*/ 2 w 41"/>
                  <a:gd name="T45" fmla="*/ 26 h 39"/>
                  <a:gd name="T46" fmla="*/ 0 w 41"/>
                  <a:gd name="T47" fmla="*/ 23 h 39"/>
                  <a:gd name="T48" fmla="*/ 0 w 41"/>
                  <a:gd name="T49" fmla="*/ 19 h 39"/>
                  <a:gd name="T50" fmla="*/ 0 w 41"/>
                  <a:gd name="T51" fmla="*/ 15 h 39"/>
                  <a:gd name="T52" fmla="*/ 2 w 41"/>
                  <a:gd name="T53" fmla="*/ 13 h 39"/>
                  <a:gd name="T54" fmla="*/ 4 w 41"/>
                  <a:gd name="T55" fmla="*/ 8 h 39"/>
                  <a:gd name="T56" fmla="*/ 6 w 41"/>
                  <a:gd name="T57" fmla="*/ 6 h 39"/>
                  <a:gd name="T58" fmla="*/ 8 w 41"/>
                  <a:gd name="T59" fmla="*/ 4 h 39"/>
                  <a:gd name="T60" fmla="*/ 13 w 41"/>
                  <a:gd name="T61" fmla="*/ 2 h 39"/>
                  <a:gd name="T62" fmla="*/ 17 w 41"/>
                  <a:gd name="T63" fmla="*/ 0 h 39"/>
                  <a:gd name="T64" fmla="*/ 21 w 41"/>
                  <a:gd name="T65" fmla="*/ 0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1"/>
                  <a:gd name="T100" fmla="*/ 0 h 39"/>
                  <a:gd name="T101" fmla="*/ 41 w 41"/>
                  <a:gd name="T102" fmla="*/ 39 h 3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1" h="39">
                    <a:moveTo>
                      <a:pt x="21" y="0"/>
                    </a:moveTo>
                    <a:lnTo>
                      <a:pt x="26" y="0"/>
                    </a:lnTo>
                    <a:lnTo>
                      <a:pt x="28" y="2"/>
                    </a:lnTo>
                    <a:lnTo>
                      <a:pt x="32" y="4"/>
                    </a:lnTo>
                    <a:lnTo>
                      <a:pt x="34" y="6"/>
                    </a:lnTo>
                    <a:lnTo>
                      <a:pt x="39" y="8"/>
                    </a:lnTo>
                    <a:lnTo>
                      <a:pt x="39" y="13"/>
                    </a:lnTo>
                    <a:lnTo>
                      <a:pt x="41" y="15"/>
                    </a:lnTo>
                    <a:lnTo>
                      <a:pt x="41" y="19"/>
                    </a:lnTo>
                    <a:lnTo>
                      <a:pt x="41" y="23"/>
                    </a:lnTo>
                    <a:lnTo>
                      <a:pt x="39" y="26"/>
                    </a:lnTo>
                    <a:lnTo>
                      <a:pt x="39" y="30"/>
                    </a:lnTo>
                    <a:lnTo>
                      <a:pt x="34" y="32"/>
                    </a:lnTo>
                    <a:lnTo>
                      <a:pt x="32" y="34"/>
                    </a:lnTo>
                    <a:lnTo>
                      <a:pt x="28" y="37"/>
                    </a:lnTo>
                    <a:lnTo>
                      <a:pt x="26" y="39"/>
                    </a:lnTo>
                    <a:lnTo>
                      <a:pt x="21" y="39"/>
                    </a:lnTo>
                    <a:lnTo>
                      <a:pt x="17" y="39"/>
                    </a:lnTo>
                    <a:lnTo>
                      <a:pt x="13" y="37"/>
                    </a:lnTo>
                    <a:lnTo>
                      <a:pt x="8" y="34"/>
                    </a:lnTo>
                    <a:lnTo>
                      <a:pt x="6" y="32"/>
                    </a:lnTo>
                    <a:lnTo>
                      <a:pt x="4" y="30"/>
                    </a:lnTo>
                    <a:lnTo>
                      <a:pt x="2" y="26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2" y="13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3" y="2"/>
                    </a:lnTo>
                    <a:lnTo>
                      <a:pt x="17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80" name="Freeform 109"/>
              <p:cNvSpPr>
                <a:spLocks/>
              </p:cNvSpPr>
              <p:nvPr/>
            </p:nvSpPr>
            <p:spPr bwMode="auto">
              <a:xfrm>
                <a:off x="1900" y="2891"/>
                <a:ext cx="41" cy="39"/>
              </a:xfrm>
              <a:custGeom>
                <a:avLst/>
                <a:gdLst>
                  <a:gd name="T0" fmla="*/ 21 w 41"/>
                  <a:gd name="T1" fmla="*/ 0 h 39"/>
                  <a:gd name="T2" fmla="*/ 26 w 41"/>
                  <a:gd name="T3" fmla="*/ 0 h 39"/>
                  <a:gd name="T4" fmla="*/ 28 w 41"/>
                  <a:gd name="T5" fmla="*/ 2 h 39"/>
                  <a:gd name="T6" fmla="*/ 32 w 41"/>
                  <a:gd name="T7" fmla="*/ 4 h 39"/>
                  <a:gd name="T8" fmla="*/ 34 w 41"/>
                  <a:gd name="T9" fmla="*/ 6 h 39"/>
                  <a:gd name="T10" fmla="*/ 39 w 41"/>
                  <a:gd name="T11" fmla="*/ 8 h 39"/>
                  <a:gd name="T12" fmla="*/ 39 w 41"/>
                  <a:gd name="T13" fmla="*/ 13 h 39"/>
                  <a:gd name="T14" fmla="*/ 41 w 41"/>
                  <a:gd name="T15" fmla="*/ 15 h 39"/>
                  <a:gd name="T16" fmla="*/ 41 w 41"/>
                  <a:gd name="T17" fmla="*/ 19 h 39"/>
                  <a:gd name="T18" fmla="*/ 41 w 41"/>
                  <a:gd name="T19" fmla="*/ 23 h 39"/>
                  <a:gd name="T20" fmla="*/ 39 w 41"/>
                  <a:gd name="T21" fmla="*/ 26 h 39"/>
                  <a:gd name="T22" fmla="*/ 39 w 41"/>
                  <a:gd name="T23" fmla="*/ 30 h 39"/>
                  <a:gd name="T24" fmla="*/ 34 w 41"/>
                  <a:gd name="T25" fmla="*/ 32 h 39"/>
                  <a:gd name="T26" fmla="*/ 32 w 41"/>
                  <a:gd name="T27" fmla="*/ 34 h 39"/>
                  <a:gd name="T28" fmla="*/ 28 w 41"/>
                  <a:gd name="T29" fmla="*/ 37 h 39"/>
                  <a:gd name="T30" fmla="*/ 26 w 41"/>
                  <a:gd name="T31" fmla="*/ 39 h 39"/>
                  <a:gd name="T32" fmla="*/ 21 w 41"/>
                  <a:gd name="T33" fmla="*/ 39 h 39"/>
                  <a:gd name="T34" fmla="*/ 17 w 41"/>
                  <a:gd name="T35" fmla="*/ 39 h 39"/>
                  <a:gd name="T36" fmla="*/ 13 w 41"/>
                  <a:gd name="T37" fmla="*/ 37 h 39"/>
                  <a:gd name="T38" fmla="*/ 8 w 41"/>
                  <a:gd name="T39" fmla="*/ 34 h 39"/>
                  <a:gd name="T40" fmla="*/ 6 w 41"/>
                  <a:gd name="T41" fmla="*/ 32 h 39"/>
                  <a:gd name="T42" fmla="*/ 4 w 41"/>
                  <a:gd name="T43" fmla="*/ 30 h 39"/>
                  <a:gd name="T44" fmla="*/ 2 w 41"/>
                  <a:gd name="T45" fmla="*/ 26 h 39"/>
                  <a:gd name="T46" fmla="*/ 0 w 41"/>
                  <a:gd name="T47" fmla="*/ 23 h 39"/>
                  <a:gd name="T48" fmla="*/ 0 w 41"/>
                  <a:gd name="T49" fmla="*/ 19 h 39"/>
                  <a:gd name="T50" fmla="*/ 0 w 41"/>
                  <a:gd name="T51" fmla="*/ 15 h 39"/>
                  <a:gd name="T52" fmla="*/ 2 w 41"/>
                  <a:gd name="T53" fmla="*/ 13 h 39"/>
                  <a:gd name="T54" fmla="*/ 4 w 41"/>
                  <a:gd name="T55" fmla="*/ 8 h 39"/>
                  <a:gd name="T56" fmla="*/ 6 w 41"/>
                  <a:gd name="T57" fmla="*/ 6 h 39"/>
                  <a:gd name="T58" fmla="*/ 8 w 41"/>
                  <a:gd name="T59" fmla="*/ 4 h 39"/>
                  <a:gd name="T60" fmla="*/ 13 w 41"/>
                  <a:gd name="T61" fmla="*/ 2 h 39"/>
                  <a:gd name="T62" fmla="*/ 17 w 41"/>
                  <a:gd name="T63" fmla="*/ 0 h 39"/>
                  <a:gd name="T64" fmla="*/ 21 w 41"/>
                  <a:gd name="T65" fmla="*/ 0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1"/>
                  <a:gd name="T100" fmla="*/ 0 h 39"/>
                  <a:gd name="T101" fmla="*/ 41 w 41"/>
                  <a:gd name="T102" fmla="*/ 39 h 3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1" h="39">
                    <a:moveTo>
                      <a:pt x="21" y="0"/>
                    </a:moveTo>
                    <a:lnTo>
                      <a:pt x="26" y="0"/>
                    </a:lnTo>
                    <a:lnTo>
                      <a:pt x="28" y="2"/>
                    </a:lnTo>
                    <a:lnTo>
                      <a:pt x="32" y="4"/>
                    </a:lnTo>
                    <a:lnTo>
                      <a:pt x="34" y="6"/>
                    </a:lnTo>
                    <a:lnTo>
                      <a:pt x="39" y="8"/>
                    </a:lnTo>
                    <a:lnTo>
                      <a:pt x="39" y="13"/>
                    </a:lnTo>
                    <a:lnTo>
                      <a:pt x="41" y="15"/>
                    </a:lnTo>
                    <a:lnTo>
                      <a:pt x="41" y="19"/>
                    </a:lnTo>
                    <a:lnTo>
                      <a:pt x="41" y="23"/>
                    </a:lnTo>
                    <a:lnTo>
                      <a:pt x="39" y="26"/>
                    </a:lnTo>
                    <a:lnTo>
                      <a:pt x="39" y="30"/>
                    </a:lnTo>
                    <a:lnTo>
                      <a:pt x="34" y="32"/>
                    </a:lnTo>
                    <a:lnTo>
                      <a:pt x="32" y="34"/>
                    </a:lnTo>
                    <a:lnTo>
                      <a:pt x="28" y="37"/>
                    </a:lnTo>
                    <a:lnTo>
                      <a:pt x="26" y="39"/>
                    </a:lnTo>
                    <a:lnTo>
                      <a:pt x="21" y="39"/>
                    </a:lnTo>
                    <a:lnTo>
                      <a:pt x="17" y="39"/>
                    </a:lnTo>
                    <a:lnTo>
                      <a:pt x="13" y="37"/>
                    </a:lnTo>
                    <a:lnTo>
                      <a:pt x="8" y="34"/>
                    </a:lnTo>
                    <a:lnTo>
                      <a:pt x="6" y="32"/>
                    </a:lnTo>
                    <a:lnTo>
                      <a:pt x="4" y="30"/>
                    </a:lnTo>
                    <a:lnTo>
                      <a:pt x="2" y="26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2" y="13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3" y="2"/>
                    </a:lnTo>
                    <a:lnTo>
                      <a:pt x="17" y="0"/>
                    </a:lnTo>
                    <a:lnTo>
                      <a:pt x="2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81" name="Freeform 110"/>
              <p:cNvSpPr>
                <a:spLocks/>
              </p:cNvSpPr>
              <p:nvPr/>
            </p:nvSpPr>
            <p:spPr bwMode="auto">
              <a:xfrm>
                <a:off x="1189" y="2538"/>
                <a:ext cx="41" cy="40"/>
              </a:xfrm>
              <a:custGeom>
                <a:avLst/>
                <a:gdLst>
                  <a:gd name="T0" fmla="*/ 22 w 41"/>
                  <a:gd name="T1" fmla="*/ 0 h 40"/>
                  <a:gd name="T2" fmla="*/ 26 w 41"/>
                  <a:gd name="T3" fmla="*/ 0 h 40"/>
                  <a:gd name="T4" fmla="*/ 28 w 41"/>
                  <a:gd name="T5" fmla="*/ 3 h 40"/>
                  <a:gd name="T6" fmla="*/ 33 w 41"/>
                  <a:gd name="T7" fmla="*/ 5 h 40"/>
                  <a:gd name="T8" fmla="*/ 35 w 41"/>
                  <a:gd name="T9" fmla="*/ 7 h 40"/>
                  <a:gd name="T10" fmla="*/ 37 w 41"/>
                  <a:gd name="T11" fmla="*/ 9 h 40"/>
                  <a:gd name="T12" fmla="*/ 39 w 41"/>
                  <a:gd name="T13" fmla="*/ 14 h 40"/>
                  <a:gd name="T14" fmla="*/ 41 w 41"/>
                  <a:gd name="T15" fmla="*/ 16 h 40"/>
                  <a:gd name="T16" fmla="*/ 41 w 41"/>
                  <a:gd name="T17" fmla="*/ 20 h 40"/>
                  <a:gd name="T18" fmla="*/ 41 w 41"/>
                  <a:gd name="T19" fmla="*/ 24 h 40"/>
                  <a:gd name="T20" fmla="*/ 39 w 41"/>
                  <a:gd name="T21" fmla="*/ 29 h 40"/>
                  <a:gd name="T22" fmla="*/ 37 w 41"/>
                  <a:gd name="T23" fmla="*/ 31 h 40"/>
                  <a:gd name="T24" fmla="*/ 35 w 41"/>
                  <a:gd name="T25" fmla="*/ 33 h 40"/>
                  <a:gd name="T26" fmla="*/ 33 w 41"/>
                  <a:gd name="T27" fmla="*/ 37 h 40"/>
                  <a:gd name="T28" fmla="*/ 28 w 41"/>
                  <a:gd name="T29" fmla="*/ 37 h 40"/>
                  <a:gd name="T30" fmla="*/ 26 w 41"/>
                  <a:gd name="T31" fmla="*/ 40 h 40"/>
                  <a:gd name="T32" fmla="*/ 22 w 41"/>
                  <a:gd name="T33" fmla="*/ 40 h 40"/>
                  <a:gd name="T34" fmla="*/ 17 w 41"/>
                  <a:gd name="T35" fmla="*/ 40 h 40"/>
                  <a:gd name="T36" fmla="*/ 13 w 41"/>
                  <a:gd name="T37" fmla="*/ 37 h 40"/>
                  <a:gd name="T38" fmla="*/ 9 w 41"/>
                  <a:gd name="T39" fmla="*/ 37 h 40"/>
                  <a:gd name="T40" fmla="*/ 7 w 41"/>
                  <a:gd name="T41" fmla="*/ 33 h 40"/>
                  <a:gd name="T42" fmla="*/ 4 w 41"/>
                  <a:gd name="T43" fmla="*/ 31 h 40"/>
                  <a:gd name="T44" fmla="*/ 2 w 41"/>
                  <a:gd name="T45" fmla="*/ 29 h 40"/>
                  <a:gd name="T46" fmla="*/ 0 w 41"/>
                  <a:gd name="T47" fmla="*/ 24 h 40"/>
                  <a:gd name="T48" fmla="*/ 0 w 41"/>
                  <a:gd name="T49" fmla="*/ 20 h 40"/>
                  <a:gd name="T50" fmla="*/ 0 w 41"/>
                  <a:gd name="T51" fmla="*/ 16 h 40"/>
                  <a:gd name="T52" fmla="*/ 2 w 41"/>
                  <a:gd name="T53" fmla="*/ 14 h 40"/>
                  <a:gd name="T54" fmla="*/ 4 w 41"/>
                  <a:gd name="T55" fmla="*/ 9 h 40"/>
                  <a:gd name="T56" fmla="*/ 7 w 41"/>
                  <a:gd name="T57" fmla="*/ 7 h 40"/>
                  <a:gd name="T58" fmla="*/ 9 w 41"/>
                  <a:gd name="T59" fmla="*/ 5 h 40"/>
                  <a:gd name="T60" fmla="*/ 13 w 41"/>
                  <a:gd name="T61" fmla="*/ 3 h 40"/>
                  <a:gd name="T62" fmla="*/ 17 w 41"/>
                  <a:gd name="T63" fmla="*/ 0 h 40"/>
                  <a:gd name="T64" fmla="*/ 22 w 41"/>
                  <a:gd name="T65" fmla="*/ 0 h 4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1"/>
                  <a:gd name="T100" fmla="*/ 0 h 40"/>
                  <a:gd name="T101" fmla="*/ 41 w 41"/>
                  <a:gd name="T102" fmla="*/ 40 h 4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1" h="40">
                    <a:moveTo>
                      <a:pt x="22" y="0"/>
                    </a:moveTo>
                    <a:lnTo>
                      <a:pt x="26" y="0"/>
                    </a:lnTo>
                    <a:lnTo>
                      <a:pt x="28" y="3"/>
                    </a:lnTo>
                    <a:lnTo>
                      <a:pt x="33" y="5"/>
                    </a:lnTo>
                    <a:lnTo>
                      <a:pt x="35" y="7"/>
                    </a:lnTo>
                    <a:lnTo>
                      <a:pt x="37" y="9"/>
                    </a:lnTo>
                    <a:lnTo>
                      <a:pt x="39" y="14"/>
                    </a:lnTo>
                    <a:lnTo>
                      <a:pt x="41" y="16"/>
                    </a:lnTo>
                    <a:lnTo>
                      <a:pt x="41" y="20"/>
                    </a:lnTo>
                    <a:lnTo>
                      <a:pt x="41" y="24"/>
                    </a:lnTo>
                    <a:lnTo>
                      <a:pt x="39" y="29"/>
                    </a:lnTo>
                    <a:lnTo>
                      <a:pt x="37" y="31"/>
                    </a:lnTo>
                    <a:lnTo>
                      <a:pt x="35" y="33"/>
                    </a:lnTo>
                    <a:lnTo>
                      <a:pt x="33" y="37"/>
                    </a:lnTo>
                    <a:lnTo>
                      <a:pt x="28" y="37"/>
                    </a:lnTo>
                    <a:lnTo>
                      <a:pt x="26" y="40"/>
                    </a:lnTo>
                    <a:lnTo>
                      <a:pt x="22" y="40"/>
                    </a:lnTo>
                    <a:lnTo>
                      <a:pt x="17" y="40"/>
                    </a:lnTo>
                    <a:lnTo>
                      <a:pt x="13" y="37"/>
                    </a:lnTo>
                    <a:lnTo>
                      <a:pt x="9" y="37"/>
                    </a:lnTo>
                    <a:lnTo>
                      <a:pt x="7" y="33"/>
                    </a:lnTo>
                    <a:lnTo>
                      <a:pt x="4" y="31"/>
                    </a:lnTo>
                    <a:lnTo>
                      <a:pt x="2" y="29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2" y="14"/>
                    </a:lnTo>
                    <a:lnTo>
                      <a:pt x="4" y="9"/>
                    </a:lnTo>
                    <a:lnTo>
                      <a:pt x="7" y="7"/>
                    </a:lnTo>
                    <a:lnTo>
                      <a:pt x="9" y="5"/>
                    </a:lnTo>
                    <a:lnTo>
                      <a:pt x="13" y="3"/>
                    </a:lnTo>
                    <a:lnTo>
                      <a:pt x="17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82" name="Freeform 111"/>
              <p:cNvSpPr>
                <a:spLocks/>
              </p:cNvSpPr>
              <p:nvPr/>
            </p:nvSpPr>
            <p:spPr bwMode="auto">
              <a:xfrm>
                <a:off x="1189" y="2538"/>
                <a:ext cx="41" cy="40"/>
              </a:xfrm>
              <a:custGeom>
                <a:avLst/>
                <a:gdLst>
                  <a:gd name="T0" fmla="*/ 22 w 41"/>
                  <a:gd name="T1" fmla="*/ 0 h 40"/>
                  <a:gd name="T2" fmla="*/ 26 w 41"/>
                  <a:gd name="T3" fmla="*/ 0 h 40"/>
                  <a:gd name="T4" fmla="*/ 28 w 41"/>
                  <a:gd name="T5" fmla="*/ 3 h 40"/>
                  <a:gd name="T6" fmla="*/ 33 w 41"/>
                  <a:gd name="T7" fmla="*/ 5 h 40"/>
                  <a:gd name="T8" fmla="*/ 35 w 41"/>
                  <a:gd name="T9" fmla="*/ 7 h 40"/>
                  <a:gd name="T10" fmla="*/ 37 w 41"/>
                  <a:gd name="T11" fmla="*/ 9 h 40"/>
                  <a:gd name="T12" fmla="*/ 39 w 41"/>
                  <a:gd name="T13" fmla="*/ 14 h 40"/>
                  <a:gd name="T14" fmla="*/ 41 w 41"/>
                  <a:gd name="T15" fmla="*/ 16 h 40"/>
                  <a:gd name="T16" fmla="*/ 41 w 41"/>
                  <a:gd name="T17" fmla="*/ 20 h 40"/>
                  <a:gd name="T18" fmla="*/ 41 w 41"/>
                  <a:gd name="T19" fmla="*/ 24 h 40"/>
                  <a:gd name="T20" fmla="*/ 39 w 41"/>
                  <a:gd name="T21" fmla="*/ 29 h 40"/>
                  <a:gd name="T22" fmla="*/ 37 w 41"/>
                  <a:gd name="T23" fmla="*/ 31 h 40"/>
                  <a:gd name="T24" fmla="*/ 35 w 41"/>
                  <a:gd name="T25" fmla="*/ 33 h 40"/>
                  <a:gd name="T26" fmla="*/ 33 w 41"/>
                  <a:gd name="T27" fmla="*/ 37 h 40"/>
                  <a:gd name="T28" fmla="*/ 28 w 41"/>
                  <a:gd name="T29" fmla="*/ 37 h 40"/>
                  <a:gd name="T30" fmla="*/ 26 w 41"/>
                  <a:gd name="T31" fmla="*/ 40 h 40"/>
                  <a:gd name="T32" fmla="*/ 22 w 41"/>
                  <a:gd name="T33" fmla="*/ 40 h 40"/>
                  <a:gd name="T34" fmla="*/ 17 w 41"/>
                  <a:gd name="T35" fmla="*/ 40 h 40"/>
                  <a:gd name="T36" fmla="*/ 13 w 41"/>
                  <a:gd name="T37" fmla="*/ 37 h 40"/>
                  <a:gd name="T38" fmla="*/ 9 w 41"/>
                  <a:gd name="T39" fmla="*/ 37 h 40"/>
                  <a:gd name="T40" fmla="*/ 7 w 41"/>
                  <a:gd name="T41" fmla="*/ 33 h 40"/>
                  <a:gd name="T42" fmla="*/ 4 w 41"/>
                  <a:gd name="T43" fmla="*/ 31 h 40"/>
                  <a:gd name="T44" fmla="*/ 2 w 41"/>
                  <a:gd name="T45" fmla="*/ 29 h 40"/>
                  <a:gd name="T46" fmla="*/ 0 w 41"/>
                  <a:gd name="T47" fmla="*/ 24 h 40"/>
                  <a:gd name="T48" fmla="*/ 0 w 41"/>
                  <a:gd name="T49" fmla="*/ 20 h 40"/>
                  <a:gd name="T50" fmla="*/ 0 w 41"/>
                  <a:gd name="T51" fmla="*/ 16 h 40"/>
                  <a:gd name="T52" fmla="*/ 2 w 41"/>
                  <a:gd name="T53" fmla="*/ 14 h 40"/>
                  <a:gd name="T54" fmla="*/ 4 w 41"/>
                  <a:gd name="T55" fmla="*/ 9 h 40"/>
                  <a:gd name="T56" fmla="*/ 7 w 41"/>
                  <a:gd name="T57" fmla="*/ 7 h 40"/>
                  <a:gd name="T58" fmla="*/ 9 w 41"/>
                  <a:gd name="T59" fmla="*/ 5 h 40"/>
                  <a:gd name="T60" fmla="*/ 13 w 41"/>
                  <a:gd name="T61" fmla="*/ 3 h 40"/>
                  <a:gd name="T62" fmla="*/ 17 w 41"/>
                  <a:gd name="T63" fmla="*/ 0 h 40"/>
                  <a:gd name="T64" fmla="*/ 22 w 41"/>
                  <a:gd name="T65" fmla="*/ 0 h 4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1"/>
                  <a:gd name="T100" fmla="*/ 0 h 40"/>
                  <a:gd name="T101" fmla="*/ 41 w 41"/>
                  <a:gd name="T102" fmla="*/ 40 h 4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1" h="40">
                    <a:moveTo>
                      <a:pt x="22" y="0"/>
                    </a:moveTo>
                    <a:lnTo>
                      <a:pt x="26" y="0"/>
                    </a:lnTo>
                    <a:lnTo>
                      <a:pt x="28" y="3"/>
                    </a:lnTo>
                    <a:lnTo>
                      <a:pt x="33" y="5"/>
                    </a:lnTo>
                    <a:lnTo>
                      <a:pt x="35" y="7"/>
                    </a:lnTo>
                    <a:lnTo>
                      <a:pt x="37" y="9"/>
                    </a:lnTo>
                    <a:lnTo>
                      <a:pt x="39" y="14"/>
                    </a:lnTo>
                    <a:lnTo>
                      <a:pt x="41" y="16"/>
                    </a:lnTo>
                    <a:lnTo>
                      <a:pt x="41" y="20"/>
                    </a:lnTo>
                    <a:lnTo>
                      <a:pt x="41" y="24"/>
                    </a:lnTo>
                    <a:lnTo>
                      <a:pt x="39" y="29"/>
                    </a:lnTo>
                    <a:lnTo>
                      <a:pt x="37" y="31"/>
                    </a:lnTo>
                    <a:lnTo>
                      <a:pt x="35" y="33"/>
                    </a:lnTo>
                    <a:lnTo>
                      <a:pt x="33" y="37"/>
                    </a:lnTo>
                    <a:lnTo>
                      <a:pt x="28" y="37"/>
                    </a:lnTo>
                    <a:lnTo>
                      <a:pt x="26" y="40"/>
                    </a:lnTo>
                    <a:lnTo>
                      <a:pt x="22" y="40"/>
                    </a:lnTo>
                    <a:lnTo>
                      <a:pt x="17" y="40"/>
                    </a:lnTo>
                    <a:lnTo>
                      <a:pt x="13" y="37"/>
                    </a:lnTo>
                    <a:lnTo>
                      <a:pt x="9" y="37"/>
                    </a:lnTo>
                    <a:lnTo>
                      <a:pt x="7" y="33"/>
                    </a:lnTo>
                    <a:lnTo>
                      <a:pt x="4" y="31"/>
                    </a:lnTo>
                    <a:lnTo>
                      <a:pt x="2" y="29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2" y="14"/>
                    </a:lnTo>
                    <a:lnTo>
                      <a:pt x="4" y="9"/>
                    </a:lnTo>
                    <a:lnTo>
                      <a:pt x="7" y="7"/>
                    </a:lnTo>
                    <a:lnTo>
                      <a:pt x="9" y="5"/>
                    </a:lnTo>
                    <a:lnTo>
                      <a:pt x="13" y="3"/>
                    </a:lnTo>
                    <a:lnTo>
                      <a:pt x="17" y="0"/>
                    </a:lnTo>
                    <a:lnTo>
                      <a:pt x="2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83" name="Freeform 112"/>
              <p:cNvSpPr>
                <a:spLocks/>
              </p:cNvSpPr>
              <p:nvPr/>
            </p:nvSpPr>
            <p:spPr bwMode="auto">
              <a:xfrm>
                <a:off x="1300" y="1804"/>
                <a:ext cx="78" cy="80"/>
              </a:xfrm>
              <a:custGeom>
                <a:avLst/>
                <a:gdLst>
                  <a:gd name="T0" fmla="*/ 39 w 78"/>
                  <a:gd name="T1" fmla="*/ 0 h 80"/>
                  <a:gd name="T2" fmla="*/ 78 w 78"/>
                  <a:gd name="T3" fmla="*/ 78 h 80"/>
                  <a:gd name="T4" fmla="*/ 0 w 78"/>
                  <a:gd name="T5" fmla="*/ 80 h 80"/>
                  <a:gd name="T6" fmla="*/ 39 w 78"/>
                  <a:gd name="T7" fmla="*/ 0 h 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"/>
                  <a:gd name="T13" fmla="*/ 0 h 80"/>
                  <a:gd name="T14" fmla="*/ 78 w 78"/>
                  <a:gd name="T15" fmla="*/ 80 h 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" h="80">
                    <a:moveTo>
                      <a:pt x="39" y="0"/>
                    </a:moveTo>
                    <a:lnTo>
                      <a:pt x="78" y="78"/>
                    </a:lnTo>
                    <a:lnTo>
                      <a:pt x="0" y="8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84" name="Freeform 113"/>
              <p:cNvSpPr>
                <a:spLocks/>
              </p:cNvSpPr>
              <p:nvPr/>
            </p:nvSpPr>
            <p:spPr bwMode="auto">
              <a:xfrm>
                <a:off x="1332" y="1880"/>
                <a:ext cx="16" cy="232"/>
              </a:xfrm>
              <a:custGeom>
                <a:avLst/>
                <a:gdLst>
                  <a:gd name="T0" fmla="*/ 9 w 16"/>
                  <a:gd name="T1" fmla="*/ 232 h 232"/>
                  <a:gd name="T2" fmla="*/ 16 w 16"/>
                  <a:gd name="T3" fmla="*/ 232 h 232"/>
                  <a:gd name="T4" fmla="*/ 14 w 16"/>
                  <a:gd name="T5" fmla="*/ 0 h 232"/>
                  <a:gd name="T6" fmla="*/ 0 w 16"/>
                  <a:gd name="T7" fmla="*/ 0 h 232"/>
                  <a:gd name="T8" fmla="*/ 3 w 16"/>
                  <a:gd name="T9" fmla="*/ 232 h 232"/>
                  <a:gd name="T10" fmla="*/ 9 w 16"/>
                  <a:gd name="T11" fmla="*/ 232 h 2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32"/>
                  <a:gd name="T20" fmla="*/ 16 w 16"/>
                  <a:gd name="T21" fmla="*/ 232 h 2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32">
                    <a:moveTo>
                      <a:pt x="9" y="232"/>
                    </a:moveTo>
                    <a:lnTo>
                      <a:pt x="16" y="232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3" y="232"/>
                    </a:lnTo>
                    <a:lnTo>
                      <a:pt x="9" y="2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85" name="Freeform 114"/>
              <p:cNvSpPr>
                <a:spLocks/>
              </p:cNvSpPr>
              <p:nvPr/>
            </p:nvSpPr>
            <p:spPr bwMode="auto">
              <a:xfrm>
                <a:off x="794" y="2182"/>
                <a:ext cx="78" cy="80"/>
              </a:xfrm>
              <a:custGeom>
                <a:avLst/>
                <a:gdLst>
                  <a:gd name="T0" fmla="*/ 39 w 78"/>
                  <a:gd name="T1" fmla="*/ 0 h 80"/>
                  <a:gd name="T2" fmla="*/ 78 w 78"/>
                  <a:gd name="T3" fmla="*/ 80 h 80"/>
                  <a:gd name="T4" fmla="*/ 0 w 78"/>
                  <a:gd name="T5" fmla="*/ 80 h 80"/>
                  <a:gd name="T6" fmla="*/ 39 w 78"/>
                  <a:gd name="T7" fmla="*/ 0 h 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"/>
                  <a:gd name="T13" fmla="*/ 0 h 80"/>
                  <a:gd name="T14" fmla="*/ 78 w 78"/>
                  <a:gd name="T15" fmla="*/ 80 h 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" h="80">
                    <a:moveTo>
                      <a:pt x="39" y="0"/>
                    </a:moveTo>
                    <a:lnTo>
                      <a:pt x="78" y="80"/>
                    </a:lnTo>
                    <a:lnTo>
                      <a:pt x="0" y="8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86" name="Freeform 115"/>
              <p:cNvSpPr>
                <a:spLocks/>
              </p:cNvSpPr>
              <p:nvPr/>
            </p:nvSpPr>
            <p:spPr bwMode="auto">
              <a:xfrm>
                <a:off x="826" y="2258"/>
                <a:ext cx="13" cy="728"/>
              </a:xfrm>
              <a:custGeom>
                <a:avLst/>
                <a:gdLst>
                  <a:gd name="T0" fmla="*/ 7 w 13"/>
                  <a:gd name="T1" fmla="*/ 728 h 728"/>
                  <a:gd name="T2" fmla="*/ 13 w 13"/>
                  <a:gd name="T3" fmla="*/ 728 h 728"/>
                  <a:gd name="T4" fmla="*/ 13 w 13"/>
                  <a:gd name="T5" fmla="*/ 0 h 728"/>
                  <a:gd name="T6" fmla="*/ 0 w 13"/>
                  <a:gd name="T7" fmla="*/ 0 h 728"/>
                  <a:gd name="T8" fmla="*/ 0 w 13"/>
                  <a:gd name="T9" fmla="*/ 728 h 728"/>
                  <a:gd name="T10" fmla="*/ 7 w 13"/>
                  <a:gd name="T11" fmla="*/ 728 h 7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728"/>
                  <a:gd name="T20" fmla="*/ 13 w 13"/>
                  <a:gd name="T21" fmla="*/ 728 h 7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728">
                    <a:moveTo>
                      <a:pt x="7" y="728"/>
                    </a:moveTo>
                    <a:lnTo>
                      <a:pt x="13" y="728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728"/>
                    </a:lnTo>
                    <a:lnTo>
                      <a:pt x="7" y="7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028" name="Rectangle 116"/>
              <p:cNvSpPr>
                <a:spLocks noChangeArrowheads="1"/>
              </p:cNvSpPr>
              <p:nvPr/>
            </p:nvSpPr>
            <p:spPr bwMode="auto">
              <a:xfrm>
                <a:off x="2904" y="1948"/>
                <a:ext cx="452" cy="2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it-IT" altLang="it-IT" dirty="0" err="1">
                    <a:solidFill>
                      <a:srgbClr val="000000"/>
                    </a:solidFill>
                    <a:latin typeface="AvantGarde Bk BT" pitchFamily="34" charset="0"/>
                    <a:cs typeface="+mn-cs"/>
                  </a:rPr>
                  <a:t>Astroni</a:t>
                </a:r>
                <a:endParaRPr lang="it-IT" altLang="it-IT" sz="2216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167029" name="Rectangle 117"/>
              <p:cNvSpPr>
                <a:spLocks noChangeArrowheads="1"/>
              </p:cNvSpPr>
              <p:nvPr/>
            </p:nvSpPr>
            <p:spPr bwMode="auto">
              <a:xfrm>
                <a:off x="2195" y="2535"/>
                <a:ext cx="582" cy="2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it-IT" altLang="it-IT">
                    <a:solidFill>
                      <a:srgbClr val="000000"/>
                    </a:solidFill>
                    <a:latin typeface="AvantGarde Bk BT" pitchFamily="34" charset="0"/>
                    <a:cs typeface="+mn-cs"/>
                  </a:rPr>
                  <a:t>Solfatara</a:t>
                </a:r>
                <a:endParaRPr lang="it-IT" altLang="it-IT" sz="2216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21589" name="Freeform 118"/>
              <p:cNvSpPr>
                <a:spLocks noEditPoints="1"/>
              </p:cNvSpPr>
              <p:nvPr/>
            </p:nvSpPr>
            <p:spPr bwMode="auto">
              <a:xfrm>
                <a:off x="1908" y="2964"/>
                <a:ext cx="68" cy="116"/>
              </a:xfrm>
              <a:custGeom>
                <a:avLst/>
                <a:gdLst>
                  <a:gd name="T0" fmla="*/ 11 w 68"/>
                  <a:gd name="T1" fmla="*/ 55 h 116"/>
                  <a:gd name="T2" fmla="*/ 31 w 68"/>
                  <a:gd name="T3" fmla="*/ 55 h 116"/>
                  <a:gd name="T4" fmla="*/ 37 w 68"/>
                  <a:gd name="T5" fmla="*/ 55 h 116"/>
                  <a:gd name="T6" fmla="*/ 42 w 68"/>
                  <a:gd name="T7" fmla="*/ 53 h 116"/>
                  <a:gd name="T8" fmla="*/ 46 w 68"/>
                  <a:gd name="T9" fmla="*/ 50 h 116"/>
                  <a:gd name="T10" fmla="*/ 50 w 68"/>
                  <a:gd name="T11" fmla="*/ 48 h 116"/>
                  <a:gd name="T12" fmla="*/ 53 w 68"/>
                  <a:gd name="T13" fmla="*/ 46 h 116"/>
                  <a:gd name="T14" fmla="*/ 55 w 68"/>
                  <a:gd name="T15" fmla="*/ 42 h 116"/>
                  <a:gd name="T16" fmla="*/ 55 w 68"/>
                  <a:gd name="T17" fmla="*/ 37 h 116"/>
                  <a:gd name="T18" fmla="*/ 55 w 68"/>
                  <a:gd name="T19" fmla="*/ 31 h 116"/>
                  <a:gd name="T20" fmla="*/ 55 w 68"/>
                  <a:gd name="T21" fmla="*/ 27 h 116"/>
                  <a:gd name="T22" fmla="*/ 53 w 68"/>
                  <a:gd name="T23" fmla="*/ 22 h 116"/>
                  <a:gd name="T24" fmla="*/ 50 w 68"/>
                  <a:gd name="T25" fmla="*/ 18 h 116"/>
                  <a:gd name="T26" fmla="*/ 46 w 68"/>
                  <a:gd name="T27" fmla="*/ 16 h 116"/>
                  <a:gd name="T28" fmla="*/ 42 w 68"/>
                  <a:gd name="T29" fmla="*/ 14 h 116"/>
                  <a:gd name="T30" fmla="*/ 37 w 68"/>
                  <a:gd name="T31" fmla="*/ 11 h 116"/>
                  <a:gd name="T32" fmla="*/ 31 w 68"/>
                  <a:gd name="T33" fmla="*/ 11 h 116"/>
                  <a:gd name="T34" fmla="*/ 11 w 68"/>
                  <a:gd name="T35" fmla="*/ 11 h 116"/>
                  <a:gd name="T36" fmla="*/ 24 w 68"/>
                  <a:gd name="T37" fmla="*/ 0 h 116"/>
                  <a:gd name="T38" fmla="*/ 29 w 68"/>
                  <a:gd name="T39" fmla="*/ 0 h 116"/>
                  <a:gd name="T40" fmla="*/ 33 w 68"/>
                  <a:gd name="T41" fmla="*/ 0 h 116"/>
                  <a:gd name="T42" fmla="*/ 37 w 68"/>
                  <a:gd name="T43" fmla="*/ 0 h 116"/>
                  <a:gd name="T44" fmla="*/ 42 w 68"/>
                  <a:gd name="T45" fmla="*/ 0 h 116"/>
                  <a:gd name="T46" fmla="*/ 44 w 68"/>
                  <a:gd name="T47" fmla="*/ 3 h 116"/>
                  <a:gd name="T48" fmla="*/ 46 w 68"/>
                  <a:gd name="T49" fmla="*/ 3 h 116"/>
                  <a:gd name="T50" fmla="*/ 50 w 68"/>
                  <a:gd name="T51" fmla="*/ 3 h 116"/>
                  <a:gd name="T52" fmla="*/ 53 w 68"/>
                  <a:gd name="T53" fmla="*/ 5 h 116"/>
                  <a:gd name="T54" fmla="*/ 55 w 68"/>
                  <a:gd name="T55" fmla="*/ 7 h 116"/>
                  <a:gd name="T56" fmla="*/ 59 w 68"/>
                  <a:gd name="T57" fmla="*/ 9 h 116"/>
                  <a:gd name="T58" fmla="*/ 61 w 68"/>
                  <a:gd name="T59" fmla="*/ 14 h 116"/>
                  <a:gd name="T60" fmla="*/ 63 w 68"/>
                  <a:gd name="T61" fmla="*/ 16 h 116"/>
                  <a:gd name="T62" fmla="*/ 66 w 68"/>
                  <a:gd name="T63" fmla="*/ 20 h 116"/>
                  <a:gd name="T64" fmla="*/ 66 w 68"/>
                  <a:gd name="T65" fmla="*/ 24 h 116"/>
                  <a:gd name="T66" fmla="*/ 68 w 68"/>
                  <a:gd name="T67" fmla="*/ 29 h 116"/>
                  <a:gd name="T68" fmla="*/ 68 w 68"/>
                  <a:gd name="T69" fmla="*/ 33 h 116"/>
                  <a:gd name="T70" fmla="*/ 68 w 68"/>
                  <a:gd name="T71" fmla="*/ 37 h 116"/>
                  <a:gd name="T72" fmla="*/ 66 w 68"/>
                  <a:gd name="T73" fmla="*/ 42 h 116"/>
                  <a:gd name="T74" fmla="*/ 66 w 68"/>
                  <a:gd name="T75" fmla="*/ 46 h 116"/>
                  <a:gd name="T76" fmla="*/ 63 w 68"/>
                  <a:gd name="T77" fmla="*/ 50 h 116"/>
                  <a:gd name="T78" fmla="*/ 61 w 68"/>
                  <a:gd name="T79" fmla="*/ 53 h 116"/>
                  <a:gd name="T80" fmla="*/ 59 w 68"/>
                  <a:gd name="T81" fmla="*/ 57 h 116"/>
                  <a:gd name="T82" fmla="*/ 57 w 68"/>
                  <a:gd name="T83" fmla="*/ 59 h 116"/>
                  <a:gd name="T84" fmla="*/ 53 w 68"/>
                  <a:gd name="T85" fmla="*/ 61 h 116"/>
                  <a:gd name="T86" fmla="*/ 50 w 68"/>
                  <a:gd name="T87" fmla="*/ 64 h 116"/>
                  <a:gd name="T88" fmla="*/ 48 w 68"/>
                  <a:gd name="T89" fmla="*/ 64 h 116"/>
                  <a:gd name="T90" fmla="*/ 46 w 68"/>
                  <a:gd name="T91" fmla="*/ 66 h 116"/>
                  <a:gd name="T92" fmla="*/ 42 w 68"/>
                  <a:gd name="T93" fmla="*/ 66 h 116"/>
                  <a:gd name="T94" fmla="*/ 40 w 68"/>
                  <a:gd name="T95" fmla="*/ 66 h 116"/>
                  <a:gd name="T96" fmla="*/ 35 w 68"/>
                  <a:gd name="T97" fmla="*/ 68 h 116"/>
                  <a:gd name="T98" fmla="*/ 31 w 68"/>
                  <a:gd name="T99" fmla="*/ 68 h 116"/>
                  <a:gd name="T100" fmla="*/ 26 w 68"/>
                  <a:gd name="T101" fmla="*/ 68 h 116"/>
                  <a:gd name="T102" fmla="*/ 11 w 68"/>
                  <a:gd name="T103" fmla="*/ 116 h 116"/>
                  <a:gd name="T104" fmla="*/ 0 w 68"/>
                  <a:gd name="T105" fmla="*/ 0 h 11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8"/>
                  <a:gd name="T160" fmla="*/ 0 h 116"/>
                  <a:gd name="T161" fmla="*/ 68 w 68"/>
                  <a:gd name="T162" fmla="*/ 116 h 11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8" h="116">
                    <a:moveTo>
                      <a:pt x="11" y="11"/>
                    </a:moveTo>
                    <a:lnTo>
                      <a:pt x="11" y="55"/>
                    </a:lnTo>
                    <a:lnTo>
                      <a:pt x="29" y="55"/>
                    </a:lnTo>
                    <a:lnTo>
                      <a:pt x="31" y="55"/>
                    </a:lnTo>
                    <a:lnTo>
                      <a:pt x="35" y="55"/>
                    </a:lnTo>
                    <a:lnTo>
                      <a:pt x="37" y="55"/>
                    </a:lnTo>
                    <a:lnTo>
                      <a:pt x="40" y="55"/>
                    </a:lnTo>
                    <a:lnTo>
                      <a:pt x="42" y="53"/>
                    </a:lnTo>
                    <a:lnTo>
                      <a:pt x="44" y="53"/>
                    </a:lnTo>
                    <a:lnTo>
                      <a:pt x="46" y="50"/>
                    </a:lnTo>
                    <a:lnTo>
                      <a:pt x="48" y="50"/>
                    </a:lnTo>
                    <a:lnTo>
                      <a:pt x="50" y="48"/>
                    </a:lnTo>
                    <a:lnTo>
                      <a:pt x="53" y="46"/>
                    </a:lnTo>
                    <a:lnTo>
                      <a:pt x="53" y="44"/>
                    </a:lnTo>
                    <a:lnTo>
                      <a:pt x="55" y="42"/>
                    </a:lnTo>
                    <a:lnTo>
                      <a:pt x="55" y="40"/>
                    </a:lnTo>
                    <a:lnTo>
                      <a:pt x="55" y="37"/>
                    </a:lnTo>
                    <a:lnTo>
                      <a:pt x="55" y="33"/>
                    </a:lnTo>
                    <a:lnTo>
                      <a:pt x="55" y="31"/>
                    </a:lnTo>
                    <a:lnTo>
                      <a:pt x="55" y="29"/>
                    </a:lnTo>
                    <a:lnTo>
                      <a:pt x="55" y="27"/>
                    </a:lnTo>
                    <a:lnTo>
                      <a:pt x="53" y="24"/>
                    </a:lnTo>
                    <a:lnTo>
                      <a:pt x="53" y="22"/>
                    </a:lnTo>
                    <a:lnTo>
                      <a:pt x="50" y="20"/>
                    </a:lnTo>
                    <a:lnTo>
                      <a:pt x="50" y="18"/>
                    </a:lnTo>
                    <a:lnTo>
                      <a:pt x="48" y="16"/>
                    </a:lnTo>
                    <a:lnTo>
                      <a:pt x="46" y="16"/>
                    </a:lnTo>
                    <a:lnTo>
                      <a:pt x="44" y="14"/>
                    </a:lnTo>
                    <a:lnTo>
                      <a:pt x="42" y="14"/>
                    </a:lnTo>
                    <a:lnTo>
                      <a:pt x="40" y="14"/>
                    </a:lnTo>
                    <a:lnTo>
                      <a:pt x="37" y="11"/>
                    </a:lnTo>
                    <a:lnTo>
                      <a:pt x="33" y="11"/>
                    </a:lnTo>
                    <a:lnTo>
                      <a:pt x="31" y="11"/>
                    </a:lnTo>
                    <a:lnTo>
                      <a:pt x="26" y="11"/>
                    </a:lnTo>
                    <a:lnTo>
                      <a:pt x="11" y="11"/>
                    </a:lnTo>
                    <a:close/>
                    <a:moveTo>
                      <a:pt x="0" y="0"/>
                    </a:moveTo>
                    <a:lnTo>
                      <a:pt x="24" y="0"/>
                    </a:lnTo>
                    <a:lnTo>
                      <a:pt x="26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5" y="0"/>
                    </a:lnTo>
                    <a:lnTo>
                      <a:pt x="37" y="0"/>
                    </a:lnTo>
                    <a:lnTo>
                      <a:pt x="40" y="0"/>
                    </a:lnTo>
                    <a:lnTo>
                      <a:pt x="42" y="0"/>
                    </a:lnTo>
                    <a:lnTo>
                      <a:pt x="44" y="3"/>
                    </a:lnTo>
                    <a:lnTo>
                      <a:pt x="46" y="3"/>
                    </a:lnTo>
                    <a:lnTo>
                      <a:pt x="48" y="3"/>
                    </a:lnTo>
                    <a:lnTo>
                      <a:pt x="50" y="3"/>
                    </a:lnTo>
                    <a:lnTo>
                      <a:pt x="50" y="5"/>
                    </a:lnTo>
                    <a:lnTo>
                      <a:pt x="53" y="5"/>
                    </a:lnTo>
                    <a:lnTo>
                      <a:pt x="55" y="7"/>
                    </a:lnTo>
                    <a:lnTo>
                      <a:pt x="57" y="9"/>
                    </a:lnTo>
                    <a:lnTo>
                      <a:pt x="59" y="9"/>
                    </a:lnTo>
                    <a:lnTo>
                      <a:pt x="59" y="11"/>
                    </a:lnTo>
                    <a:lnTo>
                      <a:pt x="61" y="14"/>
                    </a:lnTo>
                    <a:lnTo>
                      <a:pt x="63" y="16"/>
                    </a:lnTo>
                    <a:lnTo>
                      <a:pt x="63" y="18"/>
                    </a:lnTo>
                    <a:lnTo>
                      <a:pt x="66" y="20"/>
                    </a:lnTo>
                    <a:lnTo>
                      <a:pt x="66" y="22"/>
                    </a:lnTo>
                    <a:lnTo>
                      <a:pt x="66" y="24"/>
                    </a:lnTo>
                    <a:lnTo>
                      <a:pt x="68" y="27"/>
                    </a:lnTo>
                    <a:lnTo>
                      <a:pt x="68" y="29"/>
                    </a:lnTo>
                    <a:lnTo>
                      <a:pt x="68" y="31"/>
                    </a:lnTo>
                    <a:lnTo>
                      <a:pt x="68" y="33"/>
                    </a:lnTo>
                    <a:lnTo>
                      <a:pt x="68" y="35"/>
                    </a:lnTo>
                    <a:lnTo>
                      <a:pt x="68" y="37"/>
                    </a:lnTo>
                    <a:lnTo>
                      <a:pt x="68" y="40"/>
                    </a:lnTo>
                    <a:lnTo>
                      <a:pt x="66" y="42"/>
                    </a:lnTo>
                    <a:lnTo>
                      <a:pt x="66" y="44"/>
                    </a:lnTo>
                    <a:lnTo>
                      <a:pt x="66" y="46"/>
                    </a:lnTo>
                    <a:lnTo>
                      <a:pt x="66" y="48"/>
                    </a:lnTo>
                    <a:lnTo>
                      <a:pt x="63" y="50"/>
                    </a:lnTo>
                    <a:lnTo>
                      <a:pt x="61" y="53"/>
                    </a:lnTo>
                    <a:lnTo>
                      <a:pt x="61" y="55"/>
                    </a:lnTo>
                    <a:lnTo>
                      <a:pt x="59" y="57"/>
                    </a:lnTo>
                    <a:lnTo>
                      <a:pt x="57" y="59"/>
                    </a:lnTo>
                    <a:lnTo>
                      <a:pt x="55" y="59"/>
                    </a:lnTo>
                    <a:lnTo>
                      <a:pt x="53" y="61"/>
                    </a:lnTo>
                    <a:lnTo>
                      <a:pt x="50" y="64"/>
                    </a:lnTo>
                    <a:lnTo>
                      <a:pt x="48" y="64"/>
                    </a:lnTo>
                    <a:lnTo>
                      <a:pt x="46" y="64"/>
                    </a:lnTo>
                    <a:lnTo>
                      <a:pt x="46" y="66"/>
                    </a:lnTo>
                    <a:lnTo>
                      <a:pt x="44" y="66"/>
                    </a:lnTo>
                    <a:lnTo>
                      <a:pt x="42" y="66"/>
                    </a:lnTo>
                    <a:lnTo>
                      <a:pt x="40" y="66"/>
                    </a:lnTo>
                    <a:lnTo>
                      <a:pt x="37" y="66"/>
                    </a:lnTo>
                    <a:lnTo>
                      <a:pt x="35" y="68"/>
                    </a:lnTo>
                    <a:lnTo>
                      <a:pt x="33" y="68"/>
                    </a:lnTo>
                    <a:lnTo>
                      <a:pt x="31" y="68"/>
                    </a:lnTo>
                    <a:lnTo>
                      <a:pt x="29" y="68"/>
                    </a:lnTo>
                    <a:lnTo>
                      <a:pt x="26" y="68"/>
                    </a:lnTo>
                    <a:lnTo>
                      <a:pt x="11" y="68"/>
                    </a:lnTo>
                    <a:lnTo>
                      <a:pt x="11" y="116"/>
                    </a:lnTo>
                    <a:lnTo>
                      <a:pt x="0" y="1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90" name="Freeform 119"/>
              <p:cNvSpPr>
                <a:spLocks noEditPoints="1"/>
              </p:cNvSpPr>
              <p:nvPr/>
            </p:nvSpPr>
            <p:spPr bwMode="auto">
              <a:xfrm>
                <a:off x="1978" y="2991"/>
                <a:ext cx="89" cy="91"/>
              </a:xfrm>
              <a:custGeom>
                <a:avLst/>
                <a:gdLst>
                  <a:gd name="T0" fmla="*/ 11 w 89"/>
                  <a:gd name="T1" fmla="*/ 52 h 91"/>
                  <a:gd name="T2" fmla="*/ 15 w 89"/>
                  <a:gd name="T3" fmla="*/ 63 h 91"/>
                  <a:gd name="T4" fmla="*/ 22 w 89"/>
                  <a:gd name="T5" fmla="*/ 71 h 91"/>
                  <a:gd name="T6" fmla="*/ 28 w 89"/>
                  <a:gd name="T7" fmla="*/ 76 h 91"/>
                  <a:gd name="T8" fmla="*/ 37 w 89"/>
                  <a:gd name="T9" fmla="*/ 80 h 91"/>
                  <a:gd name="T10" fmla="*/ 48 w 89"/>
                  <a:gd name="T11" fmla="*/ 80 h 91"/>
                  <a:gd name="T12" fmla="*/ 59 w 89"/>
                  <a:gd name="T13" fmla="*/ 78 h 91"/>
                  <a:gd name="T14" fmla="*/ 65 w 89"/>
                  <a:gd name="T15" fmla="*/ 73 h 91"/>
                  <a:gd name="T16" fmla="*/ 72 w 89"/>
                  <a:gd name="T17" fmla="*/ 65 h 91"/>
                  <a:gd name="T18" fmla="*/ 76 w 89"/>
                  <a:gd name="T19" fmla="*/ 56 h 91"/>
                  <a:gd name="T20" fmla="*/ 78 w 89"/>
                  <a:gd name="T21" fmla="*/ 45 h 91"/>
                  <a:gd name="T22" fmla="*/ 76 w 89"/>
                  <a:gd name="T23" fmla="*/ 34 h 91"/>
                  <a:gd name="T24" fmla="*/ 72 w 89"/>
                  <a:gd name="T25" fmla="*/ 26 h 91"/>
                  <a:gd name="T26" fmla="*/ 65 w 89"/>
                  <a:gd name="T27" fmla="*/ 17 h 91"/>
                  <a:gd name="T28" fmla="*/ 56 w 89"/>
                  <a:gd name="T29" fmla="*/ 13 h 91"/>
                  <a:gd name="T30" fmla="*/ 48 w 89"/>
                  <a:gd name="T31" fmla="*/ 10 h 91"/>
                  <a:gd name="T32" fmla="*/ 37 w 89"/>
                  <a:gd name="T33" fmla="*/ 10 h 91"/>
                  <a:gd name="T34" fmla="*/ 28 w 89"/>
                  <a:gd name="T35" fmla="*/ 13 h 91"/>
                  <a:gd name="T36" fmla="*/ 22 w 89"/>
                  <a:gd name="T37" fmla="*/ 19 h 91"/>
                  <a:gd name="T38" fmla="*/ 15 w 89"/>
                  <a:gd name="T39" fmla="*/ 28 h 91"/>
                  <a:gd name="T40" fmla="*/ 11 w 89"/>
                  <a:gd name="T41" fmla="*/ 39 h 91"/>
                  <a:gd name="T42" fmla="*/ 0 w 89"/>
                  <a:gd name="T43" fmla="*/ 45 h 91"/>
                  <a:gd name="T44" fmla="*/ 2 w 89"/>
                  <a:gd name="T45" fmla="*/ 32 h 91"/>
                  <a:gd name="T46" fmla="*/ 6 w 89"/>
                  <a:gd name="T47" fmla="*/ 19 h 91"/>
                  <a:gd name="T48" fmla="*/ 15 w 89"/>
                  <a:gd name="T49" fmla="*/ 8 h 91"/>
                  <a:gd name="T50" fmla="*/ 26 w 89"/>
                  <a:gd name="T51" fmla="*/ 2 h 91"/>
                  <a:gd name="T52" fmla="*/ 39 w 89"/>
                  <a:gd name="T53" fmla="*/ 0 h 91"/>
                  <a:gd name="T54" fmla="*/ 52 w 89"/>
                  <a:gd name="T55" fmla="*/ 0 h 91"/>
                  <a:gd name="T56" fmla="*/ 65 w 89"/>
                  <a:gd name="T57" fmla="*/ 4 h 91"/>
                  <a:gd name="T58" fmla="*/ 76 w 89"/>
                  <a:gd name="T59" fmla="*/ 13 h 91"/>
                  <a:gd name="T60" fmla="*/ 85 w 89"/>
                  <a:gd name="T61" fmla="*/ 23 h 91"/>
                  <a:gd name="T62" fmla="*/ 89 w 89"/>
                  <a:gd name="T63" fmla="*/ 34 h 91"/>
                  <a:gd name="T64" fmla="*/ 89 w 89"/>
                  <a:gd name="T65" fmla="*/ 50 h 91"/>
                  <a:gd name="T66" fmla="*/ 87 w 89"/>
                  <a:gd name="T67" fmla="*/ 63 h 91"/>
                  <a:gd name="T68" fmla="*/ 80 w 89"/>
                  <a:gd name="T69" fmla="*/ 73 h 91"/>
                  <a:gd name="T70" fmla="*/ 69 w 89"/>
                  <a:gd name="T71" fmla="*/ 84 h 91"/>
                  <a:gd name="T72" fmla="*/ 59 w 89"/>
                  <a:gd name="T73" fmla="*/ 89 h 91"/>
                  <a:gd name="T74" fmla="*/ 46 w 89"/>
                  <a:gd name="T75" fmla="*/ 91 h 91"/>
                  <a:gd name="T76" fmla="*/ 30 w 89"/>
                  <a:gd name="T77" fmla="*/ 89 h 91"/>
                  <a:gd name="T78" fmla="*/ 20 w 89"/>
                  <a:gd name="T79" fmla="*/ 84 h 91"/>
                  <a:gd name="T80" fmla="*/ 9 w 89"/>
                  <a:gd name="T81" fmla="*/ 73 h 91"/>
                  <a:gd name="T82" fmla="*/ 2 w 89"/>
                  <a:gd name="T83" fmla="*/ 63 h 91"/>
                  <a:gd name="T84" fmla="*/ 0 w 89"/>
                  <a:gd name="T85" fmla="*/ 50 h 9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9"/>
                  <a:gd name="T130" fmla="*/ 0 h 91"/>
                  <a:gd name="T131" fmla="*/ 89 w 89"/>
                  <a:gd name="T132" fmla="*/ 91 h 9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9" h="91">
                    <a:moveTo>
                      <a:pt x="11" y="45"/>
                    </a:moveTo>
                    <a:lnTo>
                      <a:pt x="11" y="50"/>
                    </a:lnTo>
                    <a:lnTo>
                      <a:pt x="11" y="52"/>
                    </a:lnTo>
                    <a:lnTo>
                      <a:pt x="13" y="56"/>
                    </a:lnTo>
                    <a:lnTo>
                      <a:pt x="13" y="58"/>
                    </a:lnTo>
                    <a:lnTo>
                      <a:pt x="15" y="63"/>
                    </a:lnTo>
                    <a:lnTo>
                      <a:pt x="17" y="65"/>
                    </a:lnTo>
                    <a:lnTo>
                      <a:pt x="20" y="67"/>
                    </a:lnTo>
                    <a:lnTo>
                      <a:pt x="22" y="71"/>
                    </a:lnTo>
                    <a:lnTo>
                      <a:pt x="24" y="73"/>
                    </a:lnTo>
                    <a:lnTo>
                      <a:pt x="26" y="76"/>
                    </a:lnTo>
                    <a:lnTo>
                      <a:pt x="28" y="76"/>
                    </a:lnTo>
                    <a:lnTo>
                      <a:pt x="33" y="78"/>
                    </a:lnTo>
                    <a:lnTo>
                      <a:pt x="35" y="80"/>
                    </a:lnTo>
                    <a:lnTo>
                      <a:pt x="37" y="80"/>
                    </a:lnTo>
                    <a:lnTo>
                      <a:pt x="41" y="80"/>
                    </a:lnTo>
                    <a:lnTo>
                      <a:pt x="46" y="80"/>
                    </a:lnTo>
                    <a:lnTo>
                      <a:pt x="48" y="80"/>
                    </a:lnTo>
                    <a:lnTo>
                      <a:pt x="52" y="80"/>
                    </a:lnTo>
                    <a:lnTo>
                      <a:pt x="54" y="80"/>
                    </a:lnTo>
                    <a:lnTo>
                      <a:pt x="59" y="78"/>
                    </a:lnTo>
                    <a:lnTo>
                      <a:pt x="61" y="76"/>
                    </a:lnTo>
                    <a:lnTo>
                      <a:pt x="63" y="76"/>
                    </a:lnTo>
                    <a:lnTo>
                      <a:pt x="65" y="73"/>
                    </a:lnTo>
                    <a:lnTo>
                      <a:pt x="69" y="71"/>
                    </a:lnTo>
                    <a:lnTo>
                      <a:pt x="72" y="67"/>
                    </a:lnTo>
                    <a:lnTo>
                      <a:pt x="72" y="65"/>
                    </a:lnTo>
                    <a:lnTo>
                      <a:pt x="74" y="63"/>
                    </a:lnTo>
                    <a:lnTo>
                      <a:pt x="76" y="58"/>
                    </a:lnTo>
                    <a:lnTo>
                      <a:pt x="76" y="56"/>
                    </a:lnTo>
                    <a:lnTo>
                      <a:pt x="78" y="52"/>
                    </a:lnTo>
                    <a:lnTo>
                      <a:pt x="78" y="50"/>
                    </a:lnTo>
                    <a:lnTo>
                      <a:pt x="78" y="45"/>
                    </a:lnTo>
                    <a:lnTo>
                      <a:pt x="78" y="41"/>
                    </a:lnTo>
                    <a:lnTo>
                      <a:pt x="78" y="37"/>
                    </a:lnTo>
                    <a:lnTo>
                      <a:pt x="76" y="34"/>
                    </a:lnTo>
                    <a:lnTo>
                      <a:pt x="76" y="30"/>
                    </a:lnTo>
                    <a:lnTo>
                      <a:pt x="74" y="28"/>
                    </a:lnTo>
                    <a:lnTo>
                      <a:pt x="72" y="26"/>
                    </a:lnTo>
                    <a:lnTo>
                      <a:pt x="69" y="21"/>
                    </a:lnTo>
                    <a:lnTo>
                      <a:pt x="67" y="19"/>
                    </a:lnTo>
                    <a:lnTo>
                      <a:pt x="65" y="17"/>
                    </a:lnTo>
                    <a:lnTo>
                      <a:pt x="63" y="15"/>
                    </a:lnTo>
                    <a:lnTo>
                      <a:pt x="61" y="13"/>
                    </a:lnTo>
                    <a:lnTo>
                      <a:pt x="56" y="13"/>
                    </a:lnTo>
                    <a:lnTo>
                      <a:pt x="54" y="10"/>
                    </a:lnTo>
                    <a:lnTo>
                      <a:pt x="50" y="10"/>
                    </a:lnTo>
                    <a:lnTo>
                      <a:pt x="48" y="10"/>
                    </a:lnTo>
                    <a:lnTo>
                      <a:pt x="43" y="10"/>
                    </a:lnTo>
                    <a:lnTo>
                      <a:pt x="41" y="10"/>
                    </a:lnTo>
                    <a:lnTo>
                      <a:pt x="37" y="10"/>
                    </a:lnTo>
                    <a:lnTo>
                      <a:pt x="35" y="10"/>
                    </a:lnTo>
                    <a:lnTo>
                      <a:pt x="30" y="13"/>
                    </a:lnTo>
                    <a:lnTo>
                      <a:pt x="28" y="13"/>
                    </a:lnTo>
                    <a:lnTo>
                      <a:pt x="26" y="15"/>
                    </a:lnTo>
                    <a:lnTo>
                      <a:pt x="24" y="17"/>
                    </a:lnTo>
                    <a:lnTo>
                      <a:pt x="22" y="19"/>
                    </a:lnTo>
                    <a:lnTo>
                      <a:pt x="20" y="21"/>
                    </a:lnTo>
                    <a:lnTo>
                      <a:pt x="17" y="26"/>
                    </a:lnTo>
                    <a:lnTo>
                      <a:pt x="15" y="28"/>
                    </a:lnTo>
                    <a:lnTo>
                      <a:pt x="13" y="32"/>
                    </a:lnTo>
                    <a:lnTo>
                      <a:pt x="13" y="34"/>
                    </a:lnTo>
                    <a:lnTo>
                      <a:pt x="11" y="39"/>
                    </a:lnTo>
                    <a:lnTo>
                      <a:pt x="11" y="41"/>
                    </a:lnTo>
                    <a:lnTo>
                      <a:pt x="11" y="45"/>
                    </a:lnTo>
                    <a:close/>
                    <a:moveTo>
                      <a:pt x="0" y="45"/>
                    </a:moveTo>
                    <a:lnTo>
                      <a:pt x="0" y="41"/>
                    </a:lnTo>
                    <a:lnTo>
                      <a:pt x="0" y="37"/>
                    </a:lnTo>
                    <a:lnTo>
                      <a:pt x="2" y="32"/>
                    </a:lnTo>
                    <a:lnTo>
                      <a:pt x="2" y="28"/>
                    </a:lnTo>
                    <a:lnTo>
                      <a:pt x="4" y="23"/>
                    </a:lnTo>
                    <a:lnTo>
                      <a:pt x="6" y="19"/>
                    </a:lnTo>
                    <a:lnTo>
                      <a:pt x="9" y="15"/>
                    </a:lnTo>
                    <a:lnTo>
                      <a:pt x="13" y="13"/>
                    </a:lnTo>
                    <a:lnTo>
                      <a:pt x="15" y="8"/>
                    </a:lnTo>
                    <a:lnTo>
                      <a:pt x="20" y="6"/>
                    </a:lnTo>
                    <a:lnTo>
                      <a:pt x="24" y="4"/>
                    </a:lnTo>
                    <a:lnTo>
                      <a:pt x="26" y="2"/>
                    </a:lnTo>
                    <a:lnTo>
                      <a:pt x="30" y="0"/>
                    </a:lnTo>
                    <a:lnTo>
                      <a:pt x="35" y="0"/>
                    </a:lnTo>
                    <a:lnTo>
                      <a:pt x="39" y="0"/>
                    </a:lnTo>
                    <a:lnTo>
                      <a:pt x="43" y="0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6" y="0"/>
                    </a:lnTo>
                    <a:lnTo>
                      <a:pt x="61" y="2"/>
                    </a:lnTo>
                    <a:lnTo>
                      <a:pt x="65" y="4"/>
                    </a:lnTo>
                    <a:lnTo>
                      <a:pt x="69" y="6"/>
                    </a:lnTo>
                    <a:lnTo>
                      <a:pt x="74" y="8"/>
                    </a:lnTo>
                    <a:lnTo>
                      <a:pt x="76" y="13"/>
                    </a:lnTo>
                    <a:lnTo>
                      <a:pt x="80" y="15"/>
                    </a:lnTo>
                    <a:lnTo>
                      <a:pt x="83" y="19"/>
                    </a:lnTo>
                    <a:lnTo>
                      <a:pt x="85" y="23"/>
                    </a:lnTo>
                    <a:lnTo>
                      <a:pt x="87" y="28"/>
                    </a:lnTo>
                    <a:lnTo>
                      <a:pt x="87" y="30"/>
                    </a:lnTo>
                    <a:lnTo>
                      <a:pt x="89" y="34"/>
                    </a:lnTo>
                    <a:lnTo>
                      <a:pt x="89" y="39"/>
                    </a:lnTo>
                    <a:lnTo>
                      <a:pt x="89" y="43"/>
                    </a:lnTo>
                    <a:lnTo>
                      <a:pt x="89" y="50"/>
                    </a:lnTo>
                    <a:lnTo>
                      <a:pt x="89" y="54"/>
                    </a:lnTo>
                    <a:lnTo>
                      <a:pt x="87" y="58"/>
                    </a:lnTo>
                    <a:lnTo>
                      <a:pt x="87" y="63"/>
                    </a:lnTo>
                    <a:lnTo>
                      <a:pt x="85" y="67"/>
                    </a:lnTo>
                    <a:lnTo>
                      <a:pt x="83" y="71"/>
                    </a:lnTo>
                    <a:lnTo>
                      <a:pt x="80" y="73"/>
                    </a:lnTo>
                    <a:lnTo>
                      <a:pt x="76" y="78"/>
                    </a:lnTo>
                    <a:lnTo>
                      <a:pt x="74" y="80"/>
                    </a:lnTo>
                    <a:lnTo>
                      <a:pt x="69" y="84"/>
                    </a:lnTo>
                    <a:lnTo>
                      <a:pt x="65" y="87"/>
                    </a:lnTo>
                    <a:lnTo>
                      <a:pt x="63" y="89"/>
                    </a:lnTo>
                    <a:lnTo>
                      <a:pt x="59" y="89"/>
                    </a:lnTo>
                    <a:lnTo>
                      <a:pt x="54" y="91"/>
                    </a:lnTo>
                    <a:lnTo>
                      <a:pt x="50" y="91"/>
                    </a:lnTo>
                    <a:lnTo>
                      <a:pt x="46" y="91"/>
                    </a:lnTo>
                    <a:lnTo>
                      <a:pt x="39" y="91"/>
                    </a:lnTo>
                    <a:lnTo>
                      <a:pt x="35" y="91"/>
                    </a:lnTo>
                    <a:lnTo>
                      <a:pt x="30" y="89"/>
                    </a:lnTo>
                    <a:lnTo>
                      <a:pt x="28" y="89"/>
                    </a:lnTo>
                    <a:lnTo>
                      <a:pt x="24" y="87"/>
                    </a:lnTo>
                    <a:lnTo>
                      <a:pt x="20" y="84"/>
                    </a:lnTo>
                    <a:lnTo>
                      <a:pt x="15" y="80"/>
                    </a:lnTo>
                    <a:lnTo>
                      <a:pt x="13" y="78"/>
                    </a:lnTo>
                    <a:lnTo>
                      <a:pt x="9" y="73"/>
                    </a:lnTo>
                    <a:lnTo>
                      <a:pt x="6" y="71"/>
                    </a:lnTo>
                    <a:lnTo>
                      <a:pt x="4" y="67"/>
                    </a:lnTo>
                    <a:lnTo>
                      <a:pt x="2" y="63"/>
                    </a:lnTo>
                    <a:lnTo>
                      <a:pt x="2" y="58"/>
                    </a:lnTo>
                    <a:lnTo>
                      <a:pt x="0" y="54"/>
                    </a:lnTo>
                    <a:lnTo>
                      <a:pt x="0" y="5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91" name="Freeform 120"/>
              <p:cNvSpPr>
                <a:spLocks/>
              </p:cNvSpPr>
              <p:nvPr/>
            </p:nvSpPr>
            <p:spPr bwMode="auto">
              <a:xfrm>
                <a:off x="2074" y="2993"/>
                <a:ext cx="60" cy="87"/>
              </a:xfrm>
              <a:custGeom>
                <a:avLst/>
                <a:gdLst>
                  <a:gd name="T0" fmla="*/ 60 w 60"/>
                  <a:gd name="T1" fmla="*/ 87 h 87"/>
                  <a:gd name="T2" fmla="*/ 0 w 60"/>
                  <a:gd name="T3" fmla="*/ 87 h 87"/>
                  <a:gd name="T4" fmla="*/ 0 w 60"/>
                  <a:gd name="T5" fmla="*/ 76 h 87"/>
                  <a:gd name="T6" fmla="*/ 45 w 60"/>
                  <a:gd name="T7" fmla="*/ 11 h 87"/>
                  <a:gd name="T8" fmla="*/ 4 w 60"/>
                  <a:gd name="T9" fmla="*/ 11 h 87"/>
                  <a:gd name="T10" fmla="*/ 4 w 60"/>
                  <a:gd name="T11" fmla="*/ 0 h 87"/>
                  <a:gd name="T12" fmla="*/ 58 w 60"/>
                  <a:gd name="T13" fmla="*/ 0 h 87"/>
                  <a:gd name="T14" fmla="*/ 58 w 60"/>
                  <a:gd name="T15" fmla="*/ 11 h 87"/>
                  <a:gd name="T16" fmla="*/ 13 w 60"/>
                  <a:gd name="T17" fmla="*/ 76 h 87"/>
                  <a:gd name="T18" fmla="*/ 60 w 60"/>
                  <a:gd name="T19" fmla="*/ 76 h 87"/>
                  <a:gd name="T20" fmla="*/ 60 w 60"/>
                  <a:gd name="T21" fmla="*/ 87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"/>
                  <a:gd name="T34" fmla="*/ 0 h 87"/>
                  <a:gd name="T35" fmla="*/ 60 w 60"/>
                  <a:gd name="T36" fmla="*/ 87 h 8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" h="87">
                    <a:moveTo>
                      <a:pt x="60" y="87"/>
                    </a:moveTo>
                    <a:lnTo>
                      <a:pt x="0" y="87"/>
                    </a:lnTo>
                    <a:lnTo>
                      <a:pt x="0" y="76"/>
                    </a:lnTo>
                    <a:lnTo>
                      <a:pt x="45" y="11"/>
                    </a:lnTo>
                    <a:lnTo>
                      <a:pt x="4" y="11"/>
                    </a:lnTo>
                    <a:lnTo>
                      <a:pt x="4" y="0"/>
                    </a:lnTo>
                    <a:lnTo>
                      <a:pt x="58" y="0"/>
                    </a:lnTo>
                    <a:lnTo>
                      <a:pt x="58" y="11"/>
                    </a:lnTo>
                    <a:lnTo>
                      <a:pt x="13" y="76"/>
                    </a:lnTo>
                    <a:lnTo>
                      <a:pt x="60" y="76"/>
                    </a:lnTo>
                    <a:lnTo>
                      <a:pt x="60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92" name="Freeform 121"/>
              <p:cNvSpPr>
                <a:spLocks/>
              </p:cNvSpPr>
              <p:nvPr/>
            </p:nvSpPr>
            <p:spPr bwMode="auto">
              <a:xfrm>
                <a:off x="2139" y="2993"/>
                <a:ext cx="61" cy="87"/>
              </a:xfrm>
              <a:custGeom>
                <a:avLst/>
                <a:gdLst>
                  <a:gd name="T0" fmla="*/ 61 w 61"/>
                  <a:gd name="T1" fmla="*/ 87 h 87"/>
                  <a:gd name="T2" fmla="*/ 0 w 61"/>
                  <a:gd name="T3" fmla="*/ 87 h 87"/>
                  <a:gd name="T4" fmla="*/ 0 w 61"/>
                  <a:gd name="T5" fmla="*/ 76 h 87"/>
                  <a:gd name="T6" fmla="*/ 45 w 61"/>
                  <a:gd name="T7" fmla="*/ 11 h 87"/>
                  <a:gd name="T8" fmla="*/ 6 w 61"/>
                  <a:gd name="T9" fmla="*/ 11 h 87"/>
                  <a:gd name="T10" fmla="*/ 6 w 61"/>
                  <a:gd name="T11" fmla="*/ 0 h 87"/>
                  <a:gd name="T12" fmla="*/ 58 w 61"/>
                  <a:gd name="T13" fmla="*/ 0 h 87"/>
                  <a:gd name="T14" fmla="*/ 58 w 61"/>
                  <a:gd name="T15" fmla="*/ 11 h 87"/>
                  <a:gd name="T16" fmla="*/ 13 w 61"/>
                  <a:gd name="T17" fmla="*/ 76 h 87"/>
                  <a:gd name="T18" fmla="*/ 61 w 61"/>
                  <a:gd name="T19" fmla="*/ 76 h 87"/>
                  <a:gd name="T20" fmla="*/ 61 w 61"/>
                  <a:gd name="T21" fmla="*/ 87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"/>
                  <a:gd name="T34" fmla="*/ 0 h 87"/>
                  <a:gd name="T35" fmla="*/ 61 w 61"/>
                  <a:gd name="T36" fmla="*/ 87 h 8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" h="87">
                    <a:moveTo>
                      <a:pt x="61" y="87"/>
                    </a:moveTo>
                    <a:lnTo>
                      <a:pt x="0" y="87"/>
                    </a:lnTo>
                    <a:lnTo>
                      <a:pt x="0" y="76"/>
                    </a:lnTo>
                    <a:lnTo>
                      <a:pt x="45" y="11"/>
                    </a:lnTo>
                    <a:lnTo>
                      <a:pt x="6" y="11"/>
                    </a:lnTo>
                    <a:lnTo>
                      <a:pt x="6" y="0"/>
                    </a:lnTo>
                    <a:lnTo>
                      <a:pt x="58" y="0"/>
                    </a:lnTo>
                    <a:lnTo>
                      <a:pt x="58" y="11"/>
                    </a:lnTo>
                    <a:lnTo>
                      <a:pt x="13" y="76"/>
                    </a:lnTo>
                    <a:lnTo>
                      <a:pt x="61" y="76"/>
                    </a:lnTo>
                    <a:lnTo>
                      <a:pt x="61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93" name="Freeform 122"/>
              <p:cNvSpPr>
                <a:spLocks/>
              </p:cNvSpPr>
              <p:nvPr/>
            </p:nvSpPr>
            <p:spPr bwMode="auto">
              <a:xfrm>
                <a:off x="2213" y="2993"/>
                <a:ext cx="74" cy="89"/>
              </a:xfrm>
              <a:custGeom>
                <a:avLst/>
                <a:gdLst>
                  <a:gd name="T0" fmla="*/ 11 w 74"/>
                  <a:gd name="T1" fmla="*/ 0 h 89"/>
                  <a:gd name="T2" fmla="*/ 11 w 74"/>
                  <a:gd name="T3" fmla="*/ 50 h 89"/>
                  <a:gd name="T4" fmla="*/ 11 w 74"/>
                  <a:gd name="T5" fmla="*/ 58 h 89"/>
                  <a:gd name="T6" fmla="*/ 13 w 74"/>
                  <a:gd name="T7" fmla="*/ 65 h 89"/>
                  <a:gd name="T8" fmla="*/ 15 w 74"/>
                  <a:gd name="T9" fmla="*/ 69 h 89"/>
                  <a:gd name="T10" fmla="*/ 17 w 74"/>
                  <a:gd name="T11" fmla="*/ 74 h 89"/>
                  <a:gd name="T12" fmla="*/ 21 w 74"/>
                  <a:gd name="T13" fmla="*/ 76 h 89"/>
                  <a:gd name="T14" fmla="*/ 26 w 74"/>
                  <a:gd name="T15" fmla="*/ 78 h 89"/>
                  <a:gd name="T16" fmla="*/ 32 w 74"/>
                  <a:gd name="T17" fmla="*/ 78 h 89"/>
                  <a:gd name="T18" fmla="*/ 37 w 74"/>
                  <a:gd name="T19" fmla="*/ 78 h 89"/>
                  <a:gd name="T20" fmla="*/ 41 w 74"/>
                  <a:gd name="T21" fmla="*/ 78 h 89"/>
                  <a:gd name="T22" fmla="*/ 43 w 74"/>
                  <a:gd name="T23" fmla="*/ 78 h 89"/>
                  <a:gd name="T24" fmla="*/ 47 w 74"/>
                  <a:gd name="T25" fmla="*/ 76 h 89"/>
                  <a:gd name="T26" fmla="*/ 50 w 74"/>
                  <a:gd name="T27" fmla="*/ 76 h 89"/>
                  <a:gd name="T28" fmla="*/ 52 w 74"/>
                  <a:gd name="T29" fmla="*/ 74 h 89"/>
                  <a:gd name="T30" fmla="*/ 54 w 74"/>
                  <a:gd name="T31" fmla="*/ 71 h 89"/>
                  <a:gd name="T32" fmla="*/ 56 w 74"/>
                  <a:gd name="T33" fmla="*/ 67 h 89"/>
                  <a:gd name="T34" fmla="*/ 58 w 74"/>
                  <a:gd name="T35" fmla="*/ 65 h 89"/>
                  <a:gd name="T36" fmla="*/ 58 w 74"/>
                  <a:gd name="T37" fmla="*/ 65 h 89"/>
                  <a:gd name="T38" fmla="*/ 61 w 74"/>
                  <a:gd name="T39" fmla="*/ 63 h 89"/>
                  <a:gd name="T40" fmla="*/ 61 w 74"/>
                  <a:gd name="T41" fmla="*/ 61 h 89"/>
                  <a:gd name="T42" fmla="*/ 61 w 74"/>
                  <a:gd name="T43" fmla="*/ 58 h 89"/>
                  <a:gd name="T44" fmla="*/ 61 w 74"/>
                  <a:gd name="T45" fmla="*/ 54 h 89"/>
                  <a:gd name="T46" fmla="*/ 61 w 74"/>
                  <a:gd name="T47" fmla="*/ 50 h 89"/>
                  <a:gd name="T48" fmla="*/ 61 w 74"/>
                  <a:gd name="T49" fmla="*/ 45 h 89"/>
                  <a:gd name="T50" fmla="*/ 61 w 74"/>
                  <a:gd name="T51" fmla="*/ 0 h 89"/>
                  <a:gd name="T52" fmla="*/ 74 w 74"/>
                  <a:gd name="T53" fmla="*/ 87 h 89"/>
                  <a:gd name="T54" fmla="*/ 61 w 74"/>
                  <a:gd name="T55" fmla="*/ 78 h 89"/>
                  <a:gd name="T56" fmla="*/ 58 w 74"/>
                  <a:gd name="T57" fmla="*/ 80 h 89"/>
                  <a:gd name="T58" fmla="*/ 56 w 74"/>
                  <a:gd name="T59" fmla="*/ 82 h 89"/>
                  <a:gd name="T60" fmla="*/ 54 w 74"/>
                  <a:gd name="T61" fmla="*/ 85 h 89"/>
                  <a:gd name="T62" fmla="*/ 50 w 74"/>
                  <a:gd name="T63" fmla="*/ 87 h 89"/>
                  <a:gd name="T64" fmla="*/ 47 w 74"/>
                  <a:gd name="T65" fmla="*/ 87 h 89"/>
                  <a:gd name="T66" fmla="*/ 43 w 74"/>
                  <a:gd name="T67" fmla="*/ 89 h 89"/>
                  <a:gd name="T68" fmla="*/ 39 w 74"/>
                  <a:gd name="T69" fmla="*/ 89 h 89"/>
                  <a:gd name="T70" fmla="*/ 34 w 74"/>
                  <a:gd name="T71" fmla="*/ 89 h 89"/>
                  <a:gd name="T72" fmla="*/ 26 w 74"/>
                  <a:gd name="T73" fmla="*/ 89 h 89"/>
                  <a:gd name="T74" fmla="*/ 19 w 74"/>
                  <a:gd name="T75" fmla="*/ 87 h 89"/>
                  <a:gd name="T76" fmla="*/ 13 w 74"/>
                  <a:gd name="T77" fmla="*/ 85 h 89"/>
                  <a:gd name="T78" fmla="*/ 8 w 74"/>
                  <a:gd name="T79" fmla="*/ 78 h 89"/>
                  <a:gd name="T80" fmla="*/ 4 w 74"/>
                  <a:gd name="T81" fmla="*/ 74 h 89"/>
                  <a:gd name="T82" fmla="*/ 2 w 74"/>
                  <a:gd name="T83" fmla="*/ 65 h 89"/>
                  <a:gd name="T84" fmla="*/ 0 w 74"/>
                  <a:gd name="T85" fmla="*/ 56 h 89"/>
                  <a:gd name="T86" fmla="*/ 0 w 74"/>
                  <a:gd name="T87" fmla="*/ 45 h 8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4"/>
                  <a:gd name="T133" fmla="*/ 0 h 89"/>
                  <a:gd name="T134" fmla="*/ 74 w 74"/>
                  <a:gd name="T135" fmla="*/ 89 h 8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4" h="89">
                    <a:moveTo>
                      <a:pt x="0" y="0"/>
                    </a:moveTo>
                    <a:lnTo>
                      <a:pt x="11" y="0"/>
                    </a:lnTo>
                    <a:lnTo>
                      <a:pt x="11" y="45"/>
                    </a:lnTo>
                    <a:lnTo>
                      <a:pt x="11" y="50"/>
                    </a:lnTo>
                    <a:lnTo>
                      <a:pt x="11" y="54"/>
                    </a:lnTo>
                    <a:lnTo>
                      <a:pt x="11" y="58"/>
                    </a:lnTo>
                    <a:lnTo>
                      <a:pt x="11" y="61"/>
                    </a:lnTo>
                    <a:lnTo>
                      <a:pt x="13" y="65"/>
                    </a:lnTo>
                    <a:lnTo>
                      <a:pt x="13" y="67"/>
                    </a:lnTo>
                    <a:lnTo>
                      <a:pt x="15" y="69"/>
                    </a:lnTo>
                    <a:lnTo>
                      <a:pt x="15" y="71"/>
                    </a:lnTo>
                    <a:lnTo>
                      <a:pt x="17" y="74"/>
                    </a:lnTo>
                    <a:lnTo>
                      <a:pt x="19" y="74"/>
                    </a:lnTo>
                    <a:lnTo>
                      <a:pt x="21" y="76"/>
                    </a:lnTo>
                    <a:lnTo>
                      <a:pt x="24" y="76"/>
                    </a:lnTo>
                    <a:lnTo>
                      <a:pt x="26" y="78"/>
                    </a:lnTo>
                    <a:lnTo>
                      <a:pt x="28" y="78"/>
                    </a:lnTo>
                    <a:lnTo>
                      <a:pt x="32" y="78"/>
                    </a:lnTo>
                    <a:lnTo>
                      <a:pt x="34" y="78"/>
                    </a:lnTo>
                    <a:lnTo>
                      <a:pt x="37" y="78"/>
                    </a:lnTo>
                    <a:lnTo>
                      <a:pt x="39" y="78"/>
                    </a:lnTo>
                    <a:lnTo>
                      <a:pt x="41" y="78"/>
                    </a:lnTo>
                    <a:lnTo>
                      <a:pt x="43" y="78"/>
                    </a:lnTo>
                    <a:lnTo>
                      <a:pt x="45" y="78"/>
                    </a:lnTo>
                    <a:lnTo>
                      <a:pt x="47" y="76"/>
                    </a:lnTo>
                    <a:lnTo>
                      <a:pt x="50" y="76"/>
                    </a:lnTo>
                    <a:lnTo>
                      <a:pt x="52" y="74"/>
                    </a:lnTo>
                    <a:lnTo>
                      <a:pt x="54" y="71"/>
                    </a:lnTo>
                    <a:lnTo>
                      <a:pt x="56" y="69"/>
                    </a:lnTo>
                    <a:lnTo>
                      <a:pt x="56" y="67"/>
                    </a:lnTo>
                    <a:lnTo>
                      <a:pt x="58" y="67"/>
                    </a:lnTo>
                    <a:lnTo>
                      <a:pt x="58" y="65"/>
                    </a:lnTo>
                    <a:lnTo>
                      <a:pt x="58" y="63"/>
                    </a:lnTo>
                    <a:lnTo>
                      <a:pt x="61" y="63"/>
                    </a:lnTo>
                    <a:lnTo>
                      <a:pt x="61" y="61"/>
                    </a:lnTo>
                    <a:lnTo>
                      <a:pt x="61" y="58"/>
                    </a:lnTo>
                    <a:lnTo>
                      <a:pt x="61" y="56"/>
                    </a:lnTo>
                    <a:lnTo>
                      <a:pt x="61" y="54"/>
                    </a:lnTo>
                    <a:lnTo>
                      <a:pt x="61" y="52"/>
                    </a:lnTo>
                    <a:lnTo>
                      <a:pt x="61" y="50"/>
                    </a:lnTo>
                    <a:lnTo>
                      <a:pt x="61" y="48"/>
                    </a:lnTo>
                    <a:lnTo>
                      <a:pt x="61" y="45"/>
                    </a:lnTo>
                    <a:lnTo>
                      <a:pt x="61" y="43"/>
                    </a:lnTo>
                    <a:lnTo>
                      <a:pt x="61" y="0"/>
                    </a:lnTo>
                    <a:lnTo>
                      <a:pt x="74" y="0"/>
                    </a:lnTo>
                    <a:lnTo>
                      <a:pt x="74" y="87"/>
                    </a:lnTo>
                    <a:lnTo>
                      <a:pt x="61" y="87"/>
                    </a:lnTo>
                    <a:lnTo>
                      <a:pt x="61" y="78"/>
                    </a:lnTo>
                    <a:lnTo>
                      <a:pt x="58" y="80"/>
                    </a:lnTo>
                    <a:lnTo>
                      <a:pt x="58" y="82"/>
                    </a:lnTo>
                    <a:lnTo>
                      <a:pt x="56" y="82"/>
                    </a:lnTo>
                    <a:lnTo>
                      <a:pt x="54" y="85"/>
                    </a:lnTo>
                    <a:lnTo>
                      <a:pt x="52" y="87"/>
                    </a:lnTo>
                    <a:lnTo>
                      <a:pt x="50" y="87"/>
                    </a:lnTo>
                    <a:lnTo>
                      <a:pt x="47" y="87"/>
                    </a:lnTo>
                    <a:lnTo>
                      <a:pt x="45" y="89"/>
                    </a:lnTo>
                    <a:lnTo>
                      <a:pt x="43" y="89"/>
                    </a:lnTo>
                    <a:lnTo>
                      <a:pt x="41" y="89"/>
                    </a:lnTo>
                    <a:lnTo>
                      <a:pt x="39" y="89"/>
                    </a:lnTo>
                    <a:lnTo>
                      <a:pt x="37" y="89"/>
                    </a:lnTo>
                    <a:lnTo>
                      <a:pt x="34" y="89"/>
                    </a:lnTo>
                    <a:lnTo>
                      <a:pt x="30" y="89"/>
                    </a:lnTo>
                    <a:lnTo>
                      <a:pt x="26" y="89"/>
                    </a:lnTo>
                    <a:lnTo>
                      <a:pt x="21" y="89"/>
                    </a:lnTo>
                    <a:lnTo>
                      <a:pt x="19" y="87"/>
                    </a:lnTo>
                    <a:lnTo>
                      <a:pt x="15" y="85"/>
                    </a:lnTo>
                    <a:lnTo>
                      <a:pt x="13" y="85"/>
                    </a:lnTo>
                    <a:lnTo>
                      <a:pt x="11" y="82"/>
                    </a:lnTo>
                    <a:lnTo>
                      <a:pt x="8" y="78"/>
                    </a:lnTo>
                    <a:lnTo>
                      <a:pt x="6" y="76"/>
                    </a:lnTo>
                    <a:lnTo>
                      <a:pt x="4" y="74"/>
                    </a:lnTo>
                    <a:lnTo>
                      <a:pt x="2" y="69"/>
                    </a:lnTo>
                    <a:lnTo>
                      <a:pt x="2" y="65"/>
                    </a:lnTo>
                    <a:lnTo>
                      <a:pt x="0" y="61"/>
                    </a:lnTo>
                    <a:lnTo>
                      <a:pt x="0" y="56"/>
                    </a:lnTo>
                    <a:lnTo>
                      <a:pt x="0" y="50"/>
                    </a:lnTo>
                    <a:lnTo>
                      <a:pt x="0" y="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94" name="Freeform 123"/>
              <p:cNvSpPr>
                <a:spLocks noEditPoints="1"/>
              </p:cNvSpPr>
              <p:nvPr/>
            </p:nvSpPr>
            <p:spPr bwMode="auto">
              <a:xfrm>
                <a:off x="2300" y="2991"/>
                <a:ext cx="89" cy="91"/>
              </a:xfrm>
              <a:custGeom>
                <a:avLst/>
                <a:gdLst>
                  <a:gd name="T0" fmla="*/ 10 w 89"/>
                  <a:gd name="T1" fmla="*/ 52 h 91"/>
                  <a:gd name="T2" fmla="*/ 15 w 89"/>
                  <a:gd name="T3" fmla="*/ 63 h 91"/>
                  <a:gd name="T4" fmla="*/ 19 w 89"/>
                  <a:gd name="T5" fmla="*/ 71 h 91"/>
                  <a:gd name="T6" fmla="*/ 28 w 89"/>
                  <a:gd name="T7" fmla="*/ 76 h 91"/>
                  <a:gd name="T8" fmla="*/ 37 w 89"/>
                  <a:gd name="T9" fmla="*/ 80 h 91"/>
                  <a:gd name="T10" fmla="*/ 47 w 89"/>
                  <a:gd name="T11" fmla="*/ 80 h 91"/>
                  <a:gd name="T12" fmla="*/ 56 w 89"/>
                  <a:gd name="T13" fmla="*/ 78 h 91"/>
                  <a:gd name="T14" fmla="*/ 65 w 89"/>
                  <a:gd name="T15" fmla="*/ 73 h 91"/>
                  <a:gd name="T16" fmla="*/ 71 w 89"/>
                  <a:gd name="T17" fmla="*/ 65 h 91"/>
                  <a:gd name="T18" fmla="*/ 76 w 89"/>
                  <a:gd name="T19" fmla="*/ 56 h 91"/>
                  <a:gd name="T20" fmla="*/ 78 w 89"/>
                  <a:gd name="T21" fmla="*/ 45 h 91"/>
                  <a:gd name="T22" fmla="*/ 76 w 89"/>
                  <a:gd name="T23" fmla="*/ 34 h 91"/>
                  <a:gd name="T24" fmla="*/ 71 w 89"/>
                  <a:gd name="T25" fmla="*/ 26 h 91"/>
                  <a:gd name="T26" fmla="*/ 65 w 89"/>
                  <a:gd name="T27" fmla="*/ 17 h 91"/>
                  <a:gd name="T28" fmla="*/ 56 w 89"/>
                  <a:gd name="T29" fmla="*/ 13 h 91"/>
                  <a:gd name="T30" fmla="*/ 47 w 89"/>
                  <a:gd name="T31" fmla="*/ 10 h 91"/>
                  <a:gd name="T32" fmla="*/ 37 w 89"/>
                  <a:gd name="T33" fmla="*/ 10 h 91"/>
                  <a:gd name="T34" fmla="*/ 28 w 89"/>
                  <a:gd name="T35" fmla="*/ 13 h 91"/>
                  <a:gd name="T36" fmla="*/ 19 w 89"/>
                  <a:gd name="T37" fmla="*/ 19 h 91"/>
                  <a:gd name="T38" fmla="*/ 15 w 89"/>
                  <a:gd name="T39" fmla="*/ 28 h 91"/>
                  <a:gd name="T40" fmla="*/ 10 w 89"/>
                  <a:gd name="T41" fmla="*/ 39 h 91"/>
                  <a:gd name="T42" fmla="*/ 0 w 89"/>
                  <a:gd name="T43" fmla="*/ 45 h 91"/>
                  <a:gd name="T44" fmla="*/ 0 w 89"/>
                  <a:gd name="T45" fmla="*/ 32 h 91"/>
                  <a:gd name="T46" fmla="*/ 6 w 89"/>
                  <a:gd name="T47" fmla="*/ 19 h 91"/>
                  <a:gd name="T48" fmla="*/ 15 w 89"/>
                  <a:gd name="T49" fmla="*/ 8 h 91"/>
                  <a:gd name="T50" fmla="*/ 26 w 89"/>
                  <a:gd name="T51" fmla="*/ 2 h 91"/>
                  <a:gd name="T52" fmla="*/ 39 w 89"/>
                  <a:gd name="T53" fmla="*/ 0 h 91"/>
                  <a:gd name="T54" fmla="*/ 52 w 89"/>
                  <a:gd name="T55" fmla="*/ 0 h 91"/>
                  <a:gd name="T56" fmla="*/ 65 w 89"/>
                  <a:gd name="T57" fmla="*/ 4 h 91"/>
                  <a:gd name="T58" fmla="*/ 76 w 89"/>
                  <a:gd name="T59" fmla="*/ 13 h 91"/>
                  <a:gd name="T60" fmla="*/ 84 w 89"/>
                  <a:gd name="T61" fmla="*/ 23 h 91"/>
                  <a:gd name="T62" fmla="*/ 89 w 89"/>
                  <a:gd name="T63" fmla="*/ 34 h 91"/>
                  <a:gd name="T64" fmla="*/ 89 w 89"/>
                  <a:gd name="T65" fmla="*/ 50 h 91"/>
                  <a:gd name="T66" fmla="*/ 87 w 89"/>
                  <a:gd name="T67" fmla="*/ 63 h 91"/>
                  <a:gd name="T68" fmla="*/ 80 w 89"/>
                  <a:gd name="T69" fmla="*/ 73 h 91"/>
                  <a:gd name="T70" fmla="*/ 69 w 89"/>
                  <a:gd name="T71" fmla="*/ 84 h 91"/>
                  <a:gd name="T72" fmla="*/ 58 w 89"/>
                  <a:gd name="T73" fmla="*/ 89 h 91"/>
                  <a:gd name="T74" fmla="*/ 43 w 89"/>
                  <a:gd name="T75" fmla="*/ 91 h 91"/>
                  <a:gd name="T76" fmla="*/ 30 w 89"/>
                  <a:gd name="T77" fmla="*/ 89 h 91"/>
                  <a:gd name="T78" fmla="*/ 19 w 89"/>
                  <a:gd name="T79" fmla="*/ 84 h 91"/>
                  <a:gd name="T80" fmla="*/ 8 w 89"/>
                  <a:gd name="T81" fmla="*/ 73 h 91"/>
                  <a:gd name="T82" fmla="*/ 2 w 89"/>
                  <a:gd name="T83" fmla="*/ 63 h 91"/>
                  <a:gd name="T84" fmla="*/ 0 w 89"/>
                  <a:gd name="T85" fmla="*/ 50 h 9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9"/>
                  <a:gd name="T130" fmla="*/ 0 h 91"/>
                  <a:gd name="T131" fmla="*/ 89 w 89"/>
                  <a:gd name="T132" fmla="*/ 91 h 9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9" h="91">
                    <a:moveTo>
                      <a:pt x="10" y="45"/>
                    </a:moveTo>
                    <a:lnTo>
                      <a:pt x="10" y="50"/>
                    </a:lnTo>
                    <a:lnTo>
                      <a:pt x="10" y="52"/>
                    </a:lnTo>
                    <a:lnTo>
                      <a:pt x="13" y="56"/>
                    </a:lnTo>
                    <a:lnTo>
                      <a:pt x="13" y="58"/>
                    </a:lnTo>
                    <a:lnTo>
                      <a:pt x="15" y="63"/>
                    </a:lnTo>
                    <a:lnTo>
                      <a:pt x="15" y="65"/>
                    </a:lnTo>
                    <a:lnTo>
                      <a:pt x="17" y="67"/>
                    </a:lnTo>
                    <a:lnTo>
                      <a:pt x="19" y="71"/>
                    </a:lnTo>
                    <a:lnTo>
                      <a:pt x="23" y="73"/>
                    </a:lnTo>
                    <a:lnTo>
                      <a:pt x="26" y="76"/>
                    </a:lnTo>
                    <a:lnTo>
                      <a:pt x="28" y="76"/>
                    </a:lnTo>
                    <a:lnTo>
                      <a:pt x="30" y="78"/>
                    </a:lnTo>
                    <a:lnTo>
                      <a:pt x="34" y="80"/>
                    </a:lnTo>
                    <a:lnTo>
                      <a:pt x="37" y="80"/>
                    </a:lnTo>
                    <a:lnTo>
                      <a:pt x="41" y="80"/>
                    </a:lnTo>
                    <a:lnTo>
                      <a:pt x="43" y="80"/>
                    </a:lnTo>
                    <a:lnTo>
                      <a:pt x="47" y="80"/>
                    </a:lnTo>
                    <a:lnTo>
                      <a:pt x="52" y="80"/>
                    </a:lnTo>
                    <a:lnTo>
                      <a:pt x="54" y="80"/>
                    </a:lnTo>
                    <a:lnTo>
                      <a:pt x="56" y="78"/>
                    </a:lnTo>
                    <a:lnTo>
                      <a:pt x="60" y="76"/>
                    </a:lnTo>
                    <a:lnTo>
                      <a:pt x="63" y="76"/>
                    </a:lnTo>
                    <a:lnTo>
                      <a:pt x="65" y="73"/>
                    </a:lnTo>
                    <a:lnTo>
                      <a:pt x="67" y="71"/>
                    </a:lnTo>
                    <a:lnTo>
                      <a:pt x="69" y="67"/>
                    </a:lnTo>
                    <a:lnTo>
                      <a:pt x="71" y="65"/>
                    </a:lnTo>
                    <a:lnTo>
                      <a:pt x="73" y="63"/>
                    </a:lnTo>
                    <a:lnTo>
                      <a:pt x="76" y="58"/>
                    </a:lnTo>
                    <a:lnTo>
                      <a:pt x="76" y="56"/>
                    </a:lnTo>
                    <a:lnTo>
                      <a:pt x="76" y="52"/>
                    </a:lnTo>
                    <a:lnTo>
                      <a:pt x="78" y="50"/>
                    </a:lnTo>
                    <a:lnTo>
                      <a:pt x="78" y="45"/>
                    </a:lnTo>
                    <a:lnTo>
                      <a:pt x="78" y="41"/>
                    </a:lnTo>
                    <a:lnTo>
                      <a:pt x="76" y="37"/>
                    </a:lnTo>
                    <a:lnTo>
                      <a:pt x="76" y="34"/>
                    </a:lnTo>
                    <a:lnTo>
                      <a:pt x="76" y="30"/>
                    </a:lnTo>
                    <a:lnTo>
                      <a:pt x="73" y="28"/>
                    </a:lnTo>
                    <a:lnTo>
                      <a:pt x="71" y="26"/>
                    </a:lnTo>
                    <a:lnTo>
                      <a:pt x="69" y="21"/>
                    </a:lnTo>
                    <a:lnTo>
                      <a:pt x="67" y="19"/>
                    </a:lnTo>
                    <a:lnTo>
                      <a:pt x="65" y="17"/>
                    </a:lnTo>
                    <a:lnTo>
                      <a:pt x="63" y="15"/>
                    </a:lnTo>
                    <a:lnTo>
                      <a:pt x="60" y="13"/>
                    </a:lnTo>
                    <a:lnTo>
                      <a:pt x="56" y="13"/>
                    </a:lnTo>
                    <a:lnTo>
                      <a:pt x="54" y="10"/>
                    </a:lnTo>
                    <a:lnTo>
                      <a:pt x="50" y="10"/>
                    </a:lnTo>
                    <a:lnTo>
                      <a:pt x="47" y="10"/>
                    </a:lnTo>
                    <a:lnTo>
                      <a:pt x="43" y="10"/>
                    </a:lnTo>
                    <a:lnTo>
                      <a:pt x="39" y="10"/>
                    </a:lnTo>
                    <a:lnTo>
                      <a:pt x="37" y="10"/>
                    </a:lnTo>
                    <a:lnTo>
                      <a:pt x="34" y="10"/>
                    </a:lnTo>
                    <a:lnTo>
                      <a:pt x="30" y="13"/>
                    </a:lnTo>
                    <a:lnTo>
                      <a:pt x="28" y="13"/>
                    </a:lnTo>
                    <a:lnTo>
                      <a:pt x="26" y="15"/>
                    </a:lnTo>
                    <a:lnTo>
                      <a:pt x="23" y="17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5" y="26"/>
                    </a:lnTo>
                    <a:lnTo>
                      <a:pt x="15" y="28"/>
                    </a:lnTo>
                    <a:lnTo>
                      <a:pt x="13" y="32"/>
                    </a:lnTo>
                    <a:lnTo>
                      <a:pt x="13" y="34"/>
                    </a:lnTo>
                    <a:lnTo>
                      <a:pt x="10" y="39"/>
                    </a:lnTo>
                    <a:lnTo>
                      <a:pt x="10" y="41"/>
                    </a:lnTo>
                    <a:lnTo>
                      <a:pt x="10" y="45"/>
                    </a:lnTo>
                    <a:close/>
                    <a:moveTo>
                      <a:pt x="0" y="45"/>
                    </a:moveTo>
                    <a:lnTo>
                      <a:pt x="0" y="41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2" y="28"/>
                    </a:lnTo>
                    <a:lnTo>
                      <a:pt x="4" y="23"/>
                    </a:lnTo>
                    <a:lnTo>
                      <a:pt x="6" y="19"/>
                    </a:lnTo>
                    <a:lnTo>
                      <a:pt x="8" y="15"/>
                    </a:lnTo>
                    <a:lnTo>
                      <a:pt x="13" y="13"/>
                    </a:lnTo>
                    <a:lnTo>
                      <a:pt x="15" y="8"/>
                    </a:lnTo>
                    <a:lnTo>
                      <a:pt x="19" y="6"/>
                    </a:lnTo>
                    <a:lnTo>
                      <a:pt x="23" y="4"/>
                    </a:lnTo>
                    <a:lnTo>
                      <a:pt x="26" y="2"/>
                    </a:lnTo>
                    <a:lnTo>
                      <a:pt x="30" y="0"/>
                    </a:lnTo>
                    <a:lnTo>
                      <a:pt x="34" y="0"/>
                    </a:lnTo>
                    <a:lnTo>
                      <a:pt x="39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0"/>
                    </a:lnTo>
                    <a:lnTo>
                      <a:pt x="60" y="2"/>
                    </a:lnTo>
                    <a:lnTo>
                      <a:pt x="65" y="4"/>
                    </a:lnTo>
                    <a:lnTo>
                      <a:pt x="69" y="6"/>
                    </a:lnTo>
                    <a:lnTo>
                      <a:pt x="71" y="8"/>
                    </a:lnTo>
                    <a:lnTo>
                      <a:pt x="76" y="13"/>
                    </a:lnTo>
                    <a:lnTo>
                      <a:pt x="78" y="15"/>
                    </a:lnTo>
                    <a:lnTo>
                      <a:pt x="82" y="19"/>
                    </a:lnTo>
                    <a:lnTo>
                      <a:pt x="84" y="23"/>
                    </a:lnTo>
                    <a:lnTo>
                      <a:pt x="87" y="28"/>
                    </a:lnTo>
                    <a:lnTo>
                      <a:pt x="87" y="30"/>
                    </a:lnTo>
                    <a:lnTo>
                      <a:pt x="89" y="34"/>
                    </a:lnTo>
                    <a:lnTo>
                      <a:pt x="89" y="39"/>
                    </a:lnTo>
                    <a:lnTo>
                      <a:pt x="89" y="43"/>
                    </a:lnTo>
                    <a:lnTo>
                      <a:pt x="89" y="50"/>
                    </a:lnTo>
                    <a:lnTo>
                      <a:pt x="89" y="54"/>
                    </a:lnTo>
                    <a:lnTo>
                      <a:pt x="87" y="58"/>
                    </a:lnTo>
                    <a:lnTo>
                      <a:pt x="87" y="63"/>
                    </a:lnTo>
                    <a:lnTo>
                      <a:pt x="84" y="67"/>
                    </a:lnTo>
                    <a:lnTo>
                      <a:pt x="82" y="71"/>
                    </a:lnTo>
                    <a:lnTo>
                      <a:pt x="80" y="73"/>
                    </a:lnTo>
                    <a:lnTo>
                      <a:pt x="76" y="78"/>
                    </a:lnTo>
                    <a:lnTo>
                      <a:pt x="73" y="80"/>
                    </a:lnTo>
                    <a:lnTo>
                      <a:pt x="69" y="84"/>
                    </a:lnTo>
                    <a:lnTo>
                      <a:pt x="65" y="87"/>
                    </a:lnTo>
                    <a:lnTo>
                      <a:pt x="60" y="89"/>
                    </a:lnTo>
                    <a:lnTo>
                      <a:pt x="58" y="89"/>
                    </a:lnTo>
                    <a:lnTo>
                      <a:pt x="54" y="91"/>
                    </a:lnTo>
                    <a:lnTo>
                      <a:pt x="50" y="91"/>
                    </a:lnTo>
                    <a:lnTo>
                      <a:pt x="43" y="91"/>
                    </a:lnTo>
                    <a:lnTo>
                      <a:pt x="39" y="91"/>
                    </a:lnTo>
                    <a:lnTo>
                      <a:pt x="34" y="91"/>
                    </a:lnTo>
                    <a:lnTo>
                      <a:pt x="30" y="89"/>
                    </a:lnTo>
                    <a:lnTo>
                      <a:pt x="26" y="89"/>
                    </a:lnTo>
                    <a:lnTo>
                      <a:pt x="23" y="87"/>
                    </a:lnTo>
                    <a:lnTo>
                      <a:pt x="19" y="84"/>
                    </a:lnTo>
                    <a:lnTo>
                      <a:pt x="15" y="80"/>
                    </a:lnTo>
                    <a:lnTo>
                      <a:pt x="13" y="78"/>
                    </a:lnTo>
                    <a:lnTo>
                      <a:pt x="8" y="73"/>
                    </a:lnTo>
                    <a:lnTo>
                      <a:pt x="6" y="71"/>
                    </a:lnTo>
                    <a:lnTo>
                      <a:pt x="4" y="67"/>
                    </a:lnTo>
                    <a:lnTo>
                      <a:pt x="2" y="63"/>
                    </a:lnTo>
                    <a:lnTo>
                      <a:pt x="0" y="58"/>
                    </a:lnTo>
                    <a:lnTo>
                      <a:pt x="0" y="54"/>
                    </a:lnTo>
                    <a:lnTo>
                      <a:pt x="0" y="5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95" name="Rectangle 124"/>
              <p:cNvSpPr>
                <a:spLocks noChangeArrowheads="1"/>
              </p:cNvSpPr>
              <p:nvPr/>
            </p:nvSpPr>
            <p:spPr bwMode="auto">
              <a:xfrm>
                <a:off x="2402" y="2964"/>
                <a:ext cx="11" cy="11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96" name="Freeform 125"/>
              <p:cNvSpPr>
                <a:spLocks noEditPoints="1"/>
              </p:cNvSpPr>
              <p:nvPr/>
            </p:nvSpPr>
            <p:spPr bwMode="auto">
              <a:xfrm>
                <a:off x="2432" y="2964"/>
                <a:ext cx="11" cy="116"/>
              </a:xfrm>
              <a:custGeom>
                <a:avLst/>
                <a:gdLst>
                  <a:gd name="T0" fmla="*/ 11 w 11"/>
                  <a:gd name="T1" fmla="*/ 18 h 116"/>
                  <a:gd name="T2" fmla="*/ 0 w 11"/>
                  <a:gd name="T3" fmla="*/ 18 h 116"/>
                  <a:gd name="T4" fmla="*/ 0 w 11"/>
                  <a:gd name="T5" fmla="*/ 0 h 116"/>
                  <a:gd name="T6" fmla="*/ 11 w 11"/>
                  <a:gd name="T7" fmla="*/ 0 h 116"/>
                  <a:gd name="T8" fmla="*/ 11 w 11"/>
                  <a:gd name="T9" fmla="*/ 18 h 116"/>
                  <a:gd name="T10" fmla="*/ 0 w 11"/>
                  <a:gd name="T11" fmla="*/ 116 h 116"/>
                  <a:gd name="T12" fmla="*/ 0 w 11"/>
                  <a:gd name="T13" fmla="*/ 29 h 116"/>
                  <a:gd name="T14" fmla="*/ 11 w 11"/>
                  <a:gd name="T15" fmla="*/ 29 h 116"/>
                  <a:gd name="T16" fmla="*/ 11 w 11"/>
                  <a:gd name="T17" fmla="*/ 116 h 116"/>
                  <a:gd name="T18" fmla="*/ 0 w 11"/>
                  <a:gd name="T19" fmla="*/ 116 h 1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"/>
                  <a:gd name="T31" fmla="*/ 0 h 116"/>
                  <a:gd name="T32" fmla="*/ 11 w 11"/>
                  <a:gd name="T33" fmla="*/ 116 h 1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" h="116">
                    <a:moveTo>
                      <a:pt x="11" y="18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18"/>
                    </a:lnTo>
                    <a:close/>
                    <a:moveTo>
                      <a:pt x="0" y="116"/>
                    </a:moveTo>
                    <a:lnTo>
                      <a:pt x="0" y="29"/>
                    </a:lnTo>
                    <a:lnTo>
                      <a:pt x="11" y="29"/>
                    </a:lnTo>
                    <a:lnTo>
                      <a:pt x="11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97" name="Freeform 126"/>
              <p:cNvSpPr>
                <a:spLocks/>
              </p:cNvSpPr>
              <p:nvPr/>
            </p:nvSpPr>
            <p:spPr bwMode="auto">
              <a:xfrm>
                <a:off x="1919" y="2975"/>
                <a:ext cx="44" cy="44"/>
              </a:xfrm>
              <a:custGeom>
                <a:avLst/>
                <a:gdLst>
                  <a:gd name="T0" fmla="*/ 0 w 44"/>
                  <a:gd name="T1" fmla="*/ 0 h 44"/>
                  <a:gd name="T2" fmla="*/ 0 w 44"/>
                  <a:gd name="T3" fmla="*/ 44 h 44"/>
                  <a:gd name="T4" fmla="*/ 18 w 44"/>
                  <a:gd name="T5" fmla="*/ 44 h 44"/>
                  <a:gd name="T6" fmla="*/ 20 w 44"/>
                  <a:gd name="T7" fmla="*/ 44 h 44"/>
                  <a:gd name="T8" fmla="*/ 24 w 44"/>
                  <a:gd name="T9" fmla="*/ 44 h 44"/>
                  <a:gd name="T10" fmla="*/ 26 w 44"/>
                  <a:gd name="T11" fmla="*/ 44 h 44"/>
                  <a:gd name="T12" fmla="*/ 29 w 44"/>
                  <a:gd name="T13" fmla="*/ 44 h 44"/>
                  <a:gd name="T14" fmla="*/ 31 w 44"/>
                  <a:gd name="T15" fmla="*/ 42 h 44"/>
                  <a:gd name="T16" fmla="*/ 33 w 44"/>
                  <a:gd name="T17" fmla="*/ 42 h 44"/>
                  <a:gd name="T18" fmla="*/ 35 w 44"/>
                  <a:gd name="T19" fmla="*/ 39 h 44"/>
                  <a:gd name="T20" fmla="*/ 37 w 44"/>
                  <a:gd name="T21" fmla="*/ 39 h 44"/>
                  <a:gd name="T22" fmla="*/ 39 w 44"/>
                  <a:gd name="T23" fmla="*/ 37 h 44"/>
                  <a:gd name="T24" fmla="*/ 42 w 44"/>
                  <a:gd name="T25" fmla="*/ 35 h 44"/>
                  <a:gd name="T26" fmla="*/ 42 w 44"/>
                  <a:gd name="T27" fmla="*/ 33 h 44"/>
                  <a:gd name="T28" fmla="*/ 44 w 44"/>
                  <a:gd name="T29" fmla="*/ 31 h 44"/>
                  <a:gd name="T30" fmla="*/ 44 w 44"/>
                  <a:gd name="T31" fmla="*/ 29 h 44"/>
                  <a:gd name="T32" fmla="*/ 44 w 44"/>
                  <a:gd name="T33" fmla="*/ 26 h 44"/>
                  <a:gd name="T34" fmla="*/ 44 w 44"/>
                  <a:gd name="T35" fmla="*/ 22 h 44"/>
                  <a:gd name="T36" fmla="*/ 44 w 44"/>
                  <a:gd name="T37" fmla="*/ 20 h 44"/>
                  <a:gd name="T38" fmla="*/ 44 w 44"/>
                  <a:gd name="T39" fmla="*/ 18 h 44"/>
                  <a:gd name="T40" fmla="*/ 44 w 44"/>
                  <a:gd name="T41" fmla="*/ 16 h 44"/>
                  <a:gd name="T42" fmla="*/ 42 w 44"/>
                  <a:gd name="T43" fmla="*/ 13 h 44"/>
                  <a:gd name="T44" fmla="*/ 42 w 44"/>
                  <a:gd name="T45" fmla="*/ 11 h 44"/>
                  <a:gd name="T46" fmla="*/ 39 w 44"/>
                  <a:gd name="T47" fmla="*/ 9 h 44"/>
                  <a:gd name="T48" fmla="*/ 39 w 44"/>
                  <a:gd name="T49" fmla="*/ 7 h 44"/>
                  <a:gd name="T50" fmla="*/ 37 w 44"/>
                  <a:gd name="T51" fmla="*/ 5 h 44"/>
                  <a:gd name="T52" fmla="*/ 35 w 44"/>
                  <a:gd name="T53" fmla="*/ 5 h 44"/>
                  <a:gd name="T54" fmla="*/ 33 w 44"/>
                  <a:gd name="T55" fmla="*/ 3 h 44"/>
                  <a:gd name="T56" fmla="*/ 31 w 44"/>
                  <a:gd name="T57" fmla="*/ 3 h 44"/>
                  <a:gd name="T58" fmla="*/ 29 w 44"/>
                  <a:gd name="T59" fmla="*/ 3 h 44"/>
                  <a:gd name="T60" fmla="*/ 26 w 44"/>
                  <a:gd name="T61" fmla="*/ 0 h 44"/>
                  <a:gd name="T62" fmla="*/ 22 w 44"/>
                  <a:gd name="T63" fmla="*/ 0 h 44"/>
                  <a:gd name="T64" fmla="*/ 20 w 44"/>
                  <a:gd name="T65" fmla="*/ 0 h 44"/>
                  <a:gd name="T66" fmla="*/ 15 w 44"/>
                  <a:gd name="T67" fmla="*/ 0 h 44"/>
                  <a:gd name="T68" fmla="*/ 0 w 44"/>
                  <a:gd name="T69" fmla="*/ 0 h 4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4"/>
                  <a:gd name="T106" fmla="*/ 0 h 44"/>
                  <a:gd name="T107" fmla="*/ 44 w 44"/>
                  <a:gd name="T108" fmla="*/ 44 h 4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4" h="44">
                    <a:moveTo>
                      <a:pt x="0" y="0"/>
                    </a:moveTo>
                    <a:lnTo>
                      <a:pt x="0" y="44"/>
                    </a:lnTo>
                    <a:lnTo>
                      <a:pt x="18" y="44"/>
                    </a:lnTo>
                    <a:lnTo>
                      <a:pt x="20" y="44"/>
                    </a:lnTo>
                    <a:lnTo>
                      <a:pt x="24" y="44"/>
                    </a:lnTo>
                    <a:lnTo>
                      <a:pt x="26" y="44"/>
                    </a:lnTo>
                    <a:lnTo>
                      <a:pt x="29" y="44"/>
                    </a:lnTo>
                    <a:lnTo>
                      <a:pt x="31" y="42"/>
                    </a:lnTo>
                    <a:lnTo>
                      <a:pt x="33" y="42"/>
                    </a:lnTo>
                    <a:lnTo>
                      <a:pt x="35" y="39"/>
                    </a:lnTo>
                    <a:lnTo>
                      <a:pt x="37" y="39"/>
                    </a:lnTo>
                    <a:lnTo>
                      <a:pt x="39" y="37"/>
                    </a:lnTo>
                    <a:lnTo>
                      <a:pt x="42" y="35"/>
                    </a:lnTo>
                    <a:lnTo>
                      <a:pt x="42" y="33"/>
                    </a:lnTo>
                    <a:lnTo>
                      <a:pt x="44" y="31"/>
                    </a:lnTo>
                    <a:lnTo>
                      <a:pt x="44" y="29"/>
                    </a:lnTo>
                    <a:lnTo>
                      <a:pt x="44" y="26"/>
                    </a:lnTo>
                    <a:lnTo>
                      <a:pt x="44" y="22"/>
                    </a:lnTo>
                    <a:lnTo>
                      <a:pt x="44" y="20"/>
                    </a:lnTo>
                    <a:lnTo>
                      <a:pt x="44" y="18"/>
                    </a:lnTo>
                    <a:lnTo>
                      <a:pt x="44" y="16"/>
                    </a:lnTo>
                    <a:lnTo>
                      <a:pt x="42" y="13"/>
                    </a:lnTo>
                    <a:lnTo>
                      <a:pt x="42" y="11"/>
                    </a:lnTo>
                    <a:lnTo>
                      <a:pt x="39" y="9"/>
                    </a:lnTo>
                    <a:lnTo>
                      <a:pt x="39" y="7"/>
                    </a:lnTo>
                    <a:lnTo>
                      <a:pt x="37" y="5"/>
                    </a:lnTo>
                    <a:lnTo>
                      <a:pt x="35" y="5"/>
                    </a:lnTo>
                    <a:lnTo>
                      <a:pt x="33" y="3"/>
                    </a:lnTo>
                    <a:lnTo>
                      <a:pt x="31" y="3"/>
                    </a:lnTo>
                    <a:lnTo>
                      <a:pt x="29" y="3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98" name="Freeform 127"/>
              <p:cNvSpPr>
                <a:spLocks/>
              </p:cNvSpPr>
              <p:nvPr/>
            </p:nvSpPr>
            <p:spPr bwMode="auto">
              <a:xfrm>
                <a:off x="1908" y="2964"/>
                <a:ext cx="68" cy="116"/>
              </a:xfrm>
              <a:custGeom>
                <a:avLst/>
                <a:gdLst>
                  <a:gd name="T0" fmla="*/ 0 w 68"/>
                  <a:gd name="T1" fmla="*/ 0 h 116"/>
                  <a:gd name="T2" fmla="*/ 24 w 68"/>
                  <a:gd name="T3" fmla="*/ 0 h 116"/>
                  <a:gd name="T4" fmla="*/ 26 w 68"/>
                  <a:gd name="T5" fmla="*/ 0 h 116"/>
                  <a:gd name="T6" fmla="*/ 29 w 68"/>
                  <a:gd name="T7" fmla="*/ 0 h 116"/>
                  <a:gd name="T8" fmla="*/ 31 w 68"/>
                  <a:gd name="T9" fmla="*/ 0 h 116"/>
                  <a:gd name="T10" fmla="*/ 33 w 68"/>
                  <a:gd name="T11" fmla="*/ 0 h 116"/>
                  <a:gd name="T12" fmla="*/ 35 w 68"/>
                  <a:gd name="T13" fmla="*/ 0 h 116"/>
                  <a:gd name="T14" fmla="*/ 37 w 68"/>
                  <a:gd name="T15" fmla="*/ 0 h 116"/>
                  <a:gd name="T16" fmla="*/ 40 w 68"/>
                  <a:gd name="T17" fmla="*/ 0 h 116"/>
                  <a:gd name="T18" fmla="*/ 42 w 68"/>
                  <a:gd name="T19" fmla="*/ 0 h 116"/>
                  <a:gd name="T20" fmla="*/ 44 w 68"/>
                  <a:gd name="T21" fmla="*/ 3 h 116"/>
                  <a:gd name="T22" fmla="*/ 46 w 68"/>
                  <a:gd name="T23" fmla="*/ 3 h 116"/>
                  <a:gd name="T24" fmla="*/ 48 w 68"/>
                  <a:gd name="T25" fmla="*/ 3 h 116"/>
                  <a:gd name="T26" fmla="*/ 50 w 68"/>
                  <a:gd name="T27" fmla="*/ 3 h 116"/>
                  <a:gd name="T28" fmla="*/ 50 w 68"/>
                  <a:gd name="T29" fmla="*/ 5 h 116"/>
                  <a:gd name="T30" fmla="*/ 53 w 68"/>
                  <a:gd name="T31" fmla="*/ 5 h 116"/>
                  <a:gd name="T32" fmla="*/ 55 w 68"/>
                  <a:gd name="T33" fmla="*/ 7 h 116"/>
                  <a:gd name="T34" fmla="*/ 57 w 68"/>
                  <a:gd name="T35" fmla="*/ 9 h 116"/>
                  <a:gd name="T36" fmla="*/ 59 w 68"/>
                  <a:gd name="T37" fmla="*/ 9 h 116"/>
                  <a:gd name="T38" fmla="*/ 59 w 68"/>
                  <a:gd name="T39" fmla="*/ 11 h 116"/>
                  <a:gd name="T40" fmla="*/ 61 w 68"/>
                  <a:gd name="T41" fmla="*/ 14 h 116"/>
                  <a:gd name="T42" fmla="*/ 63 w 68"/>
                  <a:gd name="T43" fmla="*/ 16 h 116"/>
                  <a:gd name="T44" fmla="*/ 63 w 68"/>
                  <a:gd name="T45" fmla="*/ 18 h 116"/>
                  <a:gd name="T46" fmla="*/ 66 w 68"/>
                  <a:gd name="T47" fmla="*/ 20 h 116"/>
                  <a:gd name="T48" fmla="*/ 66 w 68"/>
                  <a:gd name="T49" fmla="*/ 22 h 116"/>
                  <a:gd name="T50" fmla="*/ 66 w 68"/>
                  <a:gd name="T51" fmla="*/ 24 h 116"/>
                  <a:gd name="T52" fmla="*/ 68 w 68"/>
                  <a:gd name="T53" fmla="*/ 27 h 116"/>
                  <a:gd name="T54" fmla="*/ 68 w 68"/>
                  <a:gd name="T55" fmla="*/ 29 h 116"/>
                  <a:gd name="T56" fmla="*/ 68 w 68"/>
                  <a:gd name="T57" fmla="*/ 31 h 116"/>
                  <a:gd name="T58" fmla="*/ 68 w 68"/>
                  <a:gd name="T59" fmla="*/ 33 h 116"/>
                  <a:gd name="T60" fmla="*/ 68 w 68"/>
                  <a:gd name="T61" fmla="*/ 35 h 116"/>
                  <a:gd name="T62" fmla="*/ 68 w 68"/>
                  <a:gd name="T63" fmla="*/ 37 h 116"/>
                  <a:gd name="T64" fmla="*/ 68 w 68"/>
                  <a:gd name="T65" fmla="*/ 40 h 116"/>
                  <a:gd name="T66" fmla="*/ 66 w 68"/>
                  <a:gd name="T67" fmla="*/ 42 h 116"/>
                  <a:gd name="T68" fmla="*/ 66 w 68"/>
                  <a:gd name="T69" fmla="*/ 44 h 116"/>
                  <a:gd name="T70" fmla="*/ 66 w 68"/>
                  <a:gd name="T71" fmla="*/ 46 h 116"/>
                  <a:gd name="T72" fmla="*/ 66 w 68"/>
                  <a:gd name="T73" fmla="*/ 48 h 116"/>
                  <a:gd name="T74" fmla="*/ 63 w 68"/>
                  <a:gd name="T75" fmla="*/ 50 h 116"/>
                  <a:gd name="T76" fmla="*/ 61 w 68"/>
                  <a:gd name="T77" fmla="*/ 53 h 116"/>
                  <a:gd name="T78" fmla="*/ 61 w 68"/>
                  <a:gd name="T79" fmla="*/ 55 h 116"/>
                  <a:gd name="T80" fmla="*/ 59 w 68"/>
                  <a:gd name="T81" fmla="*/ 57 h 116"/>
                  <a:gd name="T82" fmla="*/ 57 w 68"/>
                  <a:gd name="T83" fmla="*/ 59 h 116"/>
                  <a:gd name="T84" fmla="*/ 55 w 68"/>
                  <a:gd name="T85" fmla="*/ 59 h 116"/>
                  <a:gd name="T86" fmla="*/ 53 w 68"/>
                  <a:gd name="T87" fmla="*/ 61 h 116"/>
                  <a:gd name="T88" fmla="*/ 50 w 68"/>
                  <a:gd name="T89" fmla="*/ 64 h 116"/>
                  <a:gd name="T90" fmla="*/ 48 w 68"/>
                  <a:gd name="T91" fmla="*/ 64 h 116"/>
                  <a:gd name="T92" fmla="*/ 46 w 68"/>
                  <a:gd name="T93" fmla="*/ 64 h 116"/>
                  <a:gd name="T94" fmla="*/ 46 w 68"/>
                  <a:gd name="T95" fmla="*/ 66 h 116"/>
                  <a:gd name="T96" fmla="*/ 44 w 68"/>
                  <a:gd name="T97" fmla="*/ 66 h 116"/>
                  <a:gd name="T98" fmla="*/ 42 w 68"/>
                  <a:gd name="T99" fmla="*/ 66 h 116"/>
                  <a:gd name="T100" fmla="*/ 40 w 68"/>
                  <a:gd name="T101" fmla="*/ 66 h 116"/>
                  <a:gd name="T102" fmla="*/ 37 w 68"/>
                  <a:gd name="T103" fmla="*/ 66 h 116"/>
                  <a:gd name="T104" fmla="*/ 35 w 68"/>
                  <a:gd name="T105" fmla="*/ 68 h 116"/>
                  <a:gd name="T106" fmla="*/ 33 w 68"/>
                  <a:gd name="T107" fmla="*/ 68 h 116"/>
                  <a:gd name="T108" fmla="*/ 31 w 68"/>
                  <a:gd name="T109" fmla="*/ 68 h 116"/>
                  <a:gd name="T110" fmla="*/ 29 w 68"/>
                  <a:gd name="T111" fmla="*/ 68 h 116"/>
                  <a:gd name="T112" fmla="*/ 26 w 68"/>
                  <a:gd name="T113" fmla="*/ 68 h 116"/>
                  <a:gd name="T114" fmla="*/ 11 w 68"/>
                  <a:gd name="T115" fmla="*/ 68 h 116"/>
                  <a:gd name="T116" fmla="*/ 11 w 68"/>
                  <a:gd name="T117" fmla="*/ 116 h 116"/>
                  <a:gd name="T118" fmla="*/ 0 w 68"/>
                  <a:gd name="T119" fmla="*/ 116 h 116"/>
                  <a:gd name="T120" fmla="*/ 0 w 68"/>
                  <a:gd name="T121" fmla="*/ 0 h 11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8"/>
                  <a:gd name="T184" fmla="*/ 0 h 116"/>
                  <a:gd name="T185" fmla="*/ 68 w 68"/>
                  <a:gd name="T186" fmla="*/ 116 h 11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8" h="116">
                    <a:moveTo>
                      <a:pt x="0" y="0"/>
                    </a:moveTo>
                    <a:lnTo>
                      <a:pt x="24" y="0"/>
                    </a:lnTo>
                    <a:lnTo>
                      <a:pt x="26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5" y="0"/>
                    </a:lnTo>
                    <a:lnTo>
                      <a:pt x="37" y="0"/>
                    </a:lnTo>
                    <a:lnTo>
                      <a:pt x="40" y="0"/>
                    </a:lnTo>
                    <a:lnTo>
                      <a:pt x="42" y="0"/>
                    </a:lnTo>
                    <a:lnTo>
                      <a:pt x="44" y="3"/>
                    </a:lnTo>
                    <a:lnTo>
                      <a:pt x="46" y="3"/>
                    </a:lnTo>
                    <a:lnTo>
                      <a:pt x="48" y="3"/>
                    </a:lnTo>
                    <a:lnTo>
                      <a:pt x="50" y="3"/>
                    </a:lnTo>
                    <a:lnTo>
                      <a:pt x="50" y="5"/>
                    </a:lnTo>
                    <a:lnTo>
                      <a:pt x="53" y="5"/>
                    </a:lnTo>
                    <a:lnTo>
                      <a:pt x="55" y="7"/>
                    </a:lnTo>
                    <a:lnTo>
                      <a:pt x="57" y="9"/>
                    </a:lnTo>
                    <a:lnTo>
                      <a:pt x="59" y="9"/>
                    </a:lnTo>
                    <a:lnTo>
                      <a:pt x="59" y="11"/>
                    </a:lnTo>
                    <a:lnTo>
                      <a:pt x="61" y="14"/>
                    </a:lnTo>
                    <a:lnTo>
                      <a:pt x="63" y="16"/>
                    </a:lnTo>
                    <a:lnTo>
                      <a:pt x="63" y="18"/>
                    </a:lnTo>
                    <a:lnTo>
                      <a:pt x="66" y="20"/>
                    </a:lnTo>
                    <a:lnTo>
                      <a:pt x="66" y="22"/>
                    </a:lnTo>
                    <a:lnTo>
                      <a:pt x="66" y="24"/>
                    </a:lnTo>
                    <a:lnTo>
                      <a:pt x="68" y="27"/>
                    </a:lnTo>
                    <a:lnTo>
                      <a:pt x="68" y="29"/>
                    </a:lnTo>
                    <a:lnTo>
                      <a:pt x="68" y="31"/>
                    </a:lnTo>
                    <a:lnTo>
                      <a:pt x="68" y="33"/>
                    </a:lnTo>
                    <a:lnTo>
                      <a:pt x="68" y="35"/>
                    </a:lnTo>
                    <a:lnTo>
                      <a:pt x="68" y="37"/>
                    </a:lnTo>
                    <a:lnTo>
                      <a:pt x="68" y="40"/>
                    </a:lnTo>
                    <a:lnTo>
                      <a:pt x="66" y="42"/>
                    </a:lnTo>
                    <a:lnTo>
                      <a:pt x="66" y="44"/>
                    </a:lnTo>
                    <a:lnTo>
                      <a:pt x="66" y="46"/>
                    </a:lnTo>
                    <a:lnTo>
                      <a:pt x="66" y="48"/>
                    </a:lnTo>
                    <a:lnTo>
                      <a:pt x="63" y="50"/>
                    </a:lnTo>
                    <a:lnTo>
                      <a:pt x="61" y="53"/>
                    </a:lnTo>
                    <a:lnTo>
                      <a:pt x="61" y="55"/>
                    </a:lnTo>
                    <a:lnTo>
                      <a:pt x="59" y="57"/>
                    </a:lnTo>
                    <a:lnTo>
                      <a:pt x="57" y="59"/>
                    </a:lnTo>
                    <a:lnTo>
                      <a:pt x="55" y="59"/>
                    </a:lnTo>
                    <a:lnTo>
                      <a:pt x="53" y="61"/>
                    </a:lnTo>
                    <a:lnTo>
                      <a:pt x="50" y="64"/>
                    </a:lnTo>
                    <a:lnTo>
                      <a:pt x="48" y="64"/>
                    </a:lnTo>
                    <a:lnTo>
                      <a:pt x="46" y="64"/>
                    </a:lnTo>
                    <a:lnTo>
                      <a:pt x="46" y="66"/>
                    </a:lnTo>
                    <a:lnTo>
                      <a:pt x="44" y="66"/>
                    </a:lnTo>
                    <a:lnTo>
                      <a:pt x="42" y="66"/>
                    </a:lnTo>
                    <a:lnTo>
                      <a:pt x="40" y="66"/>
                    </a:lnTo>
                    <a:lnTo>
                      <a:pt x="37" y="66"/>
                    </a:lnTo>
                    <a:lnTo>
                      <a:pt x="35" y="68"/>
                    </a:lnTo>
                    <a:lnTo>
                      <a:pt x="33" y="68"/>
                    </a:lnTo>
                    <a:lnTo>
                      <a:pt x="31" y="68"/>
                    </a:lnTo>
                    <a:lnTo>
                      <a:pt x="29" y="68"/>
                    </a:lnTo>
                    <a:lnTo>
                      <a:pt x="26" y="68"/>
                    </a:lnTo>
                    <a:lnTo>
                      <a:pt x="11" y="68"/>
                    </a:lnTo>
                    <a:lnTo>
                      <a:pt x="11" y="116"/>
                    </a:lnTo>
                    <a:lnTo>
                      <a:pt x="0" y="116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99" name="Freeform 128"/>
              <p:cNvSpPr>
                <a:spLocks/>
              </p:cNvSpPr>
              <p:nvPr/>
            </p:nvSpPr>
            <p:spPr bwMode="auto">
              <a:xfrm>
                <a:off x="1989" y="3001"/>
                <a:ext cx="67" cy="70"/>
              </a:xfrm>
              <a:custGeom>
                <a:avLst/>
                <a:gdLst>
                  <a:gd name="T0" fmla="*/ 0 w 67"/>
                  <a:gd name="T1" fmla="*/ 40 h 70"/>
                  <a:gd name="T2" fmla="*/ 2 w 67"/>
                  <a:gd name="T3" fmla="*/ 46 h 70"/>
                  <a:gd name="T4" fmla="*/ 4 w 67"/>
                  <a:gd name="T5" fmla="*/ 53 h 70"/>
                  <a:gd name="T6" fmla="*/ 9 w 67"/>
                  <a:gd name="T7" fmla="*/ 57 h 70"/>
                  <a:gd name="T8" fmla="*/ 13 w 67"/>
                  <a:gd name="T9" fmla="*/ 63 h 70"/>
                  <a:gd name="T10" fmla="*/ 17 w 67"/>
                  <a:gd name="T11" fmla="*/ 66 h 70"/>
                  <a:gd name="T12" fmla="*/ 24 w 67"/>
                  <a:gd name="T13" fmla="*/ 70 h 70"/>
                  <a:gd name="T14" fmla="*/ 30 w 67"/>
                  <a:gd name="T15" fmla="*/ 70 h 70"/>
                  <a:gd name="T16" fmla="*/ 37 w 67"/>
                  <a:gd name="T17" fmla="*/ 70 h 70"/>
                  <a:gd name="T18" fmla="*/ 43 w 67"/>
                  <a:gd name="T19" fmla="*/ 70 h 70"/>
                  <a:gd name="T20" fmla="*/ 50 w 67"/>
                  <a:gd name="T21" fmla="*/ 66 h 70"/>
                  <a:gd name="T22" fmla="*/ 54 w 67"/>
                  <a:gd name="T23" fmla="*/ 63 h 70"/>
                  <a:gd name="T24" fmla="*/ 61 w 67"/>
                  <a:gd name="T25" fmla="*/ 57 h 70"/>
                  <a:gd name="T26" fmla="*/ 63 w 67"/>
                  <a:gd name="T27" fmla="*/ 53 h 70"/>
                  <a:gd name="T28" fmla="*/ 65 w 67"/>
                  <a:gd name="T29" fmla="*/ 46 h 70"/>
                  <a:gd name="T30" fmla="*/ 67 w 67"/>
                  <a:gd name="T31" fmla="*/ 40 h 70"/>
                  <a:gd name="T32" fmla="*/ 67 w 67"/>
                  <a:gd name="T33" fmla="*/ 31 h 70"/>
                  <a:gd name="T34" fmla="*/ 65 w 67"/>
                  <a:gd name="T35" fmla="*/ 24 h 70"/>
                  <a:gd name="T36" fmla="*/ 63 w 67"/>
                  <a:gd name="T37" fmla="*/ 18 h 70"/>
                  <a:gd name="T38" fmla="*/ 58 w 67"/>
                  <a:gd name="T39" fmla="*/ 11 h 70"/>
                  <a:gd name="T40" fmla="*/ 54 w 67"/>
                  <a:gd name="T41" fmla="*/ 7 h 70"/>
                  <a:gd name="T42" fmla="*/ 50 w 67"/>
                  <a:gd name="T43" fmla="*/ 3 h 70"/>
                  <a:gd name="T44" fmla="*/ 43 w 67"/>
                  <a:gd name="T45" fmla="*/ 0 h 70"/>
                  <a:gd name="T46" fmla="*/ 37 w 67"/>
                  <a:gd name="T47" fmla="*/ 0 h 70"/>
                  <a:gd name="T48" fmla="*/ 30 w 67"/>
                  <a:gd name="T49" fmla="*/ 0 h 70"/>
                  <a:gd name="T50" fmla="*/ 24 w 67"/>
                  <a:gd name="T51" fmla="*/ 0 h 70"/>
                  <a:gd name="T52" fmla="*/ 17 w 67"/>
                  <a:gd name="T53" fmla="*/ 3 h 70"/>
                  <a:gd name="T54" fmla="*/ 13 w 67"/>
                  <a:gd name="T55" fmla="*/ 7 h 70"/>
                  <a:gd name="T56" fmla="*/ 9 w 67"/>
                  <a:gd name="T57" fmla="*/ 11 h 70"/>
                  <a:gd name="T58" fmla="*/ 4 w 67"/>
                  <a:gd name="T59" fmla="*/ 18 h 70"/>
                  <a:gd name="T60" fmla="*/ 2 w 67"/>
                  <a:gd name="T61" fmla="*/ 24 h 70"/>
                  <a:gd name="T62" fmla="*/ 0 w 67"/>
                  <a:gd name="T63" fmla="*/ 31 h 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7"/>
                  <a:gd name="T97" fmla="*/ 0 h 70"/>
                  <a:gd name="T98" fmla="*/ 67 w 67"/>
                  <a:gd name="T99" fmla="*/ 70 h 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7" h="70">
                    <a:moveTo>
                      <a:pt x="0" y="35"/>
                    </a:moveTo>
                    <a:lnTo>
                      <a:pt x="0" y="40"/>
                    </a:lnTo>
                    <a:lnTo>
                      <a:pt x="0" y="42"/>
                    </a:lnTo>
                    <a:lnTo>
                      <a:pt x="2" y="46"/>
                    </a:lnTo>
                    <a:lnTo>
                      <a:pt x="2" y="48"/>
                    </a:lnTo>
                    <a:lnTo>
                      <a:pt x="4" y="53"/>
                    </a:lnTo>
                    <a:lnTo>
                      <a:pt x="6" y="55"/>
                    </a:lnTo>
                    <a:lnTo>
                      <a:pt x="9" y="57"/>
                    </a:lnTo>
                    <a:lnTo>
                      <a:pt x="11" y="61"/>
                    </a:lnTo>
                    <a:lnTo>
                      <a:pt x="13" y="63"/>
                    </a:lnTo>
                    <a:lnTo>
                      <a:pt x="15" y="66"/>
                    </a:lnTo>
                    <a:lnTo>
                      <a:pt x="17" y="66"/>
                    </a:lnTo>
                    <a:lnTo>
                      <a:pt x="22" y="68"/>
                    </a:lnTo>
                    <a:lnTo>
                      <a:pt x="24" y="70"/>
                    </a:lnTo>
                    <a:lnTo>
                      <a:pt x="26" y="70"/>
                    </a:lnTo>
                    <a:lnTo>
                      <a:pt x="30" y="70"/>
                    </a:lnTo>
                    <a:lnTo>
                      <a:pt x="35" y="70"/>
                    </a:lnTo>
                    <a:lnTo>
                      <a:pt x="37" y="70"/>
                    </a:lnTo>
                    <a:lnTo>
                      <a:pt x="41" y="70"/>
                    </a:lnTo>
                    <a:lnTo>
                      <a:pt x="43" y="70"/>
                    </a:lnTo>
                    <a:lnTo>
                      <a:pt x="48" y="68"/>
                    </a:lnTo>
                    <a:lnTo>
                      <a:pt x="50" y="66"/>
                    </a:lnTo>
                    <a:lnTo>
                      <a:pt x="52" y="66"/>
                    </a:lnTo>
                    <a:lnTo>
                      <a:pt x="54" y="63"/>
                    </a:lnTo>
                    <a:lnTo>
                      <a:pt x="58" y="61"/>
                    </a:lnTo>
                    <a:lnTo>
                      <a:pt x="61" y="57"/>
                    </a:lnTo>
                    <a:lnTo>
                      <a:pt x="61" y="55"/>
                    </a:lnTo>
                    <a:lnTo>
                      <a:pt x="63" y="53"/>
                    </a:lnTo>
                    <a:lnTo>
                      <a:pt x="65" y="48"/>
                    </a:lnTo>
                    <a:lnTo>
                      <a:pt x="65" y="46"/>
                    </a:lnTo>
                    <a:lnTo>
                      <a:pt x="67" y="42"/>
                    </a:lnTo>
                    <a:lnTo>
                      <a:pt x="67" y="40"/>
                    </a:lnTo>
                    <a:lnTo>
                      <a:pt x="67" y="35"/>
                    </a:lnTo>
                    <a:lnTo>
                      <a:pt x="67" y="31"/>
                    </a:lnTo>
                    <a:lnTo>
                      <a:pt x="67" y="27"/>
                    </a:lnTo>
                    <a:lnTo>
                      <a:pt x="65" y="24"/>
                    </a:lnTo>
                    <a:lnTo>
                      <a:pt x="65" y="20"/>
                    </a:lnTo>
                    <a:lnTo>
                      <a:pt x="63" y="18"/>
                    </a:lnTo>
                    <a:lnTo>
                      <a:pt x="61" y="16"/>
                    </a:lnTo>
                    <a:lnTo>
                      <a:pt x="58" y="11"/>
                    </a:lnTo>
                    <a:lnTo>
                      <a:pt x="56" y="9"/>
                    </a:lnTo>
                    <a:lnTo>
                      <a:pt x="54" y="7"/>
                    </a:lnTo>
                    <a:lnTo>
                      <a:pt x="52" y="5"/>
                    </a:lnTo>
                    <a:lnTo>
                      <a:pt x="50" y="3"/>
                    </a:lnTo>
                    <a:lnTo>
                      <a:pt x="45" y="3"/>
                    </a:lnTo>
                    <a:lnTo>
                      <a:pt x="43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19" y="3"/>
                    </a:lnTo>
                    <a:lnTo>
                      <a:pt x="17" y="3"/>
                    </a:lnTo>
                    <a:lnTo>
                      <a:pt x="15" y="5"/>
                    </a:lnTo>
                    <a:lnTo>
                      <a:pt x="13" y="7"/>
                    </a:lnTo>
                    <a:lnTo>
                      <a:pt x="11" y="9"/>
                    </a:lnTo>
                    <a:lnTo>
                      <a:pt x="9" y="11"/>
                    </a:lnTo>
                    <a:lnTo>
                      <a:pt x="6" y="16"/>
                    </a:lnTo>
                    <a:lnTo>
                      <a:pt x="4" y="18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00" name="Freeform 129"/>
              <p:cNvSpPr>
                <a:spLocks/>
              </p:cNvSpPr>
              <p:nvPr/>
            </p:nvSpPr>
            <p:spPr bwMode="auto">
              <a:xfrm>
                <a:off x="1978" y="2991"/>
                <a:ext cx="89" cy="91"/>
              </a:xfrm>
              <a:custGeom>
                <a:avLst/>
                <a:gdLst>
                  <a:gd name="T0" fmla="*/ 0 w 89"/>
                  <a:gd name="T1" fmla="*/ 41 h 91"/>
                  <a:gd name="T2" fmla="*/ 2 w 89"/>
                  <a:gd name="T3" fmla="*/ 32 h 91"/>
                  <a:gd name="T4" fmla="*/ 4 w 89"/>
                  <a:gd name="T5" fmla="*/ 23 h 91"/>
                  <a:gd name="T6" fmla="*/ 9 w 89"/>
                  <a:gd name="T7" fmla="*/ 15 h 91"/>
                  <a:gd name="T8" fmla="*/ 15 w 89"/>
                  <a:gd name="T9" fmla="*/ 8 h 91"/>
                  <a:gd name="T10" fmla="*/ 24 w 89"/>
                  <a:gd name="T11" fmla="*/ 4 h 91"/>
                  <a:gd name="T12" fmla="*/ 30 w 89"/>
                  <a:gd name="T13" fmla="*/ 0 h 91"/>
                  <a:gd name="T14" fmla="*/ 39 w 89"/>
                  <a:gd name="T15" fmla="*/ 0 h 91"/>
                  <a:gd name="T16" fmla="*/ 48 w 89"/>
                  <a:gd name="T17" fmla="*/ 0 h 91"/>
                  <a:gd name="T18" fmla="*/ 56 w 89"/>
                  <a:gd name="T19" fmla="*/ 0 h 91"/>
                  <a:gd name="T20" fmla="*/ 65 w 89"/>
                  <a:gd name="T21" fmla="*/ 4 h 91"/>
                  <a:gd name="T22" fmla="*/ 74 w 89"/>
                  <a:gd name="T23" fmla="*/ 8 h 91"/>
                  <a:gd name="T24" fmla="*/ 80 w 89"/>
                  <a:gd name="T25" fmla="*/ 15 h 91"/>
                  <a:gd name="T26" fmla="*/ 85 w 89"/>
                  <a:gd name="T27" fmla="*/ 23 h 91"/>
                  <a:gd name="T28" fmla="*/ 87 w 89"/>
                  <a:gd name="T29" fmla="*/ 30 h 91"/>
                  <a:gd name="T30" fmla="*/ 89 w 89"/>
                  <a:gd name="T31" fmla="*/ 39 h 91"/>
                  <a:gd name="T32" fmla="*/ 89 w 89"/>
                  <a:gd name="T33" fmla="*/ 50 h 91"/>
                  <a:gd name="T34" fmla="*/ 87 w 89"/>
                  <a:gd name="T35" fmla="*/ 58 h 91"/>
                  <a:gd name="T36" fmla="*/ 85 w 89"/>
                  <a:gd name="T37" fmla="*/ 67 h 91"/>
                  <a:gd name="T38" fmla="*/ 80 w 89"/>
                  <a:gd name="T39" fmla="*/ 73 h 91"/>
                  <a:gd name="T40" fmla="*/ 74 w 89"/>
                  <a:gd name="T41" fmla="*/ 80 h 91"/>
                  <a:gd name="T42" fmla="*/ 65 w 89"/>
                  <a:gd name="T43" fmla="*/ 87 h 91"/>
                  <a:gd name="T44" fmla="*/ 59 w 89"/>
                  <a:gd name="T45" fmla="*/ 89 h 91"/>
                  <a:gd name="T46" fmla="*/ 50 w 89"/>
                  <a:gd name="T47" fmla="*/ 91 h 91"/>
                  <a:gd name="T48" fmla="*/ 39 w 89"/>
                  <a:gd name="T49" fmla="*/ 91 h 91"/>
                  <a:gd name="T50" fmla="*/ 30 w 89"/>
                  <a:gd name="T51" fmla="*/ 89 h 91"/>
                  <a:gd name="T52" fmla="*/ 24 w 89"/>
                  <a:gd name="T53" fmla="*/ 87 h 91"/>
                  <a:gd name="T54" fmla="*/ 15 w 89"/>
                  <a:gd name="T55" fmla="*/ 80 h 91"/>
                  <a:gd name="T56" fmla="*/ 9 w 89"/>
                  <a:gd name="T57" fmla="*/ 73 h 91"/>
                  <a:gd name="T58" fmla="*/ 4 w 89"/>
                  <a:gd name="T59" fmla="*/ 67 h 91"/>
                  <a:gd name="T60" fmla="*/ 2 w 89"/>
                  <a:gd name="T61" fmla="*/ 58 h 91"/>
                  <a:gd name="T62" fmla="*/ 0 w 89"/>
                  <a:gd name="T63" fmla="*/ 50 h 9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9"/>
                  <a:gd name="T97" fmla="*/ 0 h 91"/>
                  <a:gd name="T98" fmla="*/ 89 w 89"/>
                  <a:gd name="T99" fmla="*/ 91 h 9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9" h="91">
                    <a:moveTo>
                      <a:pt x="0" y="45"/>
                    </a:moveTo>
                    <a:lnTo>
                      <a:pt x="0" y="41"/>
                    </a:lnTo>
                    <a:lnTo>
                      <a:pt x="0" y="37"/>
                    </a:lnTo>
                    <a:lnTo>
                      <a:pt x="2" y="32"/>
                    </a:lnTo>
                    <a:lnTo>
                      <a:pt x="2" y="28"/>
                    </a:lnTo>
                    <a:lnTo>
                      <a:pt x="4" y="23"/>
                    </a:lnTo>
                    <a:lnTo>
                      <a:pt x="6" y="19"/>
                    </a:lnTo>
                    <a:lnTo>
                      <a:pt x="9" y="15"/>
                    </a:lnTo>
                    <a:lnTo>
                      <a:pt x="13" y="13"/>
                    </a:lnTo>
                    <a:lnTo>
                      <a:pt x="15" y="8"/>
                    </a:lnTo>
                    <a:lnTo>
                      <a:pt x="20" y="6"/>
                    </a:lnTo>
                    <a:lnTo>
                      <a:pt x="24" y="4"/>
                    </a:lnTo>
                    <a:lnTo>
                      <a:pt x="26" y="2"/>
                    </a:lnTo>
                    <a:lnTo>
                      <a:pt x="30" y="0"/>
                    </a:lnTo>
                    <a:lnTo>
                      <a:pt x="35" y="0"/>
                    </a:lnTo>
                    <a:lnTo>
                      <a:pt x="39" y="0"/>
                    </a:lnTo>
                    <a:lnTo>
                      <a:pt x="43" y="0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6" y="0"/>
                    </a:lnTo>
                    <a:lnTo>
                      <a:pt x="61" y="2"/>
                    </a:lnTo>
                    <a:lnTo>
                      <a:pt x="65" y="4"/>
                    </a:lnTo>
                    <a:lnTo>
                      <a:pt x="69" y="6"/>
                    </a:lnTo>
                    <a:lnTo>
                      <a:pt x="74" y="8"/>
                    </a:lnTo>
                    <a:lnTo>
                      <a:pt x="76" y="13"/>
                    </a:lnTo>
                    <a:lnTo>
                      <a:pt x="80" y="15"/>
                    </a:lnTo>
                    <a:lnTo>
                      <a:pt x="83" y="19"/>
                    </a:lnTo>
                    <a:lnTo>
                      <a:pt x="85" y="23"/>
                    </a:lnTo>
                    <a:lnTo>
                      <a:pt x="87" y="28"/>
                    </a:lnTo>
                    <a:lnTo>
                      <a:pt x="87" y="30"/>
                    </a:lnTo>
                    <a:lnTo>
                      <a:pt x="89" y="34"/>
                    </a:lnTo>
                    <a:lnTo>
                      <a:pt x="89" y="39"/>
                    </a:lnTo>
                    <a:lnTo>
                      <a:pt x="89" y="43"/>
                    </a:lnTo>
                    <a:lnTo>
                      <a:pt x="89" y="50"/>
                    </a:lnTo>
                    <a:lnTo>
                      <a:pt x="89" y="54"/>
                    </a:lnTo>
                    <a:lnTo>
                      <a:pt x="87" y="58"/>
                    </a:lnTo>
                    <a:lnTo>
                      <a:pt x="87" y="63"/>
                    </a:lnTo>
                    <a:lnTo>
                      <a:pt x="85" y="67"/>
                    </a:lnTo>
                    <a:lnTo>
                      <a:pt x="83" y="71"/>
                    </a:lnTo>
                    <a:lnTo>
                      <a:pt x="80" y="73"/>
                    </a:lnTo>
                    <a:lnTo>
                      <a:pt x="76" y="78"/>
                    </a:lnTo>
                    <a:lnTo>
                      <a:pt x="74" y="80"/>
                    </a:lnTo>
                    <a:lnTo>
                      <a:pt x="69" y="84"/>
                    </a:lnTo>
                    <a:lnTo>
                      <a:pt x="65" y="87"/>
                    </a:lnTo>
                    <a:lnTo>
                      <a:pt x="63" y="89"/>
                    </a:lnTo>
                    <a:lnTo>
                      <a:pt x="59" y="89"/>
                    </a:lnTo>
                    <a:lnTo>
                      <a:pt x="54" y="91"/>
                    </a:lnTo>
                    <a:lnTo>
                      <a:pt x="50" y="91"/>
                    </a:lnTo>
                    <a:lnTo>
                      <a:pt x="46" y="91"/>
                    </a:lnTo>
                    <a:lnTo>
                      <a:pt x="39" y="91"/>
                    </a:lnTo>
                    <a:lnTo>
                      <a:pt x="35" y="91"/>
                    </a:lnTo>
                    <a:lnTo>
                      <a:pt x="30" y="89"/>
                    </a:lnTo>
                    <a:lnTo>
                      <a:pt x="28" y="89"/>
                    </a:lnTo>
                    <a:lnTo>
                      <a:pt x="24" y="87"/>
                    </a:lnTo>
                    <a:lnTo>
                      <a:pt x="20" y="84"/>
                    </a:lnTo>
                    <a:lnTo>
                      <a:pt x="15" y="80"/>
                    </a:lnTo>
                    <a:lnTo>
                      <a:pt x="13" y="78"/>
                    </a:lnTo>
                    <a:lnTo>
                      <a:pt x="9" y="73"/>
                    </a:lnTo>
                    <a:lnTo>
                      <a:pt x="6" y="71"/>
                    </a:lnTo>
                    <a:lnTo>
                      <a:pt x="4" y="67"/>
                    </a:lnTo>
                    <a:lnTo>
                      <a:pt x="2" y="63"/>
                    </a:lnTo>
                    <a:lnTo>
                      <a:pt x="2" y="58"/>
                    </a:lnTo>
                    <a:lnTo>
                      <a:pt x="0" y="54"/>
                    </a:lnTo>
                    <a:lnTo>
                      <a:pt x="0" y="50"/>
                    </a:lnTo>
                    <a:lnTo>
                      <a:pt x="0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01" name="Freeform 130"/>
              <p:cNvSpPr>
                <a:spLocks/>
              </p:cNvSpPr>
              <p:nvPr/>
            </p:nvSpPr>
            <p:spPr bwMode="auto">
              <a:xfrm>
                <a:off x="2074" y="2993"/>
                <a:ext cx="60" cy="87"/>
              </a:xfrm>
              <a:custGeom>
                <a:avLst/>
                <a:gdLst>
                  <a:gd name="T0" fmla="*/ 60 w 60"/>
                  <a:gd name="T1" fmla="*/ 87 h 87"/>
                  <a:gd name="T2" fmla="*/ 0 w 60"/>
                  <a:gd name="T3" fmla="*/ 87 h 87"/>
                  <a:gd name="T4" fmla="*/ 0 w 60"/>
                  <a:gd name="T5" fmla="*/ 76 h 87"/>
                  <a:gd name="T6" fmla="*/ 45 w 60"/>
                  <a:gd name="T7" fmla="*/ 11 h 87"/>
                  <a:gd name="T8" fmla="*/ 4 w 60"/>
                  <a:gd name="T9" fmla="*/ 11 h 87"/>
                  <a:gd name="T10" fmla="*/ 4 w 60"/>
                  <a:gd name="T11" fmla="*/ 0 h 87"/>
                  <a:gd name="T12" fmla="*/ 58 w 60"/>
                  <a:gd name="T13" fmla="*/ 0 h 87"/>
                  <a:gd name="T14" fmla="*/ 58 w 60"/>
                  <a:gd name="T15" fmla="*/ 11 h 87"/>
                  <a:gd name="T16" fmla="*/ 13 w 60"/>
                  <a:gd name="T17" fmla="*/ 76 h 87"/>
                  <a:gd name="T18" fmla="*/ 60 w 60"/>
                  <a:gd name="T19" fmla="*/ 76 h 87"/>
                  <a:gd name="T20" fmla="*/ 60 w 60"/>
                  <a:gd name="T21" fmla="*/ 87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"/>
                  <a:gd name="T34" fmla="*/ 0 h 87"/>
                  <a:gd name="T35" fmla="*/ 60 w 60"/>
                  <a:gd name="T36" fmla="*/ 87 h 8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" h="87">
                    <a:moveTo>
                      <a:pt x="60" y="87"/>
                    </a:moveTo>
                    <a:lnTo>
                      <a:pt x="0" y="87"/>
                    </a:lnTo>
                    <a:lnTo>
                      <a:pt x="0" y="76"/>
                    </a:lnTo>
                    <a:lnTo>
                      <a:pt x="45" y="11"/>
                    </a:lnTo>
                    <a:lnTo>
                      <a:pt x="4" y="11"/>
                    </a:lnTo>
                    <a:lnTo>
                      <a:pt x="4" y="0"/>
                    </a:lnTo>
                    <a:lnTo>
                      <a:pt x="58" y="0"/>
                    </a:lnTo>
                    <a:lnTo>
                      <a:pt x="58" y="11"/>
                    </a:lnTo>
                    <a:lnTo>
                      <a:pt x="13" y="76"/>
                    </a:lnTo>
                    <a:lnTo>
                      <a:pt x="60" y="76"/>
                    </a:lnTo>
                    <a:lnTo>
                      <a:pt x="60" y="8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02" name="Freeform 131"/>
              <p:cNvSpPr>
                <a:spLocks/>
              </p:cNvSpPr>
              <p:nvPr/>
            </p:nvSpPr>
            <p:spPr bwMode="auto">
              <a:xfrm>
                <a:off x="2139" y="2993"/>
                <a:ext cx="61" cy="87"/>
              </a:xfrm>
              <a:custGeom>
                <a:avLst/>
                <a:gdLst>
                  <a:gd name="T0" fmla="*/ 61 w 61"/>
                  <a:gd name="T1" fmla="*/ 87 h 87"/>
                  <a:gd name="T2" fmla="*/ 0 w 61"/>
                  <a:gd name="T3" fmla="*/ 87 h 87"/>
                  <a:gd name="T4" fmla="*/ 0 w 61"/>
                  <a:gd name="T5" fmla="*/ 76 h 87"/>
                  <a:gd name="T6" fmla="*/ 45 w 61"/>
                  <a:gd name="T7" fmla="*/ 11 h 87"/>
                  <a:gd name="T8" fmla="*/ 6 w 61"/>
                  <a:gd name="T9" fmla="*/ 11 h 87"/>
                  <a:gd name="T10" fmla="*/ 6 w 61"/>
                  <a:gd name="T11" fmla="*/ 0 h 87"/>
                  <a:gd name="T12" fmla="*/ 58 w 61"/>
                  <a:gd name="T13" fmla="*/ 0 h 87"/>
                  <a:gd name="T14" fmla="*/ 58 w 61"/>
                  <a:gd name="T15" fmla="*/ 11 h 87"/>
                  <a:gd name="T16" fmla="*/ 13 w 61"/>
                  <a:gd name="T17" fmla="*/ 76 h 87"/>
                  <a:gd name="T18" fmla="*/ 61 w 61"/>
                  <a:gd name="T19" fmla="*/ 76 h 87"/>
                  <a:gd name="T20" fmla="*/ 61 w 61"/>
                  <a:gd name="T21" fmla="*/ 87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"/>
                  <a:gd name="T34" fmla="*/ 0 h 87"/>
                  <a:gd name="T35" fmla="*/ 61 w 61"/>
                  <a:gd name="T36" fmla="*/ 87 h 8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" h="87">
                    <a:moveTo>
                      <a:pt x="61" y="87"/>
                    </a:moveTo>
                    <a:lnTo>
                      <a:pt x="0" y="87"/>
                    </a:lnTo>
                    <a:lnTo>
                      <a:pt x="0" y="76"/>
                    </a:lnTo>
                    <a:lnTo>
                      <a:pt x="45" y="11"/>
                    </a:lnTo>
                    <a:lnTo>
                      <a:pt x="6" y="11"/>
                    </a:lnTo>
                    <a:lnTo>
                      <a:pt x="6" y="0"/>
                    </a:lnTo>
                    <a:lnTo>
                      <a:pt x="58" y="0"/>
                    </a:lnTo>
                    <a:lnTo>
                      <a:pt x="58" y="11"/>
                    </a:lnTo>
                    <a:lnTo>
                      <a:pt x="13" y="76"/>
                    </a:lnTo>
                    <a:lnTo>
                      <a:pt x="61" y="76"/>
                    </a:lnTo>
                    <a:lnTo>
                      <a:pt x="61" y="8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03" name="Freeform 132"/>
              <p:cNvSpPr>
                <a:spLocks/>
              </p:cNvSpPr>
              <p:nvPr/>
            </p:nvSpPr>
            <p:spPr bwMode="auto">
              <a:xfrm>
                <a:off x="2213" y="2993"/>
                <a:ext cx="74" cy="89"/>
              </a:xfrm>
              <a:custGeom>
                <a:avLst/>
                <a:gdLst>
                  <a:gd name="T0" fmla="*/ 11 w 74"/>
                  <a:gd name="T1" fmla="*/ 0 h 89"/>
                  <a:gd name="T2" fmla="*/ 11 w 74"/>
                  <a:gd name="T3" fmla="*/ 50 h 89"/>
                  <a:gd name="T4" fmla="*/ 11 w 74"/>
                  <a:gd name="T5" fmla="*/ 58 h 89"/>
                  <a:gd name="T6" fmla="*/ 13 w 74"/>
                  <a:gd name="T7" fmla="*/ 65 h 89"/>
                  <a:gd name="T8" fmla="*/ 15 w 74"/>
                  <a:gd name="T9" fmla="*/ 69 h 89"/>
                  <a:gd name="T10" fmla="*/ 17 w 74"/>
                  <a:gd name="T11" fmla="*/ 74 h 89"/>
                  <a:gd name="T12" fmla="*/ 21 w 74"/>
                  <a:gd name="T13" fmla="*/ 76 h 89"/>
                  <a:gd name="T14" fmla="*/ 26 w 74"/>
                  <a:gd name="T15" fmla="*/ 78 h 89"/>
                  <a:gd name="T16" fmla="*/ 32 w 74"/>
                  <a:gd name="T17" fmla="*/ 78 h 89"/>
                  <a:gd name="T18" fmla="*/ 37 w 74"/>
                  <a:gd name="T19" fmla="*/ 78 h 89"/>
                  <a:gd name="T20" fmla="*/ 41 w 74"/>
                  <a:gd name="T21" fmla="*/ 78 h 89"/>
                  <a:gd name="T22" fmla="*/ 45 w 74"/>
                  <a:gd name="T23" fmla="*/ 78 h 89"/>
                  <a:gd name="T24" fmla="*/ 50 w 74"/>
                  <a:gd name="T25" fmla="*/ 76 h 89"/>
                  <a:gd name="T26" fmla="*/ 54 w 74"/>
                  <a:gd name="T27" fmla="*/ 71 h 89"/>
                  <a:gd name="T28" fmla="*/ 56 w 74"/>
                  <a:gd name="T29" fmla="*/ 67 h 89"/>
                  <a:gd name="T30" fmla="*/ 58 w 74"/>
                  <a:gd name="T31" fmla="*/ 65 h 89"/>
                  <a:gd name="T32" fmla="*/ 61 w 74"/>
                  <a:gd name="T33" fmla="*/ 63 h 89"/>
                  <a:gd name="T34" fmla="*/ 61 w 74"/>
                  <a:gd name="T35" fmla="*/ 58 h 89"/>
                  <a:gd name="T36" fmla="*/ 61 w 74"/>
                  <a:gd name="T37" fmla="*/ 54 h 89"/>
                  <a:gd name="T38" fmla="*/ 61 w 74"/>
                  <a:gd name="T39" fmla="*/ 50 h 89"/>
                  <a:gd name="T40" fmla="*/ 61 w 74"/>
                  <a:gd name="T41" fmla="*/ 45 h 89"/>
                  <a:gd name="T42" fmla="*/ 61 w 74"/>
                  <a:gd name="T43" fmla="*/ 0 h 89"/>
                  <a:gd name="T44" fmla="*/ 74 w 74"/>
                  <a:gd name="T45" fmla="*/ 87 h 89"/>
                  <a:gd name="T46" fmla="*/ 61 w 74"/>
                  <a:gd name="T47" fmla="*/ 78 h 89"/>
                  <a:gd name="T48" fmla="*/ 58 w 74"/>
                  <a:gd name="T49" fmla="*/ 82 h 89"/>
                  <a:gd name="T50" fmla="*/ 54 w 74"/>
                  <a:gd name="T51" fmla="*/ 85 h 89"/>
                  <a:gd name="T52" fmla="*/ 50 w 74"/>
                  <a:gd name="T53" fmla="*/ 87 h 89"/>
                  <a:gd name="T54" fmla="*/ 45 w 74"/>
                  <a:gd name="T55" fmla="*/ 89 h 89"/>
                  <a:gd name="T56" fmla="*/ 41 w 74"/>
                  <a:gd name="T57" fmla="*/ 89 h 89"/>
                  <a:gd name="T58" fmla="*/ 37 w 74"/>
                  <a:gd name="T59" fmla="*/ 89 h 89"/>
                  <a:gd name="T60" fmla="*/ 30 w 74"/>
                  <a:gd name="T61" fmla="*/ 89 h 89"/>
                  <a:gd name="T62" fmla="*/ 21 w 74"/>
                  <a:gd name="T63" fmla="*/ 89 h 89"/>
                  <a:gd name="T64" fmla="*/ 15 w 74"/>
                  <a:gd name="T65" fmla="*/ 85 h 89"/>
                  <a:gd name="T66" fmla="*/ 11 w 74"/>
                  <a:gd name="T67" fmla="*/ 82 h 89"/>
                  <a:gd name="T68" fmla="*/ 6 w 74"/>
                  <a:gd name="T69" fmla="*/ 76 h 89"/>
                  <a:gd name="T70" fmla="*/ 2 w 74"/>
                  <a:gd name="T71" fmla="*/ 69 h 89"/>
                  <a:gd name="T72" fmla="*/ 0 w 74"/>
                  <a:gd name="T73" fmla="*/ 61 h 89"/>
                  <a:gd name="T74" fmla="*/ 0 w 74"/>
                  <a:gd name="T75" fmla="*/ 50 h 89"/>
                  <a:gd name="T76" fmla="*/ 0 w 74"/>
                  <a:gd name="T77" fmla="*/ 0 h 8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74"/>
                  <a:gd name="T118" fmla="*/ 0 h 89"/>
                  <a:gd name="T119" fmla="*/ 74 w 74"/>
                  <a:gd name="T120" fmla="*/ 89 h 8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74" h="89">
                    <a:moveTo>
                      <a:pt x="0" y="0"/>
                    </a:moveTo>
                    <a:lnTo>
                      <a:pt x="11" y="0"/>
                    </a:lnTo>
                    <a:lnTo>
                      <a:pt x="11" y="45"/>
                    </a:lnTo>
                    <a:lnTo>
                      <a:pt x="11" y="50"/>
                    </a:lnTo>
                    <a:lnTo>
                      <a:pt x="11" y="54"/>
                    </a:lnTo>
                    <a:lnTo>
                      <a:pt x="11" y="58"/>
                    </a:lnTo>
                    <a:lnTo>
                      <a:pt x="11" y="61"/>
                    </a:lnTo>
                    <a:lnTo>
                      <a:pt x="13" y="65"/>
                    </a:lnTo>
                    <a:lnTo>
                      <a:pt x="13" y="67"/>
                    </a:lnTo>
                    <a:lnTo>
                      <a:pt x="15" y="69"/>
                    </a:lnTo>
                    <a:lnTo>
                      <a:pt x="15" y="71"/>
                    </a:lnTo>
                    <a:lnTo>
                      <a:pt x="17" y="74"/>
                    </a:lnTo>
                    <a:lnTo>
                      <a:pt x="19" y="74"/>
                    </a:lnTo>
                    <a:lnTo>
                      <a:pt x="21" y="76"/>
                    </a:lnTo>
                    <a:lnTo>
                      <a:pt x="24" y="76"/>
                    </a:lnTo>
                    <a:lnTo>
                      <a:pt x="26" y="78"/>
                    </a:lnTo>
                    <a:lnTo>
                      <a:pt x="28" y="78"/>
                    </a:lnTo>
                    <a:lnTo>
                      <a:pt x="32" y="78"/>
                    </a:lnTo>
                    <a:lnTo>
                      <a:pt x="34" y="78"/>
                    </a:lnTo>
                    <a:lnTo>
                      <a:pt x="37" y="78"/>
                    </a:lnTo>
                    <a:lnTo>
                      <a:pt x="39" y="78"/>
                    </a:lnTo>
                    <a:lnTo>
                      <a:pt x="41" y="78"/>
                    </a:lnTo>
                    <a:lnTo>
                      <a:pt x="43" y="78"/>
                    </a:lnTo>
                    <a:lnTo>
                      <a:pt x="45" y="78"/>
                    </a:lnTo>
                    <a:lnTo>
                      <a:pt x="47" y="76"/>
                    </a:lnTo>
                    <a:lnTo>
                      <a:pt x="50" y="76"/>
                    </a:lnTo>
                    <a:lnTo>
                      <a:pt x="52" y="74"/>
                    </a:lnTo>
                    <a:lnTo>
                      <a:pt x="54" y="71"/>
                    </a:lnTo>
                    <a:lnTo>
                      <a:pt x="56" y="69"/>
                    </a:lnTo>
                    <a:lnTo>
                      <a:pt x="56" y="67"/>
                    </a:lnTo>
                    <a:lnTo>
                      <a:pt x="58" y="67"/>
                    </a:lnTo>
                    <a:lnTo>
                      <a:pt x="58" y="65"/>
                    </a:lnTo>
                    <a:lnTo>
                      <a:pt x="58" y="63"/>
                    </a:lnTo>
                    <a:lnTo>
                      <a:pt x="61" y="63"/>
                    </a:lnTo>
                    <a:lnTo>
                      <a:pt x="61" y="61"/>
                    </a:lnTo>
                    <a:lnTo>
                      <a:pt x="61" y="58"/>
                    </a:lnTo>
                    <a:lnTo>
                      <a:pt x="61" y="56"/>
                    </a:lnTo>
                    <a:lnTo>
                      <a:pt x="61" y="54"/>
                    </a:lnTo>
                    <a:lnTo>
                      <a:pt x="61" y="52"/>
                    </a:lnTo>
                    <a:lnTo>
                      <a:pt x="61" y="50"/>
                    </a:lnTo>
                    <a:lnTo>
                      <a:pt x="61" y="48"/>
                    </a:lnTo>
                    <a:lnTo>
                      <a:pt x="61" y="45"/>
                    </a:lnTo>
                    <a:lnTo>
                      <a:pt x="61" y="43"/>
                    </a:lnTo>
                    <a:lnTo>
                      <a:pt x="61" y="0"/>
                    </a:lnTo>
                    <a:lnTo>
                      <a:pt x="74" y="0"/>
                    </a:lnTo>
                    <a:lnTo>
                      <a:pt x="74" y="87"/>
                    </a:lnTo>
                    <a:lnTo>
                      <a:pt x="61" y="87"/>
                    </a:lnTo>
                    <a:lnTo>
                      <a:pt x="61" y="78"/>
                    </a:lnTo>
                    <a:lnTo>
                      <a:pt x="58" y="80"/>
                    </a:lnTo>
                    <a:lnTo>
                      <a:pt x="58" y="82"/>
                    </a:lnTo>
                    <a:lnTo>
                      <a:pt x="56" y="82"/>
                    </a:lnTo>
                    <a:lnTo>
                      <a:pt x="54" y="85"/>
                    </a:lnTo>
                    <a:lnTo>
                      <a:pt x="52" y="87"/>
                    </a:lnTo>
                    <a:lnTo>
                      <a:pt x="50" y="87"/>
                    </a:lnTo>
                    <a:lnTo>
                      <a:pt x="47" y="87"/>
                    </a:lnTo>
                    <a:lnTo>
                      <a:pt x="45" y="89"/>
                    </a:lnTo>
                    <a:lnTo>
                      <a:pt x="43" y="89"/>
                    </a:lnTo>
                    <a:lnTo>
                      <a:pt x="41" y="89"/>
                    </a:lnTo>
                    <a:lnTo>
                      <a:pt x="39" y="89"/>
                    </a:lnTo>
                    <a:lnTo>
                      <a:pt x="37" y="89"/>
                    </a:lnTo>
                    <a:lnTo>
                      <a:pt x="34" y="89"/>
                    </a:lnTo>
                    <a:lnTo>
                      <a:pt x="30" y="89"/>
                    </a:lnTo>
                    <a:lnTo>
                      <a:pt x="26" y="89"/>
                    </a:lnTo>
                    <a:lnTo>
                      <a:pt x="21" y="89"/>
                    </a:lnTo>
                    <a:lnTo>
                      <a:pt x="19" y="87"/>
                    </a:lnTo>
                    <a:lnTo>
                      <a:pt x="15" y="85"/>
                    </a:lnTo>
                    <a:lnTo>
                      <a:pt x="13" y="85"/>
                    </a:lnTo>
                    <a:lnTo>
                      <a:pt x="11" y="82"/>
                    </a:lnTo>
                    <a:lnTo>
                      <a:pt x="8" y="78"/>
                    </a:lnTo>
                    <a:lnTo>
                      <a:pt x="6" y="76"/>
                    </a:lnTo>
                    <a:lnTo>
                      <a:pt x="4" y="74"/>
                    </a:lnTo>
                    <a:lnTo>
                      <a:pt x="2" y="69"/>
                    </a:lnTo>
                    <a:lnTo>
                      <a:pt x="2" y="65"/>
                    </a:lnTo>
                    <a:lnTo>
                      <a:pt x="0" y="61"/>
                    </a:lnTo>
                    <a:lnTo>
                      <a:pt x="0" y="56"/>
                    </a:lnTo>
                    <a:lnTo>
                      <a:pt x="0" y="50"/>
                    </a:lnTo>
                    <a:lnTo>
                      <a:pt x="0" y="4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04" name="Freeform 133"/>
              <p:cNvSpPr>
                <a:spLocks/>
              </p:cNvSpPr>
              <p:nvPr/>
            </p:nvSpPr>
            <p:spPr bwMode="auto">
              <a:xfrm>
                <a:off x="2310" y="3001"/>
                <a:ext cx="68" cy="70"/>
              </a:xfrm>
              <a:custGeom>
                <a:avLst/>
                <a:gdLst>
                  <a:gd name="T0" fmla="*/ 0 w 68"/>
                  <a:gd name="T1" fmla="*/ 40 h 70"/>
                  <a:gd name="T2" fmla="*/ 3 w 68"/>
                  <a:gd name="T3" fmla="*/ 46 h 70"/>
                  <a:gd name="T4" fmla="*/ 5 w 68"/>
                  <a:gd name="T5" fmla="*/ 53 h 70"/>
                  <a:gd name="T6" fmla="*/ 7 w 68"/>
                  <a:gd name="T7" fmla="*/ 57 h 70"/>
                  <a:gd name="T8" fmla="*/ 13 w 68"/>
                  <a:gd name="T9" fmla="*/ 63 h 70"/>
                  <a:gd name="T10" fmla="*/ 18 w 68"/>
                  <a:gd name="T11" fmla="*/ 66 h 70"/>
                  <a:gd name="T12" fmla="*/ 24 w 68"/>
                  <a:gd name="T13" fmla="*/ 70 h 70"/>
                  <a:gd name="T14" fmla="*/ 31 w 68"/>
                  <a:gd name="T15" fmla="*/ 70 h 70"/>
                  <a:gd name="T16" fmla="*/ 37 w 68"/>
                  <a:gd name="T17" fmla="*/ 70 h 70"/>
                  <a:gd name="T18" fmla="*/ 44 w 68"/>
                  <a:gd name="T19" fmla="*/ 70 h 70"/>
                  <a:gd name="T20" fmla="*/ 50 w 68"/>
                  <a:gd name="T21" fmla="*/ 66 h 70"/>
                  <a:gd name="T22" fmla="*/ 55 w 68"/>
                  <a:gd name="T23" fmla="*/ 63 h 70"/>
                  <a:gd name="T24" fmla="*/ 59 w 68"/>
                  <a:gd name="T25" fmla="*/ 57 h 70"/>
                  <a:gd name="T26" fmla="*/ 63 w 68"/>
                  <a:gd name="T27" fmla="*/ 53 h 70"/>
                  <a:gd name="T28" fmla="*/ 66 w 68"/>
                  <a:gd name="T29" fmla="*/ 46 h 70"/>
                  <a:gd name="T30" fmla="*/ 68 w 68"/>
                  <a:gd name="T31" fmla="*/ 40 h 70"/>
                  <a:gd name="T32" fmla="*/ 68 w 68"/>
                  <a:gd name="T33" fmla="*/ 31 h 70"/>
                  <a:gd name="T34" fmla="*/ 66 w 68"/>
                  <a:gd name="T35" fmla="*/ 24 h 70"/>
                  <a:gd name="T36" fmla="*/ 63 w 68"/>
                  <a:gd name="T37" fmla="*/ 18 h 70"/>
                  <a:gd name="T38" fmla="*/ 59 w 68"/>
                  <a:gd name="T39" fmla="*/ 11 h 70"/>
                  <a:gd name="T40" fmla="*/ 55 w 68"/>
                  <a:gd name="T41" fmla="*/ 7 h 70"/>
                  <a:gd name="T42" fmla="*/ 50 w 68"/>
                  <a:gd name="T43" fmla="*/ 3 h 70"/>
                  <a:gd name="T44" fmla="*/ 44 w 68"/>
                  <a:gd name="T45" fmla="*/ 0 h 70"/>
                  <a:gd name="T46" fmla="*/ 37 w 68"/>
                  <a:gd name="T47" fmla="*/ 0 h 70"/>
                  <a:gd name="T48" fmla="*/ 29 w 68"/>
                  <a:gd name="T49" fmla="*/ 0 h 70"/>
                  <a:gd name="T50" fmla="*/ 24 w 68"/>
                  <a:gd name="T51" fmla="*/ 0 h 70"/>
                  <a:gd name="T52" fmla="*/ 18 w 68"/>
                  <a:gd name="T53" fmla="*/ 3 h 70"/>
                  <a:gd name="T54" fmla="*/ 13 w 68"/>
                  <a:gd name="T55" fmla="*/ 7 h 70"/>
                  <a:gd name="T56" fmla="*/ 7 w 68"/>
                  <a:gd name="T57" fmla="*/ 11 h 70"/>
                  <a:gd name="T58" fmla="*/ 5 w 68"/>
                  <a:gd name="T59" fmla="*/ 18 h 70"/>
                  <a:gd name="T60" fmla="*/ 3 w 68"/>
                  <a:gd name="T61" fmla="*/ 24 h 70"/>
                  <a:gd name="T62" fmla="*/ 0 w 68"/>
                  <a:gd name="T63" fmla="*/ 31 h 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8"/>
                  <a:gd name="T97" fmla="*/ 0 h 70"/>
                  <a:gd name="T98" fmla="*/ 68 w 68"/>
                  <a:gd name="T99" fmla="*/ 70 h 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8" h="70">
                    <a:moveTo>
                      <a:pt x="0" y="35"/>
                    </a:moveTo>
                    <a:lnTo>
                      <a:pt x="0" y="40"/>
                    </a:lnTo>
                    <a:lnTo>
                      <a:pt x="0" y="42"/>
                    </a:lnTo>
                    <a:lnTo>
                      <a:pt x="3" y="46"/>
                    </a:lnTo>
                    <a:lnTo>
                      <a:pt x="3" y="48"/>
                    </a:lnTo>
                    <a:lnTo>
                      <a:pt x="5" y="53"/>
                    </a:lnTo>
                    <a:lnTo>
                      <a:pt x="5" y="55"/>
                    </a:lnTo>
                    <a:lnTo>
                      <a:pt x="7" y="57"/>
                    </a:lnTo>
                    <a:lnTo>
                      <a:pt x="9" y="61"/>
                    </a:lnTo>
                    <a:lnTo>
                      <a:pt x="13" y="63"/>
                    </a:lnTo>
                    <a:lnTo>
                      <a:pt x="16" y="66"/>
                    </a:lnTo>
                    <a:lnTo>
                      <a:pt x="18" y="66"/>
                    </a:lnTo>
                    <a:lnTo>
                      <a:pt x="20" y="68"/>
                    </a:lnTo>
                    <a:lnTo>
                      <a:pt x="24" y="70"/>
                    </a:lnTo>
                    <a:lnTo>
                      <a:pt x="27" y="70"/>
                    </a:lnTo>
                    <a:lnTo>
                      <a:pt x="31" y="70"/>
                    </a:lnTo>
                    <a:lnTo>
                      <a:pt x="33" y="70"/>
                    </a:lnTo>
                    <a:lnTo>
                      <a:pt x="37" y="70"/>
                    </a:lnTo>
                    <a:lnTo>
                      <a:pt x="42" y="70"/>
                    </a:lnTo>
                    <a:lnTo>
                      <a:pt x="44" y="70"/>
                    </a:lnTo>
                    <a:lnTo>
                      <a:pt x="46" y="68"/>
                    </a:lnTo>
                    <a:lnTo>
                      <a:pt x="50" y="66"/>
                    </a:lnTo>
                    <a:lnTo>
                      <a:pt x="53" y="66"/>
                    </a:lnTo>
                    <a:lnTo>
                      <a:pt x="55" y="63"/>
                    </a:lnTo>
                    <a:lnTo>
                      <a:pt x="57" y="61"/>
                    </a:lnTo>
                    <a:lnTo>
                      <a:pt x="59" y="57"/>
                    </a:lnTo>
                    <a:lnTo>
                      <a:pt x="61" y="55"/>
                    </a:lnTo>
                    <a:lnTo>
                      <a:pt x="63" y="53"/>
                    </a:lnTo>
                    <a:lnTo>
                      <a:pt x="66" y="48"/>
                    </a:lnTo>
                    <a:lnTo>
                      <a:pt x="66" y="46"/>
                    </a:lnTo>
                    <a:lnTo>
                      <a:pt x="66" y="42"/>
                    </a:lnTo>
                    <a:lnTo>
                      <a:pt x="68" y="40"/>
                    </a:lnTo>
                    <a:lnTo>
                      <a:pt x="68" y="35"/>
                    </a:lnTo>
                    <a:lnTo>
                      <a:pt x="68" y="31"/>
                    </a:lnTo>
                    <a:lnTo>
                      <a:pt x="66" y="27"/>
                    </a:lnTo>
                    <a:lnTo>
                      <a:pt x="66" y="24"/>
                    </a:lnTo>
                    <a:lnTo>
                      <a:pt x="66" y="20"/>
                    </a:lnTo>
                    <a:lnTo>
                      <a:pt x="63" y="18"/>
                    </a:lnTo>
                    <a:lnTo>
                      <a:pt x="61" y="16"/>
                    </a:lnTo>
                    <a:lnTo>
                      <a:pt x="59" y="11"/>
                    </a:lnTo>
                    <a:lnTo>
                      <a:pt x="57" y="9"/>
                    </a:lnTo>
                    <a:lnTo>
                      <a:pt x="55" y="7"/>
                    </a:lnTo>
                    <a:lnTo>
                      <a:pt x="53" y="5"/>
                    </a:lnTo>
                    <a:lnTo>
                      <a:pt x="50" y="3"/>
                    </a:lnTo>
                    <a:lnTo>
                      <a:pt x="46" y="3"/>
                    </a:lnTo>
                    <a:lnTo>
                      <a:pt x="44" y="0"/>
                    </a:lnTo>
                    <a:lnTo>
                      <a:pt x="40" y="0"/>
                    </a:lnTo>
                    <a:lnTo>
                      <a:pt x="37" y="0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0" y="3"/>
                    </a:lnTo>
                    <a:lnTo>
                      <a:pt x="18" y="3"/>
                    </a:lnTo>
                    <a:lnTo>
                      <a:pt x="16" y="5"/>
                    </a:lnTo>
                    <a:lnTo>
                      <a:pt x="13" y="7"/>
                    </a:lnTo>
                    <a:lnTo>
                      <a:pt x="9" y="9"/>
                    </a:lnTo>
                    <a:lnTo>
                      <a:pt x="7" y="11"/>
                    </a:lnTo>
                    <a:lnTo>
                      <a:pt x="5" y="16"/>
                    </a:lnTo>
                    <a:lnTo>
                      <a:pt x="5" y="18"/>
                    </a:lnTo>
                    <a:lnTo>
                      <a:pt x="3" y="22"/>
                    </a:lnTo>
                    <a:lnTo>
                      <a:pt x="3" y="24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05" name="Freeform 134"/>
              <p:cNvSpPr>
                <a:spLocks/>
              </p:cNvSpPr>
              <p:nvPr/>
            </p:nvSpPr>
            <p:spPr bwMode="auto">
              <a:xfrm>
                <a:off x="2300" y="2991"/>
                <a:ext cx="89" cy="91"/>
              </a:xfrm>
              <a:custGeom>
                <a:avLst/>
                <a:gdLst>
                  <a:gd name="T0" fmla="*/ 0 w 89"/>
                  <a:gd name="T1" fmla="*/ 41 h 91"/>
                  <a:gd name="T2" fmla="*/ 0 w 89"/>
                  <a:gd name="T3" fmla="*/ 32 h 91"/>
                  <a:gd name="T4" fmla="*/ 4 w 89"/>
                  <a:gd name="T5" fmla="*/ 23 h 91"/>
                  <a:gd name="T6" fmla="*/ 8 w 89"/>
                  <a:gd name="T7" fmla="*/ 15 h 91"/>
                  <a:gd name="T8" fmla="*/ 15 w 89"/>
                  <a:gd name="T9" fmla="*/ 8 h 91"/>
                  <a:gd name="T10" fmla="*/ 23 w 89"/>
                  <a:gd name="T11" fmla="*/ 4 h 91"/>
                  <a:gd name="T12" fmla="*/ 30 w 89"/>
                  <a:gd name="T13" fmla="*/ 0 h 91"/>
                  <a:gd name="T14" fmla="*/ 39 w 89"/>
                  <a:gd name="T15" fmla="*/ 0 h 91"/>
                  <a:gd name="T16" fmla="*/ 47 w 89"/>
                  <a:gd name="T17" fmla="*/ 0 h 91"/>
                  <a:gd name="T18" fmla="*/ 56 w 89"/>
                  <a:gd name="T19" fmla="*/ 0 h 91"/>
                  <a:gd name="T20" fmla="*/ 65 w 89"/>
                  <a:gd name="T21" fmla="*/ 4 h 91"/>
                  <a:gd name="T22" fmla="*/ 71 w 89"/>
                  <a:gd name="T23" fmla="*/ 8 h 91"/>
                  <a:gd name="T24" fmla="*/ 78 w 89"/>
                  <a:gd name="T25" fmla="*/ 15 h 91"/>
                  <a:gd name="T26" fmla="*/ 84 w 89"/>
                  <a:gd name="T27" fmla="*/ 23 h 91"/>
                  <a:gd name="T28" fmla="*/ 87 w 89"/>
                  <a:gd name="T29" fmla="*/ 30 h 91"/>
                  <a:gd name="T30" fmla="*/ 89 w 89"/>
                  <a:gd name="T31" fmla="*/ 39 h 91"/>
                  <a:gd name="T32" fmla="*/ 89 w 89"/>
                  <a:gd name="T33" fmla="*/ 50 h 91"/>
                  <a:gd name="T34" fmla="*/ 87 w 89"/>
                  <a:gd name="T35" fmla="*/ 58 h 91"/>
                  <a:gd name="T36" fmla="*/ 84 w 89"/>
                  <a:gd name="T37" fmla="*/ 67 h 91"/>
                  <a:gd name="T38" fmla="*/ 80 w 89"/>
                  <a:gd name="T39" fmla="*/ 73 h 91"/>
                  <a:gd name="T40" fmla="*/ 73 w 89"/>
                  <a:gd name="T41" fmla="*/ 80 h 91"/>
                  <a:gd name="T42" fmla="*/ 65 w 89"/>
                  <a:gd name="T43" fmla="*/ 87 h 91"/>
                  <a:gd name="T44" fmla="*/ 58 w 89"/>
                  <a:gd name="T45" fmla="*/ 89 h 91"/>
                  <a:gd name="T46" fmla="*/ 50 w 89"/>
                  <a:gd name="T47" fmla="*/ 91 h 91"/>
                  <a:gd name="T48" fmla="*/ 39 w 89"/>
                  <a:gd name="T49" fmla="*/ 91 h 91"/>
                  <a:gd name="T50" fmla="*/ 30 w 89"/>
                  <a:gd name="T51" fmla="*/ 89 h 91"/>
                  <a:gd name="T52" fmla="*/ 23 w 89"/>
                  <a:gd name="T53" fmla="*/ 87 h 91"/>
                  <a:gd name="T54" fmla="*/ 15 w 89"/>
                  <a:gd name="T55" fmla="*/ 80 h 91"/>
                  <a:gd name="T56" fmla="*/ 8 w 89"/>
                  <a:gd name="T57" fmla="*/ 73 h 91"/>
                  <a:gd name="T58" fmla="*/ 4 w 89"/>
                  <a:gd name="T59" fmla="*/ 67 h 91"/>
                  <a:gd name="T60" fmla="*/ 0 w 89"/>
                  <a:gd name="T61" fmla="*/ 58 h 91"/>
                  <a:gd name="T62" fmla="*/ 0 w 89"/>
                  <a:gd name="T63" fmla="*/ 50 h 9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9"/>
                  <a:gd name="T97" fmla="*/ 0 h 91"/>
                  <a:gd name="T98" fmla="*/ 89 w 89"/>
                  <a:gd name="T99" fmla="*/ 91 h 9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9" h="91">
                    <a:moveTo>
                      <a:pt x="0" y="45"/>
                    </a:moveTo>
                    <a:lnTo>
                      <a:pt x="0" y="41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2" y="28"/>
                    </a:lnTo>
                    <a:lnTo>
                      <a:pt x="4" y="23"/>
                    </a:lnTo>
                    <a:lnTo>
                      <a:pt x="6" y="19"/>
                    </a:lnTo>
                    <a:lnTo>
                      <a:pt x="8" y="15"/>
                    </a:lnTo>
                    <a:lnTo>
                      <a:pt x="13" y="13"/>
                    </a:lnTo>
                    <a:lnTo>
                      <a:pt x="15" y="8"/>
                    </a:lnTo>
                    <a:lnTo>
                      <a:pt x="19" y="6"/>
                    </a:lnTo>
                    <a:lnTo>
                      <a:pt x="23" y="4"/>
                    </a:lnTo>
                    <a:lnTo>
                      <a:pt x="26" y="2"/>
                    </a:lnTo>
                    <a:lnTo>
                      <a:pt x="30" y="0"/>
                    </a:lnTo>
                    <a:lnTo>
                      <a:pt x="34" y="0"/>
                    </a:lnTo>
                    <a:lnTo>
                      <a:pt x="39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0"/>
                    </a:lnTo>
                    <a:lnTo>
                      <a:pt x="60" y="2"/>
                    </a:lnTo>
                    <a:lnTo>
                      <a:pt x="65" y="4"/>
                    </a:lnTo>
                    <a:lnTo>
                      <a:pt x="69" y="6"/>
                    </a:lnTo>
                    <a:lnTo>
                      <a:pt x="71" y="8"/>
                    </a:lnTo>
                    <a:lnTo>
                      <a:pt x="76" y="13"/>
                    </a:lnTo>
                    <a:lnTo>
                      <a:pt x="78" y="15"/>
                    </a:lnTo>
                    <a:lnTo>
                      <a:pt x="82" y="19"/>
                    </a:lnTo>
                    <a:lnTo>
                      <a:pt x="84" y="23"/>
                    </a:lnTo>
                    <a:lnTo>
                      <a:pt x="87" y="28"/>
                    </a:lnTo>
                    <a:lnTo>
                      <a:pt x="87" y="30"/>
                    </a:lnTo>
                    <a:lnTo>
                      <a:pt x="89" y="34"/>
                    </a:lnTo>
                    <a:lnTo>
                      <a:pt x="89" y="39"/>
                    </a:lnTo>
                    <a:lnTo>
                      <a:pt x="89" y="43"/>
                    </a:lnTo>
                    <a:lnTo>
                      <a:pt x="89" y="50"/>
                    </a:lnTo>
                    <a:lnTo>
                      <a:pt x="89" y="54"/>
                    </a:lnTo>
                    <a:lnTo>
                      <a:pt x="87" y="58"/>
                    </a:lnTo>
                    <a:lnTo>
                      <a:pt x="87" y="63"/>
                    </a:lnTo>
                    <a:lnTo>
                      <a:pt x="84" y="67"/>
                    </a:lnTo>
                    <a:lnTo>
                      <a:pt x="82" y="71"/>
                    </a:lnTo>
                    <a:lnTo>
                      <a:pt x="80" y="73"/>
                    </a:lnTo>
                    <a:lnTo>
                      <a:pt x="76" y="78"/>
                    </a:lnTo>
                    <a:lnTo>
                      <a:pt x="73" y="80"/>
                    </a:lnTo>
                    <a:lnTo>
                      <a:pt x="69" y="84"/>
                    </a:lnTo>
                    <a:lnTo>
                      <a:pt x="65" y="87"/>
                    </a:lnTo>
                    <a:lnTo>
                      <a:pt x="60" y="89"/>
                    </a:lnTo>
                    <a:lnTo>
                      <a:pt x="58" y="89"/>
                    </a:lnTo>
                    <a:lnTo>
                      <a:pt x="54" y="91"/>
                    </a:lnTo>
                    <a:lnTo>
                      <a:pt x="50" y="91"/>
                    </a:lnTo>
                    <a:lnTo>
                      <a:pt x="43" y="91"/>
                    </a:lnTo>
                    <a:lnTo>
                      <a:pt x="39" y="91"/>
                    </a:lnTo>
                    <a:lnTo>
                      <a:pt x="34" y="91"/>
                    </a:lnTo>
                    <a:lnTo>
                      <a:pt x="30" y="89"/>
                    </a:lnTo>
                    <a:lnTo>
                      <a:pt x="26" y="89"/>
                    </a:lnTo>
                    <a:lnTo>
                      <a:pt x="23" y="87"/>
                    </a:lnTo>
                    <a:lnTo>
                      <a:pt x="19" y="84"/>
                    </a:lnTo>
                    <a:lnTo>
                      <a:pt x="15" y="80"/>
                    </a:lnTo>
                    <a:lnTo>
                      <a:pt x="13" y="78"/>
                    </a:lnTo>
                    <a:lnTo>
                      <a:pt x="8" y="73"/>
                    </a:lnTo>
                    <a:lnTo>
                      <a:pt x="6" y="71"/>
                    </a:lnTo>
                    <a:lnTo>
                      <a:pt x="4" y="67"/>
                    </a:lnTo>
                    <a:lnTo>
                      <a:pt x="2" y="63"/>
                    </a:lnTo>
                    <a:lnTo>
                      <a:pt x="0" y="58"/>
                    </a:lnTo>
                    <a:lnTo>
                      <a:pt x="0" y="54"/>
                    </a:lnTo>
                    <a:lnTo>
                      <a:pt x="0" y="50"/>
                    </a:lnTo>
                    <a:lnTo>
                      <a:pt x="0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06" name="Rectangle 135"/>
              <p:cNvSpPr>
                <a:spLocks noChangeArrowheads="1"/>
              </p:cNvSpPr>
              <p:nvPr/>
            </p:nvSpPr>
            <p:spPr bwMode="auto">
              <a:xfrm>
                <a:off x="2402" y="2964"/>
                <a:ext cx="11" cy="116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07" name="Rectangle 136"/>
              <p:cNvSpPr>
                <a:spLocks noChangeArrowheads="1"/>
              </p:cNvSpPr>
              <p:nvPr/>
            </p:nvSpPr>
            <p:spPr bwMode="auto">
              <a:xfrm>
                <a:off x="2432" y="2964"/>
                <a:ext cx="11" cy="18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08" name="Rectangle 137"/>
              <p:cNvSpPr>
                <a:spLocks noChangeArrowheads="1"/>
              </p:cNvSpPr>
              <p:nvPr/>
            </p:nvSpPr>
            <p:spPr bwMode="auto">
              <a:xfrm>
                <a:off x="2432" y="2993"/>
                <a:ext cx="11" cy="87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09" name="Freeform 138"/>
              <p:cNvSpPr>
                <a:spLocks/>
              </p:cNvSpPr>
              <p:nvPr/>
            </p:nvSpPr>
            <p:spPr bwMode="auto">
              <a:xfrm>
                <a:off x="1161" y="3306"/>
                <a:ext cx="50" cy="52"/>
              </a:xfrm>
              <a:custGeom>
                <a:avLst/>
                <a:gdLst>
                  <a:gd name="T0" fmla="*/ 43 w 50"/>
                  <a:gd name="T1" fmla="*/ 11 h 52"/>
                  <a:gd name="T2" fmla="*/ 39 w 50"/>
                  <a:gd name="T3" fmla="*/ 8 h 52"/>
                  <a:gd name="T4" fmla="*/ 37 w 50"/>
                  <a:gd name="T5" fmla="*/ 6 h 52"/>
                  <a:gd name="T6" fmla="*/ 32 w 50"/>
                  <a:gd name="T7" fmla="*/ 4 h 52"/>
                  <a:gd name="T8" fmla="*/ 30 w 50"/>
                  <a:gd name="T9" fmla="*/ 4 h 52"/>
                  <a:gd name="T10" fmla="*/ 24 w 50"/>
                  <a:gd name="T11" fmla="*/ 4 h 52"/>
                  <a:gd name="T12" fmla="*/ 19 w 50"/>
                  <a:gd name="T13" fmla="*/ 6 h 52"/>
                  <a:gd name="T14" fmla="*/ 13 w 50"/>
                  <a:gd name="T15" fmla="*/ 8 h 52"/>
                  <a:gd name="T16" fmla="*/ 8 w 50"/>
                  <a:gd name="T17" fmla="*/ 15 h 52"/>
                  <a:gd name="T18" fmla="*/ 6 w 50"/>
                  <a:gd name="T19" fmla="*/ 19 h 52"/>
                  <a:gd name="T20" fmla="*/ 6 w 50"/>
                  <a:gd name="T21" fmla="*/ 26 h 52"/>
                  <a:gd name="T22" fmla="*/ 6 w 50"/>
                  <a:gd name="T23" fmla="*/ 32 h 52"/>
                  <a:gd name="T24" fmla="*/ 8 w 50"/>
                  <a:gd name="T25" fmla="*/ 39 h 52"/>
                  <a:gd name="T26" fmla="*/ 13 w 50"/>
                  <a:gd name="T27" fmla="*/ 43 h 52"/>
                  <a:gd name="T28" fmla="*/ 19 w 50"/>
                  <a:gd name="T29" fmla="*/ 45 h 52"/>
                  <a:gd name="T30" fmla="*/ 24 w 50"/>
                  <a:gd name="T31" fmla="*/ 48 h 52"/>
                  <a:gd name="T32" fmla="*/ 30 w 50"/>
                  <a:gd name="T33" fmla="*/ 48 h 52"/>
                  <a:gd name="T34" fmla="*/ 32 w 50"/>
                  <a:gd name="T35" fmla="*/ 48 h 52"/>
                  <a:gd name="T36" fmla="*/ 37 w 50"/>
                  <a:gd name="T37" fmla="*/ 45 h 52"/>
                  <a:gd name="T38" fmla="*/ 39 w 50"/>
                  <a:gd name="T39" fmla="*/ 43 h 52"/>
                  <a:gd name="T40" fmla="*/ 41 w 50"/>
                  <a:gd name="T41" fmla="*/ 41 h 52"/>
                  <a:gd name="T42" fmla="*/ 50 w 50"/>
                  <a:gd name="T43" fmla="*/ 39 h 52"/>
                  <a:gd name="T44" fmla="*/ 48 w 50"/>
                  <a:gd name="T45" fmla="*/ 43 h 52"/>
                  <a:gd name="T46" fmla="*/ 43 w 50"/>
                  <a:gd name="T47" fmla="*/ 48 h 52"/>
                  <a:gd name="T48" fmla="*/ 39 w 50"/>
                  <a:gd name="T49" fmla="*/ 50 h 52"/>
                  <a:gd name="T50" fmla="*/ 35 w 50"/>
                  <a:gd name="T51" fmla="*/ 52 h 52"/>
                  <a:gd name="T52" fmla="*/ 28 w 50"/>
                  <a:gd name="T53" fmla="*/ 52 h 52"/>
                  <a:gd name="T54" fmla="*/ 22 w 50"/>
                  <a:gd name="T55" fmla="*/ 52 h 52"/>
                  <a:gd name="T56" fmla="*/ 15 w 50"/>
                  <a:gd name="T57" fmla="*/ 50 h 52"/>
                  <a:gd name="T58" fmla="*/ 8 w 50"/>
                  <a:gd name="T59" fmla="*/ 45 h 52"/>
                  <a:gd name="T60" fmla="*/ 4 w 50"/>
                  <a:gd name="T61" fmla="*/ 39 h 52"/>
                  <a:gd name="T62" fmla="*/ 0 w 50"/>
                  <a:gd name="T63" fmla="*/ 30 h 52"/>
                  <a:gd name="T64" fmla="*/ 0 w 50"/>
                  <a:gd name="T65" fmla="*/ 24 h 52"/>
                  <a:gd name="T66" fmla="*/ 0 w 50"/>
                  <a:gd name="T67" fmla="*/ 19 h 52"/>
                  <a:gd name="T68" fmla="*/ 2 w 50"/>
                  <a:gd name="T69" fmla="*/ 17 h 52"/>
                  <a:gd name="T70" fmla="*/ 4 w 50"/>
                  <a:gd name="T71" fmla="*/ 13 h 52"/>
                  <a:gd name="T72" fmla="*/ 6 w 50"/>
                  <a:gd name="T73" fmla="*/ 11 h 52"/>
                  <a:gd name="T74" fmla="*/ 8 w 50"/>
                  <a:gd name="T75" fmla="*/ 6 h 52"/>
                  <a:gd name="T76" fmla="*/ 11 w 50"/>
                  <a:gd name="T77" fmla="*/ 4 h 52"/>
                  <a:gd name="T78" fmla="*/ 15 w 50"/>
                  <a:gd name="T79" fmla="*/ 2 h 52"/>
                  <a:gd name="T80" fmla="*/ 17 w 50"/>
                  <a:gd name="T81" fmla="*/ 0 h 52"/>
                  <a:gd name="T82" fmla="*/ 22 w 50"/>
                  <a:gd name="T83" fmla="*/ 0 h 52"/>
                  <a:gd name="T84" fmla="*/ 26 w 50"/>
                  <a:gd name="T85" fmla="*/ 0 h 52"/>
                  <a:gd name="T86" fmla="*/ 30 w 50"/>
                  <a:gd name="T87" fmla="*/ 0 h 52"/>
                  <a:gd name="T88" fmla="*/ 35 w 50"/>
                  <a:gd name="T89" fmla="*/ 0 h 52"/>
                  <a:gd name="T90" fmla="*/ 41 w 50"/>
                  <a:gd name="T91" fmla="*/ 2 h 52"/>
                  <a:gd name="T92" fmla="*/ 45 w 50"/>
                  <a:gd name="T93" fmla="*/ 6 h 52"/>
                  <a:gd name="T94" fmla="*/ 48 w 50"/>
                  <a:gd name="T95" fmla="*/ 11 h 52"/>
                  <a:gd name="T96" fmla="*/ 43 w 50"/>
                  <a:gd name="T97" fmla="*/ 13 h 5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0"/>
                  <a:gd name="T148" fmla="*/ 0 h 52"/>
                  <a:gd name="T149" fmla="*/ 50 w 50"/>
                  <a:gd name="T150" fmla="*/ 52 h 5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0" h="52">
                    <a:moveTo>
                      <a:pt x="43" y="13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1" y="8"/>
                    </a:lnTo>
                    <a:lnTo>
                      <a:pt x="39" y="8"/>
                    </a:lnTo>
                    <a:lnTo>
                      <a:pt x="37" y="6"/>
                    </a:lnTo>
                    <a:lnTo>
                      <a:pt x="35" y="6"/>
                    </a:lnTo>
                    <a:lnTo>
                      <a:pt x="32" y="4"/>
                    </a:lnTo>
                    <a:lnTo>
                      <a:pt x="30" y="4"/>
                    </a:lnTo>
                    <a:lnTo>
                      <a:pt x="28" y="4"/>
                    </a:lnTo>
                    <a:lnTo>
                      <a:pt x="26" y="4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19" y="4"/>
                    </a:lnTo>
                    <a:lnTo>
                      <a:pt x="19" y="6"/>
                    </a:lnTo>
                    <a:lnTo>
                      <a:pt x="17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13" y="11"/>
                    </a:lnTo>
                    <a:lnTo>
                      <a:pt x="11" y="13"/>
                    </a:lnTo>
                    <a:lnTo>
                      <a:pt x="8" y="15"/>
                    </a:lnTo>
                    <a:lnTo>
                      <a:pt x="6" y="17"/>
                    </a:lnTo>
                    <a:lnTo>
                      <a:pt x="6" y="19"/>
                    </a:lnTo>
                    <a:lnTo>
                      <a:pt x="6" y="21"/>
                    </a:lnTo>
                    <a:lnTo>
                      <a:pt x="6" y="24"/>
                    </a:lnTo>
                    <a:lnTo>
                      <a:pt x="6" y="26"/>
                    </a:lnTo>
                    <a:lnTo>
                      <a:pt x="6" y="28"/>
                    </a:lnTo>
                    <a:lnTo>
                      <a:pt x="6" y="30"/>
                    </a:lnTo>
                    <a:lnTo>
                      <a:pt x="6" y="32"/>
                    </a:lnTo>
                    <a:lnTo>
                      <a:pt x="6" y="34"/>
                    </a:lnTo>
                    <a:lnTo>
                      <a:pt x="8" y="37"/>
                    </a:lnTo>
                    <a:lnTo>
                      <a:pt x="8" y="39"/>
                    </a:lnTo>
                    <a:lnTo>
                      <a:pt x="11" y="39"/>
                    </a:lnTo>
                    <a:lnTo>
                      <a:pt x="13" y="41"/>
                    </a:lnTo>
                    <a:lnTo>
                      <a:pt x="13" y="43"/>
                    </a:lnTo>
                    <a:lnTo>
                      <a:pt x="15" y="43"/>
                    </a:lnTo>
                    <a:lnTo>
                      <a:pt x="17" y="45"/>
                    </a:lnTo>
                    <a:lnTo>
                      <a:pt x="19" y="45"/>
                    </a:lnTo>
                    <a:lnTo>
                      <a:pt x="19" y="48"/>
                    </a:lnTo>
                    <a:lnTo>
                      <a:pt x="22" y="48"/>
                    </a:lnTo>
                    <a:lnTo>
                      <a:pt x="24" y="48"/>
                    </a:lnTo>
                    <a:lnTo>
                      <a:pt x="26" y="48"/>
                    </a:lnTo>
                    <a:lnTo>
                      <a:pt x="28" y="48"/>
                    </a:lnTo>
                    <a:lnTo>
                      <a:pt x="30" y="48"/>
                    </a:lnTo>
                    <a:lnTo>
                      <a:pt x="32" y="48"/>
                    </a:lnTo>
                    <a:lnTo>
                      <a:pt x="35" y="48"/>
                    </a:lnTo>
                    <a:lnTo>
                      <a:pt x="35" y="45"/>
                    </a:lnTo>
                    <a:lnTo>
                      <a:pt x="37" y="45"/>
                    </a:lnTo>
                    <a:lnTo>
                      <a:pt x="39" y="45"/>
                    </a:lnTo>
                    <a:lnTo>
                      <a:pt x="39" y="43"/>
                    </a:lnTo>
                    <a:lnTo>
                      <a:pt x="41" y="43"/>
                    </a:lnTo>
                    <a:lnTo>
                      <a:pt x="41" y="41"/>
                    </a:lnTo>
                    <a:lnTo>
                      <a:pt x="43" y="41"/>
                    </a:lnTo>
                    <a:lnTo>
                      <a:pt x="43" y="39"/>
                    </a:lnTo>
                    <a:lnTo>
                      <a:pt x="50" y="39"/>
                    </a:lnTo>
                    <a:lnTo>
                      <a:pt x="50" y="41"/>
                    </a:lnTo>
                    <a:lnTo>
                      <a:pt x="48" y="41"/>
                    </a:lnTo>
                    <a:lnTo>
                      <a:pt x="48" y="43"/>
                    </a:lnTo>
                    <a:lnTo>
                      <a:pt x="45" y="45"/>
                    </a:lnTo>
                    <a:lnTo>
                      <a:pt x="43" y="45"/>
                    </a:lnTo>
                    <a:lnTo>
                      <a:pt x="43" y="48"/>
                    </a:lnTo>
                    <a:lnTo>
                      <a:pt x="41" y="48"/>
                    </a:lnTo>
                    <a:lnTo>
                      <a:pt x="41" y="50"/>
                    </a:lnTo>
                    <a:lnTo>
                      <a:pt x="39" y="50"/>
                    </a:lnTo>
                    <a:lnTo>
                      <a:pt x="37" y="50"/>
                    </a:lnTo>
                    <a:lnTo>
                      <a:pt x="35" y="52"/>
                    </a:lnTo>
                    <a:lnTo>
                      <a:pt x="32" y="52"/>
                    </a:lnTo>
                    <a:lnTo>
                      <a:pt x="30" y="52"/>
                    </a:lnTo>
                    <a:lnTo>
                      <a:pt x="28" y="52"/>
                    </a:lnTo>
                    <a:lnTo>
                      <a:pt x="26" y="52"/>
                    </a:lnTo>
                    <a:lnTo>
                      <a:pt x="24" y="52"/>
                    </a:lnTo>
                    <a:lnTo>
                      <a:pt x="22" y="52"/>
                    </a:lnTo>
                    <a:lnTo>
                      <a:pt x="19" y="52"/>
                    </a:lnTo>
                    <a:lnTo>
                      <a:pt x="17" y="52"/>
                    </a:lnTo>
                    <a:lnTo>
                      <a:pt x="15" y="50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8" y="45"/>
                    </a:lnTo>
                    <a:lnTo>
                      <a:pt x="6" y="43"/>
                    </a:lnTo>
                    <a:lnTo>
                      <a:pt x="4" y="41"/>
                    </a:lnTo>
                    <a:lnTo>
                      <a:pt x="4" y="39"/>
                    </a:lnTo>
                    <a:lnTo>
                      <a:pt x="2" y="37"/>
                    </a:lnTo>
                    <a:lnTo>
                      <a:pt x="2" y="34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0" y="21"/>
                    </a:lnTo>
                    <a:lnTo>
                      <a:pt x="0" y="19"/>
                    </a:lnTo>
                    <a:lnTo>
                      <a:pt x="2" y="19"/>
                    </a:lnTo>
                    <a:lnTo>
                      <a:pt x="2" y="17"/>
                    </a:lnTo>
                    <a:lnTo>
                      <a:pt x="2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6" y="11"/>
                    </a:lnTo>
                    <a:lnTo>
                      <a:pt x="6" y="8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3" y="2"/>
                    </a:lnTo>
                    <a:lnTo>
                      <a:pt x="15" y="2"/>
                    </a:lnTo>
                    <a:lnTo>
                      <a:pt x="17" y="2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5" y="0"/>
                    </a:lnTo>
                    <a:lnTo>
                      <a:pt x="37" y="2"/>
                    </a:lnTo>
                    <a:lnTo>
                      <a:pt x="39" y="2"/>
                    </a:lnTo>
                    <a:lnTo>
                      <a:pt x="41" y="2"/>
                    </a:lnTo>
                    <a:lnTo>
                      <a:pt x="41" y="4"/>
                    </a:lnTo>
                    <a:lnTo>
                      <a:pt x="43" y="4"/>
                    </a:lnTo>
                    <a:lnTo>
                      <a:pt x="45" y="6"/>
                    </a:lnTo>
                    <a:lnTo>
                      <a:pt x="45" y="8"/>
                    </a:lnTo>
                    <a:lnTo>
                      <a:pt x="48" y="8"/>
                    </a:lnTo>
                    <a:lnTo>
                      <a:pt x="48" y="11"/>
                    </a:lnTo>
                    <a:lnTo>
                      <a:pt x="50" y="13"/>
                    </a:lnTo>
                    <a:lnTo>
                      <a:pt x="43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10" name="Freeform 139"/>
              <p:cNvSpPr>
                <a:spLocks/>
              </p:cNvSpPr>
              <p:nvPr/>
            </p:nvSpPr>
            <p:spPr bwMode="auto">
              <a:xfrm>
                <a:off x="1217" y="3306"/>
                <a:ext cx="39" cy="52"/>
              </a:xfrm>
              <a:custGeom>
                <a:avLst/>
                <a:gdLst>
                  <a:gd name="T0" fmla="*/ 35 w 39"/>
                  <a:gd name="T1" fmla="*/ 45 h 52"/>
                  <a:gd name="T2" fmla="*/ 35 w 39"/>
                  <a:gd name="T3" fmla="*/ 0 h 52"/>
                  <a:gd name="T4" fmla="*/ 39 w 39"/>
                  <a:gd name="T5" fmla="*/ 0 h 52"/>
                  <a:gd name="T6" fmla="*/ 39 w 39"/>
                  <a:gd name="T7" fmla="*/ 52 h 52"/>
                  <a:gd name="T8" fmla="*/ 35 w 39"/>
                  <a:gd name="T9" fmla="*/ 52 h 52"/>
                  <a:gd name="T10" fmla="*/ 7 w 39"/>
                  <a:gd name="T11" fmla="*/ 6 h 52"/>
                  <a:gd name="T12" fmla="*/ 7 w 39"/>
                  <a:gd name="T13" fmla="*/ 52 h 52"/>
                  <a:gd name="T14" fmla="*/ 0 w 39"/>
                  <a:gd name="T15" fmla="*/ 52 h 52"/>
                  <a:gd name="T16" fmla="*/ 0 w 39"/>
                  <a:gd name="T17" fmla="*/ 0 h 52"/>
                  <a:gd name="T18" fmla="*/ 7 w 39"/>
                  <a:gd name="T19" fmla="*/ 0 h 52"/>
                  <a:gd name="T20" fmla="*/ 35 w 39"/>
                  <a:gd name="T21" fmla="*/ 45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9"/>
                  <a:gd name="T34" fmla="*/ 0 h 52"/>
                  <a:gd name="T35" fmla="*/ 39 w 39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9" h="52">
                    <a:moveTo>
                      <a:pt x="35" y="45"/>
                    </a:moveTo>
                    <a:lnTo>
                      <a:pt x="35" y="0"/>
                    </a:lnTo>
                    <a:lnTo>
                      <a:pt x="39" y="0"/>
                    </a:lnTo>
                    <a:lnTo>
                      <a:pt x="39" y="52"/>
                    </a:lnTo>
                    <a:lnTo>
                      <a:pt x="35" y="52"/>
                    </a:lnTo>
                    <a:lnTo>
                      <a:pt x="7" y="6"/>
                    </a:lnTo>
                    <a:lnTo>
                      <a:pt x="7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35" y="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11" name="Freeform 140"/>
              <p:cNvSpPr>
                <a:spLocks/>
              </p:cNvSpPr>
              <p:nvPr/>
            </p:nvSpPr>
            <p:spPr bwMode="auto">
              <a:xfrm>
                <a:off x="1265" y="3306"/>
                <a:ext cx="35" cy="52"/>
              </a:xfrm>
              <a:custGeom>
                <a:avLst/>
                <a:gdLst>
                  <a:gd name="T0" fmla="*/ 7 w 35"/>
                  <a:gd name="T1" fmla="*/ 52 h 52"/>
                  <a:gd name="T2" fmla="*/ 0 w 35"/>
                  <a:gd name="T3" fmla="*/ 0 h 52"/>
                  <a:gd name="T4" fmla="*/ 15 w 35"/>
                  <a:gd name="T5" fmla="*/ 0 h 52"/>
                  <a:gd name="T6" fmla="*/ 18 w 35"/>
                  <a:gd name="T7" fmla="*/ 0 h 52"/>
                  <a:gd name="T8" fmla="*/ 20 w 35"/>
                  <a:gd name="T9" fmla="*/ 0 h 52"/>
                  <a:gd name="T10" fmla="*/ 22 w 35"/>
                  <a:gd name="T11" fmla="*/ 0 h 52"/>
                  <a:gd name="T12" fmla="*/ 24 w 35"/>
                  <a:gd name="T13" fmla="*/ 2 h 52"/>
                  <a:gd name="T14" fmla="*/ 24 w 35"/>
                  <a:gd name="T15" fmla="*/ 2 h 52"/>
                  <a:gd name="T16" fmla="*/ 26 w 35"/>
                  <a:gd name="T17" fmla="*/ 2 h 52"/>
                  <a:gd name="T18" fmla="*/ 26 w 35"/>
                  <a:gd name="T19" fmla="*/ 2 h 52"/>
                  <a:gd name="T20" fmla="*/ 28 w 35"/>
                  <a:gd name="T21" fmla="*/ 4 h 52"/>
                  <a:gd name="T22" fmla="*/ 31 w 35"/>
                  <a:gd name="T23" fmla="*/ 4 h 52"/>
                  <a:gd name="T24" fmla="*/ 31 w 35"/>
                  <a:gd name="T25" fmla="*/ 6 h 52"/>
                  <a:gd name="T26" fmla="*/ 33 w 35"/>
                  <a:gd name="T27" fmla="*/ 8 h 52"/>
                  <a:gd name="T28" fmla="*/ 33 w 35"/>
                  <a:gd name="T29" fmla="*/ 11 h 52"/>
                  <a:gd name="T30" fmla="*/ 33 w 35"/>
                  <a:gd name="T31" fmla="*/ 13 h 52"/>
                  <a:gd name="T32" fmla="*/ 33 w 35"/>
                  <a:gd name="T33" fmla="*/ 13 h 52"/>
                  <a:gd name="T34" fmla="*/ 35 w 35"/>
                  <a:gd name="T35" fmla="*/ 15 h 52"/>
                  <a:gd name="T36" fmla="*/ 35 w 35"/>
                  <a:gd name="T37" fmla="*/ 17 h 52"/>
                  <a:gd name="T38" fmla="*/ 33 w 35"/>
                  <a:gd name="T39" fmla="*/ 21 h 52"/>
                  <a:gd name="T40" fmla="*/ 33 w 35"/>
                  <a:gd name="T41" fmla="*/ 24 h 52"/>
                  <a:gd name="T42" fmla="*/ 31 w 35"/>
                  <a:gd name="T43" fmla="*/ 26 h 52"/>
                  <a:gd name="T44" fmla="*/ 31 w 35"/>
                  <a:gd name="T45" fmla="*/ 28 h 52"/>
                  <a:gd name="T46" fmla="*/ 28 w 35"/>
                  <a:gd name="T47" fmla="*/ 30 h 52"/>
                  <a:gd name="T48" fmla="*/ 26 w 35"/>
                  <a:gd name="T49" fmla="*/ 30 h 52"/>
                  <a:gd name="T50" fmla="*/ 22 w 35"/>
                  <a:gd name="T51" fmla="*/ 32 h 52"/>
                  <a:gd name="T52" fmla="*/ 35 w 35"/>
                  <a:gd name="T53" fmla="*/ 52 h 52"/>
                  <a:gd name="T54" fmla="*/ 13 w 35"/>
                  <a:gd name="T55" fmla="*/ 26 h 52"/>
                  <a:gd name="T56" fmla="*/ 20 w 35"/>
                  <a:gd name="T57" fmla="*/ 26 h 52"/>
                  <a:gd name="T58" fmla="*/ 22 w 35"/>
                  <a:gd name="T59" fmla="*/ 26 h 52"/>
                  <a:gd name="T60" fmla="*/ 24 w 35"/>
                  <a:gd name="T61" fmla="*/ 26 h 52"/>
                  <a:gd name="T62" fmla="*/ 24 w 35"/>
                  <a:gd name="T63" fmla="*/ 24 h 52"/>
                  <a:gd name="T64" fmla="*/ 26 w 35"/>
                  <a:gd name="T65" fmla="*/ 24 h 52"/>
                  <a:gd name="T66" fmla="*/ 28 w 35"/>
                  <a:gd name="T67" fmla="*/ 21 h 52"/>
                  <a:gd name="T68" fmla="*/ 28 w 35"/>
                  <a:gd name="T69" fmla="*/ 19 h 52"/>
                  <a:gd name="T70" fmla="*/ 28 w 35"/>
                  <a:gd name="T71" fmla="*/ 17 h 52"/>
                  <a:gd name="T72" fmla="*/ 28 w 35"/>
                  <a:gd name="T73" fmla="*/ 15 h 52"/>
                  <a:gd name="T74" fmla="*/ 28 w 35"/>
                  <a:gd name="T75" fmla="*/ 15 h 52"/>
                  <a:gd name="T76" fmla="*/ 28 w 35"/>
                  <a:gd name="T77" fmla="*/ 13 h 52"/>
                  <a:gd name="T78" fmla="*/ 28 w 35"/>
                  <a:gd name="T79" fmla="*/ 13 h 52"/>
                  <a:gd name="T80" fmla="*/ 28 w 35"/>
                  <a:gd name="T81" fmla="*/ 11 h 52"/>
                  <a:gd name="T82" fmla="*/ 26 w 35"/>
                  <a:gd name="T83" fmla="*/ 11 h 52"/>
                  <a:gd name="T84" fmla="*/ 26 w 35"/>
                  <a:gd name="T85" fmla="*/ 8 h 52"/>
                  <a:gd name="T86" fmla="*/ 26 w 35"/>
                  <a:gd name="T87" fmla="*/ 8 h 52"/>
                  <a:gd name="T88" fmla="*/ 24 w 35"/>
                  <a:gd name="T89" fmla="*/ 8 h 52"/>
                  <a:gd name="T90" fmla="*/ 24 w 35"/>
                  <a:gd name="T91" fmla="*/ 6 h 52"/>
                  <a:gd name="T92" fmla="*/ 22 w 35"/>
                  <a:gd name="T93" fmla="*/ 6 h 52"/>
                  <a:gd name="T94" fmla="*/ 22 w 35"/>
                  <a:gd name="T95" fmla="*/ 6 h 52"/>
                  <a:gd name="T96" fmla="*/ 20 w 35"/>
                  <a:gd name="T97" fmla="*/ 6 h 52"/>
                  <a:gd name="T98" fmla="*/ 20 w 35"/>
                  <a:gd name="T99" fmla="*/ 6 h 52"/>
                  <a:gd name="T100" fmla="*/ 18 w 35"/>
                  <a:gd name="T101" fmla="*/ 6 h 52"/>
                  <a:gd name="T102" fmla="*/ 15 w 35"/>
                  <a:gd name="T103" fmla="*/ 6 h 52"/>
                  <a:gd name="T104" fmla="*/ 7 w 35"/>
                  <a:gd name="T105" fmla="*/ 6 h 5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5"/>
                  <a:gd name="T160" fmla="*/ 0 h 52"/>
                  <a:gd name="T161" fmla="*/ 35 w 35"/>
                  <a:gd name="T162" fmla="*/ 52 h 5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5" h="52">
                    <a:moveTo>
                      <a:pt x="7" y="6"/>
                    </a:moveTo>
                    <a:lnTo>
                      <a:pt x="7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2" y="2"/>
                    </a:lnTo>
                    <a:lnTo>
                      <a:pt x="24" y="2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3" y="8"/>
                    </a:lnTo>
                    <a:lnTo>
                      <a:pt x="33" y="11"/>
                    </a:lnTo>
                    <a:lnTo>
                      <a:pt x="33" y="13"/>
                    </a:lnTo>
                    <a:lnTo>
                      <a:pt x="35" y="15"/>
                    </a:lnTo>
                    <a:lnTo>
                      <a:pt x="35" y="17"/>
                    </a:lnTo>
                    <a:lnTo>
                      <a:pt x="33" y="19"/>
                    </a:lnTo>
                    <a:lnTo>
                      <a:pt x="33" y="21"/>
                    </a:lnTo>
                    <a:lnTo>
                      <a:pt x="33" y="24"/>
                    </a:lnTo>
                    <a:lnTo>
                      <a:pt x="31" y="26"/>
                    </a:lnTo>
                    <a:lnTo>
                      <a:pt x="31" y="28"/>
                    </a:lnTo>
                    <a:lnTo>
                      <a:pt x="28" y="28"/>
                    </a:lnTo>
                    <a:lnTo>
                      <a:pt x="28" y="30"/>
                    </a:lnTo>
                    <a:lnTo>
                      <a:pt x="26" y="30"/>
                    </a:lnTo>
                    <a:lnTo>
                      <a:pt x="24" y="30"/>
                    </a:lnTo>
                    <a:lnTo>
                      <a:pt x="22" y="32"/>
                    </a:lnTo>
                    <a:lnTo>
                      <a:pt x="35" y="52"/>
                    </a:lnTo>
                    <a:lnTo>
                      <a:pt x="28" y="52"/>
                    </a:lnTo>
                    <a:lnTo>
                      <a:pt x="13" y="26"/>
                    </a:lnTo>
                    <a:lnTo>
                      <a:pt x="18" y="26"/>
                    </a:lnTo>
                    <a:lnTo>
                      <a:pt x="20" y="26"/>
                    </a:lnTo>
                    <a:lnTo>
                      <a:pt x="22" y="26"/>
                    </a:lnTo>
                    <a:lnTo>
                      <a:pt x="24" y="26"/>
                    </a:lnTo>
                    <a:lnTo>
                      <a:pt x="24" y="24"/>
                    </a:lnTo>
                    <a:lnTo>
                      <a:pt x="26" y="24"/>
                    </a:lnTo>
                    <a:lnTo>
                      <a:pt x="26" y="21"/>
                    </a:lnTo>
                    <a:lnTo>
                      <a:pt x="28" y="21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8" y="15"/>
                    </a:lnTo>
                    <a:lnTo>
                      <a:pt x="28" y="13"/>
                    </a:lnTo>
                    <a:lnTo>
                      <a:pt x="28" y="11"/>
                    </a:lnTo>
                    <a:lnTo>
                      <a:pt x="26" y="11"/>
                    </a:lnTo>
                    <a:lnTo>
                      <a:pt x="26" y="8"/>
                    </a:lnTo>
                    <a:lnTo>
                      <a:pt x="24" y="8"/>
                    </a:lnTo>
                    <a:lnTo>
                      <a:pt x="24" y="6"/>
                    </a:lnTo>
                    <a:lnTo>
                      <a:pt x="22" y="6"/>
                    </a:lnTo>
                    <a:lnTo>
                      <a:pt x="20" y="6"/>
                    </a:lnTo>
                    <a:lnTo>
                      <a:pt x="18" y="6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12" name="Rectangle 141"/>
              <p:cNvSpPr>
                <a:spLocks noChangeArrowheads="1"/>
              </p:cNvSpPr>
              <p:nvPr/>
            </p:nvSpPr>
            <p:spPr bwMode="auto">
              <a:xfrm>
                <a:off x="1302" y="3336"/>
                <a:ext cx="17" cy="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13" name="Freeform 142"/>
              <p:cNvSpPr>
                <a:spLocks/>
              </p:cNvSpPr>
              <p:nvPr/>
            </p:nvSpPr>
            <p:spPr bwMode="auto">
              <a:xfrm>
                <a:off x="1341" y="3306"/>
                <a:ext cx="33" cy="52"/>
              </a:xfrm>
              <a:custGeom>
                <a:avLst/>
                <a:gdLst>
                  <a:gd name="T0" fmla="*/ 7 w 33"/>
                  <a:gd name="T1" fmla="*/ 52 h 52"/>
                  <a:gd name="T2" fmla="*/ 0 w 33"/>
                  <a:gd name="T3" fmla="*/ 0 h 52"/>
                  <a:gd name="T4" fmla="*/ 15 w 33"/>
                  <a:gd name="T5" fmla="*/ 0 h 52"/>
                  <a:gd name="T6" fmla="*/ 18 w 33"/>
                  <a:gd name="T7" fmla="*/ 0 h 52"/>
                  <a:gd name="T8" fmla="*/ 20 w 33"/>
                  <a:gd name="T9" fmla="*/ 0 h 52"/>
                  <a:gd name="T10" fmla="*/ 22 w 33"/>
                  <a:gd name="T11" fmla="*/ 0 h 52"/>
                  <a:gd name="T12" fmla="*/ 22 w 33"/>
                  <a:gd name="T13" fmla="*/ 2 h 52"/>
                  <a:gd name="T14" fmla="*/ 24 w 33"/>
                  <a:gd name="T15" fmla="*/ 2 h 52"/>
                  <a:gd name="T16" fmla="*/ 26 w 33"/>
                  <a:gd name="T17" fmla="*/ 2 h 52"/>
                  <a:gd name="T18" fmla="*/ 26 w 33"/>
                  <a:gd name="T19" fmla="*/ 2 h 52"/>
                  <a:gd name="T20" fmla="*/ 28 w 33"/>
                  <a:gd name="T21" fmla="*/ 4 h 52"/>
                  <a:gd name="T22" fmla="*/ 28 w 33"/>
                  <a:gd name="T23" fmla="*/ 4 h 52"/>
                  <a:gd name="T24" fmla="*/ 31 w 33"/>
                  <a:gd name="T25" fmla="*/ 6 h 52"/>
                  <a:gd name="T26" fmla="*/ 31 w 33"/>
                  <a:gd name="T27" fmla="*/ 8 h 52"/>
                  <a:gd name="T28" fmla="*/ 33 w 33"/>
                  <a:gd name="T29" fmla="*/ 11 h 52"/>
                  <a:gd name="T30" fmla="*/ 33 w 33"/>
                  <a:gd name="T31" fmla="*/ 13 h 52"/>
                  <a:gd name="T32" fmla="*/ 33 w 33"/>
                  <a:gd name="T33" fmla="*/ 13 h 52"/>
                  <a:gd name="T34" fmla="*/ 33 w 33"/>
                  <a:gd name="T35" fmla="*/ 15 h 52"/>
                  <a:gd name="T36" fmla="*/ 33 w 33"/>
                  <a:gd name="T37" fmla="*/ 17 h 52"/>
                  <a:gd name="T38" fmla="*/ 33 w 33"/>
                  <a:gd name="T39" fmla="*/ 21 h 52"/>
                  <a:gd name="T40" fmla="*/ 33 w 33"/>
                  <a:gd name="T41" fmla="*/ 24 h 52"/>
                  <a:gd name="T42" fmla="*/ 31 w 33"/>
                  <a:gd name="T43" fmla="*/ 26 h 52"/>
                  <a:gd name="T44" fmla="*/ 28 w 33"/>
                  <a:gd name="T45" fmla="*/ 28 h 52"/>
                  <a:gd name="T46" fmla="*/ 26 w 33"/>
                  <a:gd name="T47" fmla="*/ 30 h 52"/>
                  <a:gd name="T48" fmla="*/ 24 w 33"/>
                  <a:gd name="T49" fmla="*/ 30 h 52"/>
                  <a:gd name="T50" fmla="*/ 22 w 33"/>
                  <a:gd name="T51" fmla="*/ 32 h 52"/>
                  <a:gd name="T52" fmla="*/ 33 w 33"/>
                  <a:gd name="T53" fmla="*/ 52 h 52"/>
                  <a:gd name="T54" fmla="*/ 13 w 33"/>
                  <a:gd name="T55" fmla="*/ 26 h 52"/>
                  <a:gd name="T56" fmla="*/ 18 w 33"/>
                  <a:gd name="T57" fmla="*/ 26 h 52"/>
                  <a:gd name="T58" fmla="*/ 20 w 33"/>
                  <a:gd name="T59" fmla="*/ 26 h 52"/>
                  <a:gd name="T60" fmla="*/ 22 w 33"/>
                  <a:gd name="T61" fmla="*/ 26 h 52"/>
                  <a:gd name="T62" fmla="*/ 24 w 33"/>
                  <a:gd name="T63" fmla="*/ 24 h 52"/>
                  <a:gd name="T64" fmla="*/ 26 w 33"/>
                  <a:gd name="T65" fmla="*/ 24 h 52"/>
                  <a:gd name="T66" fmla="*/ 26 w 33"/>
                  <a:gd name="T67" fmla="*/ 21 h 52"/>
                  <a:gd name="T68" fmla="*/ 28 w 33"/>
                  <a:gd name="T69" fmla="*/ 19 h 52"/>
                  <a:gd name="T70" fmla="*/ 28 w 33"/>
                  <a:gd name="T71" fmla="*/ 17 h 52"/>
                  <a:gd name="T72" fmla="*/ 28 w 33"/>
                  <a:gd name="T73" fmla="*/ 15 h 52"/>
                  <a:gd name="T74" fmla="*/ 28 w 33"/>
                  <a:gd name="T75" fmla="*/ 15 h 52"/>
                  <a:gd name="T76" fmla="*/ 28 w 33"/>
                  <a:gd name="T77" fmla="*/ 13 h 52"/>
                  <a:gd name="T78" fmla="*/ 28 w 33"/>
                  <a:gd name="T79" fmla="*/ 13 h 52"/>
                  <a:gd name="T80" fmla="*/ 26 w 33"/>
                  <a:gd name="T81" fmla="*/ 11 h 52"/>
                  <a:gd name="T82" fmla="*/ 26 w 33"/>
                  <a:gd name="T83" fmla="*/ 11 h 52"/>
                  <a:gd name="T84" fmla="*/ 26 w 33"/>
                  <a:gd name="T85" fmla="*/ 8 h 52"/>
                  <a:gd name="T86" fmla="*/ 24 w 33"/>
                  <a:gd name="T87" fmla="*/ 8 h 52"/>
                  <a:gd name="T88" fmla="*/ 24 w 33"/>
                  <a:gd name="T89" fmla="*/ 8 h 52"/>
                  <a:gd name="T90" fmla="*/ 24 w 33"/>
                  <a:gd name="T91" fmla="*/ 6 h 52"/>
                  <a:gd name="T92" fmla="*/ 22 w 33"/>
                  <a:gd name="T93" fmla="*/ 6 h 52"/>
                  <a:gd name="T94" fmla="*/ 22 w 33"/>
                  <a:gd name="T95" fmla="*/ 6 h 52"/>
                  <a:gd name="T96" fmla="*/ 20 w 33"/>
                  <a:gd name="T97" fmla="*/ 6 h 52"/>
                  <a:gd name="T98" fmla="*/ 20 w 33"/>
                  <a:gd name="T99" fmla="*/ 6 h 52"/>
                  <a:gd name="T100" fmla="*/ 18 w 33"/>
                  <a:gd name="T101" fmla="*/ 6 h 52"/>
                  <a:gd name="T102" fmla="*/ 15 w 33"/>
                  <a:gd name="T103" fmla="*/ 6 h 52"/>
                  <a:gd name="T104" fmla="*/ 7 w 33"/>
                  <a:gd name="T105" fmla="*/ 6 h 5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3"/>
                  <a:gd name="T160" fmla="*/ 0 h 52"/>
                  <a:gd name="T161" fmla="*/ 33 w 33"/>
                  <a:gd name="T162" fmla="*/ 52 h 5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3" h="52">
                    <a:moveTo>
                      <a:pt x="7" y="6"/>
                    </a:moveTo>
                    <a:lnTo>
                      <a:pt x="7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2" y="2"/>
                    </a:lnTo>
                    <a:lnTo>
                      <a:pt x="24" y="2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4"/>
                    </a:lnTo>
                    <a:lnTo>
                      <a:pt x="31" y="6"/>
                    </a:lnTo>
                    <a:lnTo>
                      <a:pt x="31" y="8"/>
                    </a:lnTo>
                    <a:lnTo>
                      <a:pt x="33" y="8"/>
                    </a:lnTo>
                    <a:lnTo>
                      <a:pt x="33" y="11"/>
                    </a:lnTo>
                    <a:lnTo>
                      <a:pt x="33" y="13"/>
                    </a:lnTo>
                    <a:lnTo>
                      <a:pt x="33" y="15"/>
                    </a:lnTo>
                    <a:lnTo>
                      <a:pt x="33" y="17"/>
                    </a:lnTo>
                    <a:lnTo>
                      <a:pt x="33" y="19"/>
                    </a:lnTo>
                    <a:lnTo>
                      <a:pt x="33" y="21"/>
                    </a:lnTo>
                    <a:lnTo>
                      <a:pt x="33" y="24"/>
                    </a:lnTo>
                    <a:lnTo>
                      <a:pt x="31" y="24"/>
                    </a:lnTo>
                    <a:lnTo>
                      <a:pt x="31" y="26"/>
                    </a:lnTo>
                    <a:lnTo>
                      <a:pt x="28" y="28"/>
                    </a:lnTo>
                    <a:lnTo>
                      <a:pt x="26" y="30"/>
                    </a:lnTo>
                    <a:lnTo>
                      <a:pt x="24" y="30"/>
                    </a:lnTo>
                    <a:lnTo>
                      <a:pt x="22" y="32"/>
                    </a:lnTo>
                    <a:lnTo>
                      <a:pt x="33" y="52"/>
                    </a:lnTo>
                    <a:lnTo>
                      <a:pt x="28" y="52"/>
                    </a:lnTo>
                    <a:lnTo>
                      <a:pt x="13" y="26"/>
                    </a:lnTo>
                    <a:lnTo>
                      <a:pt x="18" y="26"/>
                    </a:lnTo>
                    <a:lnTo>
                      <a:pt x="20" y="26"/>
                    </a:lnTo>
                    <a:lnTo>
                      <a:pt x="22" y="26"/>
                    </a:lnTo>
                    <a:lnTo>
                      <a:pt x="24" y="26"/>
                    </a:lnTo>
                    <a:lnTo>
                      <a:pt x="24" y="24"/>
                    </a:lnTo>
                    <a:lnTo>
                      <a:pt x="26" y="24"/>
                    </a:lnTo>
                    <a:lnTo>
                      <a:pt x="26" y="21"/>
                    </a:lnTo>
                    <a:lnTo>
                      <a:pt x="28" y="21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8" y="15"/>
                    </a:lnTo>
                    <a:lnTo>
                      <a:pt x="28" y="13"/>
                    </a:lnTo>
                    <a:lnTo>
                      <a:pt x="26" y="13"/>
                    </a:lnTo>
                    <a:lnTo>
                      <a:pt x="26" y="11"/>
                    </a:lnTo>
                    <a:lnTo>
                      <a:pt x="26" y="8"/>
                    </a:lnTo>
                    <a:lnTo>
                      <a:pt x="24" y="8"/>
                    </a:lnTo>
                    <a:lnTo>
                      <a:pt x="24" y="6"/>
                    </a:lnTo>
                    <a:lnTo>
                      <a:pt x="22" y="6"/>
                    </a:lnTo>
                    <a:lnTo>
                      <a:pt x="20" y="6"/>
                    </a:lnTo>
                    <a:lnTo>
                      <a:pt x="18" y="6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14" name="Freeform 143"/>
              <p:cNvSpPr>
                <a:spLocks/>
              </p:cNvSpPr>
              <p:nvPr/>
            </p:nvSpPr>
            <p:spPr bwMode="auto">
              <a:xfrm>
                <a:off x="1382" y="3306"/>
                <a:ext cx="27" cy="52"/>
              </a:xfrm>
              <a:custGeom>
                <a:avLst/>
                <a:gdLst>
                  <a:gd name="T0" fmla="*/ 5 w 27"/>
                  <a:gd name="T1" fmla="*/ 24 h 52"/>
                  <a:gd name="T2" fmla="*/ 27 w 27"/>
                  <a:gd name="T3" fmla="*/ 24 h 52"/>
                  <a:gd name="T4" fmla="*/ 27 w 27"/>
                  <a:gd name="T5" fmla="*/ 28 h 52"/>
                  <a:gd name="T6" fmla="*/ 5 w 27"/>
                  <a:gd name="T7" fmla="*/ 28 h 52"/>
                  <a:gd name="T8" fmla="*/ 5 w 27"/>
                  <a:gd name="T9" fmla="*/ 48 h 52"/>
                  <a:gd name="T10" fmla="*/ 27 w 27"/>
                  <a:gd name="T11" fmla="*/ 48 h 52"/>
                  <a:gd name="T12" fmla="*/ 27 w 27"/>
                  <a:gd name="T13" fmla="*/ 52 h 52"/>
                  <a:gd name="T14" fmla="*/ 0 w 27"/>
                  <a:gd name="T15" fmla="*/ 52 h 52"/>
                  <a:gd name="T16" fmla="*/ 0 w 27"/>
                  <a:gd name="T17" fmla="*/ 0 h 52"/>
                  <a:gd name="T18" fmla="*/ 27 w 27"/>
                  <a:gd name="T19" fmla="*/ 0 h 52"/>
                  <a:gd name="T20" fmla="*/ 27 w 27"/>
                  <a:gd name="T21" fmla="*/ 6 h 52"/>
                  <a:gd name="T22" fmla="*/ 5 w 27"/>
                  <a:gd name="T23" fmla="*/ 6 h 52"/>
                  <a:gd name="T24" fmla="*/ 5 w 27"/>
                  <a:gd name="T25" fmla="*/ 24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7"/>
                  <a:gd name="T40" fmla="*/ 0 h 52"/>
                  <a:gd name="T41" fmla="*/ 27 w 27"/>
                  <a:gd name="T42" fmla="*/ 52 h 5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7" h="52">
                    <a:moveTo>
                      <a:pt x="5" y="24"/>
                    </a:moveTo>
                    <a:lnTo>
                      <a:pt x="27" y="24"/>
                    </a:lnTo>
                    <a:lnTo>
                      <a:pt x="27" y="28"/>
                    </a:lnTo>
                    <a:lnTo>
                      <a:pt x="5" y="28"/>
                    </a:lnTo>
                    <a:lnTo>
                      <a:pt x="5" y="48"/>
                    </a:lnTo>
                    <a:lnTo>
                      <a:pt x="27" y="48"/>
                    </a:lnTo>
                    <a:lnTo>
                      <a:pt x="27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6"/>
                    </a:lnTo>
                    <a:lnTo>
                      <a:pt x="5" y="6"/>
                    </a:ln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15" name="Freeform 144"/>
              <p:cNvSpPr>
                <a:spLocks/>
              </p:cNvSpPr>
              <p:nvPr/>
            </p:nvSpPr>
            <p:spPr bwMode="auto">
              <a:xfrm>
                <a:off x="1417" y="3306"/>
                <a:ext cx="50" cy="52"/>
              </a:xfrm>
              <a:custGeom>
                <a:avLst/>
                <a:gdLst>
                  <a:gd name="T0" fmla="*/ 42 w 50"/>
                  <a:gd name="T1" fmla="*/ 11 h 52"/>
                  <a:gd name="T2" fmla="*/ 39 w 50"/>
                  <a:gd name="T3" fmla="*/ 8 h 52"/>
                  <a:gd name="T4" fmla="*/ 35 w 50"/>
                  <a:gd name="T5" fmla="*/ 6 h 52"/>
                  <a:gd name="T6" fmla="*/ 33 w 50"/>
                  <a:gd name="T7" fmla="*/ 4 h 52"/>
                  <a:gd name="T8" fmla="*/ 28 w 50"/>
                  <a:gd name="T9" fmla="*/ 4 h 52"/>
                  <a:gd name="T10" fmla="*/ 24 w 50"/>
                  <a:gd name="T11" fmla="*/ 4 h 52"/>
                  <a:gd name="T12" fmla="*/ 18 w 50"/>
                  <a:gd name="T13" fmla="*/ 6 h 52"/>
                  <a:gd name="T14" fmla="*/ 13 w 50"/>
                  <a:gd name="T15" fmla="*/ 8 h 52"/>
                  <a:gd name="T16" fmla="*/ 9 w 50"/>
                  <a:gd name="T17" fmla="*/ 15 h 52"/>
                  <a:gd name="T18" fmla="*/ 7 w 50"/>
                  <a:gd name="T19" fmla="*/ 19 h 52"/>
                  <a:gd name="T20" fmla="*/ 5 w 50"/>
                  <a:gd name="T21" fmla="*/ 26 h 52"/>
                  <a:gd name="T22" fmla="*/ 7 w 50"/>
                  <a:gd name="T23" fmla="*/ 32 h 52"/>
                  <a:gd name="T24" fmla="*/ 9 w 50"/>
                  <a:gd name="T25" fmla="*/ 39 h 52"/>
                  <a:gd name="T26" fmla="*/ 13 w 50"/>
                  <a:gd name="T27" fmla="*/ 43 h 52"/>
                  <a:gd name="T28" fmla="*/ 18 w 50"/>
                  <a:gd name="T29" fmla="*/ 45 h 52"/>
                  <a:gd name="T30" fmla="*/ 24 w 50"/>
                  <a:gd name="T31" fmla="*/ 48 h 52"/>
                  <a:gd name="T32" fmla="*/ 28 w 50"/>
                  <a:gd name="T33" fmla="*/ 48 h 52"/>
                  <a:gd name="T34" fmla="*/ 33 w 50"/>
                  <a:gd name="T35" fmla="*/ 48 h 52"/>
                  <a:gd name="T36" fmla="*/ 35 w 50"/>
                  <a:gd name="T37" fmla="*/ 45 h 52"/>
                  <a:gd name="T38" fmla="*/ 39 w 50"/>
                  <a:gd name="T39" fmla="*/ 43 h 52"/>
                  <a:gd name="T40" fmla="*/ 42 w 50"/>
                  <a:gd name="T41" fmla="*/ 41 h 52"/>
                  <a:gd name="T42" fmla="*/ 48 w 50"/>
                  <a:gd name="T43" fmla="*/ 39 h 52"/>
                  <a:gd name="T44" fmla="*/ 46 w 50"/>
                  <a:gd name="T45" fmla="*/ 43 h 52"/>
                  <a:gd name="T46" fmla="*/ 42 w 50"/>
                  <a:gd name="T47" fmla="*/ 48 h 52"/>
                  <a:gd name="T48" fmla="*/ 37 w 50"/>
                  <a:gd name="T49" fmla="*/ 50 h 52"/>
                  <a:gd name="T50" fmla="*/ 33 w 50"/>
                  <a:gd name="T51" fmla="*/ 52 h 52"/>
                  <a:gd name="T52" fmla="*/ 28 w 50"/>
                  <a:gd name="T53" fmla="*/ 52 h 52"/>
                  <a:gd name="T54" fmla="*/ 20 w 50"/>
                  <a:gd name="T55" fmla="*/ 52 h 52"/>
                  <a:gd name="T56" fmla="*/ 13 w 50"/>
                  <a:gd name="T57" fmla="*/ 50 h 52"/>
                  <a:gd name="T58" fmla="*/ 7 w 50"/>
                  <a:gd name="T59" fmla="*/ 45 h 52"/>
                  <a:gd name="T60" fmla="*/ 2 w 50"/>
                  <a:gd name="T61" fmla="*/ 39 h 52"/>
                  <a:gd name="T62" fmla="*/ 0 w 50"/>
                  <a:gd name="T63" fmla="*/ 30 h 52"/>
                  <a:gd name="T64" fmla="*/ 0 w 50"/>
                  <a:gd name="T65" fmla="*/ 24 h 52"/>
                  <a:gd name="T66" fmla="*/ 0 w 50"/>
                  <a:gd name="T67" fmla="*/ 19 h 52"/>
                  <a:gd name="T68" fmla="*/ 0 w 50"/>
                  <a:gd name="T69" fmla="*/ 17 h 52"/>
                  <a:gd name="T70" fmla="*/ 2 w 50"/>
                  <a:gd name="T71" fmla="*/ 13 h 52"/>
                  <a:gd name="T72" fmla="*/ 5 w 50"/>
                  <a:gd name="T73" fmla="*/ 11 h 52"/>
                  <a:gd name="T74" fmla="*/ 7 w 50"/>
                  <a:gd name="T75" fmla="*/ 6 h 52"/>
                  <a:gd name="T76" fmla="*/ 11 w 50"/>
                  <a:gd name="T77" fmla="*/ 4 h 52"/>
                  <a:gd name="T78" fmla="*/ 13 w 50"/>
                  <a:gd name="T79" fmla="*/ 2 h 52"/>
                  <a:gd name="T80" fmla="*/ 18 w 50"/>
                  <a:gd name="T81" fmla="*/ 0 h 52"/>
                  <a:gd name="T82" fmla="*/ 20 w 50"/>
                  <a:gd name="T83" fmla="*/ 0 h 52"/>
                  <a:gd name="T84" fmla="*/ 24 w 50"/>
                  <a:gd name="T85" fmla="*/ 0 h 52"/>
                  <a:gd name="T86" fmla="*/ 28 w 50"/>
                  <a:gd name="T87" fmla="*/ 0 h 52"/>
                  <a:gd name="T88" fmla="*/ 35 w 50"/>
                  <a:gd name="T89" fmla="*/ 0 h 52"/>
                  <a:gd name="T90" fmla="*/ 39 w 50"/>
                  <a:gd name="T91" fmla="*/ 2 h 52"/>
                  <a:gd name="T92" fmla="*/ 44 w 50"/>
                  <a:gd name="T93" fmla="*/ 6 h 52"/>
                  <a:gd name="T94" fmla="*/ 48 w 50"/>
                  <a:gd name="T95" fmla="*/ 11 h 52"/>
                  <a:gd name="T96" fmla="*/ 44 w 50"/>
                  <a:gd name="T97" fmla="*/ 13 h 5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0"/>
                  <a:gd name="T148" fmla="*/ 0 h 52"/>
                  <a:gd name="T149" fmla="*/ 50 w 50"/>
                  <a:gd name="T150" fmla="*/ 52 h 5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0" h="52">
                    <a:moveTo>
                      <a:pt x="44" y="13"/>
                    </a:moveTo>
                    <a:lnTo>
                      <a:pt x="42" y="13"/>
                    </a:lnTo>
                    <a:lnTo>
                      <a:pt x="42" y="11"/>
                    </a:lnTo>
                    <a:lnTo>
                      <a:pt x="39" y="8"/>
                    </a:lnTo>
                    <a:lnTo>
                      <a:pt x="37" y="8"/>
                    </a:lnTo>
                    <a:lnTo>
                      <a:pt x="37" y="6"/>
                    </a:lnTo>
                    <a:lnTo>
                      <a:pt x="35" y="6"/>
                    </a:lnTo>
                    <a:lnTo>
                      <a:pt x="33" y="6"/>
                    </a:lnTo>
                    <a:lnTo>
                      <a:pt x="33" y="4"/>
                    </a:lnTo>
                    <a:lnTo>
                      <a:pt x="31" y="4"/>
                    </a:lnTo>
                    <a:lnTo>
                      <a:pt x="28" y="4"/>
                    </a:lnTo>
                    <a:lnTo>
                      <a:pt x="26" y="4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20" y="4"/>
                    </a:lnTo>
                    <a:lnTo>
                      <a:pt x="18" y="6"/>
                    </a:lnTo>
                    <a:lnTo>
                      <a:pt x="15" y="6"/>
                    </a:lnTo>
                    <a:lnTo>
                      <a:pt x="13" y="8"/>
                    </a:lnTo>
                    <a:lnTo>
                      <a:pt x="11" y="11"/>
                    </a:lnTo>
                    <a:lnTo>
                      <a:pt x="9" y="13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7" y="17"/>
                    </a:lnTo>
                    <a:lnTo>
                      <a:pt x="7" y="19"/>
                    </a:lnTo>
                    <a:lnTo>
                      <a:pt x="5" y="21"/>
                    </a:lnTo>
                    <a:lnTo>
                      <a:pt x="5" y="24"/>
                    </a:lnTo>
                    <a:lnTo>
                      <a:pt x="5" y="26"/>
                    </a:lnTo>
                    <a:lnTo>
                      <a:pt x="5" y="28"/>
                    </a:lnTo>
                    <a:lnTo>
                      <a:pt x="5" y="30"/>
                    </a:lnTo>
                    <a:lnTo>
                      <a:pt x="7" y="32"/>
                    </a:lnTo>
                    <a:lnTo>
                      <a:pt x="7" y="34"/>
                    </a:lnTo>
                    <a:lnTo>
                      <a:pt x="7" y="37"/>
                    </a:lnTo>
                    <a:lnTo>
                      <a:pt x="9" y="39"/>
                    </a:lnTo>
                    <a:lnTo>
                      <a:pt x="11" y="41"/>
                    </a:lnTo>
                    <a:lnTo>
                      <a:pt x="13" y="43"/>
                    </a:lnTo>
                    <a:lnTo>
                      <a:pt x="15" y="45"/>
                    </a:lnTo>
                    <a:lnTo>
                      <a:pt x="18" y="45"/>
                    </a:lnTo>
                    <a:lnTo>
                      <a:pt x="20" y="48"/>
                    </a:lnTo>
                    <a:lnTo>
                      <a:pt x="22" y="48"/>
                    </a:lnTo>
                    <a:lnTo>
                      <a:pt x="24" y="48"/>
                    </a:lnTo>
                    <a:lnTo>
                      <a:pt x="26" y="48"/>
                    </a:lnTo>
                    <a:lnTo>
                      <a:pt x="28" y="48"/>
                    </a:lnTo>
                    <a:lnTo>
                      <a:pt x="31" y="48"/>
                    </a:lnTo>
                    <a:lnTo>
                      <a:pt x="33" y="48"/>
                    </a:lnTo>
                    <a:lnTo>
                      <a:pt x="35" y="45"/>
                    </a:lnTo>
                    <a:lnTo>
                      <a:pt x="37" y="45"/>
                    </a:lnTo>
                    <a:lnTo>
                      <a:pt x="39" y="43"/>
                    </a:lnTo>
                    <a:lnTo>
                      <a:pt x="39" y="41"/>
                    </a:lnTo>
                    <a:lnTo>
                      <a:pt x="42" y="41"/>
                    </a:lnTo>
                    <a:lnTo>
                      <a:pt x="44" y="39"/>
                    </a:lnTo>
                    <a:lnTo>
                      <a:pt x="48" y="39"/>
                    </a:lnTo>
                    <a:lnTo>
                      <a:pt x="48" y="41"/>
                    </a:lnTo>
                    <a:lnTo>
                      <a:pt x="46" y="43"/>
                    </a:lnTo>
                    <a:lnTo>
                      <a:pt x="44" y="45"/>
                    </a:lnTo>
                    <a:lnTo>
                      <a:pt x="42" y="48"/>
                    </a:lnTo>
                    <a:lnTo>
                      <a:pt x="39" y="50"/>
                    </a:lnTo>
                    <a:lnTo>
                      <a:pt x="37" y="50"/>
                    </a:lnTo>
                    <a:lnTo>
                      <a:pt x="35" y="52"/>
                    </a:lnTo>
                    <a:lnTo>
                      <a:pt x="33" y="52"/>
                    </a:lnTo>
                    <a:lnTo>
                      <a:pt x="31" y="52"/>
                    </a:lnTo>
                    <a:lnTo>
                      <a:pt x="28" y="52"/>
                    </a:lnTo>
                    <a:lnTo>
                      <a:pt x="26" y="52"/>
                    </a:lnTo>
                    <a:lnTo>
                      <a:pt x="24" y="52"/>
                    </a:lnTo>
                    <a:lnTo>
                      <a:pt x="20" y="52"/>
                    </a:lnTo>
                    <a:lnTo>
                      <a:pt x="18" y="52"/>
                    </a:lnTo>
                    <a:lnTo>
                      <a:pt x="15" y="52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7" y="45"/>
                    </a:lnTo>
                    <a:lnTo>
                      <a:pt x="5" y="43"/>
                    </a:lnTo>
                    <a:lnTo>
                      <a:pt x="5" y="41"/>
                    </a:lnTo>
                    <a:lnTo>
                      <a:pt x="2" y="39"/>
                    </a:lnTo>
                    <a:lnTo>
                      <a:pt x="2" y="37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0" y="21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2" y="15"/>
                    </a:lnTo>
                    <a:lnTo>
                      <a:pt x="2" y="13"/>
                    </a:lnTo>
                    <a:lnTo>
                      <a:pt x="5" y="11"/>
                    </a:lnTo>
                    <a:lnTo>
                      <a:pt x="7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11" y="4"/>
                    </a:lnTo>
                    <a:lnTo>
                      <a:pt x="13" y="2"/>
                    </a:lnTo>
                    <a:lnTo>
                      <a:pt x="15" y="2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5" y="0"/>
                    </a:lnTo>
                    <a:lnTo>
                      <a:pt x="37" y="2"/>
                    </a:lnTo>
                    <a:lnTo>
                      <a:pt x="39" y="2"/>
                    </a:lnTo>
                    <a:lnTo>
                      <a:pt x="42" y="4"/>
                    </a:lnTo>
                    <a:lnTo>
                      <a:pt x="44" y="6"/>
                    </a:lnTo>
                    <a:lnTo>
                      <a:pt x="46" y="8"/>
                    </a:lnTo>
                    <a:lnTo>
                      <a:pt x="48" y="11"/>
                    </a:lnTo>
                    <a:lnTo>
                      <a:pt x="48" y="13"/>
                    </a:lnTo>
                    <a:lnTo>
                      <a:pt x="50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16" name="Freeform 145"/>
              <p:cNvSpPr>
                <a:spLocks/>
              </p:cNvSpPr>
              <p:nvPr/>
            </p:nvSpPr>
            <p:spPr bwMode="auto">
              <a:xfrm>
                <a:off x="1474" y="3306"/>
                <a:ext cx="26" cy="52"/>
              </a:xfrm>
              <a:custGeom>
                <a:avLst/>
                <a:gdLst>
                  <a:gd name="T0" fmla="*/ 4 w 26"/>
                  <a:gd name="T1" fmla="*/ 24 h 52"/>
                  <a:gd name="T2" fmla="*/ 26 w 26"/>
                  <a:gd name="T3" fmla="*/ 24 h 52"/>
                  <a:gd name="T4" fmla="*/ 26 w 26"/>
                  <a:gd name="T5" fmla="*/ 28 h 52"/>
                  <a:gd name="T6" fmla="*/ 4 w 26"/>
                  <a:gd name="T7" fmla="*/ 28 h 52"/>
                  <a:gd name="T8" fmla="*/ 4 w 26"/>
                  <a:gd name="T9" fmla="*/ 48 h 52"/>
                  <a:gd name="T10" fmla="*/ 26 w 26"/>
                  <a:gd name="T11" fmla="*/ 48 h 52"/>
                  <a:gd name="T12" fmla="*/ 26 w 26"/>
                  <a:gd name="T13" fmla="*/ 52 h 52"/>
                  <a:gd name="T14" fmla="*/ 0 w 26"/>
                  <a:gd name="T15" fmla="*/ 52 h 52"/>
                  <a:gd name="T16" fmla="*/ 0 w 26"/>
                  <a:gd name="T17" fmla="*/ 0 h 52"/>
                  <a:gd name="T18" fmla="*/ 26 w 26"/>
                  <a:gd name="T19" fmla="*/ 0 h 52"/>
                  <a:gd name="T20" fmla="*/ 26 w 26"/>
                  <a:gd name="T21" fmla="*/ 6 h 52"/>
                  <a:gd name="T22" fmla="*/ 4 w 26"/>
                  <a:gd name="T23" fmla="*/ 6 h 52"/>
                  <a:gd name="T24" fmla="*/ 4 w 26"/>
                  <a:gd name="T25" fmla="*/ 24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"/>
                  <a:gd name="T40" fmla="*/ 0 h 52"/>
                  <a:gd name="T41" fmla="*/ 26 w 26"/>
                  <a:gd name="T42" fmla="*/ 52 h 5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" h="52">
                    <a:moveTo>
                      <a:pt x="4" y="24"/>
                    </a:moveTo>
                    <a:lnTo>
                      <a:pt x="26" y="24"/>
                    </a:lnTo>
                    <a:lnTo>
                      <a:pt x="26" y="28"/>
                    </a:lnTo>
                    <a:lnTo>
                      <a:pt x="4" y="28"/>
                    </a:lnTo>
                    <a:lnTo>
                      <a:pt x="4" y="48"/>
                    </a:lnTo>
                    <a:lnTo>
                      <a:pt x="26" y="48"/>
                    </a:lnTo>
                    <a:lnTo>
                      <a:pt x="26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6"/>
                    </a:lnTo>
                    <a:lnTo>
                      <a:pt x="4" y="6"/>
                    </a:lnTo>
                    <a:lnTo>
                      <a:pt x="4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17" name="Freeform 146"/>
              <p:cNvSpPr>
                <a:spLocks/>
              </p:cNvSpPr>
              <p:nvPr/>
            </p:nvSpPr>
            <p:spPr bwMode="auto">
              <a:xfrm>
                <a:off x="1161" y="3306"/>
                <a:ext cx="50" cy="52"/>
              </a:xfrm>
              <a:custGeom>
                <a:avLst/>
                <a:gdLst>
                  <a:gd name="T0" fmla="*/ 43 w 50"/>
                  <a:gd name="T1" fmla="*/ 11 h 52"/>
                  <a:gd name="T2" fmla="*/ 41 w 50"/>
                  <a:gd name="T3" fmla="*/ 8 h 52"/>
                  <a:gd name="T4" fmla="*/ 37 w 50"/>
                  <a:gd name="T5" fmla="*/ 6 h 52"/>
                  <a:gd name="T6" fmla="*/ 32 w 50"/>
                  <a:gd name="T7" fmla="*/ 4 h 52"/>
                  <a:gd name="T8" fmla="*/ 28 w 50"/>
                  <a:gd name="T9" fmla="*/ 4 h 52"/>
                  <a:gd name="T10" fmla="*/ 24 w 50"/>
                  <a:gd name="T11" fmla="*/ 4 h 52"/>
                  <a:gd name="T12" fmla="*/ 19 w 50"/>
                  <a:gd name="T13" fmla="*/ 4 h 52"/>
                  <a:gd name="T14" fmla="*/ 17 w 50"/>
                  <a:gd name="T15" fmla="*/ 6 h 52"/>
                  <a:gd name="T16" fmla="*/ 13 w 50"/>
                  <a:gd name="T17" fmla="*/ 8 h 52"/>
                  <a:gd name="T18" fmla="*/ 11 w 50"/>
                  <a:gd name="T19" fmla="*/ 13 h 52"/>
                  <a:gd name="T20" fmla="*/ 6 w 50"/>
                  <a:gd name="T21" fmla="*/ 17 h 52"/>
                  <a:gd name="T22" fmla="*/ 6 w 50"/>
                  <a:gd name="T23" fmla="*/ 21 h 52"/>
                  <a:gd name="T24" fmla="*/ 6 w 50"/>
                  <a:gd name="T25" fmla="*/ 26 h 52"/>
                  <a:gd name="T26" fmla="*/ 6 w 50"/>
                  <a:gd name="T27" fmla="*/ 30 h 52"/>
                  <a:gd name="T28" fmla="*/ 6 w 50"/>
                  <a:gd name="T29" fmla="*/ 34 h 52"/>
                  <a:gd name="T30" fmla="*/ 8 w 50"/>
                  <a:gd name="T31" fmla="*/ 39 h 52"/>
                  <a:gd name="T32" fmla="*/ 13 w 50"/>
                  <a:gd name="T33" fmla="*/ 41 h 52"/>
                  <a:gd name="T34" fmla="*/ 15 w 50"/>
                  <a:gd name="T35" fmla="*/ 43 h 52"/>
                  <a:gd name="T36" fmla="*/ 19 w 50"/>
                  <a:gd name="T37" fmla="*/ 45 h 52"/>
                  <a:gd name="T38" fmla="*/ 22 w 50"/>
                  <a:gd name="T39" fmla="*/ 48 h 52"/>
                  <a:gd name="T40" fmla="*/ 26 w 50"/>
                  <a:gd name="T41" fmla="*/ 48 h 52"/>
                  <a:gd name="T42" fmla="*/ 30 w 50"/>
                  <a:gd name="T43" fmla="*/ 48 h 52"/>
                  <a:gd name="T44" fmla="*/ 35 w 50"/>
                  <a:gd name="T45" fmla="*/ 48 h 52"/>
                  <a:gd name="T46" fmla="*/ 37 w 50"/>
                  <a:gd name="T47" fmla="*/ 45 h 52"/>
                  <a:gd name="T48" fmla="*/ 39 w 50"/>
                  <a:gd name="T49" fmla="*/ 43 h 52"/>
                  <a:gd name="T50" fmla="*/ 41 w 50"/>
                  <a:gd name="T51" fmla="*/ 41 h 52"/>
                  <a:gd name="T52" fmla="*/ 43 w 50"/>
                  <a:gd name="T53" fmla="*/ 39 h 52"/>
                  <a:gd name="T54" fmla="*/ 50 w 50"/>
                  <a:gd name="T55" fmla="*/ 41 h 52"/>
                  <a:gd name="T56" fmla="*/ 48 w 50"/>
                  <a:gd name="T57" fmla="*/ 43 h 52"/>
                  <a:gd name="T58" fmla="*/ 43 w 50"/>
                  <a:gd name="T59" fmla="*/ 45 h 52"/>
                  <a:gd name="T60" fmla="*/ 41 w 50"/>
                  <a:gd name="T61" fmla="*/ 48 h 52"/>
                  <a:gd name="T62" fmla="*/ 39 w 50"/>
                  <a:gd name="T63" fmla="*/ 50 h 52"/>
                  <a:gd name="T64" fmla="*/ 35 w 50"/>
                  <a:gd name="T65" fmla="*/ 52 h 52"/>
                  <a:gd name="T66" fmla="*/ 30 w 50"/>
                  <a:gd name="T67" fmla="*/ 52 h 52"/>
                  <a:gd name="T68" fmla="*/ 26 w 50"/>
                  <a:gd name="T69" fmla="*/ 52 h 52"/>
                  <a:gd name="T70" fmla="*/ 22 w 50"/>
                  <a:gd name="T71" fmla="*/ 52 h 52"/>
                  <a:gd name="T72" fmla="*/ 17 w 50"/>
                  <a:gd name="T73" fmla="*/ 52 h 52"/>
                  <a:gd name="T74" fmla="*/ 13 w 50"/>
                  <a:gd name="T75" fmla="*/ 48 h 52"/>
                  <a:gd name="T76" fmla="*/ 8 w 50"/>
                  <a:gd name="T77" fmla="*/ 45 h 52"/>
                  <a:gd name="T78" fmla="*/ 4 w 50"/>
                  <a:gd name="T79" fmla="*/ 41 h 52"/>
                  <a:gd name="T80" fmla="*/ 2 w 50"/>
                  <a:gd name="T81" fmla="*/ 37 h 52"/>
                  <a:gd name="T82" fmla="*/ 0 w 50"/>
                  <a:gd name="T83" fmla="*/ 30 h 52"/>
                  <a:gd name="T84" fmla="*/ 0 w 50"/>
                  <a:gd name="T85" fmla="*/ 26 h 52"/>
                  <a:gd name="T86" fmla="*/ 0 w 50"/>
                  <a:gd name="T87" fmla="*/ 21 h 52"/>
                  <a:gd name="T88" fmla="*/ 2 w 50"/>
                  <a:gd name="T89" fmla="*/ 19 h 52"/>
                  <a:gd name="T90" fmla="*/ 2 w 50"/>
                  <a:gd name="T91" fmla="*/ 15 h 52"/>
                  <a:gd name="T92" fmla="*/ 4 w 50"/>
                  <a:gd name="T93" fmla="*/ 11 h 52"/>
                  <a:gd name="T94" fmla="*/ 6 w 50"/>
                  <a:gd name="T95" fmla="*/ 8 h 52"/>
                  <a:gd name="T96" fmla="*/ 8 w 50"/>
                  <a:gd name="T97" fmla="*/ 6 h 52"/>
                  <a:gd name="T98" fmla="*/ 13 w 50"/>
                  <a:gd name="T99" fmla="*/ 4 h 52"/>
                  <a:gd name="T100" fmla="*/ 15 w 50"/>
                  <a:gd name="T101" fmla="*/ 2 h 52"/>
                  <a:gd name="T102" fmla="*/ 17 w 50"/>
                  <a:gd name="T103" fmla="*/ 0 h 52"/>
                  <a:gd name="T104" fmla="*/ 22 w 50"/>
                  <a:gd name="T105" fmla="*/ 0 h 52"/>
                  <a:gd name="T106" fmla="*/ 26 w 50"/>
                  <a:gd name="T107" fmla="*/ 0 h 52"/>
                  <a:gd name="T108" fmla="*/ 30 w 50"/>
                  <a:gd name="T109" fmla="*/ 0 h 52"/>
                  <a:gd name="T110" fmla="*/ 35 w 50"/>
                  <a:gd name="T111" fmla="*/ 0 h 52"/>
                  <a:gd name="T112" fmla="*/ 39 w 50"/>
                  <a:gd name="T113" fmla="*/ 2 h 52"/>
                  <a:gd name="T114" fmla="*/ 41 w 50"/>
                  <a:gd name="T115" fmla="*/ 4 h 52"/>
                  <a:gd name="T116" fmla="*/ 45 w 50"/>
                  <a:gd name="T117" fmla="*/ 6 h 52"/>
                  <a:gd name="T118" fmla="*/ 48 w 50"/>
                  <a:gd name="T119" fmla="*/ 8 h 52"/>
                  <a:gd name="T120" fmla="*/ 50 w 50"/>
                  <a:gd name="T121" fmla="*/ 13 h 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0"/>
                  <a:gd name="T184" fmla="*/ 0 h 52"/>
                  <a:gd name="T185" fmla="*/ 50 w 50"/>
                  <a:gd name="T186" fmla="*/ 52 h 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0" h="52">
                    <a:moveTo>
                      <a:pt x="43" y="13"/>
                    </a:moveTo>
                    <a:lnTo>
                      <a:pt x="43" y="11"/>
                    </a:lnTo>
                    <a:lnTo>
                      <a:pt x="41" y="11"/>
                    </a:lnTo>
                    <a:lnTo>
                      <a:pt x="41" y="8"/>
                    </a:lnTo>
                    <a:lnTo>
                      <a:pt x="39" y="8"/>
                    </a:lnTo>
                    <a:lnTo>
                      <a:pt x="37" y="6"/>
                    </a:lnTo>
                    <a:lnTo>
                      <a:pt x="35" y="6"/>
                    </a:lnTo>
                    <a:lnTo>
                      <a:pt x="32" y="4"/>
                    </a:lnTo>
                    <a:lnTo>
                      <a:pt x="30" y="4"/>
                    </a:lnTo>
                    <a:lnTo>
                      <a:pt x="28" y="4"/>
                    </a:lnTo>
                    <a:lnTo>
                      <a:pt x="26" y="4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19" y="4"/>
                    </a:lnTo>
                    <a:lnTo>
                      <a:pt x="19" y="6"/>
                    </a:lnTo>
                    <a:lnTo>
                      <a:pt x="17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13" y="11"/>
                    </a:lnTo>
                    <a:lnTo>
                      <a:pt x="11" y="13"/>
                    </a:lnTo>
                    <a:lnTo>
                      <a:pt x="8" y="15"/>
                    </a:lnTo>
                    <a:lnTo>
                      <a:pt x="6" y="17"/>
                    </a:lnTo>
                    <a:lnTo>
                      <a:pt x="6" y="19"/>
                    </a:lnTo>
                    <a:lnTo>
                      <a:pt x="6" y="21"/>
                    </a:lnTo>
                    <a:lnTo>
                      <a:pt x="6" y="24"/>
                    </a:lnTo>
                    <a:lnTo>
                      <a:pt x="6" y="26"/>
                    </a:lnTo>
                    <a:lnTo>
                      <a:pt x="6" y="28"/>
                    </a:lnTo>
                    <a:lnTo>
                      <a:pt x="6" y="30"/>
                    </a:lnTo>
                    <a:lnTo>
                      <a:pt x="6" y="32"/>
                    </a:lnTo>
                    <a:lnTo>
                      <a:pt x="6" y="34"/>
                    </a:lnTo>
                    <a:lnTo>
                      <a:pt x="8" y="37"/>
                    </a:lnTo>
                    <a:lnTo>
                      <a:pt x="8" y="39"/>
                    </a:lnTo>
                    <a:lnTo>
                      <a:pt x="11" y="39"/>
                    </a:lnTo>
                    <a:lnTo>
                      <a:pt x="13" y="41"/>
                    </a:lnTo>
                    <a:lnTo>
                      <a:pt x="13" y="43"/>
                    </a:lnTo>
                    <a:lnTo>
                      <a:pt x="15" y="43"/>
                    </a:lnTo>
                    <a:lnTo>
                      <a:pt x="17" y="45"/>
                    </a:lnTo>
                    <a:lnTo>
                      <a:pt x="19" y="45"/>
                    </a:lnTo>
                    <a:lnTo>
                      <a:pt x="19" y="48"/>
                    </a:lnTo>
                    <a:lnTo>
                      <a:pt x="22" y="48"/>
                    </a:lnTo>
                    <a:lnTo>
                      <a:pt x="24" y="48"/>
                    </a:lnTo>
                    <a:lnTo>
                      <a:pt x="26" y="48"/>
                    </a:lnTo>
                    <a:lnTo>
                      <a:pt x="28" y="48"/>
                    </a:lnTo>
                    <a:lnTo>
                      <a:pt x="30" y="48"/>
                    </a:lnTo>
                    <a:lnTo>
                      <a:pt x="32" y="48"/>
                    </a:lnTo>
                    <a:lnTo>
                      <a:pt x="35" y="48"/>
                    </a:lnTo>
                    <a:lnTo>
                      <a:pt x="35" y="45"/>
                    </a:lnTo>
                    <a:lnTo>
                      <a:pt x="37" y="45"/>
                    </a:lnTo>
                    <a:lnTo>
                      <a:pt x="39" y="45"/>
                    </a:lnTo>
                    <a:lnTo>
                      <a:pt x="39" y="43"/>
                    </a:lnTo>
                    <a:lnTo>
                      <a:pt x="41" y="43"/>
                    </a:lnTo>
                    <a:lnTo>
                      <a:pt x="41" y="41"/>
                    </a:lnTo>
                    <a:lnTo>
                      <a:pt x="43" y="41"/>
                    </a:lnTo>
                    <a:lnTo>
                      <a:pt x="43" y="39"/>
                    </a:lnTo>
                    <a:lnTo>
                      <a:pt x="50" y="39"/>
                    </a:lnTo>
                    <a:lnTo>
                      <a:pt x="50" y="41"/>
                    </a:lnTo>
                    <a:lnTo>
                      <a:pt x="48" y="41"/>
                    </a:lnTo>
                    <a:lnTo>
                      <a:pt x="48" y="43"/>
                    </a:lnTo>
                    <a:lnTo>
                      <a:pt x="45" y="45"/>
                    </a:lnTo>
                    <a:lnTo>
                      <a:pt x="43" y="45"/>
                    </a:lnTo>
                    <a:lnTo>
                      <a:pt x="43" y="48"/>
                    </a:lnTo>
                    <a:lnTo>
                      <a:pt x="41" y="48"/>
                    </a:lnTo>
                    <a:lnTo>
                      <a:pt x="41" y="50"/>
                    </a:lnTo>
                    <a:lnTo>
                      <a:pt x="39" y="50"/>
                    </a:lnTo>
                    <a:lnTo>
                      <a:pt x="37" y="50"/>
                    </a:lnTo>
                    <a:lnTo>
                      <a:pt x="35" y="52"/>
                    </a:lnTo>
                    <a:lnTo>
                      <a:pt x="32" y="52"/>
                    </a:lnTo>
                    <a:lnTo>
                      <a:pt x="30" y="52"/>
                    </a:lnTo>
                    <a:lnTo>
                      <a:pt x="28" y="52"/>
                    </a:lnTo>
                    <a:lnTo>
                      <a:pt x="26" y="52"/>
                    </a:lnTo>
                    <a:lnTo>
                      <a:pt x="24" y="52"/>
                    </a:lnTo>
                    <a:lnTo>
                      <a:pt x="22" y="52"/>
                    </a:lnTo>
                    <a:lnTo>
                      <a:pt x="19" y="52"/>
                    </a:lnTo>
                    <a:lnTo>
                      <a:pt x="17" y="52"/>
                    </a:lnTo>
                    <a:lnTo>
                      <a:pt x="15" y="50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8" y="45"/>
                    </a:lnTo>
                    <a:lnTo>
                      <a:pt x="6" y="43"/>
                    </a:lnTo>
                    <a:lnTo>
                      <a:pt x="4" y="41"/>
                    </a:lnTo>
                    <a:lnTo>
                      <a:pt x="4" y="39"/>
                    </a:lnTo>
                    <a:lnTo>
                      <a:pt x="2" y="37"/>
                    </a:lnTo>
                    <a:lnTo>
                      <a:pt x="2" y="34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0" y="21"/>
                    </a:lnTo>
                    <a:lnTo>
                      <a:pt x="0" y="19"/>
                    </a:lnTo>
                    <a:lnTo>
                      <a:pt x="2" y="19"/>
                    </a:lnTo>
                    <a:lnTo>
                      <a:pt x="2" y="17"/>
                    </a:lnTo>
                    <a:lnTo>
                      <a:pt x="2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6" y="11"/>
                    </a:lnTo>
                    <a:lnTo>
                      <a:pt x="6" y="8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3" y="2"/>
                    </a:lnTo>
                    <a:lnTo>
                      <a:pt x="15" y="2"/>
                    </a:lnTo>
                    <a:lnTo>
                      <a:pt x="17" y="2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5" y="0"/>
                    </a:lnTo>
                    <a:lnTo>
                      <a:pt x="37" y="2"/>
                    </a:lnTo>
                    <a:lnTo>
                      <a:pt x="39" y="2"/>
                    </a:lnTo>
                    <a:lnTo>
                      <a:pt x="41" y="2"/>
                    </a:lnTo>
                    <a:lnTo>
                      <a:pt x="41" y="4"/>
                    </a:lnTo>
                    <a:lnTo>
                      <a:pt x="43" y="4"/>
                    </a:lnTo>
                    <a:lnTo>
                      <a:pt x="45" y="6"/>
                    </a:lnTo>
                    <a:lnTo>
                      <a:pt x="45" y="8"/>
                    </a:lnTo>
                    <a:lnTo>
                      <a:pt x="48" y="8"/>
                    </a:lnTo>
                    <a:lnTo>
                      <a:pt x="48" y="11"/>
                    </a:lnTo>
                    <a:lnTo>
                      <a:pt x="50" y="13"/>
                    </a:lnTo>
                    <a:lnTo>
                      <a:pt x="43" y="1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18" name="Freeform 147"/>
              <p:cNvSpPr>
                <a:spLocks/>
              </p:cNvSpPr>
              <p:nvPr/>
            </p:nvSpPr>
            <p:spPr bwMode="auto">
              <a:xfrm>
                <a:off x="1217" y="3306"/>
                <a:ext cx="39" cy="52"/>
              </a:xfrm>
              <a:custGeom>
                <a:avLst/>
                <a:gdLst>
                  <a:gd name="T0" fmla="*/ 35 w 39"/>
                  <a:gd name="T1" fmla="*/ 45 h 52"/>
                  <a:gd name="T2" fmla="*/ 35 w 39"/>
                  <a:gd name="T3" fmla="*/ 0 h 52"/>
                  <a:gd name="T4" fmla="*/ 39 w 39"/>
                  <a:gd name="T5" fmla="*/ 0 h 52"/>
                  <a:gd name="T6" fmla="*/ 39 w 39"/>
                  <a:gd name="T7" fmla="*/ 52 h 52"/>
                  <a:gd name="T8" fmla="*/ 35 w 39"/>
                  <a:gd name="T9" fmla="*/ 52 h 52"/>
                  <a:gd name="T10" fmla="*/ 7 w 39"/>
                  <a:gd name="T11" fmla="*/ 6 h 52"/>
                  <a:gd name="T12" fmla="*/ 7 w 39"/>
                  <a:gd name="T13" fmla="*/ 52 h 52"/>
                  <a:gd name="T14" fmla="*/ 0 w 39"/>
                  <a:gd name="T15" fmla="*/ 52 h 52"/>
                  <a:gd name="T16" fmla="*/ 0 w 39"/>
                  <a:gd name="T17" fmla="*/ 0 h 52"/>
                  <a:gd name="T18" fmla="*/ 7 w 39"/>
                  <a:gd name="T19" fmla="*/ 0 h 52"/>
                  <a:gd name="T20" fmla="*/ 35 w 39"/>
                  <a:gd name="T21" fmla="*/ 45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9"/>
                  <a:gd name="T34" fmla="*/ 0 h 52"/>
                  <a:gd name="T35" fmla="*/ 39 w 39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9" h="52">
                    <a:moveTo>
                      <a:pt x="35" y="45"/>
                    </a:moveTo>
                    <a:lnTo>
                      <a:pt x="35" y="0"/>
                    </a:lnTo>
                    <a:lnTo>
                      <a:pt x="39" y="0"/>
                    </a:lnTo>
                    <a:lnTo>
                      <a:pt x="39" y="52"/>
                    </a:lnTo>
                    <a:lnTo>
                      <a:pt x="35" y="52"/>
                    </a:lnTo>
                    <a:lnTo>
                      <a:pt x="7" y="6"/>
                    </a:lnTo>
                    <a:lnTo>
                      <a:pt x="7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35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19" name="Freeform 148"/>
              <p:cNvSpPr>
                <a:spLocks/>
              </p:cNvSpPr>
              <p:nvPr/>
            </p:nvSpPr>
            <p:spPr bwMode="auto">
              <a:xfrm>
                <a:off x="1265" y="3306"/>
                <a:ext cx="35" cy="52"/>
              </a:xfrm>
              <a:custGeom>
                <a:avLst/>
                <a:gdLst>
                  <a:gd name="T0" fmla="*/ 7 w 35"/>
                  <a:gd name="T1" fmla="*/ 6 h 52"/>
                  <a:gd name="T2" fmla="*/ 7 w 35"/>
                  <a:gd name="T3" fmla="*/ 52 h 52"/>
                  <a:gd name="T4" fmla="*/ 0 w 35"/>
                  <a:gd name="T5" fmla="*/ 52 h 52"/>
                  <a:gd name="T6" fmla="*/ 0 w 35"/>
                  <a:gd name="T7" fmla="*/ 0 h 52"/>
                  <a:gd name="T8" fmla="*/ 15 w 35"/>
                  <a:gd name="T9" fmla="*/ 0 h 52"/>
                  <a:gd name="T10" fmla="*/ 18 w 35"/>
                  <a:gd name="T11" fmla="*/ 0 h 52"/>
                  <a:gd name="T12" fmla="*/ 20 w 35"/>
                  <a:gd name="T13" fmla="*/ 0 h 52"/>
                  <a:gd name="T14" fmla="*/ 22 w 35"/>
                  <a:gd name="T15" fmla="*/ 0 h 52"/>
                  <a:gd name="T16" fmla="*/ 22 w 35"/>
                  <a:gd name="T17" fmla="*/ 2 h 52"/>
                  <a:gd name="T18" fmla="*/ 24 w 35"/>
                  <a:gd name="T19" fmla="*/ 2 h 52"/>
                  <a:gd name="T20" fmla="*/ 26 w 35"/>
                  <a:gd name="T21" fmla="*/ 2 h 52"/>
                  <a:gd name="T22" fmla="*/ 28 w 35"/>
                  <a:gd name="T23" fmla="*/ 4 h 52"/>
                  <a:gd name="T24" fmla="*/ 31 w 35"/>
                  <a:gd name="T25" fmla="*/ 4 h 52"/>
                  <a:gd name="T26" fmla="*/ 31 w 35"/>
                  <a:gd name="T27" fmla="*/ 6 h 52"/>
                  <a:gd name="T28" fmla="*/ 33 w 35"/>
                  <a:gd name="T29" fmla="*/ 8 h 52"/>
                  <a:gd name="T30" fmla="*/ 33 w 35"/>
                  <a:gd name="T31" fmla="*/ 11 h 52"/>
                  <a:gd name="T32" fmla="*/ 33 w 35"/>
                  <a:gd name="T33" fmla="*/ 13 h 52"/>
                  <a:gd name="T34" fmla="*/ 35 w 35"/>
                  <a:gd name="T35" fmla="*/ 15 h 52"/>
                  <a:gd name="T36" fmla="*/ 35 w 35"/>
                  <a:gd name="T37" fmla="*/ 17 h 52"/>
                  <a:gd name="T38" fmla="*/ 33 w 35"/>
                  <a:gd name="T39" fmla="*/ 19 h 52"/>
                  <a:gd name="T40" fmla="*/ 33 w 35"/>
                  <a:gd name="T41" fmla="*/ 21 h 52"/>
                  <a:gd name="T42" fmla="*/ 33 w 35"/>
                  <a:gd name="T43" fmla="*/ 24 h 52"/>
                  <a:gd name="T44" fmla="*/ 31 w 35"/>
                  <a:gd name="T45" fmla="*/ 26 h 52"/>
                  <a:gd name="T46" fmla="*/ 31 w 35"/>
                  <a:gd name="T47" fmla="*/ 28 h 52"/>
                  <a:gd name="T48" fmla="*/ 28 w 35"/>
                  <a:gd name="T49" fmla="*/ 28 h 52"/>
                  <a:gd name="T50" fmla="*/ 28 w 35"/>
                  <a:gd name="T51" fmla="*/ 30 h 52"/>
                  <a:gd name="T52" fmla="*/ 26 w 35"/>
                  <a:gd name="T53" fmla="*/ 30 h 52"/>
                  <a:gd name="T54" fmla="*/ 24 w 35"/>
                  <a:gd name="T55" fmla="*/ 30 h 52"/>
                  <a:gd name="T56" fmla="*/ 22 w 35"/>
                  <a:gd name="T57" fmla="*/ 32 h 52"/>
                  <a:gd name="T58" fmla="*/ 35 w 35"/>
                  <a:gd name="T59" fmla="*/ 52 h 52"/>
                  <a:gd name="T60" fmla="*/ 28 w 35"/>
                  <a:gd name="T61" fmla="*/ 52 h 52"/>
                  <a:gd name="T62" fmla="*/ 13 w 35"/>
                  <a:gd name="T63" fmla="*/ 26 h 52"/>
                  <a:gd name="T64" fmla="*/ 18 w 35"/>
                  <a:gd name="T65" fmla="*/ 26 h 52"/>
                  <a:gd name="T66" fmla="*/ 20 w 35"/>
                  <a:gd name="T67" fmla="*/ 26 h 52"/>
                  <a:gd name="T68" fmla="*/ 22 w 35"/>
                  <a:gd name="T69" fmla="*/ 26 h 52"/>
                  <a:gd name="T70" fmla="*/ 24 w 35"/>
                  <a:gd name="T71" fmla="*/ 26 h 52"/>
                  <a:gd name="T72" fmla="*/ 24 w 35"/>
                  <a:gd name="T73" fmla="*/ 24 h 52"/>
                  <a:gd name="T74" fmla="*/ 26 w 35"/>
                  <a:gd name="T75" fmla="*/ 24 h 52"/>
                  <a:gd name="T76" fmla="*/ 26 w 35"/>
                  <a:gd name="T77" fmla="*/ 21 h 52"/>
                  <a:gd name="T78" fmla="*/ 28 w 35"/>
                  <a:gd name="T79" fmla="*/ 21 h 52"/>
                  <a:gd name="T80" fmla="*/ 28 w 35"/>
                  <a:gd name="T81" fmla="*/ 19 h 52"/>
                  <a:gd name="T82" fmla="*/ 28 w 35"/>
                  <a:gd name="T83" fmla="*/ 17 h 52"/>
                  <a:gd name="T84" fmla="*/ 28 w 35"/>
                  <a:gd name="T85" fmla="*/ 15 h 52"/>
                  <a:gd name="T86" fmla="*/ 28 w 35"/>
                  <a:gd name="T87" fmla="*/ 13 h 52"/>
                  <a:gd name="T88" fmla="*/ 28 w 35"/>
                  <a:gd name="T89" fmla="*/ 11 h 52"/>
                  <a:gd name="T90" fmla="*/ 26 w 35"/>
                  <a:gd name="T91" fmla="*/ 11 h 52"/>
                  <a:gd name="T92" fmla="*/ 26 w 35"/>
                  <a:gd name="T93" fmla="*/ 8 h 52"/>
                  <a:gd name="T94" fmla="*/ 24 w 35"/>
                  <a:gd name="T95" fmla="*/ 8 h 52"/>
                  <a:gd name="T96" fmla="*/ 24 w 35"/>
                  <a:gd name="T97" fmla="*/ 6 h 52"/>
                  <a:gd name="T98" fmla="*/ 22 w 35"/>
                  <a:gd name="T99" fmla="*/ 6 h 52"/>
                  <a:gd name="T100" fmla="*/ 20 w 35"/>
                  <a:gd name="T101" fmla="*/ 6 h 52"/>
                  <a:gd name="T102" fmla="*/ 18 w 35"/>
                  <a:gd name="T103" fmla="*/ 6 h 52"/>
                  <a:gd name="T104" fmla="*/ 15 w 35"/>
                  <a:gd name="T105" fmla="*/ 6 h 52"/>
                  <a:gd name="T106" fmla="*/ 13 w 35"/>
                  <a:gd name="T107" fmla="*/ 6 h 52"/>
                  <a:gd name="T108" fmla="*/ 7 w 35"/>
                  <a:gd name="T109" fmla="*/ 6 h 5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5"/>
                  <a:gd name="T166" fmla="*/ 0 h 52"/>
                  <a:gd name="T167" fmla="*/ 35 w 35"/>
                  <a:gd name="T168" fmla="*/ 52 h 5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5" h="52">
                    <a:moveTo>
                      <a:pt x="7" y="6"/>
                    </a:moveTo>
                    <a:lnTo>
                      <a:pt x="7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2" y="2"/>
                    </a:lnTo>
                    <a:lnTo>
                      <a:pt x="24" y="2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3" y="8"/>
                    </a:lnTo>
                    <a:lnTo>
                      <a:pt x="33" y="11"/>
                    </a:lnTo>
                    <a:lnTo>
                      <a:pt x="33" y="13"/>
                    </a:lnTo>
                    <a:lnTo>
                      <a:pt x="35" y="15"/>
                    </a:lnTo>
                    <a:lnTo>
                      <a:pt x="35" y="17"/>
                    </a:lnTo>
                    <a:lnTo>
                      <a:pt x="33" y="19"/>
                    </a:lnTo>
                    <a:lnTo>
                      <a:pt x="33" y="21"/>
                    </a:lnTo>
                    <a:lnTo>
                      <a:pt x="33" y="24"/>
                    </a:lnTo>
                    <a:lnTo>
                      <a:pt x="31" y="26"/>
                    </a:lnTo>
                    <a:lnTo>
                      <a:pt x="31" y="28"/>
                    </a:lnTo>
                    <a:lnTo>
                      <a:pt x="28" y="28"/>
                    </a:lnTo>
                    <a:lnTo>
                      <a:pt x="28" y="30"/>
                    </a:lnTo>
                    <a:lnTo>
                      <a:pt x="26" y="30"/>
                    </a:lnTo>
                    <a:lnTo>
                      <a:pt x="24" y="30"/>
                    </a:lnTo>
                    <a:lnTo>
                      <a:pt x="22" y="32"/>
                    </a:lnTo>
                    <a:lnTo>
                      <a:pt x="35" y="52"/>
                    </a:lnTo>
                    <a:lnTo>
                      <a:pt x="28" y="52"/>
                    </a:lnTo>
                    <a:lnTo>
                      <a:pt x="13" y="26"/>
                    </a:lnTo>
                    <a:lnTo>
                      <a:pt x="18" y="26"/>
                    </a:lnTo>
                    <a:lnTo>
                      <a:pt x="20" y="26"/>
                    </a:lnTo>
                    <a:lnTo>
                      <a:pt x="22" y="26"/>
                    </a:lnTo>
                    <a:lnTo>
                      <a:pt x="24" y="26"/>
                    </a:lnTo>
                    <a:lnTo>
                      <a:pt x="24" y="24"/>
                    </a:lnTo>
                    <a:lnTo>
                      <a:pt x="26" y="24"/>
                    </a:lnTo>
                    <a:lnTo>
                      <a:pt x="26" y="21"/>
                    </a:lnTo>
                    <a:lnTo>
                      <a:pt x="28" y="21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8" y="15"/>
                    </a:lnTo>
                    <a:lnTo>
                      <a:pt x="28" y="13"/>
                    </a:lnTo>
                    <a:lnTo>
                      <a:pt x="28" y="11"/>
                    </a:lnTo>
                    <a:lnTo>
                      <a:pt x="26" y="11"/>
                    </a:lnTo>
                    <a:lnTo>
                      <a:pt x="26" y="8"/>
                    </a:lnTo>
                    <a:lnTo>
                      <a:pt x="24" y="8"/>
                    </a:lnTo>
                    <a:lnTo>
                      <a:pt x="24" y="6"/>
                    </a:lnTo>
                    <a:lnTo>
                      <a:pt x="22" y="6"/>
                    </a:lnTo>
                    <a:lnTo>
                      <a:pt x="20" y="6"/>
                    </a:lnTo>
                    <a:lnTo>
                      <a:pt x="18" y="6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7" y="6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20" name="Rectangle 149"/>
              <p:cNvSpPr>
                <a:spLocks noChangeArrowheads="1"/>
              </p:cNvSpPr>
              <p:nvPr/>
            </p:nvSpPr>
            <p:spPr bwMode="auto">
              <a:xfrm>
                <a:off x="1302" y="3336"/>
                <a:ext cx="17" cy="4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21" name="Rectangle 150"/>
              <p:cNvSpPr>
                <a:spLocks noChangeArrowheads="1"/>
              </p:cNvSpPr>
              <p:nvPr/>
            </p:nvSpPr>
            <p:spPr bwMode="auto">
              <a:xfrm>
                <a:off x="1328" y="3306"/>
                <a:ext cx="4" cy="52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22" name="Freeform 151"/>
              <p:cNvSpPr>
                <a:spLocks/>
              </p:cNvSpPr>
              <p:nvPr/>
            </p:nvSpPr>
            <p:spPr bwMode="auto">
              <a:xfrm>
                <a:off x="1341" y="3306"/>
                <a:ext cx="33" cy="52"/>
              </a:xfrm>
              <a:custGeom>
                <a:avLst/>
                <a:gdLst>
                  <a:gd name="T0" fmla="*/ 7 w 33"/>
                  <a:gd name="T1" fmla="*/ 6 h 52"/>
                  <a:gd name="T2" fmla="*/ 7 w 33"/>
                  <a:gd name="T3" fmla="*/ 52 h 52"/>
                  <a:gd name="T4" fmla="*/ 0 w 33"/>
                  <a:gd name="T5" fmla="*/ 52 h 52"/>
                  <a:gd name="T6" fmla="*/ 0 w 33"/>
                  <a:gd name="T7" fmla="*/ 0 h 52"/>
                  <a:gd name="T8" fmla="*/ 15 w 33"/>
                  <a:gd name="T9" fmla="*/ 0 h 52"/>
                  <a:gd name="T10" fmla="*/ 18 w 33"/>
                  <a:gd name="T11" fmla="*/ 0 h 52"/>
                  <a:gd name="T12" fmla="*/ 20 w 33"/>
                  <a:gd name="T13" fmla="*/ 0 h 52"/>
                  <a:gd name="T14" fmla="*/ 22 w 33"/>
                  <a:gd name="T15" fmla="*/ 0 h 52"/>
                  <a:gd name="T16" fmla="*/ 22 w 33"/>
                  <a:gd name="T17" fmla="*/ 2 h 52"/>
                  <a:gd name="T18" fmla="*/ 24 w 33"/>
                  <a:gd name="T19" fmla="*/ 2 h 52"/>
                  <a:gd name="T20" fmla="*/ 26 w 33"/>
                  <a:gd name="T21" fmla="*/ 2 h 52"/>
                  <a:gd name="T22" fmla="*/ 26 w 33"/>
                  <a:gd name="T23" fmla="*/ 4 h 52"/>
                  <a:gd name="T24" fmla="*/ 28 w 33"/>
                  <a:gd name="T25" fmla="*/ 4 h 52"/>
                  <a:gd name="T26" fmla="*/ 31 w 33"/>
                  <a:gd name="T27" fmla="*/ 6 h 52"/>
                  <a:gd name="T28" fmla="*/ 31 w 33"/>
                  <a:gd name="T29" fmla="*/ 8 h 52"/>
                  <a:gd name="T30" fmla="*/ 33 w 33"/>
                  <a:gd name="T31" fmla="*/ 8 h 52"/>
                  <a:gd name="T32" fmla="*/ 33 w 33"/>
                  <a:gd name="T33" fmla="*/ 11 h 52"/>
                  <a:gd name="T34" fmla="*/ 33 w 33"/>
                  <a:gd name="T35" fmla="*/ 13 h 52"/>
                  <a:gd name="T36" fmla="*/ 33 w 33"/>
                  <a:gd name="T37" fmla="*/ 15 h 52"/>
                  <a:gd name="T38" fmla="*/ 33 w 33"/>
                  <a:gd name="T39" fmla="*/ 17 h 52"/>
                  <a:gd name="T40" fmla="*/ 33 w 33"/>
                  <a:gd name="T41" fmla="*/ 19 h 52"/>
                  <a:gd name="T42" fmla="*/ 33 w 33"/>
                  <a:gd name="T43" fmla="*/ 21 h 52"/>
                  <a:gd name="T44" fmla="*/ 33 w 33"/>
                  <a:gd name="T45" fmla="*/ 24 h 52"/>
                  <a:gd name="T46" fmla="*/ 31 w 33"/>
                  <a:gd name="T47" fmla="*/ 24 h 52"/>
                  <a:gd name="T48" fmla="*/ 31 w 33"/>
                  <a:gd name="T49" fmla="*/ 26 h 52"/>
                  <a:gd name="T50" fmla="*/ 28 w 33"/>
                  <a:gd name="T51" fmla="*/ 28 h 52"/>
                  <a:gd name="T52" fmla="*/ 26 w 33"/>
                  <a:gd name="T53" fmla="*/ 30 h 52"/>
                  <a:gd name="T54" fmla="*/ 24 w 33"/>
                  <a:gd name="T55" fmla="*/ 30 h 52"/>
                  <a:gd name="T56" fmla="*/ 22 w 33"/>
                  <a:gd name="T57" fmla="*/ 32 h 52"/>
                  <a:gd name="T58" fmla="*/ 33 w 33"/>
                  <a:gd name="T59" fmla="*/ 52 h 52"/>
                  <a:gd name="T60" fmla="*/ 28 w 33"/>
                  <a:gd name="T61" fmla="*/ 52 h 52"/>
                  <a:gd name="T62" fmla="*/ 13 w 33"/>
                  <a:gd name="T63" fmla="*/ 26 h 52"/>
                  <a:gd name="T64" fmla="*/ 18 w 33"/>
                  <a:gd name="T65" fmla="*/ 26 h 52"/>
                  <a:gd name="T66" fmla="*/ 20 w 33"/>
                  <a:gd name="T67" fmla="*/ 26 h 52"/>
                  <a:gd name="T68" fmla="*/ 22 w 33"/>
                  <a:gd name="T69" fmla="*/ 26 h 52"/>
                  <a:gd name="T70" fmla="*/ 24 w 33"/>
                  <a:gd name="T71" fmla="*/ 26 h 52"/>
                  <a:gd name="T72" fmla="*/ 24 w 33"/>
                  <a:gd name="T73" fmla="*/ 24 h 52"/>
                  <a:gd name="T74" fmla="*/ 26 w 33"/>
                  <a:gd name="T75" fmla="*/ 24 h 52"/>
                  <a:gd name="T76" fmla="*/ 26 w 33"/>
                  <a:gd name="T77" fmla="*/ 21 h 52"/>
                  <a:gd name="T78" fmla="*/ 28 w 33"/>
                  <a:gd name="T79" fmla="*/ 21 h 52"/>
                  <a:gd name="T80" fmla="*/ 28 w 33"/>
                  <a:gd name="T81" fmla="*/ 19 h 52"/>
                  <a:gd name="T82" fmla="*/ 28 w 33"/>
                  <a:gd name="T83" fmla="*/ 17 h 52"/>
                  <a:gd name="T84" fmla="*/ 28 w 33"/>
                  <a:gd name="T85" fmla="*/ 15 h 52"/>
                  <a:gd name="T86" fmla="*/ 28 w 33"/>
                  <a:gd name="T87" fmla="*/ 13 h 52"/>
                  <a:gd name="T88" fmla="*/ 26 w 33"/>
                  <a:gd name="T89" fmla="*/ 13 h 52"/>
                  <a:gd name="T90" fmla="*/ 26 w 33"/>
                  <a:gd name="T91" fmla="*/ 11 h 52"/>
                  <a:gd name="T92" fmla="*/ 26 w 33"/>
                  <a:gd name="T93" fmla="*/ 8 h 52"/>
                  <a:gd name="T94" fmla="*/ 24 w 33"/>
                  <a:gd name="T95" fmla="*/ 8 h 52"/>
                  <a:gd name="T96" fmla="*/ 24 w 33"/>
                  <a:gd name="T97" fmla="*/ 6 h 52"/>
                  <a:gd name="T98" fmla="*/ 22 w 33"/>
                  <a:gd name="T99" fmla="*/ 6 h 52"/>
                  <a:gd name="T100" fmla="*/ 20 w 33"/>
                  <a:gd name="T101" fmla="*/ 6 h 52"/>
                  <a:gd name="T102" fmla="*/ 18 w 33"/>
                  <a:gd name="T103" fmla="*/ 6 h 52"/>
                  <a:gd name="T104" fmla="*/ 15 w 33"/>
                  <a:gd name="T105" fmla="*/ 6 h 52"/>
                  <a:gd name="T106" fmla="*/ 13 w 33"/>
                  <a:gd name="T107" fmla="*/ 6 h 52"/>
                  <a:gd name="T108" fmla="*/ 7 w 33"/>
                  <a:gd name="T109" fmla="*/ 6 h 5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3"/>
                  <a:gd name="T166" fmla="*/ 0 h 52"/>
                  <a:gd name="T167" fmla="*/ 33 w 33"/>
                  <a:gd name="T168" fmla="*/ 52 h 5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3" h="52">
                    <a:moveTo>
                      <a:pt x="7" y="6"/>
                    </a:moveTo>
                    <a:lnTo>
                      <a:pt x="7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2" y="2"/>
                    </a:lnTo>
                    <a:lnTo>
                      <a:pt x="24" y="2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4"/>
                    </a:lnTo>
                    <a:lnTo>
                      <a:pt x="31" y="6"/>
                    </a:lnTo>
                    <a:lnTo>
                      <a:pt x="31" y="8"/>
                    </a:lnTo>
                    <a:lnTo>
                      <a:pt x="33" y="8"/>
                    </a:lnTo>
                    <a:lnTo>
                      <a:pt x="33" y="11"/>
                    </a:lnTo>
                    <a:lnTo>
                      <a:pt x="33" y="13"/>
                    </a:lnTo>
                    <a:lnTo>
                      <a:pt x="33" y="15"/>
                    </a:lnTo>
                    <a:lnTo>
                      <a:pt x="33" y="17"/>
                    </a:lnTo>
                    <a:lnTo>
                      <a:pt x="33" y="19"/>
                    </a:lnTo>
                    <a:lnTo>
                      <a:pt x="33" y="21"/>
                    </a:lnTo>
                    <a:lnTo>
                      <a:pt x="33" y="24"/>
                    </a:lnTo>
                    <a:lnTo>
                      <a:pt x="31" y="24"/>
                    </a:lnTo>
                    <a:lnTo>
                      <a:pt x="31" y="26"/>
                    </a:lnTo>
                    <a:lnTo>
                      <a:pt x="28" y="28"/>
                    </a:lnTo>
                    <a:lnTo>
                      <a:pt x="26" y="30"/>
                    </a:lnTo>
                    <a:lnTo>
                      <a:pt x="24" y="30"/>
                    </a:lnTo>
                    <a:lnTo>
                      <a:pt x="22" y="32"/>
                    </a:lnTo>
                    <a:lnTo>
                      <a:pt x="33" y="52"/>
                    </a:lnTo>
                    <a:lnTo>
                      <a:pt x="28" y="52"/>
                    </a:lnTo>
                    <a:lnTo>
                      <a:pt x="13" y="26"/>
                    </a:lnTo>
                    <a:lnTo>
                      <a:pt x="18" y="26"/>
                    </a:lnTo>
                    <a:lnTo>
                      <a:pt x="20" y="26"/>
                    </a:lnTo>
                    <a:lnTo>
                      <a:pt x="22" y="26"/>
                    </a:lnTo>
                    <a:lnTo>
                      <a:pt x="24" y="26"/>
                    </a:lnTo>
                    <a:lnTo>
                      <a:pt x="24" y="24"/>
                    </a:lnTo>
                    <a:lnTo>
                      <a:pt x="26" y="24"/>
                    </a:lnTo>
                    <a:lnTo>
                      <a:pt x="26" y="21"/>
                    </a:lnTo>
                    <a:lnTo>
                      <a:pt x="28" y="21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8" y="15"/>
                    </a:lnTo>
                    <a:lnTo>
                      <a:pt x="28" y="13"/>
                    </a:lnTo>
                    <a:lnTo>
                      <a:pt x="26" y="13"/>
                    </a:lnTo>
                    <a:lnTo>
                      <a:pt x="26" y="11"/>
                    </a:lnTo>
                    <a:lnTo>
                      <a:pt x="26" y="8"/>
                    </a:lnTo>
                    <a:lnTo>
                      <a:pt x="24" y="8"/>
                    </a:lnTo>
                    <a:lnTo>
                      <a:pt x="24" y="6"/>
                    </a:lnTo>
                    <a:lnTo>
                      <a:pt x="22" y="6"/>
                    </a:lnTo>
                    <a:lnTo>
                      <a:pt x="20" y="6"/>
                    </a:lnTo>
                    <a:lnTo>
                      <a:pt x="18" y="6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7" y="6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23" name="Freeform 152"/>
              <p:cNvSpPr>
                <a:spLocks/>
              </p:cNvSpPr>
              <p:nvPr/>
            </p:nvSpPr>
            <p:spPr bwMode="auto">
              <a:xfrm>
                <a:off x="1382" y="3306"/>
                <a:ext cx="27" cy="52"/>
              </a:xfrm>
              <a:custGeom>
                <a:avLst/>
                <a:gdLst>
                  <a:gd name="T0" fmla="*/ 5 w 27"/>
                  <a:gd name="T1" fmla="*/ 24 h 52"/>
                  <a:gd name="T2" fmla="*/ 27 w 27"/>
                  <a:gd name="T3" fmla="*/ 24 h 52"/>
                  <a:gd name="T4" fmla="*/ 27 w 27"/>
                  <a:gd name="T5" fmla="*/ 28 h 52"/>
                  <a:gd name="T6" fmla="*/ 5 w 27"/>
                  <a:gd name="T7" fmla="*/ 28 h 52"/>
                  <a:gd name="T8" fmla="*/ 5 w 27"/>
                  <a:gd name="T9" fmla="*/ 48 h 52"/>
                  <a:gd name="T10" fmla="*/ 27 w 27"/>
                  <a:gd name="T11" fmla="*/ 48 h 52"/>
                  <a:gd name="T12" fmla="*/ 27 w 27"/>
                  <a:gd name="T13" fmla="*/ 52 h 52"/>
                  <a:gd name="T14" fmla="*/ 0 w 27"/>
                  <a:gd name="T15" fmla="*/ 52 h 52"/>
                  <a:gd name="T16" fmla="*/ 0 w 27"/>
                  <a:gd name="T17" fmla="*/ 0 h 52"/>
                  <a:gd name="T18" fmla="*/ 27 w 27"/>
                  <a:gd name="T19" fmla="*/ 0 h 52"/>
                  <a:gd name="T20" fmla="*/ 27 w 27"/>
                  <a:gd name="T21" fmla="*/ 6 h 52"/>
                  <a:gd name="T22" fmla="*/ 5 w 27"/>
                  <a:gd name="T23" fmla="*/ 6 h 52"/>
                  <a:gd name="T24" fmla="*/ 5 w 27"/>
                  <a:gd name="T25" fmla="*/ 24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7"/>
                  <a:gd name="T40" fmla="*/ 0 h 52"/>
                  <a:gd name="T41" fmla="*/ 27 w 27"/>
                  <a:gd name="T42" fmla="*/ 52 h 5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7" h="52">
                    <a:moveTo>
                      <a:pt x="5" y="24"/>
                    </a:moveTo>
                    <a:lnTo>
                      <a:pt x="27" y="24"/>
                    </a:lnTo>
                    <a:lnTo>
                      <a:pt x="27" y="28"/>
                    </a:lnTo>
                    <a:lnTo>
                      <a:pt x="5" y="28"/>
                    </a:lnTo>
                    <a:lnTo>
                      <a:pt x="5" y="48"/>
                    </a:lnTo>
                    <a:lnTo>
                      <a:pt x="27" y="48"/>
                    </a:lnTo>
                    <a:lnTo>
                      <a:pt x="27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6"/>
                    </a:lnTo>
                    <a:lnTo>
                      <a:pt x="5" y="6"/>
                    </a:lnTo>
                    <a:lnTo>
                      <a:pt x="5" y="24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24" name="Freeform 153"/>
              <p:cNvSpPr>
                <a:spLocks/>
              </p:cNvSpPr>
              <p:nvPr/>
            </p:nvSpPr>
            <p:spPr bwMode="auto">
              <a:xfrm>
                <a:off x="1417" y="3306"/>
                <a:ext cx="50" cy="52"/>
              </a:xfrm>
              <a:custGeom>
                <a:avLst/>
                <a:gdLst>
                  <a:gd name="T0" fmla="*/ 42 w 50"/>
                  <a:gd name="T1" fmla="*/ 13 h 52"/>
                  <a:gd name="T2" fmla="*/ 39 w 50"/>
                  <a:gd name="T3" fmla="*/ 8 h 52"/>
                  <a:gd name="T4" fmla="*/ 37 w 50"/>
                  <a:gd name="T5" fmla="*/ 6 h 52"/>
                  <a:gd name="T6" fmla="*/ 33 w 50"/>
                  <a:gd name="T7" fmla="*/ 6 h 52"/>
                  <a:gd name="T8" fmla="*/ 31 w 50"/>
                  <a:gd name="T9" fmla="*/ 4 h 52"/>
                  <a:gd name="T10" fmla="*/ 26 w 50"/>
                  <a:gd name="T11" fmla="*/ 4 h 52"/>
                  <a:gd name="T12" fmla="*/ 22 w 50"/>
                  <a:gd name="T13" fmla="*/ 4 h 52"/>
                  <a:gd name="T14" fmla="*/ 18 w 50"/>
                  <a:gd name="T15" fmla="*/ 6 h 52"/>
                  <a:gd name="T16" fmla="*/ 13 w 50"/>
                  <a:gd name="T17" fmla="*/ 8 h 52"/>
                  <a:gd name="T18" fmla="*/ 9 w 50"/>
                  <a:gd name="T19" fmla="*/ 13 h 52"/>
                  <a:gd name="T20" fmla="*/ 7 w 50"/>
                  <a:gd name="T21" fmla="*/ 15 h 52"/>
                  <a:gd name="T22" fmla="*/ 7 w 50"/>
                  <a:gd name="T23" fmla="*/ 19 h 52"/>
                  <a:gd name="T24" fmla="*/ 5 w 50"/>
                  <a:gd name="T25" fmla="*/ 24 h 52"/>
                  <a:gd name="T26" fmla="*/ 5 w 50"/>
                  <a:gd name="T27" fmla="*/ 28 h 52"/>
                  <a:gd name="T28" fmla="*/ 7 w 50"/>
                  <a:gd name="T29" fmla="*/ 32 h 52"/>
                  <a:gd name="T30" fmla="*/ 7 w 50"/>
                  <a:gd name="T31" fmla="*/ 37 h 52"/>
                  <a:gd name="T32" fmla="*/ 11 w 50"/>
                  <a:gd name="T33" fmla="*/ 41 h 52"/>
                  <a:gd name="T34" fmla="*/ 15 w 50"/>
                  <a:gd name="T35" fmla="*/ 45 h 52"/>
                  <a:gd name="T36" fmla="*/ 20 w 50"/>
                  <a:gd name="T37" fmla="*/ 48 h 52"/>
                  <a:gd name="T38" fmla="*/ 24 w 50"/>
                  <a:gd name="T39" fmla="*/ 48 h 52"/>
                  <a:gd name="T40" fmla="*/ 28 w 50"/>
                  <a:gd name="T41" fmla="*/ 48 h 52"/>
                  <a:gd name="T42" fmla="*/ 33 w 50"/>
                  <a:gd name="T43" fmla="*/ 48 h 52"/>
                  <a:gd name="T44" fmla="*/ 37 w 50"/>
                  <a:gd name="T45" fmla="*/ 45 h 52"/>
                  <a:gd name="T46" fmla="*/ 39 w 50"/>
                  <a:gd name="T47" fmla="*/ 41 h 52"/>
                  <a:gd name="T48" fmla="*/ 44 w 50"/>
                  <a:gd name="T49" fmla="*/ 39 h 52"/>
                  <a:gd name="T50" fmla="*/ 48 w 50"/>
                  <a:gd name="T51" fmla="*/ 41 h 52"/>
                  <a:gd name="T52" fmla="*/ 44 w 50"/>
                  <a:gd name="T53" fmla="*/ 45 h 52"/>
                  <a:gd name="T54" fmla="*/ 39 w 50"/>
                  <a:gd name="T55" fmla="*/ 50 h 52"/>
                  <a:gd name="T56" fmla="*/ 35 w 50"/>
                  <a:gd name="T57" fmla="*/ 52 h 52"/>
                  <a:gd name="T58" fmla="*/ 31 w 50"/>
                  <a:gd name="T59" fmla="*/ 52 h 52"/>
                  <a:gd name="T60" fmla="*/ 26 w 50"/>
                  <a:gd name="T61" fmla="*/ 52 h 52"/>
                  <a:gd name="T62" fmla="*/ 20 w 50"/>
                  <a:gd name="T63" fmla="*/ 52 h 52"/>
                  <a:gd name="T64" fmla="*/ 15 w 50"/>
                  <a:gd name="T65" fmla="*/ 52 h 52"/>
                  <a:gd name="T66" fmla="*/ 11 w 50"/>
                  <a:gd name="T67" fmla="*/ 48 h 52"/>
                  <a:gd name="T68" fmla="*/ 7 w 50"/>
                  <a:gd name="T69" fmla="*/ 45 h 52"/>
                  <a:gd name="T70" fmla="*/ 5 w 50"/>
                  <a:gd name="T71" fmla="*/ 41 h 52"/>
                  <a:gd name="T72" fmla="*/ 2 w 50"/>
                  <a:gd name="T73" fmla="*/ 37 h 52"/>
                  <a:gd name="T74" fmla="*/ 0 w 50"/>
                  <a:gd name="T75" fmla="*/ 30 h 52"/>
                  <a:gd name="T76" fmla="*/ 0 w 50"/>
                  <a:gd name="T77" fmla="*/ 26 h 52"/>
                  <a:gd name="T78" fmla="*/ 0 w 50"/>
                  <a:gd name="T79" fmla="*/ 21 h 52"/>
                  <a:gd name="T80" fmla="*/ 0 w 50"/>
                  <a:gd name="T81" fmla="*/ 17 h 52"/>
                  <a:gd name="T82" fmla="*/ 2 w 50"/>
                  <a:gd name="T83" fmla="*/ 13 h 52"/>
                  <a:gd name="T84" fmla="*/ 7 w 50"/>
                  <a:gd name="T85" fmla="*/ 8 h 52"/>
                  <a:gd name="T86" fmla="*/ 9 w 50"/>
                  <a:gd name="T87" fmla="*/ 6 h 52"/>
                  <a:gd name="T88" fmla="*/ 11 w 50"/>
                  <a:gd name="T89" fmla="*/ 4 h 52"/>
                  <a:gd name="T90" fmla="*/ 15 w 50"/>
                  <a:gd name="T91" fmla="*/ 2 h 52"/>
                  <a:gd name="T92" fmla="*/ 20 w 50"/>
                  <a:gd name="T93" fmla="*/ 0 h 52"/>
                  <a:gd name="T94" fmla="*/ 24 w 50"/>
                  <a:gd name="T95" fmla="*/ 0 h 52"/>
                  <a:gd name="T96" fmla="*/ 28 w 50"/>
                  <a:gd name="T97" fmla="*/ 0 h 52"/>
                  <a:gd name="T98" fmla="*/ 33 w 50"/>
                  <a:gd name="T99" fmla="*/ 0 h 52"/>
                  <a:gd name="T100" fmla="*/ 37 w 50"/>
                  <a:gd name="T101" fmla="*/ 2 h 52"/>
                  <a:gd name="T102" fmla="*/ 42 w 50"/>
                  <a:gd name="T103" fmla="*/ 4 h 52"/>
                  <a:gd name="T104" fmla="*/ 46 w 50"/>
                  <a:gd name="T105" fmla="*/ 8 h 52"/>
                  <a:gd name="T106" fmla="*/ 48 w 50"/>
                  <a:gd name="T107" fmla="*/ 13 h 52"/>
                  <a:gd name="T108" fmla="*/ 44 w 50"/>
                  <a:gd name="T109" fmla="*/ 13 h 5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0"/>
                  <a:gd name="T166" fmla="*/ 0 h 52"/>
                  <a:gd name="T167" fmla="*/ 50 w 50"/>
                  <a:gd name="T168" fmla="*/ 52 h 5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0" h="52">
                    <a:moveTo>
                      <a:pt x="44" y="13"/>
                    </a:moveTo>
                    <a:lnTo>
                      <a:pt x="42" y="13"/>
                    </a:lnTo>
                    <a:lnTo>
                      <a:pt x="42" y="11"/>
                    </a:lnTo>
                    <a:lnTo>
                      <a:pt x="39" y="8"/>
                    </a:lnTo>
                    <a:lnTo>
                      <a:pt x="37" y="8"/>
                    </a:lnTo>
                    <a:lnTo>
                      <a:pt x="37" y="6"/>
                    </a:lnTo>
                    <a:lnTo>
                      <a:pt x="35" y="6"/>
                    </a:lnTo>
                    <a:lnTo>
                      <a:pt x="33" y="6"/>
                    </a:lnTo>
                    <a:lnTo>
                      <a:pt x="33" y="4"/>
                    </a:lnTo>
                    <a:lnTo>
                      <a:pt x="31" y="4"/>
                    </a:lnTo>
                    <a:lnTo>
                      <a:pt x="28" y="4"/>
                    </a:lnTo>
                    <a:lnTo>
                      <a:pt x="26" y="4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20" y="4"/>
                    </a:lnTo>
                    <a:lnTo>
                      <a:pt x="18" y="6"/>
                    </a:lnTo>
                    <a:lnTo>
                      <a:pt x="15" y="6"/>
                    </a:lnTo>
                    <a:lnTo>
                      <a:pt x="13" y="8"/>
                    </a:lnTo>
                    <a:lnTo>
                      <a:pt x="11" y="11"/>
                    </a:lnTo>
                    <a:lnTo>
                      <a:pt x="9" y="13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7" y="17"/>
                    </a:lnTo>
                    <a:lnTo>
                      <a:pt x="7" y="19"/>
                    </a:lnTo>
                    <a:lnTo>
                      <a:pt x="5" y="21"/>
                    </a:lnTo>
                    <a:lnTo>
                      <a:pt x="5" y="24"/>
                    </a:lnTo>
                    <a:lnTo>
                      <a:pt x="5" y="26"/>
                    </a:lnTo>
                    <a:lnTo>
                      <a:pt x="5" y="28"/>
                    </a:lnTo>
                    <a:lnTo>
                      <a:pt x="5" y="30"/>
                    </a:lnTo>
                    <a:lnTo>
                      <a:pt x="7" y="32"/>
                    </a:lnTo>
                    <a:lnTo>
                      <a:pt x="7" y="34"/>
                    </a:lnTo>
                    <a:lnTo>
                      <a:pt x="7" y="37"/>
                    </a:lnTo>
                    <a:lnTo>
                      <a:pt x="9" y="39"/>
                    </a:lnTo>
                    <a:lnTo>
                      <a:pt x="11" y="41"/>
                    </a:lnTo>
                    <a:lnTo>
                      <a:pt x="13" y="43"/>
                    </a:lnTo>
                    <a:lnTo>
                      <a:pt x="15" y="45"/>
                    </a:lnTo>
                    <a:lnTo>
                      <a:pt x="18" y="45"/>
                    </a:lnTo>
                    <a:lnTo>
                      <a:pt x="20" y="48"/>
                    </a:lnTo>
                    <a:lnTo>
                      <a:pt x="22" y="48"/>
                    </a:lnTo>
                    <a:lnTo>
                      <a:pt x="24" y="48"/>
                    </a:lnTo>
                    <a:lnTo>
                      <a:pt x="26" y="48"/>
                    </a:lnTo>
                    <a:lnTo>
                      <a:pt x="28" y="48"/>
                    </a:lnTo>
                    <a:lnTo>
                      <a:pt x="31" y="48"/>
                    </a:lnTo>
                    <a:lnTo>
                      <a:pt x="33" y="48"/>
                    </a:lnTo>
                    <a:lnTo>
                      <a:pt x="35" y="45"/>
                    </a:lnTo>
                    <a:lnTo>
                      <a:pt x="37" y="45"/>
                    </a:lnTo>
                    <a:lnTo>
                      <a:pt x="39" y="43"/>
                    </a:lnTo>
                    <a:lnTo>
                      <a:pt x="39" y="41"/>
                    </a:lnTo>
                    <a:lnTo>
                      <a:pt x="42" y="41"/>
                    </a:lnTo>
                    <a:lnTo>
                      <a:pt x="44" y="39"/>
                    </a:lnTo>
                    <a:lnTo>
                      <a:pt x="48" y="39"/>
                    </a:lnTo>
                    <a:lnTo>
                      <a:pt x="48" y="41"/>
                    </a:lnTo>
                    <a:lnTo>
                      <a:pt x="46" y="43"/>
                    </a:lnTo>
                    <a:lnTo>
                      <a:pt x="44" y="45"/>
                    </a:lnTo>
                    <a:lnTo>
                      <a:pt x="42" y="48"/>
                    </a:lnTo>
                    <a:lnTo>
                      <a:pt x="39" y="50"/>
                    </a:lnTo>
                    <a:lnTo>
                      <a:pt x="37" y="50"/>
                    </a:lnTo>
                    <a:lnTo>
                      <a:pt x="35" y="52"/>
                    </a:lnTo>
                    <a:lnTo>
                      <a:pt x="33" y="52"/>
                    </a:lnTo>
                    <a:lnTo>
                      <a:pt x="31" y="52"/>
                    </a:lnTo>
                    <a:lnTo>
                      <a:pt x="28" y="52"/>
                    </a:lnTo>
                    <a:lnTo>
                      <a:pt x="26" y="52"/>
                    </a:lnTo>
                    <a:lnTo>
                      <a:pt x="24" y="52"/>
                    </a:lnTo>
                    <a:lnTo>
                      <a:pt x="20" y="52"/>
                    </a:lnTo>
                    <a:lnTo>
                      <a:pt x="18" y="52"/>
                    </a:lnTo>
                    <a:lnTo>
                      <a:pt x="15" y="52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7" y="45"/>
                    </a:lnTo>
                    <a:lnTo>
                      <a:pt x="5" y="43"/>
                    </a:lnTo>
                    <a:lnTo>
                      <a:pt x="5" y="41"/>
                    </a:lnTo>
                    <a:lnTo>
                      <a:pt x="2" y="39"/>
                    </a:lnTo>
                    <a:lnTo>
                      <a:pt x="2" y="37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0" y="21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2" y="15"/>
                    </a:lnTo>
                    <a:lnTo>
                      <a:pt x="2" y="13"/>
                    </a:lnTo>
                    <a:lnTo>
                      <a:pt x="5" y="11"/>
                    </a:lnTo>
                    <a:lnTo>
                      <a:pt x="7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11" y="4"/>
                    </a:lnTo>
                    <a:lnTo>
                      <a:pt x="13" y="2"/>
                    </a:lnTo>
                    <a:lnTo>
                      <a:pt x="15" y="2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5" y="0"/>
                    </a:lnTo>
                    <a:lnTo>
                      <a:pt x="37" y="2"/>
                    </a:lnTo>
                    <a:lnTo>
                      <a:pt x="39" y="2"/>
                    </a:lnTo>
                    <a:lnTo>
                      <a:pt x="42" y="4"/>
                    </a:lnTo>
                    <a:lnTo>
                      <a:pt x="44" y="6"/>
                    </a:lnTo>
                    <a:lnTo>
                      <a:pt x="46" y="8"/>
                    </a:lnTo>
                    <a:lnTo>
                      <a:pt x="48" y="11"/>
                    </a:lnTo>
                    <a:lnTo>
                      <a:pt x="48" y="13"/>
                    </a:lnTo>
                    <a:lnTo>
                      <a:pt x="50" y="13"/>
                    </a:lnTo>
                    <a:lnTo>
                      <a:pt x="44" y="1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25" name="Freeform 154"/>
              <p:cNvSpPr>
                <a:spLocks/>
              </p:cNvSpPr>
              <p:nvPr/>
            </p:nvSpPr>
            <p:spPr bwMode="auto">
              <a:xfrm>
                <a:off x="1474" y="3306"/>
                <a:ext cx="26" cy="52"/>
              </a:xfrm>
              <a:custGeom>
                <a:avLst/>
                <a:gdLst>
                  <a:gd name="T0" fmla="*/ 4 w 26"/>
                  <a:gd name="T1" fmla="*/ 24 h 52"/>
                  <a:gd name="T2" fmla="*/ 26 w 26"/>
                  <a:gd name="T3" fmla="*/ 24 h 52"/>
                  <a:gd name="T4" fmla="*/ 26 w 26"/>
                  <a:gd name="T5" fmla="*/ 28 h 52"/>
                  <a:gd name="T6" fmla="*/ 4 w 26"/>
                  <a:gd name="T7" fmla="*/ 28 h 52"/>
                  <a:gd name="T8" fmla="*/ 4 w 26"/>
                  <a:gd name="T9" fmla="*/ 48 h 52"/>
                  <a:gd name="T10" fmla="*/ 26 w 26"/>
                  <a:gd name="T11" fmla="*/ 48 h 52"/>
                  <a:gd name="T12" fmla="*/ 26 w 26"/>
                  <a:gd name="T13" fmla="*/ 52 h 52"/>
                  <a:gd name="T14" fmla="*/ 0 w 26"/>
                  <a:gd name="T15" fmla="*/ 52 h 52"/>
                  <a:gd name="T16" fmla="*/ 0 w 26"/>
                  <a:gd name="T17" fmla="*/ 0 h 52"/>
                  <a:gd name="T18" fmla="*/ 26 w 26"/>
                  <a:gd name="T19" fmla="*/ 0 h 52"/>
                  <a:gd name="T20" fmla="*/ 26 w 26"/>
                  <a:gd name="T21" fmla="*/ 6 h 52"/>
                  <a:gd name="T22" fmla="*/ 4 w 26"/>
                  <a:gd name="T23" fmla="*/ 6 h 52"/>
                  <a:gd name="T24" fmla="*/ 4 w 26"/>
                  <a:gd name="T25" fmla="*/ 24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"/>
                  <a:gd name="T40" fmla="*/ 0 h 52"/>
                  <a:gd name="T41" fmla="*/ 26 w 26"/>
                  <a:gd name="T42" fmla="*/ 52 h 5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" h="52">
                    <a:moveTo>
                      <a:pt x="4" y="24"/>
                    </a:moveTo>
                    <a:lnTo>
                      <a:pt x="26" y="24"/>
                    </a:lnTo>
                    <a:lnTo>
                      <a:pt x="26" y="28"/>
                    </a:lnTo>
                    <a:lnTo>
                      <a:pt x="4" y="28"/>
                    </a:lnTo>
                    <a:lnTo>
                      <a:pt x="4" y="48"/>
                    </a:lnTo>
                    <a:lnTo>
                      <a:pt x="26" y="48"/>
                    </a:lnTo>
                    <a:lnTo>
                      <a:pt x="26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6"/>
                    </a:lnTo>
                    <a:lnTo>
                      <a:pt x="4" y="6"/>
                    </a:lnTo>
                    <a:lnTo>
                      <a:pt x="4" y="24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067" name="Rectangle 155"/>
              <p:cNvSpPr>
                <a:spLocks noChangeArrowheads="1"/>
              </p:cNvSpPr>
              <p:nvPr/>
            </p:nvSpPr>
            <p:spPr bwMode="auto">
              <a:xfrm>
                <a:off x="1254" y="2389"/>
                <a:ext cx="727" cy="2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it-IT" altLang="it-IT">
                    <a:solidFill>
                      <a:srgbClr val="000000"/>
                    </a:solidFill>
                    <a:latin typeface="AvantGarde Bk BT" pitchFamily="34" charset="0"/>
                    <a:cs typeface="+mn-cs"/>
                  </a:rPr>
                  <a:t>Arco Felice</a:t>
                </a:r>
                <a:endParaRPr lang="it-IT" altLang="it-IT" sz="2216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167068" name="Rectangle 156"/>
              <p:cNvSpPr>
                <a:spLocks noChangeArrowheads="1"/>
              </p:cNvSpPr>
              <p:nvPr/>
            </p:nvSpPr>
            <p:spPr bwMode="auto">
              <a:xfrm>
                <a:off x="3393" y="2580"/>
                <a:ext cx="501" cy="2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it-IT" altLang="it-IT">
                    <a:solidFill>
                      <a:srgbClr val="000000"/>
                    </a:solidFill>
                    <a:latin typeface="AvantGarde Bk BT" pitchFamily="34" charset="0"/>
                    <a:cs typeface="+mn-cs"/>
                  </a:rPr>
                  <a:t>Agnano</a:t>
                </a:r>
                <a:endParaRPr lang="it-IT" altLang="it-IT" sz="2216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21628" name="Freeform 157"/>
              <p:cNvSpPr>
                <a:spLocks/>
              </p:cNvSpPr>
              <p:nvPr/>
            </p:nvSpPr>
            <p:spPr bwMode="auto">
              <a:xfrm>
                <a:off x="861" y="2741"/>
                <a:ext cx="117" cy="80"/>
              </a:xfrm>
              <a:custGeom>
                <a:avLst/>
                <a:gdLst>
                  <a:gd name="T0" fmla="*/ 82 w 117"/>
                  <a:gd name="T1" fmla="*/ 69 h 80"/>
                  <a:gd name="T2" fmla="*/ 91 w 117"/>
                  <a:gd name="T3" fmla="*/ 65 h 80"/>
                  <a:gd name="T4" fmla="*/ 98 w 117"/>
                  <a:gd name="T5" fmla="*/ 60 h 80"/>
                  <a:gd name="T6" fmla="*/ 104 w 117"/>
                  <a:gd name="T7" fmla="*/ 56 h 80"/>
                  <a:gd name="T8" fmla="*/ 106 w 117"/>
                  <a:gd name="T9" fmla="*/ 47 h 80"/>
                  <a:gd name="T10" fmla="*/ 109 w 117"/>
                  <a:gd name="T11" fmla="*/ 41 h 80"/>
                  <a:gd name="T12" fmla="*/ 106 w 117"/>
                  <a:gd name="T13" fmla="*/ 32 h 80"/>
                  <a:gd name="T14" fmla="*/ 102 w 117"/>
                  <a:gd name="T15" fmla="*/ 24 h 80"/>
                  <a:gd name="T16" fmla="*/ 96 w 117"/>
                  <a:gd name="T17" fmla="*/ 19 h 80"/>
                  <a:gd name="T18" fmla="*/ 89 w 117"/>
                  <a:gd name="T19" fmla="*/ 15 h 80"/>
                  <a:gd name="T20" fmla="*/ 80 w 117"/>
                  <a:gd name="T21" fmla="*/ 13 h 80"/>
                  <a:gd name="T22" fmla="*/ 72 w 117"/>
                  <a:gd name="T23" fmla="*/ 13 h 80"/>
                  <a:gd name="T24" fmla="*/ 63 w 117"/>
                  <a:gd name="T25" fmla="*/ 15 h 80"/>
                  <a:gd name="T26" fmla="*/ 56 w 117"/>
                  <a:gd name="T27" fmla="*/ 19 h 80"/>
                  <a:gd name="T28" fmla="*/ 52 w 117"/>
                  <a:gd name="T29" fmla="*/ 28 h 80"/>
                  <a:gd name="T30" fmla="*/ 48 w 117"/>
                  <a:gd name="T31" fmla="*/ 34 h 80"/>
                  <a:gd name="T32" fmla="*/ 48 w 117"/>
                  <a:gd name="T33" fmla="*/ 43 h 80"/>
                  <a:gd name="T34" fmla="*/ 48 w 117"/>
                  <a:gd name="T35" fmla="*/ 50 h 80"/>
                  <a:gd name="T36" fmla="*/ 50 w 117"/>
                  <a:gd name="T37" fmla="*/ 54 h 80"/>
                  <a:gd name="T38" fmla="*/ 52 w 117"/>
                  <a:gd name="T39" fmla="*/ 58 h 80"/>
                  <a:gd name="T40" fmla="*/ 56 w 117"/>
                  <a:gd name="T41" fmla="*/ 63 h 80"/>
                  <a:gd name="T42" fmla="*/ 61 w 117"/>
                  <a:gd name="T43" fmla="*/ 65 h 80"/>
                  <a:gd name="T44" fmla="*/ 0 w 117"/>
                  <a:gd name="T45" fmla="*/ 10 h 80"/>
                  <a:gd name="T46" fmla="*/ 43 w 117"/>
                  <a:gd name="T47" fmla="*/ 60 h 80"/>
                  <a:gd name="T48" fmla="*/ 41 w 117"/>
                  <a:gd name="T49" fmla="*/ 56 h 80"/>
                  <a:gd name="T50" fmla="*/ 39 w 117"/>
                  <a:gd name="T51" fmla="*/ 52 h 80"/>
                  <a:gd name="T52" fmla="*/ 37 w 117"/>
                  <a:gd name="T53" fmla="*/ 50 h 80"/>
                  <a:gd name="T54" fmla="*/ 37 w 117"/>
                  <a:gd name="T55" fmla="*/ 45 h 80"/>
                  <a:gd name="T56" fmla="*/ 37 w 117"/>
                  <a:gd name="T57" fmla="*/ 41 h 80"/>
                  <a:gd name="T58" fmla="*/ 37 w 117"/>
                  <a:gd name="T59" fmla="*/ 32 h 80"/>
                  <a:gd name="T60" fmla="*/ 41 w 117"/>
                  <a:gd name="T61" fmla="*/ 21 h 80"/>
                  <a:gd name="T62" fmla="*/ 48 w 117"/>
                  <a:gd name="T63" fmla="*/ 10 h 80"/>
                  <a:gd name="T64" fmla="*/ 59 w 117"/>
                  <a:gd name="T65" fmla="*/ 4 h 80"/>
                  <a:gd name="T66" fmla="*/ 69 w 117"/>
                  <a:gd name="T67" fmla="*/ 2 h 80"/>
                  <a:gd name="T68" fmla="*/ 82 w 117"/>
                  <a:gd name="T69" fmla="*/ 0 h 80"/>
                  <a:gd name="T70" fmla="*/ 93 w 117"/>
                  <a:gd name="T71" fmla="*/ 4 h 80"/>
                  <a:gd name="T72" fmla="*/ 104 w 117"/>
                  <a:gd name="T73" fmla="*/ 8 h 80"/>
                  <a:gd name="T74" fmla="*/ 111 w 117"/>
                  <a:gd name="T75" fmla="*/ 19 h 80"/>
                  <a:gd name="T76" fmla="*/ 117 w 117"/>
                  <a:gd name="T77" fmla="*/ 28 h 80"/>
                  <a:gd name="T78" fmla="*/ 117 w 117"/>
                  <a:gd name="T79" fmla="*/ 41 h 80"/>
                  <a:gd name="T80" fmla="*/ 117 w 117"/>
                  <a:gd name="T81" fmla="*/ 52 h 80"/>
                  <a:gd name="T82" fmla="*/ 113 w 117"/>
                  <a:gd name="T83" fmla="*/ 63 h 80"/>
                  <a:gd name="T84" fmla="*/ 104 w 117"/>
                  <a:gd name="T85" fmla="*/ 69 h 80"/>
                  <a:gd name="T86" fmla="*/ 96 w 117"/>
                  <a:gd name="T87" fmla="*/ 76 h 80"/>
                  <a:gd name="T88" fmla="*/ 85 w 117"/>
                  <a:gd name="T89" fmla="*/ 80 h 8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7"/>
                  <a:gd name="T136" fmla="*/ 0 h 80"/>
                  <a:gd name="T137" fmla="*/ 117 w 117"/>
                  <a:gd name="T138" fmla="*/ 80 h 8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7" h="80">
                    <a:moveTo>
                      <a:pt x="80" y="80"/>
                    </a:moveTo>
                    <a:lnTo>
                      <a:pt x="80" y="69"/>
                    </a:lnTo>
                    <a:lnTo>
                      <a:pt x="82" y="69"/>
                    </a:lnTo>
                    <a:lnTo>
                      <a:pt x="87" y="67"/>
                    </a:lnTo>
                    <a:lnTo>
                      <a:pt x="89" y="67"/>
                    </a:lnTo>
                    <a:lnTo>
                      <a:pt x="91" y="65"/>
                    </a:lnTo>
                    <a:lnTo>
                      <a:pt x="93" y="65"/>
                    </a:lnTo>
                    <a:lnTo>
                      <a:pt x="96" y="63"/>
                    </a:lnTo>
                    <a:lnTo>
                      <a:pt x="98" y="60"/>
                    </a:lnTo>
                    <a:lnTo>
                      <a:pt x="100" y="60"/>
                    </a:lnTo>
                    <a:lnTo>
                      <a:pt x="102" y="58"/>
                    </a:lnTo>
                    <a:lnTo>
                      <a:pt x="104" y="56"/>
                    </a:lnTo>
                    <a:lnTo>
                      <a:pt x="104" y="52"/>
                    </a:lnTo>
                    <a:lnTo>
                      <a:pt x="106" y="50"/>
                    </a:lnTo>
                    <a:lnTo>
                      <a:pt x="106" y="47"/>
                    </a:lnTo>
                    <a:lnTo>
                      <a:pt x="106" y="45"/>
                    </a:lnTo>
                    <a:lnTo>
                      <a:pt x="109" y="43"/>
                    </a:lnTo>
                    <a:lnTo>
                      <a:pt x="109" y="41"/>
                    </a:lnTo>
                    <a:lnTo>
                      <a:pt x="109" y="37"/>
                    </a:lnTo>
                    <a:lnTo>
                      <a:pt x="106" y="34"/>
                    </a:lnTo>
                    <a:lnTo>
                      <a:pt x="106" y="32"/>
                    </a:lnTo>
                    <a:lnTo>
                      <a:pt x="106" y="30"/>
                    </a:lnTo>
                    <a:lnTo>
                      <a:pt x="104" y="26"/>
                    </a:lnTo>
                    <a:lnTo>
                      <a:pt x="102" y="24"/>
                    </a:lnTo>
                    <a:lnTo>
                      <a:pt x="100" y="21"/>
                    </a:lnTo>
                    <a:lnTo>
                      <a:pt x="100" y="19"/>
                    </a:lnTo>
                    <a:lnTo>
                      <a:pt x="96" y="19"/>
                    </a:lnTo>
                    <a:lnTo>
                      <a:pt x="93" y="17"/>
                    </a:lnTo>
                    <a:lnTo>
                      <a:pt x="91" y="15"/>
                    </a:lnTo>
                    <a:lnTo>
                      <a:pt x="89" y="15"/>
                    </a:lnTo>
                    <a:lnTo>
                      <a:pt x="87" y="13"/>
                    </a:lnTo>
                    <a:lnTo>
                      <a:pt x="82" y="13"/>
                    </a:lnTo>
                    <a:lnTo>
                      <a:pt x="80" y="13"/>
                    </a:lnTo>
                    <a:lnTo>
                      <a:pt x="78" y="13"/>
                    </a:lnTo>
                    <a:lnTo>
                      <a:pt x="74" y="13"/>
                    </a:lnTo>
                    <a:lnTo>
                      <a:pt x="72" y="13"/>
                    </a:lnTo>
                    <a:lnTo>
                      <a:pt x="67" y="13"/>
                    </a:lnTo>
                    <a:lnTo>
                      <a:pt x="65" y="15"/>
                    </a:lnTo>
                    <a:lnTo>
                      <a:pt x="63" y="15"/>
                    </a:lnTo>
                    <a:lnTo>
                      <a:pt x="61" y="17"/>
                    </a:lnTo>
                    <a:lnTo>
                      <a:pt x="59" y="19"/>
                    </a:lnTo>
                    <a:lnTo>
                      <a:pt x="56" y="19"/>
                    </a:lnTo>
                    <a:lnTo>
                      <a:pt x="54" y="21"/>
                    </a:lnTo>
                    <a:lnTo>
                      <a:pt x="52" y="24"/>
                    </a:lnTo>
                    <a:lnTo>
                      <a:pt x="52" y="28"/>
                    </a:lnTo>
                    <a:lnTo>
                      <a:pt x="50" y="30"/>
                    </a:lnTo>
                    <a:lnTo>
                      <a:pt x="50" y="32"/>
                    </a:lnTo>
                    <a:lnTo>
                      <a:pt x="48" y="34"/>
                    </a:lnTo>
                    <a:lnTo>
                      <a:pt x="48" y="39"/>
                    </a:lnTo>
                    <a:lnTo>
                      <a:pt x="48" y="41"/>
                    </a:lnTo>
                    <a:lnTo>
                      <a:pt x="48" y="43"/>
                    </a:lnTo>
                    <a:lnTo>
                      <a:pt x="48" y="45"/>
                    </a:lnTo>
                    <a:lnTo>
                      <a:pt x="48" y="47"/>
                    </a:lnTo>
                    <a:lnTo>
                      <a:pt x="48" y="50"/>
                    </a:lnTo>
                    <a:lnTo>
                      <a:pt x="50" y="50"/>
                    </a:lnTo>
                    <a:lnTo>
                      <a:pt x="50" y="52"/>
                    </a:lnTo>
                    <a:lnTo>
                      <a:pt x="50" y="54"/>
                    </a:lnTo>
                    <a:lnTo>
                      <a:pt x="52" y="54"/>
                    </a:lnTo>
                    <a:lnTo>
                      <a:pt x="52" y="56"/>
                    </a:lnTo>
                    <a:lnTo>
                      <a:pt x="52" y="58"/>
                    </a:lnTo>
                    <a:lnTo>
                      <a:pt x="54" y="58"/>
                    </a:lnTo>
                    <a:lnTo>
                      <a:pt x="56" y="60"/>
                    </a:lnTo>
                    <a:lnTo>
                      <a:pt x="56" y="63"/>
                    </a:lnTo>
                    <a:lnTo>
                      <a:pt x="59" y="63"/>
                    </a:lnTo>
                    <a:lnTo>
                      <a:pt x="59" y="65"/>
                    </a:lnTo>
                    <a:lnTo>
                      <a:pt x="61" y="65"/>
                    </a:lnTo>
                    <a:lnTo>
                      <a:pt x="56" y="74"/>
                    </a:lnTo>
                    <a:lnTo>
                      <a:pt x="0" y="65"/>
                    </a:lnTo>
                    <a:lnTo>
                      <a:pt x="0" y="10"/>
                    </a:lnTo>
                    <a:lnTo>
                      <a:pt x="11" y="10"/>
                    </a:lnTo>
                    <a:lnTo>
                      <a:pt x="11" y="54"/>
                    </a:lnTo>
                    <a:lnTo>
                      <a:pt x="43" y="60"/>
                    </a:lnTo>
                    <a:lnTo>
                      <a:pt x="43" y="58"/>
                    </a:lnTo>
                    <a:lnTo>
                      <a:pt x="41" y="58"/>
                    </a:lnTo>
                    <a:lnTo>
                      <a:pt x="41" y="56"/>
                    </a:lnTo>
                    <a:lnTo>
                      <a:pt x="39" y="54"/>
                    </a:lnTo>
                    <a:lnTo>
                      <a:pt x="39" y="52"/>
                    </a:lnTo>
                    <a:lnTo>
                      <a:pt x="39" y="50"/>
                    </a:lnTo>
                    <a:lnTo>
                      <a:pt x="37" y="50"/>
                    </a:lnTo>
                    <a:lnTo>
                      <a:pt x="37" y="47"/>
                    </a:lnTo>
                    <a:lnTo>
                      <a:pt x="37" y="45"/>
                    </a:lnTo>
                    <a:lnTo>
                      <a:pt x="37" y="43"/>
                    </a:lnTo>
                    <a:lnTo>
                      <a:pt x="37" y="41"/>
                    </a:lnTo>
                    <a:lnTo>
                      <a:pt x="37" y="39"/>
                    </a:lnTo>
                    <a:lnTo>
                      <a:pt x="37" y="34"/>
                    </a:lnTo>
                    <a:lnTo>
                      <a:pt x="37" y="32"/>
                    </a:lnTo>
                    <a:lnTo>
                      <a:pt x="39" y="28"/>
                    </a:lnTo>
                    <a:lnTo>
                      <a:pt x="39" y="24"/>
                    </a:lnTo>
                    <a:lnTo>
                      <a:pt x="41" y="21"/>
                    </a:lnTo>
                    <a:lnTo>
                      <a:pt x="43" y="17"/>
                    </a:lnTo>
                    <a:lnTo>
                      <a:pt x="46" y="15"/>
                    </a:lnTo>
                    <a:lnTo>
                      <a:pt x="48" y="10"/>
                    </a:lnTo>
                    <a:lnTo>
                      <a:pt x="52" y="8"/>
                    </a:lnTo>
                    <a:lnTo>
                      <a:pt x="54" y="6"/>
                    </a:lnTo>
                    <a:lnTo>
                      <a:pt x="59" y="4"/>
                    </a:lnTo>
                    <a:lnTo>
                      <a:pt x="61" y="4"/>
                    </a:lnTo>
                    <a:lnTo>
                      <a:pt x="65" y="2"/>
                    </a:lnTo>
                    <a:lnTo>
                      <a:pt x="69" y="2"/>
                    </a:lnTo>
                    <a:lnTo>
                      <a:pt x="74" y="0"/>
                    </a:lnTo>
                    <a:lnTo>
                      <a:pt x="78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2"/>
                    </a:lnTo>
                    <a:lnTo>
                      <a:pt x="93" y="4"/>
                    </a:lnTo>
                    <a:lnTo>
                      <a:pt x="96" y="4"/>
                    </a:lnTo>
                    <a:lnTo>
                      <a:pt x="100" y="6"/>
                    </a:lnTo>
                    <a:lnTo>
                      <a:pt x="104" y="8"/>
                    </a:lnTo>
                    <a:lnTo>
                      <a:pt x="106" y="13"/>
                    </a:lnTo>
                    <a:lnTo>
                      <a:pt x="109" y="15"/>
                    </a:lnTo>
                    <a:lnTo>
                      <a:pt x="111" y="19"/>
                    </a:lnTo>
                    <a:lnTo>
                      <a:pt x="113" y="21"/>
                    </a:lnTo>
                    <a:lnTo>
                      <a:pt x="115" y="26"/>
                    </a:lnTo>
                    <a:lnTo>
                      <a:pt x="117" y="28"/>
                    </a:lnTo>
                    <a:lnTo>
                      <a:pt x="117" y="32"/>
                    </a:lnTo>
                    <a:lnTo>
                      <a:pt x="117" y="37"/>
                    </a:lnTo>
                    <a:lnTo>
                      <a:pt x="117" y="41"/>
                    </a:lnTo>
                    <a:lnTo>
                      <a:pt x="117" y="45"/>
                    </a:lnTo>
                    <a:lnTo>
                      <a:pt x="117" y="47"/>
                    </a:lnTo>
                    <a:lnTo>
                      <a:pt x="117" y="52"/>
                    </a:lnTo>
                    <a:lnTo>
                      <a:pt x="115" y="56"/>
                    </a:lnTo>
                    <a:lnTo>
                      <a:pt x="113" y="58"/>
                    </a:lnTo>
                    <a:lnTo>
                      <a:pt x="113" y="63"/>
                    </a:lnTo>
                    <a:lnTo>
                      <a:pt x="111" y="65"/>
                    </a:lnTo>
                    <a:lnTo>
                      <a:pt x="109" y="67"/>
                    </a:lnTo>
                    <a:lnTo>
                      <a:pt x="104" y="69"/>
                    </a:lnTo>
                    <a:lnTo>
                      <a:pt x="102" y="74"/>
                    </a:lnTo>
                    <a:lnTo>
                      <a:pt x="98" y="74"/>
                    </a:lnTo>
                    <a:lnTo>
                      <a:pt x="96" y="76"/>
                    </a:lnTo>
                    <a:lnTo>
                      <a:pt x="91" y="78"/>
                    </a:lnTo>
                    <a:lnTo>
                      <a:pt x="89" y="78"/>
                    </a:lnTo>
                    <a:lnTo>
                      <a:pt x="85" y="80"/>
                    </a:lnTo>
                    <a:lnTo>
                      <a:pt x="80" y="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29" name="Freeform 158"/>
              <p:cNvSpPr>
                <a:spLocks/>
              </p:cNvSpPr>
              <p:nvPr/>
            </p:nvSpPr>
            <p:spPr bwMode="auto">
              <a:xfrm>
                <a:off x="887" y="2595"/>
                <a:ext cx="91" cy="89"/>
              </a:xfrm>
              <a:custGeom>
                <a:avLst/>
                <a:gdLst>
                  <a:gd name="T0" fmla="*/ 24 w 91"/>
                  <a:gd name="T1" fmla="*/ 15 h 89"/>
                  <a:gd name="T2" fmla="*/ 20 w 91"/>
                  <a:gd name="T3" fmla="*/ 20 h 89"/>
                  <a:gd name="T4" fmla="*/ 15 w 91"/>
                  <a:gd name="T5" fmla="*/ 26 h 89"/>
                  <a:gd name="T6" fmla="*/ 13 w 91"/>
                  <a:gd name="T7" fmla="*/ 33 h 89"/>
                  <a:gd name="T8" fmla="*/ 11 w 91"/>
                  <a:gd name="T9" fmla="*/ 39 h 89"/>
                  <a:gd name="T10" fmla="*/ 11 w 91"/>
                  <a:gd name="T11" fmla="*/ 48 h 89"/>
                  <a:gd name="T12" fmla="*/ 13 w 91"/>
                  <a:gd name="T13" fmla="*/ 56 h 89"/>
                  <a:gd name="T14" fmla="*/ 17 w 91"/>
                  <a:gd name="T15" fmla="*/ 65 h 89"/>
                  <a:gd name="T16" fmla="*/ 26 w 91"/>
                  <a:gd name="T17" fmla="*/ 72 h 89"/>
                  <a:gd name="T18" fmla="*/ 35 w 91"/>
                  <a:gd name="T19" fmla="*/ 76 h 89"/>
                  <a:gd name="T20" fmla="*/ 46 w 91"/>
                  <a:gd name="T21" fmla="*/ 76 h 89"/>
                  <a:gd name="T22" fmla="*/ 56 w 91"/>
                  <a:gd name="T23" fmla="*/ 76 h 89"/>
                  <a:gd name="T24" fmla="*/ 65 w 91"/>
                  <a:gd name="T25" fmla="*/ 72 h 89"/>
                  <a:gd name="T26" fmla="*/ 74 w 91"/>
                  <a:gd name="T27" fmla="*/ 65 h 89"/>
                  <a:gd name="T28" fmla="*/ 78 w 91"/>
                  <a:gd name="T29" fmla="*/ 56 h 89"/>
                  <a:gd name="T30" fmla="*/ 80 w 91"/>
                  <a:gd name="T31" fmla="*/ 46 h 89"/>
                  <a:gd name="T32" fmla="*/ 80 w 91"/>
                  <a:gd name="T33" fmla="*/ 39 h 89"/>
                  <a:gd name="T34" fmla="*/ 80 w 91"/>
                  <a:gd name="T35" fmla="*/ 30 h 89"/>
                  <a:gd name="T36" fmla="*/ 76 w 91"/>
                  <a:gd name="T37" fmla="*/ 26 h 89"/>
                  <a:gd name="T38" fmla="*/ 72 w 91"/>
                  <a:gd name="T39" fmla="*/ 20 h 89"/>
                  <a:gd name="T40" fmla="*/ 67 w 91"/>
                  <a:gd name="T41" fmla="*/ 15 h 89"/>
                  <a:gd name="T42" fmla="*/ 63 w 91"/>
                  <a:gd name="T43" fmla="*/ 0 h 89"/>
                  <a:gd name="T44" fmla="*/ 72 w 91"/>
                  <a:gd name="T45" fmla="*/ 4 h 89"/>
                  <a:gd name="T46" fmla="*/ 80 w 91"/>
                  <a:gd name="T47" fmla="*/ 11 h 89"/>
                  <a:gd name="T48" fmla="*/ 87 w 91"/>
                  <a:gd name="T49" fmla="*/ 20 h 89"/>
                  <a:gd name="T50" fmla="*/ 91 w 91"/>
                  <a:gd name="T51" fmla="*/ 28 h 89"/>
                  <a:gd name="T52" fmla="*/ 91 w 91"/>
                  <a:gd name="T53" fmla="*/ 39 h 89"/>
                  <a:gd name="T54" fmla="*/ 91 w 91"/>
                  <a:gd name="T55" fmla="*/ 52 h 89"/>
                  <a:gd name="T56" fmla="*/ 87 w 91"/>
                  <a:gd name="T57" fmla="*/ 65 h 89"/>
                  <a:gd name="T58" fmla="*/ 78 w 91"/>
                  <a:gd name="T59" fmla="*/ 76 h 89"/>
                  <a:gd name="T60" fmla="*/ 67 w 91"/>
                  <a:gd name="T61" fmla="*/ 83 h 89"/>
                  <a:gd name="T62" fmla="*/ 54 w 91"/>
                  <a:gd name="T63" fmla="*/ 87 h 89"/>
                  <a:gd name="T64" fmla="*/ 41 w 91"/>
                  <a:gd name="T65" fmla="*/ 89 h 89"/>
                  <a:gd name="T66" fmla="*/ 28 w 91"/>
                  <a:gd name="T67" fmla="*/ 85 h 89"/>
                  <a:gd name="T68" fmla="*/ 17 w 91"/>
                  <a:gd name="T69" fmla="*/ 78 h 89"/>
                  <a:gd name="T70" fmla="*/ 6 w 91"/>
                  <a:gd name="T71" fmla="*/ 67 h 89"/>
                  <a:gd name="T72" fmla="*/ 2 w 91"/>
                  <a:gd name="T73" fmla="*/ 56 h 89"/>
                  <a:gd name="T74" fmla="*/ 0 w 91"/>
                  <a:gd name="T75" fmla="*/ 41 h 89"/>
                  <a:gd name="T76" fmla="*/ 0 w 91"/>
                  <a:gd name="T77" fmla="*/ 33 h 89"/>
                  <a:gd name="T78" fmla="*/ 4 w 91"/>
                  <a:gd name="T79" fmla="*/ 22 h 89"/>
                  <a:gd name="T80" fmla="*/ 9 w 91"/>
                  <a:gd name="T81" fmla="*/ 15 h 89"/>
                  <a:gd name="T82" fmla="*/ 17 w 91"/>
                  <a:gd name="T83" fmla="*/ 7 h 89"/>
                  <a:gd name="T84" fmla="*/ 26 w 91"/>
                  <a:gd name="T85" fmla="*/ 2 h 8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91"/>
                  <a:gd name="T130" fmla="*/ 0 h 89"/>
                  <a:gd name="T131" fmla="*/ 91 w 91"/>
                  <a:gd name="T132" fmla="*/ 89 h 8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91" h="89">
                    <a:moveTo>
                      <a:pt x="28" y="13"/>
                    </a:moveTo>
                    <a:lnTo>
                      <a:pt x="26" y="15"/>
                    </a:lnTo>
                    <a:lnTo>
                      <a:pt x="24" y="15"/>
                    </a:lnTo>
                    <a:lnTo>
                      <a:pt x="22" y="17"/>
                    </a:lnTo>
                    <a:lnTo>
                      <a:pt x="22" y="20"/>
                    </a:lnTo>
                    <a:lnTo>
                      <a:pt x="20" y="20"/>
                    </a:lnTo>
                    <a:lnTo>
                      <a:pt x="17" y="22"/>
                    </a:lnTo>
                    <a:lnTo>
                      <a:pt x="15" y="24"/>
                    </a:lnTo>
                    <a:lnTo>
                      <a:pt x="15" y="26"/>
                    </a:lnTo>
                    <a:lnTo>
                      <a:pt x="13" y="28"/>
                    </a:lnTo>
                    <a:lnTo>
                      <a:pt x="13" y="30"/>
                    </a:lnTo>
                    <a:lnTo>
                      <a:pt x="13" y="33"/>
                    </a:lnTo>
                    <a:lnTo>
                      <a:pt x="11" y="35"/>
                    </a:lnTo>
                    <a:lnTo>
                      <a:pt x="11" y="37"/>
                    </a:lnTo>
                    <a:lnTo>
                      <a:pt x="11" y="39"/>
                    </a:lnTo>
                    <a:lnTo>
                      <a:pt x="11" y="41"/>
                    </a:lnTo>
                    <a:lnTo>
                      <a:pt x="11" y="43"/>
                    </a:lnTo>
                    <a:lnTo>
                      <a:pt x="11" y="48"/>
                    </a:lnTo>
                    <a:lnTo>
                      <a:pt x="11" y="50"/>
                    </a:lnTo>
                    <a:lnTo>
                      <a:pt x="11" y="54"/>
                    </a:lnTo>
                    <a:lnTo>
                      <a:pt x="13" y="56"/>
                    </a:lnTo>
                    <a:lnTo>
                      <a:pt x="15" y="59"/>
                    </a:lnTo>
                    <a:lnTo>
                      <a:pt x="15" y="63"/>
                    </a:lnTo>
                    <a:lnTo>
                      <a:pt x="17" y="65"/>
                    </a:lnTo>
                    <a:lnTo>
                      <a:pt x="22" y="67"/>
                    </a:lnTo>
                    <a:lnTo>
                      <a:pt x="24" y="70"/>
                    </a:lnTo>
                    <a:lnTo>
                      <a:pt x="26" y="72"/>
                    </a:lnTo>
                    <a:lnTo>
                      <a:pt x="28" y="74"/>
                    </a:lnTo>
                    <a:lnTo>
                      <a:pt x="33" y="74"/>
                    </a:lnTo>
                    <a:lnTo>
                      <a:pt x="35" y="76"/>
                    </a:lnTo>
                    <a:lnTo>
                      <a:pt x="39" y="76"/>
                    </a:lnTo>
                    <a:lnTo>
                      <a:pt x="41" y="76"/>
                    </a:lnTo>
                    <a:lnTo>
                      <a:pt x="46" y="76"/>
                    </a:lnTo>
                    <a:lnTo>
                      <a:pt x="50" y="76"/>
                    </a:lnTo>
                    <a:lnTo>
                      <a:pt x="54" y="76"/>
                    </a:lnTo>
                    <a:lnTo>
                      <a:pt x="56" y="76"/>
                    </a:lnTo>
                    <a:lnTo>
                      <a:pt x="61" y="74"/>
                    </a:lnTo>
                    <a:lnTo>
                      <a:pt x="63" y="72"/>
                    </a:lnTo>
                    <a:lnTo>
                      <a:pt x="65" y="72"/>
                    </a:lnTo>
                    <a:lnTo>
                      <a:pt x="70" y="70"/>
                    </a:lnTo>
                    <a:lnTo>
                      <a:pt x="72" y="67"/>
                    </a:lnTo>
                    <a:lnTo>
                      <a:pt x="74" y="65"/>
                    </a:lnTo>
                    <a:lnTo>
                      <a:pt x="76" y="61"/>
                    </a:lnTo>
                    <a:lnTo>
                      <a:pt x="78" y="59"/>
                    </a:lnTo>
                    <a:lnTo>
                      <a:pt x="78" y="56"/>
                    </a:lnTo>
                    <a:lnTo>
                      <a:pt x="80" y="52"/>
                    </a:lnTo>
                    <a:lnTo>
                      <a:pt x="80" y="50"/>
                    </a:lnTo>
                    <a:lnTo>
                      <a:pt x="80" y="46"/>
                    </a:lnTo>
                    <a:lnTo>
                      <a:pt x="83" y="43"/>
                    </a:lnTo>
                    <a:lnTo>
                      <a:pt x="80" y="41"/>
                    </a:lnTo>
                    <a:lnTo>
                      <a:pt x="80" y="39"/>
                    </a:lnTo>
                    <a:lnTo>
                      <a:pt x="80" y="37"/>
                    </a:lnTo>
                    <a:lnTo>
                      <a:pt x="80" y="33"/>
                    </a:lnTo>
                    <a:lnTo>
                      <a:pt x="80" y="30"/>
                    </a:lnTo>
                    <a:lnTo>
                      <a:pt x="78" y="28"/>
                    </a:lnTo>
                    <a:lnTo>
                      <a:pt x="78" y="26"/>
                    </a:lnTo>
                    <a:lnTo>
                      <a:pt x="76" y="26"/>
                    </a:lnTo>
                    <a:lnTo>
                      <a:pt x="76" y="24"/>
                    </a:lnTo>
                    <a:lnTo>
                      <a:pt x="74" y="22"/>
                    </a:lnTo>
                    <a:lnTo>
                      <a:pt x="72" y="20"/>
                    </a:lnTo>
                    <a:lnTo>
                      <a:pt x="70" y="17"/>
                    </a:lnTo>
                    <a:lnTo>
                      <a:pt x="67" y="15"/>
                    </a:lnTo>
                    <a:lnTo>
                      <a:pt x="65" y="15"/>
                    </a:lnTo>
                    <a:lnTo>
                      <a:pt x="63" y="13"/>
                    </a:lnTo>
                    <a:lnTo>
                      <a:pt x="63" y="0"/>
                    </a:lnTo>
                    <a:lnTo>
                      <a:pt x="65" y="2"/>
                    </a:lnTo>
                    <a:lnTo>
                      <a:pt x="70" y="4"/>
                    </a:lnTo>
                    <a:lnTo>
                      <a:pt x="72" y="4"/>
                    </a:lnTo>
                    <a:lnTo>
                      <a:pt x="76" y="7"/>
                    </a:lnTo>
                    <a:lnTo>
                      <a:pt x="78" y="9"/>
                    </a:lnTo>
                    <a:lnTo>
                      <a:pt x="80" y="11"/>
                    </a:lnTo>
                    <a:lnTo>
                      <a:pt x="83" y="13"/>
                    </a:lnTo>
                    <a:lnTo>
                      <a:pt x="85" y="17"/>
                    </a:lnTo>
                    <a:lnTo>
                      <a:pt x="87" y="20"/>
                    </a:lnTo>
                    <a:lnTo>
                      <a:pt x="87" y="22"/>
                    </a:lnTo>
                    <a:lnTo>
                      <a:pt x="89" y="26"/>
                    </a:lnTo>
                    <a:lnTo>
                      <a:pt x="91" y="28"/>
                    </a:lnTo>
                    <a:lnTo>
                      <a:pt x="91" y="33"/>
                    </a:lnTo>
                    <a:lnTo>
                      <a:pt x="91" y="35"/>
                    </a:lnTo>
                    <a:lnTo>
                      <a:pt x="91" y="39"/>
                    </a:lnTo>
                    <a:lnTo>
                      <a:pt x="91" y="43"/>
                    </a:lnTo>
                    <a:lnTo>
                      <a:pt x="91" y="48"/>
                    </a:lnTo>
                    <a:lnTo>
                      <a:pt x="91" y="52"/>
                    </a:lnTo>
                    <a:lnTo>
                      <a:pt x="91" y="56"/>
                    </a:lnTo>
                    <a:lnTo>
                      <a:pt x="89" y="61"/>
                    </a:lnTo>
                    <a:lnTo>
                      <a:pt x="87" y="65"/>
                    </a:lnTo>
                    <a:lnTo>
                      <a:pt x="85" y="67"/>
                    </a:lnTo>
                    <a:lnTo>
                      <a:pt x="83" y="72"/>
                    </a:lnTo>
                    <a:lnTo>
                      <a:pt x="78" y="76"/>
                    </a:lnTo>
                    <a:lnTo>
                      <a:pt x="76" y="78"/>
                    </a:lnTo>
                    <a:lnTo>
                      <a:pt x="72" y="80"/>
                    </a:lnTo>
                    <a:lnTo>
                      <a:pt x="67" y="83"/>
                    </a:lnTo>
                    <a:lnTo>
                      <a:pt x="63" y="85"/>
                    </a:lnTo>
                    <a:lnTo>
                      <a:pt x="59" y="87"/>
                    </a:lnTo>
                    <a:lnTo>
                      <a:pt x="54" y="87"/>
                    </a:lnTo>
                    <a:lnTo>
                      <a:pt x="50" y="89"/>
                    </a:lnTo>
                    <a:lnTo>
                      <a:pt x="46" y="89"/>
                    </a:lnTo>
                    <a:lnTo>
                      <a:pt x="41" y="89"/>
                    </a:lnTo>
                    <a:lnTo>
                      <a:pt x="37" y="87"/>
                    </a:lnTo>
                    <a:lnTo>
                      <a:pt x="33" y="87"/>
                    </a:lnTo>
                    <a:lnTo>
                      <a:pt x="28" y="85"/>
                    </a:lnTo>
                    <a:lnTo>
                      <a:pt x="24" y="83"/>
                    </a:lnTo>
                    <a:lnTo>
                      <a:pt x="20" y="80"/>
                    </a:lnTo>
                    <a:lnTo>
                      <a:pt x="17" y="78"/>
                    </a:lnTo>
                    <a:lnTo>
                      <a:pt x="13" y="76"/>
                    </a:lnTo>
                    <a:lnTo>
                      <a:pt x="11" y="72"/>
                    </a:lnTo>
                    <a:lnTo>
                      <a:pt x="6" y="67"/>
                    </a:lnTo>
                    <a:lnTo>
                      <a:pt x="4" y="65"/>
                    </a:lnTo>
                    <a:lnTo>
                      <a:pt x="2" y="61"/>
                    </a:lnTo>
                    <a:lnTo>
                      <a:pt x="2" y="56"/>
                    </a:lnTo>
                    <a:lnTo>
                      <a:pt x="0" y="52"/>
                    </a:lnTo>
                    <a:lnTo>
                      <a:pt x="0" y="48"/>
                    </a:lnTo>
                    <a:lnTo>
                      <a:pt x="0" y="41"/>
                    </a:lnTo>
                    <a:lnTo>
                      <a:pt x="0" y="39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2" y="26"/>
                    </a:lnTo>
                    <a:lnTo>
                      <a:pt x="4" y="22"/>
                    </a:lnTo>
                    <a:lnTo>
                      <a:pt x="6" y="20"/>
                    </a:lnTo>
                    <a:lnTo>
                      <a:pt x="6" y="17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3" y="9"/>
                    </a:lnTo>
                    <a:lnTo>
                      <a:pt x="17" y="7"/>
                    </a:lnTo>
                    <a:lnTo>
                      <a:pt x="20" y="4"/>
                    </a:lnTo>
                    <a:lnTo>
                      <a:pt x="22" y="4"/>
                    </a:lnTo>
                    <a:lnTo>
                      <a:pt x="26" y="2"/>
                    </a:lnTo>
                    <a:lnTo>
                      <a:pt x="28" y="0"/>
                    </a:lnTo>
                    <a:lnTo>
                      <a:pt x="28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30" name="Freeform 159"/>
              <p:cNvSpPr>
                <a:spLocks/>
              </p:cNvSpPr>
              <p:nvPr/>
            </p:nvSpPr>
            <p:spPr bwMode="auto">
              <a:xfrm>
                <a:off x="887" y="2443"/>
                <a:ext cx="89" cy="137"/>
              </a:xfrm>
              <a:custGeom>
                <a:avLst/>
                <a:gdLst>
                  <a:gd name="T0" fmla="*/ 13 w 89"/>
                  <a:gd name="T1" fmla="*/ 63 h 137"/>
                  <a:gd name="T2" fmla="*/ 9 w 89"/>
                  <a:gd name="T3" fmla="*/ 59 h 137"/>
                  <a:gd name="T4" fmla="*/ 4 w 89"/>
                  <a:gd name="T5" fmla="*/ 52 h 137"/>
                  <a:gd name="T6" fmla="*/ 2 w 89"/>
                  <a:gd name="T7" fmla="*/ 48 h 137"/>
                  <a:gd name="T8" fmla="*/ 0 w 89"/>
                  <a:gd name="T9" fmla="*/ 39 h 137"/>
                  <a:gd name="T10" fmla="*/ 0 w 89"/>
                  <a:gd name="T11" fmla="*/ 30 h 137"/>
                  <a:gd name="T12" fmla="*/ 2 w 89"/>
                  <a:gd name="T13" fmla="*/ 19 h 137"/>
                  <a:gd name="T14" fmla="*/ 9 w 89"/>
                  <a:gd name="T15" fmla="*/ 11 h 137"/>
                  <a:gd name="T16" fmla="*/ 17 w 89"/>
                  <a:gd name="T17" fmla="*/ 4 h 137"/>
                  <a:gd name="T18" fmla="*/ 30 w 89"/>
                  <a:gd name="T19" fmla="*/ 2 h 137"/>
                  <a:gd name="T20" fmla="*/ 46 w 89"/>
                  <a:gd name="T21" fmla="*/ 0 h 137"/>
                  <a:gd name="T22" fmla="*/ 43 w 89"/>
                  <a:gd name="T23" fmla="*/ 11 h 137"/>
                  <a:gd name="T24" fmla="*/ 33 w 89"/>
                  <a:gd name="T25" fmla="*/ 13 h 137"/>
                  <a:gd name="T26" fmla="*/ 24 w 89"/>
                  <a:gd name="T27" fmla="*/ 15 h 137"/>
                  <a:gd name="T28" fmla="*/ 17 w 89"/>
                  <a:gd name="T29" fmla="*/ 19 h 137"/>
                  <a:gd name="T30" fmla="*/ 13 w 89"/>
                  <a:gd name="T31" fmla="*/ 26 h 137"/>
                  <a:gd name="T32" fmla="*/ 11 w 89"/>
                  <a:gd name="T33" fmla="*/ 32 h 137"/>
                  <a:gd name="T34" fmla="*/ 11 w 89"/>
                  <a:gd name="T35" fmla="*/ 39 h 137"/>
                  <a:gd name="T36" fmla="*/ 13 w 89"/>
                  <a:gd name="T37" fmla="*/ 45 h 137"/>
                  <a:gd name="T38" fmla="*/ 15 w 89"/>
                  <a:gd name="T39" fmla="*/ 50 h 137"/>
                  <a:gd name="T40" fmla="*/ 17 w 89"/>
                  <a:gd name="T41" fmla="*/ 54 h 137"/>
                  <a:gd name="T42" fmla="*/ 20 w 89"/>
                  <a:gd name="T43" fmla="*/ 56 h 137"/>
                  <a:gd name="T44" fmla="*/ 24 w 89"/>
                  <a:gd name="T45" fmla="*/ 59 h 137"/>
                  <a:gd name="T46" fmla="*/ 26 w 89"/>
                  <a:gd name="T47" fmla="*/ 61 h 137"/>
                  <a:gd name="T48" fmla="*/ 30 w 89"/>
                  <a:gd name="T49" fmla="*/ 61 h 137"/>
                  <a:gd name="T50" fmla="*/ 35 w 89"/>
                  <a:gd name="T51" fmla="*/ 63 h 137"/>
                  <a:gd name="T52" fmla="*/ 39 w 89"/>
                  <a:gd name="T53" fmla="*/ 63 h 137"/>
                  <a:gd name="T54" fmla="*/ 48 w 89"/>
                  <a:gd name="T55" fmla="*/ 63 h 137"/>
                  <a:gd name="T56" fmla="*/ 41 w 89"/>
                  <a:gd name="T57" fmla="*/ 74 h 137"/>
                  <a:gd name="T58" fmla="*/ 30 w 89"/>
                  <a:gd name="T59" fmla="*/ 74 h 137"/>
                  <a:gd name="T60" fmla="*/ 22 w 89"/>
                  <a:gd name="T61" fmla="*/ 76 h 137"/>
                  <a:gd name="T62" fmla="*/ 17 w 89"/>
                  <a:gd name="T63" fmla="*/ 80 h 137"/>
                  <a:gd name="T64" fmla="*/ 13 w 89"/>
                  <a:gd name="T65" fmla="*/ 87 h 137"/>
                  <a:gd name="T66" fmla="*/ 11 w 89"/>
                  <a:gd name="T67" fmla="*/ 95 h 137"/>
                  <a:gd name="T68" fmla="*/ 11 w 89"/>
                  <a:gd name="T69" fmla="*/ 102 h 137"/>
                  <a:gd name="T70" fmla="*/ 13 w 89"/>
                  <a:gd name="T71" fmla="*/ 106 h 137"/>
                  <a:gd name="T72" fmla="*/ 15 w 89"/>
                  <a:gd name="T73" fmla="*/ 113 h 137"/>
                  <a:gd name="T74" fmla="*/ 17 w 89"/>
                  <a:gd name="T75" fmla="*/ 115 h 137"/>
                  <a:gd name="T76" fmla="*/ 20 w 89"/>
                  <a:gd name="T77" fmla="*/ 119 h 137"/>
                  <a:gd name="T78" fmla="*/ 24 w 89"/>
                  <a:gd name="T79" fmla="*/ 122 h 137"/>
                  <a:gd name="T80" fmla="*/ 26 w 89"/>
                  <a:gd name="T81" fmla="*/ 124 h 137"/>
                  <a:gd name="T82" fmla="*/ 30 w 89"/>
                  <a:gd name="T83" fmla="*/ 124 h 137"/>
                  <a:gd name="T84" fmla="*/ 35 w 89"/>
                  <a:gd name="T85" fmla="*/ 124 h 137"/>
                  <a:gd name="T86" fmla="*/ 39 w 89"/>
                  <a:gd name="T87" fmla="*/ 124 h 137"/>
                  <a:gd name="T88" fmla="*/ 48 w 89"/>
                  <a:gd name="T89" fmla="*/ 126 h 137"/>
                  <a:gd name="T90" fmla="*/ 2 w 89"/>
                  <a:gd name="T91" fmla="*/ 137 h 137"/>
                  <a:gd name="T92" fmla="*/ 11 w 89"/>
                  <a:gd name="T93" fmla="*/ 124 h 137"/>
                  <a:gd name="T94" fmla="*/ 6 w 89"/>
                  <a:gd name="T95" fmla="*/ 119 h 137"/>
                  <a:gd name="T96" fmla="*/ 4 w 89"/>
                  <a:gd name="T97" fmla="*/ 115 h 137"/>
                  <a:gd name="T98" fmla="*/ 2 w 89"/>
                  <a:gd name="T99" fmla="*/ 109 h 137"/>
                  <a:gd name="T100" fmla="*/ 0 w 89"/>
                  <a:gd name="T101" fmla="*/ 104 h 137"/>
                  <a:gd name="T102" fmla="*/ 0 w 89"/>
                  <a:gd name="T103" fmla="*/ 98 h 137"/>
                  <a:gd name="T104" fmla="*/ 0 w 89"/>
                  <a:gd name="T105" fmla="*/ 91 h 137"/>
                  <a:gd name="T106" fmla="*/ 2 w 89"/>
                  <a:gd name="T107" fmla="*/ 82 h 137"/>
                  <a:gd name="T108" fmla="*/ 6 w 89"/>
                  <a:gd name="T109" fmla="*/ 78 h 137"/>
                  <a:gd name="T110" fmla="*/ 9 w 89"/>
                  <a:gd name="T111" fmla="*/ 72 h 137"/>
                  <a:gd name="T112" fmla="*/ 15 w 89"/>
                  <a:gd name="T113" fmla="*/ 67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9"/>
                  <a:gd name="T172" fmla="*/ 0 h 137"/>
                  <a:gd name="T173" fmla="*/ 89 w 89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9" h="137">
                    <a:moveTo>
                      <a:pt x="15" y="67"/>
                    </a:moveTo>
                    <a:lnTo>
                      <a:pt x="13" y="65"/>
                    </a:lnTo>
                    <a:lnTo>
                      <a:pt x="13" y="63"/>
                    </a:lnTo>
                    <a:lnTo>
                      <a:pt x="11" y="63"/>
                    </a:lnTo>
                    <a:lnTo>
                      <a:pt x="9" y="61"/>
                    </a:lnTo>
                    <a:lnTo>
                      <a:pt x="9" y="59"/>
                    </a:lnTo>
                    <a:lnTo>
                      <a:pt x="6" y="56"/>
                    </a:lnTo>
                    <a:lnTo>
                      <a:pt x="4" y="54"/>
                    </a:lnTo>
                    <a:lnTo>
                      <a:pt x="4" y="52"/>
                    </a:lnTo>
                    <a:lnTo>
                      <a:pt x="2" y="50"/>
                    </a:lnTo>
                    <a:lnTo>
                      <a:pt x="2" y="48"/>
                    </a:lnTo>
                    <a:lnTo>
                      <a:pt x="2" y="45"/>
                    </a:lnTo>
                    <a:lnTo>
                      <a:pt x="0" y="41"/>
                    </a:lnTo>
                    <a:lnTo>
                      <a:pt x="0" y="39"/>
                    </a:lnTo>
                    <a:lnTo>
                      <a:pt x="0" y="37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2" y="24"/>
                    </a:lnTo>
                    <a:lnTo>
                      <a:pt x="2" y="19"/>
                    </a:lnTo>
                    <a:lnTo>
                      <a:pt x="4" y="17"/>
                    </a:lnTo>
                    <a:lnTo>
                      <a:pt x="6" y="13"/>
                    </a:lnTo>
                    <a:lnTo>
                      <a:pt x="9" y="11"/>
                    </a:lnTo>
                    <a:lnTo>
                      <a:pt x="11" y="9"/>
                    </a:lnTo>
                    <a:lnTo>
                      <a:pt x="13" y="6"/>
                    </a:lnTo>
                    <a:lnTo>
                      <a:pt x="17" y="4"/>
                    </a:lnTo>
                    <a:lnTo>
                      <a:pt x="22" y="4"/>
                    </a:lnTo>
                    <a:lnTo>
                      <a:pt x="26" y="2"/>
                    </a:lnTo>
                    <a:lnTo>
                      <a:pt x="30" y="2"/>
                    </a:lnTo>
                    <a:lnTo>
                      <a:pt x="35" y="2"/>
                    </a:lnTo>
                    <a:lnTo>
                      <a:pt x="39" y="0"/>
                    </a:lnTo>
                    <a:lnTo>
                      <a:pt x="46" y="0"/>
                    </a:lnTo>
                    <a:lnTo>
                      <a:pt x="89" y="0"/>
                    </a:lnTo>
                    <a:lnTo>
                      <a:pt x="89" y="11"/>
                    </a:lnTo>
                    <a:lnTo>
                      <a:pt x="43" y="11"/>
                    </a:lnTo>
                    <a:lnTo>
                      <a:pt x="39" y="11"/>
                    </a:lnTo>
                    <a:lnTo>
                      <a:pt x="35" y="13"/>
                    </a:lnTo>
                    <a:lnTo>
                      <a:pt x="33" y="13"/>
                    </a:lnTo>
                    <a:lnTo>
                      <a:pt x="28" y="13"/>
                    </a:lnTo>
                    <a:lnTo>
                      <a:pt x="26" y="13"/>
                    </a:lnTo>
                    <a:lnTo>
                      <a:pt x="24" y="15"/>
                    </a:lnTo>
                    <a:lnTo>
                      <a:pt x="20" y="15"/>
                    </a:lnTo>
                    <a:lnTo>
                      <a:pt x="20" y="17"/>
                    </a:lnTo>
                    <a:lnTo>
                      <a:pt x="17" y="19"/>
                    </a:lnTo>
                    <a:lnTo>
                      <a:pt x="15" y="22"/>
                    </a:lnTo>
                    <a:lnTo>
                      <a:pt x="13" y="22"/>
                    </a:lnTo>
                    <a:lnTo>
                      <a:pt x="13" y="26"/>
                    </a:lnTo>
                    <a:lnTo>
                      <a:pt x="13" y="28"/>
                    </a:lnTo>
                    <a:lnTo>
                      <a:pt x="11" y="30"/>
                    </a:lnTo>
                    <a:lnTo>
                      <a:pt x="11" y="32"/>
                    </a:lnTo>
                    <a:lnTo>
                      <a:pt x="11" y="37"/>
                    </a:lnTo>
                    <a:lnTo>
                      <a:pt x="11" y="39"/>
                    </a:lnTo>
                    <a:lnTo>
                      <a:pt x="11" y="41"/>
                    </a:lnTo>
                    <a:lnTo>
                      <a:pt x="11" y="43"/>
                    </a:lnTo>
                    <a:lnTo>
                      <a:pt x="13" y="45"/>
                    </a:lnTo>
                    <a:lnTo>
                      <a:pt x="13" y="48"/>
                    </a:lnTo>
                    <a:lnTo>
                      <a:pt x="15" y="50"/>
                    </a:lnTo>
                    <a:lnTo>
                      <a:pt x="15" y="52"/>
                    </a:lnTo>
                    <a:lnTo>
                      <a:pt x="17" y="54"/>
                    </a:lnTo>
                    <a:lnTo>
                      <a:pt x="20" y="56"/>
                    </a:lnTo>
                    <a:lnTo>
                      <a:pt x="22" y="59"/>
                    </a:lnTo>
                    <a:lnTo>
                      <a:pt x="24" y="59"/>
                    </a:lnTo>
                    <a:lnTo>
                      <a:pt x="26" y="61"/>
                    </a:lnTo>
                    <a:lnTo>
                      <a:pt x="28" y="61"/>
                    </a:lnTo>
                    <a:lnTo>
                      <a:pt x="30" y="61"/>
                    </a:lnTo>
                    <a:lnTo>
                      <a:pt x="33" y="61"/>
                    </a:lnTo>
                    <a:lnTo>
                      <a:pt x="35" y="63"/>
                    </a:lnTo>
                    <a:lnTo>
                      <a:pt x="37" y="63"/>
                    </a:lnTo>
                    <a:lnTo>
                      <a:pt x="39" y="63"/>
                    </a:lnTo>
                    <a:lnTo>
                      <a:pt x="41" y="63"/>
                    </a:lnTo>
                    <a:lnTo>
                      <a:pt x="43" y="63"/>
                    </a:lnTo>
                    <a:lnTo>
                      <a:pt x="48" y="63"/>
                    </a:lnTo>
                    <a:lnTo>
                      <a:pt x="89" y="63"/>
                    </a:lnTo>
                    <a:lnTo>
                      <a:pt x="89" y="74"/>
                    </a:lnTo>
                    <a:lnTo>
                      <a:pt x="41" y="74"/>
                    </a:lnTo>
                    <a:lnTo>
                      <a:pt x="37" y="74"/>
                    </a:lnTo>
                    <a:lnTo>
                      <a:pt x="33" y="74"/>
                    </a:lnTo>
                    <a:lnTo>
                      <a:pt x="30" y="74"/>
                    </a:lnTo>
                    <a:lnTo>
                      <a:pt x="28" y="74"/>
                    </a:lnTo>
                    <a:lnTo>
                      <a:pt x="24" y="76"/>
                    </a:lnTo>
                    <a:lnTo>
                      <a:pt x="22" y="76"/>
                    </a:lnTo>
                    <a:lnTo>
                      <a:pt x="20" y="78"/>
                    </a:lnTo>
                    <a:lnTo>
                      <a:pt x="17" y="80"/>
                    </a:lnTo>
                    <a:lnTo>
                      <a:pt x="15" y="82"/>
                    </a:lnTo>
                    <a:lnTo>
                      <a:pt x="13" y="85"/>
                    </a:lnTo>
                    <a:lnTo>
                      <a:pt x="13" y="87"/>
                    </a:lnTo>
                    <a:lnTo>
                      <a:pt x="13" y="89"/>
                    </a:lnTo>
                    <a:lnTo>
                      <a:pt x="11" y="93"/>
                    </a:lnTo>
                    <a:lnTo>
                      <a:pt x="11" y="95"/>
                    </a:lnTo>
                    <a:lnTo>
                      <a:pt x="11" y="98"/>
                    </a:lnTo>
                    <a:lnTo>
                      <a:pt x="11" y="100"/>
                    </a:lnTo>
                    <a:lnTo>
                      <a:pt x="11" y="102"/>
                    </a:lnTo>
                    <a:lnTo>
                      <a:pt x="11" y="104"/>
                    </a:lnTo>
                    <a:lnTo>
                      <a:pt x="11" y="106"/>
                    </a:lnTo>
                    <a:lnTo>
                      <a:pt x="13" y="106"/>
                    </a:lnTo>
                    <a:lnTo>
                      <a:pt x="13" y="109"/>
                    </a:lnTo>
                    <a:lnTo>
                      <a:pt x="13" y="111"/>
                    </a:lnTo>
                    <a:lnTo>
                      <a:pt x="15" y="113"/>
                    </a:lnTo>
                    <a:lnTo>
                      <a:pt x="15" y="115"/>
                    </a:lnTo>
                    <a:lnTo>
                      <a:pt x="17" y="115"/>
                    </a:lnTo>
                    <a:lnTo>
                      <a:pt x="17" y="117"/>
                    </a:lnTo>
                    <a:lnTo>
                      <a:pt x="20" y="117"/>
                    </a:lnTo>
                    <a:lnTo>
                      <a:pt x="20" y="119"/>
                    </a:lnTo>
                    <a:lnTo>
                      <a:pt x="22" y="119"/>
                    </a:lnTo>
                    <a:lnTo>
                      <a:pt x="24" y="122"/>
                    </a:lnTo>
                    <a:lnTo>
                      <a:pt x="26" y="122"/>
                    </a:lnTo>
                    <a:lnTo>
                      <a:pt x="26" y="124"/>
                    </a:lnTo>
                    <a:lnTo>
                      <a:pt x="28" y="124"/>
                    </a:lnTo>
                    <a:lnTo>
                      <a:pt x="30" y="124"/>
                    </a:lnTo>
                    <a:lnTo>
                      <a:pt x="33" y="124"/>
                    </a:lnTo>
                    <a:lnTo>
                      <a:pt x="35" y="124"/>
                    </a:lnTo>
                    <a:lnTo>
                      <a:pt x="37" y="124"/>
                    </a:lnTo>
                    <a:lnTo>
                      <a:pt x="39" y="124"/>
                    </a:lnTo>
                    <a:lnTo>
                      <a:pt x="41" y="126"/>
                    </a:lnTo>
                    <a:lnTo>
                      <a:pt x="43" y="126"/>
                    </a:lnTo>
                    <a:lnTo>
                      <a:pt x="48" y="126"/>
                    </a:lnTo>
                    <a:lnTo>
                      <a:pt x="89" y="126"/>
                    </a:lnTo>
                    <a:lnTo>
                      <a:pt x="89" y="137"/>
                    </a:lnTo>
                    <a:lnTo>
                      <a:pt x="2" y="137"/>
                    </a:lnTo>
                    <a:lnTo>
                      <a:pt x="2" y="126"/>
                    </a:lnTo>
                    <a:lnTo>
                      <a:pt x="13" y="126"/>
                    </a:lnTo>
                    <a:lnTo>
                      <a:pt x="11" y="124"/>
                    </a:lnTo>
                    <a:lnTo>
                      <a:pt x="9" y="122"/>
                    </a:lnTo>
                    <a:lnTo>
                      <a:pt x="6" y="119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4" y="115"/>
                    </a:lnTo>
                    <a:lnTo>
                      <a:pt x="4" y="113"/>
                    </a:lnTo>
                    <a:lnTo>
                      <a:pt x="2" y="111"/>
                    </a:lnTo>
                    <a:lnTo>
                      <a:pt x="2" y="109"/>
                    </a:lnTo>
                    <a:lnTo>
                      <a:pt x="2" y="106"/>
                    </a:lnTo>
                    <a:lnTo>
                      <a:pt x="0" y="104"/>
                    </a:lnTo>
                    <a:lnTo>
                      <a:pt x="0" y="102"/>
                    </a:lnTo>
                    <a:lnTo>
                      <a:pt x="0" y="100"/>
                    </a:lnTo>
                    <a:lnTo>
                      <a:pt x="0" y="98"/>
                    </a:lnTo>
                    <a:lnTo>
                      <a:pt x="0" y="95"/>
                    </a:lnTo>
                    <a:lnTo>
                      <a:pt x="0" y="93"/>
                    </a:lnTo>
                    <a:lnTo>
                      <a:pt x="0" y="91"/>
                    </a:lnTo>
                    <a:lnTo>
                      <a:pt x="2" y="87"/>
                    </a:lnTo>
                    <a:lnTo>
                      <a:pt x="2" y="85"/>
                    </a:lnTo>
                    <a:lnTo>
                      <a:pt x="2" y="82"/>
                    </a:lnTo>
                    <a:lnTo>
                      <a:pt x="4" y="80"/>
                    </a:lnTo>
                    <a:lnTo>
                      <a:pt x="4" y="78"/>
                    </a:lnTo>
                    <a:lnTo>
                      <a:pt x="6" y="78"/>
                    </a:lnTo>
                    <a:lnTo>
                      <a:pt x="6" y="76"/>
                    </a:lnTo>
                    <a:lnTo>
                      <a:pt x="9" y="74"/>
                    </a:lnTo>
                    <a:lnTo>
                      <a:pt x="9" y="72"/>
                    </a:lnTo>
                    <a:lnTo>
                      <a:pt x="11" y="69"/>
                    </a:lnTo>
                    <a:lnTo>
                      <a:pt x="13" y="69"/>
                    </a:lnTo>
                    <a:lnTo>
                      <a:pt x="15" y="6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072" name="Rectangle 160"/>
              <p:cNvSpPr>
                <a:spLocks noChangeArrowheads="1"/>
              </p:cNvSpPr>
              <p:nvPr/>
            </p:nvSpPr>
            <p:spPr bwMode="auto">
              <a:xfrm>
                <a:off x="3484" y="2945"/>
                <a:ext cx="485" cy="2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it-IT" altLang="it-IT">
                    <a:solidFill>
                      <a:srgbClr val="000000"/>
                    </a:solidFill>
                    <a:latin typeface="AvantGarde Bk BT" pitchFamily="34" charset="0"/>
                    <a:cs typeface="+mn-cs"/>
                  </a:rPr>
                  <a:t>Bagnoli</a:t>
                </a:r>
                <a:endParaRPr lang="it-IT" altLang="it-IT" sz="2216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21632" name="Freeform 161"/>
              <p:cNvSpPr>
                <a:spLocks/>
              </p:cNvSpPr>
              <p:nvPr/>
            </p:nvSpPr>
            <p:spPr bwMode="auto">
              <a:xfrm>
                <a:off x="1196" y="1923"/>
                <a:ext cx="117" cy="155"/>
              </a:xfrm>
              <a:custGeom>
                <a:avLst/>
                <a:gdLst>
                  <a:gd name="T0" fmla="*/ 102 w 117"/>
                  <a:gd name="T1" fmla="*/ 137 h 155"/>
                  <a:gd name="T2" fmla="*/ 102 w 117"/>
                  <a:gd name="T3" fmla="*/ 0 h 155"/>
                  <a:gd name="T4" fmla="*/ 117 w 117"/>
                  <a:gd name="T5" fmla="*/ 0 h 155"/>
                  <a:gd name="T6" fmla="*/ 117 w 117"/>
                  <a:gd name="T7" fmla="*/ 155 h 155"/>
                  <a:gd name="T8" fmla="*/ 97 w 117"/>
                  <a:gd name="T9" fmla="*/ 155 h 155"/>
                  <a:gd name="T10" fmla="*/ 13 w 117"/>
                  <a:gd name="T11" fmla="*/ 20 h 155"/>
                  <a:gd name="T12" fmla="*/ 15 w 117"/>
                  <a:gd name="T13" fmla="*/ 155 h 155"/>
                  <a:gd name="T14" fmla="*/ 0 w 117"/>
                  <a:gd name="T15" fmla="*/ 155 h 155"/>
                  <a:gd name="T16" fmla="*/ 0 w 117"/>
                  <a:gd name="T17" fmla="*/ 0 h 155"/>
                  <a:gd name="T18" fmla="*/ 17 w 117"/>
                  <a:gd name="T19" fmla="*/ 0 h 155"/>
                  <a:gd name="T20" fmla="*/ 102 w 117"/>
                  <a:gd name="T21" fmla="*/ 137 h 1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7"/>
                  <a:gd name="T34" fmla="*/ 0 h 155"/>
                  <a:gd name="T35" fmla="*/ 117 w 117"/>
                  <a:gd name="T36" fmla="*/ 155 h 1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7" h="155">
                    <a:moveTo>
                      <a:pt x="102" y="137"/>
                    </a:moveTo>
                    <a:lnTo>
                      <a:pt x="102" y="0"/>
                    </a:lnTo>
                    <a:lnTo>
                      <a:pt x="117" y="0"/>
                    </a:lnTo>
                    <a:lnTo>
                      <a:pt x="117" y="155"/>
                    </a:lnTo>
                    <a:lnTo>
                      <a:pt x="97" y="155"/>
                    </a:lnTo>
                    <a:lnTo>
                      <a:pt x="13" y="20"/>
                    </a:lnTo>
                    <a:lnTo>
                      <a:pt x="15" y="155"/>
                    </a:lnTo>
                    <a:lnTo>
                      <a:pt x="0" y="155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02" y="1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633" name="Freeform 162"/>
              <p:cNvSpPr>
                <a:spLocks/>
              </p:cNvSpPr>
              <p:nvPr/>
            </p:nvSpPr>
            <p:spPr bwMode="auto">
              <a:xfrm>
                <a:off x="1196" y="1923"/>
                <a:ext cx="117" cy="155"/>
              </a:xfrm>
              <a:custGeom>
                <a:avLst/>
                <a:gdLst>
                  <a:gd name="T0" fmla="*/ 102 w 117"/>
                  <a:gd name="T1" fmla="*/ 137 h 155"/>
                  <a:gd name="T2" fmla="*/ 102 w 117"/>
                  <a:gd name="T3" fmla="*/ 0 h 155"/>
                  <a:gd name="T4" fmla="*/ 117 w 117"/>
                  <a:gd name="T5" fmla="*/ 0 h 155"/>
                  <a:gd name="T6" fmla="*/ 117 w 117"/>
                  <a:gd name="T7" fmla="*/ 155 h 155"/>
                  <a:gd name="T8" fmla="*/ 97 w 117"/>
                  <a:gd name="T9" fmla="*/ 155 h 155"/>
                  <a:gd name="T10" fmla="*/ 13 w 117"/>
                  <a:gd name="T11" fmla="*/ 20 h 155"/>
                  <a:gd name="T12" fmla="*/ 15 w 117"/>
                  <a:gd name="T13" fmla="*/ 155 h 155"/>
                  <a:gd name="T14" fmla="*/ 0 w 117"/>
                  <a:gd name="T15" fmla="*/ 155 h 155"/>
                  <a:gd name="T16" fmla="*/ 0 w 117"/>
                  <a:gd name="T17" fmla="*/ 0 h 155"/>
                  <a:gd name="T18" fmla="*/ 17 w 117"/>
                  <a:gd name="T19" fmla="*/ 0 h 155"/>
                  <a:gd name="T20" fmla="*/ 102 w 117"/>
                  <a:gd name="T21" fmla="*/ 137 h 1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7"/>
                  <a:gd name="T34" fmla="*/ 0 h 155"/>
                  <a:gd name="T35" fmla="*/ 117 w 117"/>
                  <a:gd name="T36" fmla="*/ 155 h 1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7" h="155">
                    <a:moveTo>
                      <a:pt x="102" y="137"/>
                    </a:moveTo>
                    <a:lnTo>
                      <a:pt x="102" y="0"/>
                    </a:lnTo>
                    <a:lnTo>
                      <a:pt x="117" y="0"/>
                    </a:lnTo>
                    <a:lnTo>
                      <a:pt x="117" y="155"/>
                    </a:lnTo>
                    <a:lnTo>
                      <a:pt x="97" y="155"/>
                    </a:lnTo>
                    <a:lnTo>
                      <a:pt x="13" y="20"/>
                    </a:lnTo>
                    <a:lnTo>
                      <a:pt x="15" y="155"/>
                    </a:lnTo>
                    <a:lnTo>
                      <a:pt x="0" y="155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02" y="13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pic>
            <p:nvPicPr>
              <p:cNvPr id="21634" name="Picture 163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" y="2189"/>
                <a:ext cx="122" cy="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514" name="Line 164"/>
            <p:cNvSpPr>
              <a:spLocks noChangeShapeType="1"/>
            </p:cNvSpPr>
            <p:nvPr/>
          </p:nvSpPr>
          <p:spPr bwMode="auto">
            <a:xfrm flipV="1">
              <a:off x="1371600" y="2204715"/>
              <a:ext cx="3921125" cy="109543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21515" name="Line 165"/>
            <p:cNvSpPr>
              <a:spLocks noChangeShapeType="1"/>
            </p:cNvSpPr>
            <p:nvPr/>
          </p:nvSpPr>
          <p:spPr bwMode="auto">
            <a:xfrm flipV="1">
              <a:off x="6005513" y="2781029"/>
              <a:ext cx="222250" cy="290063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167081" name="Group 169"/>
          <p:cNvGrpSpPr>
            <a:grpSpLocks/>
          </p:cNvGrpSpPr>
          <p:nvPr/>
        </p:nvGrpSpPr>
        <p:grpSpPr bwMode="auto">
          <a:xfrm>
            <a:off x="685156" y="3460874"/>
            <a:ext cx="5470525" cy="2587625"/>
            <a:chOff x="748" y="446"/>
            <a:chExt cx="4231" cy="2609"/>
          </a:xfrm>
        </p:grpSpPr>
        <p:grpSp>
          <p:nvGrpSpPr>
            <p:cNvPr id="21508" name="Group 170"/>
            <p:cNvGrpSpPr>
              <a:grpSpLocks/>
            </p:cNvGrpSpPr>
            <p:nvPr/>
          </p:nvGrpSpPr>
          <p:grpSpPr bwMode="auto">
            <a:xfrm>
              <a:off x="748" y="446"/>
              <a:ext cx="4231" cy="2485"/>
              <a:chOff x="782" y="415"/>
              <a:chExt cx="4231" cy="2485"/>
            </a:xfrm>
          </p:grpSpPr>
          <p:pic>
            <p:nvPicPr>
              <p:cNvPr id="21510" name="Picture 171" descr="3D_sollevamento_cut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" y="415"/>
                <a:ext cx="4230" cy="2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7084" name="Text Box 172"/>
              <p:cNvSpPr txBox="1">
                <a:spLocks noChangeArrowheads="1"/>
              </p:cNvSpPr>
              <p:nvPr/>
            </p:nvSpPr>
            <p:spPr bwMode="auto">
              <a:xfrm>
                <a:off x="3921" y="505"/>
                <a:ext cx="1092" cy="32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 altLang="it-IT" sz="1478" b="1">
                    <a:solidFill>
                      <a:schemeClr val="bg1"/>
                    </a:solidFill>
                    <a:latin typeface="Arial" panose="020B0604020202020204" pitchFamily="34" charset="0"/>
                    <a:cs typeface="+mn-cs"/>
                  </a:rPr>
                  <a:t>3/2000-7/2000</a:t>
                </a:r>
              </a:p>
            </p:txBody>
          </p:sp>
        </p:grpSp>
        <p:sp>
          <p:nvSpPr>
            <p:cNvPr id="167085" name="Text Box 173"/>
            <p:cNvSpPr txBox="1">
              <a:spLocks noChangeArrowheads="1"/>
            </p:cNvSpPr>
            <p:nvPr/>
          </p:nvSpPr>
          <p:spPr bwMode="auto">
            <a:xfrm>
              <a:off x="4323" y="2760"/>
              <a:ext cx="141" cy="2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it-IT" altLang="it-IT" sz="1293" b="1">
                <a:latin typeface="Arial" panose="020B0604020202020204" pitchFamily="34" charset="0"/>
                <a:cs typeface="+mn-cs"/>
              </a:endParaRPr>
            </a:p>
          </p:txBody>
        </p:sp>
      </p:grpSp>
      <p:graphicFrame>
        <p:nvGraphicFramePr>
          <p:cNvPr id="17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8426104"/>
              </p:ext>
            </p:extLst>
          </p:nvPr>
        </p:nvGraphicFramePr>
        <p:xfrm>
          <a:off x="2843808" y="836712"/>
          <a:ext cx="704850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90500" imgH="215900" progId="Equation.3">
                  <p:embed/>
                </p:oleObj>
              </mc:Choice>
              <mc:Fallback>
                <p:oleObj name="Equation" r:id="rId7" imgW="1905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836712"/>
                        <a:ext cx="704850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uppo 3"/>
          <p:cNvGrpSpPr/>
          <p:nvPr/>
        </p:nvGrpSpPr>
        <p:grpSpPr>
          <a:xfrm>
            <a:off x="395536" y="1556792"/>
            <a:ext cx="3365500" cy="1584176"/>
            <a:chOff x="395536" y="1412776"/>
            <a:chExt cx="3365500" cy="1584176"/>
          </a:xfrm>
        </p:grpSpPr>
        <p:sp>
          <p:nvSpPr>
            <p:cNvPr id="174" name="Line 5"/>
            <p:cNvSpPr>
              <a:spLocks noChangeShapeType="1"/>
            </p:cNvSpPr>
            <p:nvPr/>
          </p:nvSpPr>
          <p:spPr bwMode="auto">
            <a:xfrm>
              <a:off x="3131840" y="1412776"/>
              <a:ext cx="0" cy="7920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5" name="Text Box 7"/>
            <p:cNvSpPr txBox="1">
              <a:spLocks noChangeArrowheads="1"/>
            </p:cNvSpPr>
            <p:nvPr/>
          </p:nvSpPr>
          <p:spPr bwMode="auto">
            <a:xfrm>
              <a:off x="395536" y="1484784"/>
              <a:ext cx="2339086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sz="1800" b="1" dirty="0" err="1">
                  <a:latin typeface="+mn-lt"/>
                </a:rPr>
                <a:t>Phase</a:t>
              </a:r>
              <a:r>
                <a:rPr lang="it-IT" sz="1800" b="1" dirty="0">
                  <a:latin typeface="+mn-lt"/>
                </a:rPr>
                <a:t> </a:t>
              </a:r>
              <a:r>
                <a:rPr lang="it-IT" sz="1800" b="1" dirty="0" err="1">
                  <a:latin typeface="+mn-lt"/>
                </a:rPr>
                <a:t>Unwrapping</a:t>
              </a:r>
              <a:r>
                <a:rPr lang="it-IT" sz="1800" b="1" dirty="0">
                  <a:latin typeface="+mn-lt"/>
                </a:rPr>
                <a:t> </a:t>
              </a:r>
              <a:r>
                <a:rPr lang="it-IT" sz="1800" b="1" dirty="0" err="1">
                  <a:latin typeface="+mn-lt"/>
                </a:rPr>
                <a:t>Operation</a:t>
              </a:r>
              <a:endParaRPr lang="it-IT" sz="2000" b="1" dirty="0">
                <a:latin typeface="+mn-lt"/>
              </a:endParaRPr>
            </a:p>
          </p:txBody>
        </p:sp>
        <p:graphicFrame>
          <p:nvGraphicFramePr>
            <p:cNvPr id="176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07729117"/>
                </p:ext>
              </p:extLst>
            </p:nvPr>
          </p:nvGraphicFramePr>
          <p:xfrm>
            <a:off x="395536" y="2128590"/>
            <a:ext cx="3365500" cy="868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838200" imgH="215900" progId="Equation.DSMT4">
                    <p:embed/>
                  </p:oleObj>
                </mc:Choice>
                <mc:Fallback>
                  <p:oleObj name="Equation" r:id="rId9" imgW="838200" imgH="2159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5536" y="2128590"/>
                          <a:ext cx="3365500" cy="868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9" name="Text Box 7"/>
          <p:cNvSpPr txBox="1">
            <a:spLocks noChangeArrowheads="1"/>
          </p:cNvSpPr>
          <p:nvPr/>
        </p:nvSpPr>
        <p:spPr bwMode="auto">
          <a:xfrm>
            <a:off x="35496" y="1012666"/>
            <a:ext cx="28083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1800" dirty="0" err="1">
                <a:latin typeface="+mn-lt"/>
              </a:rPr>
              <a:t>Wrapped</a:t>
            </a:r>
            <a:r>
              <a:rPr lang="it-IT" sz="1800" dirty="0">
                <a:latin typeface="+mn-lt"/>
              </a:rPr>
              <a:t> Phase (</a:t>
            </a:r>
            <a:r>
              <a:rPr lang="it-IT" sz="2000" i="1" dirty="0">
                <a:latin typeface="Symbol" charset="2"/>
                <a:cs typeface="Symbol" charset="2"/>
              </a:rPr>
              <a:t>-π, π</a:t>
            </a:r>
            <a:r>
              <a:rPr lang="it-IT" sz="1800" dirty="0">
                <a:latin typeface="+mn-lt"/>
              </a:rPr>
              <a:t>)</a:t>
            </a:r>
            <a:endParaRPr lang="it-IT" sz="2000" dirty="0">
              <a:latin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251800E-6578-1BB4-6A1D-ED161FF74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624"/>
            <a:ext cx="9144000" cy="61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Differential SAR Interferometry (</a:t>
            </a:r>
            <a:r>
              <a:rPr lang="en-US" sz="28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DInSAR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037061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2594" name="Object 2">
            <a:extLst>
              <a:ext uri="{FF2B5EF4-FFF2-40B4-BE49-F238E27FC236}">
                <a16:creationId xmlns:a16="http://schemas.microsoft.com/office/drawing/2014/main" id="{5EC1EB68-2764-B941-9237-8DD97AD224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05300" y="2713038"/>
          <a:ext cx="531813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850900" imgH="685800" progId="CorelDraw.Graphic.7">
                  <p:embed/>
                </p:oleObj>
              </mc:Choice>
              <mc:Fallback>
                <p:oleObj name="CorelDRAW" r:id="rId3" imgW="850900" imgH="685800" progId="CorelDraw.Graphic.7">
                  <p:embed/>
                  <p:pic>
                    <p:nvPicPr>
                      <p:cNvPr id="622594" name="Object 2">
                        <a:extLst>
                          <a:ext uri="{FF2B5EF4-FFF2-40B4-BE49-F238E27FC236}">
                            <a16:creationId xmlns:a16="http://schemas.microsoft.com/office/drawing/2014/main" id="{5EC1EB68-2764-B941-9237-8DD97AD224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5300" y="2713038"/>
                        <a:ext cx="531813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2595" name="Object 3">
            <a:extLst>
              <a:ext uri="{FF2B5EF4-FFF2-40B4-BE49-F238E27FC236}">
                <a16:creationId xmlns:a16="http://schemas.microsoft.com/office/drawing/2014/main" id="{D6C9D110-362D-7940-B18C-D146E953DB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87488" y="4806950"/>
          <a:ext cx="798512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5" imgW="4978400" imgH="4394200" progId="Equation.3">
                  <p:embed/>
                </p:oleObj>
              </mc:Choice>
              <mc:Fallback>
                <p:oleObj name="Equazione" r:id="rId5" imgW="4978400" imgH="4394200" progId="Equation.3">
                  <p:embed/>
                  <p:pic>
                    <p:nvPicPr>
                      <p:cNvPr id="622595" name="Object 3">
                        <a:extLst>
                          <a:ext uri="{FF2B5EF4-FFF2-40B4-BE49-F238E27FC236}">
                            <a16:creationId xmlns:a16="http://schemas.microsoft.com/office/drawing/2014/main" id="{D6C9D110-362D-7940-B18C-D146E953DB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488" y="4806950"/>
                        <a:ext cx="798512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2596" name="Text Box 4">
            <a:extLst>
              <a:ext uri="{FF2B5EF4-FFF2-40B4-BE49-F238E27FC236}">
                <a16:creationId xmlns:a16="http://schemas.microsoft.com/office/drawing/2014/main" id="{7C91B4E6-ACE7-6349-BB0C-CDA1E292C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188913"/>
            <a:ext cx="66008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0500" algn="l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algn="l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algn="l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algn="l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algn="l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it-IT" altLang="it-IT" sz="28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PhU</a:t>
            </a:r>
            <a:r>
              <a:rPr lang="it-IT" altLang="it-IT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it-IT" altLang="it-IT" sz="28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Phase</a:t>
            </a:r>
            <a:r>
              <a:rPr lang="it-IT" altLang="it-IT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28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Unwrapping</a:t>
            </a:r>
            <a:endParaRPr lang="it-IT" altLang="it-IT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22597" name="Picture 5" descr="01022009ENV_12042009ENV_interf">
            <a:extLst>
              <a:ext uri="{FF2B5EF4-FFF2-40B4-BE49-F238E27FC236}">
                <a16:creationId xmlns:a16="http://schemas.microsoft.com/office/drawing/2014/main" id="{D4B69A61-E425-794C-B51A-D59663135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412875"/>
            <a:ext cx="3800475" cy="342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2598" name="Text Box 6">
            <a:extLst>
              <a:ext uri="{FF2B5EF4-FFF2-40B4-BE49-F238E27FC236}">
                <a16:creationId xmlns:a16="http://schemas.microsoft.com/office/drawing/2014/main" id="{9A740E69-FBAD-894A-AB42-CDD63C07C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238" y="549433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Tx/>
              <a:buSzTx/>
              <a:buFont typeface="Wingdings" pitchFamily="2" charset="2"/>
              <a:buNone/>
            </a:pPr>
            <a:r>
              <a:rPr lang="it-IT" altLang="it-IT" b="1">
                <a:latin typeface="Symbol" pitchFamily="2" charset="2"/>
                <a:sym typeface="Symbol" pitchFamily="2" charset="2"/>
              </a:rPr>
              <a:t>p</a:t>
            </a:r>
            <a:endParaRPr lang="it-IT" altLang="it-IT" b="1">
              <a:latin typeface="Symbol" pitchFamily="2" charset="2"/>
            </a:endParaRPr>
          </a:p>
        </p:txBody>
      </p:sp>
      <p:sp>
        <p:nvSpPr>
          <p:cNvPr id="622599" name="Text Box 7">
            <a:extLst>
              <a:ext uri="{FF2B5EF4-FFF2-40B4-BE49-F238E27FC236}">
                <a16:creationId xmlns:a16="http://schemas.microsoft.com/office/drawing/2014/main" id="{D950F12C-151D-F847-9EAE-1B862C4C1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" y="5519738"/>
            <a:ext cx="508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Tx/>
              <a:buSzTx/>
              <a:buFont typeface="Wingdings" pitchFamily="2" charset="2"/>
              <a:buNone/>
            </a:pPr>
            <a:r>
              <a:rPr lang="it-IT" altLang="it-IT" b="1" i="1"/>
              <a:t>- </a:t>
            </a:r>
            <a:r>
              <a:rPr lang="it-IT" altLang="it-IT" b="1">
                <a:latin typeface="Symbol" pitchFamily="2" charset="2"/>
              </a:rPr>
              <a:t>p</a:t>
            </a:r>
          </a:p>
        </p:txBody>
      </p:sp>
      <p:pic>
        <p:nvPicPr>
          <p:cNvPr id="622600" name="Picture 8" descr="Barra">
            <a:extLst>
              <a:ext uri="{FF2B5EF4-FFF2-40B4-BE49-F238E27FC236}">
                <a16:creationId xmlns:a16="http://schemas.microsoft.com/office/drawing/2014/main" id="{706149AA-17DF-CD45-9C53-6E6D34A83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5648325"/>
            <a:ext cx="2665413" cy="1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2601" name="Text Box 9">
            <a:extLst>
              <a:ext uri="{FF2B5EF4-FFF2-40B4-BE49-F238E27FC236}">
                <a16:creationId xmlns:a16="http://schemas.microsoft.com/office/drawing/2014/main" id="{551EA50B-A1BD-CA46-AE80-A3429A93F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3" y="5749925"/>
            <a:ext cx="2663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0500" algn="l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algn="l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algn="l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algn="l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algn="l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it-IT" altLang="it-IT" sz="1800" b="1"/>
              <a:t>rad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F4F3F9-CB20-DF40-B303-305A62BDCAFE}"/>
              </a:ext>
            </a:extLst>
          </p:cNvPr>
          <p:cNvSpPr txBox="1"/>
          <p:nvPr/>
        </p:nvSpPr>
        <p:spPr>
          <a:xfrm>
            <a:off x="1017763" y="1043543"/>
            <a:ext cx="1834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Wrapped</a:t>
            </a:r>
            <a:r>
              <a:rPr lang="it-IT" dirty="0"/>
              <a:t> </a:t>
            </a:r>
            <a:r>
              <a:rPr lang="it-IT" dirty="0" err="1"/>
              <a:t>Phase</a:t>
            </a:r>
            <a:endParaRPr lang="it-IT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59DB5E32-9366-3F4C-A15B-2E8DC3B62637}"/>
              </a:ext>
            </a:extLst>
          </p:cNvPr>
          <p:cNvGrpSpPr/>
          <p:nvPr/>
        </p:nvGrpSpPr>
        <p:grpSpPr>
          <a:xfrm>
            <a:off x="3805238" y="1043543"/>
            <a:ext cx="5299075" cy="5128657"/>
            <a:chOff x="3805238" y="1043543"/>
            <a:chExt cx="5299075" cy="5128657"/>
          </a:xfrm>
        </p:grpSpPr>
        <p:grpSp>
          <p:nvGrpSpPr>
            <p:cNvPr id="622602" name="Group 10">
              <a:extLst>
                <a:ext uri="{FF2B5EF4-FFF2-40B4-BE49-F238E27FC236}">
                  <a16:creationId xmlns:a16="http://schemas.microsoft.com/office/drawing/2014/main" id="{B45189A2-9769-3040-A2EA-5F0F5473BB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05238" y="1412875"/>
              <a:ext cx="5299075" cy="4759325"/>
              <a:chOff x="2397" y="890"/>
              <a:chExt cx="3338" cy="2998"/>
            </a:xfrm>
          </p:grpSpPr>
          <p:sp>
            <p:nvSpPr>
              <p:cNvPr id="622603" name="Line 11">
                <a:extLst>
                  <a:ext uri="{FF2B5EF4-FFF2-40B4-BE49-F238E27FC236}">
                    <a16:creationId xmlns:a16="http://schemas.microsoft.com/office/drawing/2014/main" id="{29DE0A6E-CF07-B143-A4EE-378819469E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3" y="2341"/>
                <a:ext cx="544" cy="0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aphicFrame>
            <p:nvGraphicFramePr>
              <p:cNvPr id="622604" name="Object 12">
                <a:extLst>
                  <a:ext uri="{FF2B5EF4-FFF2-40B4-BE49-F238E27FC236}">
                    <a16:creationId xmlns:a16="http://schemas.microsoft.com/office/drawing/2014/main" id="{79EE1D40-FE58-3E4C-B163-A9D8D7F780A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60" y="3074"/>
              <a:ext cx="334" cy="4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zione" r:id="rId9" imgW="2921000" imgH="3505200" progId="Equation.3">
                      <p:embed/>
                    </p:oleObj>
                  </mc:Choice>
                  <mc:Fallback>
                    <p:oleObj name="Equazione" r:id="rId9" imgW="2921000" imgH="3505200" progId="Equation.3">
                      <p:embed/>
                      <p:pic>
                        <p:nvPicPr>
                          <p:cNvPr id="622604" name="Object 12">
                            <a:extLst>
                              <a:ext uri="{FF2B5EF4-FFF2-40B4-BE49-F238E27FC236}">
                                <a16:creationId xmlns:a16="http://schemas.microsoft.com/office/drawing/2014/main" id="{79EE1D40-FE58-3E4C-B163-A9D8D7F780A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60" y="3074"/>
                            <a:ext cx="334" cy="4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22605" name="AutoShape 13">
                <a:extLst>
                  <a:ext uri="{FF2B5EF4-FFF2-40B4-BE49-F238E27FC236}">
                    <a16:creationId xmlns:a16="http://schemas.microsoft.com/office/drawing/2014/main" id="{FA88544A-7A4C-6B4D-B1BC-36649F581F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7" y="2062"/>
                <a:ext cx="953" cy="234"/>
              </a:xfrm>
              <a:prstGeom prst="roundRect">
                <a:avLst>
                  <a:gd name="adj" fmla="val 190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algn="l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algn="l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algn="l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algn="l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algn="l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0" hangingPunct="0">
                  <a:buFont typeface="Times New Roman" panose="02020603050405020304" pitchFamily="18" charset="0"/>
                  <a:buNone/>
                </a:pPr>
                <a:r>
                  <a:rPr lang="it-IT" altLang="it-IT" sz="1800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PhU</a:t>
                </a:r>
                <a:endParaRPr lang="it-IT" altLang="it-IT" sz="1800" dirty="0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pic>
            <p:nvPicPr>
              <p:cNvPr id="622606" name="Picture 14" descr="01022009ENV_12042009ENV_sro">
                <a:extLst>
                  <a:ext uri="{FF2B5EF4-FFF2-40B4-BE49-F238E27FC236}">
                    <a16:creationId xmlns:a16="http://schemas.microsoft.com/office/drawing/2014/main" id="{5524C227-BFF5-2D4B-9ECF-CD15A68D5C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4" y="890"/>
                <a:ext cx="2401" cy="21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22607" name="Text Box 15">
                <a:extLst>
                  <a:ext uri="{FF2B5EF4-FFF2-40B4-BE49-F238E27FC236}">
                    <a16:creationId xmlns:a16="http://schemas.microsoft.com/office/drawing/2014/main" id="{E526EBCB-E4AC-CA46-8442-297E621E70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70" y="3492"/>
                <a:ext cx="208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30000"/>
                  </a:spcAft>
                  <a:buClrTx/>
                  <a:buSzTx/>
                  <a:buFont typeface="Wingdings" pitchFamily="2" charset="2"/>
                  <a:buNone/>
                </a:pPr>
                <a:r>
                  <a:rPr lang="it-IT" altLang="it-IT" sz="1800" b="1">
                    <a:sym typeface="Symbol" pitchFamily="2" charset="2"/>
                  </a:rPr>
                  <a:t>4</a:t>
                </a:r>
                <a:endParaRPr lang="it-IT" altLang="it-IT" sz="1800" b="1"/>
              </a:p>
            </p:txBody>
          </p:sp>
          <p:sp>
            <p:nvSpPr>
              <p:cNvPr id="622608" name="Text Box 16">
                <a:extLst>
                  <a:ext uri="{FF2B5EF4-FFF2-40B4-BE49-F238E27FC236}">
                    <a16:creationId xmlns:a16="http://schemas.microsoft.com/office/drawing/2014/main" id="{06010F7F-5492-A941-A4A7-3C573AF9D9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34" y="3500"/>
                <a:ext cx="404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30000"/>
                  </a:spcAft>
                  <a:buClrTx/>
                  <a:buSzTx/>
                  <a:buFont typeface="Wingdings" pitchFamily="2" charset="2"/>
                  <a:buNone/>
                </a:pPr>
                <a:r>
                  <a:rPr lang="it-IT" altLang="it-IT" sz="1800" b="1" i="1"/>
                  <a:t>- </a:t>
                </a:r>
                <a:r>
                  <a:rPr lang="it-IT" altLang="it-IT" sz="1800" b="1"/>
                  <a:t>27</a:t>
                </a:r>
              </a:p>
            </p:txBody>
          </p:sp>
          <p:pic>
            <p:nvPicPr>
              <p:cNvPr id="622609" name="Picture 17" descr="Barra">
                <a:extLst>
                  <a:ext uri="{FF2B5EF4-FFF2-40B4-BE49-F238E27FC236}">
                    <a16:creationId xmlns:a16="http://schemas.microsoft.com/office/drawing/2014/main" id="{299EDE90-A86D-D34A-9505-D32D30C034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7" y="3560"/>
                <a:ext cx="1679" cy="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22610" name="Text Box 18">
                <a:extLst>
                  <a:ext uri="{FF2B5EF4-FFF2-40B4-BE49-F238E27FC236}">
                    <a16:creationId xmlns:a16="http://schemas.microsoft.com/office/drawing/2014/main" id="{5C302EBB-7B5B-E84F-903D-1F462F24B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89" y="3657"/>
                <a:ext cx="167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190500" algn="l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algn="l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algn="l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algn="l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algn="l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buClr>
                    <a:schemeClr val="hlink"/>
                  </a:buClr>
                  <a:buSzPct val="90000"/>
                  <a:buFont typeface="Wingdings" pitchFamily="2" charset="2"/>
                  <a:buNone/>
                </a:pPr>
                <a:r>
                  <a:rPr lang="it-IT" altLang="it-IT" sz="1800" b="1"/>
                  <a:t>cm</a:t>
                </a:r>
              </a:p>
            </p:txBody>
          </p:sp>
        </p:grp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F76EE94B-F0A8-4E4A-BDAF-E8289611E751}"/>
                </a:ext>
              </a:extLst>
            </p:cNvPr>
            <p:cNvSpPr txBox="1"/>
            <p:nvPr/>
          </p:nvSpPr>
          <p:spPr>
            <a:xfrm>
              <a:off x="6145303" y="1043543"/>
              <a:ext cx="2082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 err="1"/>
                <a:t>Unwrapped</a:t>
              </a:r>
              <a:r>
                <a:rPr lang="it-IT" dirty="0"/>
                <a:t> </a:t>
              </a:r>
              <a:r>
                <a:rPr lang="it-IT" dirty="0" err="1"/>
                <a:t>Phase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1124931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D4E27E85-795D-354D-B95B-F33E03327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48" y="3713399"/>
            <a:ext cx="2036324" cy="1706918"/>
          </a:xfrm>
          <a:prstGeom prst="rect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8D6BF07-C427-004C-8E32-8356BBA8F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73992">
            <a:off x="1296957" y="254316"/>
            <a:ext cx="1422400" cy="1422400"/>
          </a:xfrm>
          <a:prstGeom prst="rect">
            <a:avLst/>
          </a:prstGeom>
        </p:spPr>
      </p:pic>
      <p:sp>
        <p:nvSpPr>
          <p:cNvPr id="12" name="Figura a mano libera 11">
            <a:extLst>
              <a:ext uri="{FF2B5EF4-FFF2-40B4-BE49-F238E27FC236}">
                <a16:creationId xmlns:a16="http://schemas.microsoft.com/office/drawing/2014/main" id="{56AE5DCE-8885-C14C-8858-EBFB105E27EF}"/>
              </a:ext>
            </a:extLst>
          </p:cNvPr>
          <p:cNvSpPr/>
          <p:nvPr/>
        </p:nvSpPr>
        <p:spPr bwMode="auto">
          <a:xfrm>
            <a:off x="474133" y="4741190"/>
            <a:ext cx="7738534" cy="1168543"/>
          </a:xfrm>
          <a:custGeom>
            <a:avLst/>
            <a:gdLst>
              <a:gd name="connsiteX0" fmla="*/ 0 w 7738534"/>
              <a:gd name="connsiteY0" fmla="*/ 1168543 h 1168543"/>
              <a:gd name="connsiteX1" fmla="*/ 2540000 w 7738534"/>
              <a:gd name="connsiteY1" fmla="*/ 880677 h 1168543"/>
              <a:gd name="connsiteX2" fmla="*/ 4301067 w 7738534"/>
              <a:gd name="connsiteY2" fmla="*/ 143 h 1168543"/>
              <a:gd name="connsiteX3" fmla="*/ 6383867 w 7738534"/>
              <a:gd name="connsiteY3" fmla="*/ 812943 h 1168543"/>
              <a:gd name="connsiteX4" fmla="*/ 7738534 w 7738534"/>
              <a:gd name="connsiteY4" fmla="*/ 982277 h 1168543"/>
              <a:gd name="connsiteX5" fmla="*/ 7738534 w 7738534"/>
              <a:gd name="connsiteY5" fmla="*/ 982277 h 1168543"/>
              <a:gd name="connsiteX6" fmla="*/ 7738534 w 7738534"/>
              <a:gd name="connsiteY6" fmla="*/ 982277 h 116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38534" h="1168543">
                <a:moveTo>
                  <a:pt x="0" y="1168543"/>
                </a:moveTo>
                <a:cubicBezTo>
                  <a:pt x="911578" y="1121976"/>
                  <a:pt x="1823156" y="1075410"/>
                  <a:pt x="2540000" y="880677"/>
                </a:cubicBezTo>
                <a:cubicBezTo>
                  <a:pt x="3256844" y="685944"/>
                  <a:pt x="3660423" y="11432"/>
                  <a:pt x="4301067" y="143"/>
                </a:cubicBezTo>
                <a:cubicBezTo>
                  <a:pt x="4941711" y="-11146"/>
                  <a:pt x="5810956" y="649254"/>
                  <a:pt x="6383867" y="812943"/>
                </a:cubicBezTo>
                <a:cubicBezTo>
                  <a:pt x="6956778" y="976632"/>
                  <a:pt x="7738534" y="982277"/>
                  <a:pt x="7738534" y="982277"/>
                </a:cubicBezTo>
                <a:lnTo>
                  <a:pt x="7738534" y="982277"/>
                </a:lnTo>
                <a:lnTo>
                  <a:pt x="7738534" y="982277"/>
                </a:lnTo>
              </a:path>
            </a:pathLst>
          </a:custGeom>
          <a:solidFill>
            <a:schemeClr val="accent6">
              <a:lumMod val="50000"/>
              <a:alpha val="5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sp>
        <p:nvSpPr>
          <p:cNvPr id="18" name="Figura a mano libera 17">
            <a:extLst>
              <a:ext uri="{FF2B5EF4-FFF2-40B4-BE49-F238E27FC236}">
                <a16:creationId xmlns:a16="http://schemas.microsoft.com/office/drawing/2014/main" id="{2E477C2E-FC9E-AF47-A2C9-4A93AE03BF6A}"/>
              </a:ext>
            </a:extLst>
          </p:cNvPr>
          <p:cNvSpPr/>
          <p:nvPr/>
        </p:nvSpPr>
        <p:spPr bwMode="auto">
          <a:xfrm>
            <a:off x="3066757" y="5019472"/>
            <a:ext cx="3629465" cy="607605"/>
          </a:xfrm>
          <a:custGeom>
            <a:avLst/>
            <a:gdLst>
              <a:gd name="connsiteX0" fmla="*/ 0 w 3629465"/>
              <a:gd name="connsiteY0" fmla="*/ 606384 h 606384"/>
              <a:gd name="connsiteX1" fmla="*/ 1659988 w 3629465"/>
              <a:gd name="connsiteY1" fmla="*/ 1473 h 606384"/>
              <a:gd name="connsiteX2" fmla="*/ 3404381 w 3629465"/>
              <a:gd name="connsiteY2" fmla="*/ 423504 h 606384"/>
              <a:gd name="connsiteX3" fmla="*/ 3629465 w 3629465"/>
              <a:gd name="connsiteY3" fmla="*/ 479775 h 606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9465" h="606384">
                <a:moveTo>
                  <a:pt x="0" y="606384"/>
                </a:moveTo>
                <a:cubicBezTo>
                  <a:pt x="546295" y="319168"/>
                  <a:pt x="1092591" y="31953"/>
                  <a:pt x="1659988" y="1473"/>
                </a:cubicBezTo>
                <a:cubicBezTo>
                  <a:pt x="2227385" y="-29007"/>
                  <a:pt x="3404381" y="423504"/>
                  <a:pt x="3404381" y="423504"/>
                </a:cubicBezTo>
                <a:lnTo>
                  <a:pt x="3629465" y="479775"/>
                </a:lnTo>
              </a:path>
            </a:pathLst>
          </a:custGeom>
          <a:noFill/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26CB854F-2436-4548-8FB3-4EF6ECC0D038}"/>
              </a:ext>
            </a:extLst>
          </p:cNvPr>
          <p:cNvCxnSpPr>
            <a:cxnSpLocks/>
          </p:cNvCxnSpPr>
          <p:nvPr/>
        </p:nvCxnSpPr>
        <p:spPr bwMode="auto">
          <a:xfrm>
            <a:off x="2239987" y="1526097"/>
            <a:ext cx="1090132" cy="39743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70E15F58-B98E-614F-AD70-64D208948690}"/>
              </a:ext>
            </a:extLst>
          </p:cNvPr>
          <p:cNvCxnSpPr>
            <a:cxnSpLocks/>
            <a:endCxn id="18" idx="3"/>
          </p:cNvCxnSpPr>
          <p:nvPr/>
        </p:nvCxnSpPr>
        <p:spPr bwMode="auto">
          <a:xfrm>
            <a:off x="2483768" y="1399488"/>
            <a:ext cx="4212454" cy="41007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Figura a mano libera 30">
            <a:extLst>
              <a:ext uri="{FF2B5EF4-FFF2-40B4-BE49-F238E27FC236}">
                <a16:creationId xmlns:a16="http://schemas.microsoft.com/office/drawing/2014/main" id="{90AACB45-358C-B94A-AD1A-4E3D4332396B}"/>
              </a:ext>
            </a:extLst>
          </p:cNvPr>
          <p:cNvSpPr/>
          <p:nvPr/>
        </p:nvSpPr>
        <p:spPr bwMode="auto">
          <a:xfrm>
            <a:off x="2286000" y="1530837"/>
            <a:ext cx="1892468" cy="3488635"/>
          </a:xfrm>
          <a:custGeom>
            <a:avLst/>
            <a:gdLst>
              <a:gd name="connsiteX0" fmla="*/ 0 w 1892468"/>
              <a:gd name="connsiteY0" fmla="*/ 6133 h 3488635"/>
              <a:gd name="connsiteX1" fmla="*/ 340468 w 1892468"/>
              <a:gd name="connsiteY1" fmla="*/ 54772 h 3488635"/>
              <a:gd name="connsiteX2" fmla="*/ 194553 w 1892468"/>
              <a:gd name="connsiteY2" fmla="*/ 404967 h 3488635"/>
              <a:gd name="connsiteX3" fmla="*/ 525294 w 1892468"/>
              <a:gd name="connsiteY3" fmla="*/ 453606 h 3488635"/>
              <a:gd name="connsiteX4" fmla="*/ 398834 w 1892468"/>
              <a:gd name="connsiteY4" fmla="*/ 803801 h 3488635"/>
              <a:gd name="connsiteX5" fmla="*/ 739302 w 1892468"/>
              <a:gd name="connsiteY5" fmla="*/ 881623 h 3488635"/>
              <a:gd name="connsiteX6" fmla="*/ 573932 w 1892468"/>
              <a:gd name="connsiteY6" fmla="*/ 1231818 h 3488635"/>
              <a:gd name="connsiteX7" fmla="*/ 914400 w 1892468"/>
              <a:gd name="connsiteY7" fmla="*/ 1241546 h 3488635"/>
              <a:gd name="connsiteX8" fmla="*/ 758757 w 1892468"/>
              <a:gd name="connsiteY8" fmla="*/ 1582014 h 3488635"/>
              <a:gd name="connsiteX9" fmla="*/ 1050587 w 1892468"/>
              <a:gd name="connsiteY9" fmla="*/ 1601469 h 3488635"/>
              <a:gd name="connsiteX10" fmla="*/ 924128 w 1892468"/>
              <a:gd name="connsiteY10" fmla="*/ 1941937 h 3488635"/>
              <a:gd name="connsiteX11" fmla="*/ 1245140 w 1892468"/>
              <a:gd name="connsiteY11" fmla="*/ 1971120 h 3488635"/>
              <a:gd name="connsiteX12" fmla="*/ 1060315 w 1892468"/>
              <a:gd name="connsiteY12" fmla="*/ 2311589 h 3488635"/>
              <a:gd name="connsiteX13" fmla="*/ 1391055 w 1892468"/>
              <a:gd name="connsiteY13" fmla="*/ 2331044 h 3488635"/>
              <a:gd name="connsiteX14" fmla="*/ 1225685 w 1892468"/>
              <a:gd name="connsiteY14" fmla="*/ 2632601 h 3488635"/>
              <a:gd name="connsiteX15" fmla="*/ 1556426 w 1892468"/>
              <a:gd name="connsiteY15" fmla="*/ 2671512 h 3488635"/>
              <a:gd name="connsiteX16" fmla="*/ 1391055 w 1892468"/>
              <a:gd name="connsiteY16" fmla="*/ 2982797 h 3488635"/>
              <a:gd name="connsiteX17" fmla="*/ 1721796 w 1892468"/>
              <a:gd name="connsiteY17" fmla="*/ 3002252 h 3488635"/>
              <a:gd name="connsiteX18" fmla="*/ 1575881 w 1892468"/>
              <a:gd name="connsiteY18" fmla="*/ 3313537 h 3488635"/>
              <a:gd name="connsiteX19" fmla="*/ 1887166 w 1892468"/>
              <a:gd name="connsiteY19" fmla="*/ 3342720 h 3488635"/>
              <a:gd name="connsiteX20" fmla="*/ 1780162 w 1892468"/>
              <a:gd name="connsiteY20" fmla="*/ 3488635 h 3488635"/>
              <a:gd name="connsiteX21" fmla="*/ 1780162 w 1892468"/>
              <a:gd name="connsiteY21" fmla="*/ 3488635 h 348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892468" h="3488635">
                <a:moveTo>
                  <a:pt x="0" y="6133"/>
                </a:moveTo>
                <a:cubicBezTo>
                  <a:pt x="154021" y="-2784"/>
                  <a:pt x="308043" y="-11700"/>
                  <a:pt x="340468" y="54772"/>
                </a:cubicBezTo>
                <a:cubicBezTo>
                  <a:pt x="372893" y="121244"/>
                  <a:pt x="163749" y="338495"/>
                  <a:pt x="194553" y="404967"/>
                </a:cubicBezTo>
                <a:cubicBezTo>
                  <a:pt x="225357" y="471439"/>
                  <a:pt x="491247" y="387134"/>
                  <a:pt x="525294" y="453606"/>
                </a:cubicBezTo>
                <a:cubicBezTo>
                  <a:pt x="559341" y="520078"/>
                  <a:pt x="363166" y="732465"/>
                  <a:pt x="398834" y="803801"/>
                </a:cubicBezTo>
                <a:cubicBezTo>
                  <a:pt x="434502" y="875137"/>
                  <a:pt x="710119" y="810287"/>
                  <a:pt x="739302" y="881623"/>
                </a:cubicBezTo>
                <a:cubicBezTo>
                  <a:pt x="768485" y="952959"/>
                  <a:pt x="544749" y="1171831"/>
                  <a:pt x="573932" y="1231818"/>
                </a:cubicBezTo>
                <a:cubicBezTo>
                  <a:pt x="603115" y="1291805"/>
                  <a:pt x="883596" y="1183180"/>
                  <a:pt x="914400" y="1241546"/>
                </a:cubicBezTo>
                <a:cubicBezTo>
                  <a:pt x="945204" y="1299912"/>
                  <a:pt x="736059" y="1522027"/>
                  <a:pt x="758757" y="1582014"/>
                </a:cubicBezTo>
                <a:cubicBezTo>
                  <a:pt x="781455" y="1642001"/>
                  <a:pt x="1023025" y="1541482"/>
                  <a:pt x="1050587" y="1601469"/>
                </a:cubicBezTo>
                <a:cubicBezTo>
                  <a:pt x="1078149" y="1661456"/>
                  <a:pt x="891702" y="1880328"/>
                  <a:pt x="924128" y="1941937"/>
                </a:cubicBezTo>
                <a:cubicBezTo>
                  <a:pt x="956554" y="2003546"/>
                  <a:pt x="1222442" y="1909512"/>
                  <a:pt x="1245140" y="1971120"/>
                </a:cubicBezTo>
                <a:cubicBezTo>
                  <a:pt x="1267838" y="2032728"/>
                  <a:pt x="1035996" y="2251602"/>
                  <a:pt x="1060315" y="2311589"/>
                </a:cubicBezTo>
                <a:cubicBezTo>
                  <a:pt x="1084634" y="2371576"/>
                  <a:pt x="1363493" y="2277542"/>
                  <a:pt x="1391055" y="2331044"/>
                </a:cubicBezTo>
                <a:cubicBezTo>
                  <a:pt x="1418617" y="2384546"/>
                  <a:pt x="1198123" y="2575856"/>
                  <a:pt x="1225685" y="2632601"/>
                </a:cubicBezTo>
                <a:cubicBezTo>
                  <a:pt x="1253247" y="2689346"/>
                  <a:pt x="1528864" y="2613146"/>
                  <a:pt x="1556426" y="2671512"/>
                </a:cubicBezTo>
                <a:cubicBezTo>
                  <a:pt x="1583988" y="2729878"/>
                  <a:pt x="1363493" y="2927674"/>
                  <a:pt x="1391055" y="2982797"/>
                </a:cubicBezTo>
                <a:cubicBezTo>
                  <a:pt x="1418617" y="3037920"/>
                  <a:pt x="1690992" y="2947129"/>
                  <a:pt x="1721796" y="3002252"/>
                </a:cubicBezTo>
                <a:cubicBezTo>
                  <a:pt x="1752600" y="3057375"/>
                  <a:pt x="1548319" y="3256792"/>
                  <a:pt x="1575881" y="3313537"/>
                </a:cubicBezTo>
                <a:cubicBezTo>
                  <a:pt x="1603443" y="3370282"/>
                  <a:pt x="1853119" y="3313537"/>
                  <a:pt x="1887166" y="3342720"/>
                </a:cubicBezTo>
                <a:cubicBezTo>
                  <a:pt x="1921213" y="3371903"/>
                  <a:pt x="1780162" y="3488635"/>
                  <a:pt x="1780162" y="3488635"/>
                </a:cubicBezTo>
                <a:lnTo>
                  <a:pt x="1780162" y="348863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grpSp>
        <p:nvGrpSpPr>
          <p:cNvPr id="109" name="Gruppo 108">
            <a:extLst>
              <a:ext uri="{FF2B5EF4-FFF2-40B4-BE49-F238E27FC236}">
                <a16:creationId xmlns:a16="http://schemas.microsoft.com/office/drawing/2014/main" id="{831A4080-DE2C-6048-AA49-C919CD033D13}"/>
              </a:ext>
            </a:extLst>
          </p:cNvPr>
          <p:cNvGrpSpPr/>
          <p:nvPr/>
        </p:nvGrpSpPr>
        <p:grpSpPr>
          <a:xfrm>
            <a:off x="4011193" y="1339971"/>
            <a:ext cx="3297111" cy="1164188"/>
            <a:chOff x="3928031" y="309563"/>
            <a:chExt cx="3297111" cy="1164188"/>
          </a:xfrm>
        </p:grpSpPr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E9509960-BCA1-394E-AF84-767159AE01D4}"/>
                </a:ext>
              </a:extLst>
            </p:cNvPr>
            <p:cNvSpPr txBox="1"/>
            <p:nvPr/>
          </p:nvSpPr>
          <p:spPr>
            <a:xfrm>
              <a:off x="3928031" y="309563"/>
              <a:ext cx="32971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err="1"/>
                <a:t>ground</a:t>
              </a:r>
              <a:r>
                <a:rPr lang="it-IT" sz="1200" b="1" dirty="0"/>
                <a:t> </a:t>
              </a:r>
              <a:r>
                <a:rPr lang="it-IT" sz="1200" b="1" dirty="0" err="1"/>
                <a:t>motion</a:t>
              </a:r>
              <a:endParaRPr lang="it-IT" sz="1200" b="1" dirty="0"/>
            </a:p>
            <a:p>
              <a:pPr algn="ctr"/>
              <a:r>
                <a:rPr lang="it-IT" sz="1200" b="1" dirty="0"/>
                <a:t>(relative to the satellite)</a:t>
              </a:r>
            </a:p>
          </p:txBody>
        </p:sp>
        <p:grpSp>
          <p:nvGrpSpPr>
            <p:cNvPr id="73" name="Gruppo 72">
              <a:extLst>
                <a:ext uri="{FF2B5EF4-FFF2-40B4-BE49-F238E27FC236}">
                  <a16:creationId xmlns:a16="http://schemas.microsoft.com/office/drawing/2014/main" id="{476B2296-659D-DE4C-AAEA-89018B9F5D07}"/>
                </a:ext>
              </a:extLst>
            </p:cNvPr>
            <p:cNvGrpSpPr/>
            <p:nvPr/>
          </p:nvGrpSpPr>
          <p:grpSpPr>
            <a:xfrm>
              <a:off x="4096600" y="989318"/>
              <a:ext cx="3108974" cy="416611"/>
              <a:chOff x="4096600" y="989318"/>
              <a:chExt cx="3108974" cy="416611"/>
            </a:xfrm>
          </p:grpSpPr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DB710A34-CA48-2048-B9CE-F3CB2E9D6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20887" y="1014874"/>
                <a:ext cx="2311400" cy="207405"/>
              </a:xfrm>
              <a:prstGeom prst="rect">
                <a:avLst/>
              </a:prstGeom>
            </p:spPr>
          </p:pic>
          <p:sp>
            <p:nvSpPr>
              <p:cNvPr id="69" name="CasellaDiTesto 68">
                <a:extLst>
                  <a:ext uri="{FF2B5EF4-FFF2-40B4-BE49-F238E27FC236}">
                    <a16:creationId xmlns:a16="http://schemas.microsoft.com/office/drawing/2014/main" id="{53792215-D5E9-974D-8249-CD77EC485031}"/>
                  </a:ext>
                </a:extLst>
              </p:cNvPr>
              <p:cNvSpPr txBox="1"/>
              <p:nvPr/>
            </p:nvSpPr>
            <p:spPr>
              <a:xfrm>
                <a:off x="5407309" y="989318"/>
                <a:ext cx="33855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900" dirty="0"/>
                  <a:t>cm</a:t>
                </a:r>
              </a:p>
            </p:txBody>
          </p:sp>
          <p:sp>
            <p:nvSpPr>
              <p:cNvPr id="70" name="CasellaDiTesto 69">
                <a:extLst>
                  <a:ext uri="{FF2B5EF4-FFF2-40B4-BE49-F238E27FC236}">
                    <a16:creationId xmlns:a16="http://schemas.microsoft.com/office/drawing/2014/main" id="{AA2D43DC-43F1-C44A-B719-E2FA1C318485}"/>
                  </a:ext>
                </a:extLst>
              </p:cNvPr>
              <p:cNvSpPr txBox="1"/>
              <p:nvPr/>
            </p:nvSpPr>
            <p:spPr>
              <a:xfrm>
                <a:off x="4096600" y="1175097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900" b="1" dirty="0"/>
                  <a:t>0 cm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CasellaDiTesto 71">
                    <a:extLst>
                      <a:ext uri="{FF2B5EF4-FFF2-40B4-BE49-F238E27FC236}">
                        <a16:creationId xmlns:a16="http://schemas.microsoft.com/office/drawing/2014/main" id="{7CAD8CD8-8881-314D-B139-87B80B048F7B}"/>
                      </a:ext>
                    </a:extLst>
                  </p:cNvPr>
                  <p:cNvSpPr txBox="1"/>
                  <p:nvPr/>
                </p:nvSpPr>
                <p:spPr>
                  <a:xfrm>
                    <a:off x="6660232" y="1159648"/>
                    <a:ext cx="545342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it-IT" sz="9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oMath>
                    </a14:m>
                    <a:r>
                      <a:rPr lang="it-IT" sz="900" b="1" dirty="0"/>
                      <a:t>/2 cm</a:t>
                    </a:r>
                  </a:p>
                </p:txBody>
              </p:sp>
            </mc:Choice>
            <mc:Fallback xmlns="">
              <p:sp>
                <p:nvSpPr>
                  <p:cNvPr id="72" name="CasellaDiTesto 71">
                    <a:extLst>
                      <a:ext uri="{FF2B5EF4-FFF2-40B4-BE49-F238E27FC236}">
                        <a16:creationId xmlns:a16="http://schemas.microsoft.com/office/drawing/2014/main" id="{7CAD8CD8-8881-314D-B139-87B80B048F7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0232" y="1159648"/>
                    <a:ext cx="545342" cy="2308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500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CFFA3AA2-CC16-7641-B759-8D40E06CF549}"/>
                </a:ext>
              </a:extLst>
            </p:cNvPr>
            <p:cNvSpPr txBox="1"/>
            <p:nvPr/>
          </p:nvSpPr>
          <p:spPr>
            <a:xfrm>
              <a:off x="4632102" y="775737"/>
              <a:ext cx="8931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away from</a:t>
              </a:r>
            </a:p>
          </p:txBody>
        </p:sp>
        <p:cxnSp>
          <p:nvCxnSpPr>
            <p:cNvPr id="76" name="Connettore 2 75">
              <a:extLst>
                <a:ext uri="{FF2B5EF4-FFF2-40B4-BE49-F238E27FC236}">
                  <a16:creationId xmlns:a16="http://schemas.microsoft.com/office/drawing/2014/main" id="{C0043C2A-DB42-FE4E-8C74-F3D6F3A3EDF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53764" y="937320"/>
              <a:ext cx="55839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80EFF4D1-04FE-3843-A081-253728B93983}"/>
                </a:ext>
              </a:extLst>
            </p:cNvPr>
            <p:cNvSpPr txBox="1"/>
            <p:nvPr/>
          </p:nvSpPr>
          <p:spPr>
            <a:xfrm>
              <a:off x="4637756" y="1196752"/>
              <a:ext cx="7216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towards</a:t>
              </a:r>
            </a:p>
          </p:txBody>
        </p:sp>
        <p:cxnSp>
          <p:nvCxnSpPr>
            <p:cNvPr id="80" name="Connettore 2 79">
              <a:extLst>
                <a:ext uri="{FF2B5EF4-FFF2-40B4-BE49-F238E27FC236}">
                  <a16:creationId xmlns:a16="http://schemas.microsoft.com/office/drawing/2014/main" id="{A1AB0366-E1CA-D74B-BFD8-B5AB0D8C49F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330911" y="1345412"/>
              <a:ext cx="53723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1CA1AEEC-4943-1144-BFCB-ADEB9F99273B}"/>
              </a:ext>
            </a:extLst>
          </p:cNvPr>
          <p:cNvSpPr txBox="1"/>
          <p:nvPr/>
        </p:nvSpPr>
        <p:spPr>
          <a:xfrm>
            <a:off x="3548333" y="2945860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pass 1</a:t>
            </a:r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06EE18C3-DE8B-EB49-A595-A2F38290738E}"/>
              </a:ext>
            </a:extLst>
          </p:cNvPr>
          <p:cNvSpPr txBox="1"/>
          <p:nvPr/>
        </p:nvSpPr>
        <p:spPr>
          <a:xfrm>
            <a:off x="4045055" y="3494019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pass 2</a:t>
            </a:r>
          </a:p>
        </p:txBody>
      </p:sp>
      <p:cxnSp>
        <p:nvCxnSpPr>
          <p:cNvPr id="85" name="Connettore 2 84">
            <a:extLst>
              <a:ext uri="{FF2B5EF4-FFF2-40B4-BE49-F238E27FC236}">
                <a16:creationId xmlns:a16="http://schemas.microsoft.com/office/drawing/2014/main" id="{3D831C70-D756-B04A-8C93-E1C9513E4C81}"/>
              </a:ext>
            </a:extLst>
          </p:cNvPr>
          <p:cNvCxnSpPr>
            <a:cxnSpLocks/>
            <a:stCxn id="82" idx="1"/>
            <a:endCxn id="31" idx="9"/>
          </p:cNvCxnSpPr>
          <p:nvPr/>
        </p:nvCxnSpPr>
        <p:spPr bwMode="auto">
          <a:xfrm flipH="1">
            <a:off x="3336587" y="3084360"/>
            <a:ext cx="211746" cy="479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7" name="Connettore 2 86">
            <a:extLst>
              <a:ext uri="{FF2B5EF4-FFF2-40B4-BE49-F238E27FC236}">
                <a16:creationId xmlns:a16="http://schemas.microsoft.com/office/drawing/2014/main" id="{4EDF7A15-93BC-3F4D-9D3E-4253E5024D15}"/>
              </a:ext>
            </a:extLst>
          </p:cNvPr>
          <p:cNvCxnSpPr>
            <a:cxnSpLocks/>
            <a:stCxn id="83" idx="1"/>
          </p:cNvCxnSpPr>
          <p:nvPr/>
        </p:nvCxnSpPr>
        <p:spPr bwMode="auto">
          <a:xfrm flipH="1">
            <a:off x="3815391" y="3632519"/>
            <a:ext cx="229664" cy="1582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9" name="Parentesi graffa aperta 88">
            <a:extLst>
              <a:ext uri="{FF2B5EF4-FFF2-40B4-BE49-F238E27FC236}">
                <a16:creationId xmlns:a16="http://schemas.microsoft.com/office/drawing/2014/main" id="{04A36ACD-8CF9-8245-932C-BE669E1EDA52}"/>
              </a:ext>
            </a:extLst>
          </p:cNvPr>
          <p:cNvSpPr/>
          <p:nvPr/>
        </p:nvSpPr>
        <p:spPr bwMode="auto">
          <a:xfrm rot="20509576">
            <a:off x="3974915" y="5039429"/>
            <a:ext cx="120724" cy="126609"/>
          </a:xfrm>
          <a:prstGeom prst="lef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8689F7C5-1B0C-4641-8807-2CD486C2D579}"/>
              </a:ext>
            </a:extLst>
          </p:cNvPr>
          <p:cNvSpPr txBox="1"/>
          <p:nvPr/>
        </p:nvSpPr>
        <p:spPr>
          <a:xfrm rot="1135441">
            <a:off x="4712495" y="4706466"/>
            <a:ext cx="13580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/>
              <a:t>Initial ground surface</a:t>
            </a: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3AC63D3F-D7AB-7E45-990D-F180453FD215}"/>
              </a:ext>
            </a:extLst>
          </p:cNvPr>
          <p:cNvSpPr txBox="1"/>
          <p:nvPr/>
        </p:nvSpPr>
        <p:spPr>
          <a:xfrm rot="840994">
            <a:off x="4721229" y="5141744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/>
              <a:t>Subsided ground surface</a:t>
            </a:r>
          </a:p>
        </p:txBody>
      </p:sp>
      <p:cxnSp>
        <p:nvCxnSpPr>
          <p:cNvPr id="95" name="Connettore 2 94">
            <a:extLst>
              <a:ext uri="{FF2B5EF4-FFF2-40B4-BE49-F238E27FC236}">
                <a16:creationId xmlns:a16="http://schemas.microsoft.com/office/drawing/2014/main" id="{5F149993-8057-9E4F-9002-233355FAB294}"/>
              </a:ext>
            </a:extLst>
          </p:cNvPr>
          <p:cNvCxnSpPr>
            <a:cxnSpLocks/>
          </p:cNvCxnSpPr>
          <p:nvPr/>
        </p:nvCxnSpPr>
        <p:spPr bwMode="auto">
          <a:xfrm>
            <a:off x="4881489" y="4769150"/>
            <a:ext cx="0" cy="2301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7" name="Connettore 2 96">
            <a:extLst>
              <a:ext uri="{FF2B5EF4-FFF2-40B4-BE49-F238E27FC236}">
                <a16:creationId xmlns:a16="http://schemas.microsoft.com/office/drawing/2014/main" id="{4567019D-46CE-4A4E-85D9-54D85725E7A0}"/>
              </a:ext>
            </a:extLst>
          </p:cNvPr>
          <p:cNvCxnSpPr>
            <a:cxnSpLocks/>
          </p:cNvCxnSpPr>
          <p:nvPr/>
        </p:nvCxnSpPr>
        <p:spPr bwMode="auto">
          <a:xfrm flipH="1">
            <a:off x="5292080" y="4900000"/>
            <a:ext cx="62016" cy="1649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2" name="Connettore 2 101">
            <a:extLst>
              <a:ext uri="{FF2B5EF4-FFF2-40B4-BE49-F238E27FC236}">
                <a16:creationId xmlns:a16="http://schemas.microsoft.com/office/drawing/2014/main" id="{E2435E93-E3D4-0A4C-BED3-3EC5D22CD132}"/>
              </a:ext>
            </a:extLst>
          </p:cNvPr>
          <p:cNvCxnSpPr>
            <a:cxnSpLocks/>
          </p:cNvCxnSpPr>
          <p:nvPr/>
        </p:nvCxnSpPr>
        <p:spPr bwMode="auto">
          <a:xfrm>
            <a:off x="4456312" y="4820869"/>
            <a:ext cx="49892" cy="1986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5" name="Connettore 2 104">
            <a:extLst>
              <a:ext uri="{FF2B5EF4-FFF2-40B4-BE49-F238E27FC236}">
                <a16:creationId xmlns:a16="http://schemas.microsoft.com/office/drawing/2014/main" id="{0D1D0F78-6AD4-C445-8610-4EC8D16FBFC0}"/>
              </a:ext>
            </a:extLst>
          </p:cNvPr>
          <p:cNvCxnSpPr>
            <a:cxnSpLocks/>
          </p:cNvCxnSpPr>
          <p:nvPr/>
        </p:nvCxnSpPr>
        <p:spPr bwMode="auto">
          <a:xfrm flipH="1">
            <a:off x="5701899" y="5056857"/>
            <a:ext cx="62126" cy="1205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0" name="Rettangolo 109">
            <a:extLst>
              <a:ext uri="{FF2B5EF4-FFF2-40B4-BE49-F238E27FC236}">
                <a16:creationId xmlns:a16="http://schemas.microsoft.com/office/drawing/2014/main" id="{9DC19F6F-3B69-484B-B41A-E93F8E39C33D}"/>
              </a:ext>
            </a:extLst>
          </p:cNvPr>
          <p:cNvSpPr/>
          <p:nvPr/>
        </p:nvSpPr>
        <p:spPr bwMode="auto">
          <a:xfrm>
            <a:off x="4179762" y="1230667"/>
            <a:ext cx="3107371" cy="136625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5756FA34-7D3E-5342-956D-B9D378183C70}"/>
              </a:ext>
            </a:extLst>
          </p:cNvPr>
          <p:cNvGrpSpPr/>
          <p:nvPr/>
        </p:nvGrpSpPr>
        <p:grpSpPr>
          <a:xfrm>
            <a:off x="2411760" y="1437683"/>
            <a:ext cx="1892468" cy="3683413"/>
            <a:chOff x="2409991" y="1441446"/>
            <a:chExt cx="1892468" cy="3679194"/>
          </a:xfrm>
        </p:grpSpPr>
        <p:sp>
          <p:nvSpPr>
            <p:cNvPr id="32" name="Figura a mano libera 31">
              <a:extLst>
                <a:ext uri="{FF2B5EF4-FFF2-40B4-BE49-F238E27FC236}">
                  <a16:creationId xmlns:a16="http://schemas.microsoft.com/office/drawing/2014/main" id="{CC8AD0F1-79F2-A147-B1DE-C53363773E0C}"/>
                </a:ext>
              </a:extLst>
            </p:cNvPr>
            <p:cNvSpPr/>
            <p:nvPr/>
          </p:nvSpPr>
          <p:spPr bwMode="auto">
            <a:xfrm>
              <a:off x="2409991" y="1441446"/>
              <a:ext cx="1892468" cy="3539244"/>
            </a:xfrm>
            <a:custGeom>
              <a:avLst/>
              <a:gdLst>
                <a:gd name="connsiteX0" fmla="*/ 0 w 1892468"/>
                <a:gd name="connsiteY0" fmla="*/ 6133 h 3488635"/>
                <a:gd name="connsiteX1" fmla="*/ 340468 w 1892468"/>
                <a:gd name="connsiteY1" fmla="*/ 54772 h 3488635"/>
                <a:gd name="connsiteX2" fmla="*/ 194553 w 1892468"/>
                <a:gd name="connsiteY2" fmla="*/ 404967 h 3488635"/>
                <a:gd name="connsiteX3" fmla="*/ 525294 w 1892468"/>
                <a:gd name="connsiteY3" fmla="*/ 453606 h 3488635"/>
                <a:gd name="connsiteX4" fmla="*/ 398834 w 1892468"/>
                <a:gd name="connsiteY4" fmla="*/ 803801 h 3488635"/>
                <a:gd name="connsiteX5" fmla="*/ 739302 w 1892468"/>
                <a:gd name="connsiteY5" fmla="*/ 881623 h 3488635"/>
                <a:gd name="connsiteX6" fmla="*/ 573932 w 1892468"/>
                <a:gd name="connsiteY6" fmla="*/ 1231818 h 3488635"/>
                <a:gd name="connsiteX7" fmla="*/ 914400 w 1892468"/>
                <a:gd name="connsiteY7" fmla="*/ 1241546 h 3488635"/>
                <a:gd name="connsiteX8" fmla="*/ 758757 w 1892468"/>
                <a:gd name="connsiteY8" fmla="*/ 1582014 h 3488635"/>
                <a:gd name="connsiteX9" fmla="*/ 1050587 w 1892468"/>
                <a:gd name="connsiteY9" fmla="*/ 1601469 h 3488635"/>
                <a:gd name="connsiteX10" fmla="*/ 924128 w 1892468"/>
                <a:gd name="connsiteY10" fmla="*/ 1941937 h 3488635"/>
                <a:gd name="connsiteX11" fmla="*/ 1245140 w 1892468"/>
                <a:gd name="connsiteY11" fmla="*/ 1971120 h 3488635"/>
                <a:gd name="connsiteX12" fmla="*/ 1060315 w 1892468"/>
                <a:gd name="connsiteY12" fmla="*/ 2311589 h 3488635"/>
                <a:gd name="connsiteX13" fmla="*/ 1391055 w 1892468"/>
                <a:gd name="connsiteY13" fmla="*/ 2331044 h 3488635"/>
                <a:gd name="connsiteX14" fmla="*/ 1225685 w 1892468"/>
                <a:gd name="connsiteY14" fmla="*/ 2632601 h 3488635"/>
                <a:gd name="connsiteX15" fmla="*/ 1556426 w 1892468"/>
                <a:gd name="connsiteY15" fmla="*/ 2671512 h 3488635"/>
                <a:gd name="connsiteX16" fmla="*/ 1391055 w 1892468"/>
                <a:gd name="connsiteY16" fmla="*/ 2982797 h 3488635"/>
                <a:gd name="connsiteX17" fmla="*/ 1721796 w 1892468"/>
                <a:gd name="connsiteY17" fmla="*/ 3002252 h 3488635"/>
                <a:gd name="connsiteX18" fmla="*/ 1575881 w 1892468"/>
                <a:gd name="connsiteY18" fmla="*/ 3313537 h 3488635"/>
                <a:gd name="connsiteX19" fmla="*/ 1887166 w 1892468"/>
                <a:gd name="connsiteY19" fmla="*/ 3342720 h 3488635"/>
                <a:gd name="connsiteX20" fmla="*/ 1780162 w 1892468"/>
                <a:gd name="connsiteY20" fmla="*/ 3488635 h 3488635"/>
                <a:gd name="connsiteX21" fmla="*/ 1780162 w 1892468"/>
                <a:gd name="connsiteY21" fmla="*/ 3488635 h 348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2468" h="3488635">
                  <a:moveTo>
                    <a:pt x="0" y="6133"/>
                  </a:moveTo>
                  <a:cubicBezTo>
                    <a:pt x="154021" y="-2784"/>
                    <a:pt x="308043" y="-11700"/>
                    <a:pt x="340468" y="54772"/>
                  </a:cubicBezTo>
                  <a:cubicBezTo>
                    <a:pt x="372893" y="121244"/>
                    <a:pt x="163749" y="338495"/>
                    <a:pt x="194553" y="404967"/>
                  </a:cubicBezTo>
                  <a:cubicBezTo>
                    <a:pt x="225357" y="471439"/>
                    <a:pt x="491247" y="387134"/>
                    <a:pt x="525294" y="453606"/>
                  </a:cubicBezTo>
                  <a:cubicBezTo>
                    <a:pt x="559341" y="520078"/>
                    <a:pt x="363166" y="732465"/>
                    <a:pt x="398834" y="803801"/>
                  </a:cubicBezTo>
                  <a:cubicBezTo>
                    <a:pt x="434502" y="875137"/>
                    <a:pt x="710119" y="810287"/>
                    <a:pt x="739302" y="881623"/>
                  </a:cubicBezTo>
                  <a:cubicBezTo>
                    <a:pt x="768485" y="952959"/>
                    <a:pt x="544749" y="1171831"/>
                    <a:pt x="573932" y="1231818"/>
                  </a:cubicBezTo>
                  <a:cubicBezTo>
                    <a:pt x="603115" y="1291805"/>
                    <a:pt x="883596" y="1183180"/>
                    <a:pt x="914400" y="1241546"/>
                  </a:cubicBezTo>
                  <a:cubicBezTo>
                    <a:pt x="945204" y="1299912"/>
                    <a:pt x="736059" y="1522027"/>
                    <a:pt x="758757" y="1582014"/>
                  </a:cubicBezTo>
                  <a:cubicBezTo>
                    <a:pt x="781455" y="1642001"/>
                    <a:pt x="1023025" y="1541482"/>
                    <a:pt x="1050587" y="1601469"/>
                  </a:cubicBezTo>
                  <a:cubicBezTo>
                    <a:pt x="1078149" y="1661456"/>
                    <a:pt x="891702" y="1880328"/>
                    <a:pt x="924128" y="1941937"/>
                  </a:cubicBezTo>
                  <a:cubicBezTo>
                    <a:pt x="956554" y="2003546"/>
                    <a:pt x="1222442" y="1909512"/>
                    <a:pt x="1245140" y="1971120"/>
                  </a:cubicBezTo>
                  <a:cubicBezTo>
                    <a:pt x="1267838" y="2032728"/>
                    <a:pt x="1035996" y="2251602"/>
                    <a:pt x="1060315" y="2311589"/>
                  </a:cubicBezTo>
                  <a:cubicBezTo>
                    <a:pt x="1084634" y="2371576"/>
                    <a:pt x="1363493" y="2277542"/>
                    <a:pt x="1391055" y="2331044"/>
                  </a:cubicBezTo>
                  <a:cubicBezTo>
                    <a:pt x="1418617" y="2384546"/>
                    <a:pt x="1198123" y="2575856"/>
                    <a:pt x="1225685" y="2632601"/>
                  </a:cubicBezTo>
                  <a:cubicBezTo>
                    <a:pt x="1253247" y="2689346"/>
                    <a:pt x="1528864" y="2613146"/>
                    <a:pt x="1556426" y="2671512"/>
                  </a:cubicBezTo>
                  <a:cubicBezTo>
                    <a:pt x="1583988" y="2729878"/>
                    <a:pt x="1363493" y="2927674"/>
                    <a:pt x="1391055" y="2982797"/>
                  </a:cubicBezTo>
                  <a:cubicBezTo>
                    <a:pt x="1418617" y="3037920"/>
                    <a:pt x="1690992" y="2947129"/>
                    <a:pt x="1721796" y="3002252"/>
                  </a:cubicBezTo>
                  <a:cubicBezTo>
                    <a:pt x="1752600" y="3057375"/>
                    <a:pt x="1548319" y="3256792"/>
                    <a:pt x="1575881" y="3313537"/>
                  </a:cubicBezTo>
                  <a:cubicBezTo>
                    <a:pt x="1603443" y="3370282"/>
                    <a:pt x="1853119" y="3313537"/>
                    <a:pt x="1887166" y="3342720"/>
                  </a:cubicBezTo>
                  <a:cubicBezTo>
                    <a:pt x="1921213" y="3371903"/>
                    <a:pt x="1780162" y="3488635"/>
                    <a:pt x="1780162" y="3488635"/>
                  </a:cubicBezTo>
                  <a:lnTo>
                    <a:pt x="1780162" y="3488635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" name="Figura a mano libera 1">
              <a:extLst>
                <a:ext uri="{FF2B5EF4-FFF2-40B4-BE49-F238E27FC236}">
                  <a16:creationId xmlns:a16="http://schemas.microsoft.com/office/drawing/2014/main" id="{9C831D68-CC62-B042-8BDC-4999F08BB0C1}"/>
                </a:ext>
              </a:extLst>
            </p:cNvPr>
            <p:cNvSpPr/>
            <p:nvPr/>
          </p:nvSpPr>
          <p:spPr bwMode="auto">
            <a:xfrm>
              <a:off x="4111043" y="4981903"/>
              <a:ext cx="120422" cy="138737"/>
            </a:xfrm>
            <a:custGeom>
              <a:avLst/>
              <a:gdLst>
                <a:gd name="connsiteX0" fmla="*/ 82585 w 120422"/>
                <a:gd name="connsiteY0" fmla="*/ 0 h 138737"/>
                <a:gd name="connsiteX1" fmla="*/ 604 w 120422"/>
                <a:gd name="connsiteY1" fmla="*/ 88287 h 138737"/>
                <a:gd name="connsiteX2" fmla="*/ 120422 w 120422"/>
                <a:gd name="connsiteY2" fmla="*/ 138737 h 138737"/>
                <a:gd name="connsiteX3" fmla="*/ 120422 w 120422"/>
                <a:gd name="connsiteY3" fmla="*/ 138737 h 138737"/>
                <a:gd name="connsiteX4" fmla="*/ 120422 w 120422"/>
                <a:gd name="connsiteY4" fmla="*/ 138737 h 13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422" h="138737">
                  <a:moveTo>
                    <a:pt x="82585" y="0"/>
                  </a:moveTo>
                  <a:cubicBezTo>
                    <a:pt x="38441" y="32582"/>
                    <a:pt x="-5702" y="65164"/>
                    <a:pt x="604" y="88287"/>
                  </a:cubicBezTo>
                  <a:cubicBezTo>
                    <a:pt x="6910" y="111410"/>
                    <a:pt x="120422" y="138737"/>
                    <a:pt x="120422" y="138737"/>
                  </a:cubicBezTo>
                  <a:lnTo>
                    <a:pt x="120422" y="138737"/>
                  </a:lnTo>
                  <a:lnTo>
                    <a:pt x="120422" y="138737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7CAD85A7-E27F-F94D-A7B0-5D4D821E5B5D}"/>
              </a:ext>
            </a:extLst>
          </p:cNvPr>
          <p:cNvSpPr/>
          <p:nvPr/>
        </p:nvSpPr>
        <p:spPr bwMode="auto">
          <a:xfrm>
            <a:off x="3598700" y="4688008"/>
            <a:ext cx="1028620" cy="770504"/>
          </a:xfrm>
          <a:prstGeom prst="rect">
            <a:avLst/>
          </a:prstGeom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CD246A94-CAA4-9D46-BA51-DB8161CF064F}"/>
              </a:ext>
            </a:extLst>
          </p:cNvPr>
          <p:cNvSpPr txBox="1"/>
          <p:nvPr/>
        </p:nvSpPr>
        <p:spPr>
          <a:xfrm>
            <a:off x="733612" y="3063005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phase </a:t>
            </a: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difference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11FA37A7-B4AA-504C-8EEA-4FD0384AC9CD}"/>
              </a:ext>
            </a:extLst>
          </p:cNvPr>
          <p:cNvCxnSpPr>
            <a:stCxn id="15" idx="1"/>
            <a:endCxn id="14" idx="3"/>
          </p:cNvCxnSpPr>
          <p:nvPr/>
        </p:nvCxnSpPr>
        <p:spPr bwMode="auto">
          <a:xfrm flipH="1" flipV="1">
            <a:off x="2416472" y="4566858"/>
            <a:ext cx="1182228" cy="5064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1" name="Immagine 20">
            <a:extLst>
              <a:ext uri="{FF2B5EF4-FFF2-40B4-BE49-F238E27FC236}">
                <a16:creationId xmlns:a16="http://schemas.microsoft.com/office/drawing/2014/main" id="{4F730C2E-C923-BE45-91FC-18B5F2FCD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7827" y="1401515"/>
            <a:ext cx="991530" cy="40568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8F4B350E-CBD2-8540-85CC-D32FD9A9A19E}"/>
                  </a:ext>
                </a:extLst>
              </p:cNvPr>
              <p:cNvSpPr txBox="1"/>
              <p:nvPr/>
            </p:nvSpPr>
            <p:spPr>
              <a:xfrm>
                <a:off x="4302822" y="1955058"/>
                <a:ext cx="19717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9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it-IT" sz="9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it-IT" sz="900" b="1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8F4B350E-CBD2-8540-85CC-D32FD9A9A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2822" y="1955058"/>
                <a:ext cx="197170" cy="138499"/>
              </a:xfrm>
              <a:prstGeom prst="rect">
                <a:avLst/>
              </a:prstGeom>
              <a:blipFill>
                <a:blip r:embed="rId7"/>
                <a:stretch>
                  <a:fillRect r="-62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E79412A5-C97D-194B-B991-90AA35438167}"/>
                  </a:ext>
                </a:extLst>
              </p:cNvPr>
              <p:cNvSpPr txBox="1"/>
              <p:nvPr/>
            </p:nvSpPr>
            <p:spPr>
              <a:xfrm>
                <a:off x="6855862" y="1964391"/>
                <a:ext cx="110607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9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it-IT" sz="900" b="1" dirty="0"/>
              </a:p>
            </p:txBody>
          </p:sp>
        </mc:Choice>
        <mc:Fallback xmlns="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E79412A5-C97D-194B-B991-90AA35438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5862" y="1964391"/>
                <a:ext cx="110607" cy="138499"/>
              </a:xfrm>
              <a:prstGeom prst="rect">
                <a:avLst/>
              </a:prstGeom>
              <a:blipFill>
                <a:blip r:embed="rId8"/>
                <a:stretch>
                  <a:fillRect l="-111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 2">
            <a:extLst>
              <a:ext uri="{FF2B5EF4-FFF2-40B4-BE49-F238E27FC236}">
                <a16:creationId xmlns:a16="http://schemas.microsoft.com/office/drawing/2014/main" id="{D34E2349-9894-5944-A6A2-F33EECF33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Tahoma" charset="0"/>
              </a:rPr>
              <a:t>The Interferometric Phase (interpretation)</a:t>
            </a:r>
          </a:p>
        </p:txBody>
      </p:sp>
    </p:spTree>
    <p:extLst>
      <p:ext uri="{BB962C8B-B14F-4D97-AF65-F5344CB8AC3E}">
        <p14:creationId xmlns:p14="http://schemas.microsoft.com/office/powerpoint/2010/main" val="1185631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E19398-DF1F-334E-A53A-5E574E57A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Fringe analysis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F25A88F-9C19-5944-AEEB-70D201AB4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000" y="701121"/>
            <a:ext cx="5040000" cy="5455758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33144A1A-93D6-BD4E-A19B-2B9DCC6C1FCE}"/>
              </a:ext>
            </a:extLst>
          </p:cNvPr>
          <p:cNvGrpSpPr/>
          <p:nvPr/>
        </p:nvGrpSpPr>
        <p:grpSpPr>
          <a:xfrm>
            <a:off x="7225824" y="2116088"/>
            <a:ext cx="688975" cy="2639268"/>
            <a:chOff x="7225824" y="2116088"/>
            <a:chExt cx="688975" cy="2639268"/>
          </a:xfrm>
        </p:grpSpPr>
        <p:pic>
          <p:nvPicPr>
            <p:cNvPr id="6" name="Picture 37" descr="Barra">
              <a:extLst>
                <a:ext uri="{FF2B5EF4-FFF2-40B4-BE49-F238E27FC236}">
                  <a16:creationId xmlns:a16="http://schemas.microsoft.com/office/drawing/2014/main" id="{B10FA9DE-8EC0-6E46-AAA3-14C12D6F5CE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5537" y="2407444"/>
              <a:ext cx="206375" cy="2043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sellaDiTesto 4">
              <a:extLst>
                <a:ext uri="{FF2B5EF4-FFF2-40B4-BE49-F238E27FC236}">
                  <a16:creationId xmlns:a16="http://schemas.microsoft.com/office/drawing/2014/main" id="{425A71AB-0EB3-6D4B-AB3C-31793988EE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27525" y="2116088"/>
              <a:ext cx="68421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b="1" dirty="0"/>
                <a:t>2.8</a:t>
              </a:r>
            </a:p>
          </p:txBody>
        </p:sp>
        <p:sp>
          <p:nvSpPr>
            <p:cNvPr id="8" name="CasellaDiTesto 15">
              <a:extLst>
                <a:ext uri="{FF2B5EF4-FFF2-40B4-BE49-F238E27FC236}">
                  <a16:creationId xmlns:a16="http://schemas.microsoft.com/office/drawing/2014/main" id="{88445AED-8034-1241-9CAC-C36F34503C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25824" y="4450556"/>
              <a:ext cx="68421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b="1" dirty="0"/>
                <a:t>0  </a:t>
              </a:r>
            </a:p>
          </p:txBody>
        </p:sp>
        <p:sp>
          <p:nvSpPr>
            <p:cNvPr id="9" name="CasellaDiTesto 16">
              <a:extLst>
                <a:ext uri="{FF2B5EF4-FFF2-40B4-BE49-F238E27FC236}">
                  <a16:creationId xmlns:a16="http://schemas.microsoft.com/office/drawing/2014/main" id="{82CC9323-8D8D-1647-AD1E-F50979ED44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6753543" y="3289300"/>
              <a:ext cx="201771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b="1" dirty="0"/>
                <a:t> [cm]</a:t>
              </a:r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1AA70E9-0B66-8347-A8C1-D7D01BE83408}"/>
              </a:ext>
            </a:extLst>
          </p:cNvPr>
          <p:cNvSpPr txBox="1"/>
          <p:nvPr/>
        </p:nvSpPr>
        <p:spPr>
          <a:xfrm>
            <a:off x="2052000" y="701121"/>
            <a:ext cx="5040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Sentinel-1: 21082016–27082016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26F24C9-C410-A541-99F5-2783F55241B7}"/>
              </a:ext>
            </a:extLst>
          </p:cNvPr>
          <p:cNvSpPr txBox="1"/>
          <p:nvPr/>
        </p:nvSpPr>
        <p:spPr>
          <a:xfrm>
            <a:off x="395860" y="1070453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C-band:</a:t>
            </a:r>
          </a:p>
          <a:p>
            <a:pPr marL="285750" indent="-285750">
              <a:buFont typeface="Symbol" pitchFamily="2" charset="2"/>
              <a:buChar char="l"/>
            </a:pPr>
            <a:r>
              <a:rPr lang="it-IT" dirty="0"/>
              <a:t>= 5.5 cm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64A12236-BD64-7144-9736-AAC579D48103}"/>
              </a:ext>
            </a:extLst>
          </p:cNvPr>
          <p:cNvCxnSpPr>
            <a:cxnSpLocks/>
          </p:cNvCxnSpPr>
          <p:nvPr/>
        </p:nvCxnSpPr>
        <p:spPr bwMode="auto">
          <a:xfrm rot="780000">
            <a:off x="7488511" y="5090602"/>
            <a:ext cx="0" cy="108012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26E3831-7192-D948-A4A2-F199E18F1843}"/>
              </a:ext>
            </a:extLst>
          </p:cNvPr>
          <p:cNvSpPr txBox="1"/>
          <p:nvPr/>
        </p:nvSpPr>
        <p:spPr>
          <a:xfrm rot="16988039">
            <a:off x="6995966" y="5445995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Descending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2215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E19398-DF1F-334E-A53A-5E574E57A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Fringe analysis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F25A88F-9C19-5944-AEEB-70D201AB4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000" y="701121"/>
            <a:ext cx="5040000" cy="5455757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33144A1A-93D6-BD4E-A19B-2B9DCC6C1FCE}"/>
              </a:ext>
            </a:extLst>
          </p:cNvPr>
          <p:cNvGrpSpPr/>
          <p:nvPr/>
        </p:nvGrpSpPr>
        <p:grpSpPr>
          <a:xfrm>
            <a:off x="7225824" y="2116088"/>
            <a:ext cx="688975" cy="2639268"/>
            <a:chOff x="7225824" y="2116088"/>
            <a:chExt cx="688975" cy="2639268"/>
          </a:xfrm>
        </p:grpSpPr>
        <p:pic>
          <p:nvPicPr>
            <p:cNvPr id="6" name="Picture 37" descr="Barra">
              <a:extLst>
                <a:ext uri="{FF2B5EF4-FFF2-40B4-BE49-F238E27FC236}">
                  <a16:creationId xmlns:a16="http://schemas.microsoft.com/office/drawing/2014/main" id="{B10FA9DE-8EC0-6E46-AAA3-14C12D6F5CE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5537" y="2407444"/>
              <a:ext cx="206375" cy="2043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sellaDiTesto 4">
              <a:extLst>
                <a:ext uri="{FF2B5EF4-FFF2-40B4-BE49-F238E27FC236}">
                  <a16:creationId xmlns:a16="http://schemas.microsoft.com/office/drawing/2014/main" id="{425A71AB-0EB3-6D4B-AB3C-31793988EE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27525" y="2116088"/>
              <a:ext cx="68421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b="1" dirty="0"/>
                <a:t>8</a:t>
              </a:r>
            </a:p>
          </p:txBody>
        </p:sp>
        <p:sp>
          <p:nvSpPr>
            <p:cNvPr id="8" name="CasellaDiTesto 15">
              <a:extLst>
                <a:ext uri="{FF2B5EF4-FFF2-40B4-BE49-F238E27FC236}">
                  <a16:creationId xmlns:a16="http://schemas.microsoft.com/office/drawing/2014/main" id="{88445AED-8034-1241-9CAC-C36F34503C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25824" y="4450556"/>
              <a:ext cx="68421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b="1" dirty="0"/>
                <a:t>-21  </a:t>
              </a:r>
            </a:p>
          </p:txBody>
        </p:sp>
        <p:sp>
          <p:nvSpPr>
            <p:cNvPr id="9" name="CasellaDiTesto 16">
              <a:extLst>
                <a:ext uri="{FF2B5EF4-FFF2-40B4-BE49-F238E27FC236}">
                  <a16:creationId xmlns:a16="http://schemas.microsoft.com/office/drawing/2014/main" id="{82CC9323-8D8D-1647-AD1E-F50979ED44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6753543" y="3289300"/>
              <a:ext cx="201771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b="1" dirty="0"/>
                <a:t> [cm]</a:t>
              </a:r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1AA70E9-0B66-8347-A8C1-D7D01BE83408}"/>
              </a:ext>
            </a:extLst>
          </p:cNvPr>
          <p:cNvSpPr txBox="1"/>
          <p:nvPr/>
        </p:nvSpPr>
        <p:spPr>
          <a:xfrm>
            <a:off x="2052000" y="701121"/>
            <a:ext cx="5040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Sentinel-1: 21082016–27082016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26F24C9-C410-A541-99F5-2783F55241B7}"/>
              </a:ext>
            </a:extLst>
          </p:cNvPr>
          <p:cNvSpPr txBox="1"/>
          <p:nvPr/>
        </p:nvSpPr>
        <p:spPr>
          <a:xfrm>
            <a:off x="395860" y="1070453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C-band:</a:t>
            </a:r>
          </a:p>
          <a:p>
            <a:pPr marL="285750" indent="-285750">
              <a:buFont typeface="Symbol" pitchFamily="2" charset="2"/>
              <a:buChar char="l"/>
            </a:pPr>
            <a:r>
              <a:rPr lang="it-IT" dirty="0"/>
              <a:t>= 5.5 cm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8B93D237-9BBA-3943-AAA2-DA72F0EBD86D}"/>
              </a:ext>
            </a:extLst>
          </p:cNvPr>
          <p:cNvCxnSpPr>
            <a:cxnSpLocks/>
          </p:cNvCxnSpPr>
          <p:nvPr/>
        </p:nvCxnSpPr>
        <p:spPr bwMode="auto">
          <a:xfrm rot="780000">
            <a:off x="7488511" y="5090602"/>
            <a:ext cx="0" cy="108012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4A50FC9-8192-684B-865B-A84F8EE0FB1C}"/>
              </a:ext>
            </a:extLst>
          </p:cNvPr>
          <p:cNvSpPr txBox="1"/>
          <p:nvPr/>
        </p:nvSpPr>
        <p:spPr>
          <a:xfrm rot="16988039">
            <a:off x="6995966" y="5445995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Descending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60412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ttangolo 26"/>
          <p:cNvSpPr>
            <a:spLocks noChangeArrowheads="1"/>
          </p:cNvSpPr>
          <p:nvPr/>
        </p:nvSpPr>
        <p:spPr bwMode="auto">
          <a:xfrm>
            <a:off x="215900" y="1557338"/>
            <a:ext cx="867727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b="1" dirty="0">
                <a:latin typeface="Tahoma" charset="0"/>
              </a:rPr>
              <a:t> </a:t>
            </a:r>
            <a:r>
              <a:rPr lang="en-US" sz="2400" b="1" u="sng" dirty="0">
                <a:latin typeface="Tahoma" charset="0"/>
              </a:rPr>
              <a:t>Active</a:t>
            </a:r>
            <a:r>
              <a:rPr lang="en-US" sz="2400" b="1" dirty="0">
                <a:latin typeface="Tahoma" charset="0"/>
              </a:rPr>
              <a:t> sensors</a:t>
            </a:r>
          </a:p>
          <a:p>
            <a:endParaRPr lang="en-US" sz="2400" b="1" dirty="0">
              <a:latin typeface="Tahoma" charset="0"/>
            </a:endParaRPr>
          </a:p>
          <a:p>
            <a:pPr>
              <a:buFontTx/>
              <a:buChar char="•"/>
            </a:pPr>
            <a:endParaRPr lang="it-IT" sz="2400" b="1" dirty="0">
              <a:latin typeface="Tahoma" charset="0"/>
            </a:endParaRPr>
          </a:p>
          <a:p>
            <a:pPr>
              <a:buFontTx/>
              <a:buChar char="•"/>
            </a:pPr>
            <a:r>
              <a:rPr lang="en-US" sz="2400" b="1" dirty="0">
                <a:latin typeface="Tahoma" charset="0"/>
              </a:rPr>
              <a:t> </a:t>
            </a:r>
            <a:r>
              <a:rPr lang="en-US" sz="2400" b="1" u="sng" dirty="0">
                <a:latin typeface="Tahoma" charset="0"/>
              </a:rPr>
              <a:t>Microwave</a:t>
            </a:r>
            <a:r>
              <a:rPr lang="en-US" sz="2400" b="1" dirty="0">
                <a:latin typeface="Tahoma" charset="0"/>
              </a:rPr>
              <a:t> sensors</a:t>
            </a:r>
          </a:p>
          <a:p>
            <a:pPr>
              <a:buFontTx/>
              <a:buChar char="•"/>
            </a:pPr>
            <a:endParaRPr lang="it-IT" sz="2400" b="1" u="sng" dirty="0">
              <a:latin typeface="Tahoma" charset="0"/>
            </a:endParaRPr>
          </a:p>
          <a:p>
            <a:pPr>
              <a:buFontTx/>
              <a:buChar char="•"/>
            </a:pPr>
            <a:endParaRPr lang="it-IT" sz="2400" b="1" u="sng" dirty="0">
              <a:latin typeface="Tahoma" charset="0"/>
            </a:endParaRPr>
          </a:p>
          <a:p>
            <a:pPr>
              <a:buFontTx/>
              <a:buChar char="•"/>
            </a:pPr>
            <a:r>
              <a:rPr lang="en-US" sz="2400" b="1" dirty="0">
                <a:latin typeface="Tahoma" charset="0"/>
              </a:rPr>
              <a:t> </a:t>
            </a:r>
            <a:r>
              <a:rPr lang="en-US" sz="2400" b="1" u="sng" dirty="0">
                <a:latin typeface="Tahoma" charset="0"/>
              </a:rPr>
              <a:t>Coherent</a:t>
            </a:r>
            <a:r>
              <a:rPr lang="en-US" sz="2400" b="1" dirty="0">
                <a:latin typeface="Tahoma" charset="0"/>
              </a:rPr>
              <a:t>  sensors</a:t>
            </a:r>
          </a:p>
          <a:p>
            <a:pPr>
              <a:buFontTx/>
              <a:buChar char="•"/>
            </a:pPr>
            <a:endParaRPr lang="it-IT" sz="2400" b="1" u="sng" dirty="0">
              <a:latin typeface="Tahoma" charset="0"/>
            </a:endParaRPr>
          </a:p>
          <a:p>
            <a:pPr>
              <a:buFontTx/>
              <a:buChar char="•"/>
            </a:pPr>
            <a:endParaRPr lang="it-IT" sz="2400" b="1" dirty="0">
              <a:latin typeface="Tahoma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0000"/>
                </a:solidFill>
                <a:latin typeface="Tahoma" charset="0"/>
              </a:rPr>
              <a:t>Key points of Radar (SAR) Imaging from space</a:t>
            </a:r>
          </a:p>
        </p:txBody>
      </p:sp>
    </p:spTree>
    <p:extLst>
      <p:ext uri="{BB962C8B-B14F-4D97-AF65-F5344CB8AC3E}">
        <p14:creationId xmlns:p14="http://schemas.microsoft.com/office/powerpoint/2010/main" val="1420095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E19398-DF1F-334E-A53A-5E574E57A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Fringe analysis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F25A88F-9C19-5944-AEEB-70D201AB4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000" y="701121"/>
            <a:ext cx="5040000" cy="5455757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33144A1A-93D6-BD4E-A19B-2B9DCC6C1FCE}"/>
              </a:ext>
            </a:extLst>
          </p:cNvPr>
          <p:cNvGrpSpPr/>
          <p:nvPr/>
        </p:nvGrpSpPr>
        <p:grpSpPr>
          <a:xfrm>
            <a:off x="7225824" y="2116088"/>
            <a:ext cx="688975" cy="2639268"/>
            <a:chOff x="7225824" y="2116088"/>
            <a:chExt cx="688975" cy="2639268"/>
          </a:xfrm>
        </p:grpSpPr>
        <p:pic>
          <p:nvPicPr>
            <p:cNvPr id="6" name="Picture 37" descr="Barra">
              <a:extLst>
                <a:ext uri="{FF2B5EF4-FFF2-40B4-BE49-F238E27FC236}">
                  <a16:creationId xmlns:a16="http://schemas.microsoft.com/office/drawing/2014/main" id="{B10FA9DE-8EC0-6E46-AAA3-14C12D6F5CE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5537" y="2407444"/>
              <a:ext cx="206375" cy="2043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sellaDiTesto 4">
              <a:extLst>
                <a:ext uri="{FF2B5EF4-FFF2-40B4-BE49-F238E27FC236}">
                  <a16:creationId xmlns:a16="http://schemas.microsoft.com/office/drawing/2014/main" id="{425A71AB-0EB3-6D4B-AB3C-31793988EE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27525" y="2116088"/>
              <a:ext cx="68421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b="1" dirty="0"/>
                <a:t>2.8</a:t>
              </a:r>
            </a:p>
          </p:txBody>
        </p:sp>
        <p:sp>
          <p:nvSpPr>
            <p:cNvPr id="8" name="CasellaDiTesto 15">
              <a:extLst>
                <a:ext uri="{FF2B5EF4-FFF2-40B4-BE49-F238E27FC236}">
                  <a16:creationId xmlns:a16="http://schemas.microsoft.com/office/drawing/2014/main" id="{88445AED-8034-1241-9CAC-C36F34503C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25824" y="4450556"/>
              <a:ext cx="68421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b="1" dirty="0"/>
                <a:t>0  </a:t>
              </a:r>
            </a:p>
          </p:txBody>
        </p:sp>
        <p:sp>
          <p:nvSpPr>
            <p:cNvPr id="9" name="CasellaDiTesto 16">
              <a:extLst>
                <a:ext uri="{FF2B5EF4-FFF2-40B4-BE49-F238E27FC236}">
                  <a16:creationId xmlns:a16="http://schemas.microsoft.com/office/drawing/2014/main" id="{82CC9323-8D8D-1647-AD1E-F50979ED44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6753543" y="3289300"/>
              <a:ext cx="201771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b="1" dirty="0"/>
                <a:t> [cm]</a:t>
              </a:r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1AA70E9-0B66-8347-A8C1-D7D01BE83408}"/>
              </a:ext>
            </a:extLst>
          </p:cNvPr>
          <p:cNvSpPr txBox="1"/>
          <p:nvPr/>
        </p:nvSpPr>
        <p:spPr>
          <a:xfrm>
            <a:off x="2052000" y="701121"/>
            <a:ext cx="5040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Sentinel-1: 15082016–27082016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26F24C9-C410-A541-99F5-2783F55241B7}"/>
              </a:ext>
            </a:extLst>
          </p:cNvPr>
          <p:cNvSpPr txBox="1"/>
          <p:nvPr/>
        </p:nvSpPr>
        <p:spPr>
          <a:xfrm>
            <a:off x="395860" y="1070453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C-band:</a:t>
            </a:r>
          </a:p>
          <a:p>
            <a:pPr marL="285750" indent="-285750">
              <a:buFont typeface="Symbol" pitchFamily="2" charset="2"/>
              <a:buChar char="l"/>
            </a:pPr>
            <a:r>
              <a:rPr lang="it-IT" dirty="0"/>
              <a:t>= 5.5 cm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1A7A888D-A09A-1B4C-A7CC-11BC9010B819}"/>
              </a:ext>
            </a:extLst>
          </p:cNvPr>
          <p:cNvCxnSpPr>
            <a:cxnSpLocks/>
          </p:cNvCxnSpPr>
          <p:nvPr/>
        </p:nvCxnSpPr>
        <p:spPr bwMode="auto">
          <a:xfrm rot="10020000">
            <a:off x="1760336" y="5075928"/>
            <a:ext cx="0" cy="108012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6FDAD50-12FA-0243-AD92-6B3D9BB92BBC}"/>
              </a:ext>
            </a:extLst>
          </p:cNvPr>
          <p:cNvSpPr txBox="1"/>
          <p:nvPr/>
        </p:nvSpPr>
        <p:spPr>
          <a:xfrm rot="4574013">
            <a:off x="958194" y="5467892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Ascending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1466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F25A88F-9C19-5944-AEEB-70D201AB4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000" y="701121"/>
            <a:ext cx="5039999" cy="5455757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33144A1A-93D6-BD4E-A19B-2B9DCC6C1FCE}"/>
              </a:ext>
            </a:extLst>
          </p:cNvPr>
          <p:cNvGrpSpPr/>
          <p:nvPr/>
        </p:nvGrpSpPr>
        <p:grpSpPr>
          <a:xfrm>
            <a:off x="7225824" y="2116088"/>
            <a:ext cx="688975" cy="2639268"/>
            <a:chOff x="7225824" y="2116088"/>
            <a:chExt cx="688975" cy="2639268"/>
          </a:xfrm>
        </p:grpSpPr>
        <p:pic>
          <p:nvPicPr>
            <p:cNvPr id="6" name="Picture 37" descr="Barra">
              <a:extLst>
                <a:ext uri="{FF2B5EF4-FFF2-40B4-BE49-F238E27FC236}">
                  <a16:creationId xmlns:a16="http://schemas.microsoft.com/office/drawing/2014/main" id="{B10FA9DE-8EC0-6E46-AAA3-14C12D6F5CE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5537" y="2407444"/>
              <a:ext cx="206375" cy="2043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sellaDiTesto 4">
              <a:extLst>
                <a:ext uri="{FF2B5EF4-FFF2-40B4-BE49-F238E27FC236}">
                  <a16:creationId xmlns:a16="http://schemas.microsoft.com/office/drawing/2014/main" id="{425A71AB-0EB3-6D4B-AB3C-31793988EE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27525" y="2116088"/>
              <a:ext cx="68421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b="1" dirty="0"/>
                <a:t>5</a:t>
              </a:r>
            </a:p>
          </p:txBody>
        </p:sp>
        <p:sp>
          <p:nvSpPr>
            <p:cNvPr id="8" name="CasellaDiTesto 15">
              <a:extLst>
                <a:ext uri="{FF2B5EF4-FFF2-40B4-BE49-F238E27FC236}">
                  <a16:creationId xmlns:a16="http://schemas.microsoft.com/office/drawing/2014/main" id="{88445AED-8034-1241-9CAC-C36F34503C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25824" y="4450556"/>
              <a:ext cx="68421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b="1" dirty="0"/>
                <a:t>-22  </a:t>
              </a:r>
            </a:p>
          </p:txBody>
        </p:sp>
        <p:sp>
          <p:nvSpPr>
            <p:cNvPr id="9" name="CasellaDiTesto 16">
              <a:extLst>
                <a:ext uri="{FF2B5EF4-FFF2-40B4-BE49-F238E27FC236}">
                  <a16:creationId xmlns:a16="http://schemas.microsoft.com/office/drawing/2014/main" id="{82CC9323-8D8D-1647-AD1E-F50979ED44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6753543" y="3289300"/>
              <a:ext cx="201771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b="1" dirty="0"/>
                <a:t> [cm]</a:t>
              </a:r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1AA70E9-0B66-8347-A8C1-D7D01BE83408}"/>
              </a:ext>
            </a:extLst>
          </p:cNvPr>
          <p:cNvSpPr txBox="1"/>
          <p:nvPr/>
        </p:nvSpPr>
        <p:spPr>
          <a:xfrm>
            <a:off x="2052000" y="701121"/>
            <a:ext cx="5040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Sentinel-1: 15082016–27082016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26F24C9-C410-A541-99F5-2783F55241B7}"/>
              </a:ext>
            </a:extLst>
          </p:cNvPr>
          <p:cNvSpPr txBox="1"/>
          <p:nvPr/>
        </p:nvSpPr>
        <p:spPr>
          <a:xfrm>
            <a:off x="395860" y="1070453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C-band:</a:t>
            </a:r>
          </a:p>
          <a:p>
            <a:pPr marL="285750" indent="-285750">
              <a:buFont typeface="Symbol" pitchFamily="2" charset="2"/>
              <a:buChar char="l"/>
            </a:pPr>
            <a:r>
              <a:rPr lang="it-IT" dirty="0"/>
              <a:t>= 5.5 cm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98282313-7802-EA48-8BB3-6590C4B0F1C3}"/>
              </a:ext>
            </a:extLst>
          </p:cNvPr>
          <p:cNvCxnSpPr>
            <a:cxnSpLocks/>
          </p:cNvCxnSpPr>
          <p:nvPr/>
        </p:nvCxnSpPr>
        <p:spPr bwMode="auto">
          <a:xfrm rot="10020000">
            <a:off x="1760336" y="5075928"/>
            <a:ext cx="0" cy="108012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44B6464-1E36-684D-A377-D0DAC951E7F1}"/>
              </a:ext>
            </a:extLst>
          </p:cNvPr>
          <p:cNvSpPr txBox="1"/>
          <p:nvPr/>
        </p:nvSpPr>
        <p:spPr>
          <a:xfrm rot="4574013">
            <a:off x="958194" y="5467892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Ascending</a:t>
            </a:r>
            <a:endParaRPr lang="it-IT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6535F96-26CA-6C94-26FA-F0C11894B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Fringe analysis</a:t>
            </a:r>
          </a:p>
        </p:txBody>
      </p:sp>
    </p:spTree>
    <p:extLst>
      <p:ext uri="{BB962C8B-B14F-4D97-AF65-F5344CB8AC3E}">
        <p14:creationId xmlns:p14="http://schemas.microsoft.com/office/powerpoint/2010/main" val="463051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AF97797-A302-2840-8E85-17B13BC22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92" y="836712"/>
            <a:ext cx="7538224" cy="5354323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4E0FA75E-E08F-E72E-4A71-12A66782C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Fringe analysis</a:t>
            </a:r>
          </a:p>
        </p:txBody>
      </p:sp>
    </p:spTree>
    <p:extLst>
      <p:ext uri="{BB962C8B-B14F-4D97-AF65-F5344CB8AC3E}">
        <p14:creationId xmlns:p14="http://schemas.microsoft.com/office/powerpoint/2010/main" val="1712157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699B360-F389-0B41-B229-C04C11C473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4" t="13832" r="16420" b="18440"/>
          <a:stretch/>
        </p:blipFill>
        <p:spPr>
          <a:xfrm>
            <a:off x="544516" y="1597050"/>
            <a:ext cx="5255722" cy="388270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A00EF0E-49A0-FA44-B123-C6C674276A87}"/>
              </a:ext>
            </a:extLst>
          </p:cNvPr>
          <p:cNvSpPr/>
          <p:nvPr/>
        </p:nvSpPr>
        <p:spPr>
          <a:xfrm>
            <a:off x="664170" y="1685601"/>
            <a:ext cx="290753" cy="2596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51435" tIns="25718" rIns="51435" bIns="25718">
            <a:spAutoFit/>
          </a:bodyPr>
          <a:lstStyle/>
          <a:p>
            <a:pPr algn="ctr"/>
            <a:r>
              <a:rPr lang="es-ES" sz="13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7B97C96D-6BFB-6145-88F6-709E12AEB78F}"/>
              </a:ext>
            </a:extLst>
          </p:cNvPr>
          <p:cNvGrpSpPr/>
          <p:nvPr/>
        </p:nvGrpSpPr>
        <p:grpSpPr>
          <a:xfrm>
            <a:off x="317975" y="4764250"/>
            <a:ext cx="807468" cy="961248"/>
            <a:chOff x="1421803" y="3784913"/>
            <a:chExt cx="807468" cy="961248"/>
          </a:xfrm>
        </p:grpSpPr>
        <p:cxnSp>
          <p:nvCxnSpPr>
            <p:cNvPr id="7" name="Connettore 1 4">
              <a:extLst>
                <a:ext uri="{FF2B5EF4-FFF2-40B4-BE49-F238E27FC236}">
                  <a16:creationId xmlns:a16="http://schemas.microsoft.com/office/drawing/2014/main" id="{6F09E7BB-EC61-9D4D-AD11-D81FD6E64AAA}"/>
                </a:ext>
              </a:extLst>
            </p:cNvPr>
            <p:cNvCxnSpPr/>
            <p:nvPr/>
          </p:nvCxnSpPr>
          <p:spPr>
            <a:xfrm>
              <a:off x="1651333" y="4498014"/>
              <a:ext cx="0" cy="2050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17">
              <a:extLst>
                <a:ext uri="{FF2B5EF4-FFF2-40B4-BE49-F238E27FC236}">
                  <a16:creationId xmlns:a16="http://schemas.microsoft.com/office/drawing/2014/main" id="{8495A193-5596-9241-A27B-3A4EF578F4AC}"/>
                </a:ext>
              </a:extLst>
            </p:cNvPr>
            <p:cNvCxnSpPr/>
            <p:nvPr/>
          </p:nvCxnSpPr>
          <p:spPr>
            <a:xfrm rot="5400000">
              <a:off x="1548824" y="4395506"/>
              <a:ext cx="0" cy="2050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1141B406-0AD6-8347-B915-1E637C2503D8}"/>
                </a:ext>
              </a:extLst>
            </p:cNvPr>
            <p:cNvSpPr txBox="1"/>
            <p:nvPr/>
          </p:nvSpPr>
          <p:spPr>
            <a:xfrm rot="16200000">
              <a:off x="1181556" y="4025160"/>
              <a:ext cx="734537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1" b="1" dirty="0"/>
                <a:t>.33.97N</a:t>
              </a:r>
            </a:p>
          </p:txBody>
        </p:sp>
        <p:sp>
          <p:nvSpPr>
            <p:cNvPr id="10" name="CuadroTexto 28">
              <a:extLst>
                <a:ext uri="{FF2B5EF4-FFF2-40B4-BE49-F238E27FC236}">
                  <a16:creationId xmlns:a16="http://schemas.microsoft.com/office/drawing/2014/main" id="{802BC674-0330-2348-9C67-08FB1183FDF7}"/>
                </a:ext>
              </a:extLst>
            </p:cNvPr>
            <p:cNvSpPr txBox="1"/>
            <p:nvPr/>
          </p:nvSpPr>
          <p:spPr>
            <a:xfrm>
              <a:off x="1597480" y="4492117"/>
              <a:ext cx="631791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1" b="1" dirty="0"/>
                <a:t>44.29E</a:t>
              </a:r>
            </a:p>
          </p:txBody>
        </p:sp>
      </p:grpSp>
      <p:grpSp>
        <p:nvGrpSpPr>
          <p:cNvPr id="11" name="Gruppo 33">
            <a:extLst>
              <a:ext uri="{FF2B5EF4-FFF2-40B4-BE49-F238E27FC236}">
                <a16:creationId xmlns:a16="http://schemas.microsoft.com/office/drawing/2014/main" id="{F02E7FC2-EB81-8140-AF12-36D6EE192688}"/>
              </a:ext>
            </a:extLst>
          </p:cNvPr>
          <p:cNvGrpSpPr/>
          <p:nvPr/>
        </p:nvGrpSpPr>
        <p:grpSpPr>
          <a:xfrm rot="10800000">
            <a:off x="5219312" y="1351309"/>
            <a:ext cx="807468" cy="961248"/>
            <a:chOff x="1421803" y="3784913"/>
            <a:chExt cx="807468" cy="961248"/>
          </a:xfrm>
        </p:grpSpPr>
        <p:cxnSp>
          <p:nvCxnSpPr>
            <p:cNvPr id="12" name="Connettore 1 34">
              <a:extLst>
                <a:ext uri="{FF2B5EF4-FFF2-40B4-BE49-F238E27FC236}">
                  <a16:creationId xmlns:a16="http://schemas.microsoft.com/office/drawing/2014/main" id="{F9BFA8A2-3490-8B4D-AF36-DE462E23C29B}"/>
                </a:ext>
              </a:extLst>
            </p:cNvPr>
            <p:cNvCxnSpPr/>
            <p:nvPr/>
          </p:nvCxnSpPr>
          <p:spPr>
            <a:xfrm>
              <a:off x="1651333" y="4498014"/>
              <a:ext cx="0" cy="2050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35">
              <a:extLst>
                <a:ext uri="{FF2B5EF4-FFF2-40B4-BE49-F238E27FC236}">
                  <a16:creationId xmlns:a16="http://schemas.microsoft.com/office/drawing/2014/main" id="{CAE77966-43B4-7647-A4D6-2356D409211C}"/>
                </a:ext>
              </a:extLst>
            </p:cNvPr>
            <p:cNvCxnSpPr/>
            <p:nvPr/>
          </p:nvCxnSpPr>
          <p:spPr>
            <a:xfrm rot="5400000">
              <a:off x="1548824" y="4395506"/>
              <a:ext cx="0" cy="2050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uadroTexto 28">
              <a:extLst>
                <a:ext uri="{FF2B5EF4-FFF2-40B4-BE49-F238E27FC236}">
                  <a16:creationId xmlns:a16="http://schemas.microsoft.com/office/drawing/2014/main" id="{B730FC42-C7F2-9B4F-8931-7B8E0E2F329A}"/>
                </a:ext>
              </a:extLst>
            </p:cNvPr>
            <p:cNvSpPr txBox="1"/>
            <p:nvPr/>
          </p:nvSpPr>
          <p:spPr>
            <a:xfrm rot="5400000">
              <a:off x="1181556" y="4025160"/>
              <a:ext cx="734537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1" b="1" dirty="0"/>
                <a:t>35.33N</a:t>
              </a:r>
            </a:p>
          </p:txBody>
        </p:sp>
        <p:sp>
          <p:nvSpPr>
            <p:cNvPr id="15" name="CuadroTexto 28">
              <a:extLst>
                <a:ext uri="{FF2B5EF4-FFF2-40B4-BE49-F238E27FC236}">
                  <a16:creationId xmlns:a16="http://schemas.microsoft.com/office/drawing/2014/main" id="{5481B77F-23C9-444E-9452-2940F3300B92}"/>
                </a:ext>
              </a:extLst>
            </p:cNvPr>
            <p:cNvSpPr txBox="1"/>
            <p:nvPr/>
          </p:nvSpPr>
          <p:spPr>
            <a:xfrm rot="10800000">
              <a:off x="1597480" y="4492117"/>
              <a:ext cx="631791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1" b="1" dirty="0"/>
                <a:t>46.60E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33C6E82-5C92-E749-BC04-1A6D4B1A3237}"/>
              </a:ext>
            </a:extLst>
          </p:cNvPr>
          <p:cNvGrpSpPr/>
          <p:nvPr/>
        </p:nvGrpSpPr>
        <p:grpSpPr>
          <a:xfrm>
            <a:off x="1869872" y="5484539"/>
            <a:ext cx="2694878" cy="376833"/>
            <a:chOff x="1858918" y="2875141"/>
            <a:chExt cx="2694878" cy="376833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124ADEDF-B818-6B4C-AD2C-1FA718204469}"/>
                </a:ext>
              </a:extLst>
            </p:cNvPr>
            <p:cNvGrpSpPr/>
            <p:nvPr/>
          </p:nvGrpSpPr>
          <p:grpSpPr>
            <a:xfrm>
              <a:off x="1858918" y="2875141"/>
              <a:ext cx="2694878" cy="254044"/>
              <a:chOff x="252720" y="5254457"/>
              <a:chExt cx="3593172" cy="338726"/>
            </a:xfrm>
          </p:grpSpPr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0243F1F7-7C09-4D45-9B3D-C4B21ABD02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3" t="30856" r="1888" b="38261"/>
              <a:stretch/>
            </p:blipFill>
            <p:spPr>
              <a:xfrm>
                <a:off x="769448" y="5349013"/>
                <a:ext cx="2603897" cy="149614"/>
              </a:xfrm>
              <a:prstGeom prst="rect">
                <a:avLst/>
              </a:prstGeom>
            </p:spPr>
          </p:pic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44C43FCC-188B-7F4B-BCDB-2D4934687050}"/>
                  </a:ext>
                </a:extLst>
              </p:cNvPr>
              <p:cNvSpPr txBox="1"/>
              <p:nvPr/>
            </p:nvSpPr>
            <p:spPr>
              <a:xfrm>
                <a:off x="3338073" y="5254457"/>
                <a:ext cx="507819" cy="33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1" b="1" dirty="0"/>
                  <a:t>π </a:t>
                </a:r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33398A0B-5A75-1944-96A2-EDC69A7EC8AC}"/>
                  </a:ext>
                </a:extLst>
              </p:cNvPr>
              <p:cNvSpPr txBox="1"/>
              <p:nvPr/>
            </p:nvSpPr>
            <p:spPr>
              <a:xfrm>
                <a:off x="252720" y="5254457"/>
                <a:ext cx="617859" cy="33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1" b="1" dirty="0"/>
                  <a:t>   - </a:t>
                </a:r>
                <a:r>
                  <a:rPr lang="el-GR" sz="1051" b="1" dirty="0"/>
                  <a:t>π</a:t>
                </a:r>
                <a:endParaRPr lang="en-US" sz="1051" b="1" dirty="0"/>
              </a:p>
            </p:txBody>
          </p:sp>
        </p:grp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E3628239-0A4C-484C-A4E3-C0B579B0FFB9}"/>
                </a:ext>
              </a:extLst>
            </p:cNvPr>
            <p:cNvSpPr txBox="1"/>
            <p:nvPr/>
          </p:nvSpPr>
          <p:spPr>
            <a:xfrm>
              <a:off x="2253518" y="2997928"/>
              <a:ext cx="1933021" cy="254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1" b="1" dirty="0"/>
                <a:t>rad</a:t>
              </a: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FAE664D2-637A-3A40-A68C-E486CF1741A7}"/>
              </a:ext>
            </a:extLst>
          </p:cNvPr>
          <p:cNvGrpSpPr/>
          <p:nvPr/>
        </p:nvGrpSpPr>
        <p:grpSpPr>
          <a:xfrm>
            <a:off x="3472125" y="5158955"/>
            <a:ext cx="2524682" cy="275062"/>
            <a:chOff x="3455018" y="2537776"/>
            <a:chExt cx="1635375" cy="275062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ACE718F4-A4FB-324B-BEAE-087F9973F3FA}"/>
                </a:ext>
              </a:extLst>
            </p:cNvPr>
            <p:cNvSpPr/>
            <p:nvPr/>
          </p:nvSpPr>
          <p:spPr>
            <a:xfrm>
              <a:off x="3455018" y="2537776"/>
              <a:ext cx="1479193" cy="27506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IT" sz="1400"/>
            </a:p>
          </p:txBody>
        </p: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CC1D0DFE-4248-384C-B5A6-97F003B47DFF}"/>
                </a:ext>
              </a:extLst>
            </p:cNvPr>
            <p:cNvGrpSpPr/>
            <p:nvPr/>
          </p:nvGrpSpPr>
          <p:grpSpPr>
            <a:xfrm>
              <a:off x="3456976" y="2539193"/>
              <a:ext cx="1633417" cy="211510"/>
              <a:chOff x="3512108" y="3096746"/>
              <a:chExt cx="1633417" cy="211510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CFB7444C-5A5A-464F-9A2B-3C04D1D10E57}"/>
                  </a:ext>
                </a:extLst>
              </p:cNvPr>
              <p:cNvSpPr/>
              <p:nvPr/>
            </p:nvSpPr>
            <p:spPr>
              <a:xfrm>
                <a:off x="3606098" y="3261913"/>
                <a:ext cx="1283786" cy="45719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IT" sz="1400"/>
              </a:p>
            </p:txBody>
          </p: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DE47844C-F1D2-504C-8B4E-E47CE073D8B8}"/>
                  </a:ext>
                </a:extLst>
              </p:cNvPr>
              <p:cNvSpPr/>
              <p:nvPr/>
            </p:nvSpPr>
            <p:spPr>
              <a:xfrm>
                <a:off x="3606098" y="3262537"/>
                <a:ext cx="65107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IT" sz="1400"/>
              </a:p>
            </p:txBody>
          </p:sp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5D0E6B14-7E2F-0144-AE9E-874D1C52F02E}"/>
                  </a:ext>
                </a:extLst>
              </p:cNvPr>
              <p:cNvSpPr txBox="1"/>
              <p:nvPr/>
            </p:nvSpPr>
            <p:spPr>
              <a:xfrm>
                <a:off x="3512108" y="3097464"/>
                <a:ext cx="196241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IT" sz="600" b="1" dirty="0"/>
                  <a:t>0</a:t>
                </a:r>
              </a:p>
            </p:txBody>
          </p:sp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1213BF34-F2FB-0F4A-977F-0844326D0EFA}"/>
                  </a:ext>
                </a:extLst>
              </p:cNvPr>
              <p:cNvSpPr txBox="1"/>
              <p:nvPr/>
            </p:nvSpPr>
            <p:spPr>
              <a:xfrm>
                <a:off x="4088747" y="3096746"/>
                <a:ext cx="336847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IT" sz="600" b="1" dirty="0"/>
                  <a:t>30</a:t>
                </a:r>
              </a:p>
            </p:txBody>
          </p:sp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B122A1C9-C753-DC49-A5F1-930EDD3A56AF}"/>
                  </a:ext>
                </a:extLst>
              </p:cNvPr>
              <p:cNvSpPr txBox="1"/>
              <p:nvPr/>
            </p:nvSpPr>
            <p:spPr>
              <a:xfrm>
                <a:off x="4594594" y="3096746"/>
                <a:ext cx="550931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IT" sz="600" b="1" dirty="0"/>
                  <a:t>80 km</a:t>
                </a:r>
              </a:p>
            </p:txBody>
          </p:sp>
        </p:grpSp>
      </p:grpSp>
      <p:pic>
        <p:nvPicPr>
          <p:cNvPr id="30" name="Imagen 29">
            <a:extLst>
              <a:ext uri="{FF2B5EF4-FFF2-40B4-BE49-F238E27FC236}">
                <a16:creationId xmlns:a16="http://schemas.microsoft.com/office/drawing/2014/main" id="{93CBA484-5DF1-F64C-B038-F90FD03CCE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1" t="13837" r="16420" b="17781"/>
          <a:stretch/>
        </p:blipFill>
        <p:spPr>
          <a:xfrm>
            <a:off x="3297206" y="2007291"/>
            <a:ext cx="5198032" cy="3889542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BB1C2D80-8300-1940-84B5-8823E26C2E12}"/>
              </a:ext>
            </a:extLst>
          </p:cNvPr>
          <p:cNvSpPr/>
          <p:nvPr/>
        </p:nvSpPr>
        <p:spPr>
          <a:xfrm>
            <a:off x="3378372" y="2065051"/>
            <a:ext cx="290753" cy="2596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51435" tIns="25718" rIns="51435" bIns="25718">
            <a:spAutoFit/>
          </a:bodyPr>
          <a:lstStyle/>
          <a:p>
            <a:pPr algn="ctr"/>
            <a:r>
              <a:rPr lang="es-ES" sz="13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434AF755-F8FC-2B4F-BF63-4420621D114B}"/>
              </a:ext>
            </a:extLst>
          </p:cNvPr>
          <p:cNvGrpSpPr/>
          <p:nvPr/>
        </p:nvGrpSpPr>
        <p:grpSpPr>
          <a:xfrm>
            <a:off x="4427361" y="5873491"/>
            <a:ext cx="2820319" cy="438141"/>
            <a:chOff x="121903" y="5245990"/>
            <a:chExt cx="3760426" cy="584189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8F26D9B6-B3D4-3E4E-AC96-B14E9C361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3" t="30856" r="1888" b="38261"/>
            <a:stretch/>
          </p:blipFill>
          <p:spPr>
            <a:xfrm>
              <a:off x="769449" y="5349013"/>
              <a:ext cx="2603897" cy="149614"/>
            </a:xfrm>
            <a:prstGeom prst="rect">
              <a:avLst/>
            </a:prstGeom>
          </p:spPr>
        </p:pic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D0FB6CAD-CBAB-D84D-B1BB-759AD0528B58}"/>
                </a:ext>
              </a:extLst>
            </p:cNvPr>
            <p:cNvSpPr txBox="1"/>
            <p:nvPr/>
          </p:nvSpPr>
          <p:spPr>
            <a:xfrm>
              <a:off x="723608" y="5491453"/>
              <a:ext cx="2695576" cy="3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1" b="1" dirty="0"/>
                <a:t>LOS displacement (cm)</a:t>
              </a: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889E051A-A959-0A49-8535-965B0FF7EC89}"/>
                </a:ext>
              </a:extLst>
            </p:cNvPr>
            <p:cNvSpPr txBox="1"/>
            <p:nvPr/>
          </p:nvSpPr>
          <p:spPr>
            <a:xfrm>
              <a:off x="3244941" y="5245990"/>
              <a:ext cx="637388" cy="3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1" b="1" dirty="0"/>
                <a:t> &gt; 89  </a:t>
              </a: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30A406D3-BD1F-4044-ABAE-0B0E115BC9AB}"/>
                </a:ext>
              </a:extLst>
            </p:cNvPr>
            <p:cNvSpPr txBox="1"/>
            <p:nvPr/>
          </p:nvSpPr>
          <p:spPr>
            <a:xfrm>
              <a:off x="121903" y="5245990"/>
              <a:ext cx="848541" cy="3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1" b="1" dirty="0"/>
                <a:t>   -89 &lt;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964F97DE-6666-334C-8C2E-1DAF7EDF5C38}"/>
              </a:ext>
            </a:extLst>
          </p:cNvPr>
          <p:cNvGrpSpPr/>
          <p:nvPr/>
        </p:nvGrpSpPr>
        <p:grpSpPr>
          <a:xfrm>
            <a:off x="6160388" y="5563257"/>
            <a:ext cx="2524682" cy="275062"/>
            <a:chOff x="3455018" y="2537776"/>
            <a:chExt cx="1635375" cy="275062"/>
          </a:xfrm>
        </p:grpSpPr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B08BE021-2F26-6646-98E5-FDA3ADF4E225}"/>
                </a:ext>
              </a:extLst>
            </p:cNvPr>
            <p:cNvSpPr/>
            <p:nvPr/>
          </p:nvSpPr>
          <p:spPr>
            <a:xfrm>
              <a:off x="3455018" y="2537776"/>
              <a:ext cx="1479193" cy="27506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IT" sz="1400"/>
            </a:p>
          </p:txBody>
        </p: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DB4E9F20-C932-8741-A442-8DFE167E27D3}"/>
                </a:ext>
              </a:extLst>
            </p:cNvPr>
            <p:cNvGrpSpPr/>
            <p:nvPr/>
          </p:nvGrpSpPr>
          <p:grpSpPr>
            <a:xfrm>
              <a:off x="3456976" y="2539193"/>
              <a:ext cx="1633417" cy="211510"/>
              <a:chOff x="3512108" y="3096746"/>
              <a:chExt cx="1633417" cy="211510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FF34F469-7EEF-1447-8D1C-9D724E08AE31}"/>
                  </a:ext>
                </a:extLst>
              </p:cNvPr>
              <p:cNvSpPr/>
              <p:nvPr/>
            </p:nvSpPr>
            <p:spPr>
              <a:xfrm>
                <a:off x="3606098" y="3261913"/>
                <a:ext cx="1283786" cy="45719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IT" sz="1400"/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ACFBCC9B-B9C9-0A4E-BFAC-C97CAE58F1E5}"/>
                  </a:ext>
                </a:extLst>
              </p:cNvPr>
              <p:cNvSpPr/>
              <p:nvPr/>
            </p:nvSpPr>
            <p:spPr>
              <a:xfrm>
                <a:off x="3606098" y="3262537"/>
                <a:ext cx="65107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IT" sz="1400"/>
              </a:p>
            </p:txBody>
          </p:sp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05660889-9C9A-B349-AE55-037ABE099A4A}"/>
                  </a:ext>
                </a:extLst>
              </p:cNvPr>
              <p:cNvSpPr txBox="1"/>
              <p:nvPr/>
            </p:nvSpPr>
            <p:spPr>
              <a:xfrm>
                <a:off x="3512108" y="3097464"/>
                <a:ext cx="196241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IT" sz="600" b="1" dirty="0"/>
                  <a:t>0</a:t>
                </a:r>
              </a:p>
            </p:txBody>
          </p:sp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FEA23058-843D-1E4F-A16B-AC5C5B13AF8A}"/>
                  </a:ext>
                </a:extLst>
              </p:cNvPr>
              <p:cNvSpPr txBox="1"/>
              <p:nvPr/>
            </p:nvSpPr>
            <p:spPr>
              <a:xfrm>
                <a:off x="4088747" y="3096746"/>
                <a:ext cx="336847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IT" sz="600" b="1" dirty="0"/>
                  <a:t>30</a:t>
                </a:r>
              </a:p>
            </p:txBody>
          </p:sp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0B834205-469D-824A-B8D7-3CF3029B825D}"/>
                  </a:ext>
                </a:extLst>
              </p:cNvPr>
              <p:cNvSpPr txBox="1"/>
              <p:nvPr/>
            </p:nvSpPr>
            <p:spPr>
              <a:xfrm>
                <a:off x="4594594" y="3096746"/>
                <a:ext cx="550931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IT" sz="600" b="1" dirty="0"/>
                  <a:t>80 km</a:t>
                </a:r>
              </a:p>
            </p:txBody>
          </p:sp>
        </p:grpSp>
      </p:grpSp>
      <p:grpSp>
        <p:nvGrpSpPr>
          <p:cNvPr id="45" name="Gruppo 5">
            <a:extLst>
              <a:ext uri="{FF2B5EF4-FFF2-40B4-BE49-F238E27FC236}">
                <a16:creationId xmlns:a16="http://schemas.microsoft.com/office/drawing/2014/main" id="{85FC27A6-343A-CF4A-9D43-D5FBA5E2EFA4}"/>
              </a:ext>
            </a:extLst>
          </p:cNvPr>
          <p:cNvGrpSpPr/>
          <p:nvPr/>
        </p:nvGrpSpPr>
        <p:grpSpPr>
          <a:xfrm>
            <a:off x="3077695" y="5190177"/>
            <a:ext cx="807468" cy="961248"/>
            <a:chOff x="1421803" y="3784913"/>
            <a:chExt cx="807468" cy="961248"/>
          </a:xfrm>
        </p:grpSpPr>
        <p:cxnSp>
          <p:nvCxnSpPr>
            <p:cNvPr id="46" name="Connettore 1 4">
              <a:extLst>
                <a:ext uri="{FF2B5EF4-FFF2-40B4-BE49-F238E27FC236}">
                  <a16:creationId xmlns:a16="http://schemas.microsoft.com/office/drawing/2014/main" id="{F1AE6929-8ACB-3840-BBC2-935589C06BCF}"/>
                </a:ext>
              </a:extLst>
            </p:cNvPr>
            <p:cNvCxnSpPr/>
            <p:nvPr/>
          </p:nvCxnSpPr>
          <p:spPr>
            <a:xfrm>
              <a:off x="1651333" y="4498014"/>
              <a:ext cx="0" cy="2050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17">
              <a:extLst>
                <a:ext uri="{FF2B5EF4-FFF2-40B4-BE49-F238E27FC236}">
                  <a16:creationId xmlns:a16="http://schemas.microsoft.com/office/drawing/2014/main" id="{90A44387-A0BB-5048-93D8-12704EA2BB96}"/>
                </a:ext>
              </a:extLst>
            </p:cNvPr>
            <p:cNvCxnSpPr/>
            <p:nvPr/>
          </p:nvCxnSpPr>
          <p:spPr>
            <a:xfrm rot="5400000">
              <a:off x="1548824" y="4395506"/>
              <a:ext cx="0" cy="2050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644E1D2B-3A49-1F45-B9EA-881C075FCB33}"/>
                </a:ext>
              </a:extLst>
            </p:cNvPr>
            <p:cNvSpPr txBox="1"/>
            <p:nvPr/>
          </p:nvSpPr>
          <p:spPr>
            <a:xfrm rot="16200000">
              <a:off x="1181556" y="4025160"/>
              <a:ext cx="734537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1" b="1" dirty="0"/>
                <a:t>.33.97N</a:t>
              </a:r>
            </a:p>
          </p:txBody>
        </p:sp>
        <p:sp>
          <p:nvSpPr>
            <p:cNvPr id="49" name="CuadroTexto 28">
              <a:extLst>
                <a:ext uri="{FF2B5EF4-FFF2-40B4-BE49-F238E27FC236}">
                  <a16:creationId xmlns:a16="http://schemas.microsoft.com/office/drawing/2014/main" id="{926FCFBB-C4CD-7245-92DB-3E3927F2B056}"/>
                </a:ext>
              </a:extLst>
            </p:cNvPr>
            <p:cNvSpPr txBox="1"/>
            <p:nvPr/>
          </p:nvSpPr>
          <p:spPr>
            <a:xfrm>
              <a:off x="1597480" y="4492117"/>
              <a:ext cx="631791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1" b="1" dirty="0"/>
                <a:t>44.29E</a:t>
              </a:r>
            </a:p>
          </p:txBody>
        </p:sp>
      </p:grpSp>
      <p:grpSp>
        <p:nvGrpSpPr>
          <p:cNvPr id="50" name="Gruppo 33">
            <a:extLst>
              <a:ext uri="{FF2B5EF4-FFF2-40B4-BE49-F238E27FC236}">
                <a16:creationId xmlns:a16="http://schemas.microsoft.com/office/drawing/2014/main" id="{8AB4E463-7A98-DD42-B83B-D37D17984F71}"/>
              </a:ext>
            </a:extLst>
          </p:cNvPr>
          <p:cNvGrpSpPr/>
          <p:nvPr/>
        </p:nvGrpSpPr>
        <p:grpSpPr>
          <a:xfrm rot="10800000">
            <a:off x="7907282" y="1768385"/>
            <a:ext cx="807468" cy="961248"/>
            <a:chOff x="1421803" y="3784913"/>
            <a:chExt cx="807468" cy="961248"/>
          </a:xfrm>
        </p:grpSpPr>
        <p:cxnSp>
          <p:nvCxnSpPr>
            <p:cNvPr id="51" name="Connettore 1 34">
              <a:extLst>
                <a:ext uri="{FF2B5EF4-FFF2-40B4-BE49-F238E27FC236}">
                  <a16:creationId xmlns:a16="http://schemas.microsoft.com/office/drawing/2014/main" id="{B9C15837-2E76-0B41-B2BC-1BB96D518D30}"/>
                </a:ext>
              </a:extLst>
            </p:cNvPr>
            <p:cNvCxnSpPr/>
            <p:nvPr/>
          </p:nvCxnSpPr>
          <p:spPr>
            <a:xfrm>
              <a:off x="1651333" y="4498014"/>
              <a:ext cx="0" cy="2050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35">
              <a:extLst>
                <a:ext uri="{FF2B5EF4-FFF2-40B4-BE49-F238E27FC236}">
                  <a16:creationId xmlns:a16="http://schemas.microsoft.com/office/drawing/2014/main" id="{222B6DD1-DC7A-9E45-985A-9167FED4D59C}"/>
                </a:ext>
              </a:extLst>
            </p:cNvPr>
            <p:cNvCxnSpPr/>
            <p:nvPr/>
          </p:nvCxnSpPr>
          <p:spPr>
            <a:xfrm rot="5400000">
              <a:off x="1548824" y="4395506"/>
              <a:ext cx="0" cy="2050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CuadroTexto 28">
              <a:extLst>
                <a:ext uri="{FF2B5EF4-FFF2-40B4-BE49-F238E27FC236}">
                  <a16:creationId xmlns:a16="http://schemas.microsoft.com/office/drawing/2014/main" id="{D5A8B365-BC19-0C4E-93D1-1C98CEDCEB91}"/>
                </a:ext>
              </a:extLst>
            </p:cNvPr>
            <p:cNvSpPr txBox="1"/>
            <p:nvPr/>
          </p:nvSpPr>
          <p:spPr>
            <a:xfrm rot="5400000">
              <a:off x="1181556" y="4025160"/>
              <a:ext cx="734537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1" b="1" dirty="0"/>
                <a:t>35.33N</a:t>
              </a:r>
            </a:p>
          </p:txBody>
        </p:sp>
        <p:sp>
          <p:nvSpPr>
            <p:cNvPr id="54" name="CuadroTexto 28">
              <a:extLst>
                <a:ext uri="{FF2B5EF4-FFF2-40B4-BE49-F238E27FC236}">
                  <a16:creationId xmlns:a16="http://schemas.microsoft.com/office/drawing/2014/main" id="{254BA7E3-C5A6-2E46-9D0F-79C9B4E9CC47}"/>
                </a:ext>
              </a:extLst>
            </p:cNvPr>
            <p:cNvSpPr txBox="1"/>
            <p:nvPr/>
          </p:nvSpPr>
          <p:spPr>
            <a:xfrm rot="10800000">
              <a:off x="1597480" y="4492117"/>
              <a:ext cx="631791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1" b="1" dirty="0"/>
                <a:t>46.60E</a:t>
              </a:r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07FF525C-9795-AE39-C839-DE66C2A18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Fringe analysis</a:t>
            </a:r>
          </a:p>
        </p:txBody>
      </p:sp>
    </p:spTree>
    <p:extLst>
      <p:ext uri="{BB962C8B-B14F-4D97-AF65-F5344CB8AC3E}">
        <p14:creationId xmlns:p14="http://schemas.microsoft.com/office/powerpoint/2010/main" val="101191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>
            <a:extLst>
              <a:ext uri="{FF2B5EF4-FFF2-40B4-BE49-F238E27FC236}">
                <a16:creationId xmlns:a16="http://schemas.microsoft.com/office/drawing/2014/main" id="{B3B40F6E-2D2A-7A46-A2A4-3F90A6405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64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Multi-orbit LOS displacement combination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3D468903-B38B-EC4A-A434-668FBC3A95B1}"/>
                  </a:ext>
                </a:extLst>
              </p:cNvPr>
              <p:cNvSpPr/>
              <p:nvPr/>
            </p:nvSpPr>
            <p:spPr>
              <a:xfrm>
                <a:off x="938553" y="5013176"/>
                <a:ext cx="8064896" cy="10795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𝑙𝑜𝑠</m:t>
                          </m:r>
                        </m:sub>
                      </m:sSub>
                      <m:r>
                        <a:rPr lang="it-IT" sz="22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200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it-IT" sz="2200" i="0">
                              <a:latin typeface="Cambria Math" panose="02040503050406030204" pitchFamily="18" charset="0"/>
                            </a:rPr>
                            <m:t>   −</m:t>
                          </m:r>
                          <m:func>
                            <m:func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200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unc>
                            <m:func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200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it-IT" sz="2200" i="0">
                              <a:latin typeface="Cambria Math" panose="02040503050406030204" pitchFamily="18" charset="0"/>
                            </a:rPr>
                            <m:t>  </m:t>
                          </m:r>
                          <m:func>
                            <m:func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it-IT" sz="22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it-IT" sz="2200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unc>
                            <m:func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200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it-IT" sz="2200" i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func>
                        </m:e>
                      </m:d>
                      <m:d>
                        <m:d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it-IT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it-IT" sz="2200" i="1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it-IT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it-IT" sz="22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it-IT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it-IT" sz="22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it-IT" sz="220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3D468903-B38B-EC4A-A434-668FBC3A95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553" y="5013176"/>
                <a:ext cx="8064896" cy="10795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uppo 56">
            <a:extLst>
              <a:ext uri="{FF2B5EF4-FFF2-40B4-BE49-F238E27FC236}">
                <a16:creationId xmlns:a16="http://schemas.microsoft.com/office/drawing/2014/main" id="{B3C10CD2-14B0-A34F-9CBD-61B5AB04988C}"/>
              </a:ext>
            </a:extLst>
          </p:cNvPr>
          <p:cNvGrpSpPr/>
          <p:nvPr/>
        </p:nvGrpSpPr>
        <p:grpSpPr>
          <a:xfrm>
            <a:off x="2486188" y="980728"/>
            <a:ext cx="4678325" cy="3881316"/>
            <a:chOff x="1979712" y="124542"/>
            <a:chExt cx="5660774" cy="4696393"/>
          </a:xfrm>
        </p:grpSpPr>
        <p:sp>
          <p:nvSpPr>
            <p:cNvPr id="58" name="Rectangle 2">
              <a:extLst>
                <a:ext uri="{FF2B5EF4-FFF2-40B4-BE49-F238E27FC236}">
                  <a16:creationId xmlns:a16="http://schemas.microsoft.com/office/drawing/2014/main" id="{18ADE72D-8F91-B84C-85FE-794DF76CE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712" y="260648"/>
              <a:ext cx="5472335" cy="4465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9" name="Text Box 9">
              <a:extLst>
                <a:ext uri="{FF2B5EF4-FFF2-40B4-BE49-F238E27FC236}">
                  <a16:creationId xmlns:a16="http://schemas.microsoft.com/office/drawing/2014/main" id="{CC4A2A20-AE69-4949-BF1D-99CBAA6E95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4436" y="124542"/>
              <a:ext cx="74927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0"/>
                </a:spcBef>
              </a:pPr>
              <a:r>
                <a:rPr lang="it-IT" sz="2400" b="1" dirty="0" err="1">
                  <a:effectLst/>
                </a:rPr>
                <a:t>Asc</a:t>
              </a:r>
              <a:endParaRPr lang="it-IT" sz="2400" b="1" dirty="0">
                <a:effectLst/>
              </a:endParaRPr>
            </a:p>
          </p:txBody>
        </p:sp>
        <p:sp>
          <p:nvSpPr>
            <p:cNvPr id="60" name="Text Box 10">
              <a:extLst>
                <a:ext uri="{FF2B5EF4-FFF2-40B4-BE49-F238E27FC236}">
                  <a16:creationId xmlns:a16="http://schemas.microsoft.com/office/drawing/2014/main" id="{CBF259DC-7DBF-1548-8181-2C08AAAA33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57249" y="124542"/>
              <a:ext cx="92044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 eaLnBrk="1" hangingPunct="1">
                <a:spcBef>
                  <a:spcPct val="0"/>
                </a:spcBef>
              </a:pPr>
              <a:r>
                <a:rPr lang="it-IT" sz="2400" b="1" dirty="0" err="1">
                  <a:effectLst/>
                </a:rPr>
                <a:t>Desc</a:t>
              </a:r>
              <a:endParaRPr lang="it-IT" sz="2400" b="1" dirty="0">
                <a:effectLst/>
              </a:endParaRPr>
            </a:p>
          </p:txBody>
        </p:sp>
        <p:sp>
          <p:nvSpPr>
            <p:cNvPr id="61" name="Line 11">
              <a:extLst>
                <a:ext uri="{FF2B5EF4-FFF2-40B4-BE49-F238E27FC236}">
                  <a16:creationId xmlns:a16="http://schemas.microsoft.com/office/drawing/2014/main" id="{87665BCA-F749-D647-A819-70852D0409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2515" y="3427709"/>
              <a:ext cx="360427" cy="94773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2" name="Oval 12">
              <a:extLst>
                <a:ext uri="{FF2B5EF4-FFF2-40B4-BE49-F238E27FC236}">
                  <a16:creationId xmlns:a16="http://schemas.microsoft.com/office/drawing/2014/main" id="{6366DB30-2CB3-2E4B-A66F-570FF9CBF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727" y="703559"/>
              <a:ext cx="76188" cy="762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3" name="Line 13">
              <a:extLst>
                <a:ext uri="{FF2B5EF4-FFF2-40B4-BE49-F238E27FC236}">
                  <a16:creationId xmlns:a16="http://schemas.microsoft.com/office/drawing/2014/main" id="{8E0691FA-223C-7F43-84B4-EDA72A4E7EB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2718147" y="771822"/>
              <a:ext cx="1838763" cy="266541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4" name="Oval 14">
              <a:extLst>
                <a:ext uri="{FF2B5EF4-FFF2-40B4-BE49-F238E27FC236}">
                  <a16:creationId xmlns:a16="http://schemas.microsoft.com/office/drawing/2014/main" id="{079A1973-21F4-4A41-A3FC-33CC2341B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8162" y="703559"/>
              <a:ext cx="76188" cy="762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65" name="Group 15">
              <a:extLst>
                <a:ext uri="{FF2B5EF4-FFF2-40B4-BE49-F238E27FC236}">
                  <a16:creationId xmlns:a16="http://schemas.microsoft.com/office/drawing/2014/main" id="{1D226B09-546E-174E-AF1E-002DD8BD68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4492" y="771823"/>
              <a:ext cx="1907625" cy="2663825"/>
              <a:chOff x="1747" y="1514"/>
              <a:chExt cx="1202" cy="1678"/>
            </a:xfrm>
          </p:grpSpPr>
          <p:sp>
            <p:nvSpPr>
              <p:cNvPr id="89" name="Line 16">
                <a:extLst>
                  <a:ext uri="{FF2B5EF4-FFF2-40B4-BE49-F238E27FC236}">
                    <a16:creationId xmlns:a16="http://schemas.microsoft.com/office/drawing/2014/main" id="{ED3E7456-7CE2-6F43-9BF0-8A39A03E07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5" y="1515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90" name="Freeform 17">
                <a:extLst>
                  <a:ext uri="{FF2B5EF4-FFF2-40B4-BE49-F238E27FC236}">
                    <a16:creationId xmlns:a16="http://schemas.microsoft.com/office/drawing/2014/main" id="{85F33217-6EFF-E843-8A84-2666FCFF7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1" y="1783"/>
                <a:ext cx="208" cy="92"/>
              </a:xfrm>
              <a:custGeom>
                <a:avLst/>
                <a:gdLst>
                  <a:gd name="T0" fmla="*/ 0 w 204"/>
                  <a:gd name="T1" fmla="*/ 0 h 120"/>
                  <a:gd name="T2" fmla="*/ 96 w 204"/>
                  <a:gd name="T3" fmla="*/ 96 h 120"/>
                  <a:gd name="T4" fmla="*/ 204 w 204"/>
                  <a:gd name="T5" fmla="*/ 120 h 120"/>
                  <a:gd name="T6" fmla="*/ 192 w 204"/>
                  <a:gd name="T7" fmla="*/ 9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4" h="120">
                    <a:moveTo>
                      <a:pt x="0" y="0"/>
                    </a:moveTo>
                    <a:cubicBezTo>
                      <a:pt x="31" y="38"/>
                      <a:pt x="62" y="76"/>
                      <a:pt x="96" y="96"/>
                    </a:cubicBezTo>
                    <a:cubicBezTo>
                      <a:pt x="130" y="116"/>
                      <a:pt x="188" y="120"/>
                      <a:pt x="204" y="120"/>
                    </a:cubicBezTo>
                    <a:lnTo>
                      <a:pt x="192" y="96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91" name="Text Box 18">
                <a:extLst>
                  <a:ext uri="{FF2B5EF4-FFF2-40B4-BE49-F238E27FC236}">
                    <a16:creationId xmlns:a16="http://schemas.microsoft.com/office/drawing/2014/main" id="{7C2EB3D0-37BD-A840-B5EB-D407B28AF6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89" y="1803"/>
                <a:ext cx="209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1" hangingPunct="1">
                  <a:spcBef>
                    <a:spcPct val="0"/>
                  </a:spcBef>
                </a:pPr>
                <a:r>
                  <a:rPr lang="it-IT" sz="2400" dirty="0" err="1">
                    <a:solidFill>
                      <a:srgbClr val="000000"/>
                    </a:solidFill>
                    <a:effectLst/>
                    <a:latin typeface="Times New Roman" charset="0"/>
                    <a:sym typeface="Symbol" charset="0"/>
                  </a:rPr>
                  <a:t>θ</a:t>
                </a:r>
                <a:endParaRPr lang="it-IT" sz="2400" dirty="0">
                  <a:solidFill>
                    <a:srgbClr val="000000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92" name="Line 19">
                <a:extLst>
                  <a:ext uri="{FF2B5EF4-FFF2-40B4-BE49-F238E27FC236}">
                    <a16:creationId xmlns:a16="http://schemas.microsoft.com/office/drawing/2014/main" id="{4FBC261F-5B41-5146-AE0C-49186592089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747" y="1514"/>
                <a:ext cx="1181" cy="167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  <p:grpSp>
          <p:nvGrpSpPr>
            <p:cNvPr id="66" name="Group 20">
              <a:extLst>
                <a:ext uri="{FF2B5EF4-FFF2-40B4-BE49-F238E27FC236}">
                  <a16:creationId xmlns:a16="http://schemas.microsoft.com/office/drawing/2014/main" id="{D5DF8376-24C7-0142-ABC3-B4397EAC30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0992" y="2354564"/>
              <a:ext cx="5609494" cy="1193802"/>
              <a:chOff x="145" y="2511"/>
              <a:chExt cx="3533" cy="752"/>
            </a:xfrm>
          </p:grpSpPr>
          <p:sp>
            <p:nvSpPr>
              <p:cNvPr id="85" name="Line 21">
                <a:extLst>
                  <a:ext uri="{FF2B5EF4-FFF2-40B4-BE49-F238E27FC236}">
                    <a16:creationId xmlns:a16="http://schemas.microsoft.com/office/drawing/2014/main" id="{5343F29E-F23B-734A-B346-7FA0D6B624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5" y="3195"/>
                <a:ext cx="2784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86" name="Text Box 22">
                <a:extLst>
                  <a:ext uri="{FF2B5EF4-FFF2-40B4-BE49-F238E27FC236}">
                    <a16:creationId xmlns:a16="http://schemas.microsoft.com/office/drawing/2014/main" id="{0F867023-6784-F545-98A0-3E33DC111E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98" y="2972"/>
                <a:ext cx="480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0"/>
                  </a:spcBef>
                </a:pPr>
                <a:r>
                  <a:rPr lang="it-IT" sz="2400" dirty="0">
                    <a:solidFill>
                      <a:srgbClr val="000000"/>
                    </a:solidFill>
                    <a:effectLst/>
                    <a:latin typeface="Tahoma" charset="0"/>
                  </a:rPr>
                  <a:t>East</a:t>
                </a:r>
              </a:p>
            </p:txBody>
          </p:sp>
          <p:sp>
            <p:nvSpPr>
              <p:cNvPr id="87" name="Line 23">
                <a:extLst>
                  <a:ext uri="{FF2B5EF4-FFF2-40B4-BE49-F238E27FC236}">
                    <a16:creationId xmlns:a16="http://schemas.microsoft.com/office/drawing/2014/main" id="{5839D0DD-F0AB-9244-8831-E7C59B79F0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4" y="2811"/>
                <a:ext cx="0" cy="38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88" name="Text Box 24">
                <a:extLst>
                  <a:ext uri="{FF2B5EF4-FFF2-40B4-BE49-F238E27FC236}">
                    <a16:creationId xmlns:a16="http://schemas.microsoft.com/office/drawing/2014/main" id="{F61C7FA7-7318-0D4E-A658-38CA48AAA5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5" y="2511"/>
                <a:ext cx="232" cy="3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0"/>
                  </a:spcBef>
                </a:pPr>
                <a:r>
                  <a:rPr lang="it-IT" sz="2400" b="1" i="1" dirty="0" err="1">
                    <a:solidFill>
                      <a:srgbClr val="000000"/>
                    </a:solidFill>
                    <a:effectLst/>
                    <a:latin typeface="Times New Roman" charset="0"/>
                  </a:rPr>
                  <a:t>z</a:t>
                </a:r>
                <a:endParaRPr lang="it-IT" sz="2400" b="1" i="1" dirty="0">
                  <a:solidFill>
                    <a:srgbClr val="000000"/>
                  </a:solidFill>
                  <a:effectLst/>
                  <a:latin typeface="Times New Roman" charset="0"/>
                </a:endParaRPr>
              </a:p>
            </p:txBody>
          </p:sp>
        </p:grpSp>
        <p:grpSp>
          <p:nvGrpSpPr>
            <p:cNvPr id="67" name="Group 25">
              <a:extLst>
                <a:ext uri="{FF2B5EF4-FFF2-40B4-BE49-F238E27FC236}">
                  <a16:creationId xmlns:a16="http://schemas.microsoft.com/office/drawing/2014/main" id="{4C6CC505-B7A1-8544-B079-AEE5FFD32B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0537" y="773409"/>
              <a:ext cx="4174211" cy="3605213"/>
              <a:chOff x="422" y="1515"/>
              <a:chExt cx="2629" cy="2271"/>
            </a:xfrm>
          </p:grpSpPr>
          <p:sp>
            <p:nvSpPr>
              <p:cNvPr id="71" name="Line 26">
                <a:extLst>
                  <a:ext uri="{FF2B5EF4-FFF2-40B4-BE49-F238E27FC236}">
                    <a16:creationId xmlns:a16="http://schemas.microsoft.com/office/drawing/2014/main" id="{20846499-0C09-664D-AE33-2994886B15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5" y="1515"/>
                <a:ext cx="1394" cy="198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72" name="Line 27">
                <a:extLst>
                  <a:ext uri="{FF2B5EF4-FFF2-40B4-BE49-F238E27FC236}">
                    <a16:creationId xmlns:a16="http://schemas.microsoft.com/office/drawing/2014/main" id="{98EB3B22-6CCB-D54A-B9F4-9C899FC4F6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77" y="1515"/>
                <a:ext cx="1516" cy="220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grpSp>
            <p:nvGrpSpPr>
              <p:cNvPr id="73" name="Group 28">
                <a:extLst>
                  <a:ext uri="{FF2B5EF4-FFF2-40B4-BE49-F238E27FC236}">
                    <a16:creationId xmlns:a16="http://schemas.microsoft.com/office/drawing/2014/main" id="{46A6EE6F-C6FE-6E46-BAF6-A32D6B0380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" y="3168"/>
                <a:ext cx="2629" cy="618"/>
                <a:chOff x="422" y="3168"/>
                <a:chExt cx="2629" cy="618"/>
              </a:xfrm>
            </p:grpSpPr>
            <p:grpSp>
              <p:nvGrpSpPr>
                <p:cNvPr id="74" name="Group 29">
                  <a:extLst>
                    <a:ext uri="{FF2B5EF4-FFF2-40B4-BE49-F238E27FC236}">
                      <a16:creationId xmlns:a16="http://schemas.microsoft.com/office/drawing/2014/main" id="{0E475DD0-E0B0-6545-AEBF-C772C1950A9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6" y="3492"/>
                  <a:ext cx="538" cy="294"/>
                  <a:chOff x="1556" y="3492"/>
                  <a:chExt cx="538" cy="294"/>
                </a:xfrm>
              </p:grpSpPr>
              <p:sp>
                <p:nvSpPr>
                  <p:cNvPr id="83" name="Line 30">
                    <a:extLst>
                      <a:ext uri="{FF2B5EF4-FFF2-40B4-BE49-F238E27FC236}">
                        <a16:creationId xmlns:a16="http://schemas.microsoft.com/office/drawing/2014/main" id="{DBB095D8-9292-4F42-9882-42B1820140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56" y="3492"/>
                    <a:ext cx="406" cy="294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it-IT"/>
                  </a:p>
                </p:txBody>
              </p:sp>
              <p:sp>
                <p:nvSpPr>
                  <p:cNvPr id="84" name="Line 31">
                    <a:extLst>
                      <a:ext uri="{FF2B5EF4-FFF2-40B4-BE49-F238E27FC236}">
                        <a16:creationId xmlns:a16="http://schemas.microsoft.com/office/drawing/2014/main" id="{76ACBF68-F9AA-874C-8F2A-E7CEE01F6E9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74" y="3706"/>
                    <a:ext cx="120" cy="8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75" name="Group 32">
                  <a:extLst>
                    <a:ext uri="{FF2B5EF4-FFF2-40B4-BE49-F238E27FC236}">
                      <a16:creationId xmlns:a16="http://schemas.microsoft.com/office/drawing/2014/main" id="{0F67A904-8E7D-6E4E-BB49-7A80ADFC8A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2" y="3201"/>
                  <a:ext cx="1180" cy="428"/>
                  <a:chOff x="422" y="3201"/>
                  <a:chExt cx="1180" cy="428"/>
                </a:xfrm>
              </p:grpSpPr>
              <p:graphicFrame>
                <p:nvGraphicFramePr>
                  <p:cNvPr id="80" name="Object 33">
                    <a:extLst>
                      <a:ext uri="{FF2B5EF4-FFF2-40B4-BE49-F238E27FC236}">
                        <a16:creationId xmlns:a16="http://schemas.microsoft.com/office/drawing/2014/main" id="{AD6837B5-4B1F-4F4A-B374-0FD180AB0534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422" y="3264"/>
                  <a:ext cx="826" cy="36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4" imgW="545760" imgH="241200" progId="Equation.3">
                          <p:embed/>
                        </p:oleObj>
                      </mc:Choice>
                      <mc:Fallback>
                        <p:oleObj name="Equation" r:id="rId4" imgW="545760" imgH="241200" progId="Equation.3">
                          <p:embed/>
                          <p:pic>
                            <p:nvPicPr>
                              <p:cNvPr id="80" name="Object 33">
                                <a:extLst>
                                  <a:ext uri="{FF2B5EF4-FFF2-40B4-BE49-F238E27FC236}">
                                    <a16:creationId xmlns:a16="http://schemas.microsoft.com/office/drawing/2014/main" id="{AD6837B5-4B1F-4F4A-B374-0FD180AB0534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22" y="3264"/>
                                <a:ext cx="826" cy="36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xmlns="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 xmlns="">
                                    <a:effectLst>
                                      <a:outerShdw blurRad="63500" dist="38099" dir="2700000" algn="ctr" rotWithShape="0">
                                        <a:srgbClr val="000000">
                                          <a:alpha val="74998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81" name="AutoShape 34">
                    <a:extLst>
                      <a:ext uri="{FF2B5EF4-FFF2-40B4-BE49-F238E27FC236}">
                        <a16:creationId xmlns:a16="http://schemas.microsoft.com/office/drawing/2014/main" id="{1D092880-19E4-8F45-BE9D-24D2A7ACA42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rot="2077672">
                    <a:off x="1561" y="3201"/>
                    <a:ext cx="41" cy="284"/>
                  </a:xfrm>
                  <a:prstGeom prst="leftBrace">
                    <a:avLst>
                      <a:gd name="adj1" fmla="val 57724"/>
                      <a:gd name="adj2" fmla="val 50000"/>
                    </a:avLst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82" name="Line 35">
                    <a:extLst>
                      <a:ext uri="{FF2B5EF4-FFF2-40B4-BE49-F238E27FC236}">
                        <a16:creationId xmlns:a16="http://schemas.microsoft.com/office/drawing/2014/main" id="{85333583-6D43-794D-AE88-06D44D06E7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48" y="3331"/>
                    <a:ext cx="317" cy="13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76" name="Group 36">
                  <a:extLst>
                    <a:ext uri="{FF2B5EF4-FFF2-40B4-BE49-F238E27FC236}">
                      <a16:creationId xmlns:a16="http://schemas.microsoft.com/office/drawing/2014/main" id="{37272C2E-CEE0-8841-B350-A24FB54C6B5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68" y="3168"/>
                  <a:ext cx="1083" cy="534"/>
                  <a:chOff x="1968" y="3168"/>
                  <a:chExt cx="1083" cy="534"/>
                </a:xfrm>
              </p:grpSpPr>
              <p:graphicFrame>
                <p:nvGraphicFramePr>
                  <p:cNvPr id="77" name="Object 37">
                    <a:extLst>
                      <a:ext uri="{FF2B5EF4-FFF2-40B4-BE49-F238E27FC236}">
                        <a16:creationId xmlns:a16="http://schemas.microsoft.com/office/drawing/2014/main" id="{819D49C3-6F68-3A4D-8E69-9D65031D8EDB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321" y="3331"/>
                  <a:ext cx="730" cy="36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6" imgW="482400" imgH="241200" progId="Equation.3">
                          <p:embed/>
                        </p:oleObj>
                      </mc:Choice>
                      <mc:Fallback>
                        <p:oleObj name="Equation" r:id="rId6" imgW="482400" imgH="241200" progId="Equation.3">
                          <p:embed/>
                          <p:pic>
                            <p:nvPicPr>
                              <p:cNvPr id="77" name="Object 37">
                                <a:extLst>
                                  <a:ext uri="{FF2B5EF4-FFF2-40B4-BE49-F238E27FC236}">
                                    <a16:creationId xmlns:a16="http://schemas.microsoft.com/office/drawing/2014/main" id="{819D49C3-6F68-3A4D-8E69-9D65031D8EDB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321" y="3331"/>
                                <a:ext cx="730" cy="36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xmlns="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 xmlns="">
                                    <a:effectLst>
                                      <a:outerShdw blurRad="63500" dist="38099" dir="2700000" algn="ctr" rotWithShape="0">
                                        <a:srgbClr val="000000">
                                          <a:alpha val="74998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78" name="AutoShape 38">
                    <a:extLst>
                      <a:ext uri="{FF2B5EF4-FFF2-40B4-BE49-F238E27FC236}">
                        <a16:creationId xmlns:a16="http://schemas.microsoft.com/office/drawing/2014/main" id="{081A2FD8-E58B-D140-B939-06549422A8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rot="8700000">
                    <a:off x="1968" y="3168"/>
                    <a:ext cx="77" cy="534"/>
                  </a:xfrm>
                  <a:prstGeom prst="leftBrace">
                    <a:avLst>
                      <a:gd name="adj1" fmla="val 57792"/>
                      <a:gd name="adj2" fmla="val 50000"/>
                    </a:avLst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79" name="Line 39">
                    <a:extLst>
                      <a:ext uri="{FF2B5EF4-FFF2-40B4-BE49-F238E27FC236}">
                        <a16:creationId xmlns:a16="http://schemas.microsoft.com/office/drawing/2014/main" id="{83F6F550-586D-1742-A707-BF05467D69E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034" y="3416"/>
                    <a:ext cx="285" cy="9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it-IT"/>
                  </a:p>
                </p:txBody>
              </p:sp>
            </p:grpSp>
          </p:grpSp>
        </p:grpSp>
        <p:graphicFrame>
          <p:nvGraphicFramePr>
            <p:cNvPr id="68" name="Object 40">
              <a:extLst>
                <a:ext uri="{FF2B5EF4-FFF2-40B4-BE49-F238E27FC236}">
                  <a16:creationId xmlns:a16="http://schemas.microsoft.com/office/drawing/2014/main" id="{46FF8D24-CF82-2741-90C1-6902A603CFA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75217" y="4393897"/>
            <a:ext cx="335520" cy="427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39680" imgH="177480" progId="Equation.3">
                    <p:embed/>
                  </p:oleObj>
                </mc:Choice>
                <mc:Fallback>
                  <p:oleObj name="Equation" r:id="rId8" imgW="139680" imgH="177480" progId="Equation.3">
                    <p:embed/>
                    <p:pic>
                      <p:nvPicPr>
                        <p:cNvPr id="68" name="Object 40">
                          <a:extLst>
                            <a:ext uri="{FF2B5EF4-FFF2-40B4-BE49-F238E27FC236}">
                              <a16:creationId xmlns:a16="http://schemas.microsoft.com/office/drawing/2014/main" id="{46FF8D24-CF82-2741-90C1-6902A603CFA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75217" y="4393897"/>
                          <a:ext cx="335520" cy="4270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9" name="Oval 49">
              <a:extLst>
                <a:ext uri="{FF2B5EF4-FFF2-40B4-BE49-F238E27FC236}">
                  <a16:creationId xmlns:a16="http://schemas.microsoft.com/office/drawing/2014/main" id="{FCE0132C-C0D5-4E4E-AEF0-02128C48933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15887" y="3383259"/>
              <a:ext cx="90839" cy="9048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0" name="Rectangle 52">
              <a:extLst>
                <a:ext uri="{FF2B5EF4-FFF2-40B4-BE49-F238E27FC236}">
                  <a16:creationId xmlns:a16="http://schemas.microsoft.com/office/drawing/2014/main" id="{B931AAA8-A572-A64A-A1C8-2407D04E8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7978" y="2991147"/>
              <a:ext cx="336984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it-IT" sz="1800">
                  <a:solidFill>
                    <a:srgbClr val="000000"/>
                  </a:solidFill>
                  <a:effectLst/>
                  <a:latin typeface="Arial" charset="0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3785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ttangolo 85">
                <a:extLst>
                  <a:ext uri="{FF2B5EF4-FFF2-40B4-BE49-F238E27FC236}">
                    <a16:creationId xmlns:a16="http://schemas.microsoft.com/office/drawing/2014/main" id="{9B854C57-6767-F44D-ACD0-B2A67181B3D5}"/>
                  </a:ext>
                </a:extLst>
              </p:cNvPr>
              <p:cNvSpPr/>
              <p:nvPr/>
            </p:nvSpPr>
            <p:spPr>
              <a:xfrm>
                <a:off x="1962358" y="4752416"/>
                <a:ext cx="5705986" cy="1340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𝑙𝑜𝑠𝐴</m:t>
                                  </m:r>
                                </m:sub>
                              </m:sSub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 = 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it-IT" i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sub>
                                      </m:sSub>
                                      <m:func>
                                        <m:func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it-IT" i="0">
                                              <a:latin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</m:sub>
                                          </m:sSub>
                                          <m:r>
                                            <a:rPr lang="it-IT" i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</m:sub>
                                          </m:s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𝑠𝑖𝑛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</m:sub>
                                          </m:s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𝑠𝑖𝑛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</m:e>
                                  </m:func>
                                </m:e>
                              </m:func>
                            </m:e>
                            <m:e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</m:e>
                            <m:e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𝑙𝑜𝑠𝐷</m:t>
                                  </m:r>
                                </m:sub>
                              </m:s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sub>
                                  </m:sSub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it-IT" i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sub>
                                      </m:sSub>
                                      <m:func>
                                        <m:func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it-IT" i="0">
                                              <a:latin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sub>
                                          </m:sSub>
                                          <m:r>
                                            <a:rPr lang="it-IT" i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</m:sub>
                                          </m:s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𝑠𝑖𝑛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sub>
                                          </m:s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𝑠𝑖𝑛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</m:e>
                                  </m:func>
                                </m:e>
                              </m:func>
                            </m:e>
                            <m:e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6" name="Rettangolo 85">
                <a:extLst>
                  <a:ext uri="{FF2B5EF4-FFF2-40B4-BE49-F238E27FC236}">
                    <a16:creationId xmlns:a16="http://schemas.microsoft.com/office/drawing/2014/main" id="{9B854C57-6767-F44D-ACD0-B2A67181B3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358" y="4752416"/>
                <a:ext cx="5705986" cy="13408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po 1">
            <a:extLst>
              <a:ext uri="{FF2B5EF4-FFF2-40B4-BE49-F238E27FC236}">
                <a16:creationId xmlns:a16="http://schemas.microsoft.com/office/drawing/2014/main" id="{2058918C-ED85-9C40-80B7-14EC8892CC57}"/>
              </a:ext>
            </a:extLst>
          </p:cNvPr>
          <p:cNvGrpSpPr/>
          <p:nvPr/>
        </p:nvGrpSpPr>
        <p:grpSpPr>
          <a:xfrm>
            <a:off x="6333956" y="4797152"/>
            <a:ext cx="982767" cy="1082014"/>
            <a:chOff x="6333956" y="4797152"/>
            <a:chExt cx="982767" cy="1082014"/>
          </a:xfrm>
        </p:grpSpPr>
        <p:cxnSp>
          <p:nvCxnSpPr>
            <p:cNvPr id="87" name="Connettore 1 86">
              <a:extLst>
                <a:ext uri="{FF2B5EF4-FFF2-40B4-BE49-F238E27FC236}">
                  <a16:creationId xmlns:a16="http://schemas.microsoft.com/office/drawing/2014/main" id="{978419D0-32CE-CE4D-835E-B4775341C98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342910" y="4797152"/>
              <a:ext cx="973813" cy="108201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8" name="Connettore 1 87">
              <a:extLst>
                <a:ext uri="{FF2B5EF4-FFF2-40B4-BE49-F238E27FC236}">
                  <a16:creationId xmlns:a16="http://schemas.microsoft.com/office/drawing/2014/main" id="{611E1F7E-D070-5840-B4A3-4A83BBAEC09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333956" y="4797152"/>
              <a:ext cx="919712" cy="108201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90" name="Gruppo 89">
            <a:extLst>
              <a:ext uri="{FF2B5EF4-FFF2-40B4-BE49-F238E27FC236}">
                <a16:creationId xmlns:a16="http://schemas.microsoft.com/office/drawing/2014/main" id="{7B4ACEF0-9579-3947-9E24-F7F2EBECA220}"/>
              </a:ext>
            </a:extLst>
          </p:cNvPr>
          <p:cNvGrpSpPr/>
          <p:nvPr/>
        </p:nvGrpSpPr>
        <p:grpSpPr>
          <a:xfrm>
            <a:off x="467544" y="1101308"/>
            <a:ext cx="3877949" cy="3047772"/>
            <a:chOff x="395536" y="2829500"/>
            <a:chExt cx="3877949" cy="3047772"/>
          </a:xfrm>
        </p:grpSpPr>
        <p:pic>
          <p:nvPicPr>
            <p:cNvPr id="91" name="Immagine 90">
              <a:extLst>
                <a:ext uri="{FF2B5EF4-FFF2-40B4-BE49-F238E27FC236}">
                  <a16:creationId xmlns:a16="http://schemas.microsoft.com/office/drawing/2014/main" id="{77334C1F-229F-524B-B424-19548CDB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36" y="3384061"/>
              <a:ext cx="3877949" cy="2493211"/>
            </a:xfrm>
            <a:prstGeom prst="rect">
              <a:avLst/>
            </a:prstGeom>
          </p:spPr>
        </p:pic>
        <p:sp>
          <p:nvSpPr>
            <p:cNvPr id="92" name="CasellaDiTesto 91">
              <a:extLst>
                <a:ext uri="{FF2B5EF4-FFF2-40B4-BE49-F238E27FC236}">
                  <a16:creationId xmlns:a16="http://schemas.microsoft.com/office/drawing/2014/main" id="{C2A8DCBE-2CD9-C140-AF04-3F63FC9302BF}"/>
                </a:ext>
              </a:extLst>
            </p:cNvPr>
            <p:cNvSpPr txBox="1"/>
            <p:nvPr/>
          </p:nvSpPr>
          <p:spPr>
            <a:xfrm>
              <a:off x="1187624" y="2829500"/>
              <a:ext cx="1980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Ascending Orbit</a:t>
              </a:r>
            </a:p>
          </p:txBody>
        </p:sp>
      </p:grpSp>
      <p:grpSp>
        <p:nvGrpSpPr>
          <p:cNvPr id="93" name="Gruppo 92">
            <a:extLst>
              <a:ext uri="{FF2B5EF4-FFF2-40B4-BE49-F238E27FC236}">
                <a16:creationId xmlns:a16="http://schemas.microsoft.com/office/drawing/2014/main" id="{09852CF0-32D8-9246-B7B9-A51117818663}"/>
              </a:ext>
            </a:extLst>
          </p:cNvPr>
          <p:cNvGrpSpPr/>
          <p:nvPr/>
        </p:nvGrpSpPr>
        <p:grpSpPr>
          <a:xfrm>
            <a:off x="4936307" y="1101308"/>
            <a:ext cx="3877949" cy="3047772"/>
            <a:chOff x="4864299" y="2829500"/>
            <a:chExt cx="3877949" cy="3047772"/>
          </a:xfrm>
        </p:grpSpPr>
        <p:pic>
          <p:nvPicPr>
            <p:cNvPr id="94" name="Immagine 93">
              <a:extLst>
                <a:ext uri="{FF2B5EF4-FFF2-40B4-BE49-F238E27FC236}">
                  <a16:creationId xmlns:a16="http://schemas.microsoft.com/office/drawing/2014/main" id="{1FD89295-9D46-194F-AE83-CA7619205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4299" y="3384061"/>
              <a:ext cx="3877949" cy="2493211"/>
            </a:xfrm>
            <a:prstGeom prst="rect">
              <a:avLst/>
            </a:prstGeom>
          </p:spPr>
        </p:pic>
        <p:sp>
          <p:nvSpPr>
            <p:cNvPr id="95" name="CasellaDiTesto 94">
              <a:extLst>
                <a:ext uri="{FF2B5EF4-FFF2-40B4-BE49-F238E27FC236}">
                  <a16:creationId xmlns:a16="http://schemas.microsoft.com/office/drawing/2014/main" id="{D17A1711-A284-FC42-B758-21D49D509DEF}"/>
                </a:ext>
              </a:extLst>
            </p:cNvPr>
            <p:cNvSpPr txBox="1"/>
            <p:nvPr/>
          </p:nvSpPr>
          <p:spPr>
            <a:xfrm>
              <a:off x="6012160" y="2829500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Descending Orbit</a:t>
              </a:r>
            </a:p>
          </p:txBody>
        </p:sp>
      </p:grpSp>
      <p:sp>
        <p:nvSpPr>
          <p:cNvPr id="96" name="Rectangle 2">
            <a:extLst>
              <a:ext uri="{FF2B5EF4-FFF2-40B4-BE49-F238E27FC236}">
                <a16:creationId xmlns:a16="http://schemas.microsoft.com/office/drawing/2014/main" id="{5E847C45-F52D-5446-A35B-64CC6A240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64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Multi-orbit LOS displacement combination</a:t>
            </a:r>
          </a:p>
        </p:txBody>
      </p:sp>
    </p:spTree>
    <p:extLst>
      <p:ext uri="{BB962C8B-B14F-4D97-AF65-F5344CB8AC3E}">
        <p14:creationId xmlns:p14="http://schemas.microsoft.com/office/powerpoint/2010/main" val="151933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5" name="Rectangle 15"/>
          <p:cNvSpPr>
            <a:spLocks noChangeArrowheads="1"/>
          </p:cNvSpPr>
          <p:nvPr/>
        </p:nvSpPr>
        <p:spPr bwMode="auto">
          <a:xfrm>
            <a:off x="975328" y="765175"/>
            <a:ext cx="3702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 dirty="0">
                <a:latin typeface="Calibri"/>
                <a:cs typeface="Calibri"/>
              </a:rPr>
              <a:t>ALOS-2 ASC (09092015 – 24082016)</a:t>
            </a:r>
          </a:p>
        </p:txBody>
      </p:sp>
      <p:pic>
        <p:nvPicPr>
          <p:cNvPr id="60426" name="Immagine 1" descr="alos2_as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25" y="1125538"/>
            <a:ext cx="3732213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7" name="Rectangle 15"/>
          <p:cNvSpPr>
            <a:spLocks noChangeArrowheads="1"/>
          </p:cNvSpPr>
          <p:nvPr/>
        </p:nvSpPr>
        <p:spPr bwMode="auto">
          <a:xfrm>
            <a:off x="4331562" y="765175"/>
            <a:ext cx="3816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 dirty="0">
                <a:latin typeface="Calibri"/>
                <a:cs typeface="Calibri"/>
              </a:rPr>
              <a:t>ALOS-2 DESC (25052016 – 31082016)</a:t>
            </a:r>
          </a:p>
        </p:txBody>
      </p:sp>
      <p:pic>
        <p:nvPicPr>
          <p:cNvPr id="60428" name="Immagine 2" descr="alos2_des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2963" y="1125538"/>
            <a:ext cx="374332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9" name="Rectangle 15"/>
          <p:cNvSpPr>
            <a:spLocks noChangeArrowheads="1"/>
          </p:cNvSpPr>
          <p:nvPr/>
        </p:nvSpPr>
        <p:spPr bwMode="auto">
          <a:xfrm>
            <a:off x="4370147" y="3378200"/>
            <a:ext cx="4032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 dirty="0">
                <a:latin typeface="Calibri"/>
                <a:cs typeface="Calibri"/>
              </a:rPr>
              <a:t>Sentinel-1 DESC (21082016 – 27082016)</a:t>
            </a:r>
          </a:p>
        </p:txBody>
      </p:sp>
      <p:pic>
        <p:nvPicPr>
          <p:cNvPr id="60430" name="Immagine 1" descr="s1a_des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1375" y="3743325"/>
            <a:ext cx="3744913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35" name="Group 19"/>
          <p:cNvGrpSpPr>
            <a:grpSpLocks/>
          </p:cNvGrpSpPr>
          <p:nvPr/>
        </p:nvGrpSpPr>
        <p:grpSpPr bwMode="auto">
          <a:xfrm>
            <a:off x="2005013" y="6067425"/>
            <a:ext cx="4967287" cy="307975"/>
            <a:chOff x="521" y="3294"/>
            <a:chExt cx="3129" cy="194"/>
          </a:xfrm>
        </p:grpSpPr>
        <p:sp>
          <p:nvSpPr>
            <p:cNvPr id="60436" name="Text Box 40"/>
            <p:cNvSpPr txBox="1">
              <a:spLocks noChangeArrowheads="1"/>
            </p:cNvSpPr>
            <p:nvPr/>
          </p:nvSpPr>
          <p:spPr bwMode="auto">
            <a:xfrm>
              <a:off x="521" y="3296"/>
              <a:ext cx="312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b="1" dirty="0"/>
                <a:t>&lt;-20                       	                                               &gt;20</a:t>
              </a:r>
            </a:p>
          </p:txBody>
        </p:sp>
        <p:pic>
          <p:nvPicPr>
            <p:cNvPr id="60437" name="Picture 37" descr="Barra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1" y="3306"/>
              <a:ext cx="2268" cy="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8" name="Text Box 39"/>
            <p:cNvSpPr txBox="1">
              <a:spLocks noChangeArrowheads="1"/>
            </p:cNvSpPr>
            <p:nvPr/>
          </p:nvSpPr>
          <p:spPr bwMode="auto">
            <a:xfrm>
              <a:off x="1292" y="3294"/>
              <a:ext cx="130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b="1"/>
                <a:t>LOS Deformation [cm]</a:t>
              </a:r>
            </a:p>
          </p:txBody>
        </p:sp>
      </p:grpSp>
      <p:pic>
        <p:nvPicPr>
          <p:cNvPr id="15" name="Picture 20" descr="envis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50" y="867019"/>
            <a:ext cx="8350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686050" y="1163882"/>
            <a:ext cx="1584325" cy="1512887"/>
            <a:chOff x="377" y="592"/>
            <a:chExt cx="998" cy="953"/>
          </a:xfrm>
        </p:grpSpPr>
        <p:sp>
          <p:nvSpPr>
            <p:cNvPr id="17" name="Arc 15"/>
            <p:cNvSpPr>
              <a:spLocks/>
            </p:cNvSpPr>
            <p:nvPr/>
          </p:nvSpPr>
          <p:spPr bwMode="auto">
            <a:xfrm flipV="1">
              <a:off x="377" y="819"/>
              <a:ext cx="998" cy="7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18" name="Arc 16"/>
            <p:cNvSpPr>
              <a:spLocks/>
            </p:cNvSpPr>
            <p:nvPr/>
          </p:nvSpPr>
          <p:spPr bwMode="auto">
            <a:xfrm rot="21354846" flipV="1">
              <a:off x="377" y="819"/>
              <a:ext cx="907" cy="5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19" name="Arc 17"/>
            <p:cNvSpPr>
              <a:spLocks/>
            </p:cNvSpPr>
            <p:nvPr/>
          </p:nvSpPr>
          <p:spPr bwMode="auto">
            <a:xfrm flipV="1">
              <a:off x="404" y="710"/>
              <a:ext cx="726" cy="5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20" name="Arc 18"/>
            <p:cNvSpPr>
              <a:spLocks/>
            </p:cNvSpPr>
            <p:nvPr/>
          </p:nvSpPr>
          <p:spPr bwMode="auto">
            <a:xfrm flipV="1">
              <a:off x="422" y="683"/>
              <a:ext cx="590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21" name="Arc 19"/>
            <p:cNvSpPr>
              <a:spLocks/>
            </p:cNvSpPr>
            <p:nvPr/>
          </p:nvSpPr>
          <p:spPr bwMode="auto">
            <a:xfrm flipV="1">
              <a:off x="422" y="679"/>
              <a:ext cx="471" cy="3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22" name="Arc 20"/>
            <p:cNvSpPr>
              <a:spLocks/>
            </p:cNvSpPr>
            <p:nvPr/>
          </p:nvSpPr>
          <p:spPr bwMode="auto">
            <a:xfrm flipV="1">
              <a:off x="422" y="638"/>
              <a:ext cx="363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23" name="Arc 21"/>
            <p:cNvSpPr>
              <a:spLocks/>
            </p:cNvSpPr>
            <p:nvPr/>
          </p:nvSpPr>
          <p:spPr bwMode="auto">
            <a:xfrm flipV="1">
              <a:off x="422" y="592"/>
              <a:ext cx="227" cy="18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33" name="Rectangle 15"/>
          <p:cNvSpPr>
            <a:spLocks noChangeArrowheads="1"/>
          </p:cNvSpPr>
          <p:nvPr/>
        </p:nvSpPr>
        <p:spPr bwMode="auto">
          <a:xfrm>
            <a:off x="688481" y="3378447"/>
            <a:ext cx="40179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 dirty="0">
                <a:latin typeface="Calibri"/>
                <a:cs typeface="Calibri"/>
              </a:rPr>
              <a:t>Sentinel-1 ASC (15082016 – 27082016)</a:t>
            </a:r>
          </a:p>
        </p:txBody>
      </p:sp>
      <p:pic>
        <p:nvPicPr>
          <p:cNvPr id="34" name="Immagine 1" descr="s1a_asc_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26" y="3743572"/>
            <a:ext cx="3744913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0" descr="envis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29" y="3485351"/>
            <a:ext cx="8350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14"/>
          <p:cNvGrpSpPr>
            <a:grpSpLocks/>
          </p:cNvGrpSpPr>
          <p:nvPr/>
        </p:nvGrpSpPr>
        <p:grpSpPr bwMode="auto">
          <a:xfrm>
            <a:off x="683729" y="3782214"/>
            <a:ext cx="1584325" cy="1512887"/>
            <a:chOff x="377" y="592"/>
            <a:chExt cx="998" cy="953"/>
          </a:xfrm>
        </p:grpSpPr>
        <p:sp>
          <p:nvSpPr>
            <p:cNvPr id="37" name="Arc 15"/>
            <p:cNvSpPr>
              <a:spLocks/>
            </p:cNvSpPr>
            <p:nvPr/>
          </p:nvSpPr>
          <p:spPr bwMode="auto">
            <a:xfrm flipV="1">
              <a:off x="377" y="819"/>
              <a:ext cx="998" cy="7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38" name="Arc 16"/>
            <p:cNvSpPr>
              <a:spLocks/>
            </p:cNvSpPr>
            <p:nvPr/>
          </p:nvSpPr>
          <p:spPr bwMode="auto">
            <a:xfrm rot="21354846" flipV="1">
              <a:off x="377" y="819"/>
              <a:ext cx="907" cy="5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39" name="Arc 17"/>
            <p:cNvSpPr>
              <a:spLocks/>
            </p:cNvSpPr>
            <p:nvPr/>
          </p:nvSpPr>
          <p:spPr bwMode="auto">
            <a:xfrm flipV="1">
              <a:off x="404" y="710"/>
              <a:ext cx="726" cy="5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40" name="Arc 18"/>
            <p:cNvSpPr>
              <a:spLocks/>
            </p:cNvSpPr>
            <p:nvPr/>
          </p:nvSpPr>
          <p:spPr bwMode="auto">
            <a:xfrm flipV="1">
              <a:off x="422" y="683"/>
              <a:ext cx="590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41" name="Arc 19"/>
            <p:cNvSpPr>
              <a:spLocks/>
            </p:cNvSpPr>
            <p:nvPr/>
          </p:nvSpPr>
          <p:spPr bwMode="auto">
            <a:xfrm flipV="1">
              <a:off x="422" y="679"/>
              <a:ext cx="471" cy="3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42" name="Arc 20"/>
            <p:cNvSpPr>
              <a:spLocks/>
            </p:cNvSpPr>
            <p:nvPr/>
          </p:nvSpPr>
          <p:spPr bwMode="auto">
            <a:xfrm flipV="1">
              <a:off x="422" y="638"/>
              <a:ext cx="363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43" name="Arc 21"/>
            <p:cNvSpPr>
              <a:spLocks/>
            </p:cNvSpPr>
            <p:nvPr/>
          </p:nvSpPr>
          <p:spPr bwMode="auto">
            <a:xfrm flipV="1">
              <a:off x="422" y="592"/>
              <a:ext cx="227" cy="18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</p:grpSp>
      <p:pic>
        <p:nvPicPr>
          <p:cNvPr id="44" name="Picture 20" descr="envis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163977" y="3485351"/>
            <a:ext cx="8350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14"/>
          <p:cNvGrpSpPr>
            <a:grpSpLocks/>
          </p:cNvGrpSpPr>
          <p:nvPr/>
        </p:nvGrpSpPr>
        <p:grpSpPr bwMode="auto">
          <a:xfrm flipH="1">
            <a:off x="6822708" y="3782214"/>
            <a:ext cx="1584325" cy="1512887"/>
            <a:chOff x="377" y="592"/>
            <a:chExt cx="998" cy="953"/>
          </a:xfrm>
        </p:grpSpPr>
        <p:sp>
          <p:nvSpPr>
            <p:cNvPr id="46" name="Arc 15"/>
            <p:cNvSpPr>
              <a:spLocks/>
            </p:cNvSpPr>
            <p:nvPr/>
          </p:nvSpPr>
          <p:spPr bwMode="auto">
            <a:xfrm flipV="1">
              <a:off x="377" y="819"/>
              <a:ext cx="998" cy="7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47" name="Arc 16"/>
            <p:cNvSpPr>
              <a:spLocks/>
            </p:cNvSpPr>
            <p:nvPr/>
          </p:nvSpPr>
          <p:spPr bwMode="auto">
            <a:xfrm rot="21354846" flipV="1">
              <a:off x="377" y="819"/>
              <a:ext cx="907" cy="5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48" name="Arc 17"/>
            <p:cNvSpPr>
              <a:spLocks/>
            </p:cNvSpPr>
            <p:nvPr/>
          </p:nvSpPr>
          <p:spPr bwMode="auto">
            <a:xfrm flipV="1">
              <a:off x="404" y="710"/>
              <a:ext cx="726" cy="5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49" name="Arc 18"/>
            <p:cNvSpPr>
              <a:spLocks/>
            </p:cNvSpPr>
            <p:nvPr/>
          </p:nvSpPr>
          <p:spPr bwMode="auto">
            <a:xfrm flipV="1">
              <a:off x="422" y="683"/>
              <a:ext cx="590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50" name="Arc 19"/>
            <p:cNvSpPr>
              <a:spLocks/>
            </p:cNvSpPr>
            <p:nvPr/>
          </p:nvSpPr>
          <p:spPr bwMode="auto">
            <a:xfrm flipV="1">
              <a:off x="422" y="679"/>
              <a:ext cx="471" cy="3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51" name="Arc 20"/>
            <p:cNvSpPr>
              <a:spLocks/>
            </p:cNvSpPr>
            <p:nvPr/>
          </p:nvSpPr>
          <p:spPr bwMode="auto">
            <a:xfrm flipV="1">
              <a:off x="422" y="638"/>
              <a:ext cx="363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52" name="Arc 21"/>
            <p:cNvSpPr>
              <a:spLocks/>
            </p:cNvSpPr>
            <p:nvPr/>
          </p:nvSpPr>
          <p:spPr bwMode="auto">
            <a:xfrm flipV="1">
              <a:off x="422" y="592"/>
              <a:ext cx="227" cy="18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</p:grpSp>
      <p:pic>
        <p:nvPicPr>
          <p:cNvPr id="53" name="Picture 20" descr="envis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169842" y="863355"/>
            <a:ext cx="8350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" name="Group 14"/>
          <p:cNvGrpSpPr>
            <a:grpSpLocks/>
          </p:cNvGrpSpPr>
          <p:nvPr/>
        </p:nvGrpSpPr>
        <p:grpSpPr bwMode="auto">
          <a:xfrm flipH="1">
            <a:off x="6828573" y="1160218"/>
            <a:ext cx="1584325" cy="1512887"/>
            <a:chOff x="377" y="592"/>
            <a:chExt cx="998" cy="953"/>
          </a:xfrm>
        </p:grpSpPr>
        <p:sp>
          <p:nvSpPr>
            <p:cNvPr id="55" name="Arc 15"/>
            <p:cNvSpPr>
              <a:spLocks/>
            </p:cNvSpPr>
            <p:nvPr/>
          </p:nvSpPr>
          <p:spPr bwMode="auto">
            <a:xfrm flipV="1">
              <a:off x="377" y="819"/>
              <a:ext cx="998" cy="7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56" name="Arc 16"/>
            <p:cNvSpPr>
              <a:spLocks/>
            </p:cNvSpPr>
            <p:nvPr/>
          </p:nvSpPr>
          <p:spPr bwMode="auto">
            <a:xfrm rot="21354846" flipV="1">
              <a:off x="377" y="819"/>
              <a:ext cx="907" cy="5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57" name="Arc 17"/>
            <p:cNvSpPr>
              <a:spLocks/>
            </p:cNvSpPr>
            <p:nvPr/>
          </p:nvSpPr>
          <p:spPr bwMode="auto">
            <a:xfrm flipV="1">
              <a:off x="404" y="710"/>
              <a:ext cx="726" cy="5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58" name="Arc 18"/>
            <p:cNvSpPr>
              <a:spLocks/>
            </p:cNvSpPr>
            <p:nvPr/>
          </p:nvSpPr>
          <p:spPr bwMode="auto">
            <a:xfrm flipV="1">
              <a:off x="422" y="683"/>
              <a:ext cx="590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59" name="Arc 19"/>
            <p:cNvSpPr>
              <a:spLocks/>
            </p:cNvSpPr>
            <p:nvPr/>
          </p:nvSpPr>
          <p:spPr bwMode="auto">
            <a:xfrm flipV="1">
              <a:off x="422" y="679"/>
              <a:ext cx="471" cy="3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60" name="Arc 20"/>
            <p:cNvSpPr>
              <a:spLocks/>
            </p:cNvSpPr>
            <p:nvPr/>
          </p:nvSpPr>
          <p:spPr bwMode="auto">
            <a:xfrm flipV="1">
              <a:off x="422" y="638"/>
              <a:ext cx="363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61" name="Arc 21"/>
            <p:cNvSpPr>
              <a:spLocks/>
            </p:cNvSpPr>
            <p:nvPr/>
          </p:nvSpPr>
          <p:spPr bwMode="auto">
            <a:xfrm flipV="1">
              <a:off x="422" y="592"/>
              <a:ext cx="227" cy="18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62" name="Text Box 9"/>
          <p:cNvSpPr txBox="1">
            <a:spLocks noChangeArrowheads="1"/>
          </p:cNvSpPr>
          <p:nvPr/>
        </p:nvSpPr>
        <p:spPr bwMode="auto">
          <a:xfrm>
            <a:off x="0" y="174186"/>
            <a:ext cx="91440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3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Amatrice</a:t>
            </a:r>
            <a:r>
              <a:rPr lang="en-US" sz="23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earthquake (24/08/2016): </a:t>
            </a:r>
            <a:r>
              <a:rPr lang="en-US" sz="23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DInSAR</a:t>
            </a:r>
            <a:r>
              <a:rPr lang="en-US" sz="23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analysis</a:t>
            </a:r>
          </a:p>
        </p:txBody>
      </p:sp>
    </p:spTree>
    <p:extLst>
      <p:ext uri="{BB962C8B-B14F-4D97-AF65-F5344CB8AC3E}">
        <p14:creationId xmlns:p14="http://schemas.microsoft.com/office/powerpoint/2010/main" val="417467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U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950590"/>
            <a:ext cx="48101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37" descr="Barra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3513" y="1125067"/>
            <a:ext cx="206375" cy="2043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7" name="CasellaDiTesto 4"/>
          <p:cNvSpPr txBox="1">
            <a:spLocks noChangeArrowheads="1"/>
          </p:cNvSpPr>
          <p:nvPr/>
        </p:nvSpPr>
        <p:spPr bwMode="auto">
          <a:xfrm>
            <a:off x="5042395" y="823367"/>
            <a:ext cx="684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b="1" dirty="0"/>
              <a:t>&gt; 20</a:t>
            </a:r>
          </a:p>
        </p:txBody>
      </p:sp>
      <p:sp>
        <p:nvSpPr>
          <p:cNvPr id="50188" name="CasellaDiTesto 15"/>
          <p:cNvSpPr txBox="1">
            <a:spLocks noChangeArrowheads="1"/>
          </p:cNvSpPr>
          <p:nvPr/>
        </p:nvSpPr>
        <p:spPr bwMode="auto">
          <a:xfrm>
            <a:off x="5003800" y="3168179"/>
            <a:ext cx="684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b="1"/>
              <a:t>&lt; - 20</a:t>
            </a:r>
          </a:p>
        </p:txBody>
      </p:sp>
      <p:sp>
        <p:nvSpPr>
          <p:cNvPr id="50189" name="CasellaDiTesto 16"/>
          <p:cNvSpPr txBox="1">
            <a:spLocks noChangeArrowheads="1"/>
          </p:cNvSpPr>
          <p:nvPr/>
        </p:nvSpPr>
        <p:spPr bwMode="auto">
          <a:xfrm rot="-5400000">
            <a:off x="4531519" y="2006923"/>
            <a:ext cx="2017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b="1"/>
              <a:t> [cm]</a:t>
            </a:r>
          </a:p>
        </p:txBody>
      </p:sp>
      <p:sp>
        <p:nvSpPr>
          <p:cNvPr id="50190" name="CasellaDiTesto 4"/>
          <p:cNvSpPr txBox="1">
            <a:spLocks noChangeArrowheads="1"/>
          </p:cNvSpPr>
          <p:nvPr/>
        </p:nvSpPr>
        <p:spPr bwMode="auto">
          <a:xfrm>
            <a:off x="5418138" y="1075854"/>
            <a:ext cx="684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b="1"/>
              <a:t>Up</a:t>
            </a:r>
          </a:p>
        </p:txBody>
      </p:sp>
      <p:sp>
        <p:nvSpPr>
          <p:cNvPr id="50191" name="CasellaDiTesto 4"/>
          <p:cNvSpPr txBox="1">
            <a:spLocks noChangeArrowheads="1"/>
          </p:cNvSpPr>
          <p:nvPr/>
        </p:nvSpPr>
        <p:spPr bwMode="auto">
          <a:xfrm>
            <a:off x="5418138" y="2931642"/>
            <a:ext cx="684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b="1"/>
              <a:t>Down</a:t>
            </a:r>
          </a:p>
        </p:txBody>
      </p:sp>
      <p:grpSp>
        <p:nvGrpSpPr>
          <p:cNvPr id="50200" name="Group 24"/>
          <p:cNvGrpSpPr>
            <a:grpSpLocks/>
          </p:cNvGrpSpPr>
          <p:nvPr/>
        </p:nvGrpSpPr>
        <p:grpSpPr bwMode="auto">
          <a:xfrm>
            <a:off x="3276600" y="3433034"/>
            <a:ext cx="5975350" cy="2838450"/>
            <a:chOff x="2064" y="2261"/>
            <a:chExt cx="3764" cy="1788"/>
          </a:xfrm>
        </p:grpSpPr>
        <p:pic>
          <p:nvPicPr>
            <p:cNvPr id="2" name="Immagine 1" descr="EW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261"/>
              <a:ext cx="3030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199" name="Group 23"/>
            <p:cNvGrpSpPr>
              <a:grpSpLocks/>
            </p:cNvGrpSpPr>
            <p:nvPr/>
          </p:nvGrpSpPr>
          <p:grpSpPr bwMode="auto">
            <a:xfrm>
              <a:off x="5136" y="2314"/>
              <a:ext cx="692" cy="1706"/>
              <a:chOff x="5136" y="2314"/>
              <a:chExt cx="692" cy="1706"/>
            </a:xfrm>
          </p:grpSpPr>
          <p:sp>
            <p:nvSpPr>
              <p:cNvPr id="50194" name="CasellaDiTesto 15"/>
              <p:cNvSpPr txBox="1">
                <a:spLocks noChangeArrowheads="1"/>
              </p:cNvSpPr>
              <p:nvPr/>
            </p:nvSpPr>
            <p:spPr bwMode="auto">
              <a:xfrm>
                <a:off x="5136" y="3828"/>
                <a:ext cx="4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it-IT" b="1"/>
                  <a:t>&lt; - 20</a:t>
                </a:r>
              </a:p>
            </p:txBody>
          </p:sp>
          <p:grpSp>
            <p:nvGrpSpPr>
              <p:cNvPr id="50198" name="Group 22"/>
              <p:cNvGrpSpPr>
                <a:grpSpLocks/>
              </p:cNvGrpSpPr>
              <p:nvPr/>
            </p:nvGrpSpPr>
            <p:grpSpPr bwMode="auto">
              <a:xfrm>
                <a:off x="5137" y="2314"/>
                <a:ext cx="691" cy="1557"/>
                <a:chOff x="5137" y="2314"/>
                <a:chExt cx="691" cy="1557"/>
              </a:xfrm>
            </p:grpSpPr>
            <p:pic>
              <p:nvPicPr>
                <p:cNvPr id="50192" name="Picture 37" descr="Barra"/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7" y="2541"/>
                  <a:ext cx="130" cy="12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0193" name="CasellaDiTesto 4"/>
                <p:cNvSpPr txBox="1">
                  <a:spLocks noChangeArrowheads="1"/>
                </p:cNvSpPr>
                <p:nvPr/>
              </p:nvSpPr>
              <p:spPr bwMode="auto">
                <a:xfrm>
                  <a:off x="5137" y="2314"/>
                  <a:ext cx="431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it-IT" b="1"/>
                    <a:t>&gt; 20</a:t>
                  </a:r>
                </a:p>
              </p:txBody>
            </p:sp>
            <p:sp>
              <p:nvSpPr>
                <p:cNvPr id="50195" name="CasellaDiTesto 16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838" y="3097"/>
                  <a:ext cx="1271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it-IT" b="1"/>
                    <a:t> [cm]</a:t>
                  </a:r>
                </a:p>
              </p:txBody>
            </p:sp>
            <p:sp>
              <p:nvSpPr>
                <p:cNvPr id="50196" name="CasellaDiTesto 4"/>
                <p:cNvSpPr txBox="1">
                  <a:spLocks noChangeArrowheads="1"/>
                </p:cNvSpPr>
                <p:nvPr/>
              </p:nvSpPr>
              <p:spPr bwMode="auto">
                <a:xfrm>
                  <a:off x="5397" y="2510"/>
                  <a:ext cx="431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it-IT" b="1"/>
                    <a:t>East</a:t>
                  </a:r>
                </a:p>
              </p:txBody>
            </p:sp>
            <p:sp>
              <p:nvSpPr>
                <p:cNvPr id="50197" name="CasellaDiTesto 4"/>
                <p:cNvSpPr txBox="1">
                  <a:spLocks noChangeArrowheads="1"/>
                </p:cNvSpPr>
                <p:nvPr/>
              </p:nvSpPr>
              <p:spPr bwMode="auto">
                <a:xfrm>
                  <a:off x="5397" y="3679"/>
                  <a:ext cx="431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it-IT" b="1"/>
                    <a:t>West</a:t>
                  </a:r>
                </a:p>
              </p:txBody>
            </p:sp>
          </p:grpSp>
        </p:grpSp>
      </p:grp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0" y="89901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Amatrice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earthquake: Vertical and East-West components </a:t>
            </a:r>
          </a:p>
        </p:txBody>
      </p:sp>
    </p:spTree>
    <p:extLst>
      <p:ext uri="{BB962C8B-B14F-4D97-AF65-F5344CB8AC3E}">
        <p14:creationId xmlns:p14="http://schemas.microsoft.com/office/powerpoint/2010/main" val="2126868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4"/>
          <p:cNvSpPr txBox="1">
            <a:spLocks noChangeArrowheads="1"/>
          </p:cNvSpPr>
          <p:nvPr/>
        </p:nvSpPr>
        <p:spPr bwMode="auto">
          <a:xfrm>
            <a:off x="0" y="122492"/>
            <a:ext cx="9144000" cy="6617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Etna summit </a:t>
            </a:r>
            <a:r>
              <a:rPr lang="it-IT" altLang="it-IT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eruption</a:t>
            </a:r>
            <a:r>
              <a:rPr lang="it-IT" alt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Fiandaca </a:t>
            </a:r>
            <a:r>
              <a:rPr lang="it-IT" altLang="it-IT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Earthquake</a:t>
            </a:r>
            <a:endParaRPr lang="it-IT" altLang="it-IT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it-IT" alt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Sentinel-1 </a:t>
            </a:r>
            <a:r>
              <a:rPr lang="it-IT" altLang="it-IT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descending</a:t>
            </a:r>
            <a:r>
              <a:rPr lang="it-IT" alt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orbits</a:t>
            </a:r>
            <a:r>
              <a:rPr lang="it-IT" alt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22 – 28 </a:t>
            </a:r>
            <a:r>
              <a:rPr lang="it-IT" altLang="it-IT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december</a:t>
            </a:r>
            <a:r>
              <a:rPr lang="it-IT" alt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2018</a:t>
            </a:r>
            <a:endParaRPr lang="en-US" altLang="it-IT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Immagine 1" descr="S1_Dis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804"/>
            <a:ext cx="9144000" cy="5143500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8172400" y="1903979"/>
            <a:ext cx="661222" cy="2116410"/>
            <a:chOff x="8172400" y="1903979"/>
            <a:chExt cx="661222" cy="2116410"/>
          </a:xfrm>
        </p:grpSpPr>
        <p:sp>
          <p:nvSpPr>
            <p:cNvPr id="10" name="Line 49"/>
            <p:cNvSpPr>
              <a:spLocks noChangeShapeType="1"/>
            </p:cNvSpPr>
            <p:nvPr/>
          </p:nvSpPr>
          <p:spPr bwMode="auto">
            <a:xfrm flipH="1">
              <a:off x="8172400" y="1916832"/>
              <a:ext cx="394601" cy="2103557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CasellaDiTesto 10"/>
            <p:cNvSpPr txBox="1"/>
            <p:nvPr/>
          </p:nvSpPr>
          <p:spPr>
            <a:xfrm rot="16788448">
              <a:off x="8079869" y="2257622"/>
              <a:ext cx="11073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i="1" dirty="0" err="1"/>
                <a:t>Azimuth</a:t>
              </a:r>
              <a:endParaRPr lang="it-IT" sz="2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25462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804"/>
            <a:ext cx="9144000" cy="5143500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8172400" y="1903979"/>
            <a:ext cx="661222" cy="2116410"/>
            <a:chOff x="8172400" y="1903979"/>
            <a:chExt cx="661222" cy="2116410"/>
          </a:xfrm>
        </p:grpSpPr>
        <p:sp>
          <p:nvSpPr>
            <p:cNvPr id="10" name="Line 49"/>
            <p:cNvSpPr>
              <a:spLocks noChangeShapeType="1"/>
            </p:cNvSpPr>
            <p:nvPr/>
          </p:nvSpPr>
          <p:spPr bwMode="auto">
            <a:xfrm flipH="1">
              <a:off x="8172400" y="1916832"/>
              <a:ext cx="394601" cy="2103557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CasellaDiTesto 10"/>
            <p:cNvSpPr txBox="1"/>
            <p:nvPr/>
          </p:nvSpPr>
          <p:spPr>
            <a:xfrm rot="16788448">
              <a:off x="8079869" y="2257622"/>
              <a:ext cx="11073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i="1" dirty="0" err="1">
                  <a:solidFill>
                    <a:schemeClr val="bg1"/>
                  </a:solidFill>
                </a:rPr>
                <a:t>Azimuth</a:t>
              </a:r>
              <a:endParaRPr lang="it-IT" sz="20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107504" y="5517232"/>
            <a:ext cx="3925805" cy="406220"/>
            <a:chOff x="70131" y="5805264"/>
            <a:chExt cx="3925805" cy="406220"/>
          </a:xfrm>
        </p:grpSpPr>
        <p:grpSp>
          <p:nvGrpSpPr>
            <p:cNvPr id="9" name="Gruppo 8"/>
            <p:cNvGrpSpPr/>
            <p:nvPr/>
          </p:nvGrpSpPr>
          <p:grpSpPr>
            <a:xfrm>
              <a:off x="107504" y="5805264"/>
              <a:ext cx="3888432" cy="406220"/>
              <a:chOff x="107504" y="5805264"/>
              <a:chExt cx="3888432" cy="406220"/>
            </a:xfrm>
          </p:grpSpPr>
          <p:sp>
            <p:nvSpPr>
              <p:cNvPr id="3" name="Rettangolo 2"/>
              <p:cNvSpPr/>
              <p:nvPr/>
            </p:nvSpPr>
            <p:spPr>
              <a:xfrm>
                <a:off x="107504" y="5851444"/>
                <a:ext cx="3888432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Cm</a:t>
                </a:r>
              </a:p>
            </p:txBody>
          </p:sp>
          <p:pic>
            <p:nvPicPr>
              <p:cNvPr id="8" name="Immagine 64" descr="Barra.bmp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5949280"/>
                <a:ext cx="2812519" cy="171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CasellaDiTesto 6"/>
              <p:cNvSpPr txBox="1"/>
              <p:nvPr/>
            </p:nvSpPr>
            <p:spPr>
              <a:xfrm>
                <a:off x="1763688" y="5805264"/>
                <a:ext cx="51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cm</a:t>
                </a:r>
              </a:p>
            </p:txBody>
          </p:sp>
          <p:sp>
            <p:nvSpPr>
              <p:cNvPr id="12" name="CasellaDiTesto 11"/>
              <p:cNvSpPr txBox="1"/>
              <p:nvPr/>
            </p:nvSpPr>
            <p:spPr>
              <a:xfrm>
                <a:off x="3347864" y="5810255"/>
                <a:ext cx="5901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&gt;10</a:t>
                </a:r>
              </a:p>
            </p:txBody>
          </p:sp>
        </p:grpSp>
        <p:sp>
          <p:nvSpPr>
            <p:cNvPr id="13" name="CasellaDiTesto 12"/>
            <p:cNvSpPr txBox="1"/>
            <p:nvPr/>
          </p:nvSpPr>
          <p:spPr>
            <a:xfrm>
              <a:off x="70131" y="5821800"/>
              <a:ext cx="6607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&lt;-10 </a:t>
              </a:r>
            </a:p>
          </p:txBody>
        </p:sp>
      </p:grpSp>
      <p:sp>
        <p:nvSpPr>
          <p:cNvPr id="14" name="Text Box 74">
            <a:extLst>
              <a:ext uri="{FF2B5EF4-FFF2-40B4-BE49-F238E27FC236}">
                <a16:creationId xmlns:a16="http://schemas.microsoft.com/office/drawing/2014/main" id="{16757B5E-5FAD-034B-B55A-2C127C4B9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3663"/>
            <a:ext cx="9144000" cy="6617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Etna summit </a:t>
            </a:r>
            <a:r>
              <a:rPr lang="it-IT" altLang="it-IT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eruption</a:t>
            </a:r>
            <a:r>
              <a:rPr lang="it-IT" alt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Fiandaca </a:t>
            </a:r>
            <a:r>
              <a:rPr lang="it-IT" altLang="it-IT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Earthquake</a:t>
            </a:r>
            <a:endParaRPr lang="it-IT" altLang="it-IT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it-IT" alt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Sentinel-1 </a:t>
            </a:r>
            <a:r>
              <a:rPr lang="it-IT" altLang="it-IT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descending</a:t>
            </a:r>
            <a:r>
              <a:rPr lang="it-IT" alt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orbits</a:t>
            </a:r>
            <a:r>
              <a:rPr lang="it-IT" alt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22 – 28 </a:t>
            </a:r>
            <a:r>
              <a:rPr lang="it-IT" altLang="it-IT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december</a:t>
            </a:r>
            <a:r>
              <a:rPr lang="it-IT" alt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2018</a:t>
            </a:r>
            <a:endParaRPr lang="en-US" altLang="it-IT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440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 txBox="1">
            <a:spLocks noChangeArrowheads="1"/>
          </p:cNvSpPr>
          <p:nvPr/>
        </p:nvSpPr>
        <p:spPr bwMode="auto">
          <a:xfrm>
            <a:off x="76200" y="1628775"/>
            <a:ext cx="90678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spcBef>
                <a:spcPct val="20000"/>
              </a:spcBef>
              <a:buFontTx/>
              <a:buChar char="•"/>
            </a:pPr>
            <a:r>
              <a:rPr lang="en-GB" sz="2000" b="1" dirty="0">
                <a:solidFill>
                  <a:srgbClr val="000000"/>
                </a:solidFill>
                <a:latin typeface="Tahoma" charset="0"/>
              </a:rPr>
              <a:t>Passive </a:t>
            </a:r>
            <a:r>
              <a:rPr lang="en-GB" sz="2000" dirty="0">
                <a:solidFill>
                  <a:srgbClr val="000000"/>
                </a:solidFill>
                <a:latin typeface="Tahoma" charset="0"/>
              </a:rPr>
              <a:t>sensors use solar radiation (light) or the one emitted by the observed object as  source of illumination. Typically they operate in the </a:t>
            </a:r>
            <a:r>
              <a:rPr lang="en-GB" sz="2000" b="1" dirty="0">
                <a:solidFill>
                  <a:srgbClr val="000000"/>
                </a:solidFill>
                <a:latin typeface="Tahoma" charset="0"/>
              </a:rPr>
              <a:t>optical </a:t>
            </a:r>
            <a:r>
              <a:rPr lang="en-GB" sz="2000" dirty="0">
                <a:solidFill>
                  <a:srgbClr val="000000"/>
                </a:solidFill>
                <a:latin typeface="Tahoma" charset="0"/>
              </a:rPr>
              <a:t>or </a:t>
            </a:r>
            <a:r>
              <a:rPr lang="en-GB" sz="2000" b="1" dirty="0">
                <a:solidFill>
                  <a:srgbClr val="000000"/>
                </a:solidFill>
                <a:latin typeface="Tahoma" charset="0"/>
              </a:rPr>
              <a:t>infrared</a:t>
            </a:r>
            <a:r>
              <a:rPr lang="en-GB" sz="2000" dirty="0">
                <a:solidFill>
                  <a:srgbClr val="000000"/>
                </a:solidFill>
                <a:latin typeface="Tahoma" charset="0"/>
              </a:rPr>
              <a:t>.</a:t>
            </a:r>
          </a:p>
        </p:txBody>
      </p:sp>
      <p:pic>
        <p:nvPicPr>
          <p:cNvPr id="16386" name="Immagin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3988" y="3979863"/>
            <a:ext cx="2678112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Immagin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3200" y="3903663"/>
            <a:ext cx="212407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3"/>
          <p:cNvSpPr txBox="1">
            <a:spLocks noChangeArrowheads="1"/>
          </p:cNvSpPr>
          <p:nvPr/>
        </p:nvSpPr>
        <p:spPr bwMode="auto">
          <a:xfrm>
            <a:off x="76200" y="2801938"/>
            <a:ext cx="9067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spcBef>
                <a:spcPct val="20000"/>
              </a:spcBef>
              <a:buFontTx/>
              <a:buChar char="•"/>
            </a:pPr>
            <a:r>
              <a:rPr lang="en-GB" sz="2000" b="1" dirty="0">
                <a:solidFill>
                  <a:srgbClr val="000000"/>
                </a:solidFill>
                <a:latin typeface="Tahoma" charset="0"/>
              </a:rPr>
              <a:t>Active sensors </a:t>
            </a:r>
            <a:r>
              <a:rPr lang="en-GB" sz="2000" dirty="0">
                <a:solidFill>
                  <a:srgbClr val="000000"/>
                </a:solidFill>
                <a:latin typeface="Tahoma" charset="0"/>
              </a:rPr>
              <a:t>have their own source of illumination. Typically they operate in the </a:t>
            </a:r>
            <a:r>
              <a:rPr lang="en-GB" sz="2000" b="1" dirty="0">
                <a:solidFill>
                  <a:srgbClr val="000000"/>
                </a:solidFill>
                <a:latin typeface="Tahoma" charset="0"/>
              </a:rPr>
              <a:t>microwave</a:t>
            </a:r>
            <a:r>
              <a:rPr lang="en-GB" sz="2000" dirty="0">
                <a:solidFill>
                  <a:srgbClr val="000000"/>
                </a:solidFill>
                <a:latin typeface="Tahoma" charset="0"/>
              </a:rPr>
              <a:t>.</a:t>
            </a:r>
            <a:endParaRPr lang="en-GB" sz="2000" b="1" dirty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6389" name="Rettangolo 26"/>
          <p:cNvSpPr>
            <a:spLocks noChangeArrowheads="1"/>
          </p:cNvSpPr>
          <p:nvPr/>
        </p:nvSpPr>
        <p:spPr bwMode="auto">
          <a:xfrm>
            <a:off x="0" y="838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charset="0"/>
              </a:rPr>
              <a:t>Capability to "observe" during day and night</a:t>
            </a:r>
            <a:endParaRPr lang="it-IT" sz="2400" b="1">
              <a:solidFill>
                <a:srgbClr val="FF0000"/>
              </a:solidFill>
              <a:latin typeface="Tahom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0000"/>
                </a:solidFill>
                <a:latin typeface="Tahoma" charset="0"/>
              </a:rPr>
              <a:t>Key points of Radar (SAR) Imaging from space</a:t>
            </a:r>
          </a:p>
        </p:txBody>
      </p:sp>
    </p:spTree>
    <p:extLst>
      <p:ext uri="{BB962C8B-B14F-4D97-AF65-F5344CB8AC3E}">
        <p14:creationId xmlns:p14="http://schemas.microsoft.com/office/powerpoint/2010/main" val="4237064086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1_As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804"/>
            <a:ext cx="9144000" cy="5143500"/>
          </a:xfrm>
          <a:prstGeom prst="rect">
            <a:avLst/>
          </a:prstGeom>
        </p:spPr>
      </p:pic>
      <p:grpSp>
        <p:nvGrpSpPr>
          <p:cNvPr id="7" name="Gruppo 6"/>
          <p:cNvGrpSpPr/>
          <p:nvPr/>
        </p:nvGrpSpPr>
        <p:grpSpPr>
          <a:xfrm>
            <a:off x="179512" y="2852936"/>
            <a:ext cx="452099" cy="2004555"/>
            <a:chOff x="231469" y="3861048"/>
            <a:chExt cx="452099" cy="2004555"/>
          </a:xfrm>
        </p:grpSpPr>
        <p:sp>
          <p:nvSpPr>
            <p:cNvPr id="8" name="Line 49"/>
            <p:cNvSpPr>
              <a:spLocks noChangeShapeType="1"/>
            </p:cNvSpPr>
            <p:nvPr/>
          </p:nvSpPr>
          <p:spPr bwMode="auto">
            <a:xfrm flipH="1" flipV="1">
              <a:off x="323528" y="3861048"/>
              <a:ext cx="360040" cy="1940332"/>
            </a:xfrm>
            <a:prstGeom prst="line">
              <a:avLst/>
            </a:prstGeom>
            <a:ln w="44450" cmpd="sng">
              <a:solidFill>
                <a:srgbClr val="FFFFFF"/>
              </a:solidFill>
              <a:headEnd/>
              <a:tailEnd type="stealth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 rot="4787567">
              <a:off x="-122174" y="5111851"/>
              <a:ext cx="110739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2000" i="1" dirty="0" err="1"/>
                <a:t>Azimuth</a:t>
              </a:r>
              <a:endParaRPr lang="it-IT" sz="2000" i="1" dirty="0"/>
            </a:p>
          </p:txBody>
        </p:sp>
      </p:grpSp>
      <p:sp>
        <p:nvSpPr>
          <p:cNvPr id="10" name="Text Box 74">
            <a:extLst>
              <a:ext uri="{FF2B5EF4-FFF2-40B4-BE49-F238E27FC236}">
                <a16:creationId xmlns:a16="http://schemas.microsoft.com/office/drawing/2014/main" id="{8BD8DC7D-6FAE-BB42-AA92-FFE0EE507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640"/>
            <a:ext cx="9144000" cy="6617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Etna summit </a:t>
            </a:r>
            <a:r>
              <a:rPr lang="it-IT" altLang="it-IT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eruption</a:t>
            </a:r>
            <a:r>
              <a:rPr lang="it-IT" alt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Fiandaca </a:t>
            </a:r>
            <a:r>
              <a:rPr lang="it-IT" altLang="it-IT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Earthquake</a:t>
            </a:r>
            <a:endParaRPr lang="it-IT" altLang="it-IT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it-IT" alt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Sentinel-1 </a:t>
            </a:r>
            <a:r>
              <a:rPr lang="it-IT" altLang="it-IT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ascending</a:t>
            </a:r>
            <a:r>
              <a:rPr lang="it-IT" alt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orbits</a:t>
            </a:r>
            <a:r>
              <a:rPr lang="it-IT" alt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16 – 28 </a:t>
            </a:r>
            <a:r>
              <a:rPr lang="it-IT" altLang="it-IT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december</a:t>
            </a:r>
            <a:r>
              <a:rPr lang="it-IT" alt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2018</a:t>
            </a:r>
            <a:endParaRPr lang="en-US" altLang="it-IT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556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804"/>
            <a:ext cx="9144000" cy="5143500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107504" y="5517232"/>
            <a:ext cx="3925805" cy="406220"/>
            <a:chOff x="70131" y="5805264"/>
            <a:chExt cx="3925805" cy="406220"/>
          </a:xfrm>
        </p:grpSpPr>
        <p:grpSp>
          <p:nvGrpSpPr>
            <p:cNvPr id="11" name="Gruppo 10"/>
            <p:cNvGrpSpPr/>
            <p:nvPr/>
          </p:nvGrpSpPr>
          <p:grpSpPr>
            <a:xfrm>
              <a:off x="107504" y="5805264"/>
              <a:ext cx="3888432" cy="406220"/>
              <a:chOff x="107504" y="5805264"/>
              <a:chExt cx="3888432" cy="406220"/>
            </a:xfrm>
          </p:grpSpPr>
          <p:sp>
            <p:nvSpPr>
              <p:cNvPr id="13" name="Rettangolo 12"/>
              <p:cNvSpPr/>
              <p:nvPr/>
            </p:nvSpPr>
            <p:spPr>
              <a:xfrm>
                <a:off x="107504" y="5851444"/>
                <a:ext cx="3888432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Cm</a:t>
                </a:r>
              </a:p>
            </p:txBody>
          </p:sp>
          <p:pic>
            <p:nvPicPr>
              <p:cNvPr id="14" name="Immagine 64" descr="Barra.bmp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5949280"/>
                <a:ext cx="2812519" cy="171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CasellaDiTesto 14"/>
              <p:cNvSpPr txBox="1"/>
              <p:nvPr/>
            </p:nvSpPr>
            <p:spPr>
              <a:xfrm>
                <a:off x="1763688" y="5805264"/>
                <a:ext cx="51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cm</a:t>
                </a:r>
              </a:p>
            </p:txBody>
          </p:sp>
          <p:sp>
            <p:nvSpPr>
              <p:cNvPr id="16" name="CasellaDiTesto 15"/>
              <p:cNvSpPr txBox="1"/>
              <p:nvPr/>
            </p:nvSpPr>
            <p:spPr>
              <a:xfrm>
                <a:off x="3347864" y="5810255"/>
                <a:ext cx="5901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&gt;10</a:t>
                </a:r>
              </a:p>
            </p:txBody>
          </p:sp>
        </p:grpSp>
        <p:sp>
          <p:nvSpPr>
            <p:cNvPr id="12" name="CasellaDiTesto 11"/>
            <p:cNvSpPr txBox="1"/>
            <p:nvPr/>
          </p:nvSpPr>
          <p:spPr>
            <a:xfrm>
              <a:off x="70131" y="5821800"/>
              <a:ext cx="6607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&lt;-10 </a:t>
              </a: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179512" y="2852936"/>
            <a:ext cx="452099" cy="2004555"/>
            <a:chOff x="231469" y="3861048"/>
            <a:chExt cx="452099" cy="2004555"/>
          </a:xfrm>
        </p:grpSpPr>
        <p:sp>
          <p:nvSpPr>
            <p:cNvPr id="18" name="Line 49"/>
            <p:cNvSpPr>
              <a:spLocks noChangeShapeType="1"/>
            </p:cNvSpPr>
            <p:nvPr/>
          </p:nvSpPr>
          <p:spPr bwMode="auto">
            <a:xfrm flipH="1" flipV="1">
              <a:off x="323528" y="3861048"/>
              <a:ext cx="360040" cy="1940332"/>
            </a:xfrm>
            <a:prstGeom prst="line">
              <a:avLst/>
            </a:prstGeom>
            <a:ln w="44450" cmpd="sng">
              <a:solidFill>
                <a:srgbClr val="FFFFFF"/>
              </a:solidFill>
              <a:headEnd/>
              <a:tailEnd type="stealth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 rot="4787567">
              <a:off x="-122174" y="5111851"/>
              <a:ext cx="110739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2000" i="1" dirty="0" err="1">
                  <a:solidFill>
                    <a:schemeClr val="bg1"/>
                  </a:solidFill>
                </a:rPr>
                <a:t>Azimuth</a:t>
              </a:r>
              <a:endParaRPr lang="it-IT" sz="20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 Box 74">
            <a:extLst>
              <a:ext uri="{FF2B5EF4-FFF2-40B4-BE49-F238E27FC236}">
                <a16:creationId xmlns:a16="http://schemas.microsoft.com/office/drawing/2014/main" id="{3A165AAB-DE96-7B4A-809E-7C8CEBE78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1272"/>
            <a:ext cx="9144000" cy="6617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Etna summit </a:t>
            </a:r>
            <a:r>
              <a:rPr lang="it-IT" altLang="it-IT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eruption</a:t>
            </a:r>
            <a:r>
              <a:rPr lang="it-IT" alt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Fiandaca </a:t>
            </a:r>
            <a:r>
              <a:rPr lang="it-IT" altLang="it-IT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Earthquake</a:t>
            </a:r>
            <a:endParaRPr lang="it-IT" altLang="it-IT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it-IT" alt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Sentinel-1 </a:t>
            </a:r>
            <a:r>
              <a:rPr lang="it-IT" altLang="it-IT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ascending</a:t>
            </a:r>
            <a:r>
              <a:rPr lang="it-IT" alt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orbits</a:t>
            </a:r>
            <a:r>
              <a:rPr lang="it-IT" alt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16 – 28 </a:t>
            </a:r>
            <a:r>
              <a:rPr lang="it-IT" altLang="it-IT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december</a:t>
            </a:r>
            <a:r>
              <a:rPr lang="it-IT" alt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2018</a:t>
            </a:r>
            <a:endParaRPr lang="en-US" altLang="it-IT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667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4"/>
          <p:cNvSpPr txBox="1">
            <a:spLocks noChangeArrowheads="1"/>
          </p:cNvSpPr>
          <p:nvPr/>
        </p:nvSpPr>
        <p:spPr bwMode="auto">
          <a:xfrm>
            <a:off x="0" y="277198"/>
            <a:ext cx="9144000" cy="4770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Vertical component</a:t>
            </a:r>
            <a:endParaRPr lang="en-US" altLang="it-IT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804"/>
            <a:ext cx="9144000" cy="5143500"/>
          </a:xfrm>
          <a:prstGeom prst="rect">
            <a:avLst/>
          </a:prstGeom>
        </p:spPr>
      </p:pic>
      <p:grpSp>
        <p:nvGrpSpPr>
          <p:cNvPr id="26" name="Gruppo 25"/>
          <p:cNvGrpSpPr/>
          <p:nvPr/>
        </p:nvGrpSpPr>
        <p:grpSpPr>
          <a:xfrm>
            <a:off x="107504" y="5301208"/>
            <a:ext cx="3925805" cy="622244"/>
            <a:chOff x="107504" y="5301208"/>
            <a:chExt cx="3925805" cy="622244"/>
          </a:xfrm>
        </p:grpSpPr>
        <p:grpSp>
          <p:nvGrpSpPr>
            <p:cNvPr id="27" name="Gruppo 26"/>
            <p:cNvGrpSpPr/>
            <p:nvPr/>
          </p:nvGrpSpPr>
          <p:grpSpPr>
            <a:xfrm>
              <a:off x="107504" y="5373216"/>
              <a:ext cx="3925805" cy="550236"/>
              <a:chOff x="70131" y="5661248"/>
              <a:chExt cx="3925805" cy="550236"/>
            </a:xfrm>
          </p:grpSpPr>
          <p:grpSp>
            <p:nvGrpSpPr>
              <p:cNvPr id="30" name="Gruppo 29"/>
              <p:cNvGrpSpPr/>
              <p:nvPr/>
            </p:nvGrpSpPr>
            <p:grpSpPr>
              <a:xfrm>
                <a:off x="107504" y="5661248"/>
                <a:ext cx="3888432" cy="550236"/>
                <a:chOff x="107504" y="5661248"/>
                <a:chExt cx="3888432" cy="550236"/>
              </a:xfrm>
            </p:grpSpPr>
            <p:sp>
              <p:nvSpPr>
                <p:cNvPr id="32" name="Rettangolo 31"/>
                <p:cNvSpPr/>
                <p:nvPr/>
              </p:nvSpPr>
              <p:spPr>
                <a:xfrm>
                  <a:off x="107504" y="5661248"/>
                  <a:ext cx="3888432" cy="5502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/>
                    <a:t>Cm</a:t>
                  </a:r>
                </a:p>
              </p:txBody>
            </p:sp>
            <p:pic>
              <p:nvPicPr>
                <p:cNvPr id="33" name="Immagine 64" descr="Barra.bmp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1560" y="5949280"/>
                  <a:ext cx="2812519" cy="1715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" name="CasellaDiTesto 33"/>
                <p:cNvSpPr txBox="1"/>
                <p:nvPr/>
              </p:nvSpPr>
              <p:spPr>
                <a:xfrm>
                  <a:off x="1763688" y="5805264"/>
                  <a:ext cx="5197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i="1" dirty="0"/>
                    <a:t>cm</a:t>
                  </a:r>
                </a:p>
              </p:txBody>
            </p:sp>
            <p:sp>
              <p:nvSpPr>
                <p:cNvPr id="35" name="CasellaDiTesto 34"/>
                <p:cNvSpPr txBox="1"/>
                <p:nvPr/>
              </p:nvSpPr>
              <p:spPr>
                <a:xfrm>
                  <a:off x="3347864" y="5810255"/>
                  <a:ext cx="5901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i="1" dirty="0"/>
                    <a:t>&gt;10</a:t>
                  </a:r>
                </a:p>
              </p:txBody>
            </p:sp>
          </p:grpSp>
          <p:sp>
            <p:nvSpPr>
              <p:cNvPr id="31" name="CasellaDiTesto 30"/>
              <p:cNvSpPr txBox="1"/>
              <p:nvPr/>
            </p:nvSpPr>
            <p:spPr>
              <a:xfrm>
                <a:off x="70131" y="5821800"/>
                <a:ext cx="6607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&lt;-10 </a:t>
                </a:r>
              </a:p>
            </p:txBody>
          </p:sp>
        </p:grpSp>
        <p:sp>
          <p:nvSpPr>
            <p:cNvPr id="28" name="CasellaDiTesto 27"/>
            <p:cNvSpPr txBox="1"/>
            <p:nvPr/>
          </p:nvSpPr>
          <p:spPr>
            <a:xfrm>
              <a:off x="3127962" y="5301208"/>
              <a:ext cx="507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Up</a:t>
              </a:r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552125" y="5301208"/>
              <a:ext cx="785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Down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812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4"/>
          <p:cNvSpPr txBox="1">
            <a:spLocks noChangeArrowheads="1"/>
          </p:cNvSpPr>
          <p:nvPr/>
        </p:nvSpPr>
        <p:spPr bwMode="auto">
          <a:xfrm>
            <a:off x="0" y="302898"/>
            <a:ext cx="9144000" cy="4770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East-West component</a:t>
            </a:r>
            <a:endParaRPr lang="en-US" altLang="it-IT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804"/>
            <a:ext cx="9144000" cy="514350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107504" y="5301208"/>
            <a:ext cx="3925805" cy="622244"/>
            <a:chOff x="107504" y="5301208"/>
            <a:chExt cx="3925805" cy="622244"/>
          </a:xfrm>
        </p:grpSpPr>
        <p:grpSp>
          <p:nvGrpSpPr>
            <p:cNvPr id="15" name="Gruppo 14"/>
            <p:cNvGrpSpPr/>
            <p:nvPr/>
          </p:nvGrpSpPr>
          <p:grpSpPr>
            <a:xfrm>
              <a:off x="107504" y="5373216"/>
              <a:ext cx="3925805" cy="550236"/>
              <a:chOff x="70131" y="5661248"/>
              <a:chExt cx="3925805" cy="550236"/>
            </a:xfrm>
          </p:grpSpPr>
          <p:grpSp>
            <p:nvGrpSpPr>
              <p:cNvPr id="16" name="Gruppo 15"/>
              <p:cNvGrpSpPr/>
              <p:nvPr/>
            </p:nvGrpSpPr>
            <p:grpSpPr>
              <a:xfrm>
                <a:off x="107504" y="5661248"/>
                <a:ext cx="3888432" cy="550236"/>
                <a:chOff x="107504" y="5661248"/>
                <a:chExt cx="3888432" cy="550236"/>
              </a:xfrm>
            </p:grpSpPr>
            <p:sp>
              <p:nvSpPr>
                <p:cNvPr id="22" name="Rettangolo 21"/>
                <p:cNvSpPr/>
                <p:nvPr/>
              </p:nvSpPr>
              <p:spPr>
                <a:xfrm>
                  <a:off x="107504" y="5661248"/>
                  <a:ext cx="3888432" cy="5502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/>
                    <a:t>Cm</a:t>
                  </a:r>
                </a:p>
              </p:txBody>
            </p:sp>
            <p:pic>
              <p:nvPicPr>
                <p:cNvPr id="23" name="Immagine 64" descr="Barra.bmp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1560" y="5949280"/>
                  <a:ext cx="2812519" cy="1715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" name="CasellaDiTesto 23"/>
                <p:cNvSpPr txBox="1"/>
                <p:nvPr/>
              </p:nvSpPr>
              <p:spPr>
                <a:xfrm>
                  <a:off x="1763688" y="5805264"/>
                  <a:ext cx="5197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i="1" dirty="0"/>
                    <a:t>cm</a:t>
                  </a:r>
                </a:p>
              </p:txBody>
            </p:sp>
            <p:sp>
              <p:nvSpPr>
                <p:cNvPr id="25" name="CasellaDiTesto 24"/>
                <p:cNvSpPr txBox="1"/>
                <p:nvPr/>
              </p:nvSpPr>
              <p:spPr>
                <a:xfrm>
                  <a:off x="3347864" y="5810255"/>
                  <a:ext cx="5901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i="1" dirty="0"/>
                    <a:t>&gt;30</a:t>
                  </a:r>
                </a:p>
              </p:txBody>
            </p:sp>
          </p:grpSp>
          <p:sp>
            <p:nvSpPr>
              <p:cNvPr id="21" name="CasellaDiTesto 20"/>
              <p:cNvSpPr txBox="1"/>
              <p:nvPr/>
            </p:nvSpPr>
            <p:spPr>
              <a:xfrm>
                <a:off x="70131" y="5821800"/>
                <a:ext cx="6607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&lt;-30 </a:t>
                </a:r>
              </a:p>
            </p:txBody>
          </p:sp>
        </p:grpSp>
        <p:sp>
          <p:nvSpPr>
            <p:cNvPr id="11" name="CasellaDiTesto 10"/>
            <p:cNvSpPr txBox="1"/>
            <p:nvPr/>
          </p:nvSpPr>
          <p:spPr>
            <a:xfrm>
              <a:off x="2987824" y="5301208"/>
              <a:ext cx="639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East</a:t>
              </a: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52125" y="5301208"/>
              <a:ext cx="7240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West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36017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Text Box 2"/>
          <p:cNvSpPr txBox="1">
            <a:spLocks noChangeArrowheads="1"/>
          </p:cNvSpPr>
          <p:nvPr/>
        </p:nvSpPr>
        <p:spPr bwMode="auto">
          <a:xfrm>
            <a:off x="6705600" y="6400800"/>
            <a:ext cx="205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endParaRPr lang="en-GB" sz="1400">
              <a:solidFill>
                <a:srgbClr val="000000"/>
              </a:solidFill>
              <a:latin typeface="w Roman" charset="0"/>
              <a:cs typeface="+mn-cs"/>
            </a:endParaRPr>
          </a:p>
        </p:txBody>
      </p:sp>
      <p:graphicFrame>
        <p:nvGraphicFramePr>
          <p:cNvPr id="28674" name="Object 3"/>
          <p:cNvGraphicFramePr>
            <a:graphicFrameLocks noChangeAspect="1"/>
          </p:cNvGraphicFramePr>
          <p:nvPr/>
        </p:nvGraphicFramePr>
        <p:xfrm>
          <a:off x="4305300" y="1057275"/>
          <a:ext cx="531813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850900" imgH="685800" progId="CorelDraw.Graphic.7">
                  <p:embed/>
                </p:oleObj>
              </mc:Choice>
              <mc:Fallback>
                <p:oleObj name="CorelDRAW" r:id="rId2" imgW="850900" imgH="685800" progId="CorelDraw.Graphic.7">
                  <p:embed/>
                  <p:pic>
                    <p:nvPicPr>
                      <p:cNvPr id="2867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5300" y="1057275"/>
                        <a:ext cx="531813" cy="44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7220" name="Rectangle 4"/>
          <p:cNvSpPr>
            <a:spLocks noChangeArrowheads="1"/>
          </p:cNvSpPr>
          <p:nvPr/>
        </p:nvSpPr>
        <p:spPr bwMode="auto">
          <a:xfrm>
            <a:off x="381000" y="152400"/>
            <a:ext cx="184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i="1">
              <a:latin typeface="Times" charset="0"/>
              <a:cs typeface="+mn-cs"/>
            </a:endParaRPr>
          </a:p>
          <a:p>
            <a:pPr eaLnBrk="0" hangingPunct="0">
              <a:defRPr/>
            </a:pPr>
            <a:endParaRPr lang="en-US" sz="2400" i="1">
              <a:latin typeface="Times" charset="0"/>
              <a:cs typeface="+mn-cs"/>
            </a:endParaRPr>
          </a:p>
        </p:txBody>
      </p:sp>
      <p:pic>
        <p:nvPicPr>
          <p:cNvPr id="777226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6" b="14463"/>
          <a:stretch/>
        </p:blipFill>
        <p:spPr bwMode="auto">
          <a:xfrm>
            <a:off x="1812777" y="2118498"/>
            <a:ext cx="6048672" cy="346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77223" name="Rectangle 7"/>
          <p:cNvSpPr>
            <a:spLocks noChangeArrowheads="1"/>
          </p:cNvSpPr>
          <p:nvPr/>
        </p:nvSpPr>
        <p:spPr bwMode="auto">
          <a:xfrm>
            <a:off x="0" y="685542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en-GB" sz="2000" b="1" dirty="0">
                <a:solidFill>
                  <a:srgbClr val="000000"/>
                </a:solidFill>
                <a:latin typeface="+mn-lt"/>
              </a:rPr>
              <a:t>Different Atmospheric Conditions </a:t>
            </a:r>
            <a:r>
              <a:rPr lang="en-GB" sz="2000" dirty="0">
                <a:latin typeface="+mn-lt"/>
              </a:rPr>
              <a:t>from one image to another lead to </a:t>
            </a:r>
            <a:r>
              <a:rPr lang="en-GB" sz="2000" dirty="0" err="1">
                <a:latin typeface="+mn-lt"/>
              </a:rPr>
              <a:t>artifacts</a:t>
            </a:r>
            <a:r>
              <a:rPr lang="en-GB" sz="2000" dirty="0">
                <a:latin typeface="+mn-lt"/>
              </a:rPr>
              <a:t> in the generated interferograms. Such effects can be reduced by properly averaging independent interferograms (stacking).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DInSAR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Limitations</a:t>
            </a:r>
          </a:p>
        </p:txBody>
      </p:sp>
    </p:spTree>
    <p:extLst>
      <p:ext uri="{BB962C8B-B14F-4D97-AF65-F5344CB8AC3E}">
        <p14:creationId xmlns:p14="http://schemas.microsoft.com/office/powerpoint/2010/main" val="631991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185DD7C-36AD-754B-93BC-0FA7FD1E1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 Box 74"/>
          <p:cNvSpPr txBox="1">
            <a:spLocks noChangeArrowheads="1"/>
          </p:cNvSpPr>
          <p:nvPr/>
        </p:nvSpPr>
        <p:spPr bwMode="auto">
          <a:xfrm>
            <a:off x="-3473" y="827190"/>
            <a:ext cx="9144000" cy="3539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Mt. Etna – Sentinel-1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Descending</a:t>
            </a:r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Orbit</a:t>
            </a:r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: 15.02.2021 – 21.02.2021</a:t>
            </a:r>
            <a:endParaRPr lang="en-US" altLang="it-IT" sz="20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8172400" y="3284984"/>
            <a:ext cx="661222" cy="2116410"/>
            <a:chOff x="8172400" y="1903979"/>
            <a:chExt cx="661222" cy="2116410"/>
          </a:xfrm>
        </p:grpSpPr>
        <p:sp>
          <p:nvSpPr>
            <p:cNvPr id="11" name="Line 49"/>
            <p:cNvSpPr>
              <a:spLocks noChangeShapeType="1"/>
            </p:cNvSpPr>
            <p:nvPr/>
          </p:nvSpPr>
          <p:spPr bwMode="auto">
            <a:xfrm flipH="1">
              <a:off x="8172400" y="1916832"/>
              <a:ext cx="394601" cy="2103557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12" name="CasellaDiTesto 11"/>
            <p:cNvSpPr txBox="1"/>
            <p:nvPr/>
          </p:nvSpPr>
          <p:spPr>
            <a:xfrm rot="16788448">
              <a:off x="8079869" y="2257622"/>
              <a:ext cx="11073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i="1" dirty="0" err="1">
                  <a:solidFill>
                    <a:schemeClr val="bg1"/>
                  </a:solidFill>
                </a:rPr>
                <a:t>Azimuth</a:t>
              </a:r>
              <a:endParaRPr lang="it-IT" sz="2000" b="1" i="1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56FA17D-4C09-E548-9DA1-DAF49D564F50}"/>
                  </a:ext>
                </a:extLst>
              </p:cNvPr>
              <p:cNvSpPr txBox="1"/>
              <p:nvPr/>
            </p:nvSpPr>
            <p:spPr>
              <a:xfrm>
                <a:off x="4959646" y="6021288"/>
                <a:ext cx="22046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Baseline </a:t>
                </a:r>
                <a:r>
                  <a:rPr lang="it-IT" dirty="0" err="1"/>
                  <a:t>Perp</a:t>
                </a:r>
                <a:r>
                  <a:rPr lang="it-IT" dirty="0"/>
                  <a:t>.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it-IT" dirty="0"/>
                  <a:t> 92m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56FA17D-4C09-E548-9DA1-DAF49D564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646" y="6021288"/>
                <a:ext cx="2204642" cy="369332"/>
              </a:xfrm>
              <a:prstGeom prst="rect">
                <a:avLst/>
              </a:prstGeom>
              <a:blipFill>
                <a:blip r:embed="rId3"/>
                <a:stretch>
                  <a:fillRect l="-2299" t="-6667" r="-11494" b="-2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po 13">
            <a:extLst>
              <a:ext uri="{FF2B5EF4-FFF2-40B4-BE49-F238E27FC236}">
                <a16:creationId xmlns:a16="http://schemas.microsoft.com/office/drawing/2014/main" id="{2C1A4BC1-A9D6-3C4D-A3BB-449FEB986A10}"/>
              </a:ext>
            </a:extLst>
          </p:cNvPr>
          <p:cNvGrpSpPr/>
          <p:nvPr/>
        </p:nvGrpSpPr>
        <p:grpSpPr>
          <a:xfrm>
            <a:off x="1043608" y="6021288"/>
            <a:ext cx="3888432" cy="375649"/>
            <a:chOff x="107504" y="5835835"/>
            <a:chExt cx="3888432" cy="375649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F2235B13-263C-BA41-B01E-468AA650BB66}"/>
                </a:ext>
              </a:extLst>
            </p:cNvPr>
            <p:cNvGrpSpPr/>
            <p:nvPr/>
          </p:nvGrpSpPr>
          <p:grpSpPr>
            <a:xfrm>
              <a:off x="107504" y="5835835"/>
              <a:ext cx="3888432" cy="375649"/>
              <a:chOff x="107504" y="5835835"/>
              <a:chExt cx="3888432" cy="375649"/>
            </a:xfrm>
          </p:grpSpPr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98C51133-062D-8347-86F5-BDBFFD7821F0}"/>
                  </a:ext>
                </a:extLst>
              </p:cNvPr>
              <p:cNvSpPr/>
              <p:nvPr/>
            </p:nvSpPr>
            <p:spPr>
              <a:xfrm>
                <a:off x="107504" y="5851444"/>
                <a:ext cx="3888432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Cm</a:t>
                </a:r>
              </a:p>
            </p:txBody>
          </p:sp>
          <p:pic>
            <p:nvPicPr>
              <p:cNvPr id="18" name="Immagine 64" descr="Barra.bmp">
                <a:extLst>
                  <a:ext uri="{FF2B5EF4-FFF2-40B4-BE49-F238E27FC236}">
                    <a16:creationId xmlns:a16="http://schemas.microsoft.com/office/drawing/2014/main" id="{302A7FD2-E3EB-1B49-ADFC-7C503712D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988" y="5949280"/>
                <a:ext cx="2812519" cy="171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78A6698B-1B73-454F-AA01-DBFBAE2BB619}"/>
                  </a:ext>
                </a:extLst>
              </p:cNvPr>
              <p:cNvSpPr txBox="1"/>
              <p:nvPr/>
            </p:nvSpPr>
            <p:spPr>
              <a:xfrm>
                <a:off x="1785991" y="5835835"/>
                <a:ext cx="500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 err="1"/>
                  <a:t>rad</a:t>
                </a:r>
                <a:endParaRPr lang="it-IT" i="1" dirty="0"/>
              </a:p>
            </p:txBody>
          </p: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51D01112-21E7-174C-975C-7070784FCCB5}"/>
                  </a:ext>
                </a:extLst>
              </p:cNvPr>
              <p:cNvSpPr txBox="1"/>
              <p:nvPr/>
            </p:nvSpPr>
            <p:spPr>
              <a:xfrm>
                <a:off x="3419748" y="5835835"/>
                <a:ext cx="4812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 +π</a:t>
                </a:r>
              </a:p>
            </p:txBody>
          </p:sp>
        </p:grp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6AF2443F-BD1C-1041-8CE5-B1C7A889DA94}"/>
                </a:ext>
              </a:extLst>
            </p:cNvPr>
            <p:cNvSpPr txBox="1"/>
            <p:nvPr/>
          </p:nvSpPr>
          <p:spPr>
            <a:xfrm>
              <a:off x="164442" y="5835835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-π </a:t>
              </a:r>
            </a:p>
          </p:txBody>
        </p:sp>
      </p:grpSp>
      <p:sp>
        <p:nvSpPr>
          <p:cNvPr id="21" name="Rectangle 2">
            <a:extLst>
              <a:ext uri="{FF2B5EF4-FFF2-40B4-BE49-F238E27FC236}">
                <a16:creationId xmlns:a16="http://schemas.microsoft.com/office/drawing/2014/main" id="{BA9574DB-7930-A541-97F8-1190DD3A9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solidFill>
                  <a:srgbClr val="000000"/>
                </a:solidFill>
                <a:latin typeface="Tahoma" charset="0"/>
              </a:rPr>
              <a:t>DInSAR</a:t>
            </a:r>
            <a:r>
              <a:rPr lang="en-US" sz="2800" b="1" dirty="0">
                <a:solidFill>
                  <a:srgbClr val="000000"/>
                </a:solidFill>
                <a:latin typeface="Tahoma" charset="0"/>
              </a:rPr>
              <a:t> Limitations: atmospheric conditions</a:t>
            </a:r>
          </a:p>
        </p:txBody>
      </p:sp>
    </p:spTree>
    <p:extLst>
      <p:ext uri="{BB962C8B-B14F-4D97-AF65-F5344CB8AC3E}">
        <p14:creationId xmlns:p14="http://schemas.microsoft.com/office/powerpoint/2010/main" val="1924352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185DD7C-36AD-754B-93BC-0FA7FD1E1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8172400" y="3284984"/>
            <a:ext cx="661222" cy="2116410"/>
            <a:chOff x="8172400" y="1903979"/>
            <a:chExt cx="661222" cy="2116410"/>
          </a:xfrm>
        </p:grpSpPr>
        <p:sp>
          <p:nvSpPr>
            <p:cNvPr id="11" name="Line 49"/>
            <p:cNvSpPr>
              <a:spLocks noChangeShapeType="1"/>
            </p:cNvSpPr>
            <p:nvPr/>
          </p:nvSpPr>
          <p:spPr bwMode="auto">
            <a:xfrm flipH="1">
              <a:off x="8172400" y="1916832"/>
              <a:ext cx="394601" cy="2103557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12" name="CasellaDiTesto 11"/>
            <p:cNvSpPr txBox="1"/>
            <p:nvPr/>
          </p:nvSpPr>
          <p:spPr>
            <a:xfrm rot="16788448">
              <a:off x="8079869" y="2257622"/>
              <a:ext cx="11073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i="1" dirty="0" err="1">
                  <a:solidFill>
                    <a:schemeClr val="bg1"/>
                  </a:solidFill>
                </a:rPr>
                <a:t>Azimuth</a:t>
              </a:r>
              <a:endParaRPr lang="it-IT" sz="20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 Box 74">
            <a:extLst>
              <a:ext uri="{FF2B5EF4-FFF2-40B4-BE49-F238E27FC236}">
                <a16:creationId xmlns:a16="http://schemas.microsoft.com/office/drawing/2014/main" id="{BDDBB188-063E-2344-9F57-3022C74B0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73" y="827190"/>
            <a:ext cx="9144000" cy="3539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Mt. Etna – Sentinel-1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Descending</a:t>
            </a:r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Orbit</a:t>
            </a:r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: 15.02.2021 – 27.02.2021</a:t>
            </a:r>
            <a:endParaRPr lang="en-US" altLang="it-IT" sz="20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12877D92-FF44-A044-9C8A-14987A732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solidFill>
                  <a:srgbClr val="000000"/>
                </a:solidFill>
                <a:latin typeface="Tahoma" charset="0"/>
              </a:rPr>
              <a:t>DInSAR</a:t>
            </a:r>
            <a:r>
              <a:rPr lang="en-US" sz="2800" b="1" dirty="0">
                <a:solidFill>
                  <a:srgbClr val="000000"/>
                </a:solidFill>
                <a:latin typeface="Tahoma" charset="0"/>
              </a:rPr>
              <a:t> Limitations: atmospheric conditions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A15D36F9-5632-2440-AAA7-94CCA2AE39FB}"/>
                  </a:ext>
                </a:extLst>
              </p:cNvPr>
              <p:cNvSpPr txBox="1"/>
              <p:nvPr/>
            </p:nvSpPr>
            <p:spPr>
              <a:xfrm>
                <a:off x="4959646" y="6021288"/>
                <a:ext cx="2303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Baseline </a:t>
                </a:r>
                <a:r>
                  <a:rPr lang="it-IT" dirty="0" err="1"/>
                  <a:t>Perp</a:t>
                </a:r>
                <a:r>
                  <a:rPr lang="it-IT" dirty="0"/>
                  <a:t>.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it-IT" dirty="0"/>
                  <a:t> 5m</a:t>
                </a: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A15D36F9-5632-2440-AAA7-94CCA2AE3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646" y="6021288"/>
                <a:ext cx="2303836" cy="369332"/>
              </a:xfrm>
              <a:prstGeom prst="rect">
                <a:avLst/>
              </a:prstGeom>
              <a:blipFill>
                <a:blip r:embed="rId3"/>
                <a:stretch>
                  <a:fillRect l="-2198" t="-6667" r="-1099" b="-2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uppo 23">
            <a:extLst>
              <a:ext uri="{FF2B5EF4-FFF2-40B4-BE49-F238E27FC236}">
                <a16:creationId xmlns:a16="http://schemas.microsoft.com/office/drawing/2014/main" id="{105953C0-63DD-8940-B674-9E4C624212E6}"/>
              </a:ext>
            </a:extLst>
          </p:cNvPr>
          <p:cNvGrpSpPr/>
          <p:nvPr/>
        </p:nvGrpSpPr>
        <p:grpSpPr>
          <a:xfrm>
            <a:off x="1043608" y="6021288"/>
            <a:ext cx="3888432" cy="375649"/>
            <a:chOff x="107504" y="5835835"/>
            <a:chExt cx="3888432" cy="375649"/>
          </a:xfrm>
        </p:grpSpPr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76CC2E03-5B14-594F-A3FD-4275A917723B}"/>
                </a:ext>
              </a:extLst>
            </p:cNvPr>
            <p:cNvGrpSpPr/>
            <p:nvPr/>
          </p:nvGrpSpPr>
          <p:grpSpPr>
            <a:xfrm>
              <a:off x="107504" y="5835835"/>
              <a:ext cx="3888432" cy="375649"/>
              <a:chOff x="107504" y="5835835"/>
              <a:chExt cx="3888432" cy="375649"/>
            </a:xfrm>
          </p:grpSpPr>
          <p:sp>
            <p:nvSpPr>
              <p:cNvPr id="27" name="Rettangolo 26">
                <a:extLst>
                  <a:ext uri="{FF2B5EF4-FFF2-40B4-BE49-F238E27FC236}">
                    <a16:creationId xmlns:a16="http://schemas.microsoft.com/office/drawing/2014/main" id="{5CE694D0-A667-EB47-91BC-3FDC910371BF}"/>
                  </a:ext>
                </a:extLst>
              </p:cNvPr>
              <p:cNvSpPr/>
              <p:nvPr/>
            </p:nvSpPr>
            <p:spPr>
              <a:xfrm>
                <a:off x="107504" y="5851444"/>
                <a:ext cx="3888432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Cm</a:t>
                </a:r>
              </a:p>
            </p:txBody>
          </p:sp>
          <p:pic>
            <p:nvPicPr>
              <p:cNvPr id="28" name="Immagine 64" descr="Barra.bmp">
                <a:extLst>
                  <a:ext uri="{FF2B5EF4-FFF2-40B4-BE49-F238E27FC236}">
                    <a16:creationId xmlns:a16="http://schemas.microsoft.com/office/drawing/2014/main" id="{B4303DDA-F0C4-6245-87F6-67936B220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988" y="5949280"/>
                <a:ext cx="2812519" cy="171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D9650D04-DA50-6648-BB1F-DAF51F15BD6A}"/>
                  </a:ext>
                </a:extLst>
              </p:cNvPr>
              <p:cNvSpPr txBox="1"/>
              <p:nvPr/>
            </p:nvSpPr>
            <p:spPr>
              <a:xfrm>
                <a:off x="1785991" y="5835835"/>
                <a:ext cx="500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 err="1"/>
                  <a:t>rad</a:t>
                </a:r>
                <a:endParaRPr lang="it-IT" i="1" dirty="0"/>
              </a:p>
            </p:txBody>
          </p:sp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B0387FE8-9F9A-B846-BD87-C7583D69DDA0}"/>
                  </a:ext>
                </a:extLst>
              </p:cNvPr>
              <p:cNvSpPr txBox="1"/>
              <p:nvPr/>
            </p:nvSpPr>
            <p:spPr>
              <a:xfrm>
                <a:off x="3419748" y="5835835"/>
                <a:ext cx="4812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 +π</a:t>
                </a:r>
              </a:p>
            </p:txBody>
          </p:sp>
        </p:grp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9F5AB39B-4B9F-0243-9687-137CB5556CD7}"/>
                </a:ext>
              </a:extLst>
            </p:cNvPr>
            <p:cNvSpPr txBox="1"/>
            <p:nvPr/>
          </p:nvSpPr>
          <p:spPr>
            <a:xfrm>
              <a:off x="164442" y="5835835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-π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05416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185DD7C-36AD-754B-93BC-0FA7FD1E1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8172400" y="3284984"/>
            <a:ext cx="661222" cy="2116410"/>
            <a:chOff x="8172400" y="1903979"/>
            <a:chExt cx="661222" cy="2116410"/>
          </a:xfrm>
        </p:grpSpPr>
        <p:sp>
          <p:nvSpPr>
            <p:cNvPr id="11" name="Line 49"/>
            <p:cNvSpPr>
              <a:spLocks noChangeShapeType="1"/>
            </p:cNvSpPr>
            <p:nvPr/>
          </p:nvSpPr>
          <p:spPr bwMode="auto">
            <a:xfrm flipH="1">
              <a:off x="8172400" y="1916832"/>
              <a:ext cx="394601" cy="2103557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12" name="CasellaDiTesto 11"/>
            <p:cNvSpPr txBox="1"/>
            <p:nvPr/>
          </p:nvSpPr>
          <p:spPr>
            <a:xfrm rot="16788448">
              <a:off x="8079869" y="2257622"/>
              <a:ext cx="11073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i="1" dirty="0" err="1">
                  <a:solidFill>
                    <a:schemeClr val="bg1"/>
                  </a:solidFill>
                </a:rPr>
                <a:t>Azimuth</a:t>
              </a:r>
              <a:endParaRPr lang="it-IT" sz="2000" b="1" i="1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745147F7-6936-1140-B488-2FA6237BC743}"/>
                  </a:ext>
                </a:extLst>
              </p:cNvPr>
              <p:cNvSpPr txBox="1"/>
              <p:nvPr/>
            </p:nvSpPr>
            <p:spPr>
              <a:xfrm>
                <a:off x="4960800" y="6021288"/>
                <a:ext cx="24320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Baseline </a:t>
                </a:r>
                <a:r>
                  <a:rPr lang="it-IT" dirty="0" err="1"/>
                  <a:t>Perp</a:t>
                </a:r>
                <a:r>
                  <a:rPr lang="it-IT" dirty="0"/>
                  <a:t>.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it-IT" dirty="0"/>
                  <a:t> 98m</a:t>
                </a:r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745147F7-6936-1140-B488-2FA6237BC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800" y="6021288"/>
                <a:ext cx="2432076" cy="369332"/>
              </a:xfrm>
              <a:prstGeom prst="rect">
                <a:avLst/>
              </a:prstGeom>
              <a:blipFill>
                <a:blip r:embed="rId3"/>
                <a:stretch>
                  <a:fillRect l="-2083" t="-6667" r="-1042" b="-2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uppo 21">
            <a:extLst>
              <a:ext uri="{FF2B5EF4-FFF2-40B4-BE49-F238E27FC236}">
                <a16:creationId xmlns:a16="http://schemas.microsoft.com/office/drawing/2014/main" id="{56EC4186-0CD7-E548-B2EE-3C96BCF32A9E}"/>
              </a:ext>
            </a:extLst>
          </p:cNvPr>
          <p:cNvGrpSpPr/>
          <p:nvPr/>
        </p:nvGrpSpPr>
        <p:grpSpPr>
          <a:xfrm>
            <a:off x="1043608" y="6021288"/>
            <a:ext cx="3888432" cy="375649"/>
            <a:chOff x="107504" y="5835835"/>
            <a:chExt cx="3888432" cy="375649"/>
          </a:xfrm>
        </p:grpSpPr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719F0363-D8C0-054C-9BA9-A3955B7360E0}"/>
                </a:ext>
              </a:extLst>
            </p:cNvPr>
            <p:cNvGrpSpPr/>
            <p:nvPr/>
          </p:nvGrpSpPr>
          <p:grpSpPr>
            <a:xfrm>
              <a:off x="107504" y="5835835"/>
              <a:ext cx="3888432" cy="375649"/>
              <a:chOff x="107504" y="5835835"/>
              <a:chExt cx="3888432" cy="375649"/>
            </a:xfrm>
          </p:grpSpPr>
          <p:sp>
            <p:nvSpPr>
              <p:cNvPr id="25" name="Rettangolo 24">
                <a:extLst>
                  <a:ext uri="{FF2B5EF4-FFF2-40B4-BE49-F238E27FC236}">
                    <a16:creationId xmlns:a16="http://schemas.microsoft.com/office/drawing/2014/main" id="{22655BDF-7488-7042-AD72-DC1D26119146}"/>
                  </a:ext>
                </a:extLst>
              </p:cNvPr>
              <p:cNvSpPr/>
              <p:nvPr/>
            </p:nvSpPr>
            <p:spPr>
              <a:xfrm>
                <a:off x="107504" y="5851444"/>
                <a:ext cx="3888432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Cm</a:t>
                </a:r>
              </a:p>
            </p:txBody>
          </p:sp>
          <p:pic>
            <p:nvPicPr>
              <p:cNvPr id="26" name="Immagine 64" descr="Barra.bmp">
                <a:extLst>
                  <a:ext uri="{FF2B5EF4-FFF2-40B4-BE49-F238E27FC236}">
                    <a16:creationId xmlns:a16="http://schemas.microsoft.com/office/drawing/2014/main" id="{D00AB463-3452-8045-A9A9-A35BFB364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988" y="5949280"/>
                <a:ext cx="2812519" cy="171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234BC2FF-F7A7-5345-A37A-65563DAAB9F7}"/>
                  </a:ext>
                </a:extLst>
              </p:cNvPr>
              <p:cNvSpPr txBox="1"/>
              <p:nvPr/>
            </p:nvSpPr>
            <p:spPr>
              <a:xfrm>
                <a:off x="1785991" y="5835835"/>
                <a:ext cx="500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 err="1"/>
                  <a:t>rad</a:t>
                </a:r>
                <a:endParaRPr lang="it-IT" i="1" dirty="0"/>
              </a:p>
            </p:txBody>
          </p:sp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7F354436-3934-C94E-84C8-D9324D97DF96}"/>
                  </a:ext>
                </a:extLst>
              </p:cNvPr>
              <p:cNvSpPr txBox="1"/>
              <p:nvPr/>
            </p:nvSpPr>
            <p:spPr>
              <a:xfrm>
                <a:off x="3419748" y="5835835"/>
                <a:ext cx="4812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 +π</a:t>
                </a:r>
              </a:p>
            </p:txBody>
          </p:sp>
        </p:grp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4B17A39F-F11C-7940-B828-BBC3DFAF00FA}"/>
                </a:ext>
              </a:extLst>
            </p:cNvPr>
            <p:cNvSpPr txBox="1"/>
            <p:nvPr/>
          </p:nvSpPr>
          <p:spPr>
            <a:xfrm>
              <a:off x="164442" y="5835835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-π </a:t>
              </a:r>
            </a:p>
          </p:txBody>
        </p:sp>
      </p:grpSp>
      <p:sp>
        <p:nvSpPr>
          <p:cNvPr id="29" name="Text Box 74">
            <a:extLst>
              <a:ext uri="{FF2B5EF4-FFF2-40B4-BE49-F238E27FC236}">
                <a16:creationId xmlns:a16="http://schemas.microsoft.com/office/drawing/2014/main" id="{9B4553F7-B2E6-2D46-8704-97B9320D9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73" y="827190"/>
            <a:ext cx="9144000" cy="3539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Mt. Etna – Sentinel-1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Descending</a:t>
            </a:r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Orbit</a:t>
            </a:r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: 21.02.2021 – 27.02.2021</a:t>
            </a:r>
            <a:endParaRPr lang="en-US" altLang="it-IT" sz="20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3046C4FB-C913-1545-99BB-EB9BAD901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solidFill>
                  <a:srgbClr val="000000"/>
                </a:solidFill>
                <a:latin typeface="Tahoma" charset="0"/>
              </a:rPr>
              <a:t>DInSAR</a:t>
            </a:r>
            <a:r>
              <a:rPr lang="en-US" sz="2800" b="1" dirty="0">
                <a:solidFill>
                  <a:srgbClr val="000000"/>
                </a:solidFill>
                <a:latin typeface="Tahoma" charset="0"/>
              </a:rPr>
              <a:t> Limitations: atmospheric conditions</a:t>
            </a:r>
          </a:p>
        </p:txBody>
      </p:sp>
    </p:spTree>
    <p:extLst>
      <p:ext uri="{BB962C8B-B14F-4D97-AF65-F5344CB8AC3E}">
        <p14:creationId xmlns:p14="http://schemas.microsoft.com/office/powerpoint/2010/main" val="37280297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185DD7C-36AD-754B-93BC-0FA7FD1E1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56FA17D-4C09-E548-9DA1-DAF49D564F50}"/>
                  </a:ext>
                </a:extLst>
              </p:cNvPr>
              <p:cNvSpPr txBox="1"/>
              <p:nvPr/>
            </p:nvSpPr>
            <p:spPr>
              <a:xfrm>
                <a:off x="4960800" y="6022800"/>
                <a:ext cx="22046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Baseline </a:t>
                </a:r>
                <a:r>
                  <a:rPr lang="it-IT" dirty="0" err="1"/>
                  <a:t>Perp</a:t>
                </a:r>
                <a:r>
                  <a:rPr lang="it-IT" dirty="0"/>
                  <a:t>.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it-IT" dirty="0"/>
                  <a:t> 43m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56FA17D-4C09-E548-9DA1-DAF49D564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800" y="6022800"/>
                <a:ext cx="2204642" cy="369332"/>
              </a:xfrm>
              <a:prstGeom prst="rect">
                <a:avLst/>
              </a:prstGeom>
              <a:blipFill>
                <a:blip r:embed="rId3"/>
                <a:stretch>
                  <a:fillRect l="-2299" t="-3333" r="-11494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uppo 20">
            <a:extLst>
              <a:ext uri="{FF2B5EF4-FFF2-40B4-BE49-F238E27FC236}">
                <a16:creationId xmlns:a16="http://schemas.microsoft.com/office/drawing/2014/main" id="{0070EF70-2B03-FC48-819C-5572DB66E589}"/>
              </a:ext>
            </a:extLst>
          </p:cNvPr>
          <p:cNvGrpSpPr/>
          <p:nvPr/>
        </p:nvGrpSpPr>
        <p:grpSpPr>
          <a:xfrm>
            <a:off x="199077" y="3717032"/>
            <a:ext cx="452099" cy="2004555"/>
            <a:chOff x="231469" y="3861048"/>
            <a:chExt cx="452099" cy="2004555"/>
          </a:xfrm>
        </p:grpSpPr>
        <p:sp>
          <p:nvSpPr>
            <p:cNvPr id="22" name="Line 49">
              <a:extLst>
                <a:ext uri="{FF2B5EF4-FFF2-40B4-BE49-F238E27FC236}">
                  <a16:creationId xmlns:a16="http://schemas.microsoft.com/office/drawing/2014/main" id="{F3AB944E-8B6A-3240-BB96-B5BBDC4829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3528" y="3861048"/>
              <a:ext cx="360040" cy="1940332"/>
            </a:xfrm>
            <a:prstGeom prst="line">
              <a:avLst/>
            </a:prstGeom>
            <a:ln w="44450" cmpd="sng">
              <a:solidFill>
                <a:schemeClr val="bg1"/>
              </a:solidFill>
              <a:headEnd/>
              <a:tailEnd type="stealth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D314DC7D-A99E-974C-BFEB-9232DB8126AA}"/>
                </a:ext>
              </a:extLst>
            </p:cNvPr>
            <p:cNvSpPr txBox="1"/>
            <p:nvPr/>
          </p:nvSpPr>
          <p:spPr>
            <a:xfrm rot="4787567">
              <a:off x="-122174" y="5111851"/>
              <a:ext cx="110739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2000" b="1" i="1" dirty="0" err="1">
                  <a:solidFill>
                    <a:schemeClr val="bg1"/>
                  </a:solidFill>
                </a:rPr>
                <a:t>Azimuth</a:t>
              </a:r>
              <a:endParaRPr lang="it-IT" sz="20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 Box 74">
            <a:extLst>
              <a:ext uri="{FF2B5EF4-FFF2-40B4-BE49-F238E27FC236}">
                <a16:creationId xmlns:a16="http://schemas.microsoft.com/office/drawing/2014/main" id="{F322BB04-AD8D-B44C-B420-096B59E87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73" y="827190"/>
            <a:ext cx="9144000" cy="3539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Mt. Etna – Sentinel-1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Ascending</a:t>
            </a:r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Orbit</a:t>
            </a:r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: 15.02.2021 – 27.02.2021</a:t>
            </a:r>
            <a:endParaRPr lang="en-US" altLang="it-IT" sz="20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5574E637-118E-9243-914A-A56FA445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solidFill>
                  <a:srgbClr val="000000"/>
                </a:solidFill>
                <a:latin typeface="Tahoma" charset="0"/>
              </a:rPr>
              <a:t>DInSAR</a:t>
            </a:r>
            <a:r>
              <a:rPr lang="en-US" sz="2800" b="1" dirty="0">
                <a:solidFill>
                  <a:srgbClr val="000000"/>
                </a:solidFill>
                <a:latin typeface="Tahoma" charset="0"/>
              </a:rPr>
              <a:t> Limitations: atmospheric conditions</a:t>
            </a: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0850F3AD-918A-784E-96B7-403912540BFF}"/>
              </a:ext>
            </a:extLst>
          </p:cNvPr>
          <p:cNvGrpSpPr/>
          <p:nvPr/>
        </p:nvGrpSpPr>
        <p:grpSpPr>
          <a:xfrm>
            <a:off x="1043608" y="6021288"/>
            <a:ext cx="3888432" cy="375649"/>
            <a:chOff x="107504" y="5835835"/>
            <a:chExt cx="3888432" cy="375649"/>
          </a:xfrm>
        </p:grpSpPr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4AB61058-1CAA-1944-9B79-62408D75B0DE}"/>
                </a:ext>
              </a:extLst>
            </p:cNvPr>
            <p:cNvGrpSpPr/>
            <p:nvPr/>
          </p:nvGrpSpPr>
          <p:grpSpPr>
            <a:xfrm>
              <a:off x="107504" y="5835835"/>
              <a:ext cx="3888432" cy="375649"/>
              <a:chOff x="107504" y="5835835"/>
              <a:chExt cx="3888432" cy="375649"/>
            </a:xfrm>
          </p:grpSpPr>
          <p:sp>
            <p:nvSpPr>
              <p:cNvPr id="29" name="Rettangolo 28">
                <a:extLst>
                  <a:ext uri="{FF2B5EF4-FFF2-40B4-BE49-F238E27FC236}">
                    <a16:creationId xmlns:a16="http://schemas.microsoft.com/office/drawing/2014/main" id="{144ED6F8-FC9F-C14B-994E-09E926CCEF53}"/>
                  </a:ext>
                </a:extLst>
              </p:cNvPr>
              <p:cNvSpPr/>
              <p:nvPr/>
            </p:nvSpPr>
            <p:spPr>
              <a:xfrm>
                <a:off x="107504" y="5851444"/>
                <a:ext cx="3888432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Cm</a:t>
                </a:r>
              </a:p>
            </p:txBody>
          </p:sp>
          <p:pic>
            <p:nvPicPr>
              <p:cNvPr id="30" name="Immagine 64" descr="Barra.bmp">
                <a:extLst>
                  <a:ext uri="{FF2B5EF4-FFF2-40B4-BE49-F238E27FC236}">
                    <a16:creationId xmlns:a16="http://schemas.microsoft.com/office/drawing/2014/main" id="{20262324-06A8-3243-A7AB-99852BD6BD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988" y="5949280"/>
                <a:ext cx="2812519" cy="171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5645AF01-AA7A-704D-A373-B8B16A0594DA}"/>
                  </a:ext>
                </a:extLst>
              </p:cNvPr>
              <p:cNvSpPr txBox="1"/>
              <p:nvPr/>
            </p:nvSpPr>
            <p:spPr>
              <a:xfrm>
                <a:off x="1785991" y="5835835"/>
                <a:ext cx="500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 err="1"/>
                  <a:t>rad</a:t>
                </a:r>
                <a:endParaRPr lang="it-IT" i="1" dirty="0"/>
              </a:p>
            </p:txBody>
          </p:sp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DF44B2BC-073D-EE4B-817B-8486B1E6CB1D}"/>
                  </a:ext>
                </a:extLst>
              </p:cNvPr>
              <p:cNvSpPr txBox="1"/>
              <p:nvPr/>
            </p:nvSpPr>
            <p:spPr>
              <a:xfrm>
                <a:off x="3419748" y="5835835"/>
                <a:ext cx="4812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 +π</a:t>
                </a:r>
              </a:p>
            </p:txBody>
          </p:sp>
        </p:grp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C20EA5DC-87B3-794A-B3D5-B0DE9733B571}"/>
                </a:ext>
              </a:extLst>
            </p:cNvPr>
            <p:cNvSpPr txBox="1"/>
            <p:nvPr/>
          </p:nvSpPr>
          <p:spPr>
            <a:xfrm>
              <a:off x="164442" y="5835835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-π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32938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185DD7C-36AD-754B-93BC-0FA7FD1E1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56FA17D-4C09-E548-9DA1-DAF49D564F50}"/>
                  </a:ext>
                </a:extLst>
              </p:cNvPr>
              <p:cNvSpPr txBox="1"/>
              <p:nvPr/>
            </p:nvSpPr>
            <p:spPr>
              <a:xfrm>
                <a:off x="4960800" y="6022800"/>
                <a:ext cx="22623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Baseline </a:t>
                </a:r>
                <a:r>
                  <a:rPr lang="it-IT" dirty="0" err="1"/>
                  <a:t>Perp</a:t>
                </a:r>
                <a:r>
                  <a:rPr lang="it-IT" dirty="0"/>
                  <a:t>.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it-IT" dirty="0"/>
                  <a:t> 0.3m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56FA17D-4C09-E548-9DA1-DAF49D564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800" y="6022800"/>
                <a:ext cx="2262351" cy="369332"/>
              </a:xfrm>
              <a:prstGeom prst="rect">
                <a:avLst/>
              </a:prstGeom>
              <a:blipFill>
                <a:blip r:embed="rId3"/>
                <a:stretch>
                  <a:fillRect l="-2235" t="-3333" r="-11173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uppo 20">
            <a:extLst>
              <a:ext uri="{FF2B5EF4-FFF2-40B4-BE49-F238E27FC236}">
                <a16:creationId xmlns:a16="http://schemas.microsoft.com/office/drawing/2014/main" id="{0070EF70-2B03-FC48-819C-5572DB66E589}"/>
              </a:ext>
            </a:extLst>
          </p:cNvPr>
          <p:cNvGrpSpPr/>
          <p:nvPr/>
        </p:nvGrpSpPr>
        <p:grpSpPr>
          <a:xfrm>
            <a:off x="199077" y="3717032"/>
            <a:ext cx="452099" cy="2004555"/>
            <a:chOff x="231469" y="3861048"/>
            <a:chExt cx="452099" cy="2004555"/>
          </a:xfrm>
        </p:grpSpPr>
        <p:sp>
          <p:nvSpPr>
            <p:cNvPr id="22" name="Line 49">
              <a:extLst>
                <a:ext uri="{FF2B5EF4-FFF2-40B4-BE49-F238E27FC236}">
                  <a16:creationId xmlns:a16="http://schemas.microsoft.com/office/drawing/2014/main" id="{F3AB944E-8B6A-3240-BB96-B5BBDC4829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3528" y="3861048"/>
              <a:ext cx="360040" cy="1940332"/>
            </a:xfrm>
            <a:prstGeom prst="line">
              <a:avLst/>
            </a:prstGeom>
            <a:ln w="44450" cmpd="sng">
              <a:solidFill>
                <a:schemeClr val="bg1"/>
              </a:solidFill>
              <a:headEnd/>
              <a:tailEnd type="stealth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D314DC7D-A99E-974C-BFEB-9232DB8126AA}"/>
                </a:ext>
              </a:extLst>
            </p:cNvPr>
            <p:cNvSpPr txBox="1"/>
            <p:nvPr/>
          </p:nvSpPr>
          <p:spPr>
            <a:xfrm rot="4787567">
              <a:off x="-122174" y="5111851"/>
              <a:ext cx="110739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2000" b="1" i="1" dirty="0" err="1">
                  <a:solidFill>
                    <a:schemeClr val="bg1"/>
                  </a:solidFill>
                </a:rPr>
                <a:t>Azimuth</a:t>
              </a:r>
              <a:endParaRPr lang="it-IT" sz="20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 Box 74">
            <a:extLst>
              <a:ext uri="{FF2B5EF4-FFF2-40B4-BE49-F238E27FC236}">
                <a16:creationId xmlns:a16="http://schemas.microsoft.com/office/drawing/2014/main" id="{58710E13-5ABD-C944-B3A7-1E6A09A1F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73" y="827190"/>
            <a:ext cx="9144000" cy="3539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Mt. Etna – Sentinel-1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Ascending</a:t>
            </a:r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Orbit</a:t>
            </a:r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: 21.02.2021 – 27.02.2021</a:t>
            </a:r>
            <a:endParaRPr lang="en-US" altLang="it-IT" sz="20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8B87094E-40BB-9542-8421-5C622C1F7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solidFill>
                  <a:srgbClr val="000000"/>
                </a:solidFill>
                <a:latin typeface="Tahoma" charset="0"/>
              </a:rPr>
              <a:t>DInSAR</a:t>
            </a:r>
            <a:r>
              <a:rPr lang="en-US" sz="2800" b="1" dirty="0">
                <a:solidFill>
                  <a:srgbClr val="000000"/>
                </a:solidFill>
                <a:latin typeface="Tahoma" charset="0"/>
              </a:rPr>
              <a:t> Limitations: atmospheric conditions</a:t>
            </a: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57B6C556-D377-D04A-B1A6-2800DFC9D79F}"/>
              </a:ext>
            </a:extLst>
          </p:cNvPr>
          <p:cNvGrpSpPr/>
          <p:nvPr/>
        </p:nvGrpSpPr>
        <p:grpSpPr>
          <a:xfrm>
            <a:off x="1043608" y="6021288"/>
            <a:ext cx="3888432" cy="375649"/>
            <a:chOff x="107504" y="5835835"/>
            <a:chExt cx="3888432" cy="375649"/>
          </a:xfrm>
        </p:grpSpPr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245D50C0-1213-E04F-9D80-6386713D53C3}"/>
                </a:ext>
              </a:extLst>
            </p:cNvPr>
            <p:cNvGrpSpPr/>
            <p:nvPr/>
          </p:nvGrpSpPr>
          <p:grpSpPr>
            <a:xfrm>
              <a:off x="107504" y="5835835"/>
              <a:ext cx="3888432" cy="375649"/>
              <a:chOff x="107504" y="5835835"/>
              <a:chExt cx="3888432" cy="375649"/>
            </a:xfrm>
          </p:grpSpPr>
          <p:sp>
            <p:nvSpPr>
              <p:cNvPr id="29" name="Rettangolo 28">
                <a:extLst>
                  <a:ext uri="{FF2B5EF4-FFF2-40B4-BE49-F238E27FC236}">
                    <a16:creationId xmlns:a16="http://schemas.microsoft.com/office/drawing/2014/main" id="{ADD7FDE8-216F-0B4D-BEB4-3553CDAF3878}"/>
                  </a:ext>
                </a:extLst>
              </p:cNvPr>
              <p:cNvSpPr/>
              <p:nvPr/>
            </p:nvSpPr>
            <p:spPr>
              <a:xfrm>
                <a:off x="107504" y="5851444"/>
                <a:ext cx="3888432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Cm</a:t>
                </a:r>
              </a:p>
            </p:txBody>
          </p:sp>
          <p:pic>
            <p:nvPicPr>
              <p:cNvPr id="30" name="Immagine 64" descr="Barra.bmp">
                <a:extLst>
                  <a:ext uri="{FF2B5EF4-FFF2-40B4-BE49-F238E27FC236}">
                    <a16:creationId xmlns:a16="http://schemas.microsoft.com/office/drawing/2014/main" id="{F961A4E0-B77D-7E40-9EFA-371E3C2B57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988" y="5949280"/>
                <a:ext cx="2812519" cy="171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A169D756-7275-814B-B8A6-19556D39CC37}"/>
                  </a:ext>
                </a:extLst>
              </p:cNvPr>
              <p:cNvSpPr txBox="1"/>
              <p:nvPr/>
            </p:nvSpPr>
            <p:spPr>
              <a:xfrm>
                <a:off x="1785991" y="5835835"/>
                <a:ext cx="500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 err="1"/>
                  <a:t>rad</a:t>
                </a:r>
                <a:endParaRPr lang="it-IT" i="1" dirty="0"/>
              </a:p>
            </p:txBody>
          </p:sp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00BF81F3-7B8D-BD43-A06C-71F37BE0F767}"/>
                  </a:ext>
                </a:extLst>
              </p:cNvPr>
              <p:cNvSpPr txBox="1"/>
              <p:nvPr/>
            </p:nvSpPr>
            <p:spPr>
              <a:xfrm>
                <a:off x="3419748" y="5835835"/>
                <a:ext cx="4812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 +π</a:t>
                </a:r>
              </a:p>
            </p:txBody>
          </p:sp>
        </p:grp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6AB1F40E-DFA2-7541-93C2-9B7EDB916F9F}"/>
                </a:ext>
              </a:extLst>
            </p:cNvPr>
            <p:cNvSpPr txBox="1"/>
            <p:nvPr/>
          </p:nvSpPr>
          <p:spPr>
            <a:xfrm>
              <a:off x="164442" y="5835835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-π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3389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Sicil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527720"/>
            <a:ext cx="4419600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F:\Documenti\manu\Lastorina\Progetto_divulgazione\Inviato2\fig_3_5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7720"/>
            <a:ext cx="4703763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284288" y="5334000"/>
            <a:ext cx="23542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200" dirty="0">
                <a:latin typeface="Tahoma" charset="0"/>
              </a:rPr>
              <a:t>Optical image</a:t>
            </a: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4818063" y="5334000"/>
            <a:ext cx="43195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200" dirty="0">
                <a:solidFill>
                  <a:srgbClr val="000000"/>
                </a:solidFill>
                <a:latin typeface="Tahoma" charset="0"/>
              </a:rPr>
              <a:t>Radar (SAR) image</a:t>
            </a:r>
          </a:p>
        </p:txBody>
      </p:sp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2536825" y="5867400"/>
            <a:ext cx="4321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ahoma" charset="0"/>
              </a:rPr>
              <a:t>same moment of acquisition</a:t>
            </a:r>
          </a:p>
        </p:txBody>
      </p:sp>
      <p:sp>
        <p:nvSpPr>
          <p:cNvPr id="17415" name="Rettangolo 26"/>
          <p:cNvSpPr>
            <a:spLocks noChangeArrowheads="1"/>
          </p:cNvSpPr>
          <p:nvPr/>
        </p:nvSpPr>
        <p:spPr bwMode="auto">
          <a:xfrm>
            <a:off x="0" y="838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ahoma" charset="0"/>
              </a:rPr>
              <a:t>Capability to "observe" even in presence of clouds</a:t>
            </a:r>
            <a:endParaRPr lang="it-IT" sz="2400" b="1" dirty="0">
              <a:solidFill>
                <a:srgbClr val="FF0000"/>
              </a:solidFill>
              <a:latin typeface="Tahom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0000"/>
                </a:solidFill>
                <a:latin typeface="Tahoma" charset="0"/>
              </a:rPr>
              <a:t>Key points of Radar (SAR) Imaging from space</a:t>
            </a:r>
          </a:p>
        </p:txBody>
      </p:sp>
    </p:spTree>
    <p:extLst>
      <p:ext uri="{BB962C8B-B14F-4D97-AF65-F5344CB8AC3E}">
        <p14:creationId xmlns:p14="http://schemas.microsoft.com/office/powerpoint/2010/main" val="34799917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/>
          <p:cNvGrpSpPr/>
          <p:nvPr/>
        </p:nvGrpSpPr>
        <p:grpSpPr>
          <a:xfrm rot="20880000">
            <a:off x="2833833" y="4495942"/>
            <a:ext cx="421910" cy="1060206"/>
            <a:chOff x="3712972" y="4848423"/>
            <a:chExt cx="421910" cy="1060206"/>
          </a:xfrm>
        </p:grpSpPr>
        <p:cxnSp>
          <p:nvCxnSpPr>
            <p:cNvPr id="12" name="Connettore 2 11"/>
            <p:cNvCxnSpPr/>
            <p:nvPr/>
          </p:nvCxnSpPr>
          <p:spPr>
            <a:xfrm flipV="1">
              <a:off x="3923928" y="5301208"/>
              <a:ext cx="0" cy="6074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/>
            <p:cNvSpPr txBox="1"/>
            <p:nvPr/>
          </p:nvSpPr>
          <p:spPr>
            <a:xfrm>
              <a:off x="3712972" y="4848423"/>
              <a:ext cx="4219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 err="1"/>
                <a:t>N</a:t>
              </a:r>
              <a:endParaRPr lang="it-IT" sz="2800" b="1" dirty="0"/>
            </a:p>
          </p:txBody>
        </p:sp>
      </p:grpSp>
      <p:grpSp>
        <p:nvGrpSpPr>
          <p:cNvPr id="30" name="Gruppo 29"/>
          <p:cNvGrpSpPr/>
          <p:nvPr/>
        </p:nvGrpSpPr>
        <p:grpSpPr>
          <a:xfrm rot="10800000">
            <a:off x="2872245" y="2199543"/>
            <a:ext cx="369332" cy="1055032"/>
            <a:chOff x="3554726" y="4974884"/>
            <a:chExt cx="369332" cy="1055032"/>
          </a:xfrm>
        </p:grpSpPr>
        <p:cxnSp>
          <p:nvCxnSpPr>
            <p:cNvPr id="31" name="Connettore 2 30"/>
            <p:cNvCxnSpPr/>
            <p:nvPr/>
          </p:nvCxnSpPr>
          <p:spPr>
            <a:xfrm flipV="1">
              <a:off x="3895400" y="4974884"/>
              <a:ext cx="0" cy="972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sellaDiTesto 31"/>
            <p:cNvSpPr txBox="1"/>
            <p:nvPr/>
          </p:nvSpPr>
          <p:spPr>
            <a:xfrm rot="5400000">
              <a:off x="3246308" y="5352167"/>
              <a:ext cx="986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/>
                <a:t>Azimuth</a:t>
              </a:r>
              <a:endParaRPr lang="it-IT" b="1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8" t="29202" r="18976" b="19321"/>
          <a:stretch/>
        </p:blipFill>
        <p:spPr>
          <a:xfrm rot="16200000" flipH="1">
            <a:off x="-193846" y="2669865"/>
            <a:ext cx="3331201" cy="2498400"/>
          </a:xfrm>
          <a:prstGeom prst="rect">
            <a:avLst/>
          </a:prstGeom>
        </p:spPr>
      </p:pic>
      <p:sp>
        <p:nvSpPr>
          <p:cNvPr id="36" name="CasellaDiTesto 35"/>
          <p:cNvSpPr txBox="1"/>
          <p:nvPr/>
        </p:nvSpPr>
        <p:spPr>
          <a:xfrm>
            <a:off x="163146" y="1783453"/>
            <a:ext cx="250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31.08.2019 – 06.09.2019</a:t>
            </a:r>
          </a:p>
        </p:txBody>
      </p:sp>
      <p:sp>
        <p:nvSpPr>
          <p:cNvPr id="39" name="Figura a mano libera 38"/>
          <p:cNvSpPr/>
          <p:nvPr/>
        </p:nvSpPr>
        <p:spPr>
          <a:xfrm>
            <a:off x="626567" y="2779639"/>
            <a:ext cx="1193298" cy="1182029"/>
          </a:xfrm>
          <a:custGeom>
            <a:avLst/>
            <a:gdLst>
              <a:gd name="connsiteX0" fmla="*/ 524107 w 1193298"/>
              <a:gd name="connsiteY0" fmla="*/ 0 h 1182029"/>
              <a:gd name="connsiteX1" fmla="*/ 535258 w 1193298"/>
              <a:gd name="connsiteY1" fmla="*/ 66907 h 1182029"/>
              <a:gd name="connsiteX2" fmla="*/ 546410 w 1193298"/>
              <a:gd name="connsiteY2" fmla="*/ 100361 h 1182029"/>
              <a:gd name="connsiteX3" fmla="*/ 557561 w 1193298"/>
              <a:gd name="connsiteY3" fmla="*/ 200722 h 1182029"/>
              <a:gd name="connsiteX4" fmla="*/ 579863 w 1193298"/>
              <a:gd name="connsiteY4" fmla="*/ 234175 h 1182029"/>
              <a:gd name="connsiteX5" fmla="*/ 646771 w 1193298"/>
              <a:gd name="connsiteY5" fmla="*/ 256478 h 1182029"/>
              <a:gd name="connsiteX6" fmla="*/ 680224 w 1193298"/>
              <a:gd name="connsiteY6" fmla="*/ 278780 h 1182029"/>
              <a:gd name="connsiteX7" fmla="*/ 702527 w 1193298"/>
              <a:gd name="connsiteY7" fmla="*/ 301083 h 1182029"/>
              <a:gd name="connsiteX8" fmla="*/ 735980 w 1193298"/>
              <a:gd name="connsiteY8" fmla="*/ 312234 h 1182029"/>
              <a:gd name="connsiteX9" fmla="*/ 758283 w 1193298"/>
              <a:gd name="connsiteY9" fmla="*/ 334536 h 1182029"/>
              <a:gd name="connsiteX10" fmla="*/ 825190 w 1193298"/>
              <a:gd name="connsiteY10" fmla="*/ 367990 h 1182029"/>
              <a:gd name="connsiteX11" fmla="*/ 869795 w 1193298"/>
              <a:gd name="connsiteY11" fmla="*/ 412595 h 1182029"/>
              <a:gd name="connsiteX12" fmla="*/ 903249 w 1193298"/>
              <a:gd name="connsiteY12" fmla="*/ 434897 h 1182029"/>
              <a:gd name="connsiteX13" fmla="*/ 947854 w 1193298"/>
              <a:gd name="connsiteY13" fmla="*/ 479502 h 1182029"/>
              <a:gd name="connsiteX14" fmla="*/ 970156 w 1193298"/>
              <a:gd name="connsiteY14" fmla="*/ 501805 h 1182029"/>
              <a:gd name="connsiteX15" fmla="*/ 1003610 w 1193298"/>
              <a:gd name="connsiteY15" fmla="*/ 512956 h 1182029"/>
              <a:gd name="connsiteX16" fmla="*/ 1059366 w 1193298"/>
              <a:gd name="connsiteY16" fmla="*/ 557561 h 1182029"/>
              <a:gd name="connsiteX17" fmla="*/ 1070517 w 1193298"/>
              <a:gd name="connsiteY17" fmla="*/ 591014 h 1182029"/>
              <a:gd name="connsiteX18" fmla="*/ 1115122 w 1193298"/>
              <a:gd name="connsiteY18" fmla="*/ 635619 h 1182029"/>
              <a:gd name="connsiteX19" fmla="*/ 1126273 w 1193298"/>
              <a:gd name="connsiteY19" fmla="*/ 669073 h 1182029"/>
              <a:gd name="connsiteX20" fmla="*/ 1170878 w 1193298"/>
              <a:gd name="connsiteY20" fmla="*/ 724829 h 1182029"/>
              <a:gd name="connsiteX21" fmla="*/ 1193180 w 1193298"/>
              <a:gd name="connsiteY21" fmla="*/ 791736 h 1182029"/>
              <a:gd name="connsiteX22" fmla="*/ 1159727 w 1193298"/>
              <a:gd name="connsiteY22" fmla="*/ 1014761 h 1182029"/>
              <a:gd name="connsiteX23" fmla="*/ 1148575 w 1193298"/>
              <a:gd name="connsiteY23" fmla="*/ 1048214 h 1182029"/>
              <a:gd name="connsiteX24" fmla="*/ 1137424 w 1193298"/>
              <a:gd name="connsiteY24" fmla="*/ 1081668 h 1182029"/>
              <a:gd name="connsiteX25" fmla="*/ 1103971 w 1193298"/>
              <a:gd name="connsiteY25" fmla="*/ 1092819 h 1182029"/>
              <a:gd name="connsiteX26" fmla="*/ 1081668 w 1193298"/>
              <a:gd name="connsiteY26" fmla="*/ 1115122 h 1182029"/>
              <a:gd name="connsiteX27" fmla="*/ 1014761 w 1193298"/>
              <a:gd name="connsiteY27" fmla="*/ 1137424 h 1182029"/>
              <a:gd name="connsiteX28" fmla="*/ 992458 w 1193298"/>
              <a:gd name="connsiteY28" fmla="*/ 1159726 h 1182029"/>
              <a:gd name="connsiteX29" fmla="*/ 925551 w 1193298"/>
              <a:gd name="connsiteY29" fmla="*/ 1182029 h 1182029"/>
              <a:gd name="connsiteX30" fmla="*/ 724829 w 1193298"/>
              <a:gd name="connsiteY30" fmla="*/ 1170878 h 1182029"/>
              <a:gd name="connsiteX31" fmla="*/ 657922 w 1193298"/>
              <a:gd name="connsiteY31" fmla="*/ 1148575 h 1182029"/>
              <a:gd name="connsiteX32" fmla="*/ 613317 w 1193298"/>
              <a:gd name="connsiteY32" fmla="*/ 1137424 h 1182029"/>
              <a:gd name="connsiteX33" fmla="*/ 546410 w 1193298"/>
              <a:gd name="connsiteY33" fmla="*/ 1115122 h 1182029"/>
              <a:gd name="connsiteX34" fmla="*/ 512956 w 1193298"/>
              <a:gd name="connsiteY34" fmla="*/ 1103970 h 1182029"/>
              <a:gd name="connsiteX35" fmla="*/ 412595 w 1193298"/>
              <a:gd name="connsiteY35" fmla="*/ 1048214 h 1182029"/>
              <a:gd name="connsiteX36" fmla="*/ 289932 w 1193298"/>
              <a:gd name="connsiteY36" fmla="*/ 1025912 h 1182029"/>
              <a:gd name="connsiteX37" fmla="*/ 245327 w 1193298"/>
              <a:gd name="connsiteY37" fmla="*/ 1014761 h 1182029"/>
              <a:gd name="connsiteX38" fmla="*/ 178419 w 1193298"/>
              <a:gd name="connsiteY38" fmla="*/ 992458 h 1182029"/>
              <a:gd name="connsiteX39" fmla="*/ 78058 w 1193298"/>
              <a:gd name="connsiteY39" fmla="*/ 959005 h 1182029"/>
              <a:gd name="connsiteX40" fmla="*/ 44605 w 1193298"/>
              <a:gd name="connsiteY40" fmla="*/ 947853 h 1182029"/>
              <a:gd name="connsiteX41" fmla="*/ 0 w 1193298"/>
              <a:gd name="connsiteY41" fmla="*/ 936702 h 118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3298" h="1182029">
                <a:moveTo>
                  <a:pt x="524107" y="0"/>
                </a:moveTo>
                <a:cubicBezTo>
                  <a:pt x="527824" y="22302"/>
                  <a:pt x="530353" y="44835"/>
                  <a:pt x="535258" y="66907"/>
                </a:cubicBezTo>
                <a:cubicBezTo>
                  <a:pt x="537808" y="78382"/>
                  <a:pt x="544478" y="88766"/>
                  <a:pt x="546410" y="100361"/>
                </a:cubicBezTo>
                <a:cubicBezTo>
                  <a:pt x="551944" y="133563"/>
                  <a:pt x="549397" y="168067"/>
                  <a:pt x="557561" y="200722"/>
                </a:cubicBezTo>
                <a:cubicBezTo>
                  <a:pt x="560811" y="213724"/>
                  <a:pt x="568498" y="227072"/>
                  <a:pt x="579863" y="234175"/>
                </a:cubicBezTo>
                <a:cubicBezTo>
                  <a:pt x="599799" y="246635"/>
                  <a:pt x="627210" y="243437"/>
                  <a:pt x="646771" y="256478"/>
                </a:cubicBezTo>
                <a:cubicBezTo>
                  <a:pt x="657922" y="263912"/>
                  <a:pt x="669759" y="270408"/>
                  <a:pt x="680224" y="278780"/>
                </a:cubicBezTo>
                <a:cubicBezTo>
                  <a:pt x="688434" y="285348"/>
                  <a:pt x="693512" y="295674"/>
                  <a:pt x="702527" y="301083"/>
                </a:cubicBezTo>
                <a:cubicBezTo>
                  <a:pt x="712606" y="307131"/>
                  <a:pt x="724829" y="308517"/>
                  <a:pt x="735980" y="312234"/>
                </a:cubicBezTo>
                <a:cubicBezTo>
                  <a:pt x="743414" y="319668"/>
                  <a:pt x="749268" y="329127"/>
                  <a:pt x="758283" y="334536"/>
                </a:cubicBezTo>
                <a:cubicBezTo>
                  <a:pt x="824239" y="374109"/>
                  <a:pt x="759393" y="311592"/>
                  <a:pt x="825190" y="367990"/>
                </a:cubicBezTo>
                <a:cubicBezTo>
                  <a:pt x="841155" y="381674"/>
                  <a:pt x="852299" y="400932"/>
                  <a:pt x="869795" y="412595"/>
                </a:cubicBezTo>
                <a:cubicBezTo>
                  <a:pt x="880946" y="420029"/>
                  <a:pt x="893073" y="426175"/>
                  <a:pt x="903249" y="434897"/>
                </a:cubicBezTo>
                <a:cubicBezTo>
                  <a:pt x="919214" y="448581"/>
                  <a:pt x="932986" y="464634"/>
                  <a:pt x="947854" y="479502"/>
                </a:cubicBezTo>
                <a:cubicBezTo>
                  <a:pt x="955288" y="486936"/>
                  <a:pt x="960182" y="498480"/>
                  <a:pt x="970156" y="501805"/>
                </a:cubicBezTo>
                <a:lnTo>
                  <a:pt x="1003610" y="512956"/>
                </a:lnTo>
                <a:cubicBezTo>
                  <a:pt x="1018805" y="523086"/>
                  <a:pt x="1048773" y="539906"/>
                  <a:pt x="1059366" y="557561"/>
                </a:cubicBezTo>
                <a:cubicBezTo>
                  <a:pt x="1065414" y="567640"/>
                  <a:pt x="1063685" y="581449"/>
                  <a:pt x="1070517" y="591014"/>
                </a:cubicBezTo>
                <a:cubicBezTo>
                  <a:pt x="1082739" y="608124"/>
                  <a:pt x="1115122" y="635619"/>
                  <a:pt x="1115122" y="635619"/>
                </a:cubicBezTo>
                <a:cubicBezTo>
                  <a:pt x="1118839" y="646770"/>
                  <a:pt x="1121016" y="658559"/>
                  <a:pt x="1126273" y="669073"/>
                </a:cubicBezTo>
                <a:cubicBezTo>
                  <a:pt x="1140340" y="697207"/>
                  <a:pt x="1150134" y="704085"/>
                  <a:pt x="1170878" y="724829"/>
                </a:cubicBezTo>
                <a:cubicBezTo>
                  <a:pt x="1178312" y="747131"/>
                  <a:pt x="1194855" y="768287"/>
                  <a:pt x="1193180" y="791736"/>
                </a:cubicBezTo>
                <a:cubicBezTo>
                  <a:pt x="1180355" y="971289"/>
                  <a:pt x="1198526" y="898364"/>
                  <a:pt x="1159727" y="1014761"/>
                </a:cubicBezTo>
                <a:lnTo>
                  <a:pt x="1148575" y="1048214"/>
                </a:lnTo>
                <a:cubicBezTo>
                  <a:pt x="1144858" y="1059365"/>
                  <a:pt x="1148575" y="1077951"/>
                  <a:pt x="1137424" y="1081668"/>
                </a:cubicBezTo>
                <a:lnTo>
                  <a:pt x="1103971" y="1092819"/>
                </a:lnTo>
                <a:cubicBezTo>
                  <a:pt x="1096537" y="1100253"/>
                  <a:pt x="1091072" y="1110420"/>
                  <a:pt x="1081668" y="1115122"/>
                </a:cubicBezTo>
                <a:cubicBezTo>
                  <a:pt x="1060641" y="1125635"/>
                  <a:pt x="1014761" y="1137424"/>
                  <a:pt x="1014761" y="1137424"/>
                </a:cubicBezTo>
                <a:cubicBezTo>
                  <a:pt x="1007327" y="1144858"/>
                  <a:pt x="1001862" y="1155024"/>
                  <a:pt x="992458" y="1159726"/>
                </a:cubicBezTo>
                <a:cubicBezTo>
                  <a:pt x="971431" y="1170239"/>
                  <a:pt x="925551" y="1182029"/>
                  <a:pt x="925551" y="1182029"/>
                </a:cubicBezTo>
                <a:cubicBezTo>
                  <a:pt x="858644" y="1178312"/>
                  <a:pt x="791322" y="1179190"/>
                  <a:pt x="724829" y="1170878"/>
                </a:cubicBezTo>
                <a:cubicBezTo>
                  <a:pt x="701502" y="1167962"/>
                  <a:pt x="680729" y="1154277"/>
                  <a:pt x="657922" y="1148575"/>
                </a:cubicBezTo>
                <a:cubicBezTo>
                  <a:pt x="643054" y="1144858"/>
                  <a:pt x="627997" y="1141828"/>
                  <a:pt x="613317" y="1137424"/>
                </a:cubicBezTo>
                <a:cubicBezTo>
                  <a:pt x="590800" y="1130669"/>
                  <a:pt x="568712" y="1122556"/>
                  <a:pt x="546410" y="1115122"/>
                </a:cubicBezTo>
                <a:cubicBezTo>
                  <a:pt x="535259" y="1111405"/>
                  <a:pt x="522736" y="1110490"/>
                  <a:pt x="512956" y="1103970"/>
                </a:cubicBezTo>
                <a:cubicBezTo>
                  <a:pt x="463128" y="1070752"/>
                  <a:pt x="459698" y="1059990"/>
                  <a:pt x="412595" y="1048214"/>
                </a:cubicBezTo>
                <a:cubicBezTo>
                  <a:pt x="364766" y="1036257"/>
                  <a:pt x="339630" y="1035851"/>
                  <a:pt x="289932" y="1025912"/>
                </a:cubicBezTo>
                <a:cubicBezTo>
                  <a:pt x="274904" y="1022906"/>
                  <a:pt x="260007" y="1019165"/>
                  <a:pt x="245327" y="1014761"/>
                </a:cubicBezTo>
                <a:cubicBezTo>
                  <a:pt x="222809" y="1008006"/>
                  <a:pt x="200722" y="999892"/>
                  <a:pt x="178419" y="992458"/>
                </a:cubicBezTo>
                <a:lnTo>
                  <a:pt x="78058" y="959005"/>
                </a:lnTo>
                <a:lnTo>
                  <a:pt x="44605" y="947853"/>
                </a:lnTo>
                <a:cubicBezTo>
                  <a:pt x="7627" y="935527"/>
                  <a:pt x="22905" y="936702"/>
                  <a:pt x="0" y="936702"/>
                </a:cubicBezTo>
              </a:path>
            </a:pathLst>
          </a:custGeom>
          <a:noFill/>
          <a:ln>
            <a:solidFill>
              <a:srgbClr val="0E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3" t="28385" r="17712" b="20243"/>
          <a:stretch/>
        </p:blipFill>
        <p:spPr>
          <a:xfrm rot="16200000" flipH="1">
            <a:off x="2924780" y="2682377"/>
            <a:ext cx="3325374" cy="2479205"/>
          </a:xfrm>
          <a:prstGeom prst="rect">
            <a:avLst/>
          </a:prstGeom>
        </p:spPr>
      </p:pic>
      <p:sp>
        <p:nvSpPr>
          <p:cNvPr id="40" name="CasellaDiTesto 39"/>
          <p:cNvSpPr txBox="1"/>
          <p:nvPr/>
        </p:nvSpPr>
        <p:spPr>
          <a:xfrm>
            <a:off x="3347864" y="1789283"/>
            <a:ext cx="250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06.09.2019 – 12.09.2019</a:t>
            </a:r>
          </a:p>
        </p:txBody>
      </p:sp>
      <p:sp>
        <p:nvSpPr>
          <p:cNvPr id="42" name="Figura a mano libera 41"/>
          <p:cNvSpPr/>
          <p:nvPr/>
        </p:nvSpPr>
        <p:spPr>
          <a:xfrm>
            <a:off x="3779912" y="2737036"/>
            <a:ext cx="1193298" cy="1182029"/>
          </a:xfrm>
          <a:custGeom>
            <a:avLst/>
            <a:gdLst>
              <a:gd name="connsiteX0" fmla="*/ 524107 w 1193298"/>
              <a:gd name="connsiteY0" fmla="*/ 0 h 1182029"/>
              <a:gd name="connsiteX1" fmla="*/ 535258 w 1193298"/>
              <a:gd name="connsiteY1" fmla="*/ 66907 h 1182029"/>
              <a:gd name="connsiteX2" fmla="*/ 546410 w 1193298"/>
              <a:gd name="connsiteY2" fmla="*/ 100361 h 1182029"/>
              <a:gd name="connsiteX3" fmla="*/ 557561 w 1193298"/>
              <a:gd name="connsiteY3" fmla="*/ 200722 h 1182029"/>
              <a:gd name="connsiteX4" fmla="*/ 579863 w 1193298"/>
              <a:gd name="connsiteY4" fmla="*/ 234175 h 1182029"/>
              <a:gd name="connsiteX5" fmla="*/ 646771 w 1193298"/>
              <a:gd name="connsiteY5" fmla="*/ 256478 h 1182029"/>
              <a:gd name="connsiteX6" fmla="*/ 680224 w 1193298"/>
              <a:gd name="connsiteY6" fmla="*/ 278780 h 1182029"/>
              <a:gd name="connsiteX7" fmla="*/ 702527 w 1193298"/>
              <a:gd name="connsiteY7" fmla="*/ 301083 h 1182029"/>
              <a:gd name="connsiteX8" fmla="*/ 735980 w 1193298"/>
              <a:gd name="connsiteY8" fmla="*/ 312234 h 1182029"/>
              <a:gd name="connsiteX9" fmla="*/ 758283 w 1193298"/>
              <a:gd name="connsiteY9" fmla="*/ 334536 h 1182029"/>
              <a:gd name="connsiteX10" fmla="*/ 825190 w 1193298"/>
              <a:gd name="connsiteY10" fmla="*/ 367990 h 1182029"/>
              <a:gd name="connsiteX11" fmla="*/ 869795 w 1193298"/>
              <a:gd name="connsiteY11" fmla="*/ 412595 h 1182029"/>
              <a:gd name="connsiteX12" fmla="*/ 903249 w 1193298"/>
              <a:gd name="connsiteY12" fmla="*/ 434897 h 1182029"/>
              <a:gd name="connsiteX13" fmla="*/ 947854 w 1193298"/>
              <a:gd name="connsiteY13" fmla="*/ 479502 h 1182029"/>
              <a:gd name="connsiteX14" fmla="*/ 970156 w 1193298"/>
              <a:gd name="connsiteY14" fmla="*/ 501805 h 1182029"/>
              <a:gd name="connsiteX15" fmla="*/ 1003610 w 1193298"/>
              <a:gd name="connsiteY15" fmla="*/ 512956 h 1182029"/>
              <a:gd name="connsiteX16" fmla="*/ 1059366 w 1193298"/>
              <a:gd name="connsiteY16" fmla="*/ 557561 h 1182029"/>
              <a:gd name="connsiteX17" fmla="*/ 1070517 w 1193298"/>
              <a:gd name="connsiteY17" fmla="*/ 591014 h 1182029"/>
              <a:gd name="connsiteX18" fmla="*/ 1115122 w 1193298"/>
              <a:gd name="connsiteY18" fmla="*/ 635619 h 1182029"/>
              <a:gd name="connsiteX19" fmla="*/ 1126273 w 1193298"/>
              <a:gd name="connsiteY19" fmla="*/ 669073 h 1182029"/>
              <a:gd name="connsiteX20" fmla="*/ 1170878 w 1193298"/>
              <a:gd name="connsiteY20" fmla="*/ 724829 h 1182029"/>
              <a:gd name="connsiteX21" fmla="*/ 1193180 w 1193298"/>
              <a:gd name="connsiteY21" fmla="*/ 791736 h 1182029"/>
              <a:gd name="connsiteX22" fmla="*/ 1159727 w 1193298"/>
              <a:gd name="connsiteY22" fmla="*/ 1014761 h 1182029"/>
              <a:gd name="connsiteX23" fmla="*/ 1148575 w 1193298"/>
              <a:gd name="connsiteY23" fmla="*/ 1048214 h 1182029"/>
              <a:gd name="connsiteX24" fmla="*/ 1137424 w 1193298"/>
              <a:gd name="connsiteY24" fmla="*/ 1081668 h 1182029"/>
              <a:gd name="connsiteX25" fmla="*/ 1103971 w 1193298"/>
              <a:gd name="connsiteY25" fmla="*/ 1092819 h 1182029"/>
              <a:gd name="connsiteX26" fmla="*/ 1081668 w 1193298"/>
              <a:gd name="connsiteY26" fmla="*/ 1115122 h 1182029"/>
              <a:gd name="connsiteX27" fmla="*/ 1014761 w 1193298"/>
              <a:gd name="connsiteY27" fmla="*/ 1137424 h 1182029"/>
              <a:gd name="connsiteX28" fmla="*/ 992458 w 1193298"/>
              <a:gd name="connsiteY28" fmla="*/ 1159726 h 1182029"/>
              <a:gd name="connsiteX29" fmla="*/ 925551 w 1193298"/>
              <a:gd name="connsiteY29" fmla="*/ 1182029 h 1182029"/>
              <a:gd name="connsiteX30" fmla="*/ 724829 w 1193298"/>
              <a:gd name="connsiteY30" fmla="*/ 1170878 h 1182029"/>
              <a:gd name="connsiteX31" fmla="*/ 657922 w 1193298"/>
              <a:gd name="connsiteY31" fmla="*/ 1148575 h 1182029"/>
              <a:gd name="connsiteX32" fmla="*/ 613317 w 1193298"/>
              <a:gd name="connsiteY32" fmla="*/ 1137424 h 1182029"/>
              <a:gd name="connsiteX33" fmla="*/ 546410 w 1193298"/>
              <a:gd name="connsiteY33" fmla="*/ 1115122 h 1182029"/>
              <a:gd name="connsiteX34" fmla="*/ 512956 w 1193298"/>
              <a:gd name="connsiteY34" fmla="*/ 1103970 h 1182029"/>
              <a:gd name="connsiteX35" fmla="*/ 412595 w 1193298"/>
              <a:gd name="connsiteY35" fmla="*/ 1048214 h 1182029"/>
              <a:gd name="connsiteX36" fmla="*/ 289932 w 1193298"/>
              <a:gd name="connsiteY36" fmla="*/ 1025912 h 1182029"/>
              <a:gd name="connsiteX37" fmla="*/ 245327 w 1193298"/>
              <a:gd name="connsiteY37" fmla="*/ 1014761 h 1182029"/>
              <a:gd name="connsiteX38" fmla="*/ 178419 w 1193298"/>
              <a:gd name="connsiteY38" fmla="*/ 992458 h 1182029"/>
              <a:gd name="connsiteX39" fmla="*/ 78058 w 1193298"/>
              <a:gd name="connsiteY39" fmla="*/ 959005 h 1182029"/>
              <a:gd name="connsiteX40" fmla="*/ 44605 w 1193298"/>
              <a:gd name="connsiteY40" fmla="*/ 947853 h 1182029"/>
              <a:gd name="connsiteX41" fmla="*/ 0 w 1193298"/>
              <a:gd name="connsiteY41" fmla="*/ 936702 h 118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3298" h="1182029">
                <a:moveTo>
                  <a:pt x="524107" y="0"/>
                </a:moveTo>
                <a:cubicBezTo>
                  <a:pt x="527824" y="22302"/>
                  <a:pt x="530353" y="44835"/>
                  <a:pt x="535258" y="66907"/>
                </a:cubicBezTo>
                <a:cubicBezTo>
                  <a:pt x="537808" y="78382"/>
                  <a:pt x="544478" y="88766"/>
                  <a:pt x="546410" y="100361"/>
                </a:cubicBezTo>
                <a:cubicBezTo>
                  <a:pt x="551944" y="133563"/>
                  <a:pt x="549397" y="168067"/>
                  <a:pt x="557561" y="200722"/>
                </a:cubicBezTo>
                <a:cubicBezTo>
                  <a:pt x="560811" y="213724"/>
                  <a:pt x="568498" y="227072"/>
                  <a:pt x="579863" y="234175"/>
                </a:cubicBezTo>
                <a:cubicBezTo>
                  <a:pt x="599799" y="246635"/>
                  <a:pt x="627210" y="243437"/>
                  <a:pt x="646771" y="256478"/>
                </a:cubicBezTo>
                <a:cubicBezTo>
                  <a:pt x="657922" y="263912"/>
                  <a:pt x="669759" y="270408"/>
                  <a:pt x="680224" y="278780"/>
                </a:cubicBezTo>
                <a:cubicBezTo>
                  <a:pt x="688434" y="285348"/>
                  <a:pt x="693512" y="295674"/>
                  <a:pt x="702527" y="301083"/>
                </a:cubicBezTo>
                <a:cubicBezTo>
                  <a:pt x="712606" y="307131"/>
                  <a:pt x="724829" y="308517"/>
                  <a:pt x="735980" y="312234"/>
                </a:cubicBezTo>
                <a:cubicBezTo>
                  <a:pt x="743414" y="319668"/>
                  <a:pt x="749268" y="329127"/>
                  <a:pt x="758283" y="334536"/>
                </a:cubicBezTo>
                <a:cubicBezTo>
                  <a:pt x="824239" y="374109"/>
                  <a:pt x="759393" y="311592"/>
                  <a:pt x="825190" y="367990"/>
                </a:cubicBezTo>
                <a:cubicBezTo>
                  <a:pt x="841155" y="381674"/>
                  <a:pt x="852299" y="400932"/>
                  <a:pt x="869795" y="412595"/>
                </a:cubicBezTo>
                <a:cubicBezTo>
                  <a:pt x="880946" y="420029"/>
                  <a:pt x="893073" y="426175"/>
                  <a:pt x="903249" y="434897"/>
                </a:cubicBezTo>
                <a:cubicBezTo>
                  <a:pt x="919214" y="448581"/>
                  <a:pt x="932986" y="464634"/>
                  <a:pt x="947854" y="479502"/>
                </a:cubicBezTo>
                <a:cubicBezTo>
                  <a:pt x="955288" y="486936"/>
                  <a:pt x="960182" y="498480"/>
                  <a:pt x="970156" y="501805"/>
                </a:cubicBezTo>
                <a:lnTo>
                  <a:pt x="1003610" y="512956"/>
                </a:lnTo>
                <a:cubicBezTo>
                  <a:pt x="1018805" y="523086"/>
                  <a:pt x="1048773" y="539906"/>
                  <a:pt x="1059366" y="557561"/>
                </a:cubicBezTo>
                <a:cubicBezTo>
                  <a:pt x="1065414" y="567640"/>
                  <a:pt x="1063685" y="581449"/>
                  <a:pt x="1070517" y="591014"/>
                </a:cubicBezTo>
                <a:cubicBezTo>
                  <a:pt x="1082739" y="608124"/>
                  <a:pt x="1115122" y="635619"/>
                  <a:pt x="1115122" y="635619"/>
                </a:cubicBezTo>
                <a:cubicBezTo>
                  <a:pt x="1118839" y="646770"/>
                  <a:pt x="1121016" y="658559"/>
                  <a:pt x="1126273" y="669073"/>
                </a:cubicBezTo>
                <a:cubicBezTo>
                  <a:pt x="1140340" y="697207"/>
                  <a:pt x="1150134" y="704085"/>
                  <a:pt x="1170878" y="724829"/>
                </a:cubicBezTo>
                <a:cubicBezTo>
                  <a:pt x="1178312" y="747131"/>
                  <a:pt x="1194855" y="768287"/>
                  <a:pt x="1193180" y="791736"/>
                </a:cubicBezTo>
                <a:cubicBezTo>
                  <a:pt x="1180355" y="971289"/>
                  <a:pt x="1198526" y="898364"/>
                  <a:pt x="1159727" y="1014761"/>
                </a:cubicBezTo>
                <a:lnTo>
                  <a:pt x="1148575" y="1048214"/>
                </a:lnTo>
                <a:cubicBezTo>
                  <a:pt x="1144858" y="1059365"/>
                  <a:pt x="1148575" y="1077951"/>
                  <a:pt x="1137424" y="1081668"/>
                </a:cubicBezTo>
                <a:lnTo>
                  <a:pt x="1103971" y="1092819"/>
                </a:lnTo>
                <a:cubicBezTo>
                  <a:pt x="1096537" y="1100253"/>
                  <a:pt x="1091072" y="1110420"/>
                  <a:pt x="1081668" y="1115122"/>
                </a:cubicBezTo>
                <a:cubicBezTo>
                  <a:pt x="1060641" y="1125635"/>
                  <a:pt x="1014761" y="1137424"/>
                  <a:pt x="1014761" y="1137424"/>
                </a:cubicBezTo>
                <a:cubicBezTo>
                  <a:pt x="1007327" y="1144858"/>
                  <a:pt x="1001862" y="1155024"/>
                  <a:pt x="992458" y="1159726"/>
                </a:cubicBezTo>
                <a:cubicBezTo>
                  <a:pt x="971431" y="1170239"/>
                  <a:pt x="925551" y="1182029"/>
                  <a:pt x="925551" y="1182029"/>
                </a:cubicBezTo>
                <a:cubicBezTo>
                  <a:pt x="858644" y="1178312"/>
                  <a:pt x="791322" y="1179190"/>
                  <a:pt x="724829" y="1170878"/>
                </a:cubicBezTo>
                <a:cubicBezTo>
                  <a:pt x="701502" y="1167962"/>
                  <a:pt x="680729" y="1154277"/>
                  <a:pt x="657922" y="1148575"/>
                </a:cubicBezTo>
                <a:cubicBezTo>
                  <a:pt x="643054" y="1144858"/>
                  <a:pt x="627997" y="1141828"/>
                  <a:pt x="613317" y="1137424"/>
                </a:cubicBezTo>
                <a:cubicBezTo>
                  <a:pt x="590800" y="1130669"/>
                  <a:pt x="568712" y="1122556"/>
                  <a:pt x="546410" y="1115122"/>
                </a:cubicBezTo>
                <a:cubicBezTo>
                  <a:pt x="535259" y="1111405"/>
                  <a:pt x="522736" y="1110490"/>
                  <a:pt x="512956" y="1103970"/>
                </a:cubicBezTo>
                <a:cubicBezTo>
                  <a:pt x="463128" y="1070752"/>
                  <a:pt x="459698" y="1059990"/>
                  <a:pt x="412595" y="1048214"/>
                </a:cubicBezTo>
                <a:cubicBezTo>
                  <a:pt x="364766" y="1036257"/>
                  <a:pt x="339630" y="1035851"/>
                  <a:pt x="289932" y="1025912"/>
                </a:cubicBezTo>
                <a:cubicBezTo>
                  <a:pt x="274904" y="1022906"/>
                  <a:pt x="260007" y="1019165"/>
                  <a:pt x="245327" y="1014761"/>
                </a:cubicBezTo>
                <a:cubicBezTo>
                  <a:pt x="222809" y="1008006"/>
                  <a:pt x="200722" y="999892"/>
                  <a:pt x="178419" y="992458"/>
                </a:cubicBezTo>
                <a:lnTo>
                  <a:pt x="78058" y="959005"/>
                </a:lnTo>
                <a:lnTo>
                  <a:pt x="44605" y="947853"/>
                </a:lnTo>
                <a:cubicBezTo>
                  <a:pt x="7627" y="935527"/>
                  <a:pt x="22905" y="936702"/>
                  <a:pt x="0" y="936702"/>
                </a:cubicBezTo>
              </a:path>
            </a:pathLst>
          </a:custGeom>
          <a:noFill/>
          <a:ln>
            <a:solidFill>
              <a:srgbClr val="0E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5" t="29292" r="17947" b="19290"/>
          <a:stretch/>
        </p:blipFill>
        <p:spPr>
          <a:xfrm rot="16200000" flipH="1">
            <a:off x="5938453" y="2679736"/>
            <a:ext cx="3337560" cy="2481447"/>
          </a:xfrm>
          <a:prstGeom prst="rect">
            <a:avLst/>
          </a:prstGeom>
        </p:spPr>
      </p:pic>
      <p:sp>
        <p:nvSpPr>
          <p:cNvPr id="44" name="CasellaDiTesto 43"/>
          <p:cNvSpPr txBox="1"/>
          <p:nvPr/>
        </p:nvSpPr>
        <p:spPr>
          <a:xfrm>
            <a:off x="6257489" y="1795603"/>
            <a:ext cx="250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12.09.2019 – 18.09.2019</a:t>
            </a:r>
          </a:p>
        </p:txBody>
      </p:sp>
      <p:sp>
        <p:nvSpPr>
          <p:cNvPr id="46" name="Figura a mano libera 45"/>
          <p:cNvSpPr/>
          <p:nvPr/>
        </p:nvSpPr>
        <p:spPr>
          <a:xfrm>
            <a:off x="6750115" y="2750053"/>
            <a:ext cx="1193298" cy="1182029"/>
          </a:xfrm>
          <a:custGeom>
            <a:avLst/>
            <a:gdLst>
              <a:gd name="connsiteX0" fmla="*/ 524107 w 1193298"/>
              <a:gd name="connsiteY0" fmla="*/ 0 h 1182029"/>
              <a:gd name="connsiteX1" fmla="*/ 535258 w 1193298"/>
              <a:gd name="connsiteY1" fmla="*/ 66907 h 1182029"/>
              <a:gd name="connsiteX2" fmla="*/ 546410 w 1193298"/>
              <a:gd name="connsiteY2" fmla="*/ 100361 h 1182029"/>
              <a:gd name="connsiteX3" fmla="*/ 557561 w 1193298"/>
              <a:gd name="connsiteY3" fmla="*/ 200722 h 1182029"/>
              <a:gd name="connsiteX4" fmla="*/ 579863 w 1193298"/>
              <a:gd name="connsiteY4" fmla="*/ 234175 h 1182029"/>
              <a:gd name="connsiteX5" fmla="*/ 646771 w 1193298"/>
              <a:gd name="connsiteY5" fmla="*/ 256478 h 1182029"/>
              <a:gd name="connsiteX6" fmla="*/ 680224 w 1193298"/>
              <a:gd name="connsiteY6" fmla="*/ 278780 h 1182029"/>
              <a:gd name="connsiteX7" fmla="*/ 702527 w 1193298"/>
              <a:gd name="connsiteY7" fmla="*/ 301083 h 1182029"/>
              <a:gd name="connsiteX8" fmla="*/ 735980 w 1193298"/>
              <a:gd name="connsiteY8" fmla="*/ 312234 h 1182029"/>
              <a:gd name="connsiteX9" fmla="*/ 758283 w 1193298"/>
              <a:gd name="connsiteY9" fmla="*/ 334536 h 1182029"/>
              <a:gd name="connsiteX10" fmla="*/ 825190 w 1193298"/>
              <a:gd name="connsiteY10" fmla="*/ 367990 h 1182029"/>
              <a:gd name="connsiteX11" fmla="*/ 869795 w 1193298"/>
              <a:gd name="connsiteY11" fmla="*/ 412595 h 1182029"/>
              <a:gd name="connsiteX12" fmla="*/ 903249 w 1193298"/>
              <a:gd name="connsiteY12" fmla="*/ 434897 h 1182029"/>
              <a:gd name="connsiteX13" fmla="*/ 947854 w 1193298"/>
              <a:gd name="connsiteY13" fmla="*/ 479502 h 1182029"/>
              <a:gd name="connsiteX14" fmla="*/ 970156 w 1193298"/>
              <a:gd name="connsiteY14" fmla="*/ 501805 h 1182029"/>
              <a:gd name="connsiteX15" fmla="*/ 1003610 w 1193298"/>
              <a:gd name="connsiteY15" fmla="*/ 512956 h 1182029"/>
              <a:gd name="connsiteX16" fmla="*/ 1059366 w 1193298"/>
              <a:gd name="connsiteY16" fmla="*/ 557561 h 1182029"/>
              <a:gd name="connsiteX17" fmla="*/ 1070517 w 1193298"/>
              <a:gd name="connsiteY17" fmla="*/ 591014 h 1182029"/>
              <a:gd name="connsiteX18" fmla="*/ 1115122 w 1193298"/>
              <a:gd name="connsiteY18" fmla="*/ 635619 h 1182029"/>
              <a:gd name="connsiteX19" fmla="*/ 1126273 w 1193298"/>
              <a:gd name="connsiteY19" fmla="*/ 669073 h 1182029"/>
              <a:gd name="connsiteX20" fmla="*/ 1170878 w 1193298"/>
              <a:gd name="connsiteY20" fmla="*/ 724829 h 1182029"/>
              <a:gd name="connsiteX21" fmla="*/ 1193180 w 1193298"/>
              <a:gd name="connsiteY21" fmla="*/ 791736 h 1182029"/>
              <a:gd name="connsiteX22" fmla="*/ 1159727 w 1193298"/>
              <a:gd name="connsiteY22" fmla="*/ 1014761 h 1182029"/>
              <a:gd name="connsiteX23" fmla="*/ 1148575 w 1193298"/>
              <a:gd name="connsiteY23" fmla="*/ 1048214 h 1182029"/>
              <a:gd name="connsiteX24" fmla="*/ 1137424 w 1193298"/>
              <a:gd name="connsiteY24" fmla="*/ 1081668 h 1182029"/>
              <a:gd name="connsiteX25" fmla="*/ 1103971 w 1193298"/>
              <a:gd name="connsiteY25" fmla="*/ 1092819 h 1182029"/>
              <a:gd name="connsiteX26" fmla="*/ 1081668 w 1193298"/>
              <a:gd name="connsiteY26" fmla="*/ 1115122 h 1182029"/>
              <a:gd name="connsiteX27" fmla="*/ 1014761 w 1193298"/>
              <a:gd name="connsiteY27" fmla="*/ 1137424 h 1182029"/>
              <a:gd name="connsiteX28" fmla="*/ 992458 w 1193298"/>
              <a:gd name="connsiteY28" fmla="*/ 1159726 h 1182029"/>
              <a:gd name="connsiteX29" fmla="*/ 925551 w 1193298"/>
              <a:gd name="connsiteY29" fmla="*/ 1182029 h 1182029"/>
              <a:gd name="connsiteX30" fmla="*/ 724829 w 1193298"/>
              <a:gd name="connsiteY30" fmla="*/ 1170878 h 1182029"/>
              <a:gd name="connsiteX31" fmla="*/ 657922 w 1193298"/>
              <a:gd name="connsiteY31" fmla="*/ 1148575 h 1182029"/>
              <a:gd name="connsiteX32" fmla="*/ 613317 w 1193298"/>
              <a:gd name="connsiteY32" fmla="*/ 1137424 h 1182029"/>
              <a:gd name="connsiteX33" fmla="*/ 546410 w 1193298"/>
              <a:gd name="connsiteY33" fmla="*/ 1115122 h 1182029"/>
              <a:gd name="connsiteX34" fmla="*/ 512956 w 1193298"/>
              <a:gd name="connsiteY34" fmla="*/ 1103970 h 1182029"/>
              <a:gd name="connsiteX35" fmla="*/ 412595 w 1193298"/>
              <a:gd name="connsiteY35" fmla="*/ 1048214 h 1182029"/>
              <a:gd name="connsiteX36" fmla="*/ 289932 w 1193298"/>
              <a:gd name="connsiteY36" fmla="*/ 1025912 h 1182029"/>
              <a:gd name="connsiteX37" fmla="*/ 245327 w 1193298"/>
              <a:gd name="connsiteY37" fmla="*/ 1014761 h 1182029"/>
              <a:gd name="connsiteX38" fmla="*/ 178419 w 1193298"/>
              <a:gd name="connsiteY38" fmla="*/ 992458 h 1182029"/>
              <a:gd name="connsiteX39" fmla="*/ 78058 w 1193298"/>
              <a:gd name="connsiteY39" fmla="*/ 959005 h 1182029"/>
              <a:gd name="connsiteX40" fmla="*/ 44605 w 1193298"/>
              <a:gd name="connsiteY40" fmla="*/ 947853 h 1182029"/>
              <a:gd name="connsiteX41" fmla="*/ 0 w 1193298"/>
              <a:gd name="connsiteY41" fmla="*/ 936702 h 118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3298" h="1182029">
                <a:moveTo>
                  <a:pt x="524107" y="0"/>
                </a:moveTo>
                <a:cubicBezTo>
                  <a:pt x="527824" y="22302"/>
                  <a:pt x="530353" y="44835"/>
                  <a:pt x="535258" y="66907"/>
                </a:cubicBezTo>
                <a:cubicBezTo>
                  <a:pt x="537808" y="78382"/>
                  <a:pt x="544478" y="88766"/>
                  <a:pt x="546410" y="100361"/>
                </a:cubicBezTo>
                <a:cubicBezTo>
                  <a:pt x="551944" y="133563"/>
                  <a:pt x="549397" y="168067"/>
                  <a:pt x="557561" y="200722"/>
                </a:cubicBezTo>
                <a:cubicBezTo>
                  <a:pt x="560811" y="213724"/>
                  <a:pt x="568498" y="227072"/>
                  <a:pt x="579863" y="234175"/>
                </a:cubicBezTo>
                <a:cubicBezTo>
                  <a:pt x="599799" y="246635"/>
                  <a:pt x="627210" y="243437"/>
                  <a:pt x="646771" y="256478"/>
                </a:cubicBezTo>
                <a:cubicBezTo>
                  <a:pt x="657922" y="263912"/>
                  <a:pt x="669759" y="270408"/>
                  <a:pt x="680224" y="278780"/>
                </a:cubicBezTo>
                <a:cubicBezTo>
                  <a:pt x="688434" y="285348"/>
                  <a:pt x="693512" y="295674"/>
                  <a:pt x="702527" y="301083"/>
                </a:cubicBezTo>
                <a:cubicBezTo>
                  <a:pt x="712606" y="307131"/>
                  <a:pt x="724829" y="308517"/>
                  <a:pt x="735980" y="312234"/>
                </a:cubicBezTo>
                <a:cubicBezTo>
                  <a:pt x="743414" y="319668"/>
                  <a:pt x="749268" y="329127"/>
                  <a:pt x="758283" y="334536"/>
                </a:cubicBezTo>
                <a:cubicBezTo>
                  <a:pt x="824239" y="374109"/>
                  <a:pt x="759393" y="311592"/>
                  <a:pt x="825190" y="367990"/>
                </a:cubicBezTo>
                <a:cubicBezTo>
                  <a:pt x="841155" y="381674"/>
                  <a:pt x="852299" y="400932"/>
                  <a:pt x="869795" y="412595"/>
                </a:cubicBezTo>
                <a:cubicBezTo>
                  <a:pt x="880946" y="420029"/>
                  <a:pt x="893073" y="426175"/>
                  <a:pt x="903249" y="434897"/>
                </a:cubicBezTo>
                <a:cubicBezTo>
                  <a:pt x="919214" y="448581"/>
                  <a:pt x="932986" y="464634"/>
                  <a:pt x="947854" y="479502"/>
                </a:cubicBezTo>
                <a:cubicBezTo>
                  <a:pt x="955288" y="486936"/>
                  <a:pt x="960182" y="498480"/>
                  <a:pt x="970156" y="501805"/>
                </a:cubicBezTo>
                <a:lnTo>
                  <a:pt x="1003610" y="512956"/>
                </a:lnTo>
                <a:cubicBezTo>
                  <a:pt x="1018805" y="523086"/>
                  <a:pt x="1048773" y="539906"/>
                  <a:pt x="1059366" y="557561"/>
                </a:cubicBezTo>
                <a:cubicBezTo>
                  <a:pt x="1065414" y="567640"/>
                  <a:pt x="1063685" y="581449"/>
                  <a:pt x="1070517" y="591014"/>
                </a:cubicBezTo>
                <a:cubicBezTo>
                  <a:pt x="1082739" y="608124"/>
                  <a:pt x="1115122" y="635619"/>
                  <a:pt x="1115122" y="635619"/>
                </a:cubicBezTo>
                <a:cubicBezTo>
                  <a:pt x="1118839" y="646770"/>
                  <a:pt x="1121016" y="658559"/>
                  <a:pt x="1126273" y="669073"/>
                </a:cubicBezTo>
                <a:cubicBezTo>
                  <a:pt x="1140340" y="697207"/>
                  <a:pt x="1150134" y="704085"/>
                  <a:pt x="1170878" y="724829"/>
                </a:cubicBezTo>
                <a:cubicBezTo>
                  <a:pt x="1178312" y="747131"/>
                  <a:pt x="1194855" y="768287"/>
                  <a:pt x="1193180" y="791736"/>
                </a:cubicBezTo>
                <a:cubicBezTo>
                  <a:pt x="1180355" y="971289"/>
                  <a:pt x="1198526" y="898364"/>
                  <a:pt x="1159727" y="1014761"/>
                </a:cubicBezTo>
                <a:lnTo>
                  <a:pt x="1148575" y="1048214"/>
                </a:lnTo>
                <a:cubicBezTo>
                  <a:pt x="1144858" y="1059365"/>
                  <a:pt x="1148575" y="1077951"/>
                  <a:pt x="1137424" y="1081668"/>
                </a:cubicBezTo>
                <a:lnTo>
                  <a:pt x="1103971" y="1092819"/>
                </a:lnTo>
                <a:cubicBezTo>
                  <a:pt x="1096537" y="1100253"/>
                  <a:pt x="1091072" y="1110420"/>
                  <a:pt x="1081668" y="1115122"/>
                </a:cubicBezTo>
                <a:cubicBezTo>
                  <a:pt x="1060641" y="1125635"/>
                  <a:pt x="1014761" y="1137424"/>
                  <a:pt x="1014761" y="1137424"/>
                </a:cubicBezTo>
                <a:cubicBezTo>
                  <a:pt x="1007327" y="1144858"/>
                  <a:pt x="1001862" y="1155024"/>
                  <a:pt x="992458" y="1159726"/>
                </a:cubicBezTo>
                <a:cubicBezTo>
                  <a:pt x="971431" y="1170239"/>
                  <a:pt x="925551" y="1182029"/>
                  <a:pt x="925551" y="1182029"/>
                </a:cubicBezTo>
                <a:cubicBezTo>
                  <a:pt x="858644" y="1178312"/>
                  <a:pt x="791322" y="1179190"/>
                  <a:pt x="724829" y="1170878"/>
                </a:cubicBezTo>
                <a:cubicBezTo>
                  <a:pt x="701502" y="1167962"/>
                  <a:pt x="680729" y="1154277"/>
                  <a:pt x="657922" y="1148575"/>
                </a:cubicBezTo>
                <a:cubicBezTo>
                  <a:pt x="643054" y="1144858"/>
                  <a:pt x="627997" y="1141828"/>
                  <a:pt x="613317" y="1137424"/>
                </a:cubicBezTo>
                <a:cubicBezTo>
                  <a:pt x="590800" y="1130669"/>
                  <a:pt x="568712" y="1122556"/>
                  <a:pt x="546410" y="1115122"/>
                </a:cubicBezTo>
                <a:cubicBezTo>
                  <a:pt x="535259" y="1111405"/>
                  <a:pt x="522736" y="1110490"/>
                  <a:pt x="512956" y="1103970"/>
                </a:cubicBezTo>
                <a:cubicBezTo>
                  <a:pt x="463128" y="1070752"/>
                  <a:pt x="459698" y="1059990"/>
                  <a:pt x="412595" y="1048214"/>
                </a:cubicBezTo>
                <a:cubicBezTo>
                  <a:pt x="364766" y="1036257"/>
                  <a:pt x="339630" y="1035851"/>
                  <a:pt x="289932" y="1025912"/>
                </a:cubicBezTo>
                <a:cubicBezTo>
                  <a:pt x="274904" y="1022906"/>
                  <a:pt x="260007" y="1019165"/>
                  <a:pt x="245327" y="1014761"/>
                </a:cubicBezTo>
                <a:cubicBezTo>
                  <a:pt x="222809" y="1008006"/>
                  <a:pt x="200722" y="999892"/>
                  <a:pt x="178419" y="992458"/>
                </a:cubicBezTo>
                <a:lnTo>
                  <a:pt x="78058" y="959005"/>
                </a:lnTo>
                <a:lnTo>
                  <a:pt x="44605" y="947853"/>
                </a:lnTo>
                <a:cubicBezTo>
                  <a:pt x="7627" y="935527"/>
                  <a:pt x="22905" y="936702"/>
                  <a:pt x="0" y="936702"/>
                </a:cubicBezTo>
              </a:path>
            </a:pathLst>
          </a:custGeom>
          <a:noFill/>
          <a:ln>
            <a:solidFill>
              <a:srgbClr val="0E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4" name="Gruppo 23"/>
          <p:cNvGrpSpPr/>
          <p:nvPr/>
        </p:nvGrpSpPr>
        <p:grpSpPr>
          <a:xfrm rot="5400000">
            <a:off x="4606449" y="4283136"/>
            <a:ext cx="369333" cy="3970980"/>
            <a:chOff x="8469748" y="2284376"/>
            <a:chExt cx="369333" cy="3970980"/>
          </a:xfrm>
        </p:grpSpPr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056912" y="4229393"/>
              <a:ext cx="3240311" cy="229087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 rot="16200000">
              <a:off x="8416208" y="2337916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/>
                <a:t>2.8</a:t>
              </a:r>
            </a:p>
          </p:txBody>
        </p:sp>
        <p:sp>
          <p:nvSpPr>
            <p:cNvPr id="28" name="CasellaDiTesto 27"/>
            <p:cNvSpPr txBox="1"/>
            <p:nvPr/>
          </p:nvSpPr>
          <p:spPr>
            <a:xfrm rot="16200000">
              <a:off x="8503572" y="5919848"/>
              <a:ext cx="301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/>
                <a:t>0</a:t>
              </a:r>
            </a:p>
          </p:txBody>
        </p:sp>
        <p:sp>
          <p:nvSpPr>
            <p:cNvPr id="29" name="CasellaDiTesto 28"/>
            <p:cNvSpPr txBox="1"/>
            <p:nvPr/>
          </p:nvSpPr>
          <p:spPr>
            <a:xfrm rot="16200000">
              <a:off x="8421017" y="4097607"/>
              <a:ext cx="466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/>
                <a:t>cm</a:t>
              </a:r>
            </a:p>
          </p:txBody>
        </p:sp>
      </p:grpSp>
      <p:sp>
        <p:nvSpPr>
          <p:cNvPr id="33" name="Text Box 74">
            <a:extLst>
              <a:ext uri="{FF2B5EF4-FFF2-40B4-BE49-F238E27FC236}">
                <a16:creationId xmlns:a16="http://schemas.microsoft.com/office/drawing/2014/main" id="{835D8FFE-CF58-9448-8EB2-565172D7D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73" y="827190"/>
            <a:ext cx="9144000" cy="3539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Stromboli – Sentinel-1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Descending</a:t>
            </a:r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Orbit</a:t>
            </a:r>
            <a:endParaRPr lang="en-US" altLang="it-IT" sz="20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2">
            <a:extLst>
              <a:ext uri="{FF2B5EF4-FFF2-40B4-BE49-F238E27FC236}">
                <a16:creationId xmlns:a16="http://schemas.microsoft.com/office/drawing/2014/main" id="{5A40D48B-F797-5949-8ACC-25382D0C3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solidFill>
                  <a:srgbClr val="000000"/>
                </a:solidFill>
                <a:latin typeface="Tahoma" charset="0"/>
              </a:rPr>
              <a:t>DInSAR</a:t>
            </a:r>
            <a:r>
              <a:rPr lang="en-US" sz="2800" b="1" dirty="0">
                <a:solidFill>
                  <a:srgbClr val="000000"/>
                </a:solidFill>
                <a:latin typeface="Tahoma" charset="0"/>
              </a:rPr>
              <a:t> Limitations: atmospheric conditions</a:t>
            </a:r>
          </a:p>
        </p:txBody>
      </p:sp>
    </p:spTree>
    <p:extLst>
      <p:ext uri="{BB962C8B-B14F-4D97-AF65-F5344CB8AC3E}">
        <p14:creationId xmlns:p14="http://schemas.microsoft.com/office/powerpoint/2010/main" val="19695263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/>
          <p:cNvGrpSpPr/>
          <p:nvPr/>
        </p:nvGrpSpPr>
        <p:grpSpPr>
          <a:xfrm rot="20880000">
            <a:off x="2833833" y="4495942"/>
            <a:ext cx="421910" cy="1060206"/>
            <a:chOff x="3712972" y="4848423"/>
            <a:chExt cx="421910" cy="1060206"/>
          </a:xfrm>
        </p:grpSpPr>
        <p:cxnSp>
          <p:nvCxnSpPr>
            <p:cNvPr id="12" name="Connettore 2 11"/>
            <p:cNvCxnSpPr/>
            <p:nvPr/>
          </p:nvCxnSpPr>
          <p:spPr>
            <a:xfrm flipV="1">
              <a:off x="3923928" y="5301208"/>
              <a:ext cx="0" cy="6074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/>
            <p:cNvSpPr txBox="1"/>
            <p:nvPr/>
          </p:nvSpPr>
          <p:spPr>
            <a:xfrm>
              <a:off x="3712972" y="4848423"/>
              <a:ext cx="4219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 err="1"/>
                <a:t>N</a:t>
              </a:r>
              <a:endParaRPr lang="it-IT" sz="2800" b="1" dirty="0"/>
            </a:p>
          </p:txBody>
        </p:sp>
      </p:grpSp>
      <p:grpSp>
        <p:nvGrpSpPr>
          <p:cNvPr id="30" name="Gruppo 29"/>
          <p:cNvGrpSpPr/>
          <p:nvPr/>
        </p:nvGrpSpPr>
        <p:grpSpPr>
          <a:xfrm rot="10800000">
            <a:off x="2872245" y="2199543"/>
            <a:ext cx="369332" cy="1055032"/>
            <a:chOff x="3554726" y="4974884"/>
            <a:chExt cx="369332" cy="1055032"/>
          </a:xfrm>
        </p:grpSpPr>
        <p:cxnSp>
          <p:nvCxnSpPr>
            <p:cNvPr id="31" name="Connettore 2 30"/>
            <p:cNvCxnSpPr/>
            <p:nvPr/>
          </p:nvCxnSpPr>
          <p:spPr>
            <a:xfrm flipV="1">
              <a:off x="3895400" y="4974884"/>
              <a:ext cx="0" cy="972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sellaDiTesto 31"/>
            <p:cNvSpPr txBox="1"/>
            <p:nvPr/>
          </p:nvSpPr>
          <p:spPr>
            <a:xfrm rot="5400000">
              <a:off x="3246308" y="5352167"/>
              <a:ext cx="986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/>
                <a:t>Azimuth</a:t>
              </a:r>
              <a:endParaRPr lang="it-IT" b="1" dirty="0"/>
            </a:p>
          </p:txBody>
        </p:sp>
      </p:grp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9" t="29473" r="18158" b="18685"/>
          <a:stretch/>
        </p:blipFill>
        <p:spPr>
          <a:xfrm rot="16200000" flipH="1">
            <a:off x="-179937" y="2640049"/>
            <a:ext cx="3352800" cy="2501900"/>
          </a:xfrm>
          <a:prstGeom prst="rect">
            <a:avLst/>
          </a:prstGeom>
        </p:spPr>
      </p:pic>
      <p:sp>
        <p:nvSpPr>
          <p:cNvPr id="36" name="CasellaDiTesto 35"/>
          <p:cNvSpPr txBox="1"/>
          <p:nvPr/>
        </p:nvSpPr>
        <p:spPr>
          <a:xfrm>
            <a:off x="179512" y="1755387"/>
            <a:ext cx="250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18.09.2019 – 24.09.2019</a:t>
            </a:r>
          </a:p>
        </p:txBody>
      </p:sp>
      <p:sp>
        <p:nvSpPr>
          <p:cNvPr id="39" name="Figura a mano libera 38"/>
          <p:cNvSpPr/>
          <p:nvPr/>
        </p:nvSpPr>
        <p:spPr>
          <a:xfrm>
            <a:off x="642933" y="2751573"/>
            <a:ext cx="1193298" cy="1182029"/>
          </a:xfrm>
          <a:custGeom>
            <a:avLst/>
            <a:gdLst>
              <a:gd name="connsiteX0" fmla="*/ 524107 w 1193298"/>
              <a:gd name="connsiteY0" fmla="*/ 0 h 1182029"/>
              <a:gd name="connsiteX1" fmla="*/ 535258 w 1193298"/>
              <a:gd name="connsiteY1" fmla="*/ 66907 h 1182029"/>
              <a:gd name="connsiteX2" fmla="*/ 546410 w 1193298"/>
              <a:gd name="connsiteY2" fmla="*/ 100361 h 1182029"/>
              <a:gd name="connsiteX3" fmla="*/ 557561 w 1193298"/>
              <a:gd name="connsiteY3" fmla="*/ 200722 h 1182029"/>
              <a:gd name="connsiteX4" fmla="*/ 579863 w 1193298"/>
              <a:gd name="connsiteY4" fmla="*/ 234175 h 1182029"/>
              <a:gd name="connsiteX5" fmla="*/ 646771 w 1193298"/>
              <a:gd name="connsiteY5" fmla="*/ 256478 h 1182029"/>
              <a:gd name="connsiteX6" fmla="*/ 680224 w 1193298"/>
              <a:gd name="connsiteY6" fmla="*/ 278780 h 1182029"/>
              <a:gd name="connsiteX7" fmla="*/ 702527 w 1193298"/>
              <a:gd name="connsiteY7" fmla="*/ 301083 h 1182029"/>
              <a:gd name="connsiteX8" fmla="*/ 735980 w 1193298"/>
              <a:gd name="connsiteY8" fmla="*/ 312234 h 1182029"/>
              <a:gd name="connsiteX9" fmla="*/ 758283 w 1193298"/>
              <a:gd name="connsiteY9" fmla="*/ 334536 h 1182029"/>
              <a:gd name="connsiteX10" fmla="*/ 825190 w 1193298"/>
              <a:gd name="connsiteY10" fmla="*/ 367990 h 1182029"/>
              <a:gd name="connsiteX11" fmla="*/ 869795 w 1193298"/>
              <a:gd name="connsiteY11" fmla="*/ 412595 h 1182029"/>
              <a:gd name="connsiteX12" fmla="*/ 903249 w 1193298"/>
              <a:gd name="connsiteY12" fmla="*/ 434897 h 1182029"/>
              <a:gd name="connsiteX13" fmla="*/ 947854 w 1193298"/>
              <a:gd name="connsiteY13" fmla="*/ 479502 h 1182029"/>
              <a:gd name="connsiteX14" fmla="*/ 970156 w 1193298"/>
              <a:gd name="connsiteY14" fmla="*/ 501805 h 1182029"/>
              <a:gd name="connsiteX15" fmla="*/ 1003610 w 1193298"/>
              <a:gd name="connsiteY15" fmla="*/ 512956 h 1182029"/>
              <a:gd name="connsiteX16" fmla="*/ 1059366 w 1193298"/>
              <a:gd name="connsiteY16" fmla="*/ 557561 h 1182029"/>
              <a:gd name="connsiteX17" fmla="*/ 1070517 w 1193298"/>
              <a:gd name="connsiteY17" fmla="*/ 591014 h 1182029"/>
              <a:gd name="connsiteX18" fmla="*/ 1115122 w 1193298"/>
              <a:gd name="connsiteY18" fmla="*/ 635619 h 1182029"/>
              <a:gd name="connsiteX19" fmla="*/ 1126273 w 1193298"/>
              <a:gd name="connsiteY19" fmla="*/ 669073 h 1182029"/>
              <a:gd name="connsiteX20" fmla="*/ 1170878 w 1193298"/>
              <a:gd name="connsiteY20" fmla="*/ 724829 h 1182029"/>
              <a:gd name="connsiteX21" fmla="*/ 1193180 w 1193298"/>
              <a:gd name="connsiteY21" fmla="*/ 791736 h 1182029"/>
              <a:gd name="connsiteX22" fmla="*/ 1159727 w 1193298"/>
              <a:gd name="connsiteY22" fmla="*/ 1014761 h 1182029"/>
              <a:gd name="connsiteX23" fmla="*/ 1148575 w 1193298"/>
              <a:gd name="connsiteY23" fmla="*/ 1048214 h 1182029"/>
              <a:gd name="connsiteX24" fmla="*/ 1137424 w 1193298"/>
              <a:gd name="connsiteY24" fmla="*/ 1081668 h 1182029"/>
              <a:gd name="connsiteX25" fmla="*/ 1103971 w 1193298"/>
              <a:gd name="connsiteY25" fmla="*/ 1092819 h 1182029"/>
              <a:gd name="connsiteX26" fmla="*/ 1081668 w 1193298"/>
              <a:gd name="connsiteY26" fmla="*/ 1115122 h 1182029"/>
              <a:gd name="connsiteX27" fmla="*/ 1014761 w 1193298"/>
              <a:gd name="connsiteY27" fmla="*/ 1137424 h 1182029"/>
              <a:gd name="connsiteX28" fmla="*/ 992458 w 1193298"/>
              <a:gd name="connsiteY28" fmla="*/ 1159726 h 1182029"/>
              <a:gd name="connsiteX29" fmla="*/ 925551 w 1193298"/>
              <a:gd name="connsiteY29" fmla="*/ 1182029 h 1182029"/>
              <a:gd name="connsiteX30" fmla="*/ 724829 w 1193298"/>
              <a:gd name="connsiteY30" fmla="*/ 1170878 h 1182029"/>
              <a:gd name="connsiteX31" fmla="*/ 657922 w 1193298"/>
              <a:gd name="connsiteY31" fmla="*/ 1148575 h 1182029"/>
              <a:gd name="connsiteX32" fmla="*/ 613317 w 1193298"/>
              <a:gd name="connsiteY32" fmla="*/ 1137424 h 1182029"/>
              <a:gd name="connsiteX33" fmla="*/ 546410 w 1193298"/>
              <a:gd name="connsiteY33" fmla="*/ 1115122 h 1182029"/>
              <a:gd name="connsiteX34" fmla="*/ 512956 w 1193298"/>
              <a:gd name="connsiteY34" fmla="*/ 1103970 h 1182029"/>
              <a:gd name="connsiteX35" fmla="*/ 412595 w 1193298"/>
              <a:gd name="connsiteY35" fmla="*/ 1048214 h 1182029"/>
              <a:gd name="connsiteX36" fmla="*/ 289932 w 1193298"/>
              <a:gd name="connsiteY36" fmla="*/ 1025912 h 1182029"/>
              <a:gd name="connsiteX37" fmla="*/ 245327 w 1193298"/>
              <a:gd name="connsiteY37" fmla="*/ 1014761 h 1182029"/>
              <a:gd name="connsiteX38" fmla="*/ 178419 w 1193298"/>
              <a:gd name="connsiteY38" fmla="*/ 992458 h 1182029"/>
              <a:gd name="connsiteX39" fmla="*/ 78058 w 1193298"/>
              <a:gd name="connsiteY39" fmla="*/ 959005 h 1182029"/>
              <a:gd name="connsiteX40" fmla="*/ 44605 w 1193298"/>
              <a:gd name="connsiteY40" fmla="*/ 947853 h 1182029"/>
              <a:gd name="connsiteX41" fmla="*/ 0 w 1193298"/>
              <a:gd name="connsiteY41" fmla="*/ 936702 h 118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3298" h="1182029">
                <a:moveTo>
                  <a:pt x="524107" y="0"/>
                </a:moveTo>
                <a:cubicBezTo>
                  <a:pt x="527824" y="22302"/>
                  <a:pt x="530353" y="44835"/>
                  <a:pt x="535258" y="66907"/>
                </a:cubicBezTo>
                <a:cubicBezTo>
                  <a:pt x="537808" y="78382"/>
                  <a:pt x="544478" y="88766"/>
                  <a:pt x="546410" y="100361"/>
                </a:cubicBezTo>
                <a:cubicBezTo>
                  <a:pt x="551944" y="133563"/>
                  <a:pt x="549397" y="168067"/>
                  <a:pt x="557561" y="200722"/>
                </a:cubicBezTo>
                <a:cubicBezTo>
                  <a:pt x="560811" y="213724"/>
                  <a:pt x="568498" y="227072"/>
                  <a:pt x="579863" y="234175"/>
                </a:cubicBezTo>
                <a:cubicBezTo>
                  <a:pt x="599799" y="246635"/>
                  <a:pt x="627210" y="243437"/>
                  <a:pt x="646771" y="256478"/>
                </a:cubicBezTo>
                <a:cubicBezTo>
                  <a:pt x="657922" y="263912"/>
                  <a:pt x="669759" y="270408"/>
                  <a:pt x="680224" y="278780"/>
                </a:cubicBezTo>
                <a:cubicBezTo>
                  <a:pt x="688434" y="285348"/>
                  <a:pt x="693512" y="295674"/>
                  <a:pt x="702527" y="301083"/>
                </a:cubicBezTo>
                <a:cubicBezTo>
                  <a:pt x="712606" y="307131"/>
                  <a:pt x="724829" y="308517"/>
                  <a:pt x="735980" y="312234"/>
                </a:cubicBezTo>
                <a:cubicBezTo>
                  <a:pt x="743414" y="319668"/>
                  <a:pt x="749268" y="329127"/>
                  <a:pt x="758283" y="334536"/>
                </a:cubicBezTo>
                <a:cubicBezTo>
                  <a:pt x="824239" y="374109"/>
                  <a:pt x="759393" y="311592"/>
                  <a:pt x="825190" y="367990"/>
                </a:cubicBezTo>
                <a:cubicBezTo>
                  <a:pt x="841155" y="381674"/>
                  <a:pt x="852299" y="400932"/>
                  <a:pt x="869795" y="412595"/>
                </a:cubicBezTo>
                <a:cubicBezTo>
                  <a:pt x="880946" y="420029"/>
                  <a:pt x="893073" y="426175"/>
                  <a:pt x="903249" y="434897"/>
                </a:cubicBezTo>
                <a:cubicBezTo>
                  <a:pt x="919214" y="448581"/>
                  <a:pt x="932986" y="464634"/>
                  <a:pt x="947854" y="479502"/>
                </a:cubicBezTo>
                <a:cubicBezTo>
                  <a:pt x="955288" y="486936"/>
                  <a:pt x="960182" y="498480"/>
                  <a:pt x="970156" y="501805"/>
                </a:cubicBezTo>
                <a:lnTo>
                  <a:pt x="1003610" y="512956"/>
                </a:lnTo>
                <a:cubicBezTo>
                  <a:pt x="1018805" y="523086"/>
                  <a:pt x="1048773" y="539906"/>
                  <a:pt x="1059366" y="557561"/>
                </a:cubicBezTo>
                <a:cubicBezTo>
                  <a:pt x="1065414" y="567640"/>
                  <a:pt x="1063685" y="581449"/>
                  <a:pt x="1070517" y="591014"/>
                </a:cubicBezTo>
                <a:cubicBezTo>
                  <a:pt x="1082739" y="608124"/>
                  <a:pt x="1115122" y="635619"/>
                  <a:pt x="1115122" y="635619"/>
                </a:cubicBezTo>
                <a:cubicBezTo>
                  <a:pt x="1118839" y="646770"/>
                  <a:pt x="1121016" y="658559"/>
                  <a:pt x="1126273" y="669073"/>
                </a:cubicBezTo>
                <a:cubicBezTo>
                  <a:pt x="1140340" y="697207"/>
                  <a:pt x="1150134" y="704085"/>
                  <a:pt x="1170878" y="724829"/>
                </a:cubicBezTo>
                <a:cubicBezTo>
                  <a:pt x="1178312" y="747131"/>
                  <a:pt x="1194855" y="768287"/>
                  <a:pt x="1193180" y="791736"/>
                </a:cubicBezTo>
                <a:cubicBezTo>
                  <a:pt x="1180355" y="971289"/>
                  <a:pt x="1198526" y="898364"/>
                  <a:pt x="1159727" y="1014761"/>
                </a:cubicBezTo>
                <a:lnTo>
                  <a:pt x="1148575" y="1048214"/>
                </a:lnTo>
                <a:cubicBezTo>
                  <a:pt x="1144858" y="1059365"/>
                  <a:pt x="1148575" y="1077951"/>
                  <a:pt x="1137424" y="1081668"/>
                </a:cubicBezTo>
                <a:lnTo>
                  <a:pt x="1103971" y="1092819"/>
                </a:lnTo>
                <a:cubicBezTo>
                  <a:pt x="1096537" y="1100253"/>
                  <a:pt x="1091072" y="1110420"/>
                  <a:pt x="1081668" y="1115122"/>
                </a:cubicBezTo>
                <a:cubicBezTo>
                  <a:pt x="1060641" y="1125635"/>
                  <a:pt x="1014761" y="1137424"/>
                  <a:pt x="1014761" y="1137424"/>
                </a:cubicBezTo>
                <a:cubicBezTo>
                  <a:pt x="1007327" y="1144858"/>
                  <a:pt x="1001862" y="1155024"/>
                  <a:pt x="992458" y="1159726"/>
                </a:cubicBezTo>
                <a:cubicBezTo>
                  <a:pt x="971431" y="1170239"/>
                  <a:pt x="925551" y="1182029"/>
                  <a:pt x="925551" y="1182029"/>
                </a:cubicBezTo>
                <a:cubicBezTo>
                  <a:pt x="858644" y="1178312"/>
                  <a:pt x="791322" y="1179190"/>
                  <a:pt x="724829" y="1170878"/>
                </a:cubicBezTo>
                <a:cubicBezTo>
                  <a:pt x="701502" y="1167962"/>
                  <a:pt x="680729" y="1154277"/>
                  <a:pt x="657922" y="1148575"/>
                </a:cubicBezTo>
                <a:cubicBezTo>
                  <a:pt x="643054" y="1144858"/>
                  <a:pt x="627997" y="1141828"/>
                  <a:pt x="613317" y="1137424"/>
                </a:cubicBezTo>
                <a:cubicBezTo>
                  <a:pt x="590800" y="1130669"/>
                  <a:pt x="568712" y="1122556"/>
                  <a:pt x="546410" y="1115122"/>
                </a:cubicBezTo>
                <a:cubicBezTo>
                  <a:pt x="535259" y="1111405"/>
                  <a:pt x="522736" y="1110490"/>
                  <a:pt x="512956" y="1103970"/>
                </a:cubicBezTo>
                <a:cubicBezTo>
                  <a:pt x="463128" y="1070752"/>
                  <a:pt x="459698" y="1059990"/>
                  <a:pt x="412595" y="1048214"/>
                </a:cubicBezTo>
                <a:cubicBezTo>
                  <a:pt x="364766" y="1036257"/>
                  <a:pt x="339630" y="1035851"/>
                  <a:pt x="289932" y="1025912"/>
                </a:cubicBezTo>
                <a:cubicBezTo>
                  <a:pt x="274904" y="1022906"/>
                  <a:pt x="260007" y="1019165"/>
                  <a:pt x="245327" y="1014761"/>
                </a:cubicBezTo>
                <a:cubicBezTo>
                  <a:pt x="222809" y="1008006"/>
                  <a:pt x="200722" y="999892"/>
                  <a:pt x="178419" y="992458"/>
                </a:cubicBezTo>
                <a:lnTo>
                  <a:pt x="78058" y="959005"/>
                </a:lnTo>
                <a:lnTo>
                  <a:pt x="44605" y="947853"/>
                </a:lnTo>
                <a:cubicBezTo>
                  <a:pt x="7627" y="935527"/>
                  <a:pt x="22905" y="936702"/>
                  <a:pt x="0" y="936702"/>
                </a:cubicBezTo>
              </a:path>
            </a:pathLst>
          </a:custGeom>
          <a:noFill/>
          <a:ln>
            <a:solidFill>
              <a:srgbClr val="0E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4" name="Gruppo 23"/>
          <p:cNvGrpSpPr/>
          <p:nvPr/>
        </p:nvGrpSpPr>
        <p:grpSpPr>
          <a:xfrm rot="5400000">
            <a:off x="4606449" y="4283136"/>
            <a:ext cx="369333" cy="3970980"/>
            <a:chOff x="8469748" y="2284376"/>
            <a:chExt cx="369333" cy="3970980"/>
          </a:xfrm>
        </p:grpSpPr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056912" y="4229393"/>
              <a:ext cx="3240311" cy="229087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 rot="16200000">
              <a:off x="8416208" y="2337916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/>
                <a:t>2.8</a:t>
              </a:r>
            </a:p>
          </p:txBody>
        </p:sp>
        <p:sp>
          <p:nvSpPr>
            <p:cNvPr id="28" name="CasellaDiTesto 27"/>
            <p:cNvSpPr txBox="1"/>
            <p:nvPr/>
          </p:nvSpPr>
          <p:spPr>
            <a:xfrm rot="16200000">
              <a:off x="8503572" y="5919848"/>
              <a:ext cx="301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/>
                <a:t>0</a:t>
              </a:r>
            </a:p>
          </p:txBody>
        </p:sp>
        <p:sp>
          <p:nvSpPr>
            <p:cNvPr id="29" name="CasellaDiTesto 28"/>
            <p:cNvSpPr txBox="1"/>
            <p:nvPr/>
          </p:nvSpPr>
          <p:spPr>
            <a:xfrm rot="16200000">
              <a:off x="8421017" y="4097607"/>
              <a:ext cx="466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/>
                <a:t>cm</a:t>
              </a:r>
            </a:p>
          </p:txBody>
        </p:sp>
      </p:grpSp>
      <p:sp>
        <p:nvSpPr>
          <p:cNvPr id="41" name="CasellaDiTesto 40"/>
          <p:cNvSpPr txBox="1"/>
          <p:nvPr/>
        </p:nvSpPr>
        <p:spPr>
          <a:xfrm>
            <a:off x="3301543" y="1751919"/>
            <a:ext cx="250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24.09.2019 – 30.09.2019</a:t>
            </a:r>
          </a:p>
        </p:txBody>
      </p:sp>
      <p:pic>
        <p:nvPicPr>
          <p:cNvPr id="43" name="Immagine 4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8529" r="17860" b="19305"/>
          <a:stretch/>
        </p:blipFill>
        <p:spPr>
          <a:xfrm rot="16200000" flipH="1">
            <a:off x="2900104" y="2654081"/>
            <a:ext cx="3352800" cy="2517517"/>
          </a:xfrm>
          <a:prstGeom prst="rect">
            <a:avLst/>
          </a:prstGeom>
        </p:spPr>
      </p:pic>
      <p:sp>
        <p:nvSpPr>
          <p:cNvPr id="44" name="Figura a mano libera 43"/>
          <p:cNvSpPr/>
          <p:nvPr/>
        </p:nvSpPr>
        <p:spPr>
          <a:xfrm>
            <a:off x="3745407" y="2724334"/>
            <a:ext cx="1193298" cy="1182029"/>
          </a:xfrm>
          <a:custGeom>
            <a:avLst/>
            <a:gdLst>
              <a:gd name="connsiteX0" fmla="*/ 524107 w 1193298"/>
              <a:gd name="connsiteY0" fmla="*/ 0 h 1182029"/>
              <a:gd name="connsiteX1" fmla="*/ 535258 w 1193298"/>
              <a:gd name="connsiteY1" fmla="*/ 66907 h 1182029"/>
              <a:gd name="connsiteX2" fmla="*/ 546410 w 1193298"/>
              <a:gd name="connsiteY2" fmla="*/ 100361 h 1182029"/>
              <a:gd name="connsiteX3" fmla="*/ 557561 w 1193298"/>
              <a:gd name="connsiteY3" fmla="*/ 200722 h 1182029"/>
              <a:gd name="connsiteX4" fmla="*/ 579863 w 1193298"/>
              <a:gd name="connsiteY4" fmla="*/ 234175 h 1182029"/>
              <a:gd name="connsiteX5" fmla="*/ 646771 w 1193298"/>
              <a:gd name="connsiteY5" fmla="*/ 256478 h 1182029"/>
              <a:gd name="connsiteX6" fmla="*/ 680224 w 1193298"/>
              <a:gd name="connsiteY6" fmla="*/ 278780 h 1182029"/>
              <a:gd name="connsiteX7" fmla="*/ 702527 w 1193298"/>
              <a:gd name="connsiteY7" fmla="*/ 301083 h 1182029"/>
              <a:gd name="connsiteX8" fmla="*/ 735980 w 1193298"/>
              <a:gd name="connsiteY8" fmla="*/ 312234 h 1182029"/>
              <a:gd name="connsiteX9" fmla="*/ 758283 w 1193298"/>
              <a:gd name="connsiteY9" fmla="*/ 334536 h 1182029"/>
              <a:gd name="connsiteX10" fmla="*/ 825190 w 1193298"/>
              <a:gd name="connsiteY10" fmla="*/ 367990 h 1182029"/>
              <a:gd name="connsiteX11" fmla="*/ 869795 w 1193298"/>
              <a:gd name="connsiteY11" fmla="*/ 412595 h 1182029"/>
              <a:gd name="connsiteX12" fmla="*/ 903249 w 1193298"/>
              <a:gd name="connsiteY12" fmla="*/ 434897 h 1182029"/>
              <a:gd name="connsiteX13" fmla="*/ 947854 w 1193298"/>
              <a:gd name="connsiteY13" fmla="*/ 479502 h 1182029"/>
              <a:gd name="connsiteX14" fmla="*/ 970156 w 1193298"/>
              <a:gd name="connsiteY14" fmla="*/ 501805 h 1182029"/>
              <a:gd name="connsiteX15" fmla="*/ 1003610 w 1193298"/>
              <a:gd name="connsiteY15" fmla="*/ 512956 h 1182029"/>
              <a:gd name="connsiteX16" fmla="*/ 1059366 w 1193298"/>
              <a:gd name="connsiteY16" fmla="*/ 557561 h 1182029"/>
              <a:gd name="connsiteX17" fmla="*/ 1070517 w 1193298"/>
              <a:gd name="connsiteY17" fmla="*/ 591014 h 1182029"/>
              <a:gd name="connsiteX18" fmla="*/ 1115122 w 1193298"/>
              <a:gd name="connsiteY18" fmla="*/ 635619 h 1182029"/>
              <a:gd name="connsiteX19" fmla="*/ 1126273 w 1193298"/>
              <a:gd name="connsiteY19" fmla="*/ 669073 h 1182029"/>
              <a:gd name="connsiteX20" fmla="*/ 1170878 w 1193298"/>
              <a:gd name="connsiteY20" fmla="*/ 724829 h 1182029"/>
              <a:gd name="connsiteX21" fmla="*/ 1193180 w 1193298"/>
              <a:gd name="connsiteY21" fmla="*/ 791736 h 1182029"/>
              <a:gd name="connsiteX22" fmla="*/ 1159727 w 1193298"/>
              <a:gd name="connsiteY22" fmla="*/ 1014761 h 1182029"/>
              <a:gd name="connsiteX23" fmla="*/ 1148575 w 1193298"/>
              <a:gd name="connsiteY23" fmla="*/ 1048214 h 1182029"/>
              <a:gd name="connsiteX24" fmla="*/ 1137424 w 1193298"/>
              <a:gd name="connsiteY24" fmla="*/ 1081668 h 1182029"/>
              <a:gd name="connsiteX25" fmla="*/ 1103971 w 1193298"/>
              <a:gd name="connsiteY25" fmla="*/ 1092819 h 1182029"/>
              <a:gd name="connsiteX26" fmla="*/ 1081668 w 1193298"/>
              <a:gd name="connsiteY26" fmla="*/ 1115122 h 1182029"/>
              <a:gd name="connsiteX27" fmla="*/ 1014761 w 1193298"/>
              <a:gd name="connsiteY27" fmla="*/ 1137424 h 1182029"/>
              <a:gd name="connsiteX28" fmla="*/ 992458 w 1193298"/>
              <a:gd name="connsiteY28" fmla="*/ 1159726 h 1182029"/>
              <a:gd name="connsiteX29" fmla="*/ 925551 w 1193298"/>
              <a:gd name="connsiteY29" fmla="*/ 1182029 h 1182029"/>
              <a:gd name="connsiteX30" fmla="*/ 724829 w 1193298"/>
              <a:gd name="connsiteY30" fmla="*/ 1170878 h 1182029"/>
              <a:gd name="connsiteX31" fmla="*/ 657922 w 1193298"/>
              <a:gd name="connsiteY31" fmla="*/ 1148575 h 1182029"/>
              <a:gd name="connsiteX32" fmla="*/ 613317 w 1193298"/>
              <a:gd name="connsiteY32" fmla="*/ 1137424 h 1182029"/>
              <a:gd name="connsiteX33" fmla="*/ 546410 w 1193298"/>
              <a:gd name="connsiteY33" fmla="*/ 1115122 h 1182029"/>
              <a:gd name="connsiteX34" fmla="*/ 512956 w 1193298"/>
              <a:gd name="connsiteY34" fmla="*/ 1103970 h 1182029"/>
              <a:gd name="connsiteX35" fmla="*/ 412595 w 1193298"/>
              <a:gd name="connsiteY35" fmla="*/ 1048214 h 1182029"/>
              <a:gd name="connsiteX36" fmla="*/ 289932 w 1193298"/>
              <a:gd name="connsiteY36" fmla="*/ 1025912 h 1182029"/>
              <a:gd name="connsiteX37" fmla="*/ 245327 w 1193298"/>
              <a:gd name="connsiteY37" fmla="*/ 1014761 h 1182029"/>
              <a:gd name="connsiteX38" fmla="*/ 178419 w 1193298"/>
              <a:gd name="connsiteY38" fmla="*/ 992458 h 1182029"/>
              <a:gd name="connsiteX39" fmla="*/ 78058 w 1193298"/>
              <a:gd name="connsiteY39" fmla="*/ 959005 h 1182029"/>
              <a:gd name="connsiteX40" fmla="*/ 44605 w 1193298"/>
              <a:gd name="connsiteY40" fmla="*/ 947853 h 1182029"/>
              <a:gd name="connsiteX41" fmla="*/ 0 w 1193298"/>
              <a:gd name="connsiteY41" fmla="*/ 936702 h 118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3298" h="1182029">
                <a:moveTo>
                  <a:pt x="524107" y="0"/>
                </a:moveTo>
                <a:cubicBezTo>
                  <a:pt x="527824" y="22302"/>
                  <a:pt x="530353" y="44835"/>
                  <a:pt x="535258" y="66907"/>
                </a:cubicBezTo>
                <a:cubicBezTo>
                  <a:pt x="537808" y="78382"/>
                  <a:pt x="544478" y="88766"/>
                  <a:pt x="546410" y="100361"/>
                </a:cubicBezTo>
                <a:cubicBezTo>
                  <a:pt x="551944" y="133563"/>
                  <a:pt x="549397" y="168067"/>
                  <a:pt x="557561" y="200722"/>
                </a:cubicBezTo>
                <a:cubicBezTo>
                  <a:pt x="560811" y="213724"/>
                  <a:pt x="568498" y="227072"/>
                  <a:pt x="579863" y="234175"/>
                </a:cubicBezTo>
                <a:cubicBezTo>
                  <a:pt x="599799" y="246635"/>
                  <a:pt x="627210" y="243437"/>
                  <a:pt x="646771" y="256478"/>
                </a:cubicBezTo>
                <a:cubicBezTo>
                  <a:pt x="657922" y="263912"/>
                  <a:pt x="669759" y="270408"/>
                  <a:pt x="680224" y="278780"/>
                </a:cubicBezTo>
                <a:cubicBezTo>
                  <a:pt x="688434" y="285348"/>
                  <a:pt x="693512" y="295674"/>
                  <a:pt x="702527" y="301083"/>
                </a:cubicBezTo>
                <a:cubicBezTo>
                  <a:pt x="712606" y="307131"/>
                  <a:pt x="724829" y="308517"/>
                  <a:pt x="735980" y="312234"/>
                </a:cubicBezTo>
                <a:cubicBezTo>
                  <a:pt x="743414" y="319668"/>
                  <a:pt x="749268" y="329127"/>
                  <a:pt x="758283" y="334536"/>
                </a:cubicBezTo>
                <a:cubicBezTo>
                  <a:pt x="824239" y="374109"/>
                  <a:pt x="759393" y="311592"/>
                  <a:pt x="825190" y="367990"/>
                </a:cubicBezTo>
                <a:cubicBezTo>
                  <a:pt x="841155" y="381674"/>
                  <a:pt x="852299" y="400932"/>
                  <a:pt x="869795" y="412595"/>
                </a:cubicBezTo>
                <a:cubicBezTo>
                  <a:pt x="880946" y="420029"/>
                  <a:pt x="893073" y="426175"/>
                  <a:pt x="903249" y="434897"/>
                </a:cubicBezTo>
                <a:cubicBezTo>
                  <a:pt x="919214" y="448581"/>
                  <a:pt x="932986" y="464634"/>
                  <a:pt x="947854" y="479502"/>
                </a:cubicBezTo>
                <a:cubicBezTo>
                  <a:pt x="955288" y="486936"/>
                  <a:pt x="960182" y="498480"/>
                  <a:pt x="970156" y="501805"/>
                </a:cubicBezTo>
                <a:lnTo>
                  <a:pt x="1003610" y="512956"/>
                </a:lnTo>
                <a:cubicBezTo>
                  <a:pt x="1018805" y="523086"/>
                  <a:pt x="1048773" y="539906"/>
                  <a:pt x="1059366" y="557561"/>
                </a:cubicBezTo>
                <a:cubicBezTo>
                  <a:pt x="1065414" y="567640"/>
                  <a:pt x="1063685" y="581449"/>
                  <a:pt x="1070517" y="591014"/>
                </a:cubicBezTo>
                <a:cubicBezTo>
                  <a:pt x="1082739" y="608124"/>
                  <a:pt x="1115122" y="635619"/>
                  <a:pt x="1115122" y="635619"/>
                </a:cubicBezTo>
                <a:cubicBezTo>
                  <a:pt x="1118839" y="646770"/>
                  <a:pt x="1121016" y="658559"/>
                  <a:pt x="1126273" y="669073"/>
                </a:cubicBezTo>
                <a:cubicBezTo>
                  <a:pt x="1140340" y="697207"/>
                  <a:pt x="1150134" y="704085"/>
                  <a:pt x="1170878" y="724829"/>
                </a:cubicBezTo>
                <a:cubicBezTo>
                  <a:pt x="1178312" y="747131"/>
                  <a:pt x="1194855" y="768287"/>
                  <a:pt x="1193180" y="791736"/>
                </a:cubicBezTo>
                <a:cubicBezTo>
                  <a:pt x="1180355" y="971289"/>
                  <a:pt x="1198526" y="898364"/>
                  <a:pt x="1159727" y="1014761"/>
                </a:cubicBezTo>
                <a:lnTo>
                  <a:pt x="1148575" y="1048214"/>
                </a:lnTo>
                <a:cubicBezTo>
                  <a:pt x="1144858" y="1059365"/>
                  <a:pt x="1148575" y="1077951"/>
                  <a:pt x="1137424" y="1081668"/>
                </a:cubicBezTo>
                <a:lnTo>
                  <a:pt x="1103971" y="1092819"/>
                </a:lnTo>
                <a:cubicBezTo>
                  <a:pt x="1096537" y="1100253"/>
                  <a:pt x="1091072" y="1110420"/>
                  <a:pt x="1081668" y="1115122"/>
                </a:cubicBezTo>
                <a:cubicBezTo>
                  <a:pt x="1060641" y="1125635"/>
                  <a:pt x="1014761" y="1137424"/>
                  <a:pt x="1014761" y="1137424"/>
                </a:cubicBezTo>
                <a:cubicBezTo>
                  <a:pt x="1007327" y="1144858"/>
                  <a:pt x="1001862" y="1155024"/>
                  <a:pt x="992458" y="1159726"/>
                </a:cubicBezTo>
                <a:cubicBezTo>
                  <a:pt x="971431" y="1170239"/>
                  <a:pt x="925551" y="1182029"/>
                  <a:pt x="925551" y="1182029"/>
                </a:cubicBezTo>
                <a:cubicBezTo>
                  <a:pt x="858644" y="1178312"/>
                  <a:pt x="791322" y="1179190"/>
                  <a:pt x="724829" y="1170878"/>
                </a:cubicBezTo>
                <a:cubicBezTo>
                  <a:pt x="701502" y="1167962"/>
                  <a:pt x="680729" y="1154277"/>
                  <a:pt x="657922" y="1148575"/>
                </a:cubicBezTo>
                <a:cubicBezTo>
                  <a:pt x="643054" y="1144858"/>
                  <a:pt x="627997" y="1141828"/>
                  <a:pt x="613317" y="1137424"/>
                </a:cubicBezTo>
                <a:cubicBezTo>
                  <a:pt x="590800" y="1130669"/>
                  <a:pt x="568712" y="1122556"/>
                  <a:pt x="546410" y="1115122"/>
                </a:cubicBezTo>
                <a:cubicBezTo>
                  <a:pt x="535259" y="1111405"/>
                  <a:pt x="522736" y="1110490"/>
                  <a:pt x="512956" y="1103970"/>
                </a:cubicBezTo>
                <a:cubicBezTo>
                  <a:pt x="463128" y="1070752"/>
                  <a:pt x="459698" y="1059990"/>
                  <a:pt x="412595" y="1048214"/>
                </a:cubicBezTo>
                <a:cubicBezTo>
                  <a:pt x="364766" y="1036257"/>
                  <a:pt x="339630" y="1035851"/>
                  <a:pt x="289932" y="1025912"/>
                </a:cubicBezTo>
                <a:cubicBezTo>
                  <a:pt x="274904" y="1022906"/>
                  <a:pt x="260007" y="1019165"/>
                  <a:pt x="245327" y="1014761"/>
                </a:cubicBezTo>
                <a:cubicBezTo>
                  <a:pt x="222809" y="1008006"/>
                  <a:pt x="200722" y="999892"/>
                  <a:pt x="178419" y="992458"/>
                </a:cubicBezTo>
                <a:lnTo>
                  <a:pt x="78058" y="959005"/>
                </a:lnTo>
                <a:lnTo>
                  <a:pt x="44605" y="947853"/>
                </a:lnTo>
                <a:cubicBezTo>
                  <a:pt x="7627" y="935527"/>
                  <a:pt x="22905" y="936702"/>
                  <a:pt x="0" y="936702"/>
                </a:cubicBezTo>
              </a:path>
            </a:pathLst>
          </a:custGeom>
          <a:noFill/>
          <a:ln>
            <a:solidFill>
              <a:srgbClr val="0E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Text Box 74">
            <a:extLst>
              <a:ext uri="{FF2B5EF4-FFF2-40B4-BE49-F238E27FC236}">
                <a16:creationId xmlns:a16="http://schemas.microsoft.com/office/drawing/2014/main" id="{A58D84D2-5D46-6948-B2F9-04957A2BE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73" y="827190"/>
            <a:ext cx="9144000" cy="3539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Stromboli – Sentinel-1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Descending</a:t>
            </a:r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Orbit</a:t>
            </a:r>
            <a:endParaRPr lang="en-US" altLang="it-IT" sz="20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ectangle 2">
            <a:extLst>
              <a:ext uri="{FF2B5EF4-FFF2-40B4-BE49-F238E27FC236}">
                <a16:creationId xmlns:a16="http://schemas.microsoft.com/office/drawing/2014/main" id="{B6CAA09E-15CA-D842-8A58-12217A0E8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solidFill>
                  <a:srgbClr val="000000"/>
                </a:solidFill>
                <a:latin typeface="Tahoma" charset="0"/>
              </a:rPr>
              <a:t>DInSAR</a:t>
            </a:r>
            <a:r>
              <a:rPr lang="en-US" sz="2800" b="1" dirty="0">
                <a:solidFill>
                  <a:srgbClr val="000000"/>
                </a:solidFill>
                <a:latin typeface="Tahoma" charset="0"/>
              </a:rPr>
              <a:t> Limitations: atmospheric conditions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A08102EB-0B23-C24F-B27C-B4425D47D3B9}"/>
              </a:ext>
            </a:extLst>
          </p:cNvPr>
          <p:cNvSpPr txBox="1"/>
          <p:nvPr/>
        </p:nvSpPr>
        <p:spPr>
          <a:xfrm>
            <a:off x="6228184" y="1772816"/>
            <a:ext cx="250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12.10.2019 – 18.10.2019</a:t>
            </a: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43FC86E4-0F82-844A-AEE2-A20826B655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08" y="2241696"/>
            <a:ext cx="2480564" cy="3329939"/>
          </a:xfrm>
          <a:prstGeom prst="rect">
            <a:avLst/>
          </a:prstGeom>
        </p:spPr>
      </p:pic>
      <p:sp>
        <p:nvSpPr>
          <p:cNvPr id="45" name="Figura a mano libera 44">
            <a:extLst>
              <a:ext uri="{FF2B5EF4-FFF2-40B4-BE49-F238E27FC236}">
                <a16:creationId xmlns:a16="http://schemas.microsoft.com/office/drawing/2014/main" id="{063AC09C-5FEE-3C4C-BBD8-E7758412A0C7}"/>
              </a:ext>
            </a:extLst>
          </p:cNvPr>
          <p:cNvSpPr/>
          <p:nvPr/>
        </p:nvSpPr>
        <p:spPr>
          <a:xfrm>
            <a:off x="6751926" y="2745231"/>
            <a:ext cx="1193298" cy="1182029"/>
          </a:xfrm>
          <a:custGeom>
            <a:avLst/>
            <a:gdLst>
              <a:gd name="connsiteX0" fmla="*/ 524107 w 1193298"/>
              <a:gd name="connsiteY0" fmla="*/ 0 h 1182029"/>
              <a:gd name="connsiteX1" fmla="*/ 535258 w 1193298"/>
              <a:gd name="connsiteY1" fmla="*/ 66907 h 1182029"/>
              <a:gd name="connsiteX2" fmla="*/ 546410 w 1193298"/>
              <a:gd name="connsiteY2" fmla="*/ 100361 h 1182029"/>
              <a:gd name="connsiteX3" fmla="*/ 557561 w 1193298"/>
              <a:gd name="connsiteY3" fmla="*/ 200722 h 1182029"/>
              <a:gd name="connsiteX4" fmla="*/ 579863 w 1193298"/>
              <a:gd name="connsiteY4" fmla="*/ 234175 h 1182029"/>
              <a:gd name="connsiteX5" fmla="*/ 646771 w 1193298"/>
              <a:gd name="connsiteY5" fmla="*/ 256478 h 1182029"/>
              <a:gd name="connsiteX6" fmla="*/ 680224 w 1193298"/>
              <a:gd name="connsiteY6" fmla="*/ 278780 h 1182029"/>
              <a:gd name="connsiteX7" fmla="*/ 702527 w 1193298"/>
              <a:gd name="connsiteY7" fmla="*/ 301083 h 1182029"/>
              <a:gd name="connsiteX8" fmla="*/ 735980 w 1193298"/>
              <a:gd name="connsiteY8" fmla="*/ 312234 h 1182029"/>
              <a:gd name="connsiteX9" fmla="*/ 758283 w 1193298"/>
              <a:gd name="connsiteY9" fmla="*/ 334536 h 1182029"/>
              <a:gd name="connsiteX10" fmla="*/ 825190 w 1193298"/>
              <a:gd name="connsiteY10" fmla="*/ 367990 h 1182029"/>
              <a:gd name="connsiteX11" fmla="*/ 869795 w 1193298"/>
              <a:gd name="connsiteY11" fmla="*/ 412595 h 1182029"/>
              <a:gd name="connsiteX12" fmla="*/ 903249 w 1193298"/>
              <a:gd name="connsiteY12" fmla="*/ 434897 h 1182029"/>
              <a:gd name="connsiteX13" fmla="*/ 947854 w 1193298"/>
              <a:gd name="connsiteY13" fmla="*/ 479502 h 1182029"/>
              <a:gd name="connsiteX14" fmla="*/ 970156 w 1193298"/>
              <a:gd name="connsiteY14" fmla="*/ 501805 h 1182029"/>
              <a:gd name="connsiteX15" fmla="*/ 1003610 w 1193298"/>
              <a:gd name="connsiteY15" fmla="*/ 512956 h 1182029"/>
              <a:gd name="connsiteX16" fmla="*/ 1059366 w 1193298"/>
              <a:gd name="connsiteY16" fmla="*/ 557561 h 1182029"/>
              <a:gd name="connsiteX17" fmla="*/ 1070517 w 1193298"/>
              <a:gd name="connsiteY17" fmla="*/ 591014 h 1182029"/>
              <a:gd name="connsiteX18" fmla="*/ 1115122 w 1193298"/>
              <a:gd name="connsiteY18" fmla="*/ 635619 h 1182029"/>
              <a:gd name="connsiteX19" fmla="*/ 1126273 w 1193298"/>
              <a:gd name="connsiteY19" fmla="*/ 669073 h 1182029"/>
              <a:gd name="connsiteX20" fmla="*/ 1170878 w 1193298"/>
              <a:gd name="connsiteY20" fmla="*/ 724829 h 1182029"/>
              <a:gd name="connsiteX21" fmla="*/ 1193180 w 1193298"/>
              <a:gd name="connsiteY21" fmla="*/ 791736 h 1182029"/>
              <a:gd name="connsiteX22" fmla="*/ 1159727 w 1193298"/>
              <a:gd name="connsiteY22" fmla="*/ 1014761 h 1182029"/>
              <a:gd name="connsiteX23" fmla="*/ 1148575 w 1193298"/>
              <a:gd name="connsiteY23" fmla="*/ 1048214 h 1182029"/>
              <a:gd name="connsiteX24" fmla="*/ 1137424 w 1193298"/>
              <a:gd name="connsiteY24" fmla="*/ 1081668 h 1182029"/>
              <a:gd name="connsiteX25" fmla="*/ 1103971 w 1193298"/>
              <a:gd name="connsiteY25" fmla="*/ 1092819 h 1182029"/>
              <a:gd name="connsiteX26" fmla="*/ 1081668 w 1193298"/>
              <a:gd name="connsiteY26" fmla="*/ 1115122 h 1182029"/>
              <a:gd name="connsiteX27" fmla="*/ 1014761 w 1193298"/>
              <a:gd name="connsiteY27" fmla="*/ 1137424 h 1182029"/>
              <a:gd name="connsiteX28" fmla="*/ 992458 w 1193298"/>
              <a:gd name="connsiteY28" fmla="*/ 1159726 h 1182029"/>
              <a:gd name="connsiteX29" fmla="*/ 925551 w 1193298"/>
              <a:gd name="connsiteY29" fmla="*/ 1182029 h 1182029"/>
              <a:gd name="connsiteX30" fmla="*/ 724829 w 1193298"/>
              <a:gd name="connsiteY30" fmla="*/ 1170878 h 1182029"/>
              <a:gd name="connsiteX31" fmla="*/ 657922 w 1193298"/>
              <a:gd name="connsiteY31" fmla="*/ 1148575 h 1182029"/>
              <a:gd name="connsiteX32" fmla="*/ 613317 w 1193298"/>
              <a:gd name="connsiteY32" fmla="*/ 1137424 h 1182029"/>
              <a:gd name="connsiteX33" fmla="*/ 546410 w 1193298"/>
              <a:gd name="connsiteY33" fmla="*/ 1115122 h 1182029"/>
              <a:gd name="connsiteX34" fmla="*/ 512956 w 1193298"/>
              <a:gd name="connsiteY34" fmla="*/ 1103970 h 1182029"/>
              <a:gd name="connsiteX35" fmla="*/ 412595 w 1193298"/>
              <a:gd name="connsiteY35" fmla="*/ 1048214 h 1182029"/>
              <a:gd name="connsiteX36" fmla="*/ 289932 w 1193298"/>
              <a:gd name="connsiteY36" fmla="*/ 1025912 h 1182029"/>
              <a:gd name="connsiteX37" fmla="*/ 245327 w 1193298"/>
              <a:gd name="connsiteY37" fmla="*/ 1014761 h 1182029"/>
              <a:gd name="connsiteX38" fmla="*/ 178419 w 1193298"/>
              <a:gd name="connsiteY38" fmla="*/ 992458 h 1182029"/>
              <a:gd name="connsiteX39" fmla="*/ 78058 w 1193298"/>
              <a:gd name="connsiteY39" fmla="*/ 959005 h 1182029"/>
              <a:gd name="connsiteX40" fmla="*/ 44605 w 1193298"/>
              <a:gd name="connsiteY40" fmla="*/ 947853 h 1182029"/>
              <a:gd name="connsiteX41" fmla="*/ 0 w 1193298"/>
              <a:gd name="connsiteY41" fmla="*/ 936702 h 118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3298" h="1182029">
                <a:moveTo>
                  <a:pt x="524107" y="0"/>
                </a:moveTo>
                <a:cubicBezTo>
                  <a:pt x="527824" y="22302"/>
                  <a:pt x="530353" y="44835"/>
                  <a:pt x="535258" y="66907"/>
                </a:cubicBezTo>
                <a:cubicBezTo>
                  <a:pt x="537808" y="78382"/>
                  <a:pt x="544478" y="88766"/>
                  <a:pt x="546410" y="100361"/>
                </a:cubicBezTo>
                <a:cubicBezTo>
                  <a:pt x="551944" y="133563"/>
                  <a:pt x="549397" y="168067"/>
                  <a:pt x="557561" y="200722"/>
                </a:cubicBezTo>
                <a:cubicBezTo>
                  <a:pt x="560811" y="213724"/>
                  <a:pt x="568498" y="227072"/>
                  <a:pt x="579863" y="234175"/>
                </a:cubicBezTo>
                <a:cubicBezTo>
                  <a:pt x="599799" y="246635"/>
                  <a:pt x="627210" y="243437"/>
                  <a:pt x="646771" y="256478"/>
                </a:cubicBezTo>
                <a:cubicBezTo>
                  <a:pt x="657922" y="263912"/>
                  <a:pt x="669759" y="270408"/>
                  <a:pt x="680224" y="278780"/>
                </a:cubicBezTo>
                <a:cubicBezTo>
                  <a:pt x="688434" y="285348"/>
                  <a:pt x="693512" y="295674"/>
                  <a:pt x="702527" y="301083"/>
                </a:cubicBezTo>
                <a:cubicBezTo>
                  <a:pt x="712606" y="307131"/>
                  <a:pt x="724829" y="308517"/>
                  <a:pt x="735980" y="312234"/>
                </a:cubicBezTo>
                <a:cubicBezTo>
                  <a:pt x="743414" y="319668"/>
                  <a:pt x="749268" y="329127"/>
                  <a:pt x="758283" y="334536"/>
                </a:cubicBezTo>
                <a:cubicBezTo>
                  <a:pt x="824239" y="374109"/>
                  <a:pt x="759393" y="311592"/>
                  <a:pt x="825190" y="367990"/>
                </a:cubicBezTo>
                <a:cubicBezTo>
                  <a:pt x="841155" y="381674"/>
                  <a:pt x="852299" y="400932"/>
                  <a:pt x="869795" y="412595"/>
                </a:cubicBezTo>
                <a:cubicBezTo>
                  <a:pt x="880946" y="420029"/>
                  <a:pt x="893073" y="426175"/>
                  <a:pt x="903249" y="434897"/>
                </a:cubicBezTo>
                <a:cubicBezTo>
                  <a:pt x="919214" y="448581"/>
                  <a:pt x="932986" y="464634"/>
                  <a:pt x="947854" y="479502"/>
                </a:cubicBezTo>
                <a:cubicBezTo>
                  <a:pt x="955288" y="486936"/>
                  <a:pt x="960182" y="498480"/>
                  <a:pt x="970156" y="501805"/>
                </a:cubicBezTo>
                <a:lnTo>
                  <a:pt x="1003610" y="512956"/>
                </a:lnTo>
                <a:cubicBezTo>
                  <a:pt x="1018805" y="523086"/>
                  <a:pt x="1048773" y="539906"/>
                  <a:pt x="1059366" y="557561"/>
                </a:cubicBezTo>
                <a:cubicBezTo>
                  <a:pt x="1065414" y="567640"/>
                  <a:pt x="1063685" y="581449"/>
                  <a:pt x="1070517" y="591014"/>
                </a:cubicBezTo>
                <a:cubicBezTo>
                  <a:pt x="1082739" y="608124"/>
                  <a:pt x="1115122" y="635619"/>
                  <a:pt x="1115122" y="635619"/>
                </a:cubicBezTo>
                <a:cubicBezTo>
                  <a:pt x="1118839" y="646770"/>
                  <a:pt x="1121016" y="658559"/>
                  <a:pt x="1126273" y="669073"/>
                </a:cubicBezTo>
                <a:cubicBezTo>
                  <a:pt x="1140340" y="697207"/>
                  <a:pt x="1150134" y="704085"/>
                  <a:pt x="1170878" y="724829"/>
                </a:cubicBezTo>
                <a:cubicBezTo>
                  <a:pt x="1178312" y="747131"/>
                  <a:pt x="1194855" y="768287"/>
                  <a:pt x="1193180" y="791736"/>
                </a:cubicBezTo>
                <a:cubicBezTo>
                  <a:pt x="1180355" y="971289"/>
                  <a:pt x="1198526" y="898364"/>
                  <a:pt x="1159727" y="1014761"/>
                </a:cubicBezTo>
                <a:lnTo>
                  <a:pt x="1148575" y="1048214"/>
                </a:lnTo>
                <a:cubicBezTo>
                  <a:pt x="1144858" y="1059365"/>
                  <a:pt x="1148575" y="1077951"/>
                  <a:pt x="1137424" y="1081668"/>
                </a:cubicBezTo>
                <a:lnTo>
                  <a:pt x="1103971" y="1092819"/>
                </a:lnTo>
                <a:cubicBezTo>
                  <a:pt x="1096537" y="1100253"/>
                  <a:pt x="1091072" y="1110420"/>
                  <a:pt x="1081668" y="1115122"/>
                </a:cubicBezTo>
                <a:cubicBezTo>
                  <a:pt x="1060641" y="1125635"/>
                  <a:pt x="1014761" y="1137424"/>
                  <a:pt x="1014761" y="1137424"/>
                </a:cubicBezTo>
                <a:cubicBezTo>
                  <a:pt x="1007327" y="1144858"/>
                  <a:pt x="1001862" y="1155024"/>
                  <a:pt x="992458" y="1159726"/>
                </a:cubicBezTo>
                <a:cubicBezTo>
                  <a:pt x="971431" y="1170239"/>
                  <a:pt x="925551" y="1182029"/>
                  <a:pt x="925551" y="1182029"/>
                </a:cubicBezTo>
                <a:cubicBezTo>
                  <a:pt x="858644" y="1178312"/>
                  <a:pt x="791322" y="1179190"/>
                  <a:pt x="724829" y="1170878"/>
                </a:cubicBezTo>
                <a:cubicBezTo>
                  <a:pt x="701502" y="1167962"/>
                  <a:pt x="680729" y="1154277"/>
                  <a:pt x="657922" y="1148575"/>
                </a:cubicBezTo>
                <a:cubicBezTo>
                  <a:pt x="643054" y="1144858"/>
                  <a:pt x="627997" y="1141828"/>
                  <a:pt x="613317" y="1137424"/>
                </a:cubicBezTo>
                <a:cubicBezTo>
                  <a:pt x="590800" y="1130669"/>
                  <a:pt x="568712" y="1122556"/>
                  <a:pt x="546410" y="1115122"/>
                </a:cubicBezTo>
                <a:cubicBezTo>
                  <a:pt x="535259" y="1111405"/>
                  <a:pt x="522736" y="1110490"/>
                  <a:pt x="512956" y="1103970"/>
                </a:cubicBezTo>
                <a:cubicBezTo>
                  <a:pt x="463128" y="1070752"/>
                  <a:pt x="459698" y="1059990"/>
                  <a:pt x="412595" y="1048214"/>
                </a:cubicBezTo>
                <a:cubicBezTo>
                  <a:pt x="364766" y="1036257"/>
                  <a:pt x="339630" y="1035851"/>
                  <a:pt x="289932" y="1025912"/>
                </a:cubicBezTo>
                <a:cubicBezTo>
                  <a:pt x="274904" y="1022906"/>
                  <a:pt x="260007" y="1019165"/>
                  <a:pt x="245327" y="1014761"/>
                </a:cubicBezTo>
                <a:cubicBezTo>
                  <a:pt x="222809" y="1008006"/>
                  <a:pt x="200722" y="999892"/>
                  <a:pt x="178419" y="992458"/>
                </a:cubicBezTo>
                <a:lnTo>
                  <a:pt x="78058" y="959005"/>
                </a:lnTo>
                <a:lnTo>
                  <a:pt x="44605" y="947853"/>
                </a:lnTo>
                <a:cubicBezTo>
                  <a:pt x="7627" y="935527"/>
                  <a:pt x="22905" y="936702"/>
                  <a:pt x="0" y="936702"/>
                </a:cubicBezTo>
              </a:path>
            </a:pathLst>
          </a:custGeom>
          <a:noFill/>
          <a:ln>
            <a:solidFill>
              <a:srgbClr val="0E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72812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magin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88" y="1774088"/>
            <a:ext cx="2480602" cy="3329992"/>
          </a:xfrm>
          <a:prstGeom prst="rect">
            <a:avLst/>
          </a:prstGeom>
        </p:spPr>
      </p:pic>
      <p:sp>
        <p:nvSpPr>
          <p:cNvPr id="40" name="Figura a mano libera 39"/>
          <p:cNvSpPr/>
          <p:nvPr/>
        </p:nvSpPr>
        <p:spPr>
          <a:xfrm>
            <a:off x="754665" y="2270272"/>
            <a:ext cx="1193298" cy="1182029"/>
          </a:xfrm>
          <a:custGeom>
            <a:avLst/>
            <a:gdLst>
              <a:gd name="connsiteX0" fmla="*/ 524107 w 1193298"/>
              <a:gd name="connsiteY0" fmla="*/ 0 h 1182029"/>
              <a:gd name="connsiteX1" fmla="*/ 535258 w 1193298"/>
              <a:gd name="connsiteY1" fmla="*/ 66907 h 1182029"/>
              <a:gd name="connsiteX2" fmla="*/ 546410 w 1193298"/>
              <a:gd name="connsiteY2" fmla="*/ 100361 h 1182029"/>
              <a:gd name="connsiteX3" fmla="*/ 557561 w 1193298"/>
              <a:gd name="connsiteY3" fmla="*/ 200722 h 1182029"/>
              <a:gd name="connsiteX4" fmla="*/ 579863 w 1193298"/>
              <a:gd name="connsiteY4" fmla="*/ 234175 h 1182029"/>
              <a:gd name="connsiteX5" fmla="*/ 646771 w 1193298"/>
              <a:gd name="connsiteY5" fmla="*/ 256478 h 1182029"/>
              <a:gd name="connsiteX6" fmla="*/ 680224 w 1193298"/>
              <a:gd name="connsiteY6" fmla="*/ 278780 h 1182029"/>
              <a:gd name="connsiteX7" fmla="*/ 702527 w 1193298"/>
              <a:gd name="connsiteY7" fmla="*/ 301083 h 1182029"/>
              <a:gd name="connsiteX8" fmla="*/ 735980 w 1193298"/>
              <a:gd name="connsiteY8" fmla="*/ 312234 h 1182029"/>
              <a:gd name="connsiteX9" fmla="*/ 758283 w 1193298"/>
              <a:gd name="connsiteY9" fmla="*/ 334536 h 1182029"/>
              <a:gd name="connsiteX10" fmla="*/ 825190 w 1193298"/>
              <a:gd name="connsiteY10" fmla="*/ 367990 h 1182029"/>
              <a:gd name="connsiteX11" fmla="*/ 869795 w 1193298"/>
              <a:gd name="connsiteY11" fmla="*/ 412595 h 1182029"/>
              <a:gd name="connsiteX12" fmla="*/ 903249 w 1193298"/>
              <a:gd name="connsiteY12" fmla="*/ 434897 h 1182029"/>
              <a:gd name="connsiteX13" fmla="*/ 947854 w 1193298"/>
              <a:gd name="connsiteY13" fmla="*/ 479502 h 1182029"/>
              <a:gd name="connsiteX14" fmla="*/ 970156 w 1193298"/>
              <a:gd name="connsiteY14" fmla="*/ 501805 h 1182029"/>
              <a:gd name="connsiteX15" fmla="*/ 1003610 w 1193298"/>
              <a:gd name="connsiteY15" fmla="*/ 512956 h 1182029"/>
              <a:gd name="connsiteX16" fmla="*/ 1059366 w 1193298"/>
              <a:gd name="connsiteY16" fmla="*/ 557561 h 1182029"/>
              <a:gd name="connsiteX17" fmla="*/ 1070517 w 1193298"/>
              <a:gd name="connsiteY17" fmla="*/ 591014 h 1182029"/>
              <a:gd name="connsiteX18" fmla="*/ 1115122 w 1193298"/>
              <a:gd name="connsiteY18" fmla="*/ 635619 h 1182029"/>
              <a:gd name="connsiteX19" fmla="*/ 1126273 w 1193298"/>
              <a:gd name="connsiteY19" fmla="*/ 669073 h 1182029"/>
              <a:gd name="connsiteX20" fmla="*/ 1170878 w 1193298"/>
              <a:gd name="connsiteY20" fmla="*/ 724829 h 1182029"/>
              <a:gd name="connsiteX21" fmla="*/ 1193180 w 1193298"/>
              <a:gd name="connsiteY21" fmla="*/ 791736 h 1182029"/>
              <a:gd name="connsiteX22" fmla="*/ 1159727 w 1193298"/>
              <a:gd name="connsiteY22" fmla="*/ 1014761 h 1182029"/>
              <a:gd name="connsiteX23" fmla="*/ 1148575 w 1193298"/>
              <a:gd name="connsiteY23" fmla="*/ 1048214 h 1182029"/>
              <a:gd name="connsiteX24" fmla="*/ 1137424 w 1193298"/>
              <a:gd name="connsiteY24" fmla="*/ 1081668 h 1182029"/>
              <a:gd name="connsiteX25" fmla="*/ 1103971 w 1193298"/>
              <a:gd name="connsiteY25" fmla="*/ 1092819 h 1182029"/>
              <a:gd name="connsiteX26" fmla="*/ 1081668 w 1193298"/>
              <a:gd name="connsiteY26" fmla="*/ 1115122 h 1182029"/>
              <a:gd name="connsiteX27" fmla="*/ 1014761 w 1193298"/>
              <a:gd name="connsiteY27" fmla="*/ 1137424 h 1182029"/>
              <a:gd name="connsiteX28" fmla="*/ 992458 w 1193298"/>
              <a:gd name="connsiteY28" fmla="*/ 1159726 h 1182029"/>
              <a:gd name="connsiteX29" fmla="*/ 925551 w 1193298"/>
              <a:gd name="connsiteY29" fmla="*/ 1182029 h 1182029"/>
              <a:gd name="connsiteX30" fmla="*/ 724829 w 1193298"/>
              <a:gd name="connsiteY30" fmla="*/ 1170878 h 1182029"/>
              <a:gd name="connsiteX31" fmla="*/ 657922 w 1193298"/>
              <a:gd name="connsiteY31" fmla="*/ 1148575 h 1182029"/>
              <a:gd name="connsiteX32" fmla="*/ 613317 w 1193298"/>
              <a:gd name="connsiteY32" fmla="*/ 1137424 h 1182029"/>
              <a:gd name="connsiteX33" fmla="*/ 546410 w 1193298"/>
              <a:gd name="connsiteY33" fmla="*/ 1115122 h 1182029"/>
              <a:gd name="connsiteX34" fmla="*/ 512956 w 1193298"/>
              <a:gd name="connsiteY34" fmla="*/ 1103970 h 1182029"/>
              <a:gd name="connsiteX35" fmla="*/ 412595 w 1193298"/>
              <a:gd name="connsiteY35" fmla="*/ 1048214 h 1182029"/>
              <a:gd name="connsiteX36" fmla="*/ 289932 w 1193298"/>
              <a:gd name="connsiteY36" fmla="*/ 1025912 h 1182029"/>
              <a:gd name="connsiteX37" fmla="*/ 245327 w 1193298"/>
              <a:gd name="connsiteY37" fmla="*/ 1014761 h 1182029"/>
              <a:gd name="connsiteX38" fmla="*/ 178419 w 1193298"/>
              <a:gd name="connsiteY38" fmla="*/ 992458 h 1182029"/>
              <a:gd name="connsiteX39" fmla="*/ 78058 w 1193298"/>
              <a:gd name="connsiteY39" fmla="*/ 959005 h 1182029"/>
              <a:gd name="connsiteX40" fmla="*/ 44605 w 1193298"/>
              <a:gd name="connsiteY40" fmla="*/ 947853 h 1182029"/>
              <a:gd name="connsiteX41" fmla="*/ 0 w 1193298"/>
              <a:gd name="connsiteY41" fmla="*/ 936702 h 118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3298" h="1182029">
                <a:moveTo>
                  <a:pt x="524107" y="0"/>
                </a:moveTo>
                <a:cubicBezTo>
                  <a:pt x="527824" y="22302"/>
                  <a:pt x="530353" y="44835"/>
                  <a:pt x="535258" y="66907"/>
                </a:cubicBezTo>
                <a:cubicBezTo>
                  <a:pt x="537808" y="78382"/>
                  <a:pt x="544478" y="88766"/>
                  <a:pt x="546410" y="100361"/>
                </a:cubicBezTo>
                <a:cubicBezTo>
                  <a:pt x="551944" y="133563"/>
                  <a:pt x="549397" y="168067"/>
                  <a:pt x="557561" y="200722"/>
                </a:cubicBezTo>
                <a:cubicBezTo>
                  <a:pt x="560811" y="213724"/>
                  <a:pt x="568498" y="227072"/>
                  <a:pt x="579863" y="234175"/>
                </a:cubicBezTo>
                <a:cubicBezTo>
                  <a:pt x="599799" y="246635"/>
                  <a:pt x="627210" y="243437"/>
                  <a:pt x="646771" y="256478"/>
                </a:cubicBezTo>
                <a:cubicBezTo>
                  <a:pt x="657922" y="263912"/>
                  <a:pt x="669759" y="270408"/>
                  <a:pt x="680224" y="278780"/>
                </a:cubicBezTo>
                <a:cubicBezTo>
                  <a:pt x="688434" y="285348"/>
                  <a:pt x="693512" y="295674"/>
                  <a:pt x="702527" y="301083"/>
                </a:cubicBezTo>
                <a:cubicBezTo>
                  <a:pt x="712606" y="307131"/>
                  <a:pt x="724829" y="308517"/>
                  <a:pt x="735980" y="312234"/>
                </a:cubicBezTo>
                <a:cubicBezTo>
                  <a:pt x="743414" y="319668"/>
                  <a:pt x="749268" y="329127"/>
                  <a:pt x="758283" y="334536"/>
                </a:cubicBezTo>
                <a:cubicBezTo>
                  <a:pt x="824239" y="374109"/>
                  <a:pt x="759393" y="311592"/>
                  <a:pt x="825190" y="367990"/>
                </a:cubicBezTo>
                <a:cubicBezTo>
                  <a:pt x="841155" y="381674"/>
                  <a:pt x="852299" y="400932"/>
                  <a:pt x="869795" y="412595"/>
                </a:cubicBezTo>
                <a:cubicBezTo>
                  <a:pt x="880946" y="420029"/>
                  <a:pt x="893073" y="426175"/>
                  <a:pt x="903249" y="434897"/>
                </a:cubicBezTo>
                <a:cubicBezTo>
                  <a:pt x="919214" y="448581"/>
                  <a:pt x="932986" y="464634"/>
                  <a:pt x="947854" y="479502"/>
                </a:cubicBezTo>
                <a:cubicBezTo>
                  <a:pt x="955288" y="486936"/>
                  <a:pt x="960182" y="498480"/>
                  <a:pt x="970156" y="501805"/>
                </a:cubicBezTo>
                <a:lnTo>
                  <a:pt x="1003610" y="512956"/>
                </a:lnTo>
                <a:cubicBezTo>
                  <a:pt x="1018805" y="523086"/>
                  <a:pt x="1048773" y="539906"/>
                  <a:pt x="1059366" y="557561"/>
                </a:cubicBezTo>
                <a:cubicBezTo>
                  <a:pt x="1065414" y="567640"/>
                  <a:pt x="1063685" y="581449"/>
                  <a:pt x="1070517" y="591014"/>
                </a:cubicBezTo>
                <a:cubicBezTo>
                  <a:pt x="1082739" y="608124"/>
                  <a:pt x="1115122" y="635619"/>
                  <a:pt x="1115122" y="635619"/>
                </a:cubicBezTo>
                <a:cubicBezTo>
                  <a:pt x="1118839" y="646770"/>
                  <a:pt x="1121016" y="658559"/>
                  <a:pt x="1126273" y="669073"/>
                </a:cubicBezTo>
                <a:cubicBezTo>
                  <a:pt x="1140340" y="697207"/>
                  <a:pt x="1150134" y="704085"/>
                  <a:pt x="1170878" y="724829"/>
                </a:cubicBezTo>
                <a:cubicBezTo>
                  <a:pt x="1178312" y="747131"/>
                  <a:pt x="1194855" y="768287"/>
                  <a:pt x="1193180" y="791736"/>
                </a:cubicBezTo>
                <a:cubicBezTo>
                  <a:pt x="1180355" y="971289"/>
                  <a:pt x="1198526" y="898364"/>
                  <a:pt x="1159727" y="1014761"/>
                </a:cubicBezTo>
                <a:lnTo>
                  <a:pt x="1148575" y="1048214"/>
                </a:lnTo>
                <a:cubicBezTo>
                  <a:pt x="1144858" y="1059365"/>
                  <a:pt x="1148575" y="1077951"/>
                  <a:pt x="1137424" y="1081668"/>
                </a:cubicBezTo>
                <a:lnTo>
                  <a:pt x="1103971" y="1092819"/>
                </a:lnTo>
                <a:cubicBezTo>
                  <a:pt x="1096537" y="1100253"/>
                  <a:pt x="1091072" y="1110420"/>
                  <a:pt x="1081668" y="1115122"/>
                </a:cubicBezTo>
                <a:cubicBezTo>
                  <a:pt x="1060641" y="1125635"/>
                  <a:pt x="1014761" y="1137424"/>
                  <a:pt x="1014761" y="1137424"/>
                </a:cubicBezTo>
                <a:cubicBezTo>
                  <a:pt x="1007327" y="1144858"/>
                  <a:pt x="1001862" y="1155024"/>
                  <a:pt x="992458" y="1159726"/>
                </a:cubicBezTo>
                <a:cubicBezTo>
                  <a:pt x="971431" y="1170239"/>
                  <a:pt x="925551" y="1182029"/>
                  <a:pt x="925551" y="1182029"/>
                </a:cubicBezTo>
                <a:cubicBezTo>
                  <a:pt x="858644" y="1178312"/>
                  <a:pt x="791322" y="1179190"/>
                  <a:pt x="724829" y="1170878"/>
                </a:cubicBezTo>
                <a:cubicBezTo>
                  <a:pt x="701502" y="1167962"/>
                  <a:pt x="680729" y="1154277"/>
                  <a:pt x="657922" y="1148575"/>
                </a:cubicBezTo>
                <a:cubicBezTo>
                  <a:pt x="643054" y="1144858"/>
                  <a:pt x="627997" y="1141828"/>
                  <a:pt x="613317" y="1137424"/>
                </a:cubicBezTo>
                <a:cubicBezTo>
                  <a:pt x="590800" y="1130669"/>
                  <a:pt x="568712" y="1122556"/>
                  <a:pt x="546410" y="1115122"/>
                </a:cubicBezTo>
                <a:cubicBezTo>
                  <a:pt x="535259" y="1111405"/>
                  <a:pt x="522736" y="1110490"/>
                  <a:pt x="512956" y="1103970"/>
                </a:cubicBezTo>
                <a:cubicBezTo>
                  <a:pt x="463128" y="1070752"/>
                  <a:pt x="459698" y="1059990"/>
                  <a:pt x="412595" y="1048214"/>
                </a:cubicBezTo>
                <a:cubicBezTo>
                  <a:pt x="364766" y="1036257"/>
                  <a:pt x="339630" y="1035851"/>
                  <a:pt x="289932" y="1025912"/>
                </a:cubicBezTo>
                <a:cubicBezTo>
                  <a:pt x="274904" y="1022906"/>
                  <a:pt x="260007" y="1019165"/>
                  <a:pt x="245327" y="1014761"/>
                </a:cubicBezTo>
                <a:cubicBezTo>
                  <a:pt x="222809" y="1008006"/>
                  <a:pt x="200722" y="999892"/>
                  <a:pt x="178419" y="992458"/>
                </a:cubicBezTo>
                <a:lnTo>
                  <a:pt x="78058" y="959005"/>
                </a:lnTo>
                <a:lnTo>
                  <a:pt x="44605" y="947853"/>
                </a:lnTo>
                <a:cubicBezTo>
                  <a:pt x="7627" y="935527"/>
                  <a:pt x="22905" y="936702"/>
                  <a:pt x="0" y="936702"/>
                </a:cubicBezTo>
              </a:path>
            </a:pathLst>
          </a:custGeom>
          <a:noFill/>
          <a:ln>
            <a:solidFill>
              <a:srgbClr val="0E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asellaDiTesto 40"/>
          <p:cNvSpPr txBox="1"/>
          <p:nvPr/>
        </p:nvSpPr>
        <p:spPr>
          <a:xfrm>
            <a:off x="284160" y="1414474"/>
            <a:ext cx="250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21.01.2021 – 03.02.2021</a:t>
            </a:r>
          </a:p>
        </p:txBody>
      </p:sp>
      <p:pic>
        <p:nvPicPr>
          <p:cNvPr id="44" name="Immagin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42" y="1778011"/>
            <a:ext cx="2480602" cy="3329991"/>
          </a:xfrm>
          <a:prstGeom prst="rect">
            <a:avLst/>
          </a:prstGeom>
        </p:spPr>
      </p:pic>
      <p:sp>
        <p:nvSpPr>
          <p:cNvPr id="45" name="CasellaDiTesto 44"/>
          <p:cNvSpPr txBox="1"/>
          <p:nvPr/>
        </p:nvSpPr>
        <p:spPr>
          <a:xfrm>
            <a:off x="3143930" y="1406786"/>
            <a:ext cx="250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28.01.2021 – 09.02.2021</a:t>
            </a:r>
          </a:p>
        </p:txBody>
      </p:sp>
      <p:sp>
        <p:nvSpPr>
          <p:cNvPr id="46" name="Figura a mano libera 45"/>
          <p:cNvSpPr/>
          <p:nvPr/>
        </p:nvSpPr>
        <p:spPr>
          <a:xfrm>
            <a:off x="3568100" y="2270272"/>
            <a:ext cx="1193298" cy="1182029"/>
          </a:xfrm>
          <a:custGeom>
            <a:avLst/>
            <a:gdLst>
              <a:gd name="connsiteX0" fmla="*/ 524107 w 1193298"/>
              <a:gd name="connsiteY0" fmla="*/ 0 h 1182029"/>
              <a:gd name="connsiteX1" fmla="*/ 535258 w 1193298"/>
              <a:gd name="connsiteY1" fmla="*/ 66907 h 1182029"/>
              <a:gd name="connsiteX2" fmla="*/ 546410 w 1193298"/>
              <a:gd name="connsiteY2" fmla="*/ 100361 h 1182029"/>
              <a:gd name="connsiteX3" fmla="*/ 557561 w 1193298"/>
              <a:gd name="connsiteY3" fmla="*/ 200722 h 1182029"/>
              <a:gd name="connsiteX4" fmla="*/ 579863 w 1193298"/>
              <a:gd name="connsiteY4" fmla="*/ 234175 h 1182029"/>
              <a:gd name="connsiteX5" fmla="*/ 646771 w 1193298"/>
              <a:gd name="connsiteY5" fmla="*/ 256478 h 1182029"/>
              <a:gd name="connsiteX6" fmla="*/ 680224 w 1193298"/>
              <a:gd name="connsiteY6" fmla="*/ 278780 h 1182029"/>
              <a:gd name="connsiteX7" fmla="*/ 702527 w 1193298"/>
              <a:gd name="connsiteY7" fmla="*/ 301083 h 1182029"/>
              <a:gd name="connsiteX8" fmla="*/ 735980 w 1193298"/>
              <a:gd name="connsiteY8" fmla="*/ 312234 h 1182029"/>
              <a:gd name="connsiteX9" fmla="*/ 758283 w 1193298"/>
              <a:gd name="connsiteY9" fmla="*/ 334536 h 1182029"/>
              <a:gd name="connsiteX10" fmla="*/ 825190 w 1193298"/>
              <a:gd name="connsiteY10" fmla="*/ 367990 h 1182029"/>
              <a:gd name="connsiteX11" fmla="*/ 869795 w 1193298"/>
              <a:gd name="connsiteY11" fmla="*/ 412595 h 1182029"/>
              <a:gd name="connsiteX12" fmla="*/ 903249 w 1193298"/>
              <a:gd name="connsiteY12" fmla="*/ 434897 h 1182029"/>
              <a:gd name="connsiteX13" fmla="*/ 947854 w 1193298"/>
              <a:gd name="connsiteY13" fmla="*/ 479502 h 1182029"/>
              <a:gd name="connsiteX14" fmla="*/ 970156 w 1193298"/>
              <a:gd name="connsiteY14" fmla="*/ 501805 h 1182029"/>
              <a:gd name="connsiteX15" fmla="*/ 1003610 w 1193298"/>
              <a:gd name="connsiteY15" fmla="*/ 512956 h 1182029"/>
              <a:gd name="connsiteX16" fmla="*/ 1059366 w 1193298"/>
              <a:gd name="connsiteY16" fmla="*/ 557561 h 1182029"/>
              <a:gd name="connsiteX17" fmla="*/ 1070517 w 1193298"/>
              <a:gd name="connsiteY17" fmla="*/ 591014 h 1182029"/>
              <a:gd name="connsiteX18" fmla="*/ 1115122 w 1193298"/>
              <a:gd name="connsiteY18" fmla="*/ 635619 h 1182029"/>
              <a:gd name="connsiteX19" fmla="*/ 1126273 w 1193298"/>
              <a:gd name="connsiteY19" fmla="*/ 669073 h 1182029"/>
              <a:gd name="connsiteX20" fmla="*/ 1170878 w 1193298"/>
              <a:gd name="connsiteY20" fmla="*/ 724829 h 1182029"/>
              <a:gd name="connsiteX21" fmla="*/ 1193180 w 1193298"/>
              <a:gd name="connsiteY21" fmla="*/ 791736 h 1182029"/>
              <a:gd name="connsiteX22" fmla="*/ 1159727 w 1193298"/>
              <a:gd name="connsiteY22" fmla="*/ 1014761 h 1182029"/>
              <a:gd name="connsiteX23" fmla="*/ 1148575 w 1193298"/>
              <a:gd name="connsiteY23" fmla="*/ 1048214 h 1182029"/>
              <a:gd name="connsiteX24" fmla="*/ 1137424 w 1193298"/>
              <a:gd name="connsiteY24" fmla="*/ 1081668 h 1182029"/>
              <a:gd name="connsiteX25" fmla="*/ 1103971 w 1193298"/>
              <a:gd name="connsiteY25" fmla="*/ 1092819 h 1182029"/>
              <a:gd name="connsiteX26" fmla="*/ 1081668 w 1193298"/>
              <a:gd name="connsiteY26" fmla="*/ 1115122 h 1182029"/>
              <a:gd name="connsiteX27" fmla="*/ 1014761 w 1193298"/>
              <a:gd name="connsiteY27" fmla="*/ 1137424 h 1182029"/>
              <a:gd name="connsiteX28" fmla="*/ 992458 w 1193298"/>
              <a:gd name="connsiteY28" fmla="*/ 1159726 h 1182029"/>
              <a:gd name="connsiteX29" fmla="*/ 925551 w 1193298"/>
              <a:gd name="connsiteY29" fmla="*/ 1182029 h 1182029"/>
              <a:gd name="connsiteX30" fmla="*/ 724829 w 1193298"/>
              <a:gd name="connsiteY30" fmla="*/ 1170878 h 1182029"/>
              <a:gd name="connsiteX31" fmla="*/ 657922 w 1193298"/>
              <a:gd name="connsiteY31" fmla="*/ 1148575 h 1182029"/>
              <a:gd name="connsiteX32" fmla="*/ 613317 w 1193298"/>
              <a:gd name="connsiteY32" fmla="*/ 1137424 h 1182029"/>
              <a:gd name="connsiteX33" fmla="*/ 546410 w 1193298"/>
              <a:gd name="connsiteY33" fmla="*/ 1115122 h 1182029"/>
              <a:gd name="connsiteX34" fmla="*/ 512956 w 1193298"/>
              <a:gd name="connsiteY34" fmla="*/ 1103970 h 1182029"/>
              <a:gd name="connsiteX35" fmla="*/ 412595 w 1193298"/>
              <a:gd name="connsiteY35" fmla="*/ 1048214 h 1182029"/>
              <a:gd name="connsiteX36" fmla="*/ 289932 w 1193298"/>
              <a:gd name="connsiteY36" fmla="*/ 1025912 h 1182029"/>
              <a:gd name="connsiteX37" fmla="*/ 245327 w 1193298"/>
              <a:gd name="connsiteY37" fmla="*/ 1014761 h 1182029"/>
              <a:gd name="connsiteX38" fmla="*/ 178419 w 1193298"/>
              <a:gd name="connsiteY38" fmla="*/ 992458 h 1182029"/>
              <a:gd name="connsiteX39" fmla="*/ 78058 w 1193298"/>
              <a:gd name="connsiteY39" fmla="*/ 959005 h 1182029"/>
              <a:gd name="connsiteX40" fmla="*/ 44605 w 1193298"/>
              <a:gd name="connsiteY40" fmla="*/ 947853 h 1182029"/>
              <a:gd name="connsiteX41" fmla="*/ 0 w 1193298"/>
              <a:gd name="connsiteY41" fmla="*/ 936702 h 118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3298" h="1182029">
                <a:moveTo>
                  <a:pt x="524107" y="0"/>
                </a:moveTo>
                <a:cubicBezTo>
                  <a:pt x="527824" y="22302"/>
                  <a:pt x="530353" y="44835"/>
                  <a:pt x="535258" y="66907"/>
                </a:cubicBezTo>
                <a:cubicBezTo>
                  <a:pt x="537808" y="78382"/>
                  <a:pt x="544478" y="88766"/>
                  <a:pt x="546410" y="100361"/>
                </a:cubicBezTo>
                <a:cubicBezTo>
                  <a:pt x="551944" y="133563"/>
                  <a:pt x="549397" y="168067"/>
                  <a:pt x="557561" y="200722"/>
                </a:cubicBezTo>
                <a:cubicBezTo>
                  <a:pt x="560811" y="213724"/>
                  <a:pt x="568498" y="227072"/>
                  <a:pt x="579863" y="234175"/>
                </a:cubicBezTo>
                <a:cubicBezTo>
                  <a:pt x="599799" y="246635"/>
                  <a:pt x="627210" y="243437"/>
                  <a:pt x="646771" y="256478"/>
                </a:cubicBezTo>
                <a:cubicBezTo>
                  <a:pt x="657922" y="263912"/>
                  <a:pt x="669759" y="270408"/>
                  <a:pt x="680224" y="278780"/>
                </a:cubicBezTo>
                <a:cubicBezTo>
                  <a:pt x="688434" y="285348"/>
                  <a:pt x="693512" y="295674"/>
                  <a:pt x="702527" y="301083"/>
                </a:cubicBezTo>
                <a:cubicBezTo>
                  <a:pt x="712606" y="307131"/>
                  <a:pt x="724829" y="308517"/>
                  <a:pt x="735980" y="312234"/>
                </a:cubicBezTo>
                <a:cubicBezTo>
                  <a:pt x="743414" y="319668"/>
                  <a:pt x="749268" y="329127"/>
                  <a:pt x="758283" y="334536"/>
                </a:cubicBezTo>
                <a:cubicBezTo>
                  <a:pt x="824239" y="374109"/>
                  <a:pt x="759393" y="311592"/>
                  <a:pt x="825190" y="367990"/>
                </a:cubicBezTo>
                <a:cubicBezTo>
                  <a:pt x="841155" y="381674"/>
                  <a:pt x="852299" y="400932"/>
                  <a:pt x="869795" y="412595"/>
                </a:cubicBezTo>
                <a:cubicBezTo>
                  <a:pt x="880946" y="420029"/>
                  <a:pt x="893073" y="426175"/>
                  <a:pt x="903249" y="434897"/>
                </a:cubicBezTo>
                <a:cubicBezTo>
                  <a:pt x="919214" y="448581"/>
                  <a:pt x="932986" y="464634"/>
                  <a:pt x="947854" y="479502"/>
                </a:cubicBezTo>
                <a:cubicBezTo>
                  <a:pt x="955288" y="486936"/>
                  <a:pt x="960182" y="498480"/>
                  <a:pt x="970156" y="501805"/>
                </a:cubicBezTo>
                <a:lnTo>
                  <a:pt x="1003610" y="512956"/>
                </a:lnTo>
                <a:cubicBezTo>
                  <a:pt x="1018805" y="523086"/>
                  <a:pt x="1048773" y="539906"/>
                  <a:pt x="1059366" y="557561"/>
                </a:cubicBezTo>
                <a:cubicBezTo>
                  <a:pt x="1065414" y="567640"/>
                  <a:pt x="1063685" y="581449"/>
                  <a:pt x="1070517" y="591014"/>
                </a:cubicBezTo>
                <a:cubicBezTo>
                  <a:pt x="1082739" y="608124"/>
                  <a:pt x="1115122" y="635619"/>
                  <a:pt x="1115122" y="635619"/>
                </a:cubicBezTo>
                <a:cubicBezTo>
                  <a:pt x="1118839" y="646770"/>
                  <a:pt x="1121016" y="658559"/>
                  <a:pt x="1126273" y="669073"/>
                </a:cubicBezTo>
                <a:cubicBezTo>
                  <a:pt x="1140340" y="697207"/>
                  <a:pt x="1150134" y="704085"/>
                  <a:pt x="1170878" y="724829"/>
                </a:cubicBezTo>
                <a:cubicBezTo>
                  <a:pt x="1178312" y="747131"/>
                  <a:pt x="1194855" y="768287"/>
                  <a:pt x="1193180" y="791736"/>
                </a:cubicBezTo>
                <a:cubicBezTo>
                  <a:pt x="1180355" y="971289"/>
                  <a:pt x="1198526" y="898364"/>
                  <a:pt x="1159727" y="1014761"/>
                </a:cubicBezTo>
                <a:lnTo>
                  <a:pt x="1148575" y="1048214"/>
                </a:lnTo>
                <a:cubicBezTo>
                  <a:pt x="1144858" y="1059365"/>
                  <a:pt x="1148575" y="1077951"/>
                  <a:pt x="1137424" y="1081668"/>
                </a:cubicBezTo>
                <a:lnTo>
                  <a:pt x="1103971" y="1092819"/>
                </a:lnTo>
                <a:cubicBezTo>
                  <a:pt x="1096537" y="1100253"/>
                  <a:pt x="1091072" y="1110420"/>
                  <a:pt x="1081668" y="1115122"/>
                </a:cubicBezTo>
                <a:cubicBezTo>
                  <a:pt x="1060641" y="1125635"/>
                  <a:pt x="1014761" y="1137424"/>
                  <a:pt x="1014761" y="1137424"/>
                </a:cubicBezTo>
                <a:cubicBezTo>
                  <a:pt x="1007327" y="1144858"/>
                  <a:pt x="1001862" y="1155024"/>
                  <a:pt x="992458" y="1159726"/>
                </a:cubicBezTo>
                <a:cubicBezTo>
                  <a:pt x="971431" y="1170239"/>
                  <a:pt x="925551" y="1182029"/>
                  <a:pt x="925551" y="1182029"/>
                </a:cubicBezTo>
                <a:cubicBezTo>
                  <a:pt x="858644" y="1178312"/>
                  <a:pt x="791322" y="1179190"/>
                  <a:pt x="724829" y="1170878"/>
                </a:cubicBezTo>
                <a:cubicBezTo>
                  <a:pt x="701502" y="1167962"/>
                  <a:pt x="680729" y="1154277"/>
                  <a:pt x="657922" y="1148575"/>
                </a:cubicBezTo>
                <a:cubicBezTo>
                  <a:pt x="643054" y="1144858"/>
                  <a:pt x="627997" y="1141828"/>
                  <a:pt x="613317" y="1137424"/>
                </a:cubicBezTo>
                <a:cubicBezTo>
                  <a:pt x="590800" y="1130669"/>
                  <a:pt x="568712" y="1122556"/>
                  <a:pt x="546410" y="1115122"/>
                </a:cubicBezTo>
                <a:cubicBezTo>
                  <a:pt x="535259" y="1111405"/>
                  <a:pt x="522736" y="1110490"/>
                  <a:pt x="512956" y="1103970"/>
                </a:cubicBezTo>
                <a:cubicBezTo>
                  <a:pt x="463128" y="1070752"/>
                  <a:pt x="459698" y="1059990"/>
                  <a:pt x="412595" y="1048214"/>
                </a:cubicBezTo>
                <a:cubicBezTo>
                  <a:pt x="364766" y="1036257"/>
                  <a:pt x="339630" y="1035851"/>
                  <a:pt x="289932" y="1025912"/>
                </a:cubicBezTo>
                <a:cubicBezTo>
                  <a:pt x="274904" y="1022906"/>
                  <a:pt x="260007" y="1019165"/>
                  <a:pt x="245327" y="1014761"/>
                </a:cubicBezTo>
                <a:cubicBezTo>
                  <a:pt x="222809" y="1008006"/>
                  <a:pt x="200722" y="999892"/>
                  <a:pt x="178419" y="992458"/>
                </a:cubicBezTo>
                <a:lnTo>
                  <a:pt x="78058" y="959005"/>
                </a:lnTo>
                <a:lnTo>
                  <a:pt x="44605" y="947853"/>
                </a:lnTo>
                <a:cubicBezTo>
                  <a:pt x="7627" y="935527"/>
                  <a:pt x="22905" y="936702"/>
                  <a:pt x="0" y="936702"/>
                </a:cubicBezTo>
              </a:path>
            </a:pathLst>
          </a:custGeom>
          <a:noFill/>
          <a:ln>
            <a:solidFill>
              <a:srgbClr val="0E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1" name="Gruppo 50"/>
          <p:cNvGrpSpPr/>
          <p:nvPr/>
        </p:nvGrpSpPr>
        <p:grpSpPr>
          <a:xfrm rot="20880000">
            <a:off x="2368107" y="3964567"/>
            <a:ext cx="421910" cy="1060206"/>
            <a:chOff x="3712972" y="4848423"/>
            <a:chExt cx="421910" cy="1060206"/>
          </a:xfrm>
        </p:grpSpPr>
        <p:cxnSp>
          <p:nvCxnSpPr>
            <p:cNvPr id="54" name="Connettore 2 53"/>
            <p:cNvCxnSpPr/>
            <p:nvPr/>
          </p:nvCxnSpPr>
          <p:spPr>
            <a:xfrm flipV="1">
              <a:off x="3923928" y="5301208"/>
              <a:ext cx="0" cy="6074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CasellaDiTesto 79"/>
            <p:cNvSpPr txBox="1"/>
            <p:nvPr/>
          </p:nvSpPr>
          <p:spPr>
            <a:xfrm>
              <a:off x="3712972" y="4848423"/>
              <a:ext cx="4219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 err="1"/>
                <a:t>N</a:t>
              </a:r>
              <a:endParaRPr lang="it-IT" sz="2800" b="1" dirty="0"/>
            </a:p>
          </p:txBody>
        </p:sp>
      </p:grpSp>
      <p:grpSp>
        <p:nvGrpSpPr>
          <p:cNvPr id="81" name="Gruppo 80"/>
          <p:cNvGrpSpPr/>
          <p:nvPr/>
        </p:nvGrpSpPr>
        <p:grpSpPr>
          <a:xfrm rot="20880000">
            <a:off x="5193623" y="4001695"/>
            <a:ext cx="421910" cy="1060206"/>
            <a:chOff x="3712972" y="4848423"/>
            <a:chExt cx="421910" cy="1060206"/>
          </a:xfrm>
        </p:grpSpPr>
        <p:cxnSp>
          <p:nvCxnSpPr>
            <p:cNvPr id="82" name="Connettore 2 81"/>
            <p:cNvCxnSpPr/>
            <p:nvPr/>
          </p:nvCxnSpPr>
          <p:spPr>
            <a:xfrm flipV="1">
              <a:off x="3923928" y="5301208"/>
              <a:ext cx="0" cy="6074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CasellaDiTesto 82"/>
            <p:cNvSpPr txBox="1"/>
            <p:nvPr/>
          </p:nvSpPr>
          <p:spPr>
            <a:xfrm>
              <a:off x="3712972" y="4848423"/>
              <a:ext cx="4219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 err="1"/>
                <a:t>N</a:t>
              </a:r>
              <a:endParaRPr lang="it-IT" sz="2800" b="1" dirty="0"/>
            </a:p>
          </p:txBody>
        </p:sp>
      </p:grpSp>
      <p:grpSp>
        <p:nvGrpSpPr>
          <p:cNvPr id="84" name="Gruppo 83"/>
          <p:cNvGrpSpPr/>
          <p:nvPr/>
        </p:nvGrpSpPr>
        <p:grpSpPr>
          <a:xfrm rot="5400000">
            <a:off x="1410268" y="4004936"/>
            <a:ext cx="396098" cy="2628493"/>
            <a:chOff x="8464114" y="3626863"/>
            <a:chExt cx="396098" cy="2628493"/>
          </a:xfrm>
        </p:grpSpPr>
        <p:pic>
          <p:nvPicPr>
            <p:cNvPr id="85" name="Immagine 8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718844" y="4896252"/>
              <a:ext cx="1915216" cy="251457"/>
            </a:xfrm>
            <a:prstGeom prst="rect">
              <a:avLst/>
            </a:prstGeom>
          </p:spPr>
        </p:pic>
        <p:sp>
          <p:nvSpPr>
            <p:cNvPr id="86" name="CasellaDiTesto 85"/>
            <p:cNvSpPr txBox="1"/>
            <p:nvPr/>
          </p:nvSpPr>
          <p:spPr>
            <a:xfrm rot="16200000">
              <a:off x="8437340" y="3680403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/>
                <a:t>2.8</a:t>
              </a:r>
            </a:p>
          </p:txBody>
        </p:sp>
        <p:sp>
          <p:nvSpPr>
            <p:cNvPr id="87" name="CasellaDiTesto 86"/>
            <p:cNvSpPr txBox="1"/>
            <p:nvPr/>
          </p:nvSpPr>
          <p:spPr>
            <a:xfrm rot="16200000">
              <a:off x="8509204" y="5919848"/>
              <a:ext cx="301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/>
                <a:t>0</a:t>
              </a:r>
            </a:p>
          </p:txBody>
        </p:sp>
        <p:sp>
          <p:nvSpPr>
            <p:cNvPr id="88" name="CasellaDiTesto 87"/>
            <p:cNvSpPr txBox="1"/>
            <p:nvPr/>
          </p:nvSpPr>
          <p:spPr>
            <a:xfrm rot="16200000">
              <a:off x="8415382" y="4810529"/>
              <a:ext cx="466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/>
                <a:t>cm</a:t>
              </a:r>
            </a:p>
          </p:txBody>
        </p:sp>
      </p:grpSp>
      <p:grpSp>
        <p:nvGrpSpPr>
          <p:cNvPr id="89" name="Gruppo 88"/>
          <p:cNvGrpSpPr/>
          <p:nvPr/>
        </p:nvGrpSpPr>
        <p:grpSpPr>
          <a:xfrm rot="5400000">
            <a:off x="4185484" y="4002820"/>
            <a:ext cx="396098" cy="2628493"/>
            <a:chOff x="8464114" y="3626863"/>
            <a:chExt cx="396098" cy="2628493"/>
          </a:xfrm>
        </p:grpSpPr>
        <p:pic>
          <p:nvPicPr>
            <p:cNvPr id="90" name="Immagine 8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718844" y="4896252"/>
              <a:ext cx="1915216" cy="251457"/>
            </a:xfrm>
            <a:prstGeom prst="rect">
              <a:avLst/>
            </a:prstGeom>
          </p:spPr>
        </p:pic>
        <p:sp>
          <p:nvSpPr>
            <p:cNvPr id="91" name="CasellaDiTesto 90"/>
            <p:cNvSpPr txBox="1"/>
            <p:nvPr/>
          </p:nvSpPr>
          <p:spPr>
            <a:xfrm rot="16200000">
              <a:off x="8437340" y="3680403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/>
                <a:t>2.8</a:t>
              </a:r>
            </a:p>
          </p:txBody>
        </p:sp>
        <p:sp>
          <p:nvSpPr>
            <p:cNvPr id="92" name="CasellaDiTesto 91"/>
            <p:cNvSpPr txBox="1"/>
            <p:nvPr/>
          </p:nvSpPr>
          <p:spPr>
            <a:xfrm rot="16200000">
              <a:off x="8509204" y="5919848"/>
              <a:ext cx="301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/>
                <a:t>0</a:t>
              </a:r>
            </a:p>
          </p:txBody>
        </p:sp>
        <p:sp>
          <p:nvSpPr>
            <p:cNvPr id="93" name="CasellaDiTesto 92"/>
            <p:cNvSpPr txBox="1"/>
            <p:nvPr/>
          </p:nvSpPr>
          <p:spPr>
            <a:xfrm rot="16200000">
              <a:off x="8415382" y="4810529"/>
              <a:ext cx="466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/>
                <a:t>cm</a:t>
              </a:r>
            </a:p>
          </p:txBody>
        </p:sp>
      </p:grpSp>
      <p:pic>
        <p:nvPicPr>
          <p:cNvPr id="34" name="Immagin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04" y="1774088"/>
            <a:ext cx="2480602" cy="3329991"/>
          </a:xfrm>
          <a:prstGeom prst="rect">
            <a:avLst/>
          </a:prstGeom>
        </p:spPr>
      </p:pic>
      <p:sp>
        <p:nvSpPr>
          <p:cNvPr id="35" name="CasellaDiTesto 34"/>
          <p:cNvSpPr txBox="1"/>
          <p:nvPr/>
        </p:nvSpPr>
        <p:spPr>
          <a:xfrm>
            <a:off x="5949260" y="1397232"/>
            <a:ext cx="250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03.02.2021 – 15.02.2021</a:t>
            </a:r>
          </a:p>
        </p:txBody>
      </p:sp>
      <p:sp>
        <p:nvSpPr>
          <p:cNvPr id="36" name="Figura a mano libera 35"/>
          <p:cNvSpPr/>
          <p:nvPr/>
        </p:nvSpPr>
        <p:spPr>
          <a:xfrm>
            <a:off x="6431468" y="2266349"/>
            <a:ext cx="1193298" cy="1182029"/>
          </a:xfrm>
          <a:custGeom>
            <a:avLst/>
            <a:gdLst>
              <a:gd name="connsiteX0" fmla="*/ 524107 w 1193298"/>
              <a:gd name="connsiteY0" fmla="*/ 0 h 1182029"/>
              <a:gd name="connsiteX1" fmla="*/ 535258 w 1193298"/>
              <a:gd name="connsiteY1" fmla="*/ 66907 h 1182029"/>
              <a:gd name="connsiteX2" fmla="*/ 546410 w 1193298"/>
              <a:gd name="connsiteY2" fmla="*/ 100361 h 1182029"/>
              <a:gd name="connsiteX3" fmla="*/ 557561 w 1193298"/>
              <a:gd name="connsiteY3" fmla="*/ 200722 h 1182029"/>
              <a:gd name="connsiteX4" fmla="*/ 579863 w 1193298"/>
              <a:gd name="connsiteY4" fmla="*/ 234175 h 1182029"/>
              <a:gd name="connsiteX5" fmla="*/ 646771 w 1193298"/>
              <a:gd name="connsiteY5" fmla="*/ 256478 h 1182029"/>
              <a:gd name="connsiteX6" fmla="*/ 680224 w 1193298"/>
              <a:gd name="connsiteY6" fmla="*/ 278780 h 1182029"/>
              <a:gd name="connsiteX7" fmla="*/ 702527 w 1193298"/>
              <a:gd name="connsiteY7" fmla="*/ 301083 h 1182029"/>
              <a:gd name="connsiteX8" fmla="*/ 735980 w 1193298"/>
              <a:gd name="connsiteY8" fmla="*/ 312234 h 1182029"/>
              <a:gd name="connsiteX9" fmla="*/ 758283 w 1193298"/>
              <a:gd name="connsiteY9" fmla="*/ 334536 h 1182029"/>
              <a:gd name="connsiteX10" fmla="*/ 825190 w 1193298"/>
              <a:gd name="connsiteY10" fmla="*/ 367990 h 1182029"/>
              <a:gd name="connsiteX11" fmla="*/ 869795 w 1193298"/>
              <a:gd name="connsiteY11" fmla="*/ 412595 h 1182029"/>
              <a:gd name="connsiteX12" fmla="*/ 903249 w 1193298"/>
              <a:gd name="connsiteY12" fmla="*/ 434897 h 1182029"/>
              <a:gd name="connsiteX13" fmla="*/ 947854 w 1193298"/>
              <a:gd name="connsiteY13" fmla="*/ 479502 h 1182029"/>
              <a:gd name="connsiteX14" fmla="*/ 970156 w 1193298"/>
              <a:gd name="connsiteY14" fmla="*/ 501805 h 1182029"/>
              <a:gd name="connsiteX15" fmla="*/ 1003610 w 1193298"/>
              <a:gd name="connsiteY15" fmla="*/ 512956 h 1182029"/>
              <a:gd name="connsiteX16" fmla="*/ 1059366 w 1193298"/>
              <a:gd name="connsiteY16" fmla="*/ 557561 h 1182029"/>
              <a:gd name="connsiteX17" fmla="*/ 1070517 w 1193298"/>
              <a:gd name="connsiteY17" fmla="*/ 591014 h 1182029"/>
              <a:gd name="connsiteX18" fmla="*/ 1115122 w 1193298"/>
              <a:gd name="connsiteY18" fmla="*/ 635619 h 1182029"/>
              <a:gd name="connsiteX19" fmla="*/ 1126273 w 1193298"/>
              <a:gd name="connsiteY19" fmla="*/ 669073 h 1182029"/>
              <a:gd name="connsiteX20" fmla="*/ 1170878 w 1193298"/>
              <a:gd name="connsiteY20" fmla="*/ 724829 h 1182029"/>
              <a:gd name="connsiteX21" fmla="*/ 1193180 w 1193298"/>
              <a:gd name="connsiteY21" fmla="*/ 791736 h 1182029"/>
              <a:gd name="connsiteX22" fmla="*/ 1159727 w 1193298"/>
              <a:gd name="connsiteY22" fmla="*/ 1014761 h 1182029"/>
              <a:gd name="connsiteX23" fmla="*/ 1148575 w 1193298"/>
              <a:gd name="connsiteY23" fmla="*/ 1048214 h 1182029"/>
              <a:gd name="connsiteX24" fmla="*/ 1137424 w 1193298"/>
              <a:gd name="connsiteY24" fmla="*/ 1081668 h 1182029"/>
              <a:gd name="connsiteX25" fmla="*/ 1103971 w 1193298"/>
              <a:gd name="connsiteY25" fmla="*/ 1092819 h 1182029"/>
              <a:gd name="connsiteX26" fmla="*/ 1081668 w 1193298"/>
              <a:gd name="connsiteY26" fmla="*/ 1115122 h 1182029"/>
              <a:gd name="connsiteX27" fmla="*/ 1014761 w 1193298"/>
              <a:gd name="connsiteY27" fmla="*/ 1137424 h 1182029"/>
              <a:gd name="connsiteX28" fmla="*/ 992458 w 1193298"/>
              <a:gd name="connsiteY28" fmla="*/ 1159726 h 1182029"/>
              <a:gd name="connsiteX29" fmla="*/ 925551 w 1193298"/>
              <a:gd name="connsiteY29" fmla="*/ 1182029 h 1182029"/>
              <a:gd name="connsiteX30" fmla="*/ 724829 w 1193298"/>
              <a:gd name="connsiteY30" fmla="*/ 1170878 h 1182029"/>
              <a:gd name="connsiteX31" fmla="*/ 657922 w 1193298"/>
              <a:gd name="connsiteY31" fmla="*/ 1148575 h 1182029"/>
              <a:gd name="connsiteX32" fmla="*/ 613317 w 1193298"/>
              <a:gd name="connsiteY32" fmla="*/ 1137424 h 1182029"/>
              <a:gd name="connsiteX33" fmla="*/ 546410 w 1193298"/>
              <a:gd name="connsiteY33" fmla="*/ 1115122 h 1182029"/>
              <a:gd name="connsiteX34" fmla="*/ 512956 w 1193298"/>
              <a:gd name="connsiteY34" fmla="*/ 1103970 h 1182029"/>
              <a:gd name="connsiteX35" fmla="*/ 412595 w 1193298"/>
              <a:gd name="connsiteY35" fmla="*/ 1048214 h 1182029"/>
              <a:gd name="connsiteX36" fmla="*/ 289932 w 1193298"/>
              <a:gd name="connsiteY36" fmla="*/ 1025912 h 1182029"/>
              <a:gd name="connsiteX37" fmla="*/ 245327 w 1193298"/>
              <a:gd name="connsiteY37" fmla="*/ 1014761 h 1182029"/>
              <a:gd name="connsiteX38" fmla="*/ 178419 w 1193298"/>
              <a:gd name="connsiteY38" fmla="*/ 992458 h 1182029"/>
              <a:gd name="connsiteX39" fmla="*/ 78058 w 1193298"/>
              <a:gd name="connsiteY39" fmla="*/ 959005 h 1182029"/>
              <a:gd name="connsiteX40" fmla="*/ 44605 w 1193298"/>
              <a:gd name="connsiteY40" fmla="*/ 947853 h 1182029"/>
              <a:gd name="connsiteX41" fmla="*/ 0 w 1193298"/>
              <a:gd name="connsiteY41" fmla="*/ 936702 h 118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3298" h="1182029">
                <a:moveTo>
                  <a:pt x="524107" y="0"/>
                </a:moveTo>
                <a:cubicBezTo>
                  <a:pt x="527824" y="22302"/>
                  <a:pt x="530353" y="44835"/>
                  <a:pt x="535258" y="66907"/>
                </a:cubicBezTo>
                <a:cubicBezTo>
                  <a:pt x="537808" y="78382"/>
                  <a:pt x="544478" y="88766"/>
                  <a:pt x="546410" y="100361"/>
                </a:cubicBezTo>
                <a:cubicBezTo>
                  <a:pt x="551944" y="133563"/>
                  <a:pt x="549397" y="168067"/>
                  <a:pt x="557561" y="200722"/>
                </a:cubicBezTo>
                <a:cubicBezTo>
                  <a:pt x="560811" y="213724"/>
                  <a:pt x="568498" y="227072"/>
                  <a:pt x="579863" y="234175"/>
                </a:cubicBezTo>
                <a:cubicBezTo>
                  <a:pt x="599799" y="246635"/>
                  <a:pt x="627210" y="243437"/>
                  <a:pt x="646771" y="256478"/>
                </a:cubicBezTo>
                <a:cubicBezTo>
                  <a:pt x="657922" y="263912"/>
                  <a:pt x="669759" y="270408"/>
                  <a:pt x="680224" y="278780"/>
                </a:cubicBezTo>
                <a:cubicBezTo>
                  <a:pt x="688434" y="285348"/>
                  <a:pt x="693512" y="295674"/>
                  <a:pt x="702527" y="301083"/>
                </a:cubicBezTo>
                <a:cubicBezTo>
                  <a:pt x="712606" y="307131"/>
                  <a:pt x="724829" y="308517"/>
                  <a:pt x="735980" y="312234"/>
                </a:cubicBezTo>
                <a:cubicBezTo>
                  <a:pt x="743414" y="319668"/>
                  <a:pt x="749268" y="329127"/>
                  <a:pt x="758283" y="334536"/>
                </a:cubicBezTo>
                <a:cubicBezTo>
                  <a:pt x="824239" y="374109"/>
                  <a:pt x="759393" y="311592"/>
                  <a:pt x="825190" y="367990"/>
                </a:cubicBezTo>
                <a:cubicBezTo>
                  <a:pt x="841155" y="381674"/>
                  <a:pt x="852299" y="400932"/>
                  <a:pt x="869795" y="412595"/>
                </a:cubicBezTo>
                <a:cubicBezTo>
                  <a:pt x="880946" y="420029"/>
                  <a:pt x="893073" y="426175"/>
                  <a:pt x="903249" y="434897"/>
                </a:cubicBezTo>
                <a:cubicBezTo>
                  <a:pt x="919214" y="448581"/>
                  <a:pt x="932986" y="464634"/>
                  <a:pt x="947854" y="479502"/>
                </a:cubicBezTo>
                <a:cubicBezTo>
                  <a:pt x="955288" y="486936"/>
                  <a:pt x="960182" y="498480"/>
                  <a:pt x="970156" y="501805"/>
                </a:cubicBezTo>
                <a:lnTo>
                  <a:pt x="1003610" y="512956"/>
                </a:lnTo>
                <a:cubicBezTo>
                  <a:pt x="1018805" y="523086"/>
                  <a:pt x="1048773" y="539906"/>
                  <a:pt x="1059366" y="557561"/>
                </a:cubicBezTo>
                <a:cubicBezTo>
                  <a:pt x="1065414" y="567640"/>
                  <a:pt x="1063685" y="581449"/>
                  <a:pt x="1070517" y="591014"/>
                </a:cubicBezTo>
                <a:cubicBezTo>
                  <a:pt x="1082739" y="608124"/>
                  <a:pt x="1115122" y="635619"/>
                  <a:pt x="1115122" y="635619"/>
                </a:cubicBezTo>
                <a:cubicBezTo>
                  <a:pt x="1118839" y="646770"/>
                  <a:pt x="1121016" y="658559"/>
                  <a:pt x="1126273" y="669073"/>
                </a:cubicBezTo>
                <a:cubicBezTo>
                  <a:pt x="1140340" y="697207"/>
                  <a:pt x="1150134" y="704085"/>
                  <a:pt x="1170878" y="724829"/>
                </a:cubicBezTo>
                <a:cubicBezTo>
                  <a:pt x="1178312" y="747131"/>
                  <a:pt x="1194855" y="768287"/>
                  <a:pt x="1193180" y="791736"/>
                </a:cubicBezTo>
                <a:cubicBezTo>
                  <a:pt x="1180355" y="971289"/>
                  <a:pt x="1198526" y="898364"/>
                  <a:pt x="1159727" y="1014761"/>
                </a:cubicBezTo>
                <a:lnTo>
                  <a:pt x="1148575" y="1048214"/>
                </a:lnTo>
                <a:cubicBezTo>
                  <a:pt x="1144858" y="1059365"/>
                  <a:pt x="1148575" y="1077951"/>
                  <a:pt x="1137424" y="1081668"/>
                </a:cubicBezTo>
                <a:lnTo>
                  <a:pt x="1103971" y="1092819"/>
                </a:lnTo>
                <a:cubicBezTo>
                  <a:pt x="1096537" y="1100253"/>
                  <a:pt x="1091072" y="1110420"/>
                  <a:pt x="1081668" y="1115122"/>
                </a:cubicBezTo>
                <a:cubicBezTo>
                  <a:pt x="1060641" y="1125635"/>
                  <a:pt x="1014761" y="1137424"/>
                  <a:pt x="1014761" y="1137424"/>
                </a:cubicBezTo>
                <a:cubicBezTo>
                  <a:pt x="1007327" y="1144858"/>
                  <a:pt x="1001862" y="1155024"/>
                  <a:pt x="992458" y="1159726"/>
                </a:cubicBezTo>
                <a:cubicBezTo>
                  <a:pt x="971431" y="1170239"/>
                  <a:pt x="925551" y="1182029"/>
                  <a:pt x="925551" y="1182029"/>
                </a:cubicBezTo>
                <a:cubicBezTo>
                  <a:pt x="858644" y="1178312"/>
                  <a:pt x="791322" y="1179190"/>
                  <a:pt x="724829" y="1170878"/>
                </a:cubicBezTo>
                <a:cubicBezTo>
                  <a:pt x="701502" y="1167962"/>
                  <a:pt x="680729" y="1154277"/>
                  <a:pt x="657922" y="1148575"/>
                </a:cubicBezTo>
                <a:cubicBezTo>
                  <a:pt x="643054" y="1144858"/>
                  <a:pt x="627997" y="1141828"/>
                  <a:pt x="613317" y="1137424"/>
                </a:cubicBezTo>
                <a:cubicBezTo>
                  <a:pt x="590800" y="1130669"/>
                  <a:pt x="568712" y="1122556"/>
                  <a:pt x="546410" y="1115122"/>
                </a:cubicBezTo>
                <a:cubicBezTo>
                  <a:pt x="535259" y="1111405"/>
                  <a:pt x="522736" y="1110490"/>
                  <a:pt x="512956" y="1103970"/>
                </a:cubicBezTo>
                <a:cubicBezTo>
                  <a:pt x="463128" y="1070752"/>
                  <a:pt x="459698" y="1059990"/>
                  <a:pt x="412595" y="1048214"/>
                </a:cubicBezTo>
                <a:cubicBezTo>
                  <a:pt x="364766" y="1036257"/>
                  <a:pt x="339630" y="1035851"/>
                  <a:pt x="289932" y="1025912"/>
                </a:cubicBezTo>
                <a:cubicBezTo>
                  <a:pt x="274904" y="1022906"/>
                  <a:pt x="260007" y="1019165"/>
                  <a:pt x="245327" y="1014761"/>
                </a:cubicBezTo>
                <a:cubicBezTo>
                  <a:pt x="222809" y="1008006"/>
                  <a:pt x="200722" y="999892"/>
                  <a:pt x="178419" y="992458"/>
                </a:cubicBezTo>
                <a:lnTo>
                  <a:pt x="78058" y="959005"/>
                </a:lnTo>
                <a:lnTo>
                  <a:pt x="44605" y="947853"/>
                </a:lnTo>
                <a:cubicBezTo>
                  <a:pt x="7627" y="935527"/>
                  <a:pt x="22905" y="936702"/>
                  <a:pt x="0" y="936702"/>
                </a:cubicBezTo>
              </a:path>
            </a:pathLst>
          </a:custGeom>
          <a:noFill/>
          <a:ln>
            <a:solidFill>
              <a:srgbClr val="0E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7" name="Gruppo 36"/>
          <p:cNvGrpSpPr/>
          <p:nvPr/>
        </p:nvGrpSpPr>
        <p:grpSpPr>
          <a:xfrm rot="20880000">
            <a:off x="8017654" y="3997772"/>
            <a:ext cx="421910" cy="1060206"/>
            <a:chOff x="3712972" y="4848423"/>
            <a:chExt cx="421910" cy="1060206"/>
          </a:xfrm>
        </p:grpSpPr>
        <p:cxnSp>
          <p:nvCxnSpPr>
            <p:cNvPr id="38" name="Connettore 2 37"/>
            <p:cNvCxnSpPr/>
            <p:nvPr/>
          </p:nvCxnSpPr>
          <p:spPr>
            <a:xfrm flipV="1">
              <a:off x="3923928" y="5301208"/>
              <a:ext cx="0" cy="6074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sellaDiTesto 41"/>
            <p:cNvSpPr txBox="1"/>
            <p:nvPr/>
          </p:nvSpPr>
          <p:spPr>
            <a:xfrm>
              <a:off x="3712972" y="4848423"/>
              <a:ext cx="4219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 err="1"/>
                <a:t>N</a:t>
              </a:r>
              <a:endParaRPr lang="it-IT" sz="2800" b="1" dirty="0"/>
            </a:p>
          </p:txBody>
        </p:sp>
      </p:grpSp>
      <p:grpSp>
        <p:nvGrpSpPr>
          <p:cNvPr id="43" name="Gruppo 42"/>
          <p:cNvGrpSpPr/>
          <p:nvPr/>
        </p:nvGrpSpPr>
        <p:grpSpPr>
          <a:xfrm rot="5400000">
            <a:off x="7039547" y="3998897"/>
            <a:ext cx="396098" cy="2628493"/>
            <a:chOff x="8464114" y="3626863"/>
            <a:chExt cx="396098" cy="2628493"/>
          </a:xfrm>
        </p:grpSpPr>
        <p:pic>
          <p:nvPicPr>
            <p:cNvPr id="47" name="Immagine 4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718844" y="4896252"/>
              <a:ext cx="1915216" cy="251457"/>
            </a:xfrm>
            <a:prstGeom prst="rect">
              <a:avLst/>
            </a:prstGeom>
          </p:spPr>
        </p:pic>
        <p:sp>
          <p:nvSpPr>
            <p:cNvPr id="48" name="CasellaDiTesto 47"/>
            <p:cNvSpPr txBox="1"/>
            <p:nvPr/>
          </p:nvSpPr>
          <p:spPr>
            <a:xfrm rot="16200000">
              <a:off x="8437340" y="3680403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/>
                <a:t>2.8</a:t>
              </a:r>
            </a:p>
          </p:txBody>
        </p:sp>
        <p:sp>
          <p:nvSpPr>
            <p:cNvPr id="49" name="CasellaDiTesto 48"/>
            <p:cNvSpPr txBox="1"/>
            <p:nvPr/>
          </p:nvSpPr>
          <p:spPr>
            <a:xfrm rot="16200000">
              <a:off x="8509204" y="5919848"/>
              <a:ext cx="301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/>
                <a:t>0</a:t>
              </a:r>
            </a:p>
          </p:txBody>
        </p:sp>
        <p:sp>
          <p:nvSpPr>
            <p:cNvPr id="50" name="CasellaDiTesto 49"/>
            <p:cNvSpPr txBox="1"/>
            <p:nvPr/>
          </p:nvSpPr>
          <p:spPr>
            <a:xfrm rot="16200000">
              <a:off x="8415382" y="4810529"/>
              <a:ext cx="466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/>
                <a:t>cm</a:t>
              </a:r>
            </a:p>
          </p:txBody>
        </p:sp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2B131404-A540-7543-8D3A-5FDDB1236DE0}"/>
              </a:ext>
            </a:extLst>
          </p:cNvPr>
          <p:cNvGrpSpPr/>
          <p:nvPr/>
        </p:nvGrpSpPr>
        <p:grpSpPr>
          <a:xfrm rot="10800000">
            <a:off x="8595156" y="1767423"/>
            <a:ext cx="369332" cy="1055032"/>
            <a:chOff x="3554726" y="4974884"/>
            <a:chExt cx="369332" cy="1055032"/>
          </a:xfrm>
        </p:grpSpPr>
        <p:cxnSp>
          <p:nvCxnSpPr>
            <p:cNvPr id="53" name="Connettore 2 52">
              <a:extLst>
                <a:ext uri="{FF2B5EF4-FFF2-40B4-BE49-F238E27FC236}">
                  <a16:creationId xmlns:a16="http://schemas.microsoft.com/office/drawing/2014/main" id="{7FFBA17B-6CAF-9043-83BB-FD452BC6CB75}"/>
                </a:ext>
              </a:extLst>
            </p:cNvPr>
            <p:cNvCxnSpPr/>
            <p:nvPr/>
          </p:nvCxnSpPr>
          <p:spPr>
            <a:xfrm flipV="1">
              <a:off x="3895400" y="4974884"/>
              <a:ext cx="0" cy="972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8B226D7B-658F-8B46-9436-D945372B129B}"/>
                </a:ext>
              </a:extLst>
            </p:cNvPr>
            <p:cNvSpPr txBox="1"/>
            <p:nvPr/>
          </p:nvSpPr>
          <p:spPr>
            <a:xfrm rot="5400000">
              <a:off x="3246308" y="5352167"/>
              <a:ext cx="986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/>
                <a:t>Azimuth</a:t>
              </a:r>
              <a:endParaRPr lang="it-IT" b="1" dirty="0"/>
            </a:p>
          </p:txBody>
        </p:sp>
      </p:grpSp>
      <p:sp>
        <p:nvSpPr>
          <p:cNvPr id="56" name="Text Box 74">
            <a:extLst>
              <a:ext uri="{FF2B5EF4-FFF2-40B4-BE49-F238E27FC236}">
                <a16:creationId xmlns:a16="http://schemas.microsoft.com/office/drawing/2014/main" id="{335F3E59-0243-7341-BDA1-E2E549F59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73" y="827190"/>
            <a:ext cx="9144000" cy="3539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Stromboli – Sentinel-1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Descending</a:t>
            </a:r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Orbit</a:t>
            </a:r>
            <a:endParaRPr lang="en-US" altLang="it-IT" sz="20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Rectangle 2">
            <a:extLst>
              <a:ext uri="{FF2B5EF4-FFF2-40B4-BE49-F238E27FC236}">
                <a16:creationId xmlns:a16="http://schemas.microsoft.com/office/drawing/2014/main" id="{5CDF29FB-4F34-284A-BE96-CF71DDDA0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solidFill>
                  <a:srgbClr val="000000"/>
                </a:solidFill>
                <a:latin typeface="Tahoma" charset="0"/>
              </a:rPr>
              <a:t>DInSAR</a:t>
            </a:r>
            <a:r>
              <a:rPr lang="en-US" sz="2800" b="1" dirty="0">
                <a:solidFill>
                  <a:srgbClr val="000000"/>
                </a:solidFill>
                <a:latin typeface="Tahoma" charset="0"/>
              </a:rPr>
              <a:t> Limitations: atmospheric conditions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1BC36B-629C-9247-AC81-468804F4B769}"/>
              </a:ext>
            </a:extLst>
          </p:cNvPr>
          <p:cNvSpPr txBox="1"/>
          <p:nvPr/>
        </p:nvSpPr>
        <p:spPr>
          <a:xfrm>
            <a:off x="1642815" y="5846144"/>
            <a:ext cx="598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Atmospheric artefacts are typically not correlated in time!</a:t>
            </a:r>
          </a:p>
        </p:txBody>
      </p:sp>
    </p:spTree>
    <p:extLst>
      <p:ext uri="{BB962C8B-B14F-4D97-AF65-F5344CB8AC3E}">
        <p14:creationId xmlns:p14="http://schemas.microsoft.com/office/powerpoint/2010/main" val="17601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4"/>
          <p:cNvGrpSpPr>
            <a:grpSpLocks/>
          </p:cNvGrpSpPr>
          <p:nvPr/>
        </p:nvGrpSpPr>
        <p:grpSpPr bwMode="auto">
          <a:xfrm flipH="1">
            <a:off x="6015038" y="1998663"/>
            <a:ext cx="2822575" cy="4049979"/>
            <a:chOff x="4080" y="1056"/>
            <a:chExt cx="1926" cy="2762"/>
          </a:xfrm>
        </p:grpSpPr>
        <p:pic>
          <p:nvPicPr>
            <p:cNvPr id="25611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056"/>
              <a:ext cx="1878" cy="2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612" name="Group 6"/>
            <p:cNvGrpSpPr>
              <a:grpSpLocks/>
            </p:cNvGrpSpPr>
            <p:nvPr/>
          </p:nvGrpSpPr>
          <p:grpSpPr bwMode="auto">
            <a:xfrm>
              <a:off x="4080" y="3504"/>
              <a:ext cx="1872" cy="314"/>
              <a:chOff x="2533" y="3509"/>
              <a:chExt cx="1410" cy="314"/>
            </a:xfrm>
          </p:grpSpPr>
          <p:sp>
            <p:nvSpPr>
              <p:cNvPr id="15367" name="Text Box 7"/>
              <p:cNvSpPr txBox="1">
                <a:spLocks noChangeArrowheads="1"/>
              </p:cNvSpPr>
              <p:nvPr/>
            </p:nvSpPr>
            <p:spPr bwMode="auto">
              <a:xfrm>
                <a:off x="2533" y="3509"/>
                <a:ext cx="1410" cy="3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83117" tIns="43221" rIns="83117" bIns="43221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3000"/>
                  </a:lnSpc>
                  <a:spcBef>
                    <a:spcPts val="693"/>
                  </a:spcBef>
                  <a:buClr>
                    <a:srgbClr val="000000"/>
                  </a:buClr>
                  <a:buSzPct val="100000"/>
                  <a:defRPr/>
                </a:pPr>
                <a:r>
                  <a:rPr lang="en-GB" altLang="it-IT" sz="1293" b="1" dirty="0">
                    <a:latin typeface="Arial Narrow" panose="020B0606020202030204" pitchFamily="34" charset="0"/>
                    <a:cs typeface="+mn-cs"/>
                  </a:rPr>
                  <a:t>ERS1_01/05/1996 - ERS2_15/08/1996 </a:t>
                </a:r>
                <a:r>
                  <a:rPr lang="en-GB" altLang="it-IT" sz="1293" b="1" u="sng" dirty="0">
                    <a:latin typeface="Arial Narrow" panose="020B0606020202030204" pitchFamily="34" charset="0"/>
                    <a:cs typeface="+mn-cs"/>
                  </a:rPr>
                  <a:t>baseline=950 m</a:t>
                </a:r>
              </a:p>
            </p:txBody>
          </p:sp>
        </p:grpSp>
      </p:grpSp>
      <p:grpSp>
        <p:nvGrpSpPr>
          <p:cNvPr id="15368" name="Group 8"/>
          <p:cNvGrpSpPr>
            <a:grpSpLocks/>
          </p:cNvGrpSpPr>
          <p:nvPr/>
        </p:nvGrpSpPr>
        <p:grpSpPr bwMode="auto">
          <a:xfrm flipH="1">
            <a:off x="3203575" y="1998663"/>
            <a:ext cx="2786063" cy="4056455"/>
            <a:chOff x="2160" y="1056"/>
            <a:chExt cx="1902" cy="2766"/>
          </a:xfrm>
        </p:grpSpPr>
        <p:grpSp>
          <p:nvGrpSpPr>
            <p:cNvPr id="25608" name="Group 9"/>
            <p:cNvGrpSpPr>
              <a:grpSpLocks/>
            </p:cNvGrpSpPr>
            <p:nvPr/>
          </p:nvGrpSpPr>
          <p:grpSpPr bwMode="auto">
            <a:xfrm>
              <a:off x="2160" y="3509"/>
              <a:ext cx="1899" cy="313"/>
              <a:chOff x="4499" y="3509"/>
              <a:chExt cx="1528" cy="313"/>
            </a:xfrm>
          </p:grpSpPr>
          <p:sp>
            <p:nvSpPr>
              <p:cNvPr id="15370" name="Text Box 10"/>
              <p:cNvSpPr txBox="1">
                <a:spLocks noChangeArrowheads="1"/>
              </p:cNvSpPr>
              <p:nvPr/>
            </p:nvSpPr>
            <p:spPr bwMode="auto">
              <a:xfrm>
                <a:off x="4499" y="3509"/>
                <a:ext cx="1528" cy="3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83117" tIns="43221" rIns="83117" bIns="43221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3000"/>
                  </a:lnSpc>
                  <a:spcBef>
                    <a:spcPts val="693"/>
                  </a:spcBef>
                  <a:buClr>
                    <a:srgbClr val="000000"/>
                  </a:buClr>
                  <a:buSzPct val="100000"/>
                  <a:defRPr/>
                </a:pPr>
                <a:r>
                  <a:rPr lang="en-GB" altLang="it-IT" sz="1293" b="1" dirty="0">
                    <a:latin typeface="Arial Narrow" panose="020B0606020202030204" pitchFamily="34" charset="0"/>
                    <a:cs typeface="+mn-cs"/>
                  </a:rPr>
                  <a:t>ERS2_31/08/1995 - ERS2_ 15/08/1996 </a:t>
                </a:r>
                <a:r>
                  <a:rPr lang="en-GB" altLang="it-IT" sz="1293" b="1" u="sng" dirty="0">
                    <a:latin typeface="Arial Narrow" panose="020B0606020202030204" pitchFamily="34" charset="0"/>
                    <a:cs typeface="+mn-cs"/>
                  </a:rPr>
                  <a:t>baseline=10 m</a:t>
                </a:r>
              </a:p>
            </p:txBody>
          </p:sp>
        </p:grpSp>
        <p:pic>
          <p:nvPicPr>
            <p:cNvPr id="25609" name="Picture 1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" y="1056"/>
              <a:ext cx="1878" cy="2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05" name="Group 12"/>
          <p:cNvGrpSpPr>
            <a:grpSpLocks/>
          </p:cNvGrpSpPr>
          <p:nvPr/>
        </p:nvGrpSpPr>
        <p:grpSpPr bwMode="auto">
          <a:xfrm flipH="1">
            <a:off x="385763" y="2006600"/>
            <a:ext cx="2751137" cy="3836988"/>
            <a:chOff x="237" y="1061"/>
            <a:chExt cx="1878" cy="2617"/>
          </a:xfrm>
        </p:grpSpPr>
        <p:sp>
          <p:nvSpPr>
            <p:cNvPr id="15373" name="Text Box 13"/>
            <p:cNvSpPr txBox="1">
              <a:spLocks noChangeArrowheads="1"/>
            </p:cNvSpPr>
            <p:nvPr/>
          </p:nvSpPr>
          <p:spPr bwMode="auto">
            <a:xfrm>
              <a:off x="344" y="3504"/>
              <a:ext cx="1764" cy="174"/>
            </a:xfrm>
            <a:prstGeom prst="rect">
              <a:avLst/>
            </a:prstGeom>
            <a:noFill/>
            <a:ln>
              <a:noFill/>
            </a:ln>
          </p:spPr>
          <p:txBody>
            <a:bodyPr lIns="83117" tIns="43221" rIns="83117" bIns="43221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3000"/>
                </a:lnSpc>
                <a:spcBef>
                  <a:spcPts val="693"/>
                </a:spcBef>
                <a:buClr>
                  <a:srgbClr val="000000"/>
                </a:buClr>
                <a:buSzPct val="100000"/>
                <a:defRPr/>
              </a:pPr>
              <a:r>
                <a:rPr lang="en-GB" altLang="it-IT" sz="1293" b="1" dirty="0">
                  <a:latin typeface="Arial Narrow" panose="020B0606020202030204" pitchFamily="34" charset="0"/>
                  <a:cs typeface="+mn-cs"/>
                </a:rPr>
                <a:t>Napoli Bay (ERS Multi-look image)</a:t>
              </a:r>
            </a:p>
          </p:txBody>
        </p:sp>
        <p:pic>
          <p:nvPicPr>
            <p:cNvPr id="25607" name="Picture 14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" y="1061"/>
              <a:ext cx="1878" cy="2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2">
            <a:extLst>
              <a:ext uri="{FF2B5EF4-FFF2-40B4-BE49-F238E27FC236}">
                <a16:creationId xmlns:a16="http://schemas.microsoft.com/office/drawing/2014/main" id="{C27298ED-4BD2-6647-ABA0-4E470110F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solidFill>
                  <a:srgbClr val="000000"/>
                </a:solidFill>
                <a:latin typeface="Tahoma" charset="0"/>
              </a:rPr>
              <a:t>DInSAR</a:t>
            </a:r>
            <a:r>
              <a:rPr lang="en-US" sz="2800" b="1" dirty="0">
                <a:solidFill>
                  <a:srgbClr val="000000"/>
                </a:solidFill>
                <a:latin typeface="Tahoma" charset="0"/>
              </a:rPr>
              <a:t> Limitations</a:t>
            </a: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DC4126FF-148B-0D48-88C2-ADD8C93A0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5625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en-GB" sz="2000" b="1" dirty="0">
                <a:latin typeface="+mn-lt"/>
              </a:rPr>
              <a:t>Spatial Decorrelation Effects </a:t>
            </a:r>
            <a:r>
              <a:rPr lang="en-GB" sz="2000" dirty="0">
                <a:latin typeface="+mn-lt"/>
              </a:rPr>
              <a:t>depend on the perpendicular baseline of the used SAR data pairs. To reduce such effects the use of small spatial baseline couples is required.</a:t>
            </a:r>
          </a:p>
        </p:txBody>
      </p:sp>
    </p:spTree>
    <p:extLst>
      <p:ext uri="{BB962C8B-B14F-4D97-AF65-F5344CB8AC3E}">
        <p14:creationId xmlns:p14="http://schemas.microsoft.com/office/powerpoint/2010/main" val="1127750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Text Box 2"/>
          <p:cNvSpPr txBox="1">
            <a:spLocks noChangeArrowheads="1"/>
          </p:cNvSpPr>
          <p:nvPr/>
        </p:nvSpPr>
        <p:spPr bwMode="auto">
          <a:xfrm>
            <a:off x="6705600" y="6400800"/>
            <a:ext cx="205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endParaRPr lang="en-GB" sz="1400">
              <a:solidFill>
                <a:srgbClr val="000000"/>
              </a:solidFill>
              <a:latin typeface="w Roman" charset="0"/>
              <a:cs typeface="+mn-cs"/>
            </a:endParaRPr>
          </a:p>
        </p:txBody>
      </p:sp>
      <p:graphicFrame>
        <p:nvGraphicFramePr>
          <p:cNvPr id="28674" name="Object 3"/>
          <p:cNvGraphicFramePr>
            <a:graphicFrameLocks noChangeAspect="1"/>
          </p:cNvGraphicFramePr>
          <p:nvPr/>
        </p:nvGraphicFramePr>
        <p:xfrm>
          <a:off x="4305300" y="1057275"/>
          <a:ext cx="531813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850900" imgH="685800" progId="CorelDraw.Graphic.7">
                  <p:embed/>
                </p:oleObj>
              </mc:Choice>
              <mc:Fallback>
                <p:oleObj name="CorelDRAW" r:id="rId2" imgW="850900" imgH="685800" progId="CorelDraw.Graphic.7">
                  <p:embed/>
                  <p:pic>
                    <p:nvPicPr>
                      <p:cNvPr id="2867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5300" y="1057275"/>
                        <a:ext cx="531813" cy="44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7220" name="Rectangle 4"/>
          <p:cNvSpPr>
            <a:spLocks noChangeArrowheads="1"/>
          </p:cNvSpPr>
          <p:nvPr/>
        </p:nvSpPr>
        <p:spPr bwMode="auto">
          <a:xfrm>
            <a:off x="381000" y="152400"/>
            <a:ext cx="184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i="1">
              <a:latin typeface="Times" charset="0"/>
              <a:cs typeface="+mn-cs"/>
            </a:endParaRPr>
          </a:p>
          <a:p>
            <a:pPr eaLnBrk="0" hangingPunct="0">
              <a:defRPr/>
            </a:pPr>
            <a:endParaRPr lang="en-US" sz="2400" i="1">
              <a:latin typeface="Times" charset="0"/>
              <a:cs typeface="+mn-cs"/>
            </a:endParaRPr>
          </a:p>
        </p:txBody>
      </p:sp>
      <p:sp>
        <p:nvSpPr>
          <p:cNvPr id="777222" name="Rectangle 6"/>
          <p:cNvSpPr>
            <a:spLocks noChangeArrowheads="1"/>
          </p:cNvSpPr>
          <p:nvPr/>
        </p:nvSpPr>
        <p:spPr bwMode="auto">
          <a:xfrm>
            <a:off x="0" y="841643"/>
            <a:ext cx="91440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en-GB" sz="2000" b="1" dirty="0">
                <a:latin typeface="+mn-lt"/>
              </a:rPr>
              <a:t>Temporal Decorrelation Effects </a:t>
            </a:r>
            <a:r>
              <a:rPr lang="en-GB" sz="2000" dirty="0">
                <a:latin typeface="+mn-lt"/>
              </a:rPr>
              <a:t>are due to temporal reflectivity changes of the imaged scene. </a:t>
            </a:r>
            <a:r>
              <a:rPr lang="en-GB" sz="2000" dirty="0">
                <a:latin typeface="+mn-lt"/>
                <a:cs typeface="Arial" charset="0"/>
              </a:rPr>
              <a:t>Such effects can be mitigated by using small temporal baselines or long wavelength signals.</a:t>
            </a:r>
          </a:p>
          <a:p>
            <a:pPr algn="just" eaLnBrk="0" hangingPunct="0">
              <a:defRPr/>
            </a:pPr>
            <a:endParaRPr lang="en-GB" sz="2000" dirty="0">
              <a:latin typeface="+mn-lt"/>
              <a:cs typeface="Arial" charset="0"/>
            </a:endParaRPr>
          </a:p>
          <a:p>
            <a:pPr algn="just" eaLnBrk="0" hangingPunct="0">
              <a:defRPr/>
            </a:pPr>
            <a:r>
              <a:rPr lang="en-GB" sz="2000" dirty="0">
                <a:latin typeface="+mn-lt"/>
                <a:cs typeface="Arial" charset="0"/>
              </a:rPr>
              <a:t>Possible causes of reflectivity changes:</a:t>
            </a:r>
          </a:p>
          <a:p>
            <a:pPr algn="just" eaLnBrk="0" hangingPunct="0">
              <a:defRPr/>
            </a:pPr>
            <a:endParaRPr lang="en-GB" sz="2000" dirty="0">
              <a:latin typeface="+mn-lt"/>
              <a:cs typeface="Arial" charset="0"/>
            </a:endParaRP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  <a:cs typeface="Arial" charset="0"/>
              </a:rPr>
              <a:t>Vegetation</a:t>
            </a: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  <a:cs typeface="Arial" charset="0"/>
              </a:rPr>
              <a:t>Meteorology (snow, ice, …)</a:t>
            </a: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  <a:cs typeface="Arial" charset="0"/>
              </a:rPr>
              <a:t>Eruptions (erupted material deposit, lava flows, …)</a:t>
            </a: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  <a:cs typeface="Arial" charset="0"/>
              </a:rPr>
              <a:t>Fires</a:t>
            </a: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  <a:cs typeface="Arial" charset="0"/>
              </a:rPr>
              <a:t>Hydrogeology (floods, landslides, sinkholes, …)</a:t>
            </a: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  <a:cs typeface="Arial" charset="0"/>
              </a:rPr>
              <a:t>Anthropogenic (building construction/demolition, …)</a:t>
            </a: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  <a:cs typeface="Arial" charset="0"/>
              </a:rPr>
              <a:t>…</a:t>
            </a: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+mn-lt"/>
              <a:cs typeface="Arial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solidFill>
                  <a:srgbClr val="000000"/>
                </a:solidFill>
                <a:latin typeface="Tahoma" charset="0"/>
              </a:rPr>
              <a:t>DInSAR</a:t>
            </a:r>
            <a:r>
              <a:rPr lang="en-US" sz="2800" b="1" dirty="0">
                <a:solidFill>
                  <a:srgbClr val="000000"/>
                </a:solidFill>
                <a:latin typeface="Tahoma" charset="0"/>
              </a:rPr>
              <a:t> Limitations</a:t>
            </a:r>
          </a:p>
        </p:txBody>
      </p:sp>
    </p:spTree>
    <p:extLst>
      <p:ext uri="{BB962C8B-B14F-4D97-AF65-F5344CB8AC3E}">
        <p14:creationId xmlns:p14="http://schemas.microsoft.com/office/powerpoint/2010/main" val="319908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72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74">
            <a:extLst>
              <a:ext uri="{FF2B5EF4-FFF2-40B4-BE49-F238E27FC236}">
                <a16:creationId xmlns:a16="http://schemas.microsoft.com/office/drawing/2014/main" id="{58710E13-5ABD-C944-B3A7-1E6A09A1F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73" y="827190"/>
            <a:ext cx="9144000" cy="3539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Mt. Etna – Sentinel-1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Descending</a:t>
            </a:r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Orbit</a:t>
            </a:r>
            <a:endParaRPr lang="en-US" altLang="it-IT" sz="20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8B87094E-40BB-9542-8421-5C622C1F7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solidFill>
                  <a:srgbClr val="000000"/>
                </a:solidFill>
                <a:latin typeface="Tahoma" charset="0"/>
              </a:rPr>
              <a:t>DInSAR</a:t>
            </a:r>
            <a:r>
              <a:rPr lang="en-US" sz="2800" b="1" dirty="0">
                <a:solidFill>
                  <a:srgbClr val="000000"/>
                </a:solidFill>
                <a:latin typeface="Tahoma" charset="0"/>
              </a:rPr>
              <a:t> Limitations: temporal decorrelation</a:t>
            </a: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57B6C556-D377-D04A-B1A6-2800DFC9D79F}"/>
              </a:ext>
            </a:extLst>
          </p:cNvPr>
          <p:cNvGrpSpPr/>
          <p:nvPr/>
        </p:nvGrpSpPr>
        <p:grpSpPr>
          <a:xfrm>
            <a:off x="1043608" y="6021288"/>
            <a:ext cx="3888432" cy="375649"/>
            <a:chOff x="107504" y="5835835"/>
            <a:chExt cx="3888432" cy="375649"/>
          </a:xfrm>
        </p:grpSpPr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245D50C0-1213-E04F-9D80-6386713D53C3}"/>
                </a:ext>
              </a:extLst>
            </p:cNvPr>
            <p:cNvGrpSpPr/>
            <p:nvPr/>
          </p:nvGrpSpPr>
          <p:grpSpPr>
            <a:xfrm>
              <a:off x="107504" y="5835835"/>
              <a:ext cx="3888432" cy="375649"/>
              <a:chOff x="107504" y="5835835"/>
              <a:chExt cx="3888432" cy="375649"/>
            </a:xfrm>
          </p:grpSpPr>
          <p:sp>
            <p:nvSpPr>
              <p:cNvPr id="29" name="Rettangolo 28">
                <a:extLst>
                  <a:ext uri="{FF2B5EF4-FFF2-40B4-BE49-F238E27FC236}">
                    <a16:creationId xmlns:a16="http://schemas.microsoft.com/office/drawing/2014/main" id="{ADD7FDE8-216F-0B4D-BEB4-3553CDAF3878}"/>
                  </a:ext>
                </a:extLst>
              </p:cNvPr>
              <p:cNvSpPr/>
              <p:nvPr/>
            </p:nvSpPr>
            <p:spPr>
              <a:xfrm>
                <a:off x="107504" y="5851444"/>
                <a:ext cx="3888432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Cm</a:t>
                </a:r>
              </a:p>
            </p:txBody>
          </p:sp>
          <p:pic>
            <p:nvPicPr>
              <p:cNvPr id="30" name="Immagine 64" descr="Barra.bmp">
                <a:extLst>
                  <a:ext uri="{FF2B5EF4-FFF2-40B4-BE49-F238E27FC236}">
                    <a16:creationId xmlns:a16="http://schemas.microsoft.com/office/drawing/2014/main" id="{F961A4E0-B77D-7E40-9EFA-371E3C2B57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988" y="5949280"/>
                <a:ext cx="2812519" cy="171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A169D756-7275-814B-B8A6-19556D39CC37}"/>
                  </a:ext>
                </a:extLst>
              </p:cNvPr>
              <p:cNvSpPr txBox="1"/>
              <p:nvPr/>
            </p:nvSpPr>
            <p:spPr>
              <a:xfrm>
                <a:off x="1785991" y="5835835"/>
                <a:ext cx="500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 err="1"/>
                  <a:t>rad</a:t>
                </a:r>
                <a:endParaRPr lang="it-IT" i="1" dirty="0"/>
              </a:p>
            </p:txBody>
          </p:sp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00BF81F3-7B8D-BD43-A06C-71F37BE0F767}"/>
                  </a:ext>
                </a:extLst>
              </p:cNvPr>
              <p:cNvSpPr txBox="1"/>
              <p:nvPr/>
            </p:nvSpPr>
            <p:spPr>
              <a:xfrm>
                <a:off x="3419748" y="5835835"/>
                <a:ext cx="4812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 +π</a:t>
                </a:r>
              </a:p>
            </p:txBody>
          </p:sp>
        </p:grp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6AB1F40E-DFA2-7541-93C2-9B7EDB916F9F}"/>
                </a:ext>
              </a:extLst>
            </p:cNvPr>
            <p:cNvSpPr txBox="1"/>
            <p:nvPr/>
          </p:nvSpPr>
          <p:spPr>
            <a:xfrm>
              <a:off x="164442" y="5835835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-π </a:t>
              </a:r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007B2C1B-B9CD-9943-88D8-EE82003B2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-471649" y="2474670"/>
            <a:ext cx="4032000" cy="288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DF854E0-5E7B-9B43-B8AE-E90FBD87D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2552527" y="2471695"/>
            <a:ext cx="4032000" cy="2880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4110A83-EE04-E448-99C8-476D2D62F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5583651" y="2471695"/>
            <a:ext cx="4032000" cy="2880000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D0F6718C-8BFA-E14B-8A1E-0E99CE77FE1F}"/>
              </a:ext>
            </a:extLst>
          </p:cNvPr>
          <p:cNvSpPr txBox="1"/>
          <p:nvPr/>
        </p:nvSpPr>
        <p:spPr>
          <a:xfrm>
            <a:off x="104350" y="1533298"/>
            <a:ext cx="28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14.05.2018 – 20.05.2018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C720276-DC1E-244A-9522-EE32DE410EBD}"/>
              </a:ext>
            </a:extLst>
          </p:cNvPr>
          <p:cNvSpPr txBox="1"/>
          <p:nvPr/>
        </p:nvSpPr>
        <p:spPr>
          <a:xfrm>
            <a:off x="3128527" y="1533298"/>
            <a:ext cx="28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14.05.2018 – 13.06.2018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684AE73A-F66E-314F-BEC1-93BC6464CF78}"/>
              </a:ext>
            </a:extLst>
          </p:cNvPr>
          <p:cNvSpPr txBox="1"/>
          <p:nvPr/>
        </p:nvSpPr>
        <p:spPr>
          <a:xfrm>
            <a:off x="6159651" y="1533298"/>
            <a:ext cx="28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14.05.2018 – 11.10.2018</a:t>
            </a: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343DAA2A-A7DD-8D4C-AC71-EE6DC9251EB2}"/>
              </a:ext>
            </a:extLst>
          </p:cNvPr>
          <p:cNvGrpSpPr/>
          <p:nvPr/>
        </p:nvGrpSpPr>
        <p:grpSpPr>
          <a:xfrm rot="20880000">
            <a:off x="2532317" y="4829428"/>
            <a:ext cx="421910" cy="1060206"/>
            <a:chOff x="3712972" y="4848423"/>
            <a:chExt cx="421910" cy="1060206"/>
          </a:xfrm>
        </p:grpSpPr>
        <p:cxnSp>
          <p:nvCxnSpPr>
            <p:cNvPr id="37" name="Connettore 2 36">
              <a:extLst>
                <a:ext uri="{FF2B5EF4-FFF2-40B4-BE49-F238E27FC236}">
                  <a16:creationId xmlns:a16="http://schemas.microsoft.com/office/drawing/2014/main" id="{3FC641F9-1BB8-104B-8479-5D4E393FD34F}"/>
                </a:ext>
              </a:extLst>
            </p:cNvPr>
            <p:cNvCxnSpPr/>
            <p:nvPr/>
          </p:nvCxnSpPr>
          <p:spPr>
            <a:xfrm flipV="1">
              <a:off x="3923928" y="5301208"/>
              <a:ext cx="0" cy="6074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CFB00976-24EA-6C47-8D24-625D93153BA4}"/>
                </a:ext>
              </a:extLst>
            </p:cNvPr>
            <p:cNvSpPr txBox="1"/>
            <p:nvPr/>
          </p:nvSpPr>
          <p:spPr>
            <a:xfrm>
              <a:off x="3712972" y="4848423"/>
              <a:ext cx="4219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 err="1"/>
                <a:t>N</a:t>
              </a:r>
              <a:endParaRPr lang="it-IT" sz="2800" b="1" dirty="0"/>
            </a:p>
          </p:txBody>
        </p:sp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694283B6-9096-0D40-AF72-C318549F09BD}"/>
              </a:ext>
            </a:extLst>
          </p:cNvPr>
          <p:cNvGrpSpPr/>
          <p:nvPr/>
        </p:nvGrpSpPr>
        <p:grpSpPr>
          <a:xfrm rot="20880000">
            <a:off x="5556574" y="4829427"/>
            <a:ext cx="421910" cy="1060206"/>
            <a:chOff x="3712972" y="4848423"/>
            <a:chExt cx="421910" cy="1060206"/>
          </a:xfrm>
        </p:grpSpPr>
        <p:cxnSp>
          <p:nvCxnSpPr>
            <p:cNvPr id="40" name="Connettore 2 39">
              <a:extLst>
                <a:ext uri="{FF2B5EF4-FFF2-40B4-BE49-F238E27FC236}">
                  <a16:creationId xmlns:a16="http://schemas.microsoft.com/office/drawing/2014/main" id="{D093B95E-B68F-AE49-BE84-87D440F2865F}"/>
                </a:ext>
              </a:extLst>
            </p:cNvPr>
            <p:cNvCxnSpPr/>
            <p:nvPr/>
          </p:nvCxnSpPr>
          <p:spPr>
            <a:xfrm flipV="1">
              <a:off x="3923928" y="5301208"/>
              <a:ext cx="0" cy="6074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C9CCE97F-9852-1D46-A4D0-022954DE35E8}"/>
                </a:ext>
              </a:extLst>
            </p:cNvPr>
            <p:cNvSpPr txBox="1"/>
            <p:nvPr/>
          </p:nvSpPr>
          <p:spPr>
            <a:xfrm>
              <a:off x="3712972" y="4848423"/>
              <a:ext cx="4219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 err="1"/>
                <a:t>N</a:t>
              </a:r>
              <a:endParaRPr lang="it-IT" sz="2800" b="1" dirty="0"/>
            </a:p>
          </p:txBody>
        </p:sp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745413BF-825B-BC41-B033-8FB7467CF3CE}"/>
              </a:ext>
            </a:extLst>
          </p:cNvPr>
          <p:cNvGrpSpPr/>
          <p:nvPr/>
        </p:nvGrpSpPr>
        <p:grpSpPr>
          <a:xfrm rot="20880000">
            <a:off x="8606276" y="4835213"/>
            <a:ext cx="421910" cy="1060206"/>
            <a:chOff x="3712972" y="4848423"/>
            <a:chExt cx="421910" cy="1060206"/>
          </a:xfrm>
        </p:grpSpPr>
        <p:cxnSp>
          <p:nvCxnSpPr>
            <p:cNvPr id="43" name="Connettore 2 42">
              <a:extLst>
                <a:ext uri="{FF2B5EF4-FFF2-40B4-BE49-F238E27FC236}">
                  <a16:creationId xmlns:a16="http://schemas.microsoft.com/office/drawing/2014/main" id="{5CF386D7-AE88-FC4B-8935-11E671031BE3}"/>
                </a:ext>
              </a:extLst>
            </p:cNvPr>
            <p:cNvCxnSpPr/>
            <p:nvPr/>
          </p:nvCxnSpPr>
          <p:spPr>
            <a:xfrm flipV="1">
              <a:off x="3923928" y="5301208"/>
              <a:ext cx="0" cy="6074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2017E96B-4424-3745-BCC0-15042A8A500E}"/>
                </a:ext>
              </a:extLst>
            </p:cNvPr>
            <p:cNvSpPr txBox="1"/>
            <p:nvPr/>
          </p:nvSpPr>
          <p:spPr>
            <a:xfrm>
              <a:off x="3712972" y="4848423"/>
              <a:ext cx="4219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 err="1"/>
                <a:t>N</a:t>
              </a:r>
              <a:endParaRPr lang="it-IT" sz="2800" b="1" dirty="0"/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768018E-4875-9E4A-B027-6BD3A0C2D18E}"/>
              </a:ext>
            </a:extLst>
          </p:cNvPr>
          <p:cNvSpPr txBox="1"/>
          <p:nvPr/>
        </p:nvSpPr>
        <p:spPr>
          <a:xfrm>
            <a:off x="177544" y="5455930"/>
            <a:ext cx="8643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6 </a:t>
            </a:r>
            <a:r>
              <a:rPr lang="it-IT" dirty="0" err="1"/>
              <a:t>days</a:t>
            </a:r>
            <a:endParaRPr lang="it-IT" dirty="0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F76ED157-0537-9E42-9825-5AC4F06AB72E}"/>
              </a:ext>
            </a:extLst>
          </p:cNvPr>
          <p:cNvSpPr txBox="1"/>
          <p:nvPr/>
        </p:nvSpPr>
        <p:spPr>
          <a:xfrm>
            <a:off x="3222553" y="5455930"/>
            <a:ext cx="9925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36 </a:t>
            </a:r>
            <a:r>
              <a:rPr lang="it-IT" dirty="0" err="1"/>
              <a:t>days</a:t>
            </a:r>
            <a:endParaRPr lang="it-IT" dirty="0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E3477DF3-2B88-D743-B9FD-3E8EFCD37917}"/>
              </a:ext>
            </a:extLst>
          </p:cNvPr>
          <p:cNvSpPr txBox="1"/>
          <p:nvPr/>
        </p:nvSpPr>
        <p:spPr>
          <a:xfrm>
            <a:off x="6277650" y="5455930"/>
            <a:ext cx="11208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150 </a:t>
            </a:r>
            <a:r>
              <a:rPr lang="it-IT" dirty="0" err="1"/>
              <a:t>days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99377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-169644" y="2692800"/>
            <a:ext cx="3334215" cy="2476846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 rot="20880000">
            <a:off x="2833833" y="4495942"/>
            <a:ext cx="421910" cy="1060206"/>
            <a:chOff x="3712972" y="4848423"/>
            <a:chExt cx="421910" cy="1060206"/>
          </a:xfrm>
        </p:grpSpPr>
        <p:cxnSp>
          <p:nvCxnSpPr>
            <p:cNvPr id="12" name="Connettore 2 11"/>
            <p:cNvCxnSpPr/>
            <p:nvPr/>
          </p:nvCxnSpPr>
          <p:spPr>
            <a:xfrm flipV="1">
              <a:off x="3923928" y="5301208"/>
              <a:ext cx="0" cy="6074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/>
            <p:cNvSpPr txBox="1"/>
            <p:nvPr/>
          </p:nvSpPr>
          <p:spPr>
            <a:xfrm>
              <a:off x="3712972" y="4848423"/>
              <a:ext cx="4219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 err="1"/>
                <a:t>N</a:t>
              </a:r>
              <a:endParaRPr lang="it-IT" sz="2800" b="1" dirty="0"/>
            </a:p>
          </p:txBody>
        </p:sp>
      </p:grpSp>
      <p:sp>
        <p:nvSpPr>
          <p:cNvPr id="29" name="CasellaDiTesto 28"/>
          <p:cNvSpPr txBox="1"/>
          <p:nvPr/>
        </p:nvSpPr>
        <p:spPr>
          <a:xfrm>
            <a:off x="-36512" y="1789283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 </a:t>
            </a:r>
            <a:r>
              <a:rPr lang="it-IT" dirty="0" err="1"/>
              <a:t>Jun</a:t>
            </a:r>
            <a:r>
              <a:rPr lang="it-IT" dirty="0"/>
              <a:t> 2019 – 26 </a:t>
            </a:r>
            <a:r>
              <a:rPr lang="it-IT" dirty="0" err="1"/>
              <a:t>Jun</a:t>
            </a:r>
            <a:r>
              <a:rPr lang="it-IT" dirty="0"/>
              <a:t> 2019</a:t>
            </a:r>
          </a:p>
        </p:txBody>
      </p:sp>
      <p:grpSp>
        <p:nvGrpSpPr>
          <p:cNvPr id="30" name="Gruppo 29"/>
          <p:cNvGrpSpPr/>
          <p:nvPr/>
        </p:nvGrpSpPr>
        <p:grpSpPr>
          <a:xfrm rot="10800000">
            <a:off x="2872245" y="2199543"/>
            <a:ext cx="369332" cy="1055032"/>
            <a:chOff x="3554726" y="4974884"/>
            <a:chExt cx="369332" cy="1055032"/>
          </a:xfrm>
        </p:grpSpPr>
        <p:cxnSp>
          <p:nvCxnSpPr>
            <p:cNvPr id="31" name="Connettore 2 30"/>
            <p:cNvCxnSpPr/>
            <p:nvPr/>
          </p:nvCxnSpPr>
          <p:spPr>
            <a:xfrm flipV="1">
              <a:off x="3895400" y="4974884"/>
              <a:ext cx="0" cy="972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sellaDiTesto 31"/>
            <p:cNvSpPr txBox="1"/>
            <p:nvPr/>
          </p:nvSpPr>
          <p:spPr>
            <a:xfrm rot="5400000">
              <a:off x="3246308" y="5352167"/>
              <a:ext cx="986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/>
                <a:t>Azimuth</a:t>
              </a:r>
              <a:endParaRPr lang="it-IT" b="1" dirty="0"/>
            </a:p>
          </p:txBody>
        </p:sp>
      </p:grpSp>
      <p:pic>
        <p:nvPicPr>
          <p:cNvPr id="27" name="Immagin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082844" y="2692800"/>
            <a:ext cx="3334215" cy="247684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275856" y="1789283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26 </a:t>
            </a:r>
            <a:r>
              <a:rPr lang="it-IT" dirty="0" err="1"/>
              <a:t>Jun</a:t>
            </a:r>
            <a:r>
              <a:rPr lang="it-IT" dirty="0"/>
              <a:t> 2019 – 8 </a:t>
            </a:r>
            <a:r>
              <a:rPr lang="it-IT" dirty="0" err="1"/>
              <a:t>Jul</a:t>
            </a:r>
            <a:r>
              <a:rPr lang="it-IT" dirty="0"/>
              <a:t> 2019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697052" y="2780928"/>
            <a:ext cx="4438473" cy="1201344"/>
            <a:chOff x="1403648" y="2757338"/>
            <a:chExt cx="4438473" cy="1201344"/>
          </a:xfrm>
        </p:grpSpPr>
        <p:sp>
          <p:nvSpPr>
            <p:cNvPr id="36" name="Figura a mano libera 35"/>
            <p:cNvSpPr/>
            <p:nvPr/>
          </p:nvSpPr>
          <p:spPr>
            <a:xfrm>
              <a:off x="4648823" y="2757338"/>
              <a:ext cx="1193298" cy="1182029"/>
            </a:xfrm>
            <a:custGeom>
              <a:avLst/>
              <a:gdLst>
                <a:gd name="connsiteX0" fmla="*/ 524107 w 1193298"/>
                <a:gd name="connsiteY0" fmla="*/ 0 h 1182029"/>
                <a:gd name="connsiteX1" fmla="*/ 535258 w 1193298"/>
                <a:gd name="connsiteY1" fmla="*/ 66907 h 1182029"/>
                <a:gd name="connsiteX2" fmla="*/ 546410 w 1193298"/>
                <a:gd name="connsiteY2" fmla="*/ 100361 h 1182029"/>
                <a:gd name="connsiteX3" fmla="*/ 557561 w 1193298"/>
                <a:gd name="connsiteY3" fmla="*/ 200722 h 1182029"/>
                <a:gd name="connsiteX4" fmla="*/ 579863 w 1193298"/>
                <a:gd name="connsiteY4" fmla="*/ 234175 h 1182029"/>
                <a:gd name="connsiteX5" fmla="*/ 646771 w 1193298"/>
                <a:gd name="connsiteY5" fmla="*/ 256478 h 1182029"/>
                <a:gd name="connsiteX6" fmla="*/ 680224 w 1193298"/>
                <a:gd name="connsiteY6" fmla="*/ 278780 h 1182029"/>
                <a:gd name="connsiteX7" fmla="*/ 702527 w 1193298"/>
                <a:gd name="connsiteY7" fmla="*/ 301083 h 1182029"/>
                <a:gd name="connsiteX8" fmla="*/ 735980 w 1193298"/>
                <a:gd name="connsiteY8" fmla="*/ 312234 h 1182029"/>
                <a:gd name="connsiteX9" fmla="*/ 758283 w 1193298"/>
                <a:gd name="connsiteY9" fmla="*/ 334536 h 1182029"/>
                <a:gd name="connsiteX10" fmla="*/ 825190 w 1193298"/>
                <a:gd name="connsiteY10" fmla="*/ 367990 h 1182029"/>
                <a:gd name="connsiteX11" fmla="*/ 869795 w 1193298"/>
                <a:gd name="connsiteY11" fmla="*/ 412595 h 1182029"/>
                <a:gd name="connsiteX12" fmla="*/ 903249 w 1193298"/>
                <a:gd name="connsiteY12" fmla="*/ 434897 h 1182029"/>
                <a:gd name="connsiteX13" fmla="*/ 947854 w 1193298"/>
                <a:gd name="connsiteY13" fmla="*/ 479502 h 1182029"/>
                <a:gd name="connsiteX14" fmla="*/ 970156 w 1193298"/>
                <a:gd name="connsiteY14" fmla="*/ 501805 h 1182029"/>
                <a:gd name="connsiteX15" fmla="*/ 1003610 w 1193298"/>
                <a:gd name="connsiteY15" fmla="*/ 512956 h 1182029"/>
                <a:gd name="connsiteX16" fmla="*/ 1059366 w 1193298"/>
                <a:gd name="connsiteY16" fmla="*/ 557561 h 1182029"/>
                <a:gd name="connsiteX17" fmla="*/ 1070517 w 1193298"/>
                <a:gd name="connsiteY17" fmla="*/ 591014 h 1182029"/>
                <a:gd name="connsiteX18" fmla="*/ 1115122 w 1193298"/>
                <a:gd name="connsiteY18" fmla="*/ 635619 h 1182029"/>
                <a:gd name="connsiteX19" fmla="*/ 1126273 w 1193298"/>
                <a:gd name="connsiteY19" fmla="*/ 669073 h 1182029"/>
                <a:gd name="connsiteX20" fmla="*/ 1170878 w 1193298"/>
                <a:gd name="connsiteY20" fmla="*/ 724829 h 1182029"/>
                <a:gd name="connsiteX21" fmla="*/ 1193180 w 1193298"/>
                <a:gd name="connsiteY21" fmla="*/ 791736 h 1182029"/>
                <a:gd name="connsiteX22" fmla="*/ 1159727 w 1193298"/>
                <a:gd name="connsiteY22" fmla="*/ 1014761 h 1182029"/>
                <a:gd name="connsiteX23" fmla="*/ 1148575 w 1193298"/>
                <a:gd name="connsiteY23" fmla="*/ 1048214 h 1182029"/>
                <a:gd name="connsiteX24" fmla="*/ 1137424 w 1193298"/>
                <a:gd name="connsiteY24" fmla="*/ 1081668 h 1182029"/>
                <a:gd name="connsiteX25" fmla="*/ 1103971 w 1193298"/>
                <a:gd name="connsiteY25" fmla="*/ 1092819 h 1182029"/>
                <a:gd name="connsiteX26" fmla="*/ 1081668 w 1193298"/>
                <a:gd name="connsiteY26" fmla="*/ 1115122 h 1182029"/>
                <a:gd name="connsiteX27" fmla="*/ 1014761 w 1193298"/>
                <a:gd name="connsiteY27" fmla="*/ 1137424 h 1182029"/>
                <a:gd name="connsiteX28" fmla="*/ 992458 w 1193298"/>
                <a:gd name="connsiteY28" fmla="*/ 1159726 h 1182029"/>
                <a:gd name="connsiteX29" fmla="*/ 925551 w 1193298"/>
                <a:gd name="connsiteY29" fmla="*/ 1182029 h 1182029"/>
                <a:gd name="connsiteX30" fmla="*/ 724829 w 1193298"/>
                <a:gd name="connsiteY30" fmla="*/ 1170878 h 1182029"/>
                <a:gd name="connsiteX31" fmla="*/ 657922 w 1193298"/>
                <a:gd name="connsiteY31" fmla="*/ 1148575 h 1182029"/>
                <a:gd name="connsiteX32" fmla="*/ 613317 w 1193298"/>
                <a:gd name="connsiteY32" fmla="*/ 1137424 h 1182029"/>
                <a:gd name="connsiteX33" fmla="*/ 546410 w 1193298"/>
                <a:gd name="connsiteY33" fmla="*/ 1115122 h 1182029"/>
                <a:gd name="connsiteX34" fmla="*/ 512956 w 1193298"/>
                <a:gd name="connsiteY34" fmla="*/ 1103970 h 1182029"/>
                <a:gd name="connsiteX35" fmla="*/ 412595 w 1193298"/>
                <a:gd name="connsiteY35" fmla="*/ 1048214 h 1182029"/>
                <a:gd name="connsiteX36" fmla="*/ 289932 w 1193298"/>
                <a:gd name="connsiteY36" fmla="*/ 1025912 h 1182029"/>
                <a:gd name="connsiteX37" fmla="*/ 245327 w 1193298"/>
                <a:gd name="connsiteY37" fmla="*/ 1014761 h 1182029"/>
                <a:gd name="connsiteX38" fmla="*/ 178419 w 1193298"/>
                <a:gd name="connsiteY38" fmla="*/ 992458 h 1182029"/>
                <a:gd name="connsiteX39" fmla="*/ 78058 w 1193298"/>
                <a:gd name="connsiteY39" fmla="*/ 959005 h 1182029"/>
                <a:gd name="connsiteX40" fmla="*/ 44605 w 1193298"/>
                <a:gd name="connsiteY40" fmla="*/ 947853 h 1182029"/>
                <a:gd name="connsiteX41" fmla="*/ 0 w 1193298"/>
                <a:gd name="connsiteY41" fmla="*/ 936702 h 1182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3298" h="1182029">
                  <a:moveTo>
                    <a:pt x="524107" y="0"/>
                  </a:moveTo>
                  <a:cubicBezTo>
                    <a:pt x="527824" y="22302"/>
                    <a:pt x="530353" y="44835"/>
                    <a:pt x="535258" y="66907"/>
                  </a:cubicBezTo>
                  <a:cubicBezTo>
                    <a:pt x="537808" y="78382"/>
                    <a:pt x="544478" y="88766"/>
                    <a:pt x="546410" y="100361"/>
                  </a:cubicBezTo>
                  <a:cubicBezTo>
                    <a:pt x="551944" y="133563"/>
                    <a:pt x="549397" y="168067"/>
                    <a:pt x="557561" y="200722"/>
                  </a:cubicBezTo>
                  <a:cubicBezTo>
                    <a:pt x="560811" y="213724"/>
                    <a:pt x="568498" y="227072"/>
                    <a:pt x="579863" y="234175"/>
                  </a:cubicBezTo>
                  <a:cubicBezTo>
                    <a:pt x="599799" y="246635"/>
                    <a:pt x="627210" y="243437"/>
                    <a:pt x="646771" y="256478"/>
                  </a:cubicBezTo>
                  <a:cubicBezTo>
                    <a:pt x="657922" y="263912"/>
                    <a:pt x="669759" y="270408"/>
                    <a:pt x="680224" y="278780"/>
                  </a:cubicBezTo>
                  <a:cubicBezTo>
                    <a:pt x="688434" y="285348"/>
                    <a:pt x="693512" y="295674"/>
                    <a:pt x="702527" y="301083"/>
                  </a:cubicBezTo>
                  <a:cubicBezTo>
                    <a:pt x="712606" y="307131"/>
                    <a:pt x="724829" y="308517"/>
                    <a:pt x="735980" y="312234"/>
                  </a:cubicBezTo>
                  <a:cubicBezTo>
                    <a:pt x="743414" y="319668"/>
                    <a:pt x="749268" y="329127"/>
                    <a:pt x="758283" y="334536"/>
                  </a:cubicBezTo>
                  <a:cubicBezTo>
                    <a:pt x="824239" y="374109"/>
                    <a:pt x="759393" y="311592"/>
                    <a:pt x="825190" y="367990"/>
                  </a:cubicBezTo>
                  <a:cubicBezTo>
                    <a:pt x="841155" y="381674"/>
                    <a:pt x="852299" y="400932"/>
                    <a:pt x="869795" y="412595"/>
                  </a:cubicBezTo>
                  <a:cubicBezTo>
                    <a:pt x="880946" y="420029"/>
                    <a:pt x="893073" y="426175"/>
                    <a:pt x="903249" y="434897"/>
                  </a:cubicBezTo>
                  <a:cubicBezTo>
                    <a:pt x="919214" y="448581"/>
                    <a:pt x="932986" y="464634"/>
                    <a:pt x="947854" y="479502"/>
                  </a:cubicBezTo>
                  <a:cubicBezTo>
                    <a:pt x="955288" y="486936"/>
                    <a:pt x="960182" y="498480"/>
                    <a:pt x="970156" y="501805"/>
                  </a:cubicBezTo>
                  <a:lnTo>
                    <a:pt x="1003610" y="512956"/>
                  </a:lnTo>
                  <a:cubicBezTo>
                    <a:pt x="1018805" y="523086"/>
                    <a:pt x="1048773" y="539906"/>
                    <a:pt x="1059366" y="557561"/>
                  </a:cubicBezTo>
                  <a:cubicBezTo>
                    <a:pt x="1065414" y="567640"/>
                    <a:pt x="1063685" y="581449"/>
                    <a:pt x="1070517" y="591014"/>
                  </a:cubicBezTo>
                  <a:cubicBezTo>
                    <a:pt x="1082739" y="608124"/>
                    <a:pt x="1115122" y="635619"/>
                    <a:pt x="1115122" y="635619"/>
                  </a:cubicBezTo>
                  <a:cubicBezTo>
                    <a:pt x="1118839" y="646770"/>
                    <a:pt x="1121016" y="658559"/>
                    <a:pt x="1126273" y="669073"/>
                  </a:cubicBezTo>
                  <a:cubicBezTo>
                    <a:pt x="1140340" y="697207"/>
                    <a:pt x="1150134" y="704085"/>
                    <a:pt x="1170878" y="724829"/>
                  </a:cubicBezTo>
                  <a:cubicBezTo>
                    <a:pt x="1178312" y="747131"/>
                    <a:pt x="1194855" y="768287"/>
                    <a:pt x="1193180" y="791736"/>
                  </a:cubicBezTo>
                  <a:cubicBezTo>
                    <a:pt x="1180355" y="971289"/>
                    <a:pt x="1198526" y="898364"/>
                    <a:pt x="1159727" y="1014761"/>
                  </a:cubicBezTo>
                  <a:lnTo>
                    <a:pt x="1148575" y="1048214"/>
                  </a:lnTo>
                  <a:cubicBezTo>
                    <a:pt x="1144858" y="1059365"/>
                    <a:pt x="1148575" y="1077951"/>
                    <a:pt x="1137424" y="1081668"/>
                  </a:cubicBezTo>
                  <a:lnTo>
                    <a:pt x="1103971" y="1092819"/>
                  </a:lnTo>
                  <a:cubicBezTo>
                    <a:pt x="1096537" y="1100253"/>
                    <a:pt x="1091072" y="1110420"/>
                    <a:pt x="1081668" y="1115122"/>
                  </a:cubicBezTo>
                  <a:cubicBezTo>
                    <a:pt x="1060641" y="1125635"/>
                    <a:pt x="1014761" y="1137424"/>
                    <a:pt x="1014761" y="1137424"/>
                  </a:cubicBezTo>
                  <a:cubicBezTo>
                    <a:pt x="1007327" y="1144858"/>
                    <a:pt x="1001862" y="1155024"/>
                    <a:pt x="992458" y="1159726"/>
                  </a:cubicBezTo>
                  <a:cubicBezTo>
                    <a:pt x="971431" y="1170239"/>
                    <a:pt x="925551" y="1182029"/>
                    <a:pt x="925551" y="1182029"/>
                  </a:cubicBezTo>
                  <a:cubicBezTo>
                    <a:pt x="858644" y="1178312"/>
                    <a:pt x="791322" y="1179190"/>
                    <a:pt x="724829" y="1170878"/>
                  </a:cubicBezTo>
                  <a:cubicBezTo>
                    <a:pt x="701502" y="1167962"/>
                    <a:pt x="680729" y="1154277"/>
                    <a:pt x="657922" y="1148575"/>
                  </a:cubicBezTo>
                  <a:cubicBezTo>
                    <a:pt x="643054" y="1144858"/>
                    <a:pt x="627997" y="1141828"/>
                    <a:pt x="613317" y="1137424"/>
                  </a:cubicBezTo>
                  <a:cubicBezTo>
                    <a:pt x="590800" y="1130669"/>
                    <a:pt x="568712" y="1122556"/>
                    <a:pt x="546410" y="1115122"/>
                  </a:cubicBezTo>
                  <a:cubicBezTo>
                    <a:pt x="535259" y="1111405"/>
                    <a:pt x="522736" y="1110490"/>
                    <a:pt x="512956" y="1103970"/>
                  </a:cubicBezTo>
                  <a:cubicBezTo>
                    <a:pt x="463128" y="1070752"/>
                    <a:pt x="459698" y="1059990"/>
                    <a:pt x="412595" y="1048214"/>
                  </a:cubicBezTo>
                  <a:cubicBezTo>
                    <a:pt x="364766" y="1036257"/>
                    <a:pt x="339630" y="1035851"/>
                    <a:pt x="289932" y="1025912"/>
                  </a:cubicBezTo>
                  <a:cubicBezTo>
                    <a:pt x="274904" y="1022906"/>
                    <a:pt x="260007" y="1019165"/>
                    <a:pt x="245327" y="1014761"/>
                  </a:cubicBezTo>
                  <a:cubicBezTo>
                    <a:pt x="222809" y="1008006"/>
                    <a:pt x="200722" y="999892"/>
                    <a:pt x="178419" y="992458"/>
                  </a:cubicBezTo>
                  <a:lnTo>
                    <a:pt x="78058" y="959005"/>
                  </a:lnTo>
                  <a:lnTo>
                    <a:pt x="44605" y="947853"/>
                  </a:lnTo>
                  <a:cubicBezTo>
                    <a:pt x="7627" y="935527"/>
                    <a:pt x="22905" y="936702"/>
                    <a:pt x="0" y="936702"/>
                  </a:cubicBezTo>
                </a:path>
              </a:pathLst>
            </a:custGeom>
            <a:noFill/>
            <a:ln>
              <a:solidFill>
                <a:srgbClr val="0E07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Figura a mano libera 36"/>
            <p:cNvSpPr/>
            <p:nvPr/>
          </p:nvSpPr>
          <p:spPr>
            <a:xfrm>
              <a:off x="1403648" y="2776653"/>
              <a:ext cx="1193298" cy="1182029"/>
            </a:xfrm>
            <a:custGeom>
              <a:avLst/>
              <a:gdLst>
                <a:gd name="connsiteX0" fmla="*/ 524107 w 1193298"/>
                <a:gd name="connsiteY0" fmla="*/ 0 h 1182029"/>
                <a:gd name="connsiteX1" fmla="*/ 535258 w 1193298"/>
                <a:gd name="connsiteY1" fmla="*/ 66907 h 1182029"/>
                <a:gd name="connsiteX2" fmla="*/ 546410 w 1193298"/>
                <a:gd name="connsiteY2" fmla="*/ 100361 h 1182029"/>
                <a:gd name="connsiteX3" fmla="*/ 557561 w 1193298"/>
                <a:gd name="connsiteY3" fmla="*/ 200722 h 1182029"/>
                <a:gd name="connsiteX4" fmla="*/ 579863 w 1193298"/>
                <a:gd name="connsiteY4" fmla="*/ 234175 h 1182029"/>
                <a:gd name="connsiteX5" fmla="*/ 646771 w 1193298"/>
                <a:gd name="connsiteY5" fmla="*/ 256478 h 1182029"/>
                <a:gd name="connsiteX6" fmla="*/ 680224 w 1193298"/>
                <a:gd name="connsiteY6" fmla="*/ 278780 h 1182029"/>
                <a:gd name="connsiteX7" fmla="*/ 702527 w 1193298"/>
                <a:gd name="connsiteY7" fmla="*/ 301083 h 1182029"/>
                <a:gd name="connsiteX8" fmla="*/ 735980 w 1193298"/>
                <a:gd name="connsiteY8" fmla="*/ 312234 h 1182029"/>
                <a:gd name="connsiteX9" fmla="*/ 758283 w 1193298"/>
                <a:gd name="connsiteY9" fmla="*/ 334536 h 1182029"/>
                <a:gd name="connsiteX10" fmla="*/ 825190 w 1193298"/>
                <a:gd name="connsiteY10" fmla="*/ 367990 h 1182029"/>
                <a:gd name="connsiteX11" fmla="*/ 869795 w 1193298"/>
                <a:gd name="connsiteY11" fmla="*/ 412595 h 1182029"/>
                <a:gd name="connsiteX12" fmla="*/ 903249 w 1193298"/>
                <a:gd name="connsiteY12" fmla="*/ 434897 h 1182029"/>
                <a:gd name="connsiteX13" fmla="*/ 947854 w 1193298"/>
                <a:gd name="connsiteY13" fmla="*/ 479502 h 1182029"/>
                <a:gd name="connsiteX14" fmla="*/ 970156 w 1193298"/>
                <a:gd name="connsiteY14" fmla="*/ 501805 h 1182029"/>
                <a:gd name="connsiteX15" fmla="*/ 1003610 w 1193298"/>
                <a:gd name="connsiteY15" fmla="*/ 512956 h 1182029"/>
                <a:gd name="connsiteX16" fmla="*/ 1059366 w 1193298"/>
                <a:gd name="connsiteY16" fmla="*/ 557561 h 1182029"/>
                <a:gd name="connsiteX17" fmla="*/ 1070517 w 1193298"/>
                <a:gd name="connsiteY17" fmla="*/ 591014 h 1182029"/>
                <a:gd name="connsiteX18" fmla="*/ 1115122 w 1193298"/>
                <a:gd name="connsiteY18" fmla="*/ 635619 h 1182029"/>
                <a:gd name="connsiteX19" fmla="*/ 1126273 w 1193298"/>
                <a:gd name="connsiteY19" fmla="*/ 669073 h 1182029"/>
                <a:gd name="connsiteX20" fmla="*/ 1170878 w 1193298"/>
                <a:gd name="connsiteY20" fmla="*/ 724829 h 1182029"/>
                <a:gd name="connsiteX21" fmla="*/ 1193180 w 1193298"/>
                <a:gd name="connsiteY21" fmla="*/ 791736 h 1182029"/>
                <a:gd name="connsiteX22" fmla="*/ 1159727 w 1193298"/>
                <a:gd name="connsiteY22" fmla="*/ 1014761 h 1182029"/>
                <a:gd name="connsiteX23" fmla="*/ 1148575 w 1193298"/>
                <a:gd name="connsiteY23" fmla="*/ 1048214 h 1182029"/>
                <a:gd name="connsiteX24" fmla="*/ 1137424 w 1193298"/>
                <a:gd name="connsiteY24" fmla="*/ 1081668 h 1182029"/>
                <a:gd name="connsiteX25" fmla="*/ 1103971 w 1193298"/>
                <a:gd name="connsiteY25" fmla="*/ 1092819 h 1182029"/>
                <a:gd name="connsiteX26" fmla="*/ 1081668 w 1193298"/>
                <a:gd name="connsiteY26" fmla="*/ 1115122 h 1182029"/>
                <a:gd name="connsiteX27" fmla="*/ 1014761 w 1193298"/>
                <a:gd name="connsiteY27" fmla="*/ 1137424 h 1182029"/>
                <a:gd name="connsiteX28" fmla="*/ 992458 w 1193298"/>
                <a:gd name="connsiteY28" fmla="*/ 1159726 h 1182029"/>
                <a:gd name="connsiteX29" fmla="*/ 925551 w 1193298"/>
                <a:gd name="connsiteY29" fmla="*/ 1182029 h 1182029"/>
                <a:gd name="connsiteX30" fmla="*/ 724829 w 1193298"/>
                <a:gd name="connsiteY30" fmla="*/ 1170878 h 1182029"/>
                <a:gd name="connsiteX31" fmla="*/ 657922 w 1193298"/>
                <a:gd name="connsiteY31" fmla="*/ 1148575 h 1182029"/>
                <a:gd name="connsiteX32" fmla="*/ 613317 w 1193298"/>
                <a:gd name="connsiteY32" fmla="*/ 1137424 h 1182029"/>
                <a:gd name="connsiteX33" fmla="*/ 546410 w 1193298"/>
                <a:gd name="connsiteY33" fmla="*/ 1115122 h 1182029"/>
                <a:gd name="connsiteX34" fmla="*/ 512956 w 1193298"/>
                <a:gd name="connsiteY34" fmla="*/ 1103970 h 1182029"/>
                <a:gd name="connsiteX35" fmla="*/ 412595 w 1193298"/>
                <a:gd name="connsiteY35" fmla="*/ 1048214 h 1182029"/>
                <a:gd name="connsiteX36" fmla="*/ 289932 w 1193298"/>
                <a:gd name="connsiteY36" fmla="*/ 1025912 h 1182029"/>
                <a:gd name="connsiteX37" fmla="*/ 245327 w 1193298"/>
                <a:gd name="connsiteY37" fmla="*/ 1014761 h 1182029"/>
                <a:gd name="connsiteX38" fmla="*/ 178419 w 1193298"/>
                <a:gd name="connsiteY38" fmla="*/ 992458 h 1182029"/>
                <a:gd name="connsiteX39" fmla="*/ 78058 w 1193298"/>
                <a:gd name="connsiteY39" fmla="*/ 959005 h 1182029"/>
                <a:gd name="connsiteX40" fmla="*/ 44605 w 1193298"/>
                <a:gd name="connsiteY40" fmla="*/ 947853 h 1182029"/>
                <a:gd name="connsiteX41" fmla="*/ 0 w 1193298"/>
                <a:gd name="connsiteY41" fmla="*/ 936702 h 1182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3298" h="1182029">
                  <a:moveTo>
                    <a:pt x="524107" y="0"/>
                  </a:moveTo>
                  <a:cubicBezTo>
                    <a:pt x="527824" y="22302"/>
                    <a:pt x="530353" y="44835"/>
                    <a:pt x="535258" y="66907"/>
                  </a:cubicBezTo>
                  <a:cubicBezTo>
                    <a:pt x="537808" y="78382"/>
                    <a:pt x="544478" y="88766"/>
                    <a:pt x="546410" y="100361"/>
                  </a:cubicBezTo>
                  <a:cubicBezTo>
                    <a:pt x="551944" y="133563"/>
                    <a:pt x="549397" y="168067"/>
                    <a:pt x="557561" y="200722"/>
                  </a:cubicBezTo>
                  <a:cubicBezTo>
                    <a:pt x="560811" y="213724"/>
                    <a:pt x="568498" y="227072"/>
                    <a:pt x="579863" y="234175"/>
                  </a:cubicBezTo>
                  <a:cubicBezTo>
                    <a:pt x="599799" y="246635"/>
                    <a:pt x="627210" y="243437"/>
                    <a:pt x="646771" y="256478"/>
                  </a:cubicBezTo>
                  <a:cubicBezTo>
                    <a:pt x="657922" y="263912"/>
                    <a:pt x="669759" y="270408"/>
                    <a:pt x="680224" y="278780"/>
                  </a:cubicBezTo>
                  <a:cubicBezTo>
                    <a:pt x="688434" y="285348"/>
                    <a:pt x="693512" y="295674"/>
                    <a:pt x="702527" y="301083"/>
                  </a:cubicBezTo>
                  <a:cubicBezTo>
                    <a:pt x="712606" y="307131"/>
                    <a:pt x="724829" y="308517"/>
                    <a:pt x="735980" y="312234"/>
                  </a:cubicBezTo>
                  <a:cubicBezTo>
                    <a:pt x="743414" y="319668"/>
                    <a:pt x="749268" y="329127"/>
                    <a:pt x="758283" y="334536"/>
                  </a:cubicBezTo>
                  <a:cubicBezTo>
                    <a:pt x="824239" y="374109"/>
                    <a:pt x="759393" y="311592"/>
                    <a:pt x="825190" y="367990"/>
                  </a:cubicBezTo>
                  <a:cubicBezTo>
                    <a:pt x="841155" y="381674"/>
                    <a:pt x="852299" y="400932"/>
                    <a:pt x="869795" y="412595"/>
                  </a:cubicBezTo>
                  <a:cubicBezTo>
                    <a:pt x="880946" y="420029"/>
                    <a:pt x="893073" y="426175"/>
                    <a:pt x="903249" y="434897"/>
                  </a:cubicBezTo>
                  <a:cubicBezTo>
                    <a:pt x="919214" y="448581"/>
                    <a:pt x="932986" y="464634"/>
                    <a:pt x="947854" y="479502"/>
                  </a:cubicBezTo>
                  <a:cubicBezTo>
                    <a:pt x="955288" y="486936"/>
                    <a:pt x="960182" y="498480"/>
                    <a:pt x="970156" y="501805"/>
                  </a:cubicBezTo>
                  <a:lnTo>
                    <a:pt x="1003610" y="512956"/>
                  </a:lnTo>
                  <a:cubicBezTo>
                    <a:pt x="1018805" y="523086"/>
                    <a:pt x="1048773" y="539906"/>
                    <a:pt x="1059366" y="557561"/>
                  </a:cubicBezTo>
                  <a:cubicBezTo>
                    <a:pt x="1065414" y="567640"/>
                    <a:pt x="1063685" y="581449"/>
                    <a:pt x="1070517" y="591014"/>
                  </a:cubicBezTo>
                  <a:cubicBezTo>
                    <a:pt x="1082739" y="608124"/>
                    <a:pt x="1115122" y="635619"/>
                    <a:pt x="1115122" y="635619"/>
                  </a:cubicBezTo>
                  <a:cubicBezTo>
                    <a:pt x="1118839" y="646770"/>
                    <a:pt x="1121016" y="658559"/>
                    <a:pt x="1126273" y="669073"/>
                  </a:cubicBezTo>
                  <a:cubicBezTo>
                    <a:pt x="1140340" y="697207"/>
                    <a:pt x="1150134" y="704085"/>
                    <a:pt x="1170878" y="724829"/>
                  </a:cubicBezTo>
                  <a:cubicBezTo>
                    <a:pt x="1178312" y="747131"/>
                    <a:pt x="1194855" y="768287"/>
                    <a:pt x="1193180" y="791736"/>
                  </a:cubicBezTo>
                  <a:cubicBezTo>
                    <a:pt x="1180355" y="971289"/>
                    <a:pt x="1198526" y="898364"/>
                    <a:pt x="1159727" y="1014761"/>
                  </a:cubicBezTo>
                  <a:lnTo>
                    <a:pt x="1148575" y="1048214"/>
                  </a:lnTo>
                  <a:cubicBezTo>
                    <a:pt x="1144858" y="1059365"/>
                    <a:pt x="1148575" y="1077951"/>
                    <a:pt x="1137424" y="1081668"/>
                  </a:cubicBezTo>
                  <a:lnTo>
                    <a:pt x="1103971" y="1092819"/>
                  </a:lnTo>
                  <a:cubicBezTo>
                    <a:pt x="1096537" y="1100253"/>
                    <a:pt x="1091072" y="1110420"/>
                    <a:pt x="1081668" y="1115122"/>
                  </a:cubicBezTo>
                  <a:cubicBezTo>
                    <a:pt x="1060641" y="1125635"/>
                    <a:pt x="1014761" y="1137424"/>
                    <a:pt x="1014761" y="1137424"/>
                  </a:cubicBezTo>
                  <a:cubicBezTo>
                    <a:pt x="1007327" y="1144858"/>
                    <a:pt x="1001862" y="1155024"/>
                    <a:pt x="992458" y="1159726"/>
                  </a:cubicBezTo>
                  <a:cubicBezTo>
                    <a:pt x="971431" y="1170239"/>
                    <a:pt x="925551" y="1182029"/>
                    <a:pt x="925551" y="1182029"/>
                  </a:cubicBezTo>
                  <a:cubicBezTo>
                    <a:pt x="858644" y="1178312"/>
                    <a:pt x="791322" y="1179190"/>
                    <a:pt x="724829" y="1170878"/>
                  </a:cubicBezTo>
                  <a:cubicBezTo>
                    <a:pt x="701502" y="1167962"/>
                    <a:pt x="680729" y="1154277"/>
                    <a:pt x="657922" y="1148575"/>
                  </a:cubicBezTo>
                  <a:cubicBezTo>
                    <a:pt x="643054" y="1144858"/>
                    <a:pt x="627997" y="1141828"/>
                    <a:pt x="613317" y="1137424"/>
                  </a:cubicBezTo>
                  <a:cubicBezTo>
                    <a:pt x="590800" y="1130669"/>
                    <a:pt x="568712" y="1122556"/>
                    <a:pt x="546410" y="1115122"/>
                  </a:cubicBezTo>
                  <a:cubicBezTo>
                    <a:pt x="535259" y="1111405"/>
                    <a:pt x="522736" y="1110490"/>
                    <a:pt x="512956" y="1103970"/>
                  </a:cubicBezTo>
                  <a:cubicBezTo>
                    <a:pt x="463128" y="1070752"/>
                    <a:pt x="459698" y="1059990"/>
                    <a:pt x="412595" y="1048214"/>
                  </a:cubicBezTo>
                  <a:cubicBezTo>
                    <a:pt x="364766" y="1036257"/>
                    <a:pt x="339630" y="1035851"/>
                    <a:pt x="289932" y="1025912"/>
                  </a:cubicBezTo>
                  <a:cubicBezTo>
                    <a:pt x="274904" y="1022906"/>
                    <a:pt x="260007" y="1019165"/>
                    <a:pt x="245327" y="1014761"/>
                  </a:cubicBezTo>
                  <a:cubicBezTo>
                    <a:pt x="222809" y="1008006"/>
                    <a:pt x="200722" y="999892"/>
                    <a:pt x="178419" y="992458"/>
                  </a:cubicBezTo>
                  <a:lnTo>
                    <a:pt x="78058" y="959005"/>
                  </a:lnTo>
                  <a:lnTo>
                    <a:pt x="44605" y="947853"/>
                  </a:lnTo>
                  <a:cubicBezTo>
                    <a:pt x="7627" y="935527"/>
                    <a:pt x="22905" y="936702"/>
                    <a:pt x="0" y="936702"/>
                  </a:cubicBezTo>
                </a:path>
              </a:pathLst>
            </a:custGeom>
            <a:noFill/>
            <a:ln>
              <a:solidFill>
                <a:srgbClr val="0E07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28454" r="19382" b="20516"/>
          <a:stretch/>
        </p:blipFill>
        <p:spPr>
          <a:xfrm rot="16200000" flipH="1">
            <a:off x="6068363" y="2676765"/>
            <a:ext cx="3301200" cy="2475900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6253108" y="1789283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8 </a:t>
            </a:r>
            <a:r>
              <a:rPr lang="it-IT" dirty="0" err="1"/>
              <a:t>Juò</a:t>
            </a:r>
            <a:r>
              <a:rPr lang="it-IT" dirty="0"/>
              <a:t> 2019 – 14 </a:t>
            </a:r>
            <a:r>
              <a:rPr lang="it-IT" dirty="0" err="1"/>
              <a:t>Jul</a:t>
            </a:r>
            <a:r>
              <a:rPr lang="it-IT" dirty="0"/>
              <a:t> 2019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003260" y="1419951"/>
            <a:ext cx="1214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Pre-event</a:t>
            </a:r>
            <a:endParaRPr lang="it-IT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4227559" y="1419951"/>
            <a:ext cx="114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Co-</a:t>
            </a:r>
            <a:r>
              <a:rPr lang="it-IT" dirty="0" err="1"/>
              <a:t>event</a:t>
            </a:r>
            <a:endParaRPr lang="it-IT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7068395" y="1419951"/>
            <a:ext cx="129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Post-</a:t>
            </a:r>
            <a:r>
              <a:rPr lang="it-IT" dirty="0" err="1"/>
              <a:t>event</a:t>
            </a:r>
            <a:endParaRPr lang="it-IT" dirty="0"/>
          </a:p>
        </p:txBody>
      </p:sp>
      <p:sp>
        <p:nvSpPr>
          <p:cNvPr id="38" name="Figura a mano libera 37"/>
          <p:cNvSpPr/>
          <p:nvPr/>
        </p:nvSpPr>
        <p:spPr>
          <a:xfrm>
            <a:off x="6948264" y="2768575"/>
            <a:ext cx="1193298" cy="1182029"/>
          </a:xfrm>
          <a:custGeom>
            <a:avLst/>
            <a:gdLst>
              <a:gd name="connsiteX0" fmla="*/ 524107 w 1193298"/>
              <a:gd name="connsiteY0" fmla="*/ 0 h 1182029"/>
              <a:gd name="connsiteX1" fmla="*/ 535258 w 1193298"/>
              <a:gd name="connsiteY1" fmla="*/ 66907 h 1182029"/>
              <a:gd name="connsiteX2" fmla="*/ 546410 w 1193298"/>
              <a:gd name="connsiteY2" fmla="*/ 100361 h 1182029"/>
              <a:gd name="connsiteX3" fmla="*/ 557561 w 1193298"/>
              <a:gd name="connsiteY3" fmla="*/ 200722 h 1182029"/>
              <a:gd name="connsiteX4" fmla="*/ 579863 w 1193298"/>
              <a:gd name="connsiteY4" fmla="*/ 234175 h 1182029"/>
              <a:gd name="connsiteX5" fmla="*/ 646771 w 1193298"/>
              <a:gd name="connsiteY5" fmla="*/ 256478 h 1182029"/>
              <a:gd name="connsiteX6" fmla="*/ 680224 w 1193298"/>
              <a:gd name="connsiteY6" fmla="*/ 278780 h 1182029"/>
              <a:gd name="connsiteX7" fmla="*/ 702527 w 1193298"/>
              <a:gd name="connsiteY7" fmla="*/ 301083 h 1182029"/>
              <a:gd name="connsiteX8" fmla="*/ 735980 w 1193298"/>
              <a:gd name="connsiteY8" fmla="*/ 312234 h 1182029"/>
              <a:gd name="connsiteX9" fmla="*/ 758283 w 1193298"/>
              <a:gd name="connsiteY9" fmla="*/ 334536 h 1182029"/>
              <a:gd name="connsiteX10" fmla="*/ 825190 w 1193298"/>
              <a:gd name="connsiteY10" fmla="*/ 367990 h 1182029"/>
              <a:gd name="connsiteX11" fmla="*/ 869795 w 1193298"/>
              <a:gd name="connsiteY11" fmla="*/ 412595 h 1182029"/>
              <a:gd name="connsiteX12" fmla="*/ 903249 w 1193298"/>
              <a:gd name="connsiteY12" fmla="*/ 434897 h 1182029"/>
              <a:gd name="connsiteX13" fmla="*/ 947854 w 1193298"/>
              <a:gd name="connsiteY13" fmla="*/ 479502 h 1182029"/>
              <a:gd name="connsiteX14" fmla="*/ 970156 w 1193298"/>
              <a:gd name="connsiteY14" fmla="*/ 501805 h 1182029"/>
              <a:gd name="connsiteX15" fmla="*/ 1003610 w 1193298"/>
              <a:gd name="connsiteY15" fmla="*/ 512956 h 1182029"/>
              <a:gd name="connsiteX16" fmla="*/ 1059366 w 1193298"/>
              <a:gd name="connsiteY16" fmla="*/ 557561 h 1182029"/>
              <a:gd name="connsiteX17" fmla="*/ 1070517 w 1193298"/>
              <a:gd name="connsiteY17" fmla="*/ 591014 h 1182029"/>
              <a:gd name="connsiteX18" fmla="*/ 1115122 w 1193298"/>
              <a:gd name="connsiteY18" fmla="*/ 635619 h 1182029"/>
              <a:gd name="connsiteX19" fmla="*/ 1126273 w 1193298"/>
              <a:gd name="connsiteY19" fmla="*/ 669073 h 1182029"/>
              <a:gd name="connsiteX20" fmla="*/ 1170878 w 1193298"/>
              <a:gd name="connsiteY20" fmla="*/ 724829 h 1182029"/>
              <a:gd name="connsiteX21" fmla="*/ 1193180 w 1193298"/>
              <a:gd name="connsiteY21" fmla="*/ 791736 h 1182029"/>
              <a:gd name="connsiteX22" fmla="*/ 1159727 w 1193298"/>
              <a:gd name="connsiteY22" fmla="*/ 1014761 h 1182029"/>
              <a:gd name="connsiteX23" fmla="*/ 1148575 w 1193298"/>
              <a:gd name="connsiteY23" fmla="*/ 1048214 h 1182029"/>
              <a:gd name="connsiteX24" fmla="*/ 1137424 w 1193298"/>
              <a:gd name="connsiteY24" fmla="*/ 1081668 h 1182029"/>
              <a:gd name="connsiteX25" fmla="*/ 1103971 w 1193298"/>
              <a:gd name="connsiteY25" fmla="*/ 1092819 h 1182029"/>
              <a:gd name="connsiteX26" fmla="*/ 1081668 w 1193298"/>
              <a:gd name="connsiteY26" fmla="*/ 1115122 h 1182029"/>
              <a:gd name="connsiteX27" fmla="*/ 1014761 w 1193298"/>
              <a:gd name="connsiteY27" fmla="*/ 1137424 h 1182029"/>
              <a:gd name="connsiteX28" fmla="*/ 992458 w 1193298"/>
              <a:gd name="connsiteY28" fmla="*/ 1159726 h 1182029"/>
              <a:gd name="connsiteX29" fmla="*/ 925551 w 1193298"/>
              <a:gd name="connsiteY29" fmla="*/ 1182029 h 1182029"/>
              <a:gd name="connsiteX30" fmla="*/ 724829 w 1193298"/>
              <a:gd name="connsiteY30" fmla="*/ 1170878 h 1182029"/>
              <a:gd name="connsiteX31" fmla="*/ 657922 w 1193298"/>
              <a:gd name="connsiteY31" fmla="*/ 1148575 h 1182029"/>
              <a:gd name="connsiteX32" fmla="*/ 613317 w 1193298"/>
              <a:gd name="connsiteY32" fmla="*/ 1137424 h 1182029"/>
              <a:gd name="connsiteX33" fmla="*/ 546410 w 1193298"/>
              <a:gd name="connsiteY33" fmla="*/ 1115122 h 1182029"/>
              <a:gd name="connsiteX34" fmla="*/ 512956 w 1193298"/>
              <a:gd name="connsiteY34" fmla="*/ 1103970 h 1182029"/>
              <a:gd name="connsiteX35" fmla="*/ 412595 w 1193298"/>
              <a:gd name="connsiteY35" fmla="*/ 1048214 h 1182029"/>
              <a:gd name="connsiteX36" fmla="*/ 289932 w 1193298"/>
              <a:gd name="connsiteY36" fmla="*/ 1025912 h 1182029"/>
              <a:gd name="connsiteX37" fmla="*/ 245327 w 1193298"/>
              <a:gd name="connsiteY37" fmla="*/ 1014761 h 1182029"/>
              <a:gd name="connsiteX38" fmla="*/ 178419 w 1193298"/>
              <a:gd name="connsiteY38" fmla="*/ 992458 h 1182029"/>
              <a:gd name="connsiteX39" fmla="*/ 78058 w 1193298"/>
              <a:gd name="connsiteY39" fmla="*/ 959005 h 1182029"/>
              <a:gd name="connsiteX40" fmla="*/ 44605 w 1193298"/>
              <a:gd name="connsiteY40" fmla="*/ 947853 h 1182029"/>
              <a:gd name="connsiteX41" fmla="*/ 0 w 1193298"/>
              <a:gd name="connsiteY41" fmla="*/ 936702 h 118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3298" h="1182029">
                <a:moveTo>
                  <a:pt x="524107" y="0"/>
                </a:moveTo>
                <a:cubicBezTo>
                  <a:pt x="527824" y="22302"/>
                  <a:pt x="530353" y="44835"/>
                  <a:pt x="535258" y="66907"/>
                </a:cubicBezTo>
                <a:cubicBezTo>
                  <a:pt x="537808" y="78382"/>
                  <a:pt x="544478" y="88766"/>
                  <a:pt x="546410" y="100361"/>
                </a:cubicBezTo>
                <a:cubicBezTo>
                  <a:pt x="551944" y="133563"/>
                  <a:pt x="549397" y="168067"/>
                  <a:pt x="557561" y="200722"/>
                </a:cubicBezTo>
                <a:cubicBezTo>
                  <a:pt x="560811" y="213724"/>
                  <a:pt x="568498" y="227072"/>
                  <a:pt x="579863" y="234175"/>
                </a:cubicBezTo>
                <a:cubicBezTo>
                  <a:pt x="599799" y="246635"/>
                  <a:pt x="627210" y="243437"/>
                  <a:pt x="646771" y="256478"/>
                </a:cubicBezTo>
                <a:cubicBezTo>
                  <a:pt x="657922" y="263912"/>
                  <a:pt x="669759" y="270408"/>
                  <a:pt x="680224" y="278780"/>
                </a:cubicBezTo>
                <a:cubicBezTo>
                  <a:pt x="688434" y="285348"/>
                  <a:pt x="693512" y="295674"/>
                  <a:pt x="702527" y="301083"/>
                </a:cubicBezTo>
                <a:cubicBezTo>
                  <a:pt x="712606" y="307131"/>
                  <a:pt x="724829" y="308517"/>
                  <a:pt x="735980" y="312234"/>
                </a:cubicBezTo>
                <a:cubicBezTo>
                  <a:pt x="743414" y="319668"/>
                  <a:pt x="749268" y="329127"/>
                  <a:pt x="758283" y="334536"/>
                </a:cubicBezTo>
                <a:cubicBezTo>
                  <a:pt x="824239" y="374109"/>
                  <a:pt x="759393" y="311592"/>
                  <a:pt x="825190" y="367990"/>
                </a:cubicBezTo>
                <a:cubicBezTo>
                  <a:pt x="841155" y="381674"/>
                  <a:pt x="852299" y="400932"/>
                  <a:pt x="869795" y="412595"/>
                </a:cubicBezTo>
                <a:cubicBezTo>
                  <a:pt x="880946" y="420029"/>
                  <a:pt x="893073" y="426175"/>
                  <a:pt x="903249" y="434897"/>
                </a:cubicBezTo>
                <a:cubicBezTo>
                  <a:pt x="919214" y="448581"/>
                  <a:pt x="932986" y="464634"/>
                  <a:pt x="947854" y="479502"/>
                </a:cubicBezTo>
                <a:cubicBezTo>
                  <a:pt x="955288" y="486936"/>
                  <a:pt x="960182" y="498480"/>
                  <a:pt x="970156" y="501805"/>
                </a:cubicBezTo>
                <a:lnTo>
                  <a:pt x="1003610" y="512956"/>
                </a:lnTo>
                <a:cubicBezTo>
                  <a:pt x="1018805" y="523086"/>
                  <a:pt x="1048773" y="539906"/>
                  <a:pt x="1059366" y="557561"/>
                </a:cubicBezTo>
                <a:cubicBezTo>
                  <a:pt x="1065414" y="567640"/>
                  <a:pt x="1063685" y="581449"/>
                  <a:pt x="1070517" y="591014"/>
                </a:cubicBezTo>
                <a:cubicBezTo>
                  <a:pt x="1082739" y="608124"/>
                  <a:pt x="1115122" y="635619"/>
                  <a:pt x="1115122" y="635619"/>
                </a:cubicBezTo>
                <a:cubicBezTo>
                  <a:pt x="1118839" y="646770"/>
                  <a:pt x="1121016" y="658559"/>
                  <a:pt x="1126273" y="669073"/>
                </a:cubicBezTo>
                <a:cubicBezTo>
                  <a:pt x="1140340" y="697207"/>
                  <a:pt x="1150134" y="704085"/>
                  <a:pt x="1170878" y="724829"/>
                </a:cubicBezTo>
                <a:cubicBezTo>
                  <a:pt x="1178312" y="747131"/>
                  <a:pt x="1194855" y="768287"/>
                  <a:pt x="1193180" y="791736"/>
                </a:cubicBezTo>
                <a:cubicBezTo>
                  <a:pt x="1180355" y="971289"/>
                  <a:pt x="1198526" y="898364"/>
                  <a:pt x="1159727" y="1014761"/>
                </a:cubicBezTo>
                <a:lnTo>
                  <a:pt x="1148575" y="1048214"/>
                </a:lnTo>
                <a:cubicBezTo>
                  <a:pt x="1144858" y="1059365"/>
                  <a:pt x="1148575" y="1077951"/>
                  <a:pt x="1137424" y="1081668"/>
                </a:cubicBezTo>
                <a:lnTo>
                  <a:pt x="1103971" y="1092819"/>
                </a:lnTo>
                <a:cubicBezTo>
                  <a:pt x="1096537" y="1100253"/>
                  <a:pt x="1091072" y="1110420"/>
                  <a:pt x="1081668" y="1115122"/>
                </a:cubicBezTo>
                <a:cubicBezTo>
                  <a:pt x="1060641" y="1125635"/>
                  <a:pt x="1014761" y="1137424"/>
                  <a:pt x="1014761" y="1137424"/>
                </a:cubicBezTo>
                <a:cubicBezTo>
                  <a:pt x="1007327" y="1144858"/>
                  <a:pt x="1001862" y="1155024"/>
                  <a:pt x="992458" y="1159726"/>
                </a:cubicBezTo>
                <a:cubicBezTo>
                  <a:pt x="971431" y="1170239"/>
                  <a:pt x="925551" y="1182029"/>
                  <a:pt x="925551" y="1182029"/>
                </a:cubicBezTo>
                <a:cubicBezTo>
                  <a:pt x="858644" y="1178312"/>
                  <a:pt x="791322" y="1179190"/>
                  <a:pt x="724829" y="1170878"/>
                </a:cubicBezTo>
                <a:cubicBezTo>
                  <a:pt x="701502" y="1167962"/>
                  <a:pt x="680729" y="1154277"/>
                  <a:pt x="657922" y="1148575"/>
                </a:cubicBezTo>
                <a:cubicBezTo>
                  <a:pt x="643054" y="1144858"/>
                  <a:pt x="627997" y="1141828"/>
                  <a:pt x="613317" y="1137424"/>
                </a:cubicBezTo>
                <a:cubicBezTo>
                  <a:pt x="590800" y="1130669"/>
                  <a:pt x="568712" y="1122556"/>
                  <a:pt x="546410" y="1115122"/>
                </a:cubicBezTo>
                <a:cubicBezTo>
                  <a:pt x="535259" y="1111405"/>
                  <a:pt x="522736" y="1110490"/>
                  <a:pt x="512956" y="1103970"/>
                </a:cubicBezTo>
                <a:cubicBezTo>
                  <a:pt x="463128" y="1070752"/>
                  <a:pt x="459698" y="1059990"/>
                  <a:pt x="412595" y="1048214"/>
                </a:cubicBezTo>
                <a:cubicBezTo>
                  <a:pt x="364766" y="1036257"/>
                  <a:pt x="339630" y="1035851"/>
                  <a:pt x="289932" y="1025912"/>
                </a:cubicBezTo>
                <a:cubicBezTo>
                  <a:pt x="274904" y="1022906"/>
                  <a:pt x="260007" y="1019165"/>
                  <a:pt x="245327" y="1014761"/>
                </a:cubicBezTo>
                <a:cubicBezTo>
                  <a:pt x="222809" y="1008006"/>
                  <a:pt x="200722" y="999892"/>
                  <a:pt x="178419" y="992458"/>
                </a:cubicBezTo>
                <a:lnTo>
                  <a:pt x="78058" y="959005"/>
                </a:lnTo>
                <a:lnTo>
                  <a:pt x="44605" y="947853"/>
                </a:lnTo>
                <a:cubicBezTo>
                  <a:pt x="7627" y="935527"/>
                  <a:pt x="22905" y="936702"/>
                  <a:pt x="0" y="936702"/>
                </a:cubicBezTo>
              </a:path>
            </a:pathLst>
          </a:custGeom>
          <a:noFill/>
          <a:ln>
            <a:solidFill>
              <a:srgbClr val="0E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Text Box 74">
            <a:extLst>
              <a:ext uri="{FF2B5EF4-FFF2-40B4-BE49-F238E27FC236}">
                <a16:creationId xmlns:a16="http://schemas.microsoft.com/office/drawing/2014/main" id="{292FBC1D-8B4E-6F4D-A9E9-86C50767B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73" y="827190"/>
            <a:ext cx="9144000" cy="3539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Stromboli, 3rd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July</a:t>
            </a:r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 2019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paroxysm</a:t>
            </a:r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 – Sentinel-1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Descending</a:t>
            </a:r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Orbit</a:t>
            </a:r>
            <a:endParaRPr lang="en-US" altLang="it-IT" sz="20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2">
            <a:extLst>
              <a:ext uri="{FF2B5EF4-FFF2-40B4-BE49-F238E27FC236}">
                <a16:creationId xmlns:a16="http://schemas.microsoft.com/office/drawing/2014/main" id="{86970BDA-D069-3248-967F-E4FE9C02C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solidFill>
                  <a:srgbClr val="000000"/>
                </a:solidFill>
                <a:latin typeface="Tahoma" charset="0"/>
              </a:rPr>
              <a:t>DInSAR</a:t>
            </a:r>
            <a:r>
              <a:rPr lang="en-US" sz="2800" b="1" dirty="0">
                <a:solidFill>
                  <a:srgbClr val="000000"/>
                </a:solidFill>
                <a:latin typeface="Tahoma" charset="0"/>
              </a:rPr>
              <a:t> Limitations: temporal decorrelation</a:t>
            </a:r>
          </a:p>
        </p:txBody>
      </p:sp>
    </p:spTree>
    <p:extLst>
      <p:ext uri="{BB962C8B-B14F-4D97-AF65-F5344CB8AC3E}">
        <p14:creationId xmlns:p14="http://schemas.microsoft.com/office/powerpoint/2010/main" val="4539133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-169644" y="2692801"/>
            <a:ext cx="3334215" cy="2476846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080691" y="2692801"/>
            <a:ext cx="3334215" cy="247684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29048" r="19074" b="19679"/>
          <a:stretch/>
        </p:blipFill>
        <p:spPr>
          <a:xfrm rot="16200000" flipH="1">
            <a:off x="6068617" y="2688100"/>
            <a:ext cx="3301593" cy="2476800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 rot="20880000">
            <a:off x="2833833" y="4495942"/>
            <a:ext cx="421910" cy="1060206"/>
            <a:chOff x="3712972" y="4848423"/>
            <a:chExt cx="421910" cy="1060206"/>
          </a:xfrm>
        </p:grpSpPr>
        <p:cxnSp>
          <p:nvCxnSpPr>
            <p:cNvPr id="12" name="Connettore 2 11"/>
            <p:cNvCxnSpPr/>
            <p:nvPr/>
          </p:nvCxnSpPr>
          <p:spPr>
            <a:xfrm flipV="1">
              <a:off x="3923928" y="5301208"/>
              <a:ext cx="0" cy="6074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/>
            <p:cNvSpPr txBox="1"/>
            <p:nvPr/>
          </p:nvSpPr>
          <p:spPr>
            <a:xfrm>
              <a:off x="3712972" y="4848423"/>
              <a:ext cx="4219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 err="1"/>
                <a:t>N</a:t>
              </a:r>
              <a:endParaRPr lang="it-IT" sz="2800" b="1" dirty="0"/>
            </a:p>
          </p:txBody>
        </p:sp>
      </p:grpSp>
      <p:grpSp>
        <p:nvGrpSpPr>
          <p:cNvPr id="30" name="Gruppo 29"/>
          <p:cNvGrpSpPr/>
          <p:nvPr/>
        </p:nvGrpSpPr>
        <p:grpSpPr>
          <a:xfrm rot="10800000">
            <a:off x="2872245" y="2199543"/>
            <a:ext cx="369332" cy="1055032"/>
            <a:chOff x="3554726" y="4974884"/>
            <a:chExt cx="369332" cy="1055032"/>
          </a:xfrm>
        </p:grpSpPr>
        <p:cxnSp>
          <p:nvCxnSpPr>
            <p:cNvPr id="31" name="Connettore 2 30"/>
            <p:cNvCxnSpPr/>
            <p:nvPr/>
          </p:nvCxnSpPr>
          <p:spPr>
            <a:xfrm flipV="1">
              <a:off x="3895400" y="4974884"/>
              <a:ext cx="0" cy="972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sellaDiTesto 31"/>
            <p:cNvSpPr txBox="1"/>
            <p:nvPr/>
          </p:nvSpPr>
          <p:spPr>
            <a:xfrm rot="5400000">
              <a:off x="3246308" y="5352167"/>
              <a:ext cx="986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/>
                <a:t>Azimuth</a:t>
              </a:r>
              <a:endParaRPr lang="it-IT" b="1" dirty="0"/>
            </a:p>
          </p:txBody>
        </p:sp>
      </p:grpSp>
      <p:sp>
        <p:nvSpPr>
          <p:cNvPr id="36" name="Figura a mano libera 35"/>
          <p:cNvSpPr/>
          <p:nvPr/>
        </p:nvSpPr>
        <p:spPr>
          <a:xfrm>
            <a:off x="3942227" y="2780928"/>
            <a:ext cx="1193298" cy="1182029"/>
          </a:xfrm>
          <a:custGeom>
            <a:avLst/>
            <a:gdLst>
              <a:gd name="connsiteX0" fmla="*/ 524107 w 1193298"/>
              <a:gd name="connsiteY0" fmla="*/ 0 h 1182029"/>
              <a:gd name="connsiteX1" fmla="*/ 535258 w 1193298"/>
              <a:gd name="connsiteY1" fmla="*/ 66907 h 1182029"/>
              <a:gd name="connsiteX2" fmla="*/ 546410 w 1193298"/>
              <a:gd name="connsiteY2" fmla="*/ 100361 h 1182029"/>
              <a:gd name="connsiteX3" fmla="*/ 557561 w 1193298"/>
              <a:gd name="connsiteY3" fmla="*/ 200722 h 1182029"/>
              <a:gd name="connsiteX4" fmla="*/ 579863 w 1193298"/>
              <a:gd name="connsiteY4" fmla="*/ 234175 h 1182029"/>
              <a:gd name="connsiteX5" fmla="*/ 646771 w 1193298"/>
              <a:gd name="connsiteY5" fmla="*/ 256478 h 1182029"/>
              <a:gd name="connsiteX6" fmla="*/ 680224 w 1193298"/>
              <a:gd name="connsiteY6" fmla="*/ 278780 h 1182029"/>
              <a:gd name="connsiteX7" fmla="*/ 702527 w 1193298"/>
              <a:gd name="connsiteY7" fmla="*/ 301083 h 1182029"/>
              <a:gd name="connsiteX8" fmla="*/ 735980 w 1193298"/>
              <a:gd name="connsiteY8" fmla="*/ 312234 h 1182029"/>
              <a:gd name="connsiteX9" fmla="*/ 758283 w 1193298"/>
              <a:gd name="connsiteY9" fmla="*/ 334536 h 1182029"/>
              <a:gd name="connsiteX10" fmla="*/ 825190 w 1193298"/>
              <a:gd name="connsiteY10" fmla="*/ 367990 h 1182029"/>
              <a:gd name="connsiteX11" fmla="*/ 869795 w 1193298"/>
              <a:gd name="connsiteY11" fmla="*/ 412595 h 1182029"/>
              <a:gd name="connsiteX12" fmla="*/ 903249 w 1193298"/>
              <a:gd name="connsiteY12" fmla="*/ 434897 h 1182029"/>
              <a:gd name="connsiteX13" fmla="*/ 947854 w 1193298"/>
              <a:gd name="connsiteY13" fmla="*/ 479502 h 1182029"/>
              <a:gd name="connsiteX14" fmla="*/ 970156 w 1193298"/>
              <a:gd name="connsiteY14" fmla="*/ 501805 h 1182029"/>
              <a:gd name="connsiteX15" fmla="*/ 1003610 w 1193298"/>
              <a:gd name="connsiteY15" fmla="*/ 512956 h 1182029"/>
              <a:gd name="connsiteX16" fmla="*/ 1059366 w 1193298"/>
              <a:gd name="connsiteY16" fmla="*/ 557561 h 1182029"/>
              <a:gd name="connsiteX17" fmla="*/ 1070517 w 1193298"/>
              <a:gd name="connsiteY17" fmla="*/ 591014 h 1182029"/>
              <a:gd name="connsiteX18" fmla="*/ 1115122 w 1193298"/>
              <a:gd name="connsiteY18" fmla="*/ 635619 h 1182029"/>
              <a:gd name="connsiteX19" fmla="*/ 1126273 w 1193298"/>
              <a:gd name="connsiteY19" fmla="*/ 669073 h 1182029"/>
              <a:gd name="connsiteX20" fmla="*/ 1170878 w 1193298"/>
              <a:gd name="connsiteY20" fmla="*/ 724829 h 1182029"/>
              <a:gd name="connsiteX21" fmla="*/ 1193180 w 1193298"/>
              <a:gd name="connsiteY21" fmla="*/ 791736 h 1182029"/>
              <a:gd name="connsiteX22" fmla="*/ 1159727 w 1193298"/>
              <a:gd name="connsiteY22" fmla="*/ 1014761 h 1182029"/>
              <a:gd name="connsiteX23" fmla="*/ 1148575 w 1193298"/>
              <a:gd name="connsiteY23" fmla="*/ 1048214 h 1182029"/>
              <a:gd name="connsiteX24" fmla="*/ 1137424 w 1193298"/>
              <a:gd name="connsiteY24" fmla="*/ 1081668 h 1182029"/>
              <a:gd name="connsiteX25" fmla="*/ 1103971 w 1193298"/>
              <a:gd name="connsiteY25" fmla="*/ 1092819 h 1182029"/>
              <a:gd name="connsiteX26" fmla="*/ 1081668 w 1193298"/>
              <a:gd name="connsiteY26" fmla="*/ 1115122 h 1182029"/>
              <a:gd name="connsiteX27" fmla="*/ 1014761 w 1193298"/>
              <a:gd name="connsiteY27" fmla="*/ 1137424 h 1182029"/>
              <a:gd name="connsiteX28" fmla="*/ 992458 w 1193298"/>
              <a:gd name="connsiteY28" fmla="*/ 1159726 h 1182029"/>
              <a:gd name="connsiteX29" fmla="*/ 925551 w 1193298"/>
              <a:gd name="connsiteY29" fmla="*/ 1182029 h 1182029"/>
              <a:gd name="connsiteX30" fmla="*/ 724829 w 1193298"/>
              <a:gd name="connsiteY30" fmla="*/ 1170878 h 1182029"/>
              <a:gd name="connsiteX31" fmla="*/ 657922 w 1193298"/>
              <a:gd name="connsiteY31" fmla="*/ 1148575 h 1182029"/>
              <a:gd name="connsiteX32" fmla="*/ 613317 w 1193298"/>
              <a:gd name="connsiteY32" fmla="*/ 1137424 h 1182029"/>
              <a:gd name="connsiteX33" fmla="*/ 546410 w 1193298"/>
              <a:gd name="connsiteY33" fmla="*/ 1115122 h 1182029"/>
              <a:gd name="connsiteX34" fmla="*/ 512956 w 1193298"/>
              <a:gd name="connsiteY34" fmla="*/ 1103970 h 1182029"/>
              <a:gd name="connsiteX35" fmla="*/ 412595 w 1193298"/>
              <a:gd name="connsiteY35" fmla="*/ 1048214 h 1182029"/>
              <a:gd name="connsiteX36" fmla="*/ 289932 w 1193298"/>
              <a:gd name="connsiteY36" fmla="*/ 1025912 h 1182029"/>
              <a:gd name="connsiteX37" fmla="*/ 245327 w 1193298"/>
              <a:gd name="connsiteY37" fmla="*/ 1014761 h 1182029"/>
              <a:gd name="connsiteX38" fmla="*/ 178419 w 1193298"/>
              <a:gd name="connsiteY38" fmla="*/ 992458 h 1182029"/>
              <a:gd name="connsiteX39" fmla="*/ 78058 w 1193298"/>
              <a:gd name="connsiteY39" fmla="*/ 959005 h 1182029"/>
              <a:gd name="connsiteX40" fmla="*/ 44605 w 1193298"/>
              <a:gd name="connsiteY40" fmla="*/ 947853 h 1182029"/>
              <a:gd name="connsiteX41" fmla="*/ 0 w 1193298"/>
              <a:gd name="connsiteY41" fmla="*/ 936702 h 118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3298" h="1182029">
                <a:moveTo>
                  <a:pt x="524107" y="0"/>
                </a:moveTo>
                <a:cubicBezTo>
                  <a:pt x="527824" y="22302"/>
                  <a:pt x="530353" y="44835"/>
                  <a:pt x="535258" y="66907"/>
                </a:cubicBezTo>
                <a:cubicBezTo>
                  <a:pt x="537808" y="78382"/>
                  <a:pt x="544478" y="88766"/>
                  <a:pt x="546410" y="100361"/>
                </a:cubicBezTo>
                <a:cubicBezTo>
                  <a:pt x="551944" y="133563"/>
                  <a:pt x="549397" y="168067"/>
                  <a:pt x="557561" y="200722"/>
                </a:cubicBezTo>
                <a:cubicBezTo>
                  <a:pt x="560811" y="213724"/>
                  <a:pt x="568498" y="227072"/>
                  <a:pt x="579863" y="234175"/>
                </a:cubicBezTo>
                <a:cubicBezTo>
                  <a:pt x="599799" y="246635"/>
                  <a:pt x="627210" y="243437"/>
                  <a:pt x="646771" y="256478"/>
                </a:cubicBezTo>
                <a:cubicBezTo>
                  <a:pt x="657922" y="263912"/>
                  <a:pt x="669759" y="270408"/>
                  <a:pt x="680224" y="278780"/>
                </a:cubicBezTo>
                <a:cubicBezTo>
                  <a:pt x="688434" y="285348"/>
                  <a:pt x="693512" y="295674"/>
                  <a:pt x="702527" y="301083"/>
                </a:cubicBezTo>
                <a:cubicBezTo>
                  <a:pt x="712606" y="307131"/>
                  <a:pt x="724829" y="308517"/>
                  <a:pt x="735980" y="312234"/>
                </a:cubicBezTo>
                <a:cubicBezTo>
                  <a:pt x="743414" y="319668"/>
                  <a:pt x="749268" y="329127"/>
                  <a:pt x="758283" y="334536"/>
                </a:cubicBezTo>
                <a:cubicBezTo>
                  <a:pt x="824239" y="374109"/>
                  <a:pt x="759393" y="311592"/>
                  <a:pt x="825190" y="367990"/>
                </a:cubicBezTo>
                <a:cubicBezTo>
                  <a:pt x="841155" y="381674"/>
                  <a:pt x="852299" y="400932"/>
                  <a:pt x="869795" y="412595"/>
                </a:cubicBezTo>
                <a:cubicBezTo>
                  <a:pt x="880946" y="420029"/>
                  <a:pt x="893073" y="426175"/>
                  <a:pt x="903249" y="434897"/>
                </a:cubicBezTo>
                <a:cubicBezTo>
                  <a:pt x="919214" y="448581"/>
                  <a:pt x="932986" y="464634"/>
                  <a:pt x="947854" y="479502"/>
                </a:cubicBezTo>
                <a:cubicBezTo>
                  <a:pt x="955288" y="486936"/>
                  <a:pt x="960182" y="498480"/>
                  <a:pt x="970156" y="501805"/>
                </a:cubicBezTo>
                <a:lnTo>
                  <a:pt x="1003610" y="512956"/>
                </a:lnTo>
                <a:cubicBezTo>
                  <a:pt x="1018805" y="523086"/>
                  <a:pt x="1048773" y="539906"/>
                  <a:pt x="1059366" y="557561"/>
                </a:cubicBezTo>
                <a:cubicBezTo>
                  <a:pt x="1065414" y="567640"/>
                  <a:pt x="1063685" y="581449"/>
                  <a:pt x="1070517" y="591014"/>
                </a:cubicBezTo>
                <a:cubicBezTo>
                  <a:pt x="1082739" y="608124"/>
                  <a:pt x="1115122" y="635619"/>
                  <a:pt x="1115122" y="635619"/>
                </a:cubicBezTo>
                <a:cubicBezTo>
                  <a:pt x="1118839" y="646770"/>
                  <a:pt x="1121016" y="658559"/>
                  <a:pt x="1126273" y="669073"/>
                </a:cubicBezTo>
                <a:cubicBezTo>
                  <a:pt x="1140340" y="697207"/>
                  <a:pt x="1150134" y="704085"/>
                  <a:pt x="1170878" y="724829"/>
                </a:cubicBezTo>
                <a:cubicBezTo>
                  <a:pt x="1178312" y="747131"/>
                  <a:pt x="1194855" y="768287"/>
                  <a:pt x="1193180" y="791736"/>
                </a:cubicBezTo>
                <a:cubicBezTo>
                  <a:pt x="1180355" y="971289"/>
                  <a:pt x="1198526" y="898364"/>
                  <a:pt x="1159727" y="1014761"/>
                </a:cubicBezTo>
                <a:lnTo>
                  <a:pt x="1148575" y="1048214"/>
                </a:lnTo>
                <a:cubicBezTo>
                  <a:pt x="1144858" y="1059365"/>
                  <a:pt x="1148575" y="1077951"/>
                  <a:pt x="1137424" y="1081668"/>
                </a:cubicBezTo>
                <a:lnTo>
                  <a:pt x="1103971" y="1092819"/>
                </a:lnTo>
                <a:cubicBezTo>
                  <a:pt x="1096537" y="1100253"/>
                  <a:pt x="1091072" y="1110420"/>
                  <a:pt x="1081668" y="1115122"/>
                </a:cubicBezTo>
                <a:cubicBezTo>
                  <a:pt x="1060641" y="1125635"/>
                  <a:pt x="1014761" y="1137424"/>
                  <a:pt x="1014761" y="1137424"/>
                </a:cubicBezTo>
                <a:cubicBezTo>
                  <a:pt x="1007327" y="1144858"/>
                  <a:pt x="1001862" y="1155024"/>
                  <a:pt x="992458" y="1159726"/>
                </a:cubicBezTo>
                <a:cubicBezTo>
                  <a:pt x="971431" y="1170239"/>
                  <a:pt x="925551" y="1182029"/>
                  <a:pt x="925551" y="1182029"/>
                </a:cubicBezTo>
                <a:cubicBezTo>
                  <a:pt x="858644" y="1178312"/>
                  <a:pt x="791322" y="1179190"/>
                  <a:pt x="724829" y="1170878"/>
                </a:cubicBezTo>
                <a:cubicBezTo>
                  <a:pt x="701502" y="1167962"/>
                  <a:pt x="680729" y="1154277"/>
                  <a:pt x="657922" y="1148575"/>
                </a:cubicBezTo>
                <a:cubicBezTo>
                  <a:pt x="643054" y="1144858"/>
                  <a:pt x="627997" y="1141828"/>
                  <a:pt x="613317" y="1137424"/>
                </a:cubicBezTo>
                <a:cubicBezTo>
                  <a:pt x="590800" y="1130669"/>
                  <a:pt x="568712" y="1122556"/>
                  <a:pt x="546410" y="1115122"/>
                </a:cubicBezTo>
                <a:cubicBezTo>
                  <a:pt x="535259" y="1111405"/>
                  <a:pt x="522736" y="1110490"/>
                  <a:pt x="512956" y="1103970"/>
                </a:cubicBezTo>
                <a:cubicBezTo>
                  <a:pt x="463128" y="1070752"/>
                  <a:pt x="459698" y="1059990"/>
                  <a:pt x="412595" y="1048214"/>
                </a:cubicBezTo>
                <a:cubicBezTo>
                  <a:pt x="364766" y="1036257"/>
                  <a:pt x="339630" y="1035851"/>
                  <a:pt x="289932" y="1025912"/>
                </a:cubicBezTo>
                <a:cubicBezTo>
                  <a:pt x="274904" y="1022906"/>
                  <a:pt x="260007" y="1019165"/>
                  <a:pt x="245327" y="1014761"/>
                </a:cubicBezTo>
                <a:cubicBezTo>
                  <a:pt x="222809" y="1008006"/>
                  <a:pt x="200722" y="999892"/>
                  <a:pt x="178419" y="992458"/>
                </a:cubicBezTo>
                <a:lnTo>
                  <a:pt x="78058" y="959005"/>
                </a:lnTo>
                <a:lnTo>
                  <a:pt x="44605" y="947853"/>
                </a:lnTo>
                <a:cubicBezTo>
                  <a:pt x="7627" y="935527"/>
                  <a:pt x="22905" y="936702"/>
                  <a:pt x="0" y="93670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igura a mano libera 36"/>
          <p:cNvSpPr/>
          <p:nvPr/>
        </p:nvSpPr>
        <p:spPr>
          <a:xfrm>
            <a:off x="697052" y="2800243"/>
            <a:ext cx="1193298" cy="1182029"/>
          </a:xfrm>
          <a:custGeom>
            <a:avLst/>
            <a:gdLst>
              <a:gd name="connsiteX0" fmla="*/ 524107 w 1193298"/>
              <a:gd name="connsiteY0" fmla="*/ 0 h 1182029"/>
              <a:gd name="connsiteX1" fmla="*/ 535258 w 1193298"/>
              <a:gd name="connsiteY1" fmla="*/ 66907 h 1182029"/>
              <a:gd name="connsiteX2" fmla="*/ 546410 w 1193298"/>
              <a:gd name="connsiteY2" fmla="*/ 100361 h 1182029"/>
              <a:gd name="connsiteX3" fmla="*/ 557561 w 1193298"/>
              <a:gd name="connsiteY3" fmla="*/ 200722 h 1182029"/>
              <a:gd name="connsiteX4" fmla="*/ 579863 w 1193298"/>
              <a:gd name="connsiteY4" fmla="*/ 234175 h 1182029"/>
              <a:gd name="connsiteX5" fmla="*/ 646771 w 1193298"/>
              <a:gd name="connsiteY5" fmla="*/ 256478 h 1182029"/>
              <a:gd name="connsiteX6" fmla="*/ 680224 w 1193298"/>
              <a:gd name="connsiteY6" fmla="*/ 278780 h 1182029"/>
              <a:gd name="connsiteX7" fmla="*/ 702527 w 1193298"/>
              <a:gd name="connsiteY7" fmla="*/ 301083 h 1182029"/>
              <a:gd name="connsiteX8" fmla="*/ 735980 w 1193298"/>
              <a:gd name="connsiteY8" fmla="*/ 312234 h 1182029"/>
              <a:gd name="connsiteX9" fmla="*/ 758283 w 1193298"/>
              <a:gd name="connsiteY9" fmla="*/ 334536 h 1182029"/>
              <a:gd name="connsiteX10" fmla="*/ 825190 w 1193298"/>
              <a:gd name="connsiteY10" fmla="*/ 367990 h 1182029"/>
              <a:gd name="connsiteX11" fmla="*/ 869795 w 1193298"/>
              <a:gd name="connsiteY11" fmla="*/ 412595 h 1182029"/>
              <a:gd name="connsiteX12" fmla="*/ 903249 w 1193298"/>
              <a:gd name="connsiteY12" fmla="*/ 434897 h 1182029"/>
              <a:gd name="connsiteX13" fmla="*/ 947854 w 1193298"/>
              <a:gd name="connsiteY13" fmla="*/ 479502 h 1182029"/>
              <a:gd name="connsiteX14" fmla="*/ 970156 w 1193298"/>
              <a:gd name="connsiteY14" fmla="*/ 501805 h 1182029"/>
              <a:gd name="connsiteX15" fmla="*/ 1003610 w 1193298"/>
              <a:gd name="connsiteY15" fmla="*/ 512956 h 1182029"/>
              <a:gd name="connsiteX16" fmla="*/ 1059366 w 1193298"/>
              <a:gd name="connsiteY16" fmla="*/ 557561 h 1182029"/>
              <a:gd name="connsiteX17" fmla="*/ 1070517 w 1193298"/>
              <a:gd name="connsiteY17" fmla="*/ 591014 h 1182029"/>
              <a:gd name="connsiteX18" fmla="*/ 1115122 w 1193298"/>
              <a:gd name="connsiteY18" fmla="*/ 635619 h 1182029"/>
              <a:gd name="connsiteX19" fmla="*/ 1126273 w 1193298"/>
              <a:gd name="connsiteY19" fmla="*/ 669073 h 1182029"/>
              <a:gd name="connsiteX20" fmla="*/ 1170878 w 1193298"/>
              <a:gd name="connsiteY20" fmla="*/ 724829 h 1182029"/>
              <a:gd name="connsiteX21" fmla="*/ 1193180 w 1193298"/>
              <a:gd name="connsiteY21" fmla="*/ 791736 h 1182029"/>
              <a:gd name="connsiteX22" fmla="*/ 1159727 w 1193298"/>
              <a:gd name="connsiteY22" fmla="*/ 1014761 h 1182029"/>
              <a:gd name="connsiteX23" fmla="*/ 1148575 w 1193298"/>
              <a:gd name="connsiteY23" fmla="*/ 1048214 h 1182029"/>
              <a:gd name="connsiteX24" fmla="*/ 1137424 w 1193298"/>
              <a:gd name="connsiteY24" fmla="*/ 1081668 h 1182029"/>
              <a:gd name="connsiteX25" fmla="*/ 1103971 w 1193298"/>
              <a:gd name="connsiteY25" fmla="*/ 1092819 h 1182029"/>
              <a:gd name="connsiteX26" fmla="*/ 1081668 w 1193298"/>
              <a:gd name="connsiteY26" fmla="*/ 1115122 h 1182029"/>
              <a:gd name="connsiteX27" fmla="*/ 1014761 w 1193298"/>
              <a:gd name="connsiteY27" fmla="*/ 1137424 h 1182029"/>
              <a:gd name="connsiteX28" fmla="*/ 992458 w 1193298"/>
              <a:gd name="connsiteY28" fmla="*/ 1159726 h 1182029"/>
              <a:gd name="connsiteX29" fmla="*/ 925551 w 1193298"/>
              <a:gd name="connsiteY29" fmla="*/ 1182029 h 1182029"/>
              <a:gd name="connsiteX30" fmla="*/ 724829 w 1193298"/>
              <a:gd name="connsiteY30" fmla="*/ 1170878 h 1182029"/>
              <a:gd name="connsiteX31" fmla="*/ 657922 w 1193298"/>
              <a:gd name="connsiteY31" fmla="*/ 1148575 h 1182029"/>
              <a:gd name="connsiteX32" fmla="*/ 613317 w 1193298"/>
              <a:gd name="connsiteY32" fmla="*/ 1137424 h 1182029"/>
              <a:gd name="connsiteX33" fmla="*/ 546410 w 1193298"/>
              <a:gd name="connsiteY33" fmla="*/ 1115122 h 1182029"/>
              <a:gd name="connsiteX34" fmla="*/ 512956 w 1193298"/>
              <a:gd name="connsiteY34" fmla="*/ 1103970 h 1182029"/>
              <a:gd name="connsiteX35" fmla="*/ 412595 w 1193298"/>
              <a:gd name="connsiteY35" fmla="*/ 1048214 h 1182029"/>
              <a:gd name="connsiteX36" fmla="*/ 289932 w 1193298"/>
              <a:gd name="connsiteY36" fmla="*/ 1025912 h 1182029"/>
              <a:gd name="connsiteX37" fmla="*/ 245327 w 1193298"/>
              <a:gd name="connsiteY37" fmla="*/ 1014761 h 1182029"/>
              <a:gd name="connsiteX38" fmla="*/ 178419 w 1193298"/>
              <a:gd name="connsiteY38" fmla="*/ 992458 h 1182029"/>
              <a:gd name="connsiteX39" fmla="*/ 78058 w 1193298"/>
              <a:gd name="connsiteY39" fmla="*/ 959005 h 1182029"/>
              <a:gd name="connsiteX40" fmla="*/ 44605 w 1193298"/>
              <a:gd name="connsiteY40" fmla="*/ 947853 h 1182029"/>
              <a:gd name="connsiteX41" fmla="*/ 0 w 1193298"/>
              <a:gd name="connsiteY41" fmla="*/ 936702 h 118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3298" h="1182029">
                <a:moveTo>
                  <a:pt x="524107" y="0"/>
                </a:moveTo>
                <a:cubicBezTo>
                  <a:pt x="527824" y="22302"/>
                  <a:pt x="530353" y="44835"/>
                  <a:pt x="535258" y="66907"/>
                </a:cubicBezTo>
                <a:cubicBezTo>
                  <a:pt x="537808" y="78382"/>
                  <a:pt x="544478" y="88766"/>
                  <a:pt x="546410" y="100361"/>
                </a:cubicBezTo>
                <a:cubicBezTo>
                  <a:pt x="551944" y="133563"/>
                  <a:pt x="549397" y="168067"/>
                  <a:pt x="557561" y="200722"/>
                </a:cubicBezTo>
                <a:cubicBezTo>
                  <a:pt x="560811" y="213724"/>
                  <a:pt x="568498" y="227072"/>
                  <a:pt x="579863" y="234175"/>
                </a:cubicBezTo>
                <a:cubicBezTo>
                  <a:pt x="599799" y="246635"/>
                  <a:pt x="627210" y="243437"/>
                  <a:pt x="646771" y="256478"/>
                </a:cubicBezTo>
                <a:cubicBezTo>
                  <a:pt x="657922" y="263912"/>
                  <a:pt x="669759" y="270408"/>
                  <a:pt x="680224" y="278780"/>
                </a:cubicBezTo>
                <a:cubicBezTo>
                  <a:pt x="688434" y="285348"/>
                  <a:pt x="693512" y="295674"/>
                  <a:pt x="702527" y="301083"/>
                </a:cubicBezTo>
                <a:cubicBezTo>
                  <a:pt x="712606" y="307131"/>
                  <a:pt x="724829" y="308517"/>
                  <a:pt x="735980" y="312234"/>
                </a:cubicBezTo>
                <a:cubicBezTo>
                  <a:pt x="743414" y="319668"/>
                  <a:pt x="749268" y="329127"/>
                  <a:pt x="758283" y="334536"/>
                </a:cubicBezTo>
                <a:cubicBezTo>
                  <a:pt x="824239" y="374109"/>
                  <a:pt x="759393" y="311592"/>
                  <a:pt x="825190" y="367990"/>
                </a:cubicBezTo>
                <a:cubicBezTo>
                  <a:pt x="841155" y="381674"/>
                  <a:pt x="852299" y="400932"/>
                  <a:pt x="869795" y="412595"/>
                </a:cubicBezTo>
                <a:cubicBezTo>
                  <a:pt x="880946" y="420029"/>
                  <a:pt x="893073" y="426175"/>
                  <a:pt x="903249" y="434897"/>
                </a:cubicBezTo>
                <a:cubicBezTo>
                  <a:pt x="919214" y="448581"/>
                  <a:pt x="932986" y="464634"/>
                  <a:pt x="947854" y="479502"/>
                </a:cubicBezTo>
                <a:cubicBezTo>
                  <a:pt x="955288" y="486936"/>
                  <a:pt x="960182" y="498480"/>
                  <a:pt x="970156" y="501805"/>
                </a:cubicBezTo>
                <a:lnTo>
                  <a:pt x="1003610" y="512956"/>
                </a:lnTo>
                <a:cubicBezTo>
                  <a:pt x="1018805" y="523086"/>
                  <a:pt x="1048773" y="539906"/>
                  <a:pt x="1059366" y="557561"/>
                </a:cubicBezTo>
                <a:cubicBezTo>
                  <a:pt x="1065414" y="567640"/>
                  <a:pt x="1063685" y="581449"/>
                  <a:pt x="1070517" y="591014"/>
                </a:cubicBezTo>
                <a:cubicBezTo>
                  <a:pt x="1082739" y="608124"/>
                  <a:pt x="1115122" y="635619"/>
                  <a:pt x="1115122" y="635619"/>
                </a:cubicBezTo>
                <a:cubicBezTo>
                  <a:pt x="1118839" y="646770"/>
                  <a:pt x="1121016" y="658559"/>
                  <a:pt x="1126273" y="669073"/>
                </a:cubicBezTo>
                <a:cubicBezTo>
                  <a:pt x="1140340" y="697207"/>
                  <a:pt x="1150134" y="704085"/>
                  <a:pt x="1170878" y="724829"/>
                </a:cubicBezTo>
                <a:cubicBezTo>
                  <a:pt x="1178312" y="747131"/>
                  <a:pt x="1194855" y="768287"/>
                  <a:pt x="1193180" y="791736"/>
                </a:cubicBezTo>
                <a:cubicBezTo>
                  <a:pt x="1180355" y="971289"/>
                  <a:pt x="1198526" y="898364"/>
                  <a:pt x="1159727" y="1014761"/>
                </a:cubicBezTo>
                <a:lnTo>
                  <a:pt x="1148575" y="1048214"/>
                </a:lnTo>
                <a:cubicBezTo>
                  <a:pt x="1144858" y="1059365"/>
                  <a:pt x="1148575" y="1077951"/>
                  <a:pt x="1137424" y="1081668"/>
                </a:cubicBezTo>
                <a:lnTo>
                  <a:pt x="1103971" y="1092819"/>
                </a:lnTo>
                <a:cubicBezTo>
                  <a:pt x="1096537" y="1100253"/>
                  <a:pt x="1091072" y="1110420"/>
                  <a:pt x="1081668" y="1115122"/>
                </a:cubicBezTo>
                <a:cubicBezTo>
                  <a:pt x="1060641" y="1125635"/>
                  <a:pt x="1014761" y="1137424"/>
                  <a:pt x="1014761" y="1137424"/>
                </a:cubicBezTo>
                <a:cubicBezTo>
                  <a:pt x="1007327" y="1144858"/>
                  <a:pt x="1001862" y="1155024"/>
                  <a:pt x="992458" y="1159726"/>
                </a:cubicBezTo>
                <a:cubicBezTo>
                  <a:pt x="971431" y="1170239"/>
                  <a:pt x="925551" y="1182029"/>
                  <a:pt x="925551" y="1182029"/>
                </a:cubicBezTo>
                <a:cubicBezTo>
                  <a:pt x="858644" y="1178312"/>
                  <a:pt x="791322" y="1179190"/>
                  <a:pt x="724829" y="1170878"/>
                </a:cubicBezTo>
                <a:cubicBezTo>
                  <a:pt x="701502" y="1167962"/>
                  <a:pt x="680729" y="1154277"/>
                  <a:pt x="657922" y="1148575"/>
                </a:cubicBezTo>
                <a:cubicBezTo>
                  <a:pt x="643054" y="1144858"/>
                  <a:pt x="627997" y="1141828"/>
                  <a:pt x="613317" y="1137424"/>
                </a:cubicBezTo>
                <a:cubicBezTo>
                  <a:pt x="590800" y="1130669"/>
                  <a:pt x="568712" y="1122556"/>
                  <a:pt x="546410" y="1115122"/>
                </a:cubicBezTo>
                <a:cubicBezTo>
                  <a:pt x="535259" y="1111405"/>
                  <a:pt x="522736" y="1110490"/>
                  <a:pt x="512956" y="1103970"/>
                </a:cubicBezTo>
                <a:cubicBezTo>
                  <a:pt x="463128" y="1070752"/>
                  <a:pt x="459698" y="1059990"/>
                  <a:pt x="412595" y="1048214"/>
                </a:cubicBezTo>
                <a:cubicBezTo>
                  <a:pt x="364766" y="1036257"/>
                  <a:pt x="339630" y="1035851"/>
                  <a:pt x="289932" y="1025912"/>
                </a:cubicBezTo>
                <a:cubicBezTo>
                  <a:pt x="274904" y="1022906"/>
                  <a:pt x="260007" y="1019165"/>
                  <a:pt x="245327" y="1014761"/>
                </a:cubicBezTo>
                <a:cubicBezTo>
                  <a:pt x="222809" y="1008006"/>
                  <a:pt x="200722" y="999892"/>
                  <a:pt x="178419" y="992458"/>
                </a:cubicBezTo>
                <a:lnTo>
                  <a:pt x="78058" y="959005"/>
                </a:lnTo>
                <a:lnTo>
                  <a:pt x="44605" y="947853"/>
                </a:lnTo>
                <a:cubicBezTo>
                  <a:pt x="7627" y="935527"/>
                  <a:pt x="22905" y="936702"/>
                  <a:pt x="0" y="93670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igura a mano libera 37"/>
          <p:cNvSpPr/>
          <p:nvPr/>
        </p:nvSpPr>
        <p:spPr>
          <a:xfrm>
            <a:off x="6898559" y="2790878"/>
            <a:ext cx="1193298" cy="1182029"/>
          </a:xfrm>
          <a:custGeom>
            <a:avLst/>
            <a:gdLst>
              <a:gd name="connsiteX0" fmla="*/ 524107 w 1193298"/>
              <a:gd name="connsiteY0" fmla="*/ 0 h 1182029"/>
              <a:gd name="connsiteX1" fmla="*/ 535258 w 1193298"/>
              <a:gd name="connsiteY1" fmla="*/ 66907 h 1182029"/>
              <a:gd name="connsiteX2" fmla="*/ 546410 w 1193298"/>
              <a:gd name="connsiteY2" fmla="*/ 100361 h 1182029"/>
              <a:gd name="connsiteX3" fmla="*/ 557561 w 1193298"/>
              <a:gd name="connsiteY3" fmla="*/ 200722 h 1182029"/>
              <a:gd name="connsiteX4" fmla="*/ 579863 w 1193298"/>
              <a:gd name="connsiteY4" fmla="*/ 234175 h 1182029"/>
              <a:gd name="connsiteX5" fmla="*/ 646771 w 1193298"/>
              <a:gd name="connsiteY5" fmla="*/ 256478 h 1182029"/>
              <a:gd name="connsiteX6" fmla="*/ 680224 w 1193298"/>
              <a:gd name="connsiteY6" fmla="*/ 278780 h 1182029"/>
              <a:gd name="connsiteX7" fmla="*/ 702527 w 1193298"/>
              <a:gd name="connsiteY7" fmla="*/ 301083 h 1182029"/>
              <a:gd name="connsiteX8" fmla="*/ 735980 w 1193298"/>
              <a:gd name="connsiteY8" fmla="*/ 312234 h 1182029"/>
              <a:gd name="connsiteX9" fmla="*/ 758283 w 1193298"/>
              <a:gd name="connsiteY9" fmla="*/ 334536 h 1182029"/>
              <a:gd name="connsiteX10" fmla="*/ 825190 w 1193298"/>
              <a:gd name="connsiteY10" fmla="*/ 367990 h 1182029"/>
              <a:gd name="connsiteX11" fmla="*/ 869795 w 1193298"/>
              <a:gd name="connsiteY11" fmla="*/ 412595 h 1182029"/>
              <a:gd name="connsiteX12" fmla="*/ 903249 w 1193298"/>
              <a:gd name="connsiteY12" fmla="*/ 434897 h 1182029"/>
              <a:gd name="connsiteX13" fmla="*/ 947854 w 1193298"/>
              <a:gd name="connsiteY13" fmla="*/ 479502 h 1182029"/>
              <a:gd name="connsiteX14" fmla="*/ 970156 w 1193298"/>
              <a:gd name="connsiteY14" fmla="*/ 501805 h 1182029"/>
              <a:gd name="connsiteX15" fmla="*/ 1003610 w 1193298"/>
              <a:gd name="connsiteY15" fmla="*/ 512956 h 1182029"/>
              <a:gd name="connsiteX16" fmla="*/ 1059366 w 1193298"/>
              <a:gd name="connsiteY16" fmla="*/ 557561 h 1182029"/>
              <a:gd name="connsiteX17" fmla="*/ 1070517 w 1193298"/>
              <a:gd name="connsiteY17" fmla="*/ 591014 h 1182029"/>
              <a:gd name="connsiteX18" fmla="*/ 1115122 w 1193298"/>
              <a:gd name="connsiteY18" fmla="*/ 635619 h 1182029"/>
              <a:gd name="connsiteX19" fmla="*/ 1126273 w 1193298"/>
              <a:gd name="connsiteY19" fmla="*/ 669073 h 1182029"/>
              <a:gd name="connsiteX20" fmla="*/ 1170878 w 1193298"/>
              <a:gd name="connsiteY20" fmla="*/ 724829 h 1182029"/>
              <a:gd name="connsiteX21" fmla="*/ 1193180 w 1193298"/>
              <a:gd name="connsiteY21" fmla="*/ 791736 h 1182029"/>
              <a:gd name="connsiteX22" fmla="*/ 1159727 w 1193298"/>
              <a:gd name="connsiteY22" fmla="*/ 1014761 h 1182029"/>
              <a:gd name="connsiteX23" fmla="*/ 1148575 w 1193298"/>
              <a:gd name="connsiteY23" fmla="*/ 1048214 h 1182029"/>
              <a:gd name="connsiteX24" fmla="*/ 1137424 w 1193298"/>
              <a:gd name="connsiteY24" fmla="*/ 1081668 h 1182029"/>
              <a:gd name="connsiteX25" fmla="*/ 1103971 w 1193298"/>
              <a:gd name="connsiteY25" fmla="*/ 1092819 h 1182029"/>
              <a:gd name="connsiteX26" fmla="*/ 1081668 w 1193298"/>
              <a:gd name="connsiteY26" fmla="*/ 1115122 h 1182029"/>
              <a:gd name="connsiteX27" fmla="*/ 1014761 w 1193298"/>
              <a:gd name="connsiteY27" fmla="*/ 1137424 h 1182029"/>
              <a:gd name="connsiteX28" fmla="*/ 992458 w 1193298"/>
              <a:gd name="connsiteY28" fmla="*/ 1159726 h 1182029"/>
              <a:gd name="connsiteX29" fmla="*/ 925551 w 1193298"/>
              <a:gd name="connsiteY29" fmla="*/ 1182029 h 1182029"/>
              <a:gd name="connsiteX30" fmla="*/ 724829 w 1193298"/>
              <a:gd name="connsiteY30" fmla="*/ 1170878 h 1182029"/>
              <a:gd name="connsiteX31" fmla="*/ 657922 w 1193298"/>
              <a:gd name="connsiteY31" fmla="*/ 1148575 h 1182029"/>
              <a:gd name="connsiteX32" fmla="*/ 613317 w 1193298"/>
              <a:gd name="connsiteY32" fmla="*/ 1137424 h 1182029"/>
              <a:gd name="connsiteX33" fmla="*/ 546410 w 1193298"/>
              <a:gd name="connsiteY33" fmla="*/ 1115122 h 1182029"/>
              <a:gd name="connsiteX34" fmla="*/ 512956 w 1193298"/>
              <a:gd name="connsiteY34" fmla="*/ 1103970 h 1182029"/>
              <a:gd name="connsiteX35" fmla="*/ 412595 w 1193298"/>
              <a:gd name="connsiteY35" fmla="*/ 1048214 h 1182029"/>
              <a:gd name="connsiteX36" fmla="*/ 289932 w 1193298"/>
              <a:gd name="connsiteY36" fmla="*/ 1025912 h 1182029"/>
              <a:gd name="connsiteX37" fmla="*/ 245327 w 1193298"/>
              <a:gd name="connsiteY37" fmla="*/ 1014761 h 1182029"/>
              <a:gd name="connsiteX38" fmla="*/ 178419 w 1193298"/>
              <a:gd name="connsiteY38" fmla="*/ 992458 h 1182029"/>
              <a:gd name="connsiteX39" fmla="*/ 78058 w 1193298"/>
              <a:gd name="connsiteY39" fmla="*/ 959005 h 1182029"/>
              <a:gd name="connsiteX40" fmla="*/ 44605 w 1193298"/>
              <a:gd name="connsiteY40" fmla="*/ 947853 h 1182029"/>
              <a:gd name="connsiteX41" fmla="*/ 0 w 1193298"/>
              <a:gd name="connsiteY41" fmla="*/ 936702 h 118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3298" h="1182029">
                <a:moveTo>
                  <a:pt x="524107" y="0"/>
                </a:moveTo>
                <a:cubicBezTo>
                  <a:pt x="527824" y="22302"/>
                  <a:pt x="530353" y="44835"/>
                  <a:pt x="535258" y="66907"/>
                </a:cubicBezTo>
                <a:cubicBezTo>
                  <a:pt x="537808" y="78382"/>
                  <a:pt x="544478" y="88766"/>
                  <a:pt x="546410" y="100361"/>
                </a:cubicBezTo>
                <a:cubicBezTo>
                  <a:pt x="551944" y="133563"/>
                  <a:pt x="549397" y="168067"/>
                  <a:pt x="557561" y="200722"/>
                </a:cubicBezTo>
                <a:cubicBezTo>
                  <a:pt x="560811" y="213724"/>
                  <a:pt x="568498" y="227072"/>
                  <a:pt x="579863" y="234175"/>
                </a:cubicBezTo>
                <a:cubicBezTo>
                  <a:pt x="599799" y="246635"/>
                  <a:pt x="627210" y="243437"/>
                  <a:pt x="646771" y="256478"/>
                </a:cubicBezTo>
                <a:cubicBezTo>
                  <a:pt x="657922" y="263912"/>
                  <a:pt x="669759" y="270408"/>
                  <a:pt x="680224" y="278780"/>
                </a:cubicBezTo>
                <a:cubicBezTo>
                  <a:pt x="688434" y="285348"/>
                  <a:pt x="693512" y="295674"/>
                  <a:pt x="702527" y="301083"/>
                </a:cubicBezTo>
                <a:cubicBezTo>
                  <a:pt x="712606" y="307131"/>
                  <a:pt x="724829" y="308517"/>
                  <a:pt x="735980" y="312234"/>
                </a:cubicBezTo>
                <a:cubicBezTo>
                  <a:pt x="743414" y="319668"/>
                  <a:pt x="749268" y="329127"/>
                  <a:pt x="758283" y="334536"/>
                </a:cubicBezTo>
                <a:cubicBezTo>
                  <a:pt x="824239" y="374109"/>
                  <a:pt x="759393" y="311592"/>
                  <a:pt x="825190" y="367990"/>
                </a:cubicBezTo>
                <a:cubicBezTo>
                  <a:pt x="841155" y="381674"/>
                  <a:pt x="852299" y="400932"/>
                  <a:pt x="869795" y="412595"/>
                </a:cubicBezTo>
                <a:cubicBezTo>
                  <a:pt x="880946" y="420029"/>
                  <a:pt x="893073" y="426175"/>
                  <a:pt x="903249" y="434897"/>
                </a:cubicBezTo>
                <a:cubicBezTo>
                  <a:pt x="919214" y="448581"/>
                  <a:pt x="932986" y="464634"/>
                  <a:pt x="947854" y="479502"/>
                </a:cubicBezTo>
                <a:cubicBezTo>
                  <a:pt x="955288" y="486936"/>
                  <a:pt x="960182" y="498480"/>
                  <a:pt x="970156" y="501805"/>
                </a:cubicBezTo>
                <a:lnTo>
                  <a:pt x="1003610" y="512956"/>
                </a:lnTo>
                <a:cubicBezTo>
                  <a:pt x="1018805" y="523086"/>
                  <a:pt x="1048773" y="539906"/>
                  <a:pt x="1059366" y="557561"/>
                </a:cubicBezTo>
                <a:cubicBezTo>
                  <a:pt x="1065414" y="567640"/>
                  <a:pt x="1063685" y="581449"/>
                  <a:pt x="1070517" y="591014"/>
                </a:cubicBezTo>
                <a:cubicBezTo>
                  <a:pt x="1082739" y="608124"/>
                  <a:pt x="1115122" y="635619"/>
                  <a:pt x="1115122" y="635619"/>
                </a:cubicBezTo>
                <a:cubicBezTo>
                  <a:pt x="1118839" y="646770"/>
                  <a:pt x="1121016" y="658559"/>
                  <a:pt x="1126273" y="669073"/>
                </a:cubicBezTo>
                <a:cubicBezTo>
                  <a:pt x="1140340" y="697207"/>
                  <a:pt x="1150134" y="704085"/>
                  <a:pt x="1170878" y="724829"/>
                </a:cubicBezTo>
                <a:cubicBezTo>
                  <a:pt x="1178312" y="747131"/>
                  <a:pt x="1194855" y="768287"/>
                  <a:pt x="1193180" y="791736"/>
                </a:cubicBezTo>
                <a:cubicBezTo>
                  <a:pt x="1180355" y="971289"/>
                  <a:pt x="1198526" y="898364"/>
                  <a:pt x="1159727" y="1014761"/>
                </a:cubicBezTo>
                <a:lnTo>
                  <a:pt x="1148575" y="1048214"/>
                </a:lnTo>
                <a:cubicBezTo>
                  <a:pt x="1144858" y="1059365"/>
                  <a:pt x="1148575" y="1077951"/>
                  <a:pt x="1137424" y="1081668"/>
                </a:cubicBezTo>
                <a:lnTo>
                  <a:pt x="1103971" y="1092819"/>
                </a:lnTo>
                <a:cubicBezTo>
                  <a:pt x="1096537" y="1100253"/>
                  <a:pt x="1091072" y="1110420"/>
                  <a:pt x="1081668" y="1115122"/>
                </a:cubicBezTo>
                <a:cubicBezTo>
                  <a:pt x="1060641" y="1125635"/>
                  <a:pt x="1014761" y="1137424"/>
                  <a:pt x="1014761" y="1137424"/>
                </a:cubicBezTo>
                <a:cubicBezTo>
                  <a:pt x="1007327" y="1144858"/>
                  <a:pt x="1001862" y="1155024"/>
                  <a:pt x="992458" y="1159726"/>
                </a:cubicBezTo>
                <a:cubicBezTo>
                  <a:pt x="971431" y="1170239"/>
                  <a:pt x="925551" y="1182029"/>
                  <a:pt x="925551" y="1182029"/>
                </a:cubicBezTo>
                <a:cubicBezTo>
                  <a:pt x="858644" y="1178312"/>
                  <a:pt x="791322" y="1179190"/>
                  <a:pt x="724829" y="1170878"/>
                </a:cubicBezTo>
                <a:cubicBezTo>
                  <a:pt x="701502" y="1167962"/>
                  <a:pt x="680729" y="1154277"/>
                  <a:pt x="657922" y="1148575"/>
                </a:cubicBezTo>
                <a:cubicBezTo>
                  <a:pt x="643054" y="1144858"/>
                  <a:pt x="627997" y="1141828"/>
                  <a:pt x="613317" y="1137424"/>
                </a:cubicBezTo>
                <a:cubicBezTo>
                  <a:pt x="590800" y="1130669"/>
                  <a:pt x="568712" y="1122556"/>
                  <a:pt x="546410" y="1115122"/>
                </a:cubicBezTo>
                <a:cubicBezTo>
                  <a:pt x="535259" y="1111405"/>
                  <a:pt x="522736" y="1110490"/>
                  <a:pt x="512956" y="1103970"/>
                </a:cubicBezTo>
                <a:cubicBezTo>
                  <a:pt x="463128" y="1070752"/>
                  <a:pt x="459698" y="1059990"/>
                  <a:pt x="412595" y="1048214"/>
                </a:cubicBezTo>
                <a:cubicBezTo>
                  <a:pt x="364766" y="1036257"/>
                  <a:pt x="339630" y="1035851"/>
                  <a:pt x="289932" y="1025912"/>
                </a:cubicBezTo>
                <a:cubicBezTo>
                  <a:pt x="274904" y="1022906"/>
                  <a:pt x="260007" y="1019165"/>
                  <a:pt x="245327" y="1014761"/>
                </a:cubicBezTo>
                <a:cubicBezTo>
                  <a:pt x="222809" y="1008006"/>
                  <a:pt x="200722" y="999892"/>
                  <a:pt x="178419" y="992458"/>
                </a:cubicBezTo>
                <a:lnTo>
                  <a:pt x="78058" y="959005"/>
                </a:lnTo>
                <a:lnTo>
                  <a:pt x="44605" y="947853"/>
                </a:lnTo>
                <a:cubicBezTo>
                  <a:pt x="7627" y="935527"/>
                  <a:pt x="22905" y="936702"/>
                  <a:pt x="0" y="93670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24C10B3-485B-344B-BB5B-DAEB9393A0BC}"/>
              </a:ext>
            </a:extLst>
          </p:cNvPr>
          <p:cNvSpPr txBox="1"/>
          <p:nvPr/>
        </p:nvSpPr>
        <p:spPr>
          <a:xfrm>
            <a:off x="-36512" y="1789283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 </a:t>
            </a:r>
            <a:r>
              <a:rPr lang="it-IT" dirty="0" err="1"/>
              <a:t>Jun</a:t>
            </a:r>
            <a:r>
              <a:rPr lang="it-IT" dirty="0"/>
              <a:t> 2019 – 26 </a:t>
            </a:r>
            <a:r>
              <a:rPr lang="it-IT" dirty="0" err="1"/>
              <a:t>Jun</a:t>
            </a:r>
            <a:r>
              <a:rPr lang="it-IT" dirty="0"/>
              <a:t> 2019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EDBCE14-1B9A-4C47-9359-295F1E0F60E2}"/>
              </a:ext>
            </a:extLst>
          </p:cNvPr>
          <p:cNvSpPr txBox="1"/>
          <p:nvPr/>
        </p:nvSpPr>
        <p:spPr>
          <a:xfrm>
            <a:off x="3275856" y="1789283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26 </a:t>
            </a:r>
            <a:r>
              <a:rPr lang="it-IT" dirty="0" err="1"/>
              <a:t>Jun</a:t>
            </a:r>
            <a:r>
              <a:rPr lang="it-IT" dirty="0"/>
              <a:t> 2019 – 8 </a:t>
            </a:r>
            <a:r>
              <a:rPr lang="it-IT" dirty="0" err="1"/>
              <a:t>Jul</a:t>
            </a:r>
            <a:r>
              <a:rPr lang="it-IT" dirty="0"/>
              <a:t> 2019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B9AEE5D-A8DC-804A-AFF2-C2517E82EFE2}"/>
              </a:ext>
            </a:extLst>
          </p:cNvPr>
          <p:cNvSpPr txBox="1"/>
          <p:nvPr/>
        </p:nvSpPr>
        <p:spPr>
          <a:xfrm>
            <a:off x="6253108" y="1789283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8 </a:t>
            </a:r>
            <a:r>
              <a:rPr lang="it-IT" dirty="0" err="1"/>
              <a:t>Juò</a:t>
            </a:r>
            <a:r>
              <a:rPr lang="it-IT" dirty="0"/>
              <a:t> 2019 – 14 </a:t>
            </a:r>
            <a:r>
              <a:rPr lang="it-IT" dirty="0" err="1"/>
              <a:t>Jul</a:t>
            </a:r>
            <a:r>
              <a:rPr lang="it-IT" dirty="0"/>
              <a:t> 2019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6FB78BE-5E63-664E-A09E-57E050EFB9E7}"/>
              </a:ext>
            </a:extLst>
          </p:cNvPr>
          <p:cNvSpPr txBox="1"/>
          <p:nvPr/>
        </p:nvSpPr>
        <p:spPr>
          <a:xfrm>
            <a:off x="1003260" y="1419951"/>
            <a:ext cx="1214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Pre-event</a:t>
            </a:r>
            <a:endParaRPr lang="it-IT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A19DBEF-DF65-5F49-B7AD-A6A532B8167E}"/>
              </a:ext>
            </a:extLst>
          </p:cNvPr>
          <p:cNvSpPr txBox="1"/>
          <p:nvPr/>
        </p:nvSpPr>
        <p:spPr>
          <a:xfrm>
            <a:off x="4227559" y="1419951"/>
            <a:ext cx="114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Co-</a:t>
            </a:r>
            <a:r>
              <a:rPr lang="it-IT" dirty="0" err="1"/>
              <a:t>event</a:t>
            </a:r>
            <a:endParaRPr lang="it-IT" dirty="0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06462DD3-C1D7-B141-AC6D-E12E3FC98534}"/>
              </a:ext>
            </a:extLst>
          </p:cNvPr>
          <p:cNvSpPr txBox="1"/>
          <p:nvPr/>
        </p:nvSpPr>
        <p:spPr>
          <a:xfrm>
            <a:off x="7068395" y="1419951"/>
            <a:ext cx="129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Post-</a:t>
            </a:r>
            <a:r>
              <a:rPr lang="it-IT" dirty="0" err="1"/>
              <a:t>event</a:t>
            </a:r>
            <a:endParaRPr lang="it-IT" dirty="0"/>
          </a:p>
        </p:txBody>
      </p:sp>
      <p:sp>
        <p:nvSpPr>
          <p:cNvPr id="40" name="Text Box 74">
            <a:extLst>
              <a:ext uri="{FF2B5EF4-FFF2-40B4-BE49-F238E27FC236}">
                <a16:creationId xmlns:a16="http://schemas.microsoft.com/office/drawing/2014/main" id="{25E46848-EECE-5449-A922-1CCC61767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73" y="827190"/>
            <a:ext cx="9144000" cy="3539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Stromboli, 3rd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July</a:t>
            </a:r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 2019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paroxysm</a:t>
            </a:r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 – Sentinel-1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Descending</a:t>
            </a:r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Orbit</a:t>
            </a:r>
            <a:endParaRPr lang="en-US" altLang="it-IT" sz="20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E2A37169-FB19-AD4A-B374-8B6EE1951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solidFill>
                  <a:srgbClr val="000000"/>
                </a:solidFill>
                <a:latin typeface="Tahoma" charset="0"/>
              </a:rPr>
              <a:t>DInSAR</a:t>
            </a:r>
            <a:r>
              <a:rPr lang="en-US" sz="2800" b="1" dirty="0">
                <a:solidFill>
                  <a:srgbClr val="000000"/>
                </a:solidFill>
                <a:latin typeface="Tahoma" charset="0"/>
              </a:rPr>
              <a:t> Limitations: temporal decorrelation</a:t>
            </a:r>
          </a:p>
        </p:txBody>
      </p:sp>
    </p:spTree>
    <p:extLst>
      <p:ext uri="{BB962C8B-B14F-4D97-AF65-F5344CB8AC3E}">
        <p14:creationId xmlns:p14="http://schemas.microsoft.com/office/powerpoint/2010/main" val="17593233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FFBD8207-7D69-A140-B826-52B865D68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7207FAC7-9F4D-8743-B935-35BBCB165D1C}"/>
                  </a:ext>
                </a:extLst>
              </p:cNvPr>
              <p:cNvSpPr txBox="1"/>
              <p:nvPr/>
            </p:nvSpPr>
            <p:spPr>
              <a:xfrm>
                <a:off x="4782970" y="6016359"/>
                <a:ext cx="20876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Baseline </a:t>
                </a:r>
                <a:r>
                  <a:rPr lang="it-IT" dirty="0" err="1"/>
                  <a:t>Perp</a:t>
                </a:r>
                <a:r>
                  <a:rPr lang="it-IT" dirty="0"/>
                  <a:t>.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it-IT" dirty="0"/>
                  <a:t> 5m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7207FAC7-9F4D-8743-B935-35BBCB165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970" y="6016359"/>
                <a:ext cx="2087623" cy="369332"/>
              </a:xfrm>
              <a:prstGeom prst="rect">
                <a:avLst/>
              </a:prstGeom>
              <a:blipFill>
                <a:blip r:embed="rId3"/>
                <a:stretch>
                  <a:fillRect l="-2424" t="-6667" r="-11515" b="-2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uppo 21">
            <a:extLst>
              <a:ext uri="{FF2B5EF4-FFF2-40B4-BE49-F238E27FC236}">
                <a16:creationId xmlns:a16="http://schemas.microsoft.com/office/drawing/2014/main" id="{86ABF5B0-083B-D14B-AD94-8C877C55CE3C}"/>
              </a:ext>
            </a:extLst>
          </p:cNvPr>
          <p:cNvGrpSpPr/>
          <p:nvPr/>
        </p:nvGrpSpPr>
        <p:grpSpPr>
          <a:xfrm>
            <a:off x="199077" y="3717032"/>
            <a:ext cx="452099" cy="2004555"/>
            <a:chOff x="231469" y="3861048"/>
            <a:chExt cx="452099" cy="2004555"/>
          </a:xfrm>
        </p:grpSpPr>
        <p:sp>
          <p:nvSpPr>
            <p:cNvPr id="23" name="Line 49">
              <a:extLst>
                <a:ext uri="{FF2B5EF4-FFF2-40B4-BE49-F238E27FC236}">
                  <a16:creationId xmlns:a16="http://schemas.microsoft.com/office/drawing/2014/main" id="{38FD7915-A58E-6248-8C12-0ED5DDFA26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3528" y="3861048"/>
              <a:ext cx="360040" cy="1940332"/>
            </a:xfrm>
            <a:prstGeom prst="line">
              <a:avLst/>
            </a:prstGeom>
            <a:ln w="44450" cmpd="sng">
              <a:solidFill>
                <a:schemeClr val="tx1"/>
              </a:solidFill>
              <a:headEnd/>
              <a:tailEnd type="stealth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44D02758-3B0C-6F4A-BF45-837B4C3336F9}"/>
                </a:ext>
              </a:extLst>
            </p:cNvPr>
            <p:cNvSpPr txBox="1"/>
            <p:nvPr/>
          </p:nvSpPr>
          <p:spPr>
            <a:xfrm rot="4787567">
              <a:off x="-122174" y="5111851"/>
              <a:ext cx="110739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2000" b="1" i="1" dirty="0" err="1"/>
                <a:t>Azimuth</a:t>
              </a:r>
              <a:endParaRPr lang="it-IT" sz="2000" b="1" i="1" dirty="0"/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8A246258-0127-6C40-8532-2627FB28B9F9}"/>
              </a:ext>
            </a:extLst>
          </p:cNvPr>
          <p:cNvGrpSpPr/>
          <p:nvPr/>
        </p:nvGrpSpPr>
        <p:grpSpPr>
          <a:xfrm>
            <a:off x="2870288" y="3258999"/>
            <a:ext cx="984767" cy="1250121"/>
            <a:chOff x="3626677" y="3637150"/>
            <a:chExt cx="984767" cy="1250121"/>
          </a:xfrm>
        </p:grpSpPr>
        <p:sp>
          <p:nvSpPr>
            <p:cNvPr id="29" name="Line 49">
              <a:extLst>
                <a:ext uri="{FF2B5EF4-FFF2-40B4-BE49-F238E27FC236}">
                  <a16:creationId xmlns:a16="http://schemas.microsoft.com/office/drawing/2014/main" id="{E55465C4-08D3-2746-B084-6CDB307D69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18657" y="3637150"/>
              <a:ext cx="692787" cy="907941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0348C126-E4DE-814B-BCA3-A9743746AA09}"/>
                </a:ext>
              </a:extLst>
            </p:cNvPr>
            <p:cNvSpPr txBox="1"/>
            <p:nvPr/>
          </p:nvSpPr>
          <p:spPr>
            <a:xfrm>
              <a:off x="3626677" y="4517939"/>
              <a:ext cx="5757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/>
                <a:t>SEC</a:t>
              </a: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2E217BB6-8F48-FF41-8A6F-3C48805DC07B}"/>
              </a:ext>
            </a:extLst>
          </p:cNvPr>
          <p:cNvGrpSpPr/>
          <p:nvPr/>
        </p:nvGrpSpPr>
        <p:grpSpPr>
          <a:xfrm>
            <a:off x="971600" y="6000750"/>
            <a:ext cx="3534938" cy="375649"/>
            <a:chOff x="2804531" y="6218372"/>
            <a:chExt cx="3534938" cy="375649"/>
          </a:xfrm>
        </p:grpSpPr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A55B6EE8-2BDE-D942-8392-415EC4063745}"/>
                </a:ext>
              </a:extLst>
            </p:cNvPr>
            <p:cNvSpPr/>
            <p:nvPr/>
          </p:nvSpPr>
          <p:spPr>
            <a:xfrm>
              <a:off x="2804531" y="6233981"/>
              <a:ext cx="353493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Cm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DC930879-6FAB-5D4C-ADB2-1E26B9426A1E}"/>
                </a:ext>
              </a:extLst>
            </p:cNvPr>
            <p:cNvSpPr txBox="1"/>
            <p:nvPr/>
          </p:nvSpPr>
          <p:spPr>
            <a:xfrm>
              <a:off x="5940028" y="6218372"/>
              <a:ext cx="3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 1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4564FCF4-71E2-C742-A93E-E67AFFCB747F}"/>
                </a:ext>
              </a:extLst>
            </p:cNvPr>
            <p:cNvSpPr txBox="1"/>
            <p:nvPr/>
          </p:nvSpPr>
          <p:spPr>
            <a:xfrm>
              <a:off x="2843808" y="6218372"/>
              <a:ext cx="3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0 </a:t>
              </a:r>
            </a:p>
          </p:txBody>
        </p:sp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2475907F-C1CB-0148-86A2-A4CDE06C714D}"/>
                </a:ext>
              </a:extLst>
            </p:cNvPr>
            <p:cNvSpPr/>
            <p:nvPr/>
          </p:nvSpPr>
          <p:spPr>
            <a:xfrm>
              <a:off x="3162268" y="6309320"/>
              <a:ext cx="2799620" cy="210352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526DF35-BCE8-6C4E-B02A-CE54C0EA3C5F}"/>
              </a:ext>
            </a:extLst>
          </p:cNvPr>
          <p:cNvSpPr txBox="1"/>
          <p:nvPr/>
        </p:nvSpPr>
        <p:spPr>
          <a:xfrm>
            <a:off x="7799297" y="1259468"/>
            <a:ext cx="12142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Pre-event</a:t>
            </a:r>
            <a:endParaRPr lang="it-IT" dirty="0"/>
          </a:p>
        </p:txBody>
      </p:sp>
      <p:sp>
        <p:nvSpPr>
          <p:cNvPr id="19" name="Text Box 74">
            <a:extLst>
              <a:ext uri="{FF2B5EF4-FFF2-40B4-BE49-F238E27FC236}">
                <a16:creationId xmlns:a16="http://schemas.microsoft.com/office/drawing/2014/main" id="{729F7369-6626-744E-BC47-0D3874EA1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8184"/>
            <a:ext cx="9144000" cy="3231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Mt. Etna – Sentinel-1 </a:t>
            </a:r>
            <a:r>
              <a:rPr lang="it-IT" altLang="it-IT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Ascending</a:t>
            </a:r>
            <a:r>
              <a:rPr lang="it-IT" alt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Orbit</a:t>
            </a:r>
            <a:r>
              <a:rPr lang="it-IT" alt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28.01.2021 – 09.02.2021</a:t>
            </a:r>
            <a:endParaRPr lang="en-US" altLang="it-IT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89E0DD40-3861-8B44-BFB0-B0224A015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DInSAR</a:t>
            </a:r>
            <a:r>
              <a:rPr lang="en-US" sz="28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Limitations: temporal decorrelation</a:t>
            </a:r>
          </a:p>
        </p:txBody>
      </p:sp>
    </p:spTree>
    <p:extLst>
      <p:ext uri="{BB962C8B-B14F-4D97-AF65-F5344CB8AC3E}">
        <p14:creationId xmlns:p14="http://schemas.microsoft.com/office/powerpoint/2010/main" val="4963262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FFBD8207-7D69-A140-B826-52B865D68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86ABF5B0-083B-D14B-AD94-8C877C55CE3C}"/>
              </a:ext>
            </a:extLst>
          </p:cNvPr>
          <p:cNvGrpSpPr/>
          <p:nvPr/>
        </p:nvGrpSpPr>
        <p:grpSpPr>
          <a:xfrm>
            <a:off x="199077" y="3717032"/>
            <a:ext cx="452099" cy="2004555"/>
            <a:chOff x="231469" y="3861048"/>
            <a:chExt cx="452099" cy="2004555"/>
          </a:xfrm>
        </p:grpSpPr>
        <p:sp>
          <p:nvSpPr>
            <p:cNvPr id="23" name="Line 49">
              <a:extLst>
                <a:ext uri="{FF2B5EF4-FFF2-40B4-BE49-F238E27FC236}">
                  <a16:creationId xmlns:a16="http://schemas.microsoft.com/office/drawing/2014/main" id="{38FD7915-A58E-6248-8C12-0ED5DDFA26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3528" y="3861048"/>
              <a:ext cx="360040" cy="1940332"/>
            </a:xfrm>
            <a:prstGeom prst="line">
              <a:avLst/>
            </a:prstGeom>
            <a:ln w="44450" cmpd="sng">
              <a:solidFill>
                <a:schemeClr val="tx1"/>
              </a:solidFill>
              <a:headEnd/>
              <a:tailEnd type="stealth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44D02758-3B0C-6F4A-BF45-837B4C3336F9}"/>
                </a:ext>
              </a:extLst>
            </p:cNvPr>
            <p:cNvSpPr txBox="1"/>
            <p:nvPr/>
          </p:nvSpPr>
          <p:spPr>
            <a:xfrm rot="4787567">
              <a:off x="-122174" y="5111851"/>
              <a:ext cx="110739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2000" b="1" i="1" dirty="0" err="1"/>
                <a:t>Azimuth</a:t>
              </a:r>
              <a:endParaRPr lang="it-IT" sz="2000" b="1" i="1" dirty="0"/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8A246258-0127-6C40-8532-2627FB28B9F9}"/>
              </a:ext>
            </a:extLst>
          </p:cNvPr>
          <p:cNvGrpSpPr/>
          <p:nvPr/>
        </p:nvGrpSpPr>
        <p:grpSpPr>
          <a:xfrm>
            <a:off x="2870288" y="3258999"/>
            <a:ext cx="984767" cy="1250121"/>
            <a:chOff x="3626677" y="3637150"/>
            <a:chExt cx="984767" cy="1250121"/>
          </a:xfrm>
        </p:grpSpPr>
        <p:sp>
          <p:nvSpPr>
            <p:cNvPr id="29" name="Line 49">
              <a:extLst>
                <a:ext uri="{FF2B5EF4-FFF2-40B4-BE49-F238E27FC236}">
                  <a16:creationId xmlns:a16="http://schemas.microsoft.com/office/drawing/2014/main" id="{E55465C4-08D3-2746-B084-6CDB307D69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18657" y="3637150"/>
              <a:ext cx="692787" cy="907941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0348C126-E4DE-814B-BCA3-A9743746AA09}"/>
                </a:ext>
              </a:extLst>
            </p:cNvPr>
            <p:cNvSpPr txBox="1"/>
            <p:nvPr/>
          </p:nvSpPr>
          <p:spPr>
            <a:xfrm>
              <a:off x="3626677" y="4517939"/>
              <a:ext cx="5757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/>
                <a:t>SEC</a:t>
              </a: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B049F6EF-6B3C-1946-B883-D73AC95FA18B}"/>
              </a:ext>
            </a:extLst>
          </p:cNvPr>
          <p:cNvGrpSpPr/>
          <p:nvPr/>
        </p:nvGrpSpPr>
        <p:grpSpPr>
          <a:xfrm>
            <a:off x="3855055" y="3258999"/>
            <a:ext cx="2158672" cy="755357"/>
            <a:chOff x="3855055" y="3258999"/>
            <a:chExt cx="2158672" cy="755357"/>
          </a:xfrm>
        </p:grpSpPr>
        <p:cxnSp>
          <p:nvCxnSpPr>
            <p:cNvPr id="32" name="Connettore 1 31">
              <a:extLst>
                <a:ext uri="{FF2B5EF4-FFF2-40B4-BE49-F238E27FC236}">
                  <a16:creationId xmlns:a16="http://schemas.microsoft.com/office/drawing/2014/main" id="{D1A96D3F-F992-8141-87C2-E3AED7DF134A}"/>
                </a:ext>
              </a:extLst>
            </p:cNvPr>
            <p:cNvCxnSpPr>
              <a:cxnSpLocks/>
            </p:cNvCxnSpPr>
            <p:nvPr/>
          </p:nvCxnSpPr>
          <p:spPr>
            <a:xfrm>
              <a:off x="3855055" y="3258999"/>
              <a:ext cx="1183289" cy="3345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32">
              <a:extLst>
                <a:ext uri="{FF2B5EF4-FFF2-40B4-BE49-F238E27FC236}">
                  <a16:creationId xmlns:a16="http://schemas.microsoft.com/office/drawing/2014/main" id="{F84280F4-1106-764A-BC48-C7126BC1A3B3}"/>
                </a:ext>
              </a:extLst>
            </p:cNvPr>
            <p:cNvCxnSpPr>
              <a:cxnSpLocks/>
            </p:cNvCxnSpPr>
            <p:nvPr/>
          </p:nvCxnSpPr>
          <p:spPr>
            <a:xfrm>
              <a:off x="5038344" y="3584448"/>
              <a:ext cx="246888" cy="3931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68BA4F70-660B-AA42-A9F2-4EE88354B941}"/>
                </a:ext>
              </a:extLst>
            </p:cNvPr>
            <p:cNvSpPr txBox="1"/>
            <p:nvPr/>
          </p:nvSpPr>
          <p:spPr>
            <a:xfrm>
              <a:off x="5255186" y="3645024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~4 km</a:t>
              </a:r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D501021-AE73-7D4A-8C0D-F6EA76406007}"/>
              </a:ext>
            </a:extLst>
          </p:cNvPr>
          <p:cNvSpPr txBox="1"/>
          <p:nvPr/>
        </p:nvSpPr>
        <p:spPr>
          <a:xfrm>
            <a:off x="7846007" y="1259468"/>
            <a:ext cx="11208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Co-</a:t>
            </a:r>
            <a:r>
              <a:rPr lang="it-IT" dirty="0" err="1"/>
              <a:t>event</a:t>
            </a:r>
            <a:endParaRPr lang="it-IT" dirty="0"/>
          </a:p>
        </p:txBody>
      </p:sp>
      <p:sp>
        <p:nvSpPr>
          <p:cNvPr id="27" name="Text Box 74">
            <a:extLst>
              <a:ext uri="{FF2B5EF4-FFF2-40B4-BE49-F238E27FC236}">
                <a16:creationId xmlns:a16="http://schemas.microsoft.com/office/drawing/2014/main" id="{382BF5BA-1141-9D4A-91DF-06DF2C1FB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73" y="827190"/>
            <a:ext cx="9144000" cy="3539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Mt. Etna – Sentinel-1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Ascending</a:t>
            </a:r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b="1" dirty="0" err="1">
                <a:ea typeface="Tahoma" panose="020B0604030504040204" pitchFamily="34" charset="0"/>
                <a:cs typeface="Tahoma" panose="020B0604030504040204" pitchFamily="34" charset="0"/>
              </a:rPr>
              <a:t>Orbit</a:t>
            </a:r>
            <a:r>
              <a:rPr lang="it-IT" altLang="it-IT" sz="2000" b="1" dirty="0">
                <a:ea typeface="Tahoma" panose="020B0604030504040204" pitchFamily="34" charset="0"/>
                <a:cs typeface="Tahoma" panose="020B0604030504040204" pitchFamily="34" charset="0"/>
              </a:rPr>
              <a:t>: 03.02.2021 – 21.02.2021</a:t>
            </a:r>
            <a:endParaRPr lang="en-US" altLang="it-IT" sz="20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29403687-DE6E-6E4E-926A-34556514A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solidFill>
                  <a:srgbClr val="000000"/>
                </a:solidFill>
                <a:latin typeface="Tahoma" charset="0"/>
              </a:rPr>
              <a:t>DInSAR</a:t>
            </a:r>
            <a:r>
              <a:rPr lang="en-US" sz="2800" b="1" dirty="0">
                <a:solidFill>
                  <a:srgbClr val="000000"/>
                </a:solidFill>
                <a:latin typeface="Tahoma" charset="0"/>
              </a:rPr>
              <a:t> Limitations: temporal decorrelation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3EF9BA2A-C21C-C547-8058-EF4E99EFB592}"/>
                  </a:ext>
                </a:extLst>
              </p:cNvPr>
              <p:cNvSpPr txBox="1"/>
              <p:nvPr/>
            </p:nvSpPr>
            <p:spPr>
              <a:xfrm>
                <a:off x="4782970" y="6016359"/>
                <a:ext cx="24320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Baseline </a:t>
                </a:r>
                <a:r>
                  <a:rPr lang="it-IT" dirty="0" err="1"/>
                  <a:t>Perp</a:t>
                </a:r>
                <a:r>
                  <a:rPr lang="it-IT" dirty="0"/>
                  <a:t>.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it-IT" dirty="0"/>
                  <a:t> 26m</a:t>
                </a:r>
              </a:p>
            </p:txBody>
          </p:sp>
        </mc:Choice>
        <mc:Fallback xmlns="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3EF9BA2A-C21C-C547-8058-EF4E99EFB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970" y="6016359"/>
                <a:ext cx="2432076" cy="369332"/>
              </a:xfrm>
              <a:prstGeom prst="rect">
                <a:avLst/>
              </a:prstGeom>
              <a:blipFill>
                <a:blip r:embed="rId3"/>
                <a:stretch>
                  <a:fillRect l="-2083" t="-6667" r="-1042" b="-2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uppo 40">
            <a:extLst>
              <a:ext uri="{FF2B5EF4-FFF2-40B4-BE49-F238E27FC236}">
                <a16:creationId xmlns:a16="http://schemas.microsoft.com/office/drawing/2014/main" id="{BB5227E6-3886-5E47-9072-24AFA7D8355C}"/>
              </a:ext>
            </a:extLst>
          </p:cNvPr>
          <p:cNvGrpSpPr/>
          <p:nvPr/>
        </p:nvGrpSpPr>
        <p:grpSpPr>
          <a:xfrm>
            <a:off x="971600" y="6000750"/>
            <a:ext cx="3534938" cy="375649"/>
            <a:chOff x="2804531" y="6218372"/>
            <a:chExt cx="3534938" cy="375649"/>
          </a:xfrm>
        </p:grpSpPr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E42BF2BE-1AE2-954D-9AEE-A8D52C92948C}"/>
                </a:ext>
              </a:extLst>
            </p:cNvPr>
            <p:cNvSpPr/>
            <p:nvPr/>
          </p:nvSpPr>
          <p:spPr>
            <a:xfrm>
              <a:off x="2804531" y="6233981"/>
              <a:ext cx="353493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Cm</a:t>
              </a:r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53CF14A1-225C-6B4E-88EC-A777BC88AE20}"/>
                </a:ext>
              </a:extLst>
            </p:cNvPr>
            <p:cNvSpPr txBox="1"/>
            <p:nvPr/>
          </p:nvSpPr>
          <p:spPr>
            <a:xfrm>
              <a:off x="5940028" y="6218372"/>
              <a:ext cx="3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 1</a:t>
              </a:r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0743743D-F112-6047-B12D-247535EBF121}"/>
                </a:ext>
              </a:extLst>
            </p:cNvPr>
            <p:cNvSpPr txBox="1"/>
            <p:nvPr/>
          </p:nvSpPr>
          <p:spPr>
            <a:xfrm>
              <a:off x="2843808" y="6218372"/>
              <a:ext cx="3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0 </a:t>
              </a:r>
            </a:p>
          </p:txBody>
        </p:sp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CA988BB0-55D8-CC49-BC73-E9396422B274}"/>
                </a:ext>
              </a:extLst>
            </p:cNvPr>
            <p:cNvSpPr/>
            <p:nvPr/>
          </p:nvSpPr>
          <p:spPr>
            <a:xfrm>
              <a:off x="3162268" y="6309320"/>
              <a:ext cx="2799620" cy="210352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190181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Line 39"/>
          <p:cNvSpPr>
            <a:spLocks noChangeShapeType="1"/>
          </p:cNvSpPr>
          <p:nvPr/>
        </p:nvSpPr>
        <p:spPr bwMode="auto">
          <a:xfrm rot="7782227" flipH="1" flipV="1">
            <a:off x="2219325" y="-1862138"/>
            <a:ext cx="4246563" cy="73644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174" name="Group 7"/>
          <p:cNvGrpSpPr>
            <a:grpSpLocks/>
          </p:cNvGrpSpPr>
          <p:nvPr/>
        </p:nvGrpSpPr>
        <p:grpSpPr bwMode="auto">
          <a:xfrm>
            <a:off x="438150" y="877888"/>
            <a:ext cx="2586038" cy="1504950"/>
            <a:chOff x="108" y="588"/>
            <a:chExt cx="1764" cy="948"/>
          </a:xfrm>
        </p:grpSpPr>
        <p:pic>
          <p:nvPicPr>
            <p:cNvPr id="18559" name="Picture 8" descr="envisa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601"/>
              <a:ext cx="1152" cy="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60" name="Line 9"/>
            <p:cNvSpPr>
              <a:spLocks noChangeShapeType="1"/>
            </p:cNvSpPr>
            <p:nvPr/>
          </p:nvSpPr>
          <p:spPr bwMode="auto">
            <a:xfrm rot="7782227" flipH="1" flipV="1">
              <a:off x="282" y="414"/>
              <a:ext cx="420" cy="7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18435" name="Picture 4" descr="napoli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438" y="3867150"/>
            <a:ext cx="80930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46088" y="876300"/>
            <a:ext cx="2586037" cy="1504950"/>
            <a:chOff x="108" y="588"/>
            <a:chExt cx="1764" cy="948"/>
          </a:xfrm>
        </p:grpSpPr>
        <p:pic>
          <p:nvPicPr>
            <p:cNvPr id="18557" name="Picture 8" descr="envisa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601"/>
              <a:ext cx="1152" cy="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58" name="Line 9"/>
            <p:cNvSpPr>
              <a:spLocks noChangeShapeType="1"/>
            </p:cNvSpPr>
            <p:nvPr/>
          </p:nvSpPr>
          <p:spPr bwMode="auto">
            <a:xfrm rot="7782227" flipH="1" flipV="1">
              <a:off x="282" y="414"/>
              <a:ext cx="420" cy="7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704850" y="1558925"/>
            <a:ext cx="5137150" cy="4343400"/>
            <a:chOff x="336" y="979"/>
            <a:chExt cx="3552" cy="3072"/>
          </a:xfrm>
        </p:grpSpPr>
        <p:grpSp>
          <p:nvGrpSpPr>
            <p:cNvPr id="18545" name="Group 11"/>
            <p:cNvGrpSpPr>
              <a:grpSpLocks/>
            </p:cNvGrpSpPr>
            <p:nvPr/>
          </p:nvGrpSpPr>
          <p:grpSpPr bwMode="auto">
            <a:xfrm>
              <a:off x="1584" y="1056"/>
              <a:ext cx="2304" cy="2304"/>
              <a:chOff x="896" y="1200"/>
              <a:chExt cx="640" cy="1392"/>
            </a:xfrm>
          </p:grpSpPr>
          <p:sp>
            <p:nvSpPr>
              <p:cNvPr id="18555" name="Line 12"/>
              <p:cNvSpPr>
                <a:spLocks noChangeShapeType="1"/>
              </p:cNvSpPr>
              <p:nvPr/>
            </p:nvSpPr>
            <p:spPr bwMode="auto">
              <a:xfrm>
                <a:off x="896" y="1200"/>
                <a:ext cx="640" cy="13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56" name="Line 13"/>
              <p:cNvSpPr>
                <a:spLocks noChangeShapeType="1"/>
              </p:cNvSpPr>
              <p:nvPr/>
            </p:nvSpPr>
            <p:spPr bwMode="auto">
              <a:xfrm>
                <a:off x="1094" y="1645"/>
                <a:ext cx="186" cy="385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546" name="Group 14"/>
            <p:cNvGrpSpPr>
              <a:grpSpLocks/>
            </p:cNvGrpSpPr>
            <p:nvPr/>
          </p:nvGrpSpPr>
          <p:grpSpPr bwMode="auto">
            <a:xfrm rot="4139035">
              <a:off x="521" y="2443"/>
              <a:ext cx="3072" cy="144"/>
              <a:chOff x="896" y="1200"/>
              <a:chExt cx="640" cy="1392"/>
            </a:xfrm>
          </p:grpSpPr>
          <p:sp>
            <p:nvSpPr>
              <p:cNvPr id="18553" name="Line 15"/>
              <p:cNvSpPr>
                <a:spLocks noChangeShapeType="1"/>
              </p:cNvSpPr>
              <p:nvPr/>
            </p:nvSpPr>
            <p:spPr bwMode="auto">
              <a:xfrm>
                <a:off x="896" y="1200"/>
                <a:ext cx="640" cy="13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54" name="Line 16"/>
              <p:cNvSpPr>
                <a:spLocks noChangeShapeType="1"/>
              </p:cNvSpPr>
              <p:nvPr/>
            </p:nvSpPr>
            <p:spPr bwMode="auto">
              <a:xfrm>
                <a:off x="1094" y="1645"/>
                <a:ext cx="186" cy="385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547" name="Group 17"/>
            <p:cNvGrpSpPr>
              <a:grpSpLocks/>
            </p:cNvGrpSpPr>
            <p:nvPr/>
          </p:nvGrpSpPr>
          <p:grpSpPr bwMode="auto">
            <a:xfrm flipH="1">
              <a:off x="336" y="1056"/>
              <a:ext cx="1248" cy="2256"/>
              <a:chOff x="896" y="1200"/>
              <a:chExt cx="640" cy="1392"/>
            </a:xfrm>
          </p:grpSpPr>
          <p:sp>
            <p:nvSpPr>
              <p:cNvPr id="18551" name="Line 18"/>
              <p:cNvSpPr>
                <a:spLocks noChangeShapeType="1"/>
              </p:cNvSpPr>
              <p:nvPr/>
            </p:nvSpPr>
            <p:spPr bwMode="auto">
              <a:xfrm>
                <a:off x="896" y="1200"/>
                <a:ext cx="640" cy="13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52" name="Line 19"/>
              <p:cNvSpPr>
                <a:spLocks noChangeShapeType="1"/>
              </p:cNvSpPr>
              <p:nvPr/>
            </p:nvSpPr>
            <p:spPr bwMode="auto">
              <a:xfrm>
                <a:off x="1094" y="1645"/>
                <a:ext cx="186" cy="385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548" name="Group 20"/>
            <p:cNvGrpSpPr>
              <a:grpSpLocks/>
            </p:cNvGrpSpPr>
            <p:nvPr/>
          </p:nvGrpSpPr>
          <p:grpSpPr bwMode="auto">
            <a:xfrm>
              <a:off x="1584" y="1104"/>
              <a:ext cx="432" cy="1824"/>
              <a:chOff x="896" y="1200"/>
              <a:chExt cx="640" cy="1392"/>
            </a:xfrm>
          </p:grpSpPr>
          <p:sp>
            <p:nvSpPr>
              <p:cNvPr id="18549" name="Line 21"/>
              <p:cNvSpPr>
                <a:spLocks noChangeShapeType="1"/>
              </p:cNvSpPr>
              <p:nvPr/>
            </p:nvSpPr>
            <p:spPr bwMode="auto">
              <a:xfrm>
                <a:off x="896" y="1200"/>
                <a:ext cx="640" cy="13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50" name="Line 22"/>
              <p:cNvSpPr>
                <a:spLocks noChangeShapeType="1"/>
              </p:cNvSpPr>
              <p:nvPr/>
            </p:nvSpPr>
            <p:spPr bwMode="auto">
              <a:xfrm>
                <a:off x="1094" y="1645"/>
                <a:ext cx="186" cy="385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153988" y="1133475"/>
            <a:ext cx="4632325" cy="4387850"/>
            <a:chOff x="-40" y="711"/>
            <a:chExt cx="3322" cy="3330"/>
          </a:xfrm>
        </p:grpSpPr>
        <p:grpSp>
          <p:nvGrpSpPr>
            <p:cNvPr id="18533" name="Group 24"/>
            <p:cNvGrpSpPr>
              <a:grpSpLocks/>
            </p:cNvGrpSpPr>
            <p:nvPr/>
          </p:nvGrpSpPr>
          <p:grpSpPr bwMode="auto">
            <a:xfrm rot="-1507339">
              <a:off x="2211" y="711"/>
              <a:ext cx="1071" cy="3002"/>
              <a:chOff x="780" y="1218"/>
              <a:chExt cx="216" cy="1443"/>
            </a:xfrm>
          </p:grpSpPr>
          <p:sp>
            <p:nvSpPr>
              <p:cNvPr id="18543" name="Line 25"/>
              <p:cNvSpPr>
                <a:spLocks noChangeShapeType="1"/>
              </p:cNvSpPr>
              <p:nvPr/>
            </p:nvSpPr>
            <p:spPr bwMode="auto">
              <a:xfrm flipH="1" flipV="1">
                <a:off x="941" y="2304"/>
                <a:ext cx="49" cy="2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44" name="Line 26"/>
              <p:cNvSpPr>
                <a:spLocks noChangeShapeType="1"/>
              </p:cNvSpPr>
              <p:nvPr/>
            </p:nvSpPr>
            <p:spPr bwMode="auto">
              <a:xfrm flipH="1" flipV="1">
                <a:off x="780" y="1218"/>
                <a:ext cx="216" cy="144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534" name="Group 27"/>
            <p:cNvGrpSpPr>
              <a:grpSpLocks/>
            </p:cNvGrpSpPr>
            <p:nvPr/>
          </p:nvGrpSpPr>
          <p:grpSpPr bwMode="auto">
            <a:xfrm rot="20092661" flipH="1">
              <a:off x="1895" y="1099"/>
              <a:ext cx="385" cy="2942"/>
              <a:chOff x="780" y="1218"/>
              <a:chExt cx="216" cy="1443"/>
            </a:xfrm>
          </p:grpSpPr>
          <p:sp>
            <p:nvSpPr>
              <p:cNvPr id="18541" name="Line 28"/>
              <p:cNvSpPr>
                <a:spLocks noChangeShapeType="1"/>
              </p:cNvSpPr>
              <p:nvPr/>
            </p:nvSpPr>
            <p:spPr bwMode="auto">
              <a:xfrm flipH="1" flipV="1">
                <a:off x="941" y="2304"/>
                <a:ext cx="49" cy="2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42" name="Line 29"/>
              <p:cNvSpPr>
                <a:spLocks noChangeShapeType="1"/>
              </p:cNvSpPr>
              <p:nvPr/>
            </p:nvSpPr>
            <p:spPr bwMode="auto">
              <a:xfrm flipH="1" flipV="1">
                <a:off x="780" y="1218"/>
                <a:ext cx="216" cy="144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535" name="Group 30"/>
            <p:cNvGrpSpPr>
              <a:grpSpLocks/>
            </p:cNvGrpSpPr>
            <p:nvPr/>
          </p:nvGrpSpPr>
          <p:grpSpPr bwMode="auto">
            <a:xfrm rot="20092661" flipH="1">
              <a:off x="1623" y="1127"/>
              <a:ext cx="382" cy="1760"/>
              <a:chOff x="780" y="1218"/>
              <a:chExt cx="216" cy="1443"/>
            </a:xfrm>
          </p:grpSpPr>
          <p:sp>
            <p:nvSpPr>
              <p:cNvPr id="18539" name="Line 31"/>
              <p:cNvSpPr>
                <a:spLocks noChangeShapeType="1"/>
              </p:cNvSpPr>
              <p:nvPr/>
            </p:nvSpPr>
            <p:spPr bwMode="auto">
              <a:xfrm flipH="1" flipV="1">
                <a:off x="941" y="2304"/>
                <a:ext cx="49" cy="2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40" name="Line 32"/>
              <p:cNvSpPr>
                <a:spLocks noChangeShapeType="1"/>
              </p:cNvSpPr>
              <p:nvPr/>
            </p:nvSpPr>
            <p:spPr bwMode="auto">
              <a:xfrm flipH="1" flipV="1">
                <a:off x="780" y="1218"/>
                <a:ext cx="216" cy="144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536" name="Group 33"/>
            <p:cNvGrpSpPr>
              <a:grpSpLocks/>
            </p:cNvGrpSpPr>
            <p:nvPr/>
          </p:nvGrpSpPr>
          <p:grpSpPr bwMode="auto">
            <a:xfrm rot="20092661" flipH="1">
              <a:off x="-40" y="1449"/>
              <a:ext cx="2015" cy="1467"/>
              <a:chOff x="780" y="1218"/>
              <a:chExt cx="216" cy="1443"/>
            </a:xfrm>
          </p:grpSpPr>
          <p:sp>
            <p:nvSpPr>
              <p:cNvPr id="18537" name="Line 34"/>
              <p:cNvSpPr>
                <a:spLocks noChangeShapeType="1"/>
              </p:cNvSpPr>
              <p:nvPr/>
            </p:nvSpPr>
            <p:spPr bwMode="auto">
              <a:xfrm flipH="1" flipV="1">
                <a:off x="941" y="2304"/>
                <a:ext cx="49" cy="2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38" name="Line 35"/>
              <p:cNvSpPr>
                <a:spLocks noChangeShapeType="1"/>
              </p:cNvSpPr>
              <p:nvPr/>
            </p:nvSpPr>
            <p:spPr bwMode="auto">
              <a:xfrm flipH="1" flipV="1">
                <a:off x="780" y="1218"/>
                <a:ext cx="216" cy="144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13" name="Group 36"/>
          <p:cNvGrpSpPr>
            <a:grpSpLocks/>
          </p:cNvGrpSpPr>
          <p:nvPr/>
        </p:nvGrpSpPr>
        <p:grpSpPr bwMode="auto">
          <a:xfrm>
            <a:off x="34925" y="733425"/>
            <a:ext cx="1689100" cy="1484313"/>
            <a:chOff x="0" y="491"/>
            <a:chExt cx="1152" cy="935"/>
          </a:xfrm>
        </p:grpSpPr>
        <p:pic>
          <p:nvPicPr>
            <p:cNvPr id="18531" name="Picture 37" descr="envisa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91"/>
              <a:ext cx="1152" cy="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32" name="Line 38"/>
            <p:cNvSpPr>
              <a:spLocks noChangeShapeType="1"/>
            </p:cNvSpPr>
            <p:nvPr/>
          </p:nvSpPr>
          <p:spPr bwMode="auto">
            <a:xfrm rot="7782227" flipH="1" flipV="1">
              <a:off x="103" y="656"/>
              <a:ext cx="84" cy="144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8440" name="Rectangle 3"/>
          <p:cNvSpPr>
            <a:spLocks noChangeArrowheads="1"/>
          </p:cNvSpPr>
          <p:nvPr/>
        </p:nvSpPr>
        <p:spPr bwMode="auto">
          <a:xfrm>
            <a:off x="6228184" y="548680"/>
            <a:ext cx="2915817" cy="51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ahoma" charset="0"/>
              </a:rPr>
              <a:t>Coherent sensors</a:t>
            </a:r>
            <a:endParaRPr lang="it-IT" sz="2400" b="1" dirty="0">
              <a:solidFill>
                <a:srgbClr val="FF0000"/>
              </a:solidFill>
              <a:latin typeface="Tahoma" charset="0"/>
            </a:endParaRPr>
          </a:p>
        </p:txBody>
      </p:sp>
      <p:grpSp>
        <p:nvGrpSpPr>
          <p:cNvPr id="48" name="Group 10"/>
          <p:cNvGrpSpPr>
            <a:grpSpLocks/>
          </p:cNvGrpSpPr>
          <p:nvPr/>
        </p:nvGrpSpPr>
        <p:grpSpPr bwMode="auto">
          <a:xfrm>
            <a:off x="2406650" y="1868488"/>
            <a:ext cx="5137150" cy="4343400"/>
            <a:chOff x="336" y="979"/>
            <a:chExt cx="3552" cy="3072"/>
          </a:xfrm>
        </p:grpSpPr>
        <p:grpSp>
          <p:nvGrpSpPr>
            <p:cNvPr id="18519" name="Group 11"/>
            <p:cNvGrpSpPr>
              <a:grpSpLocks/>
            </p:cNvGrpSpPr>
            <p:nvPr/>
          </p:nvGrpSpPr>
          <p:grpSpPr bwMode="auto">
            <a:xfrm>
              <a:off x="1584" y="1056"/>
              <a:ext cx="2304" cy="2304"/>
              <a:chOff x="896" y="1200"/>
              <a:chExt cx="640" cy="1392"/>
            </a:xfrm>
          </p:grpSpPr>
          <p:sp>
            <p:nvSpPr>
              <p:cNvPr id="18529" name="Line 12"/>
              <p:cNvSpPr>
                <a:spLocks noChangeShapeType="1"/>
              </p:cNvSpPr>
              <p:nvPr/>
            </p:nvSpPr>
            <p:spPr bwMode="auto">
              <a:xfrm>
                <a:off x="896" y="1200"/>
                <a:ext cx="640" cy="13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30" name="Line 13"/>
              <p:cNvSpPr>
                <a:spLocks noChangeShapeType="1"/>
              </p:cNvSpPr>
              <p:nvPr/>
            </p:nvSpPr>
            <p:spPr bwMode="auto">
              <a:xfrm>
                <a:off x="1094" y="1645"/>
                <a:ext cx="186" cy="385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520" name="Group 14"/>
            <p:cNvGrpSpPr>
              <a:grpSpLocks/>
            </p:cNvGrpSpPr>
            <p:nvPr/>
          </p:nvGrpSpPr>
          <p:grpSpPr bwMode="auto">
            <a:xfrm rot="4139035">
              <a:off x="521" y="2443"/>
              <a:ext cx="3072" cy="144"/>
              <a:chOff x="896" y="1200"/>
              <a:chExt cx="640" cy="1392"/>
            </a:xfrm>
          </p:grpSpPr>
          <p:sp>
            <p:nvSpPr>
              <p:cNvPr id="18527" name="Line 15"/>
              <p:cNvSpPr>
                <a:spLocks noChangeShapeType="1"/>
              </p:cNvSpPr>
              <p:nvPr/>
            </p:nvSpPr>
            <p:spPr bwMode="auto">
              <a:xfrm>
                <a:off x="896" y="1200"/>
                <a:ext cx="640" cy="13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28" name="Line 16"/>
              <p:cNvSpPr>
                <a:spLocks noChangeShapeType="1"/>
              </p:cNvSpPr>
              <p:nvPr/>
            </p:nvSpPr>
            <p:spPr bwMode="auto">
              <a:xfrm>
                <a:off x="1094" y="1645"/>
                <a:ext cx="186" cy="385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521" name="Group 17"/>
            <p:cNvGrpSpPr>
              <a:grpSpLocks/>
            </p:cNvGrpSpPr>
            <p:nvPr/>
          </p:nvGrpSpPr>
          <p:grpSpPr bwMode="auto">
            <a:xfrm flipH="1">
              <a:off x="336" y="1056"/>
              <a:ext cx="1248" cy="2256"/>
              <a:chOff x="896" y="1200"/>
              <a:chExt cx="640" cy="1392"/>
            </a:xfrm>
          </p:grpSpPr>
          <p:sp>
            <p:nvSpPr>
              <p:cNvPr id="18525" name="Line 18"/>
              <p:cNvSpPr>
                <a:spLocks noChangeShapeType="1"/>
              </p:cNvSpPr>
              <p:nvPr/>
            </p:nvSpPr>
            <p:spPr bwMode="auto">
              <a:xfrm>
                <a:off x="896" y="1200"/>
                <a:ext cx="640" cy="13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26" name="Line 19"/>
              <p:cNvSpPr>
                <a:spLocks noChangeShapeType="1"/>
              </p:cNvSpPr>
              <p:nvPr/>
            </p:nvSpPr>
            <p:spPr bwMode="auto">
              <a:xfrm>
                <a:off x="1094" y="1645"/>
                <a:ext cx="186" cy="385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522" name="Group 20"/>
            <p:cNvGrpSpPr>
              <a:grpSpLocks/>
            </p:cNvGrpSpPr>
            <p:nvPr/>
          </p:nvGrpSpPr>
          <p:grpSpPr bwMode="auto">
            <a:xfrm>
              <a:off x="1584" y="1104"/>
              <a:ext cx="432" cy="1824"/>
              <a:chOff x="896" y="1200"/>
              <a:chExt cx="640" cy="1392"/>
            </a:xfrm>
          </p:grpSpPr>
          <p:sp>
            <p:nvSpPr>
              <p:cNvPr id="18523" name="Line 21"/>
              <p:cNvSpPr>
                <a:spLocks noChangeShapeType="1"/>
              </p:cNvSpPr>
              <p:nvPr/>
            </p:nvSpPr>
            <p:spPr bwMode="auto">
              <a:xfrm>
                <a:off x="896" y="1200"/>
                <a:ext cx="640" cy="13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24" name="Line 22"/>
              <p:cNvSpPr>
                <a:spLocks noChangeShapeType="1"/>
              </p:cNvSpPr>
              <p:nvPr/>
            </p:nvSpPr>
            <p:spPr bwMode="auto">
              <a:xfrm>
                <a:off x="1094" y="1645"/>
                <a:ext cx="186" cy="385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61" name="Group 23"/>
          <p:cNvGrpSpPr>
            <a:grpSpLocks/>
          </p:cNvGrpSpPr>
          <p:nvPr/>
        </p:nvGrpSpPr>
        <p:grpSpPr bwMode="auto">
          <a:xfrm>
            <a:off x="1855788" y="1443038"/>
            <a:ext cx="4632325" cy="4387850"/>
            <a:chOff x="-40" y="711"/>
            <a:chExt cx="3322" cy="3330"/>
          </a:xfrm>
        </p:grpSpPr>
        <p:grpSp>
          <p:nvGrpSpPr>
            <p:cNvPr id="18507" name="Group 24"/>
            <p:cNvGrpSpPr>
              <a:grpSpLocks/>
            </p:cNvGrpSpPr>
            <p:nvPr/>
          </p:nvGrpSpPr>
          <p:grpSpPr bwMode="auto">
            <a:xfrm rot="-1507339">
              <a:off x="2211" y="711"/>
              <a:ext cx="1071" cy="3002"/>
              <a:chOff x="780" y="1218"/>
              <a:chExt cx="216" cy="1443"/>
            </a:xfrm>
          </p:grpSpPr>
          <p:sp>
            <p:nvSpPr>
              <p:cNvPr id="18517" name="Line 25"/>
              <p:cNvSpPr>
                <a:spLocks noChangeShapeType="1"/>
              </p:cNvSpPr>
              <p:nvPr/>
            </p:nvSpPr>
            <p:spPr bwMode="auto">
              <a:xfrm flipH="1" flipV="1">
                <a:off x="941" y="2304"/>
                <a:ext cx="49" cy="2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18" name="Line 26"/>
              <p:cNvSpPr>
                <a:spLocks noChangeShapeType="1"/>
              </p:cNvSpPr>
              <p:nvPr/>
            </p:nvSpPr>
            <p:spPr bwMode="auto">
              <a:xfrm flipH="1" flipV="1">
                <a:off x="780" y="1218"/>
                <a:ext cx="216" cy="144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508" name="Group 27"/>
            <p:cNvGrpSpPr>
              <a:grpSpLocks/>
            </p:cNvGrpSpPr>
            <p:nvPr/>
          </p:nvGrpSpPr>
          <p:grpSpPr bwMode="auto">
            <a:xfrm rot="20092661" flipH="1">
              <a:off x="1895" y="1099"/>
              <a:ext cx="385" cy="2942"/>
              <a:chOff x="780" y="1218"/>
              <a:chExt cx="216" cy="1443"/>
            </a:xfrm>
          </p:grpSpPr>
          <p:sp>
            <p:nvSpPr>
              <p:cNvPr id="18515" name="Line 28"/>
              <p:cNvSpPr>
                <a:spLocks noChangeShapeType="1"/>
              </p:cNvSpPr>
              <p:nvPr/>
            </p:nvSpPr>
            <p:spPr bwMode="auto">
              <a:xfrm flipH="1" flipV="1">
                <a:off x="941" y="2304"/>
                <a:ext cx="49" cy="2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16" name="Line 29"/>
              <p:cNvSpPr>
                <a:spLocks noChangeShapeType="1"/>
              </p:cNvSpPr>
              <p:nvPr/>
            </p:nvSpPr>
            <p:spPr bwMode="auto">
              <a:xfrm flipH="1" flipV="1">
                <a:off x="780" y="1218"/>
                <a:ext cx="216" cy="144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509" name="Group 30"/>
            <p:cNvGrpSpPr>
              <a:grpSpLocks/>
            </p:cNvGrpSpPr>
            <p:nvPr/>
          </p:nvGrpSpPr>
          <p:grpSpPr bwMode="auto">
            <a:xfrm rot="20092661" flipH="1">
              <a:off x="1623" y="1127"/>
              <a:ext cx="382" cy="1760"/>
              <a:chOff x="780" y="1218"/>
              <a:chExt cx="216" cy="1443"/>
            </a:xfrm>
          </p:grpSpPr>
          <p:sp>
            <p:nvSpPr>
              <p:cNvPr id="18513" name="Line 31"/>
              <p:cNvSpPr>
                <a:spLocks noChangeShapeType="1"/>
              </p:cNvSpPr>
              <p:nvPr/>
            </p:nvSpPr>
            <p:spPr bwMode="auto">
              <a:xfrm flipH="1" flipV="1">
                <a:off x="941" y="2304"/>
                <a:ext cx="49" cy="2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14" name="Line 32"/>
              <p:cNvSpPr>
                <a:spLocks noChangeShapeType="1"/>
              </p:cNvSpPr>
              <p:nvPr/>
            </p:nvSpPr>
            <p:spPr bwMode="auto">
              <a:xfrm flipH="1" flipV="1">
                <a:off x="780" y="1218"/>
                <a:ext cx="216" cy="144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510" name="Group 33"/>
            <p:cNvGrpSpPr>
              <a:grpSpLocks/>
            </p:cNvGrpSpPr>
            <p:nvPr/>
          </p:nvGrpSpPr>
          <p:grpSpPr bwMode="auto">
            <a:xfrm rot="20092661" flipH="1">
              <a:off x="-40" y="1449"/>
              <a:ext cx="2015" cy="1467"/>
              <a:chOff x="780" y="1218"/>
              <a:chExt cx="216" cy="1443"/>
            </a:xfrm>
          </p:grpSpPr>
          <p:sp>
            <p:nvSpPr>
              <p:cNvPr id="18511" name="Line 34"/>
              <p:cNvSpPr>
                <a:spLocks noChangeShapeType="1"/>
              </p:cNvSpPr>
              <p:nvPr/>
            </p:nvSpPr>
            <p:spPr bwMode="auto">
              <a:xfrm flipH="1" flipV="1">
                <a:off x="941" y="2304"/>
                <a:ext cx="49" cy="2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12" name="Line 35"/>
              <p:cNvSpPr>
                <a:spLocks noChangeShapeType="1"/>
              </p:cNvSpPr>
              <p:nvPr/>
            </p:nvSpPr>
            <p:spPr bwMode="auto">
              <a:xfrm flipH="1" flipV="1">
                <a:off x="780" y="1218"/>
                <a:ext cx="216" cy="144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77" name="Group 7"/>
          <p:cNvGrpSpPr>
            <a:grpSpLocks/>
          </p:cNvGrpSpPr>
          <p:nvPr/>
        </p:nvGrpSpPr>
        <p:grpSpPr bwMode="auto">
          <a:xfrm>
            <a:off x="2074863" y="1154113"/>
            <a:ext cx="2586037" cy="1504950"/>
            <a:chOff x="108" y="588"/>
            <a:chExt cx="1764" cy="948"/>
          </a:xfrm>
        </p:grpSpPr>
        <p:pic>
          <p:nvPicPr>
            <p:cNvPr id="18505" name="Picture 8" descr="envisa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601"/>
              <a:ext cx="1152" cy="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06" name="Line 9"/>
            <p:cNvSpPr>
              <a:spLocks noChangeShapeType="1"/>
            </p:cNvSpPr>
            <p:nvPr/>
          </p:nvSpPr>
          <p:spPr bwMode="auto">
            <a:xfrm rot="7782227" flipH="1" flipV="1">
              <a:off x="282" y="414"/>
              <a:ext cx="420" cy="7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0" name="Group 10"/>
          <p:cNvGrpSpPr>
            <a:grpSpLocks/>
          </p:cNvGrpSpPr>
          <p:nvPr/>
        </p:nvGrpSpPr>
        <p:grpSpPr bwMode="auto">
          <a:xfrm>
            <a:off x="3898900" y="2116138"/>
            <a:ext cx="5137150" cy="4343400"/>
            <a:chOff x="336" y="979"/>
            <a:chExt cx="3552" cy="3072"/>
          </a:xfrm>
        </p:grpSpPr>
        <p:grpSp>
          <p:nvGrpSpPr>
            <p:cNvPr id="18493" name="Group 11"/>
            <p:cNvGrpSpPr>
              <a:grpSpLocks/>
            </p:cNvGrpSpPr>
            <p:nvPr/>
          </p:nvGrpSpPr>
          <p:grpSpPr bwMode="auto">
            <a:xfrm>
              <a:off x="1584" y="1056"/>
              <a:ext cx="2304" cy="2304"/>
              <a:chOff x="896" y="1200"/>
              <a:chExt cx="640" cy="1392"/>
            </a:xfrm>
          </p:grpSpPr>
          <p:sp>
            <p:nvSpPr>
              <p:cNvPr id="18503" name="Line 12"/>
              <p:cNvSpPr>
                <a:spLocks noChangeShapeType="1"/>
              </p:cNvSpPr>
              <p:nvPr/>
            </p:nvSpPr>
            <p:spPr bwMode="auto">
              <a:xfrm>
                <a:off x="896" y="1200"/>
                <a:ext cx="640" cy="13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04" name="Line 13"/>
              <p:cNvSpPr>
                <a:spLocks noChangeShapeType="1"/>
              </p:cNvSpPr>
              <p:nvPr/>
            </p:nvSpPr>
            <p:spPr bwMode="auto">
              <a:xfrm>
                <a:off x="1094" y="1645"/>
                <a:ext cx="186" cy="385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494" name="Group 14"/>
            <p:cNvGrpSpPr>
              <a:grpSpLocks/>
            </p:cNvGrpSpPr>
            <p:nvPr/>
          </p:nvGrpSpPr>
          <p:grpSpPr bwMode="auto">
            <a:xfrm rot="4139035">
              <a:off x="521" y="2443"/>
              <a:ext cx="3072" cy="144"/>
              <a:chOff x="896" y="1200"/>
              <a:chExt cx="640" cy="1392"/>
            </a:xfrm>
          </p:grpSpPr>
          <p:sp>
            <p:nvSpPr>
              <p:cNvPr id="18501" name="Line 15"/>
              <p:cNvSpPr>
                <a:spLocks noChangeShapeType="1"/>
              </p:cNvSpPr>
              <p:nvPr/>
            </p:nvSpPr>
            <p:spPr bwMode="auto">
              <a:xfrm>
                <a:off x="896" y="1200"/>
                <a:ext cx="640" cy="13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02" name="Line 16"/>
              <p:cNvSpPr>
                <a:spLocks noChangeShapeType="1"/>
              </p:cNvSpPr>
              <p:nvPr/>
            </p:nvSpPr>
            <p:spPr bwMode="auto">
              <a:xfrm>
                <a:off x="1094" y="1645"/>
                <a:ext cx="186" cy="385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495" name="Group 17"/>
            <p:cNvGrpSpPr>
              <a:grpSpLocks/>
            </p:cNvGrpSpPr>
            <p:nvPr/>
          </p:nvGrpSpPr>
          <p:grpSpPr bwMode="auto">
            <a:xfrm flipH="1">
              <a:off x="336" y="1056"/>
              <a:ext cx="1248" cy="2256"/>
              <a:chOff x="896" y="1200"/>
              <a:chExt cx="640" cy="1392"/>
            </a:xfrm>
          </p:grpSpPr>
          <p:sp>
            <p:nvSpPr>
              <p:cNvPr id="18499" name="Line 18"/>
              <p:cNvSpPr>
                <a:spLocks noChangeShapeType="1"/>
              </p:cNvSpPr>
              <p:nvPr/>
            </p:nvSpPr>
            <p:spPr bwMode="auto">
              <a:xfrm>
                <a:off x="896" y="1200"/>
                <a:ext cx="640" cy="13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00" name="Line 19"/>
              <p:cNvSpPr>
                <a:spLocks noChangeShapeType="1"/>
              </p:cNvSpPr>
              <p:nvPr/>
            </p:nvSpPr>
            <p:spPr bwMode="auto">
              <a:xfrm>
                <a:off x="1094" y="1645"/>
                <a:ext cx="186" cy="385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496" name="Group 20"/>
            <p:cNvGrpSpPr>
              <a:grpSpLocks/>
            </p:cNvGrpSpPr>
            <p:nvPr/>
          </p:nvGrpSpPr>
          <p:grpSpPr bwMode="auto">
            <a:xfrm>
              <a:off x="1584" y="1104"/>
              <a:ext cx="432" cy="1824"/>
              <a:chOff x="896" y="1200"/>
              <a:chExt cx="640" cy="1392"/>
            </a:xfrm>
          </p:grpSpPr>
          <p:sp>
            <p:nvSpPr>
              <p:cNvPr id="18497" name="Line 21"/>
              <p:cNvSpPr>
                <a:spLocks noChangeShapeType="1"/>
              </p:cNvSpPr>
              <p:nvPr/>
            </p:nvSpPr>
            <p:spPr bwMode="auto">
              <a:xfrm>
                <a:off x="896" y="1200"/>
                <a:ext cx="640" cy="13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98" name="Line 22"/>
              <p:cNvSpPr>
                <a:spLocks noChangeShapeType="1"/>
              </p:cNvSpPr>
              <p:nvPr/>
            </p:nvSpPr>
            <p:spPr bwMode="auto">
              <a:xfrm>
                <a:off x="1094" y="1645"/>
                <a:ext cx="186" cy="385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98" name="Group 23"/>
          <p:cNvGrpSpPr>
            <a:grpSpLocks/>
          </p:cNvGrpSpPr>
          <p:nvPr/>
        </p:nvGrpSpPr>
        <p:grpSpPr bwMode="auto">
          <a:xfrm>
            <a:off x="3348038" y="1690688"/>
            <a:ext cx="4632325" cy="4387850"/>
            <a:chOff x="-40" y="711"/>
            <a:chExt cx="3322" cy="3330"/>
          </a:xfrm>
        </p:grpSpPr>
        <p:grpSp>
          <p:nvGrpSpPr>
            <p:cNvPr id="18481" name="Group 24"/>
            <p:cNvGrpSpPr>
              <a:grpSpLocks/>
            </p:cNvGrpSpPr>
            <p:nvPr/>
          </p:nvGrpSpPr>
          <p:grpSpPr bwMode="auto">
            <a:xfrm rot="-1507339">
              <a:off x="2211" y="711"/>
              <a:ext cx="1071" cy="3002"/>
              <a:chOff x="780" y="1218"/>
              <a:chExt cx="216" cy="1443"/>
            </a:xfrm>
          </p:grpSpPr>
          <p:sp>
            <p:nvSpPr>
              <p:cNvPr id="18491" name="Line 25"/>
              <p:cNvSpPr>
                <a:spLocks noChangeShapeType="1"/>
              </p:cNvSpPr>
              <p:nvPr/>
            </p:nvSpPr>
            <p:spPr bwMode="auto">
              <a:xfrm flipH="1" flipV="1">
                <a:off x="941" y="2304"/>
                <a:ext cx="49" cy="2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92" name="Line 26"/>
              <p:cNvSpPr>
                <a:spLocks noChangeShapeType="1"/>
              </p:cNvSpPr>
              <p:nvPr/>
            </p:nvSpPr>
            <p:spPr bwMode="auto">
              <a:xfrm flipH="1" flipV="1">
                <a:off x="780" y="1218"/>
                <a:ext cx="216" cy="144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482" name="Group 27"/>
            <p:cNvGrpSpPr>
              <a:grpSpLocks/>
            </p:cNvGrpSpPr>
            <p:nvPr/>
          </p:nvGrpSpPr>
          <p:grpSpPr bwMode="auto">
            <a:xfrm rot="20092661" flipH="1">
              <a:off x="1895" y="1099"/>
              <a:ext cx="385" cy="2942"/>
              <a:chOff x="780" y="1218"/>
              <a:chExt cx="216" cy="1443"/>
            </a:xfrm>
          </p:grpSpPr>
          <p:sp>
            <p:nvSpPr>
              <p:cNvPr id="18489" name="Line 28"/>
              <p:cNvSpPr>
                <a:spLocks noChangeShapeType="1"/>
              </p:cNvSpPr>
              <p:nvPr/>
            </p:nvSpPr>
            <p:spPr bwMode="auto">
              <a:xfrm flipH="1" flipV="1">
                <a:off x="941" y="2304"/>
                <a:ext cx="49" cy="2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90" name="Line 29"/>
              <p:cNvSpPr>
                <a:spLocks noChangeShapeType="1"/>
              </p:cNvSpPr>
              <p:nvPr/>
            </p:nvSpPr>
            <p:spPr bwMode="auto">
              <a:xfrm flipH="1" flipV="1">
                <a:off x="780" y="1218"/>
                <a:ext cx="216" cy="144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483" name="Group 30"/>
            <p:cNvGrpSpPr>
              <a:grpSpLocks/>
            </p:cNvGrpSpPr>
            <p:nvPr/>
          </p:nvGrpSpPr>
          <p:grpSpPr bwMode="auto">
            <a:xfrm rot="20092661" flipH="1">
              <a:off x="1623" y="1127"/>
              <a:ext cx="382" cy="1760"/>
              <a:chOff x="780" y="1218"/>
              <a:chExt cx="216" cy="1443"/>
            </a:xfrm>
          </p:grpSpPr>
          <p:sp>
            <p:nvSpPr>
              <p:cNvPr id="18487" name="Line 31"/>
              <p:cNvSpPr>
                <a:spLocks noChangeShapeType="1"/>
              </p:cNvSpPr>
              <p:nvPr/>
            </p:nvSpPr>
            <p:spPr bwMode="auto">
              <a:xfrm flipH="1" flipV="1">
                <a:off x="941" y="2304"/>
                <a:ext cx="49" cy="2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88" name="Line 32"/>
              <p:cNvSpPr>
                <a:spLocks noChangeShapeType="1"/>
              </p:cNvSpPr>
              <p:nvPr/>
            </p:nvSpPr>
            <p:spPr bwMode="auto">
              <a:xfrm flipH="1" flipV="1">
                <a:off x="780" y="1218"/>
                <a:ext cx="216" cy="144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484" name="Group 33"/>
            <p:cNvGrpSpPr>
              <a:grpSpLocks/>
            </p:cNvGrpSpPr>
            <p:nvPr/>
          </p:nvGrpSpPr>
          <p:grpSpPr bwMode="auto">
            <a:xfrm rot="20092661" flipH="1">
              <a:off x="-40" y="1449"/>
              <a:ext cx="2015" cy="1467"/>
              <a:chOff x="780" y="1218"/>
              <a:chExt cx="216" cy="1443"/>
            </a:xfrm>
          </p:grpSpPr>
          <p:sp>
            <p:nvSpPr>
              <p:cNvPr id="18485" name="Line 34"/>
              <p:cNvSpPr>
                <a:spLocks noChangeShapeType="1"/>
              </p:cNvSpPr>
              <p:nvPr/>
            </p:nvSpPr>
            <p:spPr bwMode="auto">
              <a:xfrm flipH="1" flipV="1">
                <a:off x="941" y="2304"/>
                <a:ext cx="49" cy="2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86" name="Line 35"/>
              <p:cNvSpPr>
                <a:spLocks noChangeShapeType="1"/>
              </p:cNvSpPr>
              <p:nvPr/>
            </p:nvSpPr>
            <p:spPr bwMode="auto">
              <a:xfrm flipH="1" flipV="1">
                <a:off x="780" y="1218"/>
                <a:ext cx="216" cy="144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142" name="Group 7"/>
          <p:cNvGrpSpPr>
            <a:grpSpLocks/>
          </p:cNvGrpSpPr>
          <p:nvPr/>
        </p:nvGrpSpPr>
        <p:grpSpPr bwMode="auto">
          <a:xfrm>
            <a:off x="3803650" y="1443038"/>
            <a:ext cx="2586038" cy="1504950"/>
            <a:chOff x="108" y="588"/>
            <a:chExt cx="1764" cy="948"/>
          </a:xfrm>
        </p:grpSpPr>
        <p:pic>
          <p:nvPicPr>
            <p:cNvPr id="18479" name="Picture 8" descr="envisa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601"/>
              <a:ext cx="1152" cy="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80" name="Line 9"/>
            <p:cNvSpPr>
              <a:spLocks noChangeShapeType="1"/>
            </p:cNvSpPr>
            <p:nvPr/>
          </p:nvSpPr>
          <p:spPr bwMode="auto">
            <a:xfrm rot="7782227" flipH="1" flipV="1">
              <a:off x="282" y="414"/>
              <a:ext cx="420" cy="7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5" name="Group 10"/>
          <p:cNvGrpSpPr>
            <a:grpSpLocks/>
          </p:cNvGrpSpPr>
          <p:nvPr/>
        </p:nvGrpSpPr>
        <p:grpSpPr bwMode="auto">
          <a:xfrm>
            <a:off x="5627688" y="2187575"/>
            <a:ext cx="5137150" cy="4343400"/>
            <a:chOff x="336" y="979"/>
            <a:chExt cx="3552" cy="3072"/>
          </a:xfrm>
        </p:grpSpPr>
        <p:grpSp>
          <p:nvGrpSpPr>
            <p:cNvPr id="18467" name="Group 11"/>
            <p:cNvGrpSpPr>
              <a:grpSpLocks/>
            </p:cNvGrpSpPr>
            <p:nvPr/>
          </p:nvGrpSpPr>
          <p:grpSpPr bwMode="auto">
            <a:xfrm>
              <a:off x="1584" y="1056"/>
              <a:ext cx="2304" cy="2304"/>
              <a:chOff x="896" y="1200"/>
              <a:chExt cx="640" cy="1392"/>
            </a:xfrm>
          </p:grpSpPr>
          <p:sp>
            <p:nvSpPr>
              <p:cNvPr id="18477" name="Line 12"/>
              <p:cNvSpPr>
                <a:spLocks noChangeShapeType="1"/>
              </p:cNvSpPr>
              <p:nvPr/>
            </p:nvSpPr>
            <p:spPr bwMode="auto">
              <a:xfrm>
                <a:off x="896" y="1200"/>
                <a:ext cx="640" cy="13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78" name="Line 13"/>
              <p:cNvSpPr>
                <a:spLocks noChangeShapeType="1"/>
              </p:cNvSpPr>
              <p:nvPr/>
            </p:nvSpPr>
            <p:spPr bwMode="auto">
              <a:xfrm>
                <a:off x="1094" y="1645"/>
                <a:ext cx="186" cy="385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468" name="Group 14"/>
            <p:cNvGrpSpPr>
              <a:grpSpLocks/>
            </p:cNvGrpSpPr>
            <p:nvPr/>
          </p:nvGrpSpPr>
          <p:grpSpPr bwMode="auto">
            <a:xfrm rot="4139035">
              <a:off x="521" y="2443"/>
              <a:ext cx="3072" cy="144"/>
              <a:chOff x="896" y="1200"/>
              <a:chExt cx="640" cy="1392"/>
            </a:xfrm>
          </p:grpSpPr>
          <p:sp>
            <p:nvSpPr>
              <p:cNvPr id="18475" name="Line 15"/>
              <p:cNvSpPr>
                <a:spLocks noChangeShapeType="1"/>
              </p:cNvSpPr>
              <p:nvPr/>
            </p:nvSpPr>
            <p:spPr bwMode="auto">
              <a:xfrm>
                <a:off x="896" y="1200"/>
                <a:ext cx="640" cy="13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76" name="Line 16"/>
              <p:cNvSpPr>
                <a:spLocks noChangeShapeType="1"/>
              </p:cNvSpPr>
              <p:nvPr/>
            </p:nvSpPr>
            <p:spPr bwMode="auto">
              <a:xfrm>
                <a:off x="1094" y="1645"/>
                <a:ext cx="186" cy="385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469" name="Group 17"/>
            <p:cNvGrpSpPr>
              <a:grpSpLocks/>
            </p:cNvGrpSpPr>
            <p:nvPr/>
          </p:nvGrpSpPr>
          <p:grpSpPr bwMode="auto">
            <a:xfrm flipH="1">
              <a:off x="336" y="1056"/>
              <a:ext cx="1248" cy="2256"/>
              <a:chOff x="896" y="1200"/>
              <a:chExt cx="640" cy="1392"/>
            </a:xfrm>
          </p:grpSpPr>
          <p:sp>
            <p:nvSpPr>
              <p:cNvPr id="18473" name="Line 18"/>
              <p:cNvSpPr>
                <a:spLocks noChangeShapeType="1"/>
              </p:cNvSpPr>
              <p:nvPr/>
            </p:nvSpPr>
            <p:spPr bwMode="auto">
              <a:xfrm>
                <a:off x="896" y="1200"/>
                <a:ext cx="640" cy="13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74" name="Line 19"/>
              <p:cNvSpPr>
                <a:spLocks noChangeShapeType="1"/>
              </p:cNvSpPr>
              <p:nvPr/>
            </p:nvSpPr>
            <p:spPr bwMode="auto">
              <a:xfrm>
                <a:off x="1094" y="1645"/>
                <a:ext cx="186" cy="385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470" name="Group 20"/>
            <p:cNvGrpSpPr>
              <a:grpSpLocks/>
            </p:cNvGrpSpPr>
            <p:nvPr/>
          </p:nvGrpSpPr>
          <p:grpSpPr bwMode="auto">
            <a:xfrm>
              <a:off x="1584" y="1104"/>
              <a:ext cx="432" cy="1824"/>
              <a:chOff x="896" y="1200"/>
              <a:chExt cx="640" cy="1392"/>
            </a:xfrm>
          </p:grpSpPr>
          <p:sp>
            <p:nvSpPr>
              <p:cNvPr id="18471" name="Line 21"/>
              <p:cNvSpPr>
                <a:spLocks noChangeShapeType="1"/>
              </p:cNvSpPr>
              <p:nvPr/>
            </p:nvSpPr>
            <p:spPr bwMode="auto">
              <a:xfrm>
                <a:off x="896" y="1200"/>
                <a:ext cx="640" cy="13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72" name="Line 22"/>
              <p:cNvSpPr>
                <a:spLocks noChangeShapeType="1"/>
              </p:cNvSpPr>
              <p:nvPr/>
            </p:nvSpPr>
            <p:spPr bwMode="auto">
              <a:xfrm>
                <a:off x="1094" y="1645"/>
                <a:ext cx="186" cy="385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158" name="Group 23"/>
          <p:cNvGrpSpPr>
            <a:grpSpLocks/>
          </p:cNvGrpSpPr>
          <p:nvPr/>
        </p:nvGrpSpPr>
        <p:grpSpPr bwMode="auto">
          <a:xfrm>
            <a:off x="5076825" y="1978025"/>
            <a:ext cx="4632325" cy="4387850"/>
            <a:chOff x="-40" y="711"/>
            <a:chExt cx="3322" cy="3330"/>
          </a:xfrm>
        </p:grpSpPr>
        <p:grpSp>
          <p:nvGrpSpPr>
            <p:cNvPr id="18455" name="Group 24"/>
            <p:cNvGrpSpPr>
              <a:grpSpLocks/>
            </p:cNvGrpSpPr>
            <p:nvPr/>
          </p:nvGrpSpPr>
          <p:grpSpPr bwMode="auto">
            <a:xfrm rot="-1507339">
              <a:off x="2211" y="711"/>
              <a:ext cx="1071" cy="3002"/>
              <a:chOff x="780" y="1218"/>
              <a:chExt cx="216" cy="1443"/>
            </a:xfrm>
          </p:grpSpPr>
          <p:sp>
            <p:nvSpPr>
              <p:cNvPr id="18465" name="Line 25"/>
              <p:cNvSpPr>
                <a:spLocks noChangeShapeType="1"/>
              </p:cNvSpPr>
              <p:nvPr/>
            </p:nvSpPr>
            <p:spPr bwMode="auto">
              <a:xfrm flipH="1" flipV="1">
                <a:off x="941" y="2304"/>
                <a:ext cx="49" cy="2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66" name="Line 26"/>
              <p:cNvSpPr>
                <a:spLocks noChangeShapeType="1"/>
              </p:cNvSpPr>
              <p:nvPr/>
            </p:nvSpPr>
            <p:spPr bwMode="auto">
              <a:xfrm flipH="1" flipV="1">
                <a:off x="780" y="1218"/>
                <a:ext cx="216" cy="144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456" name="Group 27"/>
            <p:cNvGrpSpPr>
              <a:grpSpLocks/>
            </p:cNvGrpSpPr>
            <p:nvPr/>
          </p:nvGrpSpPr>
          <p:grpSpPr bwMode="auto">
            <a:xfrm rot="20092661" flipH="1">
              <a:off x="1895" y="1099"/>
              <a:ext cx="385" cy="2942"/>
              <a:chOff x="780" y="1218"/>
              <a:chExt cx="216" cy="1443"/>
            </a:xfrm>
          </p:grpSpPr>
          <p:sp>
            <p:nvSpPr>
              <p:cNvPr id="18463" name="Line 28"/>
              <p:cNvSpPr>
                <a:spLocks noChangeShapeType="1"/>
              </p:cNvSpPr>
              <p:nvPr/>
            </p:nvSpPr>
            <p:spPr bwMode="auto">
              <a:xfrm flipH="1" flipV="1">
                <a:off x="941" y="2304"/>
                <a:ext cx="49" cy="2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64" name="Line 29"/>
              <p:cNvSpPr>
                <a:spLocks noChangeShapeType="1"/>
              </p:cNvSpPr>
              <p:nvPr/>
            </p:nvSpPr>
            <p:spPr bwMode="auto">
              <a:xfrm flipH="1" flipV="1">
                <a:off x="780" y="1218"/>
                <a:ext cx="216" cy="144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457" name="Group 30"/>
            <p:cNvGrpSpPr>
              <a:grpSpLocks/>
            </p:cNvGrpSpPr>
            <p:nvPr/>
          </p:nvGrpSpPr>
          <p:grpSpPr bwMode="auto">
            <a:xfrm rot="20092661" flipH="1">
              <a:off x="1623" y="1127"/>
              <a:ext cx="382" cy="1760"/>
              <a:chOff x="780" y="1218"/>
              <a:chExt cx="216" cy="1443"/>
            </a:xfrm>
          </p:grpSpPr>
          <p:sp>
            <p:nvSpPr>
              <p:cNvPr id="18461" name="Line 31"/>
              <p:cNvSpPr>
                <a:spLocks noChangeShapeType="1"/>
              </p:cNvSpPr>
              <p:nvPr/>
            </p:nvSpPr>
            <p:spPr bwMode="auto">
              <a:xfrm flipH="1" flipV="1">
                <a:off x="941" y="2304"/>
                <a:ext cx="49" cy="2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62" name="Line 32"/>
              <p:cNvSpPr>
                <a:spLocks noChangeShapeType="1"/>
              </p:cNvSpPr>
              <p:nvPr/>
            </p:nvSpPr>
            <p:spPr bwMode="auto">
              <a:xfrm flipH="1" flipV="1">
                <a:off x="780" y="1218"/>
                <a:ext cx="216" cy="144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458" name="Group 33"/>
            <p:cNvGrpSpPr>
              <a:grpSpLocks/>
            </p:cNvGrpSpPr>
            <p:nvPr/>
          </p:nvGrpSpPr>
          <p:grpSpPr bwMode="auto">
            <a:xfrm rot="20092661" flipH="1">
              <a:off x="-40" y="1449"/>
              <a:ext cx="2015" cy="1467"/>
              <a:chOff x="780" y="1218"/>
              <a:chExt cx="216" cy="1443"/>
            </a:xfrm>
          </p:grpSpPr>
          <p:sp>
            <p:nvSpPr>
              <p:cNvPr id="18459" name="Line 34"/>
              <p:cNvSpPr>
                <a:spLocks noChangeShapeType="1"/>
              </p:cNvSpPr>
              <p:nvPr/>
            </p:nvSpPr>
            <p:spPr bwMode="auto">
              <a:xfrm flipH="1" flipV="1">
                <a:off x="941" y="2304"/>
                <a:ext cx="49" cy="2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60" name="Line 35"/>
              <p:cNvSpPr>
                <a:spLocks noChangeShapeType="1"/>
              </p:cNvSpPr>
              <p:nvPr/>
            </p:nvSpPr>
            <p:spPr bwMode="auto">
              <a:xfrm flipH="1" flipV="1">
                <a:off x="780" y="1218"/>
                <a:ext cx="216" cy="144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14" name="Gruppo 13"/>
          <p:cNvGrpSpPr>
            <a:grpSpLocks/>
          </p:cNvGrpSpPr>
          <p:nvPr/>
        </p:nvGrpSpPr>
        <p:grpSpPr bwMode="auto">
          <a:xfrm>
            <a:off x="100013" y="2349500"/>
            <a:ext cx="3103562" cy="3695700"/>
            <a:chOff x="29990" y="2470229"/>
            <a:chExt cx="3102542" cy="3695075"/>
          </a:xfrm>
        </p:grpSpPr>
        <p:pic>
          <p:nvPicPr>
            <p:cNvPr id="18453" name="Picture 19" descr="naples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07504" y="2470229"/>
              <a:ext cx="3025028" cy="362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4" name="Rectangle 3"/>
            <p:cNvSpPr>
              <a:spLocks noChangeArrowheads="1"/>
            </p:cNvSpPr>
            <p:nvPr/>
          </p:nvSpPr>
          <p:spPr bwMode="auto">
            <a:xfrm>
              <a:off x="29990" y="5647779"/>
              <a:ext cx="3015953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sz="1600" b="1">
                  <a:solidFill>
                    <a:srgbClr val="FF0000"/>
                  </a:solidFill>
                  <a:latin typeface="Tahoma" charset="0"/>
                </a:rPr>
                <a:t>SAR image  </a:t>
              </a:r>
              <a:endParaRPr lang="it-IT" sz="1600" b="1">
                <a:solidFill>
                  <a:srgbClr val="FF0000"/>
                </a:solidFill>
                <a:latin typeface="Tahoma" charset="0"/>
              </a:endParaRPr>
            </a:p>
          </p:txBody>
        </p:sp>
      </p:grpSp>
      <p:grpSp>
        <p:nvGrpSpPr>
          <p:cNvPr id="17" name="Gruppo 16"/>
          <p:cNvGrpSpPr>
            <a:grpSpLocks/>
          </p:cNvGrpSpPr>
          <p:nvPr/>
        </p:nvGrpSpPr>
        <p:grpSpPr bwMode="auto">
          <a:xfrm>
            <a:off x="2843213" y="796925"/>
            <a:ext cx="4816475" cy="836613"/>
            <a:chOff x="2771800" y="780832"/>
            <a:chExt cx="4815156" cy="837555"/>
          </a:xfrm>
        </p:grpSpPr>
        <p:cxnSp>
          <p:nvCxnSpPr>
            <p:cNvPr id="16" name="Connettore 2 15"/>
            <p:cNvCxnSpPr>
              <a:cxnSpLocks noChangeShapeType="1"/>
            </p:cNvCxnSpPr>
            <p:nvPr/>
          </p:nvCxnSpPr>
          <p:spPr bwMode="auto">
            <a:xfrm flipH="1" flipV="1">
              <a:off x="2771800" y="826922"/>
              <a:ext cx="4753260" cy="791465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8452" name="Rectangle 3"/>
            <p:cNvSpPr>
              <a:spLocks noChangeArrowheads="1"/>
            </p:cNvSpPr>
            <p:nvPr/>
          </p:nvSpPr>
          <p:spPr bwMode="auto">
            <a:xfrm rot="600000">
              <a:off x="2906436" y="780832"/>
              <a:ext cx="4680520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Tahoma" charset="0"/>
                </a:rPr>
                <a:t>Synthetic Aperture</a:t>
              </a:r>
              <a:endParaRPr lang="it-IT" b="1">
                <a:solidFill>
                  <a:srgbClr val="FF0000"/>
                </a:solidFill>
                <a:latin typeface="Tahoma" charset="0"/>
              </a:endParaRPr>
            </a:p>
          </p:txBody>
        </p:sp>
      </p:grpSp>
      <p:sp>
        <p:nvSpPr>
          <p:cNvPr id="130" name="Rectangle 2"/>
          <p:cNvSpPr txBox="1">
            <a:spLocks noChangeArrowheads="1"/>
          </p:cNvSpPr>
          <p:nvPr/>
        </p:nvSpPr>
        <p:spPr bwMode="auto">
          <a:xfrm>
            <a:off x="0" y="44450"/>
            <a:ext cx="914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0000"/>
                </a:solidFill>
                <a:latin typeface="Tahoma" charset="0"/>
              </a:rPr>
              <a:t>Key points of Radar (SAR) Imaging from space</a:t>
            </a:r>
          </a:p>
        </p:txBody>
      </p:sp>
    </p:spTree>
    <p:extLst>
      <p:ext uri="{BB962C8B-B14F-4D97-AF65-F5344CB8AC3E}">
        <p14:creationId xmlns:p14="http://schemas.microsoft.com/office/powerpoint/2010/main" val="271711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19 -0.03077 L 0.15 0.02521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000" y="28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1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10"/>
                            </p:stCondLst>
                            <p:childTnLst>
                              <p:par>
                                <p:cTn id="2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1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10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45293E-6 L 0.18907 0.0421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00" y="2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1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10"/>
                            </p:stCondLst>
                            <p:childTnLst>
                              <p:par>
                                <p:cTn id="4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51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51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45293E-6 L 0.18907 0.0421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00" y="210000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1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51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10"/>
                            </p:stCondLst>
                            <p:childTnLst>
                              <p:par>
                                <p:cTn id="6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51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510"/>
                            </p:stCondLst>
                            <p:childTnLst>
                              <p:par>
                                <p:cTn id="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45293E-6 L 0.18907 0.042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00" y="210000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01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51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7010"/>
                            </p:stCondLst>
                            <p:childTnLst>
                              <p:par>
                                <p:cTn id="8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51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0DBA54C-AE97-7BB2-CA78-F815C0E1F3EA}"/>
              </a:ext>
            </a:extLst>
          </p:cNvPr>
          <p:cNvSpPr txBox="1"/>
          <p:nvPr/>
        </p:nvSpPr>
        <p:spPr>
          <a:xfrm>
            <a:off x="3020785" y="2494854"/>
            <a:ext cx="310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you!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CFD8EF5-647F-817F-4CD2-A050E7A22184}"/>
              </a:ext>
            </a:extLst>
          </p:cNvPr>
          <p:cNvSpPr txBox="1"/>
          <p:nvPr/>
        </p:nvSpPr>
        <p:spPr>
          <a:xfrm>
            <a:off x="3131840" y="2924944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     </a:t>
            </a:r>
          </a:p>
          <a:p>
            <a:r>
              <a:rPr lang="en-US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hlinkClick r:id="rId2"/>
              </a:rPr>
              <a:t>monterroso.f@irea.cnr.it</a:t>
            </a:r>
            <a:endParaRPr lang="en-US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endParaRPr lang="en-US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endParaRPr lang="en-US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147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earth.jpg"/>
          <p:cNvPicPr>
            <a:picLocks noChangeAspect="1"/>
          </p:cNvPicPr>
          <p:nvPr/>
        </p:nvPicPr>
        <p:blipFill rotWithShape="1">
          <a:blip r:embed="rId2" cstate="screen">
            <a:alphaModFix amt="7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32971" y1="11747" x2="32971" y2="11747"/>
                        <a14:backgroundMark x1="11945" y1="34940" x2="11945" y2="34940"/>
                        <a14:backgroundMark x1="2567" y1="51205" x2="2567" y2="51205"/>
                        <a14:backgroundMark x1="35341" y1="9639" x2="35341" y2="9639"/>
                        <a14:backgroundMark x1="45311" y1="5120" x2="45311" y2="5120"/>
                        <a14:backgroundMark x1="37907" y1="6627" x2="37907" y2="6627"/>
                        <a14:backgroundMark x1="65054" y1="7530" x2="65054" y2="7530"/>
                        <a14:backgroundMark x1="52912" y1="4518" x2="52912" y2="4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" y="3449574"/>
            <a:ext cx="9135154" cy="2064607"/>
          </a:xfrm>
          <a:prstGeom prst="rect">
            <a:avLst/>
          </a:prstGeom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4099324" y="-2148559"/>
            <a:ext cx="4492580" cy="1210866"/>
            <a:chOff x="108" y="-9"/>
            <a:chExt cx="4086" cy="1017"/>
          </a:xfrm>
        </p:grpSpPr>
        <p:pic>
          <p:nvPicPr>
            <p:cNvPr id="6" name="Picture 8" descr="envisa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2" y="-9"/>
              <a:ext cx="1152" cy="93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Line 9"/>
            <p:cNvSpPr>
              <a:spLocks noChangeShapeType="1"/>
            </p:cNvSpPr>
            <p:nvPr/>
          </p:nvSpPr>
          <p:spPr bwMode="auto">
            <a:xfrm rot="7782227" flipH="1" flipV="1">
              <a:off x="282" y="414"/>
              <a:ext cx="420" cy="7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noProof="0" dirty="0"/>
            </a:p>
          </p:txBody>
        </p:sp>
      </p:grpSp>
      <p:sp>
        <p:nvSpPr>
          <p:cNvPr id="8" name="Figura a mano libera 7"/>
          <p:cNvSpPr/>
          <p:nvPr/>
        </p:nvSpPr>
        <p:spPr>
          <a:xfrm rot="10331048">
            <a:off x="3721098" y="2900780"/>
            <a:ext cx="661437" cy="1680150"/>
          </a:xfrm>
          <a:custGeom>
            <a:avLst/>
            <a:gdLst>
              <a:gd name="connsiteX0" fmla="*/ 0 w 1422833"/>
              <a:gd name="connsiteY0" fmla="*/ 0 h 3492200"/>
              <a:gd name="connsiteX1" fmla="*/ 1422825 w 1422833"/>
              <a:gd name="connsiteY1" fmla="*/ 152857 h 3492200"/>
              <a:gd name="connsiteX2" fmla="*/ 23518 w 1422833"/>
              <a:gd name="connsiteY2" fmla="*/ 352747 h 3492200"/>
              <a:gd name="connsiteX3" fmla="*/ 1328754 w 1422833"/>
              <a:gd name="connsiteY3" fmla="*/ 529121 h 3492200"/>
              <a:gd name="connsiteX4" fmla="*/ 58795 w 1422833"/>
              <a:gd name="connsiteY4" fmla="*/ 693736 h 3492200"/>
              <a:gd name="connsiteX5" fmla="*/ 1187647 w 1422833"/>
              <a:gd name="connsiteY5" fmla="*/ 881868 h 3492200"/>
              <a:gd name="connsiteX6" fmla="*/ 223419 w 1422833"/>
              <a:gd name="connsiteY6" fmla="*/ 1081759 h 3492200"/>
              <a:gd name="connsiteX7" fmla="*/ 1034782 w 1422833"/>
              <a:gd name="connsiteY7" fmla="*/ 1234616 h 3492200"/>
              <a:gd name="connsiteX8" fmla="*/ 235178 w 1422833"/>
              <a:gd name="connsiteY8" fmla="*/ 1422748 h 3492200"/>
              <a:gd name="connsiteX9" fmla="*/ 928952 w 1422833"/>
              <a:gd name="connsiteY9" fmla="*/ 1563847 h 3492200"/>
              <a:gd name="connsiteX10" fmla="*/ 246937 w 1422833"/>
              <a:gd name="connsiteY10" fmla="*/ 1751979 h 3492200"/>
              <a:gd name="connsiteX11" fmla="*/ 846640 w 1422833"/>
              <a:gd name="connsiteY11" fmla="*/ 1916595 h 3492200"/>
              <a:gd name="connsiteX12" fmla="*/ 270454 w 1422833"/>
              <a:gd name="connsiteY12" fmla="*/ 2081210 h 3492200"/>
              <a:gd name="connsiteX13" fmla="*/ 752569 w 1422833"/>
              <a:gd name="connsiteY13" fmla="*/ 2245826 h 3492200"/>
              <a:gd name="connsiteX14" fmla="*/ 282213 w 1422833"/>
              <a:gd name="connsiteY14" fmla="*/ 2375166 h 3492200"/>
              <a:gd name="connsiteX15" fmla="*/ 658498 w 1422833"/>
              <a:gd name="connsiteY15" fmla="*/ 2492749 h 3492200"/>
              <a:gd name="connsiteX16" fmla="*/ 293972 w 1422833"/>
              <a:gd name="connsiteY16" fmla="*/ 2657364 h 3492200"/>
              <a:gd name="connsiteX17" fmla="*/ 611462 w 1422833"/>
              <a:gd name="connsiteY17" fmla="*/ 2751430 h 3492200"/>
              <a:gd name="connsiteX18" fmla="*/ 270454 w 1422833"/>
              <a:gd name="connsiteY18" fmla="*/ 2927804 h 3492200"/>
              <a:gd name="connsiteX19" fmla="*/ 517391 w 1422833"/>
              <a:gd name="connsiteY19" fmla="*/ 3033628 h 3492200"/>
              <a:gd name="connsiteX20" fmla="*/ 270454 w 1422833"/>
              <a:gd name="connsiteY20" fmla="*/ 3162969 h 3492200"/>
              <a:gd name="connsiteX21" fmla="*/ 435079 w 1422833"/>
              <a:gd name="connsiteY21" fmla="*/ 3233519 h 3492200"/>
              <a:gd name="connsiteX22" fmla="*/ 258696 w 1422833"/>
              <a:gd name="connsiteY22" fmla="*/ 3362859 h 3492200"/>
              <a:gd name="connsiteX23" fmla="*/ 341008 w 1422833"/>
              <a:gd name="connsiteY23" fmla="*/ 3409892 h 3492200"/>
              <a:gd name="connsiteX24" fmla="*/ 270454 w 1422833"/>
              <a:gd name="connsiteY24" fmla="*/ 3492200 h 3492200"/>
              <a:gd name="connsiteX25" fmla="*/ 270454 w 1422833"/>
              <a:gd name="connsiteY25" fmla="*/ 3492200 h 3492200"/>
              <a:gd name="connsiteX26" fmla="*/ 270454 w 1422833"/>
              <a:gd name="connsiteY26" fmla="*/ 3492200 h 349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22833" h="3492200">
                <a:moveTo>
                  <a:pt x="0" y="0"/>
                </a:moveTo>
                <a:cubicBezTo>
                  <a:pt x="709452" y="47033"/>
                  <a:pt x="1418905" y="94066"/>
                  <a:pt x="1422825" y="152857"/>
                </a:cubicBezTo>
                <a:cubicBezTo>
                  <a:pt x="1426745" y="211648"/>
                  <a:pt x="39196" y="290036"/>
                  <a:pt x="23518" y="352747"/>
                </a:cubicBezTo>
                <a:cubicBezTo>
                  <a:pt x="7840" y="415458"/>
                  <a:pt x="1322875" y="472290"/>
                  <a:pt x="1328754" y="529121"/>
                </a:cubicBezTo>
                <a:cubicBezTo>
                  <a:pt x="1334633" y="585952"/>
                  <a:pt x="82313" y="634945"/>
                  <a:pt x="58795" y="693736"/>
                </a:cubicBezTo>
                <a:cubicBezTo>
                  <a:pt x="35277" y="752527"/>
                  <a:pt x="1160210" y="817198"/>
                  <a:pt x="1187647" y="881868"/>
                </a:cubicBezTo>
                <a:cubicBezTo>
                  <a:pt x="1215084" y="946538"/>
                  <a:pt x="248897" y="1022968"/>
                  <a:pt x="223419" y="1081759"/>
                </a:cubicBezTo>
                <a:cubicBezTo>
                  <a:pt x="197942" y="1140550"/>
                  <a:pt x="1032822" y="1177785"/>
                  <a:pt x="1034782" y="1234616"/>
                </a:cubicBezTo>
                <a:cubicBezTo>
                  <a:pt x="1036742" y="1291447"/>
                  <a:pt x="252816" y="1367876"/>
                  <a:pt x="235178" y="1422748"/>
                </a:cubicBezTo>
                <a:cubicBezTo>
                  <a:pt x="217540" y="1477620"/>
                  <a:pt x="926992" y="1508975"/>
                  <a:pt x="928952" y="1563847"/>
                </a:cubicBezTo>
                <a:cubicBezTo>
                  <a:pt x="930912" y="1618719"/>
                  <a:pt x="260656" y="1693188"/>
                  <a:pt x="246937" y="1751979"/>
                </a:cubicBezTo>
                <a:cubicBezTo>
                  <a:pt x="233218" y="1810770"/>
                  <a:pt x="842720" y="1861723"/>
                  <a:pt x="846640" y="1916595"/>
                </a:cubicBezTo>
                <a:cubicBezTo>
                  <a:pt x="850560" y="1971467"/>
                  <a:pt x="286133" y="2026338"/>
                  <a:pt x="270454" y="2081210"/>
                </a:cubicBezTo>
                <a:cubicBezTo>
                  <a:pt x="254776" y="2136082"/>
                  <a:pt x="750609" y="2196833"/>
                  <a:pt x="752569" y="2245826"/>
                </a:cubicBezTo>
                <a:cubicBezTo>
                  <a:pt x="754529" y="2294819"/>
                  <a:pt x="297891" y="2334012"/>
                  <a:pt x="282213" y="2375166"/>
                </a:cubicBezTo>
                <a:cubicBezTo>
                  <a:pt x="266535" y="2416320"/>
                  <a:pt x="656538" y="2445716"/>
                  <a:pt x="658498" y="2492749"/>
                </a:cubicBezTo>
                <a:cubicBezTo>
                  <a:pt x="660458" y="2539782"/>
                  <a:pt x="301811" y="2614250"/>
                  <a:pt x="293972" y="2657364"/>
                </a:cubicBezTo>
                <a:cubicBezTo>
                  <a:pt x="286133" y="2700478"/>
                  <a:pt x="615382" y="2706357"/>
                  <a:pt x="611462" y="2751430"/>
                </a:cubicBezTo>
                <a:cubicBezTo>
                  <a:pt x="607542" y="2796503"/>
                  <a:pt x="286132" y="2880771"/>
                  <a:pt x="270454" y="2927804"/>
                </a:cubicBezTo>
                <a:cubicBezTo>
                  <a:pt x="254776" y="2974837"/>
                  <a:pt x="517391" y="2994434"/>
                  <a:pt x="517391" y="3033628"/>
                </a:cubicBezTo>
                <a:cubicBezTo>
                  <a:pt x="517391" y="3072822"/>
                  <a:pt x="284173" y="3129654"/>
                  <a:pt x="270454" y="3162969"/>
                </a:cubicBezTo>
                <a:cubicBezTo>
                  <a:pt x="256735" y="3196284"/>
                  <a:pt x="437039" y="3200204"/>
                  <a:pt x="435079" y="3233519"/>
                </a:cubicBezTo>
                <a:cubicBezTo>
                  <a:pt x="433119" y="3266834"/>
                  <a:pt x="274374" y="3333464"/>
                  <a:pt x="258696" y="3362859"/>
                </a:cubicBezTo>
                <a:cubicBezTo>
                  <a:pt x="243018" y="3392254"/>
                  <a:pt x="339048" y="3388335"/>
                  <a:pt x="341008" y="3409892"/>
                </a:cubicBezTo>
                <a:cubicBezTo>
                  <a:pt x="342968" y="3431449"/>
                  <a:pt x="270454" y="3492200"/>
                  <a:pt x="270454" y="3492200"/>
                </a:cubicBezTo>
                <a:lnTo>
                  <a:pt x="270454" y="3492200"/>
                </a:lnTo>
                <a:lnTo>
                  <a:pt x="270454" y="3492200"/>
                </a:lnTo>
              </a:path>
            </a:pathLst>
          </a:cu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sp>
        <p:nvSpPr>
          <p:cNvPr id="9" name="Figura a mano libera 8"/>
          <p:cNvSpPr/>
          <p:nvPr/>
        </p:nvSpPr>
        <p:spPr>
          <a:xfrm rot="21275208">
            <a:off x="3893689" y="2687053"/>
            <a:ext cx="661437" cy="1853168"/>
          </a:xfrm>
          <a:custGeom>
            <a:avLst/>
            <a:gdLst>
              <a:gd name="connsiteX0" fmla="*/ 0 w 1422833"/>
              <a:gd name="connsiteY0" fmla="*/ 0 h 3492200"/>
              <a:gd name="connsiteX1" fmla="*/ 1422825 w 1422833"/>
              <a:gd name="connsiteY1" fmla="*/ 152857 h 3492200"/>
              <a:gd name="connsiteX2" fmla="*/ 23518 w 1422833"/>
              <a:gd name="connsiteY2" fmla="*/ 352747 h 3492200"/>
              <a:gd name="connsiteX3" fmla="*/ 1328754 w 1422833"/>
              <a:gd name="connsiteY3" fmla="*/ 529121 h 3492200"/>
              <a:gd name="connsiteX4" fmla="*/ 58795 w 1422833"/>
              <a:gd name="connsiteY4" fmla="*/ 693736 h 3492200"/>
              <a:gd name="connsiteX5" fmla="*/ 1187647 w 1422833"/>
              <a:gd name="connsiteY5" fmla="*/ 881868 h 3492200"/>
              <a:gd name="connsiteX6" fmla="*/ 223419 w 1422833"/>
              <a:gd name="connsiteY6" fmla="*/ 1081759 h 3492200"/>
              <a:gd name="connsiteX7" fmla="*/ 1034782 w 1422833"/>
              <a:gd name="connsiteY7" fmla="*/ 1234616 h 3492200"/>
              <a:gd name="connsiteX8" fmla="*/ 235178 w 1422833"/>
              <a:gd name="connsiteY8" fmla="*/ 1422748 h 3492200"/>
              <a:gd name="connsiteX9" fmla="*/ 928952 w 1422833"/>
              <a:gd name="connsiteY9" fmla="*/ 1563847 h 3492200"/>
              <a:gd name="connsiteX10" fmla="*/ 246937 w 1422833"/>
              <a:gd name="connsiteY10" fmla="*/ 1751979 h 3492200"/>
              <a:gd name="connsiteX11" fmla="*/ 846640 w 1422833"/>
              <a:gd name="connsiteY11" fmla="*/ 1916595 h 3492200"/>
              <a:gd name="connsiteX12" fmla="*/ 270454 w 1422833"/>
              <a:gd name="connsiteY12" fmla="*/ 2081210 h 3492200"/>
              <a:gd name="connsiteX13" fmla="*/ 752569 w 1422833"/>
              <a:gd name="connsiteY13" fmla="*/ 2245826 h 3492200"/>
              <a:gd name="connsiteX14" fmla="*/ 282213 w 1422833"/>
              <a:gd name="connsiteY14" fmla="*/ 2375166 h 3492200"/>
              <a:gd name="connsiteX15" fmla="*/ 658498 w 1422833"/>
              <a:gd name="connsiteY15" fmla="*/ 2492749 h 3492200"/>
              <a:gd name="connsiteX16" fmla="*/ 293972 w 1422833"/>
              <a:gd name="connsiteY16" fmla="*/ 2657364 h 3492200"/>
              <a:gd name="connsiteX17" fmla="*/ 611462 w 1422833"/>
              <a:gd name="connsiteY17" fmla="*/ 2751430 h 3492200"/>
              <a:gd name="connsiteX18" fmla="*/ 270454 w 1422833"/>
              <a:gd name="connsiteY18" fmla="*/ 2927804 h 3492200"/>
              <a:gd name="connsiteX19" fmla="*/ 517391 w 1422833"/>
              <a:gd name="connsiteY19" fmla="*/ 3033628 h 3492200"/>
              <a:gd name="connsiteX20" fmla="*/ 270454 w 1422833"/>
              <a:gd name="connsiteY20" fmla="*/ 3162969 h 3492200"/>
              <a:gd name="connsiteX21" fmla="*/ 435079 w 1422833"/>
              <a:gd name="connsiteY21" fmla="*/ 3233519 h 3492200"/>
              <a:gd name="connsiteX22" fmla="*/ 258696 w 1422833"/>
              <a:gd name="connsiteY22" fmla="*/ 3362859 h 3492200"/>
              <a:gd name="connsiteX23" fmla="*/ 341008 w 1422833"/>
              <a:gd name="connsiteY23" fmla="*/ 3409892 h 3492200"/>
              <a:gd name="connsiteX24" fmla="*/ 270454 w 1422833"/>
              <a:gd name="connsiteY24" fmla="*/ 3492200 h 3492200"/>
              <a:gd name="connsiteX25" fmla="*/ 270454 w 1422833"/>
              <a:gd name="connsiteY25" fmla="*/ 3492200 h 3492200"/>
              <a:gd name="connsiteX26" fmla="*/ 270454 w 1422833"/>
              <a:gd name="connsiteY26" fmla="*/ 3492200 h 349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22833" h="3492200">
                <a:moveTo>
                  <a:pt x="0" y="0"/>
                </a:moveTo>
                <a:cubicBezTo>
                  <a:pt x="709452" y="47033"/>
                  <a:pt x="1418905" y="94066"/>
                  <a:pt x="1422825" y="152857"/>
                </a:cubicBezTo>
                <a:cubicBezTo>
                  <a:pt x="1426745" y="211648"/>
                  <a:pt x="39196" y="290036"/>
                  <a:pt x="23518" y="352747"/>
                </a:cubicBezTo>
                <a:cubicBezTo>
                  <a:pt x="7840" y="415458"/>
                  <a:pt x="1322875" y="472290"/>
                  <a:pt x="1328754" y="529121"/>
                </a:cubicBezTo>
                <a:cubicBezTo>
                  <a:pt x="1334633" y="585952"/>
                  <a:pt x="82313" y="634945"/>
                  <a:pt x="58795" y="693736"/>
                </a:cubicBezTo>
                <a:cubicBezTo>
                  <a:pt x="35277" y="752527"/>
                  <a:pt x="1160210" y="817198"/>
                  <a:pt x="1187647" y="881868"/>
                </a:cubicBezTo>
                <a:cubicBezTo>
                  <a:pt x="1215084" y="946538"/>
                  <a:pt x="248897" y="1022968"/>
                  <a:pt x="223419" y="1081759"/>
                </a:cubicBezTo>
                <a:cubicBezTo>
                  <a:pt x="197942" y="1140550"/>
                  <a:pt x="1032822" y="1177785"/>
                  <a:pt x="1034782" y="1234616"/>
                </a:cubicBezTo>
                <a:cubicBezTo>
                  <a:pt x="1036742" y="1291447"/>
                  <a:pt x="252816" y="1367876"/>
                  <a:pt x="235178" y="1422748"/>
                </a:cubicBezTo>
                <a:cubicBezTo>
                  <a:pt x="217540" y="1477620"/>
                  <a:pt x="926992" y="1508975"/>
                  <a:pt x="928952" y="1563847"/>
                </a:cubicBezTo>
                <a:cubicBezTo>
                  <a:pt x="930912" y="1618719"/>
                  <a:pt x="260656" y="1693188"/>
                  <a:pt x="246937" y="1751979"/>
                </a:cubicBezTo>
                <a:cubicBezTo>
                  <a:pt x="233218" y="1810770"/>
                  <a:pt x="842720" y="1861723"/>
                  <a:pt x="846640" y="1916595"/>
                </a:cubicBezTo>
                <a:cubicBezTo>
                  <a:pt x="850560" y="1971467"/>
                  <a:pt x="286133" y="2026338"/>
                  <a:pt x="270454" y="2081210"/>
                </a:cubicBezTo>
                <a:cubicBezTo>
                  <a:pt x="254776" y="2136082"/>
                  <a:pt x="750609" y="2196833"/>
                  <a:pt x="752569" y="2245826"/>
                </a:cubicBezTo>
                <a:cubicBezTo>
                  <a:pt x="754529" y="2294819"/>
                  <a:pt x="297891" y="2334012"/>
                  <a:pt x="282213" y="2375166"/>
                </a:cubicBezTo>
                <a:cubicBezTo>
                  <a:pt x="266535" y="2416320"/>
                  <a:pt x="656538" y="2445716"/>
                  <a:pt x="658498" y="2492749"/>
                </a:cubicBezTo>
                <a:cubicBezTo>
                  <a:pt x="660458" y="2539782"/>
                  <a:pt x="301811" y="2614250"/>
                  <a:pt x="293972" y="2657364"/>
                </a:cubicBezTo>
                <a:cubicBezTo>
                  <a:pt x="286133" y="2700478"/>
                  <a:pt x="615382" y="2706357"/>
                  <a:pt x="611462" y="2751430"/>
                </a:cubicBezTo>
                <a:cubicBezTo>
                  <a:pt x="607542" y="2796503"/>
                  <a:pt x="286132" y="2880771"/>
                  <a:pt x="270454" y="2927804"/>
                </a:cubicBezTo>
                <a:cubicBezTo>
                  <a:pt x="254776" y="2974837"/>
                  <a:pt x="517391" y="2994434"/>
                  <a:pt x="517391" y="3033628"/>
                </a:cubicBezTo>
                <a:cubicBezTo>
                  <a:pt x="517391" y="3072822"/>
                  <a:pt x="284173" y="3129654"/>
                  <a:pt x="270454" y="3162969"/>
                </a:cubicBezTo>
                <a:cubicBezTo>
                  <a:pt x="256735" y="3196284"/>
                  <a:pt x="437039" y="3200204"/>
                  <a:pt x="435079" y="3233519"/>
                </a:cubicBezTo>
                <a:cubicBezTo>
                  <a:pt x="433119" y="3266834"/>
                  <a:pt x="274374" y="3333464"/>
                  <a:pt x="258696" y="3362859"/>
                </a:cubicBezTo>
                <a:cubicBezTo>
                  <a:pt x="243018" y="3392254"/>
                  <a:pt x="339048" y="3388335"/>
                  <a:pt x="341008" y="3409892"/>
                </a:cubicBezTo>
                <a:cubicBezTo>
                  <a:pt x="342968" y="3431449"/>
                  <a:pt x="270454" y="3492200"/>
                  <a:pt x="270454" y="3492200"/>
                </a:cubicBezTo>
                <a:lnTo>
                  <a:pt x="270454" y="3492200"/>
                </a:lnTo>
                <a:lnTo>
                  <a:pt x="270454" y="3492200"/>
                </a:lnTo>
              </a:path>
            </a:pathLst>
          </a:cu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sp>
        <p:nvSpPr>
          <p:cNvPr id="10" name="Line 39"/>
          <p:cNvSpPr>
            <a:spLocks noChangeShapeType="1"/>
          </p:cNvSpPr>
          <p:nvPr/>
        </p:nvSpPr>
        <p:spPr bwMode="auto">
          <a:xfrm rot="7782227" flipH="1" flipV="1">
            <a:off x="-113010" y="1097974"/>
            <a:ext cx="6029028" cy="2536601"/>
          </a:xfrm>
          <a:prstGeom prst="line">
            <a:avLst/>
          </a:prstGeom>
          <a:noFill/>
          <a:ln w="19050">
            <a:solidFill>
              <a:srgbClr val="FF0000"/>
            </a:solidFill>
            <a:prstDash val="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noProof="0" dirty="0"/>
          </a:p>
        </p:txBody>
      </p:sp>
      <p:sp>
        <p:nvSpPr>
          <p:cNvPr id="11" name="Rettangolo 10"/>
          <p:cNvSpPr/>
          <p:nvPr/>
        </p:nvSpPr>
        <p:spPr>
          <a:xfrm>
            <a:off x="63560" y="2983488"/>
            <a:ext cx="1280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noProof="0" dirty="0">
                <a:latin typeface="Source Sans Pro" panose="020B0503030403020204" pitchFamily="34" charset="0"/>
                <a:ea typeface="Source Sans Pro" panose="020B0503030403020204" pitchFamily="34" charset="0"/>
                <a:cs typeface="Tahoma"/>
              </a:rPr>
              <a:t>SAR Image @ </a:t>
            </a:r>
            <a:r>
              <a:rPr lang="it-IT" noProof="0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/>
              </a:rPr>
              <a:t>t0</a:t>
            </a:r>
          </a:p>
        </p:txBody>
      </p:sp>
      <p:pic>
        <p:nvPicPr>
          <p:cNvPr id="12" name="Immagine 11" descr="Amp_18032016_rp_master_geo.dat_3600x3400_tr.bm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896" y="1677596"/>
            <a:ext cx="1371600" cy="12954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367C11E3-714B-2B6F-306E-9BD27361DB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355" y="466991"/>
            <a:ext cx="7886700" cy="381000"/>
          </a:xfrm>
        </p:spPr>
        <p:txBody>
          <a:bodyPr>
            <a:noAutofit/>
          </a:bodyPr>
          <a:lstStyle/>
          <a:p>
            <a:pPr algn="ctr"/>
            <a:r>
              <a:rPr lang="it-IT" sz="32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Differential</a:t>
            </a:r>
            <a:r>
              <a:rPr lang="it-IT" sz="32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SAR </a:t>
            </a:r>
            <a:r>
              <a:rPr lang="it-IT" sz="32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Interferometry</a:t>
            </a:r>
            <a:r>
              <a:rPr lang="it-IT" sz="32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it-IT" sz="32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DInSAR</a:t>
            </a:r>
            <a:r>
              <a:rPr lang="it-IT" sz="32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4124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64 0.09491 L -0.43737 0.6280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57" y="266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00"/>
                            </p:stCondLst>
                            <p:childTnLst>
                              <p:par>
                                <p:cTn id="2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224 0.71597 L -1.22526 1.0919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51" y="1879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earth.jpg"/>
          <p:cNvPicPr>
            <a:picLocks noChangeAspect="1"/>
          </p:cNvPicPr>
          <p:nvPr/>
        </p:nvPicPr>
        <p:blipFill rotWithShape="1">
          <a:blip r:embed="rId2" cstate="screen">
            <a:alphaModFix amt="7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32971" y1="11747" x2="32971" y2="11747"/>
                        <a14:backgroundMark x1="11945" y1="34940" x2="11945" y2="34940"/>
                        <a14:backgroundMark x1="2567" y1="51205" x2="2567" y2="51205"/>
                        <a14:backgroundMark x1="35341" y1="9639" x2="35341" y2="9639"/>
                        <a14:backgroundMark x1="45311" y1="5120" x2="45311" y2="5120"/>
                        <a14:backgroundMark x1="37907" y1="6627" x2="37907" y2="6627"/>
                        <a14:backgroundMark x1="65054" y1="7530" x2="65054" y2="7530"/>
                        <a14:backgroundMark x1="52912" y1="4518" x2="52912" y2="4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" y="3449574"/>
            <a:ext cx="9135154" cy="2064607"/>
          </a:xfrm>
          <a:prstGeom prst="rect">
            <a:avLst/>
          </a:prstGeom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4258057" y="-1626918"/>
            <a:ext cx="4492580" cy="1210866"/>
            <a:chOff x="108" y="-9"/>
            <a:chExt cx="4086" cy="1017"/>
          </a:xfrm>
        </p:grpSpPr>
        <p:pic>
          <p:nvPicPr>
            <p:cNvPr id="6" name="Picture 8" descr="envisa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2" y="-9"/>
              <a:ext cx="1152" cy="93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Line 9"/>
            <p:cNvSpPr>
              <a:spLocks noChangeShapeType="1"/>
            </p:cNvSpPr>
            <p:nvPr/>
          </p:nvSpPr>
          <p:spPr bwMode="auto">
            <a:xfrm rot="7782227" flipH="1" flipV="1">
              <a:off x="282" y="414"/>
              <a:ext cx="420" cy="7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noProof="0" dirty="0"/>
            </a:p>
          </p:txBody>
        </p:sp>
      </p:grpSp>
      <p:sp>
        <p:nvSpPr>
          <p:cNvPr id="8" name="Figura a mano libera 7"/>
          <p:cNvSpPr/>
          <p:nvPr/>
        </p:nvSpPr>
        <p:spPr>
          <a:xfrm rot="10331048">
            <a:off x="3733117" y="3187449"/>
            <a:ext cx="593888" cy="1466702"/>
          </a:xfrm>
          <a:custGeom>
            <a:avLst/>
            <a:gdLst>
              <a:gd name="connsiteX0" fmla="*/ 0 w 1422833"/>
              <a:gd name="connsiteY0" fmla="*/ 0 h 3492200"/>
              <a:gd name="connsiteX1" fmla="*/ 1422825 w 1422833"/>
              <a:gd name="connsiteY1" fmla="*/ 152857 h 3492200"/>
              <a:gd name="connsiteX2" fmla="*/ 23518 w 1422833"/>
              <a:gd name="connsiteY2" fmla="*/ 352747 h 3492200"/>
              <a:gd name="connsiteX3" fmla="*/ 1328754 w 1422833"/>
              <a:gd name="connsiteY3" fmla="*/ 529121 h 3492200"/>
              <a:gd name="connsiteX4" fmla="*/ 58795 w 1422833"/>
              <a:gd name="connsiteY4" fmla="*/ 693736 h 3492200"/>
              <a:gd name="connsiteX5" fmla="*/ 1187647 w 1422833"/>
              <a:gd name="connsiteY5" fmla="*/ 881868 h 3492200"/>
              <a:gd name="connsiteX6" fmla="*/ 223419 w 1422833"/>
              <a:gd name="connsiteY6" fmla="*/ 1081759 h 3492200"/>
              <a:gd name="connsiteX7" fmla="*/ 1034782 w 1422833"/>
              <a:gd name="connsiteY7" fmla="*/ 1234616 h 3492200"/>
              <a:gd name="connsiteX8" fmla="*/ 235178 w 1422833"/>
              <a:gd name="connsiteY8" fmla="*/ 1422748 h 3492200"/>
              <a:gd name="connsiteX9" fmla="*/ 928952 w 1422833"/>
              <a:gd name="connsiteY9" fmla="*/ 1563847 h 3492200"/>
              <a:gd name="connsiteX10" fmla="*/ 246937 w 1422833"/>
              <a:gd name="connsiteY10" fmla="*/ 1751979 h 3492200"/>
              <a:gd name="connsiteX11" fmla="*/ 846640 w 1422833"/>
              <a:gd name="connsiteY11" fmla="*/ 1916595 h 3492200"/>
              <a:gd name="connsiteX12" fmla="*/ 270454 w 1422833"/>
              <a:gd name="connsiteY12" fmla="*/ 2081210 h 3492200"/>
              <a:gd name="connsiteX13" fmla="*/ 752569 w 1422833"/>
              <a:gd name="connsiteY13" fmla="*/ 2245826 h 3492200"/>
              <a:gd name="connsiteX14" fmla="*/ 282213 w 1422833"/>
              <a:gd name="connsiteY14" fmla="*/ 2375166 h 3492200"/>
              <a:gd name="connsiteX15" fmla="*/ 658498 w 1422833"/>
              <a:gd name="connsiteY15" fmla="*/ 2492749 h 3492200"/>
              <a:gd name="connsiteX16" fmla="*/ 293972 w 1422833"/>
              <a:gd name="connsiteY16" fmla="*/ 2657364 h 3492200"/>
              <a:gd name="connsiteX17" fmla="*/ 611462 w 1422833"/>
              <a:gd name="connsiteY17" fmla="*/ 2751430 h 3492200"/>
              <a:gd name="connsiteX18" fmla="*/ 270454 w 1422833"/>
              <a:gd name="connsiteY18" fmla="*/ 2927804 h 3492200"/>
              <a:gd name="connsiteX19" fmla="*/ 517391 w 1422833"/>
              <a:gd name="connsiteY19" fmla="*/ 3033628 h 3492200"/>
              <a:gd name="connsiteX20" fmla="*/ 270454 w 1422833"/>
              <a:gd name="connsiteY20" fmla="*/ 3162969 h 3492200"/>
              <a:gd name="connsiteX21" fmla="*/ 435079 w 1422833"/>
              <a:gd name="connsiteY21" fmla="*/ 3233519 h 3492200"/>
              <a:gd name="connsiteX22" fmla="*/ 258696 w 1422833"/>
              <a:gd name="connsiteY22" fmla="*/ 3362859 h 3492200"/>
              <a:gd name="connsiteX23" fmla="*/ 341008 w 1422833"/>
              <a:gd name="connsiteY23" fmla="*/ 3409892 h 3492200"/>
              <a:gd name="connsiteX24" fmla="*/ 270454 w 1422833"/>
              <a:gd name="connsiteY24" fmla="*/ 3492200 h 3492200"/>
              <a:gd name="connsiteX25" fmla="*/ 270454 w 1422833"/>
              <a:gd name="connsiteY25" fmla="*/ 3492200 h 3492200"/>
              <a:gd name="connsiteX26" fmla="*/ 270454 w 1422833"/>
              <a:gd name="connsiteY26" fmla="*/ 3492200 h 349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22833" h="3492200">
                <a:moveTo>
                  <a:pt x="0" y="0"/>
                </a:moveTo>
                <a:cubicBezTo>
                  <a:pt x="709452" y="47033"/>
                  <a:pt x="1418905" y="94066"/>
                  <a:pt x="1422825" y="152857"/>
                </a:cubicBezTo>
                <a:cubicBezTo>
                  <a:pt x="1426745" y="211648"/>
                  <a:pt x="39196" y="290036"/>
                  <a:pt x="23518" y="352747"/>
                </a:cubicBezTo>
                <a:cubicBezTo>
                  <a:pt x="7840" y="415458"/>
                  <a:pt x="1322875" y="472290"/>
                  <a:pt x="1328754" y="529121"/>
                </a:cubicBezTo>
                <a:cubicBezTo>
                  <a:pt x="1334633" y="585952"/>
                  <a:pt x="82313" y="634945"/>
                  <a:pt x="58795" y="693736"/>
                </a:cubicBezTo>
                <a:cubicBezTo>
                  <a:pt x="35277" y="752527"/>
                  <a:pt x="1160210" y="817198"/>
                  <a:pt x="1187647" y="881868"/>
                </a:cubicBezTo>
                <a:cubicBezTo>
                  <a:pt x="1215084" y="946538"/>
                  <a:pt x="248897" y="1022968"/>
                  <a:pt x="223419" y="1081759"/>
                </a:cubicBezTo>
                <a:cubicBezTo>
                  <a:pt x="197942" y="1140550"/>
                  <a:pt x="1032822" y="1177785"/>
                  <a:pt x="1034782" y="1234616"/>
                </a:cubicBezTo>
                <a:cubicBezTo>
                  <a:pt x="1036742" y="1291447"/>
                  <a:pt x="252816" y="1367876"/>
                  <a:pt x="235178" y="1422748"/>
                </a:cubicBezTo>
                <a:cubicBezTo>
                  <a:pt x="217540" y="1477620"/>
                  <a:pt x="926992" y="1508975"/>
                  <a:pt x="928952" y="1563847"/>
                </a:cubicBezTo>
                <a:cubicBezTo>
                  <a:pt x="930912" y="1618719"/>
                  <a:pt x="260656" y="1693188"/>
                  <a:pt x="246937" y="1751979"/>
                </a:cubicBezTo>
                <a:cubicBezTo>
                  <a:pt x="233218" y="1810770"/>
                  <a:pt x="842720" y="1861723"/>
                  <a:pt x="846640" y="1916595"/>
                </a:cubicBezTo>
                <a:cubicBezTo>
                  <a:pt x="850560" y="1971467"/>
                  <a:pt x="286133" y="2026338"/>
                  <a:pt x="270454" y="2081210"/>
                </a:cubicBezTo>
                <a:cubicBezTo>
                  <a:pt x="254776" y="2136082"/>
                  <a:pt x="750609" y="2196833"/>
                  <a:pt x="752569" y="2245826"/>
                </a:cubicBezTo>
                <a:cubicBezTo>
                  <a:pt x="754529" y="2294819"/>
                  <a:pt x="297891" y="2334012"/>
                  <a:pt x="282213" y="2375166"/>
                </a:cubicBezTo>
                <a:cubicBezTo>
                  <a:pt x="266535" y="2416320"/>
                  <a:pt x="656538" y="2445716"/>
                  <a:pt x="658498" y="2492749"/>
                </a:cubicBezTo>
                <a:cubicBezTo>
                  <a:pt x="660458" y="2539782"/>
                  <a:pt x="301811" y="2614250"/>
                  <a:pt x="293972" y="2657364"/>
                </a:cubicBezTo>
                <a:cubicBezTo>
                  <a:pt x="286133" y="2700478"/>
                  <a:pt x="615382" y="2706357"/>
                  <a:pt x="611462" y="2751430"/>
                </a:cubicBezTo>
                <a:cubicBezTo>
                  <a:pt x="607542" y="2796503"/>
                  <a:pt x="286132" y="2880771"/>
                  <a:pt x="270454" y="2927804"/>
                </a:cubicBezTo>
                <a:cubicBezTo>
                  <a:pt x="254776" y="2974837"/>
                  <a:pt x="517391" y="2994434"/>
                  <a:pt x="517391" y="3033628"/>
                </a:cubicBezTo>
                <a:cubicBezTo>
                  <a:pt x="517391" y="3072822"/>
                  <a:pt x="284173" y="3129654"/>
                  <a:pt x="270454" y="3162969"/>
                </a:cubicBezTo>
                <a:cubicBezTo>
                  <a:pt x="256735" y="3196284"/>
                  <a:pt x="437039" y="3200204"/>
                  <a:pt x="435079" y="3233519"/>
                </a:cubicBezTo>
                <a:cubicBezTo>
                  <a:pt x="433119" y="3266834"/>
                  <a:pt x="274374" y="3333464"/>
                  <a:pt x="258696" y="3362859"/>
                </a:cubicBezTo>
                <a:cubicBezTo>
                  <a:pt x="243018" y="3392254"/>
                  <a:pt x="339048" y="3388335"/>
                  <a:pt x="341008" y="3409892"/>
                </a:cubicBezTo>
                <a:cubicBezTo>
                  <a:pt x="342968" y="3431449"/>
                  <a:pt x="270454" y="3492200"/>
                  <a:pt x="270454" y="3492200"/>
                </a:cubicBezTo>
                <a:lnTo>
                  <a:pt x="270454" y="3492200"/>
                </a:lnTo>
                <a:lnTo>
                  <a:pt x="270454" y="3492200"/>
                </a:lnTo>
              </a:path>
            </a:pathLst>
          </a:custGeom>
          <a:ln w="127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noProof="0" dirty="0">
              <a:solidFill>
                <a:srgbClr val="66FF33"/>
              </a:solidFill>
            </a:endParaRPr>
          </a:p>
        </p:txBody>
      </p:sp>
      <p:sp>
        <p:nvSpPr>
          <p:cNvPr id="9" name="Figura a mano libera 8"/>
          <p:cNvSpPr/>
          <p:nvPr/>
        </p:nvSpPr>
        <p:spPr>
          <a:xfrm rot="21275208">
            <a:off x="3863506" y="3184734"/>
            <a:ext cx="593888" cy="1427344"/>
          </a:xfrm>
          <a:custGeom>
            <a:avLst/>
            <a:gdLst>
              <a:gd name="connsiteX0" fmla="*/ 0 w 1422833"/>
              <a:gd name="connsiteY0" fmla="*/ 0 h 3492200"/>
              <a:gd name="connsiteX1" fmla="*/ 1422825 w 1422833"/>
              <a:gd name="connsiteY1" fmla="*/ 152857 h 3492200"/>
              <a:gd name="connsiteX2" fmla="*/ 23518 w 1422833"/>
              <a:gd name="connsiteY2" fmla="*/ 352747 h 3492200"/>
              <a:gd name="connsiteX3" fmla="*/ 1328754 w 1422833"/>
              <a:gd name="connsiteY3" fmla="*/ 529121 h 3492200"/>
              <a:gd name="connsiteX4" fmla="*/ 58795 w 1422833"/>
              <a:gd name="connsiteY4" fmla="*/ 693736 h 3492200"/>
              <a:gd name="connsiteX5" fmla="*/ 1187647 w 1422833"/>
              <a:gd name="connsiteY5" fmla="*/ 881868 h 3492200"/>
              <a:gd name="connsiteX6" fmla="*/ 223419 w 1422833"/>
              <a:gd name="connsiteY6" fmla="*/ 1081759 h 3492200"/>
              <a:gd name="connsiteX7" fmla="*/ 1034782 w 1422833"/>
              <a:gd name="connsiteY7" fmla="*/ 1234616 h 3492200"/>
              <a:gd name="connsiteX8" fmla="*/ 235178 w 1422833"/>
              <a:gd name="connsiteY8" fmla="*/ 1422748 h 3492200"/>
              <a:gd name="connsiteX9" fmla="*/ 928952 w 1422833"/>
              <a:gd name="connsiteY9" fmla="*/ 1563847 h 3492200"/>
              <a:gd name="connsiteX10" fmla="*/ 246937 w 1422833"/>
              <a:gd name="connsiteY10" fmla="*/ 1751979 h 3492200"/>
              <a:gd name="connsiteX11" fmla="*/ 846640 w 1422833"/>
              <a:gd name="connsiteY11" fmla="*/ 1916595 h 3492200"/>
              <a:gd name="connsiteX12" fmla="*/ 270454 w 1422833"/>
              <a:gd name="connsiteY12" fmla="*/ 2081210 h 3492200"/>
              <a:gd name="connsiteX13" fmla="*/ 752569 w 1422833"/>
              <a:gd name="connsiteY13" fmla="*/ 2245826 h 3492200"/>
              <a:gd name="connsiteX14" fmla="*/ 282213 w 1422833"/>
              <a:gd name="connsiteY14" fmla="*/ 2375166 h 3492200"/>
              <a:gd name="connsiteX15" fmla="*/ 658498 w 1422833"/>
              <a:gd name="connsiteY15" fmla="*/ 2492749 h 3492200"/>
              <a:gd name="connsiteX16" fmla="*/ 293972 w 1422833"/>
              <a:gd name="connsiteY16" fmla="*/ 2657364 h 3492200"/>
              <a:gd name="connsiteX17" fmla="*/ 611462 w 1422833"/>
              <a:gd name="connsiteY17" fmla="*/ 2751430 h 3492200"/>
              <a:gd name="connsiteX18" fmla="*/ 270454 w 1422833"/>
              <a:gd name="connsiteY18" fmla="*/ 2927804 h 3492200"/>
              <a:gd name="connsiteX19" fmla="*/ 517391 w 1422833"/>
              <a:gd name="connsiteY19" fmla="*/ 3033628 h 3492200"/>
              <a:gd name="connsiteX20" fmla="*/ 270454 w 1422833"/>
              <a:gd name="connsiteY20" fmla="*/ 3162969 h 3492200"/>
              <a:gd name="connsiteX21" fmla="*/ 435079 w 1422833"/>
              <a:gd name="connsiteY21" fmla="*/ 3233519 h 3492200"/>
              <a:gd name="connsiteX22" fmla="*/ 258696 w 1422833"/>
              <a:gd name="connsiteY22" fmla="*/ 3362859 h 3492200"/>
              <a:gd name="connsiteX23" fmla="*/ 341008 w 1422833"/>
              <a:gd name="connsiteY23" fmla="*/ 3409892 h 3492200"/>
              <a:gd name="connsiteX24" fmla="*/ 270454 w 1422833"/>
              <a:gd name="connsiteY24" fmla="*/ 3492200 h 3492200"/>
              <a:gd name="connsiteX25" fmla="*/ 270454 w 1422833"/>
              <a:gd name="connsiteY25" fmla="*/ 3492200 h 3492200"/>
              <a:gd name="connsiteX26" fmla="*/ 270454 w 1422833"/>
              <a:gd name="connsiteY26" fmla="*/ 3492200 h 349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22833" h="3492200">
                <a:moveTo>
                  <a:pt x="0" y="0"/>
                </a:moveTo>
                <a:cubicBezTo>
                  <a:pt x="709452" y="47033"/>
                  <a:pt x="1418905" y="94066"/>
                  <a:pt x="1422825" y="152857"/>
                </a:cubicBezTo>
                <a:cubicBezTo>
                  <a:pt x="1426745" y="211648"/>
                  <a:pt x="39196" y="290036"/>
                  <a:pt x="23518" y="352747"/>
                </a:cubicBezTo>
                <a:cubicBezTo>
                  <a:pt x="7840" y="415458"/>
                  <a:pt x="1322875" y="472290"/>
                  <a:pt x="1328754" y="529121"/>
                </a:cubicBezTo>
                <a:cubicBezTo>
                  <a:pt x="1334633" y="585952"/>
                  <a:pt x="82313" y="634945"/>
                  <a:pt x="58795" y="693736"/>
                </a:cubicBezTo>
                <a:cubicBezTo>
                  <a:pt x="35277" y="752527"/>
                  <a:pt x="1160210" y="817198"/>
                  <a:pt x="1187647" y="881868"/>
                </a:cubicBezTo>
                <a:cubicBezTo>
                  <a:pt x="1215084" y="946538"/>
                  <a:pt x="248897" y="1022968"/>
                  <a:pt x="223419" y="1081759"/>
                </a:cubicBezTo>
                <a:cubicBezTo>
                  <a:pt x="197942" y="1140550"/>
                  <a:pt x="1032822" y="1177785"/>
                  <a:pt x="1034782" y="1234616"/>
                </a:cubicBezTo>
                <a:cubicBezTo>
                  <a:pt x="1036742" y="1291447"/>
                  <a:pt x="252816" y="1367876"/>
                  <a:pt x="235178" y="1422748"/>
                </a:cubicBezTo>
                <a:cubicBezTo>
                  <a:pt x="217540" y="1477620"/>
                  <a:pt x="926992" y="1508975"/>
                  <a:pt x="928952" y="1563847"/>
                </a:cubicBezTo>
                <a:cubicBezTo>
                  <a:pt x="930912" y="1618719"/>
                  <a:pt x="260656" y="1693188"/>
                  <a:pt x="246937" y="1751979"/>
                </a:cubicBezTo>
                <a:cubicBezTo>
                  <a:pt x="233218" y="1810770"/>
                  <a:pt x="842720" y="1861723"/>
                  <a:pt x="846640" y="1916595"/>
                </a:cubicBezTo>
                <a:cubicBezTo>
                  <a:pt x="850560" y="1971467"/>
                  <a:pt x="286133" y="2026338"/>
                  <a:pt x="270454" y="2081210"/>
                </a:cubicBezTo>
                <a:cubicBezTo>
                  <a:pt x="254776" y="2136082"/>
                  <a:pt x="750609" y="2196833"/>
                  <a:pt x="752569" y="2245826"/>
                </a:cubicBezTo>
                <a:cubicBezTo>
                  <a:pt x="754529" y="2294819"/>
                  <a:pt x="297891" y="2334012"/>
                  <a:pt x="282213" y="2375166"/>
                </a:cubicBezTo>
                <a:cubicBezTo>
                  <a:pt x="266535" y="2416320"/>
                  <a:pt x="656538" y="2445716"/>
                  <a:pt x="658498" y="2492749"/>
                </a:cubicBezTo>
                <a:cubicBezTo>
                  <a:pt x="660458" y="2539782"/>
                  <a:pt x="301811" y="2614250"/>
                  <a:pt x="293972" y="2657364"/>
                </a:cubicBezTo>
                <a:cubicBezTo>
                  <a:pt x="286133" y="2700478"/>
                  <a:pt x="615382" y="2706357"/>
                  <a:pt x="611462" y="2751430"/>
                </a:cubicBezTo>
                <a:cubicBezTo>
                  <a:pt x="607542" y="2796503"/>
                  <a:pt x="286132" y="2880771"/>
                  <a:pt x="270454" y="2927804"/>
                </a:cubicBezTo>
                <a:cubicBezTo>
                  <a:pt x="254776" y="2974837"/>
                  <a:pt x="517391" y="2994434"/>
                  <a:pt x="517391" y="3033628"/>
                </a:cubicBezTo>
                <a:cubicBezTo>
                  <a:pt x="517391" y="3072822"/>
                  <a:pt x="284173" y="3129654"/>
                  <a:pt x="270454" y="3162969"/>
                </a:cubicBezTo>
                <a:cubicBezTo>
                  <a:pt x="256735" y="3196284"/>
                  <a:pt x="437039" y="3200204"/>
                  <a:pt x="435079" y="3233519"/>
                </a:cubicBezTo>
                <a:cubicBezTo>
                  <a:pt x="433119" y="3266834"/>
                  <a:pt x="274374" y="3333464"/>
                  <a:pt x="258696" y="3362859"/>
                </a:cubicBezTo>
                <a:cubicBezTo>
                  <a:pt x="243018" y="3392254"/>
                  <a:pt x="339048" y="3388335"/>
                  <a:pt x="341008" y="3409892"/>
                </a:cubicBezTo>
                <a:cubicBezTo>
                  <a:pt x="342968" y="3431449"/>
                  <a:pt x="270454" y="3492200"/>
                  <a:pt x="270454" y="3492200"/>
                </a:cubicBezTo>
                <a:lnTo>
                  <a:pt x="270454" y="3492200"/>
                </a:lnTo>
                <a:lnTo>
                  <a:pt x="270454" y="3492200"/>
                </a:lnTo>
              </a:path>
            </a:pathLst>
          </a:custGeom>
          <a:ln w="127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sp>
        <p:nvSpPr>
          <p:cNvPr id="10" name="Line 39"/>
          <p:cNvSpPr>
            <a:spLocks noChangeShapeType="1"/>
          </p:cNvSpPr>
          <p:nvPr/>
        </p:nvSpPr>
        <p:spPr bwMode="auto">
          <a:xfrm rot="7782227" flipH="1" flipV="1">
            <a:off x="-121753" y="1086172"/>
            <a:ext cx="7101506" cy="3017357"/>
          </a:xfrm>
          <a:prstGeom prst="line">
            <a:avLst/>
          </a:prstGeom>
          <a:noFill/>
          <a:ln w="19050">
            <a:solidFill>
              <a:srgbClr val="3366F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noProof="0" dirty="0"/>
          </a:p>
        </p:txBody>
      </p:sp>
      <p:sp>
        <p:nvSpPr>
          <p:cNvPr id="11" name="Line 39"/>
          <p:cNvSpPr>
            <a:spLocks noChangeShapeType="1"/>
          </p:cNvSpPr>
          <p:nvPr/>
        </p:nvSpPr>
        <p:spPr bwMode="auto">
          <a:xfrm rot="7782227" flipH="1" flipV="1">
            <a:off x="-113010" y="1097974"/>
            <a:ext cx="6029028" cy="2536601"/>
          </a:xfrm>
          <a:prstGeom prst="line">
            <a:avLst/>
          </a:prstGeom>
          <a:noFill/>
          <a:ln w="19050">
            <a:solidFill>
              <a:srgbClr val="FF0000"/>
            </a:solidFill>
            <a:prstDash val="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noProof="0" dirty="0"/>
          </a:p>
        </p:txBody>
      </p:sp>
      <p:sp>
        <p:nvSpPr>
          <p:cNvPr id="12" name="Rettangolo 11"/>
          <p:cNvSpPr/>
          <p:nvPr/>
        </p:nvSpPr>
        <p:spPr>
          <a:xfrm>
            <a:off x="5358277" y="3039930"/>
            <a:ext cx="1333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noProof="0" dirty="0">
                <a:latin typeface="Source Sans Pro" panose="020B0503030403020204" pitchFamily="34" charset="0"/>
                <a:ea typeface="Source Sans Pro" panose="020B0503030403020204" pitchFamily="34" charset="0"/>
                <a:cs typeface="Tahoma"/>
              </a:rPr>
              <a:t>SAR Image @ </a:t>
            </a:r>
            <a:r>
              <a:rPr lang="it-IT" noProof="0" dirty="0">
                <a:solidFill>
                  <a:srgbClr val="3366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/>
              </a:rPr>
              <a:t>t1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1914433" y="1643845"/>
            <a:ext cx="1582493" cy="873561"/>
            <a:chOff x="2552577" y="1048793"/>
            <a:chExt cx="2109991" cy="1164748"/>
          </a:xfrm>
        </p:grpSpPr>
        <p:sp>
          <p:nvSpPr>
            <p:cNvPr id="14" name="Line 45"/>
            <p:cNvSpPr>
              <a:spLocks noChangeShapeType="1"/>
            </p:cNvSpPr>
            <p:nvPr/>
          </p:nvSpPr>
          <p:spPr bwMode="auto">
            <a:xfrm>
              <a:off x="4397822" y="1799303"/>
              <a:ext cx="264746" cy="414238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it-IT" noProof="0" dirty="0"/>
            </a:p>
          </p:txBody>
        </p:sp>
        <p:sp>
          <p:nvSpPr>
            <p:cNvPr id="15" name="Text Box 46"/>
            <p:cNvSpPr txBox="1">
              <a:spLocks noChangeArrowheads="1"/>
            </p:cNvSpPr>
            <p:nvPr/>
          </p:nvSpPr>
          <p:spPr bwMode="auto">
            <a:xfrm>
              <a:off x="2552577" y="1048793"/>
              <a:ext cx="126062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it-IT" sz="1650" dirty="0">
                  <a:latin typeface="Tahoma"/>
                  <a:cs typeface="Tahoma"/>
                </a:rPr>
                <a:t>Baseline</a:t>
              </a:r>
            </a:p>
          </p:txBody>
        </p:sp>
        <p:sp>
          <p:nvSpPr>
            <p:cNvPr id="16" name="Line 47"/>
            <p:cNvSpPr>
              <a:spLocks noChangeShapeType="1"/>
            </p:cNvSpPr>
            <p:nvPr/>
          </p:nvSpPr>
          <p:spPr bwMode="auto">
            <a:xfrm>
              <a:off x="3232681" y="1448827"/>
              <a:ext cx="1165141" cy="6102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noProof="0" dirty="0"/>
            </a:p>
          </p:txBody>
        </p:sp>
      </p:grpSp>
      <p:sp>
        <p:nvSpPr>
          <p:cNvPr id="17" name="Rettangolo 16"/>
          <p:cNvSpPr/>
          <p:nvPr/>
        </p:nvSpPr>
        <p:spPr>
          <a:xfrm>
            <a:off x="64800" y="2982150"/>
            <a:ext cx="127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noProof="0" dirty="0">
                <a:latin typeface="Source Sans Pro" panose="020B0503030403020204" pitchFamily="34" charset="0"/>
                <a:ea typeface="Source Sans Pro" panose="020B0503030403020204" pitchFamily="34" charset="0"/>
                <a:cs typeface="Tahoma"/>
              </a:rPr>
              <a:t>SAR </a:t>
            </a:r>
            <a:r>
              <a:rPr lang="it-IT" dirty="0">
                <a:latin typeface="Source Sans Pro" panose="020B0503030403020204" pitchFamily="34" charset="0"/>
                <a:ea typeface="Source Sans Pro" panose="020B0503030403020204" pitchFamily="34" charset="0"/>
                <a:cs typeface="Tahoma"/>
              </a:rPr>
              <a:t>Image </a:t>
            </a:r>
            <a:r>
              <a:rPr lang="it-IT" noProof="0" dirty="0">
                <a:latin typeface="Source Sans Pro" panose="020B0503030403020204" pitchFamily="34" charset="0"/>
                <a:ea typeface="Source Sans Pro" panose="020B0503030403020204" pitchFamily="34" charset="0"/>
                <a:cs typeface="Tahoma"/>
              </a:rPr>
              <a:t>@ </a:t>
            </a:r>
            <a:r>
              <a:rPr lang="it-IT" noProof="0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/>
              </a:rPr>
              <a:t>t0</a:t>
            </a:r>
          </a:p>
        </p:txBody>
      </p:sp>
      <p:pic>
        <p:nvPicPr>
          <p:cNvPr id="18" name="Immagine 17" descr="Amp_18032016_rp_master_geo.dat_3600x3400_tr.bm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896" y="1677596"/>
            <a:ext cx="1371600" cy="12954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9" name="Immagine 18" descr="Amp_04072016_rp_master_geo.dat_3600x3400_t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58263" y="1706430"/>
            <a:ext cx="1371600" cy="12954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2A71AED1-113E-249D-4196-7CD98A3E4A77}"/>
              </a:ext>
            </a:extLst>
          </p:cNvPr>
          <p:cNvSpPr txBox="1">
            <a:spLocks/>
          </p:cNvSpPr>
          <p:nvPr/>
        </p:nvSpPr>
        <p:spPr>
          <a:xfrm>
            <a:off x="550355" y="466991"/>
            <a:ext cx="78867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it-IT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Differential SAR Interferometry (DInSAR)</a:t>
            </a:r>
            <a:endParaRPr lang="it-IT" sz="3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2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771 0.01134 L -0.46576 0.6460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80" y="3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643 0.90833 L -1.33946 1.2842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51" y="1879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earth.jpg"/>
          <p:cNvPicPr>
            <a:picLocks noChangeAspect="1"/>
          </p:cNvPicPr>
          <p:nvPr/>
        </p:nvPicPr>
        <p:blipFill rotWithShape="1">
          <a:blip r:embed="rId2" cstate="screen">
            <a:alphaModFix amt="7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32971" y1="11747" x2="32971" y2="11747"/>
                        <a14:backgroundMark x1="11945" y1="34940" x2="11945" y2="34940"/>
                        <a14:backgroundMark x1="2567" y1="51205" x2="2567" y2="51205"/>
                        <a14:backgroundMark x1="35341" y1="9639" x2="35341" y2="9639"/>
                        <a14:backgroundMark x1="45311" y1="5120" x2="45311" y2="5120"/>
                        <a14:backgroundMark x1="37907" y1="6627" x2="37907" y2="6627"/>
                        <a14:backgroundMark x1="65054" y1="7530" x2="65054" y2="7530"/>
                        <a14:backgroundMark x1="52912" y1="4518" x2="52912" y2="4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" y="3449574"/>
            <a:ext cx="9135154" cy="2064607"/>
          </a:xfrm>
          <a:prstGeom prst="rect">
            <a:avLst/>
          </a:prstGeom>
        </p:spPr>
      </p:pic>
      <p:pic>
        <p:nvPicPr>
          <p:cNvPr id="12" name="Immagine 11" descr="s1a_des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07" y="1768489"/>
            <a:ext cx="3110389" cy="1834515"/>
          </a:xfrm>
          <a:prstGeom prst="rect">
            <a:avLst/>
          </a:prstGeom>
          <a:scene3d>
            <a:camera prst="orthographicFront">
              <a:rot lat="2700000" lon="0" rev="0"/>
            </a:camera>
            <a:lightRig rig="threePt" dir="t"/>
          </a:scene3d>
        </p:spPr>
      </p:pic>
      <p:sp>
        <p:nvSpPr>
          <p:cNvPr id="13" name="Rettangolo 12"/>
          <p:cNvSpPr/>
          <p:nvPr/>
        </p:nvSpPr>
        <p:spPr>
          <a:xfrm>
            <a:off x="1790608" y="3326005"/>
            <a:ext cx="3050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noProof="0">
                <a:solidFill>
                  <a:srgbClr val="26269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Ground Displacement</a:t>
            </a:r>
          </a:p>
          <a:p>
            <a:pPr algn="ctr"/>
            <a:r>
              <a:rPr lang="en-GB" b="1" noProof="0" dirty="0">
                <a:solidFill>
                  <a:srgbClr val="26269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(Amatrice Earthquake - 24/08/2016)</a:t>
            </a:r>
          </a:p>
        </p:txBody>
      </p:sp>
      <p:pic>
        <p:nvPicPr>
          <p:cNvPr id="14" name="Immagine 13" descr="Amp_18032016_rp_master_geo.dat_3600x3400_tr.bm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600" y="1669950"/>
            <a:ext cx="1371600" cy="12954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5" name="Immagine 14" descr="Amp_04072016_rp_master_geo.dat_3600x3400_t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59500" y="1669950"/>
            <a:ext cx="1371600" cy="12954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4832555" y="1841053"/>
            <a:ext cx="650532" cy="1713300"/>
            <a:chOff x="-208" y="1411"/>
            <a:chExt cx="868" cy="1934"/>
          </a:xfrm>
        </p:grpSpPr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 rot="16200000">
              <a:off x="-564" y="1969"/>
              <a:ext cx="1677" cy="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it-IT" sz="1050" b="1" dirty="0">
                  <a:latin typeface="Arial" charset="0"/>
                </a:rPr>
                <a:t> </a:t>
              </a:r>
              <a:r>
                <a:rPr lang="it-IT" sz="825" b="1" dirty="0" err="1">
                  <a:latin typeface="Calibri"/>
                  <a:cs typeface="Calibri"/>
                </a:rPr>
                <a:t>Displacement</a:t>
              </a:r>
              <a:r>
                <a:rPr lang="it-IT" sz="825" b="1" dirty="0">
                  <a:latin typeface="Arial" charset="0"/>
                </a:rPr>
                <a:t> [cm]</a:t>
              </a:r>
              <a:r>
                <a:rPr lang="it-IT" sz="1050" b="1" dirty="0">
                  <a:latin typeface="Arial" charset="0"/>
                </a:rPr>
                <a:t> </a:t>
              </a:r>
            </a:p>
            <a:p>
              <a:pPr algn="ctr"/>
              <a:endParaRPr lang="it-IT" sz="1050" b="1" dirty="0">
                <a:latin typeface="Arial" charset="0"/>
              </a:endParaRPr>
            </a:p>
            <a:p>
              <a:pPr algn="ctr"/>
              <a:endParaRPr lang="it-IT" sz="1050" b="1" dirty="0">
                <a:latin typeface="Arial" charset="0"/>
              </a:endParaRPr>
            </a:p>
          </p:txBody>
        </p:sp>
        <p:pic>
          <p:nvPicPr>
            <p:cNvPr id="18" name="Picture 6" descr="Barr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" y="1584"/>
              <a:ext cx="138" cy="1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29" y="1411"/>
              <a:ext cx="565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/>
              <a:r>
                <a:rPr lang="it-IT" sz="825" b="1" dirty="0">
                  <a:latin typeface="Arial" charset="0"/>
                </a:rPr>
                <a:t>&gt;  20</a:t>
              </a:r>
            </a:p>
          </p:txBody>
        </p: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-208" y="3097"/>
              <a:ext cx="766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/>
              <a:r>
                <a:rPr lang="it-IT" sz="825" b="1" dirty="0">
                  <a:latin typeface="Arial" charset="0"/>
                </a:rPr>
                <a:t>    &lt; - 20</a:t>
              </a:r>
            </a:p>
          </p:txBody>
        </p:sp>
      </p:grpSp>
      <p:sp>
        <p:nvSpPr>
          <p:cNvPr id="3" name="Titolo 2">
            <a:extLst>
              <a:ext uri="{FF2B5EF4-FFF2-40B4-BE49-F238E27FC236}">
                <a16:creationId xmlns:a16="http://schemas.microsoft.com/office/drawing/2014/main" id="{237FF0D4-B29A-74DF-E384-9B5B4F86C794}"/>
              </a:ext>
            </a:extLst>
          </p:cNvPr>
          <p:cNvSpPr txBox="1">
            <a:spLocks/>
          </p:cNvSpPr>
          <p:nvPr/>
        </p:nvSpPr>
        <p:spPr>
          <a:xfrm>
            <a:off x="550355" y="466991"/>
            <a:ext cx="78867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it-IT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Differential SAR Interferometry (DInSAR)</a:t>
            </a:r>
            <a:endParaRPr lang="it-IT" sz="3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89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7852 0.176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2.22222E-6 L -0.30143 0.17824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9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44226451dipthreeapf27b9sd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2188" y="1325563"/>
            <a:ext cx="2652712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5" descr="img_damege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225" y="3757613"/>
            <a:ext cx="266382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6" descr="frana-montesan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1075" y="3709988"/>
            <a:ext cx="26606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7531100" y="2092325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000">
                <a:solidFill>
                  <a:srgbClr val="002060"/>
                </a:solidFill>
                <a:latin typeface="Tahoma" charset="0"/>
              </a:rPr>
              <a:t>VOLCANIC</a:t>
            </a:r>
          </a:p>
        </p:txBody>
      </p:sp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3079750" y="2092325"/>
            <a:ext cx="1200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000">
                <a:solidFill>
                  <a:srgbClr val="002060"/>
                </a:solidFill>
                <a:latin typeface="Tahoma" charset="0"/>
              </a:rPr>
              <a:t>SEISMIC</a:t>
            </a:r>
          </a:p>
        </p:txBody>
      </p:sp>
      <p:sp>
        <p:nvSpPr>
          <p:cNvPr id="30726" name="Text Box 9"/>
          <p:cNvSpPr txBox="1">
            <a:spLocks noChangeArrowheads="1"/>
          </p:cNvSpPr>
          <p:nvPr/>
        </p:nvSpPr>
        <p:spPr bwMode="auto">
          <a:xfrm>
            <a:off x="3098800" y="4624388"/>
            <a:ext cx="1028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000">
                <a:solidFill>
                  <a:srgbClr val="002060"/>
                </a:solidFill>
                <a:latin typeface="Tahoma" charset="0"/>
              </a:rPr>
              <a:t>URBAN</a:t>
            </a:r>
          </a:p>
        </p:txBody>
      </p:sp>
      <p:pic>
        <p:nvPicPr>
          <p:cNvPr id="30727" name="Picture 10" descr="terremoto20niigata20giapp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813" y="1330325"/>
            <a:ext cx="2662237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xt Box 15"/>
          <p:cNvSpPr txBox="1">
            <a:spLocks noChangeArrowheads="1"/>
          </p:cNvSpPr>
          <p:nvPr/>
        </p:nvSpPr>
        <p:spPr bwMode="auto">
          <a:xfrm>
            <a:off x="7456488" y="4624388"/>
            <a:ext cx="1687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000">
                <a:solidFill>
                  <a:srgbClr val="002060"/>
                </a:solidFill>
                <a:latin typeface="Tahoma" charset="0"/>
              </a:rPr>
              <a:t>LANDSLIDES</a:t>
            </a:r>
          </a:p>
        </p:txBody>
      </p:sp>
      <p:sp>
        <p:nvSpPr>
          <p:cNvPr id="30729" name="Rettangolo 26"/>
          <p:cNvSpPr>
            <a:spLocks noChangeArrowheads="1"/>
          </p:cNvSpPr>
          <p:nvPr/>
        </p:nvSpPr>
        <p:spPr bwMode="auto">
          <a:xfrm>
            <a:off x="0" y="49213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>
                <a:latin typeface="Verdana"/>
                <a:cs typeface="Verdana"/>
              </a:rPr>
              <a:t> </a:t>
            </a:r>
            <a:r>
              <a:rPr lang="it-IT" sz="2400" b="1" dirty="0" err="1">
                <a:latin typeface="Verdana"/>
                <a:cs typeface="Verdana"/>
              </a:rPr>
              <a:t>DInSAR</a:t>
            </a:r>
            <a:r>
              <a:rPr lang="en-US" sz="2400" b="1" dirty="0">
                <a:latin typeface="Verdana"/>
                <a:cs typeface="Verdana"/>
              </a:rPr>
              <a:t> can play a key role in many contexts</a:t>
            </a:r>
          </a:p>
        </p:txBody>
      </p:sp>
    </p:spTree>
    <p:extLst>
      <p:ext uri="{BB962C8B-B14F-4D97-AF65-F5344CB8AC3E}">
        <p14:creationId xmlns:p14="http://schemas.microsoft.com/office/powerpoint/2010/main" val="3750102521"/>
      </p:ext>
    </p:extLst>
  </p:cSld>
  <p:clrMapOvr>
    <a:masterClrMapping/>
  </p:clrMapOvr>
</p:sld>
</file>

<file path=ppt/theme/theme1.xml><?xml version="1.0" encoding="utf-8"?>
<a:theme xmlns:a="http://schemas.openxmlformats.org/drawingml/2006/main" name="1_Agrum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Agrumi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Agrumi 1">
        <a:dk1>
          <a:srgbClr val="FC6600"/>
        </a:dk1>
        <a:lt1>
          <a:srgbClr val="C6FE82"/>
        </a:lt1>
        <a:dk2>
          <a:srgbClr val="FFFFFF"/>
        </a:dk2>
        <a:lt2>
          <a:srgbClr val="000000"/>
        </a:lt2>
        <a:accent1>
          <a:srgbClr val="00CC00"/>
        </a:accent1>
        <a:accent2>
          <a:srgbClr val="FF822D"/>
        </a:accent2>
        <a:accent3>
          <a:srgbClr val="DFFEC1"/>
        </a:accent3>
        <a:accent4>
          <a:srgbClr val="D75600"/>
        </a:accent4>
        <a:accent5>
          <a:srgbClr val="AAE2AA"/>
        </a:accent5>
        <a:accent6>
          <a:srgbClr val="E77528"/>
        </a:accent6>
        <a:hlink>
          <a:srgbClr val="FF63B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grumi 2">
        <a:dk1>
          <a:srgbClr val="000000"/>
        </a:dk1>
        <a:lt1>
          <a:srgbClr val="FFFFFF"/>
        </a:lt1>
        <a:dk2>
          <a:srgbClr val="000000"/>
        </a:dk2>
        <a:lt2>
          <a:srgbClr val="777777"/>
        </a:lt2>
        <a:accent1>
          <a:srgbClr val="00CC00"/>
        </a:accent1>
        <a:accent2>
          <a:srgbClr val="FF822D"/>
        </a:accent2>
        <a:accent3>
          <a:srgbClr val="FFFFFF"/>
        </a:accent3>
        <a:accent4>
          <a:srgbClr val="000000"/>
        </a:accent4>
        <a:accent5>
          <a:srgbClr val="AAE2AA"/>
        </a:accent5>
        <a:accent6>
          <a:srgbClr val="E77528"/>
        </a:accent6>
        <a:hlink>
          <a:srgbClr val="FF63B1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grumi 3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grumi 4">
        <a:dk1>
          <a:srgbClr val="000000"/>
        </a:dk1>
        <a:lt1>
          <a:srgbClr val="FFFFFF"/>
        </a:lt1>
        <a:dk2>
          <a:srgbClr val="000000"/>
        </a:dk2>
        <a:lt2>
          <a:srgbClr val="777777"/>
        </a:lt2>
        <a:accent1>
          <a:srgbClr val="72CE86"/>
        </a:accent1>
        <a:accent2>
          <a:srgbClr val="F6B070"/>
        </a:accent2>
        <a:accent3>
          <a:srgbClr val="FFFFFF"/>
        </a:accent3>
        <a:accent4>
          <a:srgbClr val="000000"/>
        </a:accent4>
        <a:accent5>
          <a:srgbClr val="BCE3C3"/>
        </a:accent5>
        <a:accent6>
          <a:srgbClr val="DF9F65"/>
        </a:accent6>
        <a:hlink>
          <a:srgbClr val="EB9DC4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grumi 5">
        <a:dk1>
          <a:srgbClr val="000000"/>
        </a:dk1>
        <a:lt1>
          <a:srgbClr val="FFFFFF"/>
        </a:lt1>
        <a:dk2>
          <a:srgbClr val="000000"/>
        </a:dk2>
        <a:lt2>
          <a:srgbClr val="777777"/>
        </a:lt2>
        <a:accent1>
          <a:srgbClr val="F58F91"/>
        </a:accent1>
        <a:accent2>
          <a:srgbClr val="CE7162"/>
        </a:accent2>
        <a:accent3>
          <a:srgbClr val="FFFFFF"/>
        </a:accent3>
        <a:accent4>
          <a:srgbClr val="000000"/>
        </a:accent4>
        <a:accent5>
          <a:srgbClr val="F9C6C7"/>
        </a:accent5>
        <a:accent6>
          <a:srgbClr val="BA6658"/>
        </a:accent6>
        <a:hlink>
          <a:srgbClr val="F6CA7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grumi 6">
        <a:dk1>
          <a:srgbClr val="000000"/>
        </a:dk1>
        <a:lt1>
          <a:srgbClr val="FFFFFF"/>
        </a:lt1>
        <a:dk2>
          <a:srgbClr val="000000"/>
        </a:dk2>
        <a:lt2>
          <a:srgbClr val="777777"/>
        </a:lt2>
        <a:accent1>
          <a:srgbClr val="FAB774"/>
        </a:accent1>
        <a:accent2>
          <a:srgbClr val="CBACD4"/>
        </a:accent2>
        <a:accent3>
          <a:srgbClr val="FFFFFF"/>
        </a:accent3>
        <a:accent4>
          <a:srgbClr val="000000"/>
        </a:accent4>
        <a:accent5>
          <a:srgbClr val="FCD8BC"/>
        </a:accent5>
        <a:accent6>
          <a:srgbClr val="B89BC0"/>
        </a:accent6>
        <a:hlink>
          <a:srgbClr val="C2EB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grumi 7">
        <a:dk1>
          <a:srgbClr val="3B6147"/>
        </a:dk1>
        <a:lt1>
          <a:srgbClr val="CED5E8"/>
        </a:lt1>
        <a:dk2>
          <a:srgbClr val="FFFFFF"/>
        </a:dk2>
        <a:lt2>
          <a:srgbClr val="777777"/>
        </a:lt2>
        <a:accent1>
          <a:srgbClr val="FEA868"/>
        </a:accent1>
        <a:accent2>
          <a:srgbClr val="9AA8D0"/>
        </a:accent2>
        <a:accent3>
          <a:srgbClr val="E3E7F2"/>
        </a:accent3>
        <a:accent4>
          <a:srgbClr val="31523B"/>
        </a:accent4>
        <a:accent5>
          <a:srgbClr val="FED1B9"/>
        </a:accent5>
        <a:accent6>
          <a:srgbClr val="8B98BC"/>
        </a:accent6>
        <a:hlink>
          <a:srgbClr val="9CE15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grumi 8">
        <a:dk1>
          <a:srgbClr val="2C395E"/>
        </a:dk1>
        <a:lt1>
          <a:srgbClr val="8798C7"/>
        </a:lt1>
        <a:dk2>
          <a:srgbClr val="FFFFFF"/>
        </a:dk2>
        <a:lt2>
          <a:srgbClr val="000000"/>
        </a:lt2>
        <a:accent1>
          <a:srgbClr val="FEE168"/>
        </a:accent1>
        <a:accent2>
          <a:srgbClr val="BAE482"/>
        </a:accent2>
        <a:accent3>
          <a:srgbClr val="C3CAE0"/>
        </a:accent3>
        <a:accent4>
          <a:srgbClr val="242F4F"/>
        </a:accent4>
        <a:accent5>
          <a:srgbClr val="FEEEB9"/>
        </a:accent5>
        <a:accent6>
          <a:srgbClr val="A8CF75"/>
        </a:accent6>
        <a:hlink>
          <a:srgbClr val="EFAD6B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61370</TotalTime>
  <Words>1584</Words>
  <Application>Microsoft Macintosh PowerPoint</Application>
  <PresentationFormat>Presentación en pantalla (4:3)</PresentationFormat>
  <Paragraphs>411</Paragraphs>
  <Slides>50</Slides>
  <Notes>7</Notes>
  <HiddenSlides>5</HiddenSlides>
  <MMClips>0</MMClips>
  <ScaleCrop>false</ScaleCrop>
  <HeadingPairs>
    <vt:vector size="8" baseType="variant">
      <vt:variant>
        <vt:lpstr>Fuentes usadas</vt:lpstr>
      </vt:variant>
      <vt:variant>
        <vt:i4>17</vt:i4>
      </vt:variant>
      <vt:variant>
        <vt:lpstr>Tema</vt:lpstr>
      </vt:variant>
      <vt:variant>
        <vt:i4>4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50</vt:i4>
      </vt:variant>
    </vt:vector>
  </HeadingPairs>
  <TitlesOfParts>
    <vt:vector size="74" baseType="lpstr">
      <vt:lpstr>Aptos</vt:lpstr>
      <vt:lpstr>Aptos Display</vt:lpstr>
      <vt:lpstr>Arial</vt:lpstr>
      <vt:lpstr>Arial Narrow</vt:lpstr>
      <vt:lpstr>AvantGarde Bk BT</vt:lpstr>
      <vt:lpstr>Calibri</vt:lpstr>
      <vt:lpstr>Calibri Light</vt:lpstr>
      <vt:lpstr>Cambria Math</vt:lpstr>
      <vt:lpstr>Source Sans Pro</vt:lpstr>
      <vt:lpstr>Symbol</vt:lpstr>
      <vt:lpstr>SymbolPS</vt:lpstr>
      <vt:lpstr>Tahoma</vt:lpstr>
      <vt:lpstr>Times</vt:lpstr>
      <vt:lpstr>Times New Roman</vt:lpstr>
      <vt:lpstr>Verdana</vt:lpstr>
      <vt:lpstr>w Roman</vt:lpstr>
      <vt:lpstr>Wingdings</vt:lpstr>
      <vt:lpstr>1_Agrumi</vt:lpstr>
      <vt:lpstr>Diseño personalizado</vt:lpstr>
      <vt:lpstr>1_Diseño personalizado</vt:lpstr>
      <vt:lpstr>Tema de Office</vt:lpstr>
      <vt:lpstr>CorelDRAW</vt:lpstr>
      <vt:lpstr>Equation</vt:lpstr>
      <vt:lpstr>Equazione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Differential SAR Interferometry (DInSAR)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xxx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Xxxx</dc:creator>
  <cp:lastModifiedBy>MARIO FERNANDO MONTERROSO TOBAR</cp:lastModifiedBy>
  <cp:revision>623</cp:revision>
  <dcterms:created xsi:type="dcterms:W3CDTF">2004-11-23T20:10:26Z</dcterms:created>
  <dcterms:modified xsi:type="dcterms:W3CDTF">2026-06-29T07:43:03Z</dcterms:modified>
</cp:coreProperties>
</file>