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82" r:id="rId2"/>
    <p:sldId id="257" r:id="rId3"/>
    <p:sldId id="289" r:id="rId4"/>
    <p:sldId id="283" r:id="rId5"/>
    <p:sldId id="256" r:id="rId6"/>
    <p:sldId id="288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6" r:id="rId18"/>
    <p:sldId id="287" r:id="rId19"/>
    <p:sldId id="262" r:id="rId20"/>
    <p:sldId id="263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59"/>
    <p:restoredTop sz="96327"/>
  </p:normalViewPr>
  <p:slideViewPr>
    <p:cSldViewPr snapToGrid="0">
      <p:cViewPr varScale="1">
        <p:scale>
          <a:sx n="109" d="100"/>
          <a:sy n="109" d="100"/>
        </p:scale>
        <p:origin x="5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6C735-ECE2-6C46-A8BF-1099B98F571B}" type="datetimeFigureOut">
              <a:rPr lang="it-IT" smtClean="0"/>
              <a:t>08/07/26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BBECF-2866-9146-9FC2-D581E7DE47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1912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Content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52B328-1FC2-1C4B-B807-8716236A14C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138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B9640-6EB9-40C6-21C5-214CF7DFF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104951-B03A-DB44-4B8D-68BB7798FD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75BB16-C844-0FD5-0DF7-D4743EC22A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Content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8DE4B-270B-6278-4F98-A8CD0A7B60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52B328-1FC2-1C4B-B807-8716236A14C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969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6400D-5F09-9725-5942-EAEBC6E00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AFB587-990D-2B8C-4EB7-FDE461E157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2903EC-4E56-C539-F8A9-93FB3A75E9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Content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5121E7-BEC6-39DD-AA06-6FEF24AB4D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52B328-1FC2-1C4B-B807-8716236A14C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10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A75FD-7E41-7A41-16DF-BA88492C4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89861D-B916-4ABF-F7AC-E262C2B3B5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C55AC1-0C28-1CD4-3769-31A937B9CC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Content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54652-AED7-9847-1139-123EC540A6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52B328-1FC2-1C4B-B807-8716236A14C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306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A1563-61D0-5809-0362-B81FF65FC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6E2302-EB14-F5C8-0A74-06D8BE7FEC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FFF873-BDD8-554D-2682-1A76943C8F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Content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0F754D-D2F1-6871-B102-A4E4F5F9BD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52B328-1FC2-1C4B-B807-8716236A14C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222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467387-C504-9F65-1750-BF24F7A02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9E9F70-DA59-0A2D-ABDD-58FCC17509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E9CCDB-B684-F65E-F86C-0F75A71845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Content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57475-0C50-2B7A-D44D-7A0B7A22F3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52B328-1FC2-1C4B-B807-8716236A14C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7359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51711-0EFB-ECFB-FE54-9437EE4C4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7D900A-D819-0EE1-8831-08D94755E4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1981F7-6772-D841-A476-F31CD1F594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Content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BFCE7-0235-115F-4D64-594033F128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52B328-1FC2-1C4B-B807-8716236A14C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5005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Thank you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52B328-1FC2-1C4B-B807-8716236A14C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5251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Logo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52B328-1FC2-1C4B-B807-8716236A14C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44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0697F-96C7-E4CF-8C2C-C76B11F02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DB74CE-1568-876D-8EB2-DDF40D8CAE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EDA42C-762D-4916-DBD5-E3C05C009C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Content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5DA6B-8167-E122-F52F-BB9F97557F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52B328-1FC2-1C4B-B807-8716236A14C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599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8D793-D9BC-B503-D617-31CDD93AA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C2D7F2-E0FA-D225-441A-752C79D4DD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641CAC-4068-F384-E6EA-4ED87800DC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Content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63C3F-4285-E2B3-8453-CF2C61DEA6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52B328-1FC2-1C4B-B807-8716236A14C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54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9F24D-F44E-9773-61F7-5D855E035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C5101A-45BE-49F5-CBDE-CE214438CD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E07E6B-F6D4-5438-7AC2-8E4A7D6C36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Content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0F46EF-2001-A115-2258-5BB8E79693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52B328-1FC2-1C4B-B807-8716236A14C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250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9AEDAD-CC2A-03BF-4AE3-A2D9116BF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D70AFA-C9C4-B70F-7E10-FE696E31AB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4B75AA-1FF3-4D10-B29A-F254AED8FE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Content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CD09D-5450-D80B-C301-0077A19F5A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52B328-1FC2-1C4B-B807-8716236A14C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425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12D3A-04FA-3E0E-91EE-725DC56FD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D4F589-AC00-858C-D472-7F808B1BB3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B0AB89-DB3E-12CE-EC72-1EB5557FEF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Content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A8021-AC5C-0F29-414A-18622A607D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52B328-1FC2-1C4B-B807-8716236A14C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273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CBFB0-AC7A-2A83-619D-B62A0E1C4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EE8FA5-0F30-C84A-0358-77C21DAF55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F463B0-991B-1149-0B50-E2513AED86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Content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B6A3F-253E-6C86-E97F-8C5EB00695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52B328-1FC2-1C4B-B807-8716236A14C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68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0922D-C3CC-93F2-A010-67718A519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333F9D-6D6D-9BEA-3E4F-514D3934C4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1553C4-B126-DF27-C0B4-19E2250D08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Content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39C422-5C71-C4B9-AC72-A406090891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52B328-1FC2-1C4B-B807-8716236A14C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091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6A14D-33C6-0BB1-B9D2-BF0290C9C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0F4C88-5772-EA87-C0A4-9BC0E5D9E7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DD0BF5-7784-94D5-557A-AC9985FE60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Content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83AC8-1516-EA2B-CC10-CB3F1E451D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52B328-1FC2-1C4B-B807-8716236A14C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14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188529-54E5-7B38-9105-851A352BB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FEABA45-B095-7E89-B2CA-D1914F1DB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C6AB92-EE15-3DB2-7EB1-2717FEAA3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FE79-8215-F248-B4FF-9C0B1CA07472}" type="datetimeFigureOut">
              <a:rPr lang="en-GB" smtClean="0"/>
              <a:t>08/07/2026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5F04B8-EE71-4AB5-2214-AADE4CE45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5C7347-15BC-D222-ED33-CD73CB877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B550-8414-934C-8488-7A1F811CB61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31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CD90AF-A93F-D822-4B4A-A517B9901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85FF2B2-0AF8-B1C7-3C5B-3649EBC39D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D5AA894-7BC7-E87D-4386-F3457935E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FE79-8215-F248-B4FF-9C0B1CA07472}" type="datetimeFigureOut">
              <a:rPr lang="en-GB" smtClean="0"/>
              <a:t>08/07/2026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5567EEF-7B90-8925-308B-ADCB98FF8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3BAC18-35C6-916F-E506-C5991A8C3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B550-8414-934C-8488-7A1F811CB61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23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8C82BBB-26F3-D0F6-3DA6-11B7868D36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296045D-B7DA-13DA-6251-A111B799FE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CED46D-6752-8DF4-A6D9-7538D5434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FE79-8215-F248-B4FF-9C0B1CA07472}" type="datetimeFigureOut">
              <a:rPr lang="en-GB" smtClean="0"/>
              <a:t>08/07/2026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FE55A2C-71D8-FDBB-A776-0FE8A2FD1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F639AA7-40FA-8E49-1905-DDC484C70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B550-8414-934C-8488-7A1F811CB61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134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8C995-890A-2269-3D73-4D8355EFB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 sz="32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2AE17-442B-7AE4-1C2E-4A7E85130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buSzPct val="100000"/>
              <a:defRPr/>
            </a:lvl1pPr>
            <a:lvl2pPr>
              <a:buClr>
                <a:schemeClr val="accent1"/>
              </a:buClr>
              <a:buSzPct val="100000"/>
              <a:defRPr/>
            </a:lvl2pPr>
            <a:lvl3pPr>
              <a:buClr>
                <a:schemeClr val="accent1"/>
              </a:buClr>
              <a:buSzPct val="100000"/>
              <a:defRPr/>
            </a:lvl3pPr>
            <a:lvl4pPr>
              <a:buClr>
                <a:schemeClr val="accent1"/>
              </a:buClr>
              <a:buSzPct val="100000"/>
              <a:defRPr/>
            </a:lvl4pPr>
            <a:lvl5pPr>
              <a:buClr>
                <a:schemeClr val="accent1"/>
              </a:buClr>
              <a:buSzPct val="100000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E4F80-7AD6-0524-4F9E-B070E47C8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777E7-DC69-634D-A570-B7417637B5C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150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BE0243-CDF8-ECCA-51E8-E7A68E7AB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E7D3BB-7DD6-8485-5620-5ED8913EA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AFF0D95-C9F7-73A2-F075-B5DD78145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FE79-8215-F248-B4FF-9C0B1CA07472}" type="datetimeFigureOut">
              <a:rPr lang="en-GB" smtClean="0"/>
              <a:t>08/07/2026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000A03-030C-D78F-8B24-691A29510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B942492-F159-7A9D-58EF-07DE0DC55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B550-8414-934C-8488-7A1F811CB61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80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F9E744-596F-E849-6162-4526173B0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A573D7-0EFF-D539-CF7E-CCF2FB1E7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42AE2D-9280-F9CD-D37F-A9B0CEB63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FE79-8215-F248-B4FF-9C0B1CA07472}" type="datetimeFigureOut">
              <a:rPr lang="en-GB" smtClean="0"/>
              <a:t>08/07/2026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5D4271A-B9CF-2C5B-37B3-021237B2F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D9BB015-FAE7-7283-41A4-7D2719903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B550-8414-934C-8488-7A1F811CB61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241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D50B66-9F6C-E09D-B650-7B9E9D64D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8BB6DF-7EDD-2D43-9993-34B86D16AC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1A34618-C4D0-A464-23E4-FE35B35CD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90AEBB3-F816-69EE-4A7D-5CA819636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FE79-8215-F248-B4FF-9C0B1CA07472}" type="datetimeFigureOut">
              <a:rPr lang="en-GB" smtClean="0"/>
              <a:t>08/07/2026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69EBE14-66C4-D150-C117-5D5093277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6C3313E-43F2-17DC-0921-963632D60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B550-8414-934C-8488-7A1F811CB61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969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FF5CF3-4C5E-A3D9-72DE-81F519FC9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291A8A6-E779-7FD3-A8F3-5923D892C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DA6A76A-E4A2-3F4D-083A-2452363F7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C0A2E5C-C4E6-8539-226E-348551789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8AE83A7-839A-10FC-9BD4-E60E2B771C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B3F94FF-C5C0-0F58-272B-AAE8FF217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FE79-8215-F248-B4FF-9C0B1CA07472}" type="datetimeFigureOut">
              <a:rPr lang="en-GB" smtClean="0"/>
              <a:t>08/07/2026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43CAD71-E467-4783-BD58-23E3042E6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A38F478-4D79-76D5-62AA-19DDA0026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B550-8414-934C-8488-7A1F811CB61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671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0E1AA3-2D36-5DC6-476C-5E454591F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36656DA-F162-8CEA-B24C-E73AA5886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FE79-8215-F248-B4FF-9C0B1CA07472}" type="datetimeFigureOut">
              <a:rPr lang="en-GB" smtClean="0"/>
              <a:t>08/07/2026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B2C6E8A-C260-2DE5-68CF-E03D38D65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B2B8D7A-D38F-7D7C-CFC1-1B61F35DE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B550-8414-934C-8488-7A1F811CB61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670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EBFFCE7-9334-0E3F-886A-35A300B1E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FE79-8215-F248-B4FF-9C0B1CA07472}" type="datetimeFigureOut">
              <a:rPr lang="en-GB" smtClean="0"/>
              <a:t>08/07/2026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F444E2D-7683-B52B-CB6D-13A85E44B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911FDF1-A365-517B-8B4C-E0C51EC5D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B550-8414-934C-8488-7A1F811CB61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16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D15D73-20C5-92F7-1E1A-0E345A455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FF96DF-5F39-E893-4A6D-C58F936D3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3C1C7CB-5D87-725A-D314-4A386DB1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66A9412-9E85-91F7-FC5E-FFC86EC77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FE79-8215-F248-B4FF-9C0B1CA07472}" type="datetimeFigureOut">
              <a:rPr lang="en-GB" smtClean="0"/>
              <a:t>08/07/2026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4DE72EF-C66C-1220-069C-2DDAB698F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F3EAEE-EF77-CB22-52CF-CBE8926B8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B550-8414-934C-8488-7A1F811CB61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600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28D297-BBE6-E818-B37C-1E72E15D0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9E6565F-D940-B616-DD93-FEB2D16B4C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C53BC39-7BDF-5AC7-DF36-A45B432CDD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03EE73F-6267-9722-F2E0-7DDAD9BB9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FE79-8215-F248-B4FF-9C0B1CA07472}" type="datetimeFigureOut">
              <a:rPr lang="en-GB" smtClean="0"/>
              <a:t>08/07/2026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1C77B46-E281-142C-1013-5A41E019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CF6693D-826B-7815-0024-AAC508A8A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B550-8414-934C-8488-7A1F811CB61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680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246ED58-2656-2451-48FB-E2908D7AA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B1D98AD-73D0-E4AE-294C-2539A69C3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31339FD-E10A-16FF-580A-D93CDED28F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5FE79-8215-F248-B4FF-9C0B1CA07472}" type="datetimeFigureOut">
              <a:rPr lang="en-GB" smtClean="0"/>
              <a:t>08/07/2026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F4CE1D-4877-EF99-6AB1-8E01847AA5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41AE13-7BF5-65B4-30EA-A42242ECF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EB550-8414-934C-8488-7A1F811CB61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53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pos-eu.org/o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8AB4A-6645-5DB0-2893-CF8E7B61E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5;p1">
            <a:extLst>
              <a:ext uri="{FF2B5EF4-FFF2-40B4-BE49-F238E27FC236}">
                <a16:creationId xmlns:a16="http://schemas.microsoft.com/office/drawing/2014/main" id="{23EA882F-5EEF-502C-776B-5211200D9631}"/>
              </a:ext>
            </a:extLst>
          </p:cNvPr>
          <p:cNvSpPr txBox="1">
            <a:spLocks/>
          </p:cNvSpPr>
          <p:nvPr/>
        </p:nvSpPr>
        <p:spPr>
          <a:xfrm>
            <a:off x="838200" y="1786241"/>
            <a:ext cx="4953000" cy="303499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D4927"/>
              </a:buClr>
              <a:buSzPts val="3200"/>
            </a:pPr>
            <a:r>
              <a:rPr lang="en-US" sz="3200" dirty="0"/>
              <a:t>Programming and Practicalities Overview</a:t>
            </a:r>
            <a:endParaRPr lang="en-GB" dirty="0"/>
          </a:p>
        </p:txBody>
      </p:sp>
      <p:sp>
        <p:nvSpPr>
          <p:cNvPr id="5" name="Google Shape;96;p1">
            <a:extLst>
              <a:ext uri="{FF2B5EF4-FFF2-40B4-BE49-F238E27FC236}">
                <a16:creationId xmlns:a16="http://schemas.microsoft.com/office/drawing/2014/main" id="{6D60D62B-EF7C-405E-69C0-557872160D31}"/>
              </a:ext>
            </a:extLst>
          </p:cNvPr>
          <p:cNvSpPr txBox="1">
            <a:spLocks/>
          </p:cNvSpPr>
          <p:nvPr/>
        </p:nvSpPr>
        <p:spPr>
          <a:xfrm>
            <a:off x="838200" y="5054600"/>
            <a:ext cx="4953000" cy="889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buSzPts val="24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Karl Christian Stuebe </a:t>
            </a:r>
            <a:r>
              <a:rPr lang="en-GB" sz="2400" dirty="0">
                <a:solidFill>
                  <a:srgbClr val="FEDC7F"/>
                </a:solidFill>
                <a:latin typeface="Calibri"/>
                <a:ea typeface="Calibri"/>
                <a:cs typeface="Calibri"/>
                <a:sym typeface="Calibri"/>
              </a:rPr>
              <a:t>|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karl.stuebe@epos-eu@gmail.com</a:t>
            </a:r>
            <a:endParaRPr lang="en-GB" dirty="0"/>
          </a:p>
        </p:txBody>
      </p:sp>
      <p:pic>
        <p:nvPicPr>
          <p:cNvPr id="6" name="Google Shape;97;p1">
            <a:extLst>
              <a:ext uri="{FF2B5EF4-FFF2-40B4-BE49-F238E27FC236}">
                <a16:creationId xmlns:a16="http://schemas.microsoft.com/office/drawing/2014/main" id="{C087E05A-0492-37F6-615F-F332C2B0A41F}"/>
              </a:ext>
            </a:extLst>
          </p:cNvPr>
          <p:cNvPicPr preferRelativeResize="0"/>
          <p:nvPr/>
        </p:nvPicPr>
        <p:blipFill>
          <a:blip r:embed="rId2"/>
          <a:srcRect/>
          <a:stretch/>
        </p:blipFill>
        <p:spPr>
          <a:xfrm>
            <a:off x="6096000" y="413115"/>
            <a:ext cx="5647871" cy="56478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4966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5DEC1-EE03-04D3-512C-3EB239CF9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B3E8B-D50A-A108-F86C-AA3639DA5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Racist</a:t>
            </a:r>
            <a:r>
              <a:rPr lang="it-IT" dirty="0"/>
              <a:t> </a:t>
            </a:r>
            <a:r>
              <a:rPr lang="it-IT" dirty="0" err="1"/>
              <a:t>Conduct</a:t>
            </a:r>
            <a:endParaRPr lang="it-IT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F20C16-440A-7880-124F-8E1055E73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 err="1"/>
              <a:t>Racist</a:t>
            </a:r>
            <a:r>
              <a:rPr lang="it-IT" dirty="0"/>
              <a:t> speech or actions—</a:t>
            </a:r>
            <a:r>
              <a:rPr lang="it-IT" dirty="0" err="1"/>
              <a:t>whether</a:t>
            </a:r>
            <a:r>
              <a:rPr lang="it-IT" dirty="0"/>
              <a:t> </a:t>
            </a:r>
            <a:r>
              <a:rPr lang="it-IT" dirty="0" err="1"/>
              <a:t>intentional</a:t>
            </a:r>
            <a:r>
              <a:rPr lang="it-IT" dirty="0"/>
              <a:t> or </a:t>
            </a:r>
            <a:r>
              <a:rPr lang="it-IT" dirty="0" err="1"/>
              <a:t>not</a:t>
            </a:r>
            <a:r>
              <a:rPr lang="it-IT" dirty="0"/>
              <a:t>—are </a:t>
            </a:r>
            <a:r>
              <a:rPr lang="it-IT" dirty="0" err="1"/>
              <a:t>unacceptable</a:t>
            </a:r>
            <a:r>
              <a:rPr lang="it-IT" dirty="0"/>
              <a:t>.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explicitly</a:t>
            </a:r>
            <a:r>
              <a:rPr lang="it-IT" dirty="0"/>
              <a:t> </a:t>
            </a:r>
            <a:r>
              <a:rPr lang="it-IT" dirty="0" err="1"/>
              <a:t>prohibit</a:t>
            </a:r>
            <a:r>
              <a:rPr lang="it-IT" dirty="0"/>
              <a:t> </a:t>
            </a:r>
            <a:r>
              <a:rPr lang="it-IT" dirty="0" err="1"/>
              <a:t>any</a:t>
            </a:r>
            <a:r>
              <a:rPr lang="it-IT" dirty="0"/>
              <a:t> </a:t>
            </a:r>
            <a:r>
              <a:rPr lang="it-IT" dirty="0" err="1"/>
              <a:t>conduct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undermines</a:t>
            </a:r>
            <a:r>
              <a:rPr lang="it-IT" dirty="0"/>
              <a:t> a </a:t>
            </a:r>
            <a:r>
              <a:rPr lang="it-IT" dirty="0" err="1"/>
              <a:t>person’s</a:t>
            </a:r>
            <a:r>
              <a:rPr lang="it-IT" dirty="0"/>
              <a:t> </a:t>
            </a:r>
            <a:r>
              <a:rPr lang="it-IT" dirty="0" err="1"/>
              <a:t>wellbeing</a:t>
            </a:r>
            <a:r>
              <a:rPr lang="it-IT" dirty="0"/>
              <a:t> on the </a:t>
            </a:r>
            <a:r>
              <a:rPr lang="it-IT" dirty="0" err="1"/>
              <a:t>basis</a:t>
            </a:r>
            <a:r>
              <a:rPr lang="it-IT" dirty="0"/>
              <a:t> of race. </a:t>
            </a:r>
            <a:r>
              <a:rPr lang="it-IT" dirty="0" err="1"/>
              <a:t>Even</a:t>
            </a:r>
            <a:r>
              <a:rPr lang="it-IT" dirty="0"/>
              <a:t> </a:t>
            </a:r>
            <a:r>
              <a:rPr lang="it-IT" dirty="0" err="1"/>
              <a:t>subtle</a:t>
            </a:r>
            <a:r>
              <a:rPr lang="it-IT" dirty="0"/>
              <a:t> or </a:t>
            </a:r>
            <a:r>
              <a:rPr lang="it-IT" dirty="0" err="1"/>
              <a:t>systemic</a:t>
            </a:r>
            <a:r>
              <a:rPr lang="it-IT" dirty="0"/>
              <a:t> </a:t>
            </a:r>
            <a:r>
              <a:rPr lang="it-IT" dirty="0" err="1"/>
              <a:t>behaviors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interfere</a:t>
            </a:r>
            <a:r>
              <a:rPr lang="it-IT" dirty="0"/>
              <a:t> with </a:t>
            </a:r>
            <a:r>
              <a:rPr lang="it-IT" dirty="0" err="1"/>
              <a:t>someone’s</a:t>
            </a:r>
            <a:r>
              <a:rPr lang="it-IT" dirty="0"/>
              <a:t> work or educational progress are </a:t>
            </a:r>
            <a:r>
              <a:rPr lang="it-IT" dirty="0" err="1"/>
              <a:t>violations</a:t>
            </a:r>
            <a:r>
              <a:rPr lang="it-IT" dirty="0"/>
              <a:t> and </a:t>
            </a:r>
            <a:r>
              <a:rPr lang="it-IT" dirty="0" err="1"/>
              <a:t>will</a:t>
            </a:r>
            <a:r>
              <a:rPr lang="it-IT" dirty="0"/>
              <a:t> be </a:t>
            </a:r>
            <a:r>
              <a:rPr lang="it-IT" dirty="0" err="1"/>
              <a:t>addressed</a:t>
            </a:r>
            <a:r>
              <a:rPr lang="it-IT" dirty="0"/>
              <a:t> </a:t>
            </a:r>
            <a:r>
              <a:rPr lang="it-IT" dirty="0" err="1"/>
              <a:t>accordingly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1328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61C78-7FC2-D4DF-BA14-5215A7DD8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F8453-E8E6-456D-B431-562738ABC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Harassment</a:t>
            </a:r>
            <a:endParaRPr lang="it-IT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458798-D4BC-038B-2BD5-65B858366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 err="1"/>
              <a:t>Harassment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defined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severe or pervasive </a:t>
            </a:r>
            <a:r>
              <a:rPr lang="it-IT" dirty="0" err="1"/>
              <a:t>unwelcome</a:t>
            </a:r>
            <a:r>
              <a:rPr lang="it-IT" dirty="0"/>
              <a:t> </a:t>
            </a:r>
            <a:r>
              <a:rPr lang="it-IT" dirty="0" err="1"/>
              <a:t>conduct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a </a:t>
            </a:r>
            <a:r>
              <a:rPr lang="it-IT" dirty="0" err="1"/>
              <a:t>reasonable</a:t>
            </a:r>
            <a:r>
              <a:rPr lang="it-IT" dirty="0"/>
              <a:t> </a:t>
            </a:r>
            <a:r>
              <a:rPr lang="it-IT" dirty="0" err="1"/>
              <a:t>person</a:t>
            </a:r>
            <a:r>
              <a:rPr lang="it-IT" dirty="0"/>
              <a:t> </a:t>
            </a:r>
            <a:r>
              <a:rPr lang="it-IT" dirty="0" err="1"/>
              <a:t>would</a:t>
            </a:r>
            <a:r>
              <a:rPr lang="it-IT" dirty="0"/>
              <a:t> </a:t>
            </a:r>
            <a:r>
              <a:rPr lang="it-IT" dirty="0" err="1"/>
              <a:t>find</a:t>
            </a:r>
            <a:r>
              <a:rPr lang="it-IT" dirty="0"/>
              <a:t> </a:t>
            </a:r>
            <a:r>
              <a:rPr lang="it-IT" dirty="0" err="1"/>
              <a:t>intimidating</a:t>
            </a:r>
            <a:r>
              <a:rPr lang="it-IT" dirty="0"/>
              <a:t> or abusive. </a:t>
            </a:r>
            <a:r>
              <a:rPr lang="it-IT" dirty="0" err="1"/>
              <a:t>Examples</a:t>
            </a:r>
            <a:r>
              <a:rPr lang="it-IT" dirty="0"/>
              <a:t> include </a:t>
            </a:r>
            <a:r>
              <a:rPr lang="it-IT" dirty="0" err="1"/>
              <a:t>repeated</a:t>
            </a:r>
            <a:r>
              <a:rPr lang="it-IT" dirty="0"/>
              <a:t> </a:t>
            </a:r>
            <a:r>
              <a:rPr lang="it-IT" dirty="0" err="1"/>
              <a:t>insults</a:t>
            </a:r>
            <a:r>
              <a:rPr lang="it-IT" dirty="0"/>
              <a:t>, public </a:t>
            </a:r>
            <a:r>
              <a:rPr lang="it-IT" dirty="0" err="1"/>
              <a:t>humiliation</a:t>
            </a:r>
            <a:r>
              <a:rPr lang="it-IT" dirty="0"/>
              <a:t>, </a:t>
            </a:r>
            <a:r>
              <a:rPr lang="it-IT" dirty="0" err="1"/>
              <a:t>threats</a:t>
            </a:r>
            <a:r>
              <a:rPr lang="it-IT" dirty="0"/>
              <a:t>, and </a:t>
            </a:r>
            <a:r>
              <a:rPr lang="it-IT" dirty="0" err="1"/>
              <a:t>intentional</a:t>
            </a:r>
            <a:r>
              <a:rPr lang="it-IT" dirty="0"/>
              <a:t> misgendering.</a:t>
            </a:r>
          </a:p>
          <a:p>
            <a:pPr marL="0" indent="0" algn="ctr">
              <a:buNone/>
            </a:pPr>
            <a:r>
              <a:rPr lang="it-IT" dirty="0" err="1"/>
              <a:t>Any</a:t>
            </a:r>
            <a:r>
              <a:rPr lang="it-IT" dirty="0"/>
              <a:t> </a:t>
            </a:r>
            <a:r>
              <a:rPr lang="it-IT" dirty="0" err="1"/>
              <a:t>repeated</a:t>
            </a:r>
            <a:r>
              <a:rPr lang="it-IT" dirty="0"/>
              <a:t>, </a:t>
            </a:r>
            <a:r>
              <a:rPr lang="it-IT" dirty="0" err="1"/>
              <a:t>unwelcome</a:t>
            </a:r>
            <a:r>
              <a:rPr lang="it-IT" dirty="0"/>
              <a:t> </a:t>
            </a:r>
            <a:r>
              <a:rPr lang="it-IT" dirty="0" err="1"/>
              <a:t>conduct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harms</a:t>
            </a:r>
            <a:r>
              <a:rPr lang="it-IT" dirty="0"/>
              <a:t> </a:t>
            </a:r>
            <a:r>
              <a:rPr lang="it-IT" dirty="0" err="1"/>
              <a:t>another’s</a:t>
            </a:r>
            <a:r>
              <a:rPr lang="it-IT" dirty="0"/>
              <a:t> </a:t>
            </a:r>
            <a:r>
              <a:rPr lang="it-IT" dirty="0" err="1"/>
              <a:t>ability</a:t>
            </a:r>
            <a:r>
              <a:rPr lang="it-IT" dirty="0"/>
              <a:t> to participate or </a:t>
            </a:r>
            <a:r>
              <a:rPr lang="it-IT" dirty="0" err="1"/>
              <a:t>feel</a:t>
            </a:r>
            <a:r>
              <a:rPr lang="it-IT" dirty="0"/>
              <a:t> safe </a:t>
            </a:r>
            <a:r>
              <a:rPr lang="it-IT" dirty="0" err="1"/>
              <a:t>will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be </a:t>
            </a:r>
            <a:r>
              <a:rPr lang="it-IT" dirty="0" err="1"/>
              <a:t>tolerated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028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97F969-0E08-3A06-1ED1-251A0474E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9C072-2FED-ACA7-5B03-07A946A53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Harassment</a:t>
            </a:r>
            <a:r>
              <a:rPr lang="it-IT" dirty="0"/>
              <a:t> and </a:t>
            </a:r>
            <a:r>
              <a:rPr lang="it-IT" dirty="0" err="1"/>
              <a:t>Sexual</a:t>
            </a:r>
            <a:r>
              <a:rPr lang="it-IT" dirty="0"/>
              <a:t> </a:t>
            </a:r>
            <a:r>
              <a:rPr lang="it-IT" dirty="0" err="1"/>
              <a:t>Misconduct</a:t>
            </a:r>
            <a:endParaRPr lang="it-IT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E560AD-F565-827C-6046-B6358F9C2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 err="1"/>
              <a:t>Sexual</a:t>
            </a:r>
            <a:r>
              <a:rPr lang="it-IT" dirty="0"/>
              <a:t> </a:t>
            </a:r>
            <a:r>
              <a:rPr lang="it-IT" dirty="0" err="1"/>
              <a:t>misconduct</a:t>
            </a:r>
            <a:r>
              <a:rPr lang="it-IT" dirty="0"/>
              <a:t> </a:t>
            </a:r>
            <a:r>
              <a:rPr lang="it-IT" dirty="0" err="1"/>
              <a:t>includes</a:t>
            </a:r>
            <a:r>
              <a:rPr lang="it-IT" dirty="0"/>
              <a:t> </a:t>
            </a:r>
            <a:r>
              <a:rPr lang="it-IT" dirty="0" err="1"/>
              <a:t>nonconsensual</a:t>
            </a:r>
            <a:r>
              <a:rPr lang="it-IT" dirty="0"/>
              <a:t> contact, </a:t>
            </a:r>
            <a:r>
              <a:rPr lang="it-IT" dirty="0" err="1"/>
              <a:t>coercion</a:t>
            </a:r>
            <a:r>
              <a:rPr lang="it-IT" dirty="0"/>
              <a:t>, exploitation, and </a:t>
            </a:r>
            <a:r>
              <a:rPr lang="it-IT" dirty="0" err="1"/>
              <a:t>sexual</a:t>
            </a:r>
            <a:r>
              <a:rPr lang="it-IT" dirty="0"/>
              <a:t> </a:t>
            </a:r>
            <a:r>
              <a:rPr lang="it-IT" dirty="0" err="1"/>
              <a:t>harassment</a:t>
            </a:r>
            <a:r>
              <a:rPr lang="it-IT" dirty="0"/>
              <a:t>. </a:t>
            </a:r>
            <a:r>
              <a:rPr lang="it-IT" dirty="0" err="1"/>
              <a:t>Consent</a:t>
            </a:r>
            <a:r>
              <a:rPr lang="it-IT" dirty="0"/>
              <a:t> must be </a:t>
            </a:r>
            <a:r>
              <a:rPr lang="it-IT" dirty="0" err="1"/>
              <a:t>informed</a:t>
            </a:r>
            <a:r>
              <a:rPr lang="it-IT" dirty="0"/>
              <a:t>, </a:t>
            </a:r>
            <a:r>
              <a:rPr lang="it-IT" dirty="0" err="1"/>
              <a:t>freely</a:t>
            </a:r>
            <a:r>
              <a:rPr lang="it-IT" dirty="0"/>
              <a:t> </a:t>
            </a:r>
            <a:r>
              <a:rPr lang="it-IT" dirty="0" err="1"/>
              <a:t>given</a:t>
            </a:r>
            <a:r>
              <a:rPr lang="it-IT" dirty="0"/>
              <a:t>, and can be </a:t>
            </a:r>
            <a:r>
              <a:rPr lang="it-IT" dirty="0" err="1"/>
              <a:t>withdrawn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any</a:t>
            </a:r>
            <a:r>
              <a:rPr lang="it-IT" dirty="0"/>
              <a:t> time. </a:t>
            </a:r>
            <a:r>
              <a:rPr lang="it-IT" dirty="0" err="1"/>
              <a:t>Silence</a:t>
            </a:r>
            <a:r>
              <a:rPr lang="it-IT" dirty="0"/>
              <a:t> or </a:t>
            </a:r>
            <a:r>
              <a:rPr lang="it-IT" dirty="0" err="1"/>
              <a:t>lack</a:t>
            </a:r>
            <a:r>
              <a:rPr lang="it-IT" dirty="0"/>
              <a:t> of </a:t>
            </a:r>
            <a:r>
              <a:rPr lang="it-IT" dirty="0" err="1"/>
              <a:t>resistance</a:t>
            </a:r>
            <a:r>
              <a:rPr lang="it-IT" dirty="0"/>
              <a:t> </a:t>
            </a:r>
            <a:r>
              <a:rPr lang="it-IT" dirty="0" err="1"/>
              <a:t>does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equal</a:t>
            </a:r>
            <a:r>
              <a:rPr lang="it-IT" dirty="0"/>
              <a:t> </a:t>
            </a:r>
            <a:r>
              <a:rPr lang="it-IT" dirty="0" err="1"/>
              <a:t>consent</a:t>
            </a:r>
            <a:endParaRPr lang="it-IT" dirty="0"/>
          </a:p>
          <a:p>
            <a:pPr marL="0" indent="0" algn="ctr">
              <a:buNone/>
            </a:pPr>
            <a:r>
              <a:rPr lang="it-IT" dirty="0" err="1"/>
              <a:t>Any</a:t>
            </a:r>
            <a:r>
              <a:rPr lang="it-IT" dirty="0"/>
              <a:t> </a:t>
            </a:r>
            <a:r>
              <a:rPr lang="it-IT" dirty="0" err="1"/>
              <a:t>repeated</a:t>
            </a:r>
            <a:r>
              <a:rPr lang="it-IT" dirty="0"/>
              <a:t>, </a:t>
            </a:r>
            <a:r>
              <a:rPr lang="it-IT" dirty="0" err="1"/>
              <a:t>unwelcome</a:t>
            </a:r>
            <a:r>
              <a:rPr lang="it-IT" dirty="0"/>
              <a:t> </a:t>
            </a:r>
            <a:r>
              <a:rPr lang="it-IT" dirty="0" err="1"/>
              <a:t>conduct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harms</a:t>
            </a:r>
            <a:r>
              <a:rPr lang="it-IT" dirty="0"/>
              <a:t> </a:t>
            </a:r>
            <a:r>
              <a:rPr lang="it-IT" dirty="0" err="1"/>
              <a:t>another’s</a:t>
            </a:r>
            <a:r>
              <a:rPr lang="it-IT" dirty="0"/>
              <a:t> </a:t>
            </a:r>
            <a:r>
              <a:rPr lang="it-IT" dirty="0" err="1"/>
              <a:t>ability</a:t>
            </a:r>
            <a:r>
              <a:rPr lang="it-IT" dirty="0"/>
              <a:t> to participate or </a:t>
            </a:r>
            <a:r>
              <a:rPr lang="it-IT" dirty="0" err="1"/>
              <a:t>feel</a:t>
            </a:r>
            <a:r>
              <a:rPr lang="it-IT" dirty="0"/>
              <a:t> safe </a:t>
            </a:r>
            <a:r>
              <a:rPr lang="it-IT" dirty="0" err="1"/>
              <a:t>will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be </a:t>
            </a:r>
            <a:r>
              <a:rPr lang="it-IT" dirty="0" err="1"/>
              <a:t>tolerated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7911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48D23-F76E-BD77-9965-30732CD5E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BD35D-F5B9-5EF3-3958-6CC7A7662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Consent</a:t>
            </a:r>
            <a:r>
              <a:rPr lang="it-IT" dirty="0"/>
              <a:t> and </a:t>
            </a:r>
            <a:r>
              <a:rPr lang="it-IT" dirty="0" err="1"/>
              <a:t>Boundaries</a:t>
            </a:r>
            <a:endParaRPr lang="it-IT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8BB4D2-ED77-0FAD-340C-2C0CDBCE2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0576"/>
            <a:ext cx="10515600" cy="4616387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 err="1"/>
              <a:t>Boundaries</a:t>
            </a:r>
            <a:r>
              <a:rPr lang="it-IT" dirty="0"/>
              <a:t> are </a:t>
            </a:r>
            <a:r>
              <a:rPr lang="it-IT" dirty="0" err="1"/>
              <a:t>about</a:t>
            </a:r>
            <a:r>
              <a:rPr lang="it-IT" dirty="0"/>
              <a:t> comfort, </a:t>
            </a:r>
            <a:r>
              <a:rPr lang="it-IT" dirty="0" err="1"/>
              <a:t>safety</a:t>
            </a:r>
            <a:r>
              <a:rPr lang="it-IT" dirty="0"/>
              <a:t>, and </a:t>
            </a:r>
            <a:r>
              <a:rPr lang="it-IT" dirty="0" err="1"/>
              <a:t>autonomy</a:t>
            </a:r>
            <a:r>
              <a:rPr lang="it-IT" dirty="0"/>
              <a:t>.</a:t>
            </a:r>
            <a:br>
              <a:rPr lang="it-IT" dirty="0"/>
            </a:br>
            <a:r>
              <a:rPr lang="it-IT" dirty="0" err="1"/>
              <a:t>They</a:t>
            </a:r>
            <a:r>
              <a:rPr lang="it-IT" dirty="0"/>
              <a:t> </a:t>
            </a:r>
            <a:r>
              <a:rPr lang="it-IT" dirty="0" err="1"/>
              <a:t>vary</a:t>
            </a:r>
            <a:r>
              <a:rPr lang="it-IT" dirty="0"/>
              <a:t> from </a:t>
            </a:r>
            <a:r>
              <a:rPr lang="it-IT" dirty="0" err="1"/>
              <a:t>person</a:t>
            </a:r>
            <a:r>
              <a:rPr lang="it-IT" dirty="0"/>
              <a:t> to </a:t>
            </a:r>
            <a:r>
              <a:rPr lang="it-IT" dirty="0" err="1"/>
              <a:t>person</a:t>
            </a:r>
            <a:r>
              <a:rPr lang="it-IT" dirty="0"/>
              <a:t> and </a:t>
            </a:r>
            <a:r>
              <a:rPr lang="it-IT" dirty="0" err="1"/>
              <a:t>may</a:t>
            </a:r>
            <a:r>
              <a:rPr lang="it-IT" dirty="0"/>
              <a:t> </a:t>
            </a:r>
            <a:r>
              <a:rPr lang="it-IT" dirty="0" err="1"/>
              <a:t>change</a:t>
            </a:r>
            <a:r>
              <a:rPr lang="it-IT" dirty="0"/>
              <a:t> </a:t>
            </a:r>
            <a:r>
              <a:rPr lang="it-IT" dirty="0" err="1"/>
              <a:t>depending</a:t>
            </a:r>
            <a:r>
              <a:rPr lang="it-IT" dirty="0"/>
              <a:t> on the situation. For </a:t>
            </a:r>
            <a:r>
              <a:rPr lang="it-IT" dirty="0" err="1"/>
              <a:t>example</a:t>
            </a:r>
            <a:r>
              <a:rPr lang="it-IT" dirty="0"/>
              <a:t>, </a:t>
            </a:r>
            <a:r>
              <a:rPr lang="it-IT" dirty="0" err="1"/>
              <a:t>someone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be happy to chat </a:t>
            </a:r>
            <a:r>
              <a:rPr lang="it-IT" dirty="0" err="1"/>
              <a:t>casually</a:t>
            </a:r>
            <a:r>
              <a:rPr lang="it-IT" dirty="0"/>
              <a:t> </a:t>
            </a:r>
            <a:r>
              <a:rPr lang="it-IT" dirty="0" err="1"/>
              <a:t>during</a:t>
            </a:r>
            <a:r>
              <a:rPr lang="it-IT" dirty="0"/>
              <a:t> breaks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prefer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to be </a:t>
            </a:r>
            <a:r>
              <a:rPr lang="it-IT" dirty="0" err="1"/>
              <a:t>hugged</a:t>
            </a:r>
            <a:r>
              <a:rPr lang="it-IT" dirty="0"/>
              <a:t> or </a:t>
            </a:r>
            <a:r>
              <a:rPr lang="it-IT" dirty="0" err="1"/>
              <a:t>asked</a:t>
            </a:r>
            <a:r>
              <a:rPr lang="it-IT" dirty="0"/>
              <a:t> personal </a:t>
            </a:r>
            <a:r>
              <a:rPr lang="it-IT" dirty="0" err="1"/>
              <a:t>questions</a:t>
            </a:r>
            <a:r>
              <a:rPr lang="it-IT" dirty="0"/>
              <a:t>.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someone</a:t>
            </a:r>
            <a:r>
              <a:rPr lang="it-IT" dirty="0"/>
              <a:t> </a:t>
            </a:r>
            <a:r>
              <a:rPr lang="it-IT" dirty="0" err="1"/>
              <a:t>asks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to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too</a:t>
            </a:r>
            <a:r>
              <a:rPr lang="it-IT" dirty="0"/>
              <a:t> close, </a:t>
            </a:r>
            <a:r>
              <a:rPr lang="it-IT" dirty="0" err="1"/>
              <a:t>not</a:t>
            </a:r>
            <a:r>
              <a:rPr lang="it-IT" dirty="0"/>
              <a:t> to touch </a:t>
            </a:r>
            <a:r>
              <a:rPr lang="it-IT" dirty="0" err="1"/>
              <a:t>them</a:t>
            </a:r>
            <a:r>
              <a:rPr lang="it-IT" dirty="0"/>
              <a:t> (</a:t>
            </a:r>
            <a:r>
              <a:rPr lang="it-IT" dirty="0" err="1"/>
              <a:t>even</a:t>
            </a:r>
            <a:r>
              <a:rPr lang="it-IT" dirty="0"/>
              <a:t> </a:t>
            </a:r>
            <a:r>
              <a:rPr lang="it-IT" dirty="0" err="1"/>
              <a:t>playfully</a:t>
            </a:r>
            <a:r>
              <a:rPr lang="it-IT" dirty="0"/>
              <a:t>), or </a:t>
            </a:r>
            <a:r>
              <a:rPr lang="it-IT" dirty="0" err="1"/>
              <a:t>not</a:t>
            </a:r>
            <a:r>
              <a:rPr lang="it-IT" dirty="0"/>
              <a:t> to make </a:t>
            </a:r>
            <a:r>
              <a:rPr lang="it-IT" dirty="0" err="1"/>
              <a:t>jokes</a:t>
            </a:r>
            <a:r>
              <a:rPr lang="it-IT" dirty="0"/>
              <a:t> </a:t>
            </a:r>
            <a:r>
              <a:rPr lang="it-IT" dirty="0" err="1"/>
              <a:t>about</a:t>
            </a:r>
            <a:r>
              <a:rPr lang="it-IT" dirty="0"/>
              <a:t> a sensitive </a:t>
            </a:r>
            <a:r>
              <a:rPr lang="it-IT" dirty="0" err="1"/>
              <a:t>topic</a:t>
            </a:r>
            <a:r>
              <a:rPr lang="it-IT" dirty="0"/>
              <a:t> </a:t>
            </a:r>
            <a:r>
              <a:rPr lang="it-IT" b="1" dirty="0" err="1"/>
              <a:t>they</a:t>
            </a:r>
            <a:r>
              <a:rPr lang="it-IT" b="1" dirty="0"/>
              <a:t> are </a:t>
            </a:r>
            <a:r>
              <a:rPr lang="it-IT" b="1" dirty="0" err="1"/>
              <a:t>expressing</a:t>
            </a:r>
            <a:r>
              <a:rPr lang="it-IT" b="1" dirty="0"/>
              <a:t> a </a:t>
            </a:r>
            <a:r>
              <a:rPr lang="it-IT" b="1" dirty="0" err="1"/>
              <a:t>boundary</a:t>
            </a:r>
            <a:r>
              <a:rPr lang="it-IT" b="1" dirty="0"/>
              <a:t>. </a:t>
            </a:r>
            <a:r>
              <a:rPr lang="it-IT" dirty="0" err="1"/>
              <a:t>Respecting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means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doing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again</a:t>
            </a:r>
            <a:r>
              <a:rPr lang="it-IT" dirty="0"/>
              <a:t>, </a:t>
            </a:r>
            <a:r>
              <a:rPr lang="it-IT" dirty="0" err="1"/>
              <a:t>even</a:t>
            </a:r>
            <a:r>
              <a:rPr lang="it-IT" dirty="0"/>
              <a:t>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unintentionally</a:t>
            </a:r>
            <a:r>
              <a:rPr lang="it-IT" dirty="0"/>
              <a:t> </a:t>
            </a:r>
            <a:r>
              <a:rPr lang="it-IT" dirty="0" err="1"/>
              <a:t>didn’t</a:t>
            </a:r>
            <a:r>
              <a:rPr lang="it-IT" dirty="0"/>
              <a:t> </a:t>
            </a:r>
            <a:r>
              <a:rPr lang="it-IT" dirty="0" err="1"/>
              <a:t>mean</a:t>
            </a:r>
            <a:r>
              <a:rPr lang="it-IT" dirty="0"/>
              <a:t> </a:t>
            </a:r>
            <a:r>
              <a:rPr lang="it-IT" dirty="0" err="1"/>
              <a:t>any</a:t>
            </a:r>
            <a:r>
              <a:rPr lang="it-IT" dirty="0"/>
              <a:t> </a:t>
            </a:r>
            <a:r>
              <a:rPr lang="it-IT" dirty="0" err="1"/>
              <a:t>harm</a:t>
            </a:r>
            <a:r>
              <a:rPr lang="it-IT" dirty="0"/>
              <a:t>.</a:t>
            </a:r>
          </a:p>
          <a:p>
            <a:pPr marL="0" indent="0" algn="ctr">
              <a:buNone/>
            </a:pPr>
            <a:r>
              <a:rPr lang="it-IT" dirty="0" err="1"/>
              <a:t>Everyone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the </a:t>
            </a:r>
            <a:r>
              <a:rPr lang="it-IT" dirty="0" err="1"/>
              <a:t>right</a:t>
            </a:r>
            <a:r>
              <a:rPr lang="it-IT" dirty="0"/>
              <a:t> to set personal </a:t>
            </a:r>
            <a:r>
              <a:rPr lang="it-IT" dirty="0" err="1"/>
              <a:t>boundaries</a:t>
            </a:r>
            <a:r>
              <a:rPr lang="it-IT" dirty="0"/>
              <a:t> and to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those</a:t>
            </a:r>
            <a:r>
              <a:rPr lang="it-IT" dirty="0"/>
              <a:t> </a:t>
            </a:r>
            <a:r>
              <a:rPr lang="it-IT" dirty="0" err="1"/>
              <a:t>boundaries</a:t>
            </a:r>
            <a:r>
              <a:rPr lang="it-IT" dirty="0"/>
              <a:t> </a:t>
            </a:r>
            <a:r>
              <a:rPr lang="it-IT" dirty="0" err="1"/>
              <a:t>respected</a:t>
            </a:r>
            <a:r>
              <a:rPr lang="it-IT" dirty="0"/>
              <a:t>.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includes</a:t>
            </a:r>
            <a:r>
              <a:rPr lang="it-IT" dirty="0"/>
              <a:t> </a:t>
            </a:r>
            <a:r>
              <a:rPr lang="it-IT" dirty="0" err="1"/>
              <a:t>physical</a:t>
            </a:r>
            <a:r>
              <a:rPr lang="it-IT" dirty="0"/>
              <a:t>, </a:t>
            </a:r>
            <a:r>
              <a:rPr lang="it-IT" dirty="0" err="1"/>
              <a:t>emotional</a:t>
            </a:r>
            <a:r>
              <a:rPr lang="it-IT" dirty="0"/>
              <a:t>, and social </a:t>
            </a:r>
            <a:r>
              <a:rPr lang="it-IT" dirty="0" err="1"/>
              <a:t>space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4726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16848-1982-5964-29B0-5F5FBAFC9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D4E95-2BA0-662B-1E96-15583F229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Disorderly</a:t>
            </a:r>
            <a:r>
              <a:rPr lang="it-IT" dirty="0"/>
              <a:t> </a:t>
            </a:r>
            <a:r>
              <a:rPr lang="it-IT" dirty="0" err="1"/>
              <a:t>Conduct</a:t>
            </a:r>
            <a:endParaRPr lang="it-IT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3662FA-9303-BC6E-6289-32F99F2F8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0576"/>
            <a:ext cx="10515600" cy="4616387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 err="1"/>
              <a:t>Disorderly</a:t>
            </a:r>
            <a:r>
              <a:rPr lang="it-IT" dirty="0"/>
              <a:t> </a:t>
            </a:r>
            <a:r>
              <a:rPr lang="it-IT" dirty="0" err="1"/>
              <a:t>conduct</a:t>
            </a:r>
            <a:r>
              <a:rPr lang="it-IT" dirty="0"/>
              <a:t> </a:t>
            </a:r>
            <a:r>
              <a:rPr lang="it-IT" dirty="0" err="1"/>
              <a:t>includes</a:t>
            </a:r>
            <a:r>
              <a:rPr lang="it-IT" dirty="0"/>
              <a:t> </a:t>
            </a:r>
            <a:r>
              <a:rPr lang="it-IT" dirty="0" err="1"/>
              <a:t>reckless</a:t>
            </a:r>
            <a:r>
              <a:rPr lang="it-IT" dirty="0"/>
              <a:t> or </a:t>
            </a:r>
            <a:r>
              <a:rPr lang="it-IT" dirty="0" err="1"/>
              <a:t>unreasonable</a:t>
            </a:r>
            <a:r>
              <a:rPr lang="it-IT" dirty="0"/>
              <a:t> </a:t>
            </a:r>
            <a:r>
              <a:rPr lang="it-IT" dirty="0" err="1"/>
              <a:t>behavior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disrupts</a:t>
            </a:r>
            <a:r>
              <a:rPr lang="it-IT" dirty="0"/>
              <a:t> events, </a:t>
            </a:r>
            <a:r>
              <a:rPr lang="it-IT" dirty="0" err="1"/>
              <a:t>creates</a:t>
            </a:r>
            <a:r>
              <a:rPr lang="it-IT" dirty="0"/>
              <a:t> hazards, or </a:t>
            </a:r>
            <a:r>
              <a:rPr lang="it-IT" dirty="0" err="1"/>
              <a:t>endangers</a:t>
            </a:r>
            <a:r>
              <a:rPr lang="it-IT" dirty="0"/>
              <a:t> </a:t>
            </a:r>
            <a:r>
              <a:rPr lang="it-IT" dirty="0" err="1"/>
              <a:t>others</a:t>
            </a:r>
            <a:r>
              <a:rPr lang="it-IT" dirty="0"/>
              <a:t>. </a:t>
            </a:r>
            <a:r>
              <a:rPr lang="it-IT" dirty="0" err="1"/>
              <a:t>Examples</a:t>
            </a:r>
            <a:r>
              <a:rPr lang="it-IT" dirty="0"/>
              <a:t>: </a:t>
            </a:r>
            <a:r>
              <a:rPr lang="it-IT" dirty="0" err="1"/>
              <a:t>shouting</a:t>
            </a:r>
            <a:r>
              <a:rPr lang="it-IT" dirty="0"/>
              <a:t> </a:t>
            </a:r>
            <a:r>
              <a:rPr lang="it-IT" dirty="0" err="1"/>
              <a:t>during</a:t>
            </a:r>
            <a:r>
              <a:rPr lang="it-IT" dirty="0"/>
              <a:t> sessions, </a:t>
            </a:r>
            <a:r>
              <a:rPr lang="it-IT" dirty="0" err="1"/>
              <a:t>obstructing</a:t>
            </a:r>
            <a:r>
              <a:rPr lang="it-IT" dirty="0"/>
              <a:t> </a:t>
            </a:r>
            <a:r>
              <a:rPr lang="it-IT" dirty="0" err="1"/>
              <a:t>movement</a:t>
            </a:r>
            <a:r>
              <a:rPr lang="it-IT" dirty="0"/>
              <a:t>, or </a:t>
            </a:r>
            <a:r>
              <a:rPr lang="it-IT" dirty="0" err="1"/>
              <a:t>creating</a:t>
            </a:r>
            <a:r>
              <a:rPr lang="it-IT" dirty="0"/>
              <a:t> </a:t>
            </a:r>
            <a:r>
              <a:rPr lang="it-IT" dirty="0" err="1"/>
              <a:t>unsafe</a:t>
            </a:r>
            <a:r>
              <a:rPr lang="it-IT" dirty="0"/>
              <a:t> situations.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Disruptive or </a:t>
            </a:r>
            <a:r>
              <a:rPr lang="it-IT" dirty="0" err="1"/>
              <a:t>unsafe</a:t>
            </a:r>
            <a:r>
              <a:rPr lang="it-IT" dirty="0"/>
              <a:t> </a:t>
            </a:r>
            <a:r>
              <a:rPr lang="it-IT" dirty="0" err="1"/>
              <a:t>behavior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interferes</a:t>
            </a:r>
            <a:r>
              <a:rPr lang="it-IT" dirty="0"/>
              <a:t> with the learning </a:t>
            </a:r>
            <a:r>
              <a:rPr lang="it-IT" dirty="0" err="1"/>
              <a:t>environment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prohibited</a:t>
            </a:r>
            <a:r>
              <a:rPr lang="it-IT" dirty="0"/>
              <a:t>.</a:t>
            </a:r>
          </a:p>
          <a:p>
            <a:pPr marL="0" indent="0" algn="ctr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1218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841D2-86C4-F7CC-8B82-071922F56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AB10B-0303-8C50-256C-51B21869F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Reporting &amp; </a:t>
            </a:r>
            <a:r>
              <a:rPr lang="it-IT" dirty="0" err="1"/>
              <a:t>Confidential</a:t>
            </a:r>
            <a:r>
              <a:rPr lang="it-IT" dirty="0"/>
              <a:t> Support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F6170F-CD2E-2F7A-2641-4EDF175D7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3184"/>
            <a:ext cx="10515600" cy="4323779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 err="1"/>
              <a:t>Individuals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</a:t>
            </a:r>
            <a:r>
              <a:rPr lang="it-IT" dirty="0" err="1"/>
              <a:t>confidentially</a:t>
            </a:r>
            <a:r>
              <a:rPr lang="it-IT" dirty="0"/>
              <a:t> report </a:t>
            </a:r>
            <a:r>
              <a:rPr lang="it-IT" dirty="0" err="1"/>
              <a:t>incidents</a:t>
            </a:r>
            <a:r>
              <a:rPr lang="it-IT" dirty="0"/>
              <a:t> to </a:t>
            </a:r>
            <a:r>
              <a:rPr lang="it-IT" dirty="0" err="1"/>
              <a:t>designated</a:t>
            </a:r>
            <a:r>
              <a:rPr lang="it-IT" dirty="0"/>
              <a:t> </a:t>
            </a:r>
            <a:r>
              <a:rPr lang="it-IT" dirty="0" err="1"/>
              <a:t>contacts</a:t>
            </a:r>
            <a:r>
              <a:rPr lang="it-IT" dirty="0"/>
              <a:t> or </a:t>
            </a:r>
            <a:r>
              <a:rPr lang="it-IT" dirty="0" err="1"/>
              <a:t>coordinators</a:t>
            </a:r>
            <a:r>
              <a:rPr lang="it-IT" dirty="0"/>
              <a:t>. </a:t>
            </a:r>
            <a:r>
              <a:rPr lang="it-IT" dirty="0" err="1"/>
              <a:t>There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be no </a:t>
            </a:r>
            <a:r>
              <a:rPr lang="it-IT" dirty="0" err="1"/>
              <a:t>retaliation</a:t>
            </a:r>
            <a:r>
              <a:rPr lang="it-IT" dirty="0"/>
              <a:t> for reporting. Confidential advisors are </a:t>
            </a:r>
            <a:r>
              <a:rPr lang="it-IT" dirty="0" err="1"/>
              <a:t>here</a:t>
            </a:r>
            <a:r>
              <a:rPr lang="it-IT" dirty="0"/>
              <a:t> to support </a:t>
            </a:r>
            <a:r>
              <a:rPr lang="it-IT" dirty="0" err="1"/>
              <a:t>individuals</a:t>
            </a:r>
            <a:r>
              <a:rPr lang="it-IT" dirty="0"/>
              <a:t> </a:t>
            </a:r>
            <a:r>
              <a:rPr lang="it-IT" dirty="0" err="1"/>
              <a:t>without</a:t>
            </a:r>
            <a:r>
              <a:rPr lang="it-IT" dirty="0"/>
              <a:t> </a:t>
            </a:r>
            <a:r>
              <a:rPr lang="it-IT" dirty="0" err="1"/>
              <a:t>initiating</a:t>
            </a:r>
            <a:r>
              <a:rPr lang="it-IT" dirty="0"/>
              <a:t> </a:t>
            </a:r>
            <a:r>
              <a:rPr lang="it-IT" dirty="0" err="1"/>
              <a:t>formal</a:t>
            </a:r>
            <a:r>
              <a:rPr lang="it-IT" dirty="0"/>
              <a:t> </a:t>
            </a:r>
            <a:r>
              <a:rPr lang="it-IT" dirty="0" err="1"/>
              <a:t>processes</a:t>
            </a:r>
            <a:r>
              <a:rPr lang="it-IT" dirty="0"/>
              <a:t> </a:t>
            </a:r>
            <a:r>
              <a:rPr lang="it-IT" dirty="0" err="1"/>
              <a:t>unless</a:t>
            </a:r>
            <a:r>
              <a:rPr lang="it-IT" dirty="0"/>
              <a:t> </a:t>
            </a:r>
            <a:r>
              <a:rPr lang="it-IT" dirty="0" err="1"/>
              <a:t>requested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local</a:t>
            </a:r>
            <a:r>
              <a:rPr lang="it-IT" dirty="0"/>
              <a:t> </a:t>
            </a:r>
            <a:r>
              <a:rPr lang="it-IT" dirty="0" err="1"/>
              <a:t>laws</a:t>
            </a:r>
            <a:r>
              <a:rPr lang="it-IT" dirty="0"/>
              <a:t> </a:t>
            </a:r>
            <a:r>
              <a:rPr lang="it-IT" dirty="0" err="1"/>
              <a:t>permit</a:t>
            </a:r>
            <a:r>
              <a:rPr lang="it-IT" dirty="0"/>
              <a:t>.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something</a:t>
            </a:r>
            <a:r>
              <a:rPr lang="it-IT" dirty="0"/>
              <a:t> </a:t>
            </a:r>
            <a:r>
              <a:rPr lang="it-IT" dirty="0" err="1"/>
              <a:t>happens</a:t>
            </a:r>
            <a:r>
              <a:rPr lang="it-IT" dirty="0"/>
              <a:t>, </a:t>
            </a:r>
            <a:r>
              <a:rPr lang="it-IT" dirty="0" err="1"/>
              <a:t>you</a:t>
            </a:r>
            <a:r>
              <a:rPr lang="it-IT" dirty="0"/>
              <a:t> are </a:t>
            </a:r>
            <a:r>
              <a:rPr lang="it-IT" dirty="0" err="1"/>
              <a:t>not</a:t>
            </a:r>
            <a:r>
              <a:rPr lang="it-IT" dirty="0"/>
              <a:t> alone. Help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available</a:t>
            </a:r>
            <a:r>
              <a:rPr lang="it-IT" dirty="0"/>
              <a:t> and </a:t>
            </a:r>
            <a:r>
              <a:rPr lang="it-IT" dirty="0" err="1"/>
              <a:t>confidential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999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E2581-0B29-B755-A4CB-82699035B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770BD-F2E8-AF29-D007-438B2C483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Your </a:t>
            </a:r>
            <a:r>
              <a:rPr lang="it-IT" dirty="0" err="1"/>
              <a:t>Role</a:t>
            </a:r>
            <a:endParaRPr lang="it-IT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1E3E30-94E3-06F8-4354-90BDF30C7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3184"/>
            <a:ext cx="10515600" cy="4323779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 err="1"/>
              <a:t>You</a:t>
            </a:r>
            <a:r>
              <a:rPr lang="it-IT" dirty="0"/>
              <a:t> are </a:t>
            </a:r>
            <a:r>
              <a:rPr lang="it-IT" dirty="0" err="1"/>
              <a:t>expected</a:t>
            </a:r>
            <a:r>
              <a:rPr lang="it-IT" dirty="0"/>
              <a:t> to act with </a:t>
            </a:r>
            <a:r>
              <a:rPr lang="it-IT" dirty="0" err="1"/>
              <a:t>integrity</a:t>
            </a:r>
            <a:r>
              <a:rPr lang="it-IT" dirty="0"/>
              <a:t>, </a:t>
            </a:r>
            <a:r>
              <a:rPr lang="it-IT" dirty="0" err="1"/>
              <a:t>civility</a:t>
            </a:r>
            <a:r>
              <a:rPr lang="it-IT" dirty="0"/>
              <a:t>, and accountability. </a:t>
            </a:r>
            <a:r>
              <a:rPr lang="it-IT" dirty="0" err="1"/>
              <a:t>Speaking</a:t>
            </a:r>
            <a:r>
              <a:rPr lang="it-IT" dirty="0"/>
              <a:t> up </a:t>
            </a:r>
            <a:r>
              <a:rPr lang="it-IT" dirty="0" err="1"/>
              <a:t>when</a:t>
            </a:r>
            <a:r>
              <a:rPr lang="it-IT" dirty="0"/>
              <a:t> </a:t>
            </a:r>
            <a:r>
              <a:rPr lang="it-IT" dirty="0" err="1"/>
              <a:t>something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wrong</a:t>
            </a:r>
            <a:r>
              <a:rPr lang="it-IT" dirty="0"/>
              <a:t> and </a:t>
            </a:r>
            <a:r>
              <a:rPr lang="it-IT" dirty="0" err="1"/>
              <a:t>modeling</a:t>
            </a:r>
            <a:r>
              <a:rPr lang="it-IT" dirty="0"/>
              <a:t> </a:t>
            </a:r>
            <a:r>
              <a:rPr lang="it-IT" dirty="0" err="1"/>
              <a:t>respectful</a:t>
            </a:r>
            <a:r>
              <a:rPr lang="it-IT" dirty="0"/>
              <a:t> </a:t>
            </a:r>
            <a:r>
              <a:rPr lang="it-IT" dirty="0" err="1"/>
              <a:t>conduct</a:t>
            </a:r>
            <a:r>
              <a:rPr lang="it-IT" dirty="0"/>
              <a:t> helps </a:t>
            </a:r>
            <a:r>
              <a:rPr lang="it-IT" dirty="0" err="1"/>
              <a:t>ensure</a:t>
            </a:r>
            <a:r>
              <a:rPr lang="it-IT" dirty="0"/>
              <a:t> </a:t>
            </a:r>
            <a:r>
              <a:rPr lang="it-IT" dirty="0" err="1"/>
              <a:t>everyone</a:t>
            </a:r>
            <a:r>
              <a:rPr lang="it-IT" dirty="0"/>
              <a:t> </a:t>
            </a:r>
            <a:r>
              <a:rPr lang="it-IT" dirty="0" err="1"/>
              <a:t>feels</a:t>
            </a:r>
            <a:r>
              <a:rPr lang="it-IT" dirty="0"/>
              <a:t> safe and </a:t>
            </a:r>
            <a:r>
              <a:rPr lang="it-IT" dirty="0" err="1"/>
              <a:t>included</a:t>
            </a:r>
            <a:r>
              <a:rPr lang="it-IT" dirty="0"/>
              <a:t>.</a:t>
            </a:r>
          </a:p>
          <a:p>
            <a:pPr marL="0" indent="0" algn="ctr">
              <a:buNone/>
            </a:pPr>
            <a:r>
              <a:rPr lang="it-IT" dirty="0" err="1"/>
              <a:t>Everyone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a </a:t>
            </a:r>
            <a:r>
              <a:rPr lang="it-IT" dirty="0" err="1"/>
              <a:t>role</a:t>
            </a:r>
            <a:r>
              <a:rPr lang="it-IT" dirty="0"/>
              <a:t> in </a:t>
            </a:r>
            <a:r>
              <a:rPr lang="it-IT" dirty="0" err="1"/>
              <a:t>upholding</a:t>
            </a:r>
            <a:r>
              <a:rPr lang="it-IT" dirty="0"/>
              <a:t> community </a:t>
            </a:r>
            <a:r>
              <a:rPr lang="it-IT" dirty="0" err="1"/>
              <a:t>values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1948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87AE9-52D3-8883-4BB0-3EC551755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5;p1">
            <a:extLst>
              <a:ext uri="{FF2B5EF4-FFF2-40B4-BE49-F238E27FC236}">
                <a16:creationId xmlns:a16="http://schemas.microsoft.com/office/drawing/2014/main" id="{FFD5EA83-209F-D968-D551-76C69AA5D6CD}"/>
              </a:ext>
            </a:extLst>
          </p:cNvPr>
          <p:cNvSpPr txBox="1">
            <a:spLocks/>
          </p:cNvSpPr>
          <p:nvPr/>
        </p:nvSpPr>
        <p:spPr>
          <a:xfrm>
            <a:off x="838200" y="1786241"/>
            <a:ext cx="4953000" cy="303499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D4927"/>
              </a:buClr>
              <a:buSzPts val="3200"/>
            </a:pPr>
            <a:r>
              <a:rPr lang="en-US" sz="3200" dirty="0"/>
              <a:t>Ice Breaker!</a:t>
            </a:r>
          </a:p>
          <a:p>
            <a:pPr>
              <a:spcBef>
                <a:spcPts val="0"/>
              </a:spcBef>
              <a:buClr>
                <a:srgbClr val="1D4927"/>
              </a:buClr>
              <a:buSzPts val="3200"/>
            </a:pPr>
            <a:r>
              <a:rPr lang="en-US" sz="3200" dirty="0"/>
              <a:t>Speed Networking </a:t>
            </a:r>
          </a:p>
          <a:p>
            <a:pPr>
              <a:spcBef>
                <a:spcPts val="0"/>
              </a:spcBef>
              <a:buClr>
                <a:srgbClr val="1D4927"/>
              </a:buClr>
              <a:buSzPts val="3200"/>
            </a:pPr>
            <a:r>
              <a:rPr lang="en-US" sz="3200" dirty="0"/>
              <a:t>aka </a:t>
            </a:r>
          </a:p>
          <a:p>
            <a:pPr>
              <a:spcBef>
                <a:spcPts val="0"/>
              </a:spcBef>
              <a:buClr>
                <a:srgbClr val="1D4927"/>
              </a:buClr>
              <a:buSzPts val="3200"/>
            </a:pPr>
            <a:r>
              <a:rPr lang="en-US" sz="3200" dirty="0"/>
              <a:t>Meet in Minutes</a:t>
            </a:r>
            <a:endParaRPr lang="en-GB" dirty="0"/>
          </a:p>
        </p:txBody>
      </p:sp>
      <p:sp>
        <p:nvSpPr>
          <p:cNvPr id="5" name="Google Shape;96;p1">
            <a:extLst>
              <a:ext uri="{FF2B5EF4-FFF2-40B4-BE49-F238E27FC236}">
                <a16:creationId xmlns:a16="http://schemas.microsoft.com/office/drawing/2014/main" id="{268E2038-D940-AF6B-BA74-331C1CD3BBA0}"/>
              </a:ext>
            </a:extLst>
          </p:cNvPr>
          <p:cNvSpPr txBox="1">
            <a:spLocks/>
          </p:cNvSpPr>
          <p:nvPr/>
        </p:nvSpPr>
        <p:spPr>
          <a:xfrm>
            <a:off x="838200" y="5054600"/>
            <a:ext cx="4953000" cy="889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buSzPts val="24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Karl Christian Stuebe </a:t>
            </a:r>
            <a:r>
              <a:rPr lang="en-GB" sz="2400" dirty="0">
                <a:solidFill>
                  <a:srgbClr val="FEDC7F"/>
                </a:solidFill>
                <a:latin typeface="Calibri"/>
                <a:ea typeface="Calibri"/>
                <a:cs typeface="Calibri"/>
                <a:sym typeface="Calibri"/>
              </a:rPr>
              <a:t>|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karl.stuebe@epos-eu@gmail.com</a:t>
            </a:r>
            <a:endParaRPr lang="en-GB" dirty="0"/>
          </a:p>
        </p:txBody>
      </p:sp>
      <p:pic>
        <p:nvPicPr>
          <p:cNvPr id="6" name="Google Shape;97;p1">
            <a:extLst>
              <a:ext uri="{FF2B5EF4-FFF2-40B4-BE49-F238E27FC236}">
                <a16:creationId xmlns:a16="http://schemas.microsoft.com/office/drawing/2014/main" id="{9A7D1C6F-9D9C-4308-89C7-91CBF87A011F}"/>
              </a:ext>
            </a:extLst>
          </p:cNvPr>
          <p:cNvPicPr preferRelativeResize="0"/>
          <p:nvPr/>
        </p:nvPicPr>
        <p:blipFill>
          <a:blip r:embed="rId2"/>
          <a:srcRect/>
          <a:stretch/>
        </p:blipFill>
        <p:spPr>
          <a:xfrm>
            <a:off x="6096000" y="413115"/>
            <a:ext cx="5647871" cy="56478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0296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A9051-5A78-406E-1C0F-F988FBEA4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FE7F4-E0C3-EA98-C3BF-77E568AB4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Rules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41CB32-092A-BF68-4572-A04C446C5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3184"/>
            <a:ext cx="10515600" cy="4323779"/>
          </a:xfrm>
        </p:spPr>
        <p:txBody>
          <a:bodyPr/>
          <a:lstStyle/>
          <a:p>
            <a:r>
              <a:rPr lang="it-IT" dirty="0"/>
              <a:t>You </a:t>
            </a:r>
            <a:r>
              <a:rPr lang="it-IT" dirty="0" err="1"/>
              <a:t>have</a:t>
            </a:r>
            <a:r>
              <a:rPr lang="it-IT" dirty="0"/>
              <a:t> a </a:t>
            </a:r>
            <a:r>
              <a:rPr lang="it-IT" dirty="0" err="1"/>
              <a:t>question</a:t>
            </a:r>
            <a:r>
              <a:rPr lang="it-IT" dirty="0"/>
              <a:t> </a:t>
            </a:r>
            <a:r>
              <a:rPr lang="it-IT" dirty="0" err="1"/>
              <a:t>assigned</a:t>
            </a:r>
            <a:r>
              <a:rPr lang="it-IT" dirty="0"/>
              <a:t> to </a:t>
            </a:r>
            <a:r>
              <a:rPr lang="it-IT" dirty="0" err="1"/>
              <a:t>you</a:t>
            </a:r>
            <a:endParaRPr lang="it-IT" dirty="0"/>
          </a:p>
          <a:p>
            <a:r>
              <a:rPr lang="it-IT" dirty="0"/>
              <a:t>You </a:t>
            </a:r>
            <a:r>
              <a:rPr lang="it-IT" dirty="0" err="1"/>
              <a:t>will</a:t>
            </a:r>
            <a:r>
              <a:rPr lang="it-IT" dirty="0"/>
              <a:t> </a:t>
            </a:r>
            <a:r>
              <a:rPr lang="it-IT" dirty="0" err="1"/>
              <a:t>ask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colleagues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question</a:t>
            </a:r>
            <a:r>
              <a:rPr lang="it-IT" dirty="0"/>
              <a:t> 1:1 and </a:t>
            </a:r>
            <a:r>
              <a:rPr lang="it-IT" dirty="0" err="1"/>
              <a:t>they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</a:t>
            </a:r>
            <a:r>
              <a:rPr lang="it-IT" dirty="0" err="1"/>
              <a:t>ask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question</a:t>
            </a:r>
            <a:endParaRPr lang="it-IT" dirty="0"/>
          </a:p>
          <a:p>
            <a:r>
              <a:rPr lang="it-IT" dirty="0"/>
              <a:t>3-4 minutes for </a:t>
            </a:r>
            <a:r>
              <a:rPr lang="it-IT" dirty="0" err="1"/>
              <a:t>both</a:t>
            </a:r>
            <a:r>
              <a:rPr lang="it-IT" dirty="0"/>
              <a:t> </a:t>
            </a:r>
            <a:r>
              <a:rPr lang="it-IT" dirty="0" err="1"/>
              <a:t>questions</a:t>
            </a:r>
            <a:r>
              <a:rPr lang="it-IT" dirty="0"/>
              <a:t> to be </a:t>
            </a:r>
            <a:r>
              <a:rPr lang="it-IT" dirty="0" err="1"/>
              <a:t>answered</a:t>
            </a:r>
            <a:r>
              <a:rPr lang="it-IT" dirty="0"/>
              <a:t> </a:t>
            </a:r>
            <a:r>
              <a:rPr lang="it-IT" dirty="0" err="1"/>
              <a:t>then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move</a:t>
            </a:r>
            <a:r>
              <a:rPr lang="it-IT" dirty="0"/>
              <a:t> on to the </a:t>
            </a:r>
            <a:r>
              <a:rPr lang="it-IT" dirty="0" err="1"/>
              <a:t>next</a:t>
            </a:r>
            <a:r>
              <a:rPr lang="it-IT" dirty="0"/>
              <a:t> people</a:t>
            </a:r>
          </a:p>
          <a:p>
            <a:r>
              <a:rPr lang="it-IT" dirty="0"/>
              <a:t>Mark off the name of the </a:t>
            </a:r>
            <a:r>
              <a:rPr lang="it-IT" dirty="0" err="1"/>
              <a:t>person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meet</a:t>
            </a:r>
            <a:r>
              <a:rPr lang="it-IT" dirty="0"/>
              <a:t> </a:t>
            </a:r>
            <a:r>
              <a:rPr lang="it-IT" dirty="0" err="1"/>
              <a:t>them</a:t>
            </a:r>
            <a:r>
              <a:rPr lang="it-IT" dirty="0"/>
              <a:t> on the </a:t>
            </a:r>
            <a:r>
              <a:rPr lang="it-IT" dirty="0" err="1"/>
              <a:t>sheet</a:t>
            </a:r>
            <a:r>
              <a:rPr lang="it-IT" dirty="0"/>
              <a:t> I </a:t>
            </a:r>
            <a:r>
              <a:rPr lang="it-IT" dirty="0" err="1"/>
              <a:t>will</a:t>
            </a:r>
            <a:r>
              <a:rPr lang="it-IT" dirty="0"/>
              <a:t> </a:t>
            </a:r>
            <a:r>
              <a:rPr lang="it-IT" dirty="0" err="1"/>
              <a:t>give</a:t>
            </a:r>
            <a:r>
              <a:rPr lang="it-IT" dirty="0"/>
              <a:t> </a:t>
            </a:r>
            <a:r>
              <a:rPr lang="it-IT" dirty="0" err="1"/>
              <a:t>you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7476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8" descr="Immagine che contiene logo, Elementi grafici, schermata, grafica&#10;&#10;Descrizione generata automaticamente">
            <a:extLst>
              <a:ext uri="{FF2B5EF4-FFF2-40B4-BE49-F238E27FC236}">
                <a16:creationId xmlns:a16="http://schemas.microsoft.com/office/drawing/2014/main" id="{39E3BAB4-EFBC-DE54-E86B-3CA8A76932C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11113"/>
            <a:ext cx="6096000" cy="2328862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39C8AB6-3E25-7601-8148-D2C5FE6C17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914015"/>
            <a:ext cx="12192000" cy="1365250"/>
          </a:xfrm>
        </p:spPr>
        <p:txBody>
          <a:bodyPr>
            <a:normAutofit/>
          </a:bodyPr>
          <a:lstStyle/>
          <a:p>
            <a:pPr algn="ctr"/>
            <a:r>
              <a:rPr lang="en-GB" sz="4400" dirty="0">
                <a:solidFill>
                  <a:srgbClr val="1D4927"/>
                </a:solidFill>
              </a:rPr>
              <a:t>Thank you for your attention!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B7934E8-C0FC-623C-AE84-67461FB98E7D}"/>
              </a:ext>
            </a:extLst>
          </p:cNvPr>
          <p:cNvSpPr txBox="1">
            <a:spLocks/>
          </p:cNvSpPr>
          <p:nvPr/>
        </p:nvSpPr>
        <p:spPr>
          <a:xfrm>
            <a:off x="0" y="4156376"/>
            <a:ext cx="12191999" cy="5700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 err="1">
                <a:solidFill>
                  <a:srgbClr val="EBA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karl.stuebe@epos-eric.eu</a:t>
            </a:r>
            <a:endParaRPr lang="en-GB" sz="2400" dirty="0">
              <a:solidFill>
                <a:srgbClr val="EBA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6C863A9-1257-189E-ED01-C6ECA7A1AE64}"/>
              </a:ext>
            </a:extLst>
          </p:cNvPr>
          <p:cNvSpPr txBox="1">
            <a:spLocks/>
          </p:cNvSpPr>
          <p:nvPr/>
        </p:nvSpPr>
        <p:spPr>
          <a:xfrm>
            <a:off x="0" y="4782214"/>
            <a:ext cx="12192000" cy="5700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www.epos-eu.org/on</a:t>
            </a:r>
            <a:r>
              <a:rPr lang="en-GB" sz="2000" dirty="0"/>
              <a:t> </a:t>
            </a:r>
            <a:r>
              <a:rPr lang="en-GB" sz="2000" dirty="0">
                <a:solidFill>
                  <a:srgbClr val="EBA900"/>
                </a:solidFill>
              </a:rPr>
              <a:t>|</a:t>
            </a:r>
            <a:r>
              <a:rPr lang="en-GB" sz="2000" dirty="0"/>
              <a:t> social media </a:t>
            </a:r>
            <a:r>
              <a:rPr lang="en-GB" sz="2000" dirty="0">
                <a:solidFill>
                  <a:srgbClr val="E5A113"/>
                </a:solidFill>
              </a:rPr>
              <a:t>#</a:t>
            </a:r>
            <a:r>
              <a:rPr lang="en-GB" sz="2000" dirty="0" err="1"/>
              <a:t>EPOSon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7057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0645C-6A71-3B60-8035-CF71013F3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Our</a:t>
            </a:r>
            <a:r>
              <a:rPr lang="it-IT" dirty="0"/>
              <a:t> Program</a:t>
            </a:r>
          </a:p>
        </p:txBody>
      </p:sp>
      <p:pic>
        <p:nvPicPr>
          <p:cNvPr id="14" name="Segnaposto contenuto 13">
            <a:extLst>
              <a:ext uri="{FF2B5EF4-FFF2-40B4-BE49-F238E27FC236}">
                <a16:creationId xmlns:a16="http://schemas.microsoft.com/office/drawing/2014/main" id="{EE909203-9E79-C9C6-5C2B-AA5E0BD2B7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7918" y="1542922"/>
            <a:ext cx="3237284" cy="4581166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3E4EB2E5-B53A-42CD-B974-08662BDDE9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7358" y="1542922"/>
            <a:ext cx="3237284" cy="4581165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2AEBD8A8-7285-0157-46C3-3E68683EF9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6797" y="1542922"/>
            <a:ext cx="3237285" cy="458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02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8" descr="Immagine che contiene logo, Elementi grafici, schermata, grafica&#10;&#10;Descrizione generata automaticamente">
            <a:extLst>
              <a:ext uri="{FF2B5EF4-FFF2-40B4-BE49-F238E27FC236}">
                <a16:creationId xmlns:a16="http://schemas.microsoft.com/office/drawing/2014/main" id="{1984D60F-9014-E237-6BE6-04E31B768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745" y="1448791"/>
            <a:ext cx="10079888" cy="385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7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D528E-3A7B-735F-ACB4-B95B30555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1C048-E602-5B82-C86B-7B90907BF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Our</a:t>
            </a:r>
            <a:r>
              <a:rPr lang="it-IT" dirty="0"/>
              <a:t> Program</a:t>
            </a:r>
          </a:p>
        </p:txBody>
      </p:sp>
      <p:pic>
        <p:nvPicPr>
          <p:cNvPr id="14" name="Segnaposto contenuto 13">
            <a:extLst>
              <a:ext uri="{FF2B5EF4-FFF2-40B4-BE49-F238E27FC236}">
                <a16:creationId xmlns:a16="http://schemas.microsoft.com/office/drawing/2014/main" id="{56F7BB74-EE27-71F7-C04A-6522A00DD7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67918" y="1542922"/>
            <a:ext cx="3237284" cy="4581166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E84FB6E5-FA9D-B46C-3E97-58F8F3E8802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4477358" y="1542922"/>
            <a:ext cx="3237284" cy="4581165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A909DD95-AEA5-2E29-1A3A-81191966B04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8686797" y="1542922"/>
            <a:ext cx="3237285" cy="458116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CB092A3-5A82-4367-EBF2-CDF4A4DC9CC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it-IT"/>
              <a:t>Our Program</a:t>
            </a:r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096F119-46FB-FB0A-1E39-3E7D27537966}"/>
              </a:ext>
            </a:extLst>
          </p:cNvPr>
          <p:cNvSpPr/>
          <p:nvPr/>
        </p:nvSpPr>
        <p:spPr>
          <a:xfrm>
            <a:off x="1386737" y="1889207"/>
            <a:ext cx="3735959" cy="9233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Follow </a:t>
            </a:r>
            <a:r>
              <a:rPr lang="it-IT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along</a:t>
            </a:r>
            <a:endParaRPr lang="it-IT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5" name="Connettore curvo 4">
            <a:extLst>
              <a:ext uri="{FF2B5EF4-FFF2-40B4-BE49-F238E27FC236}">
                <a16:creationId xmlns:a16="http://schemas.microsoft.com/office/drawing/2014/main" id="{66BF43DD-8BDC-BBAA-AC48-788F2C8CECDD}"/>
              </a:ext>
            </a:extLst>
          </p:cNvPr>
          <p:cNvCxnSpPr>
            <a:cxnSpLocks/>
          </p:cNvCxnSpPr>
          <p:nvPr/>
        </p:nvCxnSpPr>
        <p:spPr>
          <a:xfrm>
            <a:off x="2702297" y="2744090"/>
            <a:ext cx="2811865" cy="1752937"/>
          </a:xfrm>
          <a:prstGeom prst="curvedConnector3">
            <a:avLst/>
          </a:prstGeom>
          <a:ln w="1016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6" name="Segnaposto contenuto 7">
            <a:extLst>
              <a:ext uri="{FF2B5EF4-FFF2-40B4-BE49-F238E27FC236}">
                <a16:creationId xmlns:a16="http://schemas.microsoft.com/office/drawing/2014/main" id="{13185C43-9D58-ED37-9B71-779A88C471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8229" y="1690688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00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C7C38-C9A3-002E-C637-1F3E30775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FCC50-EB3B-D865-BAA5-AEE8FA809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Remote </a:t>
            </a:r>
            <a:r>
              <a:rPr lang="it-IT" dirty="0" err="1"/>
              <a:t>Participants</a:t>
            </a:r>
            <a:endParaRPr lang="it-IT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01C92BD-9333-A274-90F8-005D08F7F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some remote </a:t>
            </a:r>
            <a:r>
              <a:rPr lang="it-IT" dirty="0" err="1"/>
              <a:t>participants</a:t>
            </a:r>
            <a:r>
              <a:rPr lang="it-IT" dirty="0"/>
              <a:t> so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be </a:t>
            </a:r>
            <a:r>
              <a:rPr lang="it-IT" dirty="0" err="1"/>
              <a:t>passing</a:t>
            </a:r>
            <a:r>
              <a:rPr lang="it-IT" dirty="0"/>
              <a:t> the </a:t>
            </a:r>
            <a:r>
              <a:rPr lang="it-IT" dirty="0" err="1"/>
              <a:t>microphone</a:t>
            </a:r>
            <a:r>
              <a:rPr lang="it-IT" dirty="0"/>
              <a:t> to </a:t>
            </a:r>
            <a:r>
              <a:rPr lang="it-IT" dirty="0" err="1"/>
              <a:t>ensure</a:t>
            </a:r>
            <a:r>
              <a:rPr lang="it-IT" dirty="0"/>
              <a:t> </a:t>
            </a:r>
            <a:r>
              <a:rPr lang="it-IT" dirty="0" err="1"/>
              <a:t>everyone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audible</a:t>
            </a:r>
            <a:r>
              <a:rPr lang="it-IT" dirty="0"/>
              <a:t> in the room and online.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want</a:t>
            </a:r>
            <a:r>
              <a:rPr lang="it-IT" dirty="0"/>
              <a:t> to follow </a:t>
            </a:r>
            <a:r>
              <a:rPr lang="it-IT" dirty="0" err="1"/>
              <a:t>along</a:t>
            </a:r>
            <a:r>
              <a:rPr lang="it-IT" dirty="0"/>
              <a:t> the </a:t>
            </a:r>
            <a:r>
              <a:rPr lang="it-IT" dirty="0" err="1"/>
              <a:t>presentations</a:t>
            </a:r>
            <a:r>
              <a:rPr lang="it-IT" dirty="0"/>
              <a:t> via zoom </a:t>
            </a:r>
            <a:r>
              <a:rPr lang="it-IT" dirty="0" err="1"/>
              <a:t>here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link:</a:t>
            </a:r>
          </a:p>
          <a:p>
            <a:pPr marL="0" indent="0" algn="ctr">
              <a:buNone/>
            </a:pPr>
            <a:r>
              <a:rPr lang="it-IT" dirty="0" err="1"/>
              <a:t>tiny.cc</a:t>
            </a:r>
            <a:r>
              <a:rPr lang="it-IT" dirty="0"/>
              <a:t>/Day1EPOSSummerSchool</a:t>
            </a:r>
          </a:p>
        </p:txBody>
      </p:sp>
    </p:spTree>
    <p:extLst>
      <p:ext uri="{BB962C8B-B14F-4D97-AF65-F5344CB8AC3E}">
        <p14:creationId xmlns:p14="http://schemas.microsoft.com/office/powerpoint/2010/main" val="4095805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5;p1">
            <a:extLst>
              <a:ext uri="{FF2B5EF4-FFF2-40B4-BE49-F238E27FC236}">
                <a16:creationId xmlns:a16="http://schemas.microsoft.com/office/drawing/2014/main" id="{5519471D-DDC9-EDED-A9F9-A00EAAF5BA36}"/>
              </a:ext>
            </a:extLst>
          </p:cNvPr>
          <p:cNvSpPr txBox="1">
            <a:spLocks/>
          </p:cNvSpPr>
          <p:nvPr/>
        </p:nvSpPr>
        <p:spPr>
          <a:xfrm>
            <a:off x="838200" y="1786241"/>
            <a:ext cx="4953000" cy="303499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D4927"/>
              </a:buClr>
              <a:buSzPts val="3200"/>
            </a:pPr>
            <a:br>
              <a:rPr lang="en-GB" sz="3200" dirty="0"/>
            </a:br>
            <a:r>
              <a:rPr lang="it-IT" sz="3200" dirty="0" err="1"/>
              <a:t>What</a:t>
            </a:r>
            <a:r>
              <a:rPr lang="it-IT" sz="3200" dirty="0"/>
              <a:t> </a:t>
            </a:r>
            <a:r>
              <a:rPr lang="it-IT" sz="3200" dirty="0" err="1"/>
              <a:t>We</a:t>
            </a:r>
            <a:r>
              <a:rPr lang="it-IT" sz="3200" dirty="0"/>
              <a:t> Stand For: </a:t>
            </a:r>
            <a:r>
              <a:rPr lang="it-IT" sz="3200" dirty="0" err="1"/>
              <a:t>Respect</a:t>
            </a:r>
            <a:r>
              <a:rPr lang="it-IT" sz="3200" dirty="0"/>
              <a:t>, Integrity, </a:t>
            </a:r>
            <a:r>
              <a:rPr lang="it-IT" sz="3200" dirty="0" err="1"/>
              <a:t>Inclusion</a:t>
            </a:r>
            <a:endParaRPr lang="en-GB" dirty="0"/>
          </a:p>
        </p:txBody>
      </p:sp>
      <p:sp>
        <p:nvSpPr>
          <p:cNvPr id="5" name="Google Shape;96;p1">
            <a:extLst>
              <a:ext uri="{FF2B5EF4-FFF2-40B4-BE49-F238E27FC236}">
                <a16:creationId xmlns:a16="http://schemas.microsoft.com/office/drawing/2014/main" id="{7B664C67-6C45-3C92-BAC4-CA7BDF6B46E0}"/>
              </a:ext>
            </a:extLst>
          </p:cNvPr>
          <p:cNvSpPr txBox="1">
            <a:spLocks/>
          </p:cNvSpPr>
          <p:nvPr/>
        </p:nvSpPr>
        <p:spPr>
          <a:xfrm>
            <a:off x="838200" y="5054600"/>
            <a:ext cx="4953000" cy="889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buSzPts val="24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Karl Christian Stuebe </a:t>
            </a:r>
            <a:r>
              <a:rPr lang="en-GB" sz="2400" dirty="0">
                <a:solidFill>
                  <a:srgbClr val="FEDC7F"/>
                </a:solidFill>
                <a:latin typeface="Calibri"/>
                <a:ea typeface="Calibri"/>
                <a:cs typeface="Calibri"/>
                <a:sym typeface="Calibri"/>
              </a:rPr>
              <a:t>|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karl.stuebe@epos-eu@gmail.com</a:t>
            </a:r>
            <a:endParaRPr lang="en-GB" dirty="0"/>
          </a:p>
        </p:txBody>
      </p:sp>
      <p:pic>
        <p:nvPicPr>
          <p:cNvPr id="6" name="Google Shape;97;p1">
            <a:extLst>
              <a:ext uri="{FF2B5EF4-FFF2-40B4-BE49-F238E27FC236}">
                <a16:creationId xmlns:a16="http://schemas.microsoft.com/office/drawing/2014/main" id="{B52CD2F7-278C-7248-2215-958568A8B2F1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6096000" y="413115"/>
            <a:ext cx="5647871" cy="56478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7839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D8700-8A1B-1A30-3983-7BE7B6A3C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76189-9061-951B-2546-DA5DBDEFF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Welcome &amp; </a:t>
            </a:r>
            <a:r>
              <a:rPr lang="it-IT" dirty="0" err="1"/>
              <a:t>Purpose</a:t>
            </a:r>
            <a:endParaRPr lang="it-IT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89C761-D2C7-D7D0-637A-6435732ED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b="1" dirty="0"/>
              <a:t>Goal</a:t>
            </a:r>
            <a:r>
              <a:rPr lang="it-IT" dirty="0"/>
              <a:t>: </a:t>
            </a:r>
            <a:r>
              <a:rPr lang="it-IT" dirty="0" err="1"/>
              <a:t>Cultivate</a:t>
            </a:r>
            <a:r>
              <a:rPr lang="it-IT" dirty="0"/>
              <a:t> a </a:t>
            </a:r>
            <a:r>
              <a:rPr lang="it-IT" dirty="0" err="1"/>
              <a:t>respectful</a:t>
            </a:r>
            <a:r>
              <a:rPr lang="it-IT" dirty="0"/>
              <a:t>, inclusive, and safe learning </a:t>
            </a:r>
            <a:r>
              <a:rPr lang="it-IT" dirty="0" err="1"/>
              <a:t>environment</a:t>
            </a:r>
            <a:r>
              <a:rPr lang="it-IT" dirty="0"/>
              <a:t>.</a:t>
            </a:r>
          </a:p>
          <a:p>
            <a:pPr marL="0" indent="0" algn="ctr">
              <a:buNone/>
            </a:pPr>
            <a:r>
              <a:rPr lang="it-IT" dirty="0" err="1"/>
              <a:t>Everyone</a:t>
            </a:r>
            <a:r>
              <a:rPr lang="it-IT" dirty="0"/>
              <a:t> </a:t>
            </a:r>
            <a:r>
              <a:rPr lang="it-IT" dirty="0" err="1"/>
              <a:t>here</a:t>
            </a:r>
            <a:r>
              <a:rPr lang="it-IT" dirty="0"/>
              <a:t> </a:t>
            </a:r>
            <a:r>
              <a:rPr lang="it-IT" dirty="0" err="1"/>
              <a:t>contributes</a:t>
            </a:r>
            <a:r>
              <a:rPr lang="it-IT" dirty="0"/>
              <a:t> to a </a:t>
            </a:r>
            <a:r>
              <a:rPr lang="it-IT" dirty="0" err="1"/>
              <a:t>shared</a:t>
            </a:r>
            <a:r>
              <a:rPr lang="it-IT" dirty="0"/>
              <a:t> </a:t>
            </a:r>
            <a:r>
              <a:rPr lang="it-IT" dirty="0" err="1"/>
              <a:t>academic</a:t>
            </a:r>
            <a:r>
              <a:rPr lang="it-IT" dirty="0"/>
              <a:t> and social </a:t>
            </a:r>
            <a:r>
              <a:rPr lang="it-IT" dirty="0" err="1"/>
              <a:t>experience</a:t>
            </a:r>
            <a:r>
              <a:rPr lang="it-IT" dirty="0"/>
              <a:t>. </a:t>
            </a:r>
          </a:p>
          <a:p>
            <a:pPr marL="0" indent="0" algn="ctr">
              <a:buNone/>
            </a:pPr>
            <a:r>
              <a:rPr lang="it-IT" dirty="0" err="1"/>
              <a:t>This</a:t>
            </a:r>
            <a:r>
              <a:rPr lang="it-IT" dirty="0"/>
              <a:t> code of </a:t>
            </a:r>
            <a:r>
              <a:rPr lang="it-IT" dirty="0" err="1"/>
              <a:t>conduct</a:t>
            </a:r>
            <a:r>
              <a:rPr lang="it-IT" dirty="0"/>
              <a:t> sets </a:t>
            </a:r>
            <a:r>
              <a:rPr lang="it-IT" dirty="0" err="1"/>
              <a:t>expectations</a:t>
            </a:r>
            <a:r>
              <a:rPr lang="it-IT" dirty="0"/>
              <a:t> for </a:t>
            </a:r>
            <a:r>
              <a:rPr lang="it-IT" dirty="0" err="1"/>
              <a:t>behavior</a:t>
            </a:r>
            <a:r>
              <a:rPr lang="it-IT" dirty="0"/>
              <a:t> and </a:t>
            </a:r>
            <a:r>
              <a:rPr lang="it-IT" dirty="0" err="1"/>
              <a:t>communication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prioritize</a:t>
            </a:r>
            <a:r>
              <a:rPr lang="it-IT" dirty="0"/>
              <a:t> </a:t>
            </a:r>
            <a:r>
              <a:rPr lang="it-IT" dirty="0" err="1"/>
              <a:t>well-being</a:t>
            </a:r>
            <a:r>
              <a:rPr lang="it-IT" dirty="0"/>
              <a:t>, equity, and personal </a:t>
            </a:r>
            <a:r>
              <a:rPr lang="it-IT" dirty="0" err="1"/>
              <a:t>integrity</a:t>
            </a:r>
            <a:r>
              <a:rPr lang="it-IT" dirty="0"/>
              <a:t>.</a:t>
            </a:r>
          </a:p>
          <a:p>
            <a:pPr marL="0" indent="0" algn="ctr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42770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496C4-1D30-4F9E-6EEE-A4A0454B0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52D5B-1C12-073E-32B6-BEBEFDD86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Core </a:t>
            </a:r>
            <a:r>
              <a:rPr lang="it-IT" dirty="0" err="1"/>
              <a:t>Values</a:t>
            </a:r>
            <a:r>
              <a:rPr lang="it-IT" dirty="0"/>
              <a:t> and Community </a:t>
            </a:r>
            <a:r>
              <a:rPr lang="it-IT" dirty="0" err="1"/>
              <a:t>Well-Being</a:t>
            </a:r>
            <a:endParaRPr lang="it-IT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F24B8-3610-9C88-B305-8EE66A9E4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 err="1"/>
              <a:t>Summer</a:t>
            </a:r>
            <a:r>
              <a:rPr lang="it-IT" dirty="0"/>
              <a:t> School community </a:t>
            </a:r>
            <a:r>
              <a:rPr lang="it-IT" dirty="0" err="1"/>
              <a:t>members</a:t>
            </a:r>
            <a:r>
              <a:rPr lang="it-IT" dirty="0"/>
              <a:t> must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engage</a:t>
            </a:r>
            <a:r>
              <a:rPr lang="it-IT" dirty="0"/>
              <a:t> in </a:t>
            </a:r>
            <a:r>
              <a:rPr lang="it-IT" dirty="0" err="1"/>
              <a:t>behavior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compromises</a:t>
            </a:r>
            <a:r>
              <a:rPr lang="it-IT" dirty="0"/>
              <a:t>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own</a:t>
            </a:r>
            <a:r>
              <a:rPr lang="it-IT" dirty="0"/>
              <a:t> or </a:t>
            </a:r>
            <a:r>
              <a:rPr lang="it-IT" dirty="0" err="1"/>
              <a:t>others</a:t>
            </a:r>
            <a:r>
              <a:rPr lang="it-IT" dirty="0"/>
              <a:t>' </a:t>
            </a:r>
            <a:r>
              <a:rPr lang="it-IT" dirty="0" err="1"/>
              <a:t>sustained</a:t>
            </a:r>
            <a:r>
              <a:rPr lang="it-IT" dirty="0"/>
              <a:t> </a:t>
            </a:r>
            <a:r>
              <a:rPr lang="it-IT" dirty="0" err="1"/>
              <a:t>effectiveness</a:t>
            </a:r>
            <a:r>
              <a:rPr lang="it-IT" dirty="0"/>
              <a:t>, </a:t>
            </a:r>
            <a:r>
              <a:rPr lang="it-IT" dirty="0" err="1"/>
              <a:t>mental</a:t>
            </a:r>
            <a:r>
              <a:rPr lang="it-IT" dirty="0"/>
              <a:t> or </a:t>
            </a:r>
            <a:r>
              <a:rPr lang="it-IT" dirty="0" err="1"/>
              <a:t>physical</a:t>
            </a:r>
            <a:r>
              <a:rPr lang="it-IT" dirty="0"/>
              <a:t> health, </a:t>
            </a:r>
            <a:r>
              <a:rPr lang="it-IT" dirty="0" err="1"/>
              <a:t>safety</a:t>
            </a:r>
            <a:r>
              <a:rPr lang="it-IT" dirty="0"/>
              <a:t>, or </a:t>
            </a:r>
            <a:r>
              <a:rPr lang="it-IT" dirty="0" err="1"/>
              <a:t>academic</a:t>
            </a:r>
            <a:r>
              <a:rPr lang="it-IT" dirty="0"/>
              <a:t> welfare. The </a:t>
            </a:r>
            <a:r>
              <a:rPr lang="it-IT" dirty="0" err="1"/>
              <a:t>community’s</a:t>
            </a:r>
            <a:r>
              <a:rPr lang="it-IT" dirty="0"/>
              <a:t> </a:t>
            </a:r>
            <a:r>
              <a:rPr lang="it-IT" dirty="0" err="1"/>
              <a:t>well-being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priority</a:t>
            </a:r>
            <a:r>
              <a:rPr lang="it-IT" dirty="0"/>
              <a:t>.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 err="1"/>
              <a:t>We</a:t>
            </a:r>
            <a:r>
              <a:rPr lang="it-IT" dirty="0"/>
              <a:t> are </a:t>
            </a:r>
            <a:r>
              <a:rPr lang="it-IT" dirty="0" err="1"/>
              <a:t>committed</a:t>
            </a:r>
            <a:r>
              <a:rPr lang="it-IT" dirty="0"/>
              <a:t> to a community </a:t>
            </a:r>
            <a:r>
              <a:rPr lang="it-IT" dirty="0" err="1"/>
              <a:t>where</a:t>
            </a:r>
            <a:r>
              <a:rPr lang="it-IT" dirty="0"/>
              <a:t> </a:t>
            </a:r>
            <a:r>
              <a:rPr lang="it-IT" b="1" dirty="0" err="1"/>
              <a:t>everyone</a:t>
            </a:r>
            <a:r>
              <a:rPr lang="it-IT" dirty="0"/>
              <a:t> can </a:t>
            </a:r>
            <a:r>
              <a:rPr lang="it-IT" dirty="0" err="1"/>
              <a:t>thrive</a:t>
            </a:r>
            <a:r>
              <a:rPr lang="it-IT" dirty="0"/>
              <a:t> </a:t>
            </a:r>
            <a:r>
              <a:rPr lang="it-IT" dirty="0" err="1"/>
              <a:t>intellectually</a:t>
            </a:r>
            <a:r>
              <a:rPr lang="it-IT" dirty="0"/>
              <a:t>, </a:t>
            </a:r>
            <a:r>
              <a:rPr lang="it-IT" dirty="0" err="1"/>
              <a:t>emotionally</a:t>
            </a:r>
            <a:r>
              <a:rPr lang="it-IT" dirty="0"/>
              <a:t>, and </a:t>
            </a:r>
            <a:r>
              <a:rPr lang="it-IT" dirty="0" err="1"/>
              <a:t>physically</a:t>
            </a:r>
            <a:r>
              <a:rPr lang="it-IT" dirty="0"/>
              <a:t>.</a:t>
            </a:r>
          </a:p>
          <a:p>
            <a:pPr marL="0" indent="0" algn="ctr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95152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584B4-A436-2640-AB16-25461E4F4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EDCA6-F143-EBC3-982B-C10E73395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Respect</a:t>
            </a:r>
            <a:r>
              <a:rPr lang="it-IT" dirty="0"/>
              <a:t> for </a:t>
            </a:r>
            <a:r>
              <a:rPr lang="it-IT" dirty="0" err="1"/>
              <a:t>All</a:t>
            </a:r>
            <a:r>
              <a:rPr lang="it-IT" dirty="0"/>
              <a:t> – </a:t>
            </a:r>
            <a:r>
              <a:rPr lang="it-IT" dirty="0" err="1"/>
              <a:t>Nondiscrimination</a:t>
            </a:r>
            <a:endParaRPr lang="it-IT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7D156D-8FA0-6929-56EF-C8EEE0D74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 err="1"/>
              <a:t>Discrimination</a:t>
            </a:r>
            <a:r>
              <a:rPr lang="it-IT" dirty="0"/>
              <a:t> </a:t>
            </a:r>
            <a:r>
              <a:rPr lang="it-IT" dirty="0" err="1"/>
              <a:t>based</a:t>
            </a:r>
            <a:r>
              <a:rPr lang="it-IT" dirty="0"/>
              <a:t> on race, color, sex, </a:t>
            </a:r>
            <a:r>
              <a:rPr lang="it-IT" dirty="0" err="1"/>
              <a:t>sexual</a:t>
            </a:r>
            <a:r>
              <a:rPr lang="it-IT" dirty="0"/>
              <a:t> </a:t>
            </a:r>
            <a:r>
              <a:rPr lang="it-IT" dirty="0" err="1"/>
              <a:t>orientation</a:t>
            </a:r>
            <a:r>
              <a:rPr lang="it-IT" dirty="0"/>
              <a:t>, gender </a:t>
            </a:r>
            <a:r>
              <a:rPr lang="it-IT" dirty="0" err="1"/>
              <a:t>identity</a:t>
            </a:r>
            <a:r>
              <a:rPr lang="it-IT" dirty="0"/>
              <a:t>, </a:t>
            </a:r>
            <a:r>
              <a:rPr lang="it-IT" dirty="0" err="1"/>
              <a:t>religion</a:t>
            </a:r>
            <a:r>
              <a:rPr lang="it-IT" dirty="0"/>
              <a:t>, </a:t>
            </a:r>
            <a:r>
              <a:rPr lang="it-IT" dirty="0" err="1"/>
              <a:t>differing</a:t>
            </a:r>
            <a:r>
              <a:rPr lang="it-IT"/>
              <a:t> ability</a:t>
            </a:r>
            <a:r>
              <a:rPr lang="it-IT" dirty="0"/>
              <a:t>, age, or national/</a:t>
            </a:r>
            <a:r>
              <a:rPr lang="it-IT" dirty="0" err="1"/>
              <a:t>ethnic</a:t>
            </a:r>
            <a:r>
              <a:rPr lang="it-IT" dirty="0"/>
              <a:t> </a:t>
            </a:r>
            <a:r>
              <a:rPr lang="it-IT" dirty="0" err="1"/>
              <a:t>origin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strictly</a:t>
            </a:r>
            <a:r>
              <a:rPr lang="it-IT" dirty="0"/>
              <a:t> </a:t>
            </a:r>
            <a:r>
              <a:rPr lang="it-IT" dirty="0" err="1"/>
              <a:t>prohibited</a:t>
            </a:r>
            <a:r>
              <a:rPr lang="it-IT" dirty="0"/>
              <a:t> in </a:t>
            </a:r>
            <a:r>
              <a:rPr lang="it-IT" dirty="0" err="1"/>
              <a:t>all</a:t>
            </a:r>
            <a:r>
              <a:rPr lang="it-IT" dirty="0"/>
              <a:t> activities and </a:t>
            </a:r>
            <a:r>
              <a:rPr lang="it-IT" dirty="0" err="1"/>
              <a:t>environments</a:t>
            </a:r>
            <a:r>
              <a:rPr lang="it-IT" dirty="0"/>
              <a:t> of the EPOS </a:t>
            </a:r>
            <a:r>
              <a:rPr lang="it-IT" dirty="0" err="1"/>
              <a:t>Summer</a:t>
            </a:r>
            <a:r>
              <a:rPr lang="it-IT" dirty="0"/>
              <a:t> School.</a:t>
            </a:r>
          </a:p>
          <a:p>
            <a:pPr marL="0" indent="0" algn="ctr">
              <a:buNone/>
            </a:pPr>
            <a:r>
              <a:rPr lang="it-IT" dirty="0" err="1"/>
              <a:t>Every</a:t>
            </a:r>
            <a:r>
              <a:rPr lang="it-IT" dirty="0"/>
              <a:t> </a:t>
            </a:r>
            <a:r>
              <a:rPr lang="it-IT" dirty="0" err="1"/>
              <a:t>participant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equal</a:t>
            </a:r>
            <a:r>
              <a:rPr lang="it-IT" dirty="0"/>
              <a:t> </a:t>
            </a:r>
            <a:r>
              <a:rPr lang="it-IT" dirty="0" err="1"/>
              <a:t>rights</a:t>
            </a:r>
            <a:r>
              <a:rPr lang="it-IT" dirty="0"/>
              <a:t> to </a:t>
            </a:r>
            <a:r>
              <a:rPr lang="it-IT" dirty="0" err="1"/>
              <a:t>learn</a:t>
            </a:r>
            <a:r>
              <a:rPr lang="it-IT" dirty="0"/>
              <a:t> and </a:t>
            </a:r>
            <a:r>
              <a:rPr lang="it-IT" dirty="0" err="1"/>
              <a:t>engage</a:t>
            </a:r>
            <a:r>
              <a:rPr lang="it-IT" dirty="0"/>
              <a:t>, </a:t>
            </a:r>
            <a:r>
              <a:rPr lang="it-IT" dirty="0" err="1"/>
              <a:t>regardless</a:t>
            </a:r>
            <a:r>
              <a:rPr lang="it-IT" dirty="0"/>
              <a:t> of </a:t>
            </a:r>
            <a:r>
              <a:rPr lang="it-IT" dirty="0" err="1"/>
              <a:t>above</a:t>
            </a:r>
            <a:r>
              <a:rPr lang="it-IT" dirty="0"/>
              <a:t> </a:t>
            </a:r>
            <a:r>
              <a:rPr lang="it-IT" dirty="0" err="1"/>
              <a:t>characteristics</a:t>
            </a:r>
            <a:r>
              <a:rPr lang="it-IT" dirty="0"/>
              <a:t> or background.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249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96562-1FC4-28A1-777A-D6FE4C697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6F56D-A2F1-CFD6-510B-32A0F1E43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Discrimination</a:t>
            </a:r>
            <a:r>
              <a:rPr lang="it-IT" dirty="0"/>
              <a:t> and </a:t>
            </a:r>
            <a:r>
              <a:rPr lang="it-IT" dirty="0" err="1"/>
              <a:t>Discriminatory</a:t>
            </a:r>
            <a:r>
              <a:rPr lang="it-IT" dirty="0"/>
              <a:t> </a:t>
            </a:r>
            <a:r>
              <a:rPr lang="it-IT" dirty="0" err="1"/>
              <a:t>Harassment</a:t>
            </a:r>
            <a:endParaRPr lang="it-IT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D39BDD-6590-1D69-5BC4-C1554B3C5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 err="1"/>
              <a:t>Discriminatory</a:t>
            </a:r>
            <a:r>
              <a:rPr lang="it-IT" dirty="0"/>
              <a:t> </a:t>
            </a:r>
            <a:r>
              <a:rPr lang="it-IT" dirty="0" err="1"/>
              <a:t>harassment</a:t>
            </a:r>
            <a:r>
              <a:rPr lang="it-IT" dirty="0"/>
              <a:t> </a:t>
            </a:r>
            <a:r>
              <a:rPr lang="it-IT" dirty="0" err="1"/>
              <a:t>includes</a:t>
            </a:r>
            <a:r>
              <a:rPr lang="it-IT" dirty="0"/>
              <a:t> </a:t>
            </a:r>
            <a:r>
              <a:rPr lang="it-IT" dirty="0" err="1"/>
              <a:t>conduct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targets </a:t>
            </a:r>
            <a:r>
              <a:rPr lang="it-IT" dirty="0" err="1"/>
              <a:t>individuals</a:t>
            </a:r>
            <a:r>
              <a:rPr lang="it-IT" dirty="0"/>
              <a:t> </a:t>
            </a:r>
            <a:r>
              <a:rPr lang="it-IT" dirty="0" err="1"/>
              <a:t>because</a:t>
            </a:r>
            <a:r>
              <a:rPr lang="it-IT" dirty="0"/>
              <a:t> of </a:t>
            </a:r>
            <a:r>
              <a:rPr lang="it-IT" dirty="0" err="1"/>
              <a:t>characteristics</a:t>
            </a:r>
            <a:r>
              <a:rPr lang="it-IT" dirty="0"/>
              <a:t> </a:t>
            </a:r>
            <a:r>
              <a:rPr lang="it-IT" dirty="0" err="1"/>
              <a:t>such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race, </a:t>
            </a:r>
            <a:r>
              <a:rPr lang="it-IT" dirty="0" err="1"/>
              <a:t>sexual</a:t>
            </a:r>
            <a:r>
              <a:rPr lang="it-IT" dirty="0"/>
              <a:t> </a:t>
            </a:r>
            <a:r>
              <a:rPr lang="it-IT" dirty="0" err="1"/>
              <a:t>orientation</a:t>
            </a:r>
            <a:r>
              <a:rPr lang="it-IT" dirty="0"/>
              <a:t>, gender, or </a:t>
            </a:r>
            <a:r>
              <a:rPr lang="it-IT" dirty="0" err="1"/>
              <a:t>religion</a:t>
            </a:r>
            <a:r>
              <a:rPr lang="it-IT" dirty="0"/>
              <a:t>, and </a:t>
            </a:r>
            <a:r>
              <a:rPr lang="it-IT" dirty="0" err="1"/>
              <a:t>creates</a:t>
            </a:r>
            <a:r>
              <a:rPr lang="it-IT" dirty="0"/>
              <a:t> an </a:t>
            </a:r>
            <a:r>
              <a:rPr lang="it-IT" dirty="0" err="1"/>
              <a:t>intimidating</a:t>
            </a:r>
            <a:r>
              <a:rPr lang="it-IT" dirty="0"/>
              <a:t>, </a:t>
            </a:r>
            <a:r>
              <a:rPr lang="it-IT" dirty="0" err="1"/>
              <a:t>hostile</a:t>
            </a:r>
            <a:r>
              <a:rPr lang="it-IT" dirty="0"/>
              <a:t>, or abusive </a:t>
            </a:r>
            <a:r>
              <a:rPr lang="it-IT" dirty="0" err="1"/>
              <a:t>environment</a:t>
            </a:r>
            <a:r>
              <a:rPr lang="it-IT" dirty="0"/>
              <a:t>.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includes</a:t>
            </a:r>
            <a:r>
              <a:rPr lang="it-IT" dirty="0"/>
              <a:t> </a:t>
            </a:r>
            <a:r>
              <a:rPr lang="it-IT" dirty="0" err="1"/>
              <a:t>verbal</a:t>
            </a:r>
            <a:r>
              <a:rPr lang="it-IT" dirty="0"/>
              <a:t> </a:t>
            </a:r>
            <a:r>
              <a:rPr lang="it-IT" dirty="0" err="1"/>
              <a:t>abuse</a:t>
            </a:r>
            <a:r>
              <a:rPr lang="it-IT" dirty="0"/>
              <a:t>, </a:t>
            </a:r>
            <a:r>
              <a:rPr lang="it-IT" dirty="0" err="1"/>
              <a:t>exclusion</a:t>
            </a:r>
            <a:r>
              <a:rPr lang="it-IT" dirty="0"/>
              <a:t>, or </a:t>
            </a:r>
            <a:r>
              <a:rPr lang="it-IT" dirty="0" err="1"/>
              <a:t>unequal</a:t>
            </a:r>
            <a:r>
              <a:rPr lang="it-IT" dirty="0"/>
              <a:t> treatment </a:t>
            </a:r>
            <a:r>
              <a:rPr lang="it-IT" dirty="0" err="1"/>
              <a:t>based</a:t>
            </a:r>
            <a:r>
              <a:rPr lang="it-IT" dirty="0"/>
              <a:t> on </a:t>
            </a:r>
            <a:r>
              <a:rPr lang="it-IT" dirty="0" err="1"/>
              <a:t>identity</a:t>
            </a:r>
            <a:r>
              <a:rPr lang="it-IT" dirty="0"/>
              <a:t>.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 err="1"/>
              <a:t>Discrimination</a:t>
            </a:r>
            <a:r>
              <a:rPr lang="it-IT" dirty="0"/>
              <a:t> and </a:t>
            </a:r>
            <a:r>
              <a:rPr lang="it-IT" dirty="0" err="1"/>
              <a:t>harassment</a:t>
            </a:r>
            <a:r>
              <a:rPr lang="it-IT" dirty="0"/>
              <a:t> are </a:t>
            </a:r>
            <a:r>
              <a:rPr lang="it-IT" dirty="0" err="1"/>
              <a:t>serious</a:t>
            </a:r>
            <a:r>
              <a:rPr lang="it-IT" dirty="0"/>
              <a:t> </a:t>
            </a:r>
            <a:r>
              <a:rPr lang="it-IT" dirty="0" err="1"/>
              <a:t>violations</a:t>
            </a:r>
            <a:r>
              <a:rPr lang="it-IT" dirty="0"/>
              <a:t> of community standards.</a:t>
            </a:r>
          </a:p>
        </p:txBody>
      </p:sp>
    </p:spTree>
    <p:extLst>
      <p:ext uri="{BB962C8B-B14F-4D97-AF65-F5344CB8AC3E}">
        <p14:creationId xmlns:p14="http://schemas.microsoft.com/office/powerpoint/2010/main" val="22633532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918</Words>
  <Application>Microsoft Macintosh PowerPoint</Application>
  <PresentationFormat>Widescreen</PresentationFormat>
  <Paragraphs>99</Paragraphs>
  <Slides>20</Slides>
  <Notes>17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di Office</vt:lpstr>
      <vt:lpstr>Presentazione standard di PowerPoint</vt:lpstr>
      <vt:lpstr>Our Program</vt:lpstr>
      <vt:lpstr>Our Program</vt:lpstr>
      <vt:lpstr>Remote Participants</vt:lpstr>
      <vt:lpstr>Presentazione standard di PowerPoint</vt:lpstr>
      <vt:lpstr>Welcome &amp; Purpose</vt:lpstr>
      <vt:lpstr>Core Values and Community Well-Being</vt:lpstr>
      <vt:lpstr>Respect for All – Nondiscrimination</vt:lpstr>
      <vt:lpstr>Discrimination and Discriminatory Harassment</vt:lpstr>
      <vt:lpstr>Racist Conduct</vt:lpstr>
      <vt:lpstr>Harassment</vt:lpstr>
      <vt:lpstr>Harassment and Sexual Misconduct</vt:lpstr>
      <vt:lpstr>Consent and Boundaries</vt:lpstr>
      <vt:lpstr>Disorderly Conduct</vt:lpstr>
      <vt:lpstr>Reporting &amp; Confidential Support</vt:lpstr>
      <vt:lpstr>Your Role</vt:lpstr>
      <vt:lpstr>Presentazione standard di PowerPoint</vt:lpstr>
      <vt:lpstr>Rules</vt:lpstr>
      <vt:lpstr>Thank you for your attention!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Angioni</dc:creator>
  <cp:lastModifiedBy>Karl_EPOS ERIC </cp:lastModifiedBy>
  <cp:revision>6</cp:revision>
  <dcterms:created xsi:type="dcterms:W3CDTF">2026-04-13T11:36:46Z</dcterms:created>
  <dcterms:modified xsi:type="dcterms:W3CDTF">2026-07-08T08:17:55Z</dcterms:modified>
</cp:coreProperties>
</file>