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459" r:id="rId3"/>
    <p:sldId id="450" r:id="rId4"/>
    <p:sldId id="474" r:id="rId5"/>
    <p:sldId id="473" r:id="rId6"/>
    <p:sldId id="465" r:id="rId7"/>
    <p:sldId id="460" r:id="rId8"/>
    <p:sldId id="462" r:id="rId9"/>
    <p:sldId id="463" r:id="rId10"/>
    <p:sldId id="464" r:id="rId11"/>
    <p:sldId id="468" r:id="rId12"/>
    <p:sldId id="472" r:id="rId13"/>
    <p:sldId id="475" r:id="rId14"/>
    <p:sldId id="466" r:id="rId15"/>
    <p:sldId id="461" r:id="rId16"/>
    <p:sldId id="469" r:id="rId17"/>
    <p:sldId id="262" r:id="rId18"/>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93"/>
    <a:srgbClr val="9FCACB"/>
    <a:srgbClr val="9DE9ED"/>
    <a:srgbClr val="FEDC7F"/>
    <a:srgbClr val="E5A113"/>
    <a:srgbClr val="B0510E"/>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1"/>
    <p:restoredTop sz="92603"/>
  </p:normalViewPr>
  <p:slideViewPr>
    <p:cSldViewPr snapToGrid="0">
      <p:cViewPr varScale="1">
        <p:scale>
          <a:sx n="113" d="100"/>
          <a:sy n="113" d="100"/>
        </p:scale>
        <p:origin x="712"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30/06/2026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T" dirty="0"/>
              <a:t>Whether existing knowledge is digitised or new data are ‘born digital’, the impact they have on decision-making, allocation of resources, and innovation is significant. Data have important implications for Indigenous Peoples’ ability to exercise their individual and collective rights to self-determination. Indigenous Peoples are often excluded from decision-making fora and their knowledge when such knowledge exists only as part of an oral tradition. The UN Declaration on the Rights of Indigenous Peoples (UNDRIP) reaffirms Indigenous rights to self-governance and authority to control their Indigenous cultural heritage embedded in their languages, knowledge, practices, technologies, natural resources, and territories (i.e., Indigenous data). Indigenous data, which include data collected by governments and institutions about Indigenous Peoples and their territories, are intrinsic to Indigenous Peoples’ capacity and capability to realise their human rights and responsibilities to all of creation. </a:t>
            </a:r>
            <a:endParaRPr lang="en-GB" dirty="0"/>
          </a:p>
          <a:p>
            <a:endParaRPr lang="en-GB" dirty="0"/>
          </a:p>
        </p:txBody>
      </p:sp>
      <p:sp>
        <p:nvSpPr>
          <p:cNvPr id="4" name="Slide Number Placeholder 3"/>
          <p:cNvSpPr>
            <a:spLocks noGrp="1"/>
          </p:cNvSpPr>
          <p:nvPr>
            <p:ph type="sldNum" sz="quarter" idx="5"/>
          </p:nvPr>
        </p:nvSpPr>
        <p:spPr/>
        <p:txBody>
          <a:bodyPr/>
          <a:lstStyle/>
          <a:p>
            <a:fld id="{E552B328-1FC2-1C4B-B807-8716236A14CF}" type="slidenum">
              <a:rPr lang="en-GB" smtClean="0"/>
              <a:t>3</a:t>
            </a:fld>
            <a:endParaRPr lang="en-GB"/>
          </a:p>
        </p:txBody>
      </p:sp>
    </p:spTree>
    <p:extLst>
      <p:ext uri="{BB962C8B-B14F-4D97-AF65-F5344CB8AC3E}">
        <p14:creationId xmlns:p14="http://schemas.microsoft.com/office/powerpoint/2010/main" val="742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93847-4EEB-A440-5275-88E7C79A5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B744E-19C4-A152-A31D-C5A2EEB2F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385DB-61B5-6A12-32F5-FD524EA918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T" dirty="0"/>
              <a:t>Whether existing knowledge is digitised or new data are ‘born digital’, the impact they have on decision-making, allocation of resources, and innovation is significant. Data have important implications for Indigenous Peoples’ ability to exercise their individual and collective rights to self-determination. Indigenous Peoples are often excluded from decision-making fora and their knowledge when such knowledge exists only as part of an oral tradition. The UN Declaration on the Rights of Indigenous Peoples (UNDRIP) reaffirms Indigenous rights to self-governance and authority to control their Indigenous cultural heritage embedded in their languages, knowledge, practices, technologies, natural resources, and territories (i.e., Indigenous data). Indigenous data, which include data collected by governments and institutions about Indigenous Peoples and their territories, are intrinsic to Indigenous Peoples’ capacity and capability to realise their human rights and responsibilities to all of creation. </a:t>
            </a:r>
            <a:endParaRPr lang="en-GB" dirty="0"/>
          </a:p>
          <a:p>
            <a:endParaRPr lang="en-GB" dirty="0"/>
          </a:p>
        </p:txBody>
      </p:sp>
      <p:sp>
        <p:nvSpPr>
          <p:cNvPr id="4" name="Slide Number Placeholder 3">
            <a:extLst>
              <a:ext uri="{FF2B5EF4-FFF2-40B4-BE49-F238E27FC236}">
                <a16:creationId xmlns:a16="http://schemas.microsoft.com/office/drawing/2014/main" id="{738D89D6-1A3E-8F1E-FA1E-D065E1D2873D}"/>
              </a:ext>
            </a:extLst>
          </p:cNvPr>
          <p:cNvSpPr>
            <a:spLocks noGrp="1"/>
          </p:cNvSpPr>
          <p:nvPr>
            <p:ph type="sldNum" sz="quarter" idx="5"/>
          </p:nvPr>
        </p:nvSpPr>
        <p:spPr/>
        <p:txBody>
          <a:bodyPr/>
          <a:lstStyle/>
          <a:p>
            <a:fld id="{E552B328-1FC2-1C4B-B807-8716236A14CF}" type="slidenum">
              <a:rPr lang="en-GB" smtClean="0"/>
              <a:t>4</a:t>
            </a:fld>
            <a:endParaRPr lang="en-GB"/>
          </a:p>
        </p:txBody>
      </p:sp>
    </p:spTree>
    <p:extLst>
      <p:ext uri="{BB962C8B-B14F-4D97-AF65-F5344CB8AC3E}">
        <p14:creationId xmlns:p14="http://schemas.microsoft.com/office/powerpoint/2010/main" val="165359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Data ecosystems shall be designed and function in ways that enable Indigenous Peoples to derive benefit from the data.</a:t>
            </a:r>
          </a:p>
          <a:p>
            <a:r>
              <a:rPr lang="en-IT" dirty="0"/>
              <a:t>C1 </a:t>
            </a:r>
            <a:r>
              <a:rPr lang="en-IT" b="1" dirty="0"/>
              <a:t>For inclusive development and innovation </a:t>
            </a:r>
            <a:r>
              <a:rPr lang="en-IT" dirty="0"/>
              <a:t>Governments and institutions must actively support the use and reuse of data by Indigenous nations and communities by facilitating the establishment of the foundations for Indigenous innovation, value generation, and the promotion of local self-determined development processes. </a:t>
            </a:r>
          </a:p>
          <a:p>
            <a:r>
              <a:rPr lang="en-IT" dirty="0"/>
              <a:t>C2 </a:t>
            </a:r>
            <a:r>
              <a:rPr lang="en-IT" b="1" dirty="0"/>
              <a:t>For improved governance and citizen engagement</a:t>
            </a:r>
            <a:r>
              <a:rPr lang="en-IT" dirty="0"/>
              <a:t> Data enrich the planning, implementation, and evaluation processes that support the service and policy needs of Indigenous communities. Data also enable better engagement between citizens, institutions, and governments to improve decision-making. Ethical use of open data has the capacity to improve transparency and decision-making by providing Indigenous nations and communities with a better understanding of their peoples, territories, and resources. It similarly can provide greater insight into third-party policies and programs affecting Indigenous Peoples. </a:t>
            </a:r>
          </a:p>
          <a:p>
            <a:r>
              <a:rPr lang="en-IT" dirty="0"/>
              <a:t>C3 </a:t>
            </a:r>
            <a:r>
              <a:rPr lang="en-IT" b="1" dirty="0"/>
              <a:t>For equitable outcomes </a:t>
            </a:r>
            <a:r>
              <a:rPr lang="en-IT" dirty="0"/>
              <a:t>Indigenous data are grounded in community values, which extend to society at large. Any value created from Indigenous data should benefit Indigenous communities in an equitable manner and contribute to Indigenous aspirations for wellbeing</a:t>
            </a:r>
          </a:p>
          <a:p>
            <a:endParaRPr lang="it-IT" dirty="0"/>
          </a:p>
          <a:p>
            <a:endParaRPr lang="it-IT" dirty="0"/>
          </a:p>
        </p:txBody>
      </p:sp>
      <p:sp>
        <p:nvSpPr>
          <p:cNvPr id="4" name="Slide Number Placeholder 3"/>
          <p:cNvSpPr>
            <a:spLocks noGrp="1"/>
          </p:cNvSpPr>
          <p:nvPr>
            <p:ph type="sldNum" sz="quarter" idx="5"/>
          </p:nvPr>
        </p:nvSpPr>
        <p:spPr/>
        <p:txBody>
          <a:bodyPr/>
          <a:lstStyle/>
          <a:p>
            <a:fld id="{E552B328-1FC2-1C4B-B807-8716236A14CF}" type="slidenum">
              <a:rPr lang="en-GB" smtClean="0"/>
              <a:t>7</a:t>
            </a:fld>
            <a:endParaRPr lang="en-GB"/>
          </a:p>
        </p:txBody>
      </p:sp>
    </p:spTree>
    <p:extLst>
      <p:ext uri="{BB962C8B-B14F-4D97-AF65-F5344CB8AC3E}">
        <p14:creationId xmlns:p14="http://schemas.microsoft.com/office/powerpoint/2010/main" val="372753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Indigenous Peoples’ rights and interests in Indigenous data must be recognised and their authority to control such data be empowered. Indigenous data governance enables Indigenous Peoples and governing bodies to determine how Indigenous Peoples, as well as Indigenous lands, territories, resources, knowledges and geographical indicators, are represented and identified within data. </a:t>
            </a:r>
          </a:p>
          <a:p>
            <a:r>
              <a:rPr lang="en-IT" b="1" dirty="0"/>
              <a:t>A1 Recognizing rights and interests </a:t>
            </a:r>
            <a:r>
              <a:rPr lang="en-IT" dirty="0"/>
              <a:t>Indigenous Peoples have rights and interests in both Indigenous Knowledge and Indigenous data. Indigenous Peoples have collective and individual rights to free, prior, and informed consent in the collection and use of such data, including the development of data policies and protocols for collection. </a:t>
            </a:r>
          </a:p>
          <a:p>
            <a:r>
              <a:rPr lang="en-IT" dirty="0"/>
              <a:t>A2 </a:t>
            </a:r>
            <a:r>
              <a:rPr lang="en-IT" b="1" dirty="0"/>
              <a:t>Data for governance</a:t>
            </a:r>
            <a:r>
              <a:rPr lang="en-IT" dirty="0"/>
              <a:t> Indigenous Peoples have the right to data that are relevant to their world views and empower self-determination and effective self-governance. Indigenous data must be made available and accessible to Indigenous nations and communities in order to support Indigenous governance.</a:t>
            </a:r>
          </a:p>
          <a:p>
            <a:r>
              <a:rPr lang="en-IT" b="1" dirty="0"/>
              <a:t>A3 Governance of data</a:t>
            </a:r>
            <a:r>
              <a:rPr lang="en-IT" dirty="0"/>
              <a:t> Indigenous Peoples have the right to develop cultural governance protocols for Indigenous data and be active leaders in the stewardship of, and access to, Indigenous data especially in the context of Indigenous Knowledge.</a:t>
            </a:r>
            <a:endParaRPr lang="it-IT" dirty="0"/>
          </a:p>
          <a:p>
            <a:endParaRPr lang="it-IT" dirty="0"/>
          </a:p>
        </p:txBody>
      </p:sp>
      <p:sp>
        <p:nvSpPr>
          <p:cNvPr id="4" name="Slide Number Placeholder 3"/>
          <p:cNvSpPr>
            <a:spLocks noGrp="1"/>
          </p:cNvSpPr>
          <p:nvPr>
            <p:ph type="sldNum" sz="quarter" idx="5"/>
          </p:nvPr>
        </p:nvSpPr>
        <p:spPr/>
        <p:txBody>
          <a:bodyPr/>
          <a:lstStyle/>
          <a:p>
            <a:fld id="{E552B328-1FC2-1C4B-B807-8716236A14CF}" type="slidenum">
              <a:rPr lang="en-GB" smtClean="0"/>
              <a:t>8</a:t>
            </a:fld>
            <a:endParaRPr lang="en-GB"/>
          </a:p>
        </p:txBody>
      </p:sp>
    </p:spTree>
    <p:extLst>
      <p:ext uri="{BB962C8B-B14F-4D97-AF65-F5344CB8AC3E}">
        <p14:creationId xmlns:p14="http://schemas.microsoft.com/office/powerpoint/2010/main" val="410256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Those working with Indigenous data have a responsibility to share how those data are used to support Indigenous Peoples’ selfdetermination and collective benefit. Accountability requires meaningful and openly available evidence of these efforts and the benefits accruing to Indigenous Peoples. </a:t>
            </a:r>
          </a:p>
          <a:p>
            <a:r>
              <a:rPr lang="en-IT" b="1" dirty="0"/>
              <a:t>R1 For positive relationships</a:t>
            </a:r>
            <a:r>
              <a:rPr lang="en-IT" dirty="0"/>
              <a:t> Indigenous data use is unviable unless linked to relationships built on respect, reciprocity, trust, and mutual understanding, as defined by the Indigenous Peoples to whom those data relate. Those working with Indigenous data are responsible for ensuring that the creation, interpretation, and use of those data uphold, or are respectful of, the dignity of Indigenous nations and communities. </a:t>
            </a:r>
          </a:p>
          <a:p>
            <a:r>
              <a:rPr lang="en-IT" b="1" dirty="0"/>
              <a:t>R2 For expanding capability and capacity</a:t>
            </a:r>
            <a:r>
              <a:rPr lang="en-IT" dirty="0"/>
              <a:t> Use of Indigenous data invokes a reciprocal responsibility to enhance data literacy within Indigenous communities and to support the development of an Indigenous data workforce and digital infrastructure to enable the creation, collection, management, security, governance, and application of data. </a:t>
            </a:r>
          </a:p>
          <a:p>
            <a:r>
              <a:rPr lang="en-IT" b="1" dirty="0"/>
              <a:t>R3 For Indigenous languages and worldviews</a:t>
            </a:r>
            <a:r>
              <a:rPr lang="en-IT" dirty="0"/>
              <a:t> Resources must be provided to generate data grounded in the languages, worldviews, and lived experiences (including values and principles) of Indigenous Peoples.</a:t>
            </a:r>
            <a:endParaRPr lang="it-IT" dirty="0"/>
          </a:p>
          <a:p>
            <a:endParaRPr lang="it-IT" dirty="0"/>
          </a:p>
        </p:txBody>
      </p:sp>
      <p:sp>
        <p:nvSpPr>
          <p:cNvPr id="4" name="Slide Number Placeholder 3"/>
          <p:cNvSpPr>
            <a:spLocks noGrp="1"/>
          </p:cNvSpPr>
          <p:nvPr>
            <p:ph type="sldNum" sz="quarter" idx="5"/>
          </p:nvPr>
        </p:nvSpPr>
        <p:spPr/>
        <p:txBody>
          <a:bodyPr/>
          <a:lstStyle/>
          <a:p>
            <a:fld id="{E552B328-1FC2-1C4B-B807-8716236A14CF}" type="slidenum">
              <a:rPr lang="en-GB" smtClean="0"/>
              <a:t>9</a:t>
            </a:fld>
            <a:endParaRPr lang="en-GB"/>
          </a:p>
        </p:txBody>
      </p:sp>
    </p:spTree>
    <p:extLst>
      <p:ext uri="{BB962C8B-B14F-4D97-AF65-F5344CB8AC3E}">
        <p14:creationId xmlns:p14="http://schemas.microsoft.com/office/powerpoint/2010/main" val="75942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Indigenous Peoples’ rights and wellbeing should be the primary concern at all stages of the data life cycle and across the data ecosystem. </a:t>
            </a:r>
          </a:p>
          <a:p>
            <a:r>
              <a:rPr lang="en-IT" dirty="0"/>
              <a:t>E1 </a:t>
            </a:r>
            <a:r>
              <a:rPr lang="en-IT" b="1" dirty="0"/>
              <a:t>For minimizing harm and maximizing benefit </a:t>
            </a:r>
            <a:r>
              <a:rPr lang="en-IT" dirty="0"/>
              <a:t>Ethical data are data that do not stigmatize or portray Indigenous Peoples, cultures, or knowledges in terms of deficit. Ethical data are collected and used in ways that align with Indigenous ethical frameworks and with rights affirmed in UNDRIP. Assessing ethical benefits and harms should be done from the perspective of the Indigenous Peoples, nations, or communities to whom the data relate. </a:t>
            </a:r>
          </a:p>
          <a:p>
            <a:r>
              <a:rPr lang="en-IT" dirty="0"/>
              <a:t>E2 </a:t>
            </a:r>
            <a:r>
              <a:rPr lang="en-IT" b="1" dirty="0"/>
              <a:t>For justice</a:t>
            </a:r>
            <a:r>
              <a:rPr lang="en-IT" dirty="0"/>
              <a:t> Ethical processes address imbalances in power, resources, and how these affect the expression of Indigenous rights and human rights. Ethical processes must include representation from relevant Indigenous communities.</a:t>
            </a:r>
          </a:p>
          <a:p>
            <a:r>
              <a:rPr lang="en-IT" dirty="0"/>
              <a:t>E3 </a:t>
            </a:r>
            <a:r>
              <a:rPr lang="en-IT" b="1" dirty="0"/>
              <a:t>For future use</a:t>
            </a:r>
            <a:r>
              <a:rPr lang="en-IT" dirty="0"/>
              <a:t> Data governance should take into account the potential future use and future harm based on ethical frameworks grounded in the values and principles of the relevant Indigenous community. Metadata should acknowledge the provenance and purpose and any limitations or obligations in secondary use inclusive of issues of consent.</a:t>
            </a:r>
            <a:endParaRPr lang="en-GB" dirty="0"/>
          </a:p>
          <a:p>
            <a:endParaRPr lang="it-IT" dirty="0"/>
          </a:p>
        </p:txBody>
      </p:sp>
      <p:sp>
        <p:nvSpPr>
          <p:cNvPr id="4" name="Slide Number Placeholder 3"/>
          <p:cNvSpPr>
            <a:spLocks noGrp="1"/>
          </p:cNvSpPr>
          <p:nvPr>
            <p:ph type="sldNum" sz="quarter" idx="5"/>
          </p:nvPr>
        </p:nvSpPr>
        <p:spPr/>
        <p:txBody>
          <a:bodyPr/>
          <a:lstStyle/>
          <a:p>
            <a:fld id="{E552B328-1FC2-1C4B-B807-8716236A14CF}" type="slidenum">
              <a:rPr lang="en-GB" smtClean="0"/>
              <a:t>10</a:t>
            </a:fld>
            <a:endParaRPr lang="en-GB"/>
          </a:p>
        </p:txBody>
      </p:sp>
    </p:spTree>
    <p:extLst>
      <p:ext uri="{BB962C8B-B14F-4D97-AF65-F5344CB8AC3E}">
        <p14:creationId xmlns:p14="http://schemas.microsoft.com/office/powerpoint/2010/main" val="296102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E552B328-1FC2-1C4B-B807-8716236A14CF}" type="slidenum">
              <a:rPr lang="en-GB" smtClean="0"/>
              <a:t>12</a:t>
            </a:fld>
            <a:endParaRPr lang="en-GB"/>
          </a:p>
        </p:txBody>
      </p:sp>
    </p:spTree>
    <p:extLst>
      <p:ext uri="{BB962C8B-B14F-4D97-AF65-F5344CB8AC3E}">
        <p14:creationId xmlns:p14="http://schemas.microsoft.com/office/powerpoint/2010/main" val="3034841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17</a:t>
            </a:fld>
            <a:endParaRPr lang="en-GB"/>
          </a:p>
        </p:txBody>
      </p:sp>
    </p:spTree>
    <p:extLst>
      <p:ext uri="{BB962C8B-B14F-4D97-AF65-F5344CB8AC3E}">
        <p14:creationId xmlns:p14="http://schemas.microsoft.com/office/powerpoint/2010/main" val="3087454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30/06/2026</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30/06/2026</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30/06/2026</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30/06/2026</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7"/>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federica.tanlongo@epos-eric.e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www.un.org/development/desa/Indigenouspeoples/wp-content/uploads/sites/19/2018/11/UNDRIP_E_web.pdf" TargetMode="External"/><Relationship Id="rId3" Type="http://schemas.openxmlformats.org/officeDocument/2006/relationships/hyperlink" Target="https://doi.org/10.5334/dsj-2020-043" TargetMode="External"/><Relationship Id="rId7" Type="http://schemas.openxmlformats.org/officeDocument/2006/relationships/hyperlink" Target="https://ardc.edu.au/resource/the-care-principles/" TargetMode="External"/><Relationship Id="rId2" Type="http://schemas.openxmlformats.org/officeDocument/2006/relationships/hyperlink" Target="https://datascience.codata.org/articles/10.5334/dsj-2020-043" TargetMode="External"/><Relationship Id="rId1" Type="http://schemas.openxmlformats.org/officeDocument/2006/relationships/slideLayout" Target="../slideLayouts/slideLayout3.xml"/><Relationship Id="rId6" Type="http://schemas.openxmlformats.org/officeDocument/2006/relationships/hyperlink" Target="https://www.gida-global.org/ieee-provenance" TargetMode="External"/><Relationship Id="rId5" Type="http://schemas.openxmlformats.org/officeDocument/2006/relationships/hyperlink" Target="https://www.gida-global.org/" TargetMode="External"/><Relationship Id="rId10" Type="http://schemas.openxmlformats.org/officeDocument/2006/relationships/hyperlink" Target="https://earthobservations.org/groups/geo-indigenous-alliance" TargetMode="External"/><Relationship Id="rId4" Type="http://schemas.openxmlformats.org/officeDocument/2006/relationships/hyperlink" Target="https://www.rd-alliance.org/wp-content/uploads/2024/03/CARE20Principles20for20Indigenous20Data20Governance_OnePagers_FINAL20Sept2006202019.pdf" TargetMode="External"/><Relationship Id="rId9" Type="http://schemas.openxmlformats.org/officeDocument/2006/relationships/hyperlink" Target="https://fnigc.c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kahuiraraunga.io/maoridatagovernance" TargetMode="External"/><Relationship Id="rId2" Type="http://schemas.openxmlformats.org/officeDocument/2006/relationships/hyperlink" Target="https://doi.org/10.1126/science.ado9298" TargetMode="External"/><Relationship Id="rId1" Type="http://schemas.openxmlformats.org/officeDocument/2006/relationships/slideLayout" Target="../slideLayouts/slideLayout3.xml"/><Relationship Id="rId5" Type="http://schemas.openxmlformats.org/officeDocument/2006/relationships/hyperlink" Target="https://hdl.handle.net/10289/17807" TargetMode="External"/><Relationship Id="rId4" Type="http://schemas.openxmlformats.org/officeDocument/2006/relationships/hyperlink" Target="https://www.kahuiraraunga.io/_files/ugd/b8e45c_803c03ffe532414183afcd8b9ced10dc.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rd-alliance.org/wp-content/uploads/2024/03/CARE20Principles20for20Indigenous20Data20Governance_OnePagers_FINAL20Sept2006202019.pdf"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838200" y="1786241"/>
            <a:ext cx="4953000" cy="3034996"/>
          </a:xfrm>
        </p:spPr>
        <p:txBody>
          <a:bodyPr/>
          <a:lstStyle/>
          <a:p>
            <a:pPr algn="l"/>
            <a:r>
              <a:rPr lang="en-IT" sz="4000" dirty="0"/>
              <a:t>Understanding and applying the CARE principles</a:t>
            </a:r>
            <a:br>
              <a:rPr lang="en-GB" dirty="0"/>
            </a:br>
            <a:r>
              <a:rPr lang="en-GB" sz="2400" dirty="0"/>
              <a:t>introduction to research data sharing regulations in Europe (and elsewhere)</a:t>
            </a:r>
            <a:endParaRPr lang="en-GB" dirty="0"/>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838200" y="5054600"/>
            <a:ext cx="5124450" cy="889000"/>
          </a:xfrm>
        </p:spPr>
        <p:txBody>
          <a:bodyPr>
            <a:normAutofit/>
          </a:bodyPr>
          <a:lstStyle/>
          <a:p>
            <a:pPr marL="0" indent="0">
              <a:buNone/>
            </a:pPr>
            <a:r>
              <a:rPr lang="en-GB" sz="1800" dirty="0"/>
              <a:t>Federica Tanlongo </a:t>
            </a:r>
            <a:r>
              <a:rPr lang="en-GB" sz="1800" dirty="0">
                <a:solidFill>
                  <a:srgbClr val="FEDC7F"/>
                </a:solidFill>
              </a:rPr>
              <a:t>|</a:t>
            </a:r>
            <a:r>
              <a:rPr lang="en-GB" sz="1800" dirty="0"/>
              <a:t> </a:t>
            </a:r>
            <a:r>
              <a:rPr lang="en-GB" sz="1800" dirty="0">
                <a:hlinkClick r:id="rId3"/>
              </a:rPr>
              <a:t>federica.tanlongo@epos-eric.eu</a:t>
            </a:r>
            <a:r>
              <a:rPr lang="en-GB" sz="1800" dirty="0"/>
              <a:t> </a:t>
            </a:r>
          </a:p>
        </p:txBody>
      </p:sp>
      <p:pic>
        <p:nvPicPr>
          <p:cNvPr id="2" name="Google Shape;97;p1">
            <a:extLst>
              <a:ext uri="{FF2B5EF4-FFF2-40B4-BE49-F238E27FC236}">
                <a16:creationId xmlns:a16="http://schemas.microsoft.com/office/drawing/2014/main" id="{811F1C30-D502-F233-DE5D-ED2D5382397D}"/>
              </a:ext>
            </a:extLst>
          </p:cNvPr>
          <p:cNvPicPr preferRelativeResize="0"/>
          <p:nvPr/>
        </p:nvPicPr>
        <p:blipFill>
          <a:blip r:embed="rId4"/>
          <a:srcRect/>
          <a:stretch/>
        </p:blipFill>
        <p:spPr>
          <a:xfrm>
            <a:off x="6096000" y="413115"/>
            <a:ext cx="5647871" cy="5647871"/>
          </a:xfrm>
          <a:prstGeom prst="rect">
            <a:avLst/>
          </a:prstGeom>
          <a:noFill/>
          <a:ln>
            <a:noFill/>
          </a:ln>
        </p:spPr>
      </p:pic>
    </p:spTree>
    <p:extLst>
      <p:ext uri="{BB962C8B-B14F-4D97-AF65-F5344CB8AC3E}">
        <p14:creationId xmlns:p14="http://schemas.microsoft.com/office/powerpoint/2010/main" val="133642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0ADD6-81E5-F5D1-EC70-B3BD0F0C2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7EE01-C1DB-6C8B-E4FF-84A317A6B4E9}"/>
              </a:ext>
            </a:extLst>
          </p:cNvPr>
          <p:cNvSpPr>
            <a:spLocks noGrp="1"/>
          </p:cNvSpPr>
          <p:nvPr>
            <p:ph type="title"/>
          </p:nvPr>
        </p:nvSpPr>
        <p:spPr>
          <a:xfrm>
            <a:off x="838200" y="3881"/>
            <a:ext cx="10515600" cy="1325563"/>
          </a:xfrm>
        </p:spPr>
        <p:txBody>
          <a:bodyPr/>
          <a:lstStyle/>
          <a:p>
            <a:r>
              <a:rPr lang="it-IT" dirty="0"/>
              <a:t>E: Ethics</a:t>
            </a:r>
          </a:p>
        </p:txBody>
      </p:sp>
      <p:pic>
        <p:nvPicPr>
          <p:cNvPr id="5" name="Picture 4">
            <a:extLst>
              <a:ext uri="{FF2B5EF4-FFF2-40B4-BE49-F238E27FC236}">
                <a16:creationId xmlns:a16="http://schemas.microsoft.com/office/drawing/2014/main" id="{F0D77CEF-EE4E-C960-EBB0-9948CB9EB67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41499" y="365125"/>
            <a:ext cx="3595816" cy="1038791"/>
          </a:xfrm>
          <a:prstGeom prst="rect">
            <a:avLst/>
          </a:prstGeom>
        </p:spPr>
      </p:pic>
      <p:sp>
        <p:nvSpPr>
          <p:cNvPr id="6" name="Content Placeholder 3">
            <a:extLst>
              <a:ext uri="{FF2B5EF4-FFF2-40B4-BE49-F238E27FC236}">
                <a16:creationId xmlns:a16="http://schemas.microsoft.com/office/drawing/2014/main" id="{BB1798F4-196A-A9C6-350C-8B9627C0D8BC}"/>
              </a:ext>
            </a:extLst>
          </p:cNvPr>
          <p:cNvSpPr>
            <a:spLocks noGrp="1"/>
          </p:cNvSpPr>
          <p:nvPr>
            <p:ph idx="1"/>
          </p:nvPr>
        </p:nvSpPr>
        <p:spPr>
          <a:xfrm>
            <a:off x="838199" y="2191544"/>
            <a:ext cx="11032065" cy="4070084"/>
          </a:xfrm>
        </p:spPr>
        <p:txBody>
          <a:bodyPr/>
          <a:lstStyle/>
          <a:p>
            <a:pPr>
              <a:lnSpc>
                <a:spcPct val="100000"/>
              </a:lnSpc>
              <a:spcBef>
                <a:spcPts val="400"/>
              </a:spcBef>
            </a:pPr>
            <a:r>
              <a:rPr lang="en-IT" sz="3200" b="1" dirty="0">
                <a:solidFill>
                  <a:srgbClr val="009193"/>
                </a:solidFill>
              </a:rPr>
              <a:t>E1 </a:t>
            </a:r>
            <a:r>
              <a:rPr lang="en-IT" b="1" dirty="0"/>
              <a:t>For minimizing harm and maximizing benefit </a:t>
            </a:r>
            <a:br>
              <a:rPr lang="en-IT" sz="2000" b="1" dirty="0"/>
            </a:br>
            <a:r>
              <a:rPr lang="en-IT" sz="2000" dirty="0"/>
              <a:t>Ethical data fairly portray Indigenous Peoples, cultures, or knowledges, and are collected and used in ways that align with Indigenous ethical frameworks and with rights affirmed in UNDRIP. </a:t>
            </a:r>
          </a:p>
          <a:p>
            <a:pPr>
              <a:lnSpc>
                <a:spcPct val="100000"/>
              </a:lnSpc>
              <a:spcBef>
                <a:spcPts val="400"/>
              </a:spcBef>
            </a:pPr>
            <a:r>
              <a:rPr lang="en-IT" sz="3200" b="1" dirty="0">
                <a:solidFill>
                  <a:srgbClr val="009193"/>
                </a:solidFill>
              </a:rPr>
              <a:t>E2 </a:t>
            </a:r>
            <a:r>
              <a:rPr lang="en-IT" b="1" dirty="0"/>
              <a:t>For justice</a:t>
            </a:r>
            <a:r>
              <a:rPr lang="en-IT" dirty="0"/>
              <a:t> </a:t>
            </a:r>
            <a:br>
              <a:rPr lang="en-IT" sz="2000" dirty="0"/>
            </a:br>
            <a:r>
              <a:rPr lang="en-IT" sz="2000" dirty="0"/>
              <a:t>Ethical processes address imbalances in power, resources, and how these affect the expression of Indigenous and human rights, and must include representation from relevant Indigenous communities.</a:t>
            </a:r>
          </a:p>
          <a:p>
            <a:pPr>
              <a:lnSpc>
                <a:spcPct val="100000"/>
              </a:lnSpc>
              <a:spcBef>
                <a:spcPts val="400"/>
              </a:spcBef>
            </a:pPr>
            <a:r>
              <a:rPr lang="en-IT" sz="3200" b="1" dirty="0">
                <a:solidFill>
                  <a:srgbClr val="009193"/>
                </a:solidFill>
              </a:rPr>
              <a:t>E3 </a:t>
            </a:r>
            <a:r>
              <a:rPr lang="en-IT" b="1" dirty="0"/>
              <a:t>For future use</a:t>
            </a:r>
            <a:r>
              <a:rPr lang="en-IT" dirty="0"/>
              <a:t> </a:t>
            </a:r>
            <a:br>
              <a:rPr lang="en-IT" sz="2000" dirty="0"/>
            </a:br>
            <a:r>
              <a:rPr lang="en-IT" sz="2000" dirty="0"/>
              <a:t>Data governance should take into account the potential future use (and future harm ) based on ethical frameworks grounded in the relevant Indigenous communities’ values and principles. Metadata should acknowledge the provenance and purpose and any limitations or obligations in secondary use.</a:t>
            </a:r>
            <a:endParaRPr lang="en-GB" sz="2000" dirty="0"/>
          </a:p>
        </p:txBody>
      </p:sp>
      <p:sp>
        <p:nvSpPr>
          <p:cNvPr id="7" name="TextBox 6">
            <a:extLst>
              <a:ext uri="{FF2B5EF4-FFF2-40B4-BE49-F238E27FC236}">
                <a16:creationId xmlns:a16="http://schemas.microsoft.com/office/drawing/2014/main" id="{CD9341C5-2BB2-602C-AA76-9579D130F773}"/>
              </a:ext>
            </a:extLst>
          </p:cNvPr>
          <p:cNvSpPr txBox="1"/>
          <p:nvPr/>
        </p:nvSpPr>
        <p:spPr>
          <a:xfrm>
            <a:off x="838200" y="1483658"/>
            <a:ext cx="11032066" cy="707886"/>
          </a:xfrm>
          <a:prstGeom prst="rect">
            <a:avLst/>
          </a:prstGeom>
          <a:solidFill>
            <a:srgbClr val="9FCACB"/>
          </a:solidFill>
        </p:spPr>
        <p:txBody>
          <a:bodyPr wrap="square">
            <a:spAutoFit/>
          </a:bodyPr>
          <a:lstStyle/>
          <a:p>
            <a:r>
              <a:rPr lang="en-IT" sz="2000" b="1" i="1" dirty="0">
                <a:latin typeface="Calibri" panose="020F0502020204030204" pitchFamily="34" charset="0"/>
                <a:cs typeface="Calibri" panose="020F0502020204030204" pitchFamily="34" charset="0"/>
              </a:rPr>
              <a:t>Indigenous Peoples’ rights and wellbeing should be the primary concern at all stages of the data life cycle and across the data ecosystem. </a:t>
            </a:r>
          </a:p>
        </p:txBody>
      </p:sp>
    </p:spTree>
    <p:extLst>
      <p:ext uri="{BB962C8B-B14F-4D97-AF65-F5344CB8AC3E}">
        <p14:creationId xmlns:p14="http://schemas.microsoft.com/office/powerpoint/2010/main" val="1666625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D1442-48A3-1620-3DB0-DAC6D267E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8C2733-5F6A-8B9D-3DBF-646FC8BFBB32}"/>
              </a:ext>
            </a:extLst>
          </p:cNvPr>
          <p:cNvSpPr>
            <a:spLocks noGrp="1"/>
          </p:cNvSpPr>
          <p:nvPr>
            <p:ph type="ctrTitle"/>
          </p:nvPr>
        </p:nvSpPr>
        <p:spPr/>
        <p:txBody>
          <a:bodyPr/>
          <a:lstStyle/>
          <a:p>
            <a:r>
              <a:rPr lang="en-GB" dirty="0"/>
              <a:t>Part 2: Illustrating the application of CARE principles through a success story</a:t>
            </a:r>
          </a:p>
        </p:txBody>
      </p:sp>
    </p:spTree>
    <p:extLst>
      <p:ext uri="{BB962C8B-B14F-4D97-AF65-F5344CB8AC3E}">
        <p14:creationId xmlns:p14="http://schemas.microsoft.com/office/powerpoint/2010/main" val="760351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7A7F78-6931-A5AC-6FD9-DF5953E21475}"/>
              </a:ext>
            </a:extLst>
          </p:cNvPr>
          <p:cNvSpPr>
            <a:spLocks noGrp="1"/>
          </p:cNvSpPr>
          <p:nvPr>
            <p:ph type="title"/>
          </p:nvPr>
        </p:nvSpPr>
        <p:spPr>
          <a:xfrm>
            <a:off x="838201" y="4077"/>
            <a:ext cx="10515600" cy="1325563"/>
          </a:xfrm>
        </p:spPr>
        <p:txBody>
          <a:bodyPr/>
          <a:lstStyle/>
          <a:p>
            <a:r>
              <a:rPr lang="it-IT" dirty="0"/>
              <a:t>A success story: </a:t>
            </a:r>
            <a:br>
              <a:rPr lang="it-IT" dirty="0"/>
            </a:br>
            <a:r>
              <a:rPr lang="it-IT" dirty="0"/>
              <a:t>The M</a:t>
            </a:r>
            <a:r>
              <a:rPr lang="en-IT" dirty="0"/>
              <a:t>ā</a:t>
            </a:r>
            <a:r>
              <a:rPr lang="it-IT" dirty="0"/>
              <a:t>ori Data Governance Model</a:t>
            </a:r>
          </a:p>
        </p:txBody>
      </p:sp>
      <p:pic>
        <p:nvPicPr>
          <p:cNvPr id="5" name="Google Shape;108;p2">
            <a:extLst>
              <a:ext uri="{FF2B5EF4-FFF2-40B4-BE49-F238E27FC236}">
                <a16:creationId xmlns:a16="http://schemas.microsoft.com/office/drawing/2014/main" id="{8D6E9950-F5F8-265F-DEF8-F7DBF11A7492}"/>
              </a:ext>
            </a:extLst>
          </p:cNvPr>
          <p:cNvPicPr preferRelativeResize="0">
            <a:picLocks noGrp="1"/>
          </p:cNvPicPr>
          <p:nvPr>
            <p:ph idx="1"/>
          </p:nvPr>
        </p:nvPicPr>
        <p:blipFill rotWithShape="1">
          <a:blip r:embed="rId3">
            <a:alphaModFix/>
          </a:blip>
          <a:srcRect t="25374" b="43656"/>
          <a:stretch>
            <a:fillRect/>
          </a:stretch>
        </p:blipFill>
        <p:spPr>
          <a:xfrm>
            <a:off x="1047045" y="2172361"/>
            <a:ext cx="6155266" cy="2513277"/>
          </a:xfrm>
          <a:noFill/>
          <a:ln>
            <a:noFill/>
          </a:ln>
        </p:spPr>
      </p:pic>
      <p:sp>
        <p:nvSpPr>
          <p:cNvPr id="8" name="Text Placeholder 4">
            <a:extLst>
              <a:ext uri="{FF2B5EF4-FFF2-40B4-BE49-F238E27FC236}">
                <a16:creationId xmlns:a16="http://schemas.microsoft.com/office/drawing/2014/main" id="{98E7CB73-A380-8DD3-CA15-5EBFE77AF415}"/>
              </a:ext>
            </a:extLst>
          </p:cNvPr>
          <p:cNvSpPr txBox="1">
            <a:spLocks/>
          </p:cNvSpPr>
          <p:nvPr/>
        </p:nvSpPr>
        <p:spPr>
          <a:xfrm>
            <a:off x="7535332" y="1250422"/>
            <a:ext cx="4307946" cy="3919890"/>
          </a:xfrm>
          <a:prstGeom prst="rect">
            <a:avLst/>
          </a:prstGeom>
        </p:spPr>
        <p:txBody>
          <a:bodyPr vert="horz" lIns="91440" tIns="45720" rIns="91440" bIns="45720" rtlCol="0">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T" sz="2000" dirty="0"/>
              <a:t>Co-design process included iwi and national Māori leaders, representatives of Māori organisations with data interests, individual Māori data experts, and senior representatives of 16 public service agencies.</a:t>
            </a:r>
          </a:p>
          <a:p>
            <a:r>
              <a:rPr lang="en-IT" sz="2000" dirty="0"/>
              <a:t>For use across the Aotearoa New Zealand public service.</a:t>
            </a:r>
          </a:p>
          <a:p>
            <a:r>
              <a:rPr lang="en-IT" sz="2000" dirty="0"/>
              <a:t>Data as a “Taonga”</a:t>
            </a:r>
            <a:br>
              <a:rPr lang="en-IT" sz="2000" dirty="0"/>
            </a:br>
            <a:r>
              <a:rPr lang="en-IT" sz="2000" dirty="0"/>
              <a:t>“Those things and values that we treasure, both intangible and tangible” </a:t>
            </a:r>
            <a:endParaRPr lang="it-IT" sz="2000" dirty="0"/>
          </a:p>
        </p:txBody>
      </p:sp>
      <p:pic>
        <p:nvPicPr>
          <p:cNvPr id="10" name="Google Shape;108;p2">
            <a:extLst>
              <a:ext uri="{FF2B5EF4-FFF2-40B4-BE49-F238E27FC236}">
                <a16:creationId xmlns:a16="http://schemas.microsoft.com/office/drawing/2014/main" id="{1810D870-C38E-6B7B-026C-8BF774A2B941}"/>
              </a:ext>
            </a:extLst>
          </p:cNvPr>
          <p:cNvPicPr preferRelativeResize="0">
            <a:picLocks/>
          </p:cNvPicPr>
          <p:nvPr/>
        </p:nvPicPr>
        <p:blipFill rotWithShape="1">
          <a:blip r:embed="rId3">
            <a:alphaModFix/>
          </a:blip>
          <a:srcRect l="851" t="-264" r="-851" b="92954"/>
          <a:stretch>
            <a:fillRect/>
          </a:stretch>
        </p:blipFill>
        <p:spPr>
          <a:xfrm>
            <a:off x="1047044" y="1411110"/>
            <a:ext cx="6245577" cy="643467"/>
          </a:xfrm>
          <a:prstGeom prst="rect">
            <a:avLst/>
          </a:prstGeom>
          <a:noFill/>
          <a:ln>
            <a:noFill/>
          </a:ln>
        </p:spPr>
      </p:pic>
      <p:sp>
        <p:nvSpPr>
          <p:cNvPr id="12" name="Text Placeholder 4">
            <a:extLst>
              <a:ext uri="{FF2B5EF4-FFF2-40B4-BE49-F238E27FC236}">
                <a16:creationId xmlns:a16="http://schemas.microsoft.com/office/drawing/2014/main" id="{C34A5E0D-8FC4-978E-93BE-F697098E3523}"/>
              </a:ext>
            </a:extLst>
          </p:cNvPr>
          <p:cNvSpPr txBox="1">
            <a:spLocks/>
          </p:cNvSpPr>
          <p:nvPr/>
        </p:nvSpPr>
        <p:spPr>
          <a:xfrm>
            <a:off x="838201" y="4803422"/>
            <a:ext cx="6556021" cy="3635464"/>
          </a:xfrm>
          <a:prstGeom prst="rect">
            <a:avLst/>
          </a:prstGeom>
        </p:spPr>
        <p:txBody>
          <a:bodyPr vert="horz" lIns="91440" tIns="45720" rIns="91440" bIns="45720" rtlCol="0">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IT" sz="1600" b="1" dirty="0"/>
              <a:t>Motivation: </a:t>
            </a:r>
            <a:r>
              <a:rPr lang="en-IT" sz="1600" dirty="0"/>
              <a:t>the Aotearoa indigenous communities felt that existing government data processes and practices were failing to meet Māori informational needs, while  Data governance arrangements often lacked clarity  about what is being governed and why governance is needed. </a:t>
            </a:r>
            <a:br>
              <a:rPr lang="en-IT" sz="1600" dirty="0"/>
            </a:br>
            <a:r>
              <a:rPr lang="en-IT" sz="1600" b="1" dirty="0"/>
              <a:t>The Māori Data Governance model aims at changing this state of things.</a:t>
            </a:r>
            <a:endParaRPr lang="it-IT" sz="1600" b="1" dirty="0"/>
          </a:p>
        </p:txBody>
      </p:sp>
    </p:spTree>
    <p:extLst>
      <p:ext uri="{BB962C8B-B14F-4D97-AF65-F5344CB8AC3E}">
        <p14:creationId xmlns:p14="http://schemas.microsoft.com/office/powerpoint/2010/main" val="454740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A1225-4B75-A92D-A6DE-9DA5808D442C}"/>
            </a:ext>
          </a:extLst>
        </p:cNvPr>
        <p:cNvGrpSpPr/>
        <p:nvPr/>
      </p:nvGrpSpPr>
      <p:grpSpPr>
        <a:xfrm>
          <a:off x="0" y="0"/>
          <a:ext cx="0" cy="0"/>
          <a:chOff x="0" y="0"/>
          <a:chExt cx="0" cy="0"/>
        </a:xfrm>
      </p:grpSpPr>
      <p:pic>
        <p:nvPicPr>
          <p:cNvPr id="5" name="Google Shape;108;p2">
            <a:extLst>
              <a:ext uri="{FF2B5EF4-FFF2-40B4-BE49-F238E27FC236}">
                <a16:creationId xmlns:a16="http://schemas.microsoft.com/office/drawing/2014/main" id="{3BEC08B8-CF09-F8D4-BB2B-6E3A063F8AB7}"/>
              </a:ext>
            </a:extLst>
          </p:cNvPr>
          <p:cNvPicPr preferRelativeResize="0">
            <a:picLocks noGrp="1"/>
          </p:cNvPicPr>
          <p:nvPr>
            <p:ph idx="1"/>
          </p:nvPr>
        </p:nvPicPr>
        <p:blipFill rotWithShape="1">
          <a:blip r:embed="rId2">
            <a:alphaModFix/>
          </a:blip>
          <a:srcRect t="56326" b="-144"/>
          <a:stretch>
            <a:fillRect/>
          </a:stretch>
        </p:blipFill>
        <p:spPr>
          <a:xfrm>
            <a:off x="1058332" y="1569156"/>
            <a:ext cx="6256867" cy="3556000"/>
          </a:xfrm>
          <a:noFill/>
          <a:ln>
            <a:noFill/>
          </a:ln>
        </p:spPr>
      </p:pic>
      <p:sp>
        <p:nvSpPr>
          <p:cNvPr id="7" name="Text Placeholder 4">
            <a:extLst>
              <a:ext uri="{FF2B5EF4-FFF2-40B4-BE49-F238E27FC236}">
                <a16:creationId xmlns:a16="http://schemas.microsoft.com/office/drawing/2014/main" id="{3D626823-080B-9B19-D4B6-6E8FB136CBA4}"/>
              </a:ext>
            </a:extLst>
          </p:cNvPr>
          <p:cNvSpPr txBox="1">
            <a:spLocks/>
          </p:cNvSpPr>
          <p:nvPr/>
        </p:nvSpPr>
        <p:spPr>
          <a:xfrm>
            <a:off x="7522811" y="1690688"/>
            <a:ext cx="4307946" cy="3919890"/>
          </a:xfrm>
          <a:prstGeom prst="rect">
            <a:avLst/>
          </a:prstGeom>
        </p:spPr>
        <p:txBody>
          <a:bodyPr vert="horz" lIns="91440" tIns="45720" rIns="91440" bIns="45720" rtlCol="0">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T" dirty="0"/>
              <a:t>The model is based on 8 data Pous (i.e. “pillars”)</a:t>
            </a:r>
          </a:p>
          <a:p>
            <a:r>
              <a:rPr lang="en-IT" dirty="0"/>
              <a:t>Each Pou is provided with:</a:t>
            </a:r>
          </a:p>
          <a:p>
            <a:pPr lvl="1"/>
            <a:r>
              <a:rPr lang="en-IT" dirty="0"/>
              <a:t>exemplars (best practices) and examples </a:t>
            </a:r>
          </a:p>
          <a:p>
            <a:pPr lvl="1"/>
            <a:r>
              <a:rPr lang="en-IT" dirty="0"/>
              <a:t>action points</a:t>
            </a:r>
          </a:p>
          <a:p>
            <a:pPr lvl="1"/>
            <a:r>
              <a:rPr lang="en-IT" dirty="0"/>
              <a:t>guiding questions</a:t>
            </a:r>
          </a:p>
          <a:p>
            <a:pPr marL="0" indent="0">
              <a:buNone/>
            </a:pPr>
            <a:endParaRPr lang="it-IT" dirty="0"/>
          </a:p>
        </p:txBody>
      </p:sp>
      <p:sp>
        <p:nvSpPr>
          <p:cNvPr id="10" name="Title 2">
            <a:extLst>
              <a:ext uri="{FF2B5EF4-FFF2-40B4-BE49-F238E27FC236}">
                <a16:creationId xmlns:a16="http://schemas.microsoft.com/office/drawing/2014/main" id="{9CD4DD6C-F6CF-D3FA-C543-588A9BC3D316}"/>
              </a:ext>
            </a:extLst>
          </p:cNvPr>
          <p:cNvSpPr>
            <a:spLocks noGrp="1"/>
          </p:cNvSpPr>
          <p:nvPr>
            <p:ph type="title"/>
          </p:nvPr>
        </p:nvSpPr>
        <p:spPr>
          <a:xfrm>
            <a:off x="838201" y="4077"/>
            <a:ext cx="10515600" cy="1325563"/>
          </a:xfrm>
        </p:spPr>
        <p:txBody>
          <a:bodyPr/>
          <a:lstStyle/>
          <a:p>
            <a:r>
              <a:rPr lang="it-IT" dirty="0"/>
              <a:t>A success story: </a:t>
            </a:r>
            <a:br>
              <a:rPr lang="it-IT" dirty="0"/>
            </a:br>
            <a:r>
              <a:rPr lang="it-IT" dirty="0"/>
              <a:t>The M</a:t>
            </a:r>
            <a:r>
              <a:rPr lang="en-IT" dirty="0"/>
              <a:t>ā</a:t>
            </a:r>
            <a:r>
              <a:rPr lang="it-IT" dirty="0"/>
              <a:t>ori Data Governance Model</a:t>
            </a:r>
          </a:p>
        </p:txBody>
      </p:sp>
    </p:spTree>
    <p:extLst>
      <p:ext uri="{BB962C8B-B14F-4D97-AF65-F5344CB8AC3E}">
        <p14:creationId xmlns:p14="http://schemas.microsoft.com/office/powerpoint/2010/main" val="2897773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3B88-86B5-5C45-5FDD-07E103EE0193}"/>
              </a:ext>
            </a:extLst>
          </p:cNvPr>
          <p:cNvSpPr>
            <a:spLocks noGrp="1"/>
          </p:cNvSpPr>
          <p:nvPr>
            <p:ph type="title"/>
          </p:nvPr>
        </p:nvSpPr>
        <p:spPr/>
        <p:txBody>
          <a:bodyPr/>
          <a:lstStyle/>
          <a:p>
            <a:r>
              <a:rPr lang="it-IT" dirty="0" err="1"/>
              <a:t>Guiding</a:t>
            </a:r>
            <a:r>
              <a:rPr lang="it-IT" dirty="0"/>
              <a:t> </a:t>
            </a:r>
            <a:r>
              <a:rPr lang="it-IT" dirty="0" err="1"/>
              <a:t>questions</a:t>
            </a:r>
            <a:endParaRPr lang="it-IT" dirty="0"/>
          </a:p>
        </p:txBody>
      </p:sp>
      <p:sp>
        <p:nvSpPr>
          <p:cNvPr id="3" name="Content Placeholder 2">
            <a:extLst>
              <a:ext uri="{FF2B5EF4-FFF2-40B4-BE49-F238E27FC236}">
                <a16:creationId xmlns:a16="http://schemas.microsoft.com/office/drawing/2014/main" id="{846F1715-7F6B-2E94-75BF-FF158F5CA91B}"/>
              </a:ext>
            </a:extLst>
          </p:cNvPr>
          <p:cNvSpPr>
            <a:spLocks noGrp="1"/>
          </p:cNvSpPr>
          <p:nvPr>
            <p:ph idx="1"/>
          </p:nvPr>
        </p:nvSpPr>
        <p:spPr/>
        <p:txBody>
          <a:bodyPr/>
          <a:lstStyle/>
          <a:p>
            <a:pPr fontAlgn="base"/>
            <a:r>
              <a:rPr lang="en-IT" dirty="0"/>
              <a:t>Have you any experieces of sharing your research results with local communities?</a:t>
            </a:r>
          </a:p>
          <a:p>
            <a:pPr fontAlgn="base"/>
            <a:r>
              <a:rPr lang="en-IT" dirty="0"/>
              <a:t>How do your experiences relate to Indigenous data/knowledges?</a:t>
            </a:r>
          </a:p>
          <a:p>
            <a:pPr fontAlgn="base"/>
            <a:r>
              <a:rPr lang="en-IT" dirty="0"/>
              <a:t>What can we do to advocate for Indigenous data sovereignty and governance?</a:t>
            </a:r>
          </a:p>
          <a:p>
            <a:pPr fontAlgn="base"/>
            <a:r>
              <a:rPr lang="en-IT" dirty="0"/>
              <a:t>What is the capability of your organisation to govern, manage, use and interpret Indigenous data in culturally safe ways?</a:t>
            </a:r>
          </a:p>
          <a:p>
            <a:pPr fontAlgn="base"/>
            <a:r>
              <a:rPr lang="en-IT" dirty="0"/>
              <a:t>What roles and responsibilities are needed to ensure culturally safe data practices? (e.g. cultural mediators, honest brokers…?)</a:t>
            </a:r>
          </a:p>
          <a:p>
            <a:endParaRPr lang="it-IT" dirty="0"/>
          </a:p>
        </p:txBody>
      </p:sp>
    </p:spTree>
    <p:extLst>
      <p:ext uri="{BB962C8B-B14F-4D97-AF65-F5344CB8AC3E}">
        <p14:creationId xmlns:p14="http://schemas.microsoft.com/office/powerpoint/2010/main" val="424463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A2A87-BA1A-A67A-F935-E1B370DFB9B1}"/>
              </a:ext>
            </a:extLst>
          </p:cNvPr>
          <p:cNvSpPr>
            <a:spLocks noGrp="1"/>
          </p:cNvSpPr>
          <p:nvPr>
            <p:ph type="title"/>
          </p:nvPr>
        </p:nvSpPr>
        <p:spPr/>
        <p:txBody>
          <a:bodyPr/>
          <a:lstStyle/>
          <a:p>
            <a:r>
              <a:rPr lang="it-IT" dirty="0" err="1"/>
              <a:t>Resources</a:t>
            </a:r>
            <a:endParaRPr lang="it-IT" dirty="0"/>
          </a:p>
        </p:txBody>
      </p:sp>
      <p:sp>
        <p:nvSpPr>
          <p:cNvPr id="3" name="Content Placeholder 2">
            <a:extLst>
              <a:ext uri="{FF2B5EF4-FFF2-40B4-BE49-F238E27FC236}">
                <a16:creationId xmlns:a16="http://schemas.microsoft.com/office/drawing/2014/main" id="{2448E016-B428-962D-1637-DCBD1B39570D}"/>
              </a:ext>
            </a:extLst>
          </p:cNvPr>
          <p:cNvSpPr>
            <a:spLocks noGrp="1"/>
          </p:cNvSpPr>
          <p:nvPr>
            <p:ph idx="1"/>
          </p:nvPr>
        </p:nvSpPr>
        <p:spPr>
          <a:xfrm>
            <a:off x="838200" y="1230489"/>
            <a:ext cx="10998200" cy="4946474"/>
          </a:xfrm>
        </p:spPr>
        <p:txBody>
          <a:bodyPr/>
          <a:lstStyle/>
          <a:p>
            <a:r>
              <a:rPr lang="en-IT" sz="1600" b="1" dirty="0"/>
              <a:t>The CARE Principles for Indigenous Data Governance(</a:t>
            </a:r>
            <a:r>
              <a:rPr lang="it-IT" sz="1600" b="1" dirty="0"/>
              <a:t>practice paper) </a:t>
            </a:r>
            <a:r>
              <a:rPr lang="en-GB" sz="1600" dirty="0">
                <a:hlinkClick r:id="rId2"/>
              </a:rPr>
              <a:t>https://datascience.codata.org/articles/10.5334/dsj-2020-043</a:t>
            </a:r>
            <a:r>
              <a:rPr lang="en-GB" sz="1600" dirty="0"/>
              <a:t> | </a:t>
            </a:r>
            <a:r>
              <a:rPr lang="en-IT" sz="1600" dirty="0"/>
              <a:t>DOI:  </a:t>
            </a:r>
            <a:r>
              <a:rPr lang="en-GB" sz="1600" dirty="0">
                <a:hlinkClick r:id="rId3"/>
              </a:rPr>
              <a:t>https://doi.org/10.5334/dsj-2020-043</a:t>
            </a:r>
            <a:r>
              <a:rPr lang="en-GB" sz="1600" dirty="0"/>
              <a:t> </a:t>
            </a:r>
            <a:r>
              <a:rPr lang="it-IT" sz="1600" b="1" dirty="0" err="1"/>
              <a:t>Indigenous</a:t>
            </a:r>
            <a:r>
              <a:rPr lang="it-IT" sz="1600" b="1" dirty="0"/>
              <a:t> </a:t>
            </a:r>
            <a:r>
              <a:rPr lang="it-IT" sz="1600" b="1" dirty="0" err="1"/>
              <a:t>Collaboratory</a:t>
            </a:r>
            <a:r>
              <a:rPr lang="it-IT" sz="1600" b="1" dirty="0"/>
              <a:t>:</a:t>
            </a:r>
            <a:r>
              <a:rPr lang="en-GB" sz="1600" b="1" dirty="0"/>
              <a:t> </a:t>
            </a:r>
            <a:r>
              <a:rPr lang="en-GB" sz="1600" dirty="0">
                <a:hlinkClick r:id="rId4"/>
              </a:rPr>
              <a:t>https://indigenousdatalab.org/</a:t>
            </a:r>
          </a:p>
          <a:p>
            <a:r>
              <a:rPr lang="it-IT" sz="1600" b="1" dirty="0"/>
              <a:t>RDA CARE </a:t>
            </a:r>
            <a:r>
              <a:rPr lang="it-IT" sz="1600" b="1" dirty="0" err="1"/>
              <a:t>principles</a:t>
            </a:r>
            <a:r>
              <a:rPr lang="it-IT" sz="1600" b="1" dirty="0"/>
              <a:t> one-</a:t>
            </a:r>
            <a:r>
              <a:rPr lang="it-IT" sz="1600" b="1" dirty="0" err="1"/>
              <a:t>pagers</a:t>
            </a:r>
            <a:r>
              <a:rPr lang="it-IT" sz="1600" b="1" dirty="0"/>
              <a:t>: </a:t>
            </a:r>
            <a:r>
              <a:rPr lang="en-GB" sz="1600" dirty="0">
                <a:hlinkClick r:id="rId4"/>
              </a:rPr>
              <a:t>https://www.rd-alliance.org/wp-content/uploads/2024/03/CARE20Principles20for20Indigenous20Data20Governance_OnePagers_FINAL20Sept2006202019.pdf</a:t>
            </a:r>
            <a:r>
              <a:rPr lang="en-GB" sz="1600" dirty="0"/>
              <a:t> </a:t>
            </a:r>
            <a:endParaRPr lang="en-IT" sz="1600" dirty="0"/>
          </a:p>
          <a:p>
            <a:r>
              <a:rPr lang="en-IT" sz="1600" b="1" dirty="0"/>
              <a:t>GIDA - Global Indigenous Data Alliance</a:t>
            </a:r>
            <a:r>
              <a:rPr lang="it-IT" sz="1600" b="1" dirty="0"/>
              <a:t> </a:t>
            </a:r>
            <a:r>
              <a:rPr lang="it-IT" sz="1600" dirty="0">
                <a:hlinkClick r:id="rId5"/>
              </a:rPr>
              <a:t>https://www.gida-global.org/</a:t>
            </a:r>
            <a:endParaRPr lang="it-IT" sz="1600" dirty="0"/>
          </a:p>
          <a:p>
            <a:r>
              <a:rPr lang="en-IT" sz="1600" b="1" dirty="0"/>
              <a:t>IEEE Provenance  of Indigenous Data Standard (IEEE 2890-2025)</a:t>
            </a:r>
            <a:r>
              <a:rPr lang="it-IT" sz="1600" b="1" dirty="0"/>
              <a:t> </a:t>
            </a:r>
            <a:r>
              <a:rPr lang="it-IT" sz="1600" dirty="0">
                <a:hlinkClick r:id="rId6"/>
              </a:rPr>
              <a:t>https://www.gida-global.org/ieee-provenance</a:t>
            </a:r>
            <a:r>
              <a:rPr lang="it-IT" sz="1600" dirty="0"/>
              <a:t> </a:t>
            </a:r>
          </a:p>
          <a:p>
            <a:r>
              <a:rPr lang="it-IT" sz="1600" b="1" dirty="0"/>
              <a:t>CARE </a:t>
            </a:r>
            <a:r>
              <a:rPr lang="it-IT" sz="1600" b="1" dirty="0" err="1"/>
              <a:t>resources</a:t>
            </a:r>
            <a:r>
              <a:rPr lang="it-IT" sz="1600" b="1" dirty="0"/>
              <a:t> on Australian </a:t>
            </a:r>
            <a:r>
              <a:rPr lang="it-IT" sz="1600" b="1" dirty="0" err="1"/>
              <a:t>Research</a:t>
            </a:r>
            <a:r>
              <a:rPr lang="it-IT" sz="1600" b="1" dirty="0"/>
              <a:t> Data Commons: </a:t>
            </a:r>
            <a:r>
              <a:rPr lang="it-IT" sz="1600" dirty="0">
                <a:hlinkClick r:id="rId7"/>
              </a:rPr>
              <a:t>https://ardc.edu.au/resource/the-care-principles/</a:t>
            </a:r>
            <a:r>
              <a:rPr lang="it-IT" sz="1600" dirty="0"/>
              <a:t> </a:t>
            </a:r>
          </a:p>
          <a:p>
            <a:r>
              <a:rPr lang="en-IT" sz="1600" b="1" dirty="0"/>
              <a:t>UN Declaration on the Rights of Indigenous Peoples: </a:t>
            </a:r>
            <a:r>
              <a:rPr lang="it-IT" sz="1600" dirty="0">
                <a:hlinkClick r:id="rId8"/>
              </a:rPr>
              <a:t>https://www.un.org/development/desa/Indigenouspeoples/wp-content/uploads/sites/19/2018/11/UNDRIP_E_web.pdf</a:t>
            </a:r>
            <a:r>
              <a:rPr lang="it-IT" sz="1600" dirty="0"/>
              <a:t> </a:t>
            </a:r>
            <a:endParaRPr lang="it-IT" sz="1600" b="1" dirty="0"/>
          </a:p>
          <a:p>
            <a:r>
              <a:rPr lang="en-IT" sz="1600" b="1" dirty="0"/>
              <a:t>First Nations Information Governance Centre:</a:t>
            </a:r>
            <a:r>
              <a:rPr lang="en-IT" sz="1600" dirty="0"/>
              <a:t> </a:t>
            </a:r>
            <a:r>
              <a:rPr lang="en-IT" sz="1600" u="sng" dirty="0">
                <a:hlinkClick r:id="rId9"/>
              </a:rPr>
              <a:t>https://fnigc.ca/</a:t>
            </a:r>
            <a:endParaRPr lang="en-IT" sz="1600" u="sng" dirty="0"/>
          </a:p>
          <a:p>
            <a:r>
              <a:rPr lang="en-GB" sz="1600" b="1" dirty="0"/>
              <a:t>GEO (Group on Earth Observation) Indigenous Alliance:</a:t>
            </a:r>
            <a:r>
              <a:rPr lang="en-GB" sz="1600" dirty="0"/>
              <a:t> </a:t>
            </a:r>
            <a:r>
              <a:rPr lang="en-GB" sz="1600" dirty="0">
                <a:hlinkClick r:id="rId10"/>
              </a:rPr>
              <a:t>https://earthobservations.org/groups</a:t>
            </a:r>
            <a:r>
              <a:rPr lang="en-GB" sz="1600">
                <a:hlinkClick r:id="rId10"/>
              </a:rPr>
              <a:t>/geo-indigenous-alliance</a:t>
            </a:r>
            <a:r>
              <a:rPr lang="en-GB" sz="1600"/>
              <a:t> </a:t>
            </a:r>
            <a:endParaRPr lang="en-IT" sz="1600" dirty="0"/>
          </a:p>
          <a:p>
            <a:endParaRPr lang="it-IT" sz="1600" dirty="0"/>
          </a:p>
        </p:txBody>
      </p:sp>
    </p:spTree>
    <p:extLst>
      <p:ext uri="{BB962C8B-B14F-4D97-AF65-F5344CB8AC3E}">
        <p14:creationId xmlns:p14="http://schemas.microsoft.com/office/powerpoint/2010/main" val="15792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D88E1-7134-EAFE-522B-46BF0A360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478B7-32C1-7B1A-0284-F455353411AC}"/>
              </a:ext>
            </a:extLst>
          </p:cNvPr>
          <p:cNvSpPr>
            <a:spLocks noGrp="1"/>
          </p:cNvSpPr>
          <p:nvPr>
            <p:ph type="title"/>
          </p:nvPr>
        </p:nvSpPr>
        <p:spPr/>
        <p:txBody>
          <a:bodyPr/>
          <a:lstStyle/>
          <a:p>
            <a:r>
              <a:rPr lang="it-IT" dirty="0" err="1"/>
              <a:t>Resources</a:t>
            </a:r>
            <a:r>
              <a:rPr lang="it-IT" dirty="0"/>
              <a:t>: NZ and the Maori Data Governance</a:t>
            </a:r>
          </a:p>
        </p:txBody>
      </p:sp>
      <p:sp>
        <p:nvSpPr>
          <p:cNvPr id="3" name="Content Placeholder 2">
            <a:extLst>
              <a:ext uri="{FF2B5EF4-FFF2-40B4-BE49-F238E27FC236}">
                <a16:creationId xmlns:a16="http://schemas.microsoft.com/office/drawing/2014/main" id="{DEFE48DF-159A-A913-F4A3-CE48D4BED555}"/>
              </a:ext>
            </a:extLst>
          </p:cNvPr>
          <p:cNvSpPr>
            <a:spLocks noGrp="1"/>
          </p:cNvSpPr>
          <p:nvPr>
            <p:ph idx="1"/>
          </p:nvPr>
        </p:nvSpPr>
        <p:spPr>
          <a:xfrm>
            <a:off x="838200" y="1507067"/>
            <a:ext cx="10998200" cy="4669896"/>
          </a:xfrm>
        </p:spPr>
        <p:txBody>
          <a:bodyPr/>
          <a:lstStyle/>
          <a:p>
            <a:pPr marL="0" indent="0" fontAlgn="base">
              <a:buNone/>
            </a:pPr>
            <a:endParaRPr lang="en-IT" dirty="0"/>
          </a:p>
          <a:p>
            <a:pPr fontAlgn="base"/>
            <a:r>
              <a:rPr lang="en-IT" dirty="0"/>
              <a:t>Kukutai, 2024 - How Indigenous communities in New Zealand are protecting their data, Science, </a:t>
            </a:r>
            <a:br>
              <a:rPr lang="en-IT" dirty="0"/>
            </a:br>
            <a:r>
              <a:rPr lang="en-IT" u="sng" dirty="0">
                <a:hlinkClick r:id="rId2"/>
              </a:rPr>
              <a:t>https://doi.org/10.1126/science.ado9298</a:t>
            </a:r>
            <a:r>
              <a:rPr lang="en-IT" dirty="0"/>
              <a:t> </a:t>
            </a:r>
          </a:p>
          <a:p>
            <a:pPr fontAlgn="base"/>
            <a:r>
              <a:rPr lang="en-IT" dirty="0"/>
              <a:t>Te Kāhui Raraunga Maori Data Governance Model - </a:t>
            </a:r>
            <a:r>
              <a:rPr lang="en-IT" u="sng" dirty="0">
                <a:hlinkClick r:id="rId3"/>
              </a:rPr>
              <a:t>https://www.kahuiraraunga.io/maoridatagovernance</a:t>
            </a:r>
            <a:r>
              <a:rPr lang="en-IT" dirty="0"/>
              <a:t> </a:t>
            </a:r>
          </a:p>
          <a:p>
            <a:pPr lvl="1" fontAlgn="base"/>
            <a:r>
              <a:rPr lang="en-GB" dirty="0"/>
              <a:t>F</a:t>
            </a:r>
            <a:r>
              <a:rPr lang="en-IT" dirty="0"/>
              <a:t>ull paper: </a:t>
            </a:r>
            <a:r>
              <a:rPr lang="en-GB" dirty="0">
                <a:hlinkClick r:id="rId4"/>
              </a:rPr>
              <a:t>https://www.kahuiraraunga.io/_files/ugd/b8e45c_803c03ffe532414183afcd8b9ced10dc.pdf</a:t>
            </a:r>
            <a:r>
              <a:rPr lang="en-GB" dirty="0"/>
              <a:t> </a:t>
            </a:r>
          </a:p>
          <a:p>
            <a:pPr lvl="1" fontAlgn="base"/>
            <a:r>
              <a:rPr lang="en-GB" dirty="0"/>
              <a:t>PID: </a:t>
            </a:r>
            <a:r>
              <a:rPr lang="en-IT" dirty="0">
                <a:hlinkClick r:id="rId5"/>
              </a:rPr>
              <a:t>https://hdl.handle.net/10289/17807</a:t>
            </a:r>
            <a:r>
              <a:rPr lang="en-IT" dirty="0"/>
              <a:t> </a:t>
            </a:r>
          </a:p>
        </p:txBody>
      </p:sp>
    </p:spTree>
    <p:extLst>
      <p:ext uri="{BB962C8B-B14F-4D97-AF65-F5344CB8AC3E}">
        <p14:creationId xmlns:p14="http://schemas.microsoft.com/office/powerpoint/2010/main" val="3068808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dirty="0" err="1">
                <a:solidFill>
                  <a:srgbClr val="EBA900"/>
                </a:solidFill>
                <a:latin typeface="Calibri" panose="020F0502020204030204" pitchFamily="34" charset="0"/>
                <a:cs typeface="Calibri" panose="020F0502020204030204" pitchFamily="34" charset="0"/>
              </a:rPr>
              <a:t>federica.tanlongo@epos-eric.eu</a:t>
            </a:r>
            <a:endParaRPr lang="en-GB" sz="2400" dirty="0">
              <a:solidFill>
                <a:srgbClr val="EBA900"/>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extLst>
                    <a:ext uri="{A12FA001-AC4F-418D-AE19-62706E023703}">
                      <ahyp:hlinkClr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spTree>
    <p:extLst>
      <p:ext uri="{BB962C8B-B14F-4D97-AF65-F5344CB8AC3E}">
        <p14:creationId xmlns:p14="http://schemas.microsoft.com/office/powerpoint/2010/main" val="428961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40E9-E8F3-08E5-8D6C-CC4A1F92CCDD}"/>
              </a:ext>
            </a:extLst>
          </p:cNvPr>
          <p:cNvSpPr>
            <a:spLocks noGrp="1"/>
          </p:cNvSpPr>
          <p:nvPr>
            <p:ph type="ctrTitle"/>
          </p:nvPr>
        </p:nvSpPr>
        <p:spPr/>
        <p:txBody>
          <a:bodyPr/>
          <a:lstStyle/>
          <a:p>
            <a:r>
              <a:rPr lang="en-GB" dirty="0"/>
              <a:t>Part 1: an introduction to CARE principles</a:t>
            </a:r>
          </a:p>
        </p:txBody>
      </p:sp>
    </p:spTree>
    <p:extLst>
      <p:ext uri="{BB962C8B-B14F-4D97-AF65-F5344CB8AC3E}">
        <p14:creationId xmlns:p14="http://schemas.microsoft.com/office/powerpoint/2010/main" val="228781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5741F4-DE7D-5CB2-5F3F-6677CADA7789}"/>
              </a:ext>
            </a:extLst>
          </p:cNvPr>
          <p:cNvSpPr>
            <a:spLocks noGrp="1"/>
          </p:cNvSpPr>
          <p:nvPr>
            <p:ph type="title"/>
          </p:nvPr>
        </p:nvSpPr>
        <p:spPr>
          <a:xfrm>
            <a:off x="838200" y="18255"/>
            <a:ext cx="10515600" cy="1325563"/>
          </a:xfrm>
        </p:spPr>
        <p:txBody>
          <a:bodyPr/>
          <a:lstStyle/>
          <a:p>
            <a:r>
              <a:rPr lang="en-GB" dirty="0"/>
              <a:t>Not only FAIR: why we need CARE principles?</a:t>
            </a:r>
          </a:p>
        </p:txBody>
      </p:sp>
      <p:sp>
        <p:nvSpPr>
          <p:cNvPr id="4" name="Content Placeholder 3">
            <a:extLst>
              <a:ext uri="{FF2B5EF4-FFF2-40B4-BE49-F238E27FC236}">
                <a16:creationId xmlns:a16="http://schemas.microsoft.com/office/drawing/2014/main" id="{A0AED34D-B8D1-2E7C-4C31-9FB0B59A0E5D}"/>
              </a:ext>
            </a:extLst>
          </p:cNvPr>
          <p:cNvSpPr>
            <a:spLocks noGrp="1"/>
          </p:cNvSpPr>
          <p:nvPr>
            <p:ph sz="half" idx="1"/>
          </p:nvPr>
        </p:nvSpPr>
        <p:spPr/>
        <p:txBody>
          <a:bodyPr/>
          <a:lstStyle/>
          <a:p>
            <a:pPr fontAlgn="base"/>
            <a:r>
              <a:rPr lang="en-IT" dirty="0">
                <a:solidFill>
                  <a:srgbClr val="000000"/>
                </a:solidFill>
              </a:rPr>
              <a:t>Over </a:t>
            </a:r>
            <a:r>
              <a:rPr lang="en-IT" b="1" dirty="0">
                <a:solidFill>
                  <a:srgbClr val="000000"/>
                </a:solidFill>
              </a:rPr>
              <a:t>370 million Indigenous persons</a:t>
            </a:r>
          </a:p>
          <a:p>
            <a:pPr fontAlgn="base"/>
            <a:r>
              <a:rPr lang="en-IT" b="1" dirty="0">
                <a:solidFill>
                  <a:srgbClr val="000000"/>
                </a:solidFill>
              </a:rPr>
              <a:t>5.000 </a:t>
            </a:r>
            <a:r>
              <a:rPr lang="en-IT" dirty="0">
                <a:solidFill>
                  <a:srgbClr val="000000"/>
                </a:solidFill>
              </a:rPr>
              <a:t>cultures in </a:t>
            </a:r>
            <a:r>
              <a:rPr lang="en-IT" b="1" dirty="0">
                <a:solidFill>
                  <a:srgbClr val="000000"/>
                </a:solidFill>
              </a:rPr>
              <a:t>90 countries</a:t>
            </a:r>
          </a:p>
          <a:p>
            <a:pPr fontAlgn="base"/>
            <a:r>
              <a:rPr lang="en-IT" dirty="0">
                <a:solidFill>
                  <a:srgbClr val="000000"/>
                </a:solidFill>
              </a:rPr>
              <a:t>Data inequities, data exploitation</a:t>
            </a:r>
          </a:p>
          <a:p>
            <a:pPr fontAlgn="base"/>
            <a:r>
              <a:rPr lang="en-IT" dirty="0">
                <a:solidFill>
                  <a:srgbClr val="000000"/>
                </a:solidFill>
              </a:rPr>
              <a:t>Epistemicide </a:t>
            </a:r>
            <a:r>
              <a:rPr lang="en-IT" sz="1800" dirty="0">
                <a:solidFill>
                  <a:srgbClr val="000000"/>
                </a:solidFill>
              </a:rPr>
              <a:t>(suppression and co-optation of Indigenous knowledges and data systems)</a:t>
            </a:r>
            <a:endParaRPr lang="en-IT" dirty="0">
              <a:solidFill>
                <a:srgbClr val="000000"/>
              </a:solidFill>
            </a:endParaRPr>
          </a:p>
          <a:p>
            <a:pPr fontAlgn="base"/>
            <a:r>
              <a:rPr lang="en-IT" dirty="0">
                <a:solidFill>
                  <a:srgbClr val="000000"/>
                </a:solidFill>
              </a:rPr>
              <a:t>Decolonisation</a:t>
            </a:r>
          </a:p>
          <a:p>
            <a:pPr fontAlgn="base"/>
            <a:r>
              <a:rPr lang="en-IT" dirty="0">
                <a:solidFill>
                  <a:srgbClr val="000000"/>
                </a:solidFill>
              </a:rPr>
              <a:t>Plural knowledges</a:t>
            </a:r>
          </a:p>
          <a:p>
            <a:endParaRPr lang="en-GB" sz="2200" dirty="0"/>
          </a:p>
        </p:txBody>
      </p:sp>
      <p:sp>
        <p:nvSpPr>
          <p:cNvPr id="6" name="Content Placeholder 5">
            <a:extLst>
              <a:ext uri="{FF2B5EF4-FFF2-40B4-BE49-F238E27FC236}">
                <a16:creationId xmlns:a16="http://schemas.microsoft.com/office/drawing/2014/main" id="{E56EB6F9-DEEF-CE8A-49B7-08B15B4BF354}"/>
              </a:ext>
            </a:extLst>
          </p:cNvPr>
          <p:cNvSpPr>
            <a:spLocks noGrp="1"/>
          </p:cNvSpPr>
          <p:nvPr>
            <p:ph sz="half" idx="2"/>
          </p:nvPr>
        </p:nvSpPr>
        <p:spPr/>
        <p:txBody>
          <a:bodyPr/>
          <a:lstStyle/>
          <a:p>
            <a:r>
              <a:rPr lang="en-IT" sz="2000" b="1" dirty="0"/>
              <a:t>Data have an impact on real life: </a:t>
            </a:r>
            <a:r>
              <a:rPr lang="en-IT" sz="2000" dirty="0"/>
              <a:t>they generate value, impact on decision making, and allocation of resources, etc.</a:t>
            </a:r>
          </a:p>
          <a:p>
            <a:r>
              <a:rPr lang="en-IT" sz="2000" dirty="0"/>
              <a:t>As such, </a:t>
            </a:r>
            <a:r>
              <a:rPr lang="en-IT" sz="2000" b="1" dirty="0"/>
              <a:t>data have important implications for Indigenous Peoples’ ability to exercise their individual and collective rights to self-determination</a:t>
            </a:r>
            <a:r>
              <a:rPr lang="en-IT" sz="2000" dirty="0"/>
              <a:t>. </a:t>
            </a:r>
          </a:p>
          <a:p>
            <a:r>
              <a:rPr lang="en-IT" sz="2000" dirty="0"/>
              <a:t>Indigenous Peoples and local communities are </a:t>
            </a:r>
            <a:r>
              <a:rPr lang="en-IT" sz="2000" b="1" dirty="0"/>
              <a:t>often excluded from decision-making </a:t>
            </a:r>
            <a:r>
              <a:rPr lang="en-IT" sz="2000" dirty="0"/>
              <a:t>and their knowledge </a:t>
            </a:r>
            <a:r>
              <a:rPr lang="en-IT" sz="2000" b="1" dirty="0"/>
              <a:t>marginalised</a:t>
            </a:r>
            <a:r>
              <a:rPr lang="en-IT" sz="2000" dirty="0"/>
              <a:t>. </a:t>
            </a:r>
            <a:endParaRPr lang="en-GB" sz="2000" dirty="0"/>
          </a:p>
        </p:txBody>
      </p:sp>
      <p:sp>
        <p:nvSpPr>
          <p:cNvPr id="7" name="TextBox 6">
            <a:extLst>
              <a:ext uri="{FF2B5EF4-FFF2-40B4-BE49-F238E27FC236}">
                <a16:creationId xmlns:a16="http://schemas.microsoft.com/office/drawing/2014/main" id="{E15B4B16-C03A-78DA-BD79-4F6061FA4FC8}"/>
              </a:ext>
            </a:extLst>
          </p:cNvPr>
          <p:cNvSpPr txBox="1"/>
          <p:nvPr/>
        </p:nvSpPr>
        <p:spPr bwMode="auto">
          <a:xfrm>
            <a:off x="838200" y="5602767"/>
            <a:ext cx="4715933" cy="405880"/>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050" b="1" noProof="0" dirty="0">
                <a:latin typeface="Calibri" panose="020F0502020204030204" pitchFamily="34" charset="0"/>
                <a:cs typeface="Calibri" panose="020F0502020204030204" pitchFamily="34" charset="0"/>
              </a:rPr>
              <a:t>Adapted from: </a:t>
            </a:r>
            <a:r>
              <a:rPr lang="en-US" sz="1050" b="1" dirty="0">
                <a:solidFill>
                  <a:srgbClr val="3F3F3F"/>
                </a:solidFill>
                <a:latin typeface="Calibri" panose="020F0502020204030204" pitchFamily="34" charset="0"/>
                <a:cs typeface="Calibri" panose="020F0502020204030204" pitchFamily="34" charset="0"/>
              </a:rPr>
              <a:t>CARE about and with communities – a Discussion – Wolter, A.</a:t>
            </a:r>
            <a:r>
              <a:rPr lang="en-GB" sz="1050" b="1" noProof="0" dirty="0">
                <a:latin typeface="Calibri" panose="020F0502020204030204" pitchFamily="34" charset="0"/>
                <a:cs typeface="Calibri" panose="020F0502020204030204" pitchFamily="34" charset="0"/>
              </a:rPr>
              <a:t>, 2025 - </a:t>
            </a:r>
            <a:r>
              <a:rPr lang="en-GB" sz="1050" noProof="0" dirty="0">
                <a:latin typeface="Calibri" panose="020F0502020204030204" pitchFamily="34" charset="0"/>
                <a:cs typeface="Calibri" panose="020F0502020204030204" pitchFamily="34" charset="0"/>
              </a:rPr>
              <a:t>presented at the EPOS Summer school 2025</a:t>
            </a:r>
          </a:p>
        </p:txBody>
      </p:sp>
    </p:spTree>
    <p:extLst>
      <p:ext uri="{BB962C8B-B14F-4D97-AF65-F5344CB8AC3E}">
        <p14:creationId xmlns:p14="http://schemas.microsoft.com/office/powerpoint/2010/main" val="150037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1DBD3-E431-0579-584D-DD5C7FFAEA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6470DC-2D79-748D-DD08-A17D8BD6733C}"/>
              </a:ext>
            </a:extLst>
          </p:cNvPr>
          <p:cNvSpPr>
            <a:spLocks noGrp="1"/>
          </p:cNvSpPr>
          <p:nvPr>
            <p:ph type="title"/>
          </p:nvPr>
        </p:nvSpPr>
        <p:spPr>
          <a:xfrm>
            <a:off x="914400" y="18255"/>
            <a:ext cx="10515600" cy="1325563"/>
          </a:xfrm>
        </p:spPr>
        <p:txBody>
          <a:bodyPr/>
          <a:lstStyle/>
          <a:p>
            <a:r>
              <a:rPr lang="en-GB" dirty="0"/>
              <a:t>Not only FAIR: why we need CARE principles?</a:t>
            </a:r>
          </a:p>
        </p:txBody>
      </p:sp>
      <p:sp>
        <p:nvSpPr>
          <p:cNvPr id="6" name="Content Placeholder 5">
            <a:extLst>
              <a:ext uri="{FF2B5EF4-FFF2-40B4-BE49-F238E27FC236}">
                <a16:creationId xmlns:a16="http://schemas.microsoft.com/office/drawing/2014/main" id="{34B734F5-8503-93DD-AED6-F7273C37004E}"/>
              </a:ext>
            </a:extLst>
          </p:cNvPr>
          <p:cNvSpPr>
            <a:spLocks noGrp="1"/>
          </p:cNvSpPr>
          <p:nvPr>
            <p:ph sz="half" idx="2"/>
          </p:nvPr>
        </p:nvSpPr>
        <p:spPr>
          <a:xfrm>
            <a:off x="1038578" y="1825625"/>
            <a:ext cx="10315222" cy="4351338"/>
          </a:xfrm>
        </p:spPr>
        <p:txBody>
          <a:bodyPr/>
          <a:lstStyle/>
          <a:p>
            <a:r>
              <a:rPr lang="en-IT" b="1" dirty="0"/>
              <a:t>Indigenous data sovereignty reinforces the rights to engage in decision-making in accordance with Indigenous values and collective interests. </a:t>
            </a:r>
            <a:endParaRPr lang="it-IT" b="1" dirty="0"/>
          </a:p>
          <a:p>
            <a:pPr lvl="1"/>
            <a:r>
              <a:rPr lang="en-IT" dirty="0"/>
              <a:t>The </a:t>
            </a:r>
            <a:r>
              <a:rPr lang="en-IT" b="1" dirty="0"/>
              <a:t>UN Declaration on the Rights of Indigenous Peoples (UNDRIP) </a:t>
            </a:r>
            <a:r>
              <a:rPr lang="en-IT" dirty="0"/>
              <a:t>reaffirms “Indigenous rights to self-governance and authority to control their Indigenous cultural heritage embedded in their languages, knowledge, practices, technologies, natural resources, and territories (i.e., Indigenous data)”.</a:t>
            </a:r>
          </a:p>
          <a:p>
            <a:pPr lvl="1"/>
            <a:r>
              <a:rPr lang="en-IT" dirty="0"/>
              <a:t>Indigenous data, which </a:t>
            </a:r>
            <a:r>
              <a:rPr lang="en-IT" b="1" dirty="0"/>
              <a:t>include data collected by governments and institutions about Indigenous Peoples and their territories, are intrinsic to Indigenous Peoples’ capacity and capability to realise their human rights</a:t>
            </a:r>
            <a:r>
              <a:rPr lang="en-IT" dirty="0"/>
              <a:t> and responsibilities to all of creation.</a:t>
            </a:r>
          </a:p>
          <a:p>
            <a:endParaRPr lang="it-IT" dirty="0"/>
          </a:p>
        </p:txBody>
      </p:sp>
    </p:spTree>
    <p:extLst>
      <p:ext uri="{BB962C8B-B14F-4D97-AF65-F5344CB8AC3E}">
        <p14:creationId xmlns:p14="http://schemas.microsoft.com/office/powerpoint/2010/main" val="2008563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5;p3">
            <a:extLst>
              <a:ext uri="{FF2B5EF4-FFF2-40B4-BE49-F238E27FC236}">
                <a16:creationId xmlns:a16="http://schemas.microsoft.com/office/drawing/2014/main" id="{09B7C6AA-A936-693D-C371-F64D785A40D1}"/>
              </a:ext>
            </a:extLst>
          </p:cNvPr>
          <p:cNvPicPr preferRelativeResize="0"/>
          <p:nvPr/>
        </p:nvPicPr>
        <p:blipFill rotWithShape="1">
          <a:blip r:embed="rId2">
            <a:alphaModFix/>
            <a:extLst>
              <a:ext uri="{BEBA8EAE-BF5A-486C-A8C5-ECC9F3942E4B}">
                <a14:imgProps xmlns:a14="http://schemas.microsoft.com/office/drawing/2010/main">
                  <a14:imgLayer r:embed="rId3">
                    <a14:imgEffect>
                      <a14:sharpenSoften amount="50000"/>
                    </a14:imgEffect>
                  </a14:imgLayer>
                </a14:imgProps>
              </a:ext>
            </a:extLst>
          </a:blip>
          <a:srcRect/>
          <a:stretch/>
        </p:blipFill>
        <p:spPr>
          <a:xfrm>
            <a:off x="7723726" y="3198442"/>
            <a:ext cx="4100249" cy="3121640"/>
          </a:xfrm>
          <a:prstGeom prst="rect">
            <a:avLst/>
          </a:prstGeom>
          <a:noFill/>
          <a:ln>
            <a:noFill/>
          </a:ln>
        </p:spPr>
      </p:pic>
      <p:sp>
        <p:nvSpPr>
          <p:cNvPr id="6" name="Google Shape;116;p3">
            <a:extLst>
              <a:ext uri="{FF2B5EF4-FFF2-40B4-BE49-F238E27FC236}">
                <a16:creationId xmlns:a16="http://schemas.microsoft.com/office/drawing/2014/main" id="{CE60AD6D-8AE1-F134-DB2E-948FC299BD53}"/>
              </a:ext>
            </a:extLst>
          </p:cNvPr>
          <p:cNvSpPr/>
          <p:nvPr/>
        </p:nvSpPr>
        <p:spPr>
          <a:xfrm>
            <a:off x="9711114" y="3264188"/>
            <a:ext cx="2090569" cy="904932"/>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Arial"/>
              <a:cs typeface="Calibri" panose="020F0502020204030204" pitchFamily="34" charset="0"/>
              <a:sym typeface="Arial"/>
            </a:endParaRPr>
          </a:p>
        </p:txBody>
      </p:sp>
      <p:cxnSp>
        <p:nvCxnSpPr>
          <p:cNvPr id="8" name="Google Shape;118;p3">
            <a:extLst>
              <a:ext uri="{FF2B5EF4-FFF2-40B4-BE49-F238E27FC236}">
                <a16:creationId xmlns:a16="http://schemas.microsoft.com/office/drawing/2014/main" id="{C0359EEB-1687-9692-8643-7204FA29F198}"/>
              </a:ext>
            </a:extLst>
          </p:cNvPr>
          <p:cNvCxnSpPr/>
          <p:nvPr/>
        </p:nvCxnSpPr>
        <p:spPr>
          <a:xfrm>
            <a:off x="613186" y="3151991"/>
            <a:ext cx="10969758" cy="0"/>
          </a:xfrm>
          <a:prstGeom prst="straightConnector1">
            <a:avLst/>
          </a:prstGeom>
          <a:noFill/>
          <a:ln w="38100" cap="flat" cmpd="sng">
            <a:solidFill>
              <a:schemeClr val="accent1"/>
            </a:solidFill>
            <a:prstDash val="solid"/>
            <a:miter lim="800000"/>
            <a:headEnd type="none" w="sm" len="sm"/>
            <a:tailEnd type="none" w="sm" len="sm"/>
          </a:ln>
        </p:spPr>
      </p:cxnSp>
      <p:cxnSp>
        <p:nvCxnSpPr>
          <p:cNvPr id="9" name="Google Shape;119;p3">
            <a:extLst>
              <a:ext uri="{FF2B5EF4-FFF2-40B4-BE49-F238E27FC236}">
                <a16:creationId xmlns:a16="http://schemas.microsoft.com/office/drawing/2014/main" id="{F0DD593A-E886-1B11-21AA-1C3B7863F032}"/>
              </a:ext>
            </a:extLst>
          </p:cNvPr>
          <p:cNvCxnSpPr>
            <a:cxnSpLocks/>
          </p:cNvCxnSpPr>
          <p:nvPr/>
        </p:nvCxnSpPr>
        <p:spPr>
          <a:xfrm>
            <a:off x="613186" y="2899186"/>
            <a:ext cx="0" cy="252805"/>
          </a:xfrm>
          <a:prstGeom prst="straightConnector1">
            <a:avLst/>
          </a:prstGeom>
          <a:noFill/>
          <a:ln w="19050" cap="flat" cmpd="sng">
            <a:solidFill>
              <a:schemeClr val="accent1"/>
            </a:solidFill>
            <a:prstDash val="solid"/>
            <a:miter lim="800000"/>
            <a:headEnd type="none" w="sm" len="sm"/>
            <a:tailEnd type="none" w="sm" len="sm"/>
          </a:ln>
        </p:spPr>
      </p:cxnSp>
      <p:sp>
        <p:nvSpPr>
          <p:cNvPr id="10" name="Google Shape;120;p3">
            <a:extLst>
              <a:ext uri="{FF2B5EF4-FFF2-40B4-BE49-F238E27FC236}">
                <a16:creationId xmlns:a16="http://schemas.microsoft.com/office/drawing/2014/main" id="{5C705697-CA80-B0CA-3CD2-BE99E7B0C424}"/>
              </a:ext>
            </a:extLst>
          </p:cNvPr>
          <p:cNvSpPr txBox="1"/>
          <p:nvPr/>
        </p:nvSpPr>
        <p:spPr>
          <a:xfrm>
            <a:off x="91168" y="2050433"/>
            <a:ext cx="162170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panose="020F0502020204030204" pitchFamily="34" charset="0"/>
                <a:ea typeface="Arial"/>
                <a:cs typeface="Calibri" panose="020F0502020204030204" pitchFamily="34" charset="0"/>
                <a:sym typeface="Arial"/>
              </a:rPr>
              <a:t>1970s</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dirty="0">
                <a:solidFill>
                  <a:schemeClr val="dk1"/>
                </a:solidFill>
                <a:latin typeface="Calibri" panose="020F0502020204030204" pitchFamily="34" charset="0"/>
                <a:ea typeface="Arial"/>
                <a:cs typeface="Calibri" panose="020F0502020204030204" pitchFamily="34" charset="0"/>
                <a:sym typeface="Arial"/>
              </a:rPr>
              <a:t>Discourse starts (again)</a:t>
            </a:r>
            <a:endParaRPr dirty="0">
              <a:latin typeface="Calibri" panose="020F0502020204030204" pitchFamily="34" charset="0"/>
              <a:cs typeface="Calibri" panose="020F0502020204030204" pitchFamily="34" charset="0"/>
            </a:endParaRPr>
          </a:p>
        </p:txBody>
      </p:sp>
      <p:cxnSp>
        <p:nvCxnSpPr>
          <p:cNvPr id="11" name="Google Shape;121;p3">
            <a:extLst>
              <a:ext uri="{FF2B5EF4-FFF2-40B4-BE49-F238E27FC236}">
                <a16:creationId xmlns:a16="http://schemas.microsoft.com/office/drawing/2014/main" id="{811E0385-FFC1-182D-5FC5-BAAD573B3B82}"/>
              </a:ext>
            </a:extLst>
          </p:cNvPr>
          <p:cNvCxnSpPr/>
          <p:nvPr/>
        </p:nvCxnSpPr>
        <p:spPr>
          <a:xfrm>
            <a:off x="11582944" y="2633725"/>
            <a:ext cx="0" cy="505610"/>
          </a:xfrm>
          <a:prstGeom prst="straightConnector1">
            <a:avLst/>
          </a:prstGeom>
          <a:noFill/>
          <a:ln w="19050" cap="flat" cmpd="sng">
            <a:solidFill>
              <a:schemeClr val="accent1"/>
            </a:solidFill>
            <a:prstDash val="solid"/>
            <a:miter lim="800000"/>
            <a:headEnd type="none" w="sm" len="sm"/>
            <a:tailEnd type="none" w="sm" len="sm"/>
          </a:ln>
        </p:spPr>
      </p:cxnSp>
      <p:sp>
        <p:nvSpPr>
          <p:cNvPr id="12" name="Google Shape;122;p3">
            <a:extLst>
              <a:ext uri="{FF2B5EF4-FFF2-40B4-BE49-F238E27FC236}">
                <a16:creationId xmlns:a16="http://schemas.microsoft.com/office/drawing/2014/main" id="{5EE424F1-7939-61C7-52D2-984C80C12EB0}"/>
              </a:ext>
            </a:extLst>
          </p:cNvPr>
          <p:cNvSpPr txBox="1"/>
          <p:nvPr/>
        </p:nvSpPr>
        <p:spPr>
          <a:xfrm>
            <a:off x="9850077" y="3367067"/>
            <a:ext cx="183125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panose="020F0502020204030204" pitchFamily="34" charset="0"/>
                <a:ea typeface="Arial"/>
                <a:cs typeface="Calibri" panose="020F0502020204030204" pitchFamily="34" charset="0"/>
                <a:sym typeface="Arial"/>
              </a:rPr>
              <a:t>2019</a:t>
            </a:r>
            <a:endParaRPr>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a:solidFill>
                  <a:schemeClr val="dk1"/>
                </a:solidFill>
                <a:latin typeface="Calibri" panose="020F0502020204030204" pitchFamily="34" charset="0"/>
                <a:ea typeface="Arial"/>
                <a:cs typeface="Calibri" panose="020F0502020204030204" pitchFamily="34" charset="0"/>
                <a:sym typeface="Arial"/>
              </a:rPr>
              <a:t>CARE principles</a:t>
            </a:r>
            <a:endParaRPr>
              <a:latin typeface="Calibri" panose="020F0502020204030204" pitchFamily="34" charset="0"/>
              <a:cs typeface="Calibri" panose="020F0502020204030204" pitchFamily="34" charset="0"/>
            </a:endParaRPr>
          </a:p>
        </p:txBody>
      </p:sp>
      <p:cxnSp>
        <p:nvCxnSpPr>
          <p:cNvPr id="13" name="Google Shape;123;p3">
            <a:extLst>
              <a:ext uri="{FF2B5EF4-FFF2-40B4-BE49-F238E27FC236}">
                <a16:creationId xmlns:a16="http://schemas.microsoft.com/office/drawing/2014/main" id="{138A1B2D-0750-1566-7BB5-C496C0D0EEA9}"/>
              </a:ext>
            </a:extLst>
          </p:cNvPr>
          <p:cNvCxnSpPr/>
          <p:nvPr/>
        </p:nvCxnSpPr>
        <p:spPr>
          <a:xfrm>
            <a:off x="8153047" y="1332050"/>
            <a:ext cx="0" cy="1816356"/>
          </a:xfrm>
          <a:prstGeom prst="straightConnector1">
            <a:avLst/>
          </a:prstGeom>
          <a:noFill/>
          <a:ln w="19050" cap="flat" cmpd="sng">
            <a:solidFill>
              <a:schemeClr val="accent1"/>
            </a:solidFill>
            <a:prstDash val="solid"/>
            <a:miter lim="800000"/>
            <a:headEnd type="none" w="sm" len="sm"/>
            <a:tailEnd type="none" w="sm" len="sm"/>
          </a:ln>
        </p:spPr>
      </p:cxnSp>
      <p:sp>
        <p:nvSpPr>
          <p:cNvPr id="14" name="Google Shape;124;p3">
            <a:extLst>
              <a:ext uri="{FF2B5EF4-FFF2-40B4-BE49-F238E27FC236}">
                <a16:creationId xmlns:a16="http://schemas.microsoft.com/office/drawing/2014/main" id="{7DE50CB6-553E-2A40-856E-E79A32F86EB1}"/>
              </a:ext>
            </a:extLst>
          </p:cNvPr>
          <p:cNvSpPr txBox="1"/>
          <p:nvPr/>
        </p:nvSpPr>
        <p:spPr>
          <a:xfrm>
            <a:off x="7723972" y="1026651"/>
            <a:ext cx="162170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panose="020F0502020204030204" pitchFamily="34" charset="0"/>
                <a:ea typeface="Arial"/>
                <a:cs typeface="Calibri" panose="020F0502020204030204" pitchFamily="34" charset="0"/>
                <a:sym typeface="Arial"/>
              </a:rPr>
              <a:t>2007</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dirty="0">
                <a:solidFill>
                  <a:schemeClr val="dk1"/>
                </a:solidFill>
                <a:latin typeface="Calibri" panose="020F0502020204030204" pitchFamily="34" charset="0"/>
                <a:ea typeface="Arial"/>
                <a:cs typeface="Calibri" panose="020F0502020204030204" pitchFamily="34" charset="0"/>
                <a:sym typeface="Arial"/>
              </a:rPr>
              <a:t>UNDRIP</a:t>
            </a:r>
            <a:endParaRPr dirty="0">
              <a:latin typeface="Calibri" panose="020F0502020204030204" pitchFamily="34" charset="0"/>
              <a:cs typeface="Calibri" panose="020F0502020204030204" pitchFamily="34" charset="0"/>
            </a:endParaRPr>
          </a:p>
        </p:txBody>
      </p:sp>
      <p:cxnSp>
        <p:nvCxnSpPr>
          <p:cNvPr id="15" name="Google Shape;125;p3">
            <a:extLst>
              <a:ext uri="{FF2B5EF4-FFF2-40B4-BE49-F238E27FC236}">
                <a16:creationId xmlns:a16="http://schemas.microsoft.com/office/drawing/2014/main" id="{668DD22D-E040-122D-4F88-034C06F9FCF6}"/>
              </a:ext>
            </a:extLst>
          </p:cNvPr>
          <p:cNvCxnSpPr/>
          <p:nvPr/>
        </p:nvCxnSpPr>
        <p:spPr>
          <a:xfrm flipH="1">
            <a:off x="5422329" y="3162772"/>
            <a:ext cx="1" cy="1729753"/>
          </a:xfrm>
          <a:prstGeom prst="straightConnector1">
            <a:avLst/>
          </a:prstGeom>
          <a:noFill/>
          <a:ln w="19050" cap="flat" cmpd="sng">
            <a:solidFill>
              <a:schemeClr val="accent1"/>
            </a:solidFill>
            <a:prstDash val="solid"/>
            <a:miter lim="800000"/>
            <a:headEnd type="none" w="sm" len="sm"/>
            <a:tailEnd type="none" w="sm" len="sm"/>
          </a:ln>
        </p:spPr>
      </p:cxnSp>
      <p:sp>
        <p:nvSpPr>
          <p:cNvPr id="16" name="Google Shape;126;p3">
            <a:extLst>
              <a:ext uri="{FF2B5EF4-FFF2-40B4-BE49-F238E27FC236}">
                <a16:creationId xmlns:a16="http://schemas.microsoft.com/office/drawing/2014/main" id="{D1899AD6-76C3-B95F-EF70-9A401F3504B4}"/>
              </a:ext>
            </a:extLst>
          </p:cNvPr>
          <p:cNvSpPr txBox="1"/>
          <p:nvPr/>
        </p:nvSpPr>
        <p:spPr>
          <a:xfrm>
            <a:off x="4727702" y="4892525"/>
            <a:ext cx="253109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panose="020F0502020204030204" pitchFamily="34" charset="0"/>
                <a:ea typeface="Arial"/>
                <a:cs typeface="Calibri" panose="020F0502020204030204" pitchFamily="34" charset="0"/>
                <a:sym typeface="Arial"/>
              </a:rPr>
              <a:t>1993</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dirty="0">
                <a:solidFill>
                  <a:schemeClr val="dk1"/>
                </a:solidFill>
                <a:latin typeface="Calibri" panose="020F0502020204030204" pitchFamily="34" charset="0"/>
                <a:ea typeface="Arial"/>
                <a:cs typeface="Calibri" panose="020F0502020204030204" pitchFamily="34" charset="0"/>
                <a:sym typeface="Arial"/>
              </a:rPr>
              <a:t>Lakota Declaration,</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dirty="0" err="1">
                <a:solidFill>
                  <a:schemeClr val="dk1"/>
                </a:solidFill>
                <a:latin typeface="Calibri" panose="020F0502020204030204" pitchFamily="34" charset="0"/>
                <a:ea typeface="Arial"/>
                <a:cs typeface="Calibri" panose="020F0502020204030204" pitchFamily="34" charset="0"/>
                <a:sym typeface="Arial"/>
              </a:rPr>
              <a:t>Mātaatua</a:t>
            </a:r>
            <a:r>
              <a:rPr lang="en-US" sz="1800" dirty="0">
                <a:solidFill>
                  <a:schemeClr val="dk1"/>
                </a:solidFill>
                <a:latin typeface="Calibri" panose="020F0502020204030204" pitchFamily="34" charset="0"/>
                <a:ea typeface="Arial"/>
                <a:cs typeface="Calibri" panose="020F0502020204030204" pitchFamily="34" charset="0"/>
                <a:sym typeface="Arial"/>
              </a:rPr>
              <a:t> Declaration, </a:t>
            </a:r>
            <a:r>
              <a:rPr lang="en-US" sz="1800" dirty="0" err="1">
                <a:solidFill>
                  <a:schemeClr val="dk1"/>
                </a:solidFill>
                <a:latin typeface="Calibri" panose="020F0502020204030204" pitchFamily="34" charset="0"/>
                <a:ea typeface="Arial"/>
                <a:cs typeface="Calibri" panose="020F0502020204030204" pitchFamily="34" charset="0"/>
                <a:sym typeface="Arial"/>
              </a:rPr>
              <a:t>Julayinbul</a:t>
            </a:r>
            <a:r>
              <a:rPr lang="en-US" sz="1800" dirty="0">
                <a:solidFill>
                  <a:schemeClr val="dk1"/>
                </a:solidFill>
                <a:latin typeface="Calibri" panose="020F0502020204030204" pitchFamily="34" charset="0"/>
                <a:ea typeface="Arial"/>
                <a:cs typeface="Calibri" panose="020F0502020204030204" pitchFamily="34" charset="0"/>
                <a:sym typeface="Arial"/>
              </a:rPr>
              <a:t> Statement </a:t>
            </a:r>
            <a:endParaRPr dirty="0">
              <a:latin typeface="Calibri" panose="020F0502020204030204" pitchFamily="34" charset="0"/>
              <a:cs typeface="Calibri" panose="020F0502020204030204" pitchFamily="34" charset="0"/>
            </a:endParaRPr>
          </a:p>
        </p:txBody>
      </p:sp>
      <p:cxnSp>
        <p:nvCxnSpPr>
          <p:cNvPr id="17" name="Google Shape;127;p3">
            <a:extLst>
              <a:ext uri="{FF2B5EF4-FFF2-40B4-BE49-F238E27FC236}">
                <a16:creationId xmlns:a16="http://schemas.microsoft.com/office/drawing/2014/main" id="{E216E16F-A9F1-C2AA-B868-5A84FBF94156}"/>
              </a:ext>
            </a:extLst>
          </p:cNvPr>
          <p:cNvCxnSpPr/>
          <p:nvPr/>
        </p:nvCxnSpPr>
        <p:spPr>
          <a:xfrm>
            <a:off x="6423699" y="3148406"/>
            <a:ext cx="0" cy="356794"/>
          </a:xfrm>
          <a:prstGeom prst="straightConnector1">
            <a:avLst/>
          </a:prstGeom>
          <a:noFill/>
          <a:ln w="19050" cap="flat" cmpd="sng">
            <a:solidFill>
              <a:schemeClr val="accent1"/>
            </a:solidFill>
            <a:prstDash val="solid"/>
            <a:miter lim="800000"/>
            <a:headEnd type="none" w="sm" len="sm"/>
            <a:tailEnd type="none" w="sm" len="sm"/>
          </a:ln>
        </p:spPr>
      </p:cxnSp>
      <p:sp>
        <p:nvSpPr>
          <p:cNvPr id="18" name="Google Shape;128;p3">
            <a:extLst>
              <a:ext uri="{FF2B5EF4-FFF2-40B4-BE49-F238E27FC236}">
                <a16:creationId xmlns:a16="http://schemas.microsoft.com/office/drawing/2014/main" id="{AC6A3550-6A4D-3192-1574-B9E02596AAC5}"/>
              </a:ext>
            </a:extLst>
          </p:cNvPr>
          <p:cNvSpPr txBox="1"/>
          <p:nvPr/>
        </p:nvSpPr>
        <p:spPr>
          <a:xfrm>
            <a:off x="6063998" y="3505200"/>
            <a:ext cx="162170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panose="020F0502020204030204" pitchFamily="34" charset="0"/>
                <a:ea typeface="Arial"/>
                <a:cs typeface="Calibri" panose="020F0502020204030204" pitchFamily="34" charset="0"/>
                <a:sym typeface="Arial"/>
              </a:rPr>
              <a:t>1998</a:t>
            </a:r>
            <a:endParaRPr>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a:solidFill>
                  <a:schemeClr val="dk1"/>
                </a:solidFill>
                <a:latin typeface="Calibri" panose="020F0502020204030204" pitchFamily="34" charset="0"/>
                <a:ea typeface="Arial"/>
                <a:cs typeface="Calibri" panose="020F0502020204030204" pitchFamily="34" charset="0"/>
                <a:sym typeface="Arial"/>
              </a:rPr>
              <a:t>OCAP®</a:t>
            </a:r>
            <a:endParaRPr>
              <a:latin typeface="Calibri" panose="020F0502020204030204" pitchFamily="34" charset="0"/>
              <a:cs typeface="Calibri" panose="020F0502020204030204" pitchFamily="34" charset="0"/>
            </a:endParaRPr>
          </a:p>
        </p:txBody>
      </p:sp>
      <p:cxnSp>
        <p:nvCxnSpPr>
          <p:cNvPr id="19" name="Google Shape;129;p3">
            <a:extLst>
              <a:ext uri="{FF2B5EF4-FFF2-40B4-BE49-F238E27FC236}">
                <a16:creationId xmlns:a16="http://schemas.microsoft.com/office/drawing/2014/main" id="{8450058B-DC87-7003-71A3-C2B90CA80D42}"/>
              </a:ext>
            </a:extLst>
          </p:cNvPr>
          <p:cNvCxnSpPr/>
          <p:nvPr/>
        </p:nvCxnSpPr>
        <p:spPr>
          <a:xfrm>
            <a:off x="10756399" y="3139335"/>
            <a:ext cx="0" cy="118215"/>
          </a:xfrm>
          <a:prstGeom prst="straightConnector1">
            <a:avLst/>
          </a:prstGeom>
          <a:noFill/>
          <a:ln w="19050" cap="flat" cmpd="sng">
            <a:solidFill>
              <a:schemeClr val="accent1"/>
            </a:solidFill>
            <a:prstDash val="solid"/>
            <a:miter lim="800000"/>
            <a:headEnd type="none" w="sm" len="sm"/>
            <a:tailEnd type="none" w="sm" len="sm"/>
          </a:ln>
        </p:spPr>
      </p:cxnSp>
      <p:sp>
        <p:nvSpPr>
          <p:cNvPr id="20" name="Google Shape;130;p3">
            <a:extLst>
              <a:ext uri="{FF2B5EF4-FFF2-40B4-BE49-F238E27FC236}">
                <a16:creationId xmlns:a16="http://schemas.microsoft.com/office/drawing/2014/main" id="{CFD1060C-1364-4452-822C-EFEA019D7712}"/>
              </a:ext>
            </a:extLst>
          </p:cNvPr>
          <p:cNvSpPr txBox="1"/>
          <p:nvPr/>
        </p:nvSpPr>
        <p:spPr>
          <a:xfrm>
            <a:off x="10707148" y="1840222"/>
            <a:ext cx="162170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panose="020F0502020204030204" pitchFamily="34" charset="0"/>
                <a:ea typeface="Arial"/>
                <a:cs typeface="Calibri" panose="020F0502020204030204" pitchFamily="34" charset="0"/>
                <a:sym typeface="Arial"/>
              </a:rPr>
              <a:t>2023</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dirty="0">
                <a:solidFill>
                  <a:schemeClr val="dk1"/>
                </a:solidFill>
                <a:latin typeface="Calibri" panose="020F0502020204030204" pitchFamily="34" charset="0"/>
                <a:ea typeface="Arial"/>
                <a:cs typeface="Calibri" panose="020F0502020204030204" pitchFamily="34" charset="0"/>
                <a:sym typeface="Arial"/>
              </a:rPr>
              <a:t>Māori Data Gov Model</a:t>
            </a:r>
            <a:endParaRPr dirty="0">
              <a:latin typeface="Calibri" panose="020F0502020204030204" pitchFamily="34" charset="0"/>
              <a:cs typeface="Calibri" panose="020F0502020204030204" pitchFamily="34" charset="0"/>
            </a:endParaRPr>
          </a:p>
        </p:txBody>
      </p:sp>
      <p:cxnSp>
        <p:nvCxnSpPr>
          <p:cNvPr id="21" name="Google Shape;131;p3">
            <a:extLst>
              <a:ext uri="{FF2B5EF4-FFF2-40B4-BE49-F238E27FC236}">
                <a16:creationId xmlns:a16="http://schemas.microsoft.com/office/drawing/2014/main" id="{87983DB9-9AFF-38AE-4DEB-E109A99234DE}"/>
              </a:ext>
            </a:extLst>
          </p:cNvPr>
          <p:cNvCxnSpPr/>
          <p:nvPr/>
        </p:nvCxnSpPr>
        <p:spPr>
          <a:xfrm>
            <a:off x="2669622" y="3148406"/>
            <a:ext cx="0" cy="713589"/>
          </a:xfrm>
          <a:prstGeom prst="straightConnector1">
            <a:avLst/>
          </a:prstGeom>
          <a:noFill/>
          <a:ln w="19050" cap="flat" cmpd="sng">
            <a:solidFill>
              <a:schemeClr val="accent1"/>
            </a:solidFill>
            <a:prstDash val="solid"/>
            <a:miter lim="800000"/>
            <a:headEnd type="none" w="sm" len="sm"/>
            <a:tailEnd type="none" w="sm" len="sm"/>
          </a:ln>
        </p:spPr>
      </p:cxnSp>
      <p:sp>
        <p:nvSpPr>
          <p:cNvPr id="22" name="Google Shape;132;p3">
            <a:extLst>
              <a:ext uri="{FF2B5EF4-FFF2-40B4-BE49-F238E27FC236}">
                <a16:creationId xmlns:a16="http://schemas.microsoft.com/office/drawing/2014/main" id="{06349A49-E139-DB69-ED77-D231F2D66DEA}"/>
              </a:ext>
            </a:extLst>
          </p:cNvPr>
          <p:cNvSpPr txBox="1"/>
          <p:nvPr/>
        </p:nvSpPr>
        <p:spPr>
          <a:xfrm>
            <a:off x="2341923" y="3871239"/>
            <a:ext cx="162170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panose="020F0502020204030204" pitchFamily="34" charset="0"/>
                <a:ea typeface="Arial"/>
                <a:cs typeface="Calibri" panose="020F0502020204030204" pitchFamily="34" charset="0"/>
                <a:sym typeface="Arial"/>
              </a:rPr>
              <a:t>1980</a:t>
            </a:r>
            <a:endParaRPr>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a:solidFill>
                  <a:schemeClr val="dk1"/>
                </a:solidFill>
                <a:latin typeface="Calibri" panose="020F0502020204030204" pitchFamily="34" charset="0"/>
                <a:ea typeface="Arial"/>
                <a:cs typeface="Calibri" panose="020F0502020204030204" pitchFamily="34" charset="0"/>
                <a:sym typeface="Arial"/>
              </a:rPr>
              <a:t>Traditional Elders Circle</a:t>
            </a:r>
            <a:endParaRPr>
              <a:latin typeface="Calibri" panose="020F0502020204030204" pitchFamily="34" charset="0"/>
              <a:cs typeface="Calibri" panose="020F0502020204030204" pitchFamily="34" charset="0"/>
            </a:endParaRPr>
          </a:p>
        </p:txBody>
      </p:sp>
      <p:cxnSp>
        <p:nvCxnSpPr>
          <p:cNvPr id="23" name="Google Shape;133;p3">
            <a:extLst>
              <a:ext uri="{FF2B5EF4-FFF2-40B4-BE49-F238E27FC236}">
                <a16:creationId xmlns:a16="http://schemas.microsoft.com/office/drawing/2014/main" id="{5BA21DBF-A55F-1CB6-7D8F-9BEE73DDF071}"/>
              </a:ext>
            </a:extLst>
          </p:cNvPr>
          <p:cNvCxnSpPr>
            <a:cxnSpLocks/>
            <a:stCxn id="24" idx="2"/>
          </p:cNvCxnSpPr>
          <p:nvPr/>
        </p:nvCxnSpPr>
        <p:spPr>
          <a:xfrm flipH="1">
            <a:off x="4457278" y="2644351"/>
            <a:ext cx="953" cy="484590"/>
          </a:xfrm>
          <a:prstGeom prst="straightConnector1">
            <a:avLst/>
          </a:prstGeom>
          <a:noFill/>
          <a:ln w="19050" cap="flat" cmpd="sng">
            <a:solidFill>
              <a:schemeClr val="accent1"/>
            </a:solidFill>
            <a:prstDash val="solid"/>
            <a:miter lim="800000"/>
            <a:headEnd type="none" w="sm" len="sm"/>
            <a:tailEnd type="none" w="sm" len="sm"/>
          </a:ln>
        </p:spPr>
      </p:cxnSp>
      <p:sp>
        <p:nvSpPr>
          <p:cNvPr id="24" name="Google Shape;134;p3">
            <a:extLst>
              <a:ext uri="{FF2B5EF4-FFF2-40B4-BE49-F238E27FC236}">
                <a16:creationId xmlns:a16="http://schemas.microsoft.com/office/drawing/2014/main" id="{50819417-3EC9-0D2A-2870-53385896BAB3}"/>
              </a:ext>
            </a:extLst>
          </p:cNvPr>
          <p:cNvSpPr txBox="1"/>
          <p:nvPr/>
        </p:nvSpPr>
        <p:spPr>
          <a:xfrm>
            <a:off x="3764155" y="1721021"/>
            <a:ext cx="138815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panose="020F0502020204030204" pitchFamily="34" charset="0"/>
                <a:ea typeface="Arial"/>
                <a:cs typeface="Calibri" panose="020F0502020204030204" pitchFamily="34" charset="0"/>
                <a:sym typeface="Arial"/>
              </a:rPr>
              <a:t>1988</a:t>
            </a:r>
            <a:endParaRPr>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a:solidFill>
                  <a:schemeClr val="dk1"/>
                </a:solidFill>
                <a:latin typeface="Calibri" panose="020F0502020204030204" pitchFamily="34" charset="0"/>
                <a:ea typeface="Arial"/>
                <a:cs typeface="Calibri" panose="020F0502020204030204" pitchFamily="34" charset="0"/>
                <a:sym typeface="Arial"/>
              </a:rPr>
              <a:t>Declaration</a:t>
            </a:r>
            <a:endParaRPr>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a:solidFill>
                  <a:schemeClr val="dk1"/>
                </a:solidFill>
                <a:latin typeface="Calibri" panose="020F0502020204030204" pitchFamily="34" charset="0"/>
                <a:ea typeface="Arial"/>
                <a:cs typeface="Calibri" panose="020F0502020204030204" pitchFamily="34" charset="0"/>
                <a:sym typeface="Arial"/>
              </a:rPr>
              <a:t>of Belém</a:t>
            </a:r>
            <a:endParaRPr sz="1800">
              <a:solidFill>
                <a:schemeClr val="dk1"/>
              </a:solidFill>
              <a:latin typeface="Calibri" panose="020F0502020204030204" pitchFamily="34" charset="0"/>
              <a:ea typeface="Arial"/>
              <a:cs typeface="Calibri" panose="020F0502020204030204" pitchFamily="34" charset="0"/>
              <a:sym typeface="Arial"/>
            </a:endParaRPr>
          </a:p>
        </p:txBody>
      </p:sp>
      <p:cxnSp>
        <p:nvCxnSpPr>
          <p:cNvPr id="25" name="Google Shape;135;p3">
            <a:extLst>
              <a:ext uri="{FF2B5EF4-FFF2-40B4-BE49-F238E27FC236}">
                <a16:creationId xmlns:a16="http://schemas.microsoft.com/office/drawing/2014/main" id="{3AD6DBD2-C5D5-E30A-58F6-6922B1DE490B}"/>
              </a:ext>
            </a:extLst>
          </p:cNvPr>
          <p:cNvCxnSpPr>
            <a:cxnSpLocks/>
          </p:cNvCxnSpPr>
          <p:nvPr/>
        </p:nvCxnSpPr>
        <p:spPr>
          <a:xfrm flipH="1">
            <a:off x="5199380" y="1569243"/>
            <a:ext cx="23468" cy="1581560"/>
          </a:xfrm>
          <a:prstGeom prst="straightConnector1">
            <a:avLst/>
          </a:prstGeom>
          <a:noFill/>
          <a:ln w="19050" cap="flat" cmpd="sng">
            <a:solidFill>
              <a:schemeClr val="accent1"/>
            </a:solidFill>
            <a:prstDash val="solid"/>
            <a:miter lim="800000"/>
            <a:headEnd type="none" w="sm" len="sm"/>
            <a:tailEnd type="none" w="sm" len="sm"/>
          </a:ln>
        </p:spPr>
      </p:cxnSp>
      <p:sp>
        <p:nvSpPr>
          <p:cNvPr id="26" name="Google Shape;136;p3">
            <a:extLst>
              <a:ext uri="{FF2B5EF4-FFF2-40B4-BE49-F238E27FC236}">
                <a16:creationId xmlns:a16="http://schemas.microsoft.com/office/drawing/2014/main" id="{1C4240EA-9A38-7182-A434-5AD8CF9C32B9}"/>
              </a:ext>
            </a:extLst>
          </p:cNvPr>
          <p:cNvSpPr txBox="1"/>
          <p:nvPr/>
        </p:nvSpPr>
        <p:spPr>
          <a:xfrm>
            <a:off x="4611478" y="922953"/>
            <a:ext cx="227762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panose="020F0502020204030204" pitchFamily="34" charset="0"/>
                <a:ea typeface="Arial"/>
                <a:cs typeface="Calibri" panose="020F0502020204030204" pitchFamily="34" charset="0"/>
                <a:sym typeface="Arial"/>
              </a:rPr>
              <a:t>1992</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dirty="0">
                <a:solidFill>
                  <a:schemeClr val="dk1"/>
                </a:solidFill>
                <a:latin typeface="Calibri" panose="020F0502020204030204" pitchFamily="34" charset="0"/>
                <a:ea typeface="Arial"/>
                <a:cs typeface="Calibri" panose="020F0502020204030204" pitchFamily="34" charset="0"/>
                <a:sym typeface="Arial"/>
              </a:rPr>
              <a:t>Kari-Oca Declaration</a:t>
            </a:r>
            <a:endParaRPr dirty="0">
              <a:latin typeface="Calibri" panose="020F0502020204030204" pitchFamily="34" charset="0"/>
              <a:cs typeface="Calibri" panose="020F0502020204030204" pitchFamily="34" charset="0"/>
            </a:endParaRPr>
          </a:p>
        </p:txBody>
      </p:sp>
      <p:cxnSp>
        <p:nvCxnSpPr>
          <p:cNvPr id="27" name="Google Shape;137;p3">
            <a:extLst>
              <a:ext uri="{FF2B5EF4-FFF2-40B4-BE49-F238E27FC236}">
                <a16:creationId xmlns:a16="http://schemas.microsoft.com/office/drawing/2014/main" id="{60BEBB8B-C5CB-FEE5-A73E-0722D2757428}"/>
              </a:ext>
            </a:extLst>
          </p:cNvPr>
          <p:cNvCxnSpPr/>
          <p:nvPr/>
        </p:nvCxnSpPr>
        <p:spPr>
          <a:xfrm>
            <a:off x="7264587" y="2899186"/>
            <a:ext cx="0" cy="229755"/>
          </a:xfrm>
          <a:prstGeom prst="straightConnector1">
            <a:avLst/>
          </a:prstGeom>
          <a:noFill/>
          <a:ln w="19050" cap="flat" cmpd="sng">
            <a:solidFill>
              <a:schemeClr val="accent1"/>
            </a:solidFill>
            <a:prstDash val="solid"/>
            <a:miter lim="800000"/>
            <a:headEnd type="none" w="sm" len="sm"/>
            <a:tailEnd type="none" w="sm" len="sm"/>
          </a:ln>
        </p:spPr>
      </p:cxnSp>
      <p:sp>
        <p:nvSpPr>
          <p:cNvPr id="28" name="Google Shape;138;p3">
            <a:extLst>
              <a:ext uri="{FF2B5EF4-FFF2-40B4-BE49-F238E27FC236}">
                <a16:creationId xmlns:a16="http://schemas.microsoft.com/office/drawing/2014/main" id="{2837AC9B-BBF3-D342-F96F-3A6EAE6C0136}"/>
              </a:ext>
            </a:extLst>
          </p:cNvPr>
          <p:cNvSpPr txBox="1"/>
          <p:nvPr/>
        </p:nvSpPr>
        <p:spPr>
          <a:xfrm>
            <a:off x="6131676" y="2336523"/>
            <a:ext cx="234564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panose="020F0502020204030204" pitchFamily="34" charset="0"/>
                <a:ea typeface="Arial"/>
                <a:cs typeface="Calibri" panose="020F0502020204030204" pitchFamily="34" charset="0"/>
                <a:sym typeface="Arial"/>
              </a:rPr>
              <a:t>2002</a:t>
            </a:r>
            <a:endParaRPr>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a:solidFill>
                  <a:schemeClr val="dk1"/>
                </a:solidFill>
                <a:latin typeface="Calibri" panose="020F0502020204030204" pitchFamily="34" charset="0"/>
                <a:ea typeface="Arial"/>
                <a:cs typeface="Calibri" panose="020F0502020204030204" pitchFamily="34" charset="0"/>
                <a:sym typeface="Arial"/>
              </a:rPr>
              <a:t>Kimberley Declaration</a:t>
            </a:r>
            <a:endParaRPr>
              <a:latin typeface="Calibri" panose="020F0502020204030204" pitchFamily="34" charset="0"/>
              <a:cs typeface="Calibri" panose="020F0502020204030204" pitchFamily="34" charset="0"/>
            </a:endParaRPr>
          </a:p>
        </p:txBody>
      </p:sp>
      <p:cxnSp>
        <p:nvCxnSpPr>
          <p:cNvPr id="29" name="Google Shape;139;p3">
            <a:extLst>
              <a:ext uri="{FF2B5EF4-FFF2-40B4-BE49-F238E27FC236}">
                <a16:creationId xmlns:a16="http://schemas.microsoft.com/office/drawing/2014/main" id="{1F33C069-D8E1-3396-A47E-30C2902508E1}"/>
              </a:ext>
            </a:extLst>
          </p:cNvPr>
          <p:cNvCxnSpPr/>
          <p:nvPr/>
        </p:nvCxnSpPr>
        <p:spPr>
          <a:xfrm>
            <a:off x="5758517" y="3139335"/>
            <a:ext cx="0" cy="1012196"/>
          </a:xfrm>
          <a:prstGeom prst="straightConnector1">
            <a:avLst/>
          </a:prstGeom>
          <a:noFill/>
          <a:ln w="19050" cap="flat" cmpd="sng">
            <a:solidFill>
              <a:schemeClr val="accent1"/>
            </a:solidFill>
            <a:prstDash val="solid"/>
            <a:miter lim="800000"/>
            <a:headEnd type="none" w="sm" len="sm"/>
            <a:tailEnd type="none" w="sm" len="sm"/>
          </a:ln>
        </p:spPr>
      </p:cxnSp>
      <p:cxnSp>
        <p:nvCxnSpPr>
          <p:cNvPr id="30" name="Google Shape;140;p3">
            <a:extLst>
              <a:ext uri="{FF2B5EF4-FFF2-40B4-BE49-F238E27FC236}">
                <a16:creationId xmlns:a16="http://schemas.microsoft.com/office/drawing/2014/main" id="{802955AF-A697-15E7-63C6-5CE78ED058CB}"/>
              </a:ext>
            </a:extLst>
          </p:cNvPr>
          <p:cNvCxnSpPr>
            <a:cxnSpLocks/>
          </p:cNvCxnSpPr>
          <p:nvPr/>
        </p:nvCxnSpPr>
        <p:spPr>
          <a:xfrm>
            <a:off x="5598946" y="2400425"/>
            <a:ext cx="0" cy="738910"/>
          </a:xfrm>
          <a:prstGeom prst="straightConnector1">
            <a:avLst/>
          </a:prstGeom>
          <a:noFill/>
          <a:ln w="19050" cap="flat" cmpd="sng">
            <a:solidFill>
              <a:schemeClr val="accent1"/>
            </a:solidFill>
            <a:prstDash val="solid"/>
            <a:miter lim="800000"/>
            <a:headEnd type="none" w="sm" len="sm"/>
            <a:tailEnd type="none" w="sm" len="sm"/>
          </a:ln>
        </p:spPr>
      </p:cxnSp>
      <p:sp>
        <p:nvSpPr>
          <p:cNvPr id="31" name="Google Shape;141;p3">
            <a:extLst>
              <a:ext uri="{FF2B5EF4-FFF2-40B4-BE49-F238E27FC236}">
                <a16:creationId xmlns:a16="http://schemas.microsoft.com/office/drawing/2014/main" id="{39A3DAB4-38DD-B0AF-5E41-86FE8D8EE13A}"/>
              </a:ext>
            </a:extLst>
          </p:cNvPr>
          <p:cNvSpPr txBox="1"/>
          <p:nvPr/>
        </p:nvSpPr>
        <p:spPr>
          <a:xfrm>
            <a:off x="5222848" y="1477095"/>
            <a:ext cx="234566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panose="020F0502020204030204" pitchFamily="34" charset="0"/>
                <a:ea typeface="Arial"/>
                <a:cs typeface="Calibri" panose="020F0502020204030204" pitchFamily="34" charset="0"/>
                <a:sym typeface="Arial"/>
              </a:rPr>
              <a:t>1994</a:t>
            </a:r>
            <a:endParaRPr>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a:solidFill>
                  <a:schemeClr val="dk1"/>
                </a:solidFill>
                <a:latin typeface="Calibri" panose="020F0502020204030204" pitchFamily="34" charset="0"/>
                <a:ea typeface="Arial"/>
                <a:cs typeface="Calibri" panose="020F0502020204030204" pitchFamily="34" charset="0"/>
                <a:sym typeface="Arial"/>
              </a:rPr>
              <a:t>Hopi, Apache opt-out</a:t>
            </a:r>
            <a:endParaRPr>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a:solidFill>
                  <a:schemeClr val="dk1"/>
                </a:solidFill>
                <a:latin typeface="Calibri" panose="020F0502020204030204" pitchFamily="34" charset="0"/>
                <a:ea typeface="Arial"/>
                <a:cs typeface="Calibri" panose="020F0502020204030204" pitchFamily="34" charset="0"/>
                <a:sym typeface="Arial"/>
              </a:rPr>
              <a:t>SCdlS Statement</a:t>
            </a:r>
            <a:endParaRPr>
              <a:latin typeface="Calibri" panose="020F0502020204030204" pitchFamily="34" charset="0"/>
              <a:cs typeface="Calibri" panose="020F0502020204030204" pitchFamily="34" charset="0"/>
            </a:endParaRPr>
          </a:p>
        </p:txBody>
      </p:sp>
      <p:sp>
        <p:nvSpPr>
          <p:cNvPr id="32" name="Google Shape;142;p3">
            <a:extLst>
              <a:ext uri="{FF2B5EF4-FFF2-40B4-BE49-F238E27FC236}">
                <a16:creationId xmlns:a16="http://schemas.microsoft.com/office/drawing/2014/main" id="{6B80763F-F8A0-7E92-CC4A-B0087A0CCB78}"/>
              </a:ext>
            </a:extLst>
          </p:cNvPr>
          <p:cNvSpPr txBox="1"/>
          <p:nvPr/>
        </p:nvSpPr>
        <p:spPr>
          <a:xfrm>
            <a:off x="5422329" y="4151531"/>
            <a:ext cx="234566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panose="020F0502020204030204" pitchFamily="34" charset="0"/>
                <a:ea typeface="Arial"/>
                <a:cs typeface="Calibri" panose="020F0502020204030204" pitchFamily="34" charset="0"/>
                <a:sym typeface="Arial"/>
              </a:rPr>
              <a:t>1995</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dirty="0">
                <a:solidFill>
                  <a:schemeClr val="dk1"/>
                </a:solidFill>
                <a:latin typeface="Calibri" panose="020F0502020204030204" pitchFamily="34" charset="0"/>
                <a:ea typeface="Arial"/>
                <a:cs typeface="Calibri" panose="020F0502020204030204" pitchFamily="34" charset="0"/>
                <a:sym typeface="Arial"/>
              </a:rPr>
              <a:t>Tambunan Statement</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dirty="0">
                <a:solidFill>
                  <a:schemeClr val="dk1"/>
                </a:solidFill>
                <a:latin typeface="Calibri" panose="020F0502020204030204" pitchFamily="34" charset="0"/>
                <a:ea typeface="Arial"/>
                <a:cs typeface="Calibri" panose="020F0502020204030204" pitchFamily="34" charset="0"/>
                <a:sym typeface="Arial"/>
              </a:rPr>
              <a:t>Suva Statement</a:t>
            </a:r>
            <a:endParaRPr dirty="0">
              <a:latin typeface="Calibri" panose="020F0502020204030204" pitchFamily="34" charset="0"/>
              <a:cs typeface="Calibri" panose="020F0502020204030204" pitchFamily="34" charset="0"/>
            </a:endParaRPr>
          </a:p>
        </p:txBody>
      </p:sp>
      <p:sp>
        <p:nvSpPr>
          <p:cNvPr id="33" name="Google Shape;143;p3">
            <a:extLst>
              <a:ext uri="{FF2B5EF4-FFF2-40B4-BE49-F238E27FC236}">
                <a16:creationId xmlns:a16="http://schemas.microsoft.com/office/drawing/2014/main" id="{D551D387-3CCB-289C-B74D-253ACD491680}"/>
              </a:ext>
            </a:extLst>
          </p:cNvPr>
          <p:cNvSpPr txBox="1"/>
          <p:nvPr/>
        </p:nvSpPr>
        <p:spPr>
          <a:xfrm>
            <a:off x="10727823" y="6544131"/>
            <a:ext cx="202243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panose="020F0502020204030204" pitchFamily="34" charset="0"/>
                <a:ea typeface="Arial"/>
                <a:cs typeface="Calibri" panose="020F0502020204030204" pitchFamily="34" charset="0"/>
                <a:sym typeface="Arial"/>
              </a:rPr>
              <a:t>Carroll et al. (2020)</a:t>
            </a:r>
            <a:endParaRPr>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0683929A-FAA4-C2F8-6A93-FB2C5C7DDB52}"/>
              </a:ext>
            </a:extLst>
          </p:cNvPr>
          <p:cNvSpPr txBox="1"/>
          <p:nvPr/>
        </p:nvSpPr>
        <p:spPr bwMode="auto">
          <a:xfrm>
            <a:off x="390317" y="5668385"/>
            <a:ext cx="3872458" cy="405880"/>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US" sz="1050" b="1" dirty="0">
                <a:solidFill>
                  <a:srgbClr val="3F3F3F"/>
                </a:solidFill>
                <a:latin typeface="Calibri" panose="020F0502020204030204" pitchFamily="34" charset="0"/>
                <a:cs typeface="Calibri" panose="020F0502020204030204" pitchFamily="34" charset="0"/>
              </a:rPr>
              <a:t>CARE about and with communities – a Discussion – Wolter, A.</a:t>
            </a:r>
            <a:r>
              <a:rPr lang="en-GB" sz="1050" b="1" noProof="0" dirty="0">
                <a:latin typeface="Calibri" panose="020F0502020204030204" pitchFamily="34" charset="0"/>
                <a:cs typeface="Calibri" panose="020F0502020204030204" pitchFamily="34" charset="0"/>
              </a:rPr>
              <a:t>, 2025 - </a:t>
            </a:r>
            <a:r>
              <a:rPr lang="en-GB" sz="1050" noProof="0" dirty="0">
                <a:latin typeface="Calibri" panose="020F0502020204030204" pitchFamily="34" charset="0"/>
                <a:cs typeface="Calibri" panose="020F0502020204030204" pitchFamily="34" charset="0"/>
              </a:rPr>
              <a:t>presented at the EPOS Summer school 2025</a:t>
            </a:r>
          </a:p>
        </p:txBody>
      </p:sp>
      <p:sp>
        <p:nvSpPr>
          <p:cNvPr id="39" name="Title 2">
            <a:extLst>
              <a:ext uri="{FF2B5EF4-FFF2-40B4-BE49-F238E27FC236}">
                <a16:creationId xmlns:a16="http://schemas.microsoft.com/office/drawing/2014/main" id="{F93E8C9C-93C9-E0BE-C6AB-E77398E504A9}"/>
              </a:ext>
            </a:extLst>
          </p:cNvPr>
          <p:cNvSpPr>
            <a:spLocks noGrp="1"/>
          </p:cNvSpPr>
          <p:nvPr>
            <p:ph type="title"/>
          </p:nvPr>
        </p:nvSpPr>
        <p:spPr>
          <a:xfrm>
            <a:off x="838200" y="14867"/>
            <a:ext cx="10515600" cy="1325563"/>
          </a:xfrm>
        </p:spPr>
        <p:txBody>
          <a:bodyPr/>
          <a:lstStyle/>
          <a:p>
            <a:r>
              <a:rPr lang="en-GB" dirty="0"/>
              <a:t>A long journey</a:t>
            </a:r>
          </a:p>
        </p:txBody>
      </p:sp>
    </p:spTree>
    <p:extLst>
      <p:ext uri="{BB962C8B-B14F-4D97-AF65-F5344CB8AC3E}">
        <p14:creationId xmlns:p14="http://schemas.microsoft.com/office/powerpoint/2010/main" val="347378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29E9E4-9AB4-A616-57D4-2E907911EF07}"/>
              </a:ext>
            </a:extLst>
          </p:cNvPr>
          <p:cNvSpPr>
            <a:spLocks noGrp="1"/>
          </p:cNvSpPr>
          <p:nvPr>
            <p:ph type="title"/>
          </p:nvPr>
        </p:nvSpPr>
        <p:spPr>
          <a:xfrm>
            <a:off x="838198" y="18255"/>
            <a:ext cx="10515600" cy="1325563"/>
          </a:xfrm>
        </p:spPr>
        <p:txBody>
          <a:bodyPr/>
          <a:lstStyle/>
          <a:p>
            <a:r>
              <a:rPr lang="it-IT" dirty="0"/>
              <a:t>The CARE </a:t>
            </a:r>
            <a:r>
              <a:rPr lang="it-IT" dirty="0" err="1"/>
              <a:t>Principles</a:t>
            </a:r>
            <a:endParaRPr lang="it-IT" dirty="0"/>
          </a:p>
        </p:txBody>
      </p:sp>
      <p:sp>
        <p:nvSpPr>
          <p:cNvPr id="6" name="Content Placeholder 5">
            <a:extLst>
              <a:ext uri="{FF2B5EF4-FFF2-40B4-BE49-F238E27FC236}">
                <a16:creationId xmlns:a16="http://schemas.microsoft.com/office/drawing/2014/main" id="{F7417D91-B8D2-22F8-717C-154D40F1B394}"/>
              </a:ext>
            </a:extLst>
          </p:cNvPr>
          <p:cNvSpPr>
            <a:spLocks noGrp="1"/>
          </p:cNvSpPr>
          <p:nvPr>
            <p:ph sz="half" idx="1"/>
          </p:nvPr>
        </p:nvSpPr>
        <p:spPr/>
        <p:txBody>
          <a:bodyPr/>
          <a:lstStyle/>
          <a:p>
            <a:r>
              <a:rPr lang="it-IT" b="1" dirty="0" err="1">
                <a:solidFill>
                  <a:srgbClr val="009193"/>
                </a:solidFill>
              </a:rPr>
              <a:t>C</a:t>
            </a:r>
            <a:r>
              <a:rPr lang="it-IT" dirty="0" err="1"/>
              <a:t>ollective</a:t>
            </a:r>
            <a:r>
              <a:rPr lang="it-IT" dirty="0"/>
              <a:t> Benefit</a:t>
            </a:r>
          </a:p>
          <a:p>
            <a:r>
              <a:rPr lang="it-IT" b="1" dirty="0">
                <a:solidFill>
                  <a:srgbClr val="009193"/>
                </a:solidFill>
              </a:rPr>
              <a:t>A</a:t>
            </a:r>
            <a:r>
              <a:rPr lang="it-IT" dirty="0"/>
              <a:t>uthority to Control</a:t>
            </a:r>
          </a:p>
          <a:p>
            <a:r>
              <a:rPr lang="it-IT" b="1" dirty="0" err="1">
                <a:solidFill>
                  <a:srgbClr val="009193"/>
                </a:solidFill>
              </a:rPr>
              <a:t>R</a:t>
            </a:r>
            <a:r>
              <a:rPr lang="it-IT" dirty="0" err="1"/>
              <a:t>esponsibility</a:t>
            </a:r>
            <a:endParaRPr lang="it-IT" dirty="0"/>
          </a:p>
          <a:p>
            <a:r>
              <a:rPr lang="it-IT" b="1" dirty="0">
                <a:solidFill>
                  <a:srgbClr val="009193"/>
                </a:solidFill>
              </a:rPr>
              <a:t>E</a:t>
            </a:r>
            <a:r>
              <a:rPr lang="it-IT" dirty="0"/>
              <a:t>thics</a:t>
            </a:r>
          </a:p>
        </p:txBody>
      </p:sp>
      <p:pic>
        <p:nvPicPr>
          <p:cNvPr id="8" name="Content Placeholder 7">
            <a:extLst>
              <a:ext uri="{FF2B5EF4-FFF2-40B4-BE49-F238E27FC236}">
                <a16:creationId xmlns:a16="http://schemas.microsoft.com/office/drawing/2014/main" id="{BDB85197-BF3D-EA33-B094-769E664B6411}"/>
              </a:ext>
            </a:extLst>
          </p:cNvPr>
          <p:cNvPicPr>
            <a:picLocks noGrp="1" noChangeAspect="1"/>
          </p:cNvPicPr>
          <p:nvPr>
            <p:ph sz="half" idx="2"/>
          </p:nvPr>
        </p:nvPicPr>
        <p:blipFill>
          <a:blip r:embed="rId2"/>
          <a:stretch>
            <a:fillRect/>
          </a:stretch>
        </p:blipFill>
        <p:spPr>
          <a:xfrm>
            <a:off x="6172200" y="2104191"/>
            <a:ext cx="5181600" cy="3095865"/>
          </a:xfrm>
          <a:prstGeom prst="rect">
            <a:avLst/>
          </a:prstGeom>
        </p:spPr>
      </p:pic>
      <p:sp>
        <p:nvSpPr>
          <p:cNvPr id="10" name="TextBox 9">
            <a:extLst>
              <a:ext uri="{FF2B5EF4-FFF2-40B4-BE49-F238E27FC236}">
                <a16:creationId xmlns:a16="http://schemas.microsoft.com/office/drawing/2014/main" id="{A0C36E26-9DEA-6DBE-9C50-CBD44E5167CC}"/>
              </a:ext>
            </a:extLst>
          </p:cNvPr>
          <p:cNvSpPr txBox="1"/>
          <p:nvPr/>
        </p:nvSpPr>
        <p:spPr>
          <a:xfrm>
            <a:off x="914400" y="4001294"/>
            <a:ext cx="5181600" cy="1477328"/>
          </a:xfrm>
          <a:prstGeom prst="rect">
            <a:avLst/>
          </a:prstGeom>
          <a:noFill/>
        </p:spPr>
        <p:txBody>
          <a:bodyPr wrap="square">
            <a:spAutoFit/>
          </a:bodyPr>
          <a:lstStyle/>
          <a:p>
            <a:r>
              <a:rPr lang="en-IT" dirty="0"/>
              <a:t>Research Data Alliance International Indigenous Data Sovereignty Interest Group. (September 2019). “CARE Principles for Indigenous Data Governance.” The Global Indigenous Data Alliance. GIDA-global.org</a:t>
            </a:r>
            <a:endParaRPr lang="it-IT" dirty="0"/>
          </a:p>
        </p:txBody>
      </p:sp>
      <p:sp>
        <p:nvSpPr>
          <p:cNvPr id="11" name="TextBox 10">
            <a:extLst>
              <a:ext uri="{FF2B5EF4-FFF2-40B4-BE49-F238E27FC236}">
                <a16:creationId xmlns:a16="http://schemas.microsoft.com/office/drawing/2014/main" id="{4A2118C4-A090-4E61-4C3D-428548D300DC}"/>
              </a:ext>
            </a:extLst>
          </p:cNvPr>
          <p:cNvSpPr txBox="1"/>
          <p:nvPr/>
        </p:nvSpPr>
        <p:spPr>
          <a:xfrm>
            <a:off x="838198" y="5613559"/>
            <a:ext cx="10337801" cy="523220"/>
          </a:xfrm>
          <a:prstGeom prst="rect">
            <a:avLst/>
          </a:prstGeom>
          <a:noFill/>
        </p:spPr>
        <p:txBody>
          <a:bodyPr wrap="square" rtlCol="0">
            <a:spAutoFit/>
          </a:bodyPr>
          <a:lstStyle/>
          <a:p>
            <a:r>
              <a:rPr lang="it-IT" sz="1400" dirty="0">
                <a:latin typeface="Calibri" panose="020F0502020204030204" pitchFamily="34" charset="0"/>
                <a:cs typeface="Calibri" panose="020F0502020204030204" pitchFamily="34" charset="0"/>
                <a:hlinkClick r:id="rId3"/>
              </a:rPr>
              <a:t>https://www.rd-alliance.org/wp-content/uploads/2024/03/CARE20Principles20for20Indigenous20Data20Governance_OnePagers_FINAL20Sept2006202019.pdf</a:t>
            </a:r>
            <a:r>
              <a:rPr lang="it-IT" sz="1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0319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F3F9-A6BA-8446-3A61-07F7B362F7C5}"/>
              </a:ext>
            </a:extLst>
          </p:cNvPr>
          <p:cNvSpPr>
            <a:spLocks noGrp="1"/>
          </p:cNvSpPr>
          <p:nvPr>
            <p:ph type="title"/>
          </p:nvPr>
        </p:nvSpPr>
        <p:spPr>
          <a:xfrm>
            <a:off x="838200" y="0"/>
            <a:ext cx="10515600" cy="1325563"/>
          </a:xfrm>
        </p:spPr>
        <p:txBody>
          <a:bodyPr/>
          <a:lstStyle/>
          <a:p>
            <a:r>
              <a:rPr lang="it-IT" dirty="0"/>
              <a:t>C: </a:t>
            </a:r>
            <a:r>
              <a:rPr lang="it-IT" dirty="0" err="1"/>
              <a:t>Collective</a:t>
            </a:r>
            <a:r>
              <a:rPr lang="it-IT" dirty="0"/>
              <a:t> Benefit</a:t>
            </a:r>
          </a:p>
        </p:txBody>
      </p:sp>
      <p:pic>
        <p:nvPicPr>
          <p:cNvPr id="4" name="Content Placeholder 3">
            <a:extLst>
              <a:ext uri="{FF2B5EF4-FFF2-40B4-BE49-F238E27FC236}">
                <a16:creationId xmlns:a16="http://schemas.microsoft.com/office/drawing/2014/main" id="{1066786C-BF61-5C52-68B3-83BC412B18DD}"/>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65066" y="365125"/>
            <a:ext cx="3505200" cy="1033868"/>
          </a:xfrm>
          <a:prstGeom prst="rect">
            <a:avLst/>
          </a:prstGeom>
        </p:spPr>
      </p:pic>
      <p:sp>
        <p:nvSpPr>
          <p:cNvPr id="5" name="Content Placeholder 8">
            <a:extLst>
              <a:ext uri="{FF2B5EF4-FFF2-40B4-BE49-F238E27FC236}">
                <a16:creationId xmlns:a16="http://schemas.microsoft.com/office/drawing/2014/main" id="{AE22BB8B-667E-223F-C22E-BC01F2620E55}"/>
              </a:ext>
            </a:extLst>
          </p:cNvPr>
          <p:cNvSpPr txBox="1">
            <a:spLocks/>
          </p:cNvSpPr>
          <p:nvPr/>
        </p:nvSpPr>
        <p:spPr>
          <a:xfrm>
            <a:off x="838200" y="2269065"/>
            <a:ext cx="10515600" cy="3992562"/>
          </a:xfrm>
          <a:prstGeom prst="rect">
            <a:avLst/>
          </a:prstGeom>
        </p:spPr>
        <p:txBody>
          <a:bodyPr vert="horz" lIns="91440" tIns="45720" rIns="91440" bIns="45720" rtlCol="0">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
              </a:spcBef>
            </a:pPr>
            <a:r>
              <a:rPr lang="en-IT" sz="3200" b="1" dirty="0">
                <a:solidFill>
                  <a:srgbClr val="009193"/>
                </a:solidFill>
              </a:rPr>
              <a:t>C1</a:t>
            </a:r>
            <a:r>
              <a:rPr lang="en-IT" dirty="0"/>
              <a:t> </a:t>
            </a:r>
            <a:r>
              <a:rPr lang="en-IT" b="1" dirty="0"/>
              <a:t>For inclusive development and innovation </a:t>
            </a:r>
            <a:br>
              <a:rPr lang="en-IT" b="1" dirty="0"/>
            </a:br>
            <a:r>
              <a:rPr lang="en-IT" sz="2000" dirty="0"/>
              <a:t>Governments and institutions must </a:t>
            </a:r>
            <a:r>
              <a:rPr lang="en-IT" sz="2000" b="1" dirty="0"/>
              <a:t>actively support the use and reuse of data by Indigenous nations and communities</a:t>
            </a:r>
            <a:r>
              <a:rPr lang="en-IT" sz="2000" dirty="0"/>
              <a:t>, facilitating indigenous innivation and self-determined development. </a:t>
            </a:r>
          </a:p>
          <a:p>
            <a:pPr>
              <a:lnSpc>
                <a:spcPct val="100000"/>
              </a:lnSpc>
              <a:spcBef>
                <a:spcPts val="400"/>
              </a:spcBef>
            </a:pPr>
            <a:r>
              <a:rPr lang="en-IT" sz="3200" b="1" dirty="0">
                <a:solidFill>
                  <a:srgbClr val="009193"/>
                </a:solidFill>
              </a:rPr>
              <a:t>C2</a:t>
            </a:r>
            <a:r>
              <a:rPr lang="en-IT" b="1" dirty="0">
                <a:solidFill>
                  <a:srgbClr val="009193"/>
                </a:solidFill>
              </a:rPr>
              <a:t> </a:t>
            </a:r>
            <a:r>
              <a:rPr lang="en-IT" b="1" dirty="0"/>
              <a:t>For improved governance and citizen engagement</a:t>
            </a:r>
            <a:r>
              <a:rPr lang="en-IT" dirty="0"/>
              <a:t> </a:t>
            </a:r>
            <a:br>
              <a:rPr lang="en-IT" dirty="0"/>
            </a:br>
            <a:r>
              <a:rPr lang="en-IT" sz="2000" dirty="0"/>
              <a:t>Ethical use of open data should be used to </a:t>
            </a:r>
            <a:r>
              <a:rPr lang="en-IT" sz="2000" b="1" dirty="0"/>
              <a:t>improve transparency and decision-making </a:t>
            </a:r>
            <a:r>
              <a:rPr lang="en-IT" sz="2000" dirty="0"/>
              <a:t>and provide Indigenous nations and communities with </a:t>
            </a:r>
            <a:r>
              <a:rPr lang="en-IT" sz="2000" b="1" dirty="0"/>
              <a:t>a better understanding </a:t>
            </a:r>
            <a:r>
              <a:rPr lang="en-IT" sz="2000" dirty="0"/>
              <a:t>of their peoples, territories, and resources, and of policies and programmes that affect Indigenous Peoples. </a:t>
            </a:r>
          </a:p>
          <a:p>
            <a:pPr>
              <a:lnSpc>
                <a:spcPct val="100000"/>
              </a:lnSpc>
              <a:spcBef>
                <a:spcPts val="400"/>
              </a:spcBef>
            </a:pPr>
            <a:r>
              <a:rPr lang="en-IT" sz="2800" b="1" dirty="0">
                <a:solidFill>
                  <a:srgbClr val="009193"/>
                </a:solidFill>
              </a:rPr>
              <a:t>C3</a:t>
            </a:r>
            <a:r>
              <a:rPr lang="en-IT" sz="2000" dirty="0"/>
              <a:t> </a:t>
            </a:r>
            <a:r>
              <a:rPr lang="en-IT" b="1" dirty="0"/>
              <a:t>For equitable outcomes </a:t>
            </a:r>
            <a:br>
              <a:rPr lang="en-IT" sz="2000" b="1" dirty="0"/>
            </a:br>
            <a:r>
              <a:rPr lang="en-IT" sz="2000" b="1" dirty="0"/>
              <a:t>Value created from Indigenous data should benefit Indigenous communities </a:t>
            </a:r>
            <a:r>
              <a:rPr lang="en-IT" sz="2000" dirty="0"/>
              <a:t>in an equitable manner and contribute to Indigenous aspirations for wellbeing.</a:t>
            </a:r>
          </a:p>
          <a:p>
            <a:endParaRPr lang="it-IT" dirty="0"/>
          </a:p>
        </p:txBody>
      </p:sp>
      <p:sp>
        <p:nvSpPr>
          <p:cNvPr id="7" name="TextBox 6">
            <a:extLst>
              <a:ext uri="{FF2B5EF4-FFF2-40B4-BE49-F238E27FC236}">
                <a16:creationId xmlns:a16="http://schemas.microsoft.com/office/drawing/2014/main" id="{7DAC9B0A-6BC5-B489-69F8-4469D3937DD5}"/>
              </a:ext>
            </a:extLst>
          </p:cNvPr>
          <p:cNvSpPr txBox="1"/>
          <p:nvPr/>
        </p:nvSpPr>
        <p:spPr>
          <a:xfrm>
            <a:off x="838200" y="1483658"/>
            <a:ext cx="11032066" cy="707886"/>
          </a:xfrm>
          <a:prstGeom prst="rect">
            <a:avLst/>
          </a:prstGeom>
          <a:solidFill>
            <a:srgbClr val="9FCACB"/>
          </a:solidFill>
        </p:spPr>
        <p:txBody>
          <a:bodyPr wrap="square">
            <a:spAutoFit/>
          </a:bodyPr>
          <a:lstStyle/>
          <a:p>
            <a:pPr marL="0" indent="0">
              <a:lnSpc>
                <a:spcPct val="100000"/>
              </a:lnSpc>
              <a:spcBef>
                <a:spcPts val="400"/>
              </a:spcBef>
              <a:buNone/>
            </a:pPr>
            <a:r>
              <a:rPr lang="en-IT" sz="2000" b="1" i="1" dirty="0">
                <a:latin typeface="Calibri" panose="020F0502020204030204" pitchFamily="34" charset="0"/>
                <a:cs typeface="Calibri" panose="020F0502020204030204" pitchFamily="34" charset="0"/>
              </a:rPr>
              <a:t>Data ecosystems shall be designed and function in ways that enable Indigenous Peoples to derive benefit from the data.</a:t>
            </a:r>
          </a:p>
        </p:txBody>
      </p:sp>
    </p:spTree>
    <p:extLst>
      <p:ext uri="{BB962C8B-B14F-4D97-AF65-F5344CB8AC3E}">
        <p14:creationId xmlns:p14="http://schemas.microsoft.com/office/powerpoint/2010/main" val="241060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2714E-1855-03BB-2CA3-6EE65C9B4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FE120-E742-3308-D7EF-F3BDDFE82DF2}"/>
              </a:ext>
            </a:extLst>
          </p:cNvPr>
          <p:cNvSpPr>
            <a:spLocks noGrp="1"/>
          </p:cNvSpPr>
          <p:nvPr>
            <p:ph type="title"/>
          </p:nvPr>
        </p:nvSpPr>
        <p:spPr>
          <a:xfrm>
            <a:off x="838200" y="15169"/>
            <a:ext cx="10515600" cy="1325563"/>
          </a:xfrm>
        </p:spPr>
        <p:txBody>
          <a:bodyPr/>
          <a:lstStyle/>
          <a:p>
            <a:r>
              <a:rPr lang="it-IT" dirty="0"/>
              <a:t>A: Authority to Control</a:t>
            </a:r>
          </a:p>
        </p:txBody>
      </p:sp>
      <p:sp>
        <p:nvSpPr>
          <p:cNvPr id="9" name="Content Placeholder 8">
            <a:extLst>
              <a:ext uri="{FF2B5EF4-FFF2-40B4-BE49-F238E27FC236}">
                <a16:creationId xmlns:a16="http://schemas.microsoft.com/office/drawing/2014/main" id="{A866B2BB-D463-2A38-7A84-AB3C298F118C}"/>
              </a:ext>
            </a:extLst>
          </p:cNvPr>
          <p:cNvSpPr>
            <a:spLocks noGrp="1"/>
          </p:cNvSpPr>
          <p:nvPr>
            <p:ph idx="1"/>
          </p:nvPr>
        </p:nvSpPr>
        <p:spPr>
          <a:xfrm>
            <a:off x="838200" y="2174611"/>
            <a:ext cx="10515600" cy="4070084"/>
          </a:xfrm>
        </p:spPr>
        <p:txBody>
          <a:bodyPr/>
          <a:lstStyle/>
          <a:p>
            <a:pPr>
              <a:lnSpc>
                <a:spcPct val="100000"/>
              </a:lnSpc>
              <a:spcBef>
                <a:spcPts val="400"/>
              </a:spcBef>
            </a:pPr>
            <a:r>
              <a:rPr lang="en-IT" sz="3200" b="1" dirty="0">
                <a:solidFill>
                  <a:srgbClr val="009193"/>
                </a:solidFill>
              </a:rPr>
              <a:t>A1</a:t>
            </a:r>
            <a:r>
              <a:rPr lang="en-IT" sz="2000" b="1" dirty="0"/>
              <a:t> </a:t>
            </a:r>
            <a:r>
              <a:rPr lang="en-IT" b="1" dirty="0"/>
              <a:t>Recognizing rights and interests</a:t>
            </a:r>
            <a:br>
              <a:rPr lang="en-IT" sz="2000" b="1" dirty="0"/>
            </a:br>
            <a:r>
              <a:rPr lang="en-IT" sz="2000" dirty="0"/>
              <a:t>Indigenous Peoples have </a:t>
            </a:r>
            <a:r>
              <a:rPr lang="en-IT" sz="2000" b="1" dirty="0"/>
              <a:t>rights and interests in both Indigenous Knowledge and Indigenous data</a:t>
            </a:r>
            <a:r>
              <a:rPr lang="en-IT" sz="2000" dirty="0"/>
              <a:t>, and collective and individual rights to </a:t>
            </a:r>
            <a:r>
              <a:rPr lang="en-IT" sz="2000" b="1" dirty="0"/>
              <a:t>free, prior, and informed consent </a:t>
            </a:r>
            <a:r>
              <a:rPr lang="en-IT" sz="2000" dirty="0"/>
              <a:t>in the collection and use of such data, </a:t>
            </a:r>
            <a:r>
              <a:rPr lang="en-IT" sz="2000" b="1" dirty="0"/>
              <a:t>including the development of data policies and protocols for collection</a:t>
            </a:r>
            <a:r>
              <a:rPr lang="en-IT" sz="2000" dirty="0"/>
              <a:t>. </a:t>
            </a:r>
          </a:p>
          <a:p>
            <a:pPr>
              <a:lnSpc>
                <a:spcPct val="100000"/>
              </a:lnSpc>
              <a:spcBef>
                <a:spcPts val="400"/>
              </a:spcBef>
            </a:pPr>
            <a:r>
              <a:rPr lang="en-IT" sz="3200" b="1" dirty="0">
                <a:solidFill>
                  <a:srgbClr val="009193"/>
                </a:solidFill>
              </a:rPr>
              <a:t>A2</a:t>
            </a:r>
            <a:r>
              <a:rPr lang="en-IT" sz="2800" b="1" dirty="0">
                <a:solidFill>
                  <a:srgbClr val="009193"/>
                </a:solidFill>
              </a:rPr>
              <a:t> </a:t>
            </a:r>
            <a:r>
              <a:rPr lang="en-IT" b="1" dirty="0"/>
              <a:t>Data for governance</a:t>
            </a:r>
            <a:r>
              <a:rPr lang="en-IT" dirty="0"/>
              <a:t> </a:t>
            </a:r>
            <a:br>
              <a:rPr lang="en-IT" sz="2000" dirty="0"/>
            </a:br>
            <a:r>
              <a:rPr lang="en-IT" sz="2000" dirty="0"/>
              <a:t>Indigenous Peoples have the right  to data that are relevant to their world views and empower self-determination and effective self-governance. </a:t>
            </a:r>
          </a:p>
          <a:p>
            <a:pPr>
              <a:lnSpc>
                <a:spcPct val="100000"/>
              </a:lnSpc>
              <a:spcBef>
                <a:spcPts val="400"/>
              </a:spcBef>
            </a:pPr>
            <a:r>
              <a:rPr lang="en-IT" sz="3200" b="1" dirty="0">
                <a:solidFill>
                  <a:srgbClr val="009193"/>
                </a:solidFill>
              </a:rPr>
              <a:t>A3</a:t>
            </a:r>
            <a:r>
              <a:rPr lang="en-IT" sz="2800" b="1" dirty="0">
                <a:solidFill>
                  <a:srgbClr val="009193"/>
                </a:solidFill>
              </a:rPr>
              <a:t> </a:t>
            </a:r>
            <a:r>
              <a:rPr lang="en-IT" b="1" dirty="0"/>
              <a:t>Governance of data</a:t>
            </a:r>
            <a:r>
              <a:rPr lang="en-IT" dirty="0"/>
              <a:t> </a:t>
            </a:r>
          </a:p>
          <a:p>
            <a:pPr>
              <a:lnSpc>
                <a:spcPct val="100000"/>
              </a:lnSpc>
              <a:spcBef>
                <a:spcPts val="400"/>
              </a:spcBef>
            </a:pPr>
            <a:r>
              <a:rPr lang="en-IT" sz="2000" dirty="0"/>
              <a:t>Indigenous Peoples have the </a:t>
            </a:r>
            <a:r>
              <a:rPr lang="en-IT" sz="2000" b="1" dirty="0"/>
              <a:t>right to develop cultural governance protocols for Indigenous data and be active leaders in the stewardship of, and access to, Indigenous data</a:t>
            </a:r>
            <a:r>
              <a:rPr lang="en-IT" sz="2000" dirty="0"/>
              <a:t> especially in the context of Indigenous Knowledge.</a:t>
            </a:r>
            <a:endParaRPr lang="it-IT" sz="2000" dirty="0"/>
          </a:p>
        </p:txBody>
      </p:sp>
      <p:pic>
        <p:nvPicPr>
          <p:cNvPr id="10" name="Picture 9">
            <a:extLst>
              <a:ext uri="{FF2B5EF4-FFF2-40B4-BE49-F238E27FC236}">
                <a16:creationId xmlns:a16="http://schemas.microsoft.com/office/drawing/2014/main" id="{749CB562-45CC-FD1C-6F22-206DA67713A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65066" y="365125"/>
            <a:ext cx="3548682" cy="1033868"/>
          </a:xfrm>
          <a:prstGeom prst="rect">
            <a:avLst/>
          </a:prstGeom>
        </p:spPr>
      </p:pic>
      <p:sp>
        <p:nvSpPr>
          <p:cNvPr id="11" name="TextBox 10">
            <a:extLst>
              <a:ext uri="{FF2B5EF4-FFF2-40B4-BE49-F238E27FC236}">
                <a16:creationId xmlns:a16="http://schemas.microsoft.com/office/drawing/2014/main" id="{4475C73E-2565-2244-0BA9-FAF817989187}"/>
              </a:ext>
            </a:extLst>
          </p:cNvPr>
          <p:cNvSpPr txBox="1"/>
          <p:nvPr/>
        </p:nvSpPr>
        <p:spPr>
          <a:xfrm>
            <a:off x="838200" y="1466725"/>
            <a:ext cx="11032066" cy="707886"/>
          </a:xfrm>
          <a:prstGeom prst="rect">
            <a:avLst/>
          </a:prstGeom>
          <a:solidFill>
            <a:srgbClr val="9FCACB"/>
          </a:solidFill>
        </p:spPr>
        <p:txBody>
          <a:bodyPr wrap="square">
            <a:spAutoFit/>
          </a:bodyPr>
          <a:lstStyle/>
          <a:p>
            <a:r>
              <a:rPr lang="en-IT" sz="2000" b="1" i="1" dirty="0">
                <a:latin typeface="Calibri" panose="020F0502020204030204" pitchFamily="34" charset="0"/>
                <a:cs typeface="Calibri" panose="020F0502020204030204" pitchFamily="34" charset="0"/>
              </a:rPr>
              <a:t>Indigenous Peoples’ rights and interests in Indigenous data must be recognised and their authority to control such data be empowered. </a:t>
            </a:r>
          </a:p>
        </p:txBody>
      </p:sp>
    </p:spTree>
    <p:extLst>
      <p:ext uri="{BB962C8B-B14F-4D97-AF65-F5344CB8AC3E}">
        <p14:creationId xmlns:p14="http://schemas.microsoft.com/office/powerpoint/2010/main" val="70471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A4457-E2E3-491C-FE25-357B2B494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8AC5D-AB51-D84F-BD2F-6C68C9448913}"/>
              </a:ext>
            </a:extLst>
          </p:cNvPr>
          <p:cNvSpPr>
            <a:spLocks noGrp="1"/>
          </p:cNvSpPr>
          <p:nvPr>
            <p:ph type="title"/>
          </p:nvPr>
        </p:nvSpPr>
        <p:spPr>
          <a:xfrm>
            <a:off x="838200" y="3880"/>
            <a:ext cx="10515600" cy="1325563"/>
          </a:xfrm>
        </p:spPr>
        <p:txBody>
          <a:bodyPr/>
          <a:lstStyle/>
          <a:p>
            <a:r>
              <a:rPr lang="it-IT" dirty="0" err="1"/>
              <a:t>R</a:t>
            </a:r>
            <a:r>
              <a:rPr lang="it-IT" dirty="0"/>
              <a:t>: </a:t>
            </a:r>
            <a:r>
              <a:rPr lang="it-IT" dirty="0" err="1"/>
              <a:t>Responsibility</a:t>
            </a:r>
            <a:endParaRPr lang="it-IT" dirty="0"/>
          </a:p>
        </p:txBody>
      </p:sp>
      <p:sp>
        <p:nvSpPr>
          <p:cNvPr id="9" name="Content Placeholder 8">
            <a:extLst>
              <a:ext uri="{FF2B5EF4-FFF2-40B4-BE49-F238E27FC236}">
                <a16:creationId xmlns:a16="http://schemas.microsoft.com/office/drawing/2014/main" id="{8D8DEAB3-1051-2536-2A5E-3919C58DFA7A}"/>
              </a:ext>
            </a:extLst>
          </p:cNvPr>
          <p:cNvSpPr>
            <a:spLocks noGrp="1"/>
          </p:cNvSpPr>
          <p:nvPr>
            <p:ph idx="1"/>
          </p:nvPr>
        </p:nvSpPr>
        <p:spPr>
          <a:xfrm>
            <a:off x="838200" y="2191544"/>
            <a:ext cx="10515600" cy="4070084"/>
          </a:xfrm>
        </p:spPr>
        <p:txBody>
          <a:bodyPr/>
          <a:lstStyle/>
          <a:p>
            <a:pPr>
              <a:lnSpc>
                <a:spcPct val="100000"/>
              </a:lnSpc>
              <a:spcBef>
                <a:spcPts val="400"/>
              </a:spcBef>
            </a:pPr>
            <a:r>
              <a:rPr lang="en-IT" sz="3200" b="1" dirty="0">
                <a:solidFill>
                  <a:srgbClr val="009193"/>
                </a:solidFill>
              </a:rPr>
              <a:t>R1</a:t>
            </a:r>
            <a:r>
              <a:rPr lang="en-IT" sz="2000" b="1" dirty="0"/>
              <a:t> </a:t>
            </a:r>
            <a:r>
              <a:rPr lang="en-IT" b="1" dirty="0"/>
              <a:t>For positive relationships</a:t>
            </a:r>
            <a:r>
              <a:rPr lang="en-IT" dirty="0"/>
              <a:t> </a:t>
            </a:r>
            <a:br>
              <a:rPr lang="en-IT" sz="2000" dirty="0"/>
            </a:br>
            <a:r>
              <a:rPr lang="en-IT" sz="2000" b="1" dirty="0"/>
              <a:t>Indigenous data use is unviable unless linked to relationships built on respect, reciprocity, trust, and mutual understanding</a:t>
            </a:r>
            <a:r>
              <a:rPr lang="en-IT" sz="2000" dirty="0"/>
              <a:t>. Those working with them are responsible for ensuring that their creation, interpretation, and use </a:t>
            </a:r>
            <a:r>
              <a:rPr lang="en-IT" sz="2000" b="1" dirty="0"/>
              <a:t>respect the dignity </a:t>
            </a:r>
            <a:r>
              <a:rPr lang="en-IT" sz="2000" dirty="0"/>
              <a:t>of Indigenous nations and communities. </a:t>
            </a:r>
          </a:p>
          <a:p>
            <a:pPr>
              <a:lnSpc>
                <a:spcPct val="100000"/>
              </a:lnSpc>
              <a:spcBef>
                <a:spcPts val="400"/>
              </a:spcBef>
            </a:pPr>
            <a:r>
              <a:rPr lang="en-IT" sz="3200" b="1" dirty="0">
                <a:solidFill>
                  <a:srgbClr val="009193"/>
                </a:solidFill>
              </a:rPr>
              <a:t>R2</a:t>
            </a:r>
            <a:r>
              <a:rPr lang="en-IT" sz="2000" b="1" dirty="0"/>
              <a:t> </a:t>
            </a:r>
            <a:r>
              <a:rPr lang="en-IT" b="1" dirty="0"/>
              <a:t>For expanding capability and capacity</a:t>
            </a:r>
            <a:r>
              <a:rPr lang="en-IT" dirty="0"/>
              <a:t> </a:t>
            </a:r>
            <a:br>
              <a:rPr lang="en-IT" sz="2000" dirty="0"/>
            </a:br>
            <a:r>
              <a:rPr lang="en-IT" sz="2000" dirty="0"/>
              <a:t>Use of Indigenous data implies the responsibility to </a:t>
            </a:r>
            <a:r>
              <a:rPr lang="en-IT" sz="2000" b="1" dirty="0"/>
              <a:t>enhance data literacy within Indigenous communities, supporting the development of Indigenous data and data infrastructure</a:t>
            </a:r>
            <a:r>
              <a:rPr lang="en-IT" sz="2000" dirty="0"/>
              <a:t>.</a:t>
            </a:r>
          </a:p>
          <a:p>
            <a:pPr>
              <a:lnSpc>
                <a:spcPct val="100000"/>
              </a:lnSpc>
              <a:spcBef>
                <a:spcPts val="400"/>
              </a:spcBef>
            </a:pPr>
            <a:r>
              <a:rPr lang="en-IT" sz="3200" b="1" dirty="0">
                <a:solidFill>
                  <a:srgbClr val="009193"/>
                </a:solidFill>
              </a:rPr>
              <a:t>R3 </a:t>
            </a:r>
            <a:r>
              <a:rPr lang="en-IT" b="1" dirty="0"/>
              <a:t>For Indigenous languages and worldviews</a:t>
            </a:r>
            <a:r>
              <a:rPr lang="en-IT" dirty="0"/>
              <a:t> </a:t>
            </a:r>
            <a:br>
              <a:rPr lang="en-IT" sz="2000" dirty="0"/>
            </a:br>
            <a:r>
              <a:rPr lang="en-IT" sz="2000" dirty="0"/>
              <a:t>Resources must be provided to </a:t>
            </a:r>
            <a:r>
              <a:rPr lang="en-IT" sz="2000" b="1" dirty="0"/>
              <a:t>generate data grounded in the languages, worldviews, and lived experiences</a:t>
            </a:r>
            <a:r>
              <a:rPr lang="en-IT" sz="2000" dirty="0"/>
              <a:t> (including values and principles) of Indigenous Peoples.</a:t>
            </a:r>
            <a:endParaRPr lang="it-IT" sz="2000" dirty="0"/>
          </a:p>
        </p:txBody>
      </p:sp>
      <p:pic>
        <p:nvPicPr>
          <p:cNvPr id="4" name="Picture 3">
            <a:extLst>
              <a:ext uri="{FF2B5EF4-FFF2-40B4-BE49-F238E27FC236}">
                <a16:creationId xmlns:a16="http://schemas.microsoft.com/office/drawing/2014/main" id="{F4AD02E3-49C8-56EC-A6C0-491A2294688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41499" y="365125"/>
            <a:ext cx="3595816" cy="1033868"/>
          </a:xfrm>
          <a:prstGeom prst="rect">
            <a:avLst/>
          </a:prstGeom>
        </p:spPr>
      </p:pic>
      <p:sp>
        <p:nvSpPr>
          <p:cNvPr id="5" name="TextBox 4">
            <a:extLst>
              <a:ext uri="{FF2B5EF4-FFF2-40B4-BE49-F238E27FC236}">
                <a16:creationId xmlns:a16="http://schemas.microsoft.com/office/drawing/2014/main" id="{AFBAEE9A-E8C2-0AA6-B634-B6D90F5720DD}"/>
              </a:ext>
            </a:extLst>
          </p:cNvPr>
          <p:cNvSpPr txBox="1"/>
          <p:nvPr/>
        </p:nvSpPr>
        <p:spPr>
          <a:xfrm>
            <a:off x="838200" y="1483658"/>
            <a:ext cx="11032066" cy="707886"/>
          </a:xfrm>
          <a:prstGeom prst="rect">
            <a:avLst/>
          </a:prstGeom>
          <a:solidFill>
            <a:srgbClr val="9FCACB"/>
          </a:solidFill>
        </p:spPr>
        <p:txBody>
          <a:bodyPr wrap="square">
            <a:spAutoFit/>
          </a:bodyPr>
          <a:lstStyle/>
          <a:p>
            <a:r>
              <a:rPr lang="en-IT" sz="2000" b="1" i="1" dirty="0">
                <a:latin typeface="Calibri" panose="020F0502020204030204" pitchFamily="34" charset="0"/>
                <a:cs typeface="Calibri" panose="020F0502020204030204" pitchFamily="34" charset="0"/>
              </a:rPr>
              <a:t>Those working with Indigenous data have a responsibility to share meaningful and openly available evidence on how data are used to support Indigenous Peoples’ selfdetermination and collective benefit. </a:t>
            </a:r>
          </a:p>
        </p:txBody>
      </p:sp>
    </p:spTree>
    <p:extLst>
      <p:ext uri="{BB962C8B-B14F-4D97-AF65-F5344CB8AC3E}">
        <p14:creationId xmlns:p14="http://schemas.microsoft.com/office/powerpoint/2010/main" val="392176236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13142</TotalTime>
  <Words>2705</Words>
  <Application>Microsoft Macintosh PowerPoint</Application>
  <PresentationFormat>Widescreen</PresentationFormat>
  <Paragraphs>142</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Calibri</vt:lpstr>
      <vt:lpstr>Calibri Light</vt:lpstr>
      <vt:lpstr>Office Theme</vt:lpstr>
      <vt:lpstr>Understanding and applying the CARE principles introduction to research data sharing regulations in Europe (and elsewhere)</vt:lpstr>
      <vt:lpstr>Part 1: an introduction to CARE principles</vt:lpstr>
      <vt:lpstr>Not only FAIR: why we need CARE principles?</vt:lpstr>
      <vt:lpstr>Not only FAIR: why we need CARE principles?</vt:lpstr>
      <vt:lpstr>A long journey</vt:lpstr>
      <vt:lpstr>The CARE Principles</vt:lpstr>
      <vt:lpstr>C: Collective Benefit</vt:lpstr>
      <vt:lpstr>A: Authority to Control</vt:lpstr>
      <vt:lpstr>R: Responsibility</vt:lpstr>
      <vt:lpstr>E: Ethics</vt:lpstr>
      <vt:lpstr>Part 2: Illustrating the application of CARE principles through a success story</vt:lpstr>
      <vt:lpstr>A success story:  The Māori Data Governance Model</vt:lpstr>
      <vt:lpstr>A success story:  The Māori Data Governance Model</vt:lpstr>
      <vt:lpstr>Guiding questions</vt:lpstr>
      <vt:lpstr>Resources</vt:lpstr>
      <vt:lpstr>Resources: NZ and the Maori Data Governance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Federica Tanlongo</dc:creator>
  <cp:lastModifiedBy>Federica Tanlongo</cp:lastModifiedBy>
  <cp:revision>29</cp:revision>
  <cp:lastPrinted>2025-06-23T22:07:03Z</cp:lastPrinted>
  <dcterms:created xsi:type="dcterms:W3CDTF">2024-09-12T12:53:35Z</dcterms:created>
  <dcterms:modified xsi:type="dcterms:W3CDTF">2026-06-30T11:03:25Z</dcterms:modified>
</cp:coreProperties>
</file>