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459" r:id="rId3"/>
    <p:sldId id="460" r:id="rId4"/>
    <p:sldId id="461" r:id="rId5"/>
    <p:sldId id="462" r:id="rId6"/>
    <p:sldId id="463" r:id="rId7"/>
    <p:sldId id="464" r:id="rId8"/>
    <p:sldId id="465" r:id="rId9"/>
    <p:sldId id="466" r:id="rId10"/>
    <p:sldId id="468" r:id="rId11"/>
    <p:sldId id="467" r:id="rId12"/>
    <p:sldId id="469" r:id="rId13"/>
    <p:sldId id="262" r:id="rId1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927"/>
    <a:srgbClr val="E5A113"/>
    <a:srgbClr val="FEDC7F"/>
    <a:srgbClr val="9DE9ED"/>
    <a:srgbClr val="9FCACB"/>
    <a:srgbClr val="B0510E"/>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18"/>
    <p:restoredTop sz="92603"/>
  </p:normalViewPr>
  <p:slideViewPr>
    <p:cSldViewPr snapToGrid="0">
      <p:cViewPr varScale="1">
        <p:scale>
          <a:sx n="110" d="100"/>
          <a:sy n="110" d="100"/>
        </p:scale>
        <p:origin x="176" y="24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30/06/2026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52B328-1FC2-1C4B-B807-8716236A14CF}" type="slidenum">
              <a:rPr lang="en-GB" smtClean="0"/>
              <a:t>9</a:t>
            </a:fld>
            <a:endParaRPr lang="en-GB"/>
          </a:p>
        </p:txBody>
      </p:sp>
    </p:spTree>
    <p:extLst>
      <p:ext uri="{BB962C8B-B14F-4D97-AF65-F5344CB8AC3E}">
        <p14:creationId xmlns:p14="http://schemas.microsoft.com/office/powerpoint/2010/main" val="330124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13</a:t>
            </a:fld>
            <a:endParaRPr lang="en-GB"/>
          </a:p>
        </p:txBody>
      </p:sp>
    </p:spTree>
    <p:extLst>
      <p:ext uri="{BB962C8B-B14F-4D97-AF65-F5344CB8AC3E}">
        <p14:creationId xmlns:p14="http://schemas.microsoft.com/office/powerpoint/2010/main" val="3087454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federica.tanlongo@epos-eric.e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www.unesco.org/en/artificial-intelligence/recommendation-ethics" TargetMode="External"/><Relationship Id="rId13" Type="http://schemas.openxmlformats.org/officeDocument/2006/relationships/hyperlink" Target="https://www.epos-eu.org/sites/default/files/2025-09/EPOS%20ERIC%20Code%20of%20Ethics%20%7C%20v%2027%20May%202025.pdf" TargetMode="External"/><Relationship Id="rId3" Type="http://schemas.openxmlformats.org/officeDocument/2006/relationships/hyperlink" Target="https://doi.org/10.54677/MNMH8546" TargetMode="External"/><Relationship Id="rId7" Type="http://schemas.openxmlformats.org/officeDocument/2006/relationships/hyperlink" Target="https://doi.org/10.26356/ECOC" TargetMode="External"/><Relationship Id="rId12" Type="http://schemas.openxmlformats.org/officeDocument/2006/relationships/hyperlink" Target="https://doi.org/10.4401/jgsg-64" TargetMode="External"/><Relationship Id="rId2" Type="http://schemas.openxmlformats.org/officeDocument/2006/relationships/hyperlink" Target="https://www.unesco.org/en/open-science/about" TargetMode="External"/><Relationship Id="rId1" Type="http://schemas.openxmlformats.org/officeDocument/2006/relationships/slideLayout" Target="../slideLayouts/slideLayout3.xml"/><Relationship Id="rId6" Type="http://schemas.openxmlformats.org/officeDocument/2006/relationships/hyperlink" Target="https://allea.org/code-of-conduct/" TargetMode="External"/><Relationship Id="rId11" Type="http://schemas.openxmlformats.org/officeDocument/2006/relationships/hyperlink" Target="https://www.journalofgeoethics.eu/index.php/jgsg/article/view/64" TargetMode="External"/><Relationship Id="rId5" Type="http://schemas.openxmlformats.org/officeDocument/2006/relationships/hyperlink" Target="https://doi.org/10.60566/pxdag-hq931" TargetMode="External"/><Relationship Id="rId10" Type="http://schemas.openxmlformats.org/officeDocument/2006/relationships/hyperlink" Target="https://www.unesco.org/ethics-ai/en/eia" TargetMode="External"/><Relationship Id="rId4" Type="http://schemas.openxmlformats.org/officeDocument/2006/relationships/hyperlink" Target="https://gkhub.earthobservations.org/packages/pxdag-hq931" TargetMode="External"/><Relationship Id="rId9" Type="http://schemas.openxmlformats.org/officeDocument/2006/relationships/hyperlink" Target="https://digital-strategy.ec.europa.eu/en/library/assessment-list-trustworthy-artificial-intelligence-altai-self-assessme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epos-eu.org/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users/pixellicious-13377274/?utm_source=link-attribution&amp;utm_m"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hyperlink" Target="https://www.flaticon.com/free-icons/tribal%22%20title=%22tribal%20icon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200" y="1786241"/>
            <a:ext cx="4546600" cy="3034996"/>
          </a:xfrm>
        </p:spPr>
        <p:txBody>
          <a:bodyPr/>
          <a:lstStyle/>
          <a:p>
            <a:pPr algn="l"/>
            <a:r>
              <a:rPr lang="en-IT" dirty="0"/>
              <a:t>Understanding the Ethical dimension of producing, using and openly distributing geoscientific data:</a:t>
            </a:r>
            <a:br>
              <a:rPr lang="en-GB" dirty="0"/>
            </a:br>
            <a:r>
              <a:rPr lang="en-GB" sz="2400" dirty="0"/>
              <a:t>Introduction and guided discussion</a:t>
            </a:r>
            <a:endParaRPr lang="en-GB"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838200" y="5054600"/>
            <a:ext cx="5124450" cy="889000"/>
          </a:xfrm>
        </p:spPr>
        <p:txBody>
          <a:bodyPr>
            <a:normAutofit/>
          </a:bodyPr>
          <a:lstStyle/>
          <a:p>
            <a:pPr marL="0" indent="0">
              <a:buNone/>
            </a:pPr>
            <a:r>
              <a:rPr lang="en-GB" sz="1800" dirty="0"/>
              <a:t>Federica Tanlongo </a:t>
            </a:r>
            <a:r>
              <a:rPr lang="en-GB" sz="1800" dirty="0">
                <a:solidFill>
                  <a:srgbClr val="FEDC7F"/>
                </a:solidFill>
              </a:rPr>
              <a:t>|</a:t>
            </a:r>
            <a:r>
              <a:rPr lang="en-GB" sz="1800" dirty="0"/>
              <a:t> </a:t>
            </a:r>
            <a:r>
              <a:rPr lang="en-GB" sz="1800" dirty="0">
                <a:hlinkClick r:id="rId3"/>
              </a:rPr>
              <a:t>federica.tanlongo@epos-eric.eu</a:t>
            </a:r>
            <a:r>
              <a:rPr lang="en-GB" sz="1800" dirty="0"/>
              <a:t> </a:t>
            </a:r>
          </a:p>
        </p:txBody>
      </p:sp>
      <p:pic>
        <p:nvPicPr>
          <p:cNvPr id="2" name="Google Shape;97;p1">
            <a:extLst>
              <a:ext uri="{FF2B5EF4-FFF2-40B4-BE49-F238E27FC236}">
                <a16:creationId xmlns:a16="http://schemas.microsoft.com/office/drawing/2014/main" id="{811F1C30-D502-F233-DE5D-ED2D5382397D}"/>
              </a:ext>
            </a:extLst>
          </p:cNvPr>
          <p:cNvPicPr preferRelativeResize="0"/>
          <p:nvPr/>
        </p:nvPicPr>
        <p:blipFill>
          <a:blip r:embed="rId4"/>
          <a:srcRect/>
          <a:stretch/>
        </p:blipFill>
        <p:spPr>
          <a:xfrm>
            <a:off x="6096000" y="413115"/>
            <a:ext cx="5647871" cy="5647871"/>
          </a:xfrm>
          <a:prstGeom prst="rect">
            <a:avLst/>
          </a:prstGeom>
          <a:noFill/>
          <a:ln>
            <a:noFill/>
          </a:ln>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9764A-E0B0-8B74-DB83-3D0831DF3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6D4EC-0E9F-6501-35DF-A73A97CD2312}"/>
              </a:ext>
            </a:extLst>
          </p:cNvPr>
          <p:cNvSpPr>
            <a:spLocks noGrp="1"/>
          </p:cNvSpPr>
          <p:nvPr>
            <p:ph type="ctrTitle"/>
          </p:nvPr>
        </p:nvSpPr>
        <p:spPr/>
        <p:txBody>
          <a:bodyPr/>
          <a:lstStyle/>
          <a:p>
            <a:r>
              <a:rPr lang="en-GB" dirty="0"/>
              <a:t>Part 2: </a:t>
            </a:r>
            <a:r>
              <a:rPr lang="en-IT" i="1" dirty="0"/>
              <a:t>Guided discussion</a:t>
            </a:r>
            <a:endParaRPr lang="en-GB" dirty="0"/>
          </a:p>
        </p:txBody>
      </p:sp>
    </p:spTree>
    <p:extLst>
      <p:ext uri="{BB962C8B-B14F-4D97-AF65-F5344CB8AC3E}">
        <p14:creationId xmlns:p14="http://schemas.microsoft.com/office/powerpoint/2010/main" val="2853259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6FA39B-66AD-29E6-D896-5CC8D13B62E0}"/>
              </a:ext>
            </a:extLst>
          </p:cNvPr>
          <p:cNvSpPr>
            <a:spLocks noGrp="1"/>
          </p:cNvSpPr>
          <p:nvPr>
            <p:ph type="title"/>
          </p:nvPr>
        </p:nvSpPr>
        <p:spPr/>
        <p:txBody>
          <a:bodyPr/>
          <a:lstStyle/>
          <a:p>
            <a:r>
              <a:rPr lang="it-IT" dirty="0"/>
              <a:t>Some </a:t>
            </a:r>
            <a:r>
              <a:rPr lang="it-IT" dirty="0" err="1"/>
              <a:t>guiding</a:t>
            </a:r>
            <a:r>
              <a:rPr lang="it-IT" dirty="0"/>
              <a:t> </a:t>
            </a:r>
            <a:r>
              <a:rPr lang="it-IT" dirty="0" err="1"/>
              <a:t>questions</a:t>
            </a:r>
            <a:r>
              <a:rPr lang="it-IT"/>
              <a:t>…</a:t>
            </a:r>
            <a:endParaRPr lang="it-IT" dirty="0"/>
          </a:p>
        </p:txBody>
      </p:sp>
      <p:sp>
        <p:nvSpPr>
          <p:cNvPr id="6" name="Content Placeholder 5">
            <a:extLst>
              <a:ext uri="{FF2B5EF4-FFF2-40B4-BE49-F238E27FC236}">
                <a16:creationId xmlns:a16="http://schemas.microsoft.com/office/drawing/2014/main" id="{DB763CC8-BA9B-87B2-DB78-C09780EC6B62}"/>
              </a:ext>
            </a:extLst>
          </p:cNvPr>
          <p:cNvSpPr>
            <a:spLocks noGrp="1"/>
          </p:cNvSpPr>
          <p:nvPr>
            <p:ph idx="1"/>
          </p:nvPr>
        </p:nvSpPr>
        <p:spPr/>
        <p:txBody>
          <a:bodyPr/>
          <a:lstStyle/>
          <a:p>
            <a:r>
              <a:rPr lang="en-IT" dirty="0"/>
              <a:t>When does openness become harmful?</a:t>
            </a:r>
          </a:p>
          <a:p>
            <a:r>
              <a:rPr lang="en-IT" dirty="0"/>
              <a:t>Who is responsible when scientific products are reused outside their intended context?</a:t>
            </a:r>
          </a:p>
          <a:p>
            <a:r>
              <a:rPr lang="en-IT" dirty="0"/>
              <a:t>Can AI remain compatible with scientific accountability?</a:t>
            </a:r>
          </a:p>
          <a:p>
            <a:r>
              <a:rPr lang="en-IT" dirty="0"/>
              <a:t>How should research infrastructures balance openness, trust and public safety?</a:t>
            </a:r>
          </a:p>
          <a:p>
            <a:endParaRPr lang="it-IT" dirty="0"/>
          </a:p>
        </p:txBody>
      </p:sp>
    </p:spTree>
    <p:extLst>
      <p:ext uri="{BB962C8B-B14F-4D97-AF65-F5344CB8AC3E}">
        <p14:creationId xmlns:p14="http://schemas.microsoft.com/office/powerpoint/2010/main" val="124496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CB1AB-4DC5-62C6-1B7B-DD8CDC753221}"/>
              </a:ext>
            </a:extLst>
          </p:cNvPr>
          <p:cNvSpPr>
            <a:spLocks noGrp="1"/>
          </p:cNvSpPr>
          <p:nvPr>
            <p:ph type="title"/>
          </p:nvPr>
        </p:nvSpPr>
        <p:spPr>
          <a:xfrm>
            <a:off x="838198" y="18255"/>
            <a:ext cx="11092543" cy="1325563"/>
          </a:xfrm>
        </p:spPr>
        <p:txBody>
          <a:bodyPr/>
          <a:lstStyle/>
          <a:p>
            <a:r>
              <a:rPr lang="it-IT" dirty="0" err="1"/>
              <a:t>Resources</a:t>
            </a:r>
            <a:endParaRPr lang="it-IT" dirty="0"/>
          </a:p>
        </p:txBody>
      </p:sp>
      <p:sp>
        <p:nvSpPr>
          <p:cNvPr id="3" name="Content Placeholder 2">
            <a:extLst>
              <a:ext uri="{FF2B5EF4-FFF2-40B4-BE49-F238E27FC236}">
                <a16:creationId xmlns:a16="http://schemas.microsoft.com/office/drawing/2014/main" id="{D9FF6962-4A59-EDBC-7F7A-03229021F8AB}"/>
              </a:ext>
            </a:extLst>
          </p:cNvPr>
          <p:cNvSpPr>
            <a:spLocks noGrp="1"/>
          </p:cNvSpPr>
          <p:nvPr>
            <p:ph idx="1"/>
          </p:nvPr>
        </p:nvSpPr>
        <p:spPr>
          <a:xfrm>
            <a:off x="838199" y="856344"/>
            <a:ext cx="11234196" cy="5320620"/>
          </a:xfrm>
        </p:spPr>
        <p:txBody>
          <a:bodyPr/>
          <a:lstStyle/>
          <a:p>
            <a:pPr marL="0" indent="0">
              <a:lnSpc>
                <a:spcPts val="1860"/>
              </a:lnSpc>
              <a:spcBef>
                <a:spcPts val="600"/>
              </a:spcBef>
              <a:buNone/>
            </a:pPr>
            <a:r>
              <a:rPr lang="it-IT" sz="2000" b="1" dirty="0"/>
              <a:t>General</a:t>
            </a:r>
          </a:p>
          <a:p>
            <a:pPr>
              <a:lnSpc>
                <a:spcPts val="1860"/>
              </a:lnSpc>
              <a:spcBef>
                <a:spcPts val="600"/>
              </a:spcBef>
            </a:pPr>
            <a:r>
              <a:rPr lang="en-IT" sz="1600" dirty="0"/>
              <a:t>UNESCO (2021). </a:t>
            </a:r>
            <a:r>
              <a:rPr lang="en-IT" sz="1600" i="1" dirty="0"/>
              <a:t>Recommendation on Open Science.(</a:t>
            </a:r>
            <a:r>
              <a:rPr lang="en-IT" sz="1600" dirty="0"/>
              <a:t>explicitly links Open Science to equity, inclusion, public good, and responsible research) - </a:t>
            </a:r>
            <a:r>
              <a:rPr lang="en-GB" sz="1600" dirty="0">
                <a:hlinkClick r:id="rId2"/>
              </a:rPr>
              <a:t>https://www.unesco.org/en/open-science/about</a:t>
            </a:r>
            <a:r>
              <a:rPr lang="en-GB" sz="1600" dirty="0"/>
              <a:t> |DOI  </a:t>
            </a:r>
            <a:r>
              <a:rPr lang="en-IT" sz="1600" dirty="0">
                <a:hlinkClick r:id="rId3"/>
              </a:rPr>
              <a:t>https://doi.org/10.54677/MNMH8546</a:t>
            </a:r>
            <a:r>
              <a:rPr lang="en-IT" sz="1600" dirty="0"/>
              <a:t> (English version)</a:t>
            </a:r>
            <a:endParaRPr lang="en-GB" sz="1600" dirty="0"/>
          </a:p>
          <a:p>
            <a:pPr>
              <a:lnSpc>
                <a:spcPts val="1860"/>
              </a:lnSpc>
              <a:spcBef>
                <a:spcPts val="600"/>
              </a:spcBef>
            </a:pPr>
            <a:r>
              <a:rPr lang="en-IT" sz="1600" dirty="0"/>
              <a:t>Group on Earth Observations (</a:t>
            </a:r>
            <a:r>
              <a:rPr lang="en-IT" sz="1600" b="1" dirty="0"/>
              <a:t>GEO) Data Sharing Principles - </a:t>
            </a:r>
            <a:r>
              <a:rPr lang="en-GB" sz="1600" dirty="0">
                <a:hlinkClick r:id="rId4"/>
              </a:rPr>
              <a:t>https://gkhub.earthobservations.org/packages/pxdag-hq931</a:t>
            </a:r>
            <a:r>
              <a:rPr lang="en-GB" sz="1600" dirty="0"/>
              <a:t> /DOI </a:t>
            </a:r>
            <a:r>
              <a:rPr lang="en-IT" sz="1600" dirty="0">
                <a:hlinkClick r:id="rId5"/>
              </a:rPr>
              <a:t>https://doi.org/10.60566/pxdag-hq931</a:t>
            </a:r>
            <a:r>
              <a:rPr lang="en-IT" sz="1600" dirty="0"/>
              <a:t> </a:t>
            </a:r>
            <a:endParaRPr lang="en-GB" sz="1600" dirty="0"/>
          </a:p>
          <a:p>
            <a:pPr>
              <a:lnSpc>
                <a:spcPts val="1860"/>
              </a:lnSpc>
              <a:spcBef>
                <a:spcPts val="600"/>
              </a:spcBef>
            </a:pPr>
            <a:r>
              <a:rPr lang="en-IT" sz="2000" b="1" dirty="0"/>
              <a:t>Research Integrity </a:t>
            </a:r>
          </a:p>
          <a:p>
            <a:pPr>
              <a:lnSpc>
                <a:spcPts val="1860"/>
              </a:lnSpc>
              <a:spcBef>
                <a:spcPts val="600"/>
              </a:spcBef>
            </a:pPr>
            <a:r>
              <a:rPr lang="en-IT" sz="1600" b="1" dirty="0"/>
              <a:t>European Code of Conduct for Research Integrity (ALLEA), </a:t>
            </a:r>
            <a:r>
              <a:rPr lang="en-IT" sz="1600" dirty="0"/>
              <a:t>2023). </a:t>
            </a:r>
            <a:br>
              <a:rPr lang="en-IT" sz="1600" dirty="0"/>
            </a:br>
            <a:r>
              <a:rPr lang="en-IT" sz="1600" dirty="0">
                <a:hlinkClick r:id="rId6"/>
              </a:rPr>
              <a:t>https://allea.org/code-of-conduct/</a:t>
            </a:r>
            <a:r>
              <a:rPr lang="en-IT" sz="1600" dirty="0"/>
              <a:t> | DOI </a:t>
            </a:r>
            <a:r>
              <a:rPr lang="en-IT" sz="1600" dirty="0">
                <a:hlinkClick r:id="rId7"/>
              </a:rPr>
              <a:t>https://doi.org/10.26356/ECOC</a:t>
            </a:r>
            <a:r>
              <a:rPr lang="en-IT" sz="1600" dirty="0"/>
              <a:t> </a:t>
            </a:r>
            <a:endParaRPr lang="it-IT" sz="1600" b="1" dirty="0"/>
          </a:p>
          <a:p>
            <a:pPr marL="0" indent="0">
              <a:lnSpc>
                <a:spcPts val="1860"/>
              </a:lnSpc>
              <a:spcBef>
                <a:spcPts val="600"/>
              </a:spcBef>
              <a:buNone/>
            </a:pPr>
            <a:r>
              <a:rPr lang="it-IT" sz="2000" b="1" dirty="0"/>
              <a:t>AI: </a:t>
            </a:r>
          </a:p>
          <a:p>
            <a:pPr>
              <a:lnSpc>
                <a:spcPts val="1860"/>
              </a:lnSpc>
              <a:spcBef>
                <a:spcPts val="600"/>
              </a:spcBef>
            </a:pPr>
            <a:r>
              <a:rPr lang="en-IT" sz="1600" b="1" dirty="0"/>
              <a:t>UNESCO Recommendation on the Ethics of AI (2021) - </a:t>
            </a:r>
            <a:r>
              <a:rPr lang="en-IT" sz="1600" dirty="0">
                <a:hlinkClick r:id="rId8"/>
              </a:rPr>
              <a:t>https://www.unesco.org/en/artificial-intelligence/recommendation-ethics</a:t>
            </a:r>
            <a:endParaRPr lang="it-IT" sz="1600" b="1" dirty="0"/>
          </a:p>
          <a:p>
            <a:pPr>
              <a:lnSpc>
                <a:spcPts val="1860"/>
              </a:lnSpc>
              <a:spcBef>
                <a:spcPts val="600"/>
              </a:spcBef>
            </a:pPr>
            <a:r>
              <a:rPr lang="en-IT" sz="1600" b="1" dirty="0"/>
              <a:t>Assessment List for Trustworthy Artificial Intelligence (ALTAI) for self-assessment </a:t>
            </a:r>
            <a:r>
              <a:rPr lang="it-IT" sz="1600" dirty="0">
                <a:hlinkClick r:id="rId9"/>
              </a:rPr>
              <a:t>https://digital-strategy.ec.europa.eu/en/library/assessment-list-trustworthy-artificial-intelligence-altai-self-assessment</a:t>
            </a:r>
            <a:r>
              <a:rPr lang="it-IT" sz="1600" dirty="0"/>
              <a:t>   </a:t>
            </a:r>
          </a:p>
          <a:p>
            <a:pPr>
              <a:lnSpc>
                <a:spcPts val="1860"/>
              </a:lnSpc>
              <a:spcBef>
                <a:spcPts val="600"/>
              </a:spcBef>
            </a:pPr>
            <a:r>
              <a:rPr lang="it-IT" sz="1600" b="1" dirty="0"/>
              <a:t>UNESCO </a:t>
            </a:r>
            <a:r>
              <a:rPr lang="it-IT" sz="1600" b="1" dirty="0" err="1"/>
              <a:t>Ethical</a:t>
            </a:r>
            <a:r>
              <a:rPr lang="it-IT" sz="1600" b="1" dirty="0"/>
              <a:t> Impact </a:t>
            </a:r>
            <a:r>
              <a:rPr lang="it-IT" sz="1600" b="1" dirty="0" err="1"/>
              <a:t>Assessment</a:t>
            </a:r>
            <a:r>
              <a:rPr lang="it-IT" sz="1600" b="1" dirty="0"/>
              <a:t> tool </a:t>
            </a:r>
            <a:r>
              <a:rPr lang="it-IT" sz="1600" dirty="0">
                <a:hlinkClick r:id="rId10"/>
              </a:rPr>
              <a:t>https://www.unesco.org/ethics-ai/en/eia</a:t>
            </a:r>
            <a:r>
              <a:rPr lang="it-IT" sz="1600" dirty="0"/>
              <a:t> </a:t>
            </a:r>
          </a:p>
          <a:p>
            <a:pPr marL="0" indent="0">
              <a:lnSpc>
                <a:spcPts val="1860"/>
              </a:lnSpc>
              <a:spcBef>
                <a:spcPts val="600"/>
              </a:spcBef>
              <a:buNone/>
            </a:pPr>
            <a:r>
              <a:rPr lang="it-IT" sz="2000" b="1" dirty="0"/>
              <a:t>EPOS’ </a:t>
            </a:r>
            <a:r>
              <a:rPr lang="it-IT" sz="2000" b="1" dirty="0" err="1"/>
              <a:t>perspective</a:t>
            </a:r>
            <a:r>
              <a:rPr lang="it-IT" sz="2000" b="1" dirty="0"/>
              <a:t>:</a:t>
            </a:r>
          </a:p>
          <a:p>
            <a:pPr>
              <a:lnSpc>
                <a:spcPts val="1860"/>
              </a:lnSpc>
              <a:spcBef>
                <a:spcPts val="600"/>
              </a:spcBef>
            </a:pPr>
            <a:r>
              <a:rPr lang="it-IT" sz="1600" dirty="0" err="1"/>
              <a:t>Article</a:t>
            </a:r>
            <a:r>
              <a:rPr lang="it-IT" sz="1600" dirty="0"/>
              <a:t>: the </a:t>
            </a:r>
            <a:r>
              <a:rPr lang="it-IT" sz="1600" dirty="0" err="1"/>
              <a:t>Ethical</a:t>
            </a:r>
            <a:r>
              <a:rPr lang="it-IT" sz="1600" dirty="0"/>
              <a:t> </a:t>
            </a:r>
            <a:r>
              <a:rPr lang="it-IT" sz="1600" dirty="0" err="1"/>
              <a:t>Dimension</a:t>
            </a:r>
            <a:r>
              <a:rPr lang="it-IT" sz="1600" dirty="0"/>
              <a:t> of Sharing Solid Earth Science Data -</a:t>
            </a:r>
            <a:r>
              <a:rPr lang="en-IT" sz="1600" dirty="0"/>
              <a:t>   </a:t>
            </a:r>
            <a:r>
              <a:rPr lang="it-IT" sz="1600" dirty="0">
                <a:hlinkClick r:id="rId11"/>
              </a:rPr>
              <a:t>https://www.journalofgeoethics.eu/index.php/jgsg/article/view/64</a:t>
            </a:r>
            <a:r>
              <a:rPr lang="it-IT" sz="1600" dirty="0"/>
              <a:t> | DOI </a:t>
            </a:r>
            <a:r>
              <a:rPr lang="en-IT" sz="1600" dirty="0">
                <a:hlinkClick r:id="rId12"/>
              </a:rPr>
              <a:t>https://doi.org/10.4401/jgsg-64</a:t>
            </a:r>
            <a:endParaRPr lang="it-IT" sz="1600" dirty="0"/>
          </a:p>
          <a:p>
            <a:pPr>
              <a:lnSpc>
                <a:spcPts val="1860"/>
              </a:lnSpc>
              <a:spcBef>
                <a:spcPts val="600"/>
              </a:spcBef>
            </a:pPr>
            <a:r>
              <a:rPr lang="it-IT" sz="1600" b="1" dirty="0"/>
              <a:t>EPOS Code of Ethics </a:t>
            </a:r>
            <a:r>
              <a:rPr lang="it-IT" sz="1600" dirty="0">
                <a:hlinkClick r:id="rId13"/>
              </a:rPr>
              <a:t>https://www.epos-eu.org/sites/default/files/2025-09/EPOS%20ERIC%20Code%20of%20Ethics%20%7C%20v%2027%20May%202025.pdf</a:t>
            </a:r>
            <a:r>
              <a:rPr lang="it-IT" sz="1600" dirty="0"/>
              <a:t> </a:t>
            </a:r>
            <a:endParaRPr lang="it-IT" sz="1800" dirty="0"/>
          </a:p>
        </p:txBody>
      </p:sp>
    </p:spTree>
    <p:extLst>
      <p:ext uri="{BB962C8B-B14F-4D97-AF65-F5344CB8AC3E}">
        <p14:creationId xmlns:p14="http://schemas.microsoft.com/office/powerpoint/2010/main" val="16742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err="1">
                <a:solidFill>
                  <a:srgbClr val="EBA900"/>
                </a:solidFill>
                <a:latin typeface="Calibri" panose="020F0502020204030204" pitchFamily="34" charset="0"/>
                <a:cs typeface="Calibri" panose="020F0502020204030204" pitchFamily="34" charset="0"/>
              </a:rPr>
              <a:t>federica.tanlongo@epos-eric.eu</a:t>
            </a:r>
            <a:endParaRPr lang="en-GB" sz="2400" dirty="0">
              <a:solidFill>
                <a:srgbClr val="EBA900"/>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spTree>
    <p:extLst>
      <p:ext uri="{BB962C8B-B14F-4D97-AF65-F5344CB8AC3E}">
        <p14:creationId xmlns:p14="http://schemas.microsoft.com/office/powerpoint/2010/main" val="428961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40E9-E8F3-08E5-8D6C-CC4A1F92CCDD}"/>
              </a:ext>
            </a:extLst>
          </p:cNvPr>
          <p:cNvSpPr>
            <a:spLocks noGrp="1"/>
          </p:cNvSpPr>
          <p:nvPr>
            <p:ph type="ctrTitle"/>
          </p:nvPr>
        </p:nvSpPr>
        <p:spPr/>
        <p:txBody>
          <a:bodyPr/>
          <a:lstStyle/>
          <a:p>
            <a:r>
              <a:rPr lang="en-GB" dirty="0"/>
              <a:t>Part 1: </a:t>
            </a:r>
            <a:r>
              <a:rPr lang="en-IT" i="1" dirty="0"/>
              <a:t>From FAIR to Responsible: the ethical dimension </a:t>
            </a:r>
            <a:br>
              <a:rPr lang="en-IT" i="1" dirty="0"/>
            </a:br>
            <a:r>
              <a:rPr lang="en-IT" i="1" dirty="0"/>
              <a:t>of sharing Solid Earth Science data</a:t>
            </a:r>
            <a:endParaRPr lang="en-GB" dirty="0"/>
          </a:p>
        </p:txBody>
      </p:sp>
    </p:spTree>
    <p:extLst>
      <p:ext uri="{BB962C8B-B14F-4D97-AF65-F5344CB8AC3E}">
        <p14:creationId xmlns:p14="http://schemas.microsoft.com/office/powerpoint/2010/main" val="2287812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15DA9B-82D6-2735-A01B-B9FE1219D6CF}"/>
              </a:ext>
            </a:extLst>
          </p:cNvPr>
          <p:cNvSpPr>
            <a:spLocks noGrp="1"/>
          </p:cNvSpPr>
          <p:nvPr>
            <p:ph type="title"/>
          </p:nvPr>
        </p:nvSpPr>
        <p:spPr/>
        <p:txBody>
          <a:bodyPr/>
          <a:lstStyle/>
          <a:p>
            <a:r>
              <a:rPr lang="en-IT" dirty="0"/>
              <a:t>Why are we talking about ethics (or ELSI)?</a:t>
            </a:r>
            <a:endParaRPr lang="it-IT" dirty="0"/>
          </a:p>
        </p:txBody>
      </p:sp>
      <p:sp>
        <p:nvSpPr>
          <p:cNvPr id="4" name="Content Placeholder 3">
            <a:extLst>
              <a:ext uri="{FF2B5EF4-FFF2-40B4-BE49-F238E27FC236}">
                <a16:creationId xmlns:a16="http://schemas.microsoft.com/office/drawing/2014/main" id="{EF0B5846-0482-039F-7FE4-65CDED1FDCDF}"/>
              </a:ext>
            </a:extLst>
          </p:cNvPr>
          <p:cNvSpPr>
            <a:spLocks noGrp="1"/>
          </p:cNvSpPr>
          <p:nvPr>
            <p:ph idx="1"/>
          </p:nvPr>
        </p:nvSpPr>
        <p:spPr>
          <a:xfrm>
            <a:off x="838200" y="1825625"/>
            <a:ext cx="8113889" cy="4351338"/>
          </a:xfrm>
        </p:spPr>
        <p:txBody>
          <a:bodyPr/>
          <a:lstStyle/>
          <a:p>
            <a:r>
              <a:rPr lang="en-IT" sz="2000" dirty="0"/>
              <a:t>Open Science mandates to openly share data as one of the key assets of modern research</a:t>
            </a:r>
          </a:p>
          <a:p>
            <a:r>
              <a:rPr lang="en-IT" sz="2000" dirty="0"/>
              <a:t>The idea is that high-value datasets can bring value to society at large, not just research</a:t>
            </a:r>
          </a:p>
          <a:p>
            <a:r>
              <a:rPr lang="en-IT" sz="2000" dirty="0"/>
              <a:t>…But when Earth science data are used for hazard assessment, risk communication and policy decisions, ELSI aspects perforce enter into play</a:t>
            </a:r>
            <a:r>
              <a:rPr lang="en-IT" dirty="0"/>
              <a:t> </a:t>
            </a:r>
          </a:p>
          <a:p>
            <a:pPr lvl="1"/>
            <a:r>
              <a:rPr lang="en-IT" dirty="0"/>
              <a:t>Not just legal compliance: ethical and social aspects become part of the scientific practice</a:t>
            </a:r>
          </a:p>
          <a:p>
            <a:pPr lvl="1"/>
            <a:r>
              <a:rPr lang="en-IT" dirty="0"/>
              <a:t>ELSI as an ecosystem rather than a checklist</a:t>
            </a:r>
          </a:p>
          <a:p>
            <a:pPr marL="0" indent="0" algn="ctr">
              <a:lnSpc>
                <a:spcPct val="100000"/>
              </a:lnSpc>
              <a:buNone/>
            </a:pPr>
            <a:r>
              <a:rPr lang="en-IT" b="1" dirty="0">
                <a:highlight>
                  <a:srgbClr val="FEDC7F"/>
                </a:highlight>
              </a:rPr>
              <a:t>“As Open as possible, as closed as necessary”</a:t>
            </a:r>
          </a:p>
          <a:p>
            <a:pPr algn="ctr"/>
            <a:endParaRPr lang="it-IT" dirty="0"/>
          </a:p>
        </p:txBody>
      </p:sp>
      <p:pic>
        <p:nvPicPr>
          <p:cNvPr id="5" name="Picture 4">
            <a:extLst>
              <a:ext uri="{FF2B5EF4-FFF2-40B4-BE49-F238E27FC236}">
                <a16:creationId xmlns:a16="http://schemas.microsoft.com/office/drawing/2014/main" id="{72BFBF64-A595-4264-1CFB-EDE1093F9E97}"/>
              </a:ext>
            </a:extLst>
          </p:cNvPr>
          <p:cNvPicPr>
            <a:picLocks noChangeAspect="1"/>
          </p:cNvPicPr>
          <p:nvPr/>
        </p:nvPicPr>
        <p:blipFill>
          <a:blip r:embed="rId2"/>
          <a:stretch/>
        </p:blipFill>
        <p:spPr bwMode="auto">
          <a:xfrm>
            <a:off x="8952089" y="2767019"/>
            <a:ext cx="3267056" cy="3267056"/>
          </a:xfrm>
          <a:prstGeom prst="rect">
            <a:avLst/>
          </a:prstGeom>
        </p:spPr>
      </p:pic>
      <p:sp>
        <p:nvSpPr>
          <p:cNvPr id="6" name="TextBox 5">
            <a:extLst>
              <a:ext uri="{FF2B5EF4-FFF2-40B4-BE49-F238E27FC236}">
                <a16:creationId xmlns:a16="http://schemas.microsoft.com/office/drawing/2014/main" id="{0EF17A72-F447-B4E4-DFEA-8251B74A4FE9}"/>
              </a:ext>
            </a:extLst>
          </p:cNvPr>
          <p:cNvSpPr txBox="1"/>
          <p:nvPr/>
        </p:nvSpPr>
        <p:spPr bwMode="auto">
          <a:xfrm>
            <a:off x="9499891" y="1176854"/>
            <a:ext cx="2171452" cy="1455228"/>
          </a:xfrm>
          <a:prstGeom prst="foldedCorner">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defPPr>
              <a:defRPr lang="en-IT"/>
            </a:defPPr>
            <a:lvl1pPr algn="ctr">
              <a:defRPr sz="2400" b="1">
                <a:latin typeface="Calibri" panose="020F0502020204030204" pitchFamily="34" charset="0"/>
                <a:ea typeface="quicksand"/>
                <a:cs typeface="Calibri" panose="020F0502020204030204" pitchFamily="34" charset="0"/>
              </a:defRPr>
            </a:lvl1pPr>
          </a:lstStyle>
          <a:p>
            <a:r>
              <a:rPr lang="en-GB" dirty="0"/>
              <a:t>Openness:</a:t>
            </a:r>
          </a:p>
          <a:p>
            <a:r>
              <a:rPr lang="en-GB" dirty="0"/>
              <a:t>Too much of a good thing?</a:t>
            </a:r>
          </a:p>
        </p:txBody>
      </p:sp>
      <p:sp>
        <p:nvSpPr>
          <p:cNvPr id="7" name="TextBox 6">
            <a:extLst>
              <a:ext uri="{FF2B5EF4-FFF2-40B4-BE49-F238E27FC236}">
                <a16:creationId xmlns:a16="http://schemas.microsoft.com/office/drawing/2014/main" id="{17CE7C90-1B8A-4F09-408E-4BFD1DDED6C3}"/>
              </a:ext>
            </a:extLst>
          </p:cNvPr>
          <p:cNvSpPr txBox="1"/>
          <p:nvPr/>
        </p:nvSpPr>
        <p:spPr bwMode="auto">
          <a:xfrm>
            <a:off x="9017305" y="5948745"/>
            <a:ext cx="3503820" cy="25943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en-GB" sz="1100" noProof="0" dirty="0">
                <a:latin typeface="quicksand"/>
                <a:ea typeface="quicksand"/>
                <a:cs typeface="quicksand"/>
              </a:rPr>
              <a:t>Image by </a:t>
            </a:r>
            <a:r>
              <a:rPr lang="en-GB" sz="1100" u="sng" noProof="0" dirty="0">
                <a:latin typeface="quicksand"/>
                <a:ea typeface="quicksand"/>
                <a:cs typeface="quicksand"/>
                <a:hlinkClick r:id="rId3" tooltip="https://pixabay.com/users/pixellicious-13377274/?utm_source=link-attribution&amp;utm_m"/>
              </a:rPr>
              <a:t>Kalpesh Ajugia</a:t>
            </a:r>
            <a:r>
              <a:rPr lang="en-GB" sz="1100" noProof="0" dirty="0">
                <a:latin typeface="quicksand"/>
                <a:ea typeface="quicksand"/>
                <a:cs typeface="quicksand"/>
              </a:rPr>
              <a:t> on </a:t>
            </a:r>
            <a:r>
              <a:rPr lang="en-GB" sz="1100" noProof="0" dirty="0" err="1">
                <a:latin typeface="quicksand"/>
                <a:ea typeface="quicksand"/>
                <a:cs typeface="quicksand"/>
              </a:rPr>
              <a:t>Pixabay</a:t>
            </a:r>
            <a:r>
              <a:rPr lang="en-GB" sz="1100" noProof="0" dirty="0">
                <a:latin typeface="quicksand"/>
                <a:ea typeface="quicksand"/>
                <a:cs typeface="quicksand"/>
              </a:rPr>
              <a:t>, </a:t>
            </a:r>
            <a:r>
              <a:rPr lang="en-GB" sz="1100" noProof="0" dirty="0" err="1">
                <a:latin typeface="quicksand"/>
                <a:ea typeface="quicksand"/>
                <a:cs typeface="quicksand"/>
              </a:rPr>
              <a:t>modifed</a:t>
            </a:r>
            <a:r>
              <a:rPr lang="en-GB" sz="1100" noProof="0" dirty="0">
                <a:latin typeface="quicksand"/>
                <a:ea typeface="quicksand"/>
                <a:cs typeface="quicksand"/>
              </a:rPr>
              <a:t>.</a:t>
            </a:r>
            <a:endParaRPr lang="en-GB" sz="1100" noProof="0" dirty="0">
              <a:latin typeface="quicksand"/>
              <a:cs typeface="quicksand"/>
            </a:endParaRPr>
          </a:p>
        </p:txBody>
      </p:sp>
    </p:spTree>
    <p:extLst>
      <p:ext uri="{BB962C8B-B14F-4D97-AF65-F5344CB8AC3E}">
        <p14:creationId xmlns:p14="http://schemas.microsoft.com/office/powerpoint/2010/main" val="192123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F573D-EB02-02CD-4C6D-7B042FF8D60A}"/>
              </a:ext>
            </a:extLst>
          </p:cNvPr>
          <p:cNvSpPr>
            <a:spLocks noGrp="1"/>
          </p:cNvSpPr>
          <p:nvPr>
            <p:ph type="title"/>
          </p:nvPr>
        </p:nvSpPr>
        <p:spPr/>
        <p:txBody>
          <a:bodyPr/>
          <a:lstStyle/>
          <a:p>
            <a:r>
              <a:rPr lang="it-IT" dirty="0"/>
              <a:t>Ethics and the </a:t>
            </a:r>
            <a:r>
              <a:rPr lang="it-IT" dirty="0" err="1"/>
              <a:t>journey</a:t>
            </a:r>
            <a:r>
              <a:rPr lang="it-IT" dirty="0"/>
              <a:t> of a dataset</a:t>
            </a:r>
          </a:p>
        </p:txBody>
      </p:sp>
      <p:sp>
        <p:nvSpPr>
          <p:cNvPr id="4" name="Content Placeholder 3">
            <a:extLst>
              <a:ext uri="{FF2B5EF4-FFF2-40B4-BE49-F238E27FC236}">
                <a16:creationId xmlns:a16="http://schemas.microsoft.com/office/drawing/2014/main" id="{5B80FEA5-610C-58A1-F743-5F131BD0CD1E}"/>
              </a:ext>
            </a:extLst>
          </p:cNvPr>
          <p:cNvSpPr>
            <a:spLocks noGrp="1"/>
          </p:cNvSpPr>
          <p:nvPr>
            <p:ph sz="half" idx="2"/>
          </p:nvPr>
        </p:nvSpPr>
        <p:spPr>
          <a:xfrm>
            <a:off x="587022" y="1253331"/>
            <a:ext cx="11300178" cy="4351338"/>
          </a:xfrm>
        </p:spPr>
        <p:txBody>
          <a:bodyPr/>
          <a:lstStyle/>
          <a:p>
            <a:r>
              <a:rPr lang="en-IT" dirty="0"/>
              <a:t>Does the ethical responsibility stay the same along the journey across the data lifecycle?</a:t>
            </a:r>
          </a:p>
          <a:p>
            <a:endParaRPr lang="it-IT" dirty="0"/>
          </a:p>
        </p:txBody>
      </p:sp>
      <p:pic>
        <p:nvPicPr>
          <p:cNvPr id="5" name="Picture 4">
            <a:extLst>
              <a:ext uri="{FF2B5EF4-FFF2-40B4-BE49-F238E27FC236}">
                <a16:creationId xmlns:a16="http://schemas.microsoft.com/office/drawing/2014/main" id="{7C7FA09C-297A-080C-1F39-BB15F5C3EF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p:blipFill>
        <p:spPr bwMode="auto">
          <a:xfrm>
            <a:off x="304800" y="2201598"/>
            <a:ext cx="9531322" cy="3320705"/>
          </a:xfrm>
          <a:prstGeom prst="rect">
            <a:avLst/>
          </a:prstGeom>
        </p:spPr>
      </p:pic>
      <p:sp>
        <p:nvSpPr>
          <p:cNvPr id="6" name=" 5">
            <a:extLst>
              <a:ext uri="{FF2B5EF4-FFF2-40B4-BE49-F238E27FC236}">
                <a16:creationId xmlns:a16="http://schemas.microsoft.com/office/drawing/2014/main" id="{A7833870-C140-4FC9-A54E-F570FBAB9920}"/>
              </a:ext>
            </a:extLst>
          </p:cNvPr>
          <p:cNvSpPr/>
          <p:nvPr/>
        </p:nvSpPr>
        <p:spPr bwMode="auto">
          <a:xfrm>
            <a:off x="714022" y="5604669"/>
            <a:ext cx="7062275" cy="2743200"/>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sz="1600" dirty="0">
                <a:latin typeface="Calibri" panose="020F0502020204030204" pitchFamily="34" charset="0"/>
                <a:ea typeface="Quicksand"/>
                <a:cs typeface="Calibri" panose="020F0502020204030204" pitchFamily="34" charset="0"/>
              </a:rPr>
              <a:t>Picture:</a:t>
            </a:r>
            <a:r>
              <a:rPr sz="2400" dirty="0">
                <a:latin typeface="Calibri" panose="020F0502020204030204" pitchFamily="34" charset="0"/>
                <a:ea typeface="Quicksand"/>
                <a:cs typeface="Calibri" panose="020F0502020204030204" pitchFamily="34" charset="0"/>
              </a:rPr>
              <a:t> </a:t>
            </a:r>
            <a:r>
              <a:rPr sz="1050" b="0" i="0" u="sng" dirty="0">
                <a:solidFill>
                  <a:srgbClr val="1155CC"/>
                </a:solidFill>
                <a:latin typeface="Calibri" panose="020F0502020204030204" pitchFamily="34" charset="0"/>
                <a:ea typeface="Quicksand"/>
                <a:cs typeface="Calibri" panose="020F0502020204030204" pitchFamily="34" charset="0"/>
              </a:rPr>
              <a:t>https://electronics360.globalspec.com/article/4890/optimal-analysis-algorithms-are-</a:t>
            </a:r>
            <a:r>
              <a:rPr sz="1050" b="0" i="0" u="sng" dirty="0" err="1">
                <a:solidFill>
                  <a:srgbClr val="1155CC"/>
                </a:solidFill>
                <a:latin typeface="Calibri" panose="020F0502020204030204" pitchFamily="34" charset="0"/>
                <a:ea typeface="Quicksand"/>
                <a:cs typeface="Calibri" panose="020F0502020204030204" pitchFamily="34" charset="0"/>
              </a:rPr>
              <a:t>iot</a:t>
            </a:r>
            <a:r>
              <a:rPr sz="1050" b="0" i="0" u="sng" dirty="0">
                <a:solidFill>
                  <a:srgbClr val="1155CC"/>
                </a:solidFill>
                <a:latin typeface="Calibri" panose="020F0502020204030204" pitchFamily="34" charset="0"/>
                <a:ea typeface="Quicksand"/>
                <a:cs typeface="Calibri" panose="020F0502020204030204" pitchFamily="34" charset="0"/>
              </a:rPr>
              <a:t>-s-big-opportunity</a:t>
            </a:r>
            <a:endParaRPr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97D2000-DEE6-5748-72DF-5CD0E675280C}"/>
              </a:ext>
            </a:extLst>
          </p:cNvPr>
          <p:cNvSpPr txBox="1"/>
          <p:nvPr/>
        </p:nvSpPr>
        <p:spPr bwMode="auto">
          <a:xfrm>
            <a:off x="10069639" y="2369275"/>
            <a:ext cx="1584043" cy="2985350"/>
          </a:xfrm>
          <a:prstGeom prst="foldedCorner">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p>
            <a:pPr algn="ctr">
              <a:defRPr/>
            </a:pPr>
            <a:r>
              <a:rPr lang="en-GB" sz="2400" b="1" noProof="0" dirty="0">
                <a:latin typeface="Calibri" panose="020F0502020204030204" pitchFamily="34" charset="0"/>
                <a:ea typeface="quicksand"/>
                <a:cs typeface="Calibri" panose="020F0502020204030204" pitchFamily="34" charset="0"/>
              </a:rPr>
              <a:t>We do not decide based on data, we decide based on knowledge</a:t>
            </a:r>
            <a:endParaRPr lang="en-GB" sz="2400" b="1"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4713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D8656E-59B5-42B4-D48D-39698AF9183E}"/>
              </a:ext>
            </a:extLst>
          </p:cNvPr>
          <p:cNvSpPr>
            <a:spLocks noGrp="1"/>
          </p:cNvSpPr>
          <p:nvPr>
            <p:ph type="title"/>
          </p:nvPr>
        </p:nvSpPr>
        <p:spPr/>
        <p:txBody>
          <a:bodyPr/>
          <a:lstStyle/>
          <a:p>
            <a:r>
              <a:rPr lang="en-IT" dirty="0"/>
              <a:t>Slide 3 – Ethics changes with the level of the data</a:t>
            </a:r>
            <a:endParaRPr lang="it-IT" dirty="0"/>
          </a:p>
        </p:txBody>
      </p:sp>
      <p:graphicFrame>
        <p:nvGraphicFramePr>
          <p:cNvPr id="9" name="Content Placeholder 8">
            <a:extLst>
              <a:ext uri="{FF2B5EF4-FFF2-40B4-BE49-F238E27FC236}">
                <a16:creationId xmlns:a16="http://schemas.microsoft.com/office/drawing/2014/main" id="{23EDB5DA-AF99-B1DA-5AC2-D852F5B91172}"/>
              </a:ext>
            </a:extLst>
          </p:cNvPr>
          <p:cNvGraphicFramePr>
            <a:graphicFrameLocks noGrp="1"/>
          </p:cNvGraphicFramePr>
          <p:nvPr>
            <p:ph idx="1"/>
            <p:extLst>
              <p:ext uri="{D42A27DB-BD31-4B8C-83A1-F6EECF244321}">
                <p14:modId xmlns:p14="http://schemas.microsoft.com/office/powerpoint/2010/main" val="262606543"/>
              </p:ext>
            </p:extLst>
          </p:nvPr>
        </p:nvGraphicFramePr>
        <p:xfrm>
          <a:off x="838200" y="1825625"/>
          <a:ext cx="10515597" cy="22250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151848165"/>
                    </a:ext>
                  </a:extLst>
                </a:gridCol>
                <a:gridCol w="3505199">
                  <a:extLst>
                    <a:ext uri="{9D8B030D-6E8A-4147-A177-3AD203B41FA5}">
                      <a16:colId xmlns:a16="http://schemas.microsoft.com/office/drawing/2014/main" val="3096423626"/>
                    </a:ext>
                  </a:extLst>
                </a:gridCol>
                <a:gridCol w="3505199">
                  <a:extLst>
                    <a:ext uri="{9D8B030D-6E8A-4147-A177-3AD203B41FA5}">
                      <a16:colId xmlns:a16="http://schemas.microsoft.com/office/drawing/2014/main" val="2375957750"/>
                    </a:ext>
                  </a:extLst>
                </a:gridCol>
              </a:tblGrid>
              <a:tr h="370840">
                <a:tc>
                  <a:txBody>
                    <a:bodyPr/>
                    <a:lstStyle/>
                    <a:p>
                      <a:pPr>
                        <a:buNone/>
                      </a:pPr>
                      <a:r>
                        <a:rPr lang="en-IT" dirty="0"/>
                        <a:t>Data level</a:t>
                      </a:r>
                    </a:p>
                  </a:txBody>
                  <a:tcPr anchor="ctr"/>
                </a:tc>
                <a:tc>
                  <a:txBody>
                    <a:bodyPr/>
                    <a:lstStyle/>
                    <a:p>
                      <a:pPr>
                        <a:buNone/>
                      </a:pPr>
                      <a:r>
                        <a:rPr lang="en-IT"/>
                        <a:t>Example</a:t>
                      </a:r>
                    </a:p>
                  </a:txBody>
                  <a:tcPr anchor="ctr"/>
                </a:tc>
                <a:tc>
                  <a:txBody>
                    <a:bodyPr/>
                    <a:lstStyle/>
                    <a:p>
                      <a:pPr>
                        <a:buNone/>
                      </a:pPr>
                      <a:r>
                        <a:rPr lang="en-IT"/>
                        <a:t>Main ethical concern</a:t>
                      </a:r>
                    </a:p>
                  </a:txBody>
                  <a:tcPr anchor="ctr"/>
                </a:tc>
                <a:extLst>
                  <a:ext uri="{0D108BD9-81ED-4DB2-BD59-A6C34878D82A}">
                    <a16:rowId xmlns:a16="http://schemas.microsoft.com/office/drawing/2014/main" val="2450235448"/>
                  </a:ext>
                </a:extLst>
              </a:tr>
              <a:tr h="370840">
                <a:tc>
                  <a:txBody>
                    <a:bodyPr/>
                    <a:lstStyle/>
                    <a:p>
                      <a:pPr>
                        <a:buNone/>
                      </a:pPr>
                      <a:r>
                        <a:rPr lang="en-IT"/>
                        <a:t>Raw data</a:t>
                      </a:r>
                    </a:p>
                  </a:txBody>
                  <a:tcPr anchor="ctr"/>
                </a:tc>
                <a:tc>
                  <a:txBody>
                    <a:bodyPr/>
                    <a:lstStyle/>
                    <a:p>
                      <a:pPr>
                        <a:buNone/>
                      </a:pPr>
                      <a:r>
                        <a:rPr lang="en-IT"/>
                        <a:t>Seismogram</a:t>
                      </a:r>
                    </a:p>
                  </a:txBody>
                  <a:tcPr anchor="ctr"/>
                </a:tc>
                <a:tc>
                  <a:txBody>
                    <a:bodyPr/>
                    <a:lstStyle/>
                    <a:p>
                      <a:pPr>
                        <a:buNone/>
                      </a:pPr>
                      <a:r>
                        <a:rPr lang="en-IT"/>
                        <a:t>openness, quality</a:t>
                      </a:r>
                    </a:p>
                  </a:txBody>
                  <a:tcPr anchor="ctr"/>
                </a:tc>
                <a:extLst>
                  <a:ext uri="{0D108BD9-81ED-4DB2-BD59-A6C34878D82A}">
                    <a16:rowId xmlns:a16="http://schemas.microsoft.com/office/drawing/2014/main" val="3415046240"/>
                  </a:ext>
                </a:extLst>
              </a:tr>
              <a:tr h="370840">
                <a:tc>
                  <a:txBody>
                    <a:bodyPr/>
                    <a:lstStyle/>
                    <a:p>
                      <a:pPr>
                        <a:buNone/>
                      </a:pPr>
                      <a:r>
                        <a:rPr lang="en-IT"/>
                        <a:t>Processed data</a:t>
                      </a:r>
                    </a:p>
                  </a:txBody>
                  <a:tcPr anchor="ctr"/>
                </a:tc>
                <a:tc>
                  <a:txBody>
                    <a:bodyPr/>
                    <a:lstStyle/>
                    <a:p>
                      <a:pPr>
                        <a:buNone/>
                      </a:pPr>
                      <a:r>
                        <a:rPr lang="en-IT"/>
                        <a:t>catalogue</a:t>
                      </a:r>
                    </a:p>
                  </a:txBody>
                  <a:tcPr anchor="ctr"/>
                </a:tc>
                <a:tc>
                  <a:txBody>
                    <a:bodyPr/>
                    <a:lstStyle/>
                    <a:p>
                      <a:pPr>
                        <a:buNone/>
                      </a:pPr>
                      <a:r>
                        <a:rPr lang="en-IT"/>
                        <a:t>provenance</a:t>
                      </a:r>
                    </a:p>
                  </a:txBody>
                  <a:tcPr anchor="ctr"/>
                </a:tc>
                <a:extLst>
                  <a:ext uri="{0D108BD9-81ED-4DB2-BD59-A6C34878D82A}">
                    <a16:rowId xmlns:a16="http://schemas.microsoft.com/office/drawing/2014/main" val="4058563904"/>
                  </a:ext>
                </a:extLst>
              </a:tr>
              <a:tr h="370840">
                <a:tc>
                  <a:txBody>
                    <a:bodyPr/>
                    <a:lstStyle/>
                    <a:p>
                      <a:pPr>
                        <a:buNone/>
                      </a:pPr>
                      <a:r>
                        <a:rPr lang="en-IT"/>
                        <a:t>Scientific products</a:t>
                      </a:r>
                    </a:p>
                  </a:txBody>
                  <a:tcPr anchor="ctr"/>
                </a:tc>
                <a:tc>
                  <a:txBody>
                    <a:bodyPr/>
                    <a:lstStyle/>
                    <a:p>
                      <a:pPr>
                        <a:buNone/>
                      </a:pPr>
                      <a:r>
                        <a:rPr lang="en-IT"/>
                        <a:t>Hazard map</a:t>
                      </a:r>
                    </a:p>
                  </a:txBody>
                  <a:tcPr anchor="ctr"/>
                </a:tc>
                <a:tc>
                  <a:txBody>
                    <a:bodyPr/>
                    <a:lstStyle/>
                    <a:p>
                      <a:pPr>
                        <a:buNone/>
                      </a:pPr>
                      <a:r>
                        <a:rPr lang="en-IT"/>
                        <a:t>interpretation</a:t>
                      </a:r>
                    </a:p>
                  </a:txBody>
                  <a:tcPr anchor="ctr"/>
                </a:tc>
                <a:extLst>
                  <a:ext uri="{0D108BD9-81ED-4DB2-BD59-A6C34878D82A}">
                    <a16:rowId xmlns:a16="http://schemas.microsoft.com/office/drawing/2014/main" val="3042170726"/>
                  </a:ext>
                </a:extLst>
              </a:tr>
              <a:tr h="370840">
                <a:tc>
                  <a:txBody>
                    <a:bodyPr/>
                    <a:lstStyle/>
                    <a:p>
                      <a:pPr>
                        <a:buNone/>
                      </a:pPr>
                      <a:r>
                        <a:rPr lang="en-IT"/>
                        <a:t>Integrated products</a:t>
                      </a:r>
                    </a:p>
                  </a:txBody>
                  <a:tcPr anchor="ctr"/>
                </a:tc>
                <a:tc>
                  <a:txBody>
                    <a:bodyPr/>
                    <a:lstStyle/>
                    <a:p>
                      <a:pPr>
                        <a:buNone/>
                      </a:pPr>
                      <a:r>
                        <a:rPr lang="en-IT"/>
                        <a:t>Risk scenarios</a:t>
                      </a:r>
                    </a:p>
                  </a:txBody>
                  <a:tcPr anchor="ctr"/>
                </a:tc>
                <a:tc>
                  <a:txBody>
                    <a:bodyPr/>
                    <a:lstStyle/>
                    <a:p>
                      <a:pPr>
                        <a:buNone/>
                      </a:pPr>
                      <a:r>
                        <a:rPr lang="en-IT"/>
                        <a:t>societal consequences</a:t>
                      </a:r>
                    </a:p>
                  </a:txBody>
                  <a:tcPr anchor="ctr"/>
                </a:tc>
                <a:extLst>
                  <a:ext uri="{0D108BD9-81ED-4DB2-BD59-A6C34878D82A}">
                    <a16:rowId xmlns:a16="http://schemas.microsoft.com/office/drawing/2014/main" val="1622536930"/>
                  </a:ext>
                </a:extLst>
              </a:tr>
              <a:tr h="370840">
                <a:tc>
                  <a:txBody>
                    <a:bodyPr/>
                    <a:lstStyle/>
                    <a:p>
                      <a:pPr>
                        <a:buNone/>
                      </a:pPr>
                      <a:r>
                        <a:rPr lang="en-IT"/>
                        <a:t>Services</a:t>
                      </a:r>
                    </a:p>
                  </a:txBody>
                  <a:tcPr anchor="ctr"/>
                </a:tc>
                <a:tc>
                  <a:txBody>
                    <a:bodyPr/>
                    <a:lstStyle/>
                    <a:p>
                      <a:pPr>
                        <a:buNone/>
                      </a:pPr>
                      <a:r>
                        <a:rPr lang="en-IT" dirty="0"/>
                        <a:t>Decision-support tools</a:t>
                      </a:r>
                    </a:p>
                  </a:txBody>
                  <a:tcPr anchor="ctr"/>
                </a:tc>
                <a:tc>
                  <a:txBody>
                    <a:bodyPr/>
                    <a:lstStyle/>
                    <a:p>
                      <a:pPr>
                        <a:buNone/>
                      </a:pPr>
                      <a:r>
                        <a:rPr lang="en-IT" dirty="0"/>
                        <a:t>appropriate use</a:t>
                      </a:r>
                    </a:p>
                  </a:txBody>
                  <a:tcPr anchor="ctr"/>
                </a:tc>
                <a:extLst>
                  <a:ext uri="{0D108BD9-81ED-4DB2-BD59-A6C34878D82A}">
                    <a16:rowId xmlns:a16="http://schemas.microsoft.com/office/drawing/2014/main" val="3500702640"/>
                  </a:ext>
                </a:extLst>
              </a:tr>
            </a:tbl>
          </a:graphicData>
        </a:graphic>
      </p:graphicFrame>
      <p:sp>
        <p:nvSpPr>
          <p:cNvPr id="11" name="TextBox 10">
            <a:extLst>
              <a:ext uri="{FF2B5EF4-FFF2-40B4-BE49-F238E27FC236}">
                <a16:creationId xmlns:a16="http://schemas.microsoft.com/office/drawing/2014/main" id="{294E0D25-417C-1FDE-EA3F-22FF90C420A6}"/>
              </a:ext>
            </a:extLst>
          </p:cNvPr>
          <p:cNvSpPr txBox="1"/>
          <p:nvPr/>
        </p:nvSpPr>
        <p:spPr>
          <a:xfrm>
            <a:off x="838200" y="4536668"/>
            <a:ext cx="10515597" cy="830997"/>
          </a:xfrm>
          <a:prstGeom prst="rect">
            <a:avLst/>
          </a:prstGeom>
          <a:noFill/>
        </p:spPr>
        <p:txBody>
          <a:bodyPr wrap="square">
            <a:spAutoFit/>
          </a:bodyPr>
          <a:lstStyle/>
          <a:p>
            <a:pPr algn="ctr">
              <a:buNone/>
            </a:pPr>
            <a:r>
              <a:rPr lang="en-IT" sz="2400" dirty="0">
                <a:highlight>
                  <a:srgbClr val="FEDC7F"/>
                </a:highlight>
                <a:latin typeface="Calibri" panose="020F0502020204030204" pitchFamily="34" charset="0"/>
                <a:cs typeface="Calibri" panose="020F0502020204030204" pitchFamily="34" charset="0"/>
              </a:rPr>
              <a:t>Take-home message:</a:t>
            </a:r>
          </a:p>
          <a:p>
            <a:pPr>
              <a:buNone/>
            </a:pPr>
            <a:r>
              <a:rPr lang="en-IT" sz="2400" dirty="0">
                <a:latin typeface="Calibri" panose="020F0502020204030204" pitchFamily="34" charset="0"/>
                <a:cs typeface="Calibri" panose="020F0502020204030204" pitchFamily="34" charset="0"/>
              </a:rPr>
              <a:t>The higher the level of interpretation, the greater the ethical responsibility.</a:t>
            </a:r>
          </a:p>
        </p:txBody>
      </p:sp>
    </p:spTree>
    <p:extLst>
      <p:ext uri="{BB962C8B-B14F-4D97-AF65-F5344CB8AC3E}">
        <p14:creationId xmlns:p14="http://schemas.microsoft.com/office/powerpoint/2010/main" val="208679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0017E0-BD29-2A7B-94E6-FAD5EDFCEEA6}"/>
              </a:ext>
            </a:extLst>
          </p:cNvPr>
          <p:cNvSpPr>
            <a:spLocks noGrp="1"/>
          </p:cNvSpPr>
          <p:nvPr>
            <p:ph type="title"/>
          </p:nvPr>
        </p:nvSpPr>
        <p:spPr/>
        <p:txBody>
          <a:bodyPr/>
          <a:lstStyle/>
          <a:p>
            <a:r>
              <a:rPr lang="en-IT" dirty="0"/>
              <a:t>The ELSI landscape</a:t>
            </a:r>
            <a:endParaRPr lang="it-IT" dirty="0"/>
          </a:p>
        </p:txBody>
      </p:sp>
      <p:sp>
        <p:nvSpPr>
          <p:cNvPr id="5" name="Content Placeholder 4">
            <a:extLst>
              <a:ext uri="{FF2B5EF4-FFF2-40B4-BE49-F238E27FC236}">
                <a16:creationId xmlns:a16="http://schemas.microsoft.com/office/drawing/2014/main" id="{AF796DEA-84C5-C6FA-3F0D-850D6660588F}"/>
              </a:ext>
            </a:extLst>
          </p:cNvPr>
          <p:cNvSpPr>
            <a:spLocks noGrp="1"/>
          </p:cNvSpPr>
          <p:nvPr>
            <p:ph sz="half" idx="1"/>
          </p:nvPr>
        </p:nvSpPr>
        <p:spPr>
          <a:xfrm>
            <a:off x="1416994" y="1396645"/>
            <a:ext cx="4340339" cy="2205668"/>
          </a:xfr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p>
            <a:pPr marL="0" indent="0" algn="ctr">
              <a:buNone/>
            </a:pPr>
            <a:r>
              <a:rPr lang="en-IT" b="1" dirty="0"/>
              <a:t>LEGAL</a:t>
            </a:r>
          </a:p>
          <a:p>
            <a:pPr marL="0">
              <a:lnSpc>
                <a:spcPct val="100000"/>
              </a:lnSpc>
              <a:spcBef>
                <a:spcPts val="600"/>
              </a:spcBef>
            </a:pPr>
            <a:r>
              <a:rPr lang="en-IT" sz="2200" dirty="0"/>
              <a:t>GDPR </a:t>
            </a:r>
          </a:p>
          <a:p>
            <a:pPr marL="0">
              <a:lnSpc>
                <a:spcPct val="100000"/>
              </a:lnSpc>
              <a:spcBef>
                <a:spcPts val="600"/>
              </a:spcBef>
            </a:pPr>
            <a:r>
              <a:rPr lang="en-IT" sz="2200" dirty="0"/>
              <a:t>Intellectual property </a:t>
            </a:r>
          </a:p>
          <a:p>
            <a:pPr marL="0">
              <a:lnSpc>
                <a:spcPct val="100000"/>
              </a:lnSpc>
              <a:spcBef>
                <a:spcPts val="600"/>
              </a:spcBef>
            </a:pPr>
            <a:r>
              <a:rPr lang="en-IT" sz="2200" dirty="0"/>
              <a:t>Licensing </a:t>
            </a:r>
          </a:p>
          <a:p>
            <a:pPr marL="0">
              <a:lnSpc>
                <a:spcPct val="100000"/>
              </a:lnSpc>
              <a:spcBef>
                <a:spcPts val="600"/>
              </a:spcBef>
            </a:pPr>
            <a:endParaRPr lang="it-IT" sz="2200" b="1" dirty="0"/>
          </a:p>
        </p:txBody>
      </p:sp>
      <p:sp>
        <p:nvSpPr>
          <p:cNvPr id="6" name="Content Placeholder 5">
            <a:extLst>
              <a:ext uri="{FF2B5EF4-FFF2-40B4-BE49-F238E27FC236}">
                <a16:creationId xmlns:a16="http://schemas.microsoft.com/office/drawing/2014/main" id="{FA611FDF-688B-FCC9-0867-27D0D84C0668}"/>
              </a:ext>
            </a:extLst>
          </p:cNvPr>
          <p:cNvSpPr>
            <a:spLocks noGrp="1"/>
          </p:cNvSpPr>
          <p:nvPr>
            <p:ph sz="half" idx="2"/>
          </p:nvPr>
        </p:nvSpPr>
        <p:spPr>
          <a:xfrm>
            <a:off x="6750994" y="1396645"/>
            <a:ext cx="4340339" cy="2205668"/>
          </a:xfr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p>
            <a:pPr marL="0" indent="0" algn="ctr">
              <a:buNone/>
            </a:pPr>
            <a:r>
              <a:rPr lang="en-IT" b="1" dirty="0"/>
              <a:t>SOCIETAL</a:t>
            </a:r>
          </a:p>
          <a:p>
            <a:pPr marL="0">
              <a:lnSpc>
                <a:spcPct val="100000"/>
              </a:lnSpc>
              <a:spcBef>
                <a:spcPts val="600"/>
              </a:spcBef>
            </a:pPr>
            <a:r>
              <a:rPr lang="en-IT" sz="2200" dirty="0"/>
              <a:t>Misuse </a:t>
            </a:r>
          </a:p>
          <a:p>
            <a:pPr marL="0">
              <a:lnSpc>
                <a:spcPct val="100000"/>
              </a:lnSpc>
              <a:spcBef>
                <a:spcPts val="600"/>
              </a:spcBef>
            </a:pPr>
            <a:r>
              <a:rPr lang="en-IT" sz="2200" dirty="0"/>
              <a:t>Risk communication </a:t>
            </a:r>
          </a:p>
          <a:p>
            <a:pPr marL="0">
              <a:lnSpc>
                <a:spcPct val="100000"/>
              </a:lnSpc>
              <a:spcBef>
                <a:spcPts val="600"/>
              </a:spcBef>
            </a:pPr>
            <a:r>
              <a:rPr lang="en-IT" sz="2200" dirty="0"/>
              <a:t>Decision making </a:t>
            </a:r>
          </a:p>
          <a:p>
            <a:pPr marL="0">
              <a:lnSpc>
                <a:spcPct val="100000"/>
              </a:lnSpc>
              <a:spcBef>
                <a:spcPts val="600"/>
              </a:spcBef>
            </a:pPr>
            <a:r>
              <a:rPr lang="en-IT" sz="2200" dirty="0"/>
              <a:t>Public trust </a:t>
            </a:r>
          </a:p>
        </p:txBody>
      </p:sp>
      <p:sp>
        <p:nvSpPr>
          <p:cNvPr id="7" name="Content Placeholder 4">
            <a:extLst>
              <a:ext uri="{FF2B5EF4-FFF2-40B4-BE49-F238E27FC236}">
                <a16:creationId xmlns:a16="http://schemas.microsoft.com/office/drawing/2014/main" id="{81E8372C-DB50-94A7-9FF9-06F5A7997899}"/>
              </a:ext>
            </a:extLst>
          </p:cNvPr>
          <p:cNvSpPr txBox="1">
            <a:spLocks/>
          </p:cNvSpPr>
          <p:nvPr/>
        </p:nvSpPr>
        <p:spPr>
          <a:xfrm>
            <a:off x="1416994" y="3951258"/>
            <a:ext cx="4340339" cy="220566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lvl1pPr indent="0" algn="ctr">
              <a:lnSpc>
                <a:spcPct val="114000"/>
              </a:lnSpc>
              <a:spcBef>
                <a:spcPts val="1000"/>
              </a:spcBef>
              <a:buClr>
                <a:schemeClr val="accent1"/>
              </a:buClr>
              <a:buFont typeface="Arial" panose="020B0604020202020204" pitchFamily="34" charset="0"/>
              <a:buNone/>
              <a:defRPr sz="2400" b="1" i="0">
                <a:latin typeface="Calibri" panose="020F0502020204030204" pitchFamily="34" charset="0"/>
                <a:cs typeface="Calibri" panose="020F0502020204030204" pitchFamily="34" charset="0"/>
              </a:defRPr>
            </a:lvl1pPr>
            <a:lvl2pPr marL="685800" indent="-228600">
              <a:lnSpc>
                <a:spcPct val="114000"/>
              </a:lnSpc>
              <a:spcBef>
                <a:spcPts val="500"/>
              </a:spcBef>
              <a:buClr>
                <a:schemeClr val="accent1"/>
              </a:buClr>
              <a:buFont typeface="Arial" panose="020B0604020202020204" pitchFamily="34" charset="0"/>
              <a:buChar char="•"/>
              <a:defRPr sz="2000" b="0" i="0">
                <a:latin typeface="Calibri" panose="020F0502020204030204" pitchFamily="34" charset="0"/>
                <a:cs typeface="Calibri" panose="020F0502020204030204" pitchFamily="34" charset="0"/>
              </a:defRPr>
            </a:lvl2pPr>
            <a:lvl3pPr marL="1143000" indent="-228600">
              <a:lnSpc>
                <a:spcPct val="114000"/>
              </a:lnSpc>
              <a:spcBef>
                <a:spcPts val="500"/>
              </a:spcBef>
              <a:buClr>
                <a:schemeClr val="accent1"/>
              </a:buClr>
              <a:buFont typeface="Arial" panose="020B0604020202020204" pitchFamily="34" charset="0"/>
              <a:buChar char="•"/>
              <a:defRPr b="0" i="0">
                <a:latin typeface="Calibri" panose="020F0502020204030204" pitchFamily="34" charset="0"/>
                <a:cs typeface="Calibri" panose="020F0502020204030204" pitchFamily="34" charset="0"/>
              </a:defRPr>
            </a:lvl3pPr>
            <a:lvl4pPr marL="1600200" indent="-228600">
              <a:lnSpc>
                <a:spcPct val="114000"/>
              </a:lnSpc>
              <a:spcBef>
                <a:spcPts val="500"/>
              </a:spcBef>
              <a:buClr>
                <a:schemeClr val="accent1"/>
              </a:buClr>
              <a:buFont typeface="Arial" panose="020B0604020202020204" pitchFamily="34" charset="0"/>
              <a:buChar char="•"/>
              <a:defRPr sz="1600" b="0" i="0">
                <a:latin typeface="Calibri" panose="020F0502020204030204" pitchFamily="34" charset="0"/>
                <a:cs typeface="Calibri" panose="020F0502020204030204" pitchFamily="34" charset="0"/>
              </a:defRPr>
            </a:lvl4pPr>
            <a:lvl5pPr marL="2057400" indent="-228600">
              <a:lnSpc>
                <a:spcPct val="114000"/>
              </a:lnSpc>
              <a:spcBef>
                <a:spcPts val="500"/>
              </a:spcBef>
              <a:buClr>
                <a:schemeClr val="accent1"/>
              </a:buClr>
              <a:buFont typeface="Arial" panose="020B0604020202020204" pitchFamily="34" charset="0"/>
              <a:buChar char="•"/>
              <a:defRPr sz="1600" b="0" i="0">
                <a:latin typeface="Calibri" panose="020F0502020204030204" pitchFamily="34"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T" dirty="0"/>
              <a:t>SCIENTIFIC</a:t>
            </a:r>
          </a:p>
          <a:p>
            <a:pPr indent="-228600" algn="l">
              <a:lnSpc>
                <a:spcPct val="100000"/>
              </a:lnSpc>
              <a:spcBef>
                <a:spcPts val="600"/>
              </a:spcBef>
              <a:buFont typeface="Arial" panose="020B0604020202020204" pitchFamily="34" charset="0"/>
              <a:buChar char="•"/>
            </a:pPr>
            <a:r>
              <a:rPr lang="en-IT" sz="2200" b="0" dirty="0"/>
              <a:t>Research integrity </a:t>
            </a:r>
          </a:p>
          <a:p>
            <a:pPr indent="-228600" algn="l">
              <a:lnSpc>
                <a:spcPct val="100000"/>
              </a:lnSpc>
              <a:spcBef>
                <a:spcPts val="600"/>
              </a:spcBef>
              <a:buFont typeface="Arial" panose="020B0604020202020204" pitchFamily="34" charset="0"/>
              <a:buChar char="•"/>
            </a:pPr>
            <a:r>
              <a:rPr lang="en-IT" sz="2200" b="0" dirty="0"/>
              <a:t>Data quality </a:t>
            </a:r>
          </a:p>
          <a:p>
            <a:pPr indent="-228600" algn="l">
              <a:lnSpc>
                <a:spcPct val="100000"/>
              </a:lnSpc>
              <a:spcBef>
                <a:spcPts val="600"/>
              </a:spcBef>
              <a:buFont typeface="Arial" panose="020B0604020202020204" pitchFamily="34" charset="0"/>
              <a:buChar char="•"/>
            </a:pPr>
            <a:r>
              <a:rPr lang="en-IT" sz="2200" b="0" dirty="0"/>
              <a:t>Traceability </a:t>
            </a:r>
          </a:p>
          <a:p>
            <a:pPr indent="-228600" algn="l">
              <a:lnSpc>
                <a:spcPct val="100000"/>
              </a:lnSpc>
              <a:spcBef>
                <a:spcPts val="600"/>
              </a:spcBef>
              <a:buFont typeface="Arial" panose="020B0604020202020204" pitchFamily="34" charset="0"/>
              <a:buChar char="•"/>
            </a:pPr>
            <a:r>
              <a:rPr lang="en-IT" sz="2200" b="0" dirty="0"/>
              <a:t>Reproducibility</a:t>
            </a:r>
          </a:p>
        </p:txBody>
      </p:sp>
      <p:sp>
        <p:nvSpPr>
          <p:cNvPr id="8" name="Content Placeholder 5">
            <a:extLst>
              <a:ext uri="{FF2B5EF4-FFF2-40B4-BE49-F238E27FC236}">
                <a16:creationId xmlns:a16="http://schemas.microsoft.com/office/drawing/2014/main" id="{35357891-8F34-FEB6-117A-13E05BB04EAF}"/>
              </a:ext>
            </a:extLst>
          </p:cNvPr>
          <p:cNvSpPr txBox="1">
            <a:spLocks/>
          </p:cNvSpPr>
          <p:nvPr/>
        </p:nvSpPr>
        <p:spPr>
          <a:xfrm>
            <a:off x="6750994" y="3951258"/>
            <a:ext cx="4340339" cy="220566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lvl1pPr indent="0" algn="ctr">
              <a:lnSpc>
                <a:spcPct val="114000"/>
              </a:lnSpc>
              <a:spcBef>
                <a:spcPts val="1000"/>
              </a:spcBef>
              <a:buClr>
                <a:schemeClr val="accent1"/>
              </a:buClr>
              <a:buFont typeface="Arial" panose="020B0604020202020204" pitchFamily="34" charset="0"/>
              <a:buNone/>
              <a:defRPr sz="2400" b="1" i="0">
                <a:latin typeface="Calibri" panose="020F0502020204030204" pitchFamily="34" charset="0"/>
                <a:cs typeface="Calibri" panose="020F0502020204030204" pitchFamily="34" charset="0"/>
              </a:defRPr>
            </a:lvl1pPr>
            <a:lvl2pPr marL="685800" indent="-228600">
              <a:lnSpc>
                <a:spcPct val="114000"/>
              </a:lnSpc>
              <a:spcBef>
                <a:spcPts val="500"/>
              </a:spcBef>
              <a:buClr>
                <a:schemeClr val="accent1"/>
              </a:buClr>
              <a:buFont typeface="Arial" panose="020B0604020202020204" pitchFamily="34" charset="0"/>
              <a:buChar char="•"/>
              <a:defRPr sz="2000" b="0" i="0">
                <a:latin typeface="Calibri" panose="020F0502020204030204" pitchFamily="34" charset="0"/>
                <a:cs typeface="Calibri" panose="020F0502020204030204" pitchFamily="34" charset="0"/>
              </a:defRPr>
            </a:lvl2pPr>
            <a:lvl3pPr marL="1143000" indent="-228600">
              <a:lnSpc>
                <a:spcPct val="114000"/>
              </a:lnSpc>
              <a:spcBef>
                <a:spcPts val="500"/>
              </a:spcBef>
              <a:buClr>
                <a:schemeClr val="accent1"/>
              </a:buClr>
              <a:buFont typeface="Arial" panose="020B0604020202020204" pitchFamily="34" charset="0"/>
              <a:buChar char="•"/>
              <a:defRPr b="0" i="0">
                <a:latin typeface="Calibri" panose="020F0502020204030204" pitchFamily="34" charset="0"/>
                <a:cs typeface="Calibri" panose="020F0502020204030204" pitchFamily="34" charset="0"/>
              </a:defRPr>
            </a:lvl3pPr>
            <a:lvl4pPr marL="1600200" indent="-228600">
              <a:lnSpc>
                <a:spcPct val="114000"/>
              </a:lnSpc>
              <a:spcBef>
                <a:spcPts val="500"/>
              </a:spcBef>
              <a:buClr>
                <a:schemeClr val="accent1"/>
              </a:buClr>
              <a:buFont typeface="Arial" panose="020B0604020202020204" pitchFamily="34" charset="0"/>
              <a:buChar char="•"/>
              <a:defRPr sz="1600" b="0" i="0">
                <a:latin typeface="Calibri" panose="020F0502020204030204" pitchFamily="34" charset="0"/>
                <a:cs typeface="Calibri" panose="020F0502020204030204" pitchFamily="34" charset="0"/>
              </a:defRPr>
            </a:lvl4pPr>
            <a:lvl5pPr marL="2057400" indent="-228600">
              <a:lnSpc>
                <a:spcPct val="114000"/>
              </a:lnSpc>
              <a:spcBef>
                <a:spcPts val="500"/>
              </a:spcBef>
              <a:buClr>
                <a:schemeClr val="accent1"/>
              </a:buClr>
              <a:buFont typeface="Arial" panose="020B0604020202020204" pitchFamily="34" charset="0"/>
              <a:buChar char="•"/>
              <a:defRPr sz="1600" b="0" i="0">
                <a:latin typeface="Calibri" panose="020F0502020204030204" pitchFamily="34"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T" dirty="0"/>
              <a:t>GOVERNANCE</a:t>
            </a:r>
          </a:p>
          <a:p>
            <a:pPr indent="-228600" algn="l">
              <a:lnSpc>
                <a:spcPct val="100000"/>
              </a:lnSpc>
              <a:spcBef>
                <a:spcPts val="600"/>
              </a:spcBef>
              <a:buFont typeface="Arial" panose="020B0604020202020204" pitchFamily="34" charset="0"/>
              <a:buChar char="•"/>
            </a:pPr>
            <a:r>
              <a:rPr lang="en-IT" sz="2200" b="0" dirty="0"/>
              <a:t>Roles </a:t>
            </a:r>
          </a:p>
          <a:p>
            <a:pPr indent="-228600" algn="l">
              <a:lnSpc>
                <a:spcPct val="100000"/>
              </a:lnSpc>
              <a:spcBef>
                <a:spcPts val="600"/>
              </a:spcBef>
              <a:buFont typeface="Arial" panose="020B0604020202020204" pitchFamily="34" charset="0"/>
              <a:buChar char="•"/>
            </a:pPr>
            <a:r>
              <a:rPr lang="en-IT" sz="2200" b="0" dirty="0"/>
              <a:t>Accountability </a:t>
            </a:r>
          </a:p>
          <a:p>
            <a:pPr indent="-228600" algn="l">
              <a:lnSpc>
                <a:spcPct val="100000"/>
              </a:lnSpc>
              <a:spcBef>
                <a:spcPts val="600"/>
              </a:spcBef>
              <a:buFont typeface="Arial" panose="020B0604020202020204" pitchFamily="34" charset="0"/>
              <a:buChar char="•"/>
            </a:pPr>
            <a:r>
              <a:rPr lang="en-IT" sz="2200" b="0" dirty="0"/>
              <a:t>Data stewardship </a:t>
            </a:r>
          </a:p>
          <a:p>
            <a:pPr indent="-228600" algn="l">
              <a:lnSpc>
                <a:spcPct val="100000"/>
              </a:lnSpc>
              <a:spcBef>
                <a:spcPts val="600"/>
              </a:spcBef>
              <a:buFont typeface="Arial" panose="020B0604020202020204" pitchFamily="34" charset="0"/>
              <a:buChar char="•"/>
            </a:pPr>
            <a:r>
              <a:rPr lang="en-IT" sz="2200" b="0" dirty="0"/>
              <a:t>Research infrastructure</a:t>
            </a:r>
          </a:p>
        </p:txBody>
      </p:sp>
      <p:sp>
        <p:nvSpPr>
          <p:cNvPr id="9" name="TextBox 8">
            <a:extLst>
              <a:ext uri="{FF2B5EF4-FFF2-40B4-BE49-F238E27FC236}">
                <a16:creationId xmlns:a16="http://schemas.microsoft.com/office/drawing/2014/main" id="{BBB1732F-3FF8-66F6-B95D-B03F613723FA}"/>
              </a:ext>
            </a:extLst>
          </p:cNvPr>
          <p:cNvSpPr txBox="1"/>
          <p:nvPr/>
        </p:nvSpPr>
        <p:spPr>
          <a:xfrm>
            <a:off x="3955435" y="2797584"/>
            <a:ext cx="1610505" cy="646331"/>
          </a:xfrm>
          <a:prstGeom prst="rect">
            <a:avLst/>
          </a:prstGeom>
          <a:noFill/>
        </p:spPr>
        <p:txBody>
          <a:bodyPr wrap="square" rtlCol="0">
            <a:spAutoFit/>
          </a:bodyPr>
          <a:lstStyle/>
          <a:p>
            <a:pPr algn="ctr"/>
            <a:r>
              <a:rPr lang="it-IT" dirty="0">
                <a:highlight>
                  <a:srgbClr val="FEDC7F"/>
                </a:highlight>
              </a:rPr>
              <a:t>Compliance,</a:t>
            </a:r>
            <a:br>
              <a:rPr lang="it-IT" dirty="0">
                <a:highlight>
                  <a:srgbClr val="FEDC7F"/>
                </a:highlight>
              </a:rPr>
            </a:br>
            <a:r>
              <a:rPr lang="it-IT" dirty="0">
                <a:highlight>
                  <a:srgbClr val="FEDC7F"/>
                </a:highlight>
              </a:rPr>
              <a:t>Best Practices</a:t>
            </a:r>
          </a:p>
        </p:txBody>
      </p:sp>
      <p:sp>
        <p:nvSpPr>
          <p:cNvPr id="10" name="TextBox 9">
            <a:extLst>
              <a:ext uri="{FF2B5EF4-FFF2-40B4-BE49-F238E27FC236}">
                <a16:creationId xmlns:a16="http://schemas.microsoft.com/office/drawing/2014/main" id="{64B52E6D-A6B2-F40F-F5C8-1777FBD58881}"/>
              </a:ext>
            </a:extLst>
          </p:cNvPr>
          <p:cNvSpPr txBox="1"/>
          <p:nvPr/>
        </p:nvSpPr>
        <p:spPr>
          <a:xfrm>
            <a:off x="3798417" y="5113729"/>
            <a:ext cx="1844923" cy="923330"/>
          </a:xfrm>
          <a:prstGeom prst="rect">
            <a:avLst/>
          </a:prstGeom>
          <a:noFill/>
        </p:spPr>
        <p:txBody>
          <a:bodyPr wrap="square" rtlCol="0">
            <a:spAutoFit/>
          </a:bodyPr>
          <a:lstStyle/>
          <a:p>
            <a:pPr algn="ctr"/>
            <a:r>
              <a:rPr lang="it-IT" dirty="0">
                <a:highlight>
                  <a:srgbClr val="FEDC7F"/>
                </a:highlight>
              </a:rPr>
              <a:t>Responsible science,</a:t>
            </a:r>
          </a:p>
          <a:p>
            <a:pPr algn="ctr"/>
            <a:r>
              <a:rPr lang="it-IT" dirty="0">
                <a:highlight>
                  <a:srgbClr val="FEDC7F"/>
                </a:highlight>
              </a:rPr>
              <a:t>Responsible AI</a:t>
            </a:r>
          </a:p>
        </p:txBody>
      </p:sp>
      <p:sp>
        <p:nvSpPr>
          <p:cNvPr id="11" name="TextBox 10">
            <a:extLst>
              <a:ext uri="{FF2B5EF4-FFF2-40B4-BE49-F238E27FC236}">
                <a16:creationId xmlns:a16="http://schemas.microsoft.com/office/drawing/2014/main" id="{89E40D4D-AABA-75C6-0D53-8E37076C263D}"/>
              </a:ext>
            </a:extLst>
          </p:cNvPr>
          <p:cNvSpPr txBox="1"/>
          <p:nvPr/>
        </p:nvSpPr>
        <p:spPr>
          <a:xfrm>
            <a:off x="9297811" y="2358091"/>
            <a:ext cx="1924755" cy="1200329"/>
          </a:xfrm>
          <a:prstGeom prst="rect">
            <a:avLst/>
          </a:prstGeom>
          <a:noFill/>
        </p:spPr>
        <p:txBody>
          <a:bodyPr wrap="square" rtlCol="0">
            <a:spAutoFit/>
          </a:bodyPr>
          <a:lstStyle/>
          <a:p>
            <a:pPr algn="ctr"/>
            <a:r>
              <a:rPr lang="it-IT" dirty="0">
                <a:highlight>
                  <a:srgbClr val="FEDC7F"/>
                </a:highlight>
              </a:rPr>
              <a:t>Balancing </a:t>
            </a:r>
            <a:r>
              <a:rPr lang="it-IT" dirty="0" err="1">
                <a:highlight>
                  <a:srgbClr val="FEDC7F"/>
                </a:highlight>
              </a:rPr>
              <a:t>uncertainty</a:t>
            </a:r>
            <a:r>
              <a:rPr lang="it-IT" dirty="0">
                <a:highlight>
                  <a:srgbClr val="FEDC7F"/>
                </a:highlight>
              </a:rPr>
              <a:t>, accountability and  trust</a:t>
            </a:r>
          </a:p>
        </p:txBody>
      </p:sp>
      <p:sp>
        <p:nvSpPr>
          <p:cNvPr id="12" name="TextBox 11">
            <a:extLst>
              <a:ext uri="{FF2B5EF4-FFF2-40B4-BE49-F238E27FC236}">
                <a16:creationId xmlns:a16="http://schemas.microsoft.com/office/drawing/2014/main" id="{D64E539E-7B94-F6BB-A07D-2F511D6AD6B1}"/>
              </a:ext>
            </a:extLst>
          </p:cNvPr>
          <p:cNvSpPr txBox="1"/>
          <p:nvPr/>
        </p:nvSpPr>
        <p:spPr>
          <a:xfrm>
            <a:off x="9166578" y="4865658"/>
            <a:ext cx="1924755" cy="923330"/>
          </a:xfrm>
          <a:prstGeom prst="rect">
            <a:avLst/>
          </a:prstGeom>
          <a:noFill/>
        </p:spPr>
        <p:txBody>
          <a:bodyPr wrap="square" rtlCol="0">
            <a:spAutoFit/>
          </a:bodyPr>
          <a:lstStyle/>
          <a:p>
            <a:pPr algn="ctr"/>
            <a:r>
              <a:rPr lang="it-IT" dirty="0" err="1">
                <a:highlight>
                  <a:srgbClr val="FEDC7F"/>
                </a:highlight>
              </a:rPr>
              <a:t>Ethical</a:t>
            </a:r>
            <a:r>
              <a:rPr lang="it-IT" dirty="0">
                <a:highlight>
                  <a:srgbClr val="FEDC7F"/>
                </a:highlight>
              </a:rPr>
              <a:t> </a:t>
            </a:r>
            <a:r>
              <a:rPr lang="it-IT" dirty="0" err="1">
                <a:highlight>
                  <a:srgbClr val="FEDC7F"/>
                </a:highlight>
              </a:rPr>
              <a:t>approach</a:t>
            </a:r>
            <a:r>
              <a:rPr lang="it-IT" dirty="0">
                <a:highlight>
                  <a:srgbClr val="FEDC7F"/>
                </a:highlight>
              </a:rPr>
              <a:t> </a:t>
            </a:r>
            <a:r>
              <a:rPr lang="it-IT" dirty="0" err="1">
                <a:highlight>
                  <a:srgbClr val="FEDC7F"/>
                </a:highlight>
              </a:rPr>
              <a:t>across</a:t>
            </a:r>
            <a:r>
              <a:rPr lang="it-IT" dirty="0">
                <a:highlight>
                  <a:srgbClr val="FEDC7F"/>
                </a:highlight>
              </a:rPr>
              <a:t> the </a:t>
            </a:r>
            <a:r>
              <a:rPr lang="it-IT" dirty="0" err="1">
                <a:highlight>
                  <a:srgbClr val="FEDC7F"/>
                </a:highlight>
              </a:rPr>
              <a:t>entire</a:t>
            </a:r>
            <a:r>
              <a:rPr lang="it-IT" dirty="0">
                <a:highlight>
                  <a:srgbClr val="FEDC7F"/>
                </a:highlight>
              </a:rPr>
              <a:t> data lifecycle</a:t>
            </a:r>
          </a:p>
        </p:txBody>
      </p:sp>
      <p:pic>
        <p:nvPicPr>
          <p:cNvPr id="3" name="Graphic 2" descr="Court with solid fill">
            <a:extLst>
              <a:ext uri="{FF2B5EF4-FFF2-40B4-BE49-F238E27FC236}">
                <a16:creationId xmlns:a16="http://schemas.microsoft.com/office/drawing/2014/main" id="{0D88F831-2928-1624-01BE-0C9865AFC4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419311" y="1531088"/>
            <a:ext cx="914400" cy="914400"/>
          </a:xfrm>
          <a:prstGeom prst="rect">
            <a:avLst/>
          </a:prstGeom>
        </p:spPr>
      </p:pic>
      <p:pic>
        <p:nvPicPr>
          <p:cNvPr id="16" name="Graphic 15" descr="Watering Plant with solid fill">
            <a:extLst>
              <a:ext uri="{FF2B5EF4-FFF2-40B4-BE49-F238E27FC236}">
                <a16:creationId xmlns:a16="http://schemas.microsoft.com/office/drawing/2014/main" id="{81EC6A01-5DB2-1670-43FE-55F297640B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850967" y="1449997"/>
            <a:ext cx="914400" cy="914400"/>
          </a:xfrm>
          <a:prstGeom prst="rect">
            <a:avLst/>
          </a:prstGeom>
        </p:spPr>
      </p:pic>
      <p:pic>
        <p:nvPicPr>
          <p:cNvPr id="18" name="Graphic 17" descr="Microscope with solid fill">
            <a:extLst>
              <a:ext uri="{FF2B5EF4-FFF2-40B4-BE49-F238E27FC236}">
                <a16:creationId xmlns:a16="http://schemas.microsoft.com/office/drawing/2014/main" id="{FD337446-5222-2789-5D48-202EB1B0F33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67256" y="4093611"/>
            <a:ext cx="914400" cy="914400"/>
          </a:xfrm>
          <a:prstGeom prst="rect">
            <a:avLst/>
          </a:prstGeom>
        </p:spPr>
      </p:pic>
      <p:pic>
        <p:nvPicPr>
          <p:cNvPr id="20" name="Graphic 19" descr="Cycle with people with solid fill">
            <a:extLst>
              <a:ext uri="{FF2B5EF4-FFF2-40B4-BE49-F238E27FC236}">
                <a16:creationId xmlns:a16="http://schemas.microsoft.com/office/drawing/2014/main" id="{FB8E9801-6CEF-E8DF-14C1-F4879278F1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76720" y="3951258"/>
            <a:ext cx="914400" cy="914400"/>
          </a:xfrm>
          <a:prstGeom prst="rect">
            <a:avLst/>
          </a:prstGeom>
        </p:spPr>
      </p:pic>
    </p:spTree>
    <p:extLst>
      <p:ext uri="{BB962C8B-B14F-4D97-AF65-F5344CB8AC3E}">
        <p14:creationId xmlns:p14="http://schemas.microsoft.com/office/powerpoint/2010/main" val="1736552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C79C38-5B8D-17E4-BE8A-DF2CCDDAD220}"/>
              </a:ext>
            </a:extLst>
          </p:cNvPr>
          <p:cNvSpPr>
            <a:spLocks noGrp="1"/>
          </p:cNvSpPr>
          <p:nvPr>
            <p:ph type="title"/>
          </p:nvPr>
        </p:nvSpPr>
        <p:spPr/>
        <p:txBody>
          <a:bodyPr/>
          <a:lstStyle/>
          <a:p>
            <a:r>
              <a:rPr lang="en-IT" dirty="0"/>
              <a:t>3 key ethical questions</a:t>
            </a:r>
            <a:endParaRPr lang="it-IT" dirty="0"/>
          </a:p>
        </p:txBody>
      </p:sp>
      <p:sp>
        <p:nvSpPr>
          <p:cNvPr id="6" name="Content Placeholder 5">
            <a:extLst>
              <a:ext uri="{FF2B5EF4-FFF2-40B4-BE49-F238E27FC236}">
                <a16:creationId xmlns:a16="http://schemas.microsoft.com/office/drawing/2014/main" id="{62BEE699-EF25-6C67-4825-7CBD985E83FE}"/>
              </a:ext>
            </a:extLst>
          </p:cNvPr>
          <p:cNvSpPr>
            <a:spLocks noGrp="1"/>
          </p:cNvSpPr>
          <p:nvPr>
            <p:ph idx="1"/>
          </p:nvPr>
        </p:nvSpPr>
        <p:spPr>
          <a:xfrm>
            <a:off x="838200" y="1825625"/>
            <a:ext cx="6613187" cy="4351338"/>
          </a:xfrm>
        </p:spPr>
        <p:txBody>
          <a:bodyPr/>
          <a:lstStyle/>
          <a:p>
            <a:pPr marL="0" indent="0">
              <a:buNone/>
            </a:pPr>
            <a:r>
              <a:rPr lang="en-IT" b="1" dirty="0">
                <a:highlight>
                  <a:srgbClr val="FEDC7F"/>
                </a:highlight>
              </a:rPr>
              <a:t>1. Impartiality for the public good</a:t>
            </a:r>
          </a:p>
          <a:p>
            <a:r>
              <a:rPr lang="en-IT" sz="2200" dirty="0"/>
              <a:t>Public research organizations must remain independent of political and economic pressures.</a:t>
            </a:r>
          </a:p>
          <a:p>
            <a:pPr marL="0" indent="0">
              <a:buNone/>
            </a:pPr>
            <a:r>
              <a:rPr lang="en-IT" b="1" dirty="0">
                <a:highlight>
                  <a:srgbClr val="FEDC7F"/>
                </a:highlight>
              </a:rPr>
              <a:t>2. Responsibility vs openness</a:t>
            </a:r>
          </a:p>
          <a:p>
            <a:r>
              <a:rPr lang="en-IT" sz="2200" dirty="0"/>
              <a:t>Not every product should be equally open if misuse could create harm.</a:t>
            </a:r>
          </a:p>
          <a:p>
            <a:pPr marL="0" indent="0">
              <a:buNone/>
            </a:pPr>
            <a:r>
              <a:rPr lang="en-IT" b="1" dirty="0">
                <a:highlight>
                  <a:srgbClr val="FEDC7F"/>
                </a:highlight>
              </a:rPr>
              <a:t>3. Experts versus decision makers</a:t>
            </a:r>
          </a:p>
          <a:p>
            <a:r>
              <a:rPr lang="en-IT" sz="2200" dirty="0"/>
              <a:t>Scientists provide evidence—not political decisions.</a:t>
            </a:r>
          </a:p>
          <a:p>
            <a:endParaRPr lang="it-IT" sz="2200" dirty="0"/>
          </a:p>
        </p:txBody>
      </p:sp>
      <p:pic>
        <p:nvPicPr>
          <p:cNvPr id="8" name="Picture 7" descr="Different coloured question marks">
            <a:extLst>
              <a:ext uri="{FF2B5EF4-FFF2-40B4-BE49-F238E27FC236}">
                <a16:creationId xmlns:a16="http://schemas.microsoft.com/office/drawing/2014/main" id="{C5CE936B-1E1B-7E83-90EA-599B06185603}"/>
              </a:ext>
            </a:extLst>
          </p:cNvPr>
          <p:cNvPicPr>
            <a:picLocks noChangeAspect="1"/>
          </p:cNvPicPr>
          <p:nvPr/>
        </p:nvPicPr>
        <p:blipFill>
          <a:blip r:embed="rId2"/>
          <a:srcRect l="43512"/>
          <a:stretch>
            <a:fillRect/>
          </a:stretch>
        </p:blipFill>
        <p:spPr>
          <a:xfrm>
            <a:off x="7451387" y="1904694"/>
            <a:ext cx="3902414" cy="3886165"/>
          </a:xfrm>
          <a:prstGeom prst="rect">
            <a:avLst/>
          </a:prstGeom>
        </p:spPr>
      </p:pic>
    </p:spTree>
    <p:extLst>
      <p:ext uri="{BB962C8B-B14F-4D97-AF65-F5344CB8AC3E}">
        <p14:creationId xmlns:p14="http://schemas.microsoft.com/office/powerpoint/2010/main" val="400922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845F-2FDE-BEDE-83E1-7302299EBCBF}"/>
              </a:ext>
            </a:extLst>
          </p:cNvPr>
          <p:cNvSpPr>
            <a:spLocks noGrp="1"/>
          </p:cNvSpPr>
          <p:nvPr>
            <p:ph type="title"/>
          </p:nvPr>
        </p:nvSpPr>
        <p:spPr/>
        <p:txBody>
          <a:bodyPr/>
          <a:lstStyle/>
          <a:p>
            <a:r>
              <a:rPr lang="en-IT" dirty="0"/>
              <a:t>AI changes the picture</a:t>
            </a:r>
            <a:endParaRPr lang="it-IT" dirty="0"/>
          </a:p>
        </p:txBody>
      </p:sp>
      <p:sp>
        <p:nvSpPr>
          <p:cNvPr id="3" name="Content Placeholder 2">
            <a:extLst>
              <a:ext uri="{FF2B5EF4-FFF2-40B4-BE49-F238E27FC236}">
                <a16:creationId xmlns:a16="http://schemas.microsoft.com/office/drawing/2014/main" id="{23EDC168-BE3B-0EB0-6267-C5A5D555069E}"/>
              </a:ext>
            </a:extLst>
          </p:cNvPr>
          <p:cNvSpPr>
            <a:spLocks noGrp="1"/>
          </p:cNvSpPr>
          <p:nvPr>
            <p:ph sz="half" idx="1"/>
          </p:nvPr>
        </p:nvSpPr>
        <p:spPr/>
        <p:txBody>
          <a:bodyPr/>
          <a:lstStyle/>
          <a:p>
            <a:r>
              <a:rPr lang="en-IT" b="1" dirty="0"/>
              <a:t>AI introduces new ethical challenges</a:t>
            </a:r>
          </a:p>
          <a:p>
            <a:pPr lvl="1"/>
            <a:r>
              <a:rPr lang="en-GB" dirty="0"/>
              <a:t>B</a:t>
            </a:r>
            <a:r>
              <a:rPr lang="en-IT" dirty="0"/>
              <a:t>iases in training datasets </a:t>
            </a:r>
          </a:p>
          <a:p>
            <a:pPr lvl="1"/>
            <a:r>
              <a:rPr lang="en-IT" dirty="0"/>
              <a:t>Explosion of AI-generated scientific products </a:t>
            </a:r>
          </a:p>
          <a:p>
            <a:pPr lvl="1"/>
            <a:r>
              <a:rPr lang="en-IT" dirty="0"/>
              <a:t>Explainability and transparency</a:t>
            </a:r>
          </a:p>
          <a:p>
            <a:pPr lvl="1"/>
            <a:r>
              <a:rPr lang="en-IT" dirty="0"/>
              <a:t>Algorithmic accountability </a:t>
            </a:r>
            <a:br>
              <a:rPr lang="en-IT" dirty="0"/>
            </a:br>
            <a:r>
              <a:rPr lang="en-IT" dirty="0"/>
              <a:t>(beyond explainable AI)</a:t>
            </a:r>
          </a:p>
          <a:p>
            <a:pPr lvl="2">
              <a:lnSpc>
                <a:spcPct val="100000"/>
              </a:lnSpc>
              <a:spcBef>
                <a:spcPts val="0"/>
              </a:spcBef>
            </a:pPr>
            <a:r>
              <a:rPr lang="en-IT" sz="1600" dirty="0"/>
              <a:t>model cards </a:t>
            </a:r>
          </a:p>
          <a:p>
            <a:pPr lvl="2">
              <a:lnSpc>
                <a:spcPct val="100000"/>
              </a:lnSpc>
              <a:spcBef>
                <a:spcPts val="0"/>
              </a:spcBef>
            </a:pPr>
            <a:r>
              <a:rPr lang="en-IT" sz="1600" dirty="0"/>
              <a:t>provenance of AI outputs </a:t>
            </a:r>
          </a:p>
          <a:p>
            <a:pPr lvl="2">
              <a:lnSpc>
                <a:spcPct val="100000"/>
              </a:lnSpc>
              <a:spcBef>
                <a:spcPts val="0"/>
              </a:spcBef>
            </a:pPr>
            <a:r>
              <a:rPr lang="en-IT" sz="1600" dirty="0"/>
              <a:t>auditability </a:t>
            </a:r>
          </a:p>
          <a:p>
            <a:pPr lvl="2">
              <a:lnSpc>
                <a:spcPct val="100000"/>
              </a:lnSpc>
              <a:spcBef>
                <a:spcPts val="0"/>
              </a:spcBef>
            </a:pPr>
            <a:r>
              <a:rPr lang="en-IT" sz="1600" dirty="0"/>
              <a:t>reproducibility of AI-assisted science </a:t>
            </a:r>
            <a:endParaRPr lang="it-IT" sz="2400" dirty="0"/>
          </a:p>
          <a:p>
            <a:pPr lvl="1"/>
            <a:endParaRPr lang="en-IT" dirty="0"/>
          </a:p>
          <a:p>
            <a:endParaRPr lang="it-IT" dirty="0"/>
          </a:p>
        </p:txBody>
      </p:sp>
      <p:sp>
        <p:nvSpPr>
          <p:cNvPr id="4" name="Content Placeholder 3">
            <a:extLst>
              <a:ext uri="{FF2B5EF4-FFF2-40B4-BE49-F238E27FC236}">
                <a16:creationId xmlns:a16="http://schemas.microsoft.com/office/drawing/2014/main" id="{3B5BFB41-588C-272E-677F-3FB80FF5FB36}"/>
              </a:ext>
            </a:extLst>
          </p:cNvPr>
          <p:cNvSpPr>
            <a:spLocks noGrp="1"/>
          </p:cNvSpPr>
          <p:nvPr>
            <p:ph sz="half" idx="2"/>
          </p:nvPr>
        </p:nvSpPr>
        <p:spPr>
          <a:xfrm>
            <a:off x="7179011" y="3989633"/>
            <a:ext cx="4174788" cy="1951094"/>
          </a:xfrm>
          <a:prstGeom prst="foldedCorner">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p>
            <a:pPr marL="0" indent="0" algn="ctr">
              <a:buNone/>
            </a:pPr>
            <a:r>
              <a:rPr lang="en-IT" b="1" dirty="0"/>
              <a:t>Question for discussion:</a:t>
            </a:r>
          </a:p>
          <a:p>
            <a:pPr marL="457200" lvl="1" indent="0">
              <a:buNone/>
            </a:pPr>
            <a:r>
              <a:rPr lang="en-IT" dirty="0"/>
              <a:t>How do we preserve trust when AI becomes another producer of scientific products?</a:t>
            </a:r>
          </a:p>
        </p:txBody>
      </p:sp>
      <p:pic>
        <p:nvPicPr>
          <p:cNvPr id="6" name="Picture 5" descr="A vintage robot">
            <a:extLst>
              <a:ext uri="{FF2B5EF4-FFF2-40B4-BE49-F238E27FC236}">
                <a16:creationId xmlns:a16="http://schemas.microsoft.com/office/drawing/2014/main" id="{EC133514-4D4D-CC28-7406-58A48B0BEC4A}"/>
              </a:ext>
            </a:extLst>
          </p:cNvPr>
          <p:cNvPicPr>
            <a:picLocks noChangeAspect="1"/>
          </p:cNvPicPr>
          <p:nvPr/>
        </p:nvPicPr>
        <p:blipFill>
          <a:blip r:embed="rId2"/>
          <a:stretch>
            <a:fillRect/>
          </a:stretch>
        </p:blipFill>
        <p:spPr>
          <a:xfrm>
            <a:off x="21990956" y="3069220"/>
            <a:ext cx="7772400" cy="5549966"/>
          </a:xfrm>
          <a:prstGeom prst="rect">
            <a:avLst/>
          </a:prstGeom>
        </p:spPr>
      </p:pic>
      <p:pic>
        <p:nvPicPr>
          <p:cNvPr id="8" name="Picture 7" descr="Toy robot on a white background.">
            <a:extLst>
              <a:ext uri="{FF2B5EF4-FFF2-40B4-BE49-F238E27FC236}">
                <a16:creationId xmlns:a16="http://schemas.microsoft.com/office/drawing/2014/main" id="{349FC69F-DB40-4CF8-438C-E5AEF9A01D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7498056" y="-342689"/>
            <a:ext cx="6507321" cy="4343983"/>
          </a:xfrm>
          <a:prstGeom prst="rect">
            <a:avLst/>
          </a:prstGeom>
        </p:spPr>
      </p:pic>
    </p:spTree>
    <p:extLst>
      <p:ext uri="{BB962C8B-B14F-4D97-AF65-F5344CB8AC3E}">
        <p14:creationId xmlns:p14="http://schemas.microsoft.com/office/powerpoint/2010/main" val="875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06E2B-C362-B0CB-FD17-93E3F82E18F4}"/>
              </a:ext>
            </a:extLst>
          </p:cNvPr>
          <p:cNvSpPr>
            <a:spLocks noGrp="1"/>
          </p:cNvSpPr>
          <p:nvPr>
            <p:ph type="title"/>
          </p:nvPr>
        </p:nvSpPr>
        <p:spPr/>
        <p:txBody>
          <a:bodyPr/>
          <a:lstStyle/>
          <a:p>
            <a:r>
              <a:rPr lang="en-IT" dirty="0"/>
              <a:t>…and other emerging issues in the ELSI literature</a:t>
            </a:r>
            <a:endParaRPr lang="it-IT" dirty="0"/>
          </a:p>
        </p:txBody>
      </p:sp>
      <p:sp>
        <p:nvSpPr>
          <p:cNvPr id="5" name="Content Placeholder 4">
            <a:extLst>
              <a:ext uri="{FF2B5EF4-FFF2-40B4-BE49-F238E27FC236}">
                <a16:creationId xmlns:a16="http://schemas.microsoft.com/office/drawing/2014/main" id="{B3529CAE-D96D-4424-03E1-06BBB6887671}"/>
              </a:ext>
            </a:extLst>
          </p:cNvPr>
          <p:cNvSpPr>
            <a:spLocks noGrp="1"/>
          </p:cNvSpPr>
          <p:nvPr>
            <p:ph sz="half" idx="2"/>
          </p:nvPr>
        </p:nvSpPr>
        <p:spPr>
          <a:xfrm>
            <a:off x="6362198" y="1230069"/>
            <a:ext cx="5621661" cy="3309367"/>
          </a:xfrm>
          <a:prstGeom prst="foldedCorner">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p>
            <a:pPr marL="0" indent="0" algn="ctr">
              <a:buNone/>
            </a:pPr>
            <a:r>
              <a:rPr lang="en-IT" sz="2800" b="1" dirty="0">
                <a:solidFill>
                  <a:schemeClr val="accent4"/>
                </a:solidFill>
              </a:rPr>
              <a:t> Equity of access</a:t>
            </a:r>
          </a:p>
          <a:p>
            <a:pPr marL="457200" lvl="1" indent="0">
              <a:buNone/>
            </a:pPr>
            <a:r>
              <a:rPr lang="en-IT" sz="1800" dirty="0"/>
              <a:t>Open data does not necessarily mean:</a:t>
            </a:r>
          </a:p>
          <a:p>
            <a:pPr marL="403225" lvl="1" indent="-317500">
              <a:lnSpc>
                <a:spcPct val="85000"/>
              </a:lnSpc>
              <a:buClr>
                <a:schemeClr val="accent4">
                  <a:lumMod val="75000"/>
                </a:schemeClr>
              </a:buClr>
              <a:buFont typeface="Wingdings" pitchFamily="2" charset="2"/>
              <a:buChar char="ü"/>
            </a:pPr>
            <a:r>
              <a:rPr lang="en-IT" sz="1600" dirty="0"/>
              <a:t>equal ability to use data </a:t>
            </a:r>
          </a:p>
          <a:p>
            <a:pPr marL="403225" lvl="1" indent="-317500">
              <a:lnSpc>
                <a:spcPct val="85000"/>
              </a:lnSpc>
              <a:buClr>
                <a:schemeClr val="accent4">
                  <a:lumMod val="75000"/>
                </a:schemeClr>
              </a:buClr>
              <a:buFont typeface="Wingdings" pitchFamily="2" charset="2"/>
              <a:buChar char="ü"/>
            </a:pPr>
            <a:r>
              <a:rPr lang="en-IT" sz="1600" dirty="0"/>
              <a:t>computational equity </a:t>
            </a:r>
          </a:p>
          <a:p>
            <a:pPr marL="403225" lvl="1" indent="-317500">
              <a:lnSpc>
                <a:spcPct val="85000"/>
              </a:lnSpc>
              <a:buClr>
                <a:schemeClr val="accent4">
                  <a:lumMod val="75000"/>
                </a:schemeClr>
              </a:buClr>
              <a:buFont typeface="Wingdings" pitchFamily="2" charset="2"/>
              <a:buChar char="ü"/>
            </a:pPr>
            <a:r>
              <a:rPr lang="en-IT" sz="1600" dirty="0"/>
              <a:t>access to digital infrastructures </a:t>
            </a:r>
          </a:p>
          <a:p>
            <a:pPr marL="403225" lvl="1" indent="-317500">
              <a:lnSpc>
                <a:spcPct val="85000"/>
              </a:lnSpc>
              <a:buClr>
                <a:schemeClr val="accent4">
                  <a:lumMod val="75000"/>
                </a:schemeClr>
              </a:buClr>
              <a:buFont typeface="Wingdings" pitchFamily="2" charset="2"/>
              <a:buChar char="ü"/>
            </a:pPr>
            <a:r>
              <a:rPr lang="en-IT" sz="1600" dirty="0"/>
              <a:t>capacity building </a:t>
            </a:r>
          </a:p>
          <a:p>
            <a:pPr marL="457200" lvl="1" indent="0">
              <a:buNone/>
            </a:pPr>
            <a:r>
              <a:rPr lang="en-IT" sz="1800" dirty="0"/>
              <a:t>This is becoming a major conversation in EOSC, UNESCO and CODATA.</a:t>
            </a:r>
          </a:p>
        </p:txBody>
      </p:sp>
      <p:sp>
        <p:nvSpPr>
          <p:cNvPr id="8" name="Content Placeholder 2">
            <a:extLst>
              <a:ext uri="{FF2B5EF4-FFF2-40B4-BE49-F238E27FC236}">
                <a16:creationId xmlns:a16="http://schemas.microsoft.com/office/drawing/2014/main" id="{64F68EE9-1970-87B0-6576-C5F72D60BE2D}"/>
              </a:ext>
            </a:extLst>
          </p:cNvPr>
          <p:cNvSpPr txBox="1">
            <a:spLocks/>
          </p:cNvSpPr>
          <p:nvPr/>
        </p:nvSpPr>
        <p:spPr>
          <a:xfrm>
            <a:off x="370558" y="1230069"/>
            <a:ext cx="5725442" cy="2282742"/>
          </a:xfrm>
          <a:prstGeom prst="foldedCorner">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IT" sz="2000" b="1" dirty="0">
                <a:solidFill>
                  <a:schemeClr val="accent5">
                    <a:lumMod val="75000"/>
                  </a:schemeClr>
                </a:solidFill>
              </a:rPr>
              <a:t> Responsible communication </a:t>
            </a:r>
            <a:br>
              <a:rPr lang="en-IT" sz="2000" b="1" dirty="0">
                <a:solidFill>
                  <a:schemeClr val="accent5">
                    <a:lumMod val="75000"/>
                  </a:schemeClr>
                </a:solidFill>
              </a:rPr>
            </a:br>
            <a:r>
              <a:rPr lang="en-IT" sz="2000" b="1" dirty="0">
                <a:solidFill>
                  <a:schemeClr val="accent5">
                    <a:lumMod val="75000"/>
                  </a:schemeClr>
                </a:solidFill>
              </a:rPr>
              <a:t>under uncertainty</a:t>
            </a:r>
          </a:p>
          <a:p>
            <a:pPr marL="403225" lvl="1" indent="-317500">
              <a:lnSpc>
                <a:spcPct val="85000"/>
              </a:lnSpc>
              <a:buClr>
                <a:schemeClr val="accent4">
                  <a:lumMod val="75000"/>
                </a:schemeClr>
              </a:buClr>
              <a:buFont typeface="Wingdings" pitchFamily="2" charset="2"/>
              <a:buChar char="ü"/>
            </a:pPr>
            <a:r>
              <a:rPr lang="en-IT" sz="1600" dirty="0"/>
              <a:t>Not simply communicating hazards, but communicating uncertainty honestly</a:t>
            </a:r>
          </a:p>
          <a:p>
            <a:pPr marL="403225" lvl="1" indent="-317500">
              <a:lnSpc>
                <a:spcPct val="85000"/>
              </a:lnSpc>
              <a:buClr>
                <a:schemeClr val="accent4">
                  <a:lumMod val="75000"/>
                </a:schemeClr>
              </a:buClr>
              <a:buFont typeface="Wingdings" pitchFamily="2" charset="2"/>
              <a:buChar char="ü"/>
            </a:pPr>
            <a:r>
              <a:rPr lang="en-IT" sz="1600" dirty="0"/>
              <a:t>This is becoming increasingly important in the context of EIDM, even more so with the explosion of AI-generated probabilistic products.</a:t>
            </a:r>
          </a:p>
        </p:txBody>
      </p:sp>
      <p:sp>
        <p:nvSpPr>
          <p:cNvPr id="9" name="Content Placeholder 2">
            <a:extLst>
              <a:ext uri="{FF2B5EF4-FFF2-40B4-BE49-F238E27FC236}">
                <a16:creationId xmlns:a16="http://schemas.microsoft.com/office/drawing/2014/main" id="{B383E750-6C40-BD3C-599E-A936B2DD393A}"/>
              </a:ext>
            </a:extLst>
          </p:cNvPr>
          <p:cNvSpPr txBox="1">
            <a:spLocks/>
          </p:cNvSpPr>
          <p:nvPr/>
        </p:nvSpPr>
        <p:spPr>
          <a:xfrm>
            <a:off x="423829" y="3888972"/>
            <a:ext cx="5348070" cy="2133140"/>
          </a:xfrm>
          <a:prstGeom prst="foldedCorner">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T" sz="2000" b="1" dirty="0">
                <a:solidFill>
                  <a:srgbClr val="1D4927"/>
                </a:solidFill>
              </a:rPr>
              <a:t>Environmental sustainability of AI </a:t>
            </a:r>
            <a:br>
              <a:rPr lang="en-IT" sz="2000" b="1" dirty="0">
                <a:solidFill>
                  <a:srgbClr val="1D4927"/>
                </a:solidFill>
              </a:rPr>
            </a:br>
            <a:r>
              <a:rPr lang="en-IT" sz="2000" b="1" dirty="0">
                <a:solidFill>
                  <a:srgbClr val="1D4927"/>
                </a:solidFill>
              </a:rPr>
              <a:t>and data infrastructures</a:t>
            </a:r>
          </a:p>
          <a:p>
            <a:pPr marL="403225" lvl="1" indent="-317500">
              <a:lnSpc>
                <a:spcPct val="85000"/>
              </a:lnSpc>
              <a:buClr>
                <a:schemeClr val="accent4">
                  <a:lumMod val="75000"/>
                </a:schemeClr>
              </a:buClr>
              <a:buFont typeface="Wingdings" pitchFamily="2" charset="2"/>
              <a:buChar char="ü"/>
            </a:pPr>
            <a:r>
              <a:rPr lang="en-IT" sz="1600" dirty="0"/>
              <a:t>Large AI models and increasingly intensive data infrastructures have a non-negligible energy and carbon footprint. </a:t>
            </a:r>
          </a:p>
          <a:p>
            <a:pPr marL="403225" lvl="1" indent="-317500">
              <a:lnSpc>
                <a:spcPct val="85000"/>
              </a:lnSpc>
              <a:buClr>
                <a:schemeClr val="accent4">
                  <a:lumMod val="75000"/>
                </a:schemeClr>
              </a:buClr>
              <a:buFont typeface="Wingdings" pitchFamily="2" charset="2"/>
              <a:buChar char="ü"/>
            </a:pPr>
            <a:r>
              <a:rPr lang="en-IT" sz="1600" dirty="0"/>
              <a:t>This is becoming part of responsible research discussions.</a:t>
            </a:r>
          </a:p>
        </p:txBody>
      </p:sp>
      <p:sp>
        <p:nvSpPr>
          <p:cNvPr id="10" name="Content Placeholder 4">
            <a:extLst>
              <a:ext uri="{FF2B5EF4-FFF2-40B4-BE49-F238E27FC236}">
                <a16:creationId xmlns:a16="http://schemas.microsoft.com/office/drawing/2014/main" id="{F0B06E24-3418-31B1-EEE7-D28F2003AE04}"/>
              </a:ext>
            </a:extLst>
          </p:cNvPr>
          <p:cNvSpPr txBox="1">
            <a:spLocks/>
          </p:cNvSpPr>
          <p:nvPr/>
        </p:nvSpPr>
        <p:spPr>
          <a:xfrm>
            <a:off x="6096000" y="4666898"/>
            <a:ext cx="5887859" cy="1529837"/>
          </a:xfrm>
          <a:prstGeom prst="foldedCorner">
            <a:avLst/>
          </a:prstGeom>
          <a:solidFill>
            <a:schemeClr val="accent1">
              <a:lumMod val="20000"/>
              <a:lumOff val="80000"/>
            </a:schemeClr>
          </a:solidFill>
          <a:effectLst>
            <a:outerShdw blurRad="50800" dist="38100" dir="5400000" algn="t" rotWithShape="0">
              <a:prstClr val="black">
                <a:alpha val="40000"/>
              </a:prstClr>
            </a:outerShdw>
          </a:effectLst>
        </p:spPr>
        <p:txBody>
          <a:bodyPr vertOverflow="overflow" horzOverflow="overflow" vert="horz" wrap="square" lIns="91440" tIns="45720" rIns="91440" bIns="45720" numCol="1" spcCol="0" rtlCol="0" fromWordArt="0" anchor="t" anchorCtr="0" forceAA="0" compatLnSpc="0">
            <a:sp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T" sz="2000" b="1" dirty="0">
                <a:solidFill>
                  <a:schemeClr val="accent3">
                    <a:lumMod val="75000"/>
                  </a:schemeClr>
                </a:solidFill>
              </a:rPr>
              <a:t> Indigenous and local knowledge</a:t>
            </a:r>
          </a:p>
          <a:p>
            <a:pPr marL="403225" lvl="1" indent="-317500">
              <a:lnSpc>
                <a:spcPct val="85000"/>
              </a:lnSpc>
              <a:buClr>
                <a:schemeClr val="accent4">
                  <a:lumMod val="75000"/>
                </a:schemeClr>
              </a:buClr>
              <a:buFont typeface="Wingdings" pitchFamily="2" charset="2"/>
              <a:buChar char="ü"/>
            </a:pPr>
            <a:r>
              <a:rPr lang="en-IT" sz="1600" dirty="0"/>
              <a:t>indigenous knowledge </a:t>
            </a:r>
          </a:p>
          <a:p>
            <a:pPr marL="403225" lvl="1" indent="-317500">
              <a:lnSpc>
                <a:spcPct val="85000"/>
              </a:lnSpc>
              <a:buClr>
                <a:schemeClr val="accent4">
                  <a:lumMod val="75000"/>
                </a:schemeClr>
              </a:buClr>
              <a:buFont typeface="Wingdings" pitchFamily="2" charset="2"/>
              <a:buChar char="ü"/>
            </a:pPr>
            <a:r>
              <a:rPr lang="en-IT" sz="1600" dirty="0"/>
              <a:t>community governance and data sovereignty </a:t>
            </a:r>
          </a:p>
          <a:p>
            <a:pPr marL="403225" lvl="1" indent="-317500">
              <a:lnSpc>
                <a:spcPct val="85000"/>
              </a:lnSpc>
              <a:buClr>
                <a:schemeClr val="accent4">
                  <a:lumMod val="75000"/>
                </a:schemeClr>
              </a:buClr>
              <a:buFont typeface="Wingdings" pitchFamily="2" charset="2"/>
              <a:buChar char="ü"/>
            </a:pPr>
            <a:r>
              <a:rPr lang="en-IT" sz="1600" dirty="0"/>
              <a:t>equitable benefit sharing </a:t>
            </a:r>
          </a:p>
        </p:txBody>
      </p:sp>
      <p:pic>
        <p:nvPicPr>
          <p:cNvPr id="4" name="Graphic 3" descr="Scales of justice with solid fill">
            <a:extLst>
              <a:ext uri="{FF2B5EF4-FFF2-40B4-BE49-F238E27FC236}">
                <a16:creationId xmlns:a16="http://schemas.microsoft.com/office/drawing/2014/main" id="{AF3653B7-0418-8CD0-B777-47D06F2840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57363" y="1296303"/>
            <a:ext cx="1011467" cy="1011467"/>
          </a:xfrm>
          <a:prstGeom prst="rect">
            <a:avLst/>
          </a:prstGeom>
        </p:spPr>
      </p:pic>
      <p:pic>
        <p:nvPicPr>
          <p:cNvPr id="7" name="Graphic 6" descr="Care with solid fill">
            <a:extLst>
              <a:ext uri="{FF2B5EF4-FFF2-40B4-BE49-F238E27FC236}">
                <a16:creationId xmlns:a16="http://schemas.microsoft.com/office/drawing/2014/main" id="{A8D7ADB2-EBFF-7813-E6C3-2E21BA5639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57499" y="1180902"/>
            <a:ext cx="764012" cy="764012"/>
          </a:xfrm>
          <a:prstGeom prst="rect">
            <a:avLst/>
          </a:prstGeom>
        </p:spPr>
      </p:pic>
      <p:pic>
        <p:nvPicPr>
          <p:cNvPr id="12" name="Graphic 11" descr="Tree With Roots with solid fill">
            <a:extLst>
              <a:ext uri="{FF2B5EF4-FFF2-40B4-BE49-F238E27FC236}">
                <a16:creationId xmlns:a16="http://schemas.microsoft.com/office/drawing/2014/main" id="{A1E5179A-FD64-1CBE-10B8-1B059FEC951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78096" y="4056047"/>
            <a:ext cx="643415" cy="643415"/>
          </a:xfrm>
          <a:prstGeom prst="rect">
            <a:avLst/>
          </a:prstGeom>
        </p:spPr>
      </p:pic>
      <p:pic>
        <p:nvPicPr>
          <p:cNvPr id="13" name="Picture 12">
            <a:extLst>
              <a:ext uri="{FF2B5EF4-FFF2-40B4-BE49-F238E27FC236}">
                <a16:creationId xmlns:a16="http://schemas.microsoft.com/office/drawing/2014/main" id="{F5AA4825-D364-5BC9-83AE-612F5C657D4C}"/>
              </a:ext>
            </a:extLst>
          </p:cNvPr>
          <p:cNvPicPr>
            <a:picLocks noChangeAspect="1"/>
          </p:cNvPicPr>
          <p:nvPr/>
        </p:nvPicPr>
        <p:blipFill>
          <a:blip r:embed="rId6">
            <a:duotone>
              <a:schemeClr val="accent3">
                <a:shade val="45000"/>
                <a:satMod val="135000"/>
              </a:schemeClr>
              <a:prstClr val="white"/>
            </a:duotone>
          </a:blip>
          <a:stretch>
            <a:fillRect/>
          </a:stretch>
        </p:blipFill>
        <p:spPr>
          <a:xfrm>
            <a:off x="10854524" y="4666898"/>
            <a:ext cx="814306" cy="814306"/>
          </a:xfrm>
          <a:prstGeom prst="rect">
            <a:avLst/>
          </a:prstGeom>
          <a:ln>
            <a:solidFill>
              <a:schemeClr val="accent3">
                <a:lumMod val="75000"/>
              </a:schemeClr>
            </a:solidFill>
          </a:ln>
        </p:spPr>
      </p:pic>
      <p:sp>
        <p:nvSpPr>
          <p:cNvPr id="16" name="TextBox 15">
            <a:extLst>
              <a:ext uri="{FF2B5EF4-FFF2-40B4-BE49-F238E27FC236}">
                <a16:creationId xmlns:a16="http://schemas.microsoft.com/office/drawing/2014/main" id="{9C923CB7-4E49-7915-67C6-42AF89C6336B}"/>
              </a:ext>
            </a:extLst>
          </p:cNvPr>
          <p:cNvSpPr txBox="1"/>
          <p:nvPr/>
        </p:nvSpPr>
        <p:spPr>
          <a:xfrm>
            <a:off x="8996387" y="5891307"/>
            <a:ext cx="2800767" cy="261610"/>
          </a:xfrm>
          <a:prstGeom prst="rect">
            <a:avLst/>
          </a:prstGeom>
          <a:noFill/>
        </p:spPr>
        <p:txBody>
          <a:bodyPr wrap="none" rtlCol="0">
            <a:spAutoFit/>
          </a:bodyPr>
          <a:lstStyle/>
          <a:p>
            <a:r>
              <a:rPr lang="it-IT" sz="1100" b="1" dirty="0">
                <a:latin typeface="Calibri" panose="020F0502020204030204" pitchFamily="34" charset="0"/>
                <a:cs typeface="Calibri" panose="020F0502020204030204" pitchFamily="34" charset="0"/>
                <a:hlinkClick r:id="rId7"/>
              </a:rPr>
              <a:t>Tribal </a:t>
            </a:r>
            <a:r>
              <a:rPr lang="it-IT" sz="1100" b="1" dirty="0" err="1">
                <a:latin typeface="Calibri" panose="020F0502020204030204" pitchFamily="34" charset="0"/>
                <a:cs typeface="Calibri" panose="020F0502020204030204" pitchFamily="34" charset="0"/>
                <a:hlinkClick r:id="rId7"/>
              </a:rPr>
              <a:t>icon</a:t>
            </a:r>
            <a:r>
              <a:rPr lang="it-IT" sz="1100" b="1" dirty="0">
                <a:latin typeface="Calibri" panose="020F0502020204030204" pitchFamily="34" charset="0"/>
                <a:cs typeface="Calibri" panose="020F0502020204030204" pitchFamily="34" charset="0"/>
                <a:hlinkClick r:id="rId7"/>
              </a:rPr>
              <a:t> </a:t>
            </a:r>
            <a:r>
              <a:rPr lang="it-IT" sz="1100" b="1" dirty="0" err="1">
                <a:latin typeface="Calibri" panose="020F0502020204030204" pitchFamily="34" charset="0"/>
                <a:cs typeface="Calibri" panose="020F0502020204030204" pitchFamily="34" charset="0"/>
                <a:hlinkClick r:id="rId7"/>
              </a:rPr>
              <a:t>created</a:t>
            </a:r>
            <a:r>
              <a:rPr lang="it-IT" sz="1100" b="1" dirty="0">
                <a:latin typeface="Calibri" panose="020F0502020204030204" pitchFamily="34" charset="0"/>
                <a:cs typeface="Calibri" panose="020F0502020204030204" pitchFamily="34" charset="0"/>
                <a:hlinkClick r:id="rId7"/>
              </a:rPr>
              <a:t> by Solid </a:t>
            </a:r>
            <a:r>
              <a:rPr lang="it-IT" sz="1100" b="1" dirty="0" err="1">
                <a:latin typeface="Calibri" panose="020F0502020204030204" pitchFamily="34" charset="0"/>
                <a:cs typeface="Calibri" panose="020F0502020204030204" pitchFamily="34" charset="0"/>
                <a:hlinkClick r:id="rId7"/>
              </a:rPr>
              <a:t>Icon</a:t>
            </a:r>
            <a:r>
              <a:rPr lang="it-IT" sz="1100" b="1" dirty="0">
                <a:latin typeface="Calibri" panose="020F0502020204030204" pitchFamily="34" charset="0"/>
                <a:cs typeface="Calibri" panose="020F0502020204030204" pitchFamily="34" charset="0"/>
                <a:hlinkClick r:id="rId7"/>
              </a:rPr>
              <a:t> Co - </a:t>
            </a:r>
            <a:r>
              <a:rPr lang="it-IT" sz="1100" b="1" dirty="0" err="1">
                <a:latin typeface="Calibri" panose="020F0502020204030204" pitchFamily="34" charset="0"/>
                <a:cs typeface="Calibri" panose="020F0502020204030204" pitchFamily="34" charset="0"/>
                <a:hlinkClick r:id="rId7"/>
              </a:rPr>
              <a:t>Flaticon</a:t>
            </a:r>
            <a:endParaRPr lang="it-IT" sz="11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2869266"/>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17073</TotalTime>
  <Words>941</Words>
  <Application>Microsoft Macintosh PowerPoint</Application>
  <PresentationFormat>Widescreen</PresentationFormat>
  <Paragraphs>128</Paragraphs>
  <Slides>13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Calibri</vt:lpstr>
      <vt:lpstr>Calibri Light</vt:lpstr>
      <vt:lpstr>quicksand</vt:lpstr>
      <vt:lpstr>Wingdings</vt:lpstr>
      <vt:lpstr>Office Theme</vt:lpstr>
      <vt:lpstr>Understanding the Ethical dimension of producing, using and openly distributing geoscientific data: Introduction and guided discussion</vt:lpstr>
      <vt:lpstr>Part 1: From FAIR to Responsible: the ethical dimension  of sharing Solid Earth Science data</vt:lpstr>
      <vt:lpstr>Why are we talking about ethics (or ELSI)?</vt:lpstr>
      <vt:lpstr>Ethics and the journey of a dataset</vt:lpstr>
      <vt:lpstr>Slide 3 – Ethics changes with the level of the data</vt:lpstr>
      <vt:lpstr>The ELSI landscape</vt:lpstr>
      <vt:lpstr>3 key ethical questions</vt:lpstr>
      <vt:lpstr>AI changes the picture</vt:lpstr>
      <vt:lpstr>…and other emerging issues in the ELSI literature</vt:lpstr>
      <vt:lpstr>Part 2: Guided discussion</vt:lpstr>
      <vt:lpstr>Some guiding questions…</vt:lpstr>
      <vt:lpstr>Resources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Federica Tanlongo</cp:lastModifiedBy>
  <cp:revision>33</cp:revision>
  <cp:lastPrinted>2025-06-23T22:07:03Z</cp:lastPrinted>
  <dcterms:created xsi:type="dcterms:W3CDTF">2024-09-12T12:53:35Z</dcterms:created>
  <dcterms:modified xsi:type="dcterms:W3CDTF">2026-06-30T10:52:39Z</dcterms:modified>
</cp:coreProperties>
</file>