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Play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9EC718-8971-48DE-AF3F-910C22BDCA54}">
  <a:tblStyle styleId="{119EC718-8971-48DE-AF3F-910C22BDCA5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09909400eb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09909400eb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09909400eb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409909400eb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94" name="Google Shape;194;g409909400eb_2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09909400eb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409909400eb_2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03" name="Google Shape;203;g409909400eb_2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09909400eb_2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409909400eb_2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12" name="Google Shape;212;g409909400eb_2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09909400eb_2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409909400eb_2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21" name="Google Shape;221;g409909400eb_2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09909400eb_2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409909400eb_2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28" name="Google Shape;228;g409909400eb_2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09909400eb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409909400eb_2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slide: tables</a:t>
            </a:r>
            <a:endParaRPr/>
          </a:p>
        </p:txBody>
      </p:sp>
      <p:sp>
        <p:nvSpPr>
          <p:cNvPr id="235" name="Google Shape;235;g409909400eb_2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09909400eb_2_1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409909400eb_2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09909400eb_2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409909400eb_2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48" name="Google Shape;248;g409909400eb_2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09909400eb_2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409909400eb_2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255" name="Google Shape;255;g409909400eb_2_1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09909400eb_2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409909400eb_2_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Thank you slide</a:t>
            </a:r>
            <a:endParaRPr/>
          </a:p>
        </p:txBody>
      </p:sp>
      <p:sp>
        <p:nvSpPr>
          <p:cNvPr id="262" name="Google Shape;262;g409909400eb_2_1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9909400eb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409909400eb_2_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35" name="Google Shape;135;g409909400eb_2_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09909400eb_2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409909400eb_2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42" name="Google Shape;142;g409909400eb_2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09909400eb_2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409909400eb_2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49" name="Google Shape;149;g409909400eb_2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09909400eb_2_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409909400eb_2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09909400eb_2_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409909400eb_2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09909400eb_2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409909400eb_2_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slide: tables</a:t>
            </a:r>
            <a:endParaRPr/>
          </a:p>
        </p:txBody>
      </p:sp>
      <p:sp>
        <p:nvSpPr>
          <p:cNvPr id="169" name="Google Shape;169;g409909400eb_2_1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9909400eb_2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409909400eb_2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76" name="Google Shape;176;g409909400eb_2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09909400eb_2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409909400eb_2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"/>
              <a:t>Content slide</a:t>
            </a:r>
            <a:endParaRPr/>
          </a:p>
        </p:txBody>
      </p:sp>
      <p:sp>
        <p:nvSpPr>
          <p:cNvPr id="183" name="Google Shape;183;g409909400eb_2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www.epos-eu.org/dataport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www.epos-eu.org/dataport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pos-eu.org/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doi.org/10.18715/GUADELOUPE.OVSG" TargetMode="External"/><Relationship Id="rId5" Type="http://schemas.openxmlformats.org/officeDocument/2006/relationships/hyperlink" Target="https://www.epos-eu.org/dataportal" TargetMode="External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628650" y="1339681"/>
            <a:ext cx="3714750" cy="2276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927"/>
              </a:buClr>
              <a:buSzPts val="2400"/>
              <a:buFont typeface="Calibri"/>
              <a:buNone/>
            </a:pPr>
            <a:r>
              <a:rPr b="0" i="0" lang="it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standards and formats in the geoscience community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628650" y="3790950"/>
            <a:ext cx="371475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Kety Giuliacci </a:t>
            </a:r>
            <a:r>
              <a:rPr b="0" i="0" lang="it" sz="1800" u="none" cap="none" strike="noStrike">
                <a:solidFill>
                  <a:srgbClr val="FEDC7F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b="0" i="0" lang="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ketygiuliacci@ingv.it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09836"/>
            <a:ext cx="4235903" cy="423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>
            <p:ph idx="4294967295" type="title"/>
          </p:nvPr>
        </p:nvSpPr>
        <p:spPr>
          <a:xfrm>
            <a:off x="62865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Gridded and Raster Data</a:t>
            </a:r>
            <a:endParaRPr/>
          </a:p>
        </p:txBody>
      </p:sp>
      <p:sp>
        <p:nvSpPr>
          <p:cNvPr id="197" name="Google Shape;197;p34"/>
          <p:cNvSpPr txBox="1"/>
          <p:nvPr>
            <p:ph idx="4294967295" type="body"/>
          </p:nvPr>
        </p:nvSpPr>
        <p:spPr>
          <a:xfrm>
            <a:off x="542611" y="1268190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30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it" sz="1700"/>
              <a:t>Gridded datasets are common in </a:t>
            </a:r>
            <a:r>
              <a:rPr b="1" lang="it" sz="1700"/>
              <a:t>atmospheric</a:t>
            </a:r>
            <a:r>
              <a:rPr lang="it" sz="1700"/>
              <a:t>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sciences, </a:t>
            </a:r>
            <a:r>
              <a:rPr b="1" lang="it" sz="1700"/>
              <a:t>oceanography</a:t>
            </a:r>
            <a:r>
              <a:rPr lang="it" sz="1700"/>
              <a:t>, and </a:t>
            </a:r>
            <a:r>
              <a:rPr b="1" lang="it" sz="1700"/>
              <a:t>remote sensing</a:t>
            </a:r>
            <a:r>
              <a:rPr lang="it" sz="1700"/>
              <a:t>.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-2730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it" sz="1700"/>
              <a:t> Standardized formats such as </a:t>
            </a:r>
            <a:r>
              <a:rPr b="1" lang="it" sz="1700"/>
              <a:t>NetCDF-CF</a:t>
            </a:r>
            <a:r>
              <a:rPr lang="it" sz="1700"/>
              <a:t>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(Climate and Forecast conventions) and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it" sz="1700"/>
              <a:t>GeoTIFF</a:t>
            </a:r>
            <a:r>
              <a:rPr lang="it" sz="1700"/>
              <a:t> support the structured storage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of spatial data on regular grids.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 These formats are widely adopted and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ensure interoperability for visualization, </a:t>
            </a:r>
            <a:endParaRPr sz="17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it" sz="1700"/>
              <a:t>modeling, and statistical analysis.</a:t>
            </a:r>
            <a:endParaRPr sz="1700"/>
          </a:p>
        </p:txBody>
      </p:sp>
      <p:pic>
        <p:nvPicPr>
          <p:cNvPr id="198" name="Google Shape;198;p34" title="Screenshot 2025-06-21 alle 16.43.11.png"/>
          <p:cNvPicPr preferRelativeResize="0"/>
          <p:nvPr/>
        </p:nvPicPr>
        <p:blipFill rotWithShape="1">
          <a:blip r:embed="rId3">
            <a:alphaModFix/>
          </a:blip>
          <a:srcRect b="1692" l="14222" r="0" t="8774"/>
          <a:stretch/>
        </p:blipFill>
        <p:spPr>
          <a:xfrm>
            <a:off x="5504054" y="937557"/>
            <a:ext cx="3291994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/>
        </p:nvSpPr>
        <p:spPr>
          <a:xfrm>
            <a:off x="5425988" y="4141820"/>
            <a:ext cx="3448125" cy="58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LOS Displacement Time Series, provided by CNR-IREA - Istituto per il Rilevamento Elettromagnetico dell'Ambiente - IT, ISTerre - Institut des Sciences de la Terre de Grenoble - FR, UoL - University of Leeds - GB, 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https://creativecommons.org/licenses/by/4.0/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. 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Accessed on 21-06-2025 through the EPOS Data Portal (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https://www.epos-eu.org/dataportal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idx="4294967295" type="title"/>
          </p:nvPr>
        </p:nvSpPr>
        <p:spPr>
          <a:xfrm>
            <a:off x="628650" y="-4188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Vector and Point-Based Data</a:t>
            </a:r>
            <a:endParaRPr/>
          </a:p>
        </p:txBody>
      </p:sp>
      <p:sp>
        <p:nvSpPr>
          <p:cNvPr id="206" name="Google Shape;206;p35"/>
          <p:cNvSpPr txBox="1"/>
          <p:nvPr>
            <p:ph idx="4294967295" type="body"/>
          </p:nvPr>
        </p:nvSpPr>
        <p:spPr>
          <a:xfrm>
            <a:off x="354205" y="1106243"/>
            <a:ext cx="4894263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500"/>
              <a:t>Point measurements from </a:t>
            </a:r>
            <a:r>
              <a:rPr b="1" lang="it" sz="1500"/>
              <a:t>GNSS stations</a:t>
            </a:r>
            <a:r>
              <a:rPr lang="it" sz="1500"/>
              <a:t>, </a:t>
            </a:r>
            <a:r>
              <a:rPr b="1" lang="it" sz="1500"/>
              <a:t>geological surveys</a:t>
            </a:r>
            <a:r>
              <a:rPr lang="it" sz="1500"/>
              <a:t>, and </a:t>
            </a:r>
            <a:r>
              <a:rPr b="1" lang="it" sz="1500"/>
              <a:t>field observations</a:t>
            </a:r>
            <a:r>
              <a:rPr lang="it" sz="1500"/>
              <a:t> are typically stored in tabular or geospatial formats to represent discrete features like epicenters, fault traces, or volcanic vents.</a:t>
            </a:r>
            <a:endParaRPr sz="15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1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500"/>
              <a:t>Common formats include:</a:t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it" sz="1500"/>
              <a:t>CSV</a:t>
            </a:r>
            <a:r>
              <a:rPr lang="it" sz="1500"/>
              <a:t>: widely used, but not standardized for geospatial use</a:t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it" sz="1500"/>
              <a:t>ESRI Shapefile</a:t>
            </a:r>
            <a:r>
              <a:rPr lang="it" sz="1500"/>
              <a:t>: de facto standard, but proprietary and not fully open</a:t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it" sz="1500"/>
              <a:t>GeoJSON</a:t>
            </a:r>
            <a:r>
              <a:rPr lang="it" sz="1500"/>
              <a:t>: open standard defined by the IETF</a:t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it" sz="1500"/>
              <a:t>GML</a:t>
            </a:r>
            <a:r>
              <a:rPr lang="it" sz="1500"/>
              <a:t>: XML-based open standard developed by the OGC</a:t>
            </a:r>
            <a:endParaRPr sz="15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5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5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500"/>
          </a:p>
        </p:txBody>
      </p:sp>
      <p:sp>
        <p:nvSpPr>
          <p:cNvPr id="207" name="Google Shape;207;p35"/>
          <p:cNvSpPr txBox="1"/>
          <p:nvPr/>
        </p:nvSpPr>
        <p:spPr>
          <a:xfrm>
            <a:off x="5466376" y="3985745"/>
            <a:ext cx="3491775" cy="58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GNSS Stations with Products, provided by UBI - University of Beira Interior, 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https://creativecommons.org/licenses/by/4.0/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Accessed on 21-06-2025 through the EPOS Data Portal (https://www.epos-eu.org/dataportal)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35" title="Screenshot 2025-06-21 alle 18.57.4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526" y="1188320"/>
            <a:ext cx="3377381" cy="294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4294967295" type="title"/>
          </p:nvPr>
        </p:nvSpPr>
        <p:spPr>
          <a:xfrm>
            <a:off x="628650" y="-1684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Multi-Dimensional and 4D Data</a:t>
            </a:r>
            <a:endParaRPr/>
          </a:p>
        </p:txBody>
      </p:sp>
      <p:sp>
        <p:nvSpPr>
          <p:cNvPr id="215" name="Google Shape;215;p36"/>
          <p:cNvSpPr txBox="1"/>
          <p:nvPr>
            <p:ph idx="4294967295" type="body"/>
          </p:nvPr>
        </p:nvSpPr>
        <p:spPr>
          <a:xfrm>
            <a:off x="302746" y="128057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it" sz="1500"/>
              <a:t>Some </a:t>
            </a:r>
            <a:r>
              <a:rPr b="1" lang="it" sz="1500"/>
              <a:t>geoscientific applications</a:t>
            </a:r>
            <a:r>
              <a:rPr lang="it" sz="1500"/>
              <a:t> require representing 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" sz="1500"/>
              <a:t>complex, multi-dimensional datasets (3D or 4D), 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" sz="1500"/>
              <a:t>such as tomographic models or evolving deformation 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" sz="1500"/>
              <a:t>fields.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it" sz="1500"/>
              <a:t>NetCDF</a:t>
            </a:r>
            <a:r>
              <a:rPr lang="it" sz="1500"/>
              <a:t> and </a:t>
            </a:r>
            <a:r>
              <a:rPr b="1" lang="it" sz="1500"/>
              <a:t>HDF5</a:t>
            </a:r>
            <a:r>
              <a:rPr lang="it" sz="1500"/>
              <a:t> are widely used formats for storing 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" sz="1500"/>
              <a:t>structured scientific data. </a:t>
            </a:r>
            <a:endParaRPr sz="15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26035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it" sz="1500"/>
              <a:t>NetCDF, especially when combined with CF or UGRID conventions, provides a standard framework for atmospheric, oceanographic, and hydrological data, while HDF5 is a general-purpose format that becomes effective in geosciences only when used with specific community conventions or schemas.</a:t>
            </a:r>
            <a:endParaRPr sz="15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16" name="Google Shape;216;p36" title="Screenshot 2025-06-21 alle 17.22.07.png"/>
          <p:cNvPicPr preferRelativeResize="0"/>
          <p:nvPr/>
        </p:nvPicPr>
        <p:blipFill rotWithShape="1">
          <a:blip r:embed="rId3">
            <a:alphaModFix/>
          </a:blip>
          <a:srcRect b="0" l="3012" r="12134" t="10921"/>
          <a:stretch/>
        </p:blipFill>
        <p:spPr>
          <a:xfrm>
            <a:off x="5151713" y="789277"/>
            <a:ext cx="3734756" cy="216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/>
          <p:nvPr/>
        </p:nvSpPr>
        <p:spPr>
          <a:xfrm>
            <a:off x="5101944" y="2843903"/>
            <a:ext cx="3970800" cy="58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3D/4D Model Download Service, provided by GEUS - De Nationale Geologiske Undersøgelser for Danmark og Grønland - DK, 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https://creativecommons.org/licenses/by/4.0/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Accessed on 21-06-2025 through the EPOS Data Portal (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https://www.epos-eu.org/dataportal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)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idx="4294967295" type="title"/>
          </p:nvPr>
        </p:nvSpPr>
        <p:spPr>
          <a:xfrm>
            <a:off x="1137976" y="-6029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Challenges Without Standardization</a:t>
            </a:r>
            <a:endParaRPr/>
          </a:p>
        </p:txBody>
      </p:sp>
      <p:sp>
        <p:nvSpPr>
          <p:cNvPr id="224" name="Google Shape;224;p37"/>
          <p:cNvSpPr txBox="1"/>
          <p:nvPr>
            <p:ph idx="4294967295" type="body"/>
          </p:nvPr>
        </p:nvSpPr>
        <p:spPr>
          <a:xfrm>
            <a:off x="628650" y="97827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Lack of common standards results in: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Incompatibility</a:t>
            </a:r>
            <a:r>
              <a:rPr lang="it"/>
              <a:t> between datasets from different sources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Loss of information</a:t>
            </a:r>
            <a:r>
              <a:rPr lang="it"/>
              <a:t> during data conversion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Reduced</a:t>
            </a:r>
            <a:r>
              <a:rPr lang="it"/>
              <a:t> </a:t>
            </a:r>
            <a:r>
              <a:rPr b="1" lang="it"/>
              <a:t>ability to reproduce</a:t>
            </a:r>
            <a:r>
              <a:rPr lang="it"/>
              <a:t> results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Increased manual processing</a:t>
            </a:r>
            <a:r>
              <a:rPr lang="it"/>
              <a:t> and data cleaning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To avoid this, communities are encouraged to adopt established standard formats.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idx="4294967295" type="title"/>
          </p:nvPr>
        </p:nvSpPr>
        <p:spPr>
          <a:xfrm>
            <a:off x="1416818" y="16913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How Are Data Standards Defined and Adopted?</a:t>
            </a:r>
            <a:endParaRPr/>
          </a:p>
        </p:txBody>
      </p:sp>
      <p:sp>
        <p:nvSpPr>
          <p:cNvPr id="231" name="Google Shape;231;p38"/>
          <p:cNvSpPr txBox="1"/>
          <p:nvPr>
            <p:ph idx="4294967295" type="body"/>
          </p:nvPr>
        </p:nvSpPr>
        <p:spPr>
          <a:xfrm>
            <a:off x="628650" y="1162905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Standards can be: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 u="sng"/>
              <a:t>Formal</a:t>
            </a:r>
            <a:r>
              <a:rPr b="1" lang="it"/>
              <a:t>:</a:t>
            </a:r>
            <a:endParaRPr b="1"/>
          </a:p>
          <a:p>
            <a:pPr indent="0" lvl="0" marL="685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defined by recognized organizations (e.g., ISO, OGC, FDSN)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 u="sng"/>
              <a:t>Community-driven</a:t>
            </a:r>
            <a:r>
              <a:rPr lang="it"/>
              <a:t>: </a:t>
            </a:r>
            <a:endParaRPr/>
          </a:p>
          <a:p>
            <a:pPr indent="0" lvl="0" marL="685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adopted by practice and consensus (e.g., CF Conventions,)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idx="4294967295" type="title"/>
          </p:nvPr>
        </p:nvSpPr>
        <p:spPr>
          <a:xfrm>
            <a:off x="1416818" y="-4188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Examples of Data Standards in Geoscience</a:t>
            </a:r>
            <a:endParaRPr/>
          </a:p>
        </p:txBody>
      </p:sp>
      <p:graphicFrame>
        <p:nvGraphicFramePr>
          <p:cNvPr id="238" name="Google Shape;238;p39"/>
          <p:cNvGraphicFramePr/>
          <p:nvPr/>
        </p:nvGraphicFramePr>
        <p:xfrm>
          <a:off x="2371937" y="14898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{119EC718-8971-48DE-AF3F-910C22BDCA54}</a:tableStyleId>
              </a:tblPr>
              <a:tblGrid>
                <a:gridCol w="1747200"/>
                <a:gridCol w="2652900"/>
              </a:tblGrid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Standard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Scientific Domain / Application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ISO 19115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Geographic information metadata structure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CF Conventions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Climate and forecast data in NetCDF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OGC WMS / WFS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Web map and feature services (GIS)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FDSN Standard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Seismic data and station metadata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IAGA-2002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Geomagnetic time series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WOVOdat schema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100"/>
                        <a:buFont typeface="Calibri"/>
                        <a:buNone/>
                      </a:pPr>
                      <a:r>
                        <a:rPr lang="it" sz="1100" u="none" cap="none" strike="noStrike">
                          <a:solidFill>
                            <a:srgbClr val="434343"/>
                          </a:solidFill>
                        </a:rPr>
                        <a:t>Volcanology observatory database model</a:t>
                      </a:r>
                      <a:endParaRPr sz="1100" u="none" cap="none" strike="noStrike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/>
        </p:nvSpPr>
        <p:spPr>
          <a:xfrm>
            <a:off x="386782" y="904868"/>
            <a:ext cx="8370434" cy="36702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data standard establishes the rules needed to ensure that datasets can be consistently interpreted, exchanged and reused.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the scientific community, a standard </a:t>
            </a:r>
            <a:r>
              <a:rPr lang="it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define</a:t>
            </a: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organization of the data;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metadata required to describe the dataset;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variable names and definitions;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units of measurement;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spatial and temporal reference systems;</a:t>
            </a:r>
            <a:endParaRPr sz="1100"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controlled vocabularies and naming conventions.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defining these rules, standards make datasets understandable by both researchers and software, enabling interoperability and reproducibility.</a:t>
            </a:r>
            <a:endParaRPr sz="1100"/>
          </a:p>
        </p:txBody>
      </p:sp>
      <p:sp>
        <p:nvSpPr>
          <p:cNvPr id="244" name="Google Shape;244;p40"/>
          <p:cNvSpPr txBox="1"/>
          <p:nvPr/>
        </p:nvSpPr>
        <p:spPr>
          <a:xfrm>
            <a:off x="1416818" y="-41886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Data Standard Define?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4294967295" type="title"/>
          </p:nvPr>
        </p:nvSpPr>
        <p:spPr>
          <a:xfrm>
            <a:off x="1424351" y="199273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Data Formats and Standards as Enablers of FAIR Principles</a:t>
            </a:r>
            <a:endParaRPr/>
          </a:p>
        </p:txBody>
      </p:sp>
      <p:sp>
        <p:nvSpPr>
          <p:cNvPr id="251" name="Google Shape;251;p41"/>
          <p:cNvSpPr txBox="1"/>
          <p:nvPr>
            <p:ph idx="4294967295" type="body"/>
          </p:nvPr>
        </p:nvSpPr>
        <p:spPr>
          <a:xfrm>
            <a:off x="628650" y="125527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b="1" lang="it" sz="1600">
                <a:solidFill>
                  <a:srgbClr val="E5A113"/>
                </a:solidFill>
              </a:rPr>
              <a:t>F</a:t>
            </a:r>
            <a:r>
              <a:rPr b="1" lang="it" sz="1600"/>
              <a:t>indable</a:t>
            </a:r>
            <a:endParaRPr b="1" sz="16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200"/>
              <a:t> </a:t>
            </a:r>
            <a:r>
              <a:rPr lang="it" sz="1300"/>
              <a:t>Using well-known, widely adopted data formats (e.g., NetCDF, GeoTIFF) helps ensure that data can be indexed and recognized by discovery platforms. Standardized naming and structural conventions increase searchability.</a:t>
            </a:r>
            <a:endParaRPr sz="13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b="1" lang="it" sz="1600">
                <a:solidFill>
                  <a:srgbClr val="E5A113"/>
                </a:solidFill>
              </a:rPr>
              <a:t>A</a:t>
            </a:r>
            <a:r>
              <a:rPr b="1" lang="it" sz="1600"/>
              <a:t>ccessible</a:t>
            </a:r>
            <a:endParaRPr b="1" sz="16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400"/>
              <a:t> </a:t>
            </a:r>
            <a:r>
              <a:rPr lang="it" sz="1300"/>
              <a:t>Open formats make data readable without relying on proprietary software. Formats like CSV, HDF5, and GRIB are accessible through multiple platforms, ensuring users can retrieve and use data without barriers.</a:t>
            </a:r>
            <a:endParaRPr sz="13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b="1" lang="it" sz="1600">
                <a:solidFill>
                  <a:srgbClr val="E5A113"/>
                </a:solidFill>
              </a:rPr>
              <a:t>I</a:t>
            </a:r>
            <a:r>
              <a:rPr b="1" lang="it" sz="1600"/>
              <a:t>nteroperable</a:t>
            </a:r>
            <a:endParaRPr b="1" sz="16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400"/>
              <a:t> </a:t>
            </a:r>
            <a:r>
              <a:rPr lang="it" sz="1300"/>
              <a:t>Standard formats follow defined structures that enable integration across tools and scientific domains. For example, NetCDF-CF allows seamless use of climate data across oceanography, meteorology, and hydrology.</a:t>
            </a:r>
            <a:endParaRPr sz="13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b="1" lang="it" sz="1600">
                <a:solidFill>
                  <a:srgbClr val="E5A113"/>
                </a:solidFill>
              </a:rPr>
              <a:t>R</a:t>
            </a:r>
            <a:r>
              <a:rPr b="1" lang="it" sz="1600"/>
              <a:t>eusable</a:t>
            </a:r>
            <a:endParaRPr b="1" sz="16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 sz="1300"/>
              <a:t>When data are stored in formats that are well documented and broadly supported, they can be confidently reused in new analyses, models, and studies, even years later</a:t>
            </a:r>
            <a:endParaRPr sz="13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idx="4294967295" type="title"/>
          </p:nvPr>
        </p:nvSpPr>
        <p:spPr>
          <a:xfrm>
            <a:off x="628650" y="1428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Conclusions</a:t>
            </a:r>
            <a:endParaRPr/>
          </a:p>
        </p:txBody>
      </p:sp>
      <p:sp>
        <p:nvSpPr>
          <p:cNvPr id="258" name="Google Shape;258;p42"/>
          <p:cNvSpPr txBox="1"/>
          <p:nvPr>
            <p:ph idx="4294967295" type="body"/>
          </p:nvPr>
        </p:nvSpPr>
        <p:spPr>
          <a:xfrm>
            <a:off x="628650" y="1103471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 sz="1800"/>
              <a:t>Geoscience research depends on robust and interoperable data formats.</a:t>
            </a:r>
            <a:endParaRPr sz="18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 sz="1800"/>
              <a:t>Standardization ensures compatibility, quality, and long-term usability of data.</a:t>
            </a:r>
            <a:endParaRPr sz="18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 sz="1800"/>
              <a:t>Adopting community standards is vital for enabling cross-disciplinary collaboration.</a:t>
            </a:r>
            <a:endParaRPr sz="1800"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 sz="1800"/>
              <a:t>Investing in shared data formats supports transparent, efficient, and impactful science.</a:t>
            </a:r>
            <a:endParaRPr sz="1800"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idx="4294967295" type="title"/>
          </p:nvPr>
        </p:nvSpPr>
        <p:spPr>
          <a:xfrm>
            <a:off x="0" y="2185989"/>
            <a:ext cx="914400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927"/>
              </a:buClr>
              <a:buSzPts val="2500"/>
              <a:buFont typeface="Calibri"/>
              <a:buNone/>
            </a:pPr>
            <a:r>
              <a:rPr lang="it">
                <a:solidFill>
                  <a:srgbClr val="1D4927"/>
                </a:solidFill>
              </a:rPr>
              <a:t>Thank you for your attention!</a:t>
            </a:r>
            <a:endParaRPr/>
          </a:p>
        </p:txBody>
      </p:sp>
      <p:sp>
        <p:nvSpPr>
          <p:cNvPr id="265" name="Google Shape;265;p43"/>
          <p:cNvSpPr txBox="1"/>
          <p:nvPr/>
        </p:nvSpPr>
        <p:spPr>
          <a:xfrm>
            <a:off x="1" y="3117282"/>
            <a:ext cx="9143999" cy="427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EBA900"/>
                </a:solidFill>
                <a:latin typeface="Calibri"/>
                <a:ea typeface="Calibri"/>
                <a:cs typeface="Calibri"/>
                <a:sym typeface="Calibri"/>
              </a:rPr>
              <a:t>kety.giuliacci@ingv.it</a:t>
            </a:r>
            <a:endParaRPr sz="1800">
              <a:solidFill>
                <a:srgbClr val="EBA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3"/>
          <p:cNvSpPr txBox="1"/>
          <p:nvPr/>
        </p:nvSpPr>
        <p:spPr>
          <a:xfrm>
            <a:off x="0" y="3586660"/>
            <a:ext cx="9144000" cy="427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3"/>
              </a:rPr>
              <a:t>www.epos-eu.org/on</a:t>
            </a:r>
            <a:r>
              <a:rPr lang="it"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it" sz="1500">
                <a:solidFill>
                  <a:srgbClr val="EBA900"/>
                </a:solidFill>
                <a:latin typeface="Play"/>
                <a:ea typeface="Play"/>
                <a:cs typeface="Play"/>
                <a:sym typeface="Play"/>
              </a:rPr>
              <a:t>|</a:t>
            </a:r>
            <a:r>
              <a:rPr lang="it"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it" sz="1500">
                <a:solidFill>
                  <a:srgbClr val="E5A113"/>
                </a:solidFill>
                <a:latin typeface="Play"/>
                <a:ea typeface="Play"/>
                <a:cs typeface="Play"/>
                <a:sym typeface="Play"/>
              </a:rPr>
              <a:t>#</a:t>
            </a:r>
            <a:r>
              <a:rPr lang="it"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EPOSon</a:t>
            </a:r>
            <a:endParaRPr sz="15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4294967295" type="title"/>
          </p:nvPr>
        </p:nvSpPr>
        <p:spPr>
          <a:xfrm>
            <a:off x="125730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The Role of Data in Geosciences</a:t>
            </a:r>
            <a:endParaRPr/>
          </a:p>
        </p:txBody>
      </p:sp>
      <p:sp>
        <p:nvSpPr>
          <p:cNvPr id="138" name="Google Shape;138;p26"/>
          <p:cNvSpPr txBox="1"/>
          <p:nvPr>
            <p:ph idx="4294967295" type="body"/>
          </p:nvPr>
        </p:nvSpPr>
        <p:spPr>
          <a:xfrm>
            <a:off x="628650" y="993775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Geosciences rely on the collection and analysis of complex, multi-source datasets. </a:t>
            </a:r>
            <a:endParaRPr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These include time series, spatial grids, vector data, and satellite imagery. </a:t>
            </a:r>
            <a:endParaRPr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To ensure that such diverse data can be compared, integrated, and reused across different disciplines and institutions, the use of shared data standards and formats is essential.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idx="4294967295" type="title"/>
          </p:nvPr>
        </p:nvSpPr>
        <p:spPr>
          <a:xfrm>
            <a:off x="125730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What Are Data Standards and Formats?</a:t>
            </a:r>
            <a:endParaRPr/>
          </a:p>
        </p:txBody>
      </p:sp>
      <p:sp>
        <p:nvSpPr>
          <p:cNvPr id="145" name="Google Shape;145;p27"/>
          <p:cNvSpPr txBox="1"/>
          <p:nvPr>
            <p:ph idx="4294967295" type="body"/>
          </p:nvPr>
        </p:nvSpPr>
        <p:spPr>
          <a:xfrm>
            <a:off x="628650" y="12684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 u="sng"/>
              <a:t>Data standards</a:t>
            </a:r>
            <a:r>
              <a:rPr lang="it"/>
              <a:t> </a:t>
            </a:r>
            <a:endParaRPr/>
          </a:p>
          <a:p>
            <a:pPr indent="0" lvl="0" marL="685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define how data should be structured, described, and interpreted, across different applications and users, independently of the storage format.</a:t>
            </a:r>
            <a:endParaRPr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 u="sng"/>
              <a:t>Data Formats</a:t>
            </a:r>
            <a:r>
              <a:rPr lang="it"/>
              <a:t> </a:t>
            </a:r>
            <a:endParaRPr/>
          </a:p>
          <a:p>
            <a:pPr indent="0" lvl="0" marL="685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"/>
              <a:t>refer to the physical or digital encoding used to store the data.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highlight>
                <a:srgbClr val="D9EAD3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4294967295" type="title"/>
          </p:nvPr>
        </p:nvSpPr>
        <p:spPr>
          <a:xfrm>
            <a:off x="125730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Importance of Using Standard Formats</a:t>
            </a:r>
            <a:endParaRPr/>
          </a:p>
        </p:txBody>
      </p:sp>
      <p:sp>
        <p:nvSpPr>
          <p:cNvPr id="152" name="Google Shape;152;p28"/>
          <p:cNvSpPr txBox="1"/>
          <p:nvPr>
            <p:ph idx="4294967295" type="body"/>
          </p:nvPr>
        </p:nvSpPr>
        <p:spPr>
          <a:xfrm>
            <a:off x="628650" y="1101345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Standard formats ensure that: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Data can be easily </a:t>
            </a:r>
            <a:r>
              <a:rPr b="1" lang="it"/>
              <a:t>exchanged</a:t>
            </a:r>
            <a:r>
              <a:rPr lang="it"/>
              <a:t> between researchers and institutions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Interpretations</a:t>
            </a:r>
            <a:r>
              <a:rPr lang="it"/>
              <a:t> are consistent and </a:t>
            </a:r>
            <a:r>
              <a:rPr b="1" lang="it"/>
              <a:t>reproducible</a:t>
            </a:r>
            <a:endParaRPr b="1"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Archiving and future access remain possible </a:t>
            </a:r>
            <a:r>
              <a:rPr b="1" lang="it"/>
              <a:t>without needing proprietary software</a:t>
            </a:r>
            <a:endParaRPr b="1"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Standardization accelerates science by </a:t>
            </a:r>
            <a:r>
              <a:rPr b="1" lang="it"/>
              <a:t>avoiding data conversion errors</a:t>
            </a:r>
            <a:r>
              <a:rPr lang="it"/>
              <a:t> and promoting automation.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598034" y="928235"/>
            <a:ext cx="7947900" cy="3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Selecting an appropriate format depends on several factors: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discipline;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of observations;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dimensionality (1D, 2D, 3D, 4D);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file size;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 requirements;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preservation; </a:t>
            </a:r>
            <a:endParaRPr sz="1100"/>
          </a:p>
          <a:p>
            <a:pPr indent="-133350" lvl="1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ecosystem adopted by the scientific community.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b="0" i="0" lang="it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universal format: the best choice depends on the intended use of the data.</a:t>
            </a:r>
            <a:endParaRPr sz="1100"/>
          </a:p>
        </p:txBody>
      </p:sp>
      <p:sp>
        <p:nvSpPr>
          <p:cNvPr id="158" name="Google Shape;158;p29"/>
          <p:cNvSpPr txBox="1"/>
          <p:nvPr/>
        </p:nvSpPr>
        <p:spPr>
          <a:xfrm>
            <a:off x="125730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it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the Right Data Format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/>
        </p:nvSpPr>
        <p:spPr>
          <a:xfrm>
            <a:off x="437100" y="869375"/>
            <a:ext cx="82698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formats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publicly documented; 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from commercial software; 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preserve; 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preferred for FAIR and Open Science.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Proprietary formats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 on vendor specifications; 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require licensed software; </a:t>
            </a:r>
            <a:endParaRPr sz="1100"/>
          </a:p>
          <a:p>
            <a:pPr indent="-1079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it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limit interoperability and long-term accessibility.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data should remain accessible long after their creation.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possible, research communities encourage the adoption of open formats.</a:t>
            </a:r>
            <a:endParaRPr b="1" sz="1100"/>
          </a:p>
        </p:txBody>
      </p:sp>
      <p:sp>
        <p:nvSpPr>
          <p:cNvPr id="164" name="Google Shape;164;p30"/>
          <p:cNvSpPr txBox="1"/>
          <p:nvPr/>
        </p:nvSpPr>
        <p:spPr>
          <a:xfrm>
            <a:off x="125730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lang="it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and Proprietary Formats</a:t>
            </a:r>
            <a:endParaRPr sz="1100"/>
          </a:p>
        </p:txBody>
      </p:sp>
      <p:sp>
        <p:nvSpPr>
          <p:cNvPr id="165" name="Google Shape;165;p30"/>
          <p:cNvSpPr txBox="1"/>
          <p:nvPr/>
        </p:nvSpPr>
        <p:spPr>
          <a:xfrm>
            <a:off x="5076145" y="1092269"/>
            <a:ext cx="1549173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b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NetCDF, HDF5, GeoJSON, CSV, GeoTIFF.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4294967295" type="title"/>
          </p:nvPr>
        </p:nvSpPr>
        <p:spPr>
          <a:xfrm>
            <a:off x="924880" y="20348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Examples of Widely Used Formats in Geosciences</a:t>
            </a:r>
            <a:endParaRPr/>
          </a:p>
        </p:txBody>
      </p:sp>
      <p:graphicFrame>
        <p:nvGraphicFramePr>
          <p:cNvPr id="172" name="Google Shape;172;p31"/>
          <p:cNvGraphicFramePr/>
          <p:nvPr/>
        </p:nvGraphicFramePr>
        <p:xfrm>
          <a:off x="2282674" y="1632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{119EC718-8971-48DE-AF3F-910C22BDCA54}</a:tableStyleId>
              </a:tblPr>
              <a:tblGrid>
                <a:gridCol w="2006250"/>
                <a:gridCol w="2572400"/>
              </a:tblGrid>
              <a:tr h="2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Domain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NetCDF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science, oceanography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HDF5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Volcanology, 3D geophysical modeling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miniSEED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Seismology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GeoTIFF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Remote sensing, geology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GRIB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Meteorology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CSV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Geodesy, environmental monitoring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idx="4294967295" type="title"/>
          </p:nvPr>
        </p:nvSpPr>
        <p:spPr>
          <a:xfrm>
            <a:off x="628650" y="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Types of Geoscientific Data</a:t>
            </a:r>
            <a:endParaRPr/>
          </a:p>
        </p:txBody>
      </p:sp>
      <p:sp>
        <p:nvSpPr>
          <p:cNvPr id="179" name="Google Shape;179;p32"/>
          <p:cNvSpPr txBox="1"/>
          <p:nvPr>
            <p:ph idx="4294967295" type="body"/>
          </p:nvPr>
        </p:nvSpPr>
        <p:spPr>
          <a:xfrm>
            <a:off x="783771" y="993775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Time series data</a:t>
            </a:r>
            <a:r>
              <a:rPr lang="it"/>
              <a:t> (e.g., seismic waveforms, weather stations)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Gridded data</a:t>
            </a:r>
            <a:r>
              <a:rPr lang="it"/>
              <a:t> (e.g., climate models, remote sensing imagery)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Point and vector data</a:t>
            </a:r>
            <a:r>
              <a:rPr lang="it"/>
              <a:t> (e.g., GPS measurements, faults, boreholes)</a:t>
            </a:r>
            <a:endParaRPr/>
          </a:p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it"/>
              <a:t>3D and 4D datasets</a:t>
            </a:r>
            <a:r>
              <a:rPr lang="it"/>
              <a:t> (e.g., subsurface models, evolving volcanic plumes)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 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it"/>
              <a:t>Each type presents unique challenges and requires tailored formats to capture essential information without loss.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4294967295" type="title"/>
          </p:nvPr>
        </p:nvSpPr>
        <p:spPr>
          <a:xfrm>
            <a:off x="0" y="-1111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/>
              <a:t>Time Series Data</a:t>
            </a:r>
            <a:endParaRPr/>
          </a:p>
        </p:txBody>
      </p:sp>
      <p:sp>
        <p:nvSpPr>
          <p:cNvPr id="186" name="Google Shape;186;p33"/>
          <p:cNvSpPr txBox="1"/>
          <p:nvPr>
            <p:ph idx="4294967295" type="body"/>
          </p:nvPr>
        </p:nvSpPr>
        <p:spPr>
          <a:xfrm>
            <a:off x="422027" y="1071563"/>
            <a:ext cx="6338888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In fields like </a:t>
            </a:r>
            <a:r>
              <a:rPr b="1" lang="it"/>
              <a:t>seismology</a:t>
            </a:r>
            <a:r>
              <a:rPr lang="it"/>
              <a:t> and </a:t>
            </a:r>
            <a:r>
              <a:rPr b="1" lang="it"/>
              <a:t>volcanology</a:t>
            </a:r>
            <a:r>
              <a:rPr lang="it"/>
              <a:t>, time series data are used to monitor changes in ground motion, gas emissions, and temperature. </a:t>
            </a:r>
            <a:endParaRPr/>
          </a:p>
          <a:p>
            <a:pPr indent="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 txBox="1"/>
          <p:nvPr>
            <p:ph idx="4294967295" type="body"/>
          </p:nvPr>
        </p:nvSpPr>
        <p:spPr>
          <a:xfrm>
            <a:off x="422027" y="2509838"/>
            <a:ext cx="4343400" cy="15906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"/>
              <a:t>Formats like </a:t>
            </a:r>
            <a:r>
              <a:rPr b="1" lang="it"/>
              <a:t>miniSEED</a:t>
            </a:r>
            <a:r>
              <a:rPr lang="it"/>
              <a:t>, </a:t>
            </a:r>
            <a:r>
              <a:rPr b="1" lang="it"/>
              <a:t>ASCII-based</a:t>
            </a:r>
            <a:r>
              <a:rPr lang="it"/>
              <a:t> and </a:t>
            </a:r>
            <a:r>
              <a:rPr b="1" lang="it"/>
              <a:t>CovJSON</a:t>
            </a:r>
            <a:r>
              <a:rPr lang="it"/>
              <a:t> support compact, efficient, and long-term recording of such data, often in high-frequency environments.</a:t>
            </a:r>
            <a:endParaRPr/>
          </a:p>
          <a:p>
            <a:pPr indent="-63500" lvl="0" marL="1778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88" name="Google Shape;188;p33" title="Screenshot 2025-06-21 alle 16.06.21.png"/>
          <p:cNvPicPr preferRelativeResize="0"/>
          <p:nvPr/>
        </p:nvPicPr>
        <p:blipFill rotWithShape="1">
          <a:blip r:embed="rId3">
            <a:alphaModFix/>
          </a:blip>
          <a:srcRect b="0" l="0" r="33021" t="0"/>
          <a:stretch/>
        </p:blipFill>
        <p:spPr>
          <a:xfrm>
            <a:off x="4980671" y="2495366"/>
            <a:ext cx="4051017" cy="17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4980938" y="4218998"/>
            <a:ext cx="42165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Multigas at la Soufrière de Guadeloupe volcano: Concentration ratios timeseries,Institut De Physique Du Globe De Paris (IPGP). (2021). Data collection of the seismological and volcanological observatory of Guadeloupe. Institut de physique du globe de Paris (IPGP). 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https://doi.org/10.18715/GUADELOUPE.OVSG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Accessed on 21-06-2025 through the EPOS Data Portal (</a:t>
            </a:r>
            <a:r>
              <a:rPr lang="it" sz="6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https://www.epos-eu.org/dataportal</a:t>
            </a:r>
            <a:r>
              <a:rPr lang="it" sz="6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)</a:t>
            </a:r>
            <a:endParaRPr sz="6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33" title="Screenshot 2025-06-21 alle 16.22.11.png"/>
          <p:cNvPicPr preferRelativeResize="0"/>
          <p:nvPr/>
        </p:nvPicPr>
        <p:blipFill rotWithShape="1">
          <a:blip r:embed="rId6">
            <a:alphaModFix/>
          </a:blip>
          <a:srcRect b="23682" l="0" r="0" t="0"/>
          <a:stretch/>
        </p:blipFill>
        <p:spPr>
          <a:xfrm>
            <a:off x="7292626" y="307473"/>
            <a:ext cx="1730502" cy="27686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340000" dist="123825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