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854" r:id="rId1"/>
  </p:sldMasterIdLst>
  <p:notesMasterIdLst>
    <p:notesMasterId r:id="rId42"/>
  </p:notesMasterIdLst>
  <p:handoutMasterIdLst>
    <p:handoutMasterId r:id="rId43"/>
  </p:handoutMasterIdLst>
  <p:sldIdLst>
    <p:sldId id="270" r:id="rId2"/>
    <p:sldId id="276" r:id="rId3"/>
    <p:sldId id="806" r:id="rId4"/>
    <p:sldId id="796" r:id="rId5"/>
    <p:sldId id="827" r:id="rId6"/>
    <p:sldId id="698" r:id="rId7"/>
    <p:sldId id="256" r:id="rId8"/>
    <p:sldId id="296" r:id="rId9"/>
    <p:sldId id="285" r:id="rId10"/>
    <p:sldId id="708" r:id="rId11"/>
    <p:sldId id="303" r:id="rId12"/>
    <p:sldId id="786" r:id="rId13"/>
    <p:sldId id="711" r:id="rId14"/>
    <p:sldId id="309" r:id="rId15"/>
    <p:sldId id="311" r:id="rId16"/>
    <p:sldId id="308" r:id="rId17"/>
    <p:sldId id="318" r:id="rId18"/>
    <p:sldId id="709" r:id="rId19"/>
    <p:sldId id="828" r:id="rId20"/>
    <p:sldId id="803" r:id="rId21"/>
    <p:sldId id="749" r:id="rId22"/>
    <p:sldId id="818" r:id="rId23"/>
    <p:sldId id="775" r:id="rId24"/>
    <p:sldId id="790" r:id="rId25"/>
    <p:sldId id="813" r:id="rId26"/>
    <p:sldId id="819" r:id="rId27"/>
    <p:sldId id="807" r:id="rId28"/>
    <p:sldId id="820" r:id="rId29"/>
    <p:sldId id="826" r:id="rId30"/>
    <p:sldId id="825" r:id="rId31"/>
    <p:sldId id="811" r:id="rId32"/>
    <p:sldId id="728" r:id="rId33"/>
    <p:sldId id="691" r:id="rId34"/>
    <p:sldId id="808" r:id="rId35"/>
    <p:sldId id="782" r:id="rId36"/>
    <p:sldId id="798" r:id="rId37"/>
    <p:sldId id="792" r:id="rId38"/>
    <p:sldId id="793" r:id="rId39"/>
    <p:sldId id="794" r:id="rId40"/>
    <p:sldId id="795" r:id="rId41"/>
  </p:sldIdLst>
  <p:sldSz cx="12192000" cy="6858000"/>
  <p:notesSz cx="6797675" cy="9926638"/>
  <p:embeddedFontLst>
    <p:embeddedFont>
      <p:font typeface="Arial Narrow" panose="020B060602020203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Gill Sans MT" panose="020B0502020104020203" pitchFamily="34" charset="0"/>
      <p:regular r:id="rId56"/>
      <p:bold r:id="rId57"/>
      <p:italic r:id="rId58"/>
      <p:boldItalic r:id="rId59"/>
    </p:embeddedFont>
    <p:embeddedFont>
      <p:font typeface="Inter" panose="02000503000000020004" pitchFamily="2" charset="0"/>
      <p:regular r:id="rId60"/>
      <p:bold r:id="rId61"/>
      <p:italic r:id="rId62"/>
      <p:boldItalic r:id="rId63"/>
    </p:embeddedFont>
    <p:embeddedFont>
      <p:font typeface="Inter SemiBold" panose="02000703000000020004" pitchFamily="2" charset="0"/>
      <p:bold r:id="rId64"/>
      <p:boldItalic r:id="rId65"/>
    </p:embeddedFont>
    <p:embeddedFont>
      <p:font typeface="Open sans" panose="020B0606030504020204" pitchFamily="3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loff" initials="AR" lastIdx="5" clrIdx="0">
    <p:extLst>
      <p:ext uri="{19B8F6BF-5375-455C-9EA6-DF929625EA0E}">
        <p15:presenceInfo xmlns:p15="http://schemas.microsoft.com/office/powerpoint/2012/main" userId="rudlo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7D6"/>
    <a:srgbClr val="0B8B7A"/>
    <a:srgbClr val="0C3793"/>
    <a:srgbClr val="0D69C1"/>
    <a:srgbClr val="0048A9"/>
    <a:srgbClr val="00599B"/>
    <a:srgbClr val="FC6A34"/>
    <a:srgbClr val="0A2864"/>
    <a:srgbClr val="FC6A59"/>
    <a:srgbClr val="0C2A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67" autoAdjust="0"/>
    <p:restoredTop sz="94291" autoAdjust="0"/>
  </p:normalViewPr>
  <p:slideViewPr>
    <p:cSldViewPr snapToGrid="0">
      <p:cViewPr varScale="1">
        <p:scale>
          <a:sx n="92" d="100"/>
          <a:sy n="92" d="100"/>
        </p:scale>
        <p:origin x="72" y="154"/>
      </p:cViewPr>
      <p:guideLst/>
    </p:cSldViewPr>
  </p:slideViewPr>
  <p:notesTextViewPr>
    <p:cViewPr>
      <p:scale>
        <a:sx n="1" d="1"/>
        <a:sy n="1" d="1"/>
      </p:scale>
      <p:origin x="0" y="0"/>
    </p:cViewPr>
  </p:notesTextViewPr>
  <p:sorterViewPr>
    <p:cViewPr>
      <p:scale>
        <a:sx n="142" d="100"/>
        <a:sy n="142" d="100"/>
      </p:scale>
      <p:origin x="0" y="-408"/>
    </p:cViewPr>
  </p:sorterViewPr>
  <p:notesViewPr>
    <p:cSldViewPr snapToGrid="0">
      <p:cViewPr>
        <p:scale>
          <a:sx n="60" d="100"/>
          <a:sy n="60" d="100"/>
        </p:scale>
        <p:origin x="3252" y="3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8.fntdata"/><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Elger" userId="bc31c051181e15a3" providerId="LiveId" clId="{90BDBD88-C0A3-4180-99D5-599D55C43CDD}"/>
    <pc:docChg chg="custSel modSld">
      <pc:chgData name="Kirsten Elger" userId="bc31c051181e15a3" providerId="LiveId" clId="{90BDBD88-C0A3-4180-99D5-599D55C43CDD}" dt="2026-06-28T21:20:57.451" v="111" actId="207"/>
      <pc:docMkLst>
        <pc:docMk/>
      </pc:docMkLst>
      <pc:sldChg chg="addSp delSp modSp mod">
        <pc:chgData name="Kirsten Elger" userId="bc31c051181e15a3" providerId="LiveId" clId="{90BDBD88-C0A3-4180-99D5-599D55C43CDD}" dt="2026-06-28T21:13:11.087" v="7" actId="14100"/>
        <pc:sldMkLst>
          <pc:docMk/>
          <pc:sldMk cId="789083218" sldId="270"/>
        </pc:sldMkLst>
        <pc:spChg chg="mod">
          <ac:chgData name="Kirsten Elger" userId="bc31c051181e15a3" providerId="LiveId" clId="{90BDBD88-C0A3-4180-99D5-599D55C43CDD}" dt="2026-06-28T10:57:15.591" v="5" actId="1076"/>
          <ac:spMkLst>
            <pc:docMk/>
            <pc:sldMk cId="789083218" sldId="270"/>
            <ac:spMk id="8" creationId="{E4CFF9FF-C69A-44AC-A5FA-A5C96FB357E3}"/>
          </ac:spMkLst>
        </pc:spChg>
        <pc:picChg chg="add mod">
          <ac:chgData name="Kirsten Elger" userId="bc31c051181e15a3" providerId="LiveId" clId="{90BDBD88-C0A3-4180-99D5-599D55C43CDD}" dt="2026-06-28T21:13:11.087" v="7" actId="14100"/>
          <ac:picMkLst>
            <pc:docMk/>
            <pc:sldMk cId="789083218" sldId="270"/>
            <ac:picMk id="6" creationId="{60368A5E-7D8A-40E5-9A3F-8D7166F7DDEC}"/>
          </ac:picMkLst>
        </pc:picChg>
        <pc:picChg chg="del">
          <ac:chgData name="Kirsten Elger" userId="bc31c051181e15a3" providerId="LiveId" clId="{90BDBD88-C0A3-4180-99D5-599D55C43CDD}" dt="2026-06-28T10:56:42.516" v="0" actId="478"/>
          <ac:picMkLst>
            <pc:docMk/>
            <pc:sldMk cId="789083218" sldId="270"/>
            <ac:picMk id="9" creationId="{A6FE7A5B-77D2-4780-B5C5-A6C8FE315F02}"/>
          </ac:picMkLst>
        </pc:picChg>
      </pc:sldChg>
      <pc:sldChg chg="modSp">
        <pc:chgData name="Kirsten Elger" userId="bc31c051181e15a3" providerId="LiveId" clId="{90BDBD88-C0A3-4180-99D5-599D55C43CDD}" dt="2026-06-28T21:19:50.536" v="102" actId="113"/>
        <pc:sldMkLst>
          <pc:docMk/>
          <pc:sldMk cId="838199887" sldId="691"/>
        </pc:sldMkLst>
        <pc:spChg chg="mod">
          <ac:chgData name="Kirsten Elger" userId="bc31c051181e15a3" providerId="LiveId" clId="{90BDBD88-C0A3-4180-99D5-599D55C43CDD}" dt="2026-06-28T21:19:50.536" v="102" actId="113"/>
          <ac:spMkLst>
            <pc:docMk/>
            <pc:sldMk cId="838199887" sldId="691"/>
            <ac:spMk id="2" creationId="{CA01957B-C819-46B7-AA74-0774E0681FBC}"/>
          </ac:spMkLst>
        </pc:spChg>
      </pc:sldChg>
      <pc:sldChg chg="modSp">
        <pc:chgData name="Kirsten Elger" userId="bc31c051181e15a3" providerId="LiveId" clId="{90BDBD88-C0A3-4180-99D5-599D55C43CDD}" dt="2026-06-28T21:15:35.090" v="79" actId="207"/>
        <pc:sldMkLst>
          <pc:docMk/>
          <pc:sldMk cId="897495167" sldId="698"/>
        </pc:sldMkLst>
        <pc:spChg chg="mod">
          <ac:chgData name="Kirsten Elger" userId="bc31c051181e15a3" providerId="LiveId" clId="{90BDBD88-C0A3-4180-99D5-599D55C43CDD}" dt="2026-06-28T21:15:32.594" v="78" actId="207"/>
          <ac:spMkLst>
            <pc:docMk/>
            <pc:sldMk cId="897495167" sldId="698"/>
            <ac:spMk id="2" creationId="{BD069112-D459-49C0-87D2-473D4B921190}"/>
          </ac:spMkLst>
        </pc:spChg>
        <pc:spChg chg="mod">
          <ac:chgData name="Kirsten Elger" userId="bc31c051181e15a3" providerId="LiveId" clId="{90BDBD88-C0A3-4180-99D5-599D55C43CDD}" dt="2026-06-28T21:15:35.090" v="79" actId="207"/>
          <ac:spMkLst>
            <pc:docMk/>
            <pc:sldMk cId="897495167" sldId="698"/>
            <ac:spMk id="3" creationId="{7AF51EE8-1C43-4DA1-B153-B22931C12703}"/>
          </ac:spMkLst>
        </pc:spChg>
      </pc:sldChg>
      <pc:sldChg chg="delSp modSp mod modAnim">
        <pc:chgData name="Kirsten Elger" userId="bc31c051181e15a3" providerId="LiveId" clId="{90BDBD88-C0A3-4180-99D5-599D55C43CDD}" dt="2026-06-28T21:17:19.950" v="87" actId="1076"/>
        <pc:sldMkLst>
          <pc:docMk/>
          <pc:sldMk cId="1695366340" sldId="709"/>
        </pc:sldMkLst>
        <pc:spChg chg="del mod">
          <ac:chgData name="Kirsten Elger" userId="bc31c051181e15a3" providerId="LiveId" clId="{90BDBD88-C0A3-4180-99D5-599D55C43CDD}" dt="2026-06-28T21:17:11.876" v="85" actId="478"/>
          <ac:spMkLst>
            <pc:docMk/>
            <pc:sldMk cId="1695366340" sldId="709"/>
            <ac:spMk id="40" creationId="{B166A701-790F-423D-ADC9-496A27E68107}"/>
          </ac:spMkLst>
        </pc:spChg>
        <pc:grpChg chg="mod">
          <ac:chgData name="Kirsten Elger" userId="bc31c051181e15a3" providerId="LiveId" clId="{90BDBD88-C0A3-4180-99D5-599D55C43CDD}" dt="2026-06-28T21:17:19.950" v="87" actId="1076"/>
          <ac:grpSpMkLst>
            <pc:docMk/>
            <pc:sldMk cId="1695366340" sldId="709"/>
            <ac:grpSpMk id="30" creationId="{2FCFEAA0-8C22-46AA-9FF5-C54FDDABB81D}"/>
          </ac:grpSpMkLst>
        </pc:grpChg>
      </pc:sldChg>
      <pc:sldChg chg="modSp">
        <pc:chgData name="Kirsten Elger" userId="bc31c051181e15a3" providerId="LiveId" clId="{90BDBD88-C0A3-4180-99D5-599D55C43CDD}" dt="2026-06-28T21:20:09.543" v="106" actId="113"/>
        <pc:sldMkLst>
          <pc:docMk/>
          <pc:sldMk cId="208343124" sldId="728"/>
        </pc:sldMkLst>
        <pc:spChg chg="mod">
          <ac:chgData name="Kirsten Elger" userId="bc31c051181e15a3" providerId="LiveId" clId="{90BDBD88-C0A3-4180-99D5-599D55C43CDD}" dt="2026-06-28T21:20:09.543" v="106" actId="113"/>
          <ac:spMkLst>
            <pc:docMk/>
            <pc:sldMk cId="208343124" sldId="728"/>
            <ac:spMk id="12" creationId="{DBBDC85C-591A-4ED4-8D2D-44D9ECF7B274}"/>
          </ac:spMkLst>
        </pc:spChg>
      </pc:sldChg>
      <pc:sldChg chg="modAnim">
        <pc:chgData name="Kirsten Elger" userId="bc31c051181e15a3" providerId="LiveId" clId="{90BDBD88-C0A3-4180-99D5-599D55C43CDD}" dt="2026-06-28T21:18:04.895" v="88"/>
        <pc:sldMkLst>
          <pc:docMk/>
          <pc:sldMk cId="2178603227" sldId="775"/>
        </pc:sldMkLst>
      </pc:sldChg>
      <pc:sldChg chg="modSp mod modShow">
        <pc:chgData name="Kirsten Elger" userId="bc31c051181e15a3" providerId="LiveId" clId="{90BDBD88-C0A3-4180-99D5-599D55C43CDD}" dt="2026-06-28T21:20:57.451" v="111" actId="207"/>
        <pc:sldMkLst>
          <pc:docMk/>
          <pc:sldMk cId="3944684651" sldId="782"/>
        </pc:sldMkLst>
        <pc:spChg chg="mod">
          <ac:chgData name="Kirsten Elger" userId="bc31c051181e15a3" providerId="LiveId" clId="{90BDBD88-C0A3-4180-99D5-599D55C43CDD}" dt="2026-06-28T21:20:57.451" v="111" actId="207"/>
          <ac:spMkLst>
            <pc:docMk/>
            <pc:sldMk cId="3944684651" sldId="782"/>
            <ac:spMk id="2" creationId="{398F0304-0734-4B24-B337-2CE6DF270667}"/>
          </ac:spMkLst>
        </pc:spChg>
      </pc:sldChg>
      <pc:sldChg chg="modAnim">
        <pc:chgData name="Kirsten Elger" userId="bc31c051181e15a3" providerId="LiveId" clId="{90BDBD88-C0A3-4180-99D5-599D55C43CDD}" dt="2026-06-28T21:18:56.425" v="97"/>
        <pc:sldMkLst>
          <pc:docMk/>
          <pc:sldMk cId="3543526338" sldId="826"/>
        </pc:sldMkLst>
      </pc:sldChg>
      <pc:sldChg chg="addSp delSp modSp mod modAnim">
        <pc:chgData name="Kirsten Elger" userId="bc31c051181e15a3" providerId="LiveId" clId="{90BDBD88-C0A3-4180-99D5-599D55C43CDD}" dt="2026-06-28T21:15:26.954" v="77" actId="207"/>
        <pc:sldMkLst>
          <pc:docMk/>
          <pc:sldMk cId="2436438030" sldId="827"/>
        </pc:sldMkLst>
        <pc:spChg chg="mod">
          <ac:chgData name="Kirsten Elger" userId="bc31c051181e15a3" providerId="LiveId" clId="{90BDBD88-C0A3-4180-99D5-599D55C43CDD}" dt="2026-06-28T21:15:26.954" v="77" actId="207"/>
          <ac:spMkLst>
            <pc:docMk/>
            <pc:sldMk cId="2436438030" sldId="827"/>
            <ac:spMk id="2" creationId="{690FF630-87B4-4A1C-B8FA-9FCFE7573C2D}"/>
          </ac:spMkLst>
        </pc:spChg>
        <pc:spChg chg="add del mod">
          <ac:chgData name="Kirsten Elger" userId="bc31c051181e15a3" providerId="LiveId" clId="{90BDBD88-C0A3-4180-99D5-599D55C43CDD}" dt="2026-06-28T21:15:13.261" v="76" actId="478"/>
          <ac:spMkLst>
            <pc:docMk/>
            <pc:sldMk cId="2436438030" sldId="827"/>
            <ac:spMk id="3" creationId="{9B57A31F-D8D6-4CCF-AF25-426672303E41}"/>
          </ac:spMkLst>
        </pc:spChg>
        <pc:spChg chg="del">
          <ac:chgData name="Kirsten Elger" userId="bc31c051181e15a3" providerId="LiveId" clId="{90BDBD88-C0A3-4180-99D5-599D55C43CDD}" dt="2026-06-28T21:15:05.476" v="74" actId="478"/>
          <ac:spMkLst>
            <pc:docMk/>
            <pc:sldMk cId="2436438030" sldId="827"/>
            <ac:spMk id="4" creationId="{4E7901C1-CFC2-4286-B859-F67DA612ACE1}"/>
          </ac:spMkLst>
        </pc:spChg>
        <pc:spChg chg="add del mod">
          <ac:chgData name="Kirsten Elger" userId="bc31c051181e15a3" providerId="LiveId" clId="{90BDBD88-C0A3-4180-99D5-599D55C43CDD}" dt="2026-06-28T21:15:09.416" v="75" actId="478"/>
          <ac:spMkLst>
            <pc:docMk/>
            <pc:sldMk cId="2436438030" sldId="827"/>
            <ac:spMk id="5" creationId="{961E0CFD-88BC-4695-ACA9-4FF5E8C1F0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0974CAF-7240-4F87-88B1-6042263731C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CDF4EDE-9ABF-430B-A3C2-5C8E96574CC4}"/>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9FF887E-BDA5-4B2F-B1ED-6B79B95D028A}" type="datetimeFigureOut">
              <a:rPr lang="de-DE" smtClean="0"/>
              <a:t>28.06.2026</a:t>
            </a:fld>
            <a:endParaRPr lang="de-DE"/>
          </a:p>
        </p:txBody>
      </p:sp>
      <p:sp>
        <p:nvSpPr>
          <p:cNvPr id="4" name="Fußzeilenplatzhalter 3">
            <a:extLst>
              <a:ext uri="{FF2B5EF4-FFF2-40B4-BE49-F238E27FC236}">
                <a16:creationId xmlns:a16="http://schemas.microsoft.com/office/drawing/2014/main" id="{39C5D8E9-2BB2-41CC-9FF5-202AD217305A}"/>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1502027-0F02-4997-A181-FD771BF8E58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87A3459-331E-4B46-8395-3B9833E2D353}" type="slidenum">
              <a:rPr lang="de-DE" smtClean="0"/>
              <a:t>‹Nr.›</a:t>
            </a:fld>
            <a:endParaRPr lang="de-DE"/>
          </a:p>
        </p:txBody>
      </p:sp>
    </p:spTree>
    <p:extLst>
      <p:ext uri="{BB962C8B-B14F-4D97-AF65-F5344CB8AC3E}">
        <p14:creationId xmlns:p14="http://schemas.microsoft.com/office/powerpoint/2010/main" val="2821805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165100" y="314325"/>
            <a:ext cx="6373813" cy="358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90403" y="4113026"/>
            <a:ext cx="6016868" cy="500408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973EA15-518E-4C56-B510-75A8E642ED62}" type="slidenum">
              <a:rPr lang="de-DE" smtClean="0"/>
              <a:t>‹Nr.›</a:t>
            </a:fld>
            <a:endParaRPr lang="de-DE"/>
          </a:p>
        </p:txBody>
      </p:sp>
    </p:spTree>
    <p:extLst>
      <p:ext uri="{BB962C8B-B14F-4D97-AF65-F5344CB8AC3E}">
        <p14:creationId xmlns:p14="http://schemas.microsoft.com/office/powerpoint/2010/main" val="686622475"/>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21</a:t>
            </a:fld>
            <a:endParaRPr lang="de-DE"/>
          </a:p>
        </p:txBody>
      </p:sp>
    </p:spTree>
    <p:extLst>
      <p:ext uri="{BB962C8B-B14F-4D97-AF65-F5344CB8AC3E}">
        <p14:creationId xmlns:p14="http://schemas.microsoft.com/office/powerpoint/2010/main" val="2363269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0"/>
          </p:nvPr>
        </p:nvSpPr>
        <p:spPr/>
        <p:txBody>
          <a:bodyPr/>
          <a:lstStyle/>
          <a:p>
            <a:pPr indent="0" algn="r">
              <a:buNone/>
            </a:pPr>
            <a:fld id="{97EA09E0-9442-4144-8B93-AB140F11B34E}" type="slidenum">
              <a:rPr lang="de-DE" sz="1400" b="0" u="none" strike="noStrike" smtClean="0">
                <a:solidFill>
                  <a:srgbClr val="000000"/>
                </a:solidFill>
                <a:effectLst/>
                <a:uFillTx/>
                <a:latin typeface="Times New Roman"/>
              </a:rPr>
              <a:t>23</a:t>
            </a:fld>
            <a:endParaRPr lang="de-DE" sz="1400" b="0" u="none" strike="noStrike">
              <a:solidFill>
                <a:srgbClr val="000000"/>
              </a:solidFill>
              <a:effectLst/>
              <a:uFillTx/>
              <a:latin typeface="Times New Roman"/>
            </a:endParaRPr>
          </a:p>
        </p:txBody>
      </p:sp>
    </p:spTree>
    <p:extLst>
      <p:ext uri="{BB962C8B-B14F-4D97-AF65-F5344CB8AC3E}">
        <p14:creationId xmlns:p14="http://schemas.microsoft.com/office/powerpoint/2010/main" val="159965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25</a:t>
            </a:fld>
            <a:endParaRPr lang="de-DE"/>
          </a:p>
        </p:txBody>
      </p:sp>
    </p:spTree>
    <p:extLst>
      <p:ext uri="{BB962C8B-B14F-4D97-AF65-F5344CB8AC3E}">
        <p14:creationId xmlns:p14="http://schemas.microsoft.com/office/powerpoint/2010/main" val="44960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wichtiges Werkzeug für die Erfassung von Metadaten ist unser Metadaten Editor. Der Input erfolgt direkt durch die Wissenschaftler und der Output sind XML </a:t>
            </a:r>
            <a:r>
              <a:rPr lang="de-DE" dirty="0" err="1"/>
              <a:t>files</a:t>
            </a:r>
            <a:r>
              <a:rPr lang="de-DE" dirty="0"/>
              <a:t> in verschiedenen Standards. Diese sind auch die Quelle für die DOI Landing Pages. </a:t>
            </a:r>
          </a:p>
          <a:p>
            <a:r>
              <a:rPr lang="de-DE" dirty="0"/>
              <a:t>Special Features sind einerseits eine interaktive Karte, die es erlaubt, das Untersuchungsgebiet direkt einzuzeichnen </a:t>
            </a:r>
            <a:r>
              <a:rPr lang="de-DE" dirty="0" err="1"/>
              <a:t>bzw</a:t>
            </a:r>
            <a:r>
              <a:rPr lang="de-DE" dirty="0"/>
              <a:t> die Lokalisierung von eingetragenen Koordinaten durch Visualisierung überprüft. Zum anderen bieten wir unsere Kontrollierten Vokabularien in durchsuchbarer Form an. Damit muss man nicht die Hierarchie der Vokabularien kennen, um den geeigneten Begriff zu finden. </a:t>
            </a:r>
          </a:p>
          <a:p>
            <a:r>
              <a:rPr lang="de-DE" dirty="0"/>
              <a:t>Über unsere Schnittstelle gehen die Metadaten zu </a:t>
            </a:r>
            <a:r>
              <a:rPr lang="de-DE" dirty="0" err="1"/>
              <a:t>DataCite</a:t>
            </a:r>
            <a:r>
              <a:rPr lang="de-DE" dirty="0"/>
              <a:t> um die DOI zu registrieren. Darüber hinaus werden unsere Metadaten von anderen Portalen </a:t>
            </a:r>
            <a:r>
              <a:rPr lang="de-DE" dirty="0" err="1"/>
              <a:t>geharvested</a:t>
            </a:r>
            <a:r>
              <a:rPr lang="de-DE" dirty="0"/>
              <a:t> und sind somit auch an anderer Stelle auffindbar.</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6A448-D07D-440B-B801-9CC94C4468C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70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29</a:t>
            </a:fld>
            <a:endParaRPr lang="de-DE"/>
          </a:p>
        </p:txBody>
      </p:sp>
    </p:spTree>
    <p:extLst>
      <p:ext uri="{BB962C8B-B14F-4D97-AF65-F5344CB8AC3E}">
        <p14:creationId xmlns:p14="http://schemas.microsoft.com/office/powerpoint/2010/main" val="283663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30</a:t>
            </a:fld>
            <a:endParaRPr lang="de-DE"/>
          </a:p>
        </p:txBody>
      </p:sp>
    </p:spTree>
    <p:extLst>
      <p:ext uri="{BB962C8B-B14F-4D97-AF65-F5344CB8AC3E}">
        <p14:creationId xmlns:p14="http://schemas.microsoft.com/office/powerpoint/2010/main" val="105098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32</a:t>
            </a:fld>
            <a:endParaRPr lang="de-DE"/>
          </a:p>
        </p:txBody>
      </p:sp>
    </p:spTree>
    <p:extLst>
      <p:ext uri="{BB962C8B-B14F-4D97-AF65-F5344CB8AC3E}">
        <p14:creationId xmlns:p14="http://schemas.microsoft.com/office/powerpoint/2010/main" val="311385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33</a:t>
            </a:fld>
            <a:endParaRPr lang="de-DE" altLang="de-DE"/>
          </a:p>
        </p:txBody>
      </p:sp>
    </p:spTree>
    <p:extLst>
      <p:ext uri="{BB962C8B-B14F-4D97-AF65-F5344CB8AC3E}">
        <p14:creationId xmlns:p14="http://schemas.microsoft.com/office/powerpoint/2010/main" val="25738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4ACB348-C2FD-4029-AEFE-F61C8BEC5E8C}" type="slidenum">
              <a:rPr kumimoji="0" lang="de-DE" altLang="de-DE" sz="1200" b="0" i="0" u="none" strike="noStrike" kern="1200" cap="none" spc="0" normalizeH="0" baseline="0" noProof="0" smtClean="0">
                <a:ln>
                  <a:noFill/>
                </a:ln>
                <a:solidFill>
                  <a:prstClr val="black"/>
                </a:solidFill>
                <a:effectLst/>
                <a:uLnTx/>
                <a:uFillTx/>
                <a:latin typeface="Inter"/>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de-DE" altLang="de-DE" sz="1200" b="0" i="0" u="none" strike="noStrike" kern="1200" cap="none" spc="0" normalizeH="0" baseline="0" noProof="0">
              <a:ln>
                <a:noFill/>
              </a:ln>
              <a:solidFill>
                <a:prstClr val="black"/>
              </a:solidFill>
              <a:effectLst/>
              <a:uLnTx/>
              <a:uFillTx/>
              <a:latin typeface="Inter"/>
              <a:ea typeface="+mn-ea"/>
              <a:cs typeface="+mn-cs"/>
            </a:endParaRPr>
          </a:p>
        </p:txBody>
      </p:sp>
    </p:spTree>
    <p:extLst>
      <p:ext uri="{BB962C8B-B14F-4D97-AF65-F5344CB8AC3E}">
        <p14:creationId xmlns:p14="http://schemas.microsoft.com/office/powerpoint/2010/main" val="1427892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rgbClr val="0A2864"/>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9FFE242-A3D7-E278-1953-6878B03C78C9}"/>
              </a:ext>
            </a:extLst>
          </p:cNvPr>
          <p:cNvPicPr>
            <a:picLocks noChangeAspect="1"/>
          </p:cNvPicPr>
          <p:nvPr userDrawn="1"/>
        </p:nvPicPr>
        <p:blipFill>
          <a:blip r:embed="rId2">
            <a:extLst>
              <a:ext uri="{96DAC541-7B7A-43D3-8B79-37D633B846F1}">
                <asvg:svgBlip xmlns:asvg="http://schemas.microsoft.com/office/drawing/2016/SVG/main" r:embed="rId3"/>
              </a:ext>
            </a:extLst>
          </a:blip>
          <a:srcRect l="60559" r="-1"/>
          <a:stretch/>
        </p:blipFill>
        <p:spPr>
          <a:xfrm>
            <a:off x="0" y="4177983"/>
            <a:ext cx="12192000" cy="1721291"/>
          </a:xfrm>
          <a:prstGeom prst="rect">
            <a:avLst/>
          </a:prstGeom>
        </p:spPr>
      </p:pic>
      <p:pic>
        <p:nvPicPr>
          <p:cNvPr id="13" name="Grafik 12">
            <a:extLst>
              <a:ext uri="{FF2B5EF4-FFF2-40B4-BE49-F238E27FC236}">
                <a16:creationId xmlns:a16="http://schemas.microsoft.com/office/drawing/2014/main" id="{F6A58624-F76D-4AAF-8D68-0C91DDE8AC0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65157" y="6178967"/>
            <a:ext cx="2117283" cy="287283"/>
          </a:xfrm>
          <a:prstGeom prst="rect">
            <a:avLst/>
          </a:prstGeom>
        </p:spPr>
      </p:pic>
      <p:pic>
        <p:nvPicPr>
          <p:cNvPr id="5" name="Grafik 4">
            <a:extLst>
              <a:ext uri="{FF2B5EF4-FFF2-40B4-BE49-F238E27FC236}">
                <a16:creationId xmlns:a16="http://schemas.microsoft.com/office/drawing/2014/main" id="{756EF8E9-BA71-4ED1-BDF9-9BE39E9C64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9044" y="5945968"/>
            <a:ext cx="4408329" cy="753280"/>
          </a:xfrm>
          <a:prstGeom prst="rect">
            <a:avLst/>
          </a:prstGeom>
        </p:spPr>
      </p:pic>
      <p:sp>
        <p:nvSpPr>
          <p:cNvPr id="11" name="Textplatzhalter 28">
            <a:extLst>
              <a:ext uri="{FF2B5EF4-FFF2-40B4-BE49-F238E27FC236}">
                <a16:creationId xmlns:a16="http://schemas.microsoft.com/office/drawing/2014/main" id="{77739823-07E4-481B-9A1B-7593924D8D45}"/>
              </a:ext>
            </a:extLst>
          </p:cNvPr>
          <p:cNvSpPr>
            <a:spLocks noGrp="1"/>
          </p:cNvSpPr>
          <p:nvPr>
            <p:ph type="body" sz="quarter" idx="119" hasCustomPrompt="1"/>
          </p:nvPr>
        </p:nvSpPr>
        <p:spPr>
          <a:xfrm>
            <a:off x="1145130" y="4634096"/>
            <a:ext cx="6721612" cy="510117"/>
          </a:xfrm>
          <a:prstGeom prst="rect">
            <a:avLst/>
          </a:prstGeom>
        </p:spPr>
        <p:txBody>
          <a:bodyPr/>
          <a:lstStyle>
            <a:lvl1pPr marL="0" indent="0">
              <a:buNone/>
              <a:defRPr sz="2133">
                <a:solidFill>
                  <a:schemeClr val="bg1"/>
                </a:solidFill>
              </a:defRPr>
            </a:lvl1pPr>
          </a:lstStyle>
          <a:p>
            <a:pPr lvl="0"/>
            <a:r>
              <a:rPr lang="de-DE" dirty="0"/>
              <a:t>Place, Date</a:t>
            </a:r>
          </a:p>
        </p:txBody>
      </p:sp>
      <p:sp>
        <p:nvSpPr>
          <p:cNvPr id="14" name="Textplatzhalter 26">
            <a:extLst>
              <a:ext uri="{FF2B5EF4-FFF2-40B4-BE49-F238E27FC236}">
                <a16:creationId xmlns:a16="http://schemas.microsoft.com/office/drawing/2014/main" id="{1593CB6A-A27E-4CEF-A4C9-5B30E2892476}"/>
              </a:ext>
            </a:extLst>
          </p:cNvPr>
          <p:cNvSpPr>
            <a:spLocks noGrp="1"/>
          </p:cNvSpPr>
          <p:nvPr>
            <p:ph type="body" sz="quarter" idx="120" hasCustomPrompt="1"/>
          </p:nvPr>
        </p:nvSpPr>
        <p:spPr>
          <a:xfrm>
            <a:off x="1145130" y="3693386"/>
            <a:ext cx="10104444" cy="823225"/>
          </a:xfrm>
          <a:prstGeom prst="rect">
            <a:avLst/>
          </a:prstGeom>
        </p:spPr>
        <p:txBody>
          <a:bodyPr/>
          <a:lstStyle>
            <a:lvl1pPr marL="0" indent="0">
              <a:buNone/>
              <a:defRPr sz="2133">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10" name="Textplatzhalter 26">
            <a:extLst>
              <a:ext uri="{FF2B5EF4-FFF2-40B4-BE49-F238E27FC236}">
                <a16:creationId xmlns:a16="http://schemas.microsoft.com/office/drawing/2014/main" id="{65F18909-B4A2-449A-A438-222E8D9864CA}"/>
              </a:ext>
            </a:extLst>
          </p:cNvPr>
          <p:cNvSpPr>
            <a:spLocks noGrp="1"/>
          </p:cNvSpPr>
          <p:nvPr>
            <p:ph type="body" sz="quarter" idx="118" hasCustomPrompt="1"/>
          </p:nvPr>
        </p:nvSpPr>
        <p:spPr>
          <a:xfrm>
            <a:off x="1145130" y="2982433"/>
            <a:ext cx="10104444" cy="694567"/>
          </a:xfrm>
          <a:prstGeom prst="rect">
            <a:avLst/>
          </a:prstGeom>
        </p:spPr>
        <p:txBody>
          <a:bodyPr/>
          <a:lstStyle>
            <a:lvl1pPr marL="0" indent="0">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4" name="Text Placeholder 3">
            <a:extLst>
              <a:ext uri="{FF2B5EF4-FFF2-40B4-BE49-F238E27FC236}">
                <a16:creationId xmlns:a16="http://schemas.microsoft.com/office/drawing/2014/main" id="{D558FA72-B303-4694-B546-8B3ECCB0CD50}"/>
              </a:ext>
            </a:extLst>
          </p:cNvPr>
          <p:cNvSpPr>
            <a:spLocks noGrp="1"/>
          </p:cNvSpPr>
          <p:nvPr>
            <p:ph type="body" sz="half" idx="116" hasCustomPrompt="1"/>
          </p:nvPr>
        </p:nvSpPr>
        <p:spPr>
          <a:xfrm>
            <a:off x="1145663" y="668011"/>
            <a:ext cx="10102909" cy="2104576"/>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chemeClr val="bg1"/>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299248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C5FF0880-60FB-8E42-9DC5-042C1D13CAD5}" type="datetimeFigureOut">
              <a:rPr lang="de-DE" smtClean="0"/>
              <a:t>28.06.2026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B39C46C-F244-6A43-B677-887C3C68A603}" type="slidenum">
              <a:rPr lang="de-DE" smtClean="0"/>
              <a:t>‹Nr.›</a:t>
            </a:fld>
            <a:endParaRPr lang="de-DE"/>
          </a:p>
        </p:txBody>
      </p:sp>
    </p:spTree>
    <p:extLst>
      <p:ext uri="{BB962C8B-B14F-4D97-AF65-F5344CB8AC3E}">
        <p14:creationId xmlns:p14="http://schemas.microsoft.com/office/powerpoint/2010/main" val="324470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_AND_BODY">
    <p:bg>
      <p:bgPr>
        <a:solidFill>
          <a:schemeClr val="lt1"/>
        </a:solidFill>
        <a:effectLst/>
      </p:bgPr>
    </p:bg>
    <p:spTree>
      <p:nvGrpSpPr>
        <p:cNvPr id="1" name=""/>
        <p:cNvGrpSpPr/>
        <p:nvPr/>
      </p:nvGrpSpPr>
      <p:grpSpPr>
        <a:xfrm>
          <a:off x="0" y="0"/>
          <a:ext cx="0" cy="0"/>
          <a:chOff x="0" y="0"/>
          <a:chExt cx="0" cy="0"/>
        </a:xfrm>
      </p:grpSpPr>
      <p:sp>
        <p:nvSpPr>
          <p:cNvPr id="14" name="PlaceHolder 1"/>
          <p:cNvSpPr>
            <a:spLocks noGrp="1"/>
          </p:cNvSpPr>
          <p:nvPr>
            <p:ph type="title"/>
          </p:nvPr>
        </p:nvSpPr>
        <p:spPr>
          <a:xfrm>
            <a:off x="415680" y="593280"/>
            <a:ext cx="11360160" cy="763200"/>
          </a:xfrm>
          <a:prstGeom prst="rect">
            <a:avLst/>
          </a:prstGeom>
          <a:noFill/>
          <a:ln w="0">
            <a:noFill/>
          </a:ln>
        </p:spPr>
        <p:txBody>
          <a:bodyPr lIns="91440" tIns="91440" rIns="91440" bIns="91440" anchor="t">
            <a:normAutofit lnSpcReduction="9999"/>
          </a:bodyPr>
          <a:lstStyle>
            <a:lvl1pPr indent="0">
              <a:buNone/>
              <a:defRPr lang="de-DE" sz="3733" b="0" u="none" strike="noStrike">
                <a:solidFill>
                  <a:srgbClr val="000000"/>
                </a:solidFill>
                <a:effectLst/>
                <a:uFillTx/>
                <a:latin typeface="Arial"/>
              </a:defRPr>
            </a:lvl1pPr>
          </a:lstStyle>
          <a:p>
            <a:pPr indent="0">
              <a:buNone/>
            </a:pPr>
            <a:r>
              <a:rPr lang="de-DE" sz="3733" b="0" u="none" strike="noStrike">
                <a:solidFill>
                  <a:srgbClr val="000000"/>
                </a:solidFill>
                <a:effectLst/>
                <a:uFillTx/>
                <a:latin typeface="Arial"/>
              </a:rPr>
              <a:t>Format des Titeltextes durch Klicken bearbeiten</a:t>
            </a:r>
          </a:p>
        </p:txBody>
      </p:sp>
      <p:sp>
        <p:nvSpPr>
          <p:cNvPr id="15" name="PlaceHolder 2"/>
          <p:cNvSpPr>
            <a:spLocks noGrp="1"/>
          </p:cNvSpPr>
          <p:nvPr>
            <p:ph type="body"/>
          </p:nvPr>
        </p:nvSpPr>
        <p:spPr>
          <a:xfrm>
            <a:off x="415680" y="1638240"/>
            <a:ext cx="11360160" cy="4554720"/>
          </a:xfrm>
          <a:prstGeom prst="rect">
            <a:avLst/>
          </a:prstGeom>
          <a:noFill/>
          <a:ln w="0">
            <a:noFill/>
          </a:ln>
        </p:spPr>
        <p:txBody>
          <a:bodyPr lIns="91440" tIns="91440" rIns="91440" bIns="91440" anchor="t">
            <a:normAutofit/>
          </a:bodyPr>
          <a:lstStyle>
            <a:lvl1pPr marL="609585" indent="-457429">
              <a:spcBef>
                <a:spcPts val="1889"/>
              </a:spcBef>
              <a:buClr>
                <a:srgbClr val="000000"/>
              </a:buClr>
              <a:buSzPct val="45000"/>
              <a:buFont typeface="Wingdings" charset="2"/>
              <a:buChar char=""/>
              <a:defRPr lang="de-DE" sz="2400" b="0" u="none" strike="noStrike">
                <a:solidFill>
                  <a:srgbClr val="000000"/>
                </a:solidFill>
                <a:effectLst/>
                <a:uFillTx/>
                <a:latin typeface="Arial"/>
              </a:defRPr>
            </a:lvl1pPr>
            <a:lvl2pPr marL="1219170" lvl="1" indent="-423349">
              <a:spcBef>
                <a:spcPts val="1512"/>
              </a:spcBef>
              <a:buClr>
                <a:srgbClr val="000000"/>
              </a:buClr>
              <a:buSzPct val="75000"/>
              <a:buFont typeface="Symbol" charset="2"/>
              <a:buChar char=""/>
              <a:defRPr lang="de-DE" sz="2400" b="0" u="none" strike="noStrike">
                <a:solidFill>
                  <a:srgbClr val="000000"/>
                </a:solidFill>
                <a:effectLst/>
                <a:uFillTx/>
                <a:latin typeface="Arial"/>
              </a:defRPr>
            </a:lvl2pPr>
            <a:lvl3pPr marL="1828754" lvl="2" indent="-423349">
              <a:spcBef>
                <a:spcPts val="1133"/>
              </a:spcBef>
              <a:buClr>
                <a:srgbClr val="000000"/>
              </a:buClr>
              <a:buSzPct val="45000"/>
              <a:buFont typeface="Wingdings" charset="2"/>
              <a:buChar char=""/>
              <a:defRPr lang="de-DE" sz="2400" b="0" u="none" strike="noStrike">
                <a:solidFill>
                  <a:srgbClr val="000000"/>
                </a:solidFill>
                <a:effectLst/>
                <a:uFillTx/>
                <a:latin typeface="Arial"/>
              </a:defRPr>
            </a:lvl3pPr>
            <a:lvl4pPr marL="2438339" lvl="3" indent="-423349">
              <a:spcBef>
                <a:spcPts val="756"/>
              </a:spcBef>
              <a:buClr>
                <a:srgbClr val="000000"/>
              </a:buClr>
              <a:buSzPct val="75000"/>
              <a:buFont typeface="Symbol" charset="2"/>
              <a:buChar char=""/>
              <a:defRPr lang="de-DE" sz="2400" b="0" u="none" strike="noStrike">
                <a:solidFill>
                  <a:srgbClr val="000000"/>
                </a:solidFill>
                <a:effectLst/>
                <a:uFillTx/>
                <a:latin typeface="Arial"/>
              </a:defRPr>
            </a:lvl4pPr>
            <a:lvl5pPr marL="3047924" lvl="4" indent="-423349">
              <a:spcBef>
                <a:spcPts val="377"/>
              </a:spcBef>
              <a:buClr>
                <a:srgbClr val="000000"/>
              </a:buClr>
              <a:buSzPct val="45000"/>
              <a:buFont typeface="Wingdings" charset="2"/>
              <a:buChar char=""/>
              <a:defRPr lang="de-DE" sz="2400" b="0" u="none" strike="noStrike">
                <a:solidFill>
                  <a:srgbClr val="000000"/>
                </a:solidFill>
                <a:effectLst/>
                <a:uFillTx/>
                <a:latin typeface="Arial"/>
              </a:defRPr>
            </a:lvl5pPr>
            <a:lvl6pPr marL="3657509" lvl="5" indent="-423349">
              <a:spcBef>
                <a:spcPts val="377"/>
              </a:spcBef>
              <a:buClr>
                <a:srgbClr val="000000"/>
              </a:buClr>
              <a:buSzPct val="45000"/>
              <a:buFont typeface="Wingdings" charset="2"/>
              <a:buChar char=""/>
              <a:defRPr lang="de-DE" sz="2400" b="0" u="none" strike="noStrike">
                <a:solidFill>
                  <a:srgbClr val="000000"/>
                </a:solidFill>
                <a:effectLst/>
                <a:uFillTx/>
                <a:latin typeface="Arial"/>
              </a:defRPr>
            </a:lvl6pPr>
            <a:lvl7pPr marL="4267093" lvl="6" indent="-423349">
              <a:spcBef>
                <a:spcPts val="377"/>
              </a:spcBef>
              <a:buClr>
                <a:srgbClr val="000000"/>
              </a:buClr>
              <a:buSzPct val="45000"/>
              <a:buFont typeface="Wingdings" charset="2"/>
              <a:buChar char=""/>
              <a:defRPr lang="de-DE" sz="2400" b="0" u="none" strike="noStrike">
                <a:solidFill>
                  <a:srgbClr val="000000"/>
                </a:solidFill>
                <a:effectLst/>
                <a:uFillTx/>
                <a:latin typeface="Arial"/>
              </a:defRPr>
            </a:lvl7pPr>
          </a:lstStyle>
          <a:p>
            <a:pPr marL="457200" indent="-343080">
              <a:spcBef>
                <a:spcPts val="1417"/>
              </a:spcBef>
              <a:buClr>
                <a:srgbClr val="000000"/>
              </a:buClr>
              <a:buSzPct val="45000"/>
              <a:buFont typeface="Wingdings" charset="2"/>
              <a:buChar char=""/>
            </a:pPr>
            <a:r>
              <a:rPr lang="de-DE" sz="2400" b="0" u="none" strike="noStrike">
                <a:solidFill>
                  <a:srgbClr val="000000"/>
                </a:solidFill>
                <a:effectLst/>
                <a:uFillTx/>
                <a:latin typeface="Arial"/>
              </a:rPr>
              <a:t>Format des Gliederungstextes durch Klicken bearbeiten</a:t>
            </a:r>
          </a:p>
          <a:p>
            <a:pPr marL="1219170" lvl="1" indent="-423349">
              <a:spcBef>
                <a:spcPts val="1512"/>
              </a:spcBef>
              <a:buClr>
                <a:srgbClr val="000000"/>
              </a:buClr>
              <a:buSzPct val="75000"/>
              <a:buFont typeface="Symbol" charset="2"/>
              <a:buChar char=""/>
            </a:pPr>
            <a:r>
              <a:rPr lang="de-DE" sz="2400" b="0" u="none" strike="noStrike">
                <a:solidFill>
                  <a:srgbClr val="000000"/>
                </a:solidFill>
                <a:effectLst/>
                <a:uFillTx/>
                <a:latin typeface="Arial"/>
              </a:rPr>
              <a:t>Zweite Gliederungsebene</a:t>
            </a:r>
          </a:p>
          <a:p>
            <a:pPr marL="1828754" lvl="2" indent="-423349">
              <a:spcBef>
                <a:spcPts val="1133"/>
              </a:spcBef>
              <a:buClr>
                <a:srgbClr val="000000"/>
              </a:buClr>
              <a:buSzPct val="45000"/>
              <a:buFont typeface="Wingdings" charset="2"/>
              <a:buChar char=""/>
            </a:pPr>
            <a:r>
              <a:rPr lang="de-DE" sz="2400" b="0" u="none" strike="noStrike">
                <a:solidFill>
                  <a:srgbClr val="000000"/>
                </a:solidFill>
                <a:effectLst/>
                <a:uFillTx/>
                <a:latin typeface="Arial"/>
              </a:rPr>
              <a:t>Dritte Gliederungsebene</a:t>
            </a:r>
          </a:p>
          <a:p>
            <a:pPr marL="2438339" lvl="3" indent="-423349">
              <a:spcBef>
                <a:spcPts val="756"/>
              </a:spcBef>
              <a:buClr>
                <a:srgbClr val="000000"/>
              </a:buClr>
              <a:buSzPct val="75000"/>
              <a:buFont typeface="Symbol" charset="2"/>
              <a:buChar char=""/>
            </a:pPr>
            <a:r>
              <a:rPr lang="de-DE" sz="2400" b="0" u="none" strike="noStrike">
                <a:solidFill>
                  <a:srgbClr val="000000"/>
                </a:solidFill>
                <a:effectLst/>
                <a:uFillTx/>
                <a:latin typeface="Arial"/>
              </a:rPr>
              <a:t>Vierte Gliederungsebene</a:t>
            </a:r>
          </a:p>
          <a:p>
            <a:pPr marL="3047924" lvl="4" indent="-423349">
              <a:spcBef>
                <a:spcPts val="377"/>
              </a:spcBef>
              <a:buClr>
                <a:srgbClr val="000000"/>
              </a:buClr>
              <a:buSzPct val="45000"/>
              <a:buFont typeface="Wingdings" charset="2"/>
              <a:buChar char=""/>
            </a:pPr>
            <a:r>
              <a:rPr lang="de-DE" sz="2400" b="0" u="none" strike="noStrike">
                <a:solidFill>
                  <a:srgbClr val="000000"/>
                </a:solidFill>
                <a:effectLst/>
                <a:uFillTx/>
                <a:latin typeface="Arial"/>
              </a:rPr>
              <a:t>Fünfte Gliederungsebene</a:t>
            </a:r>
          </a:p>
          <a:p>
            <a:pPr marL="3657509" lvl="5" indent="-423349">
              <a:spcBef>
                <a:spcPts val="377"/>
              </a:spcBef>
              <a:buClr>
                <a:srgbClr val="000000"/>
              </a:buClr>
              <a:buSzPct val="45000"/>
              <a:buFont typeface="Wingdings" charset="2"/>
              <a:buChar char=""/>
            </a:pPr>
            <a:r>
              <a:rPr lang="de-DE" sz="2400" b="0" u="none" strike="noStrike">
                <a:solidFill>
                  <a:srgbClr val="000000"/>
                </a:solidFill>
                <a:effectLst/>
                <a:uFillTx/>
                <a:latin typeface="Arial"/>
              </a:rPr>
              <a:t>Sechste Gliederungsebene</a:t>
            </a:r>
          </a:p>
          <a:p>
            <a:pPr marL="4267093" lvl="6" indent="-423349">
              <a:spcBef>
                <a:spcPts val="377"/>
              </a:spcBef>
              <a:buClr>
                <a:srgbClr val="000000"/>
              </a:buClr>
              <a:buSzPct val="45000"/>
              <a:buFont typeface="Wingdings" charset="2"/>
              <a:buChar char=""/>
            </a:pPr>
            <a:r>
              <a:rPr lang="de-DE" sz="2400" b="0" u="none" strike="noStrike">
                <a:solidFill>
                  <a:srgbClr val="000000"/>
                </a:solidFill>
                <a:effectLst/>
                <a:uFillTx/>
                <a:latin typeface="Arial"/>
              </a:rPr>
              <a:t>Siebte Gliederungsebene</a:t>
            </a:r>
          </a:p>
        </p:txBody>
      </p:sp>
    </p:spTree>
    <p:extLst>
      <p:ext uri="{BB962C8B-B14F-4D97-AF65-F5344CB8AC3E}">
        <p14:creationId xmlns:p14="http://schemas.microsoft.com/office/powerpoint/2010/main" val="214990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dark blue">
    <p:bg>
      <p:bgPr>
        <a:solidFill>
          <a:srgbClr val="0A2864"/>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BF735D-533F-FB47-3403-E419143216FB}"/>
              </a:ext>
            </a:extLst>
          </p:cNvPr>
          <p:cNvPicPr>
            <a:picLocks noChangeAspect="1"/>
          </p:cNvPicPr>
          <p:nvPr userDrawn="1"/>
        </p:nvPicPr>
        <p:blipFill>
          <a:blip r:embed="rId2">
            <a:extLst>
              <a:ext uri="{96DAC541-7B7A-43D3-8B79-37D633B846F1}">
                <asvg:svgBlip xmlns:asvg="http://schemas.microsoft.com/office/drawing/2016/SVG/main" r:embed="rId3"/>
              </a:ext>
            </a:extLst>
          </a:blip>
          <a:srcRect l="4017" r="-1"/>
          <a:stretch/>
        </p:blipFill>
        <p:spPr>
          <a:xfrm>
            <a:off x="0" y="5161405"/>
            <a:ext cx="12192000" cy="716692"/>
          </a:xfrm>
          <a:prstGeom prst="rect">
            <a:avLst/>
          </a:prstGeom>
        </p:spPr>
      </p:pic>
      <p:pic>
        <p:nvPicPr>
          <p:cNvPr id="13" name="Grafik 12">
            <a:extLst>
              <a:ext uri="{FF2B5EF4-FFF2-40B4-BE49-F238E27FC236}">
                <a16:creationId xmlns:a16="http://schemas.microsoft.com/office/drawing/2014/main" id="{F6A58624-F76D-4AAF-8D68-0C91DDE8AC0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65157" y="6178967"/>
            <a:ext cx="2117283" cy="287283"/>
          </a:xfrm>
          <a:prstGeom prst="rect">
            <a:avLst/>
          </a:prstGeom>
        </p:spPr>
      </p:pic>
      <p:pic>
        <p:nvPicPr>
          <p:cNvPr id="5" name="Grafik 4">
            <a:extLst>
              <a:ext uri="{FF2B5EF4-FFF2-40B4-BE49-F238E27FC236}">
                <a16:creationId xmlns:a16="http://schemas.microsoft.com/office/drawing/2014/main" id="{756EF8E9-BA71-4ED1-BDF9-9BE39E9C64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9044" y="5945968"/>
            <a:ext cx="4408329" cy="753280"/>
          </a:xfrm>
          <a:prstGeom prst="rect">
            <a:avLst/>
          </a:prstGeom>
        </p:spPr>
      </p:pic>
      <p:sp>
        <p:nvSpPr>
          <p:cNvPr id="12" name="Textplatzhalter 28">
            <a:extLst>
              <a:ext uri="{FF2B5EF4-FFF2-40B4-BE49-F238E27FC236}">
                <a16:creationId xmlns:a16="http://schemas.microsoft.com/office/drawing/2014/main" id="{1D21B13E-94BA-4744-A84C-504DF7E437F0}"/>
              </a:ext>
            </a:extLst>
          </p:cNvPr>
          <p:cNvSpPr>
            <a:spLocks noGrp="1"/>
          </p:cNvSpPr>
          <p:nvPr>
            <p:ph type="body" sz="quarter" idx="122" hasCustomPrompt="1"/>
          </p:nvPr>
        </p:nvSpPr>
        <p:spPr>
          <a:xfrm>
            <a:off x="424486" y="5008970"/>
            <a:ext cx="3602567" cy="510117"/>
          </a:xfrm>
          <a:prstGeom prst="rect">
            <a:avLst/>
          </a:prstGeom>
        </p:spPr>
        <p:txBody>
          <a:bodyPr/>
          <a:lstStyle>
            <a:lvl1pPr marL="0" indent="0" algn="ctr">
              <a:buNone/>
              <a:defRPr sz="1333">
                <a:solidFill>
                  <a:schemeClr val="bg1">
                    <a:lumMod val="65000"/>
                  </a:schemeClr>
                </a:solidFill>
              </a:defRPr>
            </a:lvl1pPr>
          </a:lstStyle>
          <a:p>
            <a:pPr lvl="0"/>
            <a:r>
              <a:rPr lang="de-DE" dirty="0" err="1"/>
              <a:t>Photo</a:t>
            </a:r>
            <a:r>
              <a:rPr lang="de-DE" dirty="0"/>
              <a:t>: </a:t>
            </a:r>
            <a:r>
              <a:rPr lang="de-DE" dirty="0" err="1"/>
              <a:t>Author</a:t>
            </a:r>
            <a:r>
              <a:rPr lang="de-DE" dirty="0"/>
              <a:t> XXX (GFZ)</a:t>
            </a:r>
          </a:p>
        </p:txBody>
      </p:sp>
      <p:sp>
        <p:nvSpPr>
          <p:cNvPr id="15" name="Bildplatzhalter 2">
            <a:extLst>
              <a:ext uri="{FF2B5EF4-FFF2-40B4-BE49-F238E27FC236}">
                <a16:creationId xmlns:a16="http://schemas.microsoft.com/office/drawing/2014/main" id="{74EC49A6-16EC-4644-92B1-F87F513349CC}"/>
              </a:ext>
            </a:extLst>
          </p:cNvPr>
          <p:cNvSpPr>
            <a:spLocks noGrp="1"/>
          </p:cNvSpPr>
          <p:nvPr>
            <p:ph type="pic" sz="quarter" idx="121" hasCustomPrompt="1"/>
          </p:nvPr>
        </p:nvSpPr>
        <p:spPr>
          <a:xfrm>
            <a:off x="424486" y="668012"/>
            <a:ext cx="3602567" cy="4340957"/>
          </a:xfrm>
        </p:spPr>
        <p:txBody>
          <a:bodyPr/>
          <a:lstStyle>
            <a:lvl1pPr marL="0" indent="0">
              <a:buNone/>
              <a:defRPr>
                <a:solidFill>
                  <a:schemeClr val="bg1"/>
                </a:solidFill>
              </a:defRPr>
            </a:lvl1pPr>
          </a:lstStyle>
          <a:p>
            <a:r>
              <a:rPr lang="de-DE" dirty="0"/>
              <a:t>e.g. </a:t>
            </a:r>
            <a:r>
              <a:rPr lang="de-DE" dirty="0" err="1"/>
              <a:t>photo</a:t>
            </a:r>
            <a:r>
              <a:rPr lang="de-DE" dirty="0"/>
              <a:t>, </a:t>
            </a:r>
            <a:r>
              <a:rPr lang="de-DE" dirty="0" err="1"/>
              <a:t>illustration</a:t>
            </a:r>
            <a:endParaRPr lang="de-DE" dirty="0"/>
          </a:p>
        </p:txBody>
      </p:sp>
      <p:sp>
        <p:nvSpPr>
          <p:cNvPr id="14" name="Textplatzhalter 26">
            <a:extLst>
              <a:ext uri="{FF2B5EF4-FFF2-40B4-BE49-F238E27FC236}">
                <a16:creationId xmlns:a16="http://schemas.microsoft.com/office/drawing/2014/main" id="{1593CB6A-A27E-4CEF-A4C9-5B30E2892476}"/>
              </a:ext>
            </a:extLst>
          </p:cNvPr>
          <p:cNvSpPr>
            <a:spLocks noGrp="1"/>
          </p:cNvSpPr>
          <p:nvPr>
            <p:ph type="body" sz="quarter" idx="120" hasCustomPrompt="1"/>
          </p:nvPr>
        </p:nvSpPr>
        <p:spPr>
          <a:xfrm>
            <a:off x="4431662" y="3691312"/>
            <a:ext cx="7429628" cy="1024747"/>
          </a:xfrm>
          <a:prstGeom prst="rect">
            <a:avLst/>
          </a:prstGeom>
        </p:spPr>
        <p:txBody>
          <a:bodyPr/>
          <a:lstStyle>
            <a:lvl1pPr marL="0" indent="0">
              <a:buNone/>
              <a:defRPr sz="2133">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11" name="Textplatzhalter 28">
            <a:extLst>
              <a:ext uri="{FF2B5EF4-FFF2-40B4-BE49-F238E27FC236}">
                <a16:creationId xmlns:a16="http://schemas.microsoft.com/office/drawing/2014/main" id="{77739823-07E4-481B-9A1B-7593924D8D45}"/>
              </a:ext>
            </a:extLst>
          </p:cNvPr>
          <p:cNvSpPr>
            <a:spLocks noGrp="1"/>
          </p:cNvSpPr>
          <p:nvPr>
            <p:ph type="body" sz="quarter" idx="119" hasCustomPrompt="1"/>
          </p:nvPr>
        </p:nvSpPr>
        <p:spPr>
          <a:xfrm>
            <a:off x="4431661" y="4903458"/>
            <a:ext cx="7450779" cy="510117"/>
          </a:xfrm>
          <a:prstGeom prst="rect">
            <a:avLst/>
          </a:prstGeom>
        </p:spPr>
        <p:txBody>
          <a:bodyPr/>
          <a:lstStyle>
            <a:lvl1pPr marL="0" indent="0">
              <a:buNone/>
              <a:defRPr sz="2133">
                <a:solidFill>
                  <a:schemeClr val="bg1"/>
                </a:solidFill>
              </a:defRPr>
            </a:lvl1pPr>
          </a:lstStyle>
          <a:p>
            <a:pPr lvl="0"/>
            <a:r>
              <a:rPr lang="de-DE" dirty="0"/>
              <a:t>Place, Date</a:t>
            </a:r>
          </a:p>
        </p:txBody>
      </p:sp>
      <p:sp>
        <p:nvSpPr>
          <p:cNvPr id="10" name="Textplatzhalter 26">
            <a:extLst>
              <a:ext uri="{FF2B5EF4-FFF2-40B4-BE49-F238E27FC236}">
                <a16:creationId xmlns:a16="http://schemas.microsoft.com/office/drawing/2014/main" id="{65F18909-B4A2-449A-A438-222E8D9864CA}"/>
              </a:ext>
            </a:extLst>
          </p:cNvPr>
          <p:cNvSpPr>
            <a:spLocks noGrp="1"/>
          </p:cNvSpPr>
          <p:nvPr>
            <p:ph type="body" sz="quarter" idx="118" hasCustomPrompt="1"/>
          </p:nvPr>
        </p:nvSpPr>
        <p:spPr>
          <a:xfrm>
            <a:off x="4431662" y="2902331"/>
            <a:ext cx="7429628" cy="694567"/>
          </a:xfrm>
          <a:prstGeom prst="rect">
            <a:avLst/>
          </a:prstGeom>
        </p:spPr>
        <p:txBody>
          <a:bodyPr/>
          <a:lstStyle>
            <a:lvl1pPr marL="0" indent="0">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4" name="Text Placeholder 3">
            <a:extLst>
              <a:ext uri="{FF2B5EF4-FFF2-40B4-BE49-F238E27FC236}">
                <a16:creationId xmlns:a16="http://schemas.microsoft.com/office/drawing/2014/main" id="{D558FA72-B303-4694-B546-8B3ECCB0CD50}"/>
              </a:ext>
            </a:extLst>
          </p:cNvPr>
          <p:cNvSpPr>
            <a:spLocks noGrp="1"/>
          </p:cNvSpPr>
          <p:nvPr>
            <p:ph type="body" sz="half" idx="116" hasCustomPrompt="1"/>
          </p:nvPr>
        </p:nvSpPr>
        <p:spPr>
          <a:xfrm>
            <a:off x="4432194" y="668011"/>
            <a:ext cx="7428500" cy="2139905"/>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chemeClr val="bg1"/>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339229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EFF6121-0F1F-F83C-CC60-7CCAF9F8DE6E}"/>
              </a:ext>
            </a:extLst>
          </p:cNvPr>
          <p:cNvPicPr>
            <a:picLocks noChangeAspect="1"/>
          </p:cNvPicPr>
          <p:nvPr userDrawn="1"/>
        </p:nvPicPr>
        <p:blipFill>
          <a:blip r:embed="rId2"/>
          <a:srcRect l="60675" r="303"/>
          <a:stretch/>
        </p:blipFill>
        <p:spPr>
          <a:xfrm>
            <a:off x="-1" y="4045550"/>
            <a:ext cx="12192001" cy="1829060"/>
          </a:xfrm>
          <a:prstGeom prst="rect">
            <a:avLst/>
          </a:prstGeom>
        </p:spPr>
      </p:pic>
      <p:pic>
        <p:nvPicPr>
          <p:cNvPr id="15" name="Grafik 14">
            <a:extLst>
              <a:ext uri="{FF2B5EF4-FFF2-40B4-BE49-F238E27FC236}">
                <a16:creationId xmlns:a16="http://schemas.microsoft.com/office/drawing/2014/main" id="{C57C701C-A5CB-451B-B1D0-7FB17E738D5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800739" y="6175421"/>
            <a:ext cx="2122360" cy="287972"/>
          </a:xfrm>
          <a:prstGeom prst="rect">
            <a:avLst/>
          </a:prstGeom>
        </p:spPr>
      </p:pic>
      <p:pic>
        <p:nvPicPr>
          <p:cNvPr id="10" name="Grafik 9">
            <a:extLst>
              <a:ext uri="{FF2B5EF4-FFF2-40B4-BE49-F238E27FC236}">
                <a16:creationId xmlns:a16="http://schemas.microsoft.com/office/drawing/2014/main" id="{4B9950BB-6B6A-4A80-97E2-5D99026EA2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9044" y="5945426"/>
            <a:ext cx="4408329" cy="754367"/>
          </a:xfrm>
          <a:prstGeom prst="rect">
            <a:avLst/>
          </a:prstGeom>
        </p:spPr>
      </p:pic>
      <p:pic>
        <p:nvPicPr>
          <p:cNvPr id="12" name="Grafik 11">
            <a:extLst>
              <a:ext uri="{FF2B5EF4-FFF2-40B4-BE49-F238E27FC236}">
                <a16:creationId xmlns:a16="http://schemas.microsoft.com/office/drawing/2014/main" id="{E2B17A5E-6178-4199-976F-91B5CE1008B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466" y="5943009"/>
            <a:ext cx="4405484" cy="752795"/>
          </a:xfrm>
          <a:prstGeom prst="rect">
            <a:avLst/>
          </a:prstGeom>
        </p:spPr>
      </p:pic>
      <p:sp>
        <p:nvSpPr>
          <p:cNvPr id="32" name="Textplatzhalter 28">
            <a:extLst>
              <a:ext uri="{FF2B5EF4-FFF2-40B4-BE49-F238E27FC236}">
                <a16:creationId xmlns:a16="http://schemas.microsoft.com/office/drawing/2014/main" id="{D6FC865F-3A82-41DD-AC58-C714A43614E4}"/>
              </a:ext>
            </a:extLst>
          </p:cNvPr>
          <p:cNvSpPr>
            <a:spLocks noGrp="1"/>
          </p:cNvSpPr>
          <p:nvPr>
            <p:ph type="body" sz="quarter" idx="119" hasCustomPrompt="1"/>
          </p:nvPr>
        </p:nvSpPr>
        <p:spPr>
          <a:xfrm>
            <a:off x="1145121" y="4634096"/>
            <a:ext cx="6736136" cy="510117"/>
          </a:xfrm>
          <a:prstGeom prst="rect">
            <a:avLst/>
          </a:prstGeom>
        </p:spPr>
        <p:txBody>
          <a:bodyPr/>
          <a:lstStyle>
            <a:lvl1pPr marL="0" indent="0">
              <a:buNone/>
              <a:defRPr sz="2133">
                <a:solidFill>
                  <a:srgbClr val="0A2864"/>
                </a:solidFill>
              </a:defRPr>
            </a:lvl1pPr>
          </a:lstStyle>
          <a:p>
            <a:pPr lvl="0"/>
            <a:r>
              <a:rPr lang="de-DE" dirty="0"/>
              <a:t>Place, Date</a:t>
            </a:r>
          </a:p>
        </p:txBody>
      </p:sp>
      <p:sp>
        <p:nvSpPr>
          <p:cNvPr id="33" name="Textplatzhalter 26">
            <a:extLst>
              <a:ext uri="{FF2B5EF4-FFF2-40B4-BE49-F238E27FC236}">
                <a16:creationId xmlns:a16="http://schemas.microsoft.com/office/drawing/2014/main" id="{6E800A81-9766-4F29-BFAB-A3CA4AF80A13}"/>
              </a:ext>
            </a:extLst>
          </p:cNvPr>
          <p:cNvSpPr>
            <a:spLocks noGrp="1"/>
          </p:cNvSpPr>
          <p:nvPr>
            <p:ph type="body" sz="quarter" idx="120" hasCustomPrompt="1"/>
          </p:nvPr>
        </p:nvSpPr>
        <p:spPr>
          <a:xfrm>
            <a:off x="1145122" y="3429001"/>
            <a:ext cx="10162517" cy="899964"/>
          </a:xfrm>
          <a:prstGeom prst="rect">
            <a:avLst/>
          </a:prstGeom>
        </p:spPr>
        <p:txBody>
          <a:bodyPr/>
          <a:lstStyle>
            <a:lvl1pPr marL="0" indent="0">
              <a:buNone/>
              <a:defRPr sz="2133">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31" name="Textplatzhalter 26">
            <a:extLst>
              <a:ext uri="{FF2B5EF4-FFF2-40B4-BE49-F238E27FC236}">
                <a16:creationId xmlns:a16="http://schemas.microsoft.com/office/drawing/2014/main" id="{7B68B5DC-6775-49C1-B9D7-BECA4837F5A7}"/>
              </a:ext>
            </a:extLst>
          </p:cNvPr>
          <p:cNvSpPr>
            <a:spLocks noGrp="1"/>
          </p:cNvSpPr>
          <p:nvPr>
            <p:ph type="body" sz="quarter" idx="118" hasCustomPrompt="1"/>
          </p:nvPr>
        </p:nvSpPr>
        <p:spPr>
          <a:xfrm>
            <a:off x="1145122" y="2714582"/>
            <a:ext cx="10162517" cy="694567"/>
          </a:xfrm>
          <a:prstGeom prst="rect">
            <a:avLst/>
          </a:prstGeom>
        </p:spPr>
        <p:txBody>
          <a:bodyPr/>
          <a:lstStyle>
            <a:lvl1pPr marL="0" indent="0">
              <a:buNone/>
              <a:defRPr sz="3200">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30" name="Text Placeholder 3">
            <a:extLst>
              <a:ext uri="{FF2B5EF4-FFF2-40B4-BE49-F238E27FC236}">
                <a16:creationId xmlns:a16="http://schemas.microsoft.com/office/drawing/2014/main" id="{E017BDB3-DF79-4EC6-9B3E-15CCA014F306}"/>
              </a:ext>
            </a:extLst>
          </p:cNvPr>
          <p:cNvSpPr>
            <a:spLocks noGrp="1"/>
          </p:cNvSpPr>
          <p:nvPr>
            <p:ph type="body" sz="half" idx="116" hasCustomPrompt="1"/>
          </p:nvPr>
        </p:nvSpPr>
        <p:spPr>
          <a:xfrm>
            <a:off x="1145653" y="668010"/>
            <a:ext cx="10160975" cy="1971421"/>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rgbClr val="0A2864"/>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413982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dark blu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0C90591-1937-09A5-4F27-A733681D409A}"/>
              </a:ext>
            </a:extLst>
          </p:cNvPr>
          <p:cNvPicPr>
            <a:picLocks noChangeAspect="1"/>
          </p:cNvPicPr>
          <p:nvPr userDrawn="1"/>
        </p:nvPicPr>
        <p:blipFill>
          <a:blip r:embed="rId2">
            <a:extLst>
              <a:ext uri="{96DAC541-7B7A-43D3-8B79-37D633B846F1}">
                <asvg:svgBlip xmlns:asvg="http://schemas.microsoft.com/office/drawing/2016/SVG/main" r:embed="rId3"/>
              </a:ext>
            </a:extLst>
          </a:blip>
          <a:srcRect l="2709"/>
          <a:stretch/>
        </p:blipFill>
        <p:spPr>
          <a:xfrm>
            <a:off x="0" y="5205651"/>
            <a:ext cx="12192000" cy="731803"/>
          </a:xfrm>
          <a:prstGeom prst="rect">
            <a:avLst/>
          </a:prstGeom>
        </p:spPr>
      </p:pic>
      <p:pic>
        <p:nvPicPr>
          <p:cNvPr id="16" name="Grafik 15">
            <a:extLst>
              <a:ext uri="{FF2B5EF4-FFF2-40B4-BE49-F238E27FC236}">
                <a16:creationId xmlns:a16="http://schemas.microsoft.com/office/drawing/2014/main" id="{A0A4CF1B-554D-4978-BE2A-617C28B300F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00739" y="6175421"/>
            <a:ext cx="2122360" cy="287972"/>
          </a:xfrm>
          <a:prstGeom prst="rect">
            <a:avLst/>
          </a:prstGeom>
        </p:spPr>
      </p:pic>
      <p:pic>
        <p:nvPicPr>
          <p:cNvPr id="15" name="Grafik 14">
            <a:extLst>
              <a:ext uri="{FF2B5EF4-FFF2-40B4-BE49-F238E27FC236}">
                <a16:creationId xmlns:a16="http://schemas.microsoft.com/office/drawing/2014/main" id="{D7C763C1-5DE6-4F77-83C0-9881A85C697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466" y="5943009"/>
            <a:ext cx="4405484" cy="752795"/>
          </a:xfrm>
          <a:prstGeom prst="rect">
            <a:avLst/>
          </a:prstGeom>
        </p:spPr>
      </p:pic>
      <p:sp>
        <p:nvSpPr>
          <p:cNvPr id="12" name="Textplatzhalter 28">
            <a:extLst>
              <a:ext uri="{FF2B5EF4-FFF2-40B4-BE49-F238E27FC236}">
                <a16:creationId xmlns:a16="http://schemas.microsoft.com/office/drawing/2014/main" id="{1D21B13E-94BA-4744-A84C-504DF7E437F0}"/>
              </a:ext>
            </a:extLst>
          </p:cNvPr>
          <p:cNvSpPr>
            <a:spLocks noGrp="1"/>
          </p:cNvSpPr>
          <p:nvPr>
            <p:ph type="body" sz="quarter" idx="122" hasCustomPrompt="1"/>
          </p:nvPr>
        </p:nvSpPr>
        <p:spPr>
          <a:xfrm>
            <a:off x="424486" y="5110572"/>
            <a:ext cx="3602567" cy="510117"/>
          </a:xfrm>
          <a:prstGeom prst="rect">
            <a:avLst/>
          </a:prstGeom>
        </p:spPr>
        <p:txBody>
          <a:bodyPr/>
          <a:lstStyle>
            <a:lvl1pPr marL="0" indent="0" algn="ctr">
              <a:buNone/>
              <a:defRPr sz="1333">
                <a:solidFill>
                  <a:schemeClr val="tx2">
                    <a:lumMod val="50000"/>
                    <a:lumOff val="50000"/>
                  </a:schemeClr>
                </a:solidFill>
              </a:defRPr>
            </a:lvl1pPr>
          </a:lstStyle>
          <a:p>
            <a:pPr lvl="0"/>
            <a:r>
              <a:rPr lang="de-DE" dirty="0" err="1"/>
              <a:t>Photo</a:t>
            </a:r>
            <a:r>
              <a:rPr lang="de-DE" dirty="0"/>
              <a:t>: </a:t>
            </a:r>
            <a:r>
              <a:rPr lang="de-DE" dirty="0" err="1"/>
              <a:t>Author</a:t>
            </a:r>
            <a:r>
              <a:rPr lang="de-DE" dirty="0"/>
              <a:t> XXX (GFZ)</a:t>
            </a:r>
          </a:p>
        </p:txBody>
      </p:sp>
      <p:sp>
        <p:nvSpPr>
          <p:cNvPr id="3" name="Bildplatzhalter 2">
            <a:extLst>
              <a:ext uri="{FF2B5EF4-FFF2-40B4-BE49-F238E27FC236}">
                <a16:creationId xmlns:a16="http://schemas.microsoft.com/office/drawing/2014/main" id="{B757FB0D-7EBD-4305-BFA8-825AB18F3005}"/>
              </a:ext>
            </a:extLst>
          </p:cNvPr>
          <p:cNvSpPr>
            <a:spLocks noGrp="1"/>
          </p:cNvSpPr>
          <p:nvPr>
            <p:ph type="pic" sz="quarter" idx="121" hasCustomPrompt="1"/>
          </p:nvPr>
        </p:nvSpPr>
        <p:spPr>
          <a:xfrm>
            <a:off x="424486" y="668012"/>
            <a:ext cx="3602567" cy="4442561"/>
          </a:xfrm>
        </p:spPr>
        <p:txBody>
          <a:bodyPr/>
          <a:lstStyle>
            <a:lvl1pPr marL="0" indent="0">
              <a:buNone/>
              <a:defRPr/>
            </a:lvl1pPr>
          </a:lstStyle>
          <a:p>
            <a:r>
              <a:rPr lang="de-DE" dirty="0"/>
              <a:t>e.g. </a:t>
            </a:r>
            <a:r>
              <a:rPr lang="de-DE" dirty="0" err="1"/>
              <a:t>photo</a:t>
            </a:r>
            <a:r>
              <a:rPr lang="de-DE" dirty="0"/>
              <a:t>, </a:t>
            </a:r>
            <a:r>
              <a:rPr lang="de-DE" dirty="0" err="1"/>
              <a:t>illustration</a:t>
            </a:r>
            <a:endParaRPr lang="de-DE" dirty="0"/>
          </a:p>
        </p:txBody>
      </p:sp>
      <p:sp>
        <p:nvSpPr>
          <p:cNvPr id="11" name="Textplatzhalter 28">
            <a:extLst>
              <a:ext uri="{FF2B5EF4-FFF2-40B4-BE49-F238E27FC236}">
                <a16:creationId xmlns:a16="http://schemas.microsoft.com/office/drawing/2014/main" id="{77739823-07E4-481B-9A1B-7593924D8D45}"/>
              </a:ext>
            </a:extLst>
          </p:cNvPr>
          <p:cNvSpPr>
            <a:spLocks noGrp="1"/>
          </p:cNvSpPr>
          <p:nvPr>
            <p:ph type="body" sz="quarter" idx="119" hasCustomPrompt="1"/>
          </p:nvPr>
        </p:nvSpPr>
        <p:spPr>
          <a:xfrm>
            <a:off x="4431661" y="4903458"/>
            <a:ext cx="7429032" cy="510117"/>
          </a:xfrm>
          <a:prstGeom prst="rect">
            <a:avLst/>
          </a:prstGeom>
        </p:spPr>
        <p:txBody>
          <a:bodyPr/>
          <a:lstStyle>
            <a:lvl1pPr marL="0" indent="0">
              <a:buNone/>
              <a:defRPr sz="2133">
                <a:solidFill>
                  <a:srgbClr val="0A2864"/>
                </a:solidFill>
              </a:defRPr>
            </a:lvl1pPr>
          </a:lstStyle>
          <a:p>
            <a:pPr lvl="0"/>
            <a:r>
              <a:rPr lang="de-DE" dirty="0"/>
              <a:t>Place, Date</a:t>
            </a:r>
          </a:p>
        </p:txBody>
      </p:sp>
      <p:sp>
        <p:nvSpPr>
          <p:cNvPr id="14" name="Textplatzhalter 26">
            <a:extLst>
              <a:ext uri="{FF2B5EF4-FFF2-40B4-BE49-F238E27FC236}">
                <a16:creationId xmlns:a16="http://schemas.microsoft.com/office/drawing/2014/main" id="{1593CB6A-A27E-4CEF-A4C9-5B30E2892476}"/>
              </a:ext>
            </a:extLst>
          </p:cNvPr>
          <p:cNvSpPr>
            <a:spLocks noGrp="1"/>
          </p:cNvSpPr>
          <p:nvPr>
            <p:ph type="body" sz="quarter" idx="120" hasCustomPrompt="1"/>
          </p:nvPr>
        </p:nvSpPr>
        <p:spPr>
          <a:xfrm>
            <a:off x="4431662" y="3691313"/>
            <a:ext cx="7429628" cy="1139401"/>
          </a:xfrm>
          <a:prstGeom prst="rect">
            <a:avLst/>
          </a:prstGeom>
        </p:spPr>
        <p:txBody>
          <a:bodyPr/>
          <a:lstStyle>
            <a:lvl1pPr marL="0" indent="0">
              <a:buNone/>
              <a:defRPr sz="2133">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10" name="Textplatzhalter 26">
            <a:extLst>
              <a:ext uri="{FF2B5EF4-FFF2-40B4-BE49-F238E27FC236}">
                <a16:creationId xmlns:a16="http://schemas.microsoft.com/office/drawing/2014/main" id="{65F18909-B4A2-449A-A438-222E8D9864CA}"/>
              </a:ext>
            </a:extLst>
          </p:cNvPr>
          <p:cNvSpPr>
            <a:spLocks noGrp="1"/>
          </p:cNvSpPr>
          <p:nvPr>
            <p:ph type="body" sz="quarter" idx="118" hasCustomPrompt="1"/>
          </p:nvPr>
        </p:nvSpPr>
        <p:spPr>
          <a:xfrm>
            <a:off x="4431662" y="2902331"/>
            <a:ext cx="7429628" cy="694567"/>
          </a:xfrm>
          <a:prstGeom prst="rect">
            <a:avLst/>
          </a:prstGeom>
        </p:spPr>
        <p:txBody>
          <a:bodyPr/>
          <a:lstStyle>
            <a:lvl1pPr marL="0" indent="0">
              <a:buNone/>
              <a:defRPr sz="3200">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4" name="Text Placeholder 3">
            <a:extLst>
              <a:ext uri="{FF2B5EF4-FFF2-40B4-BE49-F238E27FC236}">
                <a16:creationId xmlns:a16="http://schemas.microsoft.com/office/drawing/2014/main" id="{D558FA72-B303-4694-B546-8B3ECCB0CD50}"/>
              </a:ext>
            </a:extLst>
          </p:cNvPr>
          <p:cNvSpPr>
            <a:spLocks noGrp="1"/>
          </p:cNvSpPr>
          <p:nvPr>
            <p:ph type="body" sz="half" idx="116" hasCustomPrompt="1"/>
          </p:nvPr>
        </p:nvSpPr>
        <p:spPr>
          <a:xfrm>
            <a:off x="4432194" y="668012"/>
            <a:ext cx="7428500" cy="2194561"/>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rgbClr val="0A2864"/>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424284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header">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BBAA07D-7762-4838-8968-A5B45A15172D}"/>
              </a:ext>
            </a:extLst>
          </p:cNvPr>
          <p:cNvSpPr>
            <a:spLocks noGrp="1"/>
          </p:cNvSpPr>
          <p:nvPr>
            <p:ph type="title" hasCustomPrompt="1"/>
          </p:nvPr>
        </p:nvSpPr>
        <p:spPr>
          <a:xfrm>
            <a:off x="320027" y="292099"/>
            <a:ext cx="11668772" cy="1330171"/>
          </a:xfrm>
        </p:spPr>
        <p:txBody>
          <a:bodyPr anchor="t" anchorCtr="0"/>
          <a:lstStyle>
            <a:lvl1pPr>
              <a:defRPr>
                <a:latin typeface="+mj-lt"/>
              </a:defRPr>
            </a:lvl1pPr>
          </a:lstStyle>
          <a:p>
            <a:r>
              <a:rPr lang="de-DE" dirty="0"/>
              <a:t>Main </a:t>
            </a:r>
            <a:r>
              <a:rPr lang="de-DE" dirty="0" err="1"/>
              <a:t>header</a:t>
            </a:r>
            <a:endParaRPr lang="de-DE" dirty="0"/>
          </a:p>
        </p:txBody>
      </p:sp>
      <p:sp>
        <p:nvSpPr>
          <p:cNvPr id="15" name="Textfeld 14">
            <a:extLst>
              <a:ext uri="{FF2B5EF4-FFF2-40B4-BE49-F238E27FC236}">
                <a16:creationId xmlns:a16="http://schemas.microsoft.com/office/drawing/2014/main" id="{7B0A53F9-EA8E-4A53-B870-CF433039EBB0}"/>
              </a:ext>
            </a:extLst>
          </p:cNvPr>
          <p:cNvSpPr txBox="1"/>
          <p:nvPr userDrawn="1"/>
        </p:nvSpPr>
        <p:spPr>
          <a:xfrm>
            <a:off x="10692178" y="6394219"/>
            <a:ext cx="1325573" cy="338554"/>
          </a:xfrm>
          <a:prstGeom prst="rect">
            <a:avLst/>
          </a:prstGeom>
          <a:noFill/>
        </p:spPr>
        <p:txBody>
          <a:bodyPr wrap="square" rtlCol="0">
            <a:spAutoFit/>
          </a:bodyPr>
          <a:lstStyle/>
          <a:p>
            <a:pPr algn="r"/>
            <a:fld id="{52179179-385D-B945-9FD0-9E135FC8C5BB}" type="slidenum">
              <a:rPr lang="en-GB" sz="1600" smtClean="0">
                <a:solidFill>
                  <a:srgbClr val="002864"/>
                </a:solidFill>
              </a:rPr>
              <a:t>‹Nr.›</a:t>
            </a:fld>
            <a:r>
              <a:rPr lang="en-GB" sz="1600" dirty="0">
                <a:solidFill>
                  <a:srgbClr val="002864"/>
                </a:solidFill>
              </a:rPr>
              <a:t> </a:t>
            </a:r>
            <a:endParaRPr lang="de-DE" sz="1600" dirty="0">
              <a:solidFill>
                <a:srgbClr val="002864"/>
              </a:solidFill>
            </a:endParaRPr>
          </a:p>
        </p:txBody>
      </p:sp>
      <p:sp>
        <p:nvSpPr>
          <p:cNvPr id="19" name="Inhaltsplatzhalter 18">
            <a:extLst>
              <a:ext uri="{FF2B5EF4-FFF2-40B4-BE49-F238E27FC236}">
                <a16:creationId xmlns:a16="http://schemas.microsoft.com/office/drawing/2014/main" id="{CC29B057-F409-42E0-8E03-31D934FE67C1}"/>
              </a:ext>
            </a:extLst>
          </p:cNvPr>
          <p:cNvSpPr>
            <a:spLocks noGrp="1"/>
          </p:cNvSpPr>
          <p:nvPr>
            <p:ph sz="quarter" idx="10"/>
          </p:nvPr>
        </p:nvSpPr>
        <p:spPr>
          <a:xfrm>
            <a:off x="319618" y="1745673"/>
            <a:ext cx="11669183" cy="42157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3" name="Grafik 2">
            <a:extLst>
              <a:ext uri="{FF2B5EF4-FFF2-40B4-BE49-F238E27FC236}">
                <a16:creationId xmlns:a16="http://schemas.microsoft.com/office/drawing/2014/main" id="{B4CEC237-1696-49BF-94E8-FF0D8B5EBF4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5307" y="6114712"/>
            <a:ext cx="3271443" cy="559013"/>
          </a:xfrm>
          <a:prstGeom prst="rect">
            <a:avLst/>
          </a:prstGeom>
        </p:spPr>
      </p:pic>
    </p:spTree>
    <p:extLst>
      <p:ext uri="{BB962C8B-B14F-4D97-AF65-F5344CB8AC3E}">
        <p14:creationId xmlns:p14="http://schemas.microsoft.com/office/powerpoint/2010/main" val="382627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64D5-3873-45C0-B9EF-2815A5F0F4D8}"/>
              </a:ext>
            </a:extLst>
          </p:cNvPr>
          <p:cNvSpPr>
            <a:spLocks noGrp="1"/>
          </p:cNvSpPr>
          <p:nvPr>
            <p:ph type="title" hasCustomPrompt="1"/>
          </p:nvPr>
        </p:nvSpPr>
        <p:spPr>
          <a:xfrm>
            <a:off x="320027" y="292101"/>
            <a:ext cx="11668772" cy="825500"/>
          </a:xfrm>
        </p:spPr>
        <p:txBody>
          <a:bodyPr anchor="t" anchorCtr="0"/>
          <a:lstStyle>
            <a:lvl1pPr>
              <a:defRPr>
                <a:latin typeface="+mj-lt"/>
              </a:defRPr>
            </a:lvl1pPr>
          </a:lstStyle>
          <a:p>
            <a:r>
              <a:rPr lang="de-DE" dirty="0"/>
              <a:t>Main </a:t>
            </a:r>
            <a:r>
              <a:rPr lang="de-DE" dirty="0" err="1"/>
              <a:t>header</a:t>
            </a:r>
            <a:endParaRPr lang="de-DE" dirty="0"/>
          </a:p>
        </p:txBody>
      </p:sp>
      <p:sp>
        <p:nvSpPr>
          <p:cNvPr id="11" name="Inhaltsplatzhalter 10">
            <a:extLst>
              <a:ext uri="{FF2B5EF4-FFF2-40B4-BE49-F238E27FC236}">
                <a16:creationId xmlns:a16="http://schemas.microsoft.com/office/drawing/2014/main" id="{E19E3607-B0EA-48D6-B497-2BD197D11FE3}"/>
              </a:ext>
            </a:extLst>
          </p:cNvPr>
          <p:cNvSpPr>
            <a:spLocks noGrp="1"/>
          </p:cNvSpPr>
          <p:nvPr>
            <p:ph sz="quarter" idx="10"/>
          </p:nvPr>
        </p:nvSpPr>
        <p:spPr>
          <a:xfrm>
            <a:off x="320026" y="1901192"/>
            <a:ext cx="11668775" cy="4131309"/>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5">
            <a:extLst>
              <a:ext uri="{FF2B5EF4-FFF2-40B4-BE49-F238E27FC236}">
                <a16:creationId xmlns:a16="http://schemas.microsoft.com/office/drawing/2014/main" id="{5A36FBA9-E87B-4C7D-AAC1-FD30D1957D42}"/>
              </a:ext>
            </a:extLst>
          </p:cNvPr>
          <p:cNvSpPr>
            <a:spLocks noGrp="1"/>
          </p:cNvSpPr>
          <p:nvPr>
            <p:ph type="body" sz="quarter" idx="11"/>
          </p:nvPr>
        </p:nvSpPr>
        <p:spPr>
          <a:xfrm>
            <a:off x="319618" y="1117601"/>
            <a:ext cx="11668772" cy="783591"/>
          </a:xfrm>
          <a:prstGeom prst="rect">
            <a:avLst/>
          </a:prstGeom>
        </p:spPr>
        <p:txBody>
          <a:bodyPr/>
          <a:lstStyle>
            <a:lvl1pPr marL="0" indent="0" algn="ctr">
              <a:buNone/>
              <a:defRPr sz="3200">
                <a:solidFill>
                  <a:schemeClr val="tx2">
                    <a:lumMod val="50000"/>
                    <a:lumOff val="50000"/>
                  </a:schemeClr>
                </a:solidFill>
                <a:latin typeface="+mj-lt"/>
              </a:defRPr>
            </a:lvl1pPr>
          </a:lstStyle>
          <a:p>
            <a:pPr lvl="0"/>
            <a:endParaRPr lang="de-DE" dirty="0"/>
          </a:p>
        </p:txBody>
      </p:sp>
    </p:spTree>
    <p:extLst>
      <p:ext uri="{BB962C8B-B14F-4D97-AF65-F5344CB8AC3E}">
        <p14:creationId xmlns:p14="http://schemas.microsoft.com/office/powerpoint/2010/main" val="883078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dark blue">
    <p:bg>
      <p:bgPr>
        <a:solidFill>
          <a:srgbClr val="0A286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64D5-3873-45C0-B9EF-2815A5F0F4D8}"/>
              </a:ext>
            </a:extLst>
          </p:cNvPr>
          <p:cNvSpPr>
            <a:spLocks noGrp="1"/>
          </p:cNvSpPr>
          <p:nvPr>
            <p:ph type="title" hasCustomPrompt="1"/>
          </p:nvPr>
        </p:nvSpPr>
        <p:spPr>
          <a:xfrm>
            <a:off x="320027" y="292099"/>
            <a:ext cx="11668772" cy="1312208"/>
          </a:xfrm>
        </p:spPr>
        <p:txBody>
          <a:bodyPr anchor="t" anchorCtr="0"/>
          <a:lstStyle>
            <a:lvl1pPr>
              <a:defRPr>
                <a:solidFill>
                  <a:schemeClr val="bg1"/>
                </a:solidFill>
                <a:latin typeface="+mj-lt"/>
              </a:defRPr>
            </a:lvl1pPr>
          </a:lstStyle>
          <a:p>
            <a:r>
              <a:rPr lang="de-DE" dirty="0"/>
              <a:t>Main </a:t>
            </a:r>
            <a:r>
              <a:rPr lang="de-DE" dirty="0" err="1"/>
              <a:t>header</a:t>
            </a:r>
            <a:endParaRPr lang="de-DE" dirty="0"/>
          </a:p>
        </p:txBody>
      </p:sp>
      <p:pic>
        <p:nvPicPr>
          <p:cNvPr id="7" name="Grafik 6">
            <a:extLst>
              <a:ext uri="{FF2B5EF4-FFF2-40B4-BE49-F238E27FC236}">
                <a16:creationId xmlns:a16="http://schemas.microsoft.com/office/drawing/2014/main" id="{F876C21C-10FA-4FCC-9A70-3B28F4E265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029" y="6242472"/>
            <a:ext cx="2805359" cy="480061"/>
          </a:xfrm>
          <a:prstGeom prst="rect">
            <a:avLst/>
          </a:prstGeom>
        </p:spPr>
      </p:pic>
      <p:sp>
        <p:nvSpPr>
          <p:cNvPr id="13" name="Inhaltsplatzhalter 12">
            <a:extLst>
              <a:ext uri="{FF2B5EF4-FFF2-40B4-BE49-F238E27FC236}">
                <a16:creationId xmlns:a16="http://schemas.microsoft.com/office/drawing/2014/main" id="{A2E08A6F-A933-45AF-B452-11DB4640BEC8}"/>
              </a:ext>
            </a:extLst>
          </p:cNvPr>
          <p:cNvSpPr>
            <a:spLocks noGrp="1"/>
          </p:cNvSpPr>
          <p:nvPr>
            <p:ph sz="quarter" idx="10"/>
          </p:nvPr>
        </p:nvSpPr>
        <p:spPr>
          <a:xfrm>
            <a:off x="320028" y="1884219"/>
            <a:ext cx="11668771" cy="407799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feld 9">
            <a:extLst>
              <a:ext uri="{FF2B5EF4-FFF2-40B4-BE49-F238E27FC236}">
                <a16:creationId xmlns:a16="http://schemas.microsoft.com/office/drawing/2014/main" id="{4D9C779F-654F-4F64-9EE4-0F82743ADE2F}"/>
              </a:ext>
            </a:extLst>
          </p:cNvPr>
          <p:cNvSpPr txBox="1"/>
          <p:nvPr userDrawn="1"/>
        </p:nvSpPr>
        <p:spPr>
          <a:xfrm>
            <a:off x="10692178" y="6394219"/>
            <a:ext cx="1325573" cy="338554"/>
          </a:xfrm>
          <a:prstGeom prst="rect">
            <a:avLst/>
          </a:prstGeom>
          <a:noFill/>
        </p:spPr>
        <p:txBody>
          <a:bodyPr wrap="square" rtlCol="0">
            <a:spAutoFit/>
          </a:bodyPr>
          <a:lstStyle/>
          <a:p>
            <a:pPr algn="r"/>
            <a:fld id="{52179179-385D-B945-9FD0-9E135FC8C5BB}" type="slidenum">
              <a:rPr lang="en-GB" sz="1600" smtClean="0">
                <a:solidFill>
                  <a:schemeClr val="bg1"/>
                </a:solidFill>
              </a:rPr>
              <a:t>‹Nr.›</a:t>
            </a:fld>
            <a:r>
              <a:rPr lang="en-GB" sz="1600" dirty="0">
                <a:solidFill>
                  <a:schemeClr val="bg1"/>
                </a:solidFill>
              </a:rPr>
              <a:t> </a:t>
            </a:r>
            <a:endParaRPr lang="de-DE" sz="1600" dirty="0">
              <a:solidFill>
                <a:schemeClr val="bg1"/>
              </a:solidFill>
            </a:endParaRPr>
          </a:p>
        </p:txBody>
      </p:sp>
      <p:pic>
        <p:nvPicPr>
          <p:cNvPr id="8" name="Grafik 7">
            <a:extLst>
              <a:ext uri="{FF2B5EF4-FFF2-40B4-BE49-F238E27FC236}">
                <a16:creationId xmlns:a16="http://schemas.microsoft.com/office/drawing/2014/main" id="{185C3C99-0E8E-434F-B42C-1744D08D898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4249" y="6114533"/>
            <a:ext cx="3273563" cy="559375"/>
          </a:xfrm>
          <a:prstGeom prst="rect">
            <a:avLst/>
          </a:prstGeom>
        </p:spPr>
      </p:pic>
    </p:spTree>
    <p:extLst>
      <p:ext uri="{BB962C8B-B14F-4D97-AF65-F5344CB8AC3E}">
        <p14:creationId xmlns:p14="http://schemas.microsoft.com/office/powerpoint/2010/main" val="34929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rgbClr val="0A2864"/>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0EEA607C-664B-4CFC-8F04-D43B84DA75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7833" y="438947"/>
            <a:ext cx="5344633" cy="913272"/>
          </a:xfrm>
          <a:prstGeom prst="rect">
            <a:avLst/>
          </a:prstGeom>
        </p:spPr>
      </p:pic>
      <p:sp>
        <p:nvSpPr>
          <p:cNvPr id="16" name="Inhaltsplatzhalter 2">
            <a:extLst>
              <a:ext uri="{FF2B5EF4-FFF2-40B4-BE49-F238E27FC236}">
                <a16:creationId xmlns:a16="http://schemas.microsoft.com/office/drawing/2014/main" id="{5C29A1D1-2F2B-441F-A11A-744E0D659510}"/>
              </a:ext>
            </a:extLst>
          </p:cNvPr>
          <p:cNvSpPr>
            <a:spLocks noGrp="1"/>
          </p:cNvSpPr>
          <p:nvPr>
            <p:ph sz="quarter" idx="97"/>
          </p:nvPr>
        </p:nvSpPr>
        <p:spPr>
          <a:xfrm>
            <a:off x="404756" y="1928038"/>
            <a:ext cx="4401160" cy="426032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2">
            <a:extLst>
              <a:ext uri="{FF2B5EF4-FFF2-40B4-BE49-F238E27FC236}">
                <a16:creationId xmlns:a16="http://schemas.microsoft.com/office/drawing/2014/main" id="{0A31F3D5-B7C0-4354-9239-6BA97281123A}"/>
              </a:ext>
            </a:extLst>
          </p:cNvPr>
          <p:cNvSpPr>
            <a:spLocks noGrp="1"/>
          </p:cNvSpPr>
          <p:nvPr>
            <p:ph sz="quarter" idx="98"/>
          </p:nvPr>
        </p:nvSpPr>
        <p:spPr>
          <a:xfrm>
            <a:off x="5443870" y="1928038"/>
            <a:ext cx="6369903" cy="426032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3282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a:extLst>
              <a:ext uri="{FF2B5EF4-FFF2-40B4-BE49-F238E27FC236}">
                <a16:creationId xmlns:a16="http://schemas.microsoft.com/office/drawing/2014/main" id="{E9662F7F-BDFE-4B21-8FBC-4E1F10168A6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4790B145-62B6-446D-AAA5-5CB094BB24C3}"/>
              </a:ext>
            </a:extLst>
          </p:cNvPr>
          <p:cNvSpPr>
            <a:spLocks noGrp="1" noChangeArrowheads="1"/>
          </p:cNvSpPr>
          <p:nvPr>
            <p:ph type="sldNum" sz="quarter" idx="11"/>
          </p:nvPr>
        </p:nvSpPr>
        <p:spPr>
          <a:ln/>
        </p:spPr>
        <p:txBody>
          <a:bodyPr/>
          <a:lstStyle>
            <a:lvl1pPr>
              <a:defRPr/>
            </a:lvl1pPr>
          </a:lstStyle>
          <a:p>
            <a:pPr>
              <a:defRPr/>
            </a:pPr>
            <a:fld id="{6FB70C72-E697-40B8-97A4-E4013401D69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2392208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304800"/>
            <a:ext cx="1178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Mastertitelformat bearbeiten</a:t>
            </a:r>
          </a:p>
        </p:txBody>
      </p:sp>
      <p:sp>
        <p:nvSpPr>
          <p:cNvPr id="19" name="Rectangle 3">
            <a:extLst>
              <a:ext uri="{FF2B5EF4-FFF2-40B4-BE49-F238E27FC236}">
                <a16:creationId xmlns:a16="http://schemas.microsoft.com/office/drawing/2014/main" id="{C0341065-90F4-4969-A90B-E040B34CC7E1}"/>
              </a:ext>
            </a:extLst>
          </p:cNvPr>
          <p:cNvSpPr>
            <a:spLocks noGrp="1" noChangeArrowheads="1"/>
          </p:cNvSpPr>
          <p:nvPr>
            <p:ph type="body" idx="1"/>
          </p:nvPr>
        </p:nvSpPr>
        <p:spPr bwMode="auto">
          <a:xfrm>
            <a:off x="203200" y="1676400"/>
            <a:ext cx="1178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pic>
        <p:nvPicPr>
          <p:cNvPr id="6" name="Grafik 5">
            <a:extLst>
              <a:ext uri="{FF2B5EF4-FFF2-40B4-BE49-F238E27FC236}">
                <a16:creationId xmlns:a16="http://schemas.microsoft.com/office/drawing/2014/main" id="{ACF19132-E64A-40D7-AB48-FBDF7C3F1BA8}"/>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93261" y="6390196"/>
            <a:ext cx="2140510" cy="365763"/>
          </a:xfrm>
          <a:prstGeom prst="rect">
            <a:avLst/>
          </a:prstGeom>
        </p:spPr>
      </p:pic>
      <p:pic>
        <p:nvPicPr>
          <p:cNvPr id="5" name="Grafik 4">
            <a:extLst>
              <a:ext uri="{FF2B5EF4-FFF2-40B4-BE49-F238E27FC236}">
                <a16:creationId xmlns:a16="http://schemas.microsoft.com/office/drawing/2014/main" id="{2EDC1512-9639-4DB7-B479-93E6468B644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630252" y="6370318"/>
            <a:ext cx="1358548" cy="365763"/>
          </a:xfrm>
          <a:prstGeom prst="rect">
            <a:avLst/>
          </a:prstGeom>
        </p:spPr>
      </p:pic>
    </p:spTree>
    <p:extLst>
      <p:ext uri="{BB962C8B-B14F-4D97-AF65-F5344CB8AC3E}">
        <p14:creationId xmlns:p14="http://schemas.microsoft.com/office/powerpoint/2010/main" val="1895120764"/>
      </p:ext>
    </p:extLst>
  </p:cSld>
  <p:clrMap bg1="lt1" tx1="dk1" bg2="lt2" tx2="dk2" accent1="accent1" accent2="accent2" accent3="accent3" accent4="accent4" accent5="accent5" accent6="accent6" hlink="hlink" folHlink="folHlink"/>
  <p:sldLayoutIdLst>
    <p:sldLayoutId id="2147483868" r:id="rId1"/>
    <p:sldLayoutId id="2147483873" r:id="rId2"/>
    <p:sldLayoutId id="2147483867" r:id="rId3"/>
    <p:sldLayoutId id="2147483874" r:id="rId4"/>
    <p:sldLayoutId id="2147483871" r:id="rId5"/>
    <p:sldLayoutId id="2147483865" r:id="rId6"/>
    <p:sldLayoutId id="2147483869" r:id="rId7"/>
    <p:sldLayoutId id="2147483866" r:id="rId8"/>
    <p:sldLayoutId id="2147483875" r:id="rId9"/>
    <p:sldLayoutId id="2147483884" r:id="rId10"/>
    <p:sldLayoutId id="2147483885" r:id="rId11"/>
  </p:sldLayoutIdLst>
  <p:hf hdr="0" dt="0"/>
  <p:txStyles>
    <p:titleStyle>
      <a:lvl1pPr algn="ctr" rtl="0" eaLnBrk="1" fontAlgn="base" hangingPunct="1">
        <a:spcBef>
          <a:spcPct val="0"/>
        </a:spcBef>
        <a:spcAft>
          <a:spcPct val="0"/>
        </a:spcAft>
        <a:defRPr sz="4267">
          <a:solidFill>
            <a:srgbClr val="0A2864"/>
          </a:solidFill>
          <a:latin typeface="+mj-lt"/>
          <a:ea typeface="Inter" panose="02000503000000020004" pitchFamily="2" charset="0"/>
          <a:cs typeface="Inter" panose="02000503000000020004" pitchFamily="2" charset="0"/>
        </a:defRPr>
      </a:lvl1pPr>
      <a:lvl2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5pPr>
      <a:lvl6pPr marL="609585"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6pPr>
      <a:lvl7pPr marL="1219170"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7pPr>
      <a:lvl8pPr marL="1828754"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8pPr>
      <a:lvl9pPr marL="2438339"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9pPr>
    </p:titleStyle>
    <p:body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4.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hyperlink" Target="https://publications.copernicus.org/services/data_policy.html" TargetMode="External"/><Relationship Id="rId2" Type="http://schemas.openxmlformats.org/officeDocument/2006/relationships/image" Target="../media/image92.png"/><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hyperlink" Target="https://www.fairsfair.eu/repository-discovery-datacite-commons" TargetMode="External"/><Relationship Id="rId10" Type="http://schemas.openxmlformats.org/officeDocument/2006/relationships/image" Target="../media/image77.png"/><Relationship Id="rId4" Type="http://schemas.openxmlformats.org/officeDocument/2006/relationships/image" Target="../media/image94.png"/><Relationship Id="rId9"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hyperlink" Target="https://doi.org/10.1029/2015EO022207" TargetMode="Externa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image" Target="../media/image19.png"/><Relationship Id="rId16" Type="http://schemas.openxmlformats.org/officeDocument/2006/relationships/image" Target="../media/image33.jpeg"/><Relationship Id="rId20" Type="http://schemas.openxmlformats.org/officeDocument/2006/relationships/image" Target="../media/image37.sv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image" Target="../media/image98.png"/><Relationship Id="rId16"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jpeg"/><Relationship Id="rId1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6.xml"/><Relationship Id="rId6" Type="http://schemas.openxmlformats.org/officeDocument/2006/relationships/image" Target="../media/image125.png"/><Relationship Id="rId11" Type="http://schemas.openxmlformats.org/officeDocument/2006/relationships/image" Target="../media/image129.pn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23.jpeg"/><Relationship Id="rId9" Type="http://schemas.openxmlformats.org/officeDocument/2006/relationships/image" Target="../media/image127.png"/></Relationships>
</file>

<file path=ppt/slides/_rels/slide2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132.png"/><Relationship Id="rId4" Type="http://schemas.openxmlformats.org/officeDocument/2006/relationships/image" Target="../media/image1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 Id="rId5" Type="http://schemas.openxmlformats.org/officeDocument/2006/relationships/image" Target="../media/image121.jpeg"/><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7.png"/><Relationship Id="rId7" Type="http://schemas.openxmlformats.org/officeDocument/2006/relationships/hyperlink" Target="https://dataservices.gfz.de/elmo"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139.png"/><Relationship Id="rId10" Type="http://schemas.openxmlformats.org/officeDocument/2006/relationships/image" Target="../media/image136.png"/><Relationship Id="rId4" Type="http://schemas.openxmlformats.org/officeDocument/2006/relationships/image" Target="../media/image138.png"/><Relationship Id="rId9" Type="http://schemas.openxmlformats.org/officeDocument/2006/relationships/image" Target="../media/image135.png"/></Relationships>
</file>

<file path=ppt/slides/_rels/slide2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eg"/></Relationships>
</file>

<file path=ppt/slides/_rels/slide30.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53.gif"/><Relationship Id="rId7" Type="http://schemas.openxmlformats.org/officeDocument/2006/relationships/image" Target="../media/image15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5.svg"/><Relationship Id="rId5" Type="http://schemas.openxmlformats.org/officeDocument/2006/relationships/image" Target="../media/image154.png"/><Relationship Id="rId10" Type="http://schemas.openxmlformats.org/officeDocument/2006/relationships/image" Target="../media/image159.jpeg"/><Relationship Id="rId4" Type="http://schemas.openxmlformats.org/officeDocument/2006/relationships/image" Target="../media/image98.png"/><Relationship Id="rId9" Type="http://schemas.openxmlformats.org/officeDocument/2006/relationships/image" Target="../media/image158.jpe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60.png"/><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36.png"/><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hyperlink" Target="https://gfzpublic.gfz-potsdam.de/pubman/item/item_5007103" TargetMode="External"/><Relationship Id="rId7" Type="http://schemas.openxmlformats.org/officeDocument/2006/relationships/image" Target="../media/image14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doi.org/10.5880/fidgeo.2023.033" TargetMode="External"/><Relationship Id="rId5" Type="http://schemas.openxmlformats.org/officeDocument/2006/relationships/image" Target="../media/image162.png"/><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65.png"/></Relationships>
</file>

<file path=ppt/slides/_rels/slide34.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svg"/><Relationship Id="rId18" Type="http://schemas.openxmlformats.org/officeDocument/2006/relationships/image" Target="../media/image49.jpeg"/><Relationship Id="rId26" Type="http://schemas.openxmlformats.org/officeDocument/2006/relationships/image" Target="../media/image133.png"/><Relationship Id="rId3" Type="http://schemas.openxmlformats.org/officeDocument/2006/relationships/image" Target="../media/image42.png"/><Relationship Id="rId21" Type="http://schemas.openxmlformats.org/officeDocument/2006/relationships/image" Target="../media/image176.jpe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47.png"/><Relationship Id="rId25" Type="http://schemas.openxmlformats.org/officeDocument/2006/relationships/image" Target="../media/image160.png"/><Relationship Id="rId2" Type="http://schemas.openxmlformats.org/officeDocument/2006/relationships/notesSlide" Target="../notesSlides/notesSlide9.xml"/><Relationship Id="rId16" Type="http://schemas.openxmlformats.org/officeDocument/2006/relationships/image" Target="../media/image175.png"/><Relationship Id="rId20"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170.svg"/><Relationship Id="rId24" Type="http://schemas.openxmlformats.org/officeDocument/2006/relationships/image" Target="../media/image178.png"/><Relationship Id="rId5" Type="http://schemas.openxmlformats.org/officeDocument/2006/relationships/image" Target="../media/image39.png"/><Relationship Id="rId15" Type="http://schemas.openxmlformats.org/officeDocument/2006/relationships/image" Target="../media/image174.svg"/><Relationship Id="rId23" Type="http://schemas.openxmlformats.org/officeDocument/2006/relationships/image" Target="../media/image177.png"/><Relationship Id="rId28" Type="http://schemas.openxmlformats.org/officeDocument/2006/relationships/image" Target="../media/image41.png"/><Relationship Id="rId10" Type="http://schemas.openxmlformats.org/officeDocument/2006/relationships/image" Target="../media/image169.png"/><Relationship Id="rId19"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168.svg"/><Relationship Id="rId14" Type="http://schemas.openxmlformats.org/officeDocument/2006/relationships/image" Target="../media/image173.png"/><Relationship Id="rId22" Type="http://schemas.openxmlformats.org/officeDocument/2006/relationships/image" Target="../media/image48.png"/><Relationship Id="rId27" Type="http://schemas.openxmlformats.org/officeDocument/2006/relationships/image" Target="../media/image17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81.tiff"/><Relationship Id="rId2" Type="http://schemas.openxmlformats.org/officeDocument/2006/relationships/image" Target="../media/image180.tiff"/><Relationship Id="rId1" Type="http://schemas.openxmlformats.org/officeDocument/2006/relationships/slideLayout" Target="../slideLayouts/slideLayout6.xml"/><Relationship Id="rId6" Type="http://schemas.openxmlformats.org/officeDocument/2006/relationships/image" Target="../media/image182.jpeg"/><Relationship Id="rId5" Type="http://schemas.openxmlformats.org/officeDocument/2006/relationships/hyperlink" Target="http://www.copdess.org/" TargetMode="External"/><Relationship Id="rId4" Type="http://schemas.openxmlformats.org/officeDocument/2006/relationships/hyperlink" Target="https://doi.org/10.1029/2015EO02220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www.copdess.org/statement-of-commitment/"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hyperlink" Target="https://www.springernature.com/de/authors/research-data-policy/data-availability-statements" TargetMode="External"/><Relationship Id="rId3" Type="http://schemas.openxmlformats.org/officeDocument/2006/relationships/hyperlink" Target="https://www.agu.org/Publish-with-AGU/Publish/Author-Resources/Data-and-Software-for-Authors#repository" TargetMode="External"/><Relationship Id="rId7" Type="http://schemas.openxmlformats.org/officeDocument/2006/relationships/image" Target="../media/image185.png"/><Relationship Id="rId2" Type="http://schemas.openxmlformats.org/officeDocument/2006/relationships/hyperlink" Target="https://www.agu.org/Publish-with-AGU/Publish/Author-Resources/Data-and-Software-for-Authors" TargetMode="Externa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hyperlink" Target="https://www.agu.org/Publish-with-AGU/Publish/Author-Resources/Data-and-Software-for-Authors#citation" TargetMode="External"/><Relationship Id="rId4" Type="http://schemas.openxmlformats.org/officeDocument/2006/relationships/hyperlink" Target="https://www.agu.org/Publish-with-AGU/Publish/Author-Resources/Data-and-Software-for-Authors#availability" TargetMode="External"/><Relationship Id="rId9" Type="http://schemas.openxmlformats.org/officeDocument/2006/relationships/image" Target="../media/image186.pn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hyperlink" Target="https://doi.org/10.1029/2015EO022207" TargetMode="Externa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 Id="rId14" Type="http://schemas.openxmlformats.org/officeDocument/2006/relationships/image" Target="../media/image61.png"/></Relationships>
</file>

<file path=ppt/slides/_rels/slide4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gif"/><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doi.org/10.48440/RE3.014" TargetMode="External"/><Relationship Id="rId1" Type="http://schemas.openxmlformats.org/officeDocument/2006/relationships/slideLayout" Target="../slideLayouts/slideLayout9.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4CFF9FF-C69A-44AC-A5FA-A5C96FB357E3}"/>
              </a:ext>
            </a:extLst>
          </p:cNvPr>
          <p:cNvSpPr>
            <a:spLocks noGrp="1"/>
          </p:cNvSpPr>
          <p:nvPr>
            <p:ph type="body" sz="half" idx="116"/>
          </p:nvPr>
        </p:nvSpPr>
        <p:spPr>
          <a:xfrm>
            <a:off x="5549874" y="485521"/>
            <a:ext cx="6268600" cy="3065655"/>
          </a:xfrm>
        </p:spPr>
        <p:txBody>
          <a:bodyPr/>
          <a:lstStyle/>
          <a:p>
            <a:pPr>
              <a:lnSpc>
                <a:spcPct val="110000"/>
              </a:lnSpc>
            </a:pPr>
            <a:r>
              <a:rPr lang="en-US" sz="3600" dirty="0"/>
              <a:t>The role of (domain) repositories for Open Science and how can they help you in making your data FAIR</a:t>
            </a:r>
            <a:endParaRPr lang="de-DE" sz="3600" dirty="0"/>
          </a:p>
        </p:txBody>
      </p:sp>
      <p:pic>
        <p:nvPicPr>
          <p:cNvPr id="25" name="Grafik 24">
            <a:extLst>
              <a:ext uri="{FF2B5EF4-FFF2-40B4-BE49-F238E27FC236}">
                <a16:creationId xmlns:a16="http://schemas.microsoft.com/office/drawing/2014/main" id="{3415B655-B414-401C-A8D4-4190936E9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874" y="4643446"/>
            <a:ext cx="4226645" cy="854244"/>
          </a:xfrm>
          <a:prstGeom prst="rect">
            <a:avLst/>
          </a:prstGeom>
        </p:spPr>
      </p:pic>
      <p:sp>
        <p:nvSpPr>
          <p:cNvPr id="2" name="Textplatzhalter 1">
            <a:extLst>
              <a:ext uri="{FF2B5EF4-FFF2-40B4-BE49-F238E27FC236}">
                <a16:creationId xmlns:a16="http://schemas.microsoft.com/office/drawing/2014/main" id="{7254CD82-F085-4000-A4B3-D6DEAEFEEEDB}"/>
              </a:ext>
            </a:extLst>
          </p:cNvPr>
          <p:cNvSpPr>
            <a:spLocks noGrp="1"/>
          </p:cNvSpPr>
          <p:nvPr>
            <p:ph type="body" sz="quarter" idx="120"/>
          </p:nvPr>
        </p:nvSpPr>
        <p:spPr>
          <a:xfrm>
            <a:off x="5549874" y="3718242"/>
            <a:ext cx="6183573" cy="1024747"/>
          </a:xfrm>
        </p:spPr>
        <p:txBody>
          <a:bodyPr/>
          <a:lstStyle/>
          <a:p>
            <a:r>
              <a:rPr lang="de-DE" sz="2000" b="1" dirty="0"/>
              <a:t>Kirsten Elger</a:t>
            </a:r>
            <a:r>
              <a:rPr lang="de-DE" sz="2000" b="1" baseline="30000" dirty="0"/>
              <a:t> </a:t>
            </a:r>
            <a:r>
              <a:rPr lang="de-DE" sz="2000" dirty="0"/>
              <a:t>and </a:t>
            </a:r>
            <a:r>
              <a:rPr lang="de-DE" sz="2000" dirty="0" err="1"/>
              <a:t>the</a:t>
            </a:r>
            <a:r>
              <a:rPr lang="de-DE" sz="2000" dirty="0"/>
              <a:t> GFZ Data Services Team</a:t>
            </a:r>
          </a:p>
          <a:p>
            <a:r>
              <a:rPr lang="de-DE" sz="1800" i="1" dirty="0"/>
              <a:t>GFZ Helmholtz </a:t>
            </a:r>
            <a:r>
              <a:rPr lang="de-DE" sz="1800" i="1" dirty="0" err="1"/>
              <a:t>Centre</a:t>
            </a:r>
            <a:r>
              <a:rPr lang="de-DE" sz="1800" i="1" dirty="0"/>
              <a:t> </a:t>
            </a:r>
            <a:r>
              <a:rPr lang="de-DE" sz="1800" i="1" dirty="0" err="1"/>
              <a:t>for</a:t>
            </a:r>
            <a:r>
              <a:rPr lang="de-DE" sz="1800" i="1" dirty="0"/>
              <a:t> Geosciences</a:t>
            </a:r>
          </a:p>
          <a:p>
            <a:endParaRPr lang="de-DE" sz="2000" dirty="0"/>
          </a:p>
        </p:txBody>
      </p:sp>
      <p:pic>
        <p:nvPicPr>
          <p:cNvPr id="6" name="Picture 2" descr="EPOS Summer School 2026 23-27 June 2026 – Espai Cràter – Olot, Spain">
            <a:extLst>
              <a:ext uri="{FF2B5EF4-FFF2-40B4-BE49-F238E27FC236}">
                <a16:creationId xmlns:a16="http://schemas.microsoft.com/office/drawing/2014/main" id="{60368A5E-7D8A-40E5-9A3F-8D7166F7D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16" y="637034"/>
            <a:ext cx="5221743" cy="380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08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91D9BB14-DAE0-4D85-81AD-FE88A5305747}"/>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F9CE1BD9-9CAC-42AA-98AF-C257BE7A6F9F}"/>
              </a:ext>
            </a:extLst>
          </p:cNvPr>
          <p:cNvSpPr>
            <a:spLocks noGrp="1"/>
          </p:cNvSpPr>
          <p:nvPr>
            <p:ph type="title"/>
          </p:nvPr>
        </p:nvSpPr>
        <p:spPr>
          <a:xfrm>
            <a:off x="203200" y="180962"/>
            <a:ext cx="4221655" cy="938459"/>
          </a:xfrm>
          <a:noFill/>
          <a:ln>
            <a:noFill/>
          </a:ln>
        </p:spPr>
        <p:txBody>
          <a:bodyPr vert="horz" wrap="square" lIns="91440" tIns="45720" rIns="91440" bIns="45720" numCol="1" anchor="t" anchorCtr="0" compatLnSpc="1">
            <a:prstTxWarp prst="textNoShape">
              <a:avLst/>
            </a:prstTxWarp>
          </a:bodyPr>
          <a:lstStyle/>
          <a:p>
            <a:pPr algn="l">
              <a:spcBef>
                <a:spcPct val="20000"/>
              </a:spcBef>
            </a:pPr>
            <a:r>
              <a:rPr lang="de-DE" sz="4800" dirty="0">
                <a:solidFill>
                  <a:srgbClr val="94BE1D"/>
                </a:solidFill>
                <a:latin typeface="Calibri" panose="020F0502020204030204" pitchFamily="34" charset="0"/>
                <a:ea typeface="ＭＳ Ｐゴシック"/>
                <a:cs typeface="+mn-cs"/>
              </a:rPr>
              <a:t>Search </a:t>
            </a:r>
            <a:r>
              <a:rPr lang="de-DE" sz="4800" dirty="0" err="1">
                <a:solidFill>
                  <a:srgbClr val="94BE1D"/>
                </a:solidFill>
                <a:latin typeface="Calibri" panose="020F0502020204030204" pitchFamily="34" charset="0"/>
                <a:ea typeface="ＭＳ Ｐゴシック"/>
                <a:cs typeface="+mn-cs"/>
              </a:rPr>
              <a:t>options</a:t>
            </a:r>
            <a:r>
              <a:rPr lang="de-DE" sz="4800" dirty="0">
                <a:solidFill>
                  <a:srgbClr val="94BE1D"/>
                </a:solidFill>
                <a:latin typeface="Calibri" panose="020F0502020204030204" pitchFamily="34" charset="0"/>
                <a:ea typeface="ＭＳ Ｐゴシック"/>
                <a:cs typeface="+mn-cs"/>
              </a:rPr>
              <a:t> </a:t>
            </a:r>
          </a:p>
        </p:txBody>
      </p:sp>
      <p:pic>
        <p:nvPicPr>
          <p:cNvPr id="9" name="Grafik 8">
            <a:extLst>
              <a:ext uri="{FF2B5EF4-FFF2-40B4-BE49-F238E27FC236}">
                <a16:creationId xmlns:a16="http://schemas.microsoft.com/office/drawing/2014/main" id="{45ABFB65-A9E0-4E7D-8F99-3062C323D3F7}"/>
              </a:ext>
            </a:extLst>
          </p:cNvPr>
          <p:cNvPicPr>
            <a:picLocks noChangeAspect="1"/>
          </p:cNvPicPr>
          <p:nvPr/>
        </p:nvPicPr>
        <p:blipFill rotWithShape="1">
          <a:blip r:embed="rId2"/>
          <a:srcRect b="19972"/>
          <a:stretch/>
        </p:blipFill>
        <p:spPr>
          <a:xfrm>
            <a:off x="203201" y="1577330"/>
            <a:ext cx="2816348" cy="2095765"/>
          </a:xfrm>
          <a:prstGeom prst="rect">
            <a:avLst/>
          </a:prstGeom>
          <a:solidFill>
            <a:schemeClr val="bg1"/>
          </a:solidFill>
          <a:effectLst>
            <a:outerShdw blurRad="266700" dist="88900" dir="2700000" algn="tl" rotWithShape="0">
              <a:prstClr val="black">
                <a:alpha val="40000"/>
              </a:prstClr>
            </a:outerShdw>
          </a:effectLst>
        </p:spPr>
      </p:pic>
      <p:pic>
        <p:nvPicPr>
          <p:cNvPr id="10" name="Grafik 9">
            <a:extLst>
              <a:ext uri="{FF2B5EF4-FFF2-40B4-BE49-F238E27FC236}">
                <a16:creationId xmlns:a16="http://schemas.microsoft.com/office/drawing/2014/main" id="{908F23CC-4EB9-47AD-AF2F-5B87A786DE5A}"/>
              </a:ext>
            </a:extLst>
          </p:cNvPr>
          <p:cNvPicPr>
            <a:picLocks noChangeAspect="1"/>
          </p:cNvPicPr>
          <p:nvPr/>
        </p:nvPicPr>
        <p:blipFill>
          <a:blip r:embed="rId3"/>
          <a:stretch>
            <a:fillRect/>
          </a:stretch>
        </p:blipFill>
        <p:spPr>
          <a:xfrm>
            <a:off x="203200" y="3882213"/>
            <a:ext cx="2816348" cy="2632513"/>
          </a:xfrm>
          <a:prstGeom prst="rect">
            <a:avLst/>
          </a:prstGeom>
          <a:solidFill>
            <a:schemeClr val="bg1"/>
          </a:solidFill>
          <a:effectLst>
            <a:outerShdw blurRad="266700" dist="88900" dir="2700000" algn="tl" rotWithShape="0">
              <a:prstClr val="black">
                <a:alpha val="40000"/>
              </a:prstClr>
            </a:outerShdw>
          </a:effectLst>
        </p:spPr>
      </p:pic>
      <p:grpSp>
        <p:nvGrpSpPr>
          <p:cNvPr id="17" name="Gruppieren 16">
            <a:extLst>
              <a:ext uri="{FF2B5EF4-FFF2-40B4-BE49-F238E27FC236}">
                <a16:creationId xmlns:a16="http://schemas.microsoft.com/office/drawing/2014/main" id="{158EDC7D-BBBF-49AE-9D9E-F5202B17FDCF}"/>
              </a:ext>
            </a:extLst>
          </p:cNvPr>
          <p:cNvGrpSpPr/>
          <p:nvPr/>
        </p:nvGrpSpPr>
        <p:grpSpPr>
          <a:xfrm>
            <a:off x="3184956" y="1577330"/>
            <a:ext cx="4754414" cy="4274478"/>
            <a:chOff x="3909983" y="1130079"/>
            <a:chExt cx="5149933" cy="4522896"/>
          </a:xfrm>
        </p:grpSpPr>
        <p:pic>
          <p:nvPicPr>
            <p:cNvPr id="12" name="Grafik 11">
              <a:extLst>
                <a:ext uri="{FF2B5EF4-FFF2-40B4-BE49-F238E27FC236}">
                  <a16:creationId xmlns:a16="http://schemas.microsoft.com/office/drawing/2014/main" id="{39A78B6E-CB9C-429C-AD97-1B850B6F8C75}"/>
                </a:ext>
              </a:extLst>
            </p:cNvPr>
            <p:cNvPicPr>
              <a:picLocks noChangeAspect="1"/>
            </p:cNvPicPr>
            <p:nvPr/>
          </p:nvPicPr>
          <p:blipFill rotWithShape="1">
            <a:blip r:embed="rId4"/>
            <a:srcRect b="29513"/>
            <a:stretch/>
          </p:blipFill>
          <p:spPr>
            <a:xfrm>
              <a:off x="3909983" y="1130079"/>
              <a:ext cx="5149933" cy="4522896"/>
            </a:xfrm>
            <a:prstGeom prst="rect">
              <a:avLst/>
            </a:prstGeom>
            <a:solidFill>
              <a:schemeClr val="bg1"/>
            </a:solidFill>
            <a:effectLst>
              <a:outerShdw blurRad="266700" dist="88900" dir="2700000" algn="tl" rotWithShape="0">
                <a:prstClr val="black">
                  <a:alpha val="40000"/>
                </a:prstClr>
              </a:outerShdw>
            </a:effectLst>
          </p:spPr>
        </p:pic>
        <p:pic>
          <p:nvPicPr>
            <p:cNvPr id="16" name="Grafik 15">
              <a:extLst>
                <a:ext uri="{FF2B5EF4-FFF2-40B4-BE49-F238E27FC236}">
                  <a16:creationId xmlns:a16="http://schemas.microsoft.com/office/drawing/2014/main" id="{9323CE45-7176-4D47-AF07-DF6299C13350}"/>
                </a:ext>
              </a:extLst>
            </p:cNvPr>
            <p:cNvPicPr>
              <a:picLocks noChangeAspect="1"/>
            </p:cNvPicPr>
            <p:nvPr/>
          </p:nvPicPr>
          <p:blipFill>
            <a:blip r:embed="rId5"/>
            <a:stretch>
              <a:fillRect/>
            </a:stretch>
          </p:blipFill>
          <p:spPr>
            <a:xfrm>
              <a:off x="3950918" y="1842304"/>
              <a:ext cx="5068062" cy="3810670"/>
            </a:xfrm>
            <a:prstGeom prst="rect">
              <a:avLst/>
            </a:prstGeom>
          </p:spPr>
        </p:pic>
      </p:grpSp>
      <p:pic>
        <p:nvPicPr>
          <p:cNvPr id="21" name="Grafik 20">
            <a:extLst>
              <a:ext uri="{FF2B5EF4-FFF2-40B4-BE49-F238E27FC236}">
                <a16:creationId xmlns:a16="http://schemas.microsoft.com/office/drawing/2014/main" id="{802E0C22-986E-4CAE-BF4A-DF639439A914}"/>
              </a:ext>
            </a:extLst>
          </p:cNvPr>
          <p:cNvPicPr>
            <a:picLocks noChangeAspect="1"/>
          </p:cNvPicPr>
          <p:nvPr/>
        </p:nvPicPr>
        <p:blipFill rotWithShape="1">
          <a:blip r:embed="rId6"/>
          <a:srcRect l="22214" t="17008" r="23401" b="6979"/>
          <a:stretch/>
        </p:blipFill>
        <p:spPr>
          <a:xfrm>
            <a:off x="8052278" y="1577330"/>
            <a:ext cx="3974158" cy="3124490"/>
          </a:xfrm>
          <a:prstGeom prst="rect">
            <a:avLst/>
          </a:prstGeom>
          <a:solidFill>
            <a:schemeClr val="bg1"/>
          </a:solidFill>
          <a:effectLst>
            <a:outerShdw blurRad="266700" dist="88900" dir="2700000" algn="tl" rotWithShape="0">
              <a:prstClr val="black">
                <a:alpha val="40000"/>
              </a:prstClr>
            </a:outerShdw>
          </a:effectLst>
        </p:spPr>
      </p:pic>
      <p:pic>
        <p:nvPicPr>
          <p:cNvPr id="11" name="Grafik 10">
            <a:extLst>
              <a:ext uri="{FF2B5EF4-FFF2-40B4-BE49-F238E27FC236}">
                <a16:creationId xmlns:a16="http://schemas.microsoft.com/office/drawing/2014/main" id="{3F472E54-6498-4806-B8F7-E1ABDBE537A4}"/>
              </a:ext>
            </a:extLst>
          </p:cNvPr>
          <p:cNvPicPr>
            <a:picLocks noChangeAspect="1"/>
          </p:cNvPicPr>
          <p:nvPr/>
        </p:nvPicPr>
        <p:blipFill rotWithShape="1">
          <a:blip r:embed="rId7"/>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419398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6C31753A-2644-48F4-9454-DF1BD7E33141}"/>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4C011918-1FB3-4EFD-B8C1-2C727A051D93}"/>
              </a:ext>
            </a:extLst>
          </p:cNvPr>
          <p:cNvPicPr>
            <a:picLocks noChangeAspect="1"/>
          </p:cNvPicPr>
          <p:nvPr/>
        </p:nvPicPr>
        <p:blipFill rotWithShape="1">
          <a:blip r:embed="rId2"/>
          <a:srcRect b="1417"/>
          <a:stretch/>
        </p:blipFill>
        <p:spPr>
          <a:xfrm>
            <a:off x="1137823" y="842562"/>
            <a:ext cx="8555598" cy="5930213"/>
          </a:xfrm>
          <a:prstGeom prst="rect">
            <a:avLst/>
          </a:prstGeom>
        </p:spPr>
      </p:pic>
      <p:sp>
        <p:nvSpPr>
          <p:cNvPr id="11" name="Rechteckige Legende 10"/>
          <p:cNvSpPr/>
          <p:nvPr/>
        </p:nvSpPr>
        <p:spPr>
          <a:xfrm>
            <a:off x="4701007" y="687127"/>
            <a:ext cx="1345324" cy="485513"/>
          </a:xfrm>
          <a:prstGeom prst="wedgeRectCallout">
            <a:avLst>
              <a:gd name="adj1" fmla="val -52622"/>
              <a:gd name="adj2" fmla="val 104595"/>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simple search box</a:t>
            </a:r>
          </a:p>
        </p:txBody>
      </p:sp>
      <p:sp>
        <p:nvSpPr>
          <p:cNvPr id="12" name="Rechteckige Legende 11"/>
          <p:cNvSpPr/>
          <p:nvPr/>
        </p:nvSpPr>
        <p:spPr>
          <a:xfrm>
            <a:off x="88575" y="3807668"/>
            <a:ext cx="1145500" cy="648072"/>
          </a:xfrm>
          <a:prstGeom prst="wedgeRectCallout">
            <a:avLst>
              <a:gd name="adj1" fmla="val 68272"/>
              <a:gd name="adj2" fmla="val 9724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Calibri"/>
                <a:ea typeface="ＭＳ Ｐゴシック"/>
              </a:rPr>
              <a:t>Search </a:t>
            </a:r>
            <a:r>
              <a:rPr lang="de-DE" kern="0" dirty="0" err="1">
                <a:solidFill>
                  <a:prstClr val="white"/>
                </a:solidFill>
                <a:latin typeface="Calibri"/>
                <a:ea typeface="ＭＳ Ｐゴシック"/>
              </a:rPr>
              <a:t>filters</a:t>
            </a:r>
            <a:endParaRPr lang="de-DE" kern="0" dirty="0">
              <a:solidFill>
                <a:prstClr val="white"/>
              </a:solidFill>
              <a:latin typeface="Calibri"/>
              <a:ea typeface="ＭＳ Ｐゴシック"/>
            </a:endParaRPr>
          </a:p>
        </p:txBody>
      </p:sp>
      <p:sp>
        <p:nvSpPr>
          <p:cNvPr id="13" name="Rechteckige Legende 14"/>
          <p:cNvSpPr/>
          <p:nvPr/>
        </p:nvSpPr>
        <p:spPr>
          <a:xfrm>
            <a:off x="7365619" y="1643233"/>
            <a:ext cx="1296144" cy="648072"/>
          </a:xfrm>
          <a:prstGeom prst="wedgeRectCallout">
            <a:avLst>
              <a:gd name="adj1" fmla="val 46837"/>
              <a:gd name="adj2" fmla="val 8593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icons</a:t>
            </a:r>
          </a:p>
        </p:txBody>
      </p:sp>
      <p:sp>
        <p:nvSpPr>
          <p:cNvPr id="8" name="Inhaltsplatzhalter 2">
            <a:extLst>
              <a:ext uri="{FF2B5EF4-FFF2-40B4-BE49-F238E27FC236}">
                <a16:creationId xmlns:a16="http://schemas.microsoft.com/office/drawing/2014/main" id="{AF9F4579-2B98-4ED8-B732-4914D61396DF}"/>
              </a:ext>
            </a:extLst>
          </p:cNvPr>
          <p:cNvSpPr txBox="1">
            <a:spLocks/>
          </p:cNvSpPr>
          <p:nvPr/>
        </p:nvSpPr>
        <p:spPr bwMode="auto">
          <a:xfrm>
            <a:off x="88575" y="0"/>
            <a:ext cx="2989905" cy="84465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800" kern="0" dirty="0">
                <a:solidFill>
                  <a:srgbClr val="94BE1D"/>
                </a:solidFill>
                <a:latin typeface="Calibri" panose="020F0502020204030204" pitchFamily="34" charset="0"/>
                <a:ea typeface="ＭＳ Ｐゴシック"/>
              </a:rPr>
              <a:t>Catalogue</a:t>
            </a:r>
          </a:p>
        </p:txBody>
      </p:sp>
      <p:pic>
        <p:nvPicPr>
          <p:cNvPr id="7" name="Grafik 6">
            <a:extLst>
              <a:ext uri="{FF2B5EF4-FFF2-40B4-BE49-F238E27FC236}">
                <a16:creationId xmlns:a16="http://schemas.microsoft.com/office/drawing/2014/main" id="{AA3FB0C6-8C60-4875-987A-49439F0F0479}"/>
              </a:ext>
            </a:extLst>
          </p:cNvPr>
          <p:cNvPicPr>
            <a:picLocks noChangeAspect="1"/>
          </p:cNvPicPr>
          <p:nvPr/>
        </p:nvPicPr>
        <p:blipFill rotWithShape="1">
          <a:blip r:embed="rId3"/>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210224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8C74AE4-6E3D-4397-B857-773B19D78654}"/>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Bild 17" descr="icon_blume_3_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380" y="1307866"/>
            <a:ext cx="10577284" cy="5048768"/>
          </a:xfrm>
          <a:prstGeom prst="rect">
            <a:avLst/>
          </a:prstGeom>
          <a:solidFill>
            <a:schemeClr val="bg1"/>
          </a:solidFill>
        </p:spPr>
      </p:pic>
      <p:sp>
        <p:nvSpPr>
          <p:cNvPr id="5" name="Rechteck 4"/>
          <p:cNvSpPr/>
          <p:nvPr/>
        </p:nvSpPr>
        <p:spPr>
          <a:xfrm>
            <a:off x="324499" y="225616"/>
            <a:ext cx="6045482" cy="1815882"/>
          </a:xfrm>
          <a:prstGeom prst="rect">
            <a:avLst/>
          </a:prstGeom>
        </p:spPr>
        <p:txBody>
          <a:bodyPr wrap="square">
            <a:spAutoFit/>
          </a:bodyPr>
          <a:lstStyle/>
          <a:p>
            <a:pPr defTabSz="914400">
              <a:defRPr/>
            </a:pPr>
            <a:r>
              <a:rPr lang="en-US" sz="4800" b="1" kern="0" dirty="0">
                <a:solidFill>
                  <a:srgbClr val="94BE1D"/>
                </a:solidFill>
                <a:latin typeface="Calibri" panose="020F0502020204030204" pitchFamily="34" charset="0"/>
                <a:ea typeface="ＭＳ Ｐゴシック"/>
              </a:rPr>
              <a:t>Icons</a:t>
            </a:r>
            <a:r>
              <a:rPr lang="en-US" sz="2800" kern="0" dirty="0">
                <a:solidFill>
                  <a:srgbClr val="94BE1D"/>
                </a:solidFill>
                <a:latin typeface="Calibri" panose="020F0502020204030204" pitchFamily="34" charset="0"/>
                <a:ea typeface="ＭＳ Ｐゴシック"/>
              </a:rPr>
              <a:t> – </a:t>
            </a:r>
            <a:r>
              <a:rPr lang="en-US" sz="3200" kern="0" dirty="0">
                <a:solidFill>
                  <a:srgbClr val="94BE1D"/>
                </a:solidFill>
                <a:latin typeface="Calibri" panose="020F0502020204030204" pitchFamily="34" charset="0"/>
                <a:ea typeface="ＭＳ Ｐゴシック"/>
              </a:rPr>
              <a:t>facilitating the selection process of appropriate research data repositories</a:t>
            </a:r>
            <a:endParaRPr lang="de-DE" sz="2800" kern="0" dirty="0">
              <a:solidFill>
                <a:srgbClr val="94BE1D"/>
              </a:solidFill>
              <a:latin typeface="Verdana"/>
              <a:ea typeface="ＭＳ Ｐゴシック"/>
            </a:endParaRPr>
          </a:p>
        </p:txBody>
      </p:sp>
      <p:pic>
        <p:nvPicPr>
          <p:cNvPr id="7" name="Grafik 6">
            <a:extLst>
              <a:ext uri="{FF2B5EF4-FFF2-40B4-BE49-F238E27FC236}">
                <a16:creationId xmlns:a16="http://schemas.microsoft.com/office/drawing/2014/main" id="{092CD35C-25A9-4585-A2EF-6649216429C5}"/>
              </a:ext>
            </a:extLst>
          </p:cNvPr>
          <p:cNvPicPr>
            <a:picLocks noChangeAspect="1"/>
          </p:cNvPicPr>
          <p:nvPr/>
        </p:nvPicPr>
        <p:blipFill rotWithShape="1">
          <a:blip r:embed="rId3"/>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2957046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C6C82CD-B15B-4DEC-B416-6CB68F677C92}"/>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4C011918-1FB3-4EFD-B8C1-2C727A051D93}"/>
              </a:ext>
            </a:extLst>
          </p:cNvPr>
          <p:cNvPicPr>
            <a:picLocks noChangeAspect="1"/>
          </p:cNvPicPr>
          <p:nvPr/>
        </p:nvPicPr>
        <p:blipFill rotWithShape="1">
          <a:blip r:embed="rId2"/>
          <a:srcRect b="1417"/>
          <a:stretch/>
        </p:blipFill>
        <p:spPr>
          <a:xfrm>
            <a:off x="1137823" y="842562"/>
            <a:ext cx="8555598" cy="5930213"/>
          </a:xfrm>
          <a:prstGeom prst="rect">
            <a:avLst/>
          </a:prstGeom>
        </p:spPr>
      </p:pic>
      <p:sp>
        <p:nvSpPr>
          <p:cNvPr id="11" name="Rechteckige Legende 10"/>
          <p:cNvSpPr/>
          <p:nvPr/>
        </p:nvSpPr>
        <p:spPr>
          <a:xfrm>
            <a:off x="4701007" y="687127"/>
            <a:ext cx="1345324" cy="485513"/>
          </a:xfrm>
          <a:prstGeom prst="wedgeRectCallout">
            <a:avLst>
              <a:gd name="adj1" fmla="val -52622"/>
              <a:gd name="adj2" fmla="val 104595"/>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simple search box</a:t>
            </a:r>
          </a:p>
        </p:txBody>
      </p:sp>
      <p:sp>
        <p:nvSpPr>
          <p:cNvPr id="12" name="Rechteckige Legende 11"/>
          <p:cNvSpPr/>
          <p:nvPr/>
        </p:nvSpPr>
        <p:spPr>
          <a:xfrm>
            <a:off x="88575" y="3807668"/>
            <a:ext cx="1145500" cy="648072"/>
          </a:xfrm>
          <a:prstGeom prst="wedgeRectCallout">
            <a:avLst>
              <a:gd name="adj1" fmla="val 68272"/>
              <a:gd name="adj2" fmla="val 9724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Calibri"/>
                <a:ea typeface="ＭＳ Ｐゴシック"/>
              </a:rPr>
              <a:t>Search </a:t>
            </a:r>
            <a:r>
              <a:rPr lang="de-DE" kern="0" dirty="0" err="1">
                <a:solidFill>
                  <a:prstClr val="white"/>
                </a:solidFill>
                <a:latin typeface="Calibri"/>
                <a:ea typeface="ＭＳ Ｐゴシック"/>
              </a:rPr>
              <a:t>filters</a:t>
            </a:r>
            <a:endParaRPr lang="de-DE" kern="0" dirty="0">
              <a:solidFill>
                <a:prstClr val="white"/>
              </a:solidFill>
              <a:latin typeface="Calibri"/>
              <a:ea typeface="ＭＳ Ｐゴシック"/>
            </a:endParaRPr>
          </a:p>
        </p:txBody>
      </p:sp>
      <p:sp>
        <p:nvSpPr>
          <p:cNvPr id="13" name="Rechteckige Legende 14"/>
          <p:cNvSpPr/>
          <p:nvPr/>
        </p:nvSpPr>
        <p:spPr>
          <a:xfrm>
            <a:off x="7365619" y="1643233"/>
            <a:ext cx="1296144" cy="648072"/>
          </a:xfrm>
          <a:prstGeom prst="wedgeRectCallout">
            <a:avLst>
              <a:gd name="adj1" fmla="val 46837"/>
              <a:gd name="adj2" fmla="val 8593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icons</a:t>
            </a:r>
          </a:p>
        </p:txBody>
      </p:sp>
      <p:pic>
        <p:nvPicPr>
          <p:cNvPr id="14" name="Grafik 13">
            <a:extLst>
              <a:ext uri="{FF2B5EF4-FFF2-40B4-BE49-F238E27FC236}">
                <a16:creationId xmlns:a16="http://schemas.microsoft.com/office/drawing/2014/main" id="{5CF3CCBB-A728-48A9-B1EA-A3D966AA89D6}"/>
              </a:ext>
            </a:extLst>
          </p:cNvPr>
          <p:cNvPicPr>
            <a:picLocks noChangeAspect="1"/>
          </p:cNvPicPr>
          <p:nvPr/>
        </p:nvPicPr>
        <p:blipFill rotWithShape="1">
          <a:blip r:embed="rId3"/>
          <a:srcRect t="32372" b="33624"/>
          <a:stretch/>
        </p:blipFill>
        <p:spPr>
          <a:xfrm>
            <a:off x="10048875" y="96698"/>
            <a:ext cx="2143125" cy="728744"/>
          </a:xfrm>
          <a:prstGeom prst="rect">
            <a:avLst/>
          </a:prstGeom>
        </p:spPr>
      </p:pic>
      <p:sp>
        <p:nvSpPr>
          <p:cNvPr id="15" name="Inhaltsplatzhalter 2">
            <a:extLst>
              <a:ext uri="{FF2B5EF4-FFF2-40B4-BE49-F238E27FC236}">
                <a16:creationId xmlns:a16="http://schemas.microsoft.com/office/drawing/2014/main" id="{7F961A47-50E0-4C73-BEF1-AAB47C185CDE}"/>
              </a:ext>
            </a:extLst>
          </p:cNvPr>
          <p:cNvSpPr txBox="1">
            <a:spLocks/>
          </p:cNvSpPr>
          <p:nvPr/>
        </p:nvSpPr>
        <p:spPr bwMode="auto">
          <a:xfrm>
            <a:off x="88575" y="0"/>
            <a:ext cx="2989905" cy="84465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800" kern="0" dirty="0">
                <a:solidFill>
                  <a:srgbClr val="94BE1D"/>
                </a:solidFill>
                <a:latin typeface="Calibri" panose="020F0502020204030204" pitchFamily="34" charset="0"/>
                <a:ea typeface="ＭＳ Ｐゴシック"/>
              </a:rPr>
              <a:t>Catalogue</a:t>
            </a:r>
          </a:p>
        </p:txBody>
      </p:sp>
    </p:spTree>
    <p:extLst>
      <p:ext uri="{BB962C8B-B14F-4D97-AF65-F5344CB8AC3E}">
        <p14:creationId xmlns:p14="http://schemas.microsoft.com/office/powerpoint/2010/main" val="88460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6F40DCB-DBFF-4C7B-94A9-26CCEB848B45}"/>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3" name="Grafik 2">
            <a:extLst>
              <a:ext uri="{FF2B5EF4-FFF2-40B4-BE49-F238E27FC236}">
                <a16:creationId xmlns:a16="http://schemas.microsoft.com/office/drawing/2014/main" id="{1CE6D03B-A97F-41A3-BEA9-DF515EC3B95A}"/>
              </a:ext>
            </a:extLst>
          </p:cNvPr>
          <p:cNvPicPr>
            <a:picLocks noChangeAspect="1"/>
          </p:cNvPicPr>
          <p:nvPr/>
        </p:nvPicPr>
        <p:blipFill>
          <a:blip r:embed="rId2"/>
          <a:stretch>
            <a:fillRect/>
          </a:stretch>
        </p:blipFill>
        <p:spPr>
          <a:xfrm>
            <a:off x="229338" y="282490"/>
            <a:ext cx="7380152" cy="6493549"/>
          </a:xfrm>
          <a:prstGeom prst="rect">
            <a:avLst/>
          </a:prstGeom>
          <a:solidFill>
            <a:schemeClr val="bg1"/>
          </a:solidFill>
          <a:effectLst>
            <a:outerShdw blurRad="266700" dist="88900" dir="2700000" algn="tl" rotWithShape="0">
              <a:prstClr val="black">
                <a:alpha val="40000"/>
              </a:prstClr>
            </a:outerShdw>
          </a:effectLst>
        </p:spPr>
      </p:pic>
      <p:sp>
        <p:nvSpPr>
          <p:cNvPr id="8" name="Titel 1">
            <a:extLst>
              <a:ext uri="{FF2B5EF4-FFF2-40B4-BE49-F238E27FC236}">
                <a16:creationId xmlns:a16="http://schemas.microsoft.com/office/drawing/2014/main" id="{1C7AD8AB-9872-4612-83AA-8C5F5C575E99}"/>
              </a:ext>
            </a:extLst>
          </p:cNvPr>
          <p:cNvSpPr txBox="1">
            <a:spLocks/>
          </p:cNvSpPr>
          <p:nvPr/>
        </p:nvSpPr>
        <p:spPr bwMode="auto">
          <a:xfrm>
            <a:off x="8263917" y="39758"/>
            <a:ext cx="3890075"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eaLnBrk="0" hangingPunct="0">
              <a:defRPr>
                <a:solidFill>
                  <a:schemeClr val="tx1"/>
                </a:solidFill>
                <a:latin typeface="Calibri" pitchFamily="-84" charset="0"/>
                <a:ea typeface="ＭＳ Ｐゴシック" pitchFamily="-84" charset="-128"/>
              </a:defRPr>
            </a:lvl1pPr>
            <a:lvl2pPr marL="742950" indent="-285750" eaLnBrk="0" hangingPunct="0">
              <a:defRPr>
                <a:solidFill>
                  <a:schemeClr val="tx1"/>
                </a:solidFill>
                <a:latin typeface="Calibri" pitchFamily="-84" charset="0"/>
                <a:ea typeface="ＭＳ Ｐゴシック" pitchFamily="-84" charset="-128"/>
              </a:defRPr>
            </a:lvl2pPr>
            <a:lvl3pPr marL="1143000" indent="-228600" eaLnBrk="0" hangingPunct="0">
              <a:defRPr>
                <a:solidFill>
                  <a:schemeClr val="tx1"/>
                </a:solidFill>
                <a:latin typeface="Calibri" pitchFamily="-84" charset="0"/>
                <a:ea typeface="ＭＳ Ｐゴシック" pitchFamily="-84" charset="-128"/>
              </a:defRPr>
            </a:lvl3pPr>
            <a:lvl4pPr marL="1600200" indent="-228600" eaLnBrk="0" hangingPunct="0">
              <a:defRPr>
                <a:solidFill>
                  <a:schemeClr val="tx1"/>
                </a:solidFill>
                <a:latin typeface="Calibri" pitchFamily="-84" charset="0"/>
                <a:ea typeface="ＭＳ Ｐゴシック" pitchFamily="-84" charset="-128"/>
              </a:defRPr>
            </a:lvl4pPr>
            <a:lvl5pPr marL="2057400" indent="-228600" eaLnBrk="0" hangingPunct="0">
              <a:defRPr>
                <a:solidFill>
                  <a:schemeClr val="tx1"/>
                </a:solidFill>
                <a:latin typeface="Calibri" pitchFamily="-84" charset="0"/>
                <a:ea typeface="ＭＳ Ｐゴシック" pitchFamily="-84" charset="-128"/>
              </a:defRPr>
            </a:lvl5pPr>
            <a:lvl6pPr marL="2514600" indent="-228600" eaLnBrk="0" fontAlgn="base" hangingPunct="0">
              <a:spcBef>
                <a:spcPct val="0"/>
              </a:spcBef>
              <a:spcAft>
                <a:spcPct val="0"/>
              </a:spcAft>
              <a:defRPr>
                <a:solidFill>
                  <a:schemeClr val="tx1"/>
                </a:solidFill>
                <a:latin typeface="Calibri" pitchFamily="-84" charset="0"/>
                <a:ea typeface="ＭＳ Ｐゴシック" pitchFamily="-84" charset="-128"/>
              </a:defRPr>
            </a:lvl6pPr>
            <a:lvl7pPr marL="2971800" indent="-228600" eaLnBrk="0" fontAlgn="base" hangingPunct="0">
              <a:spcBef>
                <a:spcPct val="0"/>
              </a:spcBef>
              <a:spcAft>
                <a:spcPct val="0"/>
              </a:spcAft>
              <a:defRPr>
                <a:solidFill>
                  <a:schemeClr val="tx1"/>
                </a:solidFill>
                <a:latin typeface="Calibri" pitchFamily="-84" charset="0"/>
                <a:ea typeface="ＭＳ Ｐゴシック" pitchFamily="-84" charset="-128"/>
              </a:defRPr>
            </a:lvl7pPr>
            <a:lvl8pPr marL="3429000" indent="-228600" eaLnBrk="0" fontAlgn="base" hangingPunct="0">
              <a:spcBef>
                <a:spcPct val="0"/>
              </a:spcBef>
              <a:spcAft>
                <a:spcPct val="0"/>
              </a:spcAft>
              <a:defRPr>
                <a:solidFill>
                  <a:schemeClr val="tx1"/>
                </a:solidFill>
                <a:latin typeface="Calibri" pitchFamily="-84" charset="0"/>
                <a:ea typeface="ＭＳ Ｐゴシック" pitchFamily="-84" charset="-128"/>
              </a:defRPr>
            </a:lvl8pPr>
            <a:lvl9pPr marL="3886200" indent="-228600" eaLnBrk="0" fontAlgn="base" hangingPunct="0">
              <a:spcBef>
                <a:spcPct val="0"/>
              </a:spcBef>
              <a:spcAft>
                <a:spcPct val="0"/>
              </a:spcAft>
              <a:defRPr>
                <a:solidFill>
                  <a:schemeClr val="tx1"/>
                </a:solidFill>
                <a:latin typeface="Calibri" pitchFamily="-84" charset="0"/>
                <a:ea typeface="ＭＳ Ｐゴシック" pitchFamily="-84" charset="-128"/>
              </a:defRPr>
            </a:lvl9pPr>
          </a:lstStyle>
          <a:p>
            <a:pPr marL="0" indent="0" algn="r" defTabSz="914400" eaLnBrk="1" hangingPunct="1">
              <a:lnSpc>
                <a:spcPct val="120000"/>
              </a:lnSpc>
              <a:buClr>
                <a:srgbClr val="BBE0E3"/>
              </a:buClr>
              <a:defRPr/>
            </a:pPr>
            <a:r>
              <a:rPr lang="de-DE" sz="4400" dirty="0">
                <a:solidFill>
                  <a:srgbClr val="95C14B"/>
                </a:solidFill>
                <a:latin typeface="Calibri" panose="020F0502020204030204" pitchFamily="34" charset="0"/>
                <a:cs typeface="Calibri" panose="020F0502020204030204" pitchFamily="34" charset="0"/>
              </a:rPr>
              <a:t>Details: General</a:t>
            </a:r>
          </a:p>
        </p:txBody>
      </p:sp>
      <p:sp>
        <p:nvSpPr>
          <p:cNvPr id="2" name="Textfeld 1">
            <a:extLst>
              <a:ext uri="{FF2B5EF4-FFF2-40B4-BE49-F238E27FC236}">
                <a16:creationId xmlns:a16="http://schemas.microsoft.com/office/drawing/2014/main" id="{B80B26D6-A727-425E-98C1-79D112B311C9}"/>
              </a:ext>
            </a:extLst>
          </p:cNvPr>
          <p:cNvSpPr txBox="1"/>
          <p:nvPr/>
        </p:nvSpPr>
        <p:spPr>
          <a:xfrm>
            <a:off x="8400081" y="1611823"/>
            <a:ext cx="3617748" cy="830997"/>
          </a:xfrm>
          <a:prstGeom prst="rect">
            <a:avLst/>
          </a:prstGeom>
          <a:noFill/>
        </p:spPr>
        <p:txBody>
          <a:bodyPr wrap="square" rtlCol="0">
            <a:spAutoFit/>
          </a:bodyPr>
          <a:lstStyle/>
          <a:p>
            <a:r>
              <a:rPr lang="de-DE" sz="2400" b="1" dirty="0" err="1">
                <a:latin typeface="Calibri" panose="020F0502020204030204" pitchFamily="34" charset="0"/>
                <a:cs typeface="Calibri" panose="020F0502020204030204" pitchFamily="34" charset="0"/>
              </a:rPr>
              <a:t>Subjects</a:t>
            </a:r>
            <a:r>
              <a:rPr lang="de-DE" sz="2400" b="1" dirty="0">
                <a:latin typeface="Calibri" panose="020F0502020204030204" pitchFamily="34" charset="0"/>
                <a:cs typeface="Calibri" panose="020F0502020204030204" pitchFamily="34" charset="0"/>
              </a:rPr>
              <a:t>/</a:t>
            </a:r>
            <a:r>
              <a:rPr lang="de-DE" sz="2400" b="1" dirty="0" err="1">
                <a:latin typeface="Calibri" panose="020F0502020204030204" pitchFamily="34" charset="0"/>
                <a:cs typeface="Calibri" panose="020F0502020204030204" pitchFamily="34" charset="0"/>
              </a:rPr>
              <a:t>Disciplines</a:t>
            </a:r>
            <a:r>
              <a:rPr lang="de-DE" sz="2400" b="1"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controlled</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list</a:t>
            </a:r>
            <a:r>
              <a:rPr lang="de-DE" sz="2400" dirty="0">
                <a:latin typeface="Calibri" panose="020F0502020204030204" pitchFamily="34" charset="0"/>
                <a:cs typeface="Calibri" panose="020F0502020204030204" pitchFamily="34" charset="0"/>
              </a:rPr>
              <a:t>: DFG-</a:t>
            </a:r>
            <a:r>
              <a:rPr lang="de-DE" sz="2400" dirty="0" err="1">
                <a:latin typeface="Calibri" panose="020F0502020204030204" pitchFamily="34" charset="0"/>
                <a:cs typeface="Calibri" panose="020F0502020204030204" pitchFamily="34" charset="0"/>
              </a:rPr>
              <a:t>based</a:t>
            </a:r>
            <a:endParaRPr lang="de-DE" sz="2400" dirty="0">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52D82215-E2C7-4821-9DF8-C5DB46B43E0F}"/>
              </a:ext>
            </a:extLst>
          </p:cNvPr>
          <p:cNvSpPr txBox="1"/>
          <p:nvPr/>
        </p:nvSpPr>
        <p:spPr>
          <a:xfrm>
            <a:off x="8400081" y="2898212"/>
            <a:ext cx="3347634" cy="461665"/>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Keywords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free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text</a:t>
            </a:r>
            <a:endParaRPr lang="de-DE" sz="2400" dirty="0">
              <a:latin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5321021E-C58A-4CD3-9551-9499B5DB3916}"/>
              </a:ext>
            </a:extLst>
          </p:cNvPr>
          <p:cNvSpPr txBox="1"/>
          <p:nvPr/>
        </p:nvSpPr>
        <p:spPr>
          <a:xfrm>
            <a:off x="8400081" y="3887840"/>
            <a:ext cx="3347634" cy="2308324"/>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Repository </a:t>
            </a:r>
            <a:r>
              <a:rPr lang="de-DE" sz="2400" b="1" dirty="0" err="1">
                <a:latin typeface="Calibri" panose="020F0502020204030204" pitchFamily="34" charset="0"/>
                <a:cs typeface="Calibri" panose="020F0502020204030204" pitchFamily="34" charset="0"/>
              </a:rPr>
              <a:t>types</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Disciplinary</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Governmental</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Institutional</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Multidisciplinary</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project-related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other</a:t>
            </a:r>
            <a:endParaRPr lang="de-DE" sz="2400" dirty="0">
              <a:latin typeface="Calibri" panose="020F0502020204030204" pitchFamily="34" charset="0"/>
              <a:cs typeface="Calibri" panose="020F0502020204030204" pitchFamily="34" charset="0"/>
            </a:endParaRPr>
          </a:p>
        </p:txBody>
      </p:sp>
      <p:cxnSp>
        <p:nvCxnSpPr>
          <p:cNvPr id="15" name="Gerade Verbindung mit Pfeil 14">
            <a:extLst>
              <a:ext uri="{FF2B5EF4-FFF2-40B4-BE49-F238E27FC236}">
                <a16:creationId xmlns:a16="http://schemas.microsoft.com/office/drawing/2014/main" id="{399E47FF-8598-48C4-8B7C-A96C72AC0F56}"/>
              </a:ext>
            </a:extLst>
          </p:cNvPr>
          <p:cNvCxnSpPr>
            <a:cxnSpLocks/>
          </p:cNvCxnSpPr>
          <p:nvPr/>
        </p:nvCxnSpPr>
        <p:spPr>
          <a:xfrm flipH="1">
            <a:off x="7207800" y="3251200"/>
            <a:ext cx="1141747" cy="963448"/>
          </a:xfrm>
          <a:prstGeom prst="straightConnector1">
            <a:avLst/>
          </a:prstGeom>
          <a:ln w="38100">
            <a:solidFill>
              <a:srgbClr val="7877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F1578B41-5785-4DBC-A36C-4AC65CBC4A9B}"/>
              </a:ext>
            </a:extLst>
          </p:cNvPr>
          <p:cNvCxnSpPr>
            <a:cxnSpLocks/>
          </p:cNvCxnSpPr>
          <p:nvPr/>
        </p:nvCxnSpPr>
        <p:spPr>
          <a:xfrm flipH="1">
            <a:off x="5065986" y="1886857"/>
            <a:ext cx="3283562" cy="288728"/>
          </a:xfrm>
          <a:prstGeom prst="straightConnector1">
            <a:avLst/>
          </a:prstGeom>
          <a:ln w="38100">
            <a:solidFill>
              <a:srgbClr val="F27F1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7DBDC148-9DDD-478D-8A29-335BC3CD3940}"/>
              </a:ext>
            </a:extLst>
          </p:cNvPr>
          <p:cNvCxnSpPr>
            <a:cxnSpLocks/>
          </p:cNvCxnSpPr>
          <p:nvPr/>
        </p:nvCxnSpPr>
        <p:spPr>
          <a:xfrm flipH="1">
            <a:off x="3323771" y="4847771"/>
            <a:ext cx="4944032" cy="565057"/>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EC3DD0F9-5F8E-4421-94EA-E2B22366AC81}"/>
              </a:ext>
            </a:extLst>
          </p:cNvPr>
          <p:cNvPicPr>
            <a:picLocks noChangeAspect="1"/>
          </p:cNvPicPr>
          <p:nvPr/>
        </p:nvPicPr>
        <p:blipFill rotWithShape="1">
          <a:blip r:embed="rId3"/>
          <a:srcRect t="32372" b="33624"/>
          <a:stretch/>
        </p:blipFill>
        <p:spPr>
          <a:xfrm>
            <a:off x="10048875" y="6129256"/>
            <a:ext cx="2143125" cy="728744"/>
          </a:xfrm>
          <a:prstGeom prst="rect">
            <a:avLst/>
          </a:prstGeom>
        </p:spPr>
      </p:pic>
    </p:spTree>
    <p:extLst>
      <p:ext uri="{BB962C8B-B14F-4D97-AF65-F5344CB8AC3E}">
        <p14:creationId xmlns:p14="http://schemas.microsoft.com/office/powerpoint/2010/main" val="229658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58C499CB-D250-48DE-BB2F-A3E2ABA847FA}"/>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2" name="Grafik 1">
            <a:extLst>
              <a:ext uri="{FF2B5EF4-FFF2-40B4-BE49-F238E27FC236}">
                <a16:creationId xmlns:a16="http://schemas.microsoft.com/office/drawing/2014/main" id="{70EA3EED-2341-42B9-BB3B-AD6E45DEF914}"/>
              </a:ext>
            </a:extLst>
          </p:cNvPr>
          <p:cNvPicPr>
            <a:picLocks noChangeAspect="1"/>
          </p:cNvPicPr>
          <p:nvPr/>
        </p:nvPicPr>
        <p:blipFill>
          <a:blip r:embed="rId2"/>
          <a:stretch>
            <a:fillRect/>
          </a:stretch>
        </p:blipFill>
        <p:spPr>
          <a:xfrm>
            <a:off x="399688" y="264320"/>
            <a:ext cx="6055393" cy="6521192"/>
          </a:xfrm>
          <a:prstGeom prst="rect">
            <a:avLst/>
          </a:prstGeom>
          <a:solidFill>
            <a:schemeClr val="bg1"/>
          </a:solidFill>
          <a:effectLst>
            <a:outerShdw blurRad="266700" dist="88900" dir="2700000" algn="tl" rotWithShape="0">
              <a:prstClr val="black">
                <a:alpha val="40000"/>
              </a:prstClr>
            </a:outerShdw>
          </a:effectLst>
        </p:spPr>
      </p:pic>
      <p:sp>
        <p:nvSpPr>
          <p:cNvPr id="51" name="Rechteck 50">
            <a:extLst>
              <a:ext uri="{FF2B5EF4-FFF2-40B4-BE49-F238E27FC236}">
                <a16:creationId xmlns:a16="http://schemas.microsoft.com/office/drawing/2014/main" id="{44833437-1953-4FEB-8CD8-5A43D86D0171}"/>
              </a:ext>
            </a:extLst>
          </p:cNvPr>
          <p:cNvSpPr/>
          <p:nvPr/>
        </p:nvSpPr>
        <p:spPr>
          <a:xfrm>
            <a:off x="7392692" y="3855269"/>
            <a:ext cx="4524601" cy="21643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alibri" panose="020F0502020204030204" pitchFamily="34" charset="0"/>
              <a:cs typeface="Calibri" panose="020F0502020204030204" pitchFamily="34" charset="0"/>
            </a:endParaRPr>
          </a:p>
        </p:txBody>
      </p:sp>
      <p:sp>
        <p:nvSpPr>
          <p:cNvPr id="14" name="Titel 1">
            <a:extLst>
              <a:ext uri="{FF2B5EF4-FFF2-40B4-BE49-F238E27FC236}">
                <a16:creationId xmlns:a16="http://schemas.microsoft.com/office/drawing/2014/main" id="{30C4C6BE-29E3-40E7-903D-1FA2965C4D12}"/>
              </a:ext>
            </a:extLst>
          </p:cNvPr>
          <p:cNvSpPr txBox="1">
            <a:spLocks/>
          </p:cNvSpPr>
          <p:nvPr/>
        </p:nvSpPr>
        <p:spPr bwMode="auto">
          <a:xfrm>
            <a:off x="7771149" y="95271"/>
            <a:ext cx="4355023" cy="63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71500" indent="-571500" eaLnBrk="0" hangingPunct="0">
              <a:defRPr>
                <a:solidFill>
                  <a:schemeClr val="tx1"/>
                </a:solidFill>
                <a:latin typeface="Calibri" pitchFamily="-84" charset="0"/>
                <a:ea typeface="ＭＳ Ｐゴシック" pitchFamily="-84" charset="-128"/>
              </a:defRPr>
            </a:lvl1pPr>
            <a:lvl2pPr marL="742950" indent="-285750" eaLnBrk="0" hangingPunct="0">
              <a:defRPr>
                <a:solidFill>
                  <a:schemeClr val="tx1"/>
                </a:solidFill>
                <a:latin typeface="Calibri" pitchFamily="-84" charset="0"/>
                <a:ea typeface="ＭＳ Ｐゴシック" pitchFamily="-84" charset="-128"/>
              </a:defRPr>
            </a:lvl2pPr>
            <a:lvl3pPr marL="1143000" indent="-228600" eaLnBrk="0" hangingPunct="0">
              <a:defRPr>
                <a:solidFill>
                  <a:schemeClr val="tx1"/>
                </a:solidFill>
                <a:latin typeface="Calibri" pitchFamily="-84" charset="0"/>
                <a:ea typeface="ＭＳ Ｐゴシック" pitchFamily="-84" charset="-128"/>
              </a:defRPr>
            </a:lvl3pPr>
            <a:lvl4pPr marL="1600200" indent="-228600" eaLnBrk="0" hangingPunct="0">
              <a:defRPr>
                <a:solidFill>
                  <a:schemeClr val="tx1"/>
                </a:solidFill>
                <a:latin typeface="Calibri" pitchFamily="-84" charset="0"/>
                <a:ea typeface="ＭＳ Ｐゴシック" pitchFamily="-84" charset="-128"/>
              </a:defRPr>
            </a:lvl4pPr>
            <a:lvl5pPr marL="2057400" indent="-228600" eaLnBrk="0" hangingPunct="0">
              <a:defRPr>
                <a:solidFill>
                  <a:schemeClr val="tx1"/>
                </a:solidFill>
                <a:latin typeface="Calibri" pitchFamily="-84" charset="0"/>
                <a:ea typeface="ＭＳ Ｐゴシック" pitchFamily="-84" charset="-128"/>
              </a:defRPr>
            </a:lvl5pPr>
            <a:lvl6pPr marL="2514600" indent="-228600" eaLnBrk="0" fontAlgn="base" hangingPunct="0">
              <a:spcBef>
                <a:spcPct val="0"/>
              </a:spcBef>
              <a:spcAft>
                <a:spcPct val="0"/>
              </a:spcAft>
              <a:defRPr>
                <a:solidFill>
                  <a:schemeClr val="tx1"/>
                </a:solidFill>
                <a:latin typeface="Calibri" pitchFamily="-84" charset="0"/>
                <a:ea typeface="ＭＳ Ｐゴシック" pitchFamily="-84" charset="-128"/>
              </a:defRPr>
            </a:lvl6pPr>
            <a:lvl7pPr marL="2971800" indent="-228600" eaLnBrk="0" fontAlgn="base" hangingPunct="0">
              <a:spcBef>
                <a:spcPct val="0"/>
              </a:spcBef>
              <a:spcAft>
                <a:spcPct val="0"/>
              </a:spcAft>
              <a:defRPr>
                <a:solidFill>
                  <a:schemeClr val="tx1"/>
                </a:solidFill>
                <a:latin typeface="Calibri" pitchFamily="-84" charset="0"/>
                <a:ea typeface="ＭＳ Ｐゴシック" pitchFamily="-84" charset="-128"/>
              </a:defRPr>
            </a:lvl7pPr>
            <a:lvl8pPr marL="3429000" indent="-228600" eaLnBrk="0" fontAlgn="base" hangingPunct="0">
              <a:spcBef>
                <a:spcPct val="0"/>
              </a:spcBef>
              <a:spcAft>
                <a:spcPct val="0"/>
              </a:spcAft>
              <a:defRPr>
                <a:solidFill>
                  <a:schemeClr val="tx1"/>
                </a:solidFill>
                <a:latin typeface="Calibri" pitchFamily="-84" charset="0"/>
                <a:ea typeface="ＭＳ Ｐゴシック" pitchFamily="-84" charset="-128"/>
              </a:defRPr>
            </a:lvl8pPr>
            <a:lvl9pPr marL="3886200" indent="-228600" eaLnBrk="0" fontAlgn="base" hangingPunct="0">
              <a:spcBef>
                <a:spcPct val="0"/>
              </a:spcBef>
              <a:spcAft>
                <a:spcPct val="0"/>
              </a:spcAft>
              <a:defRPr>
                <a:solidFill>
                  <a:schemeClr val="tx1"/>
                </a:solidFill>
                <a:latin typeface="Calibri" pitchFamily="-84" charset="0"/>
                <a:ea typeface="ＭＳ Ｐゴシック" pitchFamily="-84" charset="-128"/>
              </a:defRPr>
            </a:lvl9pPr>
          </a:lstStyle>
          <a:p>
            <a:pPr marL="0" indent="0" algn="r" defTabSz="914400" eaLnBrk="1" hangingPunct="1">
              <a:lnSpc>
                <a:spcPct val="120000"/>
              </a:lnSpc>
              <a:buClr>
                <a:srgbClr val="BBE0E3"/>
              </a:buClr>
              <a:defRPr/>
            </a:pPr>
            <a:r>
              <a:rPr lang="de-DE" sz="4400" dirty="0">
                <a:solidFill>
                  <a:srgbClr val="95C14B"/>
                </a:solidFill>
                <a:latin typeface="Calibri" panose="020F0502020204030204" pitchFamily="34" charset="0"/>
                <a:cs typeface="Calibri" panose="020F0502020204030204" pitchFamily="34" charset="0"/>
              </a:rPr>
              <a:t>Details: Terms</a:t>
            </a:r>
          </a:p>
        </p:txBody>
      </p:sp>
      <p:pic>
        <p:nvPicPr>
          <p:cNvPr id="3" name="Grafik 2">
            <a:extLst>
              <a:ext uri="{FF2B5EF4-FFF2-40B4-BE49-F238E27FC236}">
                <a16:creationId xmlns:a16="http://schemas.microsoft.com/office/drawing/2014/main" id="{E2C70057-FB7B-49E0-A699-8C2358B5EA45}"/>
              </a:ext>
            </a:extLst>
          </p:cNvPr>
          <p:cNvPicPr>
            <a:picLocks noChangeAspect="1"/>
          </p:cNvPicPr>
          <p:nvPr/>
        </p:nvPicPr>
        <p:blipFill>
          <a:blip r:embed="rId3"/>
          <a:stretch>
            <a:fillRect/>
          </a:stretch>
        </p:blipFill>
        <p:spPr>
          <a:xfrm>
            <a:off x="4784253" y="828669"/>
            <a:ext cx="1552575" cy="352425"/>
          </a:xfrm>
          <a:prstGeom prst="rect">
            <a:avLst/>
          </a:prstGeom>
        </p:spPr>
      </p:pic>
      <p:sp>
        <p:nvSpPr>
          <p:cNvPr id="22" name="Textfeld 21">
            <a:extLst>
              <a:ext uri="{FF2B5EF4-FFF2-40B4-BE49-F238E27FC236}">
                <a16:creationId xmlns:a16="http://schemas.microsoft.com/office/drawing/2014/main" id="{A35BE7B5-F397-4F60-9A99-1FC5DF4A4D85}"/>
              </a:ext>
            </a:extLst>
          </p:cNvPr>
          <p:cNvSpPr txBox="1"/>
          <p:nvPr/>
        </p:nvSpPr>
        <p:spPr>
          <a:xfrm>
            <a:off x="7392692" y="1181094"/>
            <a:ext cx="2278304" cy="1754326"/>
          </a:xfrm>
          <a:prstGeom prst="rect">
            <a:avLst/>
          </a:prstGeom>
          <a:solidFill>
            <a:schemeClr val="bg1">
              <a:lumMod val="95000"/>
            </a:schemeClr>
          </a:solidFill>
        </p:spPr>
        <p:txBody>
          <a:bodyPr wrap="square" rtlCol="0">
            <a:spAutoFit/>
          </a:bodyPr>
          <a:lstStyle/>
          <a:p>
            <a:r>
              <a:rPr lang="de-DE" sz="2400" b="1" dirty="0">
                <a:latin typeface="Calibri" panose="020F0502020204030204" pitchFamily="34" charset="0"/>
                <a:cs typeface="Calibri" panose="020F0502020204030204" pitchFamily="34" charset="0"/>
              </a:rPr>
              <a:t>Database </a:t>
            </a:r>
            <a:r>
              <a:rPr lang="de-DE" sz="2400" b="1" dirty="0" err="1">
                <a:latin typeface="Calibri" panose="020F0502020204030204" pitchFamily="34" charset="0"/>
                <a:cs typeface="Calibri" panose="020F0502020204030204" pitchFamily="34" charset="0"/>
              </a:rPr>
              <a:t>access</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open</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embargoed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restricted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sp>
        <p:nvSpPr>
          <p:cNvPr id="23" name="Textfeld 22">
            <a:extLst>
              <a:ext uri="{FF2B5EF4-FFF2-40B4-BE49-F238E27FC236}">
                <a16:creationId xmlns:a16="http://schemas.microsoft.com/office/drawing/2014/main" id="{57A835F1-A685-4425-9EF4-3E5276D205E9}"/>
              </a:ext>
            </a:extLst>
          </p:cNvPr>
          <p:cNvSpPr txBox="1"/>
          <p:nvPr/>
        </p:nvSpPr>
        <p:spPr>
          <a:xfrm>
            <a:off x="7896385" y="4006442"/>
            <a:ext cx="1874421" cy="1384995"/>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Data </a:t>
            </a:r>
            <a:r>
              <a:rPr lang="de-DE" sz="2400" b="1" dirty="0" err="1">
                <a:latin typeface="Calibri" panose="020F0502020204030204" pitchFamily="34" charset="0"/>
                <a:cs typeface="Calibri" panose="020F0502020204030204" pitchFamily="34" charset="0"/>
              </a:rPr>
              <a:t>upload</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open</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restricted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01AEBABC-9F0D-438F-B979-2ABEF19311F5}"/>
              </a:ext>
            </a:extLst>
          </p:cNvPr>
          <p:cNvSpPr txBox="1"/>
          <p:nvPr/>
        </p:nvSpPr>
        <p:spPr>
          <a:xfrm>
            <a:off x="10174690" y="4006442"/>
            <a:ext cx="1616060" cy="1862048"/>
          </a:xfrm>
          <a:prstGeom prst="rect">
            <a:avLst/>
          </a:prstGeom>
          <a:noFill/>
        </p:spPr>
        <p:txBody>
          <a:bodyPr wrap="square" rtlCol="0">
            <a:spAutoFit/>
          </a:bodyPr>
          <a:lstStyle/>
          <a:p>
            <a:pPr>
              <a:spcAft>
                <a:spcPts val="600"/>
              </a:spcAft>
            </a:pPr>
            <a:r>
              <a:rPr lang="de-DE" sz="2000" dirty="0">
                <a:latin typeface="Calibri" panose="020F0502020204030204" pitchFamily="34" charset="0"/>
                <a:cs typeface="Calibri" panose="020F0502020204030204" pitchFamily="34" charset="0"/>
              </a:rPr>
              <a:t>Fee </a:t>
            </a:r>
            <a:r>
              <a:rPr lang="de-DE" sz="2000" dirty="0" err="1">
                <a:latin typeface="Calibri" panose="020F0502020204030204" pitchFamily="34" charset="0"/>
                <a:cs typeface="Calibri" panose="020F0502020204030204" pitchFamily="34" charset="0"/>
              </a:rPr>
              <a:t>required</a:t>
            </a:r>
            <a:endParaRPr lang="de-DE" sz="2000" dirty="0">
              <a:latin typeface="Calibri" panose="020F0502020204030204" pitchFamily="34" charset="0"/>
              <a:cs typeface="Calibri" panose="020F0502020204030204" pitchFamily="34" charset="0"/>
            </a:endParaRPr>
          </a:p>
          <a:p>
            <a:pPr>
              <a:spcAft>
                <a:spcPts val="600"/>
              </a:spcAft>
            </a:pPr>
            <a:r>
              <a:rPr lang="de-DE" sz="2000" dirty="0">
                <a:latin typeface="Calibri" panose="020F0502020204030204" pitchFamily="34" charset="0"/>
                <a:cs typeface="Calibri" panose="020F0502020204030204" pitchFamily="34" charset="0"/>
              </a:rPr>
              <a:t>Institutional </a:t>
            </a:r>
            <a:r>
              <a:rPr lang="de-DE" sz="2000" dirty="0" err="1">
                <a:latin typeface="Calibri" panose="020F0502020204030204" pitchFamily="34" charset="0"/>
                <a:cs typeface="Calibri" panose="020F0502020204030204" pitchFamily="34" charset="0"/>
              </a:rPr>
              <a:t>membership</a:t>
            </a:r>
            <a:endParaRPr lang="de-DE" sz="2000" dirty="0">
              <a:latin typeface="Calibri" panose="020F0502020204030204" pitchFamily="34" charset="0"/>
              <a:cs typeface="Calibri" panose="020F0502020204030204" pitchFamily="34" charset="0"/>
            </a:endParaRPr>
          </a:p>
          <a:p>
            <a:pPr>
              <a:spcAft>
                <a:spcPts val="600"/>
              </a:spcAft>
            </a:pPr>
            <a:r>
              <a:rPr lang="de-DE" sz="2000" dirty="0" err="1">
                <a:latin typeface="Calibri" panose="020F0502020204030204" pitchFamily="34" charset="0"/>
                <a:cs typeface="Calibri" panose="020F0502020204030204" pitchFamily="34" charset="0"/>
              </a:rPr>
              <a:t>registration</a:t>
            </a:r>
            <a:endParaRPr lang="de-DE" sz="2000" dirty="0">
              <a:latin typeface="Calibri" panose="020F0502020204030204" pitchFamily="34" charset="0"/>
              <a:cs typeface="Calibri" panose="020F0502020204030204" pitchFamily="34" charset="0"/>
            </a:endParaRPr>
          </a:p>
          <a:p>
            <a:pPr>
              <a:spcAft>
                <a:spcPts val="600"/>
              </a:spcAft>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cxnSp>
        <p:nvCxnSpPr>
          <p:cNvPr id="28" name="Gerader Verbinder 27">
            <a:extLst>
              <a:ext uri="{FF2B5EF4-FFF2-40B4-BE49-F238E27FC236}">
                <a16:creationId xmlns:a16="http://schemas.microsoft.com/office/drawing/2014/main" id="{01088735-F988-48A2-955F-267DD34FEB81}"/>
              </a:ext>
            </a:extLst>
          </p:cNvPr>
          <p:cNvCxnSpPr>
            <a:cxnSpLocks/>
          </p:cNvCxnSpPr>
          <p:nvPr/>
        </p:nvCxnSpPr>
        <p:spPr>
          <a:xfrm flipV="1">
            <a:off x="9512445" y="4235195"/>
            <a:ext cx="662245" cy="69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7D02FA99-0A73-4659-AFA0-E6A15CC534D2}"/>
              </a:ext>
            </a:extLst>
          </p:cNvPr>
          <p:cNvCxnSpPr>
            <a:cxnSpLocks/>
          </p:cNvCxnSpPr>
          <p:nvPr/>
        </p:nvCxnSpPr>
        <p:spPr>
          <a:xfrm flipV="1">
            <a:off x="9512445" y="4769434"/>
            <a:ext cx="662245" cy="15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B68E9EA9-B6A7-4896-BD05-99F32A23050E}"/>
              </a:ext>
            </a:extLst>
          </p:cNvPr>
          <p:cNvCxnSpPr>
            <a:cxnSpLocks/>
          </p:cNvCxnSpPr>
          <p:nvPr/>
        </p:nvCxnSpPr>
        <p:spPr>
          <a:xfrm>
            <a:off x="9512445" y="4925968"/>
            <a:ext cx="662245" cy="308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266EFDF2-EDA6-4707-9D60-335FA8A13F64}"/>
              </a:ext>
            </a:extLst>
          </p:cNvPr>
          <p:cNvCxnSpPr>
            <a:cxnSpLocks/>
          </p:cNvCxnSpPr>
          <p:nvPr/>
        </p:nvCxnSpPr>
        <p:spPr>
          <a:xfrm>
            <a:off x="9512445" y="4925969"/>
            <a:ext cx="662245" cy="617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2225A1C-5CE0-42C6-A154-FC624FBD18E5}"/>
              </a:ext>
            </a:extLst>
          </p:cNvPr>
          <p:cNvPicPr>
            <a:picLocks noChangeAspect="1"/>
          </p:cNvPicPr>
          <p:nvPr/>
        </p:nvPicPr>
        <p:blipFill rotWithShape="1">
          <a:blip r:embed="rId4"/>
          <a:srcRect t="18236" r="44927" b="39435"/>
          <a:stretch/>
        </p:blipFill>
        <p:spPr>
          <a:xfrm>
            <a:off x="439948" y="1600189"/>
            <a:ext cx="5169555" cy="5157510"/>
          </a:xfrm>
          <a:prstGeom prst="rect">
            <a:avLst/>
          </a:prstGeom>
        </p:spPr>
      </p:pic>
      <p:sp>
        <p:nvSpPr>
          <p:cNvPr id="50" name="Textfeld 49">
            <a:extLst>
              <a:ext uri="{FF2B5EF4-FFF2-40B4-BE49-F238E27FC236}">
                <a16:creationId xmlns:a16="http://schemas.microsoft.com/office/drawing/2014/main" id="{D349D525-F64E-41D8-96A6-B7C4F45625BD}"/>
              </a:ext>
            </a:extLst>
          </p:cNvPr>
          <p:cNvSpPr txBox="1"/>
          <p:nvPr/>
        </p:nvSpPr>
        <p:spPr>
          <a:xfrm>
            <a:off x="10124204" y="1673990"/>
            <a:ext cx="1874420" cy="1384995"/>
          </a:xfrm>
          <a:prstGeom prst="rect">
            <a:avLst/>
          </a:prstGeom>
          <a:solidFill>
            <a:schemeClr val="bg1">
              <a:lumMod val="95000"/>
            </a:schemeClr>
          </a:solidFill>
        </p:spPr>
        <p:txBody>
          <a:bodyPr wrap="square" rtlCol="0">
            <a:spAutoFit/>
          </a:bodyPr>
          <a:lstStyle/>
          <a:p>
            <a:r>
              <a:rPr lang="de-DE" sz="2400" b="1" dirty="0">
                <a:latin typeface="Calibri" panose="020F0502020204030204" pitchFamily="34" charset="0"/>
                <a:cs typeface="Calibri" panose="020F0502020204030204" pitchFamily="34" charset="0"/>
              </a:rPr>
              <a:t>Data </a:t>
            </a:r>
            <a:r>
              <a:rPr lang="de-DE" sz="2400" b="1" dirty="0" err="1">
                <a:latin typeface="Calibri" panose="020F0502020204030204" pitchFamily="34" charset="0"/>
                <a:cs typeface="Calibri" panose="020F0502020204030204" pitchFamily="34" charset="0"/>
              </a:rPr>
              <a:t>access</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open</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restricted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cxnSp>
        <p:nvCxnSpPr>
          <p:cNvPr id="52" name="Gerade Verbindung mit Pfeil 51">
            <a:extLst>
              <a:ext uri="{FF2B5EF4-FFF2-40B4-BE49-F238E27FC236}">
                <a16:creationId xmlns:a16="http://schemas.microsoft.com/office/drawing/2014/main" id="{E9E067AC-F1C4-4D4E-AC66-B43E5B766EDA}"/>
              </a:ext>
            </a:extLst>
          </p:cNvPr>
          <p:cNvCxnSpPr>
            <a:cxnSpLocks/>
          </p:cNvCxnSpPr>
          <p:nvPr/>
        </p:nvCxnSpPr>
        <p:spPr>
          <a:xfrm flipH="1">
            <a:off x="3084162" y="1894420"/>
            <a:ext cx="4143860" cy="72228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B96C9CA3-7187-4879-89D9-A45223E067D3}"/>
              </a:ext>
            </a:extLst>
          </p:cNvPr>
          <p:cNvCxnSpPr>
            <a:cxnSpLocks/>
          </p:cNvCxnSpPr>
          <p:nvPr/>
        </p:nvCxnSpPr>
        <p:spPr>
          <a:xfrm flipH="1">
            <a:off x="3084162" y="2616707"/>
            <a:ext cx="6989557" cy="122305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667DD884-E5E4-428C-85A5-755112E47098}"/>
              </a:ext>
            </a:extLst>
          </p:cNvPr>
          <p:cNvCxnSpPr>
            <a:cxnSpLocks/>
          </p:cNvCxnSpPr>
          <p:nvPr/>
        </p:nvCxnSpPr>
        <p:spPr>
          <a:xfrm flipH="1">
            <a:off x="3096262" y="5822084"/>
            <a:ext cx="3965308" cy="671544"/>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8977D0AF-582F-48FA-8289-A37B86F52C10}"/>
              </a:ext>
            </a:extLst>
          </p:cNvPr>
          <p:cNvPicPr>
            <a:picLocks noChangeAspect="1"/>
          </p:cNvPicPr>
          <p:nvPr/>
        </p:nvPicPr>
        <p:blipFill rotWithShape="1">
          <a:blip r:embed="rId5"/>
          <a:srcRect t="32372" b="33624"/>
          <a:stretch/>
        </p:blipFill>
        <p:spPr>
          <a:xfrm>
            <a:off x="10048875" y="6129256"/>
            <a:ext cx="2143125" cy="728744"/>
          </a:xfrm>
          <a:prstGeom prst="rect">
            <a:avLst/>
          </a:prstGeom>
        </p:spPr>
      </p:pic>
    </p:spTree>
    <p:extLst>
      <p:ext uri="{BB962C8B-B14F-4D97-AF65-F5344CB8AC3E}">
        <p14:creationId xmlns:p14="http://schemas.microsoft.com/office/powerpoint/2010/main" val="1062473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05E35E46-8B65-460A-968F-43B6BD1A10A9}"/>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2" name="Grafik 1">
            <a:extLst>
              <a:ext uri="{FF2B5EF4-FFF2-40B4-BE49-F238E27FC236}">
                <a16:creationId xmlns:a16="http://schemas.microsoft.com/office/drawing/2014/main" id="{3C0058E0-7C14-44E1-9389-22FE755CD015}"/>
              </a:ext>
            </a:extLst>
          </p:cNvPr>
          <p:cNvPicPr>
            <a:picLocks noChangeAspect="1"/>
          </p:cNvPicPr>
          <p:nvPr/>
        </p:nvPicPr>
        <p:blipFill>
          <a:blip r:embed="rId2"/>
          <a:stretch>
            <a:fillRect/>
          </a:stretch>
        </p:blipFill>
        <p:spPr>
          <a:xfrm>
            <a:off x="541660" y="945394"/>
            <a:ext cx="5603988" cy="5774932"/>
          </a:xfrm>
          <a:prstGeom prst="rect">
            <a:avLst/>
          </a:prstGeom>
          <a:solidFill>
            <a:schemeClr val="bg1"/>
          </a:solidFill>
          <a:effectLst>
            <a:outerShdw blurRad="266700" dist="88900" dir="2700000" algn="tl" rotWithShape="0">
              <a:prstClr val="black">
                <a:alpha val="40000"/>
              </a:prstClr>
            </a:outerShdw>
          </a:effectLst>
        </p:spPr>
      </p:pic>
      <p:grpSp>
        <p:nvGrpSpPr>
          <p:cNvPr id="3" name="Gruppieren 2">
            <a:extLst>
              <a:ext uri="{FF2B5EF4-FFF2-40B4-BE49-F238E27FC236}">
                <a16:creationId xmlns:a16="http://schemas.microsoft.com/office/drawing/2014/main" id="{E09E3456-28ED-46E0-BF52-FCB3409F0DCB}"/>
              </a:ext>
            </a:extLst>
          </p:cNvPr>
          <p:cNvGrpSpPr/>
          <p:nvPr/>
        </p:nvGrpSpPr>
        <p:grpSpPr>
          <a:xfrm>
            <a:off x="6632670" y="931564"/>
            <a:ext cx="4831035" cy="5788762"/>
            <a:chOff x="6632670" y="931564"/>
            <a:chExt cx="4831035" cy="5788762"/>
          </a:xfrm>
        </p:grpSpPr>
        <p:pic>
          <p:nvPicPr>
            <p:cNvPr id="4" name="Grafik 3">
              <a:extLst>
                <a:ext uri="{FF2B5EF4-FFF2-40B4-BE49-F238E27FC236}">
                  <a16:creationId xmlns:a16="http://schemas.microsoft.com/office/drawing/2014/main" id="{B0121549-584E-4134-A135-52855277EBF4}"/>
                </a:ext>
              </a:extLst>
            </p:cNvPr>
            <p:cNvPicPr>
              <a:picLocks noChangeAspect="1"/>
            </p:cNvPicPr>
            <p:nvPr/>
          </p:nvPicPr>
          <p:blipFill>
            <a:blip r:embed="rId3"/>
            <a:stretch>
              <a:fillRect/>
            </a:stretch>
          </p:blipFill>
          <p:spPr>
            <a:xfrm>
              <a:off x="6632670" y="945394"/>
              <a:ext cx="4831035" cy="5774932"/>
            </a:xfrm>
            <a:prstGeom prst="rect">
              <a:avLst/>
            </a:prstGeom>
            <a:solidFill>
              <a:schemeClr val="bg1"/>
            </a:solidFill>
            <a:effectLst>
              <a:outerShdw blurRad="266700" dist="88900" dir="2700000" algn="tl" rotWithShape="0">
                <a:prstClr val="black">
                  <a:alpha val="40000"/>
                </a:prstClr>
              </a:outerShdw>
            </a:effectLst>
          </p:spPr>
        </p:pic>
        <p:sp>
          <p:nvSpPr>
            <p:cNvPr id="6" name="Rechteck 5">
              <a:extLst>
                <a:ext uri="{FF2B5EF4-FFF2-40B4-BE49-F238E27FC236}">
                  <a16:creationId xmlns:a16="http://schemas.microsoft.com/office/drawing/2014/main" id="{C75D03EF-1FC4-4847-8B2D-14B624F467BB}"/>
                </a:ext>
              </a:extLst>
            </p:cNvPr>
            <p:cNvSpPr/>
            <p:nvPr/>
          </p:nvSpPr>
          <p:spPr>
            <a:xfrm>
              <a:off x="10177346" y="931564"/>
              <a:ext cx="1286359" cy="573436"/>
            </a:xfrm>
            <a:prstGeom prst="rect">
              <a:avLst/>
            </a:prstGeom>
            <a:solidFill>
              <a:srgbClr val="289CD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solidFill>
                    <a:schemeClr val="tx1"/>
                  </a:solidFill>
                  <a:latin typeface="Calibri" panose="020F0502020204030204" pitchFamily="34" charset="0"/>
                  <a:cs typeface="Calibri" panose="020F0502020204030204" pitchFamily="34" charset="0"/>
                </a:rPr>
                <a:t>new</a:t>
              </a:r>
              <a:r>
                <a:rPr lang="de-DE" sz="3200" dirty="0">
                  <a:solidFill>
                    <a:schemeClr val="tx1"/>
                  </a:solidFill>
                  <a:latin typeface="Calibri" panose="020F0502020204030204" pitchFamily="34" charset="0"/>
                  <a:cs typeface="Calibri" panose="020F0502020204030204" pitchFamily="34" charset="0"/>
                </a:rPr>
                <a:t> </a:t>
              </a:r>
            </a:p>
          </p:txBody>
        </p:sp>
      </p:grpSp>
      <p:sp>
        <p:nvSpPr>
          <p:cNvPr id="7" name="Rechteck 6">
            <a:extLst>
              <a:ext uri="{FF2B5EF4-FFF2-40B4-BE49-F238E27FC236}">
                <a16:creationId xmlns:a16="http://schemas.microsoft.com/office/drawing/2014/main" id="{A6624A67-8E91-40AF-849E-D2675B5C587C}"/>
              </a:ext>
            </a:extLst>
          </p:cNvPr>
          <p:cNvSpPr/>
          <p:nvPr/>
        </p:nvSpPr>
        <p:spPr>
          <a:xfrm>
            <a:off x="4654494" y="931563"/>
            <a:ext cx="1498123" cy="573437"/>
          </a:xfrm>
          <a:prstGeom prst="rect">
            <a:avLst/>
          </a:prstGeom>
          <a:solidFill>
            <a:srgbClr val="94BE1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tx1"/>
                </a:solidFill>
                <a:latin typeface="Calibri" panose="020F0502020204030204" pitchFamily="34" charset="0"/>
                <a:cs typeface="Calibri" panose="020F0502020204030204" pitchFamily="34" charset="0"/>
              </a:rPr>
              <a:t>update </a:t>
            </a:r>
          </a:p>
        </p:txBody>
      </p:sp>
      <p:sp>
        <p:nvSpPr>
          <p:cNvPr id="9" name="Rechteck 8">
            <a:extLst>
              <a:ext uri="{FF2B5EF4-FFF2-40B4-BE49-F238E27FC236}">
                <a16:creationId xmlns:a16="http://schemas.microsoft.com/office/drawing/2014/main" id="{00A43E76-B037-4AFF-A348-C6273EF88F53}"/>
              </a:ext>
            </a:extLst>
          </p:cNvPr>
          <p:cNvSpPr/>
          <p:nvPr/>
        </p:nvSpPr>
        <p:spPr>
          <a:xfrm>
            <a:off x="4109545" y="3033196"/>
            <a:ext cx="1643278" cy="1149855"/>
          </a:xfrm>
          <a:prstGeom prst="rect">
            <a:avLst/>
          </a:prstGeom>
          <a:solidFill>
            <a:schemeClr val="bg1">
              <a:lumMod val="8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tx1"/>
                </a:solidFill>
                <a:latin typeface="Calibri" panose="020F0502020204030204" pitchFamily="34" charset="0"/>
                <a:cs typeface="Calibri" panose="020F0502020204030204" pitchFamily="34" charset="0"/>
              </a:rPr>
              <a:t>pre-filled</a:t>
            </a:r>
            <a:r>
              <a:rPr lang="de-DE" sz="2400" dirty="0">
                <a:solidFill>
                  <a:schemeClr val="tx1"/>
                </a:solidFill>
                <a:latin typeface="Calibri" panose="020F0502020204030204" pitchFamily="34" charset="0"/>
                <a:cs typeface="Calibri" panose="020F0502020204030204" pitchFamily="34" charset="0"/>
              </a:rPr>
              <a:t> </a:t>
            </a:r>
            <a:r>
              <a:rPr lang="de-DE" sz="2400" dirty="0" err="1">
                <a:solidFill>
                  <a:schemeClr val="tx1"/>
                </a:solidFill>
                <a:latin typeface="Calibri" panose="020F0502020204030204" pitchFamily="34" charset="0"/>
                <a:cs typeface="Calibri" panose="020F0502020204030204" pitchFamily="34" charset="0"/>
              </a:rPr>
              <a:t>metadata</a:t>
            </a:r>
            <a:r>
              <a:rPr lang="de-DE" sz="2400" dirty="0">
                <a:solidFill>
                  <a:schemeClr val="tx1"/>
                </a:solidFill>
                <a:latin typeface="Calibri" panose="020F0502020204030204" pitchFamily="34" charset="0"/>
                <a:cs typeface="Calibri" panose="020F0502020204030204" pitchFamily="34" charset="0"/>
              </a:rPr>
              <a:t> </a:t>
            </a:r>
            <a:r>
              <a:rPr lang="de-DE" sz="2400" dirty="0" err="1">
                <a:solidFill>
                  <a:schemeClr val="tx1"/>
                </a:solidFill>
                <a:latin typeface="Calibri" panose="020F0502020204030204" pitchFamily="34" charset="0"/>
                <a:cs typeface="Calibri" panose="020F0502020204030204" pitchFamily="34" charset="0"/>
              </a:rPr>
              <a:t>fields</a:t>
            </a:r>
            <a:endParaRPr lang="de-DE" sz="2400" dirty="0">
              <a:solidFill>
                <a:schemeClr val="tx1"/>
              </a:solidFill>
              <a:latin typeface="Calibri" panose="020F0502020204030204" pitchFamily="34" charset="0"/>
              <a:cs typeface="Calibri" panose="020F0502020204030204" pitchFamily="34" charset="0"/>
            </a:endParaRPr>
          </a:p>
        </p:txBody>
      </p:sp>
      <p:cxnSp>
        <p:nvCxnSpPr>
          <p:cNvPr id="10" name="Gerade Verbindung mit Pfeil 9">
            <a:extLst>
              <a:ext uri="{FF2B5EF4-FFF2-40B4-BE49-F238E27FC236}">
                <a16:creationId xmlns:a16="http://schemas.microsoft.com/office/drawing/2014/main" id="{7F91CDCF-21BA-458B-8C3D-622CD8591B25}"/>
              </a:ext>
            </a:extLst>
          </p:cNvPr>
          <p:cNvCxnSpPr>
            <a:cxnSpLocks/>
          </p:cNvCxnSpPr>
          <p:nvPr/>
        </p:nvCxnSpPr>
        <p:spPr>
          <a:xfrm flipH="1" flipV="1">
            <a:off x="3329307" y="2898390"/>
            <a:ext cx="774825" cy="15498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54DECA3A-252B-4972-80D7-FDD331BE302E}"/>
              </a:ext>
            </a:extLst>
          </p:cNvPr>
          <p:cNvSpPr txBox="1">
            <a:spLocks/>
          </p:cNvSpPr>
          <p:nvPr/>
        </p:nvSpPr>
        <p:spPr bwMode="auto">
          <a:xfrm>
            <a:off x="583991" y="38741"/>
            <a:ext cx="8224321" cy="8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400" kern="0" dirty="0">
                <a:solidFill>
                  <a:srgbClr val="94BE1D"/>
                </a:solidFill>
                <a:latin typeface="Calibri" panose="020F0502020204030204" pitchFamily="34" charset="0"/>
                <a:ea typeface="ＭＳ Ｐゴシック"/>
              </a:rPr>
              <a:t>Updates and New Records</a:t>
            </a:r>
          </a:p>
        </p:txBody>
      </p:sp>
      <p:pic>
        <p:nvPicPr>
          <p:cNvPr id="11" name="Grafik 10">
            <a:extLst>
              <a:ext uri="{FF2B5EF4-FFF2-40B4-BE49-F238E27FC236}">
                <a16:creationId xmlns:a16="http://schemas.microsoft.com/office/drawing/2014/main" id="{995F94D0-48BE-4FE6-B9E7-08BC34B793FC}"/>
              </a:ext>
            </a:extLst>
          </p:cNvPr>
          <p:cNvPicPr>
            <a:picLocks noChangeAspect="1"/>
          </p:cNvPicPr>
          <p:nvPr/>
        </p:nvPicPr>
        <p:blipFill rotWithShape="1">
          <a:blip r:embed="rId4"/>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21709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0DFEACC-FEC4-47FF-B82A-25646AF10ABB}"/>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9" name="Inhaltsplatzhalter 2">
            <a:extLst>
              <a:ext uri="{FF2B5EF4-FFF2-40B4-BE49-F238E27FC236}">
                <a16:creationId xmlns:a16="http://schemas.microsoft.com/office/drawing/2014/main" id="{41CEADC6-B0CB-4FC3-A244-2CB11ED26324}"/>
              </a:ext>
            </a:extLst>
          </p:cNvPr>
          <p:cNvSpPr txBox="1">
            <a:spLocks/>
          </p:cNvSpPr>
          <p:nvPr/>
        </p:nvSpPr>
        <p:spPr bwMode="auto">
          <a:xfrm>
            <a:off x="548321" y="104444"/>
            <a:ext cx="6209653" cy="8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400" kern="0" dirty="0">
                <a:solidFill>
                  <a:srgbClr val="94BE1D"/>
                </a:solidFill>
                <a:latin typeface="Calibri" panose="020F0502020204030204" pitchFamily="34" charset="0"/>
                <a:ea typeface="ＭＳ Ｐゴシック"/>
              </a:rPr>
              <a:t>Registration Workflow</a:t>
            </a:r>
          </a:p>
        </p:txBody>
      </p:sp>
      <p:pic>
        <p:nvPicPr>
          <p:cNvPr id="3" name="Grafik 2">
            <a:extLst>
              <a:ext uri="{FF2B5EF4-FFF2-40B4-BE49-F238E27FC236}">
                <a16:creationId xmlns:a16="http://schemas.microsoft.com/office/drawing/2014/main" id="{6D51F5F8-5C8C-4EBF-BF90-2EB161485DDE}"/>
              </a:ext>
            </a:extLst>
          </p:cNvPr>
          <p:cNvPicPr>
            <a:picLocks noChangeAspect="1"/>
          </p:cNvPicPr>
          <p:nvPr/>
        </p:nvPicPr>
        <p:blipFill>
          <a:blip r:embed="rId2"/>
          <a:stretch>
            <a:fillRect/>
          </a:stretch>
        </p:blipFill>
        <p:spPr>
          <a:xfrm>
            <a:off x="1431705" y="1203707"/>
            <a:ext cx="8782050" cy="4772025"/>
          </a:xfrm>
          <a:prstGeom prst="rect">
            <a:avLst/>
          </a:prstGeom>
          <a:solidFill>
            <a:schemeClr val="bg1"/>
          </a:solidFill>
          <a:effectLst>
            <a:outerShdw blurRad="266700" dist="88900" dir="2700000" algn="tl" rotWithShape="0">
              <a:prstClr val="black">
                <a:alpha val="40000"/>
              </a:prstClr>
            </a:outerShdw>
          </a:effectLst>
        </p:spPr>
      </p:pic>
      <p:sp>
        <p:nvSpPr>
          <p:cNvPr id="4" name="Textfeld 3">
            <a:extLst>
              <a:ext uri="{FF2B5EF4-FFF2-40B4-BE49-F238E27FC236}">
                <a16:creationId xmlns:a16="http://schemas.microsoft.com/office/drawing/2014/main" id="{BA3104C8-1209-4C2A-AC89-2D6F9F3D199E}"/>
              </a:ext>
            </a:extLst>
          </p:cNvPr>
          <p:cNvSpPr txBox="1"/>
          <p:nvPr/>
        </p:nvSpPr>
        <p:spPr>
          <a:xfrm>
            <a:off x="1523999" y="6230336"/>
            <a:ext cx="8345214" cy="523220"/>
          </a:xfrm>
          <a:prstGeom prst="rect">
            <a:avLst/>
          </a:prstGeom>
          <a:noFill/>
        </p:spPr>
        <p:txBody>
          <a:bodyPr wrap="square" rtlCol="0">
            <a:spAutoFit/>
          </a:bodyPr>
          <a:lstStyle/>
          <a:p>
            <a:r>
              <a:rPr lang="de-DE" sz="1400" dirty="0">
                <a:latin typeface="Calibri" panose="020F0502020204030204" pitchFamily="34" charset="0"/>
                <a:cs typeface="Calibri" panose="020F0502020204030204" pitchFamily="34" charset="0"/>
              </a:rPr>
              <a:t>Source: Pampel, H., Weisweiler, N.L., Strecker, D. et al. re3data – </a:t>
            </a:r>
            <a:r>
              <a:rPr lang="de-DE" sz="1400" dirty="0" err="1">
                <a:latin typeface="Calibri" panose="020F0502020204030204" pitchFamily="34" charset="0"/>
                <a:cs typeface="Calibri" panose="020F0502020204030204" pitchFamily="34" charset="0"/>
              </a:rPr>
              <a:t>Indexing</a:t>
            </a:r>
            <a:r>
              <a:rPr lang="de-DE" sz="1400" dirty="0">
                <a:latin typeface="Calibri" panose="020F0502020204030204" pitchFamily="34" charset="0"/>
                <a:cs typeface="Calibri" panose="020F0502020204030204" pitchFamily="34" charset="0"/>
              </a:rPr>
              <a:t> </a:t>
            </a:r>
            <a:r>
              <a:rPr lang="de-DE" sz="1400" dirty="0" err="1">
                <a:latin typeface="Calibri" panose="020F0502020204030204" pitchFamily="34" charset="0"/>
                <a:cs typeface="Calibri" panose="020F0502020204030204" pitchFamily="34" charset="0"/>
              </a:rPr>
              <a:t>the</a:t>
            </a:r>
            <a:r>
              <a:rPr lang="de-DE" sz="1400" dirty="0">
                <a:latin typeface="Calibri" panose="020F0502020204030204" pitchFamily="34" charset="0"/>
                <a:cs typeface="Calibri" panose="020F0502020204030204" pitchFamily="34" charset="0"/>
              </a:rPr>
              <a:t> Global Research Data Repository Landscape </a:t>
            </a:r>
            <a:r>
              <a:rPr lang="de-DE" sz="1400" dirty="0" err="1">
                <a:latin typeface="Calibri" panose="020F0502020204030204" pitchFamily="34" charset="0"/>
                <a:cs typeface="Calibri" panose="020F0502020204030204" pitchFamily="34" charset="0"/>
              </a:rPr>
              <a:t>Since</a:t>
            </a:r>
            <a:r>
              <a:rPr lang="de-DE" sz="1400" dirty="0">
                <a:latin typeface="Calibri" panose="020F0502020204030204" pitchFamily="34" charset="0"/>
                <a:cs typeface="Calibri" panose="020F0502020204030204" pitchFamily="34" charset="0"/>
              </a:rPr>
              <a:t> 2012. </a:t>
            </a:r>
            <a:r>
              <a:rPr lang="de-DE" sz="1400" dirty="0" err="1">
                <a:latin typeface="Calibri" panose="020F0502020204030204" pitchFamily="34" charset="0"/>
                <a:cs typeface="Calibri" panose="020F0502020204030204" pitchFamily="34" charset="0"/>
              </a:rPr>
              <a:t>Sci</a:t>
            </a:r>
            <a:r>
              <a:rPr lang="de-DE" sz="1400" dirty="0">
                <a:latin typeface="Calibri" panose="020F0502020204030204" pitchFamily="34" charset="0"/>
                <a:cs typeface="Calibri" panose="020F0502020204030204" pitchFamily="34" charset="0"/>
              </a:rPr>
              <a:t> Data 10, 571 (2023). https://doi.org/10.1038/s41597-023-02462-y </a:t>
            </a:r>
          </a:p>
        </p:txBody>
      </p:sp>
      <p:pic>
        <p:nvPicPr>
          <p:cNvPr id="5" name="Grafik 4">
            <a:extLst>
              <a:ext uri="{FF2B5EF4-FFF2-40B4-BE49-F238E27FC236}">
                <a16:creationId xmlns:a16="http://schemas.microsoft.com/office/drawing/2014/main" id="{96708385-2DBA-4218-A511-E46E61F24AAC}"/>
              </a:ext>
            </a:extLst>
          </p:cNvPr>
          <p:cNvPicPr>
            <a:picLocks noChangeAspect="1"/>
          </p:cNvPicPr>
          <p:nvPr/>
        </p:nvPicPr>
        <p:blipFill rotWithShape="1">
          <a:blip r:embed="rId3"/>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4018001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56F34-5ABD-423C-91C4-863DEB138CDC}"/>
              </a:ext>
            </a:extLst>
          </p:cNvPr>
          <p:cNvSpPr>
            <a:spLocks noGrp="1"/>
          </p:cNvSpPr>
          <p:nvPr>
            <p:ph type="title"/>
          </p:nvPr>
        </p:nvSpPr>
        <p:spPr>
          <a:xfrm>
            <a:off x="1746755" y="76512"/>
            <a:ext cx="10223062" cy="1219200"/>
          </a:xfrm>
        </p:spPr>
        <p:txBody>
          <a:bodyPr anchor="t"/>
          <a:lstStyle/>
          <a:p>
            <a:r>
              <a:rPr lang="de-DE" sz="4400" dirty="0">
                <a:solidFill>
                  <a:srgbClr val="0E97D6"/>
                </a:solidFill>
                <a:latin typeface="Calibri" panose="020F0502020204030204" pitchFamily="34" charset="0"/>
                <a:cs typeface="Calibri" panose="020F0502020204030204" pitchFamily="34" charset="0"/>
              </a:rPr>
              <a:t>re</a:t>
            </a:r>
            <a:r>
              <a:rPr lang="de-DE" sz="4400" dirty="0">
                <a:solidFill>
                  <a:srgbClr val="95C01D"/>
                </a:solidFill>
                <a:latin typeface="Calibri" panose="020F0502020204030204" pitchFamily="34" charset="0"/>
                <a:cs typeface="Calibri" panose="020F0502020204030204" pitchFamily="34" charset="0"/>
              </a:rPr>
              <a:t>3</a:t>
            </a:r>
            <a:r>
              <a:rPr lang="de-DE" sz="4400" dirty="0">
                <a:solidFill>
                  <a:schemeClr val="tx2"/>
                </a:solidFill>
                <a:latin typeface="Calibri" panose="020F0502020204030204" pitchFamily="34" charset="0"/>
                <a:cs typeface="Calibri" panose="020F0502020204030204" pitchFamily="34" charset="0"/>
              </a:rPr>
              <a:t>data</a:t>
            </a:r>
            <a:r>
              <a:rPr lang="de-DE" sz="4400" dirty="0">
                <a:solidFill>
                  <a:srgbClr val="95C01D"/>
                </a:solidFill>
                <a:latin typeface="Calibri" panose="020F0502020204030204" pitchFamily="34" charset="0"/>
                <a:cs typeface="Calibri" panose="020F0502020204030204" pitchFamily="34" charset="0"/>
              </a:rPr>
              <a:t> </a:t>
            </a:r>
            <a:r>
              <a:rPr lang="de-DE" sz="4400" dirty="0">
                <a:solidFill>
                  <a:schemeClr val="tx2"/>
                </a:solidFill>
                <a:latin typeface="Calibri" panose="020F0502020204030204" pitchFamily="34" charset="0"/>
                <a:cs typeface="Calibri" panose="020F0502020204030204" pitchFamily="34" charset="0"/>
              </a:rPr>
              <a:t>„in </a:t>
            </a:r>
            <a:r>
              <a:rPr lang="de-DE" sz="4400" dirty="0" err="1">
                <a:solidFill>
                  <a:schemeClr val="tx2"/>
                </a:solidFill>
                <a:latin typeface="Calibri" panose="020F0502020204030204" pitchFamily="34" charset="0"/>
                <a:cs typeface="Calibri" panose="020F0502020204030204" pitchFamily="34" charset="0"/>
              </a:rPr>
              <a:t>use</a:t>
            </a:r>
            <a:r>
              <a:rPr lang="de-DE" sz="4400" dirty="0">
                <a:solidFill>
                  <a:schemeClr val="tx2"/>
                </a:solidFill>
                <a:latin typeface="Calibri" panose="020F0502020204030204" pitchFamily="34" charset="0"/>
                <a:cs typeface="Calibri" panose="020F0502020204030204" pitchFamily="34" charset="0"/>
              </a:rPr>
              <a:t>“</a:t>
            </a:r>
          </a:p>
        </p:txBody>
      </p:sp>
      <p:pic>
        <p:nvPicPr>
          <p:cNvPr id="5" name="Grafik 4">
            <a:extLst>
              <a:ext uri="{FF2B5EF4-FFF2-40B4-BE49-F238E27FC236}">
                <a16:creationId xmlns:a16="http://schemas.microsoft.com/office/drawing/2014/main" id="{20005D5F-5276-4D8F-9969-67D8B5680836}"/>
              </a:ext>
            </a:extLst>
          </p:cNvPr>
          <p:cNvPicPr>
            <a:picLocks noChangeAspect="1"/>
          </p:cNvPicPr>
          <p:nvPr/>
        </p:nvPicPr>
        <p:blipFill>
          <a:blip r:embed="rId2"/>
          <a:stretch>
            <a:fillRect/>
          </a:stretch>
        </p:blipFill>
        <p:spPr>
          <a:xfrm>
            <a:off x="178881" y="192484"/>
            <a:ext cx="3977154" cy="4653158"/>
          </a:xfrm>
          <a:prstGeom prst="rect">
            <a:avLst/>
          </a:prstGeom>
          <a:solidFill>
            <a:schemeClr val="bg1"/>
          </a:solidFill>
          <a:effectLst>
            <a:outerShdw blurRad="266700" dist="88900" dir="2700000" algn="tl" rotWithShape="0">
              <a:prstClr val="black">
                <a:alpha val="40000"/>
              </a:prstClr>
            </a:outerShdw>
          </a:effectLst>
        </p:spPr>
      </p:pic>
      <p:grpSp>
        <p:nvGrpSpPr>
          <p:cNvPr id="30" name="Gruppieren 29">
            <a:extLst>
              <a:ext uri="{FF2B5EF4-FFF2-40B4-BE49-F238E27FC236}">
                <a16:creationId xmlns:a16="http://schemas.microsoft.com/office/drawing/2014/main" id="{2FCFEAA0-8C22-46AA-9FF5-C54FDDABB81D}"/>
              </a:ext>
            </a:extLst>
          </p:cNvPr>
          <p:cNvGrpSpPr/>
          <p:nvPr/>
        </p:nvGrpSpPr>
        <p:grpSpPr>
          <a:xfrm>
            <a:off x="178881" y="5151897"/>
            <a:ext cx="5178479" cy="1617487"/>
            <a:chOff x="462455" y="4805656"/>
            <a:chExt cx="4508938" cy="1187573"/>
          </a:xfrm>
        </p:grpSpPr>
        <p:pic>
          <p:nvPicPr>
            <p:cNvPr id="7" name="Grafik 6">
              <a:extLst>
                <a:ext uri="{FF2B5EF4-FFF2-40B4-BE49-F238E27FC236}">
                  <a16:creationId xmlns:a16="http://schemas.microsoft.com/office/drawing/2014/main" id="{D95364DD-14DF-4227-BD22-17DEA6CD6B21}"/>
                </a:ext>
              </a:extLst>
            </p:cNvPr>
            <p:cNvPicPr>
              <a:picLocks noChangeAspect="1"/>
            </p:cNvPicPr>
            <p:nvPr/>
          </p:nvPicPr>
          <p:blipFill rotWithShape="1">
            <a:blip r:embed="rId3"/>
            <a:srcRect r="4009"/>
            <a:stretch/>
          </p:blipFill>
          <p:spPr>
            <a:xfrm>
              <a:off x="462455" y="4805656"/>
              <a:ext cx="4508938" cy="1187573"/>
            </a:xfrm>
            <a:prstGeom prst="rect">
              <a:avLst/>
            </a:prstGeom>
            <a:solidFill>
              <a:schemeClr val="bg1"/>
            </a:solidFill>
            <a:effectLst>
              <a:outerShdw blurRad="266700" dist="88900" dir="2700000" algn="tl" rotWithShape="0">
                <a:prstClr val="black">
                  <a:alpha val="40000"/>
                </a:prstClr>
              </a:outerShdw>
            </a:effectLst>
          </p:spPr>
        </p:pic>
        <p:cxnSp>
          <p:nvCxnSpPr>
            <p:cNvPr id="19" name="Gerader Verbinder 18">
              <a:extLst>
                <a:ext uri="{FF2B5EF4-FFF2-40B4-BE49-F238E27FC236}">
                  <a16:creationId xmlns:a16="http://schemas.microsoft.com/office/drawing/2014/main" id="{BF9842D0-9F78-486B-BA09-C85F69703B7C}"/>
                </a:ext>
              </a:extLst>
            </p:cNvPr>
            <p:cNvCxnSpPr>
              <a:cxnSpLocks/>
            </p:cNvCxnSpPr>
            <p:nvPr/>
          </p:nvCxnSpPr>
          <p:spPr bwMode="auto">
            <a:xfrm>
              <a:off x="1355834" y="5021067"/>
              <a:ext cx="3237187"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0">
              <a:extLst>
                <a:ext uri="{FF2B5EF4-FFF2-40B4-BE49-F238E27FC236}">
                  <a16:creationId xmlns:a16="http://schemas.microsoft.com/office/drawing/2014/main" id="{4A62D0EE-AE2C-4916-BDDA-2BEB8ACB139F}"/>
                </a:ext>
              </a:extLst>
            </p:cNvPr>
            <p:cNvCxnSpPr>
              <a:cxnSpLocks/>
            </p:cNvCxnSpPr>
            <p:nvPr/>
          </p:nvCxnSpPr>
          <p:spPr bwMode="auto">
            <a:xfrm>
              <a:off x="623818" y="5189331"/>
              <a:ext cx="1194472"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r Verbinder 22">
              <a:extLst>
                <a:ext uri="{FF2B5EF4-FFF2-40B4-BE49-F238E27FC236}">
                  <a16:creationId xmlns:a16="http://schemas.microsoft.com/office/drawing/2014/main" id="{4DE330FB-A4B1-4E3D-AE95-C3D962AA4595}"/>
                </a:ext>
              </a:extLst>
            </p:cNvPr>
            <p:cNvCxnSpPr>
              <a:cxnSpLocks/>
            </p:cNvCxnSpPr>
            <p:nvPr/>
          </p:nvCxnSpPr>
          <p:spPr bwMode="auto">
            <a:xfrm>
              <a:off x="1093076" y="5649204"/>
              <a:ext cx="3499945"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a:extLst>
                <a:ext uri="{FF2B5EF4-FFF2-40B4-BE49-F238E27FC236}">
                  <a16:creationId xmlns:a16="http://schemas.microsoft.com/office/drawing/2014/main" id="{A4AD86F8-4735-4BD7-8C95-8C88A453384A}"/>
                </a:ext>
              </a:extLst>
            </p:cNvPr>
            <p:cNvCxnSpPr>
              <a:cxnSpLocks/>
            </p:cNvCxnSpPr>
            <p:nvPr/>
          </p:nvCxnSpPr>
          <p:spPr bwMode="auto">
            <a:xfrm>
              <a:off x="593061" y="5817674"/>
              <a:ext cx="590629"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 name="Gruppieren 2">
            <a:extLst>
              <a:ext uri="{FF2B5EF4-FFF2-40B4-BE49-F238E27FC236}">
                <a16:creationId xmlns:a16="http://schemas.microsoft.com/office/drawing/2014/main" id="{924427DD-ACE7-4CEF-A4D9-87D671C109F0}"/>
              </a:ext>
            </a:extLst>
          </p:cNvPr>
          <p:cNvGrpSpPr/>
          <p:nvPr/>
        </p:nvGrpSpPr>
        <p:grpSpPr>
          <a:xfrm>
            <a:off x="4365977" y="853703"/>
            <a:ext cx="4454619" cy="4010493"/>
            <a:chOff x="4252636" y="1308794"/>
            <a:chExt cx="4454619" cy="4010493"/>
          </a:xfrm>
        </p:grpSpPr>
        <p:pic>
          <p:nvPicPr>
            <p:cNvPr id="4" name="Grafik 3">
              <a:extLst>
                <a:ext uri="{FF2B5EF4-FFF2-40B4-BE49-F238E27FC236}">
                  <a16:creationId xmlns:a16="http://schemas.microsoft.com/office/drawing/2014/main" id="{E92F727B-4FBF-4B00-B4CD-E6C575BAA0C7}"/>
                </a:ext>
              </a:extLst>
            </p:cNvPr>
            <p:cNvPicPr>
              <a:picLocks noChangeAspect="1"/>
            </p:cNvPicPr>
            <p:nvPr/>
          </p:nvPicPr>
          <p:blipFill>
            <a:blip r:embed="rId4"/>
            <a:stretch>
              <a:fillRect/>
            </a:stretch>
          </p:blipFill>
          <p:spPr>
            <a:xfrm>
              <a:off x="4301859" y="1308794"/>
              <a:ext cx="4405396" cy="3752054"/>
            </a:xfrm>
            <a:prstGeom prst="rect">
              <a:avLst/>
            </a:prstGeom>
            <a:solidFill>
              <a:schemeClr val="bg1"/>
            </a:solidFill>
            <a:effectLst>
              <a:outerShdw blurRad="266700" dist="88900" dir="2700000" algn="tl" rotWithShape="0">
                <a:prstClr val="black">
                  <a:alpha val="40000"/>
                </a:prstClr>
              </a:outerShdw>
            </a:effectLst>
          </p:spPr>
        </p:pic>
        <p:sp>
          <p:nvSpPr>
            <p:cNvPr id="41" name="Rechteck 40">
              <a:extLst>
                <a:ext uri="{FF2B5EF4-FFF2-40B4-BE49-F238E27FC236}">
                  <a16:creationId xmlns:a16="http://schemas.microsoft.com/office/drawing/2014/main" id="{54720DC4-4C6E-410E-B30E-9CDD8151CB60}"/>
                </a:ext>
              </a:extLst>
            </p:cNvPr>
            <p:cNvSpPr/>
            <p:nvPr/>
          </p:nvSpPr>
          <p:spPr>
            <a:xfrm>
              <a:off x="4252636" y="5057677"/>
              <a:ext cx="3977154" cy="261610"/>
            </a:xfrm>
            <a:prstGeom prst="rect">
              <a:avLst/>
            </a:prstGeom>
          </p:spPr>
          <p:txBody>
            <a:bodyPr wrap="square">
              <a:spAutoFit/>
            </a:bodyPr>
            <a:lstStyle/>
            <a:p>
              <a:r>
                <a:rPr lang="de-DE" sz="11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https://www.fairsfair.eu/repository-discovery-datacite-commons</a:t>
              </a:r>
              <a:r>
                <a:rPr lang="de-DE" sz="1100" dirty="0">
                  <a:latin typeface="Calibri" panose="020F0502020204030204" pitchFamily="34" charset="0"/>
                  <a:cs typeface="Calibri" panose="020F0502020204030204" pitchFamily="34" charset="0"/>
                </a:rPr>
                <a:t> </a:t>
              </a:r>
            </a:p>
          </p:txBody>
        </p:sp>
      </p:grpSp>
      <p:grpSp>
        <p:nvGrpSpPr>
          <p:cNvPr id="6" name="Gruppieren 5">
            <a:extLst>
              <a:ext uri="{FF2B5EF4-FFF2-40B4-BE49-F238E27FC236}">
                <a16:creationId xmlns:a16="http://schemas.microsoft.com/office/drawing/2014/main" id="{3EA13DC2-0888-4CE3-A824-896A93776EEA}"/>
              </a:ext>
            </a:extLst>
          </p:cNvPr>
          <p:cNvGrpSpPr/>
          <p:nvPr/>
        </p:nvGrpSpPr>
        <p:grpSpPr>
          <a:xfrm>
            <a:off x="7154419" y="4378393"/>
            <a:ext cx="4972364" cy="2521796"/>
            <a:chOff x="7219636" y="4361793"/>
            <a:chExt cx="4972364" cy="2521796"/>
          </a:xfrm>
        </p:grpSpPr>
        <p:pic>
          <p:nvPicPr>
            <p:cNvPr id="33" name="Grafik 32">
              <a:extLst>
                <a:ext uri="{FF2B5EF4-FFF2-40B4-BE49-F238E27FC236}">
                  <a16:creationId xmlns:a16="http://schemas.microsoft.com/office/drawing/2014/main" id="{78C968B3-1AB8-4F0F-A692-E71E9C101383}"/>
                </a:ext>
              </a:extLst>
            </p:cNvPr>
            <p:cNvPicPr>
              <a:picLocks noChangeAspect="1"/>
            </p:cNvPicPr>
            <p:nvPr/>
          </p:nvPicPr>
          <p:blipFill rotWithShape="1">
            <a:blip r:embed="rId6"/>
            <a:srcRect b="18427"/>
            <a:stretch/>
          </p:blipFill>
          <p:spPr>
            <a:xfrm>
              <a:off x="7233595" y="4822025"/>
              <a:ext cx="4958405" cy="1787684"/>
            </a:xfrm>
            <a:prstGeom prst="rect">
              <a:avLst/>
            </a:prstGeom>
            <a:solidFill>
              <a:schemeClr val="bg1"/>
            </a:solidFill>
            <a:effectLst>
              <a:outerShdw blurRad="266700" dist="88900" dir="2700000" algn="tl" rotWithShape="0">
                <a:prstClr val="black">
                  <a:alpha val="40000"/>
                </a:prstClr>
              </a:outerShdw>
            </a:effectLst>
          </p:spPr>
        </p:pic>
        <p:sp>
          <p:nvSpPr>
            <p:cNvPr id="39" name="Textfeld 38">
              <a:extLst>
                <a:ext uri="{FF2B5EF4-FFF2-40B4-BE49-F238E27FC236}">
                  <a16:creationId xmlns:a16="http://schemas.microsoft.com/office/drawing/2014/main" id="{808282D0-858C-44BB-8D07-2F9F1AF49B0E}"/>
                </a:ext>
              </a:extLst>
            </p:cNvPr>
            <p:cNvSpPr txBox="1"/>
            <p:nvPr/>
          </p:nvSpPr>
          <p:spPr>
            <a:xfrm>
              <a:off x="9043924" y="4361793"/>
              <a:ext cx="2206946" cy="369332"/>
            </a:xfrm>
            <a:prstGeom prst="rect">
              <a:avLst/>
            </a:prstGeom>
            <a:noFill/>
          </p:spPr>
          <p:txBody>
            <a:bodyPr wrap="square" rtlCol="0">
              <a:spAutoFit/>
            </a:bodyPr>
            <a:lstStyle/>
            <a:p>
              <a:r>
                <a:rPr lang="de-DE" dirty="0"/>
                <a:t>Journal </a:t>
              </a:r>
              <a:r>
                <a:rPr lang="de-DE" dirty="0" err="1"/>
                <a:t>policies</a:t>
              </a:r>
              <a:endParaRPr lang="de-DE" dirty="0"/>
            </a:p>
          </p:txBody>
        </p:sp>
        <p:sp>
          <p:nvSpPr>
            <p:cNvPr id="42" name="Rechteck 41">
              <a:extLst>
                <a:ext uri="{FF2B5EF4-FFF2-40B4-BE49-F238E27FC236}">
                  <a16:creationId xmlns:a16="http://schemas.microsoft.com/office/drawing/2014/main" id="{D67CA074-9FEE-411F-828C-2714B55BF0B9}"/>
                </a:ext>
              </a:extLst>
            </p:cNvPr>
            <p:cNvSpPr/>
            <p:nvPr/>
          </p:nvSpPr>
          <p:spPr>
            <a:xfrm>
              <a:off x="7219636" y="6621979"/>
              <a:ext cx="3764644" cy="261610"/>
            </a:xfrm>
            <a:prstGeom prst="rect">
              <a:avLst/>
            </a:prstGeom>
          </p:spPr>
          <p:txBody>
            <a:bodyPr wrap="square">
              <a:spAutoFit/>
            </a:bodyPr>
            <a:lstStyle/>
            <a:p>
              <a:r>
                <a:rPr lang="de-DE" sz="110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https://publications.copernicus.org/services/data_policy.html</a:t>
              </a:r>
              <a:r>
                <a:rPr lang="de-DE" sz="1100" dirty="0">
                  <a:latin typeface="Calibri" panose="020F0502020204030204" pitchFamily="34" charset="0"/>
                  <a:cs typeface="Calibri" panose="020F0502020204030204" pitchFamily="34" charset="0"/>
                </a:rPr>
                <a:t> </a:t>
              </a:r>
            </a:p>
          </p:txBody>
        </p:sp>
      </p:grpSp>
      <p:grpSp>
        <p:nvGrpSpPr>
          <p:cNvPr id="10" name="Gruppieren 9">
            <a:extLst>
              <a:ext uri="{FF2B5EF4-FFF2-40B4-BE49-F238E27FC236}">
                <a16:creationId xmlns:a16="http://schemas.microsoft.com/office/drawing/2014/main" id="{1829B742-A252-4D59-9E8B-2E9B9BA5A948}"/>
              </a:ext>
            </a:extLst>
          </p:cNvPr>
          <p:cNvGrpSpPr/>
          <p:nvPr/>
        </p:nvGrpSpPr>
        <p:grpSpPr>
          <a:xfrm>
            <a:off x="8205173" y="1667764"/>
            <a:ext cx="4014745" cy="2129560"/>
            <a:chOff x="8205173" y="1667764"/>
            <a:chExt cx="4014745" cy="2129560"/>
          </a:xfrm>
        </p:grpSpPr>
        <p:grpSp>
          <p:nvGrpSpPr>
            <p:cNvPr id="38" name="Gruppieren 37">
              <a:extLst>
                <a:ext uri="{FF2B5EF4-FFF2-40B4-BE49-F238E27FC236}">
                  <a16:creationId xmlns:a16="http://schemas.microsoft.com/office/drawing/2014/main" id="{72EB0FCA-8F6A-432C-8DA7-0BD74C016913}"/>
                </a:ext>
              </a:extLst>
            </p:cNvPr>
            <p:cNvGrpSpPr/>
            <p:nvPr/>
          </p:nvGrpSpPr>
          <p:grpSpPr>
            <a:xfrm>
              <a:off x="8205173" y="1667764"/>
              <a:ext cx="3764644" cy="1624660"/>
              <a:chOff x="8205173" y="1667764"/>
              <a:chExt cx="3764644" cy="1624660"/>
            </a:xfrm>
          </p:grpSpPr>
          <p:grpSp>
            <p:nvGrpSpPr>
              <p:cNvPr id="36" name="Gruppieren 35">
                <a:extLst>
                  <a:ext uri="{FF2B5EF4-FFF2-40B4-BE49-F238E27FC236}">
                    <a16:creationId xmlns:a16="http://schemas.microsoft.com/office/drawing/2014/main" id="{70B9292D-74E6-40AF-B992-471476671F72}"/>
                  </a:ext>
                </a:extLst>
              </p:cNvPr>
              <p:cNvGrpSpPr/>
              <p:nvPr/>
            </p:nvGrpSpPr>
            <p:grpSpPr>
              <a:xfrm>
                <a:off x="8205173" y="1667764"/>
                <a:ext cx="3764644" cy="1624660"/>
                <a:chOff x="2433637" y="1433513"/>
                <a:chExt cx="7324725" cy="3243928"/>
              </a:xfrm>
            </p:grpSpPr>
            <p:pic>
              <p:nvPicPr>
                <p:cNvPr id="34" name="Grafik 33">
                  <a:extLst>
                    <a:ext uri="{FF2B5EF4-FFF2-40B4-BE49-F238E27FC236}">
                      <a16:creationId xmlns:a16="http://schemas.microsoft.com/office/drawing/2014/main" id="{73873F84-D43B-41FD-9E70-23A1F38DDD22}"/>
                    </a:ext>
                  </a:extLst>
                </p:cNvPr>
                <p:cNvPicPr>
                  <a:picLocks noChangeAspect="1"/>
                </p:cNvPicPr>
                <p:nvPr/>
              </p:nvPicPr>
              <p:blipFill rotWithShape="1">
                <a:blip r:embed="rId8"/>
                <a:srcRect b="18718"/>
                <a:stretch/>
              </p:blipFill>
              <p:spPr>
                <a:xfrm>
                  <a:off x="2433637" y="1433513"/>
                  <a:ext cx="7324725" cy="3243928"/>
                </a:xfrm>
                <a:prstGeom prst="rect">
                  <a:avLst/>
                </a:prstGeom>
                <a:solidFill>
                  <a:schemeClr val="bg1"/>
                </a:solidFill>
                <a:effectLst>
                  <a:outerShdw blurRad="266700" dist="88900" dir="2700000" algn="tl" rotWithShape="0">
                    <a:prstClr val="black">
                      <a:alpha val="40000"/>
                    </a:prstClr>
                  </a:outerShdw>
                </a:effectLst>
              </p:spPr>
            </p:pic>
            <p:pic>
              <p:nvPicPr>
                <p:cNvPr id="35" name="Grafik 34">
                  <a:extLst>
                    <a:ext uri="{FF2B5EF4-FFF2-40B4-BE49-F238E27FC236}">
                      <a16:creationId xmlns:a16="http://schemas.microsoft.com/office/drawing/2014/main" id="{E51CFC59-D6F2-4DD6-BB49-AEBD1C23F7C1}"/>
                    </a:ext>
                  </a:extLst>
                </p:cNvPr>
                <p:cNvPicPr>
                  <a:picLocks noChangeAspect="1"/>
                </p:cNvPicPr>
                <p:nvPr/>
              </p:nvPicPr>
              <p:blipFill>
                <a:blip r:embed="rId9"/>
                <a:stretch>
                  <a:fillRect/>
                </a:stretch>
              </p:blipFill>
              <p:spPr>
                <a:xfrm>
                  <a:off x="2443142" y="1524000"/>
                  <a:ext cx="2205558" cy="918050"/>
                </a:xfrm>
                <a:prstGeom prst="rect">
                  <a:avLst/>
                </a:prstGeom>
              </p:spPr>
            </p:pic>
          </p:grpSp>
          <p:sp>
            <p:nvSpPr>
              <p:cNvPr id="37" name="Textfeld 36">
                <a:extLst>
                  <a:ext uri="{FF2B5EF4-FFF2-40B4-BE49-F238E27FC236}">
                    <a16:creationId xmlns:a16="http://schemas.microsoft.com/office/drawing/2014/main" id="{0CCAF5AC-E168-45CB-91F4-371AF0C4E0A5}"/>
                  </a:ext>
                </a:extLst>
              </p:cNvPr>
              <p:cNvSpPr txBox="1"/>
              <p:nvPr/>
            </p:nvSpPr>
            <p:spPr>
              <a:xfrm>
                <a:off x="9490614" y="1911447"/>
                <a:ext cx="1902373" cy="369332"/>
              </a:xfrm>
              <a:prstGeom prst="rect">
                <a:avLst/>
              </a:prstGeom>
              <a:noFill/>
            </p:spPr>
            <p:txBody>
              <a:bodyPr wrap="square" rtlCol="0">
                <a:spAutoFit/>
              </a:bodyPr>
              <a:lstStyle/>
              <a:p>
                <a:r>
                  <a:rPr lang="de-DE" dirty="0">
                    <a:solidFill>
                      <a:schemeClr val="bg1"/>
                    </a:solidFill>
                    <a:latin typeface="Calibri" panose="020F0502020204030204" pitchFamily="34" charset="0"/>
                    <a:cs typeface="Calibri" panose="020F0502020204030204" pitchFamily="34" charset="0"/>
                  </a:rPr>
                  <a:t>EOSC Marketplace</a:t>
                </a:r>
              </a:p>
            </p:txBody>
          </p:sp>
        </p:grpSp>
        <p:sp>
          <p:nvSpPr>
            <p:cNvPr id="8" name="Rechteck 7">
              <a:extLst>
                <a:ext uri="{FF2B5EF4-FFF2-40B4-BE49-F238E27FC236}">
                  <a16:creationId xmlns:a16="http://schemas.microsoft.com/office/drawing/2014/main" id="{F71209FF-38EC-434B-B973-BDF312415007}"/>
                </a:ext>
              </a:extLst>
            </p:cNvPr>
            <p:cNvSpPr/>
            <p:nvPr/>
          </p:nvSpPr>
          <p:spPr>
            <a:xfrm>
              <a:off x="8954485" y="3366437"/>
              <a:ext cx="3265433" cy="430887"/>
            </a:xfrm>
            <a:prstGeom prst="rect">
              <a:avLst/>
            </a:prstGeom>
          </p:spPr>
          <p:txBody>
            <a:bodyPr wrap="square">
              <a:spAutoFit/>
            </a:bodyPr>
            <a:lstStyle/>
            <a:p>
              <a:r>
                <a:rPr lang="de-DE" sz="1100" dirty="0">
                  <a:latin typeface="Calibri" panose="020F0502020204030204" pitchFamily="34" charset="0"/>
                  <a:cs typeface="Calibri" panose="020F0502020204030204" pitchFamily="34" charset="0"/>
                </a:rPr>
                <a:t>https://marketplace.eosc-portal.eu/services/re3data-registry-of-research-data-repositories?fromc=services</a:t>
              </a:r>
            </a:p>
          </p:txBody>
        </p:sp>
      </p:grpSp>
      <p:pic>
        <p:nvPicPr>
          <p:cNvPr id="26" name="Grafik 25">
            <a:extLst>
              <a:ext uri="{FF2B5EF4-FFF2-40B4-BE49-F238E27FC236}">
                <a16:creationId xmlns:a16="http://schemas.microsoft.com/office/drawing/2014/main" id="{52E2B6B9-E38A-4A57-831A-6D0FD9EEDDDC}"/>
              </a:ext>
            </a:extLst>
          </p:cNvPr>
          <p:cNvPicPr>
            <a:picLocks noChangeAspect="1"/>
          </p:cNvPicPr>
          <p:nvPr/>
        </p:nvPicPr>
        <p:blipFill rotWithShape="1">
          <a:blip r:embed="rId10"/>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169536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839252B-EA91-4B14-A049-0C3BC12EDB01}"/>
              </a:ext>
            </a:extLst>
          </p:cNvPr>
          <p:cNvSpPr/>
          <p:nvPr/>
        </p:nvSpPr>
        <p:spPr bwMode="auto">
          <a:xfrm>
            <a:off x="1" y="6028383"/>
            <a:ext cx="12191999" cy="7475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6" name="Titel 1">
            <a:extLst>
              <a:ext uri="{FF2B5EF4-FFF2-40B4-BE49-F238E27FC236}">
                <a16:creationId xmlns:a16="http://schemas.microsoft.com/office/drawing/2014/main" id="{67952670-B9D9-44E4-A807-25E3BEC3F10A}"/>
              </a:ext>
            </a:extLst>
          </p:cNvPr>
          <p:cNvSpPr>
            <a:spLocks noGrp="1"/>
          </p:cNvSpPr>
          <p:nvPr>
            <p:ph type="title"/>
          </p:nvPr>
        </p:nvSpPr>
        <p:spPr>
          <a:xfrm>
            <a:off x="0" y="0"/>
            <a:ext cx="12192000" cy="1011480"/>
          </a:xfrm>
        </p:spPr>
        <p:txBody>
          <a:bodyPr anchor="ctr"/>
          <a:lstStyle/>
          <a:p>
            <a:r>
              <a:rPr lang="de-DE" dirty="0"/>
              <a:t>Research Data </a:t>
            </a:r>
            <a:r>
              <a:rPr lang="de-DE" dirty="0" err="1"/>
              <a:t>Repositories</a:t>
            </a:r>
            <a:endParaRPr lang="de-DE" dirty="0"/>
          </a:p>
        </p:txBody>
      </p:sp>
      <p:sp>
        <p:nvSpPr>
          <p:cNvPr id="7" name="Textfeld 6">
            <a:extLst>
              <a:ext uri="{FF2B5EF4-FFF2-40B4-BE49-F238E27FC236}">
                <a16:creationId xmlns:a16="http://schemas.microsoft.com/office/drawing/2014/main" id="{FF1260B6-F739-4344-874F-442020BB542D}"/>
              </a:ext>
            </a:extLst>
          </p:cNvPr>
          <p:cNvSpPr txBox="1"/>
          <p:nvPr/>
        </p:nvSpPr>
        <p:spPr>
          <a:xfrm>
            <a:off x="596630" y="1352715"/>
            <a:ext cx="5793910" cy="2246769"/>
          </a:xfrm>
          <a:prstGeom prst="rect">
            <a:avLst/>
          </a:prstGeom>
          <a:solidFill>
            <a:schemeClr val="bg1"/>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Permanent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archives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and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access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points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to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research</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data</a:t>
            </a:r>
            <a:endPar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1" i="0" u="none" strike="noStrike" kern="0" cap="none" spc="0" normalizeH="0" baseline="0" noProof="0" dirty="0">
                <a:ln>
                  <a:noFill/>
                </a:ln>
                <a:solidFill>
                  <a:srgbClr val="FFC000"/>
                </a:solidFill>
                <a:effectLst/>
                <a:uLnTx/>
                <a:uFillTx/>
                <a:latin typeface="Calibri" panose="020F0502020204030204" pitchFamily="34" charset="0"/>
                <a:ea typeface="Arial Unicode MS" pitchFamily="34" charset="-128"/>
                <a:cs typeface="Arial Unicode MS" pitchFamily="34" charset="-128"/>
              </a:rPr>
              <a:t>institutional</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1573C6"/>
                </a:solidFill>
                <a:effectLst/>
                <a:uLnTx/>
                <a:uFillTx/>
                <a:latin typeface="Calibri" panose="020F0502020204030204" pitchFamily="34" charset="0"/>
                <a:ea typeface="Arial Unicode MS" pitchFamily="34" charset="-128"/>
                <a:cs typeface="Arial Unicode MS" pitchFamily="34" charset="-128"/>
              </a:rPr>
              <a:t>general</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76B531"/>
                </a:solidFill>
                <a:effectLst/>
                <a:uLnTx/>
                <a:uFillTx/>
                <a:latin typeface="Calibri" panose="020F0502020204030204" pitchFamily="34" charset="0"/>
                <a:ea typeface="Arial Unicode MS" pitchFamily="34" charset="-128"/>
                <a:cs typeface="Arial Unicode MS" pitchFamily="34" charset="-128"/>
              </a:rPr>
              <a:t>domain</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Ideally</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open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access</a:t>
            </a:r>
            <a:endPar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persistent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identifier</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ideally</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DOI)</a:t>
            </a:r>
          </a:p>
        </p:txBody>
      </p:sp>
      <p:sp>
        <p:nvSpPr>
          <p:cNvPr id="8" name="Rechteck 7">
            <a:extLst>
              <a:ext uri="{FF2B5EF4-FFF2-40B4-BE49-F238E27FC236}">
                <a16:creationId xmlns:a16="http://schemas.microsoft.com/office/drawing/2014/main" id="{F742CE0A-26B0-410B-9033-FCB3B6463E72}"/>
              </a:ext>
            </a:extLst>
          </p:cNvPr>
          <p:cNvSpPr/>
          <p:nvPr/>
        </p:nvSpPr>
        <p:spPr>
          <a:xfrm>
            <a:off x="596630" y="4072799"/>
            <a:ext cx="10998740" cy="2649059"/>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96838" marR="0" lvl="0" indent="0" algn="l" defTabSz="914400" rtl="0" eaLnBrk="0" fontAlgn="base" latinLnBrk="0" hangingPunct="0">
              <a:lnSpc>
                <a:spcPct val="114000"/>
              </a:lnSpc>
              <a:spcBef>
                <a:spcPts val="600"/>
              </a:spcBef>
              <a:spcAft>
                <a:spcPts val="600"/>
              </a:spcAft>
              <a:buClrTx/>
              <a:buSzTx/>
              <a:buFontTx/>
              <a:buNone/>
              <a:tabLst/>
              <a:defRPr/>
            </a:pPr>
            <a:r>
              <a:rPr kumimoji="0" lang="en-GB" sz="2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1" i="1" u="sng"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Domain repositories</a:t>
            </a:r>
            <a:r>
              <a:rPr kumimoji="0" lang="en-GB" sz="2400" b="0" i="0" u="sng"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0"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These repositories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provide quality and standards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 their domain]</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enriching and organizing data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from multiple sources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to facilitate new discoveries.</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are in many ways the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best stewards of the data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but are not currently well connected with most publishers, and many data are thus not finding their proper home.”</a:t>
            </a:r>
          </a:p>
          <a:p>
            <a:pPr marL="96838" marR="0" lvl="0" indent="0" algn="ctr" defTabSz="914400" rtl="0" eaLnBrk="0" fontAlgn="base" latinLnBrk="0" hangingPunct="0">
              <a:lnSpc>
                <a:spcPct val="114000"/>
              </a:lnSpc>
              <a:spcBef>
                <a:spcPts val="600"/>
              </a:spcBef>
              <a:spcAft>
                <a:spcPts val="60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Hanson et al.(2015) Eos, 96,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https://doi.org/10.1029/2015EO022207</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9" name="Gruppieren 8">
            <a:extLst>
              <a:ext uri="{FF2B5EF4-FFF2-40B4-BE49-F238E27FC236}">
                <a16:creationId xmlns:a16="http://schemas.microsoft.com/office/drawing/2014/main" id="{A9B98BBE-0F07-4C40-86FA-D5292A4F47E1}"/>
              </a:ext>
            </a:extLst>
          </p:cNvPr>
          <p:cNvGrpSpPr/>
          <p:nvPr/>
        </p:nvGrpSpPr>
        <p:grpSpPr>
          <a:xfrm>
            <a:off x="6570482" y="2476099"/>
            <a:ext cx="5024888" cy="1388891"/>
            <a:chOff x="6570482" y="2476099"/>
            <a:chExt cx="5024888" cy="1388891"/>
          </a:xfrm>
        </p:grpSpPr>
        <p:sp>
          <p:nvSpPr>
            <p:cNvPr id="10" name="Rechteck 9">
              <a:extLst>
                <a:ext uri="{FF2B5EF4-FFF2-40B4-BE49-F238E27FC236}">
                  <a16:creationId xmlns:a16="http://schemas.microsoft.com/office/drawing/2014/main" id="{ED7846B5-4CD2-4047-A3F9-413696AC5EEA}"/>
                </a:ext>
              </a:extLst>
            </p:cNvPr>
            <p:cNvSpPr/>
            <p:nvPr/>
          </p:nvSpPr>
          <p:spPr bwMode="auto">
            <a:xfrm>
              <a:off x="6570482" y="2476099"/>
              <a:ext cx="5024888" cy="1388891"/>
            </a:xfrm>
            <a:prstGeom prst="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grpSp>
          <p:nvGrpSpPr>
            <p:cNvPr id="11" name="Gruppieren 10">
              <a:extLst>
                <a:ext uri="{FF2B5EF4-FFF2-40B4-BE49-F238E27FC236}">
                  <a16:creationId xmlns:a16="http://schemas.microsoft.com/office/drawing/2014/main" id="{70205353-2A97-444C-B6BF-994407A145F8}"/>
                </a:ext>
              </a:extLst>
            </p:cNvPr>
            <p:cNvGrpSpPr/>
            <p:nvPr/>
          </p:nvGrpSpPr>
          <p:grpSpPr>
            <a:xfrm>
              <a:off x="6737544" y="2634959"/>
              <a:ext cx="4713917" cy="1079650"/>
              <a:chOff x="2898764" y="1986173"/>
              <a:chExt cx="6768981" cy="1550330"/>
            </a:xfrm>
            <a:solidFill>
              <a:srgbClr val="FFC000"/>
            </a:solidFill>
          </p:grpSpPr>
          <p:pic>
            <p:nvPicPr>
              <p:cNvPr id="12" name="Grafik 11">
                <a:extLst>
                  <a:ext uri="{FF2B5EF4-FFF2-40B4-BE49-F238E27FC236}">
                    <a16:creationId xmlns:a16="http://schemas.microsoft.com/office/drawing/2014/main" id="{65862F77-C30F-4968-933B-F4D29E92AF99}"/>
                  </a:ext>
                </a:extLst>
              </p:cNvPr>
              <p:cNvPicPr>
                <a:picLocks noChangeAspect="1"/>
              </p:cNvPicPr>
              <p:nvPr/>
            </p:nvPicPr>
            <p:blipFill rotWithShape="1">
              <a:blip r:embed="rId3"/>
              <a:srcRect l="4355" t="15591" r="31148" b="15781"/>
              <a:stretch/>
            </p:blipFill>
            <p:spPr>
              <a:xfrm>
                <a:off x="6576880" y="2059296"/>
                <a:ext cx="3090865" cy="766118"/>
              </a:xfrm>
              <a:prstGeom prst="rect">
                <a:avLst/>
              </a:prstGeom>
              <a:grpFill/>
              <a:effectLst>
                <a:outerShdw blurRad="266700" dist="88900" dir="2700000" algn="tl" rotWithShape="0">
                  <a:prstClr val="black">
                    <a:alpha val="40000"/>
                  </a:prstClr>
                </a:outerShdw>
              </a:effectLst>
            </p:spPr>
          </p:pic>
          <p:pic>
            <p:nvPicPr>
              <p:cNvPr id="13" name="Grafik 12">
                <a:extLst>
                  <a:ext uri="{FF2B5EF4-FFF2-40B4-BE49-F238E27FC236}">
                    <a16:creationId xmlns:a16="http://schemas.microsoft.com/office/drawing/2014/main" id="{0C29A801-A8DF-4FBE-8E8C-0FDF6994C0B4}"/>
                  </a:ext>
                </a:extLst>
              </p:cNvPr>
              <p:cNvPicPr>
                <a:picLocks noChangeAspect="1"/>
              </p:cNvPicPr>
              <p:nvPr/>
            </p:nvPicPr>
            <p:blipFill>
              <a:blip r:embed="rId4"/>
              <a:stretch>
                <a:fillRect/>
              </a:stretch>
            </p:blipFill>
            <p:spPr>
              <a:xfrm>
                <a:off x="4175308" y="2067362"/>
                <a:ext cx="2248739" cy="651704"/>
              </a:xfrm>
              <a:prstGeom prst="rect">
                <a:avLst/>
              </a:prstGeom>
              <a:grpFill/>
              <a:effectLst>
                <a:outerShdw blurRad="266700" dist="88900" dir="2700000" algn="tl" rotWithShape="0">
                  <a:prstClr val="black">
                    <a:alpha val="40000"/>
                  </a:prstClr>
                </a:outerShdw>
              </a:effectLst>
            </p:spPr>
          </p:pic>
          <p:pic>
            <p:nvPicPr>
              <p:cNvPr id="14" name="Grafik 13">
                <a:extLst>
                  <a:ext uri="{FF2B5EF4-FFF2-40B4-BE49-F238E27FC236}">
                    <a16:creationId xmlns:a16="http://schemas.microsoft.com/office/drawing/2014/main" id="{42351FAC-A04C-42D2-9EF6-2BBF476E47D9}"/>
                  </a:ext>
                </a:extLst>
              </p:cNvPr>
              <p:cNvPicPr>
                <a:picLocks noChangeAspect="1"/>
              </p:cNvPicPr>
              <p:nvPr/>
            </p:nvPicPr>
            <p:blipFill>
              <a:blip r:embed="rId5"/>
              <a:stretch>
                <a:fillRect/>
              </a:stretch>
            </p:blipFill>
            <p:spPr>
              <a:xfrm>
                <a:off x="2898764" y="1986173"/>
                <a:ext cx="1164811" cy="839242"/>
              </a:xfrm>
              <a:prstGeom prst="rect">
                <a:avLst/>
              </a:prstGeom>
              <a:grpFill/>
              <a:effectLst>
                <a:outerShdw blurRad="266700" dist="88900" dir="2700000" algn="tl" rotWithShape="0">
                  <a:prstClr val="black">
                    <a:alpha val="40000"/>
                  </a:prstClr>
                </a:outerShdw>
              </a:effectLst>
            </p:spPr>
          </p:pic>
          <p:pic>
            <p:nvPicPr>
              <p:cNvPr id="15" name="Grafik 14">
                <a:extLst>
                  <a:ext uri="{FF2B5EF4-FFF2-40B4-BE49-F238E27FC236}">
                    <a16:creationId xmlns:a16="http://schemas.microsoft.com/office/drawing/2014/main" id="{035C6F4F-A242-4835-9B79-C9C21756EF11}"/>
                  </a:ext>
                </a:extLst>
              </p:cNvPr>
              <p:cNvPicPr>
                <a:picLocks noChangeAspect="1"/>
              </p:cNvPicPr>
              <p:nvPr/>
            </p:nvPicPr>
            <p:blipFill>
              <a:blip r:embed="rId6"/>
              <a:stretch>
                <a:fillRect/>
              </a:stretch>
            </p:blipFill>
            <p:spPr>
              <a:xfrm>
                <a:off x="6576880" y="2961133"/>
                <a:ext cx="2402172" cy="575370"/>
              </a:xfrm>
              <a:prstGeom prst="rect">
                <a:avLst/>
              </a:prstGeom>
              <a:grpFill/>
              <a:effectLst>
                <a:outerShdw blurRad="266700" dist="88900" dir="2700000" algn="tl" rotWithShape="0">
                  <a:prstClr val="black">
                    <a:alpha val="40000"/>
                  </a:prstClr>
                </a:outerShdw>
              </a:effectLst>
            </p:spPr>
          </p:pic>
          <p:pic>
            <p:nvPicPr>
              <p:cNvPr id="16" name="Grafik 15">
                <a:extLst>
                  <a:ext uri="{FF2B5EF4-FFF2-40B4-BE49-F238E27FC236}">
                    <a16:creationId xmlns:a16="http://schemas.microsoft.com/office/drawing/2014/main" id="{C6C2FF0A-7355-4865-B63F-E13042460C60}"/>
                  </a:ext>
                </a:extLst>
              </p:cNvPr>
              <p:cNvPicPr>
                <a:picLocks noChangeAspect="1"/>
              </p:cNvPicPr>
              <p:nvPr/>
            </p:nvPicPr>
            <p:blipFill>
              <a:blip r:embed="rId7"/>
              <a:stretch>
                <a:fillRect/>
              </a:stretch>
            </p:blipFill>
            <p:spPr>
              <a:xfrm>
                <a:off x="8668039" y="2694493"/>
                <a:ext cx="999706" cy="387641"/>
              </a:xfrm>
              <a:prstGeom prst="rect">
                <a:avLst/>
              </a:prstGeom>
              <a:grpFill/>
              <a:effectLst>
                <a:outerShdw blurRad="266700" dist="88900" dir="2700000" algn="tl" rotWithShape="0">
                  <a:prstClr val="black">
                    <a:alpha val="40000"/>
                  </a:prstClr>
                </a:outerShdw>
              </a:effectLst>
            </p:spPr>
          </p:pic>
          <p:pic>
            <p:nvPicPr>
              <p:cNvPr id="17" name="Grafik 16">
                <a:extLst>
                  <a:ext uri="{FF2B5EF4-FFF2-40B4-BE49-F238E27FC236}">
                    <a16:creationId xmlns:a16="http://schemas.microsoft.com/office/drawing/2014/main" id="{6A672837-13D1-45EE-B665-F5ADA9FC6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1235" y="2838619"/>
                <a:ext cx="3522811" cy="697884"/>
              </a:xfrm>
              <a:prstGeom prst="rect">
                <a:avLst/>
              </a:prstGeom>
              <a:grpFill/>
              <a:effectLst>
                <a:outerShdw blurRad="266700" dist="88900" dir="2700000" algn="tl" rotWithShape="0">
                  <a:prstClr val="black">
                    <a:alpha val="40000"/>
                  </a:prstClr>
                </a:outerShdw>
              </a:effectLst>
            </p:spPr>
          </p:pic>
        </p:grpSp>
      </p:grpSp>
      <p:grpSp>
        <p:nvGrpSpPr>
          <p:cNvPr id="18" name="Gruppieren 17">
            <a:extLst>
              <a:ext uri="{FF2B5EF4-FFF2-40B4-BE49-F238E27FC236}">
                <a16:creationId xmlns:a16="http://schemas.microsoft.com/office/drawing/2014/main" id="{5735B942-B3A9-40A2-BF96-03F975550EDC}"/>
              </a:ext>
            </a:extLst>
          </p:cNvPr>
          <p:cNvGrpSpPr/>
          <p:nvPr/>
        </p:nvGrpSpPr>
        <p:grpSpPr>
          <a:xfrm>
            <a:off x="6570482" y="1041589"/>
            <a:ext cx="5024888" cy="630794"/>
            <a:chOff x="6570482" y="994454"/>
            <a:chExt cx="5024888" cy="630794"/>
          </a:xfrm>
        </p:grpSpPr>
        <p:sp>
          <p:nvSpPr>
            <p:cNvPr id="19" name="Rechteck 18">
              <a:extLst>
                <a:ext uri="{FF2B5EF4-FFF2-40B4-BE49-F238E27FC236}">
                  <a16:creationId xmlns:a16="http://schemas.microsoft.com/office/drawing/2014/main" id="{292ED0F4-DDB4-4020-B3D1-C24F860F84A1}"/>
                </a:ext>
              </a:extLst>
            </p:cNvPr>
            <p:cNvSpPr/>
            <p:nvPr/>
          </p:nvSpPr>
          <p:spPr bwMode="auto">
            <a:xfrm>
              <a:off x="6570482" y="994454"/>
              <a:ext cx="5024888" cy="630794"/>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20" name="Grafik 19">
              <a:extLst>
                <a:ext uri="{FF2B5EF4-FFF2-40B4-BE49-F238E27FC236}">
                  <a16:creationId xmlns:a16="http://schemas.microsoft.com/office/drawing/2014/main" id="{7DBF2BF0-98B1-4356-A307-32D1F94681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5035" y="1180536"/>
              <a:ext cx="2283520" cy="360556"/>
            </a:xfrm>
            <a:prstGeom prst="rect">
              <a:avLst/>
            </a:prstGeom>
          </p:spPr>
        </p:pic>
      </p:grpSp>
      <p:grpSp>
        <p:nvGrpSpPr>
          <p:cNvPr id="21" name="Gruppieren 20">
            <a:extLst>
              <a:ext uri="{FF2B5EF4-FFF2-40B4-BE49-F238E27FC236}">
                <a16:creationId xmlns:a16="http://schemas.microsoft.com/office/drawing/2014/main" id="{17ED9526-539F-471E-BFDB-7E4865DDA175}"/>
              </a:ext>
            </a:extLst>
          </p:cNvPr>
          <p:cNvGrpSpPr/>
          <p:nvPr/>
        </p:nvGrpSpPr>
        <p:grpSpPr>
          <a:xfrm>
            <a:off x="6570482" y="1758844"/>
            <a:ext cx="5024888" cy="630794"/>
            <a:chOff x="6570482" y="1730139"/>
            <a:chExt cx="5024888" cy="630794"/>
          </a:xfrm>
        </p:grpSpPr>
        <p:sp>
          <p:nvSpPr>
            <p:cNvPr id="22" name="Rechteck 21">
              <a:extLst>
                <a:ext uri="{FF2B5EF4-FFF2-40B4-BE49-F238E27FC236}">
                  <a16:creationId xmlns:a16="http://schemas.microsoft.com/office/drawing/2014/main" id="{4B3FADAC-F835-4567-98F8-CC4A41A66673}"/>
                </a:ext>
              </a:extLst>
            </p:cNvPr>
            <p:cNvSpPr/>
            <p:nvPr/>
          </p:nvSpPr>
          <p:spPr bwMode="auto">
            <a:xfrm>
              <a:off x="6570482" y="1730139"/>
              <a:ext cx="5024888" cy="630794"/>
            </a:xfrm>
            <a:prstGeom prst="rect">
              <a:avLst/>
            </a:prstGeom>
            <a:solidFill>
              <a:srgbClr val="1072C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23" name="Grafik 22">
              <a:extLst>
                <a:ext uri="{FF2B5EF4-FFF2-40B4-BE49-F238E27FC236}">
                  <a16:creationId xmlns:a16="http://schemas.microsoft.com/office/drawing/2014/main" id="{92BE3107-6BD4-44EF-A9B1-0E3C5A26FF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37544" y="1785702"/>
              <a:ext cx="1390650" cy="457200"/>
            </a:xfrm>
            <a:prstGeom prst="rect">
              <a:avLst/>
            </a:prstGeom>
          </p:spPr>
        </p:pic>
        <p:pic>
          <p:nvPicPr>
            <p:cNvPr id="24" name="Grafik 23">
              <a:extLst>
                <a:ext uri="{FF2B5EF4-FFF2-40B4-BE49-F238E27FC236}">
                  <a16:creationId xmlns:a16="http://schemas.microsoft.com/office/drawing/2014/main" id="{0CB5BCF0-946A-4BBD-AF9E-5E6C9DD512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01" y="1821624"/>
              <a:ext cx="1231832" cy="459638"/>
            </a:xfrm>
            <a:prstGeom prst="rect">
              <a:avLst/>
            </a:prstGeom>
          </p:spPr>
        </p:pic>
        <p:pic>
          <p:nvPicPr>
            <p:cNvPr id="25" name="Grafik 24">
              <a:extLst>
                <a:ext uri="{FF2B5EF4-FFF2-40B4-BE49-F238E27FC236}">
                  <a16:creationId xmlns:a16="http://schemas.microsoft.com/office/drawing/2014/main" id="{1B0093C5-68F3-42B7-8FE3-C69A206763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8116" y="1797846"/>
              <a:ext cx="1390650" cy="433017"/>
            </a:xfrm>
            <a:prstGeom prst="rect">
              <a:avLst/>
            </a:prstGeom>
            <a:solidFill>
              <a:schemeClr val="bg1"/>
            </a:solidFill>
          </p:spPr>
        </p:pic>
      </p:grpSp>
      <p:pic>
        <p:nvPicPr>
          <p:cNvPr id="26" name="Grafik 25">
            <a:extLst>
              <a:ext uri="{FF2B5EF4-FFF2-40B4-BE49-F238E27FC236}">
                <a16:creationId xmlns:a16="http://schemas.microsoft.com/office/drawing/2014/main" id="{662A2D97-4CBC-48FD-BBA6-33CDE51F4B76}"/>
              </a:ext>
            </a:extLst>
          </p:cNvPr>
          <p:cNvPicPr>
            <a:picLocks noChangeAspect="1"/>
          </p:cNvPicPr>
          <p:nvPr/>
        </p:nvPicPr>
        <p:blipFill>
          <a:blip r:embed="rId14"/>
          <a:stretch>
            <a:fillRect/>
          </a:stretch>
        </p:blipFill>
        <p:spPr>
          <a:xfrm>
            <a:off x="6904693" y="1176433"/>
            <a:ext cx="1694672" cy="412320"/>
          </a:xfrm>
          <a:prstGeom prst="rect">
            <a:avLst/>
          </a:prstGeom>
        </p:spPr>
      </p:pic>
    </p:spTree>
    <p:extLst>
      <p:ext uri="{BB962C8B-B14F-4D97-AF65-F5344CB8AC3E}">
        <p14:creationId xmlns:p14="http://schemas.microsoft.com/office/powerpoint/2010/main" val="284643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953DCFD1-247E-4C1B-809E-13818DE4873C}"/>
              </a:ext>
            </a:extLst>
          </p:cNvPr>
          <p:cNvSpPr/>
          <p:nvPr/>
        </p:nvSpPr>
        <p:spPr bwMode="auto">
          <a:xfrm>
            <a:off x="0" y="5907640"/>
            <a:ext cx="4757812" cy="9503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2" name="Titel 1">
            <a:extLst>
              <a:ext uri="{FF2B5EF4-FFF2-40B4-BE49-F238E27FC236}">
                <a16:creationId xmlns:a16="http://schemas.microsoft.com/office/drawing/2014/main" id="{07D0BDB2-9F1E-4F79-A58B-19EB7424C9DE}"/>
              </a:ext>
            </a:extLst>
          </p:cNvPr>
          <p:cNvSpPr>
            <a:spLocks noGrp="1"/>
          </p:cNvSpPr>
          <p:nvPr>
            <p:ph type="title"/>
          </p:nvPr>
        </p:nvSpPr>
        <p:spPr>
          <a:xfrm>
            <a:off x="0" y="11134"/>
            <a:ext cx="12192000" cy="1055336"/>
          </a:xfrm>
        </p:spPr>
        <p:txBody>
          <a:bodyPr anchor="ctr"/>
          <a:lstStyle/>
          <a:p>
            <a:r>
              <a:rPr lang="de-DE" sz="3600" b="1" dirty="0">
                <a:solidFill>
                  <a:schemeClr val="tx2"/>
                </a:solidFill>
                <a:latin typeface="Inter" panose="02000503000000020004" pitchFamily="2" charset="0"/>
              </a:rPr>
              <a:t>Open Science – Open Data – </a:t>
            </a:r>
            <a:r>
              <a:rPr lang="de-DE" sz="3600" b="1" dirty="0" err="1">
                <a:solidFill>
                  <a:schemeClr val="tx2"/>
                </a:solidFill>
                <a:latin typeface="Inter" panose="02000503000000020004" pitchFamily="2" charset="0"/>
              </a:rPr>
              <a:t>internationally</a:t>
            </a:r>
            <a:r>
              <a:rPr lang="de-DE" sz="3600" b="1" dirty="0">
                <a:solidFill>
                  <a:schemeClr val="tx2"/>
                </a:solidFill>
                <a:latin typeface="Inter" panose="02000503000000020004" pitchFamily="2" charset="0"/>
              </a:rPr>
              <a:t> </a:t>
            </a:r>
            <a:r>
              <a:rPr lang="de-DE" sz="3600" b="1" dirty="0" err="1">
                <a:solidFill>
                  <a:schemeClr val="tx2"/>
                </a:solidFill>
                <a:latin typeface="Inter" panose="02000503000000020004" pitchFamily="2" charset="0"/>
              </a:rPr>
              <a:t>required</a:t>
            </a:r>
            <a:endParaRPr lang="de-DE" sz="3600" b="1" dirty="0">
              <a:solidFill>
                <a:schemeClr val="tx2"/>
              </a:solidFill>
              <a:latin typeface="Inter" panose="02000503000000020004" pitchFamily="2" charset="0"/>
            </a:endParaRPr>
          </a:p>
        </p:txBody>
      </p:sp>
      <p:grpSp>
        <p:nvGrpSpPr>
          <p:cNvPr id="87" name="Gruppieren 86">
            <a:extLst>
              <a:ext uri="{FF2B5EF4-FFF2-40B4-BE49-F238E27FC236}">
                <a16:creationId xmlns:a16="http://schemas.microsoft.com/office/drawing/2014/main" id="{9D97F01B-0AAC-4C48-BC0D-FDDE42F7E391}"/>
              </a:ext>
            </a:extLst>
          </p:cNvPr>
          <p:cNvGrpSpPr/>
          <p:nvPr/>
        </p:nvGrpSpPr>
        <p:grpSpPr>
          <a:xfrm>
            <a:off x="5904408" y="1038114"/>
            <a:ext cx="5979791" cy="2683407"/>
            <a:chOff x="5904408" y="885494"/>
            <a:chExt cx="5979791" cy="2683407"/>
          </a:xfrm>
        </p:grpSpPr>
        <p:pic>
          <p:nvPicPr>
            <p:cNvPr id="41" name="Grafik 40">
              <a:extLst>
                <a:ext uri="{FF2B5EF4-FFF2-40B4-BE49-F238E27FC236}">
                  <a16:creationId xmlns:a16="http://schemas.microsoft.com/office/drawing/2014/main" id="{BC63EC9E-B969-45AB-B109-C8B53D5137C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2475" b="35502"/>
            <a:stretch/>
          </p:blipFill>
          <p:spPr>
            <a:xfrm>
              <a:off x="9737545" y="3110402"/>
              <a:ext cx="2146654" cy="458499"/>
            </a:xfrm>
            <a:prstGeom prst="rect">
              <a:avLst/>
            </a:prstGeom>
          </p:spPr>
        </p:pic>
        <p:pic>
          <p:nvPicPr>
            <p:cNvPr id="49" name="Grafik 48">
              <a:extLst>
                <a:ext uri="{FF2B5EF4-FFF2-40B4-BE49-F238E27FC236}">
                  <a16:creationId xmlns:a16="http://schemas.microsoft.com/office/drawing/2014/main" id="{68D237C1-03C3-4195-B26A-E064F2289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101" y="2311255"/>
              <a:ext cx="2375233" cy="605571"/>
            </a:xfrm>
            <a:prstGeom prst="rect">
              <a:avLst/>
            </a:prstGeom>
          </p:spPr>
        </p:pic>
        <p:pic>
          <p:nvPicPr>
            <p:cNvPr id="51" name="Grafik 50">
              <a:extLst>
                <a:ext uri="{FF2B5EF4-FFF2-40B4-BE49-F238E27FC236}">
                  <a16:creationId xmlns:a16="http://schemas.microsoft.com/office/drawing/2014/main" id="{7F853497-86E3-4102-8C9B-1ED143ED7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343" y="2867450"/>
              <a:ext cx="2922709" cy="701451"/>
            </a:xfrm>
            <a:prstGeom prst="rect">
              <a:avLst/>
            </a:prstGeom>
          </p:spPr>
        </p:pic>
        <p:pic>
          <p:nvPicPr>
            <p:cNvPr id="53" name="Grafik 52">
              <a:extLst>
                <a:ext uri="{FF2B5EF4-FFF2-40B4-BE49-F238E27FC236}">
                  <a16:creationId xmlns:a16="http://schemas.microsoft.com/office/drawing/2014/main" id="{C9DC8A91-33D2-40A3-B871-02B4804E9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7545" y="1639544"/>
              <a:ext cx="2146654" cy="841315"/>
            </a:xfrm>
            <a:prstGeom prst="rect">
              <a:avLst/>
            </a:prstGeom>
          </p:spPr>
        </p:pic>
        <p:pic>
          <p:nvPicPr>
            <p:cNvPr id="56" name="Grafik 55">
              <a:extLst>
                <a:ext uri="{FF2B5EF4-FFF2-40B4-BE49-F238E27FC236}">
                  <a16:creationId xmlns:a16="http://schemas.microsoft.com/office/drawing/2014/main" id="{0DC2C010-C809-466A-8944-28E939CA29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3864" y="1654651"/>
              <a:ext cx="1790744" cy="769627"/>
            </a:xfrm>
            <a:prstGeom prst="rect">
              <a:avLst/>
            </a:prstGeom>
          </p:spPr>
        </p:pic>
        <p:sp>
          <p:nvSpPr>
            <p:cNvPr id="69" name="Textfeld 68">
              <a:extLst>
                <a:ext uri="{FF2B5EF4-FFF2-40B4-BE49-F238E27FC236}">
                  <a16:creationId xmlns:a16="http://schemas.microsoft.com/office/drawing/2014/main" id="{7EF81D5C-4F8A-4660-9EED-A6013A28AFB8}"/>
                </a:ext>
              </a:extLst>
            </p:cNvPr>
            <p:cNvSpPr txBox="1"/>
            <p:nvPr/>
          </p:nvSpPr>
          <p:spPr>
            <a:xfrm>
              <a:off x="5904408" y="885494"/>
              <a:ext cx="5920903" cy="533736"/>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800" kern="0" cap="all"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Research </a:t>
              </a:r>
              <a:r>
                <a:rPr lang="de-DE" sz="2800" kern="0" cap="all" dirty="0" err="1">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Infrastructures</a:t>
              </a:r>
              <a:endParaRPr lang="de-DE" sz="2800" kern="0" cap="all"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endParaRPr>
            </a:p>
          </p:txBody>
        </p:sp>
      </p:grpSp>
      <p:grpSp>
        <p:nvGrpSpPr>
          <p:cNvPr id="86" name="Gruppieren 85">
            <a:extLst>
              <a:ext uri="{FF2B5EF4-FFF2-40B4-BE49-F238E27FC236}">
                <a16:creationId xmlns:a16="http://schemas.microsoft.com/office/drawing/2014/main" id="{16F06610-DA46-4CAE-974B-756806A2AFBB}"/>
              </a:ext>
            </a:extLst>
          </p:cNvPr>
          <p:cNvGrpSpPr/>
          <p:nvPr/>
        </p:nvGrpSpPr>
        <p:grpSpPr>
          <a:xfrm>
            <a:off x="5730669" y="4139711"/>
            <a:ext cx="6142950" cy="2499151"/>
            <a:chOff x="5730669" y="3794268"/>
            <a:chExt cx="6142950" cy="2499151"/>
          </a:xfrm>
        </p:grpSpPr>
        <p:sp>
          <p:nvSpPr>
            <p:cNvPr id="22" name="Textfeld 21">
              <a:extLst>
                <a:ext uri="{FF2B5EF4-FFF2-40B4-BE49-F238E27FC236}">
                  <a16:creationId xmlns:a16="http://schemas.microsoft.com/office/drawing/2014/main" id="{66F70E01-A6F9-491B-A176-61E1A930C14D}"/>
                </a:ext>
              </a:extLst>
            </p:cNvPr>
            <p:cNvSpPr txBox="1"/>
            <p:nvPr/>
          </p:nvSpPr>
          <p:spPr>
            <a:xfrm>
              <a:off x="6679027" y="5770199"/>
              <a:ext cx="3355406"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i="0" u="none" strike="noStrike" kern="1200" cap="none" spc="0" normalizeH="0" baseline="0" noProof="0" dirty="0">
                  <a:ln>
                    <a:noFill/>
                  </a:ln>
                  <a:solidFill>
                    <a:schemeClr val="accent1"/>
                  </a:solidFill>
                  <a:effectLst/>
                  <a:uLnTx/>
                  <a:uFillTx/>
                  <a:latin typeface="Inter SemiBold" panose="02000703000000020004" pitchFamily="2" charset="0"/>
                  <a:ea typeface="Inter SemiBold" panose="02000703000000020004" pitchFamily="2" charset="0"/>
                  <a:cs typeface="Inter SemiBold" panose="02000703000000020004" pitchFamily="2" charset="0"/>
                </a:rPr>
                <a:t>Open Peer Review</a:t>
              </a:r>
            </a:p>
          </p:txBody>
        </p:sp>
        <p:sp>
          <p:nvSpPr>
            <p:cNvPr id="23" name="Textfeld 22">
              <a:extLst>
                <a:ext uri="{FF2B5EF4-FFF2-40B4-BE49-F238E27FC236}">
                  <a16:creationId xmlns:a16="http://schemas.microsoft.com/office/drawing/2014/main" id="{5A97F9CF-925F-45B1-B4EF-48C32A7C3D75}"/>
                </a:ext>
              </a:extLst>
            </p:cNvPr>
            <p:cNvSpPr txBox="1"/>
            <p:nvPr/>
          </p:nvSpPr>
          <p:spPr>
            <a:xfrm>
              <a:off x="7805363" y="5271363"/>
              <a:ext cx="3134190" cy="52322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i="0" u="none" strike="noStrike" kern="1200" cap="none" spc="0" normalizeH="0" baseline="0" noProof="0" dirty="0">
                  <a:ln>
                    <a:noFill/>
                  </a:ln>
                  <a:solidFill>
                    <a:srgbClr val="00B050"/>
                  </a:solidFill>
                  <a:effectLst/>
                  <a:uLnTx/>
                  <a:uFillTx/>
                  <a:latin typeface="Inter SemiBold" panose="02000703000000020004" pitchFamily="2" charset="0"/>
                  <a:ea typeface="Inter SemiBold" panose="02000703000000020004" pitchFamily="2" charset="0"/>
                  <a:cs typeface="Inter SemiBold" panose="02000703000000020004" pitchFamily="2" charset="0"/>
                </a:rPr>
                <a:t>Open Software</a:t>
              </a:r>
            </a:p>
          </p:txBody>
        </p:sp>
        <p:sp>
          <p:nvSpPr>
            <p:cNvPr id="26" name="Textfeld 25">
              <a:extLst>
                <a:ext uri="{FF2B5EF4-FFF2-40B4-BE49-F238E27FC236}">
                  <a16:creationId xmlns:a16="http://schemas.microsoft.com/office/drawing/2014/main" id="{2A0499F7-77E1-4F0F-A575-82D2D6A0EA2E}"/>
                </a:ext>
              </a:extLst>
            </p:cNvPr>
            <p:cNvSpPr txBox="1"/>
            <p:nvPr/>
          </p:nvSpPr>
          <p:spPr>
            <a:xfrm>
              <a:off x="5730669" y="4848364"/>
              <a:ext cx="3134190" cy="52322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i="0" u="none" strike="noStrike" kern="1200" cap="none" spc="0" normalizeH="0" baseline="0" noProof="0" dirty="0">
                  <a:ln>
                    <a:noFill/>
                  </a:ln>
                  <a:solidFill>
                    <a:prstClr val="white">
                      <a:lumMod val="50000"/>
                    </a:prstClr>
                  </a:solidFill>
                  <a:effectLst/>
                  <a:uLnTx/>
                  <a:uFillTx/>
                  <a:latin typeface="Inter SemiBold" panose="02000703000000020004" pitchFamily="2" charset="0"/>
                  <a:ea typeface="Inter SemiBold" panose="02000703000000020004" pitchFamily="2" charset="0"/>
                  <a:cs typeface="Inter SemiBold" panose="02000703000000020004" pitchFamily="2" charset="0"/>
                </a:rPr>
                <a:t>Open Data</a:t>
              </a:r>
            </a:p>
          </p:txBody>
        </p:sp>
        <p:pic>
          <p:nvPicPr>
            <p:cNvPr id="24" name="Grafik 23">
              <a:extLst>
                <a:ext uri="{FF2B5EF4-FFF2-40B4-BE49-F238E27FC236}">
                  <a16:creationId xmlns:a16="http://schemas.microsoft.com/office/drawing/2014/main" id="{571E40B5-4E1F-41FD-91F1-E08BEEAB39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2476" y="3794268"/>
              <a:ext cx="3541143" cy="1201787"/>
            </a:xfrm>
            <a:prstGeom prst="rect">
              <a:avLst/>
            </a:prstGeom>
          </p:spPr>
        </p:pic>
        <p:sp>
          <p:nvSpPr>
            <p:cNvPr id="71" name="Textfeld 70">
              <a:extLst>
                <a:ext uri="{FF2B5EF4-FFF2-40B4-BE49-F238E27FC236}">
                  <a16:creationId xmlns:a16="http://schemas.microsoft.com/office/drawing/2014/main" id="{4C9F2730-3A6D-47D5-933C-F83BD8F95795}"/>
                </a:ext>
              </a:extLst>
            </p:cNvPr>
            <p:cNvSpPr txBox="1"/>
            <p:nvPr/>
          </p:nvSpPr>
          <p:spPr>
            <a:xfrm>
              <a:off x="5736763" y="3821479"/>
              <a:ext cx="2424945" cy="533736"/>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800" kern="0" cap="all"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Open </a:t>
              </a:r>
              <a:r>
                <a:rPr lang="de-DE" sz="2800" kern="0"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&amp;</a:t>
              </a:r>
              <a:r>
                <a:rPr lang="de-DE" sz="2800" kern="0" cap="all"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 FAIR</a:t>
              </a:r>
            </a:p>
          </p:txBody>
        </p:sp>
      </p:grpSp>
      <p:grpSp>
        <p:nvGrpSpPr>
          <p:cNvPr id="88" name="Gruppieren 87">
            <a:extLst>
              <a:ext uri="{FF2B5EF4-FFF2-40B4-BE49-F238E27FC236}">
                <a16:creationId xmlns:a16="http://schemas.microsoft.com/office/drawing/2014/main" id="{8E03595E-6AA5-43D6-B37D-AA551282E13F}"/>
              </a:ext>
            </a:extLst>
          </p:cNvPr>
          <p:cNvGrpSpPr/>
          <p:nvPr/>
        </p:nvGrpSpPr>
        <p:grpSpPr>
          <a:xfrm>
            <a:off x="366689" y="890308"/>
            <a:ext cx="4864156" cy="4515401"/>
            <a:chOff x="366689" y="890308"/>
            <a:chExt cx="4864156" cy="4515401"/>
          </a:xfrm>
        </p:grpSpPr>
        <p:sp>
          <p:nvSpPr>
            <p:cNvPr id="68" name="Textfeld 67">
              <a:extLst>
                <a:ext uri="{FF2B5EF4-FFF2-40B4-BE49-F238E27FC236}">
                  <a16:creationId xmlns:a16="http://schemas.microsoft.com/office/drawing/2014/main" id="{4F145EF2-CC96-4A42-A64C-6A6320D4D5DD}"/>
                </a:ext>
              </a:extLst>
            </p:cNvPr>
            <p:cNvSpPr txBox="1"/>
            <p:nvPr/>
          </p:nvSpPr>
          <p:spPr>
            <a:xfrm>
              <a:off x="366689" y="890308"/>
              <a:ext cx="2780302" cy="533736"/>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800" kern="0" cap="all" dirty="0" err="1">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Policies</a:t>
              </a:r>
              <a:endParaRPr lang="de-DE" sz="2800" kern="0" cap="all"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endParaRPr>
            </a:p>
          </p:txBody>
        </p:sp>
        <p:grpSp>
          <p:nvGrpSpPr>
            <p:cNvPr id="82" name="Gruppieren 81">
              <a:extLst>
                <a:ext uri="{FF2B5EF4-FFF2-40B4-BE49-F238E27FC236}">
                  <a16:creationId xmlns:a16="http://schemas.microsoft.com/office/drawing/2014/main" id="{05846966-843A-47F6-9FCB-DA90AC1AAB04}"/>
                </a:ext>
              </a:extLst>
            </p:cNvPr>
            <p:cNvGrpSpPr/>
            <p:nvPr/>
          </p:nvGrpSpPr>
          <p:grpSpPr>
            <a:xfrm>
              <a:off x="421511" y="1537243"/>
              <a:ext cx="4809334" cy="3868466"/>
              <a:chOff x="401511" y="1314237"/>
              <a:chExt cx="4809334" cy="3868466"/>
            </a:xfrm>
          </p:grpSpPr>
          <p:pic>
            <p:nvPicPr>
              <p:cNvPr id="8" name="Grafik 7">
                <a:extLst>
                  <a:ext uri="{FF2B5EF4-FFF2-40B4-BE49-F238E27FC236}">
                    <a16:creationId xmlns:a16="http://schemas.microsoft.com/office/drawing/2014/main" id="{E9091CE2-D33C-4264-A9D8-3D94BC7FEB8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82" r="19261"/>
              <a:stretch/>
            </p:blipFill>
            <p:spPr>
              <a:xfrm>
                <a:off x="1804572" y="3831417"/>
                <a:ext cx="539916" cy="770164"/>
              </a:xfrm>
              <a:prstGeom prst="rect">
                <a:avLst/>
              </a:prstGeom>
            </p:spPr>
          </p:pic>
          <p:pic>
            <p:nvPicPr>
              <p:cNvPr id="9" name="Grafik 8">
                <a:extLst>
                  <a:ext uri="{FF2B5EF4-FFF2-40B4-BE49-F238E27FC236}">
                    <a16:creationId xmlns:a16="http://schemas.microsoft.com/office/drawing/2014/main" id="{5BDC31E5-0392-4DA5-BC01-2B6E0DE83042}"/>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8158" b="9239"/>
              <a:stretch/>
            </p:blipFill>
            <p:spPr>
              <a:xfrm>
                <a:off x="401511" y="3815996"/>
                <a:ext cx="1673019" cy="801007"/>
              </a:xfrm>
              <a:prstGeom prst="rect">
                <a:avLst/>
              </a:prstGeom>
            </p:spPr>
          </p:pic>
          <p:pic>
            <p:nvPicPr>
              <p:cNvPr id="20" name="Grafik 19">
                <a:extLst>
                  <a:ext uri="{FF2B5EF4-FFF2-40B4-BE49-F238E27FC236}">
                    <a16:creationId xmlns:a16="http://schemas.microsoft.com/office/drawing/2014/main" id="{D54A8F31-B5DC-413D-AE01-0C0299953E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3286" y="3765688"/>
                <a:ext cx="2015166" cy="771648"/>
              </a:xfrm>
              <a:prstGeom prst="rect">
                <a:avLst/>
              </a:prstGeom>
            </p:spPr>
          </p:pic>
          <p:grpSp>
            <p:nvGrpSpPr>
              <p:cNvPr id="62" name="Gruppieren 61">
                <a:extLst>
                  <a:ext uri="{FF2B5EF4-FFF2-40B4-BE49-F238E27FC236}">
                    <a16:creationId xmlns:a16="http://schemas.microsoft.com/office/drawing/2014/main" id="{FA62F437-875B-4CFB-A715-59D87D84CE1C}"/>
                  </a:ext>
                </a:extLst>
              </p:cNvPr>
              <p:cNvGrpSpPr/>
              <p:nvPr/>
            </p:nvGrpSpPr>
            <p:grpSpPr>
              <a:xfrm>
                <a:off x="401511" y="2940789"/>
                <a:ext cx="4778236" cy="825500"/>
                <a:chOff x="426433" y="2742074"/>
                <a:chExt cx="4778236" cy="825500"/>
              </a:xfrm>
            </p:grpSpPr>
            <p:pic>
              <p:nvPicPr>
                <p:cNvPr id="31" name="Grafik 30">
                  <a:extLst>
                    <a:ext uri="{FF2B5EF4-FFF2-40B4-BE49-F238E27FC236}">
                      <a16:creationId xmlns:a16="http://schemas.microsoft.com/office/drawing/2014/main" id="{8E40CD43-37E0-4024-9062-B1D32BFDB28E}"/>
                    </a:ext>
                  </a:extLst>
                </p:cNvPr>
                <p:cNvPicPr>
                  <a:picLocks noChangeAspect="1"/>
                </p:cNvPicPr>
                <p:nvPr/>
              </p:nvPicPr>
              <p:blipFill rotWithShape="1">
                <a:blip r:embed="rId11"/>
                <a:srcRect l="56331"/>
                <a:stretch/>
              </p:blipFill>
              <p:spPr>
                <a:xfrm>
                  <a:off x="2335242" y="3140979"/>
                  <a:ext cx="2183370" cy="391879"/>
                </a:xfrm>
                <a:prstGeom prst="rect">
                  <a:avLst/>
                </a:prstGeom>
              </p:spPr>
            </p:pic>
            <p:pic>
              <p:nvPicPr>
                <p:cNvPr id="34" name="Grafik 33">
                  <a:extLst>
                    <a:ext uri="{FF2B5EF4-FFF2-40B4-BE49-F238E27FC236}">
                      <a16:creationId xmlns:a16="http://schemas.microsoft.com/office/drawing/2014/main" id="{8154E054-C1E5-4151-BCF1-A96C4E2E1719}"/>
                    </a:ext>
                  </a:extLst>
                </p:cNvPr>
                <p:cNvPicPr>
                  <a:picLocks noChangeAspect="1"/>
                </p:cNvPicPr>
                <p:nvPr/>
              </p:nvPicPr>
              <p:blipFill rotWithShape="1">
                <a:blip r:embed="rId11"/>
                <a:srcRect r="44026"/>
                <a:stretch/>
              </p:blipFill>
              <p:spPr>
                <a:xfrm>
                  <a:off x="2335242" y="2776792"/>
                  <a:ext cx="2798602" cy="391879"/>
                </a:xfrm>
                <a:prstGeom prst="rect">
                  <a:avLst/>
                </a:prstGeom>
              </p:spPr>
            </p:pic>
            <p:pic>
              <p:nvPicPr>
                <p:cNvPr id="33" name="Grafik 32">
                  <a:extLst>
                    <a:ext uri="{FF2B5EF4-FFF2-40B4-BE49-F238E27FC236}">
                      <a16:creationId xmlns:a16="http://schemas.microsoft.com/office/drawing/2014/main" id="{E9BFA3F1-C121-4BC0-8D6F-31F60C4564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433" y="2742074"/>
                  <a:ext cx="1877854" cy="825500"/>
                </a:xfrm>
                <a:prstGeom prst="rect">
                  <a:avLst/>
                </a:prstGeom>
              </p:spPr>
            </p:pic>
            <p:sp>
              <p:nvSpPr>
                <p:cNvPr id="38" name="Textfeld 37">
                  <a:extLst>
                    <a:ext uri="{FF2B5EF4-FFF2-40B4-BE49-F238E27FC236}">
                      <a16:creationId xmlns:a16="http://schemas.microsoft.com/office/drawing/2014/main" id="{FA532D0A-38B0-4161-BED9-71CB8079B8C4}"/>
                    </a:ext>
                  </a:extLst>
                </p:cNvPr>
                <p:cNvSpPr txBox="1"/>
                <p:nvPr/>
              </p:nvSpPr>
              <p:spPr>
                <a:xfrm>
                  <a:off x="4436510" y="3149452"/>
                  <a:ext cx="768159" cy="412485"/>
                </a:xfrm>
                <a:prstGeom prst="rect">
                  <a:avLst/>
                </a:prstGeom>
              </p:spPr>
              <p:txBody>
                <a:bodyPr vert="horz" wrap="none" lIns="91440" tIns="45720" rIns="91440" bIns="45720" rtlCol="0">
                  <a:spAutoFit/>
                </a:bodyPr>
                <a:lstStyle/>
                <a:p>
                  <a:pPr marL="0" marR="0" lvl="0" indent="0" algn="l" defTabSz="309563" rtl="0" eaLnBrk="1" fontAlgn="auto" latinLnBrk="0" hangingPunct="1">
                    <a:lnSpc>
                      <a:spcPct val="110000"/>
                    </a:lnSpc>
                    <a:spcBef>
                      <a:spcPts val="0"/>
                    </a:spcBef>
                    <a:spcAft>
                      <a:spcPts val="0"/>
                    </a:spcAft>
                    <a:buClrTx/>
                    <a:buSzTx/>
                    <a:buFontTx/>
                    <a:buNone/>
                    <a:tabLst/>
                    <a:defRPr/>
                  </a:pPr>
                  <a:r>
                    <a:rPr kumimoji="0" lang="de-DE" sz="2000" b="0" i="0" u="none" strike="noStrike" kern="0" cap="none" spc="0" normalizeH="0" baseline="0" noProof="0" dirty="0">
                      <a:ln>
                        <a:noFill/>
                      </a:ln>
                      <a:solidFill>
                        <a:srgbClr val="080808"/>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grpSp>
          <p:grpSp>
            <p:nvGrpSpPr>
              <p:cNvPr id="67" name="Gruppieren 66">
                <a:extLst>
                  <a:ext uri="{FF2B5EF4-FFF2-40B4-BE49-F238E27FC236}">
                    <a16:creationId xmlns:a16="http://schemas.microsoft.com/office/drawing/2014/main" id="{8E7E96DB-423D-4D7D-8873-94B695239D89}"/>
                  </a:ext>
                </a:extLst>
              </p:cNvPr>
              <p:cNvGrpSpPr/>
              <p:nvPr/>
            </p:nvGrpSpPr>
            <p:grpSpPr>
              <a:xfrm>
                <a:off x="401511" y="1314237"/>
                <a:ext cx="4809334" cy="1480492"/>
                <a:chOff x="242062" y="1136869"/>
                <a:chExt cx="4375643" cy="1480492"/>
              </a:xfrm>
            </p:grpSpPr>
            <p:pic>
              <p:nvPicPr>
                <p:cNvPr id="17" name="Grafik 16">
                  <a:extLst>
                    <a:ext uri="{FF2B5EF4-FFF2-40B4-BE49-F238E27FC236}">
                      <a16:creationId xmlns:a16="http://schemas.microsoft.com/office/drawing/2014/main" id="{86DDEB4F-F974-4813-9995-9D6E6FE640A2}"/>
                    </a:ext>
                  </a:extLst>
                </p:cNvPr>
                <p:cNvPicPr>
                  <a:picLocks noChangeAspect="1"/>
                </p:cNvPicPr>
                <p:nvPr/>
              </p:nvPicPr>
              <p:blipFill rotWithShape="1">
                <a:blip r:embed="rId13"/>
                <a:srcRect l="1992" r="2114" b="39683"/>
                <a:stretch/>
              </p:blipFill>
              <p:spPr>
                <a:xfrm>
                  <a:off x="329075" y="1143523"/>
                  <a:ext cx="4236454" cy="1473838"/>
                </a:xfrm>
                <a:prstGeom prst="rect">
                  <a:avLst/>
                </a:prstGeom>
                <a:solidFill>
                  <a:schemeClr val="bg1"/>
                </a:solidFill>
                <a:effectLst/>
              </p:spPr>
            </p:pic>
            <p:sp>
              <p:nvSpPr>
                <p:cNvPr id="19" name="Textfeld 18">
                  <a:extLst>
                    <a:ext uri="{FF2B5EF4-FFF2-40B4-BE49-F238E27FC236}">
                      <a16:creationId xmlns:a16="http://schemas.microsoft.com/office/drawing/2014/main" id="{471D1F22-5077-4B71-A375-F1562E49B58C}"/>
                    </a:ext>
                  </a:extLst>
                </p:cNvPr>
                <p:cNvSpPr txBox="1"/>
                <p:nvPr/>
              </p:nvSpPr>
              <p:spPr>
                <a:xfrm>
                  <a:off x="242062" y="1606840"/>
                  <a:ext cx="4368900" cy="43088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err="1">
                      <a:ln>
                        <a:noFill/>
                      </a:ln>
                      <a:solidFill>
                        <a:srgbClr val="0075D1"/>
                      </a:solidFill>
                      <a:effectLst/>
                      <a:uLnTx/>
                      <a:uFillTx/>
                      <a:latin typeface="Calibri"/>
                      <a:ea typeface="+mn-ea"/>
                      <a:cs typeface="+mn-cs"/>
                    </a:rPr>
                    <a:t>Recommendation</a:t>
                  </a:r>
                  <a:r>
                    <a:rPr kumimoji="0" lang="de-DE" sz="2200" b="0" i="0" u="none" strike="noStrike" kern="1200" cap="none" spc="0" normalizeH="0" baseline="0" noProof="0" dirty="0">
                      <a:ln>
                        <a:noFill/>
                      </a:ln>
                      <a:solidFill>
                        <a:srgbClr val="0075D1"/>
                      </a:solidFill>
                      <a:effectLst/>
                      <a:uLnTx/>
                      <a:uFillTx/>
                      <a:latin typeface="Calibri"/>
                      <a:ea typeface="+mn-ea"/>
                      <a:cs typeface="+mn-cs"/>
                    </a:rPr>
                    <a:t> on Open Science 2023</a:t>
                  </a:r>
                </a:p>
              </p:txBody>
            </p:sp>
            <p:grpSp>
              <p:nvGrpSpPr>
                <p:cNvPr id="66" name="Gruppieren 65">
                  <a:extLst>
                    <a:ext uri="{FF2B5EF4-FFF2-40B4-BE49-F238E27FC236}">
                      <a16:creationId xmlns:a16="http://schemas.microsoft.com/office/drawing/2014/main" id="{B1FF53A7-57F1-45EE-87AB-4AF40958201C}"/>
                    </a:ext>
                  </a:extLst>
                </p:cNvPr>
                <p:cNvGrpSpPr/>
                <p:nvPr/>
              </p:nvGrpSpPr>
              <p:grpSpPr>
                <a:xfrm>
                  <a:off x="242062" y="1136869"/>
                  <a:ext cx="4375643" cy="495819"/>
                  <a:chOff x="389548" y="1099357"/>
                  <a:chExt cx="4375643" cy="495819"/>
                </a:xfrm>
              </p:grpSpPr>
              <p:pic>
                <p:nvPicPr>
                  <p:cNvPr id="18" name="Grafik 17">
                    <a:extLst>
                      <a:ext uri="{FF2B5EF4-FFF2-40B4-BE49-F238E27FC236}">
                        <a16:creationId xmlns:a16="http://schemas.microsoft.com/office/drawing/2014/main" id="{732FECA6-C306-4AF2-8095-51F1E1EE5723}"/>
                      </a:ext>
                    </a:extLst>
                  </p:cNvPr>
                  <p:cNvPicPr>
                    <a:picLocks noChangeAspect="1"/>
                  </p:cNvPicPr>
                  <p:nvPr/>
                </p:nvPicPr>
                <p:blipFill rotWithShape="1">
                  <a:blip r:embed="rId13"/>
                  <a:srcRect l="798" t="1799" r="37144" b="87059"/>
                  <a:stretch/>
                </p:blipFill>
                <p:spPr>
                  <a:xfrm>
                    <a:off x="389548" y="1099357"/>
                    <a:ext cx="4375643" cy="467204"/>
                  </a:xfrm>
                  <a:prstGeom prst="rect">
                    <a:avLst/>
                  </a:prstGeom>
                  <a:ln>
                    <a:noFill/>
                  </a:ln>
                </p:spPr>
              </p:pic>
              <p:pic>
                <p:nvPicPr>
                  <p:cNvPr id="65" name="Grafik 64">
                    <a:extLst>
                      <a:ext uri="{FF2B5EF4-FFF2-40B4-BE49-F238E27FC236}">
                        <a16:creationId xmlns:a16="http://schemas.microsoft.com/office/drawing/2014/main" id="{8236E1F3-80CD-48ED-B208-273148219F9F}"/>
                      </a:ext>
                    </a:extLst>
                  </p:cNvPr>
                  <p:cNvPicPr>
                    <a:picLocks noChangeAspect="1"/>
                  </p:cNvPicPr>
                  <p:nvPr/>
                </p:nvPicPr>
                <p:blipFill>
                  <a:blip r:embed="rId14"/>
                  <a:stretch>
                    <a:fillRect/>
                  </a:stretch>
                </p:blipFill>
                <p:spPr>
                  <a:xfrm>
                    <a:off x="2749296" y="1474007"/>
                    <a:ext cx="2015895" cy="121169"/>
                  </a:xfrm>
                  <a:prstGeom prst="rect">
                    <a:avLst/>
                  </a:prstGeom>
                </p:spPr>
              </p:pic>
            </p:grpSp>
          </p:grpSp>
          <p:pic>
            <p:nvPicPr>
              <p:cNvPr id="76" name="Grafik 75">
                <a:extLst>
                  <a:ext uri="{FF2B5EF4-FFF2-40B4-BE49-F238E27FC236}">
                    <a16:creationId xmlns:a16="http://schemas.microsoft.com/office/drawing/2014/main" id="{73C63194-DB0C-4525-82DF-8585EAC96508}"/>
                  </a:ext>
                </a:extLst>
              </p:cNvPr>
              <p:cNvPicPr>
                <a:picLocks noChangeAspect="1"/>
              </p:cNvPicPr>
              <p:nvPr/>
            </p:nvPicPr>
            <p:blipFill>
              <a:blip r:embed="rId15"/>
              <a:stretch>
                <a:fillRect/>
              </a:stretch>
            </p:blipFill>
            <p:spPr>
              <a:xfrm>
                <a:off x="2771560" y="4629389"/>
                <a:ext cx="2337362" cy="553314"/>
              </a:xfrm>
              <a:prstGeom prst="rect">
                <a:avLst/>
              </a:prstGeom>
            </p:spPr>
          </p:pic>
        </p:grpSp>
      </p:grpSp>
      <p:grpSp>
        <p:nvGrpSpPr>
          <p:cNvPr id="91" name="Gruppieren 90">
            <a:extLst>
              <a:ext uri="{FF2B5EF4-FFF2-40B4-BE49-F238E27FC236}">
                <a16:creationId xmlns:a16="http://schemas.microsoft.com/office/drawing/2014/main" id="{C81C49A1-D73A-48F1-BF91-D4CE3B787658}"/>
              </a:ext>
            </a:extLst>
          </p:cNvPr>
          <p:cNvGrpSpPr/>
          <p:nvPr/>
        </p:nvGrpSpPr>
        <p:grpSpPr>
          <a:xfrm>
            <a:off x="397523" y="5092102"/>
            <a:ext cx="3989116" cy="1609676"/>
            <a:chOff x="397523" y="4984033"/>
            <a:chExt cx="3989116" cy="1609676"/>
          </a:xfrm>
        </p:grpSpPr>
        <p:grpSp>
          <p:nvGrpSpPr>
            <p:cNvPr id="81" name="Gruppieren 80">
              <a:extLst>
                <a:ext uri="{FF2B5EF4-FFF2-40B4-BE49-F238E27FC236}">
                  <a16:creationId xmlns:a16="http://schemas.microsoft.com/office/drawing/2014/main" id="{5A8D3694-1A63-4610-A49B-25A9856BAEF0}"/>
                </a:ext>
              </a:extLst>
            </p:cNvPr>
            <p:cNvGrpSpPr/>
            <p:nvPr/>
          </p:nvGrpSpPr>
          <p:grpSpPr>
            <a:xfrm>
              <a:off x="420995" y="5508737"/>
              <a:ext cx="3965644" cy="1084972"/>
              <a:chOff x="415161" y="5123758"/>
              <a:chExt cx="3965644" cy="1084972"/>
            </a:xfrm>
          </p:grpSpPr>
          <p:pic>
            <p:nvPicPr>
              <p:cNvPr id="11" name="Grafik 10">
                <a:extLst>
                  <a:ext uri="{FF2B5EF4-FFF2-40B4-BE49-F238E27FC236}">
                    <a16:creationId xmlns:a16="http://schemas.microsoft.com/office/drawing/2014/main" id="{E0734F5F-EE3C-48CF-B3F7-56F6594CD4D0}"/>
                  </a:ext>
                </a:extLst>
              </p:cNvPr>
              <p:cNvPicPr>
                <a:picLocks noChangeAspect="1"/>
              </p:cNvPicPr>
              <p:nvPr/>
            </p:nvPicPr>
            <p:blipFill>
              <a:blip r:embed="rId16"/>
              <a:stretch>
                <a:fillRect/>
              </a:stretch>
            </p:blipFill>
            <p:spPr>
              <a:xfrm>
                <a:off x="2310873" y="5456841"/>
                <a:ext cx="947413" cy="751818"/>
              </a:xfrm>
              <a:prstGeom prst="rect">
                <a:avLst/>
              </a:prstGeom>
            </p:spPr>
          </p:pic>
          <p:pic>
            <p:nvPicPr>
              <p:cNvPr id="13" name="Grafik 12">
                <a:extLst>
                  <a:ext uri="{FF2B5EF4-FFF2-40B4-BE49-F238E27FC236}">
                    <a16:creationId xmlns:a16="http://schemas.microsoft.com/office/drawing/2014/main" id="{FF353B77-0A78-4197-AD1F-37F7255A1D04}"/>
                  </a:ext>
                </a:extLst>
              </p:cNvPr>
              <p:cNvPicPr>
                <a:picLocks noChangeAspect="1"/>
              </p:cNvPicPr>
              <p:nvPr/>
            </p:nvPicPr>
            <p:blipFill>
              <a:blip r:embed="rId17"/>
              <a:stretch>
                <a:fillRect/>
              </a:stretch>
            </p:blipFill>
            <p:spPr>
              <a:xfrm>
                <a:off x="3593084" y="5414389"/>
                <a:ext cx="787721" cy="794341"/>
              </a:xfrm>
              <a:prstGeom prst="rect">
                <a:avLst/>
              </a:prstGeom>
            </p:spPr>
          </p:pic>
          <p:grpSp>
            <p:nvGrpSpPr>
              <p:cNvPr id="80" name="Gruppieren 79">
                <a:extLst>
                  <a:ext uri="{FF2B5EF4-FFF2-40B4-BE49-F238E27FC236}">
                    <a16:creationId xmlns:a16="http://schemas.microsoft.com/office/drawing/2014/main" id="{C5A2EE80-EB0D-4286-A9BF-D419FCBD161F}"/>
                  </a:ext>
                </a:extLst>
              </p:cNvPr>
              <p:cNvGrpSpPr/>
              <p:nvPr/>
            </p:nvGrpSpPr>
            <p:grpSpPr>
              <a:xfrm>
                <a:off x="415161" y="5123758"/>
                <a:ext cx="1567263" cy="1018996"/>
                <a:chOff x="415161" y="5123758"/>
                <a:chExt cx="1567263" cy="1018996"/>
              </a:xfrm>
            </p:grpSpPr>
            <p:pic>
              <p:nvPicPr>
                <p:cNvPr id="14" name="Grafik 13">
                  <a:extLst>
                    <a:ext uri="{FF2B5EF4-FFF2-40B4-BE49-F238E27FC236}">
                      <a16:creationId xmlns:a16="http://schemas.microsoft.com/office/drawing/2014/main" id="{4FFCA80E-4F46-4344-B732-49829D9F2A43}"/>
                    </a:ext>
                  </a:extLst>
                </p:cNvPr>
                <p:cNvPicPr>
                  <a:picLocks noChangeAspect="1"/>
                </p:cNvPicPr>
                <p:nvPr/>
              </p:nvPicPr>
              <p:blipFill>
                <a:blip r:embed="rId18"/>
                <a:stretch>
                  <a:fillRect/>
                </a:stretch>
              </p:blipFill>
              <p:spPr>
                <a:xfrm>
                  <a:off x="415161" y="5557412"/>
                  <a:ext cx="1560913" cy="585342"/>
                </a:xfrm>
                <a:prstGeom prst="rect">
                  <a:avLst/>
                </a:prstGeom>
              </p:spPr>
            </p:pic>
            <p:pic>
              <p:nvPicPr>
                <p:cNvPr id="15" name="Grafik 14">
                  <a:extLst>
                    <a:ext uri="{FF2B5EF4-FFF2-40B4-BE49-F238E27FC236}">
                      <a16:creationId xmlns:a16="http://schemas.microsoft.com/office/drawing/2014/main" id="{22742544-79A7-4A1B-8AFF-080FC84F4B2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21511" y="5123758"/>
                  <a:ext cx="1560913" cy="387538"/>
                </a:xfrm>
                <a:prstGeom prst="rect">
                  <a:avLst/>
                </a:prstGeom>
              </p:spPr>
            </p:pic>
          </p:grpSp>
        </p:grpSp>
        <p:sp>
          <p:nvSpPr>
            <p:cNvPr id="90" name="Textfeld 89">
              <a:extLst>
                <a:ext uri="{FF2B5EF4-FFF2-40B4-BE49-F238E27FC236}">
                  <a16:creationId xmlns:a16="http://schemas.microsoft.com/office/drawing/2014/main" id="{9135F029-A1C9-49A1-B677-68F0D5D2CFAE}"/>
                </a:ext>
              </a:extLst>
            </p:cNvPr>
            <p:cNvSpPr txBox="1"/>
            <p:nvPr/>
          </p:nvSpPr>
          <p:spPr>
            <a:xfrm>
              <a:off x="397523" y="4984033"/>
              <a:ext cx="2780302" cy="533736"/>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800" kern="0" cap="all" dirty="0" err="1">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Funders</a:t>
              </a:r>
              <a:endParaRPr lang="de-DE" sz="2800" kern="0" cap="all"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endParaRPr>
            </a:p>
          </p:txBody>
        </p:sp>
      </p:grpSp>
    </p:spTree>
    <p:extLst>
      <p:ext uri="{BB962C8B-B14F-4D97-AF65-F5344CB8AC3E}">
        <p14:creationId xmlns:p14="http://schemas.microsoft.com/office/powerpoint/2010/main" val="6561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F07E08D-EBCE-4AE5-B47E-A1C19D8A9FEA}"/>
              </a:ext>
            </a:extLst>
          </p:cNvPr>
          <p:cNvSpPr/>
          <p:nvPr/>
        </p:nvSpPr>
        <p:spPr bwMode="auto">
          <a:xfrm>
            <a:off x="9574306" y="6160201"/>
            <a:ext cx="2617694" cy="697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9AE1473E-B8FF-4BA8-B4E9-70E2C81AF098}"/>
              </a:ext>
            </a:extLst>
          </p:cNvPr>
          <p:cNvSpPr>
            <a:spLocks noGrp="1"/>
          </p:cNvSpPr>
          <p:nvPr>
            <p:ph type="title"/>
          </p:nvPr>
        </p:nvSpPr>
        <p:spPr>
          <a:xfrm>
            <a:off x="320027" y="151976"/>
            <a:ext cx="11668772" cy="825500"/>
          </a:xfrm>
        </p:spPr>
        <p:txBody>
          <a:bodyPr/>
          <a:lstStyle/>
          <a:p>
            <a:pPr algn="l"/>
            <a:r>
              <a:rPr lang="de-DE" sz="3600" b="1" dirty="0">
                <a:solidFill>
                  <a:schemeClr val="tx2"/>
                </a:solidFill>
              </a:rPr>
              <a:t>Domain Repositories – </a:t>
            </a:r>
            <a:r>
              <a:rPr lang="de-DE" sz="3600" b="1" dirty="0" err="1">
                <a:solidFill>
                  <a:schemeClr val="tx2"/>
                </a:solidFill>
              </a:rPr>
              <a:t>what</a:t>
            </a:r>
            <a:r>
              <a:rPr lang="de-DE" sz="3600" b="1" dirty="0">
                <a:solidFill>
                  <a:schemeClr val="tx2"/>
                </a:solidFill>
              </a:rPr>
              <a:t> </a:t>
            </a:r>
            <a:r>
              <a:rPr lang="de-DE" sz="3600" b="1" dirty="0" err="1">
                <a:solidFill>
                  <a:schemeClr val="tx2"/>
                </a:solidFill>
              </a:rPr>
              <a:t>makes</a:t>
            </a:r>
            <a:r>
              <a:rPr lang="de-DE" sz="3600" b="1" dirty="0">
                <a:solidFill>
                  <a:schemeClr val="tx2"/>
                </a:solidFill>
              </a:rPr>
              <a:t> them different?</a:t>
            </a:r>
          </a:p>
        </p:txBody>
      </p:sp>
      <p:pic>
        <p:nvPicPr>
          <p:cNvPr id="28" name="Grafik 27">
            <a:extLst>
              <a:ext uri="{FF2B5EF4-FFF2-40B4-BE49-F238E27FC236}">
                <a16:creationId xmlns:a16="http://schemas.microsoft.com/office/drawing/2014/main" id="{E881DAD9-A68B-4487-B960-D69C8E8CA42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2714" y="6087320"/>
            <a:ext cx="3266085" cy="642142"/>
          </a:xfrm>
          <a:prstGeom prst="rect">
            <a:avLst/>
          </a:prstGeom>
        </p:spPr>
      </p:pic>
      <p:grpSp>
        <p:nvGrpSpPr>
          <p:cNvPr id="16" name="Gruppieren 15">
            <a:extLst>
              <a:ext uri="{FF2B5EF4-FFF2-40B4-BE49-F238E27FC236}">
                <a16:creationId xmlns:a16="http://schemas.microsoft.com/office/drawing/2014/main" id="{23FD8221-61B2-4B82-B8F6-6C0C320BFEB4}"/>
              </a:ext>
            </a:extLst>
          </p:cNvPr>
          <p:cNvGrpSpPr/>
          <p:nvPr/>
        </p:nvGrpSpPr>
        <p:grpSpPr>
          <a:xfrm>
            <a:off x="740969" y="4323169"/>
            <a:ext cx="6633269" cy="2093430"/>
            <a:chOff x="203201" y="4098188"/>
            <a:chExt cx="6633269" cy="2093430"/>
          </a:xfrm>
        </p:grpSpPr>
        <p:pic>
          <p:nvPicPr>
            <p:cNvPr id="20" name="Grafik 19">
              <a:extLst>
                <a:ext uri="{FF2B5EF4-FFF2-40B4-BE49-F238E27FC236}">
                  <a16:creationId xmlns:a16="http://schemas.microsoft.com/office/drawing/2014/main" id="{D16FED97-8A55-4AF8-A452-7D2434EDE61F}"/>
                </a:ext>
              </a:extLst>
            </p:cNvPr>
            <p:cNvPicPr>
              <a:picLocks noChangeAspect="1"/>
            </p:cNvPicPr>
            <p:nvPr/>
          </p:nvPicPr>
          <p:blipFill rotWithShape="1">
            <a:blip r:embed="rId3"/>
            <a:srcRect t="679" r="67244" b="4753"/>
            <a:stretch/>
          </p:blipFill>
          <p:spPr>
            <a:xfrm>
              <a:off x="2448701" y="4098188"/>
              <a:ext cx="1438150" cy="1987432"/>
            </a:xfrm>
            <a:prstGeom prst="rect">
              <a:avLst/>
            </a:prstGeom>
          </p:spPr>
        </p:pic>
        <p:pic>
          <p:nvPicPr>
            <p:cNvPr id="22" name="Grafik 21">
              <a:extLst>
                <a:ext uri="{FF2B5EF4-FFF2-40B4-BE49-F238E27FC236}">
                  <a16:creationId xmlns:a16="http://schemas.microsoft.com/office/drawing/2014/main" id="{91C566AA-9BBF-4702-A025-F268FDDDFE7C}"/>
                </a:ext>
              </a:extLst>
            </p:cNvPr>
            <p:cNvPicPr>
              <a:picLocks noChangeAspect="1"/>
            </p:cNvPicPr>
            <p:nvPr/>
          </p:nvPicPr>
          <p:blipFill rotWithShape="1">
            <a:blip r:embed="rId4"/>
            <a:srcRect b="4346"/>
            <a:stretch/>
          </p:blipFill>
          <p:spPr>
            <a:xfrm>
              <a:off x="3895490" y="4107284"/>
              <a:ext cx="2918682" cy="1987233"/>
            </a:xfrm>
            <a:prstGeom prst="rect">
              <a:avLst/>
            </a:prstGeom>
          </p:spPr>
        </p:pic>
        <p:sp>
          <p:nvSpPr>
            <p:cNvPr id="23" name="Textfeld 22">
              <a:extLst>
                <a:ext uri="{FF2B5EF4-FFF2-40B4-BE49-F238E27FC236}">
                  <a16:creationId xmlns:a16="http://schemas.microsoft.com/office/drawing/2014/main" id="{81F2E0BE-2420-4E91-9269-447A4FDAC172}"/>
                </a:ext>
              </a:extLst>
            </p:cNvPr>
            <p:cNvSpPr txBox="1"/>
            <p:nvPr/>
          </p:nvSpPr>
          <p:spPr>
            <a:xfrm>
              <a:off x="203201" y="4107284"/>
              <a:ext cx="2002056" cy="1827936"/>
            </a:xfrm>
            <a:prstGeom prst="rect">
              <a:avLst/>
            </a:prstGeom>
            <a:noFill/>
          </p:spPr>
          <p:txBody>
            <a:bodyPr wrap="square" rtlCol="0">
              <a:spAutoFit/>
            </a:bodyPr>
            <a:lstStyle/>
            <a:p>
              <a:pPr algn="ctr">
                <a:lnSpc>
                  <a:spcPct val="120000"/>
                </a:lnSpc>
              </a:pPr>
              <a:r>
                <a:rPr lang="de-DE" sz="2400" dirty="0"/>
                <a:t>Data </a:t>
              </a:r>
              <a:r>
                <a:rPr lang="de-DE" sz="2400" dirty="0" err="1"/>
                <a:t>curation</a:t>
              </a:r>
              <a:r>
                <a:rPr lang="de-DE" sz="2400" dirty="0"/>
                <a:t> </a:t>
              </a:r>
              <a:br>
                <a:rPr lang="de-DE" sz="2400" dirty="0"/>
              </a:br>
              <a:r>
                <a:rPr lang="de-DE" sz="2400" dirty="0" err="1">
                  <a:solidFill>
                    <a:schemeClr val="accent2"/>
                  </a:solidFill>
                </a:rPr>
                <a:t>by</a:t>
              </a:r>
              <a:r>
                <a:rPr lang="de-DE" sz="2400" dirty="0">
                  <a:solidFill>
                    <a:schemeClr val="accent2"/>
                  </a:solidFill>
                </a:rPr>
                <a:t> </a:t>
              </a:r>
              <a:r>
                <a:rPr lang="de-DE" sz="2400" dirty="0" err="1">
                  <a:solidFill>
                    <a:schemeClr val="accent2"/>
                  </a:solidFill>
                </a:rPr>
                <a:t>domain</a:t>
              </a:r>
              <a:r>
                <a:rPr lang="de-DE" sz="2400" dirty="0">
                  <a:solidFill>
                    <a:schemeClr val="accent2"/>
                  </a:solidFill>
                </a:rPr>
                <a:t> </a:t>
              </a:r>
              <a:r>
                <a:rPr lang="de-DE" sz="2400" dirty="0" err="1">
                  <a:solidFill>
                    <a:schemeClr val="accent2"/>
                  </a:solidFill>
                </a:rPr>
                <a:t>scientists</a:t>
              </a:r>
              <a:endParaRPr lang="de-DE" sz="2400" dirty="0">
                <a:solidFill>
                  <a:schemeClr val="accent2"/>
                </a:solidFill>
              </a:endParaRPr>
            </a:p>
          </p:txBody>
        </p:sp>
        <p:sp>
          <p:nvSpPr>
            <p:cNvPr id="24" name="Rechteck: abgerundete Ecken 23">
              <a:extLst>
                <a:ext uri="{FF2B5EF4-FFF2-40B4-BE49-F238E27FC236}">
                  <a16:creationId xmlns:a16="http://schemas.microsoft.com/office/drawing/2014/main" id="{7518D10A-B3D3-411D-99B4-C867B2A0EEAE}"/>
                </a:ext>
              </a:extLst>
            </p:cNvPr>
            <p:cNvSpPr/>
            <p:nvPr/>
          </p:nvSpPr>
          <p:spPr bwMode="auto">
            <a:xfrm>
              <a:off x="2448701" y="5813094"/>
              <a:ext cx="1438150" cy="346921"/>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chemeClr val="accent2"/>
                  </a:solidFill>
                  <a:effectLst/>
                  <a:latin typeface="Calibri" panose="020F0502020204030204" pitchFamily="34" charset="0"/>
                  <a:ea typeface="ＭＳ Ｐゴシック" pitchFamily="96" charset="-128"/>
                  <a:cs typeface="Calibri" panose="020F0502020204030204" pitchFamily="34" charset="0"/>
                </a:rPr>
                <a:t>geology</a:t>
              </a:r>
              <a:endParaRPr kumimoji="0" lang="de-DE" sz="2000" b="0" i="0" u="none" strike="noStrike" cap="none" normalizeH="0" baseline="0" dirty="0">
                <a:ln>
                  <a:noFill/>
                </a:ln>
                <a:solidFill>
                  <a:schemeClr val="accent2"/>
                </a:solidFill>
                <a:effectLst/>
                <a:latin typeface="Calibri" panose="020F0502020204030204" pitchFamily="34" charset="0"/>
                <a:ea typeface="ＭＳ Ｐゴシック" pitchFamily="96" charset="-128"/>
                <a:cs typeface="Calibri" panose="020F0502020204030204" pitchFamily="34" charset="0"/>
              </a:endParaRPr>
            </a:p>
          </p:txBody>
        </p:sp>
        <p:sp>
          <p:nvSpPr>
            <p:cNvPr id="30" name="Rechteck: abgerundete Ecken 29">
              <a:extLst>
                <a:ext uri="{FF2B5EF4-FFF2-40B4-BE49-F238E27FC236}">
                  <a16:creationId xmlns:a16="http://schemas.microsoft.com/office/drawing/2014/main" id="{D802E77D-B201-4095-BA7C-6AD4DF1F8065}"/>
                </a:ext>
              </a:extLst>
            </p:cNvPr>
            <p:cNvSpPr/>
            <p:nvPr/>
          </p:nvSpPr>
          <p:spPr bwMode="auto">
            <a:xfrm>
              <a:off x="5332533" y="5843138"/>
              <a:ext cx="1503937" cy="348479"/>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chemeClr val="accent2"/>
                  </a:solidFill>
                  <a:effectLst/>
                  <a:latin typeface="Calibri" panose="020F0502020204030204" pitchFamily="34" charset="0"/>
                  <a:ea typeface="ＭＳ Ｐゴシック" pitchFamily="96" charset="-128"/>
                  <a:cs typeface="Calibri" panose="020F0502020204030204" pitchFamily="34" charset="0"/>
                </a:rPr>
                <a:t>geosciences</a:t>
              </a:r>
              <a:endParaRPr kumimoji="0" lang="de-DE" sz="2000" b="0" i="0" u="none" strike="noStrike" cap="none" normalizeH="0" baseline="0" dirty="0">
                <a:ln>
                  <a:noFill/>
                </a:ln>
                <a:solidFill>
                  <a:schemeClr val="accent2"/>
                </a:solidFill>
                <a:effectLst/>
                <a:latin typeface="Calibri" panose="020F0502020204030204" pitchFamily="34" charset="0"/>
                <a:ea typeface="ＭＳ Ｐゴシック" pitchFamily="96" charset="-128"/>
                <a:cs typeface="Calibri" panose="020F0502020204030204" pitchFamily="34" charset="0"/>
              </a:endParaRPr>
            </a:p>
          </p:txBody>
        </p:sp>
        <p:sp>
          <p:nvSpPr>
            <p:cNvPr id="31" name="Rechteck: abgerundete Ecken 30">
              <a:extLst>
                <a:ext uri="{FF2B5EF4-FFF2-40B4-BE49-F238E27FC236}">
                  <a16:creationId xmlns:a16="http://schemas.microsoft.com/office/drawing/2014/main" id="{FA501D70-7A9A-4824-A521-A4DE1568E8DD}"/>
                </a:ext>
              </a:extLst>
            </p:cNvPr>
            <p:cNvSpPr/>
            <p:nvPr/>
          </p:nvSpPr>
          <p:spPr bwMode="auto">
            <a:xfrm>
              <a:off x="3917227" y="5843139"/>
              <a:ext cx="1414744" cy="348479"/>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chemeClr val="accent2"/>
                  </a:solidFill>
                  <a:effectLst/>
                  <a:latin typeface="Calibri" panose="020F0502020204030204" pitchFamily="34" charset="0"/>
                  <a:ea typeface="ＭＳ Ｐゴシック" pitchFamily="96" charset="-128"/>
                  <a:cs typeface="Calibri" panose="020F0502020204030204" pitchFamily="34" charset="0"/>
                </a:rPr>
                <a:t>mineralogy</a:t>
              </a:r>
              <a:endParaRPr kumimoji="0" lang="de-DE" sz="2000" b="0" i="0" u="none" strike="noStrike" cap="none" normalizeH="0" baseline="0" dirty="0">
                <a:ln>
                  <a:noFill/>
                </a:ln>
                <a:solidFill>
                  <a:schemeClr val="accent2"/>
                </a:solidFill>
                <a:effectLst/>
                <a:latin typeface="Calibri" panose="020F0502020204030204" pitchFamily="34" charset="0"/>
                <a:ea typeface="ＭＳ Ｐゴシック" pitchFamily="96" charset="-128"/>
                <a:cs typeface="Calibri" panose="020F0502020204030204" pitchFamily="34" charset="0"/>
              </a:endParaRPr>
            </a:p>
          </p:txBody>
        </p:sp>
      </p:grpSp>
      <p:grpSp>
        <p:nvGrpSpPr>
          <p:cNvPr id="76" name="Gruppieren 75">
            <a:extLst>
              <a:ext uri="{FF2B5EF4-FFF2-40B4-BE49-F238E27FC236}">
                <a16:creationId xmlns:a16="http://schemas.microsoft.com/office/drawing/2014/main" id="{3E64897D-B6DF-422C-A911-C8E63AAA22BD}"/>
              </a:ext>
            </a:extLst>
          </p:cNvPr>
          <p:cNvGrpSpPr/>
          <p:nvPr/>
        </p:nvGrpSpPr>
        <p:grpSpPr>
          <a:xfrm>
            <a:off x="6738629" y="980565"/>
            <a:ext cx="5040530" cy="3450377"/>
            <a:chOff x="4822499" y="1116464"/>
            <a:chExt cx="3945579" cy="2700854"/>
          </a:xfrm>
        </p:grpSpPr>
        <p:grpSp>
          <p:nvGrpSpPr>
            <p:cNvPr id="12" name="Gruppieren 11">
              <a:extLst>
                <a:ext uri="{FF2B5EF4-FFF2-40B4-BE49-F238E27FC236}">
                  <a16:creationId xmlns:a16="http://schemas.microsoft.com/office/drawing/2014/main" id="{34A47E7C-219F-4701-8CA3-913F59623A1F}"/>
                </a:ext>
              </a:extLst>
            </p:cNvPr>
            <p:cNvGrpSpPr/>
            <p:nvPr/>
          </p:nvGrpSpPr>
          <p:grpSpPr>
            <a:xfrm>
              <a:off x="4822499" y="1116464"/>
              <a:ext cx="3945579" cy="2700854"/>
              <a:chOff x="3722940" y="929758"/>
              <a:chExt cx="4649922" cy="3118549"/>
            </a:xfrm>
          </p:grpSpPr>
          <p:grpSp>
            <p:nvGrpSpPr>
              <p:cNvPr id="33" name="Gruppieren 32">
                <a:extLst>
                  <a:ext uri="{FF2B5EF4-FFF2-40B4-BE49-F238E27FC236}">
                    <a16:creationId xmlns:a16="http://schemas.microsoft.com/office/drawing/2014/main" id="{363FFE71-E524-4453-8B7B-EA7EEF8DF8C0}"/>
                  </a:ext>
                </a:extLst>
              </p:cNvPr>
              <p:cNvGrpSpPr/>
              <p:nvPr/>
            </p:nvGrpSpPr>
            <p:grpSpPr>
              <a:xfrm>
                <a:off x="4229804" y="929758"/>
                <a:ext cx="4143058" cy="2969002"/>
                <a:chOff x="271469" y="2017568"/>
                <a:chExt cx="6107070" cy="4376455"/>
              </a:xfrm>
              <a:effectLst/>
            </p:grpSpPr>
            <p:pic>
              <p:nvPicPr>
                <p:cNvPr id="35" name="Grafik 34">
                  <a:extLst>
                    <a:ext uri="{FF2B5EF4-FFF2-40B4-BE49-F238E27FC236}">
                      <a16:creationId xmlns:a16="http://schemas.microsoft.com/office/drawing/2014/main" id="{9FA283C3-3B10-460F-AAAC-D07D4F0F77B0}"/>
                    </a:ext>
                  </a:extLst>
                </p:cNvPr>
                <p:cNvPicPr>
                  <a:picLocks noChangeAspect="1"/>
                </p:cNvPicPr>
                <p:nvPr/>
              </p:nvPicPr>
              <p:blipFill>
                <a:blip r:embed="rId5"/>
                <a:stretch>
                  <a:fillRect/>
                </a:stretch>
              </p:blipFill>
              <p:spPr>
                <a:xfrm rot="20793834">
                  <a:off x="271469" y="2290991"/>
                  <a:ext cx="2268039" cy="2622628"/>
                </a:xfrm>
                <a:prstGeom prst="rect">
                  <a:avLst/>
                </a:prstGeom>
                <a:effectLst/>
              </p:spPr>
            </p:pic>
            <p:pic>
              <p:nvPicPr>
                <p:cNvPr id="36" name="Grafik 35">
                  <a:extLst>
                    <a:ext uri="{FF2B5EF4-FFF2-40B4-BE49-F238E27FC236}">
                      <a16:creationId xmlns:a16="http://schemas.microsoft.com/office/drawing/2014/main" id="{CC81BBA5-D945-4367-8F8C-B8123871FAC7}"/>
                    </a:ext>
                  </a:extLst>
                </p:cNvPr>
                <p:cNvPicPr>
                  <a:picLocks noChangeAspect="1"/>
                </p:cNvPicPr>
                <p:nvPr/>
              </p:nvPicPr>
              <p:blipFill>
                <a:blip r:embed="rId6"/>
                <a:stretch>
                  <a:fillRect/>
                </a:stretch>
              </p:blipFill>
              <p:spPr>
                <a:xfrm rot="21391558">
                  <a:off x="1720138" y="2033553"/>
                  <a:ext cx="1991227" cy="2353084"/>
                </a:xfrm>
                <a:prstGeom prst="rect">
                  <a:avLst/>
                </a:prstGeom>
                <a:effectLst/>
              </p:spPr>
            </p:pic>
            <p:pic>
              <p:nvPicPr>
                <p:cNvPr id="37" name="Grafik 36">
                  <a:extLst>
                    <a:ext uri="{FF2B5EF4-FFF2-40B4-BE49-F238E27FC236}">
                      <a16:creationId xmlns:a16="http://schemas.microsoft.com/office/drawing/2014/main" id="{F8BD4DB9-97AF-4DF8-B548-37A17691C830}"/>
                    </a:ext>
                  </a:extLst>
                </p:cNvPr>
                <p:cNvPicPr>
                  <a:picLocks noChangeAspect="1"/>
                </p:cNvPicPr>
                <p:nvPr/>
              </p:nvPicPr>
              <p:blipFill>
                <a:blip r:embed="rId7"/>
                <a:stretch>
                  <a:fillRect/>
                </a:stretch>
              </p:blipFill>
              <p:spPr>
                <a:xfrm rot="20793555">
                  <a:off x="1563407" y="2821490"/>
                  <a:ext cx="2272304" cy="2520382"/>
                </a:xfrm>
                <a:prstGeom prst="rect">
                  <a:avLst/>
                </a:prstGeom>
                <a:effectLst>
                  <a:outerShdw blurRad="228600" dist="127001" dir="2700000" algn="tl" rotWithShape="0">
                    <a:srgbClr val="808080">
                      <a:alpha val="73000"/>
                    </a:srgbClr>
                  </a:outerShdw>
                </a:effectLst>
              </p:spPr>
            </p:pic>
            <p:pic>
              <p:nvPicPr>
                <p:cNvPr id="38" name="Grafik 37">
                  <a:extLst>
                    <a:ext uri="{FF2B5EF4-FFF2-40B4-BE49-F238E27FC236}">
                      <a16:creationId xmlns:a16="http://schemas.microsoft.com/office/drawing/2014/main" id="{7ECFB80D-99BD-430E-A4E1-AD16247F85A4}"/>
                    </a:ext>
                  </a:extLst>
                </p:cNvPr>
                <p:cNvPicPr>
                  <a:picLocks noChangeAspect="1"/>
                </p:cNvPicPr>
                <p:nvPr/>
              </p:nvPicPr>
              <p:blipFill>
                <a:blip r:embed="rId8"/>
                <a:stretch>
                  <a:fillRect/>
                </a:stretch>
              </p:blipFill>
              <p:spPr>
                <a:xfrm rot="319552">
                  <a:off x="4348036" y="2017568"/>
                  <a:ext cx="2030503" cy="2224751"/>
                </a:xfrm>
                <a:prstGeom prst="rect">
                  <a:avLst/>
                </a:prstGeom>
                <a:effectLst/>
              </p:spPr>
            </p:pic>
            <p:pic>
              <p:nvPicPr>
                <p:cNvPr id="39" name="Picture 5" descr="C:\Users\Kirsten\OneDrive\gfz\screenshots\ICDP-Landing-Page.jpg">
                  <a:extLst>
                    <a:ext uri="{FF2B5EF4-FFF2-40B4-BE49-F238E27FC236}">
                      <a16:creationId xmlns:a16="http://schemas.microsoft.com/office/drawing/2014/main" id="{2EA47836-545C-43AF-9212-4AAF511B861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4978"/>
                <a:stretch/>
              </p:blipFill>
              <p:spPr bwMode="auto">
                <a:xfrm rot="530899">
                  <a:off x="2629767" y="2552775"/>
                  <a:ext cx="2289715" cy="2879034"/>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rgbClr val="FFFFFF"/>
                      </a:solidFill>
                    </a14:hiddenFill>
                  </a:ext>
                </a:extLst>
              </p:spPr>
            </p:pic>
            <p:grpSp>
              <p:nvGrpSpPr>
                <p:cNvPr id="41" name="Gruppieren 40">
                  <a:extLst>
                    <a:ext uri="{FF2B5EF4-FFF2-40B4-BE49-F238E27FC236}">
                      <a16:creationId xmlns:a16="http://schemas.microsoft.com/office/drawing/2014/main" id="{2064C0ED-2B60-4C5E-A4D5-034D2E25F5CF}"/>
                    </a:ext>
                  </a:extLst>
                </p:cNvPr>
                <p:cNvGrpSpPr/>
                <p:nvPr/>
              </p:nvGrpSpPr>
              <p:grpSpPr>
                <a:xfrm rot="847626">
                  <a:off x="3749528" y="3332427"/>
                  <a:ext cx="2185703" cy="3061596"/>
                  <a:chOff x="5329238" y="3105150"/>
                  <a:chExt cx="1898530" cy="2659342"/>
                </a:xfrm>
              </p:grpSpPr>
              <p:pic>
                <p:nvPicPr>
                  <p:cNvPr id="42" name="Grafik 41">
                    <a:extLst>
                      <a:ext uri="{FF2B5EF4-FFF2-40B4-BE49-F238E27FC236}">
                        <a16:creationId xmlns:a16="http://schemas.microsoft.com/office/drawing/2014/main" id="{4B05C7D1-DE25-426D-8414-65D9E8DD38E3}"/>
                      </a:ext>
                    </a:extLst>
                  </p:cNvPr>
                  <p:cNvPicPr>
                    <a:picLocks noChangeAspect="1"/>
                  </p:cNvPicPr>
                  <p:nvPr/>
                </p:nvPicPr>
                <p:blipFill rotWithShape="1">
                  <a:blip r:embed="rId10"/>
                  <a:srcRect l="9884" t="512" r="9109" b="60711"/>
                  <a:stretch/>
                </p:blipFill>
                <p:spPr>
                  <a:xfrm>
                    <a:off x="5329238" y="3105150"/>
                    <a:ext cx="1898530" cy="2659342"/>
                  </a:xfrm>
                  <a:prstGeom prst="rect">
                    <a:avLst/>
                  </a:prstGeom>
                  <a:effectLst/>
                </p:spPr>
              </p:pic>
              <p:pic>
                <p:nvPicPr>
                  <p:cNvPr id="43" name="Grafik 42">
                    <a:extLst>
                      <a:ext uri="{FF2B5EF4-FFF2-40B4-BE49-F238E27FC236}">
                        <a16:creationId xmlns:a16="http://schemas.microsoft.com/office/drawing/2014/main" id="{A97DE4DA-0E01-4F9A-8D5E-17A3C8D04A90}"/>
                      </a:ext>
                    </a:extLst>
                  </p:cNvPr>
                  <p:cNvPicPr>
                    <a:picLocks noChangeAspect="1"/>
                  </p:cNvPicPr>
                  <p:nvPr/>
                </p:nvPicPr>
                <p:blipFill rotWithShape="1">
                  <a:blip r:embed="rId10"/>
                  <a:srcRect l="36361" t="59186" r="9116" b="28299"/>
                  <a:stretch/>
                </p:blipFill>
                <p:spPr>
                  <a:xfrm>
                    <a:off x="5949953" y="4906212"/>
                    <a:ext cx="1277815" cy="858280"/>
                  </a:xfrm>
                  <a:prstGeom prst="rect">
                    <a:avLst/>
                  </a:prstGeom>
                </p:spPr>
              </p:pic>
            </p:grpSp>
          </p:grpSp>
          <p:grpSp>
            <p:nvGrpSpPr>
              <p:cNvPr id="5" name="Gruppieren 4">
                <a:extLst>
                  <a:ext uri="{FF2B5EF4-FFF2-40B4-BE49-F238E27FC236}">
                    <a16:creationId xmlns:a16="http://schemas.microsoft.com/office/drawing/2014/main" id="{D106F195-49C4-4188-8872-33C53CFCF292}"/>
                  </a:ext>
                </a:extLst>
              </p:cNvPr>
              <p:cNvGrpSpPr/>
              <p:nvPr/>
            </p:nvGrpSpPr>
            <p:grpSpPr>
              <a:xfrm>
                <a:off x="5172605" y="1848972"/>
                <a:ext cx="1661439" cy="2199335"/>
                <a:chOff x="537006" y="-1782843"/>
                <a:chExt cx="2747729" cy="3637315"/>
              </a:xfrm>
              <a:effectLst/>
            </p:grpSpPr>
            <p:pic>
              <p:nvPicPr>
                <p:cNvPr id="4" name="Grafik 3">
                  <a:extLst>
                    <a:ext uri="{FF2B5EF4-FFF2-40B4-BE49-F238E27FC236}">
                      <a16:creationId xmlns:a16="http://schemas.microsoft.com/office/drawing/2014/main" id="{0B0FF2EB-A99B-4E6C-935A-7254197FEC49}"/>
                    </a:ext>
                  </a:extLst>
                </p:cNvPr>
                <p:cNvPicPr>
                  <a:picLocks noChangeAspect="1"/>
                </p:cNvPicPr>
                <p:nvPr/>
              </p:nvPicPr>
              <p:blipFill rotWithShape="1">
                <a:blip r:embed="rId11"/>
                <a:srcRect l="9448" t="373" r="9322" b="72930"/>
                <a:stretch/>
              </p:blipFill>
              <p:spPr>
                <a:xfrm>
                  <a:off x="537006" y="-1782843"/>
                  <a:ext cx="2747729" cy="3637315"/>
                </a:xfrm>
                <a:prstGeom prst="rect">
                  <a:avLst/>
                </a:prstGeom>
                <a:effectLst/>
              </p:spPr>
            </p:pic>
            <p:pic>
              <p:nvPicPr>
                <p:cNvPr id="44" name="Grafik 43">
                  <a:extLst>
                    <a:ext uri="{FF2B5EF4-FFF2-40B4-BE49-F238E27FC236}">
                      <a16:creationId xmlns:a16="http://schemas.microsoft.com/office/drawing/2014/main" id="{9B26F2F5-8681-46ED-B656-EC0DB3FAE3AA}"/>
                    </a:ext>
                  </a:extLst>
                </p:cNvPr>
                <p:cNvPicPr>
                  <a:picLocks noChangeAspect="1"/>
                </p:cNvPicPr>
                <p:nvPr/>
              </p:nvPicPr>
              <p:blipFill rotWithShape="1">
                <a:blip r:embed="rId11"/>
                <a:srcRect l="36378" t="28818" r="10727" b="64244"/>
                <a:stretch/>
              </p:blipFill>
              <p:spPr>
                <a:xfrm>
                  <a:off x="1455649" y="909097"/>
                  <a:ext cx="1789218" cy="945374"/>
                </a:xfrm>
                <a:prstGeom prst="rect">
                  <a:avLst/>
                </a:prstGeom>
                <a:effectLst/>
              </p:spPr>
            </p:pic>
          </p:grpSp>
          <p:pic>
            <p:nvPicPr>
              <p:cNvPr id="10" name="Grafik 9">
                <a:extLst>
                  <a:ext uri="{FF2B5EF4-FFF2-40B4-BE49-F238E27FC236}">
                    <a16:creationId xmlns:a16="http://schemas.microsoft.com/office/drawing/2014/main" id="{4F1074FE-AF39-4FB9-9CE4-B18749BF42D9}"/>
                  </a:ext>
                </a:extLst>
              </p:cNvPr>
              <p:cNvPicPr>
                <a:picLocks noChangeAspect="1"/>
              </p:cNvPicPr>
              <p:nvPr/>
            </p:nvPicPr>
            <p:blipFill rotWithShape="1">
              <a:blip r:embed="rId12"/>
              <a:srcRect l="10149" t="1431" r="9661" b="6853"/>
              <a:stretch/>
            </p:blipFill>
            <p:spPr>
              <a:xfrm rot="21207812">
                <a:off x="3722940" y="1862036"/>
                <a:ext cx="1654276" cy="2072060"/>
              </a:xfrm>
              <a:prstGeom prst="rect">
                <a:avLst/>
              </a:prstGeom>
            </p:spPr>
          </p:pic>
        </p:grpSp>
        <p:sp>
          <p:nvSpPr>
            <p:cNvPr id="34" name="Rechteck 33">
              <a:extLst>
                <a:ext uri="{FF2B5EF4-FFF2-40B4-BE49-F238E27FC236}">
                  <a16:creationId xmlns:a16="http://schemas.microsoft.com/office/drawing/2014/main" id="{ACE5DF42-513F-4D03-B810-2E6921E49434}"/>
                </a:ext>
              </a:extLst>
            </p:cNvPr>
            <p:cNvSpPr/>
            <p:nvPr/>
          </p:nvSpPr>
          <p:spPr>
            <a:xfrm>
              <a:off x="5821900" y="2610833"/>
              <a:ext cx="2556596" cy="554112"/>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mj-lt"/>
                  <a:ea typeface="ＭＳ Ｐゴシック" panose="020B0600070205080204" pitchFamily="34" charset="-128"/>
                  <a:cs typeface="Calibri" panose="020F0502020204030204" pitchFamily="34" charset="0"/>
                </a:rPr>
                <a:t>Different layouts for DOI Landing Pages</a:t>
              </a:r>
              <a:endParaRPr kumimoji="0" lang="de-DE" sz="2000" b="0" i="0" u="none" strike="noStrike" kern="1200" cap="none" spc="0" normalizeH="0" baseline="0" noProof="0" dirty="0">
                <a:ln>
                  <a:noFill/>
                </a:ln>
                <a:effectLst/>
                <a:uLnTx/>
                <a:uFillTx/>
                <a:latin typeface="+mj-lt"/>
                <a:ea typeface="ＭＳ Ｐゴシック" panose="020B0600070205080204" pitchFamily="34" charset="-128"/>
                <a:cs typeface="+mn-cs"/>
              </a:endParaRPr>
            </a:p>
          </p:txBody>
        </p:sp>
      </p:grpSp>
      <p:grpSp>
        <p:nvGrpSpPr>
          <p:cNvPr id="75" name="Gruppieren 74">
            <a:extLst>
              <a:ext uri="{FF2B5EF4-FFF2-40B4-BE49-F238E27FC236}">
                <a16:creationId xmlns:a16="http://schemas.microsoft.com/office/drawing/2014/main" id="{919E74C9-888C-42FA-9845-465B3B4E4443}"/>
              </a:ext>
            </a:extLst>
          </p:cNvPr>
          <p:cNvGrpSpPr/>
          <p:nvPr/>
        </p:nvGrpSpPr>
        <p:grpSpPr>
          <a:xfrm>
            <a:off x="362255" y="1018955"/>
            <a:ext cx="5398135" cy="2962063"/>
            <a:chOff x="153841" y="1074700"/>
            <a:chExt cx="5398135" cy="2962063"/>
          </a:xfrm>
        </p:grpSpPr>
        <p:grpSp>
          <p:nvGrpSpPr>
            <p:cNvPr id="58" name="Gruppieren 57">
              <a:extLst>
                <a:ext uri="{FF2B5EF4-FFF2-40B4-BE49-F238E27FC236}">
                  <a16:creationId xmlns:a16="http://schemas.microsoft.com/office/drawing/2014/main" id="{1CF9BEF3-FD7B-429F-8373-D07D1109E85C}"/>
                </a:ext>
              </a:extLst>
            </p:cNvPr>
            <p:cNvGrpSpPr/>
            <p:nvPr/>
          </p:nvGrpSpPr>
          <p:grpSpPr>
            <a:xfrm>
              <a:off x="153841" y="1593282"/>
              <a:ext cx="5398135" cy="2443481"/>
              <a:chOff x="62307" y="1529582"/>
              <a:chExt cx="5398135" cy="2443481"/>
            </a:xfrm>
          </p:grpSpPr>
          <p:grpSp>
            <p:nvGrpSpPr>
              <p:cNvPr id="48" name="Gruppieren 47">
                <a:extLst>
                  <a:ext uri="{FF2B5EF4-FFF2-40B4-BE49-F238E27FC236}">
                    <a16:creationId xmlns:a16="http://schemas.microsoft.com/office/drawing/2014/main" id="{9F7D1D4F-25BB-45C8-813C-29F7CA2C7960}"/>
                  </a:ext>
                </a:extLst>
              </p:cNvPr>
              <p:cNvGrpSpPr/>
              <p:nvPr/>
            </p:nvGrpSpPr>
            <p:grpSpPr>
              <a:xfrm>
                <a:off x="199001" y="3111815"/>
                <a:ext cx="3532829" cy="861248"/>
                <a:chOff x="-142913" y="3889823"/>
                <a:chExt cx="3867246" cy="848409"/>
              </a:xfrm>
            </p:grpSpPr>
            <p:pic>
              <p:nvPicPr>
                <p:cNvPr id="49" name="Grafik 48">
                  <a:extLst>
                    <a:ext uri="{FF2B5EF4-FFF2-40B4-BE49-F238E27FC236}">
                      <a16:creationId xmlns:a16="http://schemas.microsoft.com/office/drawing/2014/main" id="{9D447736-7CD5-4D10-8334-B93C72FA900E}"/>
                    </a:ext>
                  </a:extLst>
                </p:cNvPr>
                <p:cNvPicPr>
                  <a:picLocks noChangeAspect="1"/>
                </p:cNvPicPr>
                <p:nvPr/>
              </p:nvPicPr>
              <p:blipFill>
                <a:blip r:embed="rId13"/>
                <a:stretch>
                  <a:fillRect/>
                </a:stretch>
              </p:blipFill>
              <p:spPr>
                <a:xfrm>
                  <a:off x="-142913" y="3889823"/>
                  <a:ext cx="3061719" cy="848409"/>
                </a:xfrm>
                <a:prstGeom prst="rect">
                  <a:avLst/>
                </a:prstGeom>
                <a:effectLst/>
              </p:spPr>
            </p:pic>
            <p:sp>
              <p:nvSpPr>
                <p:cNvPr id="50" name="Rechteck 49">
                  <a:extLst>
                    <a:ext uri="{FF2B5EF4-FFF2-40B4-BE49-F238E27FC236}">
                      <a16:creationId xmlns:a16="http://schemas.microsoft.com/office/drawing/2014/main" id="{830093F5-EE61-4B53-81B2-04B55CF25B00}"/>
                    </a:ext>
                  </a:extLst>
                </p:cNvPr>
                <p:cNvSpPr/>
                <p:nvPr/>
              </p:nvSpPr>
              <p:spPr>
                <a:xfrm>
                  <a:off x="792717" y="4082232"/>
                  <a:ext cx="2931616" cy="363826"/>
                </a:xfrm>
                <a:prstGeom prst="rect">
                  <a:avLst/>
                </a:prstGeom>
                <a:solidFill>
                  <a:schemeClr val="bg1"/>
                </a:solidFill>
              </p:spPr>
              <p:txBody>
                <a:bodyPr wrap="square">
                  <a:spAutoFit/>
                </a:bodyPr>
                <a:lstStyle/>
                <a:p>
                  <a:pPr algn="ctr">
                    <a:spcBef>
                      <a:spcPts val="200"/>
                    </a:spcBef>
                    <a:spcAft>
                      <a:spcPts val="200"/>
                    </a:spcAft>
                  </a:pPr>
                  <a:r>
                    <a:rPr lang="en-US" dirty="0">
                      <a:latin typeface="+mj-lt"/>
                      <a:cs typeface="Calibri" panose="020F0502020204030204" pitchFamily="34" charset="0"/>
                    </a:rPr>
                    <a:t>INSPIRE keywords</a:t>
                  </a:r>
                </a:p>
              </p:txBody>
            </p:sp>
          </p:grpSp>
          <p:grpSp>
            <p:nvGrpSpPr>
              <p:cNvPr id="45" name="Gruppieren 44">
                <a:extLst>
                  <a:ext uri="{FF2B5EF4-FFF2-40B4-BE49-F238E27FC236}">
                    <a16:creationId xmlns:a16="http://schemas.microsoft.com/office/drawing/2014/main" id="{5674C204-07FC-428A-BBB3-16B55AB51756}"/>
                  </a:ext>
                </a:extLst>
              </p:cNvPr>
              <p:cNvGrpSpPr/>
              <p:nvPr/>
            </p:nvGrpSpPr>
            <p:grpSpPr>
              <a:xfrm>
                <a:off x="62307" y="2380967"/>
                <a:ext cx="4885762" cy="811867"/>
                <a:chOff x="-190109" y="4272038"/>
                <a:chExt cx="4885762" cy="811867"/>
              </a:xfrm>
            </p:grpSpPr>
            <p:sp>
              <p:nvSpPr>
                <p:cNvPr id="47" name="Rechteck 46">
                  <a:extLst>
                    <a:ext uri="{FF2B5EF4-FFF2-40B4-BE49-F238E27FC236}">
                      <a16:creationId xmlns:a16="http://schemas.microsoft.com/office/drawing/2014/main" id="{C23A78EF-7317-43EF-96A5-9C2516E28666}"/>
                    </a:ext>
                  </a:extLst>
                </p:cNvPr>
                <p:cNvSpPr/>
                <p:nvPr/>
              </p:nvSpPr>
              <p:spPr>
                <a:xfrm>
                  <a:off x="-190109" y="4272038"/>
                  <a:ext cx="4885762" cy="646331"/>
                </a:xfrm>
                <a:prstGeom prst="rect">
                  <a:avLst/>
                </a:prstGeom>
                <a:solidFill>
                  <a:schemeClr val="bg1"/>
                </a:solidFill>
              </p:spPr>
              <p:txBody>
                <a:bodyPr wrap="square">
                  <a:spAutoFit/>
                </a:bodyPr>
                <a:lstStyle/>
                <a:p>
                  <a:r>
                    <a:rPr lang="en-US" b="1" dirty="0" err="1">
                      <a:latin typeface="+mj-lt"/>
                      <a:cs typeface="Calibri" panose="020F0502020204030204" pitchFamily="34" charset="0"/>
                    </a:rPr>
                    <a:t>GeoSciML</a:t>
                  </a:r>
                  <a:r>
                    <a:rPr lang="en-US" b="1" dirty="0">
                      <a:latin typeface="+mj-lt"/>
                      <a:cs typeface="Calibri" panose="020F0502020204030204" pitchFamily="34" charset="0"/>
                    </a:rPr>
                    <a:t>: </a:t>
                  </a:r>
                  <a:r>
                    <a:rPr lang="en-US" dirty="0">
                      <a:latin typeface="+mj-lt"/>
                      <a:cs typeface="Calibri" panose="020F0502020204030204" pitchFamily="34" charset="0"/>
                    </a:rPr>
                    <a:t>Geoscience Vocabularies for Linked Data</a:t>
                  </a:r>
                </a:p>
              </p:txBody>
            </p:sp>
            <p:pic>
              <p:nvPicPr>
                <p:cNvPr id="46" name="Grafik 45">
                  <a:extLst>
                    <a:ext uri="{FF2B5EF4-FFF2-40B4-BE49-F238E27FC236}">
                      <a16:creationId xmlns:a16="http://schemas.microsoft.com/office/drawing/2014/main" id="{E3E2C855-FB2C-411C-BC3F-EA35E1C70186}"/>
                    </a:ext>
                  </a:extLst>
                </p:cNvPr>
                <p:cNvPicPr>
                  <a:picLocks noChangeAspect="1"/>
                </p:cNvPicPr>
                <p:nvPr/>
              </p:nvPicPr>
              <p:blipFill rotWithShape="1">
                <a:blip r:embed="rId14"/>
                <a:srcRect l="19366" r="3553" b="62307"/>
                <a:stretch/>
              </p:blipFill>
              <p:spPr>
                <a:xfrm>
                  <a:off x="1271383" y="4661185"/>
                  <a:ext cx="3175470" cy="422720"/>
                </a:xfrm>
                <a:prstGeom prst="rect">
                  <a:avLst/>
                </a:prstGeom>
                <a:effectLst/>
              </p:spPr>
            </p:pic>
          </p:grpSp>
          <p:pic>
            <p:nvPicPr>
              <p:cNvPr id="55" name="Grafik 54">
                <a:extLst>
                  <a:ext uri="{FF2B5EF4-FFF2-40B4-BE49-F238E27FC236}">
                    <a16:creationId xmlns:a16="http://schemas.microsoft.com/office/drawing/2014/main" id="{8E550600-3D9D-4234-9A8F-73EC364A20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04237" y="1580975"/>
                <a:ext cx="556205" cy="603019"/>
              </a:xfrm>
              <a:prstGeom prst="rect">
                <a:avLst/>
              </a:prstGeom>
            </p:spPr>
          </p:pic>
          <p:grpSp>
            <p:nvGrpSpPr>
              <p:cNvPr id="15" name="Gruppieren 14">
                <a:extLst>
                  <a:ext uri="{FF2B5EF4-FFF2-40B4-BE49-F238E27FC236}">
                    <a16:creationId xmlns:a16="http://schemas.microsoft.com/office/drawing/2014/main" id="{6D7164BA-4BB2-4F2A-8C17-31ADAADB36EA}"/>
                  </a:ext>
                </a:extLst>
              </p:cNvPr>
              <p:cNvGrpSpPr/>
              <p:nvPr/>
            </p:nvGrpSpPr>
            <p:grpSpPr>
              <a:xfrm>
                <a:off x="160659" y="1529582"/>
                <a:ext cx="4327159" cy="740681"/>
                <a:chOff x="415015" y="1376923"/>
                <a:chExt cx="4327159" cy="740681"/>
              </a:xfrm>
            </p:grpSpPr>
            <p:pic>
              <p:nvPicPr>
                <p:cNvPr id="14" name="Grafik 13">
                  <a:extLst>
                    <a:ext uri="{FF2B5EF4-FFF2-40B4-BE49-F238E27FC236}">
                      <a16:creationId xmlns:a16="http://schemas.microsoft.com/office/drawing/2014/main" id="{0B749F33-C6E0-487A-B482-9D8DF53D9BA4}"/>
                    </a:ext>
                  </a:extLst>
                </p:cNvPr>
                <p:cNvPicPr>
                  <a:picLocks noChangeAspect="1"/>
                </p:cNvPicPr>
                <p:nvPr/>
              </p:nvPicPr>
              <p:blipFill rotWithShape="1">
                <a:blip r:embed="rId16"/>
                <a:srcRect r="5992" b="18629"/>
                <a:stretch/>
              </p:blipFill>
              <p:spPr>
                <a:xfrm>
                  <a:off x="415015" y="1376923"/>
                  <a:ext cx="4327159" cy="740681"/>
                </a:xfrm>
                <a:prstGeom prst="rect">
                  <a:avLst/>
                </a:prstGeom>
              </p:spPr>
            </p:pic>
            <p:pic>
              <p:nvPicPr>
                <p:cNvPr id="56" name="Grafik 55">
                  <a:extLst>
                    <a:ext uri="{FF2B5EF4-FFF2-40B4-BE49-F238E27FC236}">
                      <a16:creationId xmlns:a16="http://schemas.microsoft.com/office/drawing/2014/main" id="{EC59A3B2-1687-4F86-94E9-6F1E3D3435A1}"/>
                    </a:ext>
                  </a:extLst>
                </p:cNvPr>
                <p:cNvPicPr>
                  <a:picLocks noChangeAspect="1"/>
                </p:cNvPicPr>
                <p:nvPr/>
              </p:nvPicPr>
              <p:blipFill>
                <a:blip r:embed="rId17"/>
                <a:stretch>
                  <a:fillRect/>
                </a:stretch>
              </p:blipFill>
              <p:spPr>
                <a:xfrm>
                  <a:off x="527960" y="1454755"/>
                  <a:ext cx="658555" cy="573845"/>
                </a:xfrm>
                <a:prstGeom prst="rect">
                  <a:avLst/>
                </a:prstGeom>
              </p:spPr>
            </p:pic>
            <p:sp>
              <p:nvSpPr>
                <p:cNvPr id="57" name="Rechteck 56">
                  <a:extLst>
                    <a:ext uri="{FF2B5EF4-FFF2-40B4-BE49-F238E27FC236}">
                      <a16:creationId xmlns:a16="http://schemas.microsoft.com/office/drawing/2014/main" id="{143D00C0-9D3F-446D-B4CB-6A858A4A683E}"/>
                    </a:ext>
                  </a:extLst>
                </p:cNvPr>
                <p:cNvSpPr/>
                <p:nvPr/>
              </p:nvSpPr>
              <p:spPr>
                <a:xfrm>
                  <a:off x="1254503" y="1406661"/>
                  <a:ext cx="3291288" cy="646331"/>
                </a:xfrm>
                <a:prstGeom prst="rect">
                  <a:avLst/>
                </a:prstGeom>
              </p:spPr>
              <p:txBody>
                <a:bodyPr wrap="square">
                  <a:spAutoFit/>
                </a:bodyPr>
                <a:lstStyle/>
                <a:p>
                  <a:pPr algn="ctr"/>
                  <a:r>
                    <a:rPr lang="en-US" dirty="0">
                      <a:solidFill>
                        <a:schemeClr val="bg1"/>
                      </a:solidFill>
                      <a:cs typeface="Calibri" panose="020F0502020204030204" pitchFamily="34" charset="0"/>
                    </a:rPr>
                    <a:t>Global Change Master Directory (GCMD) Keywords</a:t>
                  </a:r>
                  <a:endParaRPr lang="de-DE" dirty="0">
                    <a:solidFill>
                      <a:schemeClr val="bg1"/>
                    </a:solidFill>
                    <a:cs typeface="Calibri" panose="020F0502020204030204" pitchFamily="34" charset="0"/>
                  </a:endParaRPr>
                </a:p>
              </p:txBody>
            </p:sp>
          </p:grpSp>
        </p:grpSp>
        <p:sp>
          <p:nvSpPr>
            <p:cNvPr id="60" name="Textfeld 59">
              <a:extLst>
                <a:ext uri="{FF2B5EF4-FFF2-40B4-BE49-F238E27FC236}">
                  <a16:creationId xmlns:a16="http://schemas.microsoft.com/office/drawing/2014/main" id="{F07B1D06-9E57-4A77-B159-850BC5192A91}"/>
                </a:ext>
              </a:extLst>
            </p:cNvPr>
            <p:cNvSpPr txBox="1"/>
            <p:nvPr/>
          </p:nvSpPr>
          <p:spPr>
            <a:xfrm>
              <a:off x="163996" y="1074700"/>
              <a:ext cx="4621320" cy="461665"/>
            </a:xfrm>
            <a:prstGeom prst="rect">
              <a:avLst/>
            </a:prstGeom>
            <a:noFill/>
          </p:spPr>
          <p:txBody>
            <a:bodyPr wrap="square">
              <a:spAutoFit/>
            </a:bodyPr>
            <a:lstStyle/>
            <a:p>
              <a:r>
                <a:rPr kumimoji="0" lang="en-US" sz="2400" b="0" i="0" u="none" strike="noStrike" kern="1200" cap="none" spc="0" normalizeH="0" baseline="0" noProof="0" dirty="0">
                  <a:ln>
                    <a:noFill/>
                  </a:ln>
                  <a:effectLst/>
                  <a:uLnTx/>
                  <a:uFillTx/>
                  <a:latin typeface="+mj-lt"/>
                  <a:ea typeface="ＭＳ Ｐゴシック" panose="020B0600070205080204" pitchFamily="34" charset="-128"/>
                  <a:cs typeface="Calibri" panose="020F0502020204030204" pitchFamily="34" charset="0"/>
                </a:rPr>
                <a:t>Domain vocabularies</a:t>
              </a:r>
              <a:endParaRPr lang="de-DE" sz="2400" dirty="0"/>
            </a:p>
          </p:txBody>
        </p:sp>
      </p:grpSp>
    </p:spTree>
    <p:extLst>
      <p:ext uri="{BB962C8B-B14F-4D97-AF65-F5344CB8AC3E}">
        <p14:creationId xmlns:p14="http://schemas.microsoft.com/office/powerpoint/2010/main" val="27009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B1E26B3-6157-4FF7-A3BB-3611EF3F86F2}"/>
              </a:ext>
            </a:extLst>
          </p:cNvPr>
          <p:cNvSpPr/>
          <p:nvPr/>
        </p:nvSpPr>
        <p:spPr bwMode="auto">
          <a:xfrm>
            <a:off x="0" y="6187440"/>
            <a:ext cx="12192000" cy="670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4C9F44F7-B0BE-4E6F-B320-53A426E2C4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0045" y="1157175"/>
            <a:ext cx="4840117" cy="5123848"/>
          </a:xfrm>
          <a:prstGeom prst="rect">
            <a:avLst/>
          </a:prstGeom>
        </p:spPr>
      </p:pic>
      <p:sp>
        <p:nvSpPr>
          <p:cNvPr id="7" name="Titel 1">
            <a:extLst>
              <a:ext uri="{FF2B5EF4-FFF2-40B4-BE49-F238E27FC236}">
                <a16:creationId xmlns:a16="http://schemas.microsoft.com/office/drawing/2014/main" id="{D3917924-1168-49C1-A449-FEB28B93D9C1}"/>
              </a:ext>
            </a:extLst>
          </p:cNvPr>
          <p:cNvSpPr>
            <a:spLocks noGrp="1"/>
          </p:cNvSpPr>
          <p:nvPr>
            <p:ph type="title"/>
          </p:nvPr>
        </p:nvSpPr>
        <p:spPr>
          <a:xfrm>
            <a:off x="259882" y="0"/>
            <a:ext cx="11728918" cy="1241659"/>
          </a:xfrm>
        </p:spPr>
        <p:txBody>
          <a:bodyPr/>
          <a:lstStyle/>
          <a:p>
            <a:pPr algn="l"/>
            <a:r>
              <a:rPr lang="de-DE" dirty="0"/>
              <a:t>Data </a:t>
            </a:r>
            <a:r>
              <a:rPr lang="de-DE" dirty="0" err="1"/>
              <a:t>curation</a:t>
            </a:r>
            <a:r>
              <a:rPr lang="de-DE" dirty="0"/>
              <a:t> </a:t>
            </a:r>
            <a:r>
              <a:rPr lang="de-DE" dirty="0" err="1"/>
              <a:t>example</a:t>
            </a:r>
            <a:endParaRPr lang="de-DE" dirty="0"/>
          </a:p>
        </p:txBody>
      </p:sp>
      <p:grpSp>
        <p:nvGrpSpPr>
          <p:cNvPr id="15" name="Gruppieren 14">
            <a:extLst>
              <a:ext uri="{FF2B5EF4-FFF2-40B4-BE49-F238E27FC236}">
                <a16:creationId xmlns:a16="http://schemas.microsoft.com/office/drawing/2014/main" id="{6BE69DEC-FD35-4BB0-A5A9-649F71E60051}"/>
              </a:ext>
            </a:extLst>
          </p:cNvPr>
          <p:cNvGrpSpPr/>
          <p:nvPr/>
        </p:nvGrpSpPr>
        <p:grpSpPr>
          <a:xfrm>
            <a:off x="6227004" y="314960"/>
            <a:ext cx="5617584" cy="6413316"/>
            <a:chOff x="6227004" y="314960"/>
            <a:chExt cx="5617584" cy="6413316"/>
          </a:xfrm>
        </p:grpSpPr>
        <p:pic>
          <p:nvPicPr>
            <p:cNvPr id="6" name="Grafik 5">
              <a:extLst>
                <a:ext uri="{FF2B5EF4-FFF2-40B4-BE49-F238E27FC236}">
                  <a16:creationId xmlns:a16="http://schemas.microsoft.com/office/drawing/2014/main" id="{8965D44D-4883-4603-86CA-F29765E0DE35}"/>
                </a:ext>
              </a:extLst>
            </p:cNvPr>
            <p:cNvPicPr>
              <a:picLocks noChangeAspect="1"/>
            </p:cNvPicPr>
            <p:nvPr/>
          </p:nvPicPr>
          <p:blipFill rotWithShape="1">
            <a:blip r:embed="rId4"/>
            <a:srcRect l="4376" t="2781" r="4936" b="8172"/>
            <a:stretch/>
          </p:blipFill>
          <p:spPr>
            <a:xfrm>
              <a:off x="6420051" y="314960"/>
              <a:ext cx="4617313" cy="6106860"/>
            </a:xfrm>
            <a:prstGeom prst="rect">
              <a:avLst/>
            </a:prstGeom>
          </p:spPr>
        </p:pic>
        <p:grpSp>
          <p:nvGrpSpPr>
            <p:cNvPr id="2" name="Gruppieren 1">
              <a:extLst>
                <a:ext uri="{FF2B5EF4-FFF2-40B4-BE49-F238E27FC236}">
                  <a16:creationId xmlns:a16="http://schemas.microsoft.com/office/drawing/2014/main" id="{DA5319B6-0651-4CB4-BD0E-C00A8F102289}"/>
                </a:ext>
              </a:extLst>
            </p:cNvPr>
            <p:cNvGrpSpPr/>
            <p:nvPr/>
          </p:nvGrpSpPr>
          <p:grpSpPr>
            <a:xfrm>
              <a:off x="6227004" y="1095173"/>
              <a:ext cx="5617584" cy="5633103"/>
              <a:chOff x="6227004" y="1095173"/>
              <a:chExt cx="5617584" cy="5633103"/>
            </a:xfrm>
          </p:grpSpPr>
          <p:grpSp>
            <p:nvGrpSpPr>
              <p:cNvPr id="13" name="Gruppieren 12">
                <a:extLst>
                  <a:ext uri="{FF2B5EF4-FFF2-40B4-BE49-F238E27FC236}">
                    <a16:creationId xmlns:a16="http://schemas.microsoft.com/office/drawing/2014/main" id="{5399B62D-F4A4-4EA4-B05E-8A130F994C5F}"/>
                  </a:ext>
                </a:extLst>
              </p:cNvPr>
              <p:cNvGrpSpPr/>
              <p:nvPr/>
            </p:nvGrpSpPr>
            <p:grpSpPr>
              <a:xfrm>
                <a:off x="6489143" y="1095173"/>
                <a:ext cx="5355445" cy="5185850"/>
                <a:chOff x="6489143" y="1095173"/>
                <a:chExt cx="5355445" cy="5185850"/>
              </a:xfrm>
            </p:grpSpPr>
            <p:sp>
              <p:nvSpPr>
                <p:cNvPr id="3" name="Rechteck 2">
                  <a:extLst>
                    <a:ext uri="{FF2B5EF4-FFF2-40B4-BE49-F238E27FC236}">
                      <a16:creationId xmlns:a16="http://schemas.microsoft.com/office/drawing/2014/main" id="{701A690D-0FA6-4151-BC57-3371D1AD7296}"/>
                    </a:ext>
                  </a:extLst>
                </p:cNvPr>
                <p:cNvSpPr/>
                <p:nvPr/>
              </p:nvSpPr>
              <p:spPr>
                <a:xfrm>
                  <a:off x="6489143" y="3920377"/>
                  <a:ext cx="1453019" cy="1785104"/>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Related</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references</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paper</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data</a:t>
                  </a:r>
                  <a:r>
                    <a:rPr lang="de-DE" sz="2200" dirty="0">
                      <a:latin typeface="Calibri" panose="020F0502020204030204" pitchFamily="34" charset="0"/>
                      <a:cs typeface="Calibri" panose="020F0502020204030204" pitchFamily="34" charset="0"/>
                    </a:rPr>
                    <a:t>, code, IGSNs</a:t>
                  </a:r>
                </a:p>
              </p:txBody>
            </p:sp>
            <p:sp>
              <p:nvSpPr>
                <p:cNvPr id="9" name="Rechteck 8">
                  <a:extLst>
                    <a:ext uri="{FF2B5EF4-FFF2-40B4-BE49-F238E27FC236}">
                      <a16:creationId xmlns:a16="http://schemas.microsoft.com/office/drawing/2014/main" id="{72E6BAD7-2AF5-4540-B831-02C131F0202A}"/>
                    </a:ext>
                  </a:extLst>
                </p:cNvPr>
                <p:cNvSpPr/>
                <p:nvPr/>
              </p:nvSpPr>
              <p:spPr>
                <a:xfrm>
                  <a:off x="10339729" y="5511582"/>
                  <a:ext cx="1453019" cy="769441"/>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Thematic</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keywords</a:t>
                  </a:r>
                  <a:endParaRPr lang="de-DE" sz="2200" dirty="0">
                    <a:latin typeface="Calibri" panose="020F0502020204030204" pitchFamily="34" charset="0"/>
                    <a:cs typeface="Calibri" panose="020F0502020204030204" pitchFamily="34" charset="0"/>
                  </a:endParaRPr>
                </a:p>
              </p:txBody>
            </p:sp>
            <p:sp>
              <p:nvSpPr>
                <p:cNvPr id="10" name="Rechteck 9">
                  <a:extLst>
                    <a:ext uri="{FF2B5EF4-FFF2-40B4-BE49-F238E27FC236}">
                      <a16:creationId xmlns:a16="http://schemas.microsoft.com/office/drawing/2014/main" id="{728EB6A2-00A4-433B-89FF-38D2E93CEFE4}"/>
                    </a:ext>
                  </a:extLst>
                </p:cNvPr>
                <p:cNvSpPr/>
                <p:nvPr/>
              </p:nvSpPr>
              <p:spPr>
                <a:xfrm>
                  <a:off x="10340124" y="4487663"/>
                  <a:ext cx="1453019" cy="769441"/>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Authors</a:t>
                  </a:r>
                  <a:r>
                    <a:rPr lang="de-DE" sz="2200" dirty="0">
                      <a:latin typeface="Calibri" panose="020F0502020204030204" pitchFamily="34" charset="0"/>
                      <a:cs typeface="Calibri" panose="020F0502020204030204" pitchFamily="34" charset="0"/>
                    </a:rPr>
                    <a:t>, ORCID etc.</a:t>
                  </a:r>
                </a:p>
              </p:txBody>
            </p:sp>
            <p:sp>
              <p:nvSpPr>
                <p:cNvPr id="11" name="Rechteck 10">
                  <a:extLst>
                    <a:ext uri="{FF2B5EF4-FFF2-40B4-BE49-F238E27FC236}">
                      <a16:creationId xmlns:a16="http://schemas.microsoft.com/office/drawing/2014/main" id="{C90315FA-E111-44C7-A6B8-B9BC6135A38C}"/>
                    </a:ext>
                  </a:extLst>
                </p:cNvPr>
                <p:cNvSpPr/>
                <p:nvPr/>
              </p:nvSpPr>
              <p:spPr>
                <a:xfrm>
                  <a:off x="10287888" y="2049053"/>
                  <a:ext cx="1556700" cy="430887"/>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a:latin typeface="Calibri" panose="020F0502020204030204" pitchFamily="34" charset="0"/>
                      <a:cs typeface="Calibri" panose="020F0502020204030204" pitchFamily="34" charset="0"/>
                    </a:rPr>
                    <a:t>Description</a:t>
                  </a:r>
                </a:p>
              </p:txBody>
            </p:sp>
            <p:sp>
              <p:nvSpPr>
                <p:cNvPr id="12" name="Rechteck 11">
                  <a:extLst>
                    <a:ext uri="{FF2B5EF4-FFF2-40B4-BE49-F238E27FC236}">
                      <a16:creationId xmlns:a16="http://schemas.microsoft.com/office/drawing/2014/main" id="{C2CFC3D9-4508-4C92-A8A5-FEC675A341B8}"/>
                    </a:ext>
                  </a:extLst>
                </p:cNvPr>
                <p:cNvSpPr/>
                <p:nvPr/>
              </p:nvSpPr>
              <p:spPr>
                <a:xfrm>
                  <a:off x="9214340" y="1095173"/>
                  <a:ext cx="2630248" cy="430887"/>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Citation</a:t>
                  </a:r>
                  <a:r>
                    <a:rPr lang="de-DE" sz="2200" dirty="0">
                      <a:latin typeface="Calibri" panose="020F0502020204030204" pitchFamily="34" charset="0"/>
                      <a:cs typeface="Calibri" panose="020F0502020204030204" pitchFamily="34" charset="0"/>
                    </a:rPr>
                    <a:t> and </a:t>
                  </a:r>
                  <a:r>
                    <a:rPr lang="de-DE" sz="2200" dirty="0" err="1">
                      <a:latin typeface="Calibri" panose="020F0502020204030204" pitchFamily="34" charset="0"/>
                      <a:cs typeface="Calibri" panose="020F0502020204030204" pitchFamily="34" charset="0"/>
                    </a:rPr>
                    <a:t>licence</a:t>
                  </a:r>
                  <a:r>
                    <a:rPr lang="de-DE" sz="2200" dirty="0">
                      <a:latin typeface="Calibri" panose="020F0502020204030204" pitchFamily="34" charset="0"/>
                      <a:cs typeface="Calibri" panose="020F0502020204030204" pitchFamily="34" charset="0"/>
                    </a:rPr>
                    <a:t> </a:t>
                  </a:r>
                </a:p>
              </p:txBody>
            </p:sp>
          </p:grpSp>
          <p:sp>
            <p:nvSpPr>
              <p:cNvPr id="14" name="Textfeld 13">
                <a:extLst>
                  <a:ext uri="{FF2B5EF4-FFF2-40B4-BE49-F238E27FC236}">
                    <a16:creationId xmlns:a16="http://schemas.microsoft.com/office/drawing/2014/main" id="{5C0DB1C7-9FF4-4821-B05B-2FEE4BD6F9F0}"/>
                  </a:ext>
                </a:extLst>
              </p:cNvPr>
              <p:cNvSpPr txBox="1"/>
              <p:nvPr/>
            </p:nvSpPr>
            <p:spPr>
              <a:xfrm>
                <a:off x="6510696" y="6420499"/>
                <a:ext cx="5303605" cy="307777"/>
              </a:xfrm>
              <a:prstGeom prst="rect">
                <a:avLst/>
              </a:prstGeom>
              <a:noFill/>
            </p:spPr>
            <p:txBody>
              <a:bodyPr wrap="square">
                <a:spAutoFit/>
              </a:bodyPr>
              <a:lstStyle/>
              <a:p>
                <a:pPr algn="ctr"/>
                <a:r>
                  <a:rPr lang="de-DE" sz="1400" dirty="0"/>
                  <a:t>https://doi.org/10.5880/GFZ.2.4.2024.001</a:t>
                </a:r>
              </a:p>
            </p:txBody>
          </p:sp>
          <p:pic>
            <p:nvPicPr>
              <p:cNvPr id="17" name="Grafik 16">
                <a:extLst>
                  <a:ext uri="{FF2B5EF4-FFF2-40B4-BE49-F238E27FC236}">
                    <a16:creationId xmlns:a16="http://schemas.microsoft.com/office/drawing/2014/main" id="{CDCC69C0-0B2F-4CDF-86B5-B057C7D54A66}"/>
                  </a:ext>
                </a:extLst>
              </p:cNvPr>
              <p:cNvPicPr>
                <a:picLocks noChangeAspect="1"/>
              </p:cNvPicPr>
              <p:nvPr/>
            </p:nvPicPr>
            <p:blipFill rotWithShape="1">
              <a:blip r:embed="rId5"/>
              <a:srcRect t="39351"/>
              <a:stretch/>
            </p:blipFill>
            <p:spPr>
              <a:xfrm>
                <a:off x="6227004" y="1753739"/>
                <a:ext cx="1715158" cy="430887"/>
              </a:xfrm>
              <a:prstGeom prst="rect">
                <a:avLst/>
              </a:prstGeom>
            </p:spPr>
          </p:pic>
        </p:grpSp>
      </p:grpSp>
      <p:sp>
        <p:nvSpPr>
          <p:cNvPr id="5" name="Textfeld 4">
            <a:extLst>
              <a:ext uri="{FF2B5EF4-FFF2-40B4-BE49-F238E27FC236}">
                <a16:creationId xmlns:a16="http://schemas.microsoft.com/office/drawing/2014/main" id="{A6B49491-D976-4D59-BA85-109E91D68238}"/>
              </a:ext>
            </a:extLst>
          </p:cNvPr>
          <p:cNvSpPr txBox="1"/>
          <p:nvPr/>
        </p:nvSpPr>
        <p:spPr>
          <a:xfrm>
            <a:off x="478155" y="1171575"/>
            <a:ext cx="1414780" cy="515620"/>
          </a:xfrm>
          <a:prstGeom prst="rect">
            <a:avLst/>
          </a:prstGeom>
          <a:gradFill flip="none" rotWithShape="1">
            <a:gsLst>
              <a:gs pos="0">
                <a:srgbClr val="0048A9"/>
              </a:gs>
              <a:gs pos="100000">
                <a:srgbClr val="0D69C1"/>
              </a:gs>
            </a:gsLst>
            <a:lin ang="0" scaled="1"/>
            <a:tileRect/>
          </a:gradFill>
        </p:spPr>
        <p:txBody>
          <a:bodyPr vert="horz" wrap="square" lIns="91440" tIns="45720" rIns="91440" bIns="45720" rtlCol="0">
            <a:spAutoFit/>
          </a:bodyPr>
          <a:lstStyle/>
          <a:p>
            <a:pPr algn="l" defTabSz="309563">
              <a:lnSpc>
                <a:spcPct val="110000"/>
              </a:lnSpc>
              <a:spcBef>
                <a:spcPts val="0"/>
              </a:spcBef>
              <a:spcAft>
                <a:spcPts val="0"/>
              </a:spcAft>
              <a:buFontTx/>
              <a:buNone/>
            </a:pPr>
            <a:endParaRPr lang="de-DE" kern="0" dirty="0"/>
          </a:p>
        </p:txBody>
      </p:sp>
      <p:sp>
        <p:nvSpPr>
          <p:cNvPr id="8" name="Textfeld 7">
            <a:extLst>
              <a:ext uri="{FF2B5EF4-FFF2-40B4-BE49-F238E27FC236}">
                <a16:creationId xmlns:a16="http://schemas.microsoft.com/office/drawing/2014/main" id="{A5DB7BA0-4B10-454D-829C-7156FDFB2815}"/>
              </a:ext>
            </a:extLst>
          </p:cNvPr>
          <p:cNvSpPr txBox="1"/>
          <p:nvPr/>
        </p:nvSpPr>
        <p:spPr>
          <a:xfrm>
            <a:off x="450044" y="1256059"/>
            <a:ext cx="4825523" cy="376065"/>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kern="0" dirty="0">
                <a:solidFill>
                  <a:schemeClr val="bg1"/>
                </a:solidFill>
              </a:rPr>
              <a:t>Self-service DOI via </a:t>
            </a:r>
            <a:r>
              <a:rPr lang="de-DE" kern="0" dirty="0" err="1">
                <a:solidFill>
                  <a:schemeClr val="bg1"/>
                </a:solidFill>
              </a:rPr>
              <a:t>generalist</a:t>
            </a:r>
            <a:r>
              <a:rPr lang="de-DE" kern="0" dirty="0">
                <a:solidFill>
                  <a:schemeClr val="bg1"/>
                </a:solidFill>
              </a:rPr>
              <a:t> </a:t>
            </a:r>
            <a:r>
              <a:rPr lang="de-DE" kern="0" dirty="0" err="1">
                <a:solidFill>
                  <a:schemeClr val="bg1"/>
                </a:solidFill>
              </a:rPr>
              <a:t>repository</a:t>
            </a:r>
            <a:endParaRPr lang="de-DE" kern="0" dirty="0">
              <a:solidFill>
                <a:schemeClr val="bg1"/>
              </a:solidFill>
            </a:endParaRPr>
          </a:p>
        </p:txBody>
      </p:sp>
    </p:spTree>
    <p:extLst>
      <p:ext uri="{BB962C8B-B14F-4D97-AF65-F5344CB8AC3E}">
        <p14:creationId xmlns:p14="http://schemas.microsoft.com/office/powerpoint/2010/main" val="10543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2BF6D89C-02DD-47AC-A9CD-02F1E9B890AC}"/>
              </a:ext>
            </a:extLst>
          </p:cNvPr>
          <p:cNvSpPr/>
          <p:nvPr/>
        </p:nvSpPr>
        <p:spPr bwMode="auto">
          <a:xfrm>
            <a:off x="0" y="6187440"/>
            <a:ext cx="6143974" cy="670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DE9A056E-14B5-4E49-9236-19D58CDF66A8}"/>
              </a:ext>
            </a:extLst>
          </p:cNvPr>
          <p:cNvSpPr>
            <a:spLocks noGrp="1"/>
          </p:cNvSpPr>
          <p:nvPr>
            <p:ph type="title"/>
          </p:nvPr>
        </p:nvSpPr>
        <p:spPr>
          <a:xfrm>
            <a:off x="415680" y="133683"/>
            <a:ext cx="11360160" cy="763200"/>
          </a:xfrm>
        </p:spPr>
        <p:txBody>
          <a:bodyPr>
            <a:normAutofit/>
          </a:bodyPr>
          <a:lstStyle/>
          <a:p>
            <a:r>
              <a:rPr lang="de-DE" sz="3600" b="1" dirty="0" err="1">
                <a:solidFill>
                  <a:schemeClr val="tx1"/>
                </a:solidFill>
                <a:latin typeface="+mj-lt"/>
              </a:rPr>
              <a:t>Curation</a:t>
            </a:r>
            <a:r>
              <a:rPr lang="de-DE" sz="3600" b="1" dirty="0">
                <a:solidFill>
                  <a:schemeClr val="tx1"/>
                </a:solidFill>
                <a:latin typeface="+mj-lt"/>
              </a:rPr>
              <a:t>: </a:t>
            </a:r>
            <a:r>
              <a:rPr lang="de-DE" sz="3600" b="1" dirty="0" err="1">
                <a:solidFill>
                  <a:schemeClr val="tx1"/>
                </a:solidFill>
                <a:latin typeface="+mj-lt"/>
              </a:rPr>
              <a:t>Citations</a:t>
            </a:r>
            <a:r>
              <a:rPr lang="de-DE" sz="3600" b="1" dirty="0">
                <a:solidFill>
                  <a:schemeClr val="tx1"/>
                </a:solidFill>
                <a:latin typeface="+mj-lt"/>
              </a:rPr>
              <a:t> in DOI </a:t>
            </a:r>
            <a:r>
              <a:rPr lang="de-DE" sz="3600" b="1" dirty="0" err="1">
                <a:solidFill>
                  <a:schemeClr val="tx1"/>
                </a:solidFill>
                <a:latin typeface="+mj-lt"/>
              </a:rPr>
              <a:t>Metadata</a:t>
            </a:r>
            <a:r>
              <a:rPr lang="de-DE" sz="3600" b="1" dirty="0">
                <a:solidFill>
                  <a:schemeClr val="tx1"/>
                </a:solidFill>
                <a:latin typeface="+mj-lt"/>
              </a:rPr>
              <a:t> </a:t>
            </a:r>
          </a:p>
        </p:txBody>
      </p:sp>
      <p:grpSp>
        <p:nvGrpSpPr>
          <p:cNvPr id="11" name="Gruppieren 10">
            <a:extLst>
              <a:ext uri="{FF2B5EF4-FFF2-40B4-BE49-F238E27FC236}">
                <a16:creationId xmlns:a16="http://schemas.microsoft.com/office/drawing/2014/main" id="{F4CA7EFD-31DD-4FBB-9CCE-B6324C67C0A3}"/>
              </a:ext>
            </a:extLst>
          </p:cNvPr>
          <p:cNvGrpSpPr/>
          <p:nvPr/>
        </p:nvGrpSpPr>
        <p:grpSpPr>
          <a:xfrm>
            <a:off x="1088629" y="888970"/>
            <a:ext cx="10292284" cy="5440270"/>
            <a:chOff x="203197" y="228601"/>
            <a:chExt cx="9136052" cy="4829111"/>
          </a:xfrm>
        </p:grpSpPr>
        <p:pic>
          <p:nvPicPr>
            <p:cNvPr id="4" name="Grafik 3">
              <a:extLst>
                <a:ext uri="{FF2B5EF4-FFF2-40B4-BE49-F238E27FC236}">
                  <a16:creationId xmlns:a16="http://schemas.microsoft.com/office/drawing/2014/main" id="{51A2FD71-FA27-42CB-9308-D5F4044D02D8}"/>
                </a:ext>
              </a:extLst>
            </p:cNvPr>
            <p:cNvPicPr>
              <a:picLocks noChangeAspect="1"/>
            </p:cNvPicPr>
            <p:nvPr/>
          </p:nvPicPr>
          <p:blipFill rotWithShape="1">
            <a:blip r:embed="rId2"/>
            <a:srcRect l="13057" t="826" r="12195" b="5221"/>
            <a:stretch/>
          </p:blipFill>
          <p:spPr>
            <a:xfrm>
              <a:off x="2115360" y="228601"/>
              <a:ext cx="2291555" cy="4829111"/>
            </a:xfrm>
            <a:prstGeom prst="rect">
              <a:avLst/>
            </a:prstGeom>
            <a:ln w="28575">
              <a:noFill/>
            </a:ln>
            <a:effectLst>
              <a:outerShdw blurRad="228600" dist="127001" dir="2700000" algn="tl" rotWithShape="0">
                <a:srgbClr val="808080">
                  <a:alpha val="73000"/>
                </a:srgbClr>
              </a:outerShdw>
            </a:effectLst>
          </p:spPr>
        </p:pic>
        <p:pic>
          <p:nvPicPr>
            <p:cNvPr id="5" name="Grafik 4">
              <a:extLst>
                <a:ext uri="{FF2B5EF4-FFF2-40B4-BE49-F238E27FC236}">
                  <a16:creationId xmlns:a16="http://schemas.microsoft.com/office/drawing/2014/main" id="{CE012141-B65B-4D20-A1B4-2AC1560B511C}"/>
                </a:ext>
              </a:extLst>
            </p:cNvPr>
            <p:cNvPicPr>
              <a:picLocks noChangeAspect="1"/>
            </p:cNvPicPr>
            <p:nvPr/>
          </p:nvPicPr>
          <p:blipFill rotWithShape="1">
            <a:blip r:embed="rId2"/>
            <a:srcRect l="13057" t="29401" r="61927" b="27284"/>
            <a:stretch/>
          </p:blipFill>
          <p:spPr>
            <a:xfrm>
              <a:off x="203197" y="330200"/>
              <a:ext cx="1628453" cy="4727511"/>
            </a:xfrm>
            <a:prstGeom prst="rect">
              <a:avLst/>
            </a:prstGeom>
            <a:ln w="28575">
              <a:noFill/>
            </a:ln>
            <a:effectLst>
              <a:outerShdw blurRad="228600" dist="127001" dir="2700000" algn="tl" rotWithShape="0">
                <a:srgbClr val="808080">
                  <a:alpha val="73000"/>
                </a:srgbClr>
              </a:outerShdw>
            </a:effectLst>
          </p:spPr>
        </p:pic>
        <p:cxnSp>
          <p:nvCxnSpPr>
            <p:cNvPr id="6" name="Gerader Verbinder 5">
              <a:extLst>
                <a:ext uri="{FF2B5EF4-FFF2-40B4-BE49-F238E27FC236}">
                  <a16:creationId xmlns:a16="http://schemas.microsoft.com/office/drawing/2014/main" id="{9F637F60-362F-4B57-91B8-C0DB245E7498}"/>
                </a:ext>
              </a:extLst>
            </p:cNvPr>
            <p:cNvCxnSpPr>
              <a:cxnSpLocks/>
            </p:cNvCxnSpPr>
            <p:nvPr/>
          </p:nvCxnSpPr>
          <p:spPr bwMode="auto">
            <a:xfrm>
              <a:off x="1765297" y="406400"/>
              <a:ext cx="350063" cy="1333500"/>
            </a:xfrm>
            <a:prstGeom prst="line">
              <a:avLst/>
            </a:prstGeom>
            <a:solidFill>
              <a:schemeClr val="accent1"/>
            </a:solidFill>
            <a:ln w="38100" cap="flat" cmpd="sng" algn="ctr">
              <a:solidFill>
                <a:srgbClr val="00835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A4C7F616-F350-4420-ABCB-86AB37D48FEB}"/>
                </a:ext>
              </a:extLst>
            </p:cNvPr>
            <p:cNvCxnSpPr>
              <a:cxnSpLocks/>
            </p:cNvCxnSpPr>
            <p:nvPr/>
          </p:nvCxnSpPr>
          <p:spPr bwMode="auto">
            <a:xfrm flipV="1">
              <a:off x="1765297" y="3890963"/>
              <a:ext cx="350063" cy="1085850"/>
            </a:xfrm>
            <a:prstGeom prst="line">
              <a:avLst/>
            </a:prstGeom>
            <a:solidFill>
              <a:schemeClr val="accent1"/>
            </a:solidFill>
            <a:ln w="38100" cap="flat" cmpd="sng" algn="ctr">
              <a:solidFill>
                <a:srgbClr val="FF83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Grafik 7">
              <a:extLst>
                <a:ext uri="{FF2B5EF4-FFF2-40B4-BE49-F238E27FC236}">
                  <a16:creationId xmlns:a16="http://schemas.microsoft.com/office/drawing/2014/main" id="{1DE9E52F-0434-4FC6-967A-E87CC2AA42C8}"/>
                </a:ext>
              </a:extLst>
            </p:cNvPr>
            <p:cNvPicPr>
              <a:picLocks noChangeAspect="1"/>
            </p:cNvPicPr>
            <p:nvPr/>
          </p:nvPicPr>
          <p:blipFill>
            <a:blip r:embed="rId3"/>
            <a:stretch>
              <a:fillRect/>
            </a:stretch>
          </p:blipFill>
          <p:spPr>
            <a:xfrm>
              <a:off x="4647829" y="1254567"/>
              <a:ext cx="4450078" cy="2457437"/>
            </a:xfrm>
            <a:prstGeom prst="rect">
              <a:avLst/>
            </a:prstGeom>
          </p:spPr>
        </p:pic>
        <p:sp>
          <p:nvSpPr>
            <p:cNvPr id="9" name="Textfeld 8">
              <a:extLst>
                <a:ext uri="{FF2B5EF4-FFF2-40B4-BE49-F238E27FC236}">
                  <a16:creationId xmlns:a16="http://schemas.microsoft.com/office/drawing/2014/main" id="{A5042D0E-D11D-4AB8-9155-F3C468A21CF5}"/>
                </a:ext>
              </a:extLst>
            </p:cNvPr>
            <p:cNvSpPr txBox="1"/>
            <p:nvPr/>
          </p:nvSpPr>
          <p:spPr>
            <a:xfrm>
              <a:off x="4690626" y="322853"/>
              <a:ext cx="4015223" cy="792283"/>
            </a:xfrm>
            <a:prstGeom prst="rect">
              <a:avLst/>
            </a:prstGeom>
            <a:noFill/>
          </p:spPr>
          <p:txBody>
            <a:bodyPr wrap="square" rtlCol="0">
              <a:spAutoFit/>
            </a:bodyPr>
            <a:lstStyle/>
            <a:p>
              <a:r>
                <a:rPr lang="de-DE" sz="2600" dirty="0" err="1">
                  <a:latin typeface="Calibri" panose="020F0502020204030204" pitchFamily="34" charset="0"/>
                  <a:cs typeface="Calibri" panose="020F0502020204030204" pitchFamily="34" charset="0"/>
                </a:rPr>
                <a:t>Citations</a:t>
              </a:r>
              <a:r>
                <a:rPr lang="de-DE" sz="2600" dirty="0">
                  <a:latin typeface="Calibri" panose="020F0502020204030204" pitchFamily="34" charset="0"/>
                  <a:cs typeface="Calibri" panose="020F0502020204030204" pitchFamily="34" charset="0"/>
                </a:rPr>
                <a:t> in (</a:t>
              </a:r>
              <a:r>
                <a:rPr lang="de-DE" sz="2600" dirty="0" err="1">
                  <a:latin typeface="Calibri" panose="020F0502020204030204" pitchFamily="34" charset="0"/>
                  <a:cs typeface="Calibri" panose="020F0502020204030204" pitchFamily="34" charset="0"/>
                </a:rPr>
                <a:t>machine-readable</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DataCite</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Metadata</a:t>
              </a:r>
              <a:r>
                <a:rPr lang="de-DE" sz="2600" dirty="0">
                  <a:latin typeface="Calibri" panose="020F0502020204030204" pitchFamily="34" charset="0"/>
                  <a:cs typeface="Calibri" panose="020F0502020204030204" pitchFamily="34" charset="0"/>
                </a:rPr>
                <a:t> (XML)</a:t>
              </a:r>
            </a:p>
          </p:txBody>
        </p:sp>
        <p:sp>
          <p:nvSpPr>
            <p:cNvPr id="10" name="Textfeld 9">
              <a:extLst>
                <a:ext uri="{FF2B5EF4-FFF2-40B4-BE49-F238E27FC236}">
                  <a16:creationId xmlns:a16="http://schemas.microsoft.com/office/drawing/2014/main" id="{CA117E07-2BB8-4D69-AE76-84E8A6C1D568}"/>
                </a:ext>
              </a:extLst>
            </p:cNvPr>
            <p:cNvSpPr txBox="1"/>
            <p:nvPr/>
          </p:nvSpPr>
          <p:spPr>
            <a:xfrm>
              <a:off x="4889171" y="3834386"/>
              <a:ext cx="4450078" cy="1147445"/>
            </a:xfrm>
            <a:prstGeom prst="rect">
              <a:avLst/>
            </a:prstGeom>
            <a:noFill/>
          </p:spPr>
          <p:txBody>
            <a:bodyPr wrap="square" rtlCol="0">
              <a:spAutoFit/>
            </a:bodyPr>
            <a:lstStyle/>
            <a:p>
              <a:r>
                <a:rPr lang="de-DE" sz="2600" dirty="0" err="1">
                  <a:latin typeface="Calibri" panose="020F0502020204030204" pitchFamily="34" charset="0"/>
                  <a:cs typeface="Calibri" panose="020F0502020204030204" pitchFamily="34" charset="0"/>
                </a:rPr>
                <a:t>Citations</a:t>
              </a:r>
              <a:r>
                <a:rPr lang="de-DE" sz="2600" dirty="0">
                  <a:latin typeface="Calibri" panose="020F0502020204030204" pitchFamily="34" charset="0"/>
                  <a:cs typeface="Calibri" panose="020F0502020204030204" pitchFamily="34" charset="0"/>
                </a:rPr>
                <a:t> should </a:t>
              </a:r>
              <a:r>
                <a:rPr lang="de-DE" sz="2600" dirty="0" err="1">
                  <a:latin typeface="Calibri" panose="020F0502020204030204" pitchFamily="34" charset="0"/>
                  <a:cs typeface="Calibri" panose="020F0502020204030204" pitchFamily="34" charset="0"/>
                </a:rPr>
                <a:t>include</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input</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data</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codes</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data</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reports</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technical</a:t>
              </a:r>
              <a:r>
                <a:rPr lang="de-DE" sz="2600" dirty="0">
                  <a:latin typeface="Calibri" panose="020F0502020204030204" pitchFamily="34" charset="0"/>
                  <a:cs typeface="Calibri" panose="020F0502020204030204" pitchFamily="34" charset="0"/>
                </a:rPr>
                <a:t> </a:t>
              </a:r>
              <a:r>
                <a:rPr lang="de-DE" sz="2600" dirty="0" err="1">
                  <a:latin typeface="Calibri" panose="020F0502020204030204" pitchFamily="34" charset="0"/>
                  <a:cs typeface="Calibri" panose="020F0502020204030204" pitchFamily="34" charset="0"/>
                </a:rPr>
                <a:t>notes</a:t>
              </a:r>
              <a:r>
                <a:rPr lang="de-DE" sz="2600" dirty="0">
                  <a:latin typeface="Calibri" panose="020F0502020204030204" pitchFamily="34" charset="0"/>
                  <a:cs typeface="Calibri" panose="020F0502020204030204" pitchFamily="34" charset="0"/>
                </a:rPr>
                <a:t> and </a:t>
              </a:r>
              <a:r>
                <a:rPr lang="de-DE" sz="2600" dirty="0" err="1">
                  <a:latin typeface="Calibri" panose="020F0502020204030204" pitchFamily="34" charset="0"/>
                  <a:cs typeface="Calibri" panose="020F0502020204030204" pitchFamily="34" charset="0"/>
                </a:rPr>
                <a:t>papers</a:t>
              </a:r>
              <a:r>
                <a:rPr lang="de-DE" sz="2600" dirty="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1449541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87FDB118-ACAD-4A92-A5CD-818599C2229C}"/>
              </a:ext>
            </a:extLst>
          </p:cNvPr>
          <p:cNvSpPr/>
          <p:nvPr/>
        </p:nvSpPr>
        <p:spPr bwMode="auto">
          <a:xfrm>
            <a:off x="0" y="6187440"/>
            <a:ext cx="6143974" cy="670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40F8E33C-1C35-4A70-A2AA-CACE297A27E9}"/>
              </a:ext>
            </a:extLst>
          </p:cNvPr>
          <p:cNvSpPr>
            <a:spLocks noGrp="1"/>
          </p:cNvSpPr>
          <p:nvPr>
            <p:ph type="title"/>
          </p:nvPr>
        </p:nvSpPr>
        <p:spPr>
          <a:xfrm>
            <a:off x="307729" y="79611"/>
            <a:ext cx="11360160" cy="763200"/>
          </a:xfrm>
        </p:spPr>
        <p:txBody>
          <a:bodyPr>
            <a:normAutofit/>
          </a:bodyPr>
          <a:lstStyle/>
          <a:p>
            <a:pPr algn="l"/>
            <a:r>
              <a:rPr lang="de-DE" sz="3600" b="1" dirty="0">
                <a:solidFill>
                  <a:schemeClr val="tx2"/>
                </a:solidFill>
                <a:latin typeface="+mj-lt"/>
              </a:rPr>
              <a:t>More </a:t>
            </a:r>
            <a:r>
              <a:rPr lang="de-DE" sz="3600" b="1" dirty="0" err="1">
                <a:solidFill>
                  <a:schemeClr val="tx2"/>
                </a:solidFill>
                <a:latin typeface="+mj-lt"/>
              </a:rPr>
              <a:t>specifically</a:t>
            </a:r>
            <a:endParaRPr lang="de-DE" sz="3600" b="1" dirty="0">
              <a:solidFill>
                <a:schemeClr val="tx2"/>
              </a:solidFill>
              <a:latin typeface="+mj-lt"/>
            </a:endParaRPr>
          </a:p>
        </p:txBody>
      </p:sp>
      <p:sp>
        <p:nvSpPr>
          <p:cNvPr id="3" name="Textplatzhalter 2">
            <a:extLst>
              <a:ext uri="{FF2B5EF4-FFF2-40B4-BE49-F238E27FC236}">
                <a16:creationId xmlns:a16="http://schemas.microsoft.com/office/drawing/2014/main" id="{DAB317B8-ED87-4738-8FD8-8046F93D6222}"/>
              </a:ext>
            </a:extLst>
          </p:cNvPr>
          <p:cNvSpPr>
            <a:spLocks noGrp="1"/>
          </p:cNvSpPr>
          <p:nvPr>
            <p:ph type="body"/>
          </p:nvPr>
        </p:nvSpPr>
        <p:spPr>
          <a:xfrm>
            <a:off x="307730" y="1735289"/>
            <a:ext cx="6277220" cy="1107996"/>
          </a:xfrm>
          <a:noFill/>
        </p:spPr>
        <p:txBody>
          <a:bodyPr wrap="square" rtlCol="0">
            <a:spAutoFit/>
          </a:bodyPr>
          <a:lstStyle/>
          <a:p>
            <a:pPr algn="l"/>
            <a:r>
              <a:rPr lang="de-DE" sz="2000" dirty="0" err="1">
                <a:solidFill>
                  <a:schemeClr val="tx2"/>
                </a:solidFill>
                <a:latin typeface="+mn-lt"/>
              </a:rPr>
              <a:t>Example</a:t>
            </a:r>
            <a:r>
              <a:rPr lang="de-DE" sz="2000" dirty="0">
                <a:solidFill>
                  <a:schemeClr val="tx2"/>
                </a:solidFill>
                <a:latin typeface="+mn-lt"/>
              </a:rPr>
              <a:t>: Data publication </a:t>
            </a:r>
            <a:r>
              <a:rPr lang="de-DE" sz="2000" dirty="0" err="1">
                <a:solidFill>
                  <a:schemeClr val="tx2"/>
                </a:solidFill>
                <a:latin typeface="+mn-lt"/>
              </a:rPr>
              <a:t>of</a:t>
            </a:r>
            <a:r>
              <a:rPr lang="de-DE" sz="2000" dirty="0">
                <a:solidFill>
                  <a:schemeClr val="tx2"/>
                </a:solidFill>
                <a:latin typeface="+mn-lt"/>
              </a:rPr>
              <a:t> </a:t>
            </a:r>
            <a:r>
              <a:rPr lang="de-DE" sz="2000" dirty="0" err="1">
                <a:solidFill>
                  <a:schemeClr val="tx2"/>
                </a:solidFill>
                <a:latin typeface="+mn-lt"/>
              </a:rPr>
              <a:t>seismic</a:t>
            </a:r>
            <a:r>
              <a:rPr lang="de-DE" sz="2000" dirty="0">
                <a:solidFill>
                  <a:schemeClr val="tx2"/>
                </a:solidFill>
                <a:latin typeface="+mn-lt"/>
              </a:rPr>
              <a:t> </a:t>
            </a:r>
            <a:r>
              <a:rPr lang="de-DE" sz="2000" dirty="0" err="1">
                <a:solidFill>
                  <a:schemeClr val="tx2"/>
                </a:solidFill>
                <a:latin typeface="+mn-lt"/>
              </a:rPr>
              <a:t>energy</a:t>
            </a:r>
            <a:r>
              <a:rPr lang="de-DE" sz="2000" dirty="0">
                <a:solidFill>
                  <a:schemeClr val="tx2"/>
                </a:solidFill>
                <a:latin typeface="+mn-lt"/>
              </a:rPr>
              <a:t> </a:t>
            </a:r>
            <a:r>
              <a:rPr lang="de-DE" sz="2000" dirty="0" err="1">
                <a:solidFill>
                  <a:schemeClr val="tx2"/>
                </a:solidFill>
                <a:latin typeface="+mn-lt"/>
              </a:rPr>
              <a:t>magnitude</a:t>
            </a:r>
            <a:r>
              <a:rPr lang="de-DE" sz="2000" dirty="0">
                <a:solidFill>
                  <a:schemeClr val="tx2"/>
                </a:solidFill>
                <a:latin typeface="+mn-lt"/>
              </a:rPr>
              <a:t> </a:t>
            </a:r>
            <a:r>
              <a:rPr lang="de-DE" sz="2000" dirty="0" err="1">
                <a:solidFill>
                  <a:schemeClr val="tx2"/>
                </a:solidFill>
                <a:latin typeface="+mn-lt"/>
              </a:rPr>
              <a:t>catalogue</a:t>
            </a:r>
            <a:r>
              <a:rPr lang="de-DE" sz="2000" dirty="0">
                <a:solidFill>
                  <a:schemeClr val="tx2"/>
                </a:solidFill>
                <a:latin typeface="+mn-lt"/>
              </a:rPr>
              <a:t> with </a:t>
            </a:r>
            <a:r>
              <a:rPr lang="de-DE" sz="2000" dirty="0" err="1">
                <a:solidFill>
                  <a:schemeClr val="tx2"/>
                </a:solidFill>
                <a:latin typeface="+mn-lt"/>
              </a:rPr>
              <a:t>data</a:t>
            </a:r>
            <a:r>
              <a:rPr lang="de-DE" sz="2000" dirty="0">
                <a:solidFill>
                  <a:schemeClr val="tx2"/>
                </a:solidFill>
                <a:latin typeface="+mn-lt"/>
              </a:rPr>
              <a:t> from 180+ </a:t>
            </a:r>
            <a:r>
              <a:rPr lang="de-DE" sz="2000" dirty="0" err="1">
                <a:solidFill>
                  <a:schemeClr val="tx2"/>
                </a:solidFill>
                <a:latin typeface="+mn-lt"/>
              </a:rPr>
              <a:t>seismic</a:t>
            </a:r>
            <a:r>
              <a:rPr lang="de-DE" sz="2000" dirty="0">
                <a:solidFill>
                  <a:schemeClr val="tx2"/>
                </a:solidFill>
                <a:latin typeface="+mn-lt"/>
              </a:rPr>
              <a:t> </a:t>
            </a:r>
            <a:r>
              <a:rPr lang="de-DE" sz="2000" dirty="0" err="1">
                <a:solidFill>
                  <a:schemeClr val="tx2"/>
                </a:solidFill>
                <a:latin typeface="+mn-lt"/>
              </a:rPr>
              <a:t>networks</a:t>
            </a:r>
            <a:r>
              <a:rPr lang="de-DE" sz="2000" dirty="0">
                <a:solidFill>
                  <a:schemeClr val="tx2"/>
                </a:solidFill>
                <a:latin typeface="+mn-lt"/>
              </a:rPr>
              <a:t> </a:t>
            </a:r>
            <a:r>
              <a:rPr lang="de-DE" sz="2000" dirty="0" err="1">
                <a:solidFill>
                  <a:schemeClr val="tx2"/>
                </a:solidFill>
                <a:latin typeface="+mn-lt"/>
              </a:rPr>
              <a:t>as</a:t>
            </a:r>
            <a:r>
              <a:rPr lang="de-DE" sz="2000" dirty="0">
                <a:solidFill>
                  <a:schemeClr val="tx2"/>
                </a:solidFill>
                <a:latin typeface="+mn-lt"/>
              </a:rPr>
              <a:t> </a:t>
            </a:r>
            <a:r>
              <a:rPr lang="de-DE" sz="2000" dirty="0" err="1">
                <a:solidFill>
                  <a:schemeClr val="tx2"/>
                </a:solidFill>
                <a:latin typeface="+mn-lt"/>
              </a:rPr>
              <a:t>input</a:t>
            </a:r>
            <a:r>
              <a:rPr lang="de-DE" sz="2000" dirty="0">
                <a:solidFill>
                  <a:schemeClr val="tx2"/>
                </a:solidFill>
                <a:latin typeface="+mn-lt"/>
              </a:rPr>
              <a:t> </a:t>
            </a:r>
            <a:r>
              <a:rPr lang="de-DE" sz="2000" dirty="0" err="1">
                <a:solidFill>
                  <a:schemeClr val="tx2"/>
                </a:solidFill>
                <a:latin typeface="+mn-lt"/>
              </a:rPr>
              <a:t>data</a:t>
            </a:r>
            <a:r>
              <a:rPr lang="de-DE" sz="2000" dirty="0">
                <a:solidFill>
                  <a:schemeClr val="tx2"/>
                </a:solidFill>
                <a:latin typeface="+mn-lt"/>
              </a:rPr>
              <a:t> (</a:t>
            </a:r>
            <a:r>
              <a:rPr lang="de-DE" sz="2000" dirty="0" err="1">
                <a:solidFill>
                  <a:schemeClr val="tx2"/>
                </a:solidFill>
                <a:latin typeface="+mn-lt"/>
              </a:rPr>
              <a:t>Bindi</a:t>
            </a:r>
            <a:r>
              <a:rPr lang="de-DE" sz="2000" dirty="0">
                <a:solidFill>
                  <a:schemeClr val="tx2"/>
                </a:solidFill>
                <a:latin typeface="+mn-lt"/>
              </a:rPr>
              <a:t> et al., 2024)</a:t>
            </a:r>
          </a:p>
        </p:txBody>
      </p:sp>
      <p:pic>
        <p:nvPicPr>
          <p:cNvPr id="5" name="Grafik 4">
            <a:extLst>
              <a:ext uri="{FF2B5EF4-FFF2-40B4-BE49-F238E27FC236}">
                <a16:creationId xmlns:a16="http://schemas.microsoft.com/office/drawing/2014/main" id="{72081199-0CE8-45B1-A837-3BC266B688CE}"/>
              </a:ext>
            </a:extLst>
          </p:cNvPr>
          <p:cNvPicPr>
            <a:picLocks noChangeAspect="1"/>
          </p:cNvPicPr>
          <p:nvPr/>
        </p:nvPicPr>
        <p:blipFill rotWithShape="1">
          <a:blip r:embed="rId3"/>
          <a:srcRect b="23386"/>
          <a:stretch/>
        </p:blipFill>
        <p:spPr>
          <a:xfrm>
            <a:off x="434835" y="2980906"/>
            <a:ext cx="5448820" cy="3274484"/>
          </a:xfrm>
          <a:prstGeom prst="rect">
            <a:avLst/>
          </a:prstGeom>
          <a:ln w="28575">
            <a:noFill/>
          </a:ln>
          <a:effectLst>
            <a:outerShdw blurRad="228600" dist="127001" dir="2700000" algn="tl" rotWithShape="0">
              <a:srgbClr val="808080">
                <a:alpha val="73000"/>
              </a:srgbClr>
            </a:outerShdw>
          </a:effectLst>
        </p:spPr>
      </p:pic>
      <p:sp>
        <p:nvSpPr>
          <p:cNvPr id="7" name="Textfeld 6">
            <a:extLst>
              <a:ext uri="{FF2B5EF4-FFF2-40B4-BE49-F238E27FC236}">
                <a16:creationId xmlns:a16="http://schemas.microsoft.com/office/drawing/2014/main" id="{812CC74B-118D-42EF-ABF3-F4186743BDAD}"/>
              </a:ext>
            </a:extLst>
          </p:cNvPr>
          <p:cNvSpPr txBox="1"/>
          <p:nvPr/>
        </p:nvSpPr>
        <p:spPr>
          <a:xfrm>
            <a:off x="1123100" y="6438087"/>
            <a:ext cx="4329433" cy="338554"/>
          </a:xfrm>
          <a:prstGeom prst="rect">
            <a:avLst/>
          </a:prstGeom>
          <a:solidFill>
            <a:schemeClr val="bg1"/>
          </a:solidFill>
        </p:spPr>
        <p:txBody>
          <a:bodyPr wrap="square">
            <a:spAutoFit/>
          </a:bodyPr>
          <a:lstStyle/>
          <a:p>
            <a:pPr algn="ctr"/>
            <a:r>
              <a:rPr lang="de-DE" sz="1600" dirty="0">
                <a:solidFill>
                  <a:schemeClr val="tx2"/>
                </a:solidFill>
              </a:rPr>
              <a:t>https://doi.org/10.5880/GFZ.2.6.2023.010</a:t>
            </a:r>
          </a:p>
        </p:txBody>
      </p:sp>
      <p:pic>
        <p:nvPicPr>
          <p:cNvPr id="9" name="Grafik 8">
            <a:extLst>
              <a:ext uri="{FF2B5EF4-FFF2-40B4-BE49-F238E27FC236}">
                <a16:creationId xmlns:a16="http://schemas.microsoft.com/office/drawing/2014/main" id="{2F16FCD6-4052-4CA6-892A-45730261CB3A}"/>
              </a:ext>
            </a:extLst>
          </p:cNvPr>
          <p:cNvPicPr>
            <a:picLocks noChangeAspect="1"/>
          </p:cNvPicPr>
          <p:nvPr/>
        </p:nvPicPr>
        <p:blipFill rotWithShape="1">
          <a:blip r:embed="rId4"/>
          <a:srcRect l="25890" t="265" r="25504" b="87645"/>
          <a:stretch/>
        </p:blipFill>
        <p:spPr>
          <a:xfrm>
            <a:off x="7123884" y="151212"/>
            <a:ext cx="3149453" cy="6051835"/>
          </a:xfrm>
          <a:prstGeom prst="rect">
            <a:avLst/>
          </a:prstGeom>
          <a:ln w="28575">
            <a:noFill/>
          </a:ln>
          <a:effectLst>
            <a:outerShdw blurRad="228600" dist="127001" dir="2700000" algn="tl" rotWithShape="0">
              <a:srgbClr val="808080">
                <a:alpha val="73000"/>
              </a:srgbClr>
            </a:outerShdw>
          </a:effectLst>
        </p:spPr>
      </p:pic>
      <p:grpSp>
        <p:nvGrpSpPr>
          <p:cNvPr id="19" name="Gruppieren 18">
            <a:extLst>
              <a:ext uri="{FF2B5EF4-FFF2-40B4-BE49-F238E27FC236}">
                <a16:creationId xmlns:a16="http://schemas.microsoft.com/office/drawing/2014/main" id="{88CBA9B9-FA1C-4701-AF40-26F21EB75E38}"/>
              </a:ext>
            </a:extLst>
          </p:cNvPr>
          <p:cNvGrpSpPr/>
          <p:nvPr/>
        </p:nvGrpSpPr>
        <p:grpSpPr>
          <a:xfrm>
            <a:off x="8062679" y="4281370"/>
            <a:ext cx="1995417" cy="1801811"/>
            <a:chOff x="5862715" y="3097619"/>
            <a:chExt cx="1496563" cy="1351358"/>
          </a:xfrm>
        </p:grpSpPr>
        <p:grpSp>
          <p:nvGrpSpPr>
            <p:cNvPr id="14" name="Gruppieren 13">
              <a:extLst>
                <a:ext uri="{FF2B5EF4-FFF2-40B4-BE49-F238E27FC236}">
                  <a16:creationId xmlns:a16="http://schemas.microsoft.com/office/drawing/2014/main" id="{E7CBACE9-FE19-4C58-9F84-095A6A1604AA}"/>
                </a:ext>
              </a:extLst>
            </p:cNvPr>
            <p:cNvGrpSpPr/>
            <p:nvPr/>
          </p:nvGrpSpPr>
          <p:grpSpPr>
            <a:xfrm>
              <a:off x="5862715" y="3097619"/>
              <a:ext cx="1412109" cy="253916"/>
              <a:chOff x="5862715" y="3097619"/>
              <a:chExt cx="1412109" cy="253916"/>
            </a:xfrm>
          </p:grpSpPr>
          <p:sp>
            <p:nvSpPr>
              <p:cNvPr id="11" name="Textfeld 10">
                <a:extLst>
                  <a:ext uri="{FF2B5EF4-FFF2-40B4-BE49-F238E27FC236}">
                    <a16:creationId xmlns:a16="http://schemas.microsoft.com/office/drawing/2014/main" id="{57ED6BC3-9150-4541-8766-1A2C7695D27F}"/>
                  </a:ext>
                </a:extLst>
              </p:cNvPr>
              <p:cNvSpPr txBox="1"/>
              <p:nvPr/>
            </p:nvSpPr>
            <p:spPr>
              <a:xfrm>
                <a:off x="6074735" y="3097619"/>
                <a:ext cx="1200089" cy="253916"/>
              </a:xfrm>
              <a:prstGeom prst="rect">
                <a:avLst/>
              </a:prstGeom>
              <a:noFill/>
            </p:spPr>
            <p:txBody>
              <a:bodyPr wrap="none" rtlCol="0">
                <a:spAutoFit/>
              </a:bodyPr>
              <a:lstStyle/>
              <a:p>
                <a:r>
                  <a:rPr lang="de-DE" sz="1600" dirty="0" err="1">
                    <a:solidFill>
                      <a:schemeClr val="tx2"/>
                    </a:solidFill>
                  </a:rPr>
                  <a:t>isDerivedFrom</a:t>
                </a:r>
                <a:endParaRPr lang="de-DE" sz="1600" dirty="0">
                  <a:solidFill>
                    <a:schemeClr val="tx2"/>
                  </a:solidFill>
                </a:endParaRPr>
              </a:p>
            </p:txBody>
          </p:sp>
          <p:cxnSp>
            <p:nvCxnSpPr>
              <p:cNvPr id="13" name="Gerade Verbindung mit Pfeil 12">
                <a:extLst>
                  <a:ext uri="{FF2B5EF4-FFF2-40B4-BE49-F238E27FC236}">
                    <a16:creationId xmlns:a16="http://schemas.microsoft.com/office/drawing/2014/main" id="{CBB173A5-764A-42B3-8D5E-6FF84980660F}"/>
                  </a:ext>
                </a:extLst>
              </p:cNvPr>
              <p:cNvCxnSpPr/>
              <p:nvPr/>
            </p:nvCxnSpPr>
            <p:spPr>
              <a:xfrm flipH="1">
                <a:off x="5862715" y="3236118"/>
                <a:ext cx="2120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4C0CD771-00A8-4A14-9AD1-75A34CBA9942}"/>
                </a:ext>
              </a:extLst>
            </p:cNvPr>
            <p:cNvSpPr txBox="1"/>
            <p:nvPr/>
          </p:nvSpPr>
          <p:spPr>
            <a:xfrm>
              <a:off x="6005454" y="3423218"/>
              <a:ext cx="1353824" cy="807769"/>
            </a:xfrm>
            <a:prstGeom prst="rect">
              <a:avLst/>
            </a:prstGeom>
            <a:noFill/>
          </p:spPr>
          <p:txBody>
            <a:bodyPr wrap="square" rtlCol="0">
              <a:spAutoFit/>
            </a:bodyPr>
            <a:lstStyle/>
            <a:p>
              <a:r>
                <a:rPr lang="de-DE" sz="2133" dirty="0" err="1">
                  <a:solidFill>
                    <a:schemeClr val="tx2"/>
                  </a:solidFill>
                </a:rPr>
                <a:t>Citations</a:t>
              </a:r>
              <a:r>
                <a:rPr lang="de-DE" sz="2133" dirty="0">
                  <a:solidFill>
                    <a:schemeClr val="tx2"/>
                  </a:solidFill>
                </a:rPr>
                <a:t> </a:t>
              </a:r>
              <a:r>
                <a:rPr lang="de-DE" sz="2133" dirty="0" err="1">
                  <a:solidFill>
                    <a:schemeClr val="tx2"/>
                  </a:solidFill>
                </a:rPr>
                <a:t>of</a:t>
              </a:r>
              <a:r>
                <a:rPr lang="de-DE" sz="2133" dirty="0">
                  <a:solidFill>
                    <a:schemeClr val="tx2"/>
                  </a:solidFill>
                </a:rPr>
                <a:t> all </a:t>
              </a:r>
              <a:r>
                <a:rPr lang="de-DE" sz="2133" dirty="0" err="1">
                  <a:solidFill>
                    <a:schemeClr val="tx2"/>
                  </a:solidFill>
                </a:rPr>
                <a:t>input</a:t>
              </a:r>
              <a:r>
                <a:rPr lang="de-DE" sz="2133" dirty="0">
                  <a:solidFill>
                    <a:schemeClr val="tx2"/>
                  </a:solidFill>
                </a:rPr>
                <a:t> </a:t>
              </a:r>
              <a:r>
                <a:rPr lang="de-DE" sz="2133" dirty="0" err="1">
                  <a:solidFill>
                    <a:schemeClr val="tx2"/>
                  </a:solidFill>
                </a:rPr>
                <a:t>data</a:t>
              </a:r>
              <a:endParaRPr lang="de-DE" sz="2133" dirty="0">
                <a:solidFill>
                  <a:schemeClr val="tx2"/>
                </a:solidFill>
              </a:endParaRPr>
            </a:p>
          </p:txBody>
        </p:sp>
        <p:sp>
          <p:nvSpPr>
            <p:cNvPr id="18" name="Pfeil: nach unten 17">
              <a:extLst>
                <a:ext uri="{FF2B5EF4-FFF2-40B4-BE49-F238E27FC236}">
                  <a16:creationId xmlns:a16="http://schemas.microsoft.com/office/drawing/2014/main" id="{D977A829-BF50-4E5A-8868-311C70981D07}"/>
                </a:ext>
              </a:extLst>
            </p:cNvPr>
            <p:cNvSpPr/>
            <p:nvPr/>
          </p:nvSpPr>
          <p:spPr>
            <a:xfrm>
              <a:off x="6597305" y="4051822"/>
              <a:ext cx="170121" cy="39715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2"/>
                </a:solidFill>
              </a:endParaRPr>
            </a:p>
          </p:txBody>
        </p:sp>
      </p:grpSp>
      <p:grpSp>
        <p:nvGrpSpPr>
          <p:cNvPr id="31" name="Gruppieren 30">
            <a:extLst>
              <a:ext uri="{FF2B5EF4-FFF2-40B4-BE49-F238E27FC236}">
                <a16:creationId xmlns:a16="http://schemas.microsoft.com/office/drawing/2014/main" id="{F56988C2-150A-4D43-8B86-E1559ECA16F8}"/>
              </a:ext>
            </a:extLst>
          </p:cNvPr>
          <p:cNvGrpSpPr/>
          <p:nvPr/>
        </p:nvGrpSpPr>
        <p:grpSpPr>
          <a:xfrm>
            <a:off x="10273337" y="151213"/>
            <a:ext cx="869171" cy="6051836"/>
            <a:chOff x="7705003" y="113409"/>
            <a:chExt cx="651878" cy="4538877"/>
          </a:xfrm>
        </p:grpSpPr>
        <p:pic>
          <p:nvPicPr>
            <p:cNvPr id="10" name="Grafik 9">
              <a:extLst>
                <a:ext uri="{FF2B5EF4-FFF2-40B4-BE49-F238E27FC236}">
                  <a16:creationId xmlns:a16="http://schemas.microsoft.com/office/drawing/2014/main" id="{DA9E55F0-4957-4086-8664-C0F69DF6FE2B}"/>
                </a:ext>
              </a:extLst>
            </p:cNvPr>
            <p:cNvPicPr>
              <a:picLocks noChangeAspect="1"/>
            </p:cNvPicPr>
            <p:nvPr/>
          </p:nvPicPr>
          <p:blipFill rotWithShape="1">
            <a:blip r:embed="rId4"/>
            <a:srcRect l="25035" t="265" r="25505"/>
            <a:stretch/>
          </p:blipFill>
          <p:spPr>
            <a:xfrm>
              <a:off x="8071871" y="212579"/>
              <a:ext cx="285010" cy="4439705"/>
            </a:xfrm>
            <a:prstGeom prst="rect">
              <a:avLst/>
            </a:prstGeom>
            <a:ln w="28575">
              <a:noFill/>
            </a:ln>
            <a:effectLst>
              <a:outerShdw blurRad="228600" dist="127001" dir="2700000" algn="tl" rotWithShape="0">
                <a:srgbClr val="808080">
                  <a:alpha val="73000"/>
                </a:srgbClr>
              </a:outerShdw>
            </a:effectLst>
          </p:spPr>
        </p:pic>
        <p:cxnSp>
          <p:nvCxnSpPr>
            <p:cNvPr id="21" name="Gerader Verbinder 20">
              <a:extLst>
                <a:ext uri="{FF2B5EF4-FFF2-40B4-BE49-F238E27FC236}">
                  <a16:creationId xmlns:a16="http://schemas.microsoft.com/office/drawing/2014/main" id="{305FEF01-B37A-4F8F-BA5A-B00E15ABD5F0}"/>
                </a:ext>
              </a:extLst>
            </p:cNvPr>
            <p:cNvCxnSpPr>
              <a:cxnSpLocks/>
            </p:cNvCxnSpPr>
            <p:nvPr/>
          </p:nvCxnSpPr>
          <p:spPr>
            <a:xfrm>
              <a:off x="7705003" y="113409"/>
              <a:ext cx="374148" cy="99171"/>
            </a:xfrm>
            <a:prstGeom prst="line">
              <a:avLst/>
            </a:prstGeom>
            <a:noFill/>
            <a:ln w="19050">
              <a:solidFill>
                <a:srgbClr val="367BB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Gerader Verbinder 21">
              <a:extLst>
                <a:ext uri="{FF2B5EF4-FFF2-40B4-BE49-F238E27FC236}">
                  <a16:creationId xmlns:a16="http://schemas.microsoft.com/office/drawing/2014/main" id="{72ED68BA-8A36-40E8-B3A2-3EA983CD109E}"/>
                </a:ext>
              </a:extLst>
            </p:cNvPr>
            <p:cNvCxnSpPr>
              <a:cxnSpLocks/>
            </p:cNvCxnSpPr>
            <p:nvPr/>
          </p:nvCxnSpPr>
          <p:spPr>
            <a:xfrm flipV="1">
              <a:off x="7713551" y="704850"/>
              <a:ext cx="365600" cy="3947436"/>
            </a:xfrm>
            <a:prstGeom prst="line">
              <a:avLst/>
            </a:prstGeom>
            <a:noFill/>
            <a:ln w="19050">
              <a:solidFill>
                <a:srgbClr val="367BB0"/>
              </a:solidFill>
            </a:ln>
          </p:spPr>
          <p:style>
            <a:lnRef idx="2">
              <a:schemeClr val="accent1">
                <a:shade val="50000"/>
              </a:schemeClr>
            </a:lnRef>
            <a:fillRef idx="1">
              <a:schemeClr val="accent1"/>
            </a:fillRef>
            <a:effectRef idx="0">
              <a:schemeClr val="accent1"/>
            </a:effectRef>
            <a:fontRef idx="minor">
              <a:schemeClr val="lt1"/>
            </a:fontRef>
          </p:style>
        </p:cxnSp>
        <p:sp>
          <p:nvSpPr>
            <p:cNvPr id="24" name="Rechteck 23">
              <a:extLst>
                <a:ext uri="{FF2B5EF4-FFF2-40B4-BE49-F238E27FC236}">
                  <a16:creationId xmlns:a16="http://schemas.microsoft.com/office/drawing/2014/main" id="{E6B71D59-F97E-44F2-B53F-E7BC87621949}"/>
                </a:ext>
              </a:extLst>
            </p:cNvPr>
            <p:cNvSpPr/>
            <p:nvPr/>
          </p:nvSpPr>
          <p:spPr>
            <a:xfrm>
              <a:off x="8079151" y="212580"/>
              <a:ext cx="277730" cy="492270"/>
            </a:xfrm>
            <a:prstGeom prst="rect">
              <a:avLst/>
            </a:prstGeom>
            <a:noFill/>
            <a:ln w="19050">
              <a:solidFill>
                <a:srgbClr val="367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2" name="Textfeld 31">
            <a:extLst>
              <a:ext uri="{FF2B5EF4-FFF2-40B4-BE49-F238E27FC236}">
                <a16:creationId xmlns:a16="http://schemas.microsoft.com/office/drawing/2014/main" id="{4D3359F7-EC4C-4F40-8974-FCD69269A6FD}"/>
              </a:ext>
            </a:extLst>
          </p:cNvPr>
          <p:cNvSpPr txBox="1"/>
          <p:nvPr/>
        </p:nvSpPr>
        <p:spPr>
          <a:xfrm>
            <a:off x="307730" y="897367"/>
            <a:ext cx="6804757" cy="707886"/>
          </a:xfrm>
          <a:prstGeom prst="rect">
            <a:avLst/>
          </a:prstGeom>
          <a:noFill/>
        </p:spPr>
        <p:txBody>
          <a:bodyPr wrap="square" rtlCol="0">
            <a:spAutoFit/>
          </a:bodyPr>
          <a:lstStyle/>
          <a:p>
            <a:r>
              <a:rPr lang="de-DE" sz="2000" b="1" dirty="0">
                <a:solidFill>
                  <a:srgbClr val="C00000"/>
                </a:solidFill>
              </a:rPr>
              <a:t>Good </a:t>
            </a:r>
            <a:r>
              <a:rPr lang="de-DE" sz="2000" b="1" dirty="0" err="1">
                <a:solidFill>
                  <a:srgbClr val="C00000"/>
                </a:solidFill>
              </a:rPr>
              <a:t>scientific</a:t>
            </a:r>
            <a:r>
              <a:rPr lang="de-DE" sz="2000" b="1" dirty="0">
                <a:solidFill>
                  <a:srgbClr val="C00000"/>
                </a:solidFill>
              </a:rPr>
              <a:t> </a:t>
            </a:r>
            <a:r>
              <a:rPr lang="de-DE" sz="2000" b="1" dirty="0" err="1">
                <a:solidFill>
                  <a:srgbClr val="C00000"/>
                </a:solidFill>
              </a:rPr>
              <a:t>practice</a:t>
            </a:r>
            <a:r>
              <a:rPr lang="de-DE" sz="2000" b="1" dirty="0">
                <a:solidFill>
                  <a:srgbClr val="C00000"/>
                </a:solidFill>
              </a:rPr>
              <a:t> and legal </a:t>
            </a:r>
            <a:r>
              <a:rPr lang="de-DE" sz="2000" b="1" dirty="0" err="1">
                <a:solidFill>
                  <a:srgbClr val="C00000"/>
                </a:solidFill>
              </a:rPr>
              <a:t>requirement</a:t>
            </a:r>
            <a:r>
              <a:rPr lang="de-DE" sz="2000" b="1" dirty="0">
                <a:solidFill>
                  <a:srgbClr val="C00000"/>
                </a:solidFill>
              </a:rPr>
              <a:t> </a:t>
            </a:r>
            <a:r>
              <a:rPr lang="de-DE" sz="2000" b="1" dirty="0" err="1">
                <a:solidFill>
                  <a:srgbClr val="C00000"/>
                </a:solidFill>
              </a:rPr>
              <a:t>of</a:t>
            </a:r>
            <a:r>
              <a:rPr lang="de-DE" sz="2000" b="1" dirty="0">
                <a:solidFill>
                  <a:srgbClr val="C00000"/>
                </a:solidFill>
              </a:rPr>
              <a:t> </a:t>
            </a:r>
            <a:r>
              <a:rPr lang="de-DE" sz="2000" b="1" dirty="0" err="1">
                <a:solidFill>
                  <a:srgbClr val="C00000"/>
                </a:solidFill>
              </a:rPr>
              <a:t>the</a:t>
            </a:r>
            <a:r>
              <a:rPr lang="de-DE" sz="2000" b="1" dirty="0">
                <a:solidFill>
                  <a:srgbClr val="C00000"/>
                </a:solidFill>
              </a:rPr>
              <a:t> </a:t>
            </a:r>
            <a:r>
              <a:rPr lang="de-DE" sz="2000" b="1" dirty="0" err="1">
                <a:solidFill>
                  <a:srgbClr val="C00000"/>
                </a:solidFill>
              </a:rPr>
              <a:t>licence</a:t>
            </a:r>
            <a:r>
              <a:rPr lang="de-DE" sz="2000" b="1" dirty="0">
                <a:solidFill>
                  <a:srgbClr val="C00000"/>
                </a:solidFill>
              </a:rPr>
              <a:t>: </a:t>
            </a:r>
            <a:r>
              <a:rPr lang="de-DE" sz="2000" b="1" dirty="0" err="1">
                <a:solidFill>
                  <a:srgbClr val="C00000"/>
                </a:solidFill>
              </a:rPr>
              <a:t>cite</a:t>
            </a:r>
            <a:r>
              <a:rPr lang="de-DE" sz="2000" b="1" dirty="0">
                <a:solidFill>
                  <a:srgbClr val="C00000"/>
                </a:solidFill>
              </a:rPr>
              <a:t> all </a:t>
            </a:r>
            <a:r>
              <a:rPr lang="de-DE" sz="2000" b="1" dirty="0" err="1">
                <a:solidFill>
                  <a:srgbClr val="C00000"/>
                </a:solidFill>
              </a:rPr>
              <a:t>sources</a:t>
            </a:r>
            <a:r>
              <a:rPr lang="de-DE" sz="2000" b="1" dirty="0">
                <a:solidFill>
                  <a:srgbClr val="C00000"/>
                </a:solidFill>
              </a:rPr>
              <a:t>!!</a:t>
            </a:r>
          </a:p>
        </p:txBody>
      </p:sp>
    </p:spTree>
    <p:extLst>
      <p:ext uri="{BB962C8B-B14F-4D97-AF65-F5344CB8AC3E}">
        <p14:creationId xmlns:p14="http://schemas.microsoft.com/office/powerpoint/2010/main" val="21786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508B95B3-AA3F-4FB8-806C-02EDA04A1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5792" y="54367"/>
            <a:ext cx="4889150" cy="988144"/>
          </a:xfrm>
          <a:prstGeom prst="rect">
            <a:avLst/>
          </a:prstGeom>
        </p:spPr>
      </p:pic>
      <p:pic>
        <p:nvPicPr>
          <p:cNvPr id="6" name="Grafik 5">
            <a:extLst>
              <a:ext uri="{FF2B5EF4-FFF2-40B4-BE49-F238E27FC236}">
                <a16:creationId xmlns:a16="http://schemas.microsoft.com/office/drawing/2014/main" id="{96076593-BF7D-4CE1-971D-92E69CD3B249}"/>
              </a:ext>
            </a:extLst>
          </p:cNvPr>
          <p:cNvPicPr>
            <a:picLocks noChangeAspect="1"/>
          </p:cNvPicPr>
          <p:nvPr/>
        </p:nvPicPr>
        <p:blipFill rotWithShape="1">
          <a:blip r:embed="rId3"/>
          <a:srcRect l="6000" r="5371" b="16297"/>
          <a:stretch/>
        </p:blipFill>
        <p:spPr>
          <a:xfrm>
            <a:off x="4588826" y="1408707"/>
            <a:ext cx="3127821" cy="4774286"/>
          </a:xfrm>
          <a:prstGeom prst="rect">
            <a:avLst/>
          </a:prstGeom>
        </p:spPr>
      </p:pic>
      <p:sp>
        <p:nvSpPr>
          <p:cNvPr id="7" name="Inhaltsplatzhalter 2">
            <a:extLst>
              <a:ext uri="{FF2B5EF4-FFF2-40B4-BE49-F238E27FC236}">
                <a16:creationId xmlns:a16="http://schemas.microsoft.com/office/drawing/2014/main" id="{C32B337D-65F3-4DA9-A2F8-3D48C6330A90}"/>
              </a:ext>
            </a:extLst>
          </p:cNvPr>
          <p:cNvSpPr txBox="1">
            <a:spLocks/>
          </p:cNvSpPr>
          <p:nvPr/>
        </p:nvSpPr>
        <p:spPr>
          <a:xfrm>
            <a:off x="181054" y="1042511"/>
            <a:ext cx="4002326" cy="5465598"/>
          </a:xfrm>
          <a:prstGeom prst="rect">
            <a:avLst/>
          </a:prstGeom>
          <a:noFill/>
        </p:spPr>
        <p:txBody>
          <a:bodyP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defTabSz="914400">
              <a:spcBef>
                <a:spcPts val="0"/>
              </a:spcBef>
              <a:spcAft>
                <a:spcPts val="800"/>
              </a:spcAft>
              <a:buFontTx/>
              <a:buNone/>
              <a:defRPr/>
            </a:pPr>
            <a:r>
              <a:rPr lang="de-DE" sz="2800" b="1" kern="0" dirty="0">
                <a:latin typeface="Calibri" panose="020F0502020204030204" pitchFamily="34" charset="0"/>
                <a:cs typeface="Calibri" panose="020F0502020204030204" pitchFamily="34" charset="0"/>
              </a:rPr>
              <a:t>Profile</a:t>
            </a: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Domain </a:t>
            </a:r>
            <a:r>
              <a:rPr lang="de-DE" sz="2600" kern="0" dirty="0" err="1">
                <a:latin typeface="Calibri" panose="020F0502020204030204" pitchFamily="34" charset="0"/>
                <a:cs typeface="Calibri" panose="020F0502020204030204" pitchFamily="34" charset="0"/>
              </a:rPr>
              <a:t>repository</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for</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the</a:t>
            </a:r>
            <a:r>
              <a:rPr lang="de-DE" sz="2600" kern="0" dirty="0">
                <a:latin typeface="Calibri" panose="020F0502020204030204" pitchFamily="34" charset="0"/>
                <a:cs typeface="Calibri" panose="020F0502020204030204" pitchFamily="34" charset="0"/>
              </a:rPr>
              <a:t> Geosciences </a:t>
            </a:r>
            <a:r>
              <a:rPr lang="de-DE" sz="2600" kern="0" dirty="0" err="1">
                <a:latin typeface="Calibri" panose="020F0502020204030204" pitchFamily="34" charset="0"/>
                <a:cs typeface="Calibri" panose="020F0502020204030204" pitchFamily="34" charset="0"/>
              </a:rPr>
              <a:t>since</a:t>
            </a:r>
            <a:r>
              <a:rPr lang="de-DE" sz="2600" kern="0" dirty="0">
                <a:latin typeface="Calibri" panose="020F0502020204030204" pitchFamily="34" charset="0"/>
                <a:cs typeface="Calibri" panose="020F0502020204030204" pitchFamily="34" charset="0"/>
              </a:rPr>
              <a:t> 2006</a:t>
            </a: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DOIs </a:t>
            </a:r>
            <a:r>
              <a:rPr lang="de-DE" sz="2600" kern="0" dirty="0" err="1">
                <a:latin typeface="Calibri" panose="020F0502020204030204" pitchFamily="34" charset="0"/>
                <a:cs typeface="Calibri" panose="020F0502020204030204" pitchFamily="34" charset="0"/>
              </a:rPr>
              <a:t>for</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data</a:t>
            </a:r>
            <a:r>
              <a:rPr lang="de-DE" sz="2600" kern="0" dirty="0">
                <a:latin typeface="Calibri" panose="020F0502020204030204" pitchFamily="34" charset="0"/>
                <a:cs typeface="Calibri" panose="020F0502020204030204" pitchFamily="34" charset="0"/>
              </a:rPr>
              <a:t> and </a:t>
            </a:r>
            <a:r>
              <a:rPr lang="de-DE" sz="2600" kern="0" dirty="0" err="1">
                <a:latin typeface="Calibri" panose="020F0502020204030204" pitchFamily="34" charset="0"/>
                <a:cs typeface="Calibri" panose="020F0502020204030204" pitchFamily="34" charset="0"/>
              </a:rPr>
              <a:t>scientific</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software</a:t>
            </a:r>
            <a:endParaRPr lang="de-DE" sz="2600" kern="0" dirty="0">
              <a:latin typeface="Calibri" panose="020F0502020204030204" pitchFamily="34" charset="0"/>
              <a:cs typeface="Calibri" panose="020F0502020204030204" pitchFamily="34" charset="0"/>
            </a:endParaRP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IGSNs </a:t>
            </a:r>
            <a:r>
              <a:rPr lang="de-DE" sz="2600" kern="0" dirty="0" err="1">
                <a:latin typeface="Calibri" panose="020F0502020204030204" pitchFamily="34" charset="0"/>
                <a:cs typeface="Calibri" panose="020F0502020204030204" pitchFamily="34" charset="0"/>
              </a:rPr>
              <a:t>for</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physical</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samples</a:t>
            </a:r>
            <a:endParaRPr lang="de-DE" sz="2600" kern="0" dirty="0">
              <a:latin typeface="Calibri" panose="020F0502020204030204" pitchFamily="34" charset="0"/>
              <a:cs typeface="Calibri" panose="020F0502020204030204" pitchFamily="34" charset="0"/>
            </a:endParaRP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Data </a:t>
            </a:r>
            <a:r>
              <a:rPr lang="de-DE" sz="2600" kern="0" dirty="0" err="1">
                <a:latin typeface="Calibri" panose="020F0502020204030204" pitchFamily="34" charset="0"/>
                <a:cs typeface="Calibri" panose="020F0502020204030204" pitchFamily="34" charset="0"/>
              </a:rPr>
              <a:t>curation</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by</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domain</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scientists</a:t>
            </a:r>
            <a:endParaRPr lang="de-DE" sz="2600" kern="0" dirty="0">
              <a:latin typeface="Calibri" panose="020F0502020204030204" pitchFamily="34" charset="0"/>
              <a:cs typeface="Calibri" panose="020F0502020204030204" pitchFamily="34" charset="0"/>
            </a:endParaRP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Partner </a:t>
            </a:r>
            <a:r>
              <a:rPr lang="de-DE" sz="2600" kern="0" dirty="0" err="1">
                <a:latin typeface="Calibri" panose="020F0502020204030204" pitchFamily="34" charset="0"/>
                <a:cs typeface="Calibri" panose="020F0502020204030204" pitchFamily="34" charset="0"/>
              </a:rPr>
              <a:t>of</a:t>
            </a:r>
            <a:r>
              <a:rPr lang="de-DE" sz="2600" kern="0" dirty="0">
                <a:latin typeface="Calibri" panose="020F0502020204030204" pitchFamily="34" charset="0"/>
                <a:cs typeface="Calibri" panose="020F0502020204030204" pitchFamily="34" charset="0"/>
              </a:rPr>
              <a:t>: </a:t>
            </a:r>
          </a:p>
          <a:p>
            <a:pPr marL="265100" indent="-265100" defTabSz="914400">
              <a:spcBef>
                <a:spcPts val="0"/>
              </a:spcBef>
              <a:spcAft>
                <a:spcPts val="800"/>
              </a:spcAft>
              <a:defRPr/>
            </a:pPr>
            <a:endParaRPr lang="de-DE" sz="2400" b="1" kern="0" dirty="0">
              <a:latin typeface="Calibri" panose="020F0502020204030204" pitchFamily="34" charset="0"/>
              <a:cs typeface="Calibri" panose="020F0502020204030204" pitchFamily="34" charset="0"/>
            </a:endParaRPr>
          </a:p>
          <a:p>
            <a:pPr marL="265100" indent="-265100" defTabSz="914400">
              <a:spcBef>
                <a:spcPts val="0"/>
              </a:spcBef>
              <a:spcAft>
                <a:spcPts val="800"/>
              </a:spcAft>
              <a:defRPr/>
            </a:pPr>
            <a:endParaRPr lang="de-DE" sz="2400" b="1" kern="0" dirty="0">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166305E1-448D-4C2D-867A-C23BE72E7F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2217" y="5142439"/>
            <a:ext cx="1633575" cy="516388"/>
          </a:xfrm>
          <a:prstGeom prst="rect">
            <a:avLst/>
          </a:prstGeom>
        </p:spPr>
      </p:pic>
      <p:pic>
        <p:nvPicPr>
          <p:cNvPr id="10" name="Grafik 9">
            <a:extLst>
              <a:ext uri="{FF2B5EF4-FFF2-40B4-BE49-F238E27FC236}">
                <a16:creationId xmlns:a16="http://schemas.microsoft.com/office/drawing/2014/main" id="{3DF8B434-2949-45C2-8A04-67FF08C47A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005" y="3429000"/>
            <a:ext cx="582312" cy="626166"/>
          </a:xfrm>
          <a:prstGeom prst="rect">
            <a:avLst/>
          </a:prstGeom>
        </p:spPr>
      </p:pic>
      <p:pic>
        <p:nvPicPr>
          <p:cNvPr id="20" name="Grafik 19">
            <a:extLst>
              <a:ext uri="{FF2B5EF4-FFF2-40B4-BE49-F238E27FC236}">
                <a16:creationId xmlns:a16="http://schemas.microsoft.com/office/drawing/2014/main" id="{797A4D60-DF71-4E7A-9DD7-73C9FC1B2A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095" y="5755958"/>
            <a:ext cx="1422526" cy="362677"/>
          </a:xfrm>
          <a:prstGeom prst="rect">
            <a:avLst/>
          </a:prstGeom>
        </p:spPr>
      </p:pic>
      <p:sp>
        <p:nvSpPr>
          <p:cNvPr id="9" name="Textfeld 8">
            <a:extLst>
              <a:ext uri="{FF2B5EF4-FFF2-40B4-BE49-F238E27FC236}">
                <a16:creationId xmlns:a16="http://schemas.microsoft.com/office/drawing/2014/main" id="{C99AB894-E924-4EA9-B753-A85863A9B6EB}"/>
              </a:ext>
            </a:extLst>
          </p:cNvPr>
          <p:cNvSpPr txBox="1"/>
          <p:nvPr/>
        </p:nvSpPr>
        <p:spPr>
          <a:xfrm>
            <a:off x="8233419" y="1042511"/>
            <a:ext cx="3884803" cy="5465599"/>
          </a:xfrm>
          <a:prstGeom prst="rect">
            <a:avLst/>
          </a:prstGeom>
          <a:noFill/>
        </p:spPr>
        <p:txBody>
          <a:bodyPr wrap="square" rtlCol="0">
            <a:spAutoFit/>
          </a:bodyPr>
          <a:lstStyle/>
          <a:p>
            <a:pPr marL="0" marR="0" lvl="0" indent="0" algn="l" defTabSz="914354" rtl="0" eaLnBrk="0" fontAlgn="base" latinLnBrk="0" hangingPunct="0">
              <a:lnSpc>
                <a:spcPts val="2667"/>
              </a:lnSpc>
              <a:spcBef>
                <a:spcPct val="0"/>
              </a:spcBef>
              <a:spcAft>
                <a:spcPts val="800"/>
              </a:spcAft>
              <a:buClrTx/>
              <a:buSzTx/>
              <a:buFontTx/>
              <a:buNone/>
              <a:tabLst/>
              <a:defRPr/>
            </a:pPr>
            <a:r>
              <a:rPr kumimoji="0" lang="de-DE" sz="2800" b="1" i="0" u="none" strike="noStrike" kern="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Supporting</a:t>
            </a:r>
            <a:r>
              <a:rPr kumimoji="0" lang="de-DE" sz="2800" b="1" i="0" u="none" strike="noStrike" kern="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FAIR </a:t>
            </a:r>
            <a:r>
              <a:rPr kumimoji="0" lang="de-DE" sz="2800" b="1" i="0" u="none" strike="noStrike" kern="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data</a:t>
            </a:r>
            <a:endParaRPr kumimoji="0" lang="de-DE" sz="2800" b="1" i="0" u="none" strike="noStrike" kern="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8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International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metadata</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standards</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(human &amp;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machine</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readable</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t>
            </a:r>
          </a:p>
          <a:p>
            <a:pPr marL="179380" marR="0" lvl="0" indent="-179380" algn="l" defTabSz="914354" rtl="0" eaLnBrk="0" fontAlgn="base" latinLnBrk="0" hangingPunct="0">
              <a:lnSpc>
                <a:spcPts val="2667"/>
              </a:lnSpc>
              <a:spcBef>
                <a:spcPct val="0"/>
              </a:spcBef>
              <a:spcAft>
                <a:spcPts val="1200"/>
              </a:spcAft>
              <a:buClrTx/>
              <a:buSzTx/>
              <a:buFont typeface="Arial" panose="020B0604020202020204" pitchFamily="34" charset="0"/>
              <a:buChar char="•"/>
              <a:tabLst/>
              <a:defRPr/>
            </a:pP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Controlled</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vocabularies</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rich</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metadata</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79380" marR="0" lvl="0" indent="-179380" algn="l" defTabSz="914354" rtl="0" eaLnBrk="0" fontAlgn="base" latinLnBrk="0" hangingPunct="0">
              <a:lnSpc>
                <a:spcPts val="2667"/>
              </a:lnSpc>
              <a:spcBef>
                <a:spcPts val="1200"/>
              </a:spcBef>
              <a:spcAft>
                <a:spcPts val="12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PIDs</a:t>
            </a:r>
            <a:b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b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12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Open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Licences</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data</a:t>
            </a:r>
            <a:b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and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software</a:t>
            </a: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8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OAI-PMH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interface</a:t>
            </a: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8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schema.org </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 Google Dataset Search</a:t>
            </a: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1" name="Gruppieren 10">
            <a:extLst>
              <a:ext uri="{FF2B5EF4-FFF2-40B4-BE49-F238E27FC236}">
                <a16:creationId xmlns:a16="http://schemas.microsoft.com/office/drawing/2014/main" id="{67A369D0-7BB1-452C-AEFC-90B3C247A109}"/>
              </a:ext>
            </a:extLst>
          </p:cNvPr>
          <p:cNvGrpSpPr/>
          <p:nvPr/>
        </p:nvGrpSpPr>
        <p:grpSpPr>
          <a:xfrm>
            <a:off x="9228248" y="3363830"/>
            <a:ext cx="2889974" cy="1079696"/>
            <a:chOff x="9167041" y="3396734"/>
            <a:chExt cx="2889974" cy="1079696"/>
          </a:xfrm>
        </p:grpSpPr>
        <p:pic>
          <p:nvPicPr>
            <p:cNvPr id="12" name="Grafik 11">
              <a:extLst>
                <a:ext uri="{FF2B5EF4-FFF2-40B4-BE49-F238E27FC236}">
                  <a16:creationId xmlns:a16="http://schemas.microsoft.com/office/drawing/2014/main" id="{3D1C9059-26B2-4D28-90C9-7FD27CA9A6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7041" y="3609168"/>
              <a:ext cx="1365470" cy="505514"/>
            </a:xfrm>
            <a:prstGeom prst="rect">
              <a:avLst/>
            </a:prstGeom>
          </p:spPr>
        </p:pic>
        <p:pic>
          <p:nvPicPr>
            <p:cNvPr id="13" name="Inhaltsplatzhalter 4">
              <a:extLst>
                <a:ext uri="{FF2B5EF4-FFF2-40B4-BE49-F238E27FC236}">
                  <a16:creationId xmlns:a16="http://schemas.microsoft.com/office/drawing/2014/main" id="{743E89A2-7046-4294-9A5B-5B8509E0DC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9167041" y="3917750"/>
              <a:ext cx="505514" cy="50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BBB79447-7BEC-4659-A7CA-48493B894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11551" y="3396734"/>
              <a:ext cx="529510" cy="532158"/>
            </a:xfrm>
            <a:prstGeom prst="rect">
              <a:avLst/>
            </a:prstGeom>
          </p:spPr>
        </p:pic>
        <p:pic>
          <p:nvPicPr>
            <p:cNvPr id="15" name="Picture 4" descr="Bildergebnis für funder registry crossref">
              <a:extLst>
                <a:ext uri="{FF2B5EF4-FFF2-40B4-BE49-F238E27FC236}">
                  <a16:creationId xmlns:a16="http://schemas.microsoft.com/office/drawing/2014/main" id="{A41BC68C-0F0D-4741-8098-F003B4D3762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34502" y="3640665"/>
              <a:ext cx="896724" cy="3761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ildergebnis für logo ror id">
              <a:extLst>
                <a:ext uri="{FF2B5EF4-FFF2-40B4-BE49-F238E27FC236}">
                  <a16:creationId xmlns:a16="http://schemas.microsoft.com/office/drawing/2014/main" id="{EFF43D40-3F65-4230-A8E5-9209790FC3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57283" y="4082995"/>
              <a:ext cx="896724" cy="334004"/>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5796FDAD-79E9-4320-B948-8AD281EBD8E0}"/>
                </a:ext>
              </a:extLst>
            </p:cNvPr>
            <p:cNvSpPr/>
            <p:nvPr/>
          </p:nvSpPr>
          <p:spPr>
            <a:xfrm>
              <a:off x="11208513" y="4107098"/>
              <a:ext cx="84850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in </a:t>
              </a:r>
              <a:r>
                <a:rPr kumimoji="0" lang="de-DE" sz="18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prep</a:t>
              </a:r>
              <a:endPar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31309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C6FBDE6E-1C0D-4345-AE62-9F9CF270DB98}"/>
              </a:ext>
            </a:extLst>
          </p:cNvPr>
          <p:cNvSpPr/>
          <p:nvPr/>
        </p:nvSpPr>
        <p:spPr bwMode="auto">
          <a:xfrm>
            <a:off x="473" y="6226602"/>
            <a:ext cx="3105509" cy="610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30A6A018-07F5-48F5-A30D-488A81739747}"/>
              </a:ext>
            </a:extLst>
          </p:cNvPr>
          <p:cNvSpPr>
            <a:spLocks noGrp="1"/>
          </p:cNvSpPr>
          <p:nvPr>
            <p:ph type="title"/>
          </p:nvPr>
        </p:nvSpPr>
        <p:spPr/>
        <p:txBody>
          <a:bodyPr/>
          <a:lstStyle/>
          <a:p>
            <a:pPr algn="l"/>
            <a:r>
              <a:rPr lang="de-DE" dirty="0">
                <a:solidFill>
                  <a:schemeClr val="tx2"/>
                </a:solidFill>
              </a:rPr>
              <a:t>Who </a:t>
            </a:r>
            <a:r>
              <a:rPr lang="de-DE" dirty="0" err="1">
                <a:solidFill>
                  <a:schemeClr val="tx2"/>
                </a:solidFill>
              </a:rPr>
              <a:t>is</a:t>
            </a:r>
            <a:r>
              <a:rPr lang="de-DE" dirty="0">
                <a:solidFill>
                  <a:schemeClr val="tx2"/>
                </a:solidFill>
              </a:rPr>
              <a:t> </a:t>
            </a:r>
            <a:r>
              <a:rPr lang="de-DE" dirty="0" err="1">
                <a:solidFill>
                  <a:schemeClr val="tx2"/>
                </a:solidFill>
              </a:rPr>
              <a:t>doing</a:t>
            </a:r>
            <a:r>
              <a:rPr lang="de-DE" dirty="0">
                <a:solidFill>
                  <a:schemeClr val="tx2"/>
                </a:solidFill>
              </a:rPr>
              <a:t> </a:t>
            </a:r>
            <a:r>
              <a:rPr lang="de-DE" dirty="0" err="1">
                <a:solidFill>
                  <a:schemeClr val="tx2"/>
                </a:solidFill>
              </a:rPr>
              <a:t>what</a:t>
            </a:r>
            <a:r>
              <a:rPr lang="de-DE" dirty="0">
                <a:solidFill>
                  <a:schemeClr val="tx2"/>
                </a:solidFill>
              </a:rPr>
              <a:t>? Joint </a:t>
            </a:r>
            <a:r>
              <a:rPr lang="de-DE" dirty="0" err="1">
                <a:solidFill>
                  <a:schemeClr val="tx2"/>
                </a:solidFill>
              </a:rPr>
              <a:t>effort</a:t>
            </a:r>
            <a:r>
              <a:rPr lang="de-DE" dirty="0">
                <a:solidFill>
                  <a:schemeClr val="tx2"/>
                </a:solidFill>
              </a:rPr>
              <a:t>!</a:t>
            </a:r>
          </a:p>
        </p:txBody>
      </p:sp>
      <p:sp>
        <p:nvSpPr>
          <p:cNvPr id="3" name="Inhaltsplatzhalter 2">
            <a:extLst>
              <a:ext uri="{FF2B5EF4-FFF2-40B4-BE49-F238E27FC236}">
                <a16:creationId xmlns:a16="http://schemas.microsoft.com/office/drawing/2014/main" id="{A518979C-9C9F-453C-AA50-C3B86C7B68CD}"/>
              </a:ext>
            </a:extLst>
          </p:cNvPr>
          <p:cNvSpPr>
            <a:spLocks noGrp="1"/>
          </p:cNvSpPr>
          <p:nvPr>
            <p:ph sz="quarter" idx="10"/>
          </p:nvPr>
        </p:nvSpPr>
        <p:spPr>
          <a:xfrm>
            <a:off x="2438105" y="4922950"/>
            <a:ext cx="6673708" cy="607573"/>
          </a:xfrm>
        </p:spPr>
        <p:txBody>
          <a:bodyPr anchor="ctr"/>
          <a:lstStyle/>
          <a:p>
            <a:pPr marL="0" indent="0">
              <a:lnSpc>
                <a:spcPct val="120000"/>
              </a:lnSpc>
              <a:spcBef>
                <a:spcPts val="0"/>
              </a:spcBef>
              <a:spcAft>
                <a:spcPts val="1200"/>
              </a:spcAft>
              <a:buNone/>
            </a:pPr>
            <a:r>
              <a:rPr lang="de-DE" sz="2200" b="1" dirty="0">
                <a:solidFill>
                  <a:schemeClr val="tx2"/>
                </a:solidFill>
              </a:rPr>
              <a:t>Researchers</a:t>
            </a:r>
            <a:r>
              <a:rPr lang="de-DE" sz="2200" dirty="0">
                <a:solidFill>
                  <a:schemeClr val="tx2"/>
                </a:solidFill>
              </a:rPr>
              <a:t>: </a:t>
            </a:r>
            <a:r>
              <a:rPr lang="de-DE" sz="2200" dirty="0" err="1">
                <a:solidFill>
                  <a:schemeClr val="tx2"/>
                </a:solidFill>
              </a:rPr>
              <a:t>revise</a:t>
            </a:r>
            <a:r>
              <a:rPr lang="de-DE" sz="2200" dirty="0">
                <a:solidFill>
                  <a:schemeClr val="tx2"/>
                </a:solidFill>
              </a:rPr>
              <a:t> </a:t>
            </a:r>
            <a:r>
              <a:rPr lang="de-DE" sz="2200" dirty="0" err="1">
                <a:solidFill>
                  <a:schemeClr val="tx2"/>
                </a:solidFill>
              </a:rPr>
              <a:t>data</a:t>
            </a:r>
            <a:r>
              <a:rPr lang="de-DE" sz="2200" dirty="0">
                <a:solidFill>
                  <a:schemeClr val="tx2"/>
                </a:solidFill>
              </a:rPr>
              <a:t> and </a:t>
            </a:r>
            <a:r>
              <a:rPr lang="de-DE" sz="2200" dirty="0" err="1">
                <a:solidFill>
                  <a:schemeClr val="tx2"/>
                </a:solidFill>
              </a:rPr>
              <a:t>description</a:t>
            </a:r>
            <a:endParaRPr lang="de-DE" sz="2200" dirty="0">
              <a:solidFill>
                <a:schemeClr val="tx2"/>
              </a:solidFill>
            </a:endParaRPr>
          </a:p>
        </p:txBody>
      </p:sp>
      <p:grpSp>
        <p:nvGrpSpPr>
          <p:cNvPr id="5" name="Gruppieren 4">
            <a:extLst>
              <a:ext uri="{FF2B5EF4-FFF2-40B4-BE49-F238E27FC236}">
                <a16:creationId xmlns:a16="http://schemas.microsoft.com/office/drawing/2014/main" id="{7268147C-EB95-4EDE-82A4-57BB29F322AC}"/>
              </a:ext>
            </a:extLst>
          </p:cNvPr>
          <p:cNvGrpSpPr/>
          <p:nvPr/>
        </p:nvGrpSpPr>
        <p:grpSpPr>
          <a:xfrm>
            <a:off x="9423172" y="900160"/>
            <a:ext cx="2318413" cy="4818161"/>
            <a:chOff x="8948677" y="1437395"/>
            <a:chExt cx="2547774" cy="5160422"/>
          </a:xfrm>
        </p:grpSpPr>
        <p:sp>
          <p:nvSpPr>
            <p:cNvPr id="6" name="Rechteck: abgerundete Ecken 5">
              <a:extLst>
                <a:ext uri="{FF2B5EF4-FFF2-40B4-BE49-F238E27FC236}">
                  <a16:creationId xmlns:a16="http://schemas.microsoft.com/office/drawing/2014/main" id="{63B44FC5-F79F-40F2-BE1F-842BA8FAB7AA}"/>
                </a:ext>
              </a:extLst>
            </p:cNvPr>
            <p:cNvSpPr/>
            <p:nvPr/>
          </p:nvSpPr>
          <p:spPr bwMode="auto">
            <a:xfrm>
              <a:off x="9120884" y="6164609"/>
              <a:ext cx="2203358" cy="433208"/>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err="1">
                  <a:ln>
                    <a:noFill/>
                  </a:ln>
                  <a:effectLst/>
                  <a:latin typeface="Calibri" panose="020F0502020204030204" pitchFamily="34" charset="0"/>
                  <a:ea typeface="ＭＳ Ｐゴシック" pitchFamily="96" charset="-128"/>
                  <a:cs typeface="Calibri" panose="020F0502020204030204" pitchFamily="34" charset="0"/>
                </a:rPr>
                <a:t>feedback</a:t>
              </a:r>
              <a:r>
                <a:rPr kumimoji="0" lang="de-DE" sz="2400" b="0"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rPr>
                <a:t> loop</a:t>
              </a:r>
            </a:p>
          </p:txBody>
        </p:sp>
        <p:pic>
          <p:nvPicPr>
            <p:cNvPr id="7" name="Grafik 6">
              <a:extLst>
                <a:ext uri="{FF2B5EF4-FFF2-40B4-BE49-F238E27FC236}">
                  <a16:creationId xmlns:a16="http://schemas.microsoft.com/office/drawing/2014/main" id="{07C343F8-C521-4AB1-BEF7-40982FF8C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677" y="1437395"/>
              <a:ext cx="2547774" cy="4620126"/>
            </a:xfrm>
            <a:prstGeom prst="rect">
              <a:avLst/>
            </a:prstGeom>
          </p:spPr>
        </p:pic>
      </p:grpSp>
      <p:pic>
        <p:nvPicPr>
          <p:cNvPr id="8" name="Grafik 7">
            <a:extLst>
              <a:ext uri="{FF2B5EF4-FFF2-40B4-BE49-F238E27FC236}">
                <a16:creationId xmlns:a16="http://schemas.microsoft.com/office/drawing/2014/main" id="{C43444A6-90B3-4DB3-8034-573B77AAB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5645" y="6078693"/>
            <a:ext cx="3483154" cy="703979"/>
          </a:xfrm>
          <a:prstGeom prst="rect">
            <a:avLst/>
          </a:prstGeom>
        </p:spPr>
      </p:pic>
      <p:pic>
        <p:nvPicPr>
          <p:cNvPr id="16" name="Grafik 15">
            <a:extLst>
              <a:ext uri="{FF2B5EF4-FFF2-40B4-BE49-F238E27FC236}">
                <a16:creationId xmlns:a16="http://schemas.microsoft.com/office/drawing/2014/main" id="{8AF13D50-493C-4098-A9B7-17F96AD79C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54" y="2578300"/>
            <a:ext cx="824537" cy="1055407"/>
          </a:xfrm>
          <a:prstGeom prst="rect">
            <a:avLst/>
          </a:prstGeom>
        </p:spPr>
      </p:pic>
      <p:pic>
        <p:nvPicPr>
          <p:cNvPr id="23" name="Grafik 22">
            <a:extLst>
              <a:ext uri="{FF2B5EF4-FFF2-40B4-BE49-F238E27FC236}">
                <a16:creationId xmlns:a16="http://schemas.microsoft.com/office/drawing/2014/main" id="{74569AAD-DB40-498B-B246-69F870784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54" y="4639764"/>
            <a:ext cx="824537" cy="1055407"/>
          </a:xfrm>
          <a:prstGeom prst="rect">
            <a:avLst/>
          </a:prstGeom>
        </p:spPr>
      </p:pic>
      <p:sp>
        <p:nvSpPr>
          <p:cNvPr id="24" name="Inhaltsplatzhalter 2">
            <a:extLst>
              <a:ext uri="{FF2B5EF4-FFF2-40B4-BE49-F238E27FC236}">
                <a16:creationId xmlns:a16="http://schemas.microsoft.com/office/drawing/2014/main" id="{DC945530-C546-4175-8C5F-A76A6BA3F434}"/>
              </a:ext>
            </a:extLst>
          </p:cNvPr>
          <p:cNvSpPr txBox="1">
            <a:spLocks/>
          </p:cNvSpPr>
          <p:nvPr/>
        </p:nvSpPr>
        <p:spPr bwMode="auto">
          <a:xfrm>
            <a:off x="2369732" y="3802886"/>
            <a:ext cx="6673708" cy="84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a:lnSpc>
                <a:spcPct val="120000"/>
              </a:lnSpc>
              <a:spcBef>
                <a:spcPts val="0"/>
              </a:spcBef>
              <a:spcAft>
                <a:spcPts val="1200"/>
              </a:spcAft>
              <a:buNone/>
            </a:pPr>
            <a:r>
              <a:rPr lang="de-DE" sz="2200" b="1" kern="0" dirty="0">
                <a:solidFill>
                  <a:schemeClr val="tx2"/>
                </a:solidFill>
              </a:rPr>
              <a:t>GFZ Data Services</a:t>
            </a:r>
            <a:r>
              <a:rPr lang="de-DE" sz="2200" kern="0" dirty="0">
                <a:solidFill>
                  <a:schemeClr val="tx2"/>
                </a:solidFill>
              </a:rPr>
              <a:t>: </a:t>
            </a:r>
            <a:r>
              <a:rPr lang="de-DE" sz="2200" kern="0" dirty="0" err="1">
                <a:solidFill>
                  <a:schemeClr val="tx2"/>
                </a:solidFill>
              </a:rPr>
              <a:t>curation</a:t>
            </a:r>
            <a:r>
              <a:rPr lang="de-DE" sz="2200" kern="0" dirty="0">
                <a:solidFill>
                  <a:schemeClr val="tx2"/>
                </a:solidFill>
              </a:rPr>
              <a:t> </a:t>
            </a:r>
            <a:r>
              <a:rPr lang="de-DE" sz="2200" kern="0" dirty="0" err="1">
                <a:solidFill>
                  <a:schemeClr val="tx2"/>
                </a:solidFill>
              </a:rPr>
              <a:t>of</a:t>
            </a:r>
            <a:r>
              <a:rPr lang="de-DE" sz="2200" kern="0" dirty="0">
                <a:solidFill>
                  <a:schemeClr val="tx2"/>
                </a:solidFill>
              </a:rPr>
              <a:t> </a:t>
            </a:r>
            <a:r>
              <a:rPr lang="de-DE" sz="2200" kern="0" dirty="0" err="1">
                <a:solidFill>
                  <a:schemeClr val="tx2"/>
                </a:solidFill>
              </a:rPr>
              <a:t>metadata</a:t>
            </a:r>
            <a:r>
              <a:rPr lang="de-DE" sz="2200" kern="0" dirty="0">
                <a:solidFill>
                  <a:schemeClr val="tx2"/>
                </a:solidFill>
              </a:rPr>
              <a:t>, </a:t>
            </a:r>
            <a:r>
              <a:rPr lang="de-DE" sz="2200" kern="0" dirty="0" err="1">
                <a:solidFill>
                  <a:schemeClr val="tx2"/>
                </a:solidFill>
              </a:rPr>
              <a:t>enrichment</a:t>
            </a:r>
            <a:r>
              <a:rPr lang="de-DE" sz="2200" kern="0" dirty="0">
                <a:solidFill>
                  <a:schemeClr val="tx2"/>
                </a:solidFill>
              </a:rPr>
              <a:t>, review </a:t>
            </a:r>
            <a:r>
              <a:rPr lang="de-DE" sz="2200" kern="0" dirty="0" err="1">
                <a:solidFill>
                  <a:schemeClr val="tx2"/>
                </a:solidFill>
              </a:rPr>
              <a:t>of</a:t>
            </a:r>
            <a:r>
              <a:rPr lang="de-DE" sz="2200" kern="0" dirty="0">
                <a:solidFill>
                  <a:schemeClr val="tx2"/>
                </a:solidFill>
              </a:rPr>
              <a:t> </a:t>
            </a:r>
            <a:r>
              <a:rPr lang="de-DE" sz="2200" kern="0" dirty="0" err="1">
                <a:solidFill>
                  <a:schemeClr val="tx2"/>
                </a:solidFill>
              </a:rPr>
              <a:t>data</a:t>
            </a:r>
            <a:r>
              <a:rPr lang="de-DE" sz="2200" kern="0" dirty="0">
                <a:solidFill>
                  <a:schemeClr val="tx2"/>
                </a:solidFill>
              </a:rPr>
              <a:t> and </a:t>
            </a:r>
            <a:r>
              <a:rPr lang="de-DE" sz="2200" kern="0" dirty="0" err="1">
                <a:solidFill>
                  <a:schemeClr val="tx2"/>
                </a:solidFill>
              </a:rPr>
              <a:t>data</a:t>
            </a:r>
            <a:r>
              <a:rPr lang="de-DE" sz="2200" kern="0" dirty="0">
                <a:solidFill>
                  <a:schemeClr val="tx2"/>
                </a:solidFill>
              </a:rPr>
              <a:t> </a:t>
            </a:r>
            <a:r>
              <a:rPr lang="de-DE" sz="2200" kern="0" dirty="0" err="1">
                <a:solidFill>
                  <a:schemeClr val="tx2"/>
                </a:solidFill>
              </a:rPr>
              <a:t>descriptions</a:t>
            </a:r>
            <a:endParaRPr lang="de-DE" sz="2200" kern="0" dirty="0">
              <a:solidFill>
                <a:schemeClr val="tx2"/>
              </a:solidFill>
            </a:endParaRPr>
          </a:p>
        </p:txBody>
      </p:sp>
      <p:sp>
        <p:nvSpPr>
          <p:cNvPr id="25" name="Inhaltsplatzhalter 2">
            <a:extLst>
              <a:ext uri="{FF2B5EF4-FFF2-40B4-BE49-F238E27FC236}">
                <a16:creationId xmlns:a16="http://schemas.microsoft.com/office/drawing/2014/main" id="{DF67BAE4-3984-45FA-9CC3-CF67091984D3}"/>
              </a:ext>
            </a:extLst>
          </p:cNvPr>
          <p:cNvSpPr txBox="1">
            <a:spLocks/>
          </p:cNvSpPr>
          <p:nvPr/>
        </p:nvSpPr>
        <p:spPr bwMode="auto">
          <a:xfrm>
            <a:off x="2383018" y="2707745"/>
            <a:ext cx="6673708" cy="93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a:lnSpc>
                <a:spcPct val="120000"/>
              </a:lnSpc>
              <a:spcBef>
                <a:spcPts val="0"/>
              </a:spcBef>
              <a:spcAft>
                <a:spcPts val="1200"/>
              </a:spcAft>
              <a:buNone/>
            </a:pPr>
            <a:r>
              <a:rPr lang="de-DE" sz="2200" kern="0" dirty="0">
                <a:solidFill>
                  <a:schemeClr val="tx2"/>
                </a:solidFill>
              </a:rPr>
              <a:t>Researchers: </a:t>
            </a:r>
            <a:r>
              <a:rPr lang="de-DE" sz="2200" kern="0" dirty="0" err="1">
                <a:solidFill>
                  <a:schemeClr val="tx2"/>
                </a:solidFill>
              </a:rPr>
              <a:t>provide</a:t>
            </a:r>
            <a:r>
              <a:rPr lang="de-DE" sz="2200" kern="0" dirty="0">
                <a:solidFill>
                  <a:schemeClr val="tx2"/>
                </a:solidFill>
              </a:rPr>
              <a:t> </a:t>
            </a:r>
            <a:r>
              <a:rPr lang="de-DE" sz="2200" kern="0" dirty="0" err="1">
                <a:solidFill>
                  <a:schemeClr val="tx2"/>
                </a:solidFill>
              </a:rPr>
              <a:t>metadata</a:t>
            </a:r>
            <a:r>
              <a:rPr lang="de-DE" sz="2200" kern="0" dirty="0">
                <a:solidFill>
                  <a:schemeClr val="tx2"/>
                </a:solidFill>
              </a:rPr>
              <a:t> and </a:t>
            </a:r>
            <a:r>
              <a:rPr lang="de-DE" sz="2200" kern="0" dirty="0" err="1">
                <a:solidFill>
                  <a:schemeClr val="tx2"/>
                </a:solidFill>
              </a:rPr>
              <a:t>data</a:t>
            </a:r>
            <a:r>
              <a:rPr lang="de-DE" sz="2200" kern="0" dirty="0">
                <a:solidFill>
                  <a:schemeClr val="tx2"/>
                </a:solidFill>
              </a:rPr>
              <a:t> </a:t>
            </a:r>
            <a:r>
              <a:rPr lang="de-DE" sz="2200" kern="0" dirty="0" err="1">
                <a:solidFill>
                  <a:schemeClr val="tx2"/>
                </a:solidFill>
              </a:rPr>
              <a:t>description</a:t>
            </a:r>
            <a:r>
              <a:rPr lang="de-DE" sz="2200" kern="0" dirty="0">
                <a:solidFill>
                  <a:schemeClr val="tx2"/>
                </a:solidFill>
              </a:rPr>
              <a:t> </a:t>
            </a:r>
            <a:r>
              <a:rPr lang="de-DE" sz="2200" kern="0" dirty="0" err="1">
                <a:solidFill>
                  <a:schemeClr val="tx2"/>
                </a:solidFill>
              </a:rPr>
              <a:t>using</a:t>
            </a:r>
            <a:r>
              <a:rPr lang="de-DE" sz="2200" kern="0" dirty="0">
                <a:solidFill>
                  <a:schemeClr val="tx2"/>
                </a:solidFill>
              </a:rPr>
              <a:t> </a:t>
            </a:r>
            <a:r>
              <a:rPr lang="de-DE" sz="2200" kern="0" dirty="0" err="1">
                <a:solidFill>
                  <a:schemeClr val="tx2"/>
                </a:solidFill>
              </a:rPr>
              <a:t>the</a:t>
            </a:r>
            <a:r>
              <a:rPr lang="de-DE" sz="2200" kern="0" dirty="0">
                <a:solidFill>
                  <a:schemeClr val="tx2"/>
                </a:solidFill>
              </a:rPr>
              <a:t> </a:t>
            </a:r>
            <a:r>
              <a:rPr lang="de-DE" sz="2200" kern="0" dirty="0" err="1">
                <a:solidFill>
                  <a:schemeClr val="tx2"/>
                </a:solidFill>
              </a:rPr>
              <a:t>tools</a:t>
            </a:r>
            <a:endParaRPr lang="de-DE" sz="2200" kern="0" dirty="0">
              <a:solidFill>
                <a:schemeClr val="tx2"/>
              </a:solidFill>
            </a:endParaRPr>
          </a:p>
        </p:txBody>
      </p:sp>
      <p:sp>
        <p:nvSpPr>
          <p:cNvPr id="26" name="Inhaltsplatzhalter 2">
            <a:extLst>
              <a:ext uri="{FF2B5EF4-FFF2-40B4-BE49-F238E27FC236}">
                <a16:creationId xmlns:a16="http://schemas.microsoft.com/office/drawing/2014/main" id="{6CE9CB39-12BB-4EE8-92EF-38AD086AA52A}"/>
              </a:ext>
            </a:extLst>
          </p:cNvPr>
          <p:cNvSpPr txBox="1">
            <a:spLocks/>
          </p:cNvSpPr>
          <p:nvPr/>
        </p:nvSpPr>
        <p:spPr bwMode="auto">
          <a:xfrm>
            <a:off x="2397664" y="1295407"/>
            <a:ext cx="6673708" cy="134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a:lnSpc>
                <a:spcPct val="120000"/>
              </a:lnSpc>
              <a:spcBef>
                <a:spcPts val="0"/>
              </a:spcBef>
              <a:spcAft>
                <a:spcPts val="1200"/>
              </a:spcAft>
              <a:buNone/>
            </a:pPr>
            <a:r>
              <a:rPr lang="de-DE" sz="2200" b="1" kern="0" dirty="0">
                <a:solidFill>
                  <a:schemeClr val="tx2"/>
                </a:solidFill>
              </a:rPr>
              <a:t>GFZ Data Services</a:t>
            </a:r>
            <a:r>
              <a:rPr lang="de-DE" sz="2200" kern="0" dirty="0">
                <a:solidFill>
                  <a:schemeClr val="tx2"/>
                </a:solidFill>
              </a:rPr>
              <a:t>: </a:t>
            </a:r>
            <a:r>
              <a:rPr lang="de-DE" sz="2200" kern="0" dirty="0" err="1">
                <a:solidFill>
                  <a:schemeClr val="tx2"/>
                </a:solidFill>
              </a:rPr>
              <a:t>Offers</a:t>
            </a:r>
            <a:r>
              <a:rPr lang="de-DE" sz="2200" kern="0" dirty="0">
                <a:solidFill>
                  <a:schemeClr val="tx2"/>
                </a:solidFill>
              </a:rPr>
              <a:t> </a:t>
            </a:r>
            <a:r>
              <a:rPr lang="de-DE" sz="2200" kern="0" dirty="0" err="1">
                <a:solidFill>
                  <a:schemeClr val="tx2"/>
                </a:solidFill>
              </a:rPr>
              <a:t>tools</a:t>
            </a:r>
            <a:r>
              <a:rPr lang="de-DE" sz="2200" kern="0" dirty="0">
                <a:solidFill>
                  <a:schemeClr val="tx2"/>
                </a:solidFill>
              </a:rPr>
              <a:t> </a:t>
            </a:r>
            <a:r>
              <a:rPr lang="de-DE" sz="2200" kern="0" dirty="0" err="1">
                <a:solidFill>
                  <a:schemeClr val="tx2"/>
                </a:solidFill>
              </a:rPr>
              <a:t>for</a:t>
            </a:r>
            <a:r>
              <a:rPr lang="de-DE" sz="2200" kern="0" dirty="0">
                <a:solidFill>
                  <a:schemeClr val="tx2"/>
                </a:solidFill>
              </a:rPr>
              <a:t> </a:t>
            </a:r>
            <a:r>
              <a:rPr lang="de-DE" sz="2200" kern="0" dirty="0" err="1">
                <a:solidFill>
                  <a:schemeClr val="tx2"/>
                </a:solidFill>
              </a:rPr>
              <a:t>metadata</a:t>
            </a:r>
            <a:r>
              <a:rPr lang="de-DE" sz="2200" kern="0" dirty="0">
                <a:solidFill>
                  <a:schemeClr val="tx2"/>
                </a:solidFill>
              </a:rPr>
              <a:t> </a:t>
            </a:r>
            <a:r>
              <a:rPr lang="de-DE" sz="2200" kern="0" dirty="0" err="1">
                <a:solidFill>
                  <a:schemeClr val="tx2"/>
                </a:solidFill>
              </a:rPr>
              <a:t>collection</a:t>
            </a:r>
            <a:r>
              <a:rPr lang="de-DE" sz="2200" kern="0" dirty="0">
                <a:solidFill>
                  <a:schemeClr val="tx2"/>
                </a:solidFill>
              </a:rPr>
              <a:t> and </a:t>
            </a:r>
            <a:r>
              <a:rPr lang="de-DE" sz="2200" kern="0" dirty="0" err="1">
                <a:solidFill>
                  <a:schemeClr val="tx2"/>
                </a:solidFill>
              </a:rPr>
              <a:t>technical</a:t>
            </a:r>
            <a:r>
              <a:rPr lang="de-DE" sz="2200" kern="0" dirty="0">
                <a:solidFill>
                  <a:schemeClr val="tx2"/>
                </a:solidFill>
              </a:rPr>
              <a:t> </a:t>
            </a:r>
            <a:r>
              <a:rPr lang="de-DE" sz="2200" kern="0" dirty="0" err="1">
                <a:solidFill>
                  <a:schemeClr val="tx2"/>
                </a:solidFill>
              </a:rPr>
              <a:t>description</a:t>
            </a:r>
            <a:r>
              <a:rPr lang="de-DE" sz="2200" kern="0" dirty="0">
                <a:solidFill>
                  <a:schemeClr val="tx2"/>
                </a:solidFill>
              </a:rPr>
              <a:t> (</a:t>
            </a:r>
            <a:r>
              <a:rPr lang="de-DE" sz="2200" kern="0" dirty="0" err="1">
                <a:solidFill>
                  <a:schemeClr val="tx2"/>
                </a:solidFill>
              </a:rPr>
              <a:t>metadata</a:t>
            </a:r>
            <a:r>
              <a:rPr lang="de-DE" sz="2200" kern="0" dirty="0">
                <a:solidFill>
                  <a:schemeClr val="tx2"/>
                </a:solidFill>
              </a:rPr>
              <a:t> </a:t>
            </a:r>
            <a:r>
              <a:rPr lang="de-DE" sz="2200" kern="0" dirty="0" err="1">
                <a:solidFill>
                  <a:schemeClr val="tx2"/>
                </a:solidFill>
              </a:rPr>
              <a:t>editor</a:t>
            </a:r>
            <a:r>
              <a:rPr lang="de-DE" sz="2200" kern="0" dirty="0">
                <a:solidFill>
                  <a:schemeClr val="tx2"/>
                </a:solidFill>
              </a:rPr>
              <a:t>, </a:t>
            </a:r>
            <a:r>
              <a:rPr lang="de-DE" sz="2200" kern="0" dirty="0" err="1">
                <a:solidFill>
                  <a:schemeClr val="tx2"/>
                </a:solidFill>
              </a:rPr>
              <a:t>data</a:t>
            </a:r>
            <a:r>
              <a:rPr lang="de-DE" sz="2200" kern="0" dirty="0">
                <a:solidFill>
                  <a:schemeClr val="tx2"/>
                </a:solidFill>
              </a:rPr>
              <a:t> </a:t>
            </a:r>
            <a:r>
              <a:rPr lang="de-DE" sz="2200" kern="0" dirty="0" err="1">
                <a:solidFill>
                  <a:schemeClr val="tx2"/>
                </a:solidFill>
              </a:rPr>
              <a:t>description</a:t>
            </a:r>
            <a:r>
              <a:rPr lang="de-DE" sz="2200" kern="0" dirty="0">
                <a:solidFill>
                  <a:schemeClr val="tx2"/>
                </a:solidFill>
              </a:rPr>
              <a:t> </a:t>
            </a:r>
            <a:r>
              <a:rPr lang="de-DE" sz="2200" kern="0" dirty="0" err="1">
                <a:solidFill>
                  <a:schemeClr val="tx2"/>
                </a:solidFill>
              </a:rPr>
              <a:t>templates</a:t>
            </a:r>
            <a:r>
              <a:rPr lang="de-DE" sz="2200" kern="0" dirty="0">
                <a:solidFill>
                  <a:schemeClr val="tx2"/>
                </a:solidFill>
              </a:rPr>
              <a:t>)</a:t>
            </a:r>
          </a:p>
        </p:txBody>
      </p:sp>
      <p:grpSp>
        <p:nvGrpSpPr>
          <p:cNvPr id="20" name="Gruppieren 19">
            <a:extLst>
              <a:ext uri="{FF2B5EF4-FFF2-40B4-BE49-F238E27FC236}">
                <a16:creationId xmlns:a16="http://schemas.microsoft.com/office/drawing/2014/main" id="{DAB1596D-C071-4A99-A45A-1F5645122561}"/>
              </a:ext>
            </a:extLst>
          </p:cNvPr>
          <p:cNvGrpSpPr/>
          <p:nvPr/>
        </p:nvGrpSpPr>
        <p:grpSpPr>
          <a:xfrm>
            <a:off x="607162" y="3990536"/>
            <a:ext cx="1201520" cy="474505"/>
            <a:chOff x="2448701" y="4098188"/>
            <a:chExt cx="4365471" cy="1724017"/>
          </a:xfrm>
        </p:grpSpPr>
        <p:pic>
          <p:nvPicPr>
            <p:cNvPr id="21" name="Grafik 20">
              <a:extLst>
                <a:ext uri="{FF2B5EF4-FFF2-40B4-BE49-F238E27FC236}">
                  <a16:creationId xmlns:a16="http://schemas.microsoft.com/office/drawing/2014/main" id="{486BA908-03AB-4B15-A773-522601B09C95}"/>
                </a:ext>
              </a:extLst>
            </p:cNvPr>
            <p:cNvPicPr>
              <a:picLocks noChangeAspect="1"/>
            </p:cNvPicPr>
            <p:nvPr/>
          </p:nvPicPr>
          <p:blipFill rotWithShape="1">
            <a:blip r:embed="rId6"/>
            <a:srcRect t="679" r="67244" b="17287"/>
            <a:stretch/>
          </p:blipFill>
          <p:spPr>
            <a:xfrm>
              <a:off x="2448701" y="4098188"/>
              <a:ext cx="1438150" cy="1724017"/>
            </a:xfrm>
            <a:prstGeom prst="rect">
              <a:avLst/>
            </a:prstGeom>
          </p:spPr>
        </p:pic>
        <p:pic>
          <p:nvPicPr>
            <p:cNvPr id="22" name="Grafik 21">
              <a:extLst>
                <a:ext uri="{FF2B5EF4-FFF2-40B4-BE49-F238E27FC236}">
                  <a16:creationId xmlns:a16="http://schemas.microsoft.com/office/drawing/2014/main" id="{DCD53401-31B8-48E5-A7CF-1F1E5AB880C2}"/>
                </a:ext>
              </a:extLst>
            </p:cNvPr>
            <p:cNvPicPr>
              <a:picLocks noChangeAspect="1"/>
            </p:cNvPicPr>
            <p:nvPr/>
          </p:nvPicPr>
          <p:blipFill rotWithShape="1">
            <a:blip r:embed="rId7"/>
            <a:srcRect b="17453"/>
            <a:stretch/>
          </p:blipFill>
          <p:spPr>
            <a:xfrm>
              <a:off x="3895490" y="4107284"/>
              <a:ext cx="2918682" cy="1714921"/>
            </a:xfrm>
            <a:prstGeom prst="rect">
              <a:avLst/>
            </a:prstGeom>
          </p:spPr>
        </p:pic>
      </p:grpSp>
      <p:sp>
        <p:nvSpPr>
          <p:cNvPr id="27" name="Inhaltsplatzhalter 2">
            <a:extLst>
              <a:ext uri="{FF2B5EF4-FFF2-40B4-BE49-F238E27FC236}">
                <a16:creationId xmlns:a16="http://schemas.microsoft.com/office/drawing/2014/main" id="{8308F525-A9D2-425E-907A-08AC9603F1C5}"/>
              </a:ext>
            </a:extLst>
          </p:cNvPr>
          <p:cNvSpPr txBox="1">
            <a:spLocks/>
          </p:cNvSpPr>
          <p:nvPr/>
        </p:nvSpPr>
        <p:spPr bwMode="auto">
          <a:xfrm>
            <a:off x="2353725" y="5927981"/>
            <a:ext cx="6703001" cy="60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a:lnSpc>
                <a:spcPct val="120000"/>
              </a:lnSpc>
              <a:spcBef>
                <a:spcPts val="0"/>
              </a:spcBef>
              <a:spcAft>
                <a:spcPts val="1200"/>
              </a:spcAft>
              <a:buNone/>
            </a:pPr>
            <a:r>
              <a:rPr lang="de-DE" sz="2200" b="1" kern="0" dirty="0">
                <a:solidFill>
                  <a:schemeClr val="tx2"/>
                </a:solidFill>
              </a:rPr>
              <a:t>GFZ Data Services</a:t>
            </a:r>
            <a:r>
              <a:rPr lang="de-DE" sz="2200" kern="0" dirty="0">
                <a:solidFill>
                  <a:schemeClr val="tx2"/>
                </a:solidFill>
              </a:rPr>
              <a:t>: publication </a:t>
            </a:r>
            <a:r>
              <a:rPr lang="de-DE" sz="2200" kern="0" dirty="0" err="1">
                <a:solidFill>
                  <a:schemeClr val="tx2"/>
                </a:solidFill>
              </a:rPr>
              <a:t>of</a:t>
            </a:r>
            <a:r>
              <a:rPr lang="de-DE" sz="2200" kern="0" dirty="0">
                <a:solidFill>
                  <a:schemeClr val="tx2"/>
                </a:solidFill>
              </a:rPr>
              <a:t> </a:t>
            </a:r>
            <a:r>
              <a:rPr lang="de-DE" sz="2200" kern="0" dirty="0" err="1">
                <a:solidFill>
                  <a:schemeClr val="tx2"/>
                </a:solidFill>
              </a:rPr>
              <a:t>the</a:t>
            </a:r>
            <a:r>
              <a:rPr lang="de-DE" sz="2200" kern="0" dirty="0">
                <a:solidFill>
                  <a:schemeClr val="tx2"/>
                </a:solidFill>
              </a:rPr>
              <a:t> DOI</a:t>
            </a:r>
          </a:p>
        </p:txBody>
      </p:sp>
      <p:pic>
        <p:nvPicPr>
          <p:cNvPr id="28" name="Grafik 27">
            <a:extLst>
              <a:ext uri="{FF2B5EF4-FFF2-40B4-BE49-F238E27FC236}">
                <a16:creationId xmlns:a16="http://schemas.microsoft.com/office/drawing/2014/main" id="{C71CC3F4-DF72-4BF9-9088-2C170081C2A4}"/>
              </a:ext>
            </a:extLst>
          </p:cNvPr>
          <p:cNvPicPr>
            <a:picLocks noChangeAspect="1"/>
          </p:cNvPicPr>
          <p:nvPr/>
        </p:nvPicPr>
        <p:blipFill rotWithShape="1">
          <a:blip r:embed="rId8"/>
          <a:srcRect b="24145"/>
          <a:stretch/>
        </p:blipFill>
        <p:spPr>
          <a:xfrm>
            <a:off x="534992" y="1686195"/>
            <a:ext cx="1519556" cy="559363"/>
          </a:xfrm>
          <a:prstGeom prst="rect">
            <a:avLst/>
          </a:prstGeom>
        </p:spPr>
      </p:pic>
      <p:grpSp>
        <p:nvGrpSpPr>
          <p:cNvPr id="32" name="Gruppieren 31">
            <a:extLst>
              <a:ext uri="{FF2B5EF4-FFF2-40B4-BE49-F238E27FC236}">
                <a16:creationId xmlns:a16="http://schemas.microsoft.com/office/drawing/2014/main" id="{90FE1A52-61D1-4776-9849-850C37B62D31}"/>
              </a:ext>
            </a:extLst>
          </p:cNvPr>
          <p:cNvGrpSpPr/>
          <p:nvPr/>
        </p:nvGrpSpPr>
        <p:grpSpPr>
          <a:xfrm>
            <a:off x="607162" y="5994515"/>
            <a:ext cx="1201520" cy="474505"/>
            <a:chOff x="2448701" y="4098188"/>
            <a:chExt cx="4365471" cy="1724017"/>
          </a:xfrm>
        </p:grpSpPr>
        <p:pic>
          <p:nvPicPr>
            <p:cNvPr id="33" name="Grafik 32">
              <a:extLst>
                <a:ext uri="{FF2B5EF4-FFF2-40B4-BE49-F238E27FC236}">
                  <a16:creationId xmlns:a16="http://schemas.microsoft.com/office/drawing/2014/main" id="{9CCCC8FA-833D-442D-AA11-0D93EB8818C0}"/>
                </a:ext>
              </a:extLst>
            </p:cNvPr>
            <p:cNvPicPr>
              <a:picLocks noChangeAspect="1"/>
            </p:cNvPicPr>
            <p:nvPr/>
          </p:nvPicPr>
          <p:blipFill rotWithShape="1">
            <a:blip r:embed="rId6"/>
            <a:srcRect t="679" r="67244" b="17287"/>
            <a:stretch/>
          </p:blipFill>
          <p:spPr>
            <a:xfrm>
              <a:off x="2448701" y="4098188"/>
              <a:ext cx="1438150" cy="1724017"/>
            </a:xfrm>
            <a:prstGeom prst="rect">
              <a:avLst/>
            </a:prstGeom>
          </p:spPr>
        </p:pic>
        <p:pic>
          <p:nvPicPr>
            <p:cNvPr id="34" name="Grafik 33">
              <a:extLst>
                <a:ext uri="{FF2B5EF4-FFF2-40B4-BE49-F238E27FC236}">
                  <a16:creationId xmlns:a16="http://schemas.microsoft.com/office/drawing/2014/main" id="{7A85DFF2-FD93-40BE-A6E8-886F3FE8BBC7}"/>
                </a:ext>
              </a:extLst>
            </p:cNvPr>
            <p:cNvPicPr>
              <a:picLocks noChangeAspect="1"/>
            </p:cNvPicPr>
            <p:nvPr/>
          </p:nvPicPr>
          <p:blipFill rotWithShape="1">
            <a:blip r:embed="rId7"/>
            <a:srcRect b="17453"/>
            <a:stretch/>
          </p:blipFill>
          <p:spPr>
            <a:xfrm>
              <a:off x="3895490" y="4107284"/>
              <a:ext cx="2918682" cy="1714921"/>
            </a:xfrm>
            <a:prstGeom prst="rect">
              <a:avLst/>
            </a:prstGeom>
          </p:spPr>
        </p:pic>
      </p:grpSp>
    </p:spTree>
    <p:extLst>
      <p:ext uri="{BB962C8B-B14F-4D97-AF65-F5344CB8AC3E}">
        <p14:creationId xmlns:p14="http://schemas.microsoft.com/office/powerpoint/2010/main" val="16596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20712C1-8231-4EF3-BF73-D0344CCA47D9}"/>
              </a:ext>
            </a:extLst>
          </p:cNvPr>
          <p:cNvSpPr/>
          <p:nvPr/>
        </p:nvSpPr>
        <p:spPr bwMode="auto">
          <a:xfrm>
            <a:off x="0" y="6000871"/>
            <a:ext cx="10467823" cy="857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2" name="Titel 1">
            <a:extLst>
              <a:ext uri="{FF2B5EF4-FFF2-40B4-BE49-F238E27FC236}">
                <a16:creationId xmlns:a16="http://schemas.microsoft.com/office/drawing/2014/main" id="{432DE600-B0D0-4955-8A14-003B8D0E4893}"/>
              </a:ext>
            </a:extLst>
          </p:cNvPr>
          <p:cNvSpPr>
            <a:spLocks noGrp="1"/>
          </p:cNvSpPr>
          <p:nvPr>
            <p:ph type="title"/>
          </p:nvPr>
        </p:nvSpPr>
        <p:spPr/>
        <p:txBody>
          <a:bodyPr/>
          <a:lstStyle/>
          <a:p>
            <a:pPr algn="l"/>
            <a:r>
              <a:rPr lang="de-DE" sz="3600" b="1" dirty="0"/>
              <a:t>Tools </a:t>
            </a:r>
            <a:r>
              <a:rPr lang="de-DE" sz="3600" b="1" dirty="0" err="1"/>
              <a:t>for</a:t>
            </a:r>
            <a:r>
              <a:rPr lang="de-DE" sz="3600" b="1" dirty="0"/>
              <a:t> </a:t>
            </a:r>
            <a:r>
              <a:rPr lang="de-DE" sz="3600" b="1" dirty="0" err="1"/>
              <a:t>data</a:t>
            </a:r>
            <a:r>
              <a:rPr lang="de-DE" sz="3600" b="1" dirty="0"/>
              <a:t> </a:t>
            </a:r>
            <a:r>
              <a:rPr lang="de-DE" sz="3600" b="1" dirty="0" err="1"/>
              <a:t>publications</a:t>
            </a:r>
            <a:endParaRPr lang="de-DE" sz="3600" b="1" dirty="0"/>
          </a:p>
        </p:txBody>
      </p:sp>
      <p:sp>
        <p:nvSpPr>
          <p:cNvPr id="9" name="Textfeld 8">
            <a:extLst>
              <a:ext uri="{FF2B5EF4-FFF2-40B4-BE49-F238E27FC236}">
                <a16:creationId xmlns:a16="http://schemas.microsoft.com/office/drawing/2014/main" id="{BF535AEF-7C99-450E-93FF-679A1155EEAC}"/>
              </a:ext>
            </a:extLst>
          </p:cNvPr>
          <p:cNvSpPr txBox="1"/>
          <p:nvPr/>
        </p:nvSpPr>
        <p:spPr>
          <a:xfrm>
            <a:off x="577317" y="6220708"/>
            <a:ext cx="5168403"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864"/>
                </a:solidFill>
                <a:effectLst/>
                <a:uLnTx/>
                <a:uFillTx/>
                <a:latin typeface="Inter"/>
                <a:ea typeface="+mn-ea"/>
                <a:cs typeface="Calibri" panose="020F0502020204030204" pitchFamily="34" charset="0"/>
              </a:rPr>
              <a:t>Online </a:t>
            </a:r>
            <a:r>
              <a:rPr kumimoji="0" lang="de-DE" sz="2800" b="0" i="0" u="none" strike="noStrike" kern="1200" cap="none" spc="0" normalizeH="0" baseline="0" noProof="0" dirty="0" err="1">
                <a:ln>
                  <a:noFill/>
                </a:ln>
                <a:solidFill>
                  <a:srgbClr val="002864"/>
                </a:solidFill>
                <a:effectLst/>
                <a:uLnTx/>
                <a:uFillTx/>
                <a:latin typeface="Inter"/>
                <a:ea typeface="+mn-ea"/>
                <a:cs typeface="Calibri" panose="020F0502020204030204" pitchFamily="34" charset="0"/>
              </a:rPr>
              <a:t>Metadata</a:t>
            </a:r>
            <a:r>
              <a:rPr kumimoji="0" lang="de-DE" sz="2800" b="0" i="0" u="none" strike="noStrike" kern="1200" cap="none" spc="0" normalizeH="0" baseline="0" noProof="0" dirty="0">
                <a:ln>
                  <a:noFill/>
                </a:ln>
                <a:solidFill>
                  <a:srgbClr val="002864"/>
                </a:solidFill>
                <a:effectLst/>
                <a:uLnTx/>
                <a:uFillTx/>
                <a:latin typeface="Inter"/>
                <a:ea typeface="+mn-ea"/>
                <a:cs typeface="Calibri" panose="020F0502020204030204" pitchFamily="34" charset="0"/>
              </a:rPr>
              <a:t> Editor ELMO</a:t>
            </a:r>
          </a:p>
        </p:txBody>
      </p:sp>
      <p:grpSp>
        <p:nvGrpSpPr>
          <p:cNvPr id="3" name="Gruppieren 2">
            <a:extLst>
              <a:ext uri="{FF2B5EF4-FFF2-40B4-BE49-F238E27FC236}">
                <a16:creationId xmlns:a16="http://schemas.microsoft.com/office/drawing/2014/main" id="{540B19A2-5E72-4E30-9FC3-5D248C6BA20B}"/>
              </a:ext>
            </a:extLst>
          </p:cNvPr>
          <p:cNvGrpSpPr/>
          <p:nvPr/>
        </p:nvGrpSpPr>
        <p:grpSpPr>
          <a:xfrm>
            <a:off x="598898" y="1235136"/>
            <a:ext cx="5047763" cy="4648200"/>
            <a:chOff x="325821" y="1325253"/>
            <a:chExt cx="5047763" cy="4648200"/>
          </a:xfrm>
        </p:grpSpPr>
        <p:pic>
          <p:nvPicPr>
            <p:cNvPr id="16" name="Grafik 15">
              <a:extLst>
                <a:ext uri="{FF2B5EF4-FFF2-40B4-BE49-F238E27FC236}">
                  <a16:creationId xmlns:a16="http://schemas.microsoft.com/office/drawing/2014/main" id="{8A419218-D951-45A1-92CD-FAB8E3204BE8}"/>
                </a:ext>
              </a:extLst>
            </p:cNvPr>
            <p:cNvPicPr>
              <a:picLocks noChangeAspect="1"/>
            </p:cNvPicPr>
            <p:nvPr/>
          </p:nvPicPr>
          <p:blipFill rotWithShape="1">
            <a:blip r:embed="rId2"/>
            <a:srcRect b="56278"/>
            <a:stretch/>
          </p:blipFill>
          <p:spPr>
            <a:xfrm>
              <a:off x="1207257" y="1808461"/>
              <a:ext cx="4166327" cy="4164992"/>
            </a:xfrm>
            <a:prstGeom prst="rect">
              <a:avLst/>
            </a:prstGeom>
            <a:effectLst>
              <a:outerShdw blurRad="228600" dist="127001" dir="2700000" algn="tl" rotWithShape="0">
                <a:srgbClr val="808080">
                  <a:alpha val="73000"/>
                </a:srgbClr>
              </a:outerShdw>
            </a:effectLst>
          </p:spPr>
        </p:pic>
        <p:pic>
          <p:nvPicPr>
            <p:cNvPr id="17" name="Grafik 16">
              <a:extLst>
                <a:ext uri="{FF2B5EF4-FFF2-40B4-BE49-F238E27FC236}">
                  <a16:creationId xmlns:a16="http://schemas.microsoft.com/office/drawing/2014/main" id="{6DBD26AA-E63F-420E-9381-619F0F31EEC3}"/>
                </a:ext>
              </a:extLst>
            </p:cNvPr>
            <p:cNvPicPr>
              <a:picLocks noChangeAspect="1"/>
            </p:cNvPicPr>
            <p:nvPr/>
          </p:nvPicPr>
          <p:blipFill rotWithShape="1">
            <a:blip r:embed="rId3"/>
            <a:srcRect b="50695"/>
            <a:stretch/>
          </p:blipFill>
          <p:spPr>
            <a:xfrm>
              <a:off x="558211" y="1325253"/>
              <a:ext cx="4166328" cy="3845175"/>
            </a:xfrm>
            <a:prstGeom prst="rect">
              <a:avLst/>
            </a:prstGeom>
            <a:effectLst>
              <a:outerShdw blurRad="228600" dist="127001" dir="2700000" algn="tl" rotWithShape="0">
                <a:srgbClr val="808080">
                  <a:alpha val="73000"/>
                </a:srgbClr>
              </a:outerShdw>
            </a:effectLst>
          </p:spPr>
        </p:pic>
        <p:sp>
          <p:nvSpPr>
            <p:cNvPr id="10" name="Rechteck 9">
              <a:extLst>
                <a:ext uri="{FF2B5EF4-FFF2-40B4-BE49-F238E27FC236}">
                  <a16:creationId xmlns:a16="http://schemas.microsoft.com/office/drawing/2014/main" id="{C1D13B25-83CD-45DA-8A55-BDAF6BF08A34}"/>
                </a:ext>
              </a:extLst>
            </p:cNvPr>
            <p:cNvSpPr/>
            <p:nvPr/>
          </p:nvSpPr>
          <p:spPr bwMode="auto">
            <a:xfrm>
              <a:off x="1873520" y="3026924"/>
              <a:ext cx="3051943" cy="934720"/>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collection</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of</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rich</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structured</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metadata</a:t>
              </a:r>
              <a:endPar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endParaRPr>
            </a:p>
          </p:txBody>
        </p:sp>
        <p:pic>
          <p:nvPicPr>
            <p:cNvPr id="18" name="Grafik 17">
              <a:extLst>
                <a:ext uri="{FF2B5EF4-FFF2-40B4-BE49-F238E27FC236}">
                  <a16:creationId xmlns:a16="http://schemas.microsoft.com/office/drawing/2014/main" id="{8DA96478-5CD0-4394-A21E-3F232E230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21" y="3211628"/>
              <a:ext cx="4918107" cy="2761825"/>
            </a:xfrm>
            <a:prstGeom prst="rect">
              <a:avLst/>
            </a:prstGeom>
          </p:spPr>
        </p:pic>
      </p:grpSp>
      <p:pic>
        <p:nvPicPr>
          <p:cNvPr id="19" name="Grafik 18">
            <a:extLst>
              <a:ext uri="{FF2B5EF4-FFF2-40B4-BE49-F238E27FC236}">
                <a16:creationId xmlns:a16="http://schemas.microsoft.com/office/drawing/2014/main" id="{25D42F94-284F-4CEF-A3E2-7A1F37F50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0533" y="129457"/>
            <a:ext cx="4889150" cy="988144"/>
          </a:xfrm>
          <a:prstGeom prst="rect">
            <a:avLst/>
          </a:prstGeom>
        </p:spPr>
      </p:pic>
    </p:spTree>
    <p:extLst>
      <p:ext uri="{BB962C8B-B14F-4D97-AF65-F5344CB8AC3E}">
        <p14:creationId xmlns:p14="http://schemas.microsoft.com/office/powerpoint/2010/main" val="342817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C121E83C-1FDC-4662-A135-0444E6FFF6DC}"/>
              </a:ext>
            </a:extLst>
          </p:cNvPr>
          <p:cNvSpPr/>
          <p:nvPr/>
        </p:nvSpPr>
        <p:spPr bwMode="auto">
          <a:xfrm>
            <a:off x="7278130" y="5931243"/>
            <a:ext cx="4913870" cy="9267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22" name="Textfeld 21">
            <a:extLst>
              <a:ext uri="{FF2B5EF4-FFF2-40B4-BE49-F238E27FC236}">
                <a16:creationId xmlns:a16="http://schemas.microsoft.com/office/drawing/2014/main" id="{75285ACB-4EFF-4E71-956D-14B2DF1EB810}"/>
              </a:ext>
            </a:extLst>
          </p:cNvPr>
          <p:cNvSpPr txBox="1"/>
          <p:nvPr/>
        </p:nvSpPr>
        <p:spPr>
          <a:xfrm>
            <a:off x="82777" y="4061596"/>
            <a:ext cx="3085280" cy="172354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de-DE" sz="2400" b="1"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„Special“ Features: </a:t>
            </a:r>
          </a:p>
          <a:p>
            <a:pPr marL="342900" marR="0" lvl="0" indent="-3429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ea typeface="ＭＳ Ｐゴシック"/>
                <a:cs typeface="Calibri" panose="020F0502020204030204" pitchFamily="34" charset="0"/>
              </a:rPr>
              <a:t>Interactive </a:t>
            </a:r>
            <a:r>
              <a:rPr kumimoji="0" lang="de-DE" sz="2400" b="0" i="0" u="none" strike="noStrike" kern="1200" cap="none" spc="0" normalizeH="0" baseline="0" noProof="0" dirty="0" err="1">
                <a:ln>
                  <a:noFill/>
                </a:ln>
                <a:effectLst/>
                <a:uLnTx/>
                <a:uFillTx/>
                <a:ea typeface="ＭＳ Ｐゴシック"/>
                <a:cs typeface="Calibri" panose="020F0502020204030204" pitchFamily="34" charset="0"/>
              </a:rPr>
              <a:t>map</a:t>
            </a:r>
            <a:endParaRPr kumimoji="0" lang="de-DE" sz="2400" b="0" i="0" u="none" strike="noStrike" kern="1200" cap="none" spc="0" normalizeH="0" baseline="0" noProof="0" dirty="0">
              <a:ln>
                <a:noFill/>
              </a:ln>
              <a:effectLst/>
              <a:uLnTx/>
              <a:uFillTx/>
              <a:ea typeface="ＭＳ Ｐゴシック"/>
              <a:cs typeface="Calibri" panose="020F0502020204030204" pitchFamily="34" charset="0"/>
            </a:endParaRPr>
          </a:p>
          <a:p>
            <a:pPr marL="342900" marR="0" lvl="0" indent="-3429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2400" b="0" i="0" u="none" strike="noStrike" kern="1200" cap="none" spc="0" normalizeH="0" baseline="0" noProof="0" dirty="0" err="1">
                <a:ln>
                  <a:noFill/>
                </a:ln>
                <a:effectLst/>
                <a:uLnTx/>
                <a:uFillTx/>
                <a:ea typeface="ＭＳ Ｐゴシック"/>
                <a:cs typeface="Calibri" panose="020F0502020204030204" pitchFamily="34" charset="0"/>
              </a:rPr>
              <a:t>Searchable</a:t>
            </a:r>
            <a:r>
              <a:rPr kumimoji="0" lang="de-DE" sz="2400" b="0" i="0" u="none" strike="noStrike" kern="1200" cap="none" spc="0" normalizeH="0" baseline="0" noProof="0" dirty="0">
                <a:ln>
                  <a:noFill/>
                </a:ln>
                <a:effectLst/>
                <a:uLnTx/>
                <a:uFillTx/>
                <a:ea typeface="ＭＳ Ｐゴシック"/>
                <a:cs typeface="Calibri" panose="020F0502020204030204" pitchFamily="34" charset="0"/>
              </a:rPr>
              <a:t> </a:t>
            </a:r>
            <a:r>
              <a:rPr kumimoji="0" lang="de-DE" sz="2400" b="0" i="0" u="none" strike="noStrike" kern="1200" cap="none" spc="0" normalizeH="0" baseline="0" noProof="0" dirty="0" err="1">
                <a:ln>
                  <a:noFill/>
                </a:ln>
                <a:effectLst/>
                <a:uLnTx/>
                <a:uFillTx/>
                <a:ea typeface="ＭＳ Ｐゴシック"/>
                <a:cs typeface="Calibri" panose="020F0502020204030204" pitchFamily="34" charset="0"/>
              </a:rPr>
              <a:t>vocabulary</a:t>
            </a:r>
            <a:r>
              <a:rPr kumimoji="0" lang="de-DE" sz="2400" b="0" i="0" u="none" strike="noStrike" kern="1200" cap="none" spc="0" normalizeH="0" baseline="0" noProof="0" dirty="0">
                <a:ln>
                  <a:noFill/>
                </a:ln>
                <a:effectLst/>
                <a:uLnTx/>
                <a:uFillTx/>
                <a:ea typeface="ＭＳ Ｐゴシック"/>
                <a:cs typeface="Calibri" panose="020F0502020204030204" pitchFamily="34" charset="0"/>
              </a:rPr>
              <a:t> </a:t>
            </a:r>
            <a:r>
              <a:rPr kumimoji="0" lang="de-DE" sz="2400" b="0" i="0" u="none" strike="noStrike" kern="1200" cap="none" spc="0" normalizeH="0" baseline="0" noProof="0" dirty="0" err="1">
                <a:ln>
                  <a:noFill/>
                </a:ln>
                <a:effectLst/>
                <a:uLnTx/>
                <a:uFillTx/>
                <a:ea typeface="ＭＳ Ｐゴシック"/>
                <a:cs typeface="Calibri" panose="020F0502020204030204" pitchFamily="34" charset="0"/>
              </a:rPr>
              <a:t>lists</a:t>
            </a:r>
            <a:endParaRPr kumimoji="0" lang="de-DE" sz="2400" b="0" i="0" u="none" strike="noStrike" kern="1200" cap="none" spc="0" normalizeH="0" baseline="0" noProof="0" dirty="0">
              <a:ln>
                <a:noFill/>
              </a:ln>
              <a:effectLst/>
              <a:uLnTx/>
              <a:uFillTx/>
              <a:ea typeface="ＭＳ Ｐゴシック"/>
              <a:cs typeface="Calibri" panose="020F0502020204030204" pitchFamily="34" charset="0"/>
            </a:endParaRPr>
          </a:p>
        </p:txBody>
      </p:sp>
      <p:grpSp>
        <p:nvGrpSpPr>
          <p:cNvPr id="35" name="Gruppieren 34">
            <a:extLst>
              <a:ext uri="{FF2B5EF4-FFF2-40B4-BE49-F238E27FC236}">
                <a16:creationId xmlns:a16="http://schemas.microsoft.com/office/drawing/2014/main" id="{9303BC5F-561B-4AF4-B27D-7ED82503FD3F}"/>
              </a:ext>
            </a:extLst>
          </p:cNvPr>
          <p:cNvGrpSpPr/>
          <p:nvPr/>
        </p:nvGrpSpPr>
        <p:grpSpPr>
          <a:xfrm>
            <a:off x="483112" y="1248766"/>
            <a:ext cx="2496414" cy="1200329"/>
            <a:chOff x="483112" y="1248766"/>
            <a:chExt cx="2496414" cy="1200329"/>
          </a:xfrm>
        </p:grpSpPr>
        <p:sp>
          <p:nvSpPr>
            <p:cNvPr id="27" name="Textfeld 26">
              <a:extLst>
                <a:ext uri="{FF2B5EF4-FFF2-40B4-BE49-F238E27FC236}">
                  <a16:creationId xmlns:a16="http://schemas.microsoft.com/office/drawing/2014/main" id="{36AEE369-A445-4428-B106-F0398FFE79F7}"/>
                </a:ext>
              </a:extLst>
            </p:cNvPr>
            <p:cNvSpPr txBox="1"/>
            <p:nvPr/>
          </p:nvSpPr>
          <p:spPr>
            <a:xfrm>
              <a:off x="483112" y="1248766"/>
              <a:ext cx="2114946"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Input: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srgbClr val="002864"/>
                  </a:solidFill>
                  <a:effectLst/>
                  <a:uLnTx/>
                  <a:uFillTx/>
                  <a:ea typeface="ＭＳ Ｐゴシック"/>
                  <a:cs typeface="Calibri" panose="020F0502020204030204" pitchFamily="34" charset="0"/>
                </a:rPr>
                <a:t>provided</a:t>
              </a:r>
              <a:r>
                <a:rPr kumimoji="0" lang="de-DE" sz="2400" b="0"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ea typeface="ＭＳ Ｐゴシック"/>
                  <a:cs typeface="Calibri" panose="020F0502020204030204" pitchFamily="34" charset="0"/>
                </a:rPr>
                <a:t>by</a:t>
              </a:r>
              <a:r>
                <a:rPr kumimoji="0" lang="de-DE" sz="2400" b="0"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ea typeface="ＭＳ Ｐゴシック"/>
                  <a:cs typeface="Calibri" panose="020F0502020204030204" pitchFamily="34" charset="0"/>
                </a:rPr>
                <a:t>researchers</a:t>
              </a:r>
              <a:endParaRPr kumimoji="0" lang="de-DE" sz="2400" b="0" i="0" u="none" strike="noStrike" kern="1200" cap="none" spc="0" normalizeH="0" baseline="0" noProof="0" dirty="0">
                <a:ln>
                  <a:noFill/>
                </a:ln>
                <a:solidFill>
                  <a:srgbClr val="002864"/>
                </a:solidFill>
                <a:effectLst/>
                <a:uLnTx/>
                <a:uFillTx/>
                <a:ea typeface="ＭＳ Ｐゴシック"/>
                <a:cs typeface="Calibri" panose="020F0502020204030204" pitchFamily="34" charset="0"/>
              </a:endParaRPr>
            </a:p>
          </p:txBody>
        </p:sp>
        <p:sp>
          <p:nvSpPr>
            <p:cNvPr id="28" name="Pfeil: nach rechts 27">
              <a:extLst>
                <a:ext uri="{FF2B5EF4-FFF2-40B4-BE49-F238E27FC236}">
                  <a16:creationId xmlns:a16="http://schemas.microsoft.com/office/drawing/2014/main" id="{1934F21D-9C43-4347-985D-9BC508861C67}"/>
                </a:ext>
              </a:extLst>
            </p:cNvPr>
            <p:cNvSpPr/>
            <p:nvPr/>
          </p:nvSpPr>
          <p:spPr bwMode="auto">
            <a:xfrm>
              <a:off x="2480822" y="1814551"/>
              <a:ext cx="498704" cy="355115"/>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dirty="0">
                <a:ln>
                  <a:noFill/>
                </a:ln>
                <a:solidFill>
                  <a:srgbClr val="FFFFFF"/>
                </a:solidFill>
                <a:effectLst/>
                <a:uLnTx/>
                <a:uFillTx/>
                <a:ea typeface="ＭＳ Ｐゴシック"/>
                <a:cs typeface="Calibri" panose="020F0502020204030204" pitchFamily="34" charset="0"/>
              </a:endParaRPr>
            </a:p>
          </p:txBody>
        </p:sp>
      </p:grpSp>
      <p:sp>
        <p:nvSpPr>
          <p:cNvPr id="7" name="Pfeil: nach rechts 6"/>
          <p:cNvSpPr/>
          <p:nvPr/>
        </p:nvSpPr>
        <p:spPr bwMode="auto">
          <a:xfrm>
            <a:off x="8744691" y="1466008"/>
            <a:ext cx="498704" cy="355115"/>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8" name="Rechteck 7"/>
          <p:cNvSpPr/>
          <p:nvPr/>
        </p:nvSpPr>
        <p:spPr bwMode="auto">
          <a:xfrm>
            <a:off x="9335492" y="877360"/>
            <a:ext cx="2613692" cy="1598412"/>
          </a:xfrm>
          <a:prstGeom prst="rect">
            <a:avLst/>
          </a:prstGeom>
          <a:noFill/>
          <a:ln w="95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r>
              <a:rPr kumimoji="0" lang="de-DE" sz="2200" b="1"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Output: </a:t>
            </a:r>
            <a:r>
              <a:rPr kumimoji="0" lang="de-DE" sz="2200" b="0" i="0" u="none" strike="noStrike" kern="1200" cap="none" spc="0" normalizeH="0" baseline="0" noProof="0" dirty="0" err="1">
                <a:ln>
                  <a:noFill/>
                </a:ln>
                <a:solidFill>
                  <a:srgbClr val="002864"/>
                </a:solidFill>
                <a:effectLst/>
                <a:uLnTx/>
                <a:uFillTx/>
                <a:ea typeface="ＭＳ Ｐゴシック"/>
                <a:cs typeface="Calibri" panose="020F0502020204030204" pitchFamily="34" charset="0"/>
              </a:rPr>
              <a:t>Standardised</a:t>
            </a:r>
            <a:r>
              <a:rPr kumimoji="0" lang="de-DE" sz="2200" b="0"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 XML </a:t>
            </a:r>
            <a:r>
              <a:rPr kumimoji="0" lang="de-DE" sz="2200" b="0" i="0" u="none" strike="noStrike" kern="1200" cap="none" spc="0" normalizeH="0" baseline="0" noProof="0" dirty="0" err="1">
                <a:ln>
                  <a:noFill/>
                </a:ln>
                <a:solidFill>
                  <a:srgbClr val="002864"/>
                </a:solidFill>
                <a:effectLst/>
                <a:uLnTx/>
                <a:uFillTx/>
                <a:ea typeface="ＭＳ Ｐゴシック"/>
                <a:cs typeface="Calibri" panose="020F0502020204030204" pitchFamily="34" charset="0"/>
              </a:rPr>
              <a:t>files</a:t>
            </a:r>
            <a:r>
              <a:rPr kumimoji="0" lang="de-DE" sz="2200" b="0"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 (</a:t>
            </a:r>
            <a:r>
              <a:rPr kumimoji="0" lang="de-DE" sz="2200" b="0" i="0" u="none" strike="noStrike" kern="1200" cap="none" spc="0" normalizeH="0" baseline="0" noProof="0" dirty="0" err="1">
                <a:ln>
                  <a:noFill/>
                </a:ln>
                <a:solidFill>
                  <a:srgbClr val="002864"/>
                </a:solidFill>
                <a:effectLst/>
                <a:uLnTx/>
                <a:uFillTx/>
                <a:ea typeface="ＭＳ Ｐゴシック"/>
                <a:cs typeface="Calibri" panose="020F0502020204030204" pitchFamily="34" charset="0"/>
              </a:rPr>
              <a:t>Datacite</a:t>
            </a:r>
            <a:r>
              <a:rPr kumimoji="0" lang="de-DE" sz="2200" b="0" i="0" u="none" strike="noStrike" kern="1200" cap="none" spc="0" normalizeH="0" baseline="0" noProof="0" dirty="0">
                <a:ln>
                  <a:noFill/>
                </a:ln>
                <a:solidFill>
                  <a:srgbClr val="002864"/>
                </a:solidFill>
                <a:effectLst/>
                <a:uLnTx/>
                <a:uFillTx/>
                <a:ea typeface="ＭＳ Ｐゴシック"/>
                <a:cs typeface="Calibri" panose="020F0502020204030204" pitchFamily="34" charset="0"/>
              </a:rPr>
              <a:t>, ISO 19115, Dublin Core)</a:t>
            </a:r>
          </a:p>
        </p:txBody>
      </p:sp>
      <p:sp>
        <p:nvSpPr>
          <p:cNvPr id="40" name="Rechteck 39">
            <a:extLst>
              <a:ext uri="{FF2B5EF4-FFF2-40B4-BE49-F238E27FC236}">
                <a16:creationId xmlns:a16="http://schemas.microsoft.com/office/drawing/2014/main" id="{CB3165FA-2221-4861-BDCC-B6291F831E42}"/>
              </a:ext>
            </a:extLst>
          </p:cNvPr>
          <p:cNvSpPr/>
          <p:nvPr/>
        </p:nvSpPr>
        <p:spPr>
          <a:xfrm>
            <a:off x="9332598" y="2600322"/>
            <a:ext cx="2733441" cy="43088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002864"/>
                </a:solidFill>
                <a:effectLst/>
                <a:uLnTx/>
                <a:uFillTx/>
                <a:ea typeface="+mn-ea"/>
                <a:cs typeface="Calibri" panose="020F0502020204030204" pitchFamily="34" charset="0"/>
              </a:rPr>
              <a:t>DOI Landing Pages</a:t>
            </a:r>
            <a:endParaRPr kumimoji="0" lang="de-DE" sz="2200" b="0" i="0" u="none" strike="noStrike" kern="1200" cap="none" spc="0" normalizeH="0" baseline="0" noProof="0" dirty="0">
              <a:ln>
                <a:noFill/>
              </a:ln>
              <a:solidFill>
                <a:srgbClr val="002864"/>
              </a:solidFill>
              <a:effectLst/>
              <a:uLnTx/>
              <a:uFillTx/>
              <a:ea typeface="+mn-ea"/>
              <a:cs typeface="+mn-cs"/>
            </a:endParaRPr>
          </a:p>
        </p:txBody>
      </p:sp>
      <p:sp>
        <p:nvSpPr>
          <p:cNvPr id="38" name="Titel 1">
            <a:extLst>
              <a:ext uri="{FF2B5EF4-FFF2-40B4-BE49-F238E27FC236}">
                <a16:creationId xmlns:a16="http://schemas.microsoft.com/office/drawing/2014/main" id="{A9A68C61-A319-46DF-A0A0-BADC3078D8D4}"/>
              </a:ext>
            </a:extLst>
          </p:cNvPr>
          <p:cNvSpPr>
            <a:spLocks noGrp="1"/>
          </p:cNvSpPr>
          <p:nvPr>
            <p:ph type="title"/>
          </p:nvPr>
        </p:nvSpPr>
        <p:spPr>
          <a:xfrm>
            <a:off x="319315" y="29383"/>
            <a:ext cx="10143512" cy="850107"/>
          </a:xfrm>
        </p:spPr>
        <p:txBody>
          <a:bodyPr>
            <a:normAutofit/>
          </a:bodyPr>
          <a:lstStyle/>
          <a:p>
            <a:pPr algn="l"/>
            <a:r>
              <a:rPr lang="de-DE" sz="3600" b="1" dirty="0">
                <a:latin typeface="Calibri"/>
                <a:ea typeface="ＭＳ Ｐゴシック" charset="0"/>
              </a:rPr>
              <a:t>GFZ </a:t>
            </a:r>
            <a:r>
              <a:rPr lang="de-DE" sz="3600" b="1" dirty="0" err="1">
                <a:latin typeface="Calibri"/>
                <a:ea typeface="ＭＳ Ｐゴシック" charset="0"/>
              </a:rPr>
              <a:t>Metadata</a:t>
            </a:r>
            <a:r>
              <a:rPr lang="de-DE" sz="3600" b="1" dirty="0">
                <a:latin typeface="Calibri"/>
                <a:ea typeface="ＭＳ Ｐゴシック" charset="0"/>
              </a:rPr>
              <a:t> Editor ELMO („</a:t>
            </a:r>
            <a:r>
              <a:rPr lang="de-DE" sz="3600" b="1" dirty="0" err="1">
                <a:latin typeface="Calibri"/>
                <a:ea typeface="ＭＳ Ｐゴシック" charset="0"/>
              </a:rPr>
              <a:t>translator</a:t>
            </a:r>
            <a:r>
              <a:rPr lang="de-DE" sz="3600" b="1" dirty="0">
                <a:latin typeface="Calibri"/>
                <a:ea typeface="ＭＳ Ｐゴシック" charset="0"/>
              </a:rPr>
              <a:t>“ to XML)</a:t>
            </a:r>
          </a:p>
        </p:txBody>
      </p:sp>
      <p:sp>
        <p:nvSpPr>
          <p:cNvPr id="43" name="Rechteck 42">
            <a:extLst>
              <a:ext uri="{FF2B5EF4-FFF2-40B4-BE49-F238E27FC236}">
                <a16:creationId xmlns:a16="http://schemas.microsoft.com/office/drawing/2014/main" id="{71430B1B-9D4E-4454-ACD6-FC22F0411730}"/>
              </a:ext>
            </a:extLst>
          </p:cNvPr>
          <p:cNvSpPr/>
          <p:nvPr/>
        </p:nvSpPr>
        <p:spPr>
          <a:xfrm>
            <a:off x="9335492" y="3110809"/>
            <a:ext cx="2239716" cy="43088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002864"/>
                </a:solidFill>
                <a:effectLst/>
                <a:uLnTx/>
                <a:uFillTx/>
                <a:ea typeface="+mn-ea"/>
                <a:cs typeface="Calibri" panose="020F0502020204030204" pitchFamily="34" charset="0"/>
              </a:rPr>
              <a:t>Data Catalogue</a:t>
            </a:r>
            <a:endParaRPr kumimoji="0" lang="de-DE" sz="2200" b="0" i="0" u="none" strike="noStrike" kern="1200" cap="none" spc="0" normalizeH="0" baseline="0" noProof="0" dirty="0">
              <a:ln>
                <a:noFill/>
              </a:ln>
              <a:solidFill>
                <a:srgbClr val="002864"/>
              </a:solidFill>
              <a:effectLst/>
              <a:uLnTx/>
              <a:uFillTx/>
              <a:ea typeface="+mn-ea"/>
              <a:cs typeface="+mn-cs"/>
            </a:endParaRPr>
          </a:p>
        </p:txBody>
      </p:sp>
      <p:grpSp>
        <p:nvGrpSpPr>
          <p:cNvPr id="3" name="Gruppieren 2">
            <a:extLst>
              <a:ext uri="{FF2B5EF4-FFF2-40B4-BE49-F238E27FC236}">
                <a16:creationId xmlns:a16="http://schemas.microsoft.com/office/drawing/2014/main" id="{DF0D4642-F53D-4FFA-8DBA-A11571626359}"/>
              </a:ext>
            </a:extLst>
          </p:cNvPr>
          <p:cNvGrpSpPr/>
          <p:nvPr/>
        </p:nvGrpSpPr>
        <p:grpSpPr>
          <a:xfrm>
            <a:off x="8655324" y="3850635"/>
            <a:ext cx="3372602" cy="2507190"/>
            <a:chOff x="8655324" y="3850635"/>
            <a:chExt cx="3372602" cy="2507190"/>
          </a:xfrm>
        </p:grpSpPr>
        <p:grpSp>
          <p:nvGrpSpPr>
            <p:cNvPr id="34" name="Gruppieren 33">
              <a:extLst>
                <a:ext uri="{FF2B5EF4-FFF2-40B4-BE49-F238E27FC236}">
                  <a16:creationId xmlns:a16="http://schemas.microsoft.com/office/drawing/2014/main" id="{CC327552-28D8-4000-8CC1-195DB68E902C}"/>
                </a:ext>
              </a:extLst>
            </p:cNvPr>
            <p:cNvGrpSpPr/>
            <p:nvPr/>
          </p:nvGrpSpPr>
          <p:grpSpPr>
            <a:xfrm>
              <a:off x="8655324" y="3850635"/>
              <a:ext cx="3289909" cy="2507190"/>
              <a:chOff x="8655324" y="3850635"/>
              <a:chExt cx="3289909" cy="2507190"/>
            </a:xfrm>
          </p:grpSpPr>
          <p:pic>
            <p:nvPicPr>
              <p:cNvPr id="10" name="Picture 2" descr="Bildergebnis für logo datac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4520" y="4419557"/>
                <a:ext cx="2167812" cy="711938"/>
              </a:xfrm>
              <a:prstGeom prst="rect">
                <a:avLst/>
              </a:prstGeom>
              <a:solidFill>
                <a:schemeClr val="bg1"/>
              </a:solidFill>
            </p:spPr>
          </p:pic>
          <p:grpSp>
            <p:nvGrpSpPr>
              <p:cNvPr id="2" name="Gruppieren 1">
                <a:extLst>
                  <a:ext uri="{FF2B5EF4-FFF2-40B4-BE49-F238E27FC236}">
                    <a16:creationId xmlns:a16="http://schemas.microsoft.com/office/drawing/2014/main" id="{47B2B028-4BD8-4A34-9E41-83FB559D6ADD}"/>
                  </a:ext>
                </a:extLst>
              </p:cNvPr>
              <p:cNvGrpSpPr/>
              <p:nvPr/>
            </p:nvGrpSpPr>
            <p:grpSpPr>
              <a:xfrm>
                <a:off x="8764328" y="4653874"/>
                <a:ext cx="511565" cy="1484988"/>
                <a:chOff x="8796054" y="4425414"/>
                <a:chExt cx="511565" cy="1484988"/>
              </a:xfrm>
            </p:grpSpPr>
            <p:sp>
              <p:nvSpPr>
                <p:cNvPr id="13" name="Pfeil: nach rechts 12"/>
                <p:cNvSpPr/>
                <p:nvPr/>
              </p:nvSpPr>
              <p:spPr bwMode="auto">
                <a:xfrm>
                  <a:off x="8796054" y="4425414"/>
                  <a:ext cx="498704" cy="289528"/>
                </a:xfrm>
                <a:prstGeom prst="right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23" name="Pfeil: nach rechts 22">
                  <a:extLst>
                    <a:ext uri="{FF2B5EF4-FFF2-40B4-BE49-F238E27FC236}">
                      <a16:creationId xmlns:a16="http://schemas.microsoft.com/office/drawing/2014/main" id="{DFBE85FD-8FE8-4802-8B50-5F625368AEB9}"/>
                    </a:ext>
                  </a:extLst>
                </p:cNvPr>
                <p:cNvSpPr/>
                <p:nvPr/>
              </p:nvSpPr>
              <p:spPr bwMode="auto">
                <a:xfrm>
                  <a:off x="8808915" y="5627067"/>
                  <a:ext cx="498704" cy="283335"/>
                </a:xfrm>
                <a:prstGeom prst="right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grpSp>
          <p:sp>
            <p:nvSpPr>
              <p:cNvPr id="6" name="Rechteck 5">
                <a:extLst>
                  <a:ext uri="{FF2B5EF4-FFF2-40B4-BE49-F238E27FC236}">
                    <a16:creationId xmlns:a16="http://schemas.microsoft.com/office/drawing/2014/main" id="{B9D23F9C-5F1B-4884-82E2-FF4637ABC5C4}"/>
                  </a:ext>
                </a:extLst>
              </p:cNvPr>
              <p:cNvSpPr/>
              <p:nvPr/>
            </p:nvSpPr>
            <p:spPr>
              <a:xfrm>
                <a:off x="8655324" y="3850635"/>
                <a:ext cx="2779928" cy="46166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srgbClr val="002864"/>
                    </a:solidFill>
                    <a:effectLst/>
                    <a:uLnTx/>
                    <a:uFillTx/>
                    <a:latin typeface="+mj-lt"/>
                    <a:ea typeface="+mn-ea"/>
                    <a:cs typeface="Calibri" panose="020F0502020204030204" pitchFamily="34" charset="0"/>
                  </a:rPr>
                  <a:t>Standardised</a:t>
                </a:r>
                <a:r>
                  <a:rPr kumimoji="0" lang="de-DE" sz="2400" b="1" i="0" u="none" strike="noStrike" kern="1200" cap="none" spc="0" normalizeH="0" baseline="0" noProof="0" dirty="0">
                    <a:ln>
                      <a:noFill/>
                    </a:ln>
                    <a:solidFill>
                      <a:srgbClr val="002864"/>
                    </a:solidFill>
                    <a:effectLst/>
                    <a:uLnTx/>
                    <a:uFillTx/>
                    <a:latin typeface="+mj-lt"/>
                    <a:ea typeface="+mn-ea"/>
                    <a:cs typeface="Calibri" panose="020F0502020204030204" pitchFamily="34" charset="0"/>
                  </a:rPr>
                  <a:t> API</a:t>
                </a:r>
                <a:endParaRPr kumimoji="0" lang="de-DE" sz="2400" b="0" i="0" u="none" strike="noStrike" kern="1200" cap="none" spc="0" normalizeH="0" baseline="0" noProof="0" dirty="0">
                  <a:ln>
                    <a:noFill/>
                  </a:ln>
                  <a:solidFill>
                    <a:srgbClr val="002864"/>
                  </a:solidFill>
                  <a:effectLst/>
                  <a:uLnTx/>
                  <a:uFillTx/>
                  <a:latin typeface="+mj-lt"/>
                  <a:ea typeface="+mn-ea"/>
                  <a:cs typeface="+mn-cs"/>
                </a:endParaRPr>
              </a:p>
            </p:txBody>
          </p:sp>
          <p:pic>
            <p:nvPicPr>
              <p:cNvPr id="12" name="Grafik 11">
                <a:extLst>
                  <a:ext uri="{FF2B5EF4-FFF2-40B4-BE49-F238E27FC236}">
                    <a16:creationId xmlns:a16="http://schemas.microsoft.com/office/drawing/2014/main" id="{3F78CDC1-C0C9-45D4-AE5A-C087CFB71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900" y="5588384"/>
                <a:ext cx="1394613" cy="769441"/>
              </a:xfrm>
              <a:prstGeom prst="rect">
                <a:avLst/>
              </a:prstGeom>
            </p:spPr>
          </p:pic>
          <p:pic>
            <p:nvPicPr>
              <p:cNvPr id="29" name="Grafik 28">
                <a:extLst>
                  <a:ext uri="{FF2B5EF4-FFF2-40B4-BE49-F238E27FC236}">
                    <a16:creationId xmlns:a16="http://schemas.microsoft.com/office/drawing/2014/main" id="{C3EB3A3E-36C0-419C-B989-C8E662977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520" y="5781709"/>
                <a:ext cx="894713" cy="382790"/>
              </a:xfrm>
              <a:prstGeom prst="rect">
                <a:avLst/>
              </a:prstGeom>
            </p:spPr>
          </p:pic>
          <p:pic>
            <p:nvPicPr>
              <p:cNvPr id="32" name="Grafik 31">
                <a:extLst>
                  <a:ext uri="{FF2B5EF4-FFF2-40B4-BE49-F238E27FC236}">
                    <a16:creationId xmlns:a16="http://schemas.microsoft.com/office/drawing/2014/main" id="{85F802F7-F072-4DF2-941B-7BA6B78B7FD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4295" y="4131784"/>
                <a:ext cx="513789" cy="513789"/>
              </a:xfrm>
              <a:prstGeom prst="rect">
                <a:avLst/>
              </a:prstGeom>
            </p:spPr>
          </p:pic>
        </p:grpSp>
        <p:sp>
          <p:nvSpPr>
            <p:cNvPr id="37" name="Rechteck 36">
              <a:extLst>
                <a:ext uri="{FF2B5EF4-FFF2-40B4-BE49-F238E27FC236}">
                  <a16:creationId xmlns:a16="http://schemas.microsoft.com/office/drawing/2014/main" id="{C902EA69-5F0E-4821-A21E-40E20E5AD023}"/>
                </a:ext>
              </a:extLst>
            </p:cNvPr>
            <p:cNvSpPr/>
            <p:nvPr/>
          </p:nvSpPr>
          <p:spPr>
            <a:xfrm>
              <a:off x="10078353" y="5243350"/>
              <a:ext cx="1949573" cy="46166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effectLst/>
                  <a:uLnTx/>
                  <a:uFillTx/>
                  <a:ea typeface="+mn-ea"/>
                  <a:cs typeface="Calibri" panose="020F0502020204030204" pitchFamily="34" charset="0"/>
                </a:rPr>
                <a:t>Data Portals</a:t>
              </a:r>
              <a:endParaRPr kumimoji="0" lang="de-DE" sz="2400" b="0" i="0" u="none" strike="noStrike" kern="1200" cap="none" spc="0" normalizeH="0" baseline="0" noProof="0" dirty="0">
                <a:ln>
                  <a:noFill/>
                </a:ln>
                <a:effectLst/>
                <a:uLnTx/>
                <a:uFillTx/>
                <a:ea typeface="+mn-ea"/>
                <a:cs typeface="+mn-cs"/>
              </a:endParaRPr>
            </a:p>
          </p:txBody>
        </p:sp>
      </p:grpSp>
      <p:sp>
        <p:nvSpPr>
          <p:cNvPr id="4" name="Pfeil: nach oben gebogen 3">
            <a:extLst>
              <a:ext uri="{FF2B5EF4-FFF2-40B4-BE49-F238E27FC236}">
                <a16:creationId xmlns:a16="http://schemas.microsoft.com/office/drawing/2014/main" id="{44E9557A-FB1D-4081-B573-581D21347AFC}"/>
              </a:ext>
            </a:extLst>
          </p:cNvPr>
          <p:cNvSpPr/>
          <p:nvPr/>
        </p:nvSpPr>
        <p:spPr bwMode="auto">
          <a:xfrm rot="5400000">
            <a:off x="8934989" y="2597664"/>
            <a:ext cx="315569" cy="416844"/>
          </a:xfrm>
          <a:prstGeom prst="ben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44" name="Pfeil: nach oben gebogen 43">
            <a:extLst>
              <a:ext uri="{FF2B5EF4-FFF2-40B4-BE49-F238E27FC236}">
                <a16:creationId xmlns:a16="http://schemas.microsoft.com/office/drawing/2014/main" id="{2E0D1DF4-CD02-44E5-9165-CF3161A5A20D}"/>
              </a:ext>
            </a:extLst>
          </p:cNvPr>
          <p:cNvSpPr/>
          <p:nvPr/>
        </p:nvSpPr>
        <p:spPr bwMode="auto">
          <a:xfrm rot="5400000">
            <a:off x="8934989" y="3054091"/>
            <a:ext cx="315569" cy="416844"/>
          </a:xfrm>
          <a:prstGeom prst="ben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39" name="Rechteck 38">
            <a:extLst>
              <a:ext uri="{FF2B5EF4-FFF2-40B4-BE49-F238E27FC236}">
                <a16:creationId xmlns:a16="http://schemas.microsoft.com/office/drawing/2014/main" id="{EDD41413-F7D2-4941-A757-EF1CB4A721D4}"/>
              </a:ext>
            </a:extLst>
          </p:cNvPr>
          <p:cNvSpPr/>
          <p:nvPr/>
        </p:nvSpPr>
        <p:spPr>
          <a:xfrm>
            <a:off x="2910357" y="6274875"/>
            <a:ext cx="7552470" cy="507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tx1"/>
                </a:solidFill>
                <a:effectLst/>
                <a:uLnTx/>
                <a:uFillTx/>
                <a:latin typeface="Inter"/>
                <a:ea typeface="+mn-ea"/>
                <a:cs typeface="+mn-cs"/>
              </a:rPr>
              <a:t>Access via </a:t>
            </a:r>
            <a:r>
              <a:rPr kumimoji="0" lang="de-DE" sz="1600" b="0" i="0" u="none" strike="noStrike" kern="1200" cap="none" spc="0" normalizeH="0" baseline="0" noProof="0" dirty="0">
                <a:ln>
                  <a:noFill/>
                </a:ln>
                <a:solidFill>
                  <a:schemeClr val="tx1"/>
                </a:solidFill>
                <a:effectLst/>
                <a:uLnTx/>
                <a:uFillTx/>
                <a:latin typeface="Inter"/>
                <a:ea typeface="+mn-ea"/>
                <a:cs typeface="+mn-cs"/>
                <a:hlinkClick r:id="rId7">
                  <a:extLst>
                    <a:ext uri="{A12FA001-AC4F-418D-AE19-62706E023703}">
                      <ahyp:hlinkClr xmlns:ahyp="http://schemas.microsoft.com/office/drawing/2018/hyperlinkcolor" val="tx"/>
                    </a:ext>
                  </a:extLst>
                </a:hlinkClick>
              </a:rPr>
              <a:t>https://dataservices.gfz.de/elmo</a:t>
            </a:r>
            <a:r>
              <a:rPr kumimoji="0" lang="de-DE" sz="1600" b="0" i="0" u="none" strike="noStrike" kern="1200" cap="none" spc="0" normalizeH="0" baseline="0" noProof="0" dirty="0">
                <a:ln>
                  <a:noFill/>
                </a:ln>
                <a:solidFill>
                  <a:schemeClr val="tx1"/>
                </a:solidFill>
                <a:effectLst/>
                <a:uLnTx/>
                <a:uFillTx/>
                <a:latin typeface="Inter"/>
                <a:ea typeface="+mn-ea"/>
                <a:cs typeface="+mn-cs"/>
              </a:rPr>
              <a:t> </a:t>
            </a:r>
          </a:p>
        </p:txBody>
      </p:sp>
      <p:grpSp>
        <p:nvGrpSpPr>
          <p:cNvPr id="33" name="Gruppieren 32">
            <a:extLst>
              <a:ext uri="{FF2B5EF4-FFF2-40B4-BE49-F238E27FC236}">
                <a16:creationId xmlns:a16="http://schemas.microsoft.com/office/drawing/2014/main" id="{5EE2B637-E665-46CA-9CD3-55A0C1B564EB}"/>
              </a:ext>
            </a:extLst>
          </p:cNvPr>
          <p:cNvGrpSpPr/>
          <p:nvPr/>
        </p:nvGrpSpPr>
        <p:grpSpPr>
          <a:xfrm>
            <a:off x="3168057" y="1111614"/>
            <a:ext cx="5444489" cy="4399381"/>
            <a:chOff x="558211" y="1325253"/>
            <a:chExt cx="5444489" cy="4399381"/>
          </a:xfrm>
        </p:grpSpPr>
        <p:pic>
          <p:nvPicPr>
            <p:cNvPr id="36" name="Grafik 35">
              <a:extLst>
                <a:ext uri="{FF2B5EF4-FFF2-40B4-BE49-F238E27FC236}">
                  <a16:creationId xmlns:a16="http://schemas.microsoft.com/office/drawing/2014/main" id="{F96F1704-C8C6-4A24-B4CF-210C4191626A}"/>
                </a:ext>
              </a:extLst>
            </p:cNvPr>
            <p:cNvPicPr>
              <a:picLocks noChangeAspect="1"/>
            </p:cNvPicPr>
            <p:nvPr/>
          </p:nvPicPr>
          <p:blipFill rotWithShape="1">
            <a:blip r:embed="rId8"/>
            <a:srcRect b="56278"/>
            <a:stretch/>
          </p:blipFill>
          <p:spPr>
            <a:xfrm>
              <a:off x="1205582" y="1541778"/>
              <a:ext cx="4166327" cy="4164992"/>
            </a:xfrm>
            <a:prstGeom prst="rect">
              <a:avLst/>
            </a:prstGeom>
            <a:effectLst>
              <a:outerShdw blurRad="228600" dist="127001" dir="2700000" algn="tl" rotWithShape="0">
                <a:srgbClr val="808080">
                  <a:alpha val="73000"/>
                </a:srgbClr>
              </a:outerShdw>
            </a:effectLst>
          </p:spPr>
        </p:pic>
        <p:pic>
          <p:nvPicPr>
            <p:cNvPr id="47" name="Grafik 46">
              <a:extLst>
                <a:ext uri="{FF2B5EF4-FFF2-40B4-BE49-F238E27FC236}">
                  <a16:creationId xmlns:a16="http://schemas.microsoft.com/office/drawing/2014/main" id="{EB9214E9-6F4A-46B3-8753-F824A9CC1A9D}"/>
                </a:ext>
              </a:extLst>
            </p:cNvPr>
            <p:cNvPicPr>
              <a:picLocks noChangeAspect="1"/>
            </p:cNvPicPr>
            <p:nvPr/>
          </p:nvPicPr>
          <p:blipFill rotWithShape="1">
            <a:blip r:embed="rId9"/>
            <a:srcRect b="50695"/>
            <a:stretch/>
          </p:blipFill>
          <p:spPr>
            <a:xfrm>
              <a:off x="558211" y="1325253"/>
              <a:ext cx="4166328" cy="3845175"/>
            </a:xfrm>
            <a:prstGeom prst="rect">
              <a:avLst/>
            </a:prstGeom>
            <a:effectLst>
              <a:outerShdw blurRad="228600" dist="127001" dir="2700000" algn="tl" rotWithShape="0">
                <a:srgbClr val="808080">
                  <a:alpha val="73000"/>
                </a:srgbClr>
              </a:outerShdw>
            </a:effectLst>
          </p:spPr>
        </p:pic>
        <p:pic>
          <p:nvPicPr>
            <p:cNvPr id="49" name="Grafik 48">
              <a:extLst>
                <a:ext uri="{FF2B5EF4-FFF2-40B4-BE49-F238E27FC236}">
                  <a16:creationId xmlns:a16="http://schemas.microsoft.com/office/drawing/2014/main" id="{FA8860A9-3D87-4B14-A877-D4D04E72E5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593" y="2962809"/>
              <a:ext cx="4918107" cy="2761825"/>
            </a:xfrm>
            <a:prstGeom prst="rect">
              <a:avLst/>
            </a:prstGeom>
          </p:spPr>
        </p:pic>
      </p:grpSp>
      <p:sp>
        <p:nvSpPr>
          <p:cNvPr id="5" name="Rechteck 4">
            <a:extLst>
              <a:ext uri="{FF2B5EF4-FFF2-40B4-BE49-F238E27FC236}">
                <a16:creationId xmlns:a16="http://schemas.microsoft.com/office/drawing/2014/main" id="{AF19579C-D660-4F9A-B910-F75B988E978C}"/>
              </a:ext>
            </a:extLst>
          </p:cNvPr>
          <p:cNvSpPr/>
          <p:nvPr/>
        </p:nvSpPr>
        <p:spPr bwMode="auto">
          <a:xfrm>
            <a:off x="2598058" y="6274875"/>
            <a:ext cx="1096381" cy="4571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351171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DE600-B0D0-4955-8A14-003B8D0E4893}"/>
              </a:ext>
            </a:extLst>
          </p:cNvPr>
          <p:cNvSpPr>
            <a:spLocks noGrp="1"/>
          </p:cNvSpPr>
          <p:nvPr>
            <p:ph type="title"/>
          </p:nvPr>
        </p:nvSpPr>
        <p:spPr>
          <a:xfrm>
            <a:off x="0" y="0"/>
            <a:ext cx="12191999" cy="945823"/>
          </a:xfrm>
        </p:spPr>
        <p:txBody>
          <a:bodyPr anchor="ctr"/>
          <a:lstStyle/>
          <a:p>
            <a:pPr defTabSz="914400"/>
            <a:r>
              <a:rPr lang="de-DE" sz="3600" b="1" kern="0" dirty="0" err="1"/>
              <a:t>Automated</a:t>
            </a:r>
            <a:r>
              <a:rPr lang="de-DE" sz="3600" b="1" kern="0" dirty="0"/>
              <a:t> </a:t>
            </a:r>
            <a:r>
              <a:rPr lang="de-DE" sz="3600" b="1" kern="0" dirty="0" err="1"/>
              <a:t>metadata</a:t>
            </a:r>
            <a:r>
              <a:rPr lang="de-DE" sz="3600" b="1" kern="0" dirty="0"/>
              <a:t> </a:t>
            </a:r>
            <a:r>
              <a:rPr lang="de-DE" sz="3600" b="1" kern="0" dirty="0" err="1"/>
              <a:t>exchange</a:t>
            </a:r>
            <a:r>
              <a:rPr lang="de-DE" sz="3600" b="1" kern="0" dirty="0"/>
              <a:t> </a:t>
            </a:r>
            <a:r>
              <a:rPr lang="de-DE" sz="3600" b="1" kern="0" dirty="0" err="1"/>
              <a:t>increases</a:t>
            </a:r>
            <a:r>
              <a:rPr lang="de-DE" sz="3600" b="1" kern="0" dirty="0"/>
              <a:t> </a:t>
            </a:r>
            <a:r>
              <a:rPr lang="de-DE" sz="3600" b="1" kern="0" dirty="0" err="1"/>
              <a:t>visibility</a:t>
            </a:r>
            <a:endParaRPr lang="en-GB" sz="3600" b="1" kern="0" dirty="0"/>
          </a:p>
        </p:txBody>
      </p:sp>
      <p:sp>
        <p:nvSpPr>
          <p:cNvPr id="5" name="Rechteck 4">
            <a:extLst>
              <a:ext uri="{FF2B5EF4-FFF2-40B4-BE49-F238E27FC236}">
                <a16:creationId xmlns:a16="http://schemas.microsoft.com/office/drawing/2014/main" id="{420712C1-8231-4EF3-BF73-D0344CCA47D9}"/>
              </a:ext>
            </a:extLst>
          </p:cNvPr>
          <p:cNvSpPr/>
          <p:nvPr/>
        </p:nvSpPr>
        <p:spPr bwMode="auto">
          <a:xfrm>
            <a:off x="0" y="6000871"/>
            <a:ext cx="10467823" cy="857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pic>
        <p:nvPicPr>
          <p:cNvPr id="15" name="Grafik 14">
            <a:extLst>
              <a:ext uri="{FF2B5EF4-FFF2-40B4-BE49-F238E27FC236}">
                <a16:creationId xmlns:a16="http://schemas.microsoft.com/office/drawing/2014/main" id="{A417F0D9-9689-4C9B-92D0-8BCE88BA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98" y="6328292"/>
            <a:ext cx="1238084" cy="419830"/>
          </a:xfrm>
          <a:prstGeom prst="rect">
            <a:avLst/>
          </a:prstGeom>
        </p:spPr>
      </p:pic>
      <p:sp>
        <p:nvSpPr>
          <p:cNvPr id="16" name="Rechteck 15">
            <a:extLst>
              <a:ext uri="{FF2B5EF4-FFF2-40B4-BE49-F238E27FC236}">
                <a16:creationId xmlns:a16="http://schemas.microsoft.com/office/drawing/2014/main" id="{1152E3BD-BBBB-4A79-9B25-CFDD52AE385C}"/>
              </a:ext>
            </a:extLst>
          </p:cNvPr>
          <p:cNvSpPr/>
          <p:nvPr/>
        </p:nvSpPr>
        <p:spPr>
          <a:xfrm>
            <a:off x="0" y="5932174"/>
            <a:ext cx="12192000" cy="90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Verdana"/>
              <a:ea typeface="ＭＳ Ｐゴシック"/>
              <a:cs typeface="+mn-cs"/>
            </a:endParaRPr>
          </a:p>
        </p:txBody>
      </p:sp>
      <p:grpSp>
        <p:nvGrpSpPr>
          <p:cNvPr id="17" name="Gruppieren 16">
            <a:extLst>
              <a:ext uri="{FF2B5EF4-FFF2-40B4-BE49-F238E27FC236}">
                <a16:creationId xmlns:a16="http://schemas.microsoft.com/office/drawing/2014/main" id="{67F0A6EC-0460-4A2C-8F9A-8C6600581AD3}"/>
              </a:ext>
            </a:extLst>
          </p:cNvPr>
          <p:cNvGrpSpPr/>
          <p:nvPr/>
        </p:nvGrpSpPr>
        <p:grpSpPr>
          <a:xfrm>
            <a:off x="5411394" y="968948"/>
            <a:ext cx="6634040" cy="3205534"/>
            <a:chOff x="5557960" y="137971"/>
            <a:chExt cx="6634040" cy="3205534"/>
          </a:xfrm>
        </p:grpSpPr>
        <p:pic>
          <p:nvPicPr>
            <p:cNvPr id="18" name="Grafik 17">
              <a:extLst>
                <a:ext uri="{FF2B5EF4-FFF2-40B4-BE49-F238E27FC236}">
                  <a16:creationId xmlns:a16="http://schemas.microsoft.com/office/drawing/2014/main" id="{6B2D9F0C-C424-43A3-9234-840F7D4FE604}"/>
                </a:ext>
              </a:extLst>
            </p:cNvPr>
            <p:cNvPicPr>
              <a:picLocks noChangeAspect="1"/>
            </p:cNvPicPr>
            <p:nvPr/>
          </p:nvPicPr>
          <p:blipFill rotWithShape="1">
            <a:blip r:embed="rId3"/>
            <a:srcRect l="1113" t="1972"/>
            <a:stretch/>
          </p:blipFill>
          <p:spPr>
            <a:xfrm>
              <a:off x="5557960" y="137971"/>
              <a:ext cx="6634040" cy="3205534"/>
            </a:xfrm>
            <a:prstGeom prst="rect">
              <a:avLst/>
            </a:prstGeom>
            <a:effectLst>
              <a:outerShdw blurRad="190500" sx="102000" sy="102000" algn="ctr" rotWithShape="0">
                <a:prstClr val="black">
                  <a:alpha val="40000"/>
                </a:prstClr>
              </a:outerShdw>
            </a:effectLst>
          </p:spPr>
        </p:pic>
        <p:pic>
          <p:nvPicPr>
            <p:cNvPr id="19" name="Grafik 18">
              <a:extLst>
                <a:ext uri="{FF2B5EF4-FFF2-40B4-BE49-F238E27FC236}">
                  <a16:creationId xmlns:a16="http://schemas.microsoft.com/office/drawing/2014/main" id="{E59E704B-D953-4904-88F0-C97FA7078BE4}"/>
                </a:ext>
              </a:extLst>
            </p:cNvPr>
            <p:cNvPicPr>
              <a:picLocks noChangeAspect="1"/>
            </p:cNvPicPr>
            <p:nvPr/>
          </p:nvPicPr>
          <p:blipFill rotWithShape="1">
            <a:blip r:embed="rId4"/>
            <a:srcRect l="1" r="1256"/>
            <a:stretch/>
          </p:blipFill>
          <p:spPr>
            <a:xfrm>
              <a:off x="7112521" y="1622523"/>
              <a:ext cx="5079479" cy="1685044"/>
            </a:xfrm>
            <a:prstGeom prst="rect">
              <a:avLst/>
            </a:prstGeom>
          </p:spPr>
        </p:pic>
        <p:pic>
          <p:nvPicPr>
            <p:cNvPr id="20" name="Grafik 19">
              <a:extLst>
                <a:ext uri="{FF2B5EF4-FFF2-40B4-BE49-F238E27FC236}">
                  <a16:creationId xmlns:a16="http://schemas.microsoft.com/office/drawing/2014/main" id="{EF0A4FE4-F004-4837-B935-6E8E501B7B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4434" b="8833"/>
            <a:stretch/>
          </p:blipFill>
          <p:spPr>
            <a:xfrm>
              <a:off x="7241310" y="1273724"/>
              <a:ext cx="4290550" cy="286328"/>
            </a:xfrm>
            <a:prstGeom prst="rect">
              <a:avLst/>
            </a:prstGeom>
            <a:effectLst>
              <a:outerShdw blurRad="190500" sx="102000" sy="102000" algn="ctr" rotWithShape="0">
                <a:prstClr val="black">
                  <a:alpha val="40000"/>
                </a:prstClr>
              </a:outerShdw>
            </a:effectLst>
          </p:spPr>
        </p:pic>
      </p:grpSp>
      <p:grpSp>
        <p:nvGrpSpPr>
          <p:cNvPr id="21" name="Gruppieren 20">
            <a:extLst>
              <a:ext uri="{FF2B5EF4-FFF2-40B4-BE49-F238E27FC236}">
                <a16:creationId xmlns:a16="http://schemas.microsoft.com/office/drawing/2014/main" id="{C7188FA7-B06A-43E6-8BF9-38CF0FD92423}"/>
              </a:ext>
            </a:extLst>
          </p:cNvPr>
          <p:cNvGrpSpPr/>
          <p:nvPr/>
        </p:nvGrpSpPr>
        <p:grpSpPr>
          <a:xfrm>
            <a:off x="167979" y="968948"/>
            <a:ext cx="4914667" cy="3892641"/>
            <a:chOff x="-91647" y="700905"/>
            <a:chExt cx="5061260" cy="4008749"/>
          </a:xfrm>
        </p:grpSpPr>
        <p:grpSp>
          <p:nvGrpSpPr>
            <p:cNvPr id="22" name="Gruppieren 21">
              <a:extLst>
                <a:ext uri="{FF2B5EF4-FFF2-40B4-BE49-F238E27FC236}">
                  <a16:creationId xmlns:a16="http://schemas.microsoft.com/office/drawing/2014/main" id="{0AA5F949-C24F-4E76-84A1-7BF0013D2E70}"/>
                </a:ext>
              </a:extLst>
            </p:cNvPr>
            <p:cNvGrpSpPr/>
            <p:nvPr/>
          </p:nvGrpSpPr>
          <p:grpSpPr>
            <a:xfrm>
              <a:off x="-91646" y="1422109"/>
              <a:ext cx="5061259" cy="3287545"/>
              <a:chOff x="185445" y="1663795"/>
              <a:chExt cx="5061259" cy="3287545"/>
            </a:xfrm>
          </p:grpSpPr>
          <p:pic>
            <p:nvPicPr>
              <p:cNvPr id="24" name="Grafik 23">
                <a:extLst>
                  <a:ext uri="{FF2B5EF4-FFF2-40B4-BE49-F238E27FC236}">
                    <a16:creationId xmlns:a16="http://schemas.microsoft.com/office/drawing/2014/main" id="{17143114-DF14-4F28-A319-B9EA9D504A98}"/>
                  </a:ext>
                </a:extLst>
              </p:cNvPr>
              <p:cNvPicPr>
                <a:picLocks noChangeAspect="1"/>
              </p:cNvPicPr>
              <p:nvPr/>
            </p:nvPicPr>
            <p:blipFill>
              <a:blip r:embed="rId6"/>
              <a:stretch>
                <a:fillRect/>
              </a:stretch>
            </p:blipFill>
            <p:spPr>
              <a:xfrm>
                <a:off x="185445" y="1663795"/>
                <a:ext cx="5061259" cy="3287545"/>
              </a:xfrm>
              <a:prstGeom prst="rect">
                <a:avLst/>
              </a:prstGeom>
              <a:effectLst>
                <a:outerShdw blurRad="190500" sx="102000" sy="102000" algn="ctr" rotWithShape="0">
                  <a:prstClr val="black">
                    <a:alpha val="40000"/>
                  </a:prstClr>
                </a:outerShdw>
              </a:effectLst>
            </p:spPr>
          </p:pic>
          <p:pic>
            <p:nvPicPr>
              <p:cNvPr id="25" name="Grafik 24">
                <a:extLst>
                  <a:ext uri="{FF2B5EF4-FFF2-40B4-BE49-F238E27FC236}">
                    <a16:creationId xmlns:a16="http://schemas.microsoft.com/office/drawing/2014/main" id="{A06A70B7-67CA-4C73-94ED-7235EA803969}"/>
                  </a:ext>
                </a:extLst>
              </p:cNvPr>
              <p:cNvPicPr>
                <a:picLocks noChangeAspect="1"/>
              </p:cNvPicPr>
              <p:nvPr/>
            </p:nvPicPr>
            <p:blipFill>
              <a:blip r:embed="rId7"/>
              <a:stretch>
                <a:fillRect/>
              </a:stretch>
            </p:blipFill>
            <p:spPr>
              <a:xfrm>
                <a:off x="192364" y="1663795"/>
                <a:ext cx="5054340" cy="1181959"/>
              </a:xfrm>
              <a:prstGeom prst="rect">
                <a:avLst/>
              </a:prstGeom>
            </p:spPr>
          </p:pic>
        </p:grpSp>
        <p:pic>
          <p:nvPicPr>
            <p:cNvPr id="23" name="Grafik 22">
              <a:extLst>
                <a:ext uri="{FF2B5EF4-FFF2-40B4-BE49-F238E27FC236}">
                  <a16:creationId xmlns:a16="http://schemas.microsoft.com/office/drawing/2014/main" id="{B5756E3E-3E55-4D6F-98FF-D18B87A9DDCF}"/>
                </a:ext>
              </a:extLst>
            </p:cNvPr>
            <p:cNvPicPr>
              <a:picLocks noChangeAspect="1"/>
            </p:cNvPicPr>
            <p:nvPr/>
          </p:nvPicPr>
          <p:blipFill>
            <a:blip r:embed="rId8"/>
            <a:stretch>
              <a:fillRect/>
            </a:stretch>
          </p:blipFill>
          <p:spPr>
            <a:xfrm>
              <a:off x="-91647" y="700905"/>
              <a:ext cx="5061259" cy="715983"/>
            </a:xfrm>
            <a:prstGeom prst="rect">
              <a:avLst/>
            </a:prstGeom>
            <a:effectLst>
              <a:outerShdw blurRad="190500" sx="102000" sy="102000" algn="ctr" rotWithShape="0">
                <a:prstClr val="black">
                  <a:alpha val="40000"/>
                </a:prstClr>
              </a:outerShdw>
            </a:effectLst>
          </p:spPr>
        </p:pic>
      </p:grpSp>
      <p:grpSp>
        <p:nvGrpSpPr>
          <p:cNvPr id="26" name="Gruppieren 25">
            <a:extLst>
              <a:ext uri="{FF2B5EF4-FFF2-40B4-BE49-F238E27FC236}">
                <a16:creationId xmlns:a16="http://schemas.microsoft.com/office/drawing/2014/main" id="{8B7C1A2E-C5F8-4E36-ADCD-9096AC750B65}"/>
              </a:ext>
            </a:extLst>
          </p:cNvPr>
          <p:cNvGrpSpPr/>
          <p:nvPr/>
        </p:nvGrpSpPr>
        <p:grpSpPr>
          <a:xfrm>
            <a:off x="295984" y="3588573"/>
            <a:ext cx="5826559" cy="2978689"/>
            <a:chOff x="442366" y="3644910"/>
            <a:chExt cx="5336731" cy="2728276"/>
          </a:xfrm>
        </p:grpSpPr>
        <p:pic>
          <p:nvPicPr>
            <p:cNvPr id="27" name="Grafik 26">
              <a:extLst>
                <a:ext uri="{FF2B5EF4-FFF2-40B4-BE49-F238E27FC236}">
                  <a16:creationId xmlns:a16="http://schemas.microsoft.com/office/drawing/2014/main" id="{309C0820-D11E-4219-8228-5DE92AAB3700}"/>
                </a:ext>
              </a:extLst>
            </p:cNvPr>
            <p:cNvPicPr>
              <a:picLocks noChangeAspect="1"/>
            </p:cNvPicPr>
            <p:nvPr/>
          </p:nvPicPr>
          <p:blipFill>
            <a:blip r:embed="rId9"/>
            <a:stretch>
              <a:fillRect/>
            </a:stretch>
          </p:blipFill>
          <p:spPr>
            <a:xfrm>
              <a:off x="442366" y="3644910"/>
              <a:ext cx="5336731" cy="2728276"/>
            </a:xfrm>
            <a:prstGeom prst="rect">
              <a:avLst/>
            </a:prstGeom>
            <a:effectLst>
              <a:outerShdw blurRad="190500" sx="102000" sy="102000" algn="ctr" rotWithShape="0">
                <a:prstClr val="black">
                  <a:alpha val="40000"/>
                </a:prstClr>
              </a:outerShdw>
            </a:effectLst>
          </p:spPr>
        </p:pic>
        <p:pic>
          <p:nvPicPr>
            <p:cNvPr id="28" name="Grafik 27">
              <a:extLst>
                <a:ext uri="{FF2B5EF4-FFF2-40B4-BE49-F238E27FC236}">
                  <a16:creationId xmlns:a16="http://schemas.microsoft.com/office/drawing/2014/main" id="{EA26F4D9-D29F-46D6-BE60-814B0BED30FD}"/>
                </a:ext>
              </a:extLst>
            </p:cNvPr>
            <p:cNvPicPr>
              <a:picLocks noChangeAspect="1"/>
            </p:cNvPicPr>
            <p:nvPr/>
          </p:nvPicPr>
          <p:blipFill rotWithShape="1">
            <a:blip r:embed="rId10"/>
            <a:srcRect t="19634"/>
            <a:stretch/>
          </p:blipFill>
          <p:spPr>
            <a:xfrm>
              <a:off x="442366" y="3644910"/>
              <a:ext cx="1642466" cy="356608"/>
            </a:xfrm>
            <a:prstGeom prst="rect">
              <a:avLst/>
            </a:prstGeom>
          </p:spPr>
        </p:pic>
      </p:grpSp>
      <p:grpSp>
        <p:nvGrpSpPr>
          <p:cNvPr id="29" name="Gruppieren 28">
            <a:extLst>
              <a:ext uri="{FF2B5EF4-FFF2-40B4-BE49-F238E27FC236}">
                <a16:creationId xmlns:a16="http://schemas.microsoft.com/office/drawing/2014/main" id="{6262355F-1F1D-4B42-8FF7-FD5FBA80AD87}"/>
              </a:ext>
            </a:extLst>
          </p:cNvPr>
          <p:cNvGrpSpPr/>
          <p:nvPr/>
        </p:nvGrpSpPr>
        <p:grpSpPr>
          <a:xfrm>
            <a:off x="5411394" y="4000862"/>
            <a:ext cx="6182108" cy="3545376"/>
            <a:chOff x="3735686" y="3219409"/>
            <a:chExt cx="6182108" cy="3545376"/>
          </a:xfrm>
        </p:grpSpPr>
        <p:pic>
          <p:nvPicPr>
            <p:cNvPr id="30" name="Grafik 29">
              <a:extLst>
                <a:ext uri="{FF2B5EF4-FFF2-40B4-BE49-F238E27FC236}">
                  <a16:creationId xmlns:a16="http://schemas.microsoft.com/office/drawing/2014/main" id="{D1D1F7D3-7AF9-4BAB-BF47-E6A60090C47E}"/>
                </a:ext>
              </a:extLst>
            </p:cNvPr>
            <p:cNvPicPr>
              <a:picLocks noChangeAspect="1"/>
            </p:cNvPicPr>
            <p:nvPr/>
          </p:nvPicPr>
          <p:blipFill>
            <a:blip r:embed="rId11"/>
            <a:stretch>
              <a:fillRect/>
            </a:stretch>
          </p:blipFill>
          <p:spPr>
            <a:xfrm>
              <a:off x="3735686" y="3224478"/>
              <a:ext cx="6182108" cy="3540307"/>
            </a:xfrm>
            <a:prstGeom prst="rect">
              <a:avLst/>
            </a:prstGeom>
            <a:effectLst>
              <a:outerShdw blurRad="190500" sx="102000" sy="102000" algn="ctr" rotWithShape="0">
                <a:prstClr val="black">
                  <a:alpha val="40000"/>
                </a:prstClr>
              </a:outerShdw>
            </a:effectLst>
          </p:spPr>
        </p:pic>
        <p:pic>
          <p:nvPicPr>
            <p:cNvPr id="31" name="Grafik 30">
              <a:extLst>
                <a:ext uri="{FF2B5EF4-FFF2-40B4-BE49-F238E27FC236}">
                  <a16:creationId xmlns:a16="http://schemas.microsoft.com/office/drawing/2014/main" id="{67CC39C1-12AC-439D-BFA7-A1125C7D19D6}"/>
                </a:ext>
              </a:extLst>
            </p:cNvPr>
            <p:cNvPicPr>
              <a:picLocks noChangeAspect="1"/>
            </p:cNvPicPr>
            <p:nvPr/>
          </p:nvPicPr>
          <p:blipFill>
            <a:blip r:embed="rId12"/>
            <a:stretch>
              <a:fillRect/>
            </a:stretch>
          </p:blipFill>
          <p:spPr>
            <a:xfrm>
              <a:off x="3750044" y="3219409"/>
              <a:ext cx="2411059" cy="458879"/>
            </a:xfrm>
            <a:prstGeom prst="rect">
              <a:avLst/>
            </a:prstGeom>
          </p:spPr>
        </p:pic>
      </p:grpSp>
      <p:grpSp>
        <p:nvGrpSpPr>
          <p:cNvPr id="4" name="Gruppieren 3">
            <a:extLst>
              <a:ext uri="{FF2B5EF4-FFF2-40B4-BE49-F238E27FC236}">
                <a16:creationId xmlns:a16="http://schemas.microsoft.com/office/drawing/2014/main" id="{74FF5AFE-376B-4752-90BC-5214F3179824}"/>
              </a:ext>
            </a:extLst>
          </p:cNvPr>
          <p:cNvGrpSpPr/>
          <p:nvPr/>
        </p:nvGrpSpPr>
        <p:grpSpPr>
          <a:xfrm>
            <a:off x="-154049" y="1467824"/>
            <a:ext cx="12218568" cy="4050980"/>
            <a:chOff x="-154049" y="1467824"/>
            <a:chExt cx="12218568" cy="4050980"/>
          </a:xfrm>
        </p:grpSpPr>
        <p:sp>
          <p:nvSpPr>
            <p:cNvPr id="3" name="Ellipse 2">
              <a:extLst>
                <a:ext uri="{FF2B5EF4-FFF2-40B4-BE49-F238E27FC236}">
                  <a16:creationId xmlns:a16="http://schemas.microsoft.com/office/drawing/2014/main" id="{5E9C8C2A-66F1-4F7F-A628-35068B221993}"/>
                </a:ext>
              </a:extLst>
            </p:cNvPr>
            <p:cNvSpPr/>
            <p:nvPr/>
          </p:nvSpPr>
          <p:spPr bwMode="auto">
            <a:xfrm>
              <a:off x="-154049" y="1467824"/>
              <a:ext cx="5098564" cy="695246"/>
            </a:xfrm>
            <a:prstGeom prst="ellipse">
              <a:avLst/>
            </a:prstGeom>
            <a:noFill/>
            <a:ln w="2857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32" name="Ellipse 31">
              <a:extLst>
                <a:ext uri="{FF2B5EF4-FFF2-40B4-BE49-F238E27FC236}">
                  <a16:creationId xmlns:a16="http://schemas.microsoft.com/office/drawing/2014/main" id="{7456CA59-5E36-4909-B72D-130AA4679D43}"/>
                </a:ext>
              </a:extLst>
            </p:cNvPr>
            <p:cNvSpPr/>
            <p:nvPr/>
          </p:nvSpPr>
          <p:spPr bwMode="auto">
            <a:xfrm>
              <a:off x="-15919" y="4411660"/>
              <a:ext cx="5098564" cy="695246"/>
            </a:xfrm>
            <a:prstGeom prst="ellipse">
              <a:avLst/>
            </a:prstGeom>
            <a:noFill/>
            <a:ln w="2857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33" name="Ellipse 32">
              <a:extLst>
                <a:ext uri="{FF2B5EF4-FFF2-40B4-BE49-F238E27FC236}">
                  <a16:creationId xmlns:a16="http://schemas.microsoft.com/office/drawing/2014/main" id="{3AB61BCC-A38F-4BCD-A17A-1D5122579DC2}"/>
                </a:ext>
              </a:extLst>
            </p:cNvPr>
            <p:cNvSpPr/>
            <p:nvPr/>
          </p:nvSpPr>
          <p:spPr bwMode="auto">
            <a:xfrm>
              <a:off x="6965955" y="4823558"/>
              <a:ext cx="5098564" cy="695246"/>
            </a:xfrm>
            <a:prstGeom prst="ellipse">
              <a:avLst/>
            </a:prstGeom>
            <a:noFill/>
            <a:ln w="2857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34" name="Ellipse 33">
              <a:extLst>
                <a:ext uri="{FF2B5EF4-FFF2-40B4-BE49-F238E27FC236}">
                  <a16:creationId xmlns:a16="http://schemas.microsoft.com/office/drawing/2014/main" id="{D6CEE717-5FD3-4288-81E2-A38897D7AE91}"/>
                </a:ext>
              </a:extLst>
            </p:cNvPr>
            <p:cNvSpPr/>
            <p:nvPr/>
          </p:nvSpPr>
          <p:spPr bwMode="auto">
            <a:xfrm>
              <a:off x="6820888" y="2331118"/>
              <a:ext cx="5098564" cy="695246"/>
            </a:xfrm>
            <a:prstGeom prst="ellipse">
              <a:avLst/>
            </a:prstGeom>
            <a:noFill/>
            <a:ln w="2857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grpSp>
    </p:spTree>
    <p:extLst>
      <p:ext uri="{BB962C8B-B14F-4D97-AF65-F5344CB8AC3E}">
        <p14:creationId xmlns:p14="http://schemas.microsoft.com/office/powerpoint/2010/main" val="1138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540A1D4-9FA5-4A49-9815-6035A23E9090}"/>
              </a:ext>
            </a:extLst>
          </p:cNvPr>
          <p:cNvSpPr/>
          <p:nvPr/>
        </p:nvSpPr>
        <p:spPr bwMode="auto">
          <a:xfrm>
            <a:off x="7278130" y="5931243"/>
            <a:ext cx="4913870" cy="9267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6" name="Grafik 5">
            <a:extLst>
              <a:ext uri="{FF2B5EF4-FFF2-40B4-BE49-F238E27FC236}">
                <a16:creationId xmlns:a16="http://schemas.microsoft.com/office/drawing/2014/main" id="{E988AFC9-759E-496C-B5FD-B941AE68FFC0}"/>
              </a:ext>
            </a:extLst>
          </p:cNvPr>
          <p:cNvPicPr>
            <a:picLocks noChangeAspect="1"/>
          </p:cNvPicPr>
          <p:nvPr/>
        </p:nvPicPr>
        <p:blipFill rotWithShape="1">
          <a:blip r:embed="rId3"/>
          <a:srcRect b="56278"/>
          <a:stretch/>
        </p:blipFill>
        <p:spPr>
          <a:xfrm>
            <a:off x="1207257" y="1808461"/>
            <a:ext cx="4166327" cy="4164992"/>
          </a:xfrm>
          <a:prstGeom prst="rect">
            <a:avLst/>
          </a:prstGeom>
        </p:spPr>
      </p:pic>
      <p:sp>
        <p:nvSpPr>
          <p:cNvPr id="9" name="Titel 1">
            <a:extLst>
              <a:ext uri="{FF2B5EF4-FFF2-40B4-BE49-F238E27FC236}">
                <a16:creationId xmlns:a16="http://schemas.microsoft.com/office/drawing/2014/main" id="{CE5A5124-3F1C-4469-A058-D904ECBE3047}"/>
              </a:ext>
            </a:extLst>
          </p:cNvPr>
          <p:cNvSpPr>
            <a:spLocks noGrp="1"/>
          </p:cNvSpPr>
          <p:nvPr>
            <p:ph type="title"/>
          </p:nvPr>
        </p:nvSpPr>
        <p:spPr>
          <a:xfrm>
            <a:off x="0" y="0"/>
            <a:ext cx="12192000" cy="1143000"/>
          </a:xfrm>
        </p:spPr>
        <p:txBody>
          <a:bodyPr anchor="ctr"/>
          <a:lstStyle/>
          <a:p>
            <a:pPr marL="182563" algn="l">
              <a:tabLst>
                <a:tab pos="5557838" algn="l"/>
              </a:tabLst>
            </a:pPr>
            <a:r>
              <a:rPr lang="de-DE" sz="3600" b="1">
                <a:solidFill>
                  <a:srgbClr val="0A2D6E"/>
                </a:solidFill>
                <a:latin typeface="Inter" panose="02000503000000020004" pitchFamily="2" charset="0"/>
                <a:ea typeface="Inter" panose="02000503000000020004" pitchFamily="2" charset="0"/>
                <a:cs typeface="Inter" panose="02000503000000020004" pitchFamily="2" charset="0"/>
              </a:rPr>
              <a:t>ELMO – our new metadata editor</a:t>
            </a:r>
            <a:endParaRPr lang="de-DE" sz="3600" b="1" dirty="0">
              <a:solidFill>
                <a:srgbClr val="0A2D6E"/>
              </a:solidFill>
              <a:latin typeface="Inter" panose="02000503000000020004" pitchFamily="2" charset="0"/>
              <a:ea typeface="Inter" panose="02000503000000020004" pitchFamily="2" charset="0"/>
              <a:cs typeface="Inter" panose="02000503000000020004" pitchFamily="2" charset="0"/>
            </a:endParaRPr>
          </a:p>
        </p:txBody>
      </p:sp>
      <p:pic>
        <p:nvPicPr>
          <p:cNvPr id="3" name="Grafik 2">
            <a:extLst>
              <a:ext uri="{FF2B5EF4-FFF2-40B4-BE49-F238E27FC236}">
                <a16:creationId xmlns:a16="http://schemas.microsoft.com/office/drawing/2014/main" id="{BE52D316-2F5D-4522-9CDD-1A7C4F2668FA}"/>
              </a:ext>
            </a:extLst>
          </p:cNvPr>
          <p:cNvPicPr>
            <a:picLocks noChangeAspect="1"/>
          </p:cNvPicPr>
          <p:nvPr/>
        </p:nvPicPr>
        <p:blipFill rotWithShape="1">
          <a:blip r:embed="rId4"/>
          <a:srcRect b="50695"/>
          <a:stretch/>
        </p:blipFill>
        <p:spPr>
          <a:xfrm>
            <a:off x="558211" y="1325253"/>
            <a:ext cx="4166328" cy="3845175"/>
          </a:xfrm>
          <a:prstGeom prst="rect">
            <a:avLst/>
          </a:prstGeom>
          <a:effectLst>
            <a:outerShdw blurRad="228600" dist="127001" dir="2700000" algn="tl" rotWithShape="0">
              <a:srgbClr val="808080">
                <a:alpha val="73000"/>
              </a:srgbClr>
            </a:outerShdw>
          </a:effectLst>
        </p:spPr>
      </p:pic>
      <p:sp>
        <p:nvSpPr>
          <p:cNvPr id="16" name="Textfeld 15">
            <a:extLst>
              <a:ext uri="{FF2B5EF4-FFF2-40B4-BE49-F238E27FC236}">
                <a16:creationId xmlns:a16="http://schemas.microsoft.com/office/drawing/2014/main" id="{6084C6BF-D6D1-488A-98BA-310DD4758AAE}"/>
              </a:ext>
            </a:extLst>
          </p:cNvPr>
          <p:cNvSpPr txBox="1"/>
          <p:nvPr/>
        </p:nvSpPr>
        <p:spPr>
          <a:xfrm>
            <a:off x="5719751" y="1325253"/>
            <a:ext cx="6340745" cy="4925644"/>
          </a:xfrm>
          <a:prstGeom prst="rect">
            <a:avLst/>
          </a:prstGeom>
        </p:spPr>
        <p:txBody>
          <a:bodyPr vert="horz" wrap="square" lIns="91440" tIns="45720" rIns="91440" bIns="45720" rtlCol="0">
            <a:spAutoFit/>
          </a:bodyPr>
          <a:lstStyle/>
          <a:p>
            <a:pPr marL="342900" indent="-342900" algn="l" defTabSz="309563">
              <a:lnSpc>
                <a:spcPct val="110000"/>
              </a:lnSpc>
              <a:spcBef>
                <a:spcPts val="600"/>
              </a:spcBef>
              <a:spcAft>
                <a:spcPts val="0"/>
              </a:spcAft>
              <a:buFont typeface="Arial" panose="020B0604020202020204" pitchFamily="34" charset="0"/>
              <a:buChar char="•"/>
            </a:pPr>
            <a:r>
              <a:rPr lang="de-DE" sz="2400" kern="0" dirty="0">
                <a:latin typeface="Calibri" panose="020F0502020204030204" pitchFamily="34" charset="0"/>
                <a:cs typeface="Calibri" panose="020F0502020204030204" pitchFamily="34" charset="0"/>
              </a:rPr>
              <a:t>Modern, responsive design (PHP, HTML– </a:t>
            </a:r>
            <a:r>
              <a:rPr lang="de-DE" sz="2400" kern="0" dirty="0" err="1">
                <a:latin typeface="Calibri" panose="020F0502020204030204" pitchFamily="34" charset="0"/>
                <a:cs typeface="Calibri" panose="020F0502020204030204" pitchFamily="34" charset="0"/>
              </a:rPr>
              <a:t>no</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framework</a:t>
            </a:r>
            <a:r>
              <a:rPr lang="de-DE" sz="2400" kern="0" dirty="0">
                <a:latin typeface="Calibri" panose="020F0502020204030204" pitchFamily="34" charset="0"/>
                <a:cs typeface="Calibri" panose="020F0502020204030204" pitchFamily="34" charset="0"/>
              </a:rPr>
              <a:t>) with </a:t>
            </a:r>
            <a:r>
              <a:rPr lang="de-DE" sz="2400" kern="0" dirty="0" err="1">
                <a:latin typeface="Calibri" panose="020F0502020204030204" pitchFamily="34" charset="0"/>
                <a:cs typeface="Calibri" panose="020F0502020204030204" pitchFamily="34" charset="0"/>
              </a:rPr>
              <a:t>bootstrap</a:t>
            </a:r>
            <a:r>
              <a:rPr lang="de-DE" sz="2400" kern="0" dirty="0">
                <a:latin typeface="Calibri" panose="020F0502020204030204" pitchFamily="34" charset="0"/>
                <a:cs typeface="Calibri" panose="020F0502020204030204" pitchFamily="34" charset="0"/>
              </a:rPr>
              <a:t> </a:t>
            </a:r>
          </a:p>
          <a:p>
            <a:pPr marL="342900" indent="-342900" defTabSz="309563">
              <a:lnSpc>
                <a:spcPct val="110000"/>
              </a:lnSpc>
              <a:spcBef>
                <a:spcPts val="600"/>
              </a:spcBef>
              <a:buFont typeface="Arial" panose="020B0604020202020204" pitchFamily="34" charset="0"/>
              <a:buChar char="•"/>
            </a:pPr>
            <a:r>
              <a:rPr lang="de-DE" sz="2400" kern="0" dirty="0">
                <a:latin typeface="Calibri" panose="020F0502020204030204" pitchFamily="34" charset="0"/>
                <a:cs typeface="Calibri" panose="020F0502020204030204" pitchFamily="34" charset="0"/>
              </a:rPr>
              <a:t>Modular: easy to </a:t>
            </a:r>
            <a:r>
              <a:rPr lang="de-DE" sz="2400" kern="0" dirty="0" err="1">
                <a:latin typeface="Calibri" panose="020F0502020204030204" pitchFamily="34" charset="0"/>
                <a:cs typeface="Calibri" panose="020F0502020204030204" pitchFamily="34" charset="0"/>
              </a:rPr>
              <a:t>extent</a:t>
            </a:r>
            <a:r>
              <a:rPr lang="de-DE" sz="2400" kern="0" dirty="0">
                <a:latin typeface="Calibri" panose="020F0502020204030204" pitchFamily="34" charset="0"/>
                <a:cs typeface="Calibri" panose="020F0502020204030204" pitchFamily="34" charset="0"/>
              </a:rPr>
              <a:t> and </a:t>
            </a:r>
            <a:r>
              <a:rPr lang="de-DE" sz="2400" kern="0" dirty="0" err="1">
                <a:latin typeface="Calibri" panose="020F0502020204030204" pitchFamily="34" charset="0"/>
                <a:cs typeface="Calibri" panose="020F0502020204030204" pitchFamily="34" charset="0"/>
              </a:rPr>
              <a:t>customise</a:t>
            </a:r>
            <a:endParaRPr lang="de-DE" sz="2400" kern="0" dirty="0">
              <a:latin typeface="Calibri" panose="020F0502020204030204" pitchFamily="34" charset="0"/>
              <a:cs typeface="Calibri" panose="020F0502020204030204" pitchFamily="34" charset="0"/>
            </a:endParaRPr>
          </a:p>
          <a:p>
            <a:pPr marL="342900" indent="-342900" defTabSz="309563">
              <a:lnSpc>
                <a:spcPct val="110000"/>
              </a:lnSpc>
              <a:spcBef>
                <a:spcPts val="600"/>
              </a:spcBef>
              <a:buFont typeface="Arial" panose="020B0604020202020204" pitchFamily="34" charset="0"/>
              <a:buChar char="•"/>
            </a:pPr>
            <a:r>
              <a:rPr lang="de-DE" sz="2400" kern="0" dirty="0">
                <a:latin typeface="Calibri" panose="020F0502020204030204" pitchFamily="34" charset="0"/>
                <a:cs typeface="Calibri" panose="020F0502020204030204" pitchFamily="34" charset="0"/>
              </a:rPr>
              <a:t>Light and </a:t>
            </a:r>
            <a:r>
              <a:rPr lang="de-DE" sz="2400" kern="0" dirty="0" err="1">
                <a:latin typeface="Calibri" panose="020F0502020204030204" pitchFamily="34" charset="0"/>
                <a:cs typeface="Calibri" panose="020F0502020204030204" pitchFamily="34" charset="0"/>
              </a:rPr>
              <a:t>dark</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mode</a:t>
            </a:r>
            <a:endParaRPr lang="de-DE" sz="2400" kern="0" dirty="0">
              <a:latin typeface="Calibri" panose="020F0502020204030204" pitchFamily="34" charset="0"/>
              <a:cs typeface="Calibri" panose="020F0502020204030204" pitchFamily="34" charset="0"/>
            </a:endParaRPr>
          </a:p>
          <a:p>
            <a:pPr marL="342900" indent="-342900" defTabSz="309563">
              <a:lnSpc>
                <a:spcPct val="110000"/>
              </a:lnSpc>
              <a:spcBef>
                <a:spcPts val="600"/>
              </a:spcBef>
              <a:buFont typeface="Arial" panose="020B0604020202020204" pitchFamily="34" charset="0"/>
              <a:buChar char="•"/>
            </a:pPr>
            <a:r>
              <a:rPr lang="de-DE" sz="2400" kern="0" dirty="0">
                <a:latin typeface="Calibri" panose="020F0502020204030204" pitchFamily="34" charset="0"/>
                <a:cs typeface="Calibri" panose="020F0502020204030204" pitchFamily="34" charset="0"/>
              </a:rPr>
              <a:t>Output (</a:t>
            </a:r>
            <a:r>
              <a:rPr lang="de-DE" sz="2400" kern="0" dirty="0" err="1">
                <a:latin typeface="Calibri" panose="020F0502020204030204" pitchFamily="34" charset="0"/>
                <a:cs typeface="Calibri" panose="020F0502020204030204" pitchFamily="34" charset="0"/>
              </a:rPr>
              <a:t>as</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usual</a:t>
            </a:r>
            <a:r>
              <a:rPr lang="de-DE" sz="2400" kern="0" dirty="0">
                <a:latin typeface="Calibri" panose="020F0502020204030204" pitchFamily="34" charset="0"/>
                <a:cs typeface="Calibri" panose="020F0502020204030204" pitchFamily="34" charset="0"/>
              </a:rPr>
              <a:t>): XML </a:t>
            </a:r>
            <a:r>
              <a:rPr lang="de-DE" sz="2400" kern="0" dirty="0" err="1">
                <a:latin typeface="Calibri" panose="020F0502020204030204" pitchFamily="34" charset="0"/>
                <a:cs typeface="Calibri" panose="020F0502020204030204" pitchFamily="34" charset="0"/>
              </a:rPr>
              <a:t>files</a:t>
            </a:r>
            <a:r>
              <a:rPr lang="de-DE" sz="2400" kern="0" dirty="0">
                <a:latin typeface="Calibri" panose="020F0502020204030204" pitchFamily="34" charset="0"/>
                <a:cs typeface="Calibri" panose="020F0502020204030204" pitchFamily="34" charset="0"/>
              </a:rPr>
              <a:t> in </a:t>
            </a:r>
            <a:r>
              <a:rPr lang="de-DE" sz="2400" kern="0" dirty="0" err="1">
                <a:latin typeface="Calibri" panose="020F0502020204030204" pitchFamily="34" charset="0"/>
                <a:cs typeface="Calibri" panose="020F0502020204030204" pitchFamily="34" charset="0"/>
              </a:rPr>
              <a:t>DataCite</a:t>
            </a:r>
            <a:r>
              <a:rPr lang="de-DE" sz="2400" kern="0" dirty="0">
                <a:latin typeface="Calibri" panose="020F0502020204030204" pitchFamily="34" charset="0"/>
                <a:cs typeface="Calibri" panose="020F0502020204030204" pitchFamily="34" charset="0"/>
              </a:rPr>
              <a:t> and ISO19115 </a:t>
            </a:r>
            <a:r>
              <a:rPr lang="de-DE" sz="2400" kern="0" dirty="0" err="1">
                <a:latin typeface="Calibri" panose="020F0502020204030204" pitchFamily="34" charset="0"/>
                <a:cs typeface="Calibri" panose="020F0502020204030204" pitchFamily="34" charset="0"/>
              </a:rPr>
              <a:t>formats</a:t>
            </a:r>
            <a:r>
              <a:rPr lang="de-DE" sz="2400" kern="0" dirty="0">
                <a:latin typeface="Calibri" panose="020F0502020204030204" pitchFamily="34" charset="0"/>
                <a:cs typeface="Calibri" panose="020F0502020204030204" pitchFamily="34" charset="0"/>
              </a:rPr>
              <a:t> – </a:t>
            </a:r>
            <a:r>
              <a:rPr lang="de-DE" sz="2400" kern="0" dirty="0" err="1">
                <a:latin typeface="Calibri" panose="020F0502020204030204" pitchFamily="34" charset="0"/>
                <a:cs typeface="Calibri" panose="020F0502020204030204" pitchFamily="34" charset="0"/>
              </a:rPr>
              <a:t>following</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actual</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standards</a:t>
            </a:r>
            <a:endParaRPr lang="de-DE" sz="2400" kern="0" dirty="0">
              <a:latin typeface="Calibri" panose="020F0502020204030204" pitchFamily="34" charset="0"/>
              <a:cs typeface="Calibri" panose="020F0502020204030204" pitchFamily="34" charset="0"/>
            </a:endParaRPr>
          </a:p>
          <a:p>
            <a:pPr marL="342900" indent="-342900" algn="l" defTabSz="309563">
              <a:lnSpc>
                <a:spcPct val="110000"/>
              </a:lnSpc>
              <a:spcBef>
                <a:spcPts val="600"/>
              </a:spcBef>
              <a:spcAft>
                <a:spcPts val="0"/>
              </a:spcAft>
              <a:buFont typeface="Arial" panose="020B0604020202020204" pitchFamily="34" charset="0"/>
              <a:buChar char="•"/>
            </a:pPr>
            <a:r>
              <a:rPr lang="de-DE" sz="2400" kern="0" dirty="0" err="1">
                <a:latin typeface="Calibri" panose="020F0502020204030204" pitchFamily="34" charset="0"/>
                <a:cs typeface="Calibri" panose="020F0502020204030204" pitchFamily="34" charset="0"/>
              </a:rPr>
              <a:t>Metadata</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quality</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control</a:t>
            </a:r>
            <a:r>
              <a:rPr lang="de-DE" sz="2400" kern="0" dirty="0">
                <a:latin typeface="Calibri" panose="020F0502020204030204" pitchFamily="34" charset="0"/>
                <a:cs typeface="Calibri" panose="020F0502020204030204" pitchFamily="34" charset="0"/>
              </a:rPr>
              <a:t> via </a:t>
            </a:r>
            <a:r>
              <a:rPr lang="de-DE" sz="2400" kern="0" dirty="0" err="1">
                <a:latin typeface="Calibri" panose="020F0502020204030204" pitchFamily="34" charset="0"/>
                <a:cs typeface="Calibri" panose="020F0502020204030204" pitchFamily="34" charset="0"/>
              </a:rPr>
              <a:t>regular</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expressions</a:t>
            </a:r>
            <a:r>
              <a:rPr lang="de-DE" sz="2400" kern="0" dirty="0">
                <a:latin typeface="Calibri" panose="020F0502020204030204" pitchFamily="34" charset="0"/>
                <a:cs typeface="Calibri" panose="020F0502020204030204" pitchFamily="34" charset="0"/>
              </a:rPr>
              <a:t> (ORCID, </a:t>
            </a:r>
            <a:r>
              <a:rPr lang="de-DE" sz="2400" kern="0" dirty="0" err="1">
                <a:latin typeface="Calibri" panose="020F0502020204030204" pitchFamily="34" charset="0"/>
                <a:cs typeface="Calibri" panose="020F0502020204030204" pitchFamily="34" charset="0"/>
              </a:rPr>
              <a:t>dates</a:t>
            </a:r>
            <a:r>
              <a:rPr lang="de-DE" sz="2400" kern="0" dirty="0">
                <a:latin typeface="Calibri" panose="020F0502020204030204" pitchFamily="34" charset="0"/>
                <a:cs typeface="Calibri" panose="020F0502020204030204" pitchFamily="34" charset="0"/>
              </a:rPr>
              <a:t>)</a:t>
            </a:r>
          </a:p>
          <a:p>
            <a:pPr marL="342900" indent="-342900" algn="l" defTabSz="309563">
              <a:lnSpc>
                <a:spcPct val="110000"/>
              </a:lnSpc>
              <a:spcBef>
                <a:spcPts val="600"/>
              </a:spcBef>
              <a:spcAft>
                <a:spcPts val="0"/>
              </a:spcAft>
              <a:buFont typeface="Arial" panose="020B0604020202020204" pitchFamily="34" charset="0"/>
              <a:buChar char="•"/>
            </a:pPr>
            <a:r>
              <a:rPr lang="de-DE" sz="2400" kern="0" dirty="0" err="1">
                <a:latin typeface="Calibri" panose="020F0502020204030204" pitchFamily="34" charset="0"/>
                <a:cs typeface="Calibri" panose="020F0502020204030204" pitchFamily="34" charset="0"/>
              </a:rPr>
              <a:t>DataCite</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metadata</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properties</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exported</a:t>
            </a:r>
            <a:r>
              <a:rPr lang="de-DE" sz="2400" kern="0" dirty="0">
                <a:latin typeface="Calibri" panose="020F0502020204030204" pitchFamily="34" charset="0"/>
                <a:cs typeface="Calibri" panose="020F0502020204030204" pitchFamily="34" charset="0"/>
              </a:rPr>
              <a:t> with all available </a:t>
            </a:r>
            <a:r>
              <a:rPr lang="de-DE" sz="2400" kern="0" dirty="0" err="1">
                <a:latin typeface="Calibri" panose="020F0502020204030204" pitchFamily="34" charset="0"/>
                <a:cs typeface="Calibri" panose="020F0502020204030204" pitchFamily="34" charset="0"/>
              </a:rPr>
              <a:t>subproperties</a:t>
            </a:r>
            <a:r>
              <a:rPr lang="de-DE" sz="2400" kern="0" dirty="0">
                <a:latin typeface="Calibri" panose="020F0502020204030204" pitchFamily="34" charset="0"/>
                <a:cs typeface="Calibri" panose="020F0502020204030204" pitchFamily="34" charset="0"/>
              </a:rPr>
              <a:t> (e.g. </a:t>
            </a:r>
            <a:r>
              <a:rPr lang="de-DE" sz="2400" kern="0" dirty="0" err="1">
                <a:latin typeface="Calibri" panose="020F0502020204030204" pitchFamily="34" charset="0"/>
                <a:cs typeface="Calibri" panose="020F0502020204030204" pitchFamily="34" charset="0"/>
              </a:rPr>
              <a:t>language</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nametypes</a:t>
            </a:r>
            <a:r>
              <a:rPr lang="de-DE" sz="2400" kern="0" dirty="0">
                <a:latin typeface="Calibri" panose="020F0502020204030204" pitchFamily="34" charset="0"/>
                <a:cs typeface="Calibri" panose="020F0502020204030204" pitchFamily="34" charset="0"/>
              </a:rPr>
              <a:t>, etc.)</a:t>
            </a:r>
          </a:p>
        </p:txBody>
      </p:sp>
      <p:sp>
        <p:nvSpPr>
          <p:cNvPr id="8" name="Textfeld 7">
            <a:extLst>
              <a:ext uri="{FF2B5EF4-FFF2-40B4-BE49-F238E27FC236}">
                <a16:creationId xmlns:a16="http://schemas.microsoft.com/office/drawing/2014/main" id="{3CF8FBCF-B995-45E7-9A33-A3FFB59BD48B}"/>
              </a:ext>
            </a:extLst>
          </p:cNvPr>
          <p:cNvSpPr txBox="1"/>
          <p:nvPr/>
        </p:nvSpPr>
        <p:spPr>
          <a:xfrm>
            <a:off x="2307437" y="6342872"/>
            <a:ext cx="9884563" cy="400110"/>
          </a:xfrm>
          <a:prstGeom prst="rect">
            <a:avLst/>
          </a:prstGeom>
          <a:noFill/>
        </p:spPr>
        <p:txBody>
          <a:bodyPr wrap="square">
            <a:spAutoFit/>
          </a:bodyPr>
          <a:lstStyle/>
          <a:p>
            <a:pPr algn="ctr"/>
            <a:r>
              <a:rPr lang="de-DE" sz="2000" b="1" dirty="0">
                <a:solidFill>
                  <a:schemeClr val="tx2"/>
                </a:solidFill>
                <a:latin typeface="Inter" panose="02000503000000020004" pitchFamily="2" charset="0"/>
                <a:ea typeface="Inter" panose="02000503000000020004" pitchFamily="2" charset="0"/>
                <a:cs typeface="Inter" panose="02000503000000020004" pitchFamily="2" charset="0"/>
              </a:rPr>
              <a:t>Holger Ehrmann, Jana Franz, Ali Mohammed, Simone Frenzel, FH;P </a:t>
            </a:r>
            <a:r>
              <a:rPr lang="de-DE" sz="2000" b="1" dirty="0" err="1">
                <a:solidFill>
                  <a:schemeClr val="tx2"/>
                </a:solidFill>
                <a:latin typeface="Inter" panose="02000503000000020004" pitchFamily="2" charset="0"/>
                <a:ea typeface="Inter" panose="02000503000000020004" pitchFamily="2" charset="0"/>
                <a:cs typeface="Inter" panose="02000503000000020004" pitchFamily="2" charset="0"/>
              </a:rPr>
              <a:t>students</a:t>
            </a:r>
            <a:endParaRPr lang="de-DE" sz="2000" b="1" dirty="0">
              <a:solidFill>
                <a:schemeClr val="tx2"/>
              </a:solidFill>
              <a:latin typeface="Inter" panose="02000503000000020004" pitchFamily="2" charset="0"/>
              <a:ea typeface="Inter" panose="02000503000000020004" pitchFamily="2" charset="0"/>
              <a:cs typeface="Inter" panose="02000503000000020004" pitchFamily="2" charset="0"/>
            </a:endParaRPr>
          </a:p>
        </p:txBody>
      </p:sp>
      <p:grpSp>
        <p:nvGrpSpPr>
          <p:cNvPr id="36" name="Gruppieren 35">
            <a:extLst>
              <a:ext uri="{FF2B5EF4-FFF2-40B4-BE49-F238E27FC236}">
                <a16:creationId xmlns:a16="http://schemas.microsoft.com/office/drawing/2014/main" id="{66282BFB-4C16-492D-8DF3-D9695933B62A}"/>
              </a:ext>
            </a:extLst>
          </p:cNvPr>
          <p:cNvGrpSpPr/>
          <p:nvPr/>
        </p:nvGrpSpPr>
        <p:grpSpPr>
          <a:xfrm>
            <a:off x="7849413" y="48482"/>
            <a:ext cx="4047462" cy="1232770"/>
            <a:chOff x="7849413" y="48482"/>
            <a:chExt cx="4047462" cy="1232770"/>
          </a:xfrm>
        </p:grpSpPr>
        <p:pic>
          <p:nvPicPr>
            <p:cNvPr id="1026" name="Picture 2" descr="Startseite | FH Potsdam">
              <a:extLst>
                <a:ext uri="{FF2B5EF4-FFF2-40B4-BE49-F238E27FC236}">
                  <a16:creationId xmlns:a16="http://schemas.microsoft.com/office/drawing/2014/main" id="{F262FB34-056D-4D9C-B058-A61EBA5AAF6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03" t="38395" r="16041" b="39383"/>
            <a:stretch/>
          </p:blipFill>
          <p:spPr bwMode="auto">
            <a:xfrm>
              <a:off x="8760539" y="804561"/>
              <a:ext cx="2595313" cy="476691"/>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88354EE9-8541-46EB-9E2E-6D236DA48E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0539" y="48482"/>
              <a:ext cx="3136336" cy="633883"/>
            </a:xfrm>
            <a:prstGeom prst="rect">
              <a:avLst/>
            </a:prstGeom>
          </p:spPr>
        </p:pic>
        <p:grpSp>
          <p:nvGrpSpPr>
            <p:cNvPr id="27" name="Gruppieren 26">
              <a:extLst>
                <a:ext uri="{FF2B5EF4-FFF2-40B4-BE49-F238E27FC236}">
                  <a16:creationId xmlns:a16="http://schemas.microsoft.com/office/drawing/2014/main" id="{01545B07-B429-4FAC-A1B2-48E7CB39A008}"/>
                </a:ext>
              </a:extLst>
            </p:cNvPr>
            <p:cNvGrpSpPr/>
            <p:nvPr/>
          </p:nvGrpSpPr>
          <p:grpSpPr>
            <a:xfrm>
              <a:off x="7849413" y="404931"/>
              <a:ext cx="826770" cy="495484"/>
              <a:chOff x="7700188" y="437197"/>
              <a:chExt cx="826770" cy="495484"/>
            </a:xfrm>
          </p:grpSpPr>
          <p:sp>
            <p:nvSpPr>
              <p:cNvPr id="28" name="Freihandform: Form 27">
                <a:extLst>
                  <a:ext uri="{FF2B5EF4-FFF2-40B4-BE49-F238E27FC236}">
                    <a16:creationId xmlns:a16="http://schemas.microsoft.com/office/drawing/2014/main" id="{0FFEEFAD-4303-41DC-AA45-34EE1AE3E4D4}"/>
                  </a:ext>
                </a:extLst>
              </p:cNvPr>
              <p:cNvSpPr/>
              <p:nvPr/>
            </p:nvSpPr>
            <p:spPr>
              <a:xfrm>
                <a:off x="8063395" y="837551"/>
                <a:ext cx="74640" cy="80658"/>
              </a:xfrm>
              <a:custGeom>
                <a:avLst/>
                <a:gdLst>
                  <a:gd name="connsiteX0" fmla="*/ 20651 w 74640"/>
                  <a:gd name="connsiteY0" fmla="*/ 80659 h 80658"/>
                  <a:gd name="connsiteX1" fmla="*/ 6364 w 74640"/>
                  <a:gd name="connsiteY1" fmla="*/ 75896 h 80658"/>
                  <a:gd name="connsiteX2" fmla="*/ 4459 w 74640"/>
                  <a:gd name="connsiteY2" fmla="*/ 49226 h 80658"/>
                  <a:gd name="connsiteX3" fmla="*/ 41606 w 74640"/>
                  <a:gd name="connsiteY3" fmla="*/ 6364 h 80658"/>
                  <a:gd name="connsiteX4" fmla="*/ 68276 w 74640"/>
                  <a:gd name="connsiteY4" fmla="*/ 4459 h 80658"/>
                  <a:gd name="connsiteX5" fmla="*/ 70181 w 74640"/>
                  <a:gd name="connsiteY5" fmla="*/ 31129 h 80658"/>
                  <a:gd name="connsiteX6" fmla="*/ 33034 w 74640"/>
                  <a:gd name="connsiteY6" fmla="*/ 73991 h 80658"/>
                  <a:gd name="connsiteX7" fmla="*/ 20651 w 74640"/>
                  <a:gd name="connsiteY7" fmla="*/ 80659 h 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40" h="80658">
                    <a:moveTo>
                      <a:pt x="20651" y="80659"/>
                    </a:moveTo>
                    <a:cubicBezTo>
                      <a:pt x="15889" y="80659"/>
                      <a:pt x="10174" y="79706"/>
                      <a:pt x="6364" y="75896"/>
                    </a:cubicBezTo>
                    <a:cubicBezTo>
                      <a:pt x="-1256" y="69229"/>
                      <a:pt x="-2209" y="56846"/>
                      <a:pt x="4459" y="49226"/>
                    </a:cubicBezTo>
                    <a:lnTo>
                      <a:pt x="41606" y="6364"/>
                    </a:lnTo>
                    <a:cubicBezTo>
                      <a:pt x="48274" y="-1256"/>
                      <a:pt x="60656" y="-2209"/>
                      <a:pt x="68276" y="4459"/>
                    </a:cubicBezTo>
                    <a:cubicBezTo>
                      <a:pt x="75896" y="11126"/>
                      <a:pt x="76849" y="23509"/>
                      <a:pt x="70181" y="31129"/>
                    </a:cubicBezTo>
                    <a:lnTo>
                      <a:pt x="33034" y="73991"/>
                    </a:lnTo>
                    <a:cubicBezTo>
                      <a:pt x="30176" y="77801"/>
                      <a:pt x="25414" y="79706"/>
                      <a:pt x="20651" y="80659"/>
                    </a:cubicBezTo>
                    <a:close/>
                  </a:path>
                </a:pathLst>
              </a:custGeom>
              <a:solidFill>
                <a:schemeClr val="tx1"/>
              </a:solidFill>
              <a:ln w="9525"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D2206EDE-1B9D-4836-85C4-F774353510D2}"/>
                  </a:ext>
                </a:extLst>
              </p:cNvPr>
              <p:cNvSpPr/>
              <p:nvPr/>
            </p:nvSpPr>
            <p:spPr>
              <a:xfrm>
                <a:off x="8000065" y="798986"/>
                <a:ext cx="90810" cy="97554"/>
              </a:xfrm>
              <a:custGeom>
                <a:avLst/>
                <a:gdLst>
                  <a:gd name="connsiteX0" fmla="*/ 25879 w 90810"/>
                  <a:gd name="connsiteY0" fmla="*/ 97316 h 97554"/>
                  <a:gd name="connsiteX1" fmla="*/ 7781 w 90810"/>
                  <a:gd name="connsiteY1" fmla="*/ 91601 h 97554"/>
                  <a:gd name="connsiteX2" fmla="*/ 5876 w 90810"/>
                  <a:gd name="connsiteY2" fmla="*/ 58264 h 97554"/>
                  <a:gd name="connsiteX3" fmla="*/ 49691 w 90810"/>
                  <a:gd name="connsiteY3" fmla="*/ 7781 h 97554"/>
                  <a:gd name="connsiteX4" fmla="*/ 83029 w 90810"/>
                  <a:gd name="connsiteY4" fmla="*/ 5876 h 97554"/>
                  <a:gd name="connsiteX5" fmla="*/ 84934 w 90810"/>
                  <a:gd name="connsiteY5" fmla="*/ 39214 h 97554"/>
                  <a:gd name="connsiteX6" fmla="*/ 41119 w 90810"/>
                  <a:gd name="connsiteY6" fmla="*/ 89696 h 97554"/>
                  <a:gd name="connsiteX7" fmla="*/ 25879 w 90810"/>
                  <a:gd name="connsiteY7" fmla="*/ 97316 h 9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10" h="97554">
                    <a:moveTo>
                      <a:pt x="25879" y="97316"/>
                    </a:moveTo>
                    <a:cubicBezTo>
                      <a:pt x="19211" y="98269"/>
                      <a:pt x="13496" y="96364"/>
                      <a:pt x="7781" y="91601"/>
                    </a:cubicBezTo>
                    <a:cubicBezTo>
                      <a:pt x="-1744" y="83029"/>
                      <a:pt x="-2696" y="67789"/>
                      <a:pt x="5876" y="58264"/>
                    </a:cubicBezTo>
                    <a:lnTo>
                      <a:pt x="49691" y="7781"/>
                    </a:lnTo>
                    <a:cubicBezTo>
                      <a:pt x="58264" y="-1744"/>
                      <a:pt x="73504" y="-2696"/>
                      <a:pt x="83029" y="5876"/>
                    </a:cubicBezTo>
                    <a:cubicBezTo>
                      <a:pt x="92554" y="14449"/>
                      <a:pt x="93506" y="29689"/>
                      <a:pt x="84934" y="39214"/>
                    </a:cubicBezTo>
                    <a:lnTo>
                      <a:pt x="41119" y="89696"/>
                    </a:lnTo>
                    <a:cubicBezTo>
                      <a:pt x="37309" y="94459"/>
                      <a:pt x="31594" y="97316"/>
                      <a:pt x="25879" y="97316"/>
                    </a:cubicBezTo>
                    <a:close/>
                  </a:path>
                </a:pathLst>
              </a:custGeom>
              <a:solidFill>
                <a:schemeClr val="tx1"/>
              </a:solidFill>
              <a:ln w="9525"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D5E2BB90-41DB-4C0A-BA8D-1777D54EA421}"/>
                  </a:ext>
                </a:extLst>
              </p:cNvPr>
              <p:cNvSpPr/>
              <p:nvPr/>
            </p:nvSpPr>
            <p:spPr>
              <a:xfrm>
                <a:off x="7935240" y="754164"/>
                <a:ext cx="100443" cy="107078"/>
              </a:xfrm>
              <a:custGeom>
                <a:avLst/>
                <a:gdLst>
                  <a:gd name="connsiteX0" fmla="*/ 30696 w 100443"/>
                  <a:gd name="connsiteY0" fmla="*/ 106896 h 107078"/>
                  <a:gd name="connsiteX1" fmla="*/ 9741 w 100443"/>
                  <a:gd name="connsiteY1" fmla="*/ 100228 h 107078"/>
                  <a:gd name="connsiteX2" fmla="*/ 6883 w 100443"/>
                  <a:gd name="connsiteY2" fmla="*/ 60223 h 107078"/>
                  <a:gd name="connsiteX3" fmla="*/ 50698 w 100443"/>
                  <a:gd name="connsiteY3" fmla="*/ 9741 h 107078"/>
                  <a:gd name="connsiteX4" fmla="*/ 90703 w 100443"/>
                  <a:gd name="connsiteY4" fmla="*/ 6883 h 107078"/>
                  <a:gd name="connsiteX5" fmla="*/ 93561 w 100443"/>
                  <a:gd name="connsiteY5" fmla="*/ 46888 h 107078"/>
                  <a:gd name="connsiteX6" fmla="*/ 49746 w 100443"/>
                  <a:gd name="connsiteY6" fmla="*/ 97371 h 107078"/>
                  <a:gd name="connsiteX7" fmla="*/ 30696 w 100443"/>
                  <a:gd name="connsiteY7" fmla="*/ 106896 h 1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43" h="107078">
                    <a:moveTo>
                      <a:pt x="30696" y="106896"/>
                    </a:moveTo>
                    <a:cubicBezTo>
                      <a:pt x="23076" y="107848"/>
                      <a:pt x="15456" y="104991"/>
                      <a:pt x="9741" y="100228"/>
                    </a:cubicBezTo>
                    <a:cubicBezTo>
                      <a:pt x="-1689" y="89751"/>
                      <a:pt x="-3594" y="71653"/>
                      <a:pt x="6883" y="60223"/>
                    </a:cubicBezTo>
                    <a:lnTo>
                      <a:pt x="50698" y="9741"/>
                    </a:lnTo>
                    <a:cubicBezTo>
                      <a:pt x="61176" y="-1689"/>
                      <a:pt x="79273" y="-3594"/>
                      <a:pt x="90703" y="6883"/>
                    </a:cubicBezTo>
                    <a:cubicBezTo>
                      <a:pt x="102133" y="17361"/>
                      <a:pt x="104038" y="35458"/>
                      <a:pt x="93561" y="46888"/>
                    </a:cubicBezTo>
                    <a:lnTo>
                      <a:pt x="49746" y="97371"/>
                    </a:lnTo>
                    <a:cubicBezTo>
                      <a:pt x="44983" y="103086"/>
                      <a:pt x="37363" y="106896"/>
                      <a:pt x="30696" y="106896"/>
                    </a:cubicBezTo>
                    <a:close/>
                  </a:path>
                </a:pathLst>
              </a:custGeom>
              <a:solidFill>
                <a:schemeClr val="tx1"/>
              </a:solidFill>
              <a:ln w="9525"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8525BB59-0707-4A39-B62E-39E7935C1D36}"/>
                  </a:ext>
                </a:extLst>
              </p:cNvPr>
              <p:cNvSpPr/>
              <p:nvPr/>
            </p:nvSpPr>
            <p:spPr>
              <a:xfrm>
                <a:off x="7855991" y="718866"/>
                <a:ext cx="107111" cy="113745"/>
              </a:xfrm>
              <a:custGeom>
                <a:avLst/>
                <a:gdLst>
                  <a:gd name="connsiteX0" fmla="*/ 30696 w 107111"/>
                  <a:gd name="connsiteY0" fmla="*/ 113563 h 113745"/>
                  <a:gd name="connsiteX1" fmla="*/ 9741 w 107111"/>
                  <a:gd name="connsiteY1" fmla="*/ 106896 h 113745"/>
                  <a:gd name="connsiteX2" fmla="*/ 6883 w 107111"/>
                  <a:gd name="connsiteY2" fmla="*/ 66891 h 113745"/>
                  <a:gd name="connsiteX3" fmla="*/ 57366 w 107111"/>
                  <a:gd name="connsiteY3" fmla="*/ 9741 h 113745"/>
                  <a:gd name="connsiteX4" fmla="*/ 97371 w 107111"/>
                  <a:gd name="connsiteY4" fmla="*/ 6883 h 113745"/>
                  <a:gd name="connsiteX5" fmla="*/ 100228 w 107111"/>
                  <a:gd name="connsiteY5" fmla="*/ 46888 h 113745"/>
                  <a:gd name="connsiteX6" fmla="*/ 49746 w 107111"/>
                  <a:gd name="connsiteY6" fmla="*/ 104038 h 113745"/>
                  <a:gd name="connsiteX7" fmla="*/ 30696 w 107111"/>
                  <a:gd name="connsiteY7" fmla="*/ 113563 h 11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11" h="113745">
                    <a:moveTo>
                      <a:pt x="30696" y="113563"/>
                    </a:moveTo>
                    <a:cubicBezTo>
                      <a:pt x="23076" y="114516"/>
                      <a:pt x="15456" y="111658"/>
                      <a:pt x="9741" y="106896"/>
                    </a:cubicBezTo>
                    <a:cubicBezTo>
                      <a:pt x="-1689" y="96418"/>
                      <a:pt x="-3594" y="78321"/>
                      <a:pt x="6883" y="66891"/>
                    </a:cubicBezTo>
                    <a:lnTo>
                      <a:pt x="57366" y="9741"/>
                    </a:lnTo>
                    <a:cubicBezTo>
                      <a:pt x="67843" y="-1689"/>
                      <a:pt x="85941" y="-3594"/>
                      <a:pt x="97371" y="6883"/>
                    </a:cubicBezTo>
                    <a:cubicBezTo>
                      <a:pt x="108801" y="17361"/>
                      <a:pt x="110706" y="35458"/>
                      <a:pt x="100228" y="46888"/>
                    </a:cubicBezTo>
                    <a:lnTo>
                      <a:pt x="49746" y="104038"/>
                    </a:lnTo>
                    <a:cubicBezTo>
                      <a:pt x="44031" y="109753"/>
                      <a:pt x="37363" y="112611"/>
                      <a:pt x="30696" y="113563"/>
                    </a:cubicBezTo>
                    <a:close/>
                  </a:path>
                </a:pathLst>
              </a:custGeom>
              <a:solidFill>
                <a:schemeClr val="tx1"/>
              </a:solidFill>
              <a:ln w="9525"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AA236A3F-3DC7-47FE-88C6-8FBA05E09194}"/>
                  </a:ext>
                </a:extLst>
              </p:cNvPr>
              <p:cNvSpPr/>
              <p:nvPr/>
            </p:nvSpPr>
            <p:spPr>
              <a:xfrm>
                <a:off x="7700188" y="437197"/>
                <a:ext cx="190574" cy="226769"/>
              </a:xfrm>
              <a:custGeom>
                <a:avLst/>
                <a:gdLst>
                  <a:gd name="connsiteX0" fmla="*/ 0 w 190574"/>
                  <a:gd name="connsiteY0" fmla="*/ 179070 h 226769"/>
                  <a:gd name="connsiteX1" fmla="*/ 73343 w 190574"/>
                  <a:gd name="connsiteY1" fmla="*/ 223838 h 226769"/>
                  <a:gd name="connsiteX2" fmla="*/ 99060 w 190574"/>
                  <a:gd name="connsiteY2" fmla="*/ 217170 h 226769"/>
                  <a:gd name="connsiteX3" fmla="*/ 187643 w 190574"/>
                  <a:gd name="connsiteY3" fmla="*/ 70485 h 226769"/>
                  <a:gd name="connsiteX4" fmla="*/ 180975 w 190574"/>
                  <a:gd name="connsiteY4" fmla="*/ 44768 h 226769"/>
                  <a:gd name="connsiteX5" fmla="*/ 108585 w 190574"/>
                  <a:gd name="connsiteY5" fmla="*/ 0 h 226769"/>
                  <a:gd name="connsiteX6" fmla="*/ 0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0" y="179070"/>
                    </a:moveTo>
                    <a:lnTo>
                      <a:pt x="73343" y="223838"/>
                    </a:lnTo>
                    <a:cubicBezTo>
                      <a:pt x="81915" y="229553"/>
                      <a:pt x="94298" y="226695"/>
                      <a:pt x="99060" y="217170"/>
                    </a:cubicBezTo>
                    <a:lnTo>
                      <a:pt x="187643" y="70485"/>
                    </a:lnTo>
                    <a:cubicBezTo>
                      <a:pt x="193358" y="61913"/>
                      <a:pt x="190500" y="49530"/>
                      <a:pt x="180975" y="44768"/>
                    </a:cubicBezTo>
                    <a:lnTo>
                      <a:pt x="108585" y="0"/>
                    </a:lnTo>
                    <a:lnTo>
                      <a:pt x="0" y="179070"/>
                    </a:lnTo>
                    <a:close/>
                  </a:path>
                </a:pathLst>
              </a:custGeom>
              <a:solidFill>
                <a:srgbClr val="000000"/>
              </a:solidFill>
              <a:ln w="9525"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F9FB1778-016C-409F-A172-F15FEE1DBE00}"/>
                  </a:ext>
                </a:extLst>
              </p:cNvPr>
              <p:cNvSpPr/>
              <p:nvPr/>
            </p:nvSpPr>
            <p:spPr>
              <a:xfrm>
                <a:off x="7817346" y="522922"/>
                <a:ext cx="510700" cy="409759"/>
              </a:xfrm>
              <a:custGeom>
                <a:avLst/>
                <a:gdLst>
                  <a:gd name="connsiteX0" fmla="*/ 500063 w 510700"/>
                  <a:gd name="connsiteY0" fmla="*/ 218123 h 409759"/>
                  <a:gd name="connsiteX1" fmla="*/ 346710 w 510700"/>
                  <a:gd name="connsiteY1" fmla="*/ 86678 h 409759"/>
                  <a:gd name="connsiteX2" fmla="*/ 336233 w 510700"/>
                  <a:gd name="connsiteY2" fmla="*/ 77153 h 409759"/>
                  <a:gd name="connsiteX3" fmla="*/ 270510 w 510700"/>
                  <a:gd name="connsiteY3" fmla="*/ 152400 h 409759"/>
                  <a:gd name="connsiteX4" fmla="*/ 232410 w 510700"/>
                  <a:gd name="connsiteY4" fmla="*/ 171450 h 409759"/>
                  <a:gd name="connsiteX5" fmla="*/ 227648 w 510700"/>
                  <a:gd name="connsiteY5" fmla="*/ 171450 h 409759"/>
                  <a:gd name="connsiteX6" fmla="*/ 190500 w 510700"/>
                  <a:gd name="connsiteY6" fmla="*/ 157163 h 409759"/>
                  <a:gd name="connsiteX7" fmla="*/ 184785 w 510700"/>
                  <a:gd name="connsiteY7" fmla="*/ 76200 h 409759"/>
                  <a:gd name="connsiteX8" fmla="*/ 240983 w 510700"/>
                  <a:gd name="connsiteY8" fmla="*/ 11430 h 409759"/>
                  <a:gd name="connsiteX9" fmla="*/ 82868 w 510700"/>
                  <a:gd name="connsiteY9" fmla="*/ 0 h 409759"/>
                  <a:gd name="connsiteX10" fmla="*/ 0 w 510700"/>
                  <a:gd name="connsiteY10" fmla="*/ 137160 h 409759"/>
                  <a:gd name="connsiteX11" fmla="*/ 64770 w 510700"/>
                  <a:gd name="connsiteY11" fmla="*/ 212408 h 409759"/>
                  <a:gd name="connsiteX12" fmla="*/ 89535 w 510700"/>
                  <a:gd name="connsiteY12" fmla="*/ 183833 h 409759"/>
                  <a:gd name="connsiteX13" fmla="*/ 125730 w 510700"/>
                  <a:gd name="connsiteY13" fmla="*/ 167640 h 409759"/>
                  <a:gd name="connsiteX14" fmla="*/ 125730 w 510700"/>
                  <a:gd name="connsiteY14" fmla="*/ 167640 h 409759"/>
                  <a:gd name="connsiteX15" fmla="*/ 157163 w 510700"/>
                  <a:gd name="connsiteY15" fmla="*/ 179070 h 409759"/>
                  <a:gd name="connsiteX16" fmla="*/ 173355 w 510700"/>
                  <a:gd name="connsiteY16" fmla="*/ 213360 h 409759"/>
                  <a:gd name="connsiteX17" fmla="*/ 189548 w 510700"/>
                  <a:gd name="connsiteY17" fmla="*/ 210503 h 409759"/>
                  <a:gd name="connsiteX18" fmla="*/ 220980 w 510700"/>
                  <a:gd name="connsiteY18" fmla="*/ 221933 h 409759"/>
                  <a:gd name="connsiteX19" fmla="*/ 237173 w 510700"/>
                  <a:gd name="connsiteY19" fmla="*/ 257175 h 409759"/>
                  <a:gd name="connsiteX20" fmla="*/ 249555 w 510700"/>
                  <a:gd name="connsiteY20" fmla="*/ 255270 h 409759"/>
                  <a:gd name="connsiteX21" fmla="*/ 249555 w 510700"/>
                  <a:gd name="connsiteY21" fmla="*/ 255270 h 409759"/>
                  <a:gd name="connsiteX22" fmla="*/ 278130 w 510700"/>
                  <a:gd name="connsiteY22" fmla="*/ 265748 h 409759"/>
                  <a:gd name="connsiteX23" fmla="*/ 292418 w 510700"/>
                  <a:gd name="connsiteY23" fmla="*/ 295275 h 409759"/>
                  <a:gd name="connsiteX24" fmla="*/ 302895 w 510700"/>
                  <a:gd name="connsiteY24" fmla="*/ 293370 h 409759"/>
                  <a:gd name="connsiteX25" fmla="*/ 302895 w 510700"/>
                  <a:gd name="connsiteY25" fmla="*/ 293370 h 409759"/>
                  <a:gd name="connsiteX26" fmla="*/ 327660 w 510700"/>
                  <a:gd name="connsiteY26" fmla="*/ 302895 h 409759"/>
                  <a:gd name="connsiteX27" fmla="*/ 340995 w 510700"/>
                  <a:gd name="connsiteY27" fmla="*/ 328613 h 409759"/>
                  <a:gd name="connsiteX28" fmla="*/ 331470 w 510700"/>
                  <a:gd name="connsiteY28" fmla="*/ 356235 h 409759"/>
                  <a:gd name="connsiteX29" fmla="*/ 299085 w 510700"/>
                  <a:gd name="connsiteY29" fmla="*/ 393382 h 409759"/>
                  <a:gd name="connsiteX30" fmla="*/ 312420 w 510700"/>
                  <a:gd name="connsiteY30" fmla="*/ 403860 h 409759"/>
                  <a:gd name="connsiteX31" fmla="*/ 335280 w 510700"/>
                  <a:gd name="connsiteY31" fmla="*/ 409575 h 409759"/>
                  <a:gd name="connsiteX32" fmla="*/ 369570 w 510700"/>
                  <a:gd name="connsiteY32" fmla="*/ 368618 h 409759"/>
                  <a:gd name="connsiteX33" fmla="*/ 369570 w 510700"/>
                  <a:gd name="connsiteY33" fmla="*/ 367665 h 409759"/>
                  <a:gd name="connsiteX34" fmla="*/ 379095 w 510700"/>
                  <a:gd name="connsiteY34" fmla="*/ 368618 h 409759"/>
                  <a:gd name="connsiteX35" fmla="*/ 413385 w 510700"/>
                  <a:gd name="connsiteY35" fmla="*/ 327660 h 409759"/>
                  <a:gd name="connsiteX36" fmla="*/ 413385 w 510700"/>
                  <a:gd name="connsiteY36" fmla="*/ 326707 h 409759"/>
                  <a:gd name="connsiteX37" fmla="*/ 422910 w 510700"/>
                  <a:gd name="connsiteY37" fmla="*/ 327660 h 409759"/>
                  <a:gd name="connsiteX38" fmla="*/ 457200 w 510700"/>
                  <a:gd name="connsiteY38" fmla="*/ 286703 h 409759"/>
                  <a:gd name="connsiteX39" fmla="*/ 456248 w 510700"/>
                  <a:gd name="connsiteY39" fmla="*/ 280988 h 409759"/>
                  <a:gd name="connsiteX40" fmla="*/ 476250 w 510700"/>
                  <a:gd name="connsiteY40" fmla="*/ 284798 h 409759"/>
                  <a:gd name="connsiteX41" fmla="*/ 510540 w 510700"/>
                  <a:gd name="connsiteY41" fmla="*/ 243840 h 409759"/>
                  <a:gd name="connsiteX42" fmla="*/ 500063 w 510700"/>
                  <a:gd name="connsiteY42" fmla="*/ 218123 h 40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0700" h="409759">
                    <a:moveTo>
                      <a:pt x="500063" y="218123"/>
                    </a:moveTo>
                    <a:lnTo>
                      <a:pt x="346710" y="86678"/>
                    </a:lnTo>
                    <a:lnTo>
                      <a:pt x="336233" y="77153"/>
                    </a:lnTo>
                    <a:lnTo>
                      <a:pt x="270510" y="152400"/>
                    </a:lnTo>
                    <a:cubicBezTo>
                      <a:pt x="260985" y="163830"/>
                      <a:pt x="247650" y="170498"/>
                      <a:pt x="232410" y="171450"/>
                    </a:cubicBezTo>
                    <a:cubicBezTo>
                      <a:pt x="230505" y="171450"/>
                      <a:pt x="228600" y="171450"/>
                      <a:pt x="227648" y="171450"/>
                    </a:cubicBezTo>
                    <a:cubicBezTo>
                      <a:pt x="213360" y="171450"/>
                      <a:pt x="200025" y="166688"/>
                      <a:pt x="190500" y="157163"/>
                    </a:cubicBezTo>
                    <a:cubicBezTo>
                      <a:pt x="166688" y="136208"/>
                      <a:pt x="164783" y="100013"/>
                      <a:pt x="184785" y="76200"/>
                    </a:cubicBezTo>
                    <a:lnTo>
                      <a:pt x="240983" y="11430"/>
                    </a:lnTo>
                    <a:cubicBezTo>
                      <a:pt x="197167" y="5715"/>
                      <a:pt x="140970" y="28575"/>
                      <a:pt x="82868" y="0"/>
                    </a:cubicBezTo>
                    <a:lnTo>
                      <a:pt x="0" y="137160"/>
                    </a:lnTo>
                    <a:lnTo>
                      <a:pt x="64770" y="212408"/>
                    </a:lnTo>
                    <a:lnTo>
                      <a:pt x="89535" y="183833"/>
                    </a:lnTo>
                    <a:cubicBezTo>
                      <a:pt x="98108" y="173355"/>
                      <a:pt x="111443" y="167640"/>
                      <a:pt x="125730" y="167640"/>
                    </a:cubicBezTo>
                    <a:lnTo>
                      <a:pt x="125730" y="167640"/>
                    </a:lnTo>
                    <a:cubicBezTo>
                      <a:pt x="137160" y="167640"/>
                      <a:pt x="148590" y="171450"/>
                      <a:pt x="157163" y="179070"/>
                    </a:cubicBezTo>
                    <a:cubicBezTo>
                      <a:pt x="167640" y="187642"/>
                      <a:pt x="172403" y="200025"/>
                      <a:pt x="173355" y="213360"/>
                    </a:cubicBezTo>
                    <a:cubicBezTo>
                      <a:pt x="178117" y="211455"/>
                      <a:pt x="183833" y="210503"/>
                      <a:pt x="189548" y="210503"/>
                    </a:cubicBezTo>
                    <a:cubicBezTo>
                      <a:pt x="200978" y="210503"/>
                      <a:pt x="212408" y="214313"/>
                      <a:pt x="220980" y="221933"/>
                    </a:cubicBezTo>
                    <a:cubicBezTo>
                      <a:pt x="231458" y="231458"/>
                      <a:pt x="237173" y="243840"/>
                      <a:pt x="237173" y="257175"/>
                    </a:cubicBezTo>
                    <a:cubicBezTo>
                      <a:pt x="240983" y="256223"/>
                      <a:pt x="245745" y="255270"/>
                      <a:pt x="249555" y="255270"/>
                    </a:cubicBezTo>
                    <a:lnTo>
                      <a:pt x="249555" y="255270"/>
                    </a:lnTo>
                    <a:cubicBezTo>
                      <a:pt x="260033" y="255270"/>
                      <a:pt x="269558" y="259080"/>
                      <a:pt x="278130" y="265748"/>
                    </a:cubicBezTo>
                    <a:cubicBezTo>
                      <a:pt x="286703" y="273368"/>
                      <a:pt x="291465" y="283845"/>
                      <a:pt x="292418" y="295275"/>
                    </a:cubicBezTo>
                    <a:cubicBezTo>
                      <a:pt x="295275" y="294323"/>
                      <a:pt x="299085" y="293370"/>
                      <a:pt x="302895" y="293370"/>
                    </a:cubicBezTo>
                    <a:lnTo>
                      <a:pt x="302895" y="293370"/>
                    </a:lnTo>
                    <a:cubicBezTo>
                      <a:pt x="312420" y="293370"/>
                      <a:pt x="320993" y="296228"/>
                      <a:pt x="327660" y="302895"/>
                    </a:cubicBezTo>
                    <a:cubicBezTo>
                      <a:pt x="335280" y="309563"/>
                      <a:pt x="340043" y="319088"/>
                      <a:pt x="340995" y="328613"/>
                    </a:cubicBezTo>
                    <a:cubicBezTo>
                      <a:pt x="341948" y="339090"/>
                      <a:pt x="338138" y="348615"/>
                      <a:pt x="331470" y="356235"/>
                    </a:cubicBezTo>
                    <a:lnTo>
                      <a:pt x="299085" y="393382"/>
                    </a:lnTo>
                    <a:lnTo>
                      <a:pt x="312420" y="403860"/>
                    </a:lnTo>
                    <a:cubicBezTo>
                      <a:pt x="319088" y="407670"/>
                      <a:pt x="326708" y="410528"/>
                      <a:pt x="335280" y="409575"/>
                    </a:cubicBezTo>
                    <a:cubicBezTo>
                      <a:pt x="356235" y="407670"/>
                      <a:pt x="371475" y="389573"/>
                      <a:pt x="369570" y="368618"/>
                    </a:cubicBezTo>
                    <a:cubicBezTo>
                      <a:pt x="369570" y="368618"/>
                      <a:pt x="369570" y="367665"/>
                      <a:pt x="369570" y="367665"/>
                    </a:cubicBezTo>
                    <a:cubicBezTo>
                      <a:pt x="372428" y="368618"/>
                      <a:pt x="376238" y="368618"/>
                      <a:pt x="379095" y="368618"/>
                    </a:cubicBezTo>
                    <a:cubicBezTo>
                      <a:pt x="400050" y="366713"/>
                      <a:pt x="415290" y="348615"/>
                      <a:pt x="413385" y="327660"/>
                    </a:cubicBezTo>
                    <a:cubicBezTo>
                      <a:pt x="413385" y="327660"/>
                      <a:pt x="413385" y="326707"/>
                      <a:pt x="413385" y="326707"/>
                    </a:cubicBezTo>
                    <a:cubicBezTo>
                      <a:pt x="416243" y="327660"/>
                      <a:pt x="420053" y="327660"/>
                      <a:pt x="422910" y="327660"/>
                    </a:cubicBezTo>
                    <a:cubicBezTo>
                      <a:pt x="443865" y="325755"/>
                      <a:pt x="459105" y="307658"/>
                      <a:pt x="457200" y="286703"/>
                    </a:cubicBezTo>
                    <a:cubicBezTo>
                      <a:pt x="457200" y="284798"/>
                      <a:pt x="456248" y="282893"/>
                      <a:pt x="456248" y="280988"/>
                    </a:cubicBezTo>
                    <a:cubicBezTo>
                      <a:pt x="461963" y="283845"/>
                      <a:pt x="468630" y="285750"/>
                      <a:pt x="476250" y="284798"/>
                    </a:cubicBezTo>
                    <a:cubicBezTo>
                      <a:pt x="497205" y="282893"/>
                      <a:pt x="512445" y="264795"/>
                      <a:pt x="510540" y="243840"/>
                    </a:cubicBezTo>
                    <a:cubicBezTo>
                      <a:pt x="511493" y="233363"/>
                      <a:pt x="506730" y="224790"/>
                      <a:pt x="500063" y="218123"/>
                    </a:cubicBezTo>
                    <a:close/>
                  </a:path>
                </a:pathLst>
              </a:custGeom>
              <a:solidFill>
                <a:srgbClr val="000000"/>
              </a:solidFill>
              <a:ln w="9525"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311F031C-A4F4-442D-8665-13B2E2826503}"/>
                  </a:ext>
                </a:extLst>
              </p:cNvPr>
              <p:cNvSpPr/>
              <p:nvPr/>
            </p:nvSpPr>
            <p:spPr>
              <a:xfrm>
                <a:off x="8336384" y="437197"/>
                <a:ext cx="190574" cy="226769"/>
              </a:xfrm>
              <a:custGeom>
                <a:avLst/>
                <a:gdLst>
                  <a:gd name="connsiteX0" fmla="*/ 190575 w 190574"/>
                  <a:gd name="connsiteY0" fmla="*/ 179070 h 226769"/>
                  <a:gd name="connsiteX1" fmla="*/ 117232 w 190574"/>
                  <a:gd name="connsiteY1" fmla="*/ 223838 h 226769"/>
                  <a:gd name="connsiteX2" fmla="*/ 91515 w 190574"/>
                  <a:gd name="connsiteY2" fmla="*/ 217170 h 226769"/>
                  <a:gd name="connsiteX3" fmla="*/ 2932 w 190574"/>
                  <a:gd name="connsiteY3" fmla="*/ 70485 h 226769"/>
                  <a:gd name="connsiteX4" fmla="*/ 9600 w 190574"/>
                  <a:gd name="connsiteY4" fmla="*/ 44768 h 226769"/>
                  <a:gd name="connsiteX5" fmla="*/ 82942 w 190574"/>
                  <a:gd name="connsiteY5" fmla="*/ 0 h 226769"/>
                  <a:gd name="connsiteX6" fmla="*/ 190575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190575" y="179070"/>
                    </a:moveTo>
                    <a:lnTo>
                      <a:pt x="117232" y="223838"/>
                    </a:lnTo>
                    <a:cubicBezTo>
                      <a:pt x="108660" y="229553"/>
                      <a:pt x="96277" y="226695"/>
                      <a:pt x="91515" y="217170"/>
                    </a:cubicBezTo>
                    <a:lnTo>
                      <a:pt x="2932" y="70485"/>
                    </a:lnTo>
                    <a:cubicBezTo>
                      <a:pt x="-2783" y="61913"/>
                      <a:pt x="75" y="49530"/>
                      <a:pt x="9600" y="44768"/>
                    </a:cubicBezTo>
                    <a:lnTo>
                      <a:pt x="82942" y="0"/>
                    </a:lnTo>
                    <a:lnTo>
                      <a:pt x="190575" y="179070"/>
                    </a:lnTo>
                    <a:close/>
                  </a:path>
                </a:pathLst>
              </a:custGeom>
              <a:solidFill>
                <a:schemeClr val="tx1"/>
              </a:solidFill>
              <a:ln w="9525"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095985A0-DF46-4F28-92AD-D5ED0FC7FC0C}"/>
                  </a:ext>
                </a:extLst>
              </p:cNvPr>
              <p:cNvSpPr/>
              <p:nvPr/>
            </p:nvSpPr>
            <p:spPr>
              <a:xfrm>
                <a:off x="8005841" y="514208"/>
                <a:ext cx="403007" cy="223979"/>
              </a:xfrm>
              <a:custGeom>
                <a:avLst/>
                <a:gdLst>
                  <a:gd name="connsiteX0" fmla="*/ 322045 w 403007"/>
                  <a:gd name="connsiteY0" fmla="*/ 12524 h 223979"/>
                  <a:gd name="connsiteX1" fmla="*/ 122020 w 403007"/>
                  <a:gd name="connsiteY1" fmla="*/ 1094 h 223979"/>
                  <a:gd name="connsiteX2" fmla="*/ 117258 w 403007"/>
                  <a:gd name="connsiteY2" fmla="*/ 142 h 223979"/>
                  <a:gd name="connsiteX3" fmla="*/ 84873 w 403007"/>
                  <a:gd name="connsiteY3" fmla="*/ 12524 h 223979"/>
                  <a:gd name="connsiteX4" fmla="*/ 9625 w 403007"/>
                  <a:gd name="connsiteY4" fmla="*/ 98249 h 223979"/>
                  <a:gd name="connsiteX5" fmla="*/ 13435 w 403007"/>
                  <a:gd name="connsiteY5" fmla="*/ 151589 h 223979"/>
                  <a:gd name="connsiteX6" fmla="*/ 42010 w 403007"/>
                  <a:gd name="connsiteY6" fmla="*/ 161114 h 223979"/>
                  <a:gd name="connsiteX7" fmla="*/ 67728 w 403007"/>
                  <a:gd name="connsiteY7" fmla="*/ 147779 h 223979"/>
                  <a:gd name="connsiteX8" fmla="*/ 145833 w 403007"/>
                  <a:gd name="connsiteY8" fmla="*/ 58244 h 223979"/>
                  <a:gd name="connsiteX9" fmla="*/ 323950 w 403007"/>
                  <a:gd name="connsiteY9" fmla="*/ 211597 h 223979"/>
                  <a:gd name="connsiteX10" fmla="*/ 323950 w 403007"/>
                  <a:gd name="connsiteY10" fmla="*/ 211597 h 223979"/>
                  <a:gd name="connsiteX11" fmla="*/ 323950 w 403007"/>
                  <a:gd name="connsiteY11" fmla="*/ 211597 h 223979"/>
                  <a:gd name="connsiteX12" fmla="*/ 334428 w 403007"/>
                  <a:gd name="connsiteY12" fmla="*/ 223979 h 223979"/>
                  <a:gd name="connsiteX13" fmla="*/ 403008 w 403007"/>
                  <a:gd name="connsiteY13" fmla="*/ 144922 h 223979"/>
                  <a:gd name="connsiteX14" fmla="*/ 322045 w 403007"/>
                  <a:gd name="connsiteY14" fmla="*/ 12524 h 22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007" h="223979">
                    <a:moveTo>
                      <a:pt x="322045" y="12524"/>
                    </a:moveTo>
                    <a:cubicBezTo>
                      <a:pt x="242988" y="41099"/>
                      <a:pt x="185838" y="13477"/>
                      <a:pt x="122020" y="1094"/>
                    </a:cubicBezTo>
                    <a:cubicBezTo>
                      <a:pt x="121068" y="1094"/>
                      <a:pt x="117258" y="142"/>
                      <a:pt x="117258" y="142"/>
                    </a:cubicBezTo>
                    <a:cubicBezTo>
                      <a:pt x="105828" y="-811"/>
                      <a:pt x="93445" y="2999"/>
                      <a:pt x="84873" y="12524"/>
                    </a:cubicBezTo>
                    <a:lnTo>
                      <a:pt x="9625" y="98249"/>
                    </a:lnTo>
                    <a:cubicBezTo>
                      <a:pt x="-4662" y="114442"/>
                      <a:pt x="-2757" y="138254"/>
                      <a:pt x="13435" y="151589"/>
                    </a:cubicBezTo>
                    <a:cubicBezTo>
                      <a:pt x="22008" y="158257"/>
                      <a:pt x="31533" y="162067"/>
                      <a:pt x="42010" y="161114"/>
                    </a:cubicBezTo>
                    <a:cubicBezTo>
                      <a:pt x="51535" y="160162"/>
                      <a:pt x="61060" y="156352"/>
                      <a:pt x="67728" y="147779"/>
                    </a:cubicBezTo>
                    <a:cubicBezTo>
                      <a:pt x="67728" y="147779"/>
                      <a:pt x="145833" y="58244"/>
                      <a:pt x="145833" y="58244"/>
                    </a:cubicBezTo>
                    <a:lnTo>
                      <a:pt x="323950" y="211597"/>
                    </a:lnTo>
                    <a:lnTo>
                      <a:pt x="323950" y="211597"/>
                    </a:lnTo>
                    <a:lnTo>
                      <a:pt x="323950" y="211597"/>
                    </a:lnTo>
                    <a:cubicBezTo>
                      <a:pt x="328713" y="216359"/>
                      <a:pt x="330618" y="218264"/>
                      <a:pt x="334428" y="223979"/>
                    </a:cubicBezTo>
                    <a:lnTo>
                      <a:pt x="403008" y="144922"/>
                    </a:lnTo>
                    <a:lnTo>
                      <a:pt x="322045" y="12524"/>
                    </a:lnTo>
                    <a:close/>
                  </a:path>
                </a:pathLst>
              </a:custGeom>
              <a:solidFill>
                <a:schemeClr val="tx1"/>
              </a:solidFill>
              <a:ln w="9525"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3543526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51EC2-1A19-4518-AED1-1A09D64E60FB}"/>
              </a:ext>
            </a:extLst>
          </p:cNvPr>
          <p:cNvSpPr>
            <a:spLocks noGrp="1"/>
          </p:cNvSpPr>
          <p:nvPr>
            <p:ph type="title"/>
          </p:nvPr>
        </p:nvSpPr>
        <p:spPr/>
        <p:txBody>
          <a:bodyPr/>
          <a:lstStyle/>
          <a:p>
            <a:r>
              <a:rPr lang="de-DE" sz="4000" b="1" dirty="0"/>
              <a:t>How </a:t>
            </a:r>
            <a:r>
              <a:rPr lang="de-DE" sz="4000" b="1" dirty="0" err="1"/>
              <a:t>does</a:t>
            </a:r>
            <a:r>
              <a:rPr lang="de-DE" sz="4000" b="1" dirty="0"/>
              <a:t> </a:t>
            </a:r>
            <a:r>
              <a:rPr lang="de-DE" sz="4000" b="1" dirty="0" err="1"/>
              <a:t>this</a:t>
            </a:r>
            <a:r>
              <a:rPr lang="de-DE" sz="4000" b="1" dirty="0"/>
              <a:t> </a:t>
            </a:r>
            <a:r>
              <a:rPr lang="de-DE" sz="4000" b="1" dirty="0" err="1"/>
              <a:t>concern</a:t>
            </a:r>
            <a:r>
              <a:rPr lang="de-DE" sz="4000" b="1" dirty="0"/>
              <a:t> </a:t>
            </a:r>
            <a:r>
              <a:rPr lang="de-DE" sz="4000" b="1" dirty="0" err="1"/>
              <a:t>me</a:t>
            </a:r>
            <a:r>
              <a:rPr lang="de-DE" sz="4000" b="1" dirty="0"/>
              <a:t> </a:t>
            </a:r>
            <a:r>
              <a:rPr lang="de-DE" sz="4000" b="1" dirty="0" err="1"/>
              <a:t>as</a:t>
            </a:r>
            <a:r>
              <a:rPr lang="de-DE" sz="4000" b="1" dirty="0"/>
              <a:t> a </a:t>
            </a:r>
            <a:r>
              <a:rPr lang="de-DE" sz="4000" b="1" dirty="0" err="1"/>
              <a:t>researcher</a:t>
            </a:r>
            <a:r>
              <a:rPr lang="de-DE" sz="4000" b="1" dirty="0"/>
              <a:t>?</a:t>
            </a:r>
          </a:p>
        </p:txBody>
      </p:sp>
      <p:grpSp>
        <p:nvGrpSpPr>
          <p:cNvPr id="6" name="Gruppieren 5">
            <a:extLst>
              <a:ext uri="{FF2B5EF4-FFF2-40B4-BE49-F238E27FC236}">
                <a16:creationId xmlns:a16="http://schemas.microsoft.com/office/drawing/2014/main" id="{8A53675D-DECA-49F5-9921-C2BBA79CF781}"/>
              </a:ext>
            </a:extLst>
          </p:cNvPr>
          <p:cNvGrpSpPr/>
          <p:nvPr/>
        </p:nvGrpSpPr>
        <p:grpSpPr>
          <a:xfrm>
            <a:off x="2306829" y="1380857"/>
            <a:ext cx="2168456" cy="2021383"/>
            <a:chOff x="5869439" y="2670455"/>
            <a:chExt cx="1674852" cy="1561257"/>
          </a:xfrm>
        </p:grpSpPr>
        <p:pic>
          <p:nvPicPr>
            <p:cNvPr id="7" name="Grafik 6">
              <a:extLst>
                <a:ext uri="{FF2B5EF4-FFF2-40B4-BE49-F238E27FC236}">
                  <a16:creationId xmlns:a16="http://schemas.microsoft.com/office/drawing/2014/main" id="{38A97A35-F887-498D-9CB2-93924988E36C}"/>
                </a:ext>
              </a:extLst>
            </p:cNvPr>
            <p:cNvPicPr>
              <a:picLocks noChangeAspect="1"/>
            </p:cNvPicPr>
            <p:nvPr/>
          </p:nvPicPr>
          <p:blipFill rotWithShape="1">
            <a:blip r:embed="rId2"/>
            <a:srcRect b="5229"/>
            <a:stretch/>
          </p:blipFill>
          <p:spPr>
            <a:xfrm rot="386710">
              <a:off x="5869439" y="2670455"/>
              <a:ext cx="1625217" cy="982095"/>
            </a:xfrm>
            <a:prstGeom prst="rect">
              <a:avLst/>
            </a:prstGeom>
            <a:solidFill>
              <a:schemeClr val="bg1"/>
            </a:solidFill>
            <a:effectLst>
              <a:outerShdw blurRad="266700" dist="88900" dir="2700000" algn="tl" rotWithShape="0">
                <a:prstClr val="black">
                  <a:alpha val="40000"/>
                </a:prstClr>
              </a:outerShdw>
            </a:effectLst>
          </p:spPr>
        </p:pic>
        <p:pic>
          <p:nvPicPr>
            <p:cNvPr id="8" name="Grafik 7">
              <a:extLst>
                <a:ext uri="{FF2B5EF4-FFF2-40B4-BE49-F238E27FC236}">
                  <a16:creationId xmlns:a16="http://schemas.microsoft.com/office/drawing/2014/main" id="{F551BEC1-5EC1-4516-B35E-CB72814FA334}"/>
                </a:ext>
              </a:extLst>
            </p:cNvPr>
            <p:cNvPicPr>
              <a:picLocks noChangeAspect="1"/>
            </p:cNvPicPr>
            <p:nvPr/>
          </p:nvPicPr>
          <p:blipFill>
            <a:blip r:embed="rId3"/>
            <a:stretch>
              <a:fillRect/>
            </a:stretch>
          </p:blipFill>
          <p:spPr>
            <a:xfrm rot="689581">
              <a:off x="5902022" y="2987989"/>
              <a:ext cx="1621216" cy="991967"/>
            </a:xfrm>
            <a:prstGeom prst="rect">
              <a:avLst/>
            </a:prstGeom>
            <a:solidFill>
              <a:schemeClr val="bg1"/>
            </a:solidFill>
            <a:effectLst>
              <a:outerShdw blurRad="266700" dist="88900" dir="2700000" algn="tl" rotWithShape="0">
                <a:prstClr val="black">
                  <a:alpha val="40000"/>
                </a:prstClr>
              </a:outerShdw>
            </a:effectLst>
          </p:spPr>
        </p:pic>
        <p:pic>
          <p:nvPicPr>
            <p:cNvPr id="9" name="Grafik 8">
              <a:extLst>
                <a:ext uri="{FF2B5EF4-FFF2-40B4-BE49-F238E27FC236}">
                  <a16:creationId xmlns:a16="http://schemas.microsoft.com/office/drawing/2014/main" id="{07236BFF-AD95-44AB-8D8F-F3F2552F78AB}"/>
                </a:ext>
              </a:extLst>
            </p:cNvPr>
            <p:cNvPicPr>
              <a:picLocks noChangeAspect="1"/>
            </p:cNvPicPr>
            <p:nvPr/>
          </p:nvPicPr>
          <p:blipFill>
            <a:blip r:embed="rId4"/>
            <a:stretch>
              <a:fillRect/>
            </a:stretch>
          </p:blipFill>
          <p:spPr>
            <a:xfrm rot="1405083">
              <a:off x="5919075" y="3249617"/>
              <a:ext cx="1625216" cy="982095"/>
            </a:xfrm>
            <a:prstGeom prst="rect">
              <a:avLst/>
            </a:prstGeom>
            <a:solidFill>
              <a:schemeClr val="bg1"/>
            </a:solidFill>
            <a:effectLst>
              <a:outerShdw blurRad="266700" dist="88900" dir="2700000" algn="tl" rotWithShape="0">
                <a:prstClr val="black">
                  <a:alpha val="40000"/>
                </a:prstClr>
              </a:outerShdw>
            </a:effectLst>
          </p:spPr>
        </p:pic>
      </p:grpSp>
      <p:grpSp>
        <p:nvGrpSpPr>
          <p:cNvPr id="10" name="Gruppieren 9">
            <a:extLst>
              <a:ext uri="{FF2B5EF4-FFF2-40B4-BE49-F238E27FC236}">
                <a16:creationId xmlns:a16="http://schemas.microsoft.com/office/drawing/2014/main" id="{07D0D998-6332-426B-889E-050220325955}"/>
              </a:ext>
            </a:extLst>
          </p:cNvPr>
          <p:cNvGrpSpPr/>
          <p:nvPr/>
        </p:nvGrpSpPr>
        <p:grpSpPr>
          <a:xfrm rot="19800000">
            <a:off x="2335765" y="4496084"/>
            <a:ext cx="1562945" cy="472759"/>
            <a:chOff x="2804642" y="4408243"/>
            <a:chExt cx="1562945" cy="472759"/>
          </a:xfrm>
        </p:grpSpPr>
        <p:cxnSp>
          <p:nvCxnSpPr>
            <p:cNvPr id="11" name="Gerade Verbindung mit Pfeil 10">
              <a:extLst>
                <a:ext uri="{FF2B5EF4-FFF2-40B4-BE49-F238E27FC236}">
                  <a16:creationId xmlns:a16="http://schemas.microsoft.com/office/drawing/2014/main" id="{09DE9DA0-19E8-4A2E-B688-7636F8324B38}"/>
                </a:ext>
              </a:extLst>
            </p:cNvPr>
            <p:cNvCxnSpPr>
              <a:cxnSpLocks/>
            </p:cNvCxnSpPr>
            <p:nvPr/>
          </p:nvCxnSpPr>
          <p:spPr bwMode="auto">
            <a:xfrm flipV="1">
              <a:off x="2804642" y="4878885"/>
              <a:ext cx="1562945" cy="2117"/>
            </a:xfrm>
            <a:prstGeom prst="straightConnector1">
              <a:avLst/>
            </a:prstGeom>
            <a:solidFill>
              <a:srgbClr val="92D05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a:extLst>
                <a:ext uri="{FF2B5EF4-FFF2-40B4-BE49-F238E27FC236}">
                  <a16:creationId xmlns:a16="http://schemas.microsoft.com/office/drawing/2014/main" id="{F25FB764-4A8B-4290-A38A-7BE2F94B5A0F}"/>
                </a:ext>
              </a:extLst>
            </p:cNvPr>
            <p:cNvSpPr txBox="1"/>
            <p:nvPr/>
          </p:nvSpPr>
          <p:spPr>
            <a:xfrm>
              <a:off x="2857989" y="4408243"/>
              <a:ext cx="1456250" cy="470642"/>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a:t>h-index</a:t>
              </a:r>
            </a:p>
          </p:txBody>
        </p:sp>
      </p:grpSp>
      <p:sp>
        <p:nvSpPr>
          <p:cNvPr id="13" name="Textfeld 12">
            <a:extLst>
              <a:ext uri="{FF2B5EF4-FFF2-40B4-BE49-F238E27FC236}">
                <a16:creationId xmlns:a16="http://schemas.microsoft.com/office/drawing/2014/main" id="{FC75E5F8-0530-4F44-B4B8-803D320D9C1E}"/>
              </a:ext>
            </a:extLst>
          </p:cNvPr>
          <p:cNvSpPr txBox="1"/>
          <p:nvPr/>
        </p:nvSpPr>
        <p:spPr>
          <a:xfrm>
            <a:off x="4916467" y="4325409"/>
            <a:ext cx="6775816" cy="1283172"/>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err="1"/>
              <a:t>However</a:t>
            </a:r>
            <a:r>
              <a:rPr lang="de-DE" sz="2400" kern="0" dirty="0"/>
              <a:t>….</a:t>
            </a:r>
            <a:br>
              <a:rPr lang="de-DE" sz="2400" kern="0" dirty="0"/>
            </a:br>
            <a:r>
              <a:rPr lang="de-DE" sz="2400" kern="0" dirty="0" err="1"/>
              <a:t>It</a:t>
            </a:r>
            <a:r>
              <a:rPr lang="de-DE" sz="2400" kern="0" dirty="0"/>
              <a:t> </a:t>
            </a:r>
            <a:r>
              <a:rPr lang="de-DE" sz="2400" kern="0" dirty="0" err="1"/>
              <a:t>is</a:t>
            </a:r>
            <a:r>
              <a:rPr lang="de-DE" sz="2400" kern="0" dirty="0"/>
              <a:t> </a:t>
            </a:r>
            <a:r>
              <a:rPr lang="de-DE" sz="2400" kern="0" dirty="0" err="1"/>
              <a:t>increasingly</a:t>
            </a:r>
            <a:r>
              <a:rPr lang="de-DE" sz="2400" kern="0" dirty="0"/>
              <a:t> </a:t>
            </a:r>
            <a:r>
              <a:rPr lang="de-DE" sz="2400" kern="0" dirty="0" err="1"/>
              <a:t>difficult</a:t>
            </a:r>
            <a:r>
              <a:rPr lang="de-DE" sz="2400" kern="0" dirty="0"/>
              <a:t> to publish </a:t>
            </a:r>
            <a:r>
              <a:rPr lang="de-DE" sz="2400" kern="0" dirty="0" err="1"/>
              <a:t>papers</a:t>
            </a:r>
            <a:r>
              <a:rPr lang="de-DE" sz="2400" kern="0" dirty="0"/>
              <a:t> </a:t>
            </a:r>
            <a:r>
              <a:rPr lang="de-DE" sz="2400" kern="0" dirty="0" err="1"/>
              <a:t>without</a:t>
            </a:r>
            <a:r>
              <a:rPr lang="de-DE" sz="2400" kern="0" dirty="0"/>
              <a:t> </a:t>
            </a:r>
            <a:r>
              <a:rPr lang="de-DE" sz="2400" kern="0" dirty="0" err="1"/>
              <a:t>making</a:t>
            </a:r>
            <a:r>
              <a:rPr lang="de-DE" sz="2400" kern="0" dirty="0"/>
              <a:t> </a:t>
            </a:r>
            <a:r>
              <a:rPr lang="de-DE" sz="2400" kern="0" dirty="0" err="1"/>
              <a:t>the</a:t>
            </a:r>
            <a:r>
              <a:rPr lang="de-DE" sz="2400" kern="0" dirty="0"/>
              <a:t> </a:t>
            </a:r>
            <a:r>
              <a:rPr lang="de-DE" sz="2400" kern="0" dirty="0" err="1"/>
              <a:t>underlying</a:t>
            </a:r>
            <a:r>
              <a:rPr lang="de-DE" sz="2400" kern="0" dirty="0"/>
              <a:t> </a:t>
            </a:r>
            <a:r>
              <a:rPr lang="de-DE" sz="2400" kern="0" dirty="0" err="1"/>
              <a:t>data</a:t>
            </a:r>
            <a:r>
              <a:rPr lang="de-DE" sz="2400" kern="0" dirty="0"/>
              <a:t> available </a:t>
            </a:r>
          </a:p>
        </p:txBody>
      </p:sp>
      <p:sp>
        <p:nvSpPr>
          <p:cNvPr id="14" name="Textfeld 13">
            <a:extLst>
              <a:ext uri="{FF2B5EF4-FFF2-40B4-BE49-F238E27FC236}">
                <a16:creationId xmlns:a16="http://schemas.microsoft.com/office/drawing/2014/main" id="{9BC0FC63-F67F-4C20-B13D-C8212CA860EC}"/>
              </a:ext>
            </a:extLst>
          </p:cNvPr>
          <p:cNvSpPr txBox="1"/>
          <p:nvPr/>
        </p:nvSpPr>
        <p:spPr>
          <a:xfrm>
            <a:off x="4916467" y="5989003"/>
            <a:ext cx="5280226" cy="596766"/>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3200" kern="0" dirty="0"/>
              <a:t>Repositories </a:t>
            </a:r>
            <a:r>
              <a:rPr lang="de-DE" sz="3200" kern="0" dirty="0" err="1"/>
              <a:t>can</a:t>
            </a:r>
            <a:r>
              <a:rPr lang="de-DE" sz="3200" kern="0" dirty="0"/>
              <a:t> </a:t>
            </a:r>
            <a:r>
              <a:rPr lang="de-DE" sz="3200" kern="0" dirty="0" err="1"/>
              <a:t>help</a:t>
            </a:r>
            <a:r>
              <a:rPr lang="de-DE" sz="3200" kern="0" dirty="0"/>
              <a:t> you!</a:t>
            </a:r>
          </a:p>
        </p:txBody>
      </p:sp>
      <p:pic>
        <p:nvPicPr>
          <p:cNvPr id="15" name="Grafik 14">
            <a:extLst>
              <a:ext uri="{FF2B5EF4-FFF2-40B4-BE49-F238E27FC236}">
                <a16:creationId xmlns:a16="http://schemas.microsoft.com/office/drawing/2014/main" id="{D733E4D6-993A-49F2-BA1B-9DA2D21024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02" y="2434130"/>
            <a:ext cx="2816106" cy="3604616"/>
          </a:xfrm>
          <a:prstGeom prst="rect">
            <a:avLst/>
          </a:prstGeom>
        </p:spPr>
      </p:pic>
      <p:pic>
        <p:nvPicPr>
          <p:cNvPr id="16" name="Grafik 15">
            <a:extLst>
              <a:ext uri="{FF2B5EF4-FFF2-40B4-BE49-F238E27FC236}">
                <a16:creationId xmlns:a16="http://schemas.microsoft.com/office/drawing/2014/main" id="{07E1BA45-EC78-4CD1-BE41-3252918854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2" y="2434130"/>
            <a:ext cx="2801153" cy="3585475"/>
          </a:xfrm>
          <a:prstGeom prst="rect">
            <a:avLst/>
          </a:prstGeom>
        </p:spPr>
      </p:pic>
      <p:grpSp>
        <p:nvGrpSpPr>
          <p:cNvPr id="17" name="Gruppieren 16">
            <a:extLst>
              <a:ext uri="{FF2B5EF4-FFF2-40B4-BE49-F238E27FC236}">
                <a16:creationId xmlns:a16="http://schemas.microsoft.com/office/drawing/2014/main" id="{DACEAB89-2D45-4F21-BAA5-29C630D7053A}"/>
              </a:ext>
            </a:extLst>
          </p:cNvPr>
          <p:cNvGrpSpPr/>
          <p:nvPr/>
        </p:nvGrpSpPr>
        <p:grpSpPr>
          <a:xfrm>
            <a:off x="5055117" y="1148074"/>
            <a:ext cx="6878762" cy="2976180"/>
            <a:chOff x="5055117" y="1148074"/>
            <a:chExt cx="6878762" cy="2976180"/>
          </a:xfrm>
        </p:grpSpPr>
        <p:grpSp>
          <p:nvGrpSpPr>
            <p:cNvPr id="18" name="Gruppieren 17">
              <a:extLst>
                <a:ext uri="{FF2B5EF4-FFF2-40B4-BE49-F238E27FC236}">
                  <a16:creationId xmlns:a16="http://schemas.microsoft.com/office/drawing/2014/main" id="{B1FB2AD9-22C1-42AE-9AAD-F33051010D4C}"/>
                </a:ext>
              </a:extLst>
            </p:cNvPr>
            <p:cNvGrpSpPr/>
            <p:nvPr/>
          </p:nvGrpSpPr>
          <p:grpSpPr>
            <a:xfrm>
              <a:off x="5055117" y="1148074"/>
              <a:ext cx="6775816" cy="2884787"/>
              <a:chOff x="4916467" y="1170370"/>
              <a:chExt cx="6775816" cy="2884787"/>
            </a:xfrm>
          </p:grpSpPr>
          <p:grpSp>
            <p:nvGrpSpPr>
              <p:cNvPr id="20" name="Gruppieren 19">
                <a:extLst>
                  <a:ext uri="{FF2B5EF4-FFF2-40B4-BE49-F238E27FC236}">
                    <a16:creationId xmlns:a16="http://schemas.microsoft.com/office/drawing/2014/main" id="{7645CBC4-5006-4D84-BC7F-043725B5AA2E}"/>
                  </a:ext>
                </a:extLst>
              </p:cNvPr>
              <p:cNvGrpSpPr/>
              <p:nvPr/>
            </p:nvGrpSpPr>
            <p:grpSpPr>
              <a:xfrm>
                <a:off x="6001335" y="1769698"/>
                <a:ext cx="3820393" cy="869178"/>
                <a:chOff x="8818588" y="1745929"/>
                <a:chExt cx="4297437" cy="977710"/>
              </a:xfrm>
            </p:grpSpPr>
            <p:pic>
              <p:nvPicPr>
                <p:cNvPr id="26" name="Inhaltsplatzhalter 4">
                  <a:extLst>
                    <a:ext uri="{FF2B5EF4-FFF2-40B4-BE49-F238E27FC236}">
                      <a16:creationId xmlns:a16="http://schemas.microsoft.com/office/drawing/2014/main" id="{6845DD15-3717-4A45-AD03-C7A4362A65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818588" y="1851397"/>
                  <a:ext cx="766775" cy="766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Grafik 26">
                  <a:extLst>
                    <a:ext uri="{FF2B5EF4-FFF2-40B4-BE49-F238E27FC236}">
                      <a16:creationId xmlns:a16="http://schemas.microsoft.com/office/drawing/2014/main" id="{6411F2E7-D84A-4F45-BBB5-BB7434FECF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3180" y="1745929"/>
                  <a:ext cx="972845" cy="977710"/>
                </a:xfrm>
                <a:prstGeom prst="rect">
                  <a:avLst/>
                </a:prstGeom>
                <a:ln>
                  <a:noFill/>
                </a:ln>
              </p:spPr>
            </p:pic>
            <p:pic>
              <p:nvPicPr>
                <p:cNvPr id="28" name="Grafik 27">
                  <a:extLst>
                    <a:ext uri="{FF2B5EF4-FFF2-40B4-BE49-F238E27FC236}">
                      <a16:creationId xmlns:a16="http://schemas.microsoft.com/office/drawing/2014/main" id="{8F1811FB-9F3D-424A-AB0C-A6EFCEC55E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8992" y="1966775"/>
                  <a:ext cx="1635369" cy="536018"/>
                </a:xfrm>
                <a:prstGeom prst="rect">
                  <a:avLst/>
                </a:prstGeom>
                <a:ln>
                  <a:noFill/>
                </a:ln>
              </p:spPr>
            </p:pic>
          </p:grpSp>
          <p:grpSp>
            <p:nvGrpSpPr>
              <p:cNvPr id="21" name="Gruppieren 20">
                <a:extLst>
                  <a:ext uri="{FF2B5EF4-FFF2-40B4-BE49-F238E27FC236}">
                    <a16:creationId xmlns:a16="http://schemas.microsoft.com/office/drawing/2014/main" id="{B1D040DF-AB56-4CD8-ADF3-9C6F03BFB366}"/>
                  </a:ext>
                </a:extLst>
              </p:cNvPr>
              <p:cNvGrpSpPr/>
              <p:nvPr/>
            </p:nvGrpSpPr>
            <p:grpSpPr>
              <a:xfrm>
                <a:off x="5015513" y="3160405"/>
                <a:ext cx="2120544" cy="894752"/>
                <a:chOff x="7736674" y="3034940"/>
                <a:chExt cx="2120544" cy="894752"/>
              </a:xfrm>
            </p:grpSpPr>
            <p:pic>
              <p:nvPicPr>
                <p:cNvPr id="24" name="Grafik 23">
                  <a:extLst>
                    <a:ext uri="{FF2B5EF4-FFF2-40B4-BE49-F238E27FC236}">
                      <a16:creationId xmlns:a16="http://schemas.microsoft.com/office/drawing/2014/main" id="{362D6288-701F-4D79-BAD3-DBBE5A9DB8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6674" y="3034940"/>
                  <a:ext cx="985822" cy="885647"/>
                </a:xfrm>
                <a:prstGeom prst="rect">
                  <a:avLst/>
                </a:prstGeom>
                <a:ln>
                  <a:noFill/>
                </a:ln>
              </p:spPr>
            </p:pic>
            <p:pic>
              <p:nvPicPr>
                <p:cNvPr id="25" name="Grafik 24">
                  <a:extLst>
                    <a:ext uri="{FF2B5EF4-FFF2-40B4-BE49-F238E27FC236}">
                      <a16:creationId xmlns:a16="http://schemas.microsoft.com/office/drawing/2014/main" id="{D6F1BC83-C225-4081-AF6C-8476DCB4BCA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962892" y="3060514"/>
                  <a:ext cx="894326" cy="869178"/>
                </a:xfrm>
                <a:prstGeom prst="rect">
                  <a:avLst/>
                </a:prstGeom>
                <a:ln>
                  <a:noFill/>
                </a:ln>
              </p:spPr>
            </p:pic>
          </p:grpSp>
          <p:sp>
            <p:nvSpPr>
              <p:cNvPr id="22" name="Textfeld 21">
                <a:extLst>
                  <a:ext uri="{FF2B5EF4-FFF2-40B4-BE49-F238E27FC236}">
                    <a16:creationId xmlns:a16="http://schemas.microsoft.com/office/drawing/2014/main" id="{271960B6-21A2-4F3B-88A3-2CB132397B89}"/>
                  </a:ext>
                </a:extLst>
              </p:cNvPr>
              <p:cNvSpPr txBox="1"/>
              <p:nvPr/>
            </p:nvSpPr>
            <p:spPr>
              <a:xfrm>
                <a:off x="4916467" y="1170370"/>
                <a:ext cx="6775816" cy="470642"/>
              </a:xfrm>
              <a:prstGeom prst="rect">
                <a:avLst/>
              </a:prstGeom>
              <a:ln>
                <a:noFill/>
              </a:ln>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a:t>I am not </a:t>
                </a:r>
                <a:r>
                  <a:rPr lang="de-DE" sz="2400" kern="0" dirty="0" err="1"/>
                  <a:t>much</a:t>
                </a:r>
                <a:r>
                  <a:rPr lang="de-DE" sz="2400" kern="0" dirty="0"/>
                  <a:t> </a:t>
                </a:r>
                <a:r>
                  <a:rPr lang="de-DE" sz="2400" kern="0" dirty="0" err="1"/>
                  <a:t>interested</a:t>
                </a:r>
                <a:r>
                  <a:rPr lang="de-DE" sz="2400" kern="0" dirty="0"/>
                  <a:t> in </a:t>
                </a:r>
                <a:r>
                  <a:rPr lang="de-DE" sz="2400" kern="0" dirty="0" err="1"/>
                  <a:t>metadata</a:t>
                </a:r>
                <a:r>
                  <a:rPr lang="de-DE" sz="2400" kern="0" dirty="0"/>
                  <a:t>, FAIR…</a:t>
                </a:r>
              </a:p>
            </p:txBody>
          </p:sp>
          <p:pic>
            <p:nvPicPr>
              <p:cNvPr id="23" name="Grafik 22">
                <a:extLst>
                  <a:ext uri="{FF2B5EF4-FFF2-40B4-BE49-F238E27FC236}">
                    <a16:creationId xmlns:a16="http://schemas.microsoft.com/office/drawing/2014/main" id="{58E55954-2B38-442A-ABF5-F341B4F06E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268" y="1852777"/>
                <a:ext cx="703020" cy="703020"/>
              </a:xfrm>
              <a:prstGeom prst="rect">
                <a:avLst/>
              </a:prstGeom>
              <a:ln>
                <a:noFill/>
              </a:ln>
            </p:spPr>
          </p:pic>
        </p:grpSp>
        <p:pic>
          <p:nvPicPr>
            <p:cNvPr id="19" name="Picture 2">
              <a:extLst>
                <a:ext uri="{FF2B5EF4-FFF2-40B4-BE49-F238E27FC236}">
                  <a16:creationId xmlns:a16="http://schemas.microsoft.com/office/drawing/2014/main" id="{049E77A6-4873-4909-BCF0-E1D00F18C4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88305" y="2816618"/>
              <a:ext cx="4145574" cy="13076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1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E5A5124-3F1C-4469-A058-D904ECBE3047}"/>
              </a:ext>
            </a:extLst>
          </p:cNvPr>
          <p:cNvSpPr>
            <a:spLocks noGrp="1"/>
          </p:cNvSpPr>
          <p:nvPr>
            <p:ph type="title"/>
          </p:nvPr>
        </p:nvSpPr>
        <p:spPr>
          <a:xfrm>
            <a:off x="0" y="0"/>
            <a:ext cx="12192000" cy="1143000"/>
          </a:xfrm>
        </p:spPr>
        <p:txBody>
          <a:bodyPr anchor="ctr"/>
          <a:lstStyle/>
          <a:p>
            <a:pPr marL="182563" algn="l">
              <a:tabLst>
                <a:tab pos="5557838" algn="l"/>
              </a:tabLst>
            </a:pPr>
            <a:r>
              <a:rPr lang="de-DE" sz="3600" b="1" dirty="0"/>
              <a:t>ELMO – our </a:t>
            </a:r>
            <a:r>
              <a:rPr lang="de-DE" sz="3600" b="1" dirty="0" err="1"/>
              <a:t>new</a:t>
            </a:r>
            <a:r>
              <a:rPr lang="de-DE" sz="3600" b="1" dirty="0"/>
              <a:t> </a:t>
            </a:r>
            <a:r>
              <a:rPr lang="de-DE" sz="3600" b="1" dirty="0" err="1"/>
              <a:t>metadata</a:t>
            </a:r>
            <a:r>
              <a:rPr lang="de-DE" sz="3600" b="1" dirty="0"/>
              <a:t> </a:t>
            </a:r>
            <a:r>
              <a:rPr lang="de-DE" sz="3600" b="1" dirty="0" err="1"/>
              <a:t>editor</a:t>
            </a:r>
            <a:endParaRPr lang="de-DE" sz="3600" b="1" dirty="0"/>
          </a:p>
        </p:txBody>
      </p:sp>
      <p:sp>
        <p:nvSpPr>
          <p:cNvPr id="16" name="Textfeld 15">
            <a:extLst>
              <a:ext uri="{FF2B5EF4-FFF2-40B4-BE49-F238E27FC236}">
                <a16:creationId xmlns:a16="http://schemas.microsoft.com/office/drawing/2014/main" id="{6084C6BF-D6D1-488A-98BA-310DD4758AAE}"/>
              </a:ext>
            </a:extLst>
          </p:cNvPr>
          <p:cNvSpPr txBox="1"/>
          <p:nvPr/>
        </p:nvSpPr>
        <p:spPr>
          <a:xfrm>
            <a:off x="2213611" y="3220548"/>
            <a:ext cx="5680707" cy="884538"/>
          </a:xfrm>
          <a:prstGeom prst="rect">
            <a:avLst/>
          </a:prstGeom>
        </p:spPr>
        <p:txBody>
          <a:bodyPr vert="horz" wrap="square" lIns="91440" tIns="45720" rIns="91440" bIns="45720" rtlCol="0">
            <a:spAutoFit/>
          </a:bodyPr>
          <a:lstStyle/>
          <a:p>
            <a:pPr defTabSz="309563">
              <a:lnSpc>
                <a:spcPct val="110000"/>
              </a:lnSpc>
              <a:spcBef>
                <a:spcPts val="600"/>
              </a:spcBef>
            </a:pPr>
            <a:r>
              <a:rPr lang="de-DE" sz="2400" kern="0" dirty="0">
                <a:latin typeface="Calibri" panose="020F0502020204030204" pitchFamily="34" charset="0"/>
                <a:cs typeface="Calibri" panose="020F0502020204030204" pitchFamily="34" charset="0"/>
              </a:rPr>
              <a:t>Provision </a:t>
            </a:r>
            <a:r>
              <a:rPr lang="de-DE" sz="2400" kern="0" dirty="0" err="1">
                <a:latin typeface="Calibri" panose="020F0502020204030204" pitchFamily="34" charset="0"/>
                <a:cs typeface="Calibri" panose="020F0502020204030204" pitchFamily="34" charset="0"/>
              </a:rPr>
              <a:t>of</a:t>
            </a:r>
            <a:r>
              <a:rPr lang="de-DE" sz="2400" kern="0" dirty="0">
                <a:latin typeface="Calibri" panose="020F0502020204030204" pitchFamily="34" charset="0"/>
                <a:cs typeface="Calibri" panose="020F0502020204030204" pitchFamily="34" charset="0"/>
              </a:rPr>
              <a:t> valid ORCID </a:t>
            </a:r>
            <a:r>
              <a:rPr lang="de-DE" sz="2400" kern="0" dirty="0" err="1">
                <a:latin typeface="Calibri" panose="020F0502020204030204" pitchFamily="34" charset="0"/>
                <a:cs typeface="Calibri" panose="020F0502020204030204" pitchFamily="34" charset="0"/>
              </a:rPr>
              <a:t>results</a:t>
            </a:r>
            <a:r>
              <a:rPr lang="de-DE" sz="2400" kern="0" dirty="0">
                <a:latin typeface="Calibri" panose="020F0502020204030204" pitchFamily="34" charset="0"/>
                <a:cs typeface="Calibri" panose="020F0502020204030204" pitchFamily="34" charset="0"/>
              </a:rPr>
              <a:t> in </a:t>
            </a:r>
            <a:r>
              <a:rPr lang="de-DE" sz="2400" kern="0" dirty="0" err="1">
                <a:latin typeface="Calibri" panose="020F0502020204030204" pitchFamily="34" charset="0"/>
                <a:cs typeface="Calibri" panose="020F0502020204030204" pitchFamily="34" charset="0"/>
              </a:rPr>
              <a:t>prefilled</a:t>
            </a:r>
            <a:r>
              <a:rPr lang="de-DE" sz="2400" kern="0" dirty="0">
                <a:latin typeface="Calibri" panose="020F0502020204030204" pitchFamily="34" charset="0"/>
                <a:cs typeface="Calibri" panose="020F0502020204030204" pitchFamily="34" charset="0"/>
              </a:rPr>
              <a:t> personal </a:t>
            </a:r>
            <a:r>
              <a:rPr lang="de-DE" sz="2400" kern="0" dirty="0" err="1">
                <a:latin typeface="Calibri" panose="020F0502020204030204" pitchFamily="34" charset="0"/>
                <a:cs typeface="Calibri" panose="020F0502020204030204" pitchFamily="34" charset="0"/>
              </a:rPr>
              <a:t>data</a:t>
            </a:r>
            <a:r>
              <a:rPr lang="de-DE" sz="2400" kern="0" dirty="0">
                <a:latin typeface="Calibri" panose="020F0502020204030204" pitchFamily="34" charset="0"/>
                <a:cs typeface="Calibri" panose="020F0502020204030204" pitchFamily="34" charset="0"/>
              </a:rPr>
              <a:t> – when available)</a:t>
            </a:r>
          </a:p>
        </p:txBody>
      </p:sp>
      <p:pic>
        <p:nvPicPr>
          <p:cNvPr id="4" name="Grafik 3">
            <a:extLst>
              <a:ext uri="{FF2B5EF4-FFF2-40B4-BE49-F238E27FC236}">
                <a16:creationId xmlns:a16="http://schemas.microsoft.com/office/drawing/2014/main" id="{71B1EC5C-0893-4DAF-A603-DEEDD1D89C6B}"/>
              </a:ext>
            </a:extLst>
          </p:cNvPr>
          <p:cNvPicPr>
            <a:picLocks noChangeAspect="1"/>
          </p:cNvPicPr>
          <p:nvPr/>
        </p:nvPicPr>
        <p:blipFill rotWithShape="1">
          <a:blip r:embed="rId3">
            <a:extLst>
              <a:ext uri="{28A0092B-C50C-407E-A947-70E740481C1C}">
                <a14:useLocalDpi xmlns:a14="http://schemas.microsoft.com/office/drawing/2010/main" val="0"/>
              </a:ext>
            </a:extLst>
          </a:blip>
          <a:srcRect t="28480" b="41490"/>
          <a:stretch/>
        </p:blipFill>
        <p:spPr>
          <a:xfrm>
            <a:off x="449580" y="1115560"/>
            <a:ext cx="8572500" cy="2059440"/>
          </a:xfrm>
          <a:prstGeom prst="rect">
            <a:avLst/>
          </a:prstGeom>
        </p:spPr>
      </p:pic>
      <p:pic>
        <p:nvPicPr>
          <p:cNvPr id="10" name="Grafik 9">
            <a:extLst>
              <a:ext uri="{FF2B5EF4-FFF2-40B4-BE49-F238E27FC236}">
                <a16:creationId xmlns:a16="http://schemas.microsoft.com/office/drawing/2014/main" id="{2E4571B7-8B18-4AFB-B1D4-7D5EC36A026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0124" y="243213"/>
            <a:ext cx="3210311" cy="631176"/>
          </a:xfrm>
          <a:prstGeom prst="rect">
            <a:avLst/>
          </a:prstGeom>
        </p:spPr>
      </p:pic>
      <p:cxnSp>
        <p:nvCxnSpPr>
          <p:cNvPr id="3" name="Gerade Verbindung mit Pfeil 2">
            <a:extLst>
              <a:ext uri="{FF2B5EF4-FFF2-40B4-BE49-F238E27FC236}">
                <a16:creationId xmlns:a16="http://schemas.microsoft.com/office/drawing/2014/main" id="{D7ED598E-3464-42B7-A6B1-D3A5156B115D}"/>
              </a:ext>
            </a:extLst>
          </p:cNvPr>
          <p:cNvCxnSpPr/>
          <p:nvPr/>
        </p:nvCxnSpPr>
        <p:spPr bwMode="auto">
          <a:xfrm>
            <a:off x="8301038" y="1535430"/>
            <a:ext cx="1198562" cy="0"/>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Grafik 5">
            <a:extLst>
              <a:ext uri="{FF2B5EF4-FFF2-40B4-BE49-F238E27FC236}">
                <a16:creationId xmlns:a16="http://schemas.microsoft.com/office/drawing/2014/main" id="{6C150B68-84D5-4FD3-A215-651F5DCA9C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3013" y="1270240"/>
            <a:ext cx="1699135" cy="554066"/>
          </a:xfrm>
          <a:prstGeom prst="rect">
            <a:avLst/>
          </a:prstGeom>
        </p:spPr>
      </p:pic>
      <p:pic>
        <p:nvPicPr>
          <p:cNvPr id="11" name="Grafik 10">
            <a:extLst>
              <a:ext uri="{FF2B5EF4-FFF2-40B4-BE49-F238E27FC236}">
                <a16:creationId xmlns:a16="http://schemas.microsoft.com/office/drawing/2014/main" id="{61B0F3BB-BFCC-44B1-85B7-82F8050270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580" y="3429000"/>
            <a:ext cx="1510017" cy="514350"/>
          </a:xfrm>
          <a:prstGeom prst="rect">
            <a:avLst/>
          </a:prstGeom>
        </p:spPr>
      </p:pic>
      <p:cxnSp>
        <p:nvCxnSpPr>
          <p:cNvPr id="15" name="Gerade Verbindung mit Pfeil 14">
            <a:extLst>
              <a:ext uri="{FF2B5EF4-FFF2-40B4-BE49-F238E27FC236}">
                <a16:creationId xmlns:a16="http://schemas.microsoft.com/office/drawing/2014/main" id="{D5C4D72C-CBA9-4B58-B9B8-90091F97C31F}"/>
              </a:ext>
            </a:extLst>
          </p:cNvPr>
          <p:cNvCxnSpPr/>
          <p:nvPr/>
        </p:nvCxnSpPr>
        <p:spPr bwMode="auto">
          <a:xfrm flipV="1">
            <a:off x="1438275" y="1824306"/>
            <a:ext cx="0" cy="1482774"/>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a:extLst>
              <a:ext uri="{FF2B5EF4-FFF2-40B4-BE49-F238E27FC236}">
                <a16:creationId xmlns:a16="http://schemas.microsoft.com/office/drawing/2014/main" id="{91A42CB0-D4B6-468C-BD42-40FD25130EB1}"/>
              </a:ext>
            </a:extLst>
          </p:cNvPr>
          <p:cNvSpPr txBox="1"/>
          <p:nvPr/>
        </p:nvSpPr>
        <p:spPr>
          <a:xfrm>
            <a:off x="9633013" y="1970467"/>
            <a:ext cx="2423157" cy="884538"/>
          </a:xfrm>
          <a:prstGeom prst="rect">
            <a:avLst/>
          </a:prstGeom>
          <a:noFill/>
        </p:spPr>
        <p:txBody>
          <a:bodyPr wrap="square">
            <a:spAutoFit/>
          </a:bodyPr>
          <a:lstStyle/>
          <a:p>
            <a:pPr defTabSz="309563">
              <a:lnSpc>
                <a:spcPct val="110000"/>
              </a:lnSpc>
              <a:spcBef>
                <a:spcPts val="600"/>
              </a:spcBef>
            </a:pPr>
            <a:r>
              <a:rPr lang="de-DE" sz="2400" kern="0" dirty="0">
                <a:latin typeface="Calibri" panose="020F0502020204030204" pitchFamily="34" charset="0"/>
                <a:cs typeface="Calibri" panose="020F0502020204030204" pitchFamily="34" charset="0"/>
              </a:rPr>
              <a:t>ROR </a:t>
            </a:r>
            <a:r>
              <a:rPr lang="de-DE" sz="2400" kern="0" dirty="0" err="1">
                <a:latin typeface="Calibri" panose="020F0502020204030204" pitchFamily="34" charset="0"/>
                <a:cs typeface="Calibri" panose="020F0502020204030204" pitchFamily="34" charset="0"/>
              </a:rPr>
              <a:t>integration</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autocomplete</a:t>
            </a:r>
            <a:r>
              <a:rPr lang="de-DE" sz="2400" kern="0" dirty="0">
                <a:latin typeface="Calibri" panose="020F0502020204030204" pitchFamily="34" charset="0"/>
                <a:cs typeface="Calibri" panose="020F0502020204030204" pitchFamily="34" charset="0"/>
              </a:rPr>
              <a:t>)</a:t>
            </a:r>
          </a:p>
        </p:txBody>
      </p:sp>
      <p:grpSp>
        <p:nvGrpSpPr>
          <p:cNvPr id="31" name="Gruppieren 30">
            <a:extLst>
              <a:ext uri="{FF2B5EF4-FFF2-40B4-BE49-F238E27FC236}">
                <a16:creationId xmlns:a16="http://schemas.microsoft.com/office/drawing/2014/main" id="{2030C803-7BDB-4E59-A507-199E03E7A8E2}"/>
              </a:ext>
            </a:extLst>
          </p:cNvPr>
          <p:cNvGrpSpPr/>
          <p:nvPr/>
        </p:nvGrpSpPr>
        <p:grpSpPr>
          <a:xfrm>
            <a:off x="449580" y="3321161"/>
            <a:ext cx="11534728" cy="2817264"/>
            <a:chOff x="449580" y="3321161"/>
            <a:chExt cx="11534728" cy="2817264"/>
          </a:xfrm>
        </p:grpSpPr>
        <p:sp>
          <p:nvSpPr>
            <p:cNvPr id="22" name="Textfeld 21">
              <a:extLst>
                <a:ext uri="{FF2B5EF4-FFF2-40B4-BE49-F238E27FC236}">
                  <a16:creationId xmlns:a16="http://schemas.microsoft.com/office/drawing/2014/main" id="{8A1E9A22-6B74-40B9-BFCD-906158864C5D}"/>
                </a:ext>
              </a:extLst>
            </p:cNvPr>
            <p:cNvSpPr txBox="1"/>
            <p:nvPr/>
          </p:nvSpPr>
          <p:spPr>
            <a:xfrm>
              <a:off x="449580" y="4451637"/>
              <a:ext cx="7444738" cy="1290803"/>
            </a:xfrm>
            <a:prstGeom prst="rect">
              <a:avLst/>
            </a:prstGeom>
            <a:noFill/>
          </p:spPr>
          <p:txBody>
            <a:bodyPr wrap="square">
              <a:spAutoFit/>
            </a:bodyPr>
            <a:lstStyle/>
            <a:p>
              <a:pPr algn="l" defTabSz="309563">
                <a:lnSpc>
                  <a:spcPct val="110000"/>
                </a:lnSpc>
                <a:spcBef>
                  <a:spcPts val="600"/>
                </a:spcBef>
                <a:spcAft>
                  <a:spcPts val="0"/>
                </a:spcAft>
              </a:pPr>
              <a:r>
                <a:rPr lang="de-DE" sz="2400" kern="0" dirty="0" err="1">
                  <a:solidFill>
                    <a:schemeClr val="tx2"/>
                  </a:solidFill>
                  <a:latin typeface="Calibri" panose="020F0502020204030204" pitchFamily="34" charset="0"/>
                  <a:cs typeface="Calibri" panose="020F0502020204030204" pitchFamily="34" charset="0"/>
                </a:rPr>
                <a:t>Full</a:t>
              </a:r>
              <a:r>
                <a:rPr lang="de-DE" sz="2400" kern="0" dirty="0">
                  <a:solidFill>
                    <a:schemeClr val="tx2"/>
                  </a:solidFill>
                  <a:latin typeface="Calibri" panose="020F0502020204030204" pitchFamily="34" charset="0"/>
                  <a:cs typeface="Calibri" panose="020F0502020204030204" pitchFamily="34" charset="0"/>
                </a:rPr>
                <a:t> Integration </a:t>
              </a:r>
              <a:r>
                <a:rPr lang="de-DE" sz="2400" kern="0" dirty="0" err="1">
                  <a:solidFill>
                    <a:schemeClr val="tx2"/>
                  </a:solidFill>
                  <a:latin typeface="Calibri" panose="020F0502020204030204" pitchFamily="34" charset="0"/>
                  <a:cs typeface="Calibri" panose="020F0502020204030204" pitchFamily="34" charset="0"/>
                </a:rPr>
                <a:t>of</a:t>
              </a:r>
              <a:r>
                <a:rPr lang="de-DE" sz="2400" kern="0" dirty="0">
                  <a:solidFill>
                    <a:schemeClr val="tx2"/>
                  </a:solidFill>
                  <a:latin typeface="Calibri" panose="020F0502020204030204" pitchFamily="34" charset="0"/>
                  <a:cs typeface="Calibri" panose="020F0502020204030204" pitchFamily="34" charset="0"/>
                </a:rPr>
                <a:t> RDF </a:t>
              </a:r>
              <a:r>
                <a:rPr lang="de-DE" sz="2400" kern="0" dirty="0" err="1">
                  <a:solidFill>
                    <a:schemeClr val="tx2"/>
                  </a:solidFill>
                  <a:latin typeface="Calibri" panose="020F0502020204030204" pitchFamily="34" charset="0"/>
                  <a:cs typeface="Calibri" panose="020F0502020204030204" pitchFamily="34" charset="0"/>
                </a:rPr>
                <a:t>vocabularies</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ín</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DataCite</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Metadata</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schemeURI</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schemaName</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valueURI</a:t>
              </a:r>
              <a:r>
                <a:rPr lang="de-DE" sz="2400" kern="0" dirty="0">
                  <a:solidFill>
                    <a:schemeClr val="tx2"/>
                  </a:solidFill>
                  <a:latin typeface="Calibri" panose="020F0502020204030204" pitchFamily="34" charset="0"/>
                  <a:cs typeface="Calibri" panose="020F0502020204030204" pitchFamily="34" charset="0"/>
                </a:rPr>
                <a:t>, </a:t>
              </a:r>
              <a:r>
                <a:rPr lang="de-DE" sz="2400" kern="0" dirty="0" err="1">
                  <a:solidFill>
                    <a:schemeClr val="tx2"/>
                  </a:solidFill>
                  <a:latin typeface="Calibri" panose="020F0502020204030204" pitchFamily="34" charset="0"/>
                  <a:cs typeface="Calibri" panose="020F0502020204030204" pitchFamily="34" charset="0"/>
                </a:rPr>
                <a:t>valueName</a:t>
              </a:r>
              <a:r>
                <a:rPr lang="de-DE" sz="2400" kern="0" dirty="0">
                  <a:solidFill>
                    <a:schemeClr val="tx2"/>
                  </a:solidFill>
                  <a:latin typeface="Calibri" panose="020F0502020204030204" pitchFamily="34" charset="0"/>
                  <a:cs typeface="Calibri" panose="020F0502020204030204" pitchFamily="34" charset="0"/>
                </a:rPr>
                <a:t>) – </a:t>
              </a:r>
              <a:r>
                <a:rPr lang="de-DE" sz="2400" b="1" kern="0" dirty="0" err="1">
                  <a:solidFill>
                    <a:schemeClr val="tx2"/>
                  </a:solidFill>
                  <a:latin typeface="Calibri" panose="020F0502020204030204" pitchFamily="34" charset="0"/>
                  <a:cs typeface="Calibri" panose="020F0502020204030204" pitchFamily="34" charset="0"/>
                </a:rPr>
                <a:t>regular</a:t>
              </a:r>
              <a:r>
                <a:rPr lang="de-DE" sz="2400" b="1" kern="0" dirty="0">
                  <a:solidFill>
                    <a:schemeClr val="tx2"/>
                  </a:solidFill>
                  <a:latin typeface="Calibri" panose="020F0502020204030204" pitchFamily="34" charset="0"/>
                  <a:cs typeface="Calibri" panose="020F0502020204030204" pitchFamily="34" charset="0"/>
                </a:rPr>
                <a:t> </a:t>
              </a:r>
              <a:r>
                <a:rPr lang="de-DE" sz="2400" b="1" kern="0" dirty="0" err="1">
                  <a:solidFill>
                    <a:schemeClr val="tx2"/>
                  </a:solidFill>
                  <a:latin typeface="Calibri" panose="020F0502020204030204" pitchFamily="34" charset="0"/>
                  <a:cs typeface="Calibri" panose="020F0502020204030204" pitchFamily="34" charset="0"/>
                </a:rPr>
                <a:t>updates</a:t>
              </a:r>
              <a:r>
                <a:rPr lang="de-DE" sz="2400" b="1" kern="0" dirty="0">
                  <a:solidFill>
                    <a:schemeClr val="tx2"/>
                  </a:solidFill>
                  <a:latin typeface="Calibri" panose="020F0502020204030204" pitchFamily="34" charset="0"/>
                  <a:cs typeface="Calibri" panose="020F0502020204030204" pitchFamily="34" charset="0"/>
                </a:rPr>
                <a:t> </a:t>
              </a:r>
              <a:r>
                <a:rPr lang="de-DE" sz="2400" b="1" kern="0" dirty="0" err="1">
                  <a:solidFill>
                    <a:schemeClr val="tx2"/>
                  </a:solidFill>
                  <a:latin typeface="Calibri" panose="020F0502020204030204" pitchFamily="34" charset="0"/>
                  <a:cs typeface="Calibri" panose="020F0502020204030204" pitchFamily="34" charset="0"/>
                </a:rPr>
                <a:t>of</a:t>
              </a:r>
              <a:r>
                <a:rPr lang="de-DE" sz="2400" b="1" kern="0" dirty="0">
                  <a:solidFill>
                    <a:schemeClr val="tx2"/>
                  </a:solidFill>
                  <a:latin typeface="Calibri" panose="020F0502020204030204" pitchFamily="34" charset="0"/>
                  <a:cs typeface="Calibri" panose="020F0502020204030204" pitchFamily="34" charset="0"/>
                </a:rPr>
                <a:t> </a:t>
              </a:r>
              <a:r>
                <a:rPr lang="de-DE" sz="2400" b="1" kern="0" dirty="0" err="1">
                  <a:solidFill>
                    <a:schemeClr val="tx2"/>
                  </a:solidFill>
                  <a:latin typeface="Calibri" panose="020F0502020204030204" pitchFamily="34" charset="0"/>
                  <a:cs typeface="Calibri" panose="020F0502020204030204" pitchFamily="34" charset="0"/>
                </a:rPr>
                <a:t>vocabularies</a:t>
              </a:r>
              <a:endParaRPr lang="de-DE" sz="2400" b="1" kern="0" dirty="0">
                <a:solidFill>
                  <a:schemeClr val="tx2"/>
                </a:solidFill>
                <a:latin typeface="Calibri" panose="020F0502020204030204" pitchFamily="34" charset="0"/>
                <a:cs typeface="Calibri" panose="020F0502020204030204" pitchFamily="34" charset="0"/>
              </a:endParaRPr>
            </a:p>
          </p:txBody>
        </p:sp>
        <p:grpSp>
          <p:nvGrpSpPr>
            <p:cNvPr id="30" name="Gruppieren 29">
              <a:extLst>
                <a:ext uri="{FF2B5EF4-FFF2-40B4-BE49-F238E27FC236}">
                  <a16:creationId xmlns:a16="http://schemas.microsoft.com/office/drawing/2014/main" id="{456E2A82-FDBB-421D-B0C0-50E8E5256A1E}"/>
                </a:ext>
              </a:extLst>
            </p:cNvPr>
            <p:cNvGrpSpPr/>
            <p:nvPr/>
          </p:nvGrpSpPr>
          <p:grpSpPr>
            <a:xfrm>
              <a:off x="7813719" y="3321161"/>
              <a:ext cx="4170589" cy="2817264"/>
              <a:chOff x="7813719" y="3321161"/>
              <a:chExt cx="4170589" cy="2817264"/>
            </a:xfrm>
          </p:grpSpPr>
          <p:pic>
            <p:nvPicPr>
              <p:cNvPr id="24" name="Grafik 23">
                <a:extLst>
                  <a:ext uri="{FF2B5EF4-FFF2-40B4-BE49-F238E27FC236}">
                    <a16:creationId xmlns:a16="http://schemas.microsoft.com/office/drawing/2014/main" id="{983FBE90-E55F-4627-94FC-6FC8383817B9}"/>
                  </a:ext>
                </a:extLst>
              </p:cNvPr>
              <p:cNvPicPr>
                <a:picLocks noChangeAspect="1"/>
              </p:cNvPicPr>
              <p:nvPr/>
            </p:nvPicPr>
            <p:blipFill rotWithShape="1">
              <a:blip r:embed="rId8">
                <a:extLst>
                  <a:ext uri="{28A0092B-C50C-407E-A947-70E740481C1C}">
                    <a14:useLocalDpi xmlns:a14="http://schemas.microsoft.com/office/drawing/2010/main" val="0"/>
                  </a:ext>
                </a:extLst>
              </a:blip>
              <a:srcRect l="4966" t="20183" r="5829" b="26889"/>
              <a:stretch/>
            </p:blipFill>
            <p:spPr>
              <a:xfrm>
                <a:off x="7813719" y="3321161"/>
                <a:ext cx="4170589" cy="2817264"/>
              </a:xfrm>
              <a:prstGeom prst="rect">
                <a:avLst/>
              </a:prstGeom>
            </p:spPr>
          </p:pic>
          <p:pic>
            <p:nvPicPr>
              <p:cNvPr id="28" name="Grafik 27">
                <a:extLst>
                  <a:ext uri="{FF2B5EF4-FFF2-40B4-BE49-F238E27FC236}">
                    <a16:creationId xmlns:a16="http://schemas.microsoft.com/office/drawing/2014/main" id="{E7325281-D57E-497C-988E-0CC13C6380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50713" y="5033166"/>
                <a:ext cx="671058" cy="554594"/>
              </a:xfrm>
              <a:prstGeom prst="rect">
                <a:avLst/>
              </a:prstGeom>
            </p:spPr>
          </p:pic>
          <p:sp>
            <p:nvSpPr>
              <p:cNvPr id="29" name="Textfeld 28">
                <a:extLst>
                  <a:ext uri="{FF2B5EF4-FFF2-40B4-BE49-F238E27FC236}">
                    <a16:creationId xmlns:a16="http://schemas.microsoft.com/office/drawing/2014/main" id="{8E65A281-8263-4B98-B4A6-253F6CD7B09B}"/>
                  </a:ext>
                </a:extLst>
              </p:cNvPr>
              <p:cNvSpPr txBox="1"/>
              <p:nvPr/>
            </p:nvSpPr>
            <p:spPr>
              <a:xfrm>
                <a:off x="10603967" y="5097038"/>
                <a:ext cx="1152880" cy="470642"/>
              </a:xfrm>
              <a:prstGeom prst="rect">
                <a:avLst/>
              </a:prstGeom>
            </p:spPr>
            <p:txBody>
              <a:bodyPr vert="horz" wrap="none" lIns="91440" tIns="45720" rIns="91440" bIns="45720" rtlCol="0">
                <a:spAutoFit/>
              </a:bodyPr>
              <a:lstStyle/>
              <a:p>
                <a:pPr algn="l" defTabSz="309563">
                  <a:lnSpc>
                    <a:spcPct val="110000"/>
                  </a:lnSpc>
                  <a:spcBef>
                    <a:spcPts val="0"/>
                  </a:spcBef>
                  <a:spcAft>
                    <a:spcPts val="0"/>
                  </a:spcAft>
                  <a:buFontTx/>
                  <a:buNone/>
                </a:pPr>
                <a:r>
                  <a:rPr lang="de-DE" sz="2400" b="1" kern="0" dirty="0">
                    <a:solidFill>
                      <a:srgbClr val="0C3793"/>
                    </a:solidFill>
                  </a:rPr>
                  <a:t>GCMD</a:t>
                </a:r>
              </a:p>
            </p:txBody>
          </p:sp>
        </p:grpSp>
      </p:grpSp>
      <p:pic>
        <p:nvPicPr>
          <p:cNvPr id="18" name="Grafik 17">
            <a:extLst>
              <a:ext uri="{FF2B5EF4-FFF2-40B4-BE49-F238E27FC236}">
                <a16:creationId xmlns:a16="http://schemas.microsoft.com/office/drawing/2014/main" id="{9D037354-6F4B-44F6-953A-2FA4862BD9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69862" y="6239038"/>
            <a:ext cx="2586308" cy="522717"/>
          </a:xfrm>
          <a:prstGeom prst="rect">
            <a:avLst/>
          </a:prstGeom>
        </p:spPr>
      </p:pic>
    </p:spTree>
    <p:extLst>
      <p:ext uri="{BB962C8B-B14F-4D97-AF65-F5344CB8AC3E}">
        <p14:creationId xmlns:p14="http://schemas.microsoft.com/office/powerpoint/2010/main" val="196115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20712C1-8231-4EF3-BF73-D0344CCA47D9}"/>
              </a:ext>
            </a:extLst>
          </p:cNvPr>
          <p:cNvSpPr/>
          <p:nvPr/>
        </p:nvSpPr>
        <p:spPr bwMode="auto">
          <a:xfrm>
            <a:off x="0" y="6000871"/>
            <a:ext cx="10467823" cy="857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2" name="Titel 1">
            <a:extLst>
              <a:ext uri="{FF2B5EF4-FFF2-40B4-BE49-F238E27FC236}">
                <a16:creationId xmlns:a16="http://schemas.microsoft.com/office/drawing/2014/main" id="{432DE600-B0D0-4955-8A14-003B8D0E4893}"/>
              </a:ext>
            </a:extLst>
          </p:cNvPr>
          <p:cNvSpPr>
            <a:spLocks noGrp="1"/>
          </p:cNvSpPr>
          <p:nvPr>
            <p:ph type="title"/>
          </p:nvPr>
        </p:nvSpPr>
        <p:spPr/>
        <p:txBody>
          <a:bodyPr/>
          <a:lstStyle/>
          <a:p>
            <a:pPr algn="l"/>
            <a:r>
              <a:rPr lang="de-DE" sz="3600" b="1" dirty="0"/>
              <a:t>Tools </a:t>
            </a:r>
            <a:r>
              <a:rPr lang="de-DE" sz="3600" b="1" dirty="0" err="1"/>
              <a:t>for</a:t>
            </a:r>
            <a:r>
              <a:rPr lang="de-DE" sz="3600" b="1" dirty="0"/>
              <a:t> </a:t>
            </a:r>
            <a:r>
              <a:rPr lang="de-DE" sz="3600" b="1" dirty="0" err="1"/>
              <a:t>data</a:t>
            </a:r>
            <a:r>
              <a:rPr lang="de-DE" sz="3600" b="1" dirty="0"/>
              <a:t> </a:t>
            </a:r>
            <a:r>
              <a:rPr lang="de-DE" sz="3600" b="1" dirty="0" err="1"/>
              <a:t>publications</a:t>
            </a:r>
            <a:endParaRPr lang="de-DE" sz="3600" b="1" dirty="0"/>
          </a:p>
        </p:txBody>
      </p:sp>
      <p:sp>
        <p:nvSpPr>
          <p:cNvPr id="9" name="Textfeld 8">
            <a:extLst>
              <a:ext uri="{FF2B5EF4-FFF2-40B4-BE49-F238E27FC236}">
                <a16:creationId xmlns:a16="http://schemas.microsoft.com/office/drawing/2014/main" id="{BF535AEF-7C99-450E-93FF-679A1155EEAC}"/>
              </a:ext>
            </a:extLst>
          </p:cNvPr>
          <p:cNvSpPr txBox="1"/>
          <p:nvPr/>
        </p:nvSpPr>
        <p:spPr>
          <a:xfrm>
            <a:off x="577317" y="6220708"/>
            <a:ext cx="5168403"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864"/>
                </a:solidFill>
                <a:effectLst/>
                <a:uLnTx/>
                <a:uFillTx/>
                <a:latin typeface="Inter"/>
                <a:ea typeface="+mn-ea"/>
                <a:cs typeface="Calibri" panose="020F0502020204030204" pitchFamily="34" charset="0"/>
              </a:rPr>
              <a:t>Online </a:t>
            </a:r>
            <a:r>
              <a:rPr kumimoji="0" lang="de-DE" sz="2800" b="0" i="0" u="none" strike="noStrike" kern="1200" cap="none" spc="0" normalizeH="0" baseline="0" noProof="0" dirty="0" err="1">
                <a:ln>
                  <a:noFill/>
                </a:ln>
                <a:solidFill>
                  <a:srgbClr val="002864"/>
                </a:solidFill>
                <a:effectLst/>
                <a:uLnTx/>
                <a:uFillTx/>
                <a:latin typeface="Inter"/>
                <a:ea typeface="+mn-ea"/>
                <a:cs typeface="Calibri" panose="020F0502020204030204" pitchFamily="34" charset="0"/>
              </a:rPr>
              <a:t>Metadata</a:t>
            </a:r>
            <a:r>
              <a:rPr kumimoji="0" lang="de-DE" sz="2800" b="0" i="0" u="none" strike="noStrike" kern="1200" cap="none" spc="0" normalizeH="0" baseline="0" noProof="0" dirty="0">
                <a:ln>
                  <a:noFill/>
                </a:ln>
                <a:solidFill>
                  <a:srgbClr val="002864"/>
                </a:solidFill>
                <a:effectLst/>
                <a:uLnTx/>
                <a:uFillTx/>
                <a:latin typeface="Inter"/>
                <a:ea typeface="+mn-ea"/>
                <a:cs typeface="Calibri" panose="020F0502020204030204" pitchFamily="34" charset="0"/>
              </a:rPr>
              <a:t> Editor ELMO</a:t>
            </a:r>
          </a:p>
        </p:txBody>
      </p:sp>
      <p:grpSp>
        <p:nvGrpSpPr>
          <p:cNvPr id="11" name="Gruppieren 10">
            <a:extLst>
              <a:ext uri="{FF2B5EF4-FFF2-40B4-BE49-F238E27FC236}">
                <a16:creationId xmlns:a16="http://schemas.microsoft.com/office/drawing/2014/main" id="{5FD43B88-51F7-4A16-955C-7F4477FBAC5D}"/>
              </a:ext>
            </a:extLst>
          </p:cNvPr>
          <p:cNvGrpSpPr/>
          <p:nvPr/>
        </p:nvGrpSpPr>
        <p:grpSpPr>
          <a:xfrm>
            <a:off x="6366199" y="1162710"/>
            <a:ext cx="4883068" cy="5581218"/>
            <a:chOff x="6366199" y="1162710"/>
            <a:chExt cx="4883068" cy="5581218"/>
          </a:xfrm>
        </p:grpSpPr>
        <p:pic>
          <p:nvPicPr>
            <p:cNvPr id="12" name="Grafik 11">
              <a:extLst>
                <a:ext uri="{FF2B5EF4-FFF2-40B4-BE49-F238E27FC236}">
                  <a16:creationId xmlns:a16="http://schemas.microsoft.com/office/drawing/2014/main" id="{00DFE60C-8708-421A-938C-E8017DE443F8}"/>
                </a:ext>
              </a:extLst>
            </p:cNvPr>
            <p:cNvPicPr>
              <a:picLocks noChangeAspect="1"/>
            </p:cNvPicPr>
            <p:nvPr/>
          </p:nvPicPr>
          <p:blipFill rotWithShape="1">
            <a:blip r:embed="rId2"/>
            <a:srcRect b="8046"/>
            <a:stretch/>
          </p:blipFill>
          <p:spPr>
            <a:xfrm>
              <a:off x="6465703" y="1162710"/>
              <a:ext cx="4622599" cy="4924538"/>
            </a:xfrm>
            <a:prstGeom prst="rect">
              <a:avLst/>
            </a:prstGeom>
            <a:effectLst>
              <a:outerShdw blurRad="228600" dist="127001" dir="2700000" algn="tl" rotWithShape="0">
                <a:srgbClr val="808080">
                  <a:alpha val="73000"/>
                </a:srgbClr>
              </a:outerShdw>
            </a:effectLst>
          </p:spPr>
        </p:pic>
        <p:sp>
          <p:nvSpPr>
            <p:cNvPr id="13" name="Textfeld 12">
              <a:extLst>
                <a:ext uri="{FF2B5EF4-FFF2-40B4-BE49-F238E27FC236}">
                  <a16:creationId xmlns:a16="http://schemas.microsoft.com/office/drawing/2014/main" id="{F094C4B4-9659-4FB9-907E-CB219E7F2CCE}"/>
                </a:ext>
              </a:extLst>
            </p:cNvPr>
            <p:cNvSpPr txBox="1"/>
            <p:nvPr/>
          </p:nvSpPr>
          <p:spPr>
            <a:xfrm>
              <a:off x="6366199" y="6220708"/>
              <a:ext cx="488306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864"/>
                  </a:solidFill>
                  <a:effectLst/>
                  <a:uLnTx/>
                  <a:uFillTx/>
                  <a:latin typeface="Inter"/>
                  <a:ea typeface="+mn-ea"/>
                  <a:cs typeface="Calibri" panose="020F0502020204030204" pitchFamily="34" charset="0"/>
                </a:rPr>
                <a:t>Data Description Templates</a:t>
              </a:r>
            </a:p>
          </p:txBody>
        </p:sp>
        <p:sp>
          <p:nvSpPr>
            <p:cNvPr id="14" name="Rechteck 13">
              <a:extLst>
                <a:ext uri="{FF2B5EF4-FFF2-40B4-BE49-F238E27FC236}">
                  <a16:creationId xmlns:a16="http://schemas.microsoft.com/office/drawing/2014/main" id="{153AFA59-B894-48CF-A7C9-732B6ABBB864}"/>
                </a:ext>
              </a:extLst>
            </p:cNvPr>
            <p:cNvSpPr/>
            <p:nvPr/>
          </p:nvSpPr>
          <p:spPr bwMode="auto">
            <a:xfrm>
              <a:off x="7120533" y="2961640"/>
              <a:ext cx="3051943" cy="934720"/>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additional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technical</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data</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description</a:t>
              </a:r>
              <a:endPar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endParaRPr>
            </a:p>
          </p:txBody>
        </p:sp>
      </p:grpSp>
      <p:grpSp>
        <p:nvGrpSpPr>
          <p:cNvPr id="3" name="Gruppieren 2">
            <a:extLst>
              <a:ext uri="{FF2B5EF4-FFF2-40B4-BE49-F238E27FC236}">
                <a16:creationId xmlns:a16="http://schemas.microsoft.com/office/drawing/2014/main" id="{540B19A2-5E72-4E30-9FC3-5D248C6BA20B}"/>
              </a:ext>
            </a:extLst>
          </p:cNvPr>
          <p:cNvGrpSpPr/>
          <p:nvPr/>
        </p:nvGrpSpPr>
        <p:grpSpPr>
          <a:xfrm>
            <a:off x="598898" y="1235136"/>
            <a:ext cx="5047763" cy="4648200"/>
            <a:chOff x="325821" y="1325253"/>
            <a:chExt cx="5047763" cy="4648200"/>
          </a:xfrm>
        </p:grpSpPr>
        <p:pic>
          <p:nvPicPr>
            <p:cNvPr id="16" name="Grafik 15">
              <a:extLst>
                <a:ext uri="{FF2B5EF4-FFF2-40B4-BE49-F238E27FC236}">
                  <a16:creationId xmlns:a16="http://schemas.microsoft.com/office/drawing/2014/main" id="{8A419218-D951-45A1-92CD-FAB8E3204BE8}"/>
                </a:ext>
              </a:extLst>
            </p:cNvPr>
            <p:cNvPicPr>
              <a:picLocks noChangeAspect="1"/>
            </p:cNvPicPr>
            <p:nvPr/>
          </p:nvPicPr>
          <p:blipFill rotWithShape="1">
            <a:blip r:embed="rId3"/>
            <a:srcRect b="56278"/>
            <a:stretch/>
          </p:blipFill>
          <p:spPr>
            <a:xfrm>
              <a:off x="1207257" y="1808461"/>
              <a:ext cx="4166327" cy="4164992"/>
            </a:xfrm>
            <a:prstGeom prst="rect">
              <a:avLst/>
            </a:prstGeom>
            <a:effectLst>
              <a:outerShdw blurRad="228600" dist="127001" dir="2700000" algn="tl" rotWithShape="0">
                <a:srgbClr val="808080">
                  <a:alpha val="73000"/>
                </a:srgbClr>
              </a:outerShdw>
            </a:effectLst>
          </p:spPr>
        </p:pic>
        <p:pic>
          <p:nvPicPr>
            <p:cNvPr id="17" name="Grafik 16">
              <a:extLst>
                <a:ext uri="{FF2B5EF4-FFF2-40B4-BE49-F238E27FC236}">
                  <a16:creationId xmlns:a16="http://schemas.microsoft.com/office/drawing/2014/main" id="{6DBD26AA-E63F-420E-9381-619F0F31EEC3}"/>
                </a:ext>
              </a:extLst>
            </p:cNvPr>
            <p:cNvPicPr>
              <a:picLocks noChangeAspect="1"/>
            </p:cNvPicPr>
            <p:nvPr/>
          </p:nvPicPr>
          <p:blipFill rotWithShape="1">
            <a:blip r:embed="rId4"/>
            <a:srcRect b="50695"/>
            <a:stretch/>
          </p:blipFill>
          <p:spPr>
            <a:xfrm>
              <a:off x="558211" y="1325253"/>
              <a:ext cx="4166328" cy="3845175"/>
            </a:xfrm>
            <a:prstGeom prst="rect">
              <a:avLst/>
            </a:prstGeom>
            <a:effectLst>
              <a:outerShdw blurRad="228600" dist="127001" dir="2700000" algn="tl" rotWithShape="0">
                <a:srgbClr val="808080">
                  <a:alpha val="73000"/>
                </a:srgbClr>
              </a:outerShdw>
            </a:effectLst>
          </p:spPr>
        </p:pic>
        <p:sp>
          <p:nvSpPr>
            <p:cNvPr id="10" name="Rechteck 9">
              <a:extLst>
                <a:ext uri="{FF2B5EF4-FFF2-40B4-BE49-F238E27FC236}">
                  <a16:creationId xmlns:a16="http://schemas.microsoft.com/office/drawing/2014/main" id="{C1D13B25-83CD-45DA-8A55-BDAF6BF08A34}"/>
                </a:ext>
              </a:extLst>
            </p:cNvPr>
            <p:cNvSpPr/>
            <p:nvPr/>
          </p:nvSpPr>
          <p:spPr bwMode="auto">
            <a:xfrm>
              <a:off x="1873520" y="3026924"/>
              <a:ext cx="3051943" cy="934720"/>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collection</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of</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rich</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structured</a:t>
              </a:r>
              <a:r>
                <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 </a:t>
              </a:r>
              <a:r>
                <a:rPr kumimoji="0" lang="de-DE" sz="2400" b="0" i="0" u="none" strike="noStrike" kern="1200" cap="none" spc="0" normalizeH="0" baseline="0" noProof="0" dirty="0" err="1">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rPr>
                <a:t>metadata</a:t>
              </a:r>
              <a:endParaRPr kumimoji="0" lang="de-DE" sz="2400" b="0" i="0" u="none" strike="noStrike" kern="1200" cap="none" spc="0" normalizeH="0" baseline="0" noProof="0" dirty="0">
                <a:ln>
                  <a:noFill/>
                </a:ln>
                <a:solidFill>
                  <a:srgbClr val="002864"/>
                </a:solidFill>
                <a:effectLst/>
                <a:uLnTx/>
                <a:uFillTx/>
                <a:latin typeface="Calibri" panose="020F0502020204030204" pitchFamily="34" charset="0"/>
                <a:ea typeface="ＭＳ Ｐゴシック" pitchFamily="96" charset="-128"/>
                <a:cs typeface="Calibri" panose="020F0502020204030204" pitchFamily="34" charset="0"/>
              </a:endParaRPr>
            </a:p>
          </p:txBody>
        </p:sp>
        <p:pic>
          <p:nvPicPr>
            <p:cNvPr id="18" name="Grafik 17">
              <a:extLst>
                <a:ext uri="{FF2B5EF4-FFF2-40B4-BE49-F238E27FC236}">
                  <a16:creationId xmlns:a16="http://schemas.microsoft.com/office/drawing/2014/main" id="{8DA96478-5CD0-4394-A21E-3F232E230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21" y="3211628"/>
              <a:ext cx="4918107" cy="2761825"/>
            </a:xfrm>
            <a:prstGeom prst="rect">
              <a:avLst/>
            </a:prstGeom>
          </p:spPr>
        </p:pic>
      </p:grpSp>
      <p:pic>
        <p:nvPicPr>
          <p:cNvPr id="19" name="Grafik 18">
            <a:extLst>
              <a:ext uri="{FF2B5EF4-FFF2-40B4-BE49-F238E27FC236}">
                <a16:creationId xmlns:a16="http://schemas.microsoft.com/office/drawing/2014/main" id="{25D42F94-284F-4CEF-A3E2-7A1F37F503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0533" y="129457"/>
            <a:ext cx="4889150" cy="988144"/>
          </a:xfrm>
          <a:prstGeom prst="rect">
            <a:avLst/>
          </a:prstGeom>
        </p:spPr>
      </p:pic>
    </p:spTree>
    <p:extLst>
      <p:ext uri="{BB962C8B-B14F-4D97-AF65-F5344CB8AC3E}">
        <p14:creationId xmlns:p14="http://schemas.microsoft.com/office/powerpoint/2010/main" val="248861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88A231-A0A1-499D-92E6-BD622969C1D2}"/>
              </a:ext>
            </a:extLst>
          </p:cNvPr>
          <p:cNvSpPr/>
          <p:nvPr/>
        </p:nvSpPr>
        <p:spPr bwMode="auto">
          <a:xfrm>
            <a:off x="0" y="6263102"/>
            <a:ext cx="10180320" cy="5899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5" name="Rechteck 4">
            <a:extLst>
              <a:ext uri="{FF2B5EF4-FFF2-40B4-BE49-F238E27FC236}">
                <a16:creationId xmlns:a16="http://schemas.microsoft.com/office/drawing/2014/main" id="{15D60F8A-BF41-41AC-B5E3-1AE199438448}"/>
              </a:ext>
            </a:extLst>
          </p:cNvPr>
          <p:cNvSpPr/>
          <p:nvPr/>
        </p:nvSpPr>
        <p:spPr>
          <a:xfrm>
            <a:off x="1204613" y="6406000"/>
            <a:ext cx="9399887" cy="369332"/>
          </a:xfrm>
          <a:prstGeom prst="rect">
            <a:avLst/>
          </a:prstGeom>
        </p:spPr>
        <p:txBody>
          <a:bodyPr wrap="square">
            <a:spAutoFit/>
          </a:bodyPr>
          <a:lstStyle/>
          <a:p>
            <a:pPr algn="ctr"/>
            <a:r>
              <a:rPr lang="de-DE" b="1" dirty="0">
                <a:solidFill>
                  <a:srgbClr val="00589C"/>
                </a:solidFill>
                <a:latin typeface="Calibri" panose="020F0502020204030204" pitchFamily="34" charset="0"/>
                <a:cs typeface="Calibri" panose="020F0502020204030204" pitchFamily="34" charset="0"/>
              </a:rPr>
              <a:t>Data Description Templates</a:t>
            </a:r>
            <a:r>
              <a:rPr lang="de-DE" dirty="0">
                <a:solidFill>
                  <a:srgbClr val="00589C"/>
                </a:solidFill>
                <a:latin typeface="Calibri" panose="020F0502020204030204" pitchFamily="34" charset="0"/>
                <a:cs typeface="Calibri" panose="020F0502020204030204" pitchFamily="34" charset="0"/>
              </a:rPr>
              <a:t>: </a:t>
            </a:r>
            <a:r>
              <a:rPr lang="de-DE" sz="1600" dirty="0">
                <a:solidFill>
                  <a:srgbClr val="00589C"/>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https://gfzpublic.gfz-potsdam.de/pubman/item/item_5007103</a:t>
            </a:r>
            <a:r>
              <a:rPr lang="de-DE" sz="1600" dirty="0">
                <a:solidFill>
                  <a:srgbClr val="00589C"/>
                </a:solidFill>
                <a:latin typeface="Calibri" panose="020F0502020204030204" pitchFamily="34" charset="0"/>
                <a:cs typeface="Calibri" panose="020F0502020204030204" pitchFamily="34" charset="0"/>
              </a:rPr>
              <a:t> </a:t>
            </a:r>
            <a:endParaRPr lang="de-DE" dirty="0">
              <a:solidFill>
                <a:srgbClr val="00589C"/>
              </a:solidFill>
              <a:latin typeface="Calibri" panose="020F0502020204030204" pitchFamily="34" charset="0"/>
              <a:cs typeface="Calibri" panose="020F0502020204030204" pitchFamily="34" charset="0"/>
            </a:endParaRPr>
          </a:p>
        </p:txBody>
      </p:sp>
      <p:pic>
        <p:nvPicPr>
          <p:cNvPr id="6" name="Grafik 5">
            <a:extLst>
              <a:ext uri="{FF2B5EF4-FFF2-40B4-BE49-F238E27FC236}">
                <a16:creationId xmlns:a16="http://schemas.microsoft.com/office/drawing/2014/main" id="{95269C93-2D28-4100-94E8-9D3D80E82CA7}"/>
              </a:ext>
            </a:extLst>
          </p:cNvPr>
          <p:cNvPicPr>
            <a:picLocks noChangeAspect="1"/>
          </p:cNvPicPr>
          <p:nvPr/>
        </p:nvPicPr>
        <p:blipFill rotWithShape="1">
          <a:blip r:embed="rId4"/>
          <a:srcRect b="42916"/>
          <a:stretch/>
        </p:blipFill>
        <p:spPr>
          <a:xfrm>
            <a:off x="203200" y="1897730"/>
            <a:ext cx="5268814" cy="4229655"/>
          </a:xfrm>
          <a:prstGeom prst="rect">
            <a:avLst/>
          </a:prstGeom>
        </p:spPr>
      </p:pic>
      <p:sp>
        <p:nvSpPr>
          <p:cNvPr id="7" name="Textfeld 6">
            <a:extLst>
              <a:ext uri="{FF2B5EF4-FFF2-40B4-BE49-F238E27FC236}">
                <a16:creationId xmlns:a16="http://schemas.microsoft.com/office/drawing/2014/main" id="{C38D101F-CC77-4394-8786-50F6A47C7828}"/>
              </a:ext>
            </a:extLst>
          </p:cNvPr>
          <p:cNvSpPr txBox="1"/>
          <p:nvPr/>
        </p:nvSpPr>
        <p:spPr>
          <a:xfrm>
            <a:off x="203200" y="1258478"/>
            <a:ext cx="8891887"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Technical </a:t>
            </a:r>
            <a:r>
              <a:rPr lang="de-DE" sz="2800" b="1" dirty="0" err="1">
                <a:latin typeface="Calibri" panose="020F0502020204030204" pitchFamily="34" charset="0"/>
                <a:cs typeface="Calibri" panose="020F0502020204030204" pitchFamily="34" charset="0"/>
              </a:rPr>
              <a:t>data</a:t>
            </a:r>
            <a:r>
              <a:rPr lang="de-DE" sz="2800" b="1"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description</a:t>
            </a:r>
            <a:r>
              <a:rPr lang="de-DE" sz="2800" b="1" dirty="0">
                <a:latin typeface="Calibri" panose="020F0502020204030204" pitchFamily="34" charset="0"/>
                <a:cs typeface="Calibri" panose="020F0502020204030204" pitchFamily="34" charset="0"/>
              </a:rPr>
              <a:t> in </a:t>
            </a:r>
            <a:r>
              <a:rPr lang="de-DE" sz="2800" b="1" dirty="0" err="1">
                <a:latin typeface="Calibri" panose="020F0502020204030204" pitchFamily="34" charset="0"/>
                <a:cs typeface="Calibri" panose="020F0502020204030204" pitchFamily="34" charset="0"/>
              </a:rPr>
              <a:t>standardised</a:t>
            </a:r>
            <a:r>
              <a:rPr lang="de-DE" sz="2800" b="1" dirty="0">
                <a:latin typeface="Calibri" panose="020F0502020204030204" pitchFamily="34" charset="0"/>
                <a:cs typeface="Calibri" panose="020F0502020204030204" pitchFamily="34" charset="0"/>
              </a:rPr>
              <a:t> form</a:t>
            </a:r>
          </a:p>
        </p:txBody>
      </p:sp>
      <p:grpSp>
        <p:nvGrpSpPr>
          <p:cNvPr id="8" name="Gruppieren 7">
            <a:extLst>
              <a:ext uri="{FF2B5EF4-FFF2-40B4-BE49-F238E27FC236}">
                <a16:creationId xmlns:a16="http://schemas.microsoft.com/office/drawing/2014/main" id="{53888F7D-970C-4B65-8AC0-82037C770163}"/>
              </a:ext>
            </a:extLst>
          </p:cNvPr>
          <p:cNvGrpSpPr/>
          <p:nvPr/>
        </p:nvGrpSpPr>
        <p:grpSpPr>
          <a:xfrm>
            <a:off x="5444863" y="2134368"/>
            <a:ext cx="3308134" cy="4143900"/>
            <a:chOff x="6073889" y="3541852"/>
            <a:chExt cx="1894994" cy="2376877"/>
          </a:xfrm>
        </p:grpSpPr>
        <p:pic>
          <p:nvPicPr>
            <p:cNvPr id="9" name="Grafik 8">
              <a:extLst>
                <a:ext uri="{FF2B5EF4-FFF2-40B4-BE49-F238E27FC236}">
                  <a16:creationId xmlns:a16="http://schemas.microsoft.com/office/drawing/2014/main" id="{C1295389-95F6-4A79-BF90-B5F67D57BF3C}"/>
                </a:ext>
              </a:extLst>
            </p:cNvPr>
            <p:cNvPicPr>
              <a:picLocks noChangeAspect="1"/>
            </p:cNvPicPr>
            <p:nvPr/>
          </p:nvPicPr>
          <p:blipFill rotWithShape="1">
            <a:blip r:embed="rId4"/>
            <a:srcRect t="57143" r="51949"/>
            <a:stretch/>
          </p:blipFill>
          <p:spPr>
            <a:xfrm>
              <a:off x="6073889" y="3541852"/>
              <a:ext cx="1894994" cy="2376877"/>
            </a:xfrm>
            <a:prstGeom prst="rect">
              <a:avLst/>
            </a:prstGeom>
          </p:spPr>
        </p:pic>
        <p:pic>
          <p:nvPicPr>
            <p:cNvPr id="10" name="Grafik 9">
              <a:extLst>
                <a:ext uri="{FF2B5EF4-FFF2-40B4-BE49-F238E27FC236}">
                  <a16:creationId xmlns:a16="http://schemas.microsoft.com/office/drawing/2014/main" id="{B293109C-A0AF-417E-96C3-B9891266BADE}"/>
                </a:ext>
              </a:extLst>
            </p:cNvPr>
            <p:cNvPicPr>
              <a:picLocks noChangeAspect="1"/>
            </p:cNvPicPr>
            <p:nvPr/>
          </p:nvPicPr>
          <p:blipFill rotWithShape="1">
            <a:blip r:embed="rId4"/>
            <a:srcRect l="91349" t="57143"/>
            <a:stretch/>
          </p:blipFill>
          <p:spPr>
            <a:xfrm>
              <a:off x="7627713" y="3541852"/>
              <a:ext cx="341169" cy="2376877"/>
            </a:xfrm>
            <a:prstGeom prst="rect">
              <a:avLst/>
            </a:prstGeom>
          </p:spPr>
        </p:pic>
      </p:grpSp>
      <p:pic>
        <p:nvPicPr>
          <p:cNvPr id="11" name="Grafik 10">
            <a:extLst>
              <a:ext uri="{FF2B5EF4-FFF2-40B4-BE49-F238E27FC236}">
                <a16:creationId xmlns:a16="http://schemas.microsoft.com/office/drawing/2014/main" id="{137D717D-3C80-49AE-91C2-5096BD9C6B22}"/>
              </a:ext>
            </a:extLst>
          </p:cNvPr>
          <p:cNvPicPr>
            <a:picLocks noChangeAspect="1"/>
          </p:cNvPicPr>
          <p:nvPr/>
        </p:nvPicPr>
        <p:blipFill>
          <a:blip r:embed="rId5"/>
          <a:stretch>
            <a:fillRect/>
          </a:stretch>
        </p:blipFill>
        <p:spPr>
          <a:xfrm>
            <a:off x="8884148" y="2198395"/>
            <a:ext cx="2902840" cy="4015846"/>
          </a:xfrm>
          <a:prstGeom prst="rect">
            <a:avLst/>
          </a:prstGeom>
        </p:spPr>
      </p:pic>
      <p:sp>
        <p:nvSpPr>
          <p:cNvPr id="12" name="Titel 1">
            <a:extLst>
              <a:ext uri="{FF2B5EF4-FFF2-40B4-BE49-F238E27FC236}">
                <a16:creationId xmlns:a16="http://schemas.microsoft.com/office/drawing/2014/main" id="{DBBDC85C-591A-4ED4-8D2D-44D9ECF7B274}"/>
              </a:ext>
            </a:extLst>
          </p:cNvPr>
          <p:cNvSpPr>
            <a:spLocks noGrp="1"/>
          </p:cNvSpPr>
          <p:nvPr>
            <p:ph type="title"/>
          </p:nvPr>
        </p:nvSpPr>
        <p:spPr>
          <a:xfrm>
            <a:off x="203200" y="201561"/>
            <a:ext cx="11785600" cy="994441"/>
          </a:xfrm>
        </p:spPr>
        <p:txBody>
          <a:bodyPr/>
          <a:lstStyle/>
          <a:p>
            <a:r>
              <a:rPr lang="de-DE" sz="3600" b="1" dirty="0">
                <a:solidFill>
                  <a:schemeClr val="tx2"/>
                </a:solidFill>
              </a:rPr>
              <a:t>Data Description Templates</a:t>
            </a:r>
          </a:p>
        </p:txBody>
      </p:sp>
      <p:sp>
        <p:nvSpPr>
          <p:cNvPr id="13" name="Rechteck 12">
            <a:hlinkClick r:id="rId6"/>
            <a:extLst>
              <a:ext uri="{FF2B5EF4-FFF2-40B4-BE49-F238E27FC236}">
                <a16:creationId xmlns:a16="http://schemas.microsoft.com/office/drawing/2014/main" id="{D08B0A8D-22C6-466B-9E81-EFDB14A42C22}"/>
              </a:ext>
            </a:extLst>
          </p:cNvPr>
          <p:cNvSpPr/>
          <p:nvPr/>
        </p:nvSpPr>
        <p:spPr bwMode="auto">
          <a:xfrm>
            <a:off x="203198" y="4958862"/>
            <a:ext cx="5241663" cy="5899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16" name="Grafik 15">
            <a:extLst>
              <a:ext uri="{FF2B5EF4-FFF2-40B4-BE49-F238E27FC236}">
                <a16:creationId xmlns:a16="http://schemas.microsoft.com/office/drawing/2014/main" id="{287E8F83-E6F9-4777-B119-E51E6CE62C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198" y="6328292"/>
            <a:ext cx="1238084" cy="419830"/>
          </a:xfrm>
          <a:prstGeom prst="rect">
            <a:avLst/>
          </a:prstGeom>
        </p:spPr>
      </p:pic>
      <p:pic>
        <p:nvPicPr>
          <p:cNvPr id="14" name="Grafik 13">
            <a:extLst>
              <a:ext uri="{FF2B5EF4-FFF2-40B4-BE49-F238E27FC236}">
                <a16:creationId xmlns:a16="http://schemas.microsoft.com/office/drawing/2014/main" id="{E0E53C5B-4ED5-4F0D-9328-5382A02087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9518" y="1262209"/>
            <a:ext cx="3999282" cy="808293"/>
          </a:xfrm>
          <a:prstGeom prst="rect">
            <a:avLst/>
          </a:prstGeom>
        </p:spPr>
      </p:pic>
    </p:spTree>
    <p:extLst>
      <p:ext uri="{BB962C8B-B14F-4D97-AF65-F5344CB8AC3E}">
        <p14:creationId xmlns:p14="http://schemas.microsoft.com/office/powerpoint/2010/main" val="208343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C21FFE4-0FEB-4228-A2BB-CE1CDF102136}"/>
              </a:ext>
            </a:extLst>
          </p:cNvPr>
          <p:cNvPicPr>
            <a:picLocks noChangeAspect="1"/>
          </p:cNvPicPr>
          <p:nvPr/>
        </p:nvPicPr>
        <p:blipFill>
          <a:blip r:embed="rId3"/>
          <a:stretch>
            <a:fillRect/>
          </a:stretch>
        </p:blipFill>
        <p:spPr>
          <a:xfrm>
            <a:off x="5054058" y="1216571"/>
            <a:ext cx="6841614" cy="5154542"/>
          </a:xfrm>
          <a:prstGeom prst="rect">
            <a:avLst/>
          </a:prstGeom>
          <a:effectLst>
            <a:outerShdw blurRad="190500" sx="102000" sy="102000" algn="ctr" rotWithShape="0">
              <a:prstClr val="black">
                <a:alpha val="40000"/>
              </a:prstClr>
            </a:outerShdw>
          </a:effectLst>
        </p:spPr>
      </p:pic>
      <p:sp>
        <p:nvSpPr>
          <p:cNvPr id="2" name="Titel 1">
            <a:extLst>
              <a:ext uri="{FF2B5EF4-FFF2-40B4-BE49-F238E27FC236}">
                <a16:creationId xmlns:a16="http://schemas.microsoft.com/office/drawing/2014/main" id="{CA01957B-C819-46B7-AA74-0774E0681FBC}"/>
              </a:ext>
            </a:extLst>
          </p:cNvPr>
          <p:cNvSpPr>
            <a:spLocks noGrp="1"/>
          </p:cNvSpPr>
          <p:nvPr>
            <p:ph type="title"/>
          </p:nvPr>
        </p:nvSpPr>
        <p:spPr>
          <a:xfrm>
            <a:off x="3025833" y="13208"/>
            <a:ext cx="9166166" cy="985684"/>
          </a:xfrm>
        </p:spPr>
        <p:txBody>
          <a:bodyPr/>
          <a:lstStyle/>
          <a:p>
            <a:pPr algn="l"/>
            <a:r>
              <a:rPr lang="de-DE" sz="3200" b="1" dirty="0">
                <a:solidFill>
                  <a:schemeClr val="tx2"/>
                </a:solidFill>
              </a:rPr>
              <a:t>Special Features: „Data in Review“ Links</a:t>
            </a:r>
          </a:p>
        </p:txBody>
      </p:sp>
      <p:sp>
        <p:nvSpPr>
          <p:cNvPr id="3" name="Inhaltsplatzhalter 2">
            <a:extLst>
              <a:ext uri="{FF2B5EF4-FFF2-40B4-BE49-F238E27FC236}">
                <a16:creationId xmlns:a16="http://schemas.microsoft.com/office/drawing/2014/main" id="{197BC495-7549-48EB-A71F-9A7577620413}"/>
              </a:ext>
            </a:extLst>
          </p:cNvPr>
          <p:cNvSpPr>
            <a:spLocks noGrp="1"/>
          </p:cNvSpPr>
          <p:nvPr>
            <p:ph idx="1"/>
          </p:nvPr>
        </p:nvSpPr>
        <p:spPr>
          <a:xfrm>
            <a:off x="165827" y="1216571"/>
            <a:ext cx="4764727" cy="3508747"/>
          </a:xfrm>
        </p:spPr>
        <p:txBody>
          <a:bodyPr/>
          <a:lstStyle/>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Link: </a:t>
            </a:r>
            <a:r>
              <a:rPr lang="de-DE" sz="1400" dirty="0">
                <a:latin typeface="Calibri" panose="020F0502020204030204" pitchFamily="34" charset="0"/>
                <a:cs typeface="Calibri" panose="020F0502020204030204" pitchFamily="34" charset="0"/>
              </a:rPr>
              <a:t>https://dataservices.gfz-potsdam.de/panmetaworks/review/9c5de649b6b30c588f9fecad56a1c71dd56d1fb4f68ada89b9340002ff84abb7/</a:t>
            </a:r>
            <a:endParaRPr lang="de-DE" sz="1100" dirty="0">
              <a:latin typeface="Calibri" panose="020F0502020204030204" pitchFamily="34" charset="0"/>
              <a:cs typeface="Calibri" panose="020F0502020204030204" pitchFamily="34" charset="0"/>
            </a:endParaRPr>
          </a:p>
          <a:p>
            <a:pPr marL="265113" indent="-265113">
              <a:lnSpc>
                <a:spcPct val="120000"/>
              </a:lnSpc>
              <a:spcAft>
                <a:spcPts val="600"/>
              </a:spcAft>
            </a:pPr>
            <a:r>
              <a:rPr lang="de-DE" sz="2400" dirty="0" err="1">
                <a:latin typeface="Calibri" panose="020F0502020204030204" pitchFamily="34" charset="0"/>
                <a:cs typeface="Calibri" panose="020F0502020204030204" pitchFamily="34" charset="0"/>
              </a:rPr>
              <a:t>Allows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access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to</a:t>
            </a:r>
            <a:r>
              <a:rPr lang="de-DE" sz="2400" dirty="0">
                <a:latin typeface="Calibri" panose="020F0502020204030204" pitchFamily="34" charset="0"/>
                <a:cs typeface="Calibri" panose="020F0502020204030204" pitchFamily="34" charset="0"/>
              </a:rPr>
              <a:t> still </a:t>
            </a:r>
            <a:r>
              <a:rPr lang="de-DE" sz="2400" dirty="0" err="1">
                <a:latin typeface="Calibri" panose="020F0502020204030204" pitchFamily="34" charset="0"/>
                <a:cs typeface="Calibri" panose="020F0502020204030204" pitchFamily="34" charset="0"/>
              </a:rPr>
              <a:t>unregistered</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data</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for</a:t>
            </a:r>
            <a:r>
              <a:rPr lang="de-DE" sz="2400" dirty="0">
                <a:latin typeface="Calibri" panose="020F0502020204030204" pitchFamily="34" charset="0"/>
                <a:cs typeface="Calibri" panose="020F0502020204030204" pitchFamily="34" charset="0"/>
              </a:rPr>
              <a:t> review </a:t>
            </a:r>
            <a:r>
              <a:rPr lang="de-DE" sz="2400" dirty="0" err="1">
                <a:latin typeface="Calibri" panose="020F0502020204030204" pitchFamily="34" charset="0"/>
                <a:cs typeface="Calibri" panose="020F0502020204030204" pitchFamily="34" charset="0"/>
              </a:rPr>
              <a:t>purposes</a:t>
            </a:r>
            <a:r>
              <a:rPr lang="de-DE" sz="2400" dirty="0">
                <a:latin typeface="Calibri" panose="020F0502020204030204" pitchFamily="34" charset="0"/>
                <a:cs typeface="Calibri" panose="020F0502020204030204" pitchFamily="34" charset="0"/>
              </a:rPr>
              <a:t>)</a:t>
            </a:r>
          </a:p>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DOI </a:t>
            </a:r>
            <a:r>
              <a:rPr lang="de-DE" sz="2400" dirty="0" err="1">
                <a:latin typeface="Calibri" panose="020F0502020204030204" pitchFamily="34" charset="0"/>
                <a:cs typeface="Calibri" panose="020F0502020204030204" pitchFamily="34" charset="0"/>
              </a:rPr>
              <a:t>is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reserved</a:t>
            </a:r>
            <a:r>
              <a:rPr lang="de-DE" sz="2400" dirty="0">
                <a:latin typeface="Calibri" panose="020F0502020204030204" pitchFamily="34" charset="0"/>
                <a:cs typeface="Calibri" panose="020F0502020204030204" pitchFamily="34" charset="0"/>
              </a:rPr>
              <a:t> and </a:t>
            </a:r>
            <a:r>
              <a:rPr lang="de-DE" sz="2400" dirty="0" err="1">
                <a:latin typeface="Calibri" panose="020F0502020204030204" pitchFamily="34" charset="0"/>
                <a:cs typeface="Calibri" panose="020F0502020204030204" pitchFamily="34" charset="0"/>
              </a:rPr>
              <a:t>citable</a:t>
            </a:r>
            <a:endParaRPr lang="de-DE" sz="2400" dirty="0">
              <a:latin typeface="Calibri" panose="020F0502020204030204" pitchFamily="34" charset="0"/>
              <a:cs typeface="Calibri" panose="020F0502020204030204" pitchFamily="34" charset="0"/>
            </a:endParaRPr>
          </a:p>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Data </a:t>
            </a:r>
            <a:r>
              <a:rPr lang="de-DE" sz="2400" dirty="0" err="1">
                <a:latin typeface="Calibri" panose="020F0502020204030204" pitchFamily="34" charset="0"/>
                <a:cs typeface="Calibri" panose="020F0502020204030204" pitchFamily="34" charset="0"/>
              </a:rPr>
              <a:t>can</a:t>
            </a:r>
            <a:r>
              <a:rPr lang="de-DE" sz="2400" dirty="0">
                <a:latin typeface="Calibri" panose="020F0502020204030204" pitchFamily="34" charset="0"/>
                <a:cs typeface="Calibri" panose="020F0502020204030204" pitchFamily="34" charset="0"/>
              </a:rPr>
              <a:t> still </a:t>
            </a:r>
            <a:r>
              <a:rPr lang="de-DE" sz="2400" dirty="0" err="1">
                <a:latin typeface="Calibri" panose="020F0502020204030204" pitchFamily="34" charset="0"/>
                <a:cs typeface="Calibri" panose="020F0502020204030204" pitchFamily="34" charset="0"/>
              </a:rPr>
              <a:t>be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changed</a:t>
            </a:r>
            <a:endParaRPr lang="de-DE" sz="2400" dirty="0">
              <a:latin typeface="Calibri" panose="020F0502020204030204" pitchFamily="34" charset="0"/>
              <a:cs typeface="Calibri" panose="020F0502020204030204" pitchFamily="34" charset="0"/>
            </a:endParaRPr>
          </a:p>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DOI </a:t>
            </a:r>
            <a:r>
              <a:rPr lang="de-DE" sz="2400" dirty="0" err="1">
                <a:latin typeface="Calibri" panose="020F0502020204030204" pitchFamily="34" charset="0"/>
                <a:cs typeface="Calibri" panose="020F0502020204030204" pitchFamily="34" charset="0"/>
              </a:rPr>
              <a:t>registration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when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paper</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is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accepted</a:t>
            </a:r>
            <a:endParaRPr lang="de-DE" sz="2400" dirty="0">
              <a:latin typeface="Calibri" panose="020F0502020204030204" pitchFamily="34" charset="0"/>
              <a:cs typeface="Calibri" panose="020F0502020204030204" pitchFamily="34" charset="0"/>
            </a:endParaRPr>
          </a:p>
        </p:txBody>
      </p:sp>
      <p:grpSp>
        <p:nvGrpSpPr>
          <p:cNvPr id="12" name="Gruppieren 11">
            <a:extLst>
              <a:ext uri="{FF2B5EF4-FFF2-40B4-BE49-F238E27FC236}">
                <a16:creationId xmlns:a16="http://schemas.microsoft.com/office/drawing/2014/main" id="{B9EF7E79-7B3C-4513-A24B-052EC59347A9}"/>
              </a:ext>
            </a:extLst>
          </p:cNvPr>
          <p:cNvGrpSpPr/>
          <p:nvPr/>
        </p:nvGrpSpPr>
        <p:grpSpPr>
          <a:xfrm>
            <a:off x="1352085" y="5074828"/>
            <a:ext cx="8158462" cy="1552285"/>
            <a:chOff x="1352085" y="5074828"/>
            <a:chExt cx="8158462" cy="1552285"/>
          </a:xfrm>
        </p:grpSpPr>
        <p:sp>
          <p:nvSpPr>
            <p:cNvPr id="10" name="Pfeil: nach rechts 9">
              <a:extLst>
                <a:ext uri="{FF2B5EF4-FFF2-40B4-BE49-F238E27FC236}">
                  <a16:creationId xmlns:a16="http://schemas.microsoft.com/office/drawing/2014/main" id="{DBC6A766-6998-41A9-BE91-378498DCEC96}"/>
                </a:ext>
              </a:extLst>
            </p:cNvPr>
            <p:cNvSpPr/>
            <p:nvPr/>
          </p:nvSpPr>
          <p:spPr bwMode="auto">
            <a:xfrm>
              <a:off x="1352085" y="5686001"/>
              <a:ext cx="904974" cy="329938"/>
            </a:xfrm>
            <a:prstGeom prst="rightArrow">
              <a:avLst/>
            </a:prstGeom>
            <a:solidFill>
              <a:srgbClr val="0A37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1" name="Textfeld 10">
              <a:extLst>
                <a:ext uri="{FF2B5EF4-FFF2-40B4-BE49-F238E27FC236}">
                  <a16:creationId xmlns:a16="http://schemas.microsoft.com/office/drawing/2014/main" id="{9CB4E9E8-23A0-48A2-9797-BBE2AB9559AD}"/>
                </a:ext>
              </a:extLst>
            </p:cNvPr>
            <p:cNvSpPr txBox="1"/>
            <p:nvPr/>
          </p:nvSpPr>
          <p:spPr>
            <a:xfrm>
              <a:off x="2548191" y="5620138"/>
              <a:ext cx="5766250" cy="461665"/>
            </a:xfrm>
            <a:prstGeom prst="rect">
              <a:avLst/>
            </a:prstGeom>
            <a:solidFill>
              <a:srgbClr val="0A3745"/>
            </a:solidFill>
          </p:spPr>
          <p:txBody>
            <a:bodyPr wrap="square" rtlCol="0">
              <a:spAutoFit/>
            </a:bodyPr>
            <a:lstStyle/>
            <a:p>
              <a:pPr algn="ctr"/>
              <a:r>
                <a:rPr lang="de-DE" spc="100" dirty="0">
                  <a:solidFill>
                    <a:schemeClr val="bg1"/>
                  </a:solidFill>
                  <a:cs typeface="Arial" panose="020B0604020202020204" pitchFamily="34" charset="0"/>
                </a:rPr>
                <a:t>JOURNAL REQUIREMENTS</a:t>
              </a:r>
            </a:p>
          </p:txBody>
        </p:sp>
        <p:pic>
          <p:nvPicPr>
            <p:cNvPr id="7" name="Picture 3">
              <a:extLst>
                <a:ext uri="{FF2B5EF4-FFF2-40B4-BE49-F238E27FC236}">
                  <a16:creationId xmlns:a16="http://schemas.microsoft.com/office/drawing/2014/main" id="{BD1162A1-9B9F-4DC7-84C8-905F9D6F4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697" y="5074828"/>
              <a:ext cx="1564850" cy="1552285"/>
            </a:xfrm>
            <a:prstGeom prst="rect">
              <a:avLst/>
            </a:prstGeom>
            <a:effectLst>
              <a:outerShdw blurRad="63500" sx="102000" sy="102000" algn="ctr" rotWithShape="0">
                <a:prstClr val="black">
                  <a:alpha val="40000"/>
                </a:prstClr>
              </a:outerShdw>
            </a:effectLst>
          </p:spPr>
        </p:pic>
      </p:grpSp>
      <p:pic>
        <p:nvPicPr>
          <p:cNvPr id="6" name="Grafik 5">
            <a:extLst>
              <a:ext uri="{FF2B5EF4-FFF2-40B4-BE49-F238E27FC236}">
                <a16:creationId xmlns:a16="http://schemas.microsoft.com/office/drawing/2014/main" id="{F32881E3-1B7C-4D57-9599-C477C839B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27" y="234160"/>
            <a:ext cx="2574375" cy="693101"/>
          </a:xfrm>
          <a:prstGeom prst="rect">
            <a:avLst/>
          </a:prstGeom>
        </p:spPr>
      </p:pic>
    </p:spTree>
    <p:extLst>
      <p:ext uri="{BB962C8B-B14F-4D97-AF65-F5344CB8AC3E}">
        <p14:creationId xmlns:p14="http://schemas.microsoft.com/office/powerpoint/2010/main" val="838199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hteck 64">
            <a:extLst>
              <a:ext uri="{FF2B5EF4-FFF2-40B4-BE49-F238E27FC236}">
                <a16:creationId xmlns:a16="http://schemas.microsoft.com/office/drawing/2014/main" id="{B4D7102F-B73B-4A7B-942F-8857435AB677}"/>
              </a:ext>
            </a:extLst>
          </p:cNvPr>
          <p:cNvSpPr/>
          <p:nvPr/>
        </p:nvSpPr>
        <p:spPr bwMode="auto">
          <a:xfrm>
            <a:off x="0" y="6015848"/>
            <a:ext cx="12192000" cy="8309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pic>
        <p:nvPicPr>
          <p:cNvPr id="64" name="Grafik 63">
            <a:extLst>
              <a:ext uri="{FF2B5EF4-FFF2-40B4-BE49-F238E27FC236}">
                <a16:creationId xmlns:a16="http://schemas.microsoft.com/office/drawing/2014/main" id="{D9B97E6F-C81D-4675-9B58-78A5C3B12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696" y="2088250"/>
            <a:ext cx="2801153" cy="3585475"/>
          </a:xfrm>
          <a:prstGeom prst="rect">
            <a:avLst/>
          </a:prstGeom>
        </p:spPr>
      </p:pic>
      <p:sp>
        <p:nvSpPr>
          <p:cNvPr id="2" name="Titel 1">
            <a:extLst>
              <a:ext uri="{FF2B5EF4-FFF2-40B4-BE49-F238E27FC236}">
                <a16:creationId xmlns:a16="http://schemas.microsoft.com/office/drawing/2014/main" id="{A7405C73-1A4D-46D0-80E5-C85BF48C06A2}"/>
              </a:ext>
            </a:extLst>
          </p:cNvPr>
          <p:cNvSpPr>
            <a:spLocks noGrp="1"/>
          </p:cNvSpPr>
          <p:nvPr>
            <p:ph type="title"/>
          </p:nvPr>
        </p:nvSpPr>
        <p:spPr>
          <a:xfrm>
            <a:off x="203200" y="0"/>
            <a:ext cx="11785600" cy="1028700"/>
          </a:xfrm>
        </p:spPr>
        <p:txBody>
          <a:bodyPr/>
          <a:lstStyle/>
          <a:p>
            <a:r>
              <a:rPr lang="de-DE" sz="4000" dirty="0"/>
              <a:t>The </a:t>
            </a:r>
            <a:r>
              <a:rPr lang="de-DE" sz="4000" dirty="0" err="1"/>
              <a:t>role</a:t>
            </a:r>
            <a:r>
              <a:rPr lang="de-DE" sz="4000" dirty="0"/>
              <a:t> </a:t>
            </a:r>
            <a:r>
              <a:rPr lang="de-DE" sz="4000" dirty="0" err="1"/>
              <a:t>of</a:t>
            </a:r>
            <a:r>
              <a:rPr lang="de-DE" sz="4000" dirty="0"/>
              <a:t> </a:t>
            </a:r>
            <a:r>
              <a:rPr lang="de-DE" sz="4000" dirty="0" err="1"/>
              <a:t>data</a:t>
            </a:r>
            <a:r>
              <a:rPr lang="de-DE" sz="4000" dirty="0"/>
              <a:t> </a:t>
            </a:r>
            <a:r>
              <a:rPr lang="de-DE" sz="4000" dirty="0" err="1"/>
              <a:t>repositories</a:t>
            </a:r>
            <a:r>
              <a:rPr lang="de-DE" sz="4000" dirty="0"/>
              <a:t> </a:t>
            </a:r>
            <a:r>
              <a:rPr lang="de-DE" sz="4000" dirty="0" err="1"/>
              <a:t>for</a:t>
            </a:r>
            <a:r>
              <a:rPr lang="de-DE" sz="4000" dirty="0"/>
              <a:t> Open Science</a:t>
            </a:r>
          </a:p>
        </p:txBody>
      </p:sp>
      <p:sp>
        <p:nvSpPr>
          <p:cNvPr id="70" name="Textfeld 69">
            <a:extLst>
              <a:ext uri="{FF2B5EF4-FFF2-40B4-BE49-F238E27FC236}">
                <a16:creationId xmlns:a16="http://schemas.microsoft.com/office/drawing/2014/main" id="{953F7376-92EE-4FE2-A825-C08EC779297C}"/>
              </a:ext>
            </a:extLst>
          </p:cNvPr>
          <p:cNvSpPr txBox="1"/>
          <p:nvPr/>
        </p:nvSpPr>
        <p:spPr>
          <a:xfrm>
            <a:off x="321268" y="6155334"/>
            <a:ext cx="11384202"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864"/>
                </a:solidFill>
                <a:effectLst/>
                <a:uLnTx/>
                <a:uFillTx/>
                <a:latin typeface="Inter"/>
                <a:ea typeface="+mn-ea"/>
                <a:cs typeface="+mn-cs"/>
              </a:rPr>
              <a:t>Domain repositories support </a:t>
            </a:r>
            <a:r>
              <a:rPr kumimoji="0" lang="de-DE" sz="2800" b="0" i="0" u="none" strike="noStrike" kern="1200" cap="none" spc="0" normalizeH="0" baseline="0" noProof="0" dirty="0" err="1">
                <a:ln>
                  <a:noFill/>
                </a:ln>
                <a:solidFill>
                  <a:srgbClr val="002864"/>
                </a:solidFill>
                <a:effectLst/>
                <a:uLnTx/>
                <a:uFillTx/>
                <a:latin typeface="Inter"/>
                <a:ea typeface="+mn-ea"/>
                <a:cs typeface="+mn-cs"/>
              </a:rPr>
              <a:t>researchers</a:t>
            </a:r>
            <a:r>
              <a:rPr kumimoji="0" lang="de-DE" sz="2800" b="0" i="0" u="none" strike="noStrike" kern="1200" cap="none" spc="0" normalizeH="0" baseline="0" noProof="0" dirty="0">
                <a:ln>
                  <a:noFill/>
                </a:ln>
                <a:solidFill>
                  <a:srgbClr val="002864"/>
                </a:solidFill>
                <a:effectLst/>
                <a:uLnTx/>
                <a:uFillTx/>
                <a:latin typeface="Inter"/>
                <a:ea typeface="+mn-ea"/>
                <a:cs typeface="+mn-cs"/>
              </a:rPr>
              <a:t> to make </a:t>
            </a:r>
            <a:r>
              <a:rPr kumimoji="0" lang="de-DE" sz="2800" b="0" i="0" u="none" strike="noStrike" kern="1200" cap="none" spc="0" normalizeH="0" baseline="0" noProof="0" dirty="0" err="1">
                <a:ln>
                  <a:noFill/>
                </a:ln>
                <a:solidFill>
                  <a:srgbClr val="002864"/>
                </a:solidFill>
                <a:effectLst/>
                <a:uLnTx/>
                <a:uFillTx/>
                <a:latin typeface="Inter"/>
                <a:ea typeface="+mn-ea"/>
                <a:cs typeface="+mn-cs"/>
              </a:rPr>
              <a:t>their</a:t>
            </a:r>
            <a:r>
              <a:rPr kumimoji="0" lang="de-DE" sz="2800" b="0" i="0" u="none" strike="noStrike" kern="1200" cap="none" spc="0" normalizeH="0" baseline="0" noProof="0" dirty="0">
                <a:ln>
                  <a:noFill/>
                </a:ln>
                <a:solidFill>
                  <a:srgbClr val="002864"/>
                </a:solidFill>
                <a:effectLst/>
                <a:uLnTx/>
                <a:uFillTx/>
                <a:latin typeface="Inter"/>
                <a:ea typeface="+mn-ea"/>
                <a:cs typeface="+mn-cs"/>
              </a:rPr>
              <a:t> </a:t>
            </a:r>
            <a:r>
              <a:rPr kumimoji="0" lang="de-DE" sz="2800" b="0" i="0" u="none" strike="noStrike" kern="1200" cap="none" spc="0" normalizeH="0" baseline="0" noProof="0" dirty="0" err="1">
                <a:ln>
                  <a:noFill/>
                </a:ln>
                <a:solidFill>
                  <a:srgbClr val="002864"/>
                </a:solidFill>
                <a:effectLst/>
                <a:uLnTx/>
                <a:uFillTx/>
                <a:latin typeface="Inter"/>
                <a:ea typeface="+mn-ea"/>
                <a:cs typeface="+mn-cs"/>
              </a:rPr>
              <a:t>data</a:t>
            </a:r>
            <a:r>
              <a:rPr kumimoji="0" lang="de-DE" sz="2800" b="0" i="0" u="none" strike="noStrike" kern="1200" cap="none" spc="0" normalizeH="0" baseline="0" noProof="0" dirty="0">
                <a:ln>
                  <a:noFill/>
                </a:ln>
                <a:solidFill>
                  <a:srgbClr val="002864"/>
                </a:solidFill>
                <a:effectLst/>
                <a:uLnTx/>
                <a:uFillTx/>
                <a:latin typeface="Inter"/>
                <a:ea typeface="+mn-ea"/>
                <a:cs typeface="+mn-cs"/>
              </a:rPr>
              <a:t> FAIR!</a:t>
            </a:r>
          </a:p>
        </p:txBody>
      </p:sp>
      <p:grpSp>
        <p:nvGrpSpPr>
          <p:cNvPr id="73" name="Gruppieren 72">
            <a:extLst>
              <a:ext uri="{FF2B5EF4-FFF2-40B4-BE49-F238E27FC236}">
                <a16:creationId xmlns:a16="http://schemas.microsoft.com/office/drawing/2014/main" id="{24C8300A-00CE-4F09-8729-C63F25A5701D}"/>
              </a:ext>
            </a:extLst>
          </p:cNvPr>
          <p:cNvGrpSpPr/>
          <p:nvPr/>
        </p:nvGrpSpPr>
        <p:grpSpPr>
          <a:xfrm>
            <a:off x="1211700" y="8311695"/>
            <a:ext cx="1321672" cy="1085060"/>
            <a:chOff x="5765941" y="1029734"/>
            <a:chExt cx="3035990" cy="2440463"/>
          </a:xfrm>
        </p:grpSpPr>
        <p:pic>
          <p:nvPicPr>
            <p:cNvPr id="103" name="Grafik 102">
              <a:extLst>
                <a:ext uri="{FF2B5EF4-FFF2-40B4-BE49-F238E27FC236}">
                  <a16:creationId xmlns:a16="http://schemas.microsoft.com/office/drawing/2014/main" id="{9E721B26-9C2A-4556-953C-B1AE832912EE}"/>
                </a:ext>
              </a:extLst>
            </p:cNvPr>
            <p:cNvPicPr>
              <a:picLocks noChangeAspect="1"/>
            </p:cNvPicPr>
            <p:nvPr/>
          </p:nvPicPr>
          <p:blipFill rotWithShape="1">
            <a:blip r:embed="rId4"/>
            <a:srcRect b="5229"/>
            <a:stretch/>
          </p:blipFill>
          <p:spPr>
            <a:xfrm rot="386710">
              <a:off x="5765941" y="1029734"/>
              <a:ext cx="2968503" cy="1519101"/>
            </a:xfrm>
            <a:prstGeom prst="rect">
              <a:avLst/>
            </a:prstGeom>
            <a:solidFill>
              <a:schemeClr val="bg1"/>
            </a:solidFill>
            <a:ln>
              <a:solidFill>
                <a:schemeClr val="tx1"/>
              </a:solidFill>
            </a:ln>
            <a:effectLst/>
          </p:spPr>
        </p:pic>
        <p:pic>
          <p:nvPicPr>
            <p:cNvPr id="104" name="Grafik 103">
              <a:extLst>
                <a:ext uri="{FF2B5EF4-FFF2-40B4-BE49-F238E27FC236}">
                  <a16:creationId xmlns:a16="http://schemas.microsoft.com/office/drawing/2014/main" id="{FE508689-D3A4-4DB8-BD1A-E7C960EFD6AD}"/>
                </a:ext>
              </a:extLst>
            </p:cNvPr>
            <p:cNvPicPr>
              <a:picLocks noChangeAspect="1"/>
            </p:cNvPicPr>
            <p:nvPr/>
          </p:nvPicPr>
          <p:blipFill>
            <a:blip r:embed="rId5"/>
            <a:stretch>
              <a:fillRect/>
            </a:stretch>
          </p:blipFill>
          <p:spPr>
            <a:xfrm rot="689581">
              <a:off x="5840736" y="1461043"/>
              <a:ext cx="2961195" cy="1534371"/>
            </a:xfrm>
            <a:prstGeom prst="rect">
              <a:avLst/>
            </a:prstGeom>
            <a:solidFill>
              <a:schemeClr val="bg1"/>
            </a:solidFill>
            <a:ln>
              <a:solidFill>
                <a:schemeClr val="tx1"/>
              </a:solidFill>
            </a:ln>
            <a:effectLst/>
          </p:spPr>
        </p:pic>
        <p:pic>
          <p:nvPicPr>
            <p:cNvPr id="105" name="Grafik 104">
              <a:extLst>
                <a:ext uri="{FF2B5EF4-FFF2-40B4-BE49-F238E27FC236}">
                  <a16:creationId xmlns:a16="http://schemas.microsoft.com/office/drawing/2014/main" id="{3C641603-AEC4-4618-841A-68C1224A8904}"/>
                </a:ext>
              </a:extLst>
            </p:cNvPr>
            <p:cNvPicPr>
              <a:picLocks noChangeAspect="1"/>
            </p:cNvPicPr>
            <p:nvPr/>
          </p:nvPicPr>
          <p:blipFill>
            <a:blip r:embed="rId6"/>
            <a:stretch>
              <a:fillRect/>
            </a:stretch>
          </p:blipFill>
          <p:spPr>
            <a:xfrm rot="1405083">
              <a:off x="5776988" y="1951096"/>
              <a:ext cx="2968502" cy="1519101"/>
            </a:xfrm>
            <a:prstGeom prst="rect">
              <a:avLst/>
            </a:prstGeom>
            <a:solidFill>
              <a:schemeClr val="bg1"/>
            </a:solidFill>
            <a:ln>
              <a:solidFill>
                <a:schemeClr val="tx1"/>
              </a:solidFill>
            </a:ln>
            <a:effectLst/>
          </p:spPr>
        </p:pic>
      </p:grpSp>
      <p:sp>
        <p:nvSpPr>
          <p:cNvPr id="74" name="Pfeil: nach rechts 73">
            <a:extLst>
              <a:ext uri="{FF2B5EF4-FFF2-40B4-BE49-F238E27FC236}">
                <a16:creationId xmlns:a16="http://schemas.microsoft.com/office/drawing/2014/main" id="{3399EFD9-DE74-43B5-A50A-FB6BDEA9802A}"/>
              </a:ext>
            </a:extLst>
          </p:cNvPr>
          <p:cNvSpPr/>
          <p:nvPr/>
        </p:nvSpPr>
        <p:spPr bwMode="auto">
          <a:xfrm>
            <a:off x="3823312" y="10420685"/>
            <a:ext cx="697340" cy="212081"/>
          </a:xfrm>
          <a:prstGeom prst="rightArrow">
            <a:avLst/>
          </a:prstGeom>
          <a:solidFill>
            <a:srgbClr val="619E6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pic>
        <p:nvPicPr>
          <p:cNvPr id="79" name="Grafik 78">
            <a:extLst>
              <a:ext uri="{FF2B5EF4-FFF2-40B4-BE49-F238E27FC236}">
                <a16:creationId xmlns:a16="http://schemas.microsoft.com/office/drawing/2014/main" id="{6B71B13F-D551-4329-A8FA-DDEDBC3C81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6041" y="8517919"/>
            <a:ext cx="2457207" cy="3145224"/>
          </a:xfrm>
          <a:prstGeom prst="rect">
            <a:avLst/>
          </a:prstGeom>
        </p:spPr>
      </p:pic>
      <p:grpSp>
        <p:nvGrpSpPr>
          <p:cNvPr id="16" name="Gruppieren 15">
            <a:extLst>
              <a:ext uri="{FF2B5EF4-FFF2-40B4-BE49-F238E27FC236}">
                <a16:creationId xmlns:a16="http://schemas.microsoft.com/office/drawing/2014/main" id="{6D7D332F-C751-4A55-B1F5-B9A93B254A8F}"/>
              </a:ext>
            </a:extLst>
          </p:cNvPr>
          <p:cNvGrpSpPr/>
          <p:nvPr/>
        </p:nvGrpSpPr>
        <p:grpSpPr>
          <a:xfrm>
            <a:off x="357708" y="3028458"/>
            <a:ext cx="1416984" cy="2090107"/>
            <a:chOff x="524456" y="9524966"/>
            <a:chExt cx="1416984" cy="2090107"/>
          </a:xfrm>
        </p:grpSpPr>
        <p:pic>
          <p:nvPicPr>
            <p:cNvPr id="80" name="Grafik 79" descr="Statistik">
              <a:extLst>
                <a:ext uri="{FF2B5EF4-FFF2-40B4-BE49-F238E27FC236}">
                  <a16:creationId xmlns:a16="http://schemas.microsoft.com/office/drawing/2014/main" id="{AE7F099C-2AA9-4E14-A72C-0040714744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456" y="9524966"/>
              <a:ext cx="595416" cy="595416"/>
            </a:xfrm>
            <a:prstGeom prst="rect">
              <a:avLst/>
            </a:prstGeom>
          </p:spPr>
        </p:pic>
        <p:pic>
          <p:nvPicPr>
            <p:cNvPr id="81" name="Grafik 80" descr="Diskette">
              <a:extLst>
                <a:ext uri="{FF2B5EF4-FFF2-40B4-BE49-F238E27FC236}">
                  <a16:creationId xmlns:a16="http://schemas.microsoft.com/office/drawing/2014/main" id="{99A147F7-3A24-4484-ADE5-68B8F0FD358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909" y="10368989"/>
              <a:ext cx="580109" cy="580109"/>
            </a:xfrm>
            <a:prstGeom prst="rect">
              <a:avLst/>
            </a:prstGeom>
          </p:spPr>
        </p:pic>
        <p:pic>
          <p:nvPicPr>
            <p:cNvPr id="82" name="Grafik 81" descr="Dokument">
              <a:extLst>
                <a:ext uri="{FF2B5EF4-FFF2-40B4-BE49-F238E27FC236}">
                  <a16:creationId xmlns:a16="http://schemas.microsoft.com/office/drawing/2014/main" id="{E038C462-0D39-45F6-8E73-E183BF5AEEB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55303" y="9552563"/>
              <a:ext cx="686137" cy="686137"/>
            </a:xfrm>
            <a:prstGeom prst="rect">
              <a:avLst/>
            </a:prstGeom>
          </p:spPr>
        </p:pic>
        <p:pic>
          <p:nvPicPr>
            <p:cNvPr id="83" name="Grafik 82" descr="Stimme">
              <a:extLst>
                <a:ext uri="{FF2B5EF4-FFF2-40B4-BE49-F238E27FC236}">
                  <a16:creationId xmlns:a16="http://schemas.microsoft.com/office/drawing/2014/main" id="{AEA2AE7B-BF54-48A6-BF83-E90CC998D7A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471" y="11019659"/>
              <a:ext cx="595414" cy="595414"/>
            </a:xfrm>
            <a:prstGeom prst="rect">
              <a:avLst/>
            </a:prstGeom>
          </p:spPr>
        </p:pic>
      </p:grpSp>
      <p:grpSp>
        <p:nvGrpSpPr>
          <p:cNvPr id="15" name="Gruppieren 14">
            <a:extLst>
              <a:ext uri="{FF2B5EF4-FFF2-40B4-BE49-F238E27FC236}">
                <a16:creationId xmlns:a16="http://schemas.microsoft.com/office/drawing/2014/main" id="{2DD9DD4B-9BE8-4103-8B19-672EB72A4986}"/>
              </a:ext>
            </a:extLst>
          </p:cNvPr>
          <p:cNvGrpSpPr/>
          <p:nvPr/>
        </p:nvGrpSpPr>
        <p:grpSpPr>
          <a:xfrm>
            <a:off x="8083093" y="1897004"/>
            <a:ext cx="3905707" cy="3519461"/>
            <a:chOff x="7611133" y="8143682"/>
            <a:chExt cx="3905707" cy="3519461"/>
          </a:xfrm>
        </p:grpSpPr>
        <p:pic>
          <p:nvPicPr>
            <p:cNvPr id="101" name="Grafik 100">
              <a:extLst>
                <a:ext uri="{FF2B5EF4-FFF2-40B4-BE49-F238E27FC236}">
                  <a16:creationId xmlns:a16="http://schemas.microsoft.com/office/drawing/2014/main" id="{BD2B7220-2897-4B53-8A1C-8062C8D5D1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59391" y="8143682"/>
              <a:ext cx="720261" cy="647071"/>
            </a:xfrm>
            <a:prstGeom prst="rect">
              <a:avLst/>
            </a:prstGeom>
          </p:spPr>
        </p:pic>
        <p:pic>
          <p:nvPicPr>
            <p:cNvPr id="102" name="Grafik 101">
              <a:extLst>
                <a:ext uri="{FF2B5EF4-FFF2-40B4-BE49-F238E27FC236}">
                  <a16:creationId xmlns:a16="http://schemas.microsoft.com/office/drawing/2014/main" id="{0120656F-9450-48BD-9E6E-457F848F83E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296102" y="8165450"/>
              <a:ext cx="653412" cy="635039"/>
            </a:xfrm>
            <a:prstGeom prst="rect">
              <a:avLst/>
            </a:prstGeom>
          </p:spPr>
        </p:pic>
        <p:sp>
          <p:nvSpPr>
            <p:cNvPr id="76" name="Pfeil: nach rechts 75">
              <a:extLst>
                <a:ext uri="{FF2B5EF4-FFF2-40B4-BE49-F238E27FC236}">
                  <a16:creationId xmlns:a16="http://schemas.microsoft.com/office/drawing/2014/main" id="{519A0C65-6078-4756-9C66-935BAACCFEDA}"/>
                </a:ext>
              </a:extLst>
            </p:cNvPr>
            <p:cNvSpPr/>
            <p:nvPr/>
          </p:nvSpPr>
          <p:spPr bwMode="auto">
            <a:xfrm rot="19275391">
              <a:off x="7611133" y="8989795"/>
              <a:ext cx="697340" cy="212081"/>
            </a:xfrm>
            <a:prstGeom prst="rightArrow">
              <a:avLst/>
            </a:prstGeom>
            <a:solidFill>
              <a:srgbClr val="619E6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77" name="Pfeil: nach rechts 76">
              <a:extLst>
                <a:ext uri="{FF2B5EF4-FFF2-40B4-BE49-F238E27FC236}">
                  <a16:creationId xmlns:a16="http://schemas.microsoft.com/office/drawing/2014/main" id="{471E8BCF-FE0F-4608-9C68-13B175785B66}"/>
                </a:ext>
              </a:extLst>
            </p:cNvPr>
            <p:cNvSpPr/>
            <p:nvPr/>
          </p:nvSpPr>
          <p:spPr bwMode="auto">
            <a:xfrm>
              <a:off x="7810526" y="9634675"/>
              <a:ext cx="697340" cy="212081"/>
            </a:xfrm>
            <a:prstGeom prst="rightArrow">
              <a:avLst/>
            </a:prstGeom>
            <a:solidFill>
              <a:srgbClr val="619E6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sp>
          <p:nvSpPr>
            <p:cNvPr id="78" name="Pfeil: nach rechts 77">
              <a:extLst>
                <a:ext uri="{FF2B5EF4-FFF2-40B4-BE49-F238E27FC236}">
                  <a16:creationId xmlns:a16="http://schemas.microsoft.com/office/drawing/2014/main" id="{4EB83F3D-8C3E-41FE-B2E3-C25ADFEC485E}"/>
                </a:ext>
              </a:extLst>
            </p:cNvPr>
            <p:cNvSpPr/>
            <p:nvPr/>
          </p:nvSpPr>
          <p:spPr bwMode="auto">
            <a:xfrm rot="1784612">
              <a:off x="7739011" y="10319585"/>
              <a:ext cx="697340" cy="212081"/>
            </a:xfrm>
            <a:prstGeom prst="rightArrow">
              <a:avLst/>
            </a:prstGeom>
            <a:solidFill>
              <a:srgbClr val="619E6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pic>
          <p:nvPicPr>
            <p:cNvPr id="84" name="Picture 2">
              <a:extLst>
                <a:ext uri="{FF2B5EF4-FFF2-40B4-BE49-F238E27FC236}">
                  <a16:creationId xmlns:a16="http://schemas.microsoft.com/office/drawing/2014/main" id="{7337D3F0-301A-481E-A4E1-89CCAB6D45E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07866" y="10714024"/>
              <a:ext cx="3008974" cy="949119"/>
            </a:xfrm>
            <a:prstGeom prst="rect">
              <a:avLst/>
            </a:prstGeom>
            <a:noFill/>
            <a:extLst>
              <a:ext uri="{909E8E84-426E-40DD-AFC4-6F175D3DCCD1}">
                <a14:hiddenFill xmlns:a14="http://schemas.microsoft.com/office/drawing/2010/main">
                  <a:solidFill>
                    <a:srgbClr val="FFFFFF"/>
                  </a:solidFill>
                </a14:hiddenFill>
              </a:ext>
            </a:extLst>
          </p:spPr>
        </p:pic>
        <p:pic>
          <p:nvPicPr>
            <p:cNvPr id="97" name="Inhaltsplatzhalter 4">
              <a:extLst>
                <a:ext uri="{FF2B5EF4-FFF2-40B4-BE49-F238E27FC236}">
                  <a16:creationId xmlns:a16="http://schemas.microsoft.com/office/drawing/2014/main" id="{84A7F5F4-14D9-4726-A1D9-8019121EBEA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bwMode="auto">
            <a:xfrm>
              <a:off x="9075075" y="9204204"/>
              <a:ext cx="583756" cy="5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Grafik 97">
              <a:extLst>
                <a:ext uri="{FF2B5EF4-FFF2-40B4-BE49-F238E27FC236}">
                  <a16:creationId xmlns:a16="http://schemas.microsoft.com/office/drawing/2014/main" id="{BFAD10AF-BD5A-41FE-8B5E-D6EA04A8FC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30608" y="9415788"/>
              <a:ext cx="740640" cy="744343"/>
            </a:xfrm>
            <a:prstGeom prst="rect">
              <a:avLst/>
            </a:prstGeom>
          </p:spPr>
        </p:pic>
        <p:pic>
          <p:nvPicPr>
            <p:cNvPr id="99" name="Grafik 98">
              <a:extLst>
                <a:ext uri="{FF2B5EF4-FFF2-40B4-BE49-F238E27FC236}">
                  <a16:creationId xmlns:a16="http://schemas.microsoft.com/office/drawing/2014/main" id="{263246F3-4A61-41A5-8255-E2B0EF5A0F1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75075" y="9911376"/>
              <a:ext cx="1245028" cy="408079"/>
            </a:xfrm>
            <a:prstGeom prst="rect">
              <a:avLst/>
            </a:prstGeom>
          </p:spPr>
        </p:pic>
        <p:pic>
          <p:nvPicPr>
            <p:cNvPr id="100" name="Grafik 99">
              <a:extLst>
                <a:ext uri="{FF2B5EF4-FFF2-40B4-BE49-F238E27FC236}">
                  <a16:creationId xmlns:a16="http://schemas.microsoft.com/office/drawing/2014/main" id="{91B8FD8D-B997-4006-B729-CB8C37B0EAC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822772" y="9195057"/>
              <a:ext cx="602050" cy="602050"/>
            </a:xfrm>
            <a:prstGeom prst="rect">
              <a:avLst/>
            </a:prstGeom>
          </p:spPr>
        </p:pic>
      </p:grpSp>
      <p:grpSp>
        <p:nvGrpSpPr>
          <p:cNvPr id="18" name="Gruppieren 17">
            <a:extLst>
              <a:ext uri="{FF2B5EF4-FFF2-40B4-BE49-F238E27FC236}">
                <a16:creationId xmlns:a16="http://schemas.microsoft.com/office/drawing/2014/main" id="{38DD0723-3CDB-492F-A6DE-D5E3B4A65C1B}"/>
              </a:ext>
            </a:extLst>
          </p:cNvPr>
          <p:cNvGrpSpPr/>
          <p:nvPr/>
        </p:nvGrpSpPr>
        <p:grpSpPr>
          <a:xfrm>
            <a:off x="3639574" y="1606883"/>
            <a:ext cx="4073907" cy="4099702"/>
            <a:chOff x="3639574" y="1606883"/>
            <a:chExt cx="4073907" cy="4099702"/>
          </a:xfrm>
        </p:grpSpPr>
        <p:grpSp>
          <p:nvGrpSpPr>
            <p:cNvPr id="17" name="Gruppieren 16">
              <a:extLst>
                <a:ext uri="{FF2B5EF4-FFF2-40B4-BE49-F238E27FC236}">
                  <a16:creationId xmlns:a16="http://schemas.microsoft.com/office/drawing/2014/main" id="{962FDD6C-6A6F-4F37-B0EA-B589E03D05F5}"/>
                </a:ext>
              </a:extLst>
            </p:cNvPr>
            <p:cNvGrpSpPr/>
            <p:nvPr/>
          </p:nvGrpSpPr>
          <p:grpSpPr>
            <a:xfrm>
              <a:off x="3639574" y="1606883"/>
              <a:ext cx="4073907" cy="4099702"/>
              <a:chOff x="3639574" y="1606883"/>
              <a:chExt cx="4073907" cy="4099702"/>
            </a:xfrm>
          </p:grpSpPr>
          <p:sp>
            <p:nvSpPr>
              <p:cNvPr id="44" name="Pfeil: nach rechts 43">
                <a:extLst>
                  <a:ext uri="{FF2B5EF4-FFF2-40B4-BE49-F238E27FC236}">
                    <a16:creationId xmlns:a16="http://schemas.microsoft.com/office/drawing/2014/main" id="{38F065CA-8342-4F3F-8D22-9A57E001C27F}"/>
                  </a:ext>
                </a:extLst>
              </p:cNvPr>
              <p:cNvSpPr/>
              <p:nvPr/>
            </p:nvSpPr>
            <p:spPr bwMode="auto">
              <a:xfrm>
                <a:off x="3639574" y="3532909"/>
                <a:ext cx="814291" cy="247650"/>
              </a:xfrm>
              <a:prstGeom prst="rightArrow">
                <a:avLst/>
              </a:prstGeom>
              <a:solidFill>
                <a:srgbClr val="619E6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grpSp>
            <p:nvGrpSpPr>
              <p:cNvPr id="86" name="Gruppieren 85">
                <a:extLst>
                  <a:ext uri="{FF2B5EF4-FFF2-40B4-BE49-F238E27FC236}">
                    <a16:creationId xmlns:a16="http://schemas.microsoft.com/office/drawing/2014/main" id="{AD52348C-8391-41C8-8282-23687FB42A6D}"/>
                  </a:ext>
                </a:extLst>
              </p:cNvPr>
              <p:cNvGrpSpPr/>
              <p:nvPr/>
            </p:nvGrpSpPr>
            <p:grpSpPr>
              <a:xfrm>
                <a:off x="4709348" y="1606883"/>
                <a:ext cx="3004133" cy="4099702"/>
                <a:chOff x="4500554" y="1395426"/>
                <a:chExt cx="3223727" cy="4399380"/>
              </a:xfrm>
            </p:grpSpPr>
            <p:grpSp>
              <p:nvGrpSpPr>
                <p:cNvPr id="87" name="Gruppieren 86">
                  <a:extLst>
                    <a:ext uri="{FF2B5EF4-FFF2-40B4-BE49-F238E27FC236}">
                      <a16:creationId xmlns:a16="http://schemas.microsoft.com/office/drawing/2014/main" id="{B8597748-14B6-429A-BFEB-A52675408558}"/>
                    </a:ext>
                  </a:extLst>
                </p:cNvPr>
                <p:cNvGrpSpPr/>
                <p:nvPr/>
              </p:nvGrpSpPr>
              <p:grpSpPr>
                <a:xfrm>
                  <a:off x="4500554" y="1395426"/>
                  <a:ext cx="3223727" cy="4399380"/>
                  <a:chOff x="4563176" y="1929802"/>
                  <a:chExt cx="3223727" cy="4399380"/>
                </a:xfrm>
              </p:grpSpPr>
              <p:sp>
                <p:nvSpPr>
                  <p:cNvPr id="90" name="Rechteck 89">
                    <a:extLst>
                      <a:ext uri="{FF2B5EF4-FFF2-40B4-BE49-F238E27FC236}">
                        <a16:creationId xmlns:a16="http://schemas.microsoft.com/office/drawing/2014/main" id="{31131D47-A6AD-4433-8C2F-CE12419899BF}"/>
                      </a:ext>
                    </a:extLst>
                  </p:cNvPr>
                  <p:cNvSpPr/>
                  <p:nvPr/>
                </p:nvSpPr>
                <p:spPr bwMode="auto">
                  <a:xfrm>
                    <a:off x="4563176" y="1929802"/>
                    <a:ext cx="3223727" cy="439938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200" b="0"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Inter" panose="02000503000000020004" pitchFamily="2" charset="0"/>
                    </a:endParaRPr>
                  </a:p>
                </p:txBody>
              </p:sp>
              <p:grpSp>
                <p:nvGrpSpPr>
                  <p:cNvPr id="91" name="Gruppieren 90">
                    <a:extLst>
                      <a:ext uri="{FF2B5EF4-FFF2-40B4-BE49-F238E27FC236}">
                        <a16:creationId xmlns:a16="http://schemas.microsoft.com/office/drawing/2014/main" id="{5D78B0C5-1556-470A-8D79-69EDA05C9E1E}"/>
                      </a:ext>
                    </a:extLst>
                  </p:cNvPr>
                  <p:cNvGrpSpPr/>
                  <p:nvPr/>
                </p:nvGrpSpPr>
                <p:grpSpPr>
                  <a:xfrm>
                    <a:off x="4765068" y="2636301"/>
                    <a:ext cx="2828081" cy="2790495"/>
                    <a:chOff x="5639757" y="3188872"/>
                    <a:chExt cx="2223319" cy="2193771"/>
                  </a:xfrm>
                </p:grpSpPr>
                <p:pic>
                  <p:nvPicPr>
                    <p:cNvPr id="96" name="Grafik 95">
                      <a:extLst>
                        <a:ext uri="{FF2B5EF4-FFF2-40B4-BE49-F238E27FC236}">
                          <a16:creationId xmlns:a16="http://schemas.microsoft.com/office/drawing/2014/main" id="{866D6A8B-AE71-4FEA-905D-1AC496EA60E0}"/>
                        </a:ext>
                      </a:extLst>
                    </p:cNvPr>
                    <p:cNvPicPr>
                      <a:picLocks noChangeAspect="1"/>
                    </p:cNvPicPr>
                    <p:nvPr/>
                  </p:nvPicPr>
                  <p:blipFill rotWithShape="1">
                    <a:blip r:embed="rId23"/>
                    <a:srcRect l="12808" t="11871" r="16883" b="38192"/>
                    <a:stretch/>
                  </p:blipFill>
                  <p:spPr>
                    <a:xfrm>
                      <a:off x="5641895" y="3188872"/>
                      <a:ext cx="2221181" cy="1422537"/>
                    </a:xfrm>
                    <a:prstGeom prst="rect">
                      <a:avLst/>
                    </a:prstGeom>
                    <a:solidFill>
                      <a:schemeClr val="bg1"/>
                    </a:solidFill>
                    <a:effectLst/>
                  </p:spPr>
                </p:pic>
                <p:pic>
                  <p:nvPicPr>
                    <p:cNvPr id="93" name="Grafik 92">
                      <a:extLst>
                        <a:ext uri="{FF2B5EF4-FFF2-40B4-BE49-F238E27FC236}">
                          <a16:creationId xmlns:a16="http://schemas.microsoft.com/office/drawing/2014/main" id="{DA0B4018-B37D-46BE-9EA4-CB143DED086E}"/>
                        </a:ext>
                      </a:extLst>
                    </p:cNvPr>
                    <p:cNvPicPr>
                      <a:picLocks noChangeAspect="1"/>
                    </p:cNvPicPr>
                    <p:nvPr/>
                  </p:nvPicPr>
                  <p:blipFill rotWithShape="1">
                    <a:blip r:embed="rId24"/>
                    <a:srcRect r="10679"/>
                    <a:stretch/>
                  </p:blipFill>
                  <p:spPr>
                    <a:xfrm>
                      <a:off x="5639757" y="4708393"/>
                      <a:ext cx="1076573" cy="650939"/>
                    </a:xfrm>
                    <a:prstGeom prst="rect">
                      <a:avLst/>
                    </a:prstGeom>
                    <a:effectLst/>
                  </p:spPr>
                </p:pic>
                <p:pic>
                  <p:nvPicPr>
                    <p:cNvPr id="94" name="Grafik 93">
                      <a:extLst>
                        <a:ext uri="{FF2B5EF4-FFF2-40B4-BE49-F238E27FC236}">
                          <a16:creationId xmlns:a16="http://schemas.microsoft.com/office/drawing/2014/main" id="{E1E0785B-0A3B-4006-B0CE-D88A59CB4BFB}"/>
                        </a:ext>
                      </a:extLst>
                    </p:cNvPr>
                    <p:cNvPicPr>
                      <a:picLocks noChangeAspect="1"/>
                    </p:cNvPicPr>
                    <p:nvPr/>
                  </p:nvPicPr>
                  <p:blipFill rotWithShape="1">
                    <a:blip r:embed="rId25"/>
                    <a:srcRect b="47810"/>
                    <a:stretch/>
                  </p:blipFill>
                  <p:spPr>
                    <a:xfrm>
                      <a:off x="6786504" y="4731704"/>
                      <a:ext cx="1076571" cy="650939"/>
                    </a:xfrm>
                    <a:prstGeom prst="rect">
                      <a:avLst/>
                    </a:prstGeom>
                    <a:effectLst/>
                  </p:spPr>
                </p:pic>
              </p:grpSp>
            </p:grpSp>
            <p:pic>
              <p:nvPicPr>
                <p:cNvPr id="88" name="Grafik 87">
                  <a:extLst>
                    <a:ext uri="{FF2B5EF4-FFF2-40B4-BE49-F238E27FC236}">
                      <a16:creationId xmlns:a16="http://schemas.microsoft.com/office/drawing/2014/main" id="{E4DC0A1F-A487-437F-A016-14F46B5C54DF}"/>
                    </a:ext>
                  </a:extLst>
                </p:cNvPr>
                <p:cNvPicPr>
                  <a:picLocks noChangeAspect="1"/>
                </p:cNvPicPr>
                <p:nvPr/>
              </p:nvPicPr>
              <p:blipFill rotWithShape="1">
                <a:blip r:embed="rId26"/>
                <a:srcRect b="24145"/>
                <a:stretch/>
              </p:blipFill>
              <p:spPr>
                <a:xfrm>
                  <a:off x="5899895" y="5043487"/>
                  <a:ext cx="1630631" cy="600251"/>
                </a:xfrm>
                <a:prstGeom prst="rect">
                  <a:avLst/>
                </a:prstGeom>
              </p:spPr>
            </p:pic>
            <p:sp>
              <p:nvSpPr>
                <p:cNvPr id="89" name="Textfeld 88">
                  <a:extLst>
                    <a:ext uri="{FF2B5EF4-FFF2-40B4-BE49-F238E27FC236}">
                      <a16:creationId xmlns:a16="http://schemas.microsoft.com/office/drawing/2014/main" id="{CFF9E870-0254-45A7-A3D6-50769351E017}"/>
                    </a:ext>
                  </a:extLst>
                </p:cNvPr>
                <p:cNvSpPr txBox="1"/>
                <p:nvPr/>
              </p:nvSpPr>
              <p:spPr>
                <a:xfrm>
                  <a:off x="4624364" y="5158946"/>
                  <a:ext cx="1369410" cy="36330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600" b="1" i="0" u="none" strike="noStrike" kern="1200" cap="small" spc="0" normalizeH="0" baseline="0" noProof="0" dirty="0" err="1">
                      <a:ln>
                        <a:noFill/>
                      </a:ln>
                      <a:solidFill>
                        <a:srgbClr val="002864"/>
                      </a:solidFill>
                      <a:effectLst/>
                      <a:uLnTx/>
                      <a:uFillTx/>
                      <a:latin typeface="Inter" panose="02000503000000020004" pitchFamily="2" charset="0"/>
                      <a:ea typeface="Inter" panose="02000503000000020004" pitchFamily="2" charset="0"/>
                      <a:cs typeface="Inter" panose="02000503000000020004" pitchFamily="2" charset="0"/>
                    </a:rPr>
                    <a:t>Curation</a:t>
                  </a:r>
                  <a:endParaRPr kumimoji="0" lang="de-DE" sz="1600" b="1" i="0" u="none" strike="noStrike" kern="1200" cap="small" spc="0" normalizeH="0" baseline="0" noProof="0" dirty="0">
                    <a:ln>
                      <a:noFill/>
                    </a:ln>
                    <a:solidFill>
                      <a:srgbClr val="002864"/>
                    </a:solidFill>
                    <a:effectLst/>
                    <a:uLnTx/>
                    <a:uFillTx/>
                    <a:latin typeface="Inter" panose="02000503000000020004" pitchFamily="2" charset="0"/>
                    <a:ea typeface="Inter" panose="02000503000000020004" pitchFamily="2" charset="0"/>
                    <a:cs typeface="Inter" panose="02000503000000020004" pitchFamily="2" charset="0"/>
                  </a:endParaRPr>
                </a:p>
              </p:txBody>
            </p:sp>
          </p:grpSp>
        </p:grpSp>
        <p:pic>
          <p:nvPicPr>
            <p:cNvPr id="66" name="Grafik 65">
              <a:extLst>
                <a:ext uri="{FF2B5EF4-FFF2-40B4-BE49-F238E27FC236}">
                  <a16:creationId xmlns:a16="http://schemas.microsoft.com/office/drawing/2014/main" id="{E49900A2-D8CA-4097-9206-AAD8A8FC0BF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905344" y="1696139"/>
              <a:ext cx="2627580" cy="531059"/>
            </a:xfrm>
            <a:prstGeom prst="rect">
              <a:avLst/>
            </a:prstGeom>
          </p:spPr>
        </p:pic>
      </p:grpSp>
      <p:grpSp>
        <p:nvGrpSpPr>
          <p:cNvPr id="21" name="Gruppieren 20">
            <a:extLst>
              <a:ext uri="{FF2B5EF4-FFF2-40B4-BE49-F238E27FC236}">
                <a16:creationId xmlns:a16="http://schemas.microsoft.com/office/drawing/2014/main" id="{0B239F4A-DE77-4944-977F-E1B4D62B11AB}"/>
              </a:ext>
            </a:extLst>
          </p:cNvPr>
          <p:cNvGrpSpPr/>
          <p:nvPr/>
        </p:nvGrpSpPr>
        <p:grpSpPr>
          <a:xfrm>
            <a:off x="1244686" y="2030094"/>
            <a:ext cx="2816106" cy="3643631"/>
            <a:chOff x="1244686" y="2030094"/>
            <a:chExt cx="2816106" cy="3643631"/>
          </a:xfrm>
        </p:grpSpPr>
        <p:sp>
          <p:nvSpPr>
            <p:cNvPr id="19" name="Rechteck 18">
              <a:extLst>
                <a:ext uri="{FF2B5EF4-FFF2-40B4-BE49-F238E27FC236}">
                  <a16:creationId xmlns:a16="http://schemas.microsoft.com/office/drawing/2014/main" id="{144C13BB-A008-49CB-9512-2B99BB54FA75}"/>
                </a:ext>
              </a:extLst>
            </p:cNvPr>
            <p:cNvSpPr/>
            <p:nvPr/>
          </p:nvSpPr>
          <p:spPr bwMode="auto">
            <a:xfrm>
              <a:off x="1959723" y="2030094"/>
              <a:ext cx="1573823" cy="6573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2864"/>
                </a:solidFill>
                <a:effectLst/>
                <a:uLnTx/>
                <a:uFillTx/>
                <a:latin typeface="Arial" charset="0"/>
                <a:ea typeface="ＭＳ Ｐゴシック" pitchFamily="96" charset="-128"/>
                <a:cs typeface="+mn-cs"/>
              </a:endParaRPr>
            </a:p>
          </p:txBody>
        </p:sp>
        <p:pic>
          <p:nvPicPr>
            <p:cNvPr id="48" name="Grafik 47">
              <a:extLst>
                <a:ext uri="{FF2B5EF4-FFF2-40B4-BE49-F238E27FC236}">
                  <a16:creationId xmlns:a16="http://schemas.microsoft.com/office/drawing/2014/main" id="{43FA7FD0-D013-4B30-965D-30D4C6A0C2B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44686" y="2069109"/>
              <a:ext cx="2816106" cy="3604616"/>
            </a:xfrm>
            <a:prstGeom prst="rect">
              <a:avLst/>
            </a:prstGeom>
          </p:spPr>
        </p:pic>
      </p:grpSp>
      <p:grpSp>
        <p:nvGrpSpPr>
          <p:cNvPr id="4" name="Gruppieren 3">
            <a:extLst>
              <a:ext uri="{FF2B5EF4-FFF2-40B4-BE49-F238E27FC236}">
                <a16:creationId xmlns:a16="http://schemas.microsoft.com/office/drawing/2014/main" id="{BF322442-A86F-42CE-87A1-287581F52AED}"/>
              </a:ext>
            </a:extLst>
          </p:cNvPr>
          <p:cNvGrpSpPr/>
          <p:nvPr/>
        </p:nvGrpSpPr>
        <p:grpSpPr>
          <a:xfrm>
            <a:off x="554419" y="1239770"/>
            <a:ext cx="1761694" cy="1446306"/>
            <a:chOff x="5765941" y="1029734"/>
            <a:chExt cx="3035990" cy="2440463"/>
          </a:xfrm>
        </p:grpSpPr>
        <p:pic>
          <p:nvPicPr>
            <p:cNvPr id="5" name="Grafik 4">
              <a:extLst>
                <a:ext uri="{FF2B5EF4-FFF2-40B4-BE49-F238E27FC236}">
                  <a16:creationId xmlns:a16="http://schemas.microsoft.com/office/drawing/2014/main" id="{989BE39F-C9BF-4D83-B6B5-221E8E9C34A4}"/>
                </a:ext>
              </a:extLst>
            </p:cNvPr>
            <p:cNvPicPr>
              <a:picLocks noChangeAspect="1"/>
            </p:cNvPicPr>
            <p:nvPr/>
          </p:nvPicPr>
          <p:blipFill rotWithShape="1">
            <a:blip r:embed="rId4"/>
            <a:srcRect b="5229"/>
            <a:stretch/>
          </p:blipFill>
          <p:spPr>
            <a:xfrm rot="386710">
              <a:off x="5765941" y="1029734"/>
              <a:ext cx="2968503" cy="1519101"/>
            </a:xfrm>
            <a:prstGeom prst="rect">
              <a:avLst/>
            </a:prstGeom>
            <a:solidFill>
              <a:schemeClr val="bg1"/>
            </a:solidFill>
            <a:effectLst>
              <a:outerShdw blurRad="266700" dist="88900" dir="2700000" algn="tl" rotWithShape="0">
                <a:prstClr val="black">
                  <a:alpha val="40000"/>
                </a:prstClr>
              </a:outerShdw>
            </a:effectLst>
          </p:spPr>
        </p:pic>
        <p:pic>
          <p:nvPicPr>
            <p:cNvPr id="6" name="Grafik 5">
              <a:extLst>
                <a:ext uri="{FF2B5EF4-FFF2-40B4-BE49-F238E27FC236}">
                  <a16:creationId xmlns:a16="http://schemas.microsoft.com/office/drawing/2014/main" id="{2C0525A3-9010-497C-8E92-6D091DDAA485}"/>
                </a:ext>
              </a:extLst>
            </p:cNvPr>
            <p:cNvPicPr>
              <a:picLocks noChangeAspect="1"/>
            </p:cNvPicPr>
            <p:nvPr/>
          </p:nvPicPr>
          <p:blipFill>
            <a:blip r:embed="rId5"/>
            <a:stretch>
              <a:fillRect/>
            </a:stretch>
          </p:blipFill>
          <p:spPr>
            <a:xfrm rot="689581">
              <a:off x="5840736" y="1461043"/>
              <a:ext cx="2961195" cy="1534371"/>
            </a:xfrm>
            <a:prstGeom prst="rect">
              <a:avLst/>
            </a:prstGeom>
            <a:solidFill>
              <a:schemeClr val="bg1"/>
            </a:solidFill>
            <a:effectLst>
              <a:outerShdw blurRad="266700" dist="88900" dir="2700000" algn="tl" rotWithShape="0">
                <a:prstClr val="black">
                  <a:alpha val="40000"/>
                </a:prstClr>
              </a:outerShdw>
            </a:effectLst>
          </p:spPr>
        </p:pic>
        <p:pic>
          <p:nvPicPr>
            <p:cNvPr id="7" name="Grafik 6">
              <a:extLst>
                <a:ext uri="{FF2B5EF4-FFF2-40B4-BE49-F238E27FC236}">
                  <a16:creationId xmlns:a16="http://schemas.microsoft.com/office/drawing/2014/main" id="{0E9A467D-D33E-4718-80E8-C7A06E2A135F}"/>
                </a:ext>
              </a:extLst>
            </p:cNvPr>
            <p:cNvPicPr>
              <a:picLocks noChangeAspect="1"/>
            </p:cNvPicPr>
            <p:nvPr/>
          </p:nvPicPr>
          <p:blipFill>
            <a:blip r:embed="rId6"/>
            <a:stretch>
              <a:fillRect/>
            </a:stretch>
          </p:blipFill>
          <p:spPr>
            <a:xfrm rot="1405083">
              <a:off x="5776988" y="1951096"/>
              <a:ext cx="2968502" cy="1519101"/>
            </a:xfrm>
            <a:prstGeom prst="rect">
              <a:avLst/>
            </a:prstGeom>
            <a:solidFill>
              <a:schemeClr val="bg1"/>
            </a:solidFill>
            <a:effectLst>
              <a:outerShdw blurRad="266700" dist="88900" dir="2700000" algn="tl" rotWithShape="0">
                <a:prstClr val="black">
                  <a:alpha val="40000"/>
                </a:prstClr>
              </a:outerShdw>
            </a:effectLst>
          </p:spPr>
        </p:pic>
      </p:grpSp>
    </p:spTree>
    <p:extLst>
      <p:ext uri="{BB962C8B-B14F-4D97-AF65-F5344CB8AC3E}">
        <p14:creationId xmlns:p14="http://schemas.microsoft.com/office/powerpoint/2010/main" val="33981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F0304-0734-4B24-B337-2CE6DF270667}"/>
              </a:ext>
            </a:extLst>
          </p:cNvPr>
          <p:cNvSpPr>
            <a:spLocks noGrp="1"/>
          </p:cNvSpPr>
          <p:nvPr>
            <p:ph type="title"/>
          </p:nvPr>
        </p:nvSpPr>
        <p:spPr/>
        <p:txBody>
          <a:bodyPr/>
          <a:lstStyle/>
          <a:p>
            <a:r>
              <a:rPr lang="de-DE" sz="3600" b="1" dirty="0" err="1">
                <a:solidFill>
                  <a:schemeClr val="tx2"/>
                </a:solidFill>
              </a:rPr>
              <a:t>Conclusions</a:t>
            </a:r>
            <a:endParaRPr lang="de-DE" sz="3600" b="1" dirty="0">
              <a:solidFill>
                <a:schemeClr val="tx2"/>
              </a:solidFill>
            </a:endParaRPr>
          </a:p>
        </p:txBody>
      </p:sp>
      <p:sp>
        <p:nvSpPr>
          <p:cNvPr id="5" name="Inhaltsplatzhalter 2">
            <a:extLst>
              <a:ext uri="{FF2B5EF4-FFF2-40B4-BE49-F238E27FC236}">
                <a16:creationId xmlns:a16="http://schemas.microsoft.com/office/drawing/2014/main" id="{19AA42AE-7793-497D-A55D-1FFB1DE75029}"/>
              </a:ext>
            </a:extLst>
          </p:cNvPr>
          <p:cNvSpPr>
            <a:spLocks noGrp="1"/>
          </p:cNvSpPr>
          <p:nvPr>
            <p:ph sz="quarter" idx="10"/>
          </p:nvPr>
        </p:nvSpPr>
        <p:spPr>
          <a:xfrm>
            <a:off x="261290" y="1889126"/>
            <a:ext cx="11668125" cy="3697287"/>
          </a:xfrm>
        </p:spPr>
        <p:txBody>
          <a:bodyPr/>
          <a:lstStyle/>
          <a:p>
            <a:pPr>
              <a:spcAft>
                <a:spcPts val="600"/>
              </a:spcAft>
            </a:pPr>
            <a:r>
              <a:rPr lang="de-DE" sz="2800" dirty="0">
                <a:latin typeface="Calibri" panose="020F0502020204030204" pitchFamily="34" charset="0"/>
                <a:cs typeface="Calibri" panose="020F0502020204030204" pitchFamily="34" charset="0"/>
              </a:rPr>
              <a:t>Domain repositories </a:t>
            </a:r>
            <a:r>
              <a:rPr lang="de-DE" sz="2800" dirty="0" err="1">
                <a:latin typeface="Calibri" panose="020F0502020204030204" pitchFamily="34" charset="0"/>
                <a:cs typeface="Calibri" panose="020F0502020204030204" pitchFamily="34" charset="0"/>
              </a:rPr>
              <a:t>enable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the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provision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well</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documented</a:t>
            </a:r>
            <a:r>
              <a:rPr lang="de-DE" sz="2800" dirty="0">
                <a:latin typeface="Calibri" panose="020F0502020204030204" pitchFamily="34" charset="0"/>
                <a:cs typeface="Calibri" panose="020F0502020204030204" pitchFamily="34" charset="0"/>
              </a:rPr>
              <a:t>, FAIR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publications</a:t>
            </a:r>
            <a:r>
              <a:rPr lang="de-DE" sz="2800" dirty="0">
                <a:latin typeface="Calibri" panose="020F0502020204030204" pitchFamily="34" charset="0"/>
                <a:cs typeface="Calibri" panose="020F0502020204030204" pitchFamily="34" charset="0"/>
              </a:rPr>
              <a:t> </a:t>
            </a:r>
          </a:p>
          <a:p>
            <a:pPr>
              <a:spcAft>
                <a:spcPts val="600"/>
              </a:spcAft>
            </a:pPr>
            <a:r>
              <a:rPr lang="de-DE" sz="2800" dirty="0">
                <a:latin typeface="Calibri" panose="020F0502020204030204" pitchFamily="34" charset="0"/>
                <a:cs typeface="Calibri" panose="020F0502020204030204" pitchFamily="34" charset="0"/>
              </a:rPr>
              <a:t>They </a:t>
            </a:r>
            <a:r>
              <a:rPr lang="de-DE" sz="2800" dirty="0" err="1">
                <a:latin typeface="Calibri" panose="020F0502020204030204" pitchFamily="34" charset="0"/>
                <a:cs typeface="Calibri" panose="020F0502020204030204" pitchFamily="34" charset="0"/>
              </a:rPr>
              <a:t>can</a:t>
            </a:r>
            <a:r>
              <a:rPr lang="de-DE" sz="2800" dirty="0">
                <a:latin typeface="Calibri" panose="020F0502020204030204" pitchFamily="34" charset="0"/>
                <a:cs typeface="Calibri" panose="020F0502020204030204" pitchFamily="34" charset="0"/>
              </a:rPr>
              <a:t> (and should) </a:t>
            </a:r>
            <a:r>
              <a:rPr lang="de-DE" sz="2800" dirty="0" err="1">
                <a:latin typeface="Calibri" panose="020F0502020204030204" pitchFamily="34" charset="0"/>
                <a:cs typeface="Calibri" panose="020F0502020204030204" pitchFamily="34" charset="0"/>
              </a:rPr>
              <a:t>be</a:t>
            </a:r>
            <a:r>
              <a:rPr lang="de-DE" sz="2800" dirty="0">
                <a:latin typeface="Calibri" panose="020F0502020204030204" pitchFamily="34" charset="0"/>
                <a:cs typeface="Calibri" panose="020F0502020204030204" pitchFamily="34" charset="0"/>
              </a:rPr>
              <a:t> important </a:t>
            </a:r>
            <a:r>
              <a:rPr lang="de-DE" sz="2800" dirty="0" err="1">
                <a:latin typeface="Calibri" panose="020F0502020204030204" pitchFamily="34" charset="0"/>
                <a:cs typeface="Calibri" panose="020F0502020204030204" pitchFamily="34" charset="0"/>
              </a:rPr>
              <a:t>partners</a:t>
            </a:r>
            <a:r>
              <a:rPr lang="de-DE" sz="2800" dirty="0">
                <a:latin typeface="Calibri" panose="020F0502020204030204" pitchFamily="34" charset="0"/>
                <a:cs typeface="Calibri" panose="020F0502020204030204" pitchFamily="34" charset="0"/>
              </a:rPr>
              <a:t> to </a:t>
            </a:r>
            <a:r>
              <a:rPr lang="de-DE" sz="2800" dirty="0" err="1">
                <a:latin typeface="Calibri" panose="020F0502020204030204" pitchFamily="34" charset="0"/>
                <a:cs typeface="Calibri" panose="020F0502020204030204" pitchFamily="34" charset="0"/>
              </a:rPr>
              <a:t>researchers</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often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offer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dedicated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tools</a:t>
            </a:r>
            <a:r>
              <a:rPr lang="de-DE" sz="2800" dirty="0">
                <a:latin typeface="Calibri" panose="020F0502020204030204" pitchFamily="34" charset="0"/>
                <a:cs typeface="Calibri" panose="020F0502020204030204" pitchFamily="34" charset="0"/>
              </a:rPr>
              <a:t> that </a:t>
            </a:r>
            <a:r>
              <a:rPr lang="de-DE" sz="2800" dirty="0" err="1">
                <a:latin typeface="Calibri" panose="020F0502020204030204" pitchFamily="34" charset="0"/>
                <a:cs typeface="Calibri" panose="020F0502020204030204" pitchFamily="34" charset="0"/>
              </a:rPr>
              <a:t>faciliate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collection</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documentation</a:t>
            </a:r>
            <a:endParaRPr lang="de-DE" sz="2800" dirty="0">
              <a:latin typeface="Calibri" panose="020F0502020204030204" pitchFamily="34" charset="0"/>
              <a:cs typeface="Calibri" panose="020F0502020204030204" pitchFamily="34" charset="0"/>
            </a:endParaRPr>
          </a:p>
          <a:p>
            <a:pPr>
              <a:spcAft>
                <a:spcPts val="600"/>
              </a:spcAft>
            </a:pPr>
            <a:r>
              <a:rPr lang="de-DE" sz="2800" dirty="0">
                <a:latin typeface="Calibri" panose="020F0502020204030204" pitchFamily="34" charset="0"/>
                <a:cs typeface="Calibri" panose="020F0502020204030204" pitchFamily="34" charset="0"/>
              </a:rPr>
              <a:t>Domain repositories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sources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research</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infrastructures</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can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play</a:t>
            </a:r>
            <a:r>
              <a:rPr lang="de-DE" sz="2800" dirty="0">
                <a:latin typeface="Calibri" panose="020F0502020204030204" pitchFamily="34" charset="0"/>
                <a:cs typeface="Calibri" panose="020F0502020204030204" pitchFamily="34" charset="0"/>
              </a:rPr>
              <a:t> a </a:t>
            </a:r>
            <a:r>
              <a:rPr lang="de-DE" sz="2800" dirty="0" err="1">
                <a:latin typeface="Calibri" panose="020F0502020204030204" pitchFamily="34" charset="0"/>
                <a:cs typeface="Calibri" panose="020F0502020204030204" pitchFamily="34" charset="0"/>
              </a:rPr>
              <a:t>significant</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role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harmonisation</a:t>
            </a:r>
            <a:endParaRPr lang="de-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410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FC571BA-6FDA-463F-B9B9-0DF495116839}"/>
              </a:ext>
            </a:extLst>
          </p:cNvPr>
          <p:cNvGrpSpPr/>
          <p:nvPr/>
        </p:nvGrpSpPr>
        <p:grpSpPr>
          <a:xfrm>
            <a:off x="53012" y="422315"/>
            <a:ext cx="10268213" cy="6282454"/>
            <a:chOff x="53012" y="422315"/>
            <a:chExt cx="10268213" cy="6282454"/>
          </a:xfrm>
        </p:grpSpPr>
        <p:grpSp>
          <p:nvGrpSpPr>
            <p:cNvPr id="5" name="Gruppieren 4">
              <a:extLst>
                <a:ext uri="{FF2B5EF4-FFF2-40B4-BE49-F238E27FC236}">
                  <a16:creationId xmlns:a16="http://schemas.microsoft.com/office/drawing/2014/main" id="{8F1F1B2C-CB98-4608-BCD7-C212A069AF7A}"/>
                </a:ext>
              </a:extLst>
            </p:cNvPr>
            <p:cNvGrpSpPr/>
            <p:nvPr/>
          </p:nvGrpSpPr>
          <p:grpSpPr>
            <a:xfrm>
              <a:off x="53012" y="422315"/>
              <a:ext cx="10268213" cy="6282454"/>
              <a:chOff x="53012" y="422315"/>
              <a:chExt cx="10268213" cy="6282454"/>
            </a:xfrm>
          </p:grpSpPr>
          <p:pic>
            <p:nvPicPr>
              <p:cNvPr id="6" name="Picture 10">
                <a:extLst>
                  <a:ext uri="{FF2B5EF4-FFF2-40B4-BE49-F238E27FC236}">
                    <a16:creationId xmlns:a16="http://schemas.microsoft.com/office/drawing/2014/main" id="{659426DC-FE00-4E93-B7AF-8F80C75866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8789"/>
              <a:stretch/>
            </p:blipFill>
            <p:spPr>
              <a:xfrm>
                <a:off x="53012" y="4252277"/>
                <a:ext cx="5033134" cy="1753421"/>
              </a:xfrm>
              <a:prstGeom prst="rect">
                <a:avLst/>
              </a:prstGeom>
              <a:solidFill>
                <a:schemeClr val="bg1"/>
              </a:solidFill>
              <a:effectLst>
                <a:outerShdw blurRad="266700" dist="88900" dir="2700000" algn="tl" rotWithShape="0">
                  <a:prstClr val="black">
                    <a:alpha val="40000"/>
                  </a:prstClr>
                </a:outerShdw>
              </a:effectLst>
            </p:spPr>
          </p:pic>
          <p:pic>
            <p:nvPicPr>
              <p:cNvPr id="7" name="Picture 11">
                <a:extLst>
                  <a:ext uri="{FF2B5EF4-FFF2-40B4-BE49-F238E27FC236}">
                    <a16:creationId xmlns:a16="http://schemas.microsoft.com/office/drawing/2014/main" id="{16AC7D6C-94E1-4ED7-BF13-C491B3BDEE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9654"/>
              <a:stretch/>
            </p:blipFill>
            <p:spPr>
              <a:xfrm>
                <a:off x="53012" y="422315"/>
                <a:ext cx="5033134" cy="3718827"/>
              </a:xfrm>
              <a:prstGeom prst="rect">
                <a:avLst/>
              </a:prstGeom>
              <a:solidFill>
                <a:schemeClr val="bg1"/>
              </a:solidFill>
              <a:effectLst>
                <a:outerShdw blurRad="266700" dist="88900" dir="2700000" algn="tl" rotWithShape="0">
                  <a:prstClr val="black">
                    <a:alpha val="40000"/>
                  </a:prstClr>
                </a:outerShdw>
              </a:effectLst>
            </p:spPr>
          </p:pic>
          <p:sp>
            <p:nvSpPr>
              <p:cNvPr id="8" name="Rechteck 7">
                <a:extLst>
                  <a:ext uri="{FF2B5EF4-FFF2-40B4-BE49-F238E27FC236}">
                    <a16:creationId xmlns:a16="http://schemas.microsoft.com/office/drawing/2014/main" id="{231778EA-56F3-4143-8BCB-B32C76A0EF9C}"/>
                  </a:ext>
                </a:extLst>
              </p:cNvPr>
              <p:cNvSpPr/>
              <p:nvPr/>
            </p:nvSpPr>
            <p:spPr>
              <a:xfrm>
                <a:off x="2682575" y="6347748"/>
                <a:ext cx="7638650" cy="357021"/>
              </a:xfrm>
              <a:prstGeom prst="rect">
                <a:avLst/>
              </a:prstGeom>
            </p:spPr>
            <p:txBody>
              <a:bodyPr wrap="square">
                <a:spAutoFit/>
              </a:bodyPr>
              <a:lstStyle/>
              <a:p>
                <a:pPr marL="96838" marR="0" lvl="0" indent="0" algn="ctr" defTabSz="914400" rtl="0" eaLnBrk="0" fontAlgn="base" latinLnBrk="0" hangingPunct="0">
                  <a:lnSpc>
                    <a:spcPct val="114000"/>
                  </a:lnSpc>
                  <a:spcBef>
                    <a:spcPts val="600"/>
                  </a:spcBef>
                  <a:spcAft>
                    <a:spcPts val="600"/>
                  </a:spcAft>
                  <a:buClrTx/>
                  <a:buSzTx/>
                  <a:buFontTx/>
                  <a:buNone/>
                  <a:tabLst/>
                  <a:defRPr/>
                </a:pP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rPr>
                  <a:t>Hanson et al. (2015,  </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https://doi.org/10.1029/2015EO022207</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5">
                      <a:extLst>
                        <a:ext uri="{A12FA001-AC4F-418D-AE19-62706E023703}">
                          <ahyp:hlinkClr xmlns:ahyp="http://schemas.microsoft.com/office/drawing/2018/hyperlinkcolor" val="tx"/>
                        </a:ext>
                      </a:extLst>
                    </a:hlinkClick>
                  </a:rPr>
                  <a:t>www.copdess.org</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GB"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9" name="Rechteck 8">
              <a:extLst>
                <a:ext uri="{FF2B5EF4-FFF2-40B4-BE49-F238E27FC236}">
                  <a16:creationId xmlns:a16="http://schemas.microsoft.com/office/drawing/2014/main" id="{879E7BCB-12C6-4093-8DCF-36309D5FFD77}"/>
                </a:ext>
              </a:extLst>
            </p:cNvPr>
            <p:cNvSpPr/>
            <p:nvPr/>
          </p:nvSpPr>
          <p:spPr>
            <a:xfrm>
              <a:off x="4170511" y="4363412"/>
              <a:ext cx="9156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2015</a:t>
              </a:r>
              <a:endParaRPr kumimoji="0" lang="de-DE"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0" name="Gruppieren 9">
            <a:extLst>
              <a:ext uri="{FF2B5EF4-FFF2-40B4-BE49-F238E27FC236}">
                <a16:creationId xmlns:a16="http://schemas.microsoft.com/office/drawing/2014/main" id="{44ACCF38-4BE8-4E91-98FD-6EDE24BA455B}"/>
              </a:ext>
            </a:extLst>
          </p:cNvPr>
          <p:cNvGrpSpPr/>
          <p:nvPr/>
        </p:nvGrpSpPr>
        <p:grpSpPr>
          <a:xfrm>
            <a:off x="5454503" y="915917"/>
            <a:ext cx="6602819" cy="5141346"/>
            <a:chOff x="5454503" y="915917"/>
            <a:chExt cx="6602819" cy="5141346"/>
          </a:xfrm>
        </p:grpSpPr>
        <p:grpSp>
          <p:nvGrpSpPr>
            <p:cNvPr id="11" name="Gruppieren 10">
              <a:extLst>
                <a:ext uri="{FF2B5EF4-FFF2-40B4-BE49-F238E27FC236}">
                  <a16:creationId xmlns:a16="http://schemas.microsoft.com/office/drawing/2014/main" id="{F5113E5C-046E-4DB2-961D-6A2518BAA051}"/>
                </a:ext>
              </a:extLst>
            </p:cNvPr>
            <p:cNvGrpSpPr/>
            <p:nvPr/>
          </p:nvGrpSpPr>
          <p:grpSpPr>
            <a:xfrm>
              <a:off x="6082811" y="915917"/>
              <a:ext cx="5346202" cy="2475666"/>
              <a:chOff x="5682073" y="1311321"/>
              <a:chExt cx="5346202" cy="2475666"/>
            </a:xfrm>
          </p:grpSpPr>
          <p:pic>
            <p:nvPicPr>
              <p:cNvPr id="13" name="Picture 7" descr="COPDESS_AGU2014.jpg">
                <a:extLst>
                  <a:ext uri="{FF2B5EF4-FFF2-40B4-BE49-F238E27FC236}">
                    <a16:creationId xmlns:a16="http://schemas.microsoft.com/office/drawing/2014/main" id="{E51293A0-59C9-41A5-A081-E8D784D0F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82073" y="1311321"/>
                <a:ext cx="5346202" cy="2475666"/>
              </a:xfrm>
              <a:prstGeom prst="rect">
                <a:avLst/>
              </a:prstGeom>
              <a:solidFill>
                <a:schemeClr val="bg1"/>
              </a:solidFill>
              <a:effectLst/>
            </p:spPr>
          </p:pic>
          <p:sp>
            <p:nvSpPr>
              <p:cNvPr id="14" name="TextBox 2">
                <a:extLst>
                  <a:ext uri="{FF2B5EF4-FFF2-40B4-BE49-F238E27FC236}">
                    <a16:creationId xmlns:a16="http://schemas.microsoft.com/office/drawing/2014/main" id="{F128B92E-DEB1-4D0F-AD08-E0F2362E4DB3}"/>
                  </a:ext>
                </a:extLst>
              </p:cNvPr>
              <p:cNvSpPr txBox="1"/>
              <p:nvPr/>
            </p:nvSpPr>
            <p:spPr>
              <a:xfrm>
                <a:off x="8887416" y="3376170"/>
                <a:ext cx="2066143"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COPDESS @ AGU 2014</a:t>
                </a:r>
              </a:p>
            </p:txBody>
          </p:sp>
        </p:grpSp>
        <p:sp>
          <p:nvSpPr>
            <p:cNvPr id="12" name="Rechteck 11">
              <a:extLst>
                <a:ext uri="{FF2B5EF4-FFF2-40B4-BE49-F238E27FC236}">
                  <a16:creationId xmlns:a16="http://schemas.microsoft.com/office/drawing/2014/main" id="{4659AC6E-3C1E-46BD-AAE1-2B18237FF30D}"/>
                </a:ext>
              </a:extLst>
            </p:cNvPr>
            <p:cNvSpPr/>
            <p:nvPr/>
          </p:nvSpPr>
          <p:spPr>
            <a:xfrm>
              <a:off x="5454503" y="3502718"/>
              <a:ext cx="6602819" cy="25545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“Scholarly publication is a key high-value entry point in making data available, open, discoverable, and usable. Most publishers have statements related to the inclusion or release of data as part of publication, recognizing that inclusion of the full data enhances the value and is part of the integrity of the research.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Unfortunately, the vast majority of data submitted along with publications are in formats and forms of storage that makes discovery and reuse difficult or impossible.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15" name="Rechteck 14">
            <a:extLst>
              <a:ext uri="{FF2B5EF4-FFF2-40B4-BE49-F238E27FC236}">
                <a16:creationId xmlns:a16="http://schemas.microsoft.com/office/drawing/2014/main" id="{64836804-B241-4A03-9112-04948E9D89C9}"/>
              </a:ext>
            </a:extLst>
          </p:cNvPr>
          <p:cNvSpPr/>
          <p:nvPr/>
        </p:nvSpPr>
        <p:spPr>
          <a:xfrm>
            <a:off x="5235557" y="214655"/>
            <a:ext cx="6641562" cy="523220"/>
          </a:xfrm>
          <a:prstGeom prst="rect">
            <a:avLst/>
          </a:prstGeom>
        </p:spPr>
        <p:txBody>
          <a:bodyPr wrap="none">
            <a:spAutoFit/>
          </a:bodyPr>
          <a:lstStyle/>
          <a:p>
            <a:r>
              <a:rPr lang="de-DE" sz="2800" dirty="0" err="1">
                <a:latin typeface="+mj-lt"/>
              </a:rPr>
              <a:t>How</a:t>
            </a:r>
            <a:r>
              <a:rPr lang="de-DE" sz="2800" dirty="0">
                <a:latin typeface="+mj-lt"/>
              </a:rPr>
              <a:t> </a:t>
            </a:r>
            <a:r>
              <a:rPr lang="de-DE" sz="2800" dirty="0" err="1">
                <a:latin typeface="+mj-lt"/>
              </a:rPr>
              <a:t>re-usable</a:t>
            </a:r>
            <a:r>
              <a:rPr lang="de-DE" sz="2800" dirty="0">
                <a:latin typeface="+mj-lt"/>
              </a:rPr>
              <a:t> </a:t>
            </a:r>
            <a:r>
              <a:rPr lang="de-DE" sz="2800" dirty="0" err="1">
                <a:latin typeface="+mj-lt"/>
              </a:rPr>
              <a:t>are</a:t>
            </a:r>
            <a:r>
              <a:rPr lang="de-DE" sz="2800" dirty="0">
                <a:latin typeface="+mj-lt"/>
              </a:rPr>
              <a:t> </a:t>
            </a:r>
            <a:r>
              <a:rPr lang="de-DE" sz="2800" dirty="0" err="1">
                <a:latin typeface="+mj-lt"/>
              </a:rPr>
              <a:t>data</a:t>
            </a:r>
            <a:r>
              <a:rPr lang="de-DE" sz="2800" dirty="0">
                <a:latin typeface="+mj-lt"/>
              </a:rPr>
              <a:t> </a:t>
            </a:r>
            <a:r>
              <a:rPr lang="de-DE" sz="2800" dirty="0" err="1">
                <a:latin typeface="+mj-lt"/>
              </a:rPr>
              <a:t>supplements</a:t>
            </a:r>
            <a:r>
              <a:rPr lang="de-DE" sz="2800" dirty="0">
                <a:latin typeface="+mj-lt"/>
              </a:rPr>
              <a:t>?</a:t>
            </a:r>
          </a:p>
        </p:txBody>
      </p:sp>
    </p:spTree>
    <p:extLst>
      <p:ext uri="{BB962C8B-B14F-4D97-AF65-F5344CB8AC3E}">
        <p14:creationId xmlns:p14="http://schemas.microsoft.com/office/powerpoint/2010/main" val="47004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4F7FF-2F55-4D2E-8F6B-F5B12F565256}"/>
              </a:ext>
            </a:extLst>
          </p:cNvPr>
          <p:cNvSpPr>
            <a:spLocks noGrp="1"/>
          </p:cNvSpPr>
          <p:nvPr>
            <p:ph type="title"/>
          </p:nvPr>
        </p:nvSpPr>
        <p:spPr/>
        <p:txBody>
          <a:bodyPr/>
          <a:lstStyle/>
          <a:p>
            <a:r>
              <a:rPr lang="de-DE" dirty="0"/>
              <a:t>COPDESS</a:t>
            </a:r>
          </a:p>
        </p:txBody>
      </p:sp>
      <p:sp>
        <p:nvSpPr>
          <p:cNvPr id="5" name="Inhaltsplatzhalter 2">
            <a:extLst>
              <a:ext uri="{FF2B5EF4-FFF2-40B4-BE49-F238E27FC236}">
                <a16:creationId xmlns:a16="http://schemas.microsoft.com/office/drawing/2014/main" id="{9146381E-09B6-480B-8B2B-31AE1E493653}"/>
              </a:ext>
            </a:extLst>
          </p:cNvPr>
          <p:cNvSpPr txBox="1">
            <a:spLocks/>
          </p:cNvSpPr>
          <p:nvPr/>
        </p:nvSpPr>
        <p:spPr>
          <a:xfrm>
            <a:off x="626344" y="1117601"/>
            <a:ext cx="10939311" cy="1146263"/>
          </a:xfrm>
          <a:prstGeom prst="rect">
            <a:avLst/>
          </a:prstGeom>
        </p:spPr>
        <p:txBody>
          <a:bodyPr anchor="ct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algn="ctr" defTabSz="914400">
              <a:buFontTx/>
              <a:buNone/>
            </a:pPr>
            <a:r>
              <a:rPr lang="de-DE" sz="2800" kern="0" dirty="0">
                <a:latin typeface="Calibri" panose="020F0502020204030204" pitchFamily="34" charset="0"/>
                <a:cs typeface="Calibri" panose="020F0502020204030204" pitchFamily="34" charset="0"/>
              </a:rPr>
              <a:t>2015: </a:t>
            </a:r>
            <a:r>
              <a:rPr lang="de-DE" sz="2800" b="1" kern="0" dirty="0">
                <a:solidFill>
                  <a:srgbClr val="C00000"/>
                </a:solidFill>
                <a:latin typeface="Calibri" panose="020F0502020204030204" pitchFamily="34" charset="0"/>
                <a:cs typeface="Calibri" panose="020F0502020204030204" pitchFamily="34" charset="0"/>
              </a:rPr>
              <a:t>Data Publications </a:t>
            </a:r>
            <a:r>
              <a:rPr lang="de-DE" sz="2800" b="1" u="sng" kern="0" dirty="0">
                <a:solidFill>
                  <a:srgbClr val="C00000"/>
                </a:solidFill>
                <a:latin typeface="Calibri" panose="020F0502020204030204" pitchFamily="34" charset="0"/>
                <a:cs typeface="Calibri" panose="020F0502020204030204" pitchFamily="34" charset="0"/>
              </a:rPr>
              <a:t>with DOI </a:t>
            </a:r>
            <a:r>
              <a:rPr lang="de-DE" sz="2800" b="1" kern="0" dirty="0" err="1">
                <a:solidFill>
                  <a:srgbClr val="C00000"/>
                </a:solidFill>
                <a:latin typeface="Calibri" panose="020F0502020204030204" pitchFamily="34" charset="0"/>
                <a:cs typeface="Calibri" panose="020F0502020204030204" pitchFamily="34" charset="0"/>
              </a:rPr>
              <a:t>are</a:t>
            </a:r>
            <a:r>
              <a:rPr lang="de-DE" sz="2800" b="1" kern="0" dirty="0">
                <a:solidFill>
                  <a:srgbClr val="C00000"/>
                </a:solidFill>
                <a:latin typeface="Calibri" panose="020F0502020204030204" pitchFamily="34" charset="0"/>
                <a:cs typeface="Calibri" panose="020F0502020204030204" pitchFamily="34" charset="0"/>
              </a:rPr>
              <a:t> </a:t>
            </a:r>
            <a:r>
              <a:rPr lang="de-DE" sz="2800" b="1" kern="0" dirty="0" err="1">
                <a:solidFill>
                  <a:srgbClr val="C00000"/>
                </a:solidFill>
                <a:latin typeface="Calibri" panose="020F0502020204030204" pitchFamily="34" charset="0"/>
                <a:cs typeface="Calibri" panose="020F0502020204030204" pitchFamily="34" charset="0"/>
              </a:rPr>
              <a:t>citable</a:t>
            </a:r>
            <a:r>
              <a:rPr lang="de-DE" sz="2800" b="1" kern="0" dirty="0">
                <a:solidFill>
                  <a:srgbClr val="C00000"/>
                </a:solidFill>
                <a:latin typeface="Calibri" panose="020F0502020204030204" pitchFamily="34" charset="0"/>
                <a:cs typeface="Calibri" panose="020F0502020204030204" pitchFamily="34" charset="0"/>
              </a:rPr>
              <a:t> in </a:t>
            </a:r>
            <a:r>
              <a:rPr lang="de-DE" sz="2800" b="1" kern="0" dirty="0" err="1">
                <a:solidFill>
                  <a:srgbClr val="C00000"/>
                </a:solidFill>
                <a:latin typeface="Calibri" panose="020F0502020204030204" pitchFamily="34" charset="0"/>
                <a:cs typeface="Calibri" panose="020F0502020204030204" pitchFamily="34" charset="0"/>
              </a:rPr>
              <a:t>research</a:t>
            </a:r>
            <a:r>
              <a:rPr lang="de-DE" sz="2800" b="1" kern="0" dirty="0">
                <a:solidFill>
                  <a:srgbClr val="C00000"/>
                </a:solidFill>
                <a:latin typeface="Calibri" panose="020F0502020204030204" pitchFamily="34" charset="0"/>
                <a:cs typeface="Calibri" panose="020F0502020204030204" pitchFamily="34" charset="0"/>
              </a:rPr>
              <a:t> articles </a:t>
            </a:r>
            <a:r>
              <a:rPr lang="de-DE" sz="2800" kern="0" dirty="0">
                <a:latin typeface="Calibri" panose="020F0502020204030204" pitchFamily="34" charset="0"/>
                <a:cs typeface="Calibri" panose="020F0502020204030204" pitchFamily="34" charset="0"/>
              </a:rPr>
              <a:t>(COPDESS Statement </a:t>
            </a:r>
            <a:r>
              <a:rPr lang="de-DE" sz="2800" kern="0" dirty="0" err="1">
                <a:latin typeface="Calibri" panose="020F0502020204030204" pitchFamily="34" charset="0"/>
                <a:cs typeface="Calibri" panose="020F0502020204030204" pitchFamily="34" charset="0"/>
              </a:rPr>
              <a:t>of</a:t>
            </a:r>
            <a:r>
              <a:rPr lang="de-DE" sz="2800" kern="0" dirty="0">
                <a:latin typeface="Calibri" panose="020F0502020204030204" pitchFamily="34" charset="0"/>
                <a:cs typeface="Calibri" panose="020F0502020204030204" pitchFamily="34" charset="0"/>
              </a:rPr>
              <a:t> </a:t>
            </a:r>
            <a:r>
              <a:rPr lang="de-DE" sz="2800" kern="0" dirty="0" err="1">
                <a:latin typeface="Calibri" panose="020F0502020204030204" pitchFamily="34" charset="0"/>
                <a:cs typeface="Calibri" panose="020F0502020204030204" pitchFamily="34" charset="0"/>
              </a:rPr>
              <a:t>Commitment</a:t>
            </a:r>
            <a:r>
              <a:rPr lang="de-DE" sz="2800" kern="0" dirty="0">
                <a:latin typeface="Calibri" panose="020F0502020204030204" pitchFamily="34" charset="0"/>
                <a:cs typeface="Calibri" panose="020F0502020204030204" pitchFamily="34" charset="0"/>
              </a:rPr>
              <a:t>)</a:t>
            </a:r>
          </a:p>
          <a:p>
            <a:pPr algn="ctr" defTabSz="914400"/>
            <a:endParaRPr lang="de-DE" sz="2800" kern="0" dirty="0">
              <a:latin typeface="Calibri" panose="020F0502020204030204" pitchFamily="34" charset="0"/>
              <a:cs typeface="Calibri" panose="020F0502020204030204" pitchFamily="34" charset="0"/>
            </a:endParaRPr>
          </a:p>
        </p:txBody>
      </p:sp>
      <p:grpSp>
        <p:nvGrpSpPr>
          <p:cNvPr id="6" name="Gruppieren 5">
            <a:extLst>
              <a:ext uri="{FF2B5EF4-FFF2-40B4-BE49-F238E27FC236}">
                <a16:creationId xmlns:a16="http://schemas.microsoft.com/office/drawing/2014/main" id="{8019C581-17A1-4AE2-BC1D-B73C6F1FE639}"/>
              </a:ext>
            </a:extLst>
          </p:cNvPr>
          <p:cNvGrpSpPr/>
          <p:nvPr/>
        </p:nvGrpSpPr>
        <p:grpSpPr>
          <a:xfrm>
            <a:off x="378929" y="1974160"/>
            <a:ext cx="11609870" cy="4534590"/>
            <a:chOff x="518888" y="2403420"/>
            <a:chExt cx="11609870" cy="4534590"/>
          </a:xfrm>
        </p:grpSpPr>
        <p:sp>
          <p:nvSpPr>
            <p:cNvPr id="7" name="Rechteck 6">
              <a:extLst>
                <a:ext uri="{FF2B5EF4-FFF2-40B4-BE49-F238E27FC236}">
                  <a16:creationId xmlns:a16="http://schemas.microsoft.com/office/drawing/2014/main" id="{9F770D1A-73B2-4749-9B4B-37D56E157027}"/>
                </a:ext>
              </a:extLst>
            </p:cNvPr>
            <p:cNvSpPr/>
            <p:nvPr/>
          </p:nvSpPr>
          <p:spPr>
            <a:xfrm>
              <a:off x="3414486" y="6568678"/>
              <a:ext cx="5246915" cy="3693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http://www.copdess.org/statement-of-commitment/</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p:txBody>
        </p:sp>
        <p:pic>
          <p:nvPicPr>
            <p:cNvPr id="8" name="Grafik 7">
              <a:extLst>
                <a:ext uri="{FF2B5EF4-FFF2-40B4-BE49-F238E27FC236}">
                  <a16:creationId xmlns:a16="http://schemas.microsoft.com/office/drawing/2014/main" id="{641113D4-F032-4614-B0F4-90A31037906F}"/>
                </a:ext>
              </a:extLst>
            </p:cNvPr>
            <p:cNvPicPr>
              <a:picLocks noChangeAspect="1"/>
            </p:cNvPicPr>
            <p:nvPr/>
          </p:nvPicPr>
          <p:blipFill rotWithShape="1">
            <a:blip r:embed="rId3"/>
            <a:srcRect l="2310" t="2281" r="4273" b="5927"/>
            <a:stretch/>
          </p:blipFill>
          <p:spPr>
            <a:xfrm>
              <a:off x="518888" y="2403420"/>
              <a:ext cx="5351056" cy="4023720"/>
            </a:xfrm>
            <a:prstGeom prst="rect">
              <a:avLst/>
            </a:prstGeom>
            <a:gradFill flip="none" rotWithShape="1">
              <a:gsLst>
                <a:gs pos="0">
                  <a:srgbClr val="FFF7E1"/>
                </a:gs>
                <a:gs pos="100000">
                  <a:schemeClr val="bg1"/>
                </a:gs>
              </a:gsLst>
              <a:path path="circle">
                <a:fillToRect l="100000" b="100000"/>
              </a:path>
              <a:tileRect t="-100000" r="-100000"/>
            </a:gradFill>
            <a:ln>
              <a:headEnd type="none" w="med" len="med"/>
              <a:tailEnd type="none" w="med" len="med"/>
            </a:ln>
            <a:effectLst>
              <a:outerShdw blurRad="101600" dist="101600" dir="2700000" algn="tl" rotWithShape="0">
                <a:prstClr val="black">
                  <a:alpha val="40000"/>
                </a:prstClr>
              </a:outerShdw>
            </a:effectLst>
          </p:spPr>
        </p:pic>
        <p:sp>
          <p:nvSpPr>
            <p:cNvPr id="9" name="Gefaltete Ecke 21">
              <a:extLst>
                <a:ext uri="{FF2B5EF4-FFF2-40B4-BE49-F238E27FC236}">
                  <a16:creationId xmlns:a16="http://schemas.microsoft.com/office/drawing/2014/main" id="{832EBD16-A1E8-431D-AA4E-F25333C9CDF5}"/>
                </a:ext>
              </a:extLst>
            </p:cNvPr>
            <p:cNvSpPr/>
            <p:nvPr/>
          </p:nvSpPr>
          <p:spPr bwMode="auto">
            <a:xfrm>
              <a:off x="6131201" y="2403421"/>
              <a:ext cx="5997557" cy="4023719"/>
            </a:xfrm>
            <a:prstGeom prst="foldedCorner">
              <a:avLst>
                <a:gd name="adj" fmla="val 11226"/>
              </a:avLst>
            </a:prstGeom>
            <a:solidFill>
              <a:schemeClr val="bg1">
                <a:lumMod val="85000"/>
              </a:schemeClr>
            </a:solidFill>
            <a:ln>
              <a:headEnd type="none" w="med" len="med"/>
              <a:tailEnd type="none" w="med" len="med"/>
            </a:ln>
            <a:effectLst>
              <a:outerShdw blurRad="101600" dist="1016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vert="horz" wrap="square" lIns="91440" tIns="252000" rIns="91440" bIns="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ts val="600"/>
                </a:spcAft>
                <a:buClr>
                  <a:srgbClr val="000000"/>
                </a:buClr>
                <a:buSzPct val="100000"/>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STATEMENT OF COMMITMENT</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data should be stored in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appropriate domain repositories</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citations of data sets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should be included within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reference lists</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include in research papers concise</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data availability statements.</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links to data sets in publications and corresponding links to journals in data facilities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p>
          </p:txBody>
        </p:sp>
      </p:grpSp>
    </p:spTree>
    <p:extLst>
      <p:ext uri="{BB962C8B-B14F-4D97-AF65-F5344CB8AC3E}">
        <p14:creationId xmlns:p14="http://schemas.microsoft.com/office/powerpoint/2010/main" val="50019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23E1F-EDC2-4F07-A5E9-4DF88B7D57D6}"/>
              </a:ext>
            </a:extLst>
          </p:cNvPr>
          <p:cNvSpPr>
            <a:spLocks noGrp="1"/>
          </p:cNvSpPr>
          <p:nvPr>
            <p:ph type="title"/>
          </p:nvPr>
        </p:nvSpPr>
        <p:spPr/>
        <p:txBody>
          <a:bodyPr/>
          <a:lstStyle/>
          <a:p>
            <a:r>
              <a:rPr lang="de-DE" sz="3600" dirty="0"/>
              <a:t>Journal </a:t>
            </a:r>
            <a:r>
              <a:rPr lang="de-DE" sz="3600" dirty="0" err="1"/>
              <a:t>Policies</a:t>
            </a:r>
            <a:r>
              <a:rPr lang="de-DE" sz="3600" dirty="0"/>
              <a:t>: </a:t>
            </a:r>
            <a:r>
              <a:rPr lang="de-DE" sz="3600" dirty="0" err="1"/>
              <a:t>data</a:t>
            </a:r>
            <a:r>
              <a:rPr lang="de-DE" sz="3600" dirty="0"/>
              <a:t> and code </a:t>
            </a:r>
            <a:r>
              <a:rPr lang="de-DE" sz="3600" dirty="0" err="1"/>
              <a:t>citations</a:t>
            </a:r>
            <a:r>
              <a:rPr lang="de-DE" sz="3600" dirty="0"/>
              <a:t> in articles</a:t>
            </a:r>
          </a:p>
        </p:txBody>
      </p:sp>
      <p:sp>
        <p:nvSpPr>
          <p:cNvPr id="5" name="Rechteck 4">
            <a:extLst>
              <a:ext uri="{FF2B5EF4-FFF2-40B4-BE49-F238E27FC236}">
                <a16:creationId xmlns:a16="http://schemas.microsoft.com/office/drawing/2014/main" id="{C92DA688-953C-4A95-B7A6-E6C03FABB285}"/>
              </a:ext>
            </a:extLst>
          </p:cNvPr>
          <p:cNvSpPr/>
          <p:nvPr/>
        </p:nvSpPr>
        <p:spPr bwMode="auto">
          <a:xfrm>
            <a:off x="0" y="5979152"/>
            <a:ext cx="12192000" cy="878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nvGrpSpPr>
          <p:cNvPr id="6" name="Gruppieren 5">
            <a:extLst>
              <a:ext uri="{FF2B5EF4-FFF2-40B4-BE49-F238E27FC236}">
                <a16:creationId xmlns:a16="http://schemas.microsoft.com/office/drawing/2014/main" id="{EA00C7A3-8D13-490E-A637-67C75B8450FF}"/>
              </a:ext>
            </a:extLst>
          </p:cNvPr>
          <p:cNvGrpSpPr/>
          <p:nvPr/>
        </p:nvGrpSpPr>
        <p:grpSpPr>
          <a:xfrm>
            <a:off x="322033" y="1470107"/>
            <a:ext cx="5949244" cy="5033061"/>
            <a:chOff x="5993843" y="1868855"/>
            <a:chExt cx="5949244" cy="5033061"/>
          </a:xfrm>
        </p:grpSpPr>
        <p:sp>
          <p:nvSpPr>
            <p:cNvPr id="7" name="Rechteck 6">
              <a:extLst>
                <a:ext uri="{FF2B5EF4-FFF2-40B4-BE49-F238E27FC236}">
                  <a16:creationId xmlns:a16="http://schemas.microsoft.com/office/drawing/2014/main" id="{E15D703A-5378-4478-9CD9-8FB6D9F40E8F}"/>
                </a:ext>
              </a:extLst>
            </p:cNvPr>
            <p:cNvSpPr/>
            <p:nvPr/>
          </p:nvSpPr>
          <p:spPr>
            <a:xfrm>
              <a:off x="5993843" y="6378696"/>
              <a:ext cx="5949244" cy="523220"/>
            </a:xfrm>
            <a:prstGeom prst="rect">
              <a:avLst/>
            </a:prstGeom>
          </p:spPr>
          <p:txBody>
            <a:bodyPr wrap="square">
              <a:spAutoFit/>
            </a:bodyPr>
            <a:lstStyle/>
            <a:p>
              <a:pPr algn="ctr"/>
              <a:r>
                <a:rPr lang="de-DE" sz="1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https://www.agu.org/Publish-with-AGU/Publish/Author-Resources/Data-and-Software-for-Authors</a:t>
              </a:r>
              <a:r>
                <a:rPr lang="de-DE" sz="1400" dirty="0">
                  <a:latin typeface="Calibri" panose="020F0502020204030204" pitchFamily="34" charset="0"/>
                  <a:cs typeface="Calibri" panose="020F0502020204030204" pitchFamily="34" charset="0"/>
                </a:rPr>
                <a:t> (last </a:t>
              </a:r>
              <a:r>
                <a:rPr lang="de-DE" sz="1400" dirty="0" err="1">
                  <a:latin typeface="Calibri" panose="020F0502020204030204" pitchFamily="34" charset="0"/>
                  <a:cs typeface="Calibri" panose="020F0502020204030204" pitchFamily="34" charset="0"/>
                </a:rPr>
                <a:t>access</a:t>
              </a:r>
              <a:r>
                <a:rPr lang="de-DE" sz="1400" dirty="0">
                  <a:latin typeface="Calibri" panose="020F0502020204030204" pitchFamily="34" charset="0"/>
                  <a:cs typeface="Calibri" panose="020F0502020204030204" pitchFamily="34" charset="0"/>
                </a:rPr>
                <a:t> 2 Sep 2024)</a:t>
              </a:r>
            </a:p>
          </p:txBody>
        </p:sp>
        <p:grpSp>
          <p:nvGrpSpPr>
            <p:cNvPr id="8" name="Gruppieren 7">
              <a:extLst>
                <a:ext uri="{FF2B5EF4-FFF2-40B4-BE49-F238E27FC236}">
                  <a16:creationId xmlns:a16="http://schemas.microsoft.com/office/drawing/2014/main" id="{9EE075B0-6C01-45D6-9AD9-9AF26D09EA99}"/>
                </a:ext>
              </a:extLst>
            </p:cNvPr>
            <p:cNvGrpSpPr/>
            <p:nvPr/>
          </p:nvGrpSpPr>
          <p:grpSpPr>
            <a:xfrm>
              <a:off x="6080861" y="1868855"/>
              <a:ext cx="5676900" cy="4143970"/>
              <a:chOff x="6096000" y="1552135"/>
              <a:chExt cx="5676900" cy="4143970"/>
            </a:xfrm>
          </p:grpSpPr>
          <p:sp>
            <p:nvSpPr>
              <p:cNvPr id="9" name="Rechteck 8">
                <a:extLst>
                  <a:ext uri="{FF2B5EF4-FFF2-40B4-BE49-F238E27FC236}">
                    <a16:creationId xmlns:a16="http://schemas.microsoft.com/office/drawing/2014/main" id="{62509867-3FCE-4254-98ED-1BD207A23C43}"/>
                  </a:ext>
                </a:extLst>
              </p:cNvPr>
              <p:cNvSpPr/>
              <p:nvPr/>
            </p:nvSpPr>
            <p:spPr>
              <a:xfrm>
                <a:off x="6096000" y="1552135"/>
                <a:ext cx="5676900" cy="4143970"/>
              </a:xfrm>
              <a:prstGeom prst="rect">
                <a:avLst/>
              </a:prstGeom>
              <a:solidFill>
                <a:srgbClr val="0040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CA5CB168-F5DB-4372-A40D-DF7F2A7DFC9E}"/>
                  </a:ext>
                </a:extLst>
              </p:cNvPr>
              <p:cNvGrpSpPr/>
              <p:nvPr/>
            </p:nvGrpSpPr>
            <p:grpSpPr>
              <a:xfrm>
                <a:off x="6172037" y="1674947"/>
                <a:ext cx="5549900" cy="3943351"/>
                <a:chOff x="-698748" y="-393919"/>
                <a:chExt cx="5549900" cy="3943351"/>
              </a:xfrm>
            </p:grpSpPr>
            <p:sp>
              <p:nvSpPr>
                <p:cNvPr id="12" name="Rechteck 11">
                  <a:extLst>
                    <a:ext uri="{FF2B5EF4-FFF2-40B4-BE49-F238E27FC236}">
                      <a16:creationId xmlns:a16="http://schemas.microsoft.com/office/drawing/2014/main" id="{F7E7F03B-CC06-4FC7-9C66-9FD963058C7A}"/>
                    </a:ext>
                  </a:extLst>
                </p:cNvPr>
                <p:cNvSpPr/>
                <p:nvPr/>
              </p:nvSpPr>
              <p:spPr>
                <a:xfrm>
                  <a:off x="-698748" y="179279"/>
                  <a:ext cx="5549900" cy="337015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AGU requires that the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underlying data </a:t>
                  </a:r>
                  <a:r>
                    <a:rPr kumimoji="0" lang="en-US" i="0" u="none" strike="noStrike" kern="1200" cap="none" spc="0" normalizeH="0" baseline="0" noProof="0" dirty="0">
                      <a:ln>
                        <a:noFill/>
                      </a:ln>
                      <a:solidFill>
                        <a:schemeClr val="bg1"/>
                      </a:solidFill>
                      <a:effectLst/>
                      <a:uLnTx/>
                      <a:uFillTx/>
                      <a:latin typeface="Arial Narrow" panose="020B0606020202030204" pitchFamily="34" charset="0"/>
                      <a:ea typeface="ＭＳ Ｐゴシック" panose="020B0600070205080204" pitchFamily="34" charset="-128"/>
                      <a:cs typeface="+mn-cs"/>
                    </a:rPr>
                    <a:t>and/or </a:t>
                  </a:r>
                  <a:r>
                    <a:rPr lang="en-US" dirty="0">
                      <a:solidFill>
                        <a:srgbClr val="FFFF00"/>
                      </a:solidFill>
                      <a:latin typeface="Arial Narrow" panose="020B0606020202030204" pitchFamily="34" charset="0"/>
                      <a:ea typeface="ＭＳ Ｐゴシック" panose="020B0600070205080204" pitchFamily="34" charset="-128"/>
                    </a:rPr>
                    <a:t>software or code </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needed to understand, evaluate, and build upon the reported research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be available at the time of peer review and publication</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 […]. This entails:</a:t>
                  </a: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Depositing the data and software in a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community accepted, trusted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repository</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 as appropriate, and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preferably with a DOI</a:t>
                  </a: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Including an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Availability Statement</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 </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as a separate paragraph in the Open Research section explaining to the reader where and how to access the data and software</a:t>
                  </a: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And including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citation(s)</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 </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to the deposited data and software,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in the Reference Section.</a:t>
                  </a:r>
                </a:p>
              </p:txBody>
            </p:sp>
            <p:pic>
              <p:nvPicPr>
                <p:cNvPr id="13" name="Grafik 12">
                  <a:extLst>
                    <a:ext uri="{FF2B5EF4-FFF2-40B4-BE49-F238E27FC236}">
                      <a16:creationId xmlns:a16="http://schemas.microsoft.com/office/drawing/2014/main" id="{9CC2200E-35D6-450E-B3B3-B8C85692A783}"/>
                    </a:ext>
                  </a:extLst>
                </p:cNvPr>
                <p:cNvPicPr>
                  <a:picLocks noChangeAspect="1"/>
                </p:cNvPicPr>
                <p:nvPr/>
              </p:nvPicPr>
              <p:blipFill>
                <a:blip r:embed="rId6"/>
                <a:stretch>
                  <a:fillRect/>
                </a:stretch>
              </p:blipFill>
              <p:spPr>
                <a:xfrm>
                  <a:off x="-647785" y="-393919"/>
                  <a:ext cx="1824098" cy="456025"/>
                </a:xfrm>
                <a:prstGeom prst="rect">
                  <a:avLst/>
                </a:prstGeom>
              </p:spPr>
            </p:pic>
          </p:grpSp>
          <p:sp>
            <p:nvSpPr>
              <p:cNvPr id="11" name="Textfeld 10">
                <a:extLst>
                  <a:ext uri="{FF2B5EF4-FFF2-40B4-BE49-F238E27FC236}">
                    <a16:creationId xmlns:a16="http://schemas.microsoft.com/office/drawing/2014/main" id="{93A16CA9-707B-4A65-8288-2E0951A7580D}"/>
                  </a:ext>
                </a:extLst>
              </p:cNvPr>
              <p:cNvSpPr txBox="1"/>
              <p:nvPr/>
            </p:nvSpPr>
            <p:spPr>
              <a:xfrm>
                <a:off x="8293210" y="1669307"/>
                <a:ext cx="3233578" cy="461665"/>
              </a:xfrm>
              <a:prstGeom prst="rect">
                <a:avLst/>
              </a:prstGeom>
              <a:noFill/>
            </p:spPr>
            <p:txBody>
              <a:bodyPr wrap="none" rtlCol="0">
                <a:spAutoFit/>
              </a:bodyPr>
              <a:lstStyle/>
              <a:p>
                <a:r>
                  <a:rPr lang="de-DE" sz="2400" b="1" dirty="0">
                    <a:solidFill>
                      <a:schemeClr val="bg1"/>
                    </a:solidFill>
                    <a:latin typeface="Arial Narrow" panose="020B0606020202030204" pitchFamily="34" charset="0"/>
                  </a:rPr>
                  <a:t>Data and </a:t>
                </a:r>
                <a:r>
                  <a:rPr lang="de-DE" sz="2400" b="1" dirty="0" err="1">
                    <a:solidFill>
                      <a:schemeClr val="bg1"/>
                    </a:solidFill>
                    <a:latin typeface="Arial Narrow" panose="020B0606020202030204" pitchFamily="34" charset="0"/>
                  </a:rPr>
                  <a:t>software</a:t>
                </a:r>
                <a:r>
                  <a:rPr lang="de-DE" sz="2400" b="1" dirty="0">
                    <a:solidFill>
                      <a:schemeClr val="bg1"/>
                    </a:solidFill>
                    <a:latin typeface="Arial Narrow" panose="020B0606020202030204" pitchFamily="34" charset="0"/>
                  </a:rPr>
                  <a:t> </a:t>
                </a:r>
                <a:r>
                  <a:rPr lang="de-DE" sz="2400" b="1" dirty="0" err="1">
                    <a:solidFill>
                      <a:schemeClr val="bg1"/>
                    </a:solidFill>
                    <a:latin typeface="Arial Narrow" panose="020B0606020202030204" pitchFamily="34" charset="0"/>
                  </a:rPr>
                  <a:t>policy</a:t>
                </a:r>
                <a:r>
                  <a:rPr lang="de-DE" sz="2400" b="1" dirty="0">
                    <a:solidFill>
                      <a:schemeClr val="bg1"/>
                    </a:solidFill>
                    <a:latin typeface="Arial Narrow" panose="020B0606020202030204" pitchFamily="34" charset="0"/>
                  </a:rPr>
                  <a:t> </a:t>
                </a:r>
              </a:p>
            </p:txBody>
          </p:sp>
        </p:grpSp>
      </p:grpSp>
      <p:pic>
        <p:nvPicPr>
          <p:cNvPr id="14" name="Grafik 13">
            <a:extLst>
              <a:ext uri="{FF2B5EF4-FFF2-40B4-BE49-F238E27FC236}">
                <a16:creationId xmlns:a16="http://schemas.microsoft.com/office/drawing/2014/main" id="{644B4CD3-2431-4F9E-8274-AD165F0DC0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0319" y="1654616"/>
            <a:ext cx="3375378" cy="326990"/>
          </a:xfrm>
          <a:prstGeom prst="rect">
            <a:avLst/>
          </a:prstGeom>
        </p:spPr>
      </p:pic>
      <p:sp>
        <p:nvSpPr>
          <p:cNvPr id="15" name="Rechteck 14">
            <a:extLst>
              <a:ext uri="{FF2B5EF4-FFF2-40B4-BE49-F238E27FC236}">
                <a16:creationId xmlns:a16="http://schemas.microsoft.com/office/drawing/2014/main" id="{3A0348AC-7E4B-4509-BE52-E1BE53445257}"/>
              </a:ext>
            </a:extLst>
          </p:cNvPr>
          <p:cNvSpPr/>
          <p:nvPr/>
        </p:nvSpPr>
        <p:spPr>
          <a:xfrm>
            <a:off x="6493933" y="5986369"/>
            <a:ext cx="5508978" cy="523220"/>
          </a:xfrm>
          <a:prstGeom prst="rect">
            <a:avLst/>
          </a:prstGeom>
        </p:spPr>
        <p:txBody>
          <a:bodyPr wrap="square">
            <a:spAutoFit/>
          </a:bodyPr>
          <a:lstStyle/>
          <a:p>
            <a:pPr algn="ctr"/>
            <a:r>
              <a:rPr lang="de-DE" sz="14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https://www.springernature.com/de/authors/research-data-policy/data-availability-statements</a:t>
            </a:r>
            <a:r>
              <a:rPr lang="de-DE" sz="1400" dirty="0">
                <a:latin typeface="Calibri" panose="020F0502020204030204" pitchFamily="34" charset="0"/>
                <a:cs typeface="Calibri" panose="020F0502020204030204" pitchFamily="34" charset="0"/>
              </a:rPr>
              <a:t> (last </a:t>
            </a:r>
            <a:r>
              <a:rPr lang="de-DE" sz="1400" dirty="0" err="1">
                <a:latin typeface="Calibri" panose="020F0502020204030204" pitchFamily="34" charset="0"/>
                <a:cs typeface="Calibri" panose="020F0502020204030204" pitchFamily="34" charset="0"/>
              </a:rPr>
              <a:t>access</a:t>
            </a:r>
            <a:r>
              <a:rPr lang="de-DE" sz="1400" dirty="0">
                <a:latin typeface="Calibri" panose="020F0502020204030204" pitchFamily="34" charset="0"/>
                <a:cs typeface="Calibri" panose="020F0502020204030204" pitchFamily="34" charset="0"/>
              </a:rPr>
              <a:t> 11 </a:t>
            </a:r>
            <a:r>
              <a:rPr lang="de-DE" sz="1400" dirty="0" err="1">
                <a:latin typeface="Calibri" panose="020F0502020204030204" pitchFamily="34" charset="0"/>
                <a:cs typeface="Calibri" panose="020F0502020204030204" pitchFamily="34" charset="0"/>
              </a:rPr>
              <a:t>Oct</a:t>
            </a:r>
            <a:r>
              <a:rPr lang="de-DE" sz="1400" dirty="0">
                <a:latin typeface="Calibri" panose="020F0502020204030204" pitchFamily="34" charset="0"/>
                <a:cs typeface="Calibri" panose="020F0502020204030204" pitchFamily="34" charset="0"/>
              </a:rPr>
              <a:t> 2024)</a:t>
            </a:r>
          </a:p>
        </p:txBody>
      </p:sp>
      <p:pic>
        <p:nvPicPr>
          <p:cNvPr id="16" name="Grafik 15">
            <a:extLst>
              <a:ext uri="{FF2B5EF4-FFF2-40B4-BE49-F238E27FC236}">
                <a16:creationId xmlns:a16="http://schemas.microsoft.com/office/drawing/2014/main" id="{1E30F1EA-491B-4D5A-A09A-D7336C3EBDF1}"/>
              </a:ext>
            </a:extLst>
          </p:cNvPr>
          <p:cNvPicPr>
            <a:picLocks noChangeAspect="1"/>
          </p:cNvPicPr>
          <p:nvPr/>
        </p:nvPicPr>
        <p:blipFill>
          <a:blip r:embed="rId9"/>
          <a:stretch>
            <a:fillRect/>
          </a:stretch>
        </p:blipFill>
        <p:spPr>
          <a:xfrm>
            <a:off x="6474532" y="2538373"/>
            <a:ext cx="5552605" cy="2888760"/>
          </a:xfrm>
          <a:prstGeom prst="rect">
            <a:avLst/>
          </a:prstGeom>
        </p:spPr>
      </p:pic>
    </p:spTree>
    <p:extLst>
      <p:ext uri="{BB962C8B-B14F-4D97-AF65-F5344CB8AC3E}">
        <p14:creationId xmlns:p14="http://schemas.microsoft.com/office/powerpoint/2010/main" val="411037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839252B-EA91-4B14-A049-0C3BC12EDB01}"/>
              </a:ext>
            </a:extLst>
          </p:cNvPr>
          <p:cNvSpPr/>
          <p:nvPr/>
        </p:nvSpPr>
        <p:spPr bwMode="auto">
          <a:xfrm>
            <a:off x="1" y="6028383"/>
            <a:ext cx="12191999" cy="7475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6" name="Titel 1">
            <a:extLst>
              <a:ext uri="{FF2B5EF4-FFF2-40B4-BE49-F238E27FC236}">
                <a16:creationId xmlns:a16="http://schemas.microsoft.com/office/drawing/2014/main" id="{67952670-B9D9-44E4-A807-25E3BEC3F10A}"/>
              </a:ext>
            </a:extLst>
          </p:cNvPr>
          <p:cNvSpPr>
            <a:spLocks noGrp="1"/>
          </p:cNvSpPr>
          <p:nvPr>
            <p:ph type="title"/>
          </p:nvPr>
        </p:nvSpPr>
        <p:spPr>
          <a:xfrm>
            <a:off x="0" y="0"/>
            <a:ext cx="12192000" cy="1011480"/>
          </a:xfrm>
        </p:spPr>
        <p:txBody>
          <a:bodyPr anchor="ctr"/>
          <a:lstStyle/>
          <a:p>
            <a:r>
              <a:rPr lang="de-DE" dirty="0"/>
              <a:t>Research Data </a:t>
            </a:r>
            <a:r>
              <a:rPr lang="de-DE" dirty="0" err="1"/>
              <a:t>Repositories</a:t>
            </a:r>
            <a:endParaRPr lang="de-DE" dirty="0"/>
          </a:p>
        </p:txBody>
      </p:sp>
      <p:sp>
        <p:nvSpPr>
          <p:cNvPr id="7" name="Textfeld 6">
            <a:extLst>
              <a:ext uri="{FF2B5EF4-FFF2-40B4-BE49-F238E27FC236}">
                <a16:creationId xmlns:a16="http://schemas.microsoft.com/office/drawing/2014/main" id="{FF1260B6-F739-4344-874F-442020BB542D}"/>
              </a:ext>
            </a:extLst>
          </p:cNvPr>
          <p:cNvSpPr txBox="1"/>
          <p:nvPr/>
        </p:nvSpPr>
        <p:spPr>
          <a:xfrm>
            <a:off x="596630" y="1352715"/>
            <a:ext cx="5793910" cy="2246769"/>
          </a:xfrm>
          <a:prstGeom prst="rect">
            <a:avLst/>
          </a:prstGeom>
          <a:solidFill>
            <a:schemeClr val="bg1"/>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Permanent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archives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and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access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points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to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research</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data</a:t>
            </a:r>
            <a:endPar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1" i="0" u="none" strike="noStrike" kern="0" cap="none" spc="0" normalizeH="0" baseline="0" noProof="0" dirty="0">
                <a:ln>
                  <a:noFill/>
                </a:ln>
                <a:solidFill>
                  <a:srgbClr val="FFC000"/>
                </a:solidFill>
                <a:effectLst/>
                <a:uLnTx/>
                <a:uFillTx/>
                <a:latin typeface="Calibri" panose="020F0502020204030204" pitchFamily="34" charset="0"/>
                <a:ea typeface="Arial Unicode MS" pitchFamily="34" charset="-128"/>
                <a:cs typeface="Arial Unicode MS" pitchFamily="34" charset="-128"/>
              </a:rPr>
              <a:t>institutional</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1573C6"/>
                </a:solidFill>
                <a:effectLst/>
                <a:uLnTx/>
                <a:uFillTx/>
                <a:latin typeface="Calibri" panose="020F0502020204030204" pitchFamily="34" charset="0"/>
                <a:ea typeface="Arial Unicode MS" pitchFamily="34" charset="-128"/>
                <a:cs typeface="Arial Unicode MS" pitchFamily="34" charset="-128"/>
              </a:rPr>
              <a:t>general</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76B531"/>
                </a:solidFill>
                <a:effectLst/>
                <a:uLnTx/>
                <a:uFillTx/>
                <a:latin typeface="Calibri" panose="020F0502020204030204" pitchFamily="34" charset="0"/>
                <a:ea typeface="Arial Unicode MS" pitchFamily="34" charset="-128"/>
                <a:cs typeface="Arial Unicode MS" pitchFamily="34" charset="-128"/>
              </a:rPr>
              <a:t>domain</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Ideally</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open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access</a:t>
            </a:r>
            <a:endPar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persistent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identifier</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ideally</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DOI)</a:t>
            </a:r>
          </a:p>
        </p:txBody>
      </p:sp>
      <p:sp>
        <p:nvSpPr>
          <p:cNvPr id="8" name="Rechteck 7">
            <a:extLst>
              <a:ext uri="{FF2B5EF4-FFF2-40B4-BE49-F238E27FC236}">
                <a16:creationId xmlns:a16="http://schemas.microsoft.com/office/drawing/2014/main" id="{F742CE0A-26B0-410B-9033-FCB3B6463E72}"/>
              </a:ext>
            </a:extLst>
          </p:cNvPr>
          <p:cNvSpPr/>
          <p:nvPr/>
        </p:nvSpPr>
        <p:spPr>
          <a:xfrm>
            <a:off x="596630" y="4072799"/>
            <a:ext cx="10998740" cy="2649059"/>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96838" marR="0" lvl="0" indent="0" algn="l" defTabSz="914400" rtl="0" eaLnBrk="0" fontAlgn="base" latinLnBrk="0" hangingPunct="0">
              <a:lnSpc>
                <a:spcPct val="114000"/>
              </a:lnSpc>
              <a:spcBef>
                <a:spcPts val="600"/>
              </a:spcBef>
              <a:spcAft>
                <a:spcPts val="600"/>
              </a:spcAft>
              <a:buClrTx/>
              <a:buSzTx/>
              <a:buFontTx/>
              <a:buNone/>
              <a:tabLst/>
              <a:defRPr/>
            </a:pPr>
            <a:r>
              <a:rPr kumimoji="0" lang="en-GB" sz="2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1" i="1" u="sng"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Domain repositories</a:t>
            </a:r>
            <a:r>
              <a:rPr kumimoji="0" lang="en-GB" sz="2400" b="0" i="0" u="sng"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0"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These repositories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provide quality and standards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 their domain]</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enriching and organizing data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from multiple sources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to facilitate new discoveries.</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are in many ways the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best stewards of the data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but are not currently well connected with most publishers, and many data are thus not finding their proper home.”</a:t>
            </a:r>
          </a:p>
          <a:p>
            <a:pPr marL="96838" marR="0" lvl="0" indent="0" algn="ctr" defTabSz="914400" rtl="0" eaLnBrk="0" fontAlgn="base" latinLnBrk="0" hangingPunct="0">
              <a:lnSpc>
                <a:spcPct val="114000"/>
              </a:lnSpc>
              <a:spcBef>
                <a:spcPts val="600"/>
              </a:spcBef>
              <a:spcAft>
                <a:spcPts val="60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Hanson et al.(2015) Eos, 96,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https://doi.org/10.1029/2015EO022207</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9" name="Gruppieren 8">
            <a:extLst>
              <a:ext uri="{FF2B5EF4-FFF2-40B4-BE49-F238E27FC236}">
                <a16:creationId xmlns:a16="http://schemas.microsoft.com/office/drawing/2014/main" id="{A9B98BBE-0F07-4C40-86FA-D5292A4F47E1}"/>
              </a:ext>
            </a:extLst>
          </p:cNvPr>
          <p:cNvGrpSpPr/>
          <p:nvPr/>
        </p:nvGrpSpPr>
        <p:grpSpPr>
          <a:xfrm>
            <a:off x="6570482" y="2476099"/>
            <a:ext cx="5024888" cy="1388891"/>
            <a:chOff x="6570482" y="2476099"/>
            <a:chExt cx="5024888" cy="1388891"/>
          </a:xfrm>
        </p:grpSpPr>
        <p:sp>
          <p:nvSpPr>
            <p:cNvPr id="10" name="Rechteck 9">
              <a:extLst>
                <a:ext uri="{FF2B5EF4-FFF2-40B4-BE49-F238E27FC236}">
                  <a16:creationId xmlns:a16="http://schemas.microsoft.com/office/drawing/2014/main" id="{ED7846B5-4CD2-4047-A3F9-413696AC5EEA}"/>
                </a:ext>
              </a:extLst>
            </p:cNvPr>
            <p:cNvSpPr/>
            <p:nvPr/>
          </p:nvSpPr>
          <p:spPr bwMode="auto">
            <a:xfrm>
              <a:off x="6570482" y="2476099"/>
              <a:ext cx="5024888" cy="1388891"/>
            </a:xfrm>
            <a:prstGeom prst="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grpSp>
          <p:nvGrpSpPr>
            <p:cNvPr id="11" name="Gruppieren 10">
              <a:extLst>
                <a:ext uri="{FF2B5EF4-FFF2-40B4-BE49-F238E27FC236}">
                  <a16:creationId xmlns:a16="http://schemas.microsoft.com/office/drawing/2014/main" id="{70205353-2A97-444C-B6BF-994407A145F8}"/>
                </a:ext>
              </a:extLst>
            </p:cNvPr>
            <p:cNvGrpSpPr/>
            <p:nvPr/>
          </p:nvGrpSpPr>
          <p:grpSpPr>
            <a:xfrm>
              <a:off x="6737544" y="2634959"/>
              <a:ext cx="4713917" cy="1079650"/>
              <a:chOff x="2898764" y="1986173"/>
              <a:chExt cx="6768981" cy="1550330"/>
            </a:xfrm>
            <a:solidFill>
              <a:srgbClr val="FFC000"/>
            </a:solidFill>
          </p:grpSpPr>
          <p:pic>
            <p:nvPicPr>
              <p:cNvPr id="12" name="Grafik 11">
                <a:extLst>
                  <a:ext uri="{FF2B5EF4-FFF2-40B4-BE49-F238E27FC236}">
                    <a16:creationId xmlns:a16="http://schemas.microsoft.com/office/drawing/2014/main" id="{65862F77-C30F-4968-933B-F4D29E92AF99}"/>
                  </a:ext>
                </a:extLst>
              </p:cNvPr>
              <p:cNvPicPr>
                <a:picLocks noChangeAspect="1"/>
              </p:cNvPicPr>
              <p:nvPr/>
            </p:nvPicPr>
            <p:blipFill rotWithShape="1">
              <a:blip r:embed="rId3"/>
              <a:srcRect l="4355" t="15591" r="31148" b="15781"/>
              <a:stretch/>
            </p:blipFill>
            <p:spPr>
              <a:xfrm>
                <a:off x="6576880" y="2059296"/>
                <a:ext cx="3090865" cy="766118"/>
              </a:xfrm>
              <a:prstGeom prst="rect">
                <a:avLst/>
              </a:prstGeom>
              <a:grpFill/>
              <a:effectLst>
                <a:outerShdw blurRad="266700" dist="88900" dir="2700000" algn="tl" rotWithShape="0">
                  <a:prstClr val="black">
                    <a:alpha val="40000"/>
                  </a:prstClr>
                </a:outerShdw>
              </a:effectLst>
            </p:spPr>
          </p:pic>
          <p:pic>
            <p:nvPicPr>
              <p:cNvPr id="13" name="Grafik 12">
                <a:extLst>
                  <a:ext uri="{FF2B5EF4-FFF2-40B4-BE49-F238E27FC236}">
                    <a16:creationId xmlns:a16="http://schemas.microsoft.com/office/drawing/2014/main" id="{0C29A801-A8DF-4FBE-8E8C-0FDF6994C0B4}"/>
                  </a:ext>
                </a:extLst>
              </p:cNvPr>
              <p:cNvPicPr>
                <a:picLocks noChangeAspect="1"/>
              </p:cNvPicPr>
              <p:nvPr/>
            </p:nvPicPr>
            <p:blipFill>
              <a:blip r:embed="rId4"/>
              <a:stretch>
                <a:fillRect/>
              </a:stretch>
            </p:blipFill>
            <p:spPr>
              <a:xfrm>
                <a:off x="4175308" y="2067362"/>
                <a:ext cx="2248739" cy="651704"/>
              </a:xfrm>
              <a:prstGeom prst="rect">
                <a:avLst/>
              </a:prstGeom>
              <a:grpFill/>
              <a:effectLst>
                <a:outerShdw blurRad="266700" dist="88900" dir="2700000" algn="tl" rotWithShape="0">
                  <a:prstClr val="black">
                    <a:alpha val="40000"/>
                  </a:prstClr>
                </a:outerShdw>
              </a:effectLst>
            </p:spPr>
          </p:pic>
          <p:pic>
            <p:nvPicPr>
              <p:cNvPr id="14" name="Grafik 13">
                <a:extLst>
                  <a:ext uri="{FF2B5EF4-FFF2-40B4-BE49-F238E27FC236}">
                    <a16:creationId xmlns:a16="http://schemas.microsoft.com/office/drawing/2014/main" id="{42351FAC-A04C-42D2-9EF6-2BBF476E47D9}"/>
                  </a:ext>
                </a:extLst>
              </p:cNvPr>
              <p:cNvPicPr>
                <a:picLocks noChangeAspect="1"/>
              </p:cNvPicPr>
              <p:nvPr/>
            </p:nvPicPr>
            <p:blipFill>
              <a:blip r:embed="rId5"/>
              <a:stretch>
                <a:fillRect/>
              </a:stretch>
            </p:blipFill>
            <p:spPr>
              <a:xfrm>
                <a:off x="2898764" y="1986173"/>
                <a:ext cx="1164811" cy="839242"/>
              </a:xfrm>
              <a:prstGeom prst="rect">
                <a:avLst/>
              </a:prstGeom>
              <a:grpFill/>
              <a:effectLst>
                <a:outerShdw blurRad="266700" dist="88900" dir="2700000" algn="tl" rotWithShape="0">
                  <a:prstClr val="black">
                    <a:alpha val="40000"/>
                  </a:prstClr>
                </a:outerShdw>
              </a:effectLst>
            </p:spPr>
          </p:pic>
          <p:pic>
            <p:nvPicPr>
              <p:cNvPr id="15" name="Grafik 14">
                <a:extLst>
                  <a:ext uri="{FF2B5EF4-FFF2-40B4-BE49-F238E27FC236}">
                    <a16:creationId xmlns:a16="http://schemas.microsoft.com/office/drawing/2014/main" id="{035C6F4F-A242-4835-9B79-C9C21756EF11}"/>
                  </a:ext>
                </a:extLst>
              </p:cNvPr>
              <p:cNvPicPr>
                <a:picLocks noChangeAspect="1"/>
              </p:cNvPicPr>
              <p:nvPr/>
            </p:nvPicPr>
            <p:blipFill>
              <a:blip r:embed="rId6"/>
              <a:stretch>
                <a:fillRect/>
              </a:stretch>
            </p:blipFill>
            <p:spPr>
              <a:xfrm>
                <a:off x="6576880" y="2961133"/>
                <a:ext cx="2402172" cy="575370"/>
              </a:xfrm>
              <a:prstGeom prst="rect">
                <a:avLst/>
              </a:prstGeom>
              <a:grpFill/>
              <a:effectLst>
                <a:outerShdw blurRad="266700" dist="88900" dir="2700000" algn="tl" rotWithShape="0">
                  <a:prstClr val="black">
                    <a:alpha val="40000"/>
                  </a:prstClr>
                </a:outerShdw>
              </a:effectLst>
            </p:spPr>
          </p:pic>
          <p:pic>
            <p:nvPicPr>
              <p:cNvPr id="16" name="Grafik 15">
                <a:extLst>
                  <a:ext uri="{FF2B5EF4-FFF2-40B4-BE49-F238E27FC236}">
                    <a16:creationId xmlns:a16="http://schemas.microsoft.com/office/drawing/2014/main" id="{C6C2FF0A-7355-4865-B63F-E13042460C60}"/>
                  </a:ext>
                </a:extLst>
              </p:cNvPr>
              <p:cNvPicPr>
                <a:picLocks noChangeAspect="1"/>
              </p:cNvPicPr>
              <p:nvPr/>
            </p:nvPicPr>
            <p:blipFill>
              <a:blip r:embed="rId7"/>
              <a:stretch>
                <a:fillRect/>
              </a:stretch>
            </p:blipFill>
            <p:spPr>
              <a:xfrm>
                <a:off x="8668039" y="2694493"/>
                <a:ext cx="999706" cy="387641"/>
              </a:xfrm>
              <a:prstGeom prst="rect">
                <a:avLst/>
              </a:prstGeom>
              <a:grpFill/>
              <a:effectLst>
                <a:outerShdw blurRad="266700" dist="88900" dir="2700000" algn="tl" rotWithShape="0">
                  <a:prstClr val="black">
                    <a:alpha val="40000"/>
                  </a:prstClr>
                </a:outerShdw>
              </a:effectLst>
            </p:spPr>
          </p:pic>
          <p:pic>
            <p:nvPicPr>
              <p:cNvPr id="17" name="Grafik 16">
                <a:extLst>
                  <a:ext uri="{FF2B5EF4-FFF2-40B4-BE49-F238E27FC236}">
                    <a16:creationId xmlns:a16="http://schemas.microsoft.com/office/drawing/2014/main" id="{6A672837-13D1-45EE-B665-F5ADA9FC6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1235" y="2838619"/>
                <a:ext cx="3522811" cy="697884"/>
              </a:xfrm>
              <a:prstGeom prst="rect">
                <a:avLst/>
              </a:prstGeom>
              <a:grpFill/>
              <a:effectLst>
                <a:outerShdw blurRad="266700" dist="88900" dir="2700000" algn="tl" rotWithShape="0">
                  <a:prstClr val="black">
                    <a:alpha val="40000"/>
                  </a:prstClr>
                </a:outerShdw>
              </a:effectLst>
            </p:spPr>
          </p:pic>
        </p:grpSp>
      </p:grpSp>
      <p:grpSp>
        <p:nvGrpSpPr>
          <p:cNvPr id="18" name="Gruppieren 17">
            <a:extLst>
              <a:ext uri="{FF2B5EF4-FFF2-40B4-BE49-F238E27FC236}">
                <a16:creationId xmlns:a16="http://schemas.microsoft.com/office/drawing/2014/main" id="{5735B942-B3A9-40A2-BF96-03F975550EDC}"/>
              </a:ext>
            </a:extLst>
          </p:cNvPr>
          <p:cNvGrpSpPr/>
          <p:nvPr/>
        </p:nvGrpSpPr>
        <p:grpSpPr>
          <a:xfrm>
            <a:off x="6570482" y="1041589"/>
            <a:ext cx="5024888" cy="630794"/>
            <a:chOff x="6570482" y="994454"/>
            <a:chExt cx="5024888" cy="630794"/>
          </a:xfrm>
        </p:grpSpPr>
        <p:sp>
          <p:nvSpPr>
            <p:cNvPr id="19" name="Rechteck 18">
              <a:extLst>
                <a:ext uri="{FF2B5EF4-FFF2-40B4-BE49-F238E27FC236}">
                  <a16:creationId xmlns:a16="http://schemas.microsoft.com/office/drawing/2014/main" id="{292ED0F4-DDB4-4020-B3D1-C24F860F84A1}"/>
                </a:ext>
              </a:extLst>
            </p:cNvPr>
            <p:cNvSpPr/>
            <p:nvPr/>
          </p:nvSpPr>
          <p:spPr bwMode="auto">
            <a:xfrm>
              <a:off x="6570482" y="994454"/>
              <a:ext cx="5024888" cy="630794"/>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20" name="Grafik 19">
              <a:extLst>
                <a:ext uri="{FF2B5EF4-FFF2-40B4-BE49-F238E27FC236}">
                  <a16:creationId xmlns:a16="http://schemas.microsoft.com/office/drawing/2014/main" id="{7DBF2BF0-98B1-4356-A307-32D1F94681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5035" y="1180536"/>
              <a:ext cx="2283520" cy="360556"/>
            </a:xfrm>
            <a:prstGeom prst="rect">
              <a:avLst/>
            </a:prstGeom>
          </p:spPr>
        </p:pic>
      </p:grpSp>
      <p:grpSp>
        <p:nvGrpSpPr>
          <p:cNvPr id="21" name="Gruppieren 20">
            <a:extLst>
              <a:ext uri="{FF2B5EF4-FFF2-40B4-BE49-F238E27FC236}">
                <a16:creationId xmlns:a16="http://schemas.microsoft.com/office/drawing/2014/main" id="{17ED9526-539F-471E-BFDB-7E4865DDA175}"/>
              </a:ext>
            </a:extLst>
          </p:cNvPr>
          <p:cNvGrpSpPr/>
          <p:nvPr/>
        </p:nvGrpSpPr>
        <p:grpSpPr>
          <a:xfrm>
            <a:off x="6570482" y="1758844"/>
            <a:ext cx="5024888" cy="630794"/>
            <a:chOff x="6570482" y="1730139"/>
            <a:chExt cx="5024888" cy="630794"/>
          </a:xfrm>
        </p:grpSpPr>
        <p:sp>
          <p:nvSpPr>
            <p:cNvPr id="22" name="Rechteck 21">
              <a:extLst>
                <a:ext uri="{FF2B5EF4-FFF2-40B4-BE49-F238E27FC236}">
                  <a16:creationId xmlns:a16="http://schemas.microsoft.com/office/drawing/2014/main" id="{4B3FADAC-F835-4567-98F8-CC4A41A66673}"/>
                </a:ext>
              </a:extLst>
            </p:cNvPr>
            <p:cNvSpPr/>
            <p:nvPr/>
          </p:nvSpPr>
          <p:spPr bwMode="auto">
            <a:xfrm>
              <a:off x="6570482" y="1730139"/>
              <a:ext cx="5024888" cy="630794"/>
            </a:xfrm>
            <a:prstGeom prst="rect">
              <a:avLst/>
            </a:prstGeom>
            <a:solidFill>
              <a:srgbClr val="1072C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23" name="Grafik 22">
              <a:extLst>
                <a:ext uri="{FF2B5EF4-FFF2-40B4-BE49-F238E27FC236}">
                  <a16:creationId xmlns:a16="http://schemas.microsoft.com/office/drawing/2014/main" id="{92BE3107-6BD4-44EF-A9B1-0E3C5A26FF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37544" y="1785702"/>
              <a:ext cx="1390650" cy="457200"/>
            </a:xfrm>
            <a:prstGeom prst="rect">
              <a:avLst/>
            </a:prstGeom>
          </p:spPr>
        </p:pic>
        <p:pic>
          <p:nvPicPr>
            <p:cNvPr id="24" name="Grafik 23">
              <a:extLst>
                <a:ext uri="{FF2B5EF4-FFF2-40B4-BE49-F238E27FC236}">
                  <a16:creationId xmlns:a16="http://schemas.microsoft.com/office/drawing/2014/main" id="{0CB5BCF0-946A-4BBD-AF9E-5E6C9DD512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01" y="1821624"/>
              <a:ext cx="1231832" cy="459638"/>
            </a:xfrm>
            <a:prstGeom prst="rect">
              <a:avLst/>
            </a:prstGeom>
          </p:spPr>
        </p:pic>
        <p:pic>
          <p:nvPicPr>
            <p:cNvPr id="25" name="Grafik 24">
              <a:extLst>
                <a:ext uri="{FF2B5EF4-FFF2-40B4-BE49-F238E27FC236}">
                  <a16:creationId xmlns:a16="http://schemas.microsoft.com/office/drawing/2014/main" id="{1B0093C5-68F3-42B7-8FE3-C69A206763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8116" y="1797846"/>
              <a:ext cx="1390650" cy="433017"/>
            </a:xfrm>
            <a:prstGeom prst="rect">
              <a:avLst/>
            </a:prstGeom>
            <a:solidFill>
              <a:schemeClr val="bg1"/>
            </a:solidFill>
          </p:spPr>
        </p:pic>
      </p:grpSp>
      <p:pic>
        <p:nvPicPr>
          <p:cNvPr id="26" name="Grafik 25">
            <a:extLst>
              <a:ext uri="{FF2B5EF4-FFF2-40B4-BE49-F238E27FC236}">
                <a16:creationId xmlns:a16="http://schemas.microsoft.com/office/drawing/2014/main" id="{662A2D97-4CBC-48FD-BBA6-33CDE51F4B76}"/>
              </a:ext>
            </a:extLst>
          </p:cNvPr>
          <p:cNvPicPr>
            <a:picLocks noChangeAspect="1"/>
          </p:cNvPicPr>
          <p:nvPr/>
        </p:nvPicPr>
        <p:blipFill>
          <a:blip r:embed="rId14"/>
          <a:stretch>
            <a:fillRect/>
          </a:stretch>
        </p:blipFill>
        <p:spPr>
          <a:xfrm>
            <a:off x="6904693" y="1176433"/>
            <a:ext cx="1694672" cy="412320"/>
          </a:xfrm>
          <a:prstGeom prst="rect">
            <a:avLst/>
          </a:prstGeom>
        </p:spPr>
      </p:pic>
    </p:spTree>
    <p:extLst>
      <p:ext uri="{BB962C8B-B14F-4D97-AF65-F5344CB8AC3E}">
        <p14:creationId xmlns:p14="http://schemas.microsoft.com/office/powerpoint/2010/main" val="3293872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17">
            <a:extLst>
              <a:ext uri="{FF2B5EF4-FFF2-40B4-BE49-F238E27FC236}">
                <a16:creationId xmlns:a16="http://schemas.microsoft.com/office/drawing/2014/main" id="{F2EED510-5D72-4C71-B3AD-CD9F8573B0E6}"/>
              </a:ext>
            </a:extLst>
          </p:cNvPr>
          <p:cNvSpPr/>
          <p:nvPr/>
        </p:nvSpPr>
        <p:spPr bwMode="auto">
          <a:xfrm>
            <a:off x="0" y="5675525"/>
            <a:ext cx="10271760" cy="115466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6" name="Grafik 5">
            <a:extLst>
              <a:ext uri="{FF2B5EF4-FFF2-40B4-BE49-F238E27FC236}">
                <a16:creationId xmlns:a16="http://schemas.microsoft.com/office/drawing/2014/main" id="{D233D993-1373-4A14-9300-9F514382B00C}"/>
              </a:ext>
            </a:extLst>
          </p:cNvPr>
          <p:cNvPicPr>
            <a:picLocks noChangeAspect="1"/>
          </p:cNvPicPr>
          <p:nvPr/>
        </p:nvPicPr>
        <p:blipFill rotWithShape="1">
          <a:blip r:embed="rId2"/>
          <a:srcRect t="66991" b="4440"/>
          <a:stretch/>
        </p:blipFill>
        <p:spPr>
          <a:xfrm>
            <a:off x="152400" y="3248688"/>
            <a:ext cx="5220846" cy="872992"/>
          </a:xfrm>
          <a:prstGeom prst="rect">
            <a:avLst/>
          </a:prstGeom>
          <a:effectLst>
            <a:outerShdw blurRad="228600" dist="127001" dir="2700000" algn="tl" rotWithShape="0">
              <a:srgbClr val="808080">
                <a:alpha val="73000"/>
              </a:srgbClr>
            </a:outerShdw>
          </a:effectLst>
        </p:spPr>
      </p:pic>
      <p:grpSp>
        <p:nvGrpSpPr>
          <p:cNvPr id="7" name="Gruppieren 6">
            <a:extLst>
              <a:ext uri="{FF2B5EF4-FFF2-40B4-BE49-F238E27FC236}">
                <a16:creationId xmlns:a16="http://schemas.microsoft.com/office/drawing/2014/main" id="{97ADEFDB-1866-4A6D-A809-1C08B80028AB}"/>
              </a:ext>
            </a:extLst>
          </p:cNvPr>
          <p:cNvGrpSpPr/>
          <p:nvPr/>
        </p:nvGrpSpPr>
        <p:grpSpPr>
          <a:xfrm>
            <a:off x="818145" y="3265121"/>
            <a:ext cx="6143191" cy="972432"/>
            <a:chOff x="818145" y="3265121"/>
            <a:chExt cx="6143191" cy="972432"/>
          </a:xfrm>
        </p:grpSpPr>
        <p:sp>
          <p:nvSpPr>
            <p:cNvPr id="8" name="Rechteck 7">
              <a:extLst>
                <a:ext uri="{FF2B5EF4-FFF2-40B4-BE49-F238E27FC236}">
                  <a16:creationId xmlns:a16="http://schemas.microsoft.com/office/drawing/2014/main" id="{0AA9A052-4586-48C3-9DF7-75E89F62E1AC}"/>
                </a:ext>
              </a:extLst>
            </p:cNvPr>
            <p:cNvSpPr/>
            <p:nvPr/>
          </p:nvSpPr>
          <p:spPr>
            <a:xfrm>
              <a:off x="5167404" y="3265121"/>
              <a:ext cx="1793932" cy="830997"/>
            </a:xfrm>
            <a:prstGeom prst="rect">
              <a:avLst/>
            </a:prstGeom>
            <a:solidFill>
              <a:schemeClr val="bg1"/>
            </a:solidFill>
          </p:spPr>
          <p:txBody>
            <a:bodyPr wrap="square">
              <a:spAutoFit/>
            </a:bodyPr>
            <a:lstStyle/>
            <a:p>
              <a:pPr marL="269875" marR="0" lvl="0" indent="-269875"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1. Citation in the text</a:t>
              </a:r>
              <a:endParaRPr kumimoji="0" lang="de-DE"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sp>
          <p:nvSpPr>
            <p:cNvPr id="9" name="Ellipse 8">
              <a:extLst>
                <a:ext uri="{FF2B5EF4-FFF2-40B4-BE49-F238E27FC236}">
                  <a16:creationId xmlns:a16="http://schemas.microsoft.com/office/drawing/2014/main" id="{17350272-F93A-4277-9AAA-26F7AAA75582}"/>
                </a:ext>
              </a:extLst>
            </p:cNvPr>
            <p:cNvSpPr/>
            <p:nvPr/>
          </p:nvSpPr>
          <p:spPr bwMode="auto">
            <a:xfrm>
              <a:off x="818145" y="3708008"/>
              <a:ext cx="2242868" cy="529545"/>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endParaRPr kumimoji="0" lang="de-DE" sz="24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grpSp>
      <p:sp>
        <p:nvSpPr>
          <p:cNvPr id="10" name="Titel 1">
            <a:extLst>
              <a:ext uri="{FF2B5EF4-FFF2-40B4-BE49-F238E27FC236}">
                <a16:creationId xmlns:a16="http://schemas.microsoft.com/office/drawing/2014/main" id="{62DE25DE-6B88-42D4-8D75-77597A18F938}"/>
              </a:ext>
            </a:extLst>
          </p:cNvPr>
          <p:cNvSpPr>
            <a:spLocks noGrp="1"/>
          </p:cNvSpPr>
          <p:nvPr>
            <p:ph type="title"/>
          </p:nvPr>
        </p:nvSpPr>
        <p:spPr>
          <a:xfrm>
            <a:off x="152400" y="261668"/>
            <a:ext cx="8836025" cy="764875"/>
          </a:xfrm>
        </p:spPr>
        <p:txBody>
          <a:bodyPr/>
          <a:lstStyle/>
          <a:p>
            <a:r>
              <a:rPr lang="de-DE" dirty="0" err="1"/>
              <a:t>Citation</a:t>
            </a:r>
            <a:r>
              <a:rPr lang="de-DE" dirty="0"/>
              <a:t> </a:t>
            </a:r>
            <a:r>
              <a:rPr lang="de-DE" dirty="0" err="1"/>
              <a:t>of</a:t>
            </a:r>
            <a:r>
              <a:rPr lang="de-DE" dirty="0"/>
              <a:t> Dataset-DOIs</a:t>
            </a:r>
          </a:p>
        </p:txBody>
      </p:sp>
      <p:pic>
        <p:nvPicPr>
          <p:cNvPr id="11" name="Grafik 10">
            <a:extLst>
              <a:ext uri="{FF2B5EF4-FFF2-40B4-BE49-F238E27FC236}">
                <a16:creationId xmlns:a16="http://schemas.microsoft.com/office/drawing/2014/main" id="{70ADB2D7-1591-41FA-A5AF-BD2F9A18CCE0}"/>
              </a:ext>
            </a:extLst>
          </p:cNvPr>
          <p:cNvPicPr>
            <a:picLocks noChangeAspect="1"/>
          </p:cNvPicPr>
          <p:nvPr/>
        </p:nvPicPr>
        <p:blipFill rotWithShape="1">
          <a:blip r:embed="rId3"/>
          <a:srcRect t="19692"/>
          <a:stretch/>
        </p:blipFill>
        <p:spPr>
          <a:xfrm>
            <a:off x="152400" y="122288"/>
            <a:ext cx="7629435" cy="2931812"/>
          </a:xfrm>
          <a:prstGeom prst="rect">
            <a:avLst/>
          </a:prstGeom>
          <a:effectLst>
            <a:outerShdw blurRad="228600" dist="127001" dir="2700000" algn="tl" rotWithShape="0">
              <a:srgbClr val="808080">
                <a:alpha val="73000"/>
              </a:srgbClr>
            </a:outerShdw>
          </a:effectLst>
        </p:spPr>
      </p:pic>
      <p:grpSp>
        <p:nvGrpSpPr>
          <p:cNvPr id="12" name="Gruppieren 11">
            <a:extLst>
              <a:ext uri="{FF2B5EF4-FFF2-40B4-BE49-F238E27FC236}">
                <a16:creationId xmlns:a16="http://schemas.microsoft.com/office/drawing/2014/main" id="{DF58FE32-64C2-4FE5-AB08-EA0AC9712905}"/>
              </a:ext>
            </a:extLst>
          </p:cNvPr>
          <p:cNvGrpSpPr/>
          <p:nvPr/>
        </p:nvGrpSpPr>
        <p:grpSpPr>
          <a:xfrm>
            <a:off x="0" y="4221651"/>
            <a:ext cx="9569003" cy="2535657"/>
            <a:chOff x="0" y="4221651"/>
            <a:chExt cx="9569003" cy="2535657"/>
          </a:xfrm>
        </p:grpSpPr>
        <p:grpSp>
          <p:nvGrpSpPr>
            <p:cNvPr id="13" name="Gruppieren 12">
              <a:extLst>
                <a:ext uri="{FF2B5EF4-FFF2-40B4-BE49-F238E27FC236}">
                  <a16:creationId xmlns:a16="http://schemas.microsoft.com/office/drawing/2014/main" id="{465B0334-BD2E-4CFE-8E0D-8F8C4F84497E}"/>
                </a:ext>
              </a:extLst>
            </p:cNvPr>
            <p:cNvGrpSpPr/>
            <p:nvPr/>
          </p:nvGrpSpPr>
          <p:grpSpPr>
            <a:xfrm>
              <a:off x="152400" y="4221651"/>
              <a:ext cx="9416603" cy="2535657"/>
              <a:chOff x="152400" y="4221651"/>
              <a:chExt cx="9416603" cy="2535657"/>
            </a:xfrm>
          </p:grpSpPr>
          <p:pic>
            <p:nvPicPr>
              <p:cNvPr id="15" name="Grafik 14">
                <a:extLst>
                  <a:ext uri="{FF2B5EF4-FFF2-40B4-BE49-F238E27FC236}">
                    <a16:creationId xmlns:a16="http://schemas.microsoft.com/office/drawing/2014/main" id="{0381FBFD-B134-4D60-A7C1-8D86E4D8EF9F}"/>
                  </a:ext>
                </a:extLst>
              </p:cNvPr>
              <p:cNvPicPr>
                <a:picLocks noChangeAspect="1"/>
              </p:cNvPicPr>
              <p:nvPr/>
            </p:nvPicPr>
            <p:blipFill>
              <a:blip r:embed="rId4"/>
              <a:stretch>
                <a:fillRect/>
              </a:stretch>
            </p:blipFill>
            <p:spPr>
              <a:xfrm>
                <a:off x="152400" y="4221651"/>
                <a:ext cx="1226220" cy="350349"/>
              </a:xfrm>
              <a:prstGeom prst="rect">
                <a:avLst/>
              </a:prstGeom>
            </p:spPr>
          </p:pic>
          <p:grpSp>
            <p:nvGrpSpPr>
              <p:cNvPr id="16" name="Gruppieren 15">
                <a:extLst>
                  <a:ext uri="{FF2B5EF4-FFF2-40B4-BE49-F238E27FC236}">
                    <a16:creationId xmlns:a16="http://schemas.microsoft.com/office/drawing/2014/main" id="{5468247B-E432-4394-8A9C-EAF5C42A948B}"/>
                  </a:ext>
                </a:extLst>
              </p:cNvPr>
              <p:cNvGrpSpPr/>
              <p:nvPr/>
            </p:nvGrpSpPr>
            <p:grpSpPr>
              <a:xfrm>
                <a:off x="152400" y="4572000"/>
                <a:ext cx="9416603" cy="2185308"/>
                <a:chOff x="152400" y="4572000"/>
                <a:chExt cx="9416603" cy="2185308"/>
              </a:xfrm>
            </p:grpSpPr>
            <p:pic>
              <p:nvPicPr>
                <p:cNvPr id="17" name="Grafik 16">
                  <a:extLst>
                    <a:ext uri="{FF2B5EF4-FFF2-40B4-BE49-F238E27FC236}">
                      <a16:creationId xmlns:a16="http://schemas.microsoft.com/office/drawing/2014/main" id="{705CFDF7-3707-4BBD-AFE0-3D0C863F2013}"/>
                    </a:ext>
                  </a:extLst>
                </p:cNvPr>
                <p:cNvPicPr>
                  <a:picLocks noChangeAspect="1"/>
                </p:cNvPicPr>
                <p:nvPr/>
              </p:nvPicPr>
              <p:blipFill>
                <a:blip r:embed="rId5"/>
                <a:stretch>
                  <a:fillRect/>
                </a:stretch>
              </p:blipFill>
              <p:spPr>
                <a:xfrm>
                  <a:off x="152400" y="4572000"/>
                  <a:ext cx="5817227" cy="2185308"/>
                </a:xfrm>
                <a:prstGeom prst="rect">
                  <a:avLst/>
                </a:prstGeom>
                <a:effectLst>
                  <a:outerShdw blurRad="228600" dist="127001" dir="2700000" algn="tl" rotWithShape="0">
                    <a:srgbClr val="808080">
                      <a:alpha val="73000"/>
                    </a:srgbClr>
                  </a:outerShdw>
                </a:effectLst>
              </p:spPr>
            </p:pic>
            <p:sp>
              <p:nvSpPr>
                <p:cNvPr id="18" name="Rechteck 17">
                  <a:extLst>
                    <a:ext uri="{FF2B5EF4-FFF2-40B4-BE49-F238E27FC236}">
                      <a16:creationId xmlns:a16="http://schemas.microsoft.com/office/drawing/2014/main" id="{FCC8666F-9443-4909-8E56-36681D337317}"/>
                    </a:ext>
                  </a:extLst>
                </p:cNvPr>
                <p:cNvSpPr/>
                <p:nvPr/>
              </p:nvSpPr>
              <p:spPr>
                <a:xfrm>
                  <a:off x="6093897" y="5806482"/>
                  <a:ext cx="3475106" cy="830997"/>
                </a:xfrm>
                <a:prstGeom prst="rect">
                  <a:avLst/>
                </a:prstGeom>
                <a:solidFill>
                  <a:schemeClr val="bg1"/>
                </a:solidFill>
              </p:spPr>
              <p:txBody>
                <a:bodyPr wrap="square">
                  <a:spAutoFit/>
                </a:bodyPr>
                <a:lstStyle/>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2. Full reference with DOI in the References</a:t>
                  </a:r>
                  <a:endParaRPr kumimoji="0" lang="de-DE"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grpSp>
        </p:grpSp>
        <p:sp>
          <p:nvSpPr>
            <p:cNvPr id="14" name="Ellipse 13">
              <a:extLst>
                <a:ext uri="{FF2B5EF4-FFF2-40B4-BE49-F238E27FC236}">
                  <a16:creationId xmlns:a16="http://schemas.microsoft.com/office/drawing/2014/main" id="{26905BA6-D1E8-4CBA-89B1-57A1782F4D1A}"/>
                </a:ext>
              </a:extLst>
            </p:cNvPr>
            <p:cNvSpPr/>
            <p:nvPr/>
          </p:nvSpPr>
          <p:spPr bwMode="auto">
            <a:xfrm>
              <a:off x="0" y="5649963"/>
              <a:ext cx="6064370" cy="891445"/>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endParaRPr kumimoji="0" lang="de-DE" sz="24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grpSp>
      <p:grpSp>
        <p:nvGrpSpPr>
          <p:cNvPr id="19" name="Gruppieren 18">
            <a:extLst>
              <a:ext uri="{FF2B5EF4-FFF2-40B4-BE49-F238E27FC236}">
                <a16:creationId xmlns:a16="http://schemas.microsoft.com/office/drawing/2014/main" id="{3538164F-79EB-4CD5-A9A9-116DB87B3BF7}"/>
              </a:ext>
            </a:extLst>
          </p:cNvPr>
          <p:cNvGrpSpPr/>
          <p:nvPr/>
        </p:nvGrpSpPr>
        <p:grpSpPr>
          <a:xfrm>
            <a:off x="5802432" y="1875991"/>
            <a:ext cx="6237168" cy="4023091"/>
            <a:chOff x="2900247" y="1202351"/>
            <a:chExt cx="6237168" cy="4023091"/>
          </a:xfrm>
        </p:grpSpPr>
        <p:grpSp>
          <p:nvGrpSpPr>
            <p:cNvPr id="20" name="Gruppieren 19">
              <a:extLst>
                <a:ext uri="{FF2B5EF4-FFF2-40B4-BE49-F238E27FC236}">
                  <a16:creationId xmlns:a16="http://schemas.microsoft.com/office/drawing/2014/main" id="{C1ED51EE-EB3B-481F-8FB3-4CCD8206CBA3}"/>
                </a:ext>
              </a:extLst>
            </p:cNvPr>
            <p:cNvGrpSpPr/>
            <p:nvPr/>
          </p:nvGrpSpPr>
          <p:grpSpPr>
            <a:xfrm>
              <a:off x="2900247" y="1202351"/>
              <a:ext cx="6237168" cy="4023091"/>
              <a:chOff x="3822778" y="1361367"/>
              <a:chExt cx="6237168" cy="4023091"/>
            </a:xfrm>
          </p:grpSpPr>
          <p:pic>
            <p:nvPicPr>
              <p:cNvPr id="22" name="Grafik 21">
                <a:extLst>
                  <a:ext uri="{FF2B5EF4-FFF2-40B4-BE49-F238E27FC236}">
                    <a16:creationId xmlns:a16="http://schemas.microsoft.com/office/drawing/2014/main" id="{1ED4253C-BCC0-45F4-B0AA-AE982F642517}"/>
                  </a:ext>
                </a:extLst>
              </p:cNvPr>
              <p:cNvPicPr>
                <a:picLocks noChangeAspect="1"/>
              </p:cNvPicPr>
              <p:nvPr/>
            </p:nvPicPr>
            <p:blipFill>
              <a:blip r:embed="rId6"/>
              <a:stretch>
                <a:fillRect/>
              </a:stretch>
            </p:blipFill>
            <p:spPr>
              <a:xfrm>
                <a:off x="5600586" y="1361367"/>
                <a:ext cx="4459360" cy="3590373"/>
              </a:xfrm>
              <a:prstGeom prst="rect">
                <a:avLst/>
              </a:prstGeom>
              <a:effectLst>
                <a:outerShdw blurRad="228600" dist="127001" dir="2700000" algn="tl" rotWithShape="0">
                  <a:srgbClr val="808080">
                    <a:alpha val="73000"/>
                  </a:srgbClr>
                </a:outerShdw>
              </a:effectLst>
            </p:spPr>
          </p:pic>
          <p:cxnSp>
            <p:nvCxnSpPr>
              <p:cNvPr id="23" name="Verbinder: gekrümmt 22">
                <a:extLst>
                  <a:ext uri="{FF2B5EF4-FFF2-40B4-BE49-F238E27FC236}">
                    <a16:creationId xmlns:a16="http://schemas.microsoft.com/office/drawing/2014/main" id="{011C705D-12B8-45B5-A713-44E4E1C697AE}"/>
                  </a:ext>
                </a:extLst>
              </p:cNvPr>
              <p:cNvCxnSpPr>
                <a:cxnSpLocks/>
              </p:cNvCxnSpPr>
              <p:nvPr/>
            </p:nvCxnSpPr>
            <p:spPr bwMode="auto">
              <a:xfrm flipV="1">
                <a:off x="3822778" y="3972316"/>
                <a:ext cx="1618533" cy="1412142"/>
              </a:xfrm>
              <a:prstGeom prst="curvedConnector3">
                <a:avLst>
                  <a:gd name="adj1" fmla="val 50000"/>
                </a:avLst>
              </a:prstGeom>
              <a:solidFill>
                <a:srgbClr val="00B8FF"/>
              </a:solidFill>
              <a:ln w="38100" cap="flat" cmpd="sng" algn="ctr">
                <a:solidFill>
                  <a:srgbClr val="C0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Rechteck 20">
              <a:extLst>
                <a:ext uri="{FF2B5EF4-FFF2-40B4-BE49-F238E27FC236}">
                  <a16:creationId xmlns:a16="http://schemas.microsoft.com/office/drawing/2014/main" id="{CEAE7E79-8D2A-4AED-AD80-03AD6D234B89}"/>
                </a:ext>
              </a:extLst>
            </p:cNvPr>
            <p:cNvSpPr/>
            <p:nvPr/>
          </p:nvSpPr>
          <p:spPr>
            <a:xfrm>
              <a:off x="5363417" y="1250866"/>
              <a:ext cx="2956312" cy="461665"/>
            </a:xfrm>
            <a:prstGeom prst="rect">
              <a:avLst/>
            </a:prstGeom>
          </p:spPr>
          <p:txBody>
            <a:bodyPr wrap="square">
              <a:spAutoFit/>
            </a:bodyPr>
            <a:lstStyle/>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3. Data access via DOI</a:t>
              </a:r>
              <a:endParaRPr kumimoji="0" lang="de-DE"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4" name="Gruppieren 23">
            <a:extLst>
              <a:ext uri="{FF2B5EF4-FFF2-40B4-BE49-F238E27FC236}">
                <a16:creationId xmlns:a16="http://schemas.microsoft.com/office/drawing/2014/main" id="{3F871B9E-A723-427C-BAE1-D8997BF19679}"/>
              </a:ext>
            </a:extLst>
          </p:cNvPr>
          <p:cNvGrpSpPr/>
          <p:nvPr/>
        </p:nvGrpSpPr>
        <p:grpSpPr>
          <a:xfrm>
            <a:off x="5492632" y="2191701"/>
            <a:ext cx="2087608" cy="1479477"/>
            <a:chOff x="7518419" y="483260"/>
            <a:chExt cx="1989424" cy="1479477"/>
          </a:xfrm>
        </p:grpSpPr>
        <p:cxnSp>
          <p:nvCxnSpPr>
            <p:cNvPr id="25" name="Verbinder: gekrümmt 24">
              <a:extLst>
                <a:ext uri="{FF2B5EF4-FFF2-40B4-BE49-F238E27FC236}">
                  <a16:creationId xmlns:a16="http://schemas.microsoft.com/office/drawing/2014/main" id="{3D7F2E5E-4984-42D1-BED1-70BF9E54136D}"/>
                </a:ext>
              </a:extLst>
            </p:cNvPr>
            <p:cNvCxnSpPr>
              <a:cxnSpLocks/>
              <a:stCxn id="22" idx="1"/>
            </p:cNvCxnSpPr>
            <p:nvPr/>
          </p:nvCxnSpPr>
          <p:spPr bwMode="auto">
            <a:xfrm rot="10800000">
              <a:off x="8279337" y="1035035"/>
              <a:ext cx="1228506" cy="927702"/>
            </a:xfrm>
            <a:prstGeom prst="curvedConnector3">
              <a:avLst>
                <a:gd name="adj1" fmla="val 50000"/>
              </a:avLst>
            </a:prstGeom>
            <a:solidFill>
              <a:srgbClr val="00B8FF"/>
            </a:solidFill>
            <a:ln w="38100" cap="flat" cmpd="sng" algn="ctr">
              <a:solidFill>
                <a:srgbClr val="078659"/>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615DBF79-FC86-4F99-AD30-0DC2F63A90A6}"/>
                </a:ext>
              </a:extLst>
            </p:cNvPr>
            <p:cNvSpPr txBox="1"/>
            <p:nvPr/>
          </p:nvSpPr>
          <p:spPr>
            <a:xfrm>
              <a:off x="7518419" y="483260"/>
              <a:ext cx="18376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Link </a:t>
              </a:r>
              <a:r>
                <a:rPr kumimoji="0" lang="de-DE" sz="2400" b="0" i="0" u="none" strike="noStrike" kern="1200" cap="none" spc="0" normalizeH="0" baseline="0" noProof="0" dirty="0" err="1">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to</a:t>
              </a:r>
              <a:r>
                <a:rPr kumimoji="0" lang="de-DE" sz="2400" b="0" i="0" u="none" strike="noStrike" kern="1200" cap="none" spc="0" normalizeH="0" baseline="0" noProof="0" dirty="0">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paper</a:t>
              </a:r>
              <a:r>
                <a:rPr kumimoji="0" lang="de-DE" sz="2400" b="0" i="0" u="none" strike="noStrike" kern="1200" cap="none" spc="0" normalizeH="0" baseline="0" noProof="0" dirty="0">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p:txBody>
        </p:sp>
      </p:grpSp>
      <p:sp>
        <p:nvSpPr>
          <p:cNvPr id="27" name="Title 1">
            <a:extLst>
              <a:ext uri="{FF2B5EF4-FFF2-40B4-BE49-F238E27FC236}">
                <a16:creationId xmlns:a16="http://schemas.microsoft.com/office/drawing/2014/main" id="{EF0CD8DE-80C5-46F3-A0BD-EAE8EBC0D96A}"/>
              </a:ext>
            </a:extLst>
          </p:cNvPr>
          <p:cNvSpPr txBox="1">
            <a:spLocks/>
          </p:cNvSpPr>
          <p:nvPr/>
        </p:nvSpPr>
        <p:spPr bwMode="auto">
          <a:xfrm>
            <a:off x="8344630" y="246033"/>
            <a:ext cx="3132175" cy="124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a:solidFill>
                  <a:srgbClr val="00589C"/>
                </a:solidFill>
                <a:latin typeface="+mj-lt"/>
                <a:ea typeface="Arial Unicode MS" pitchFamily="34" charset="-128"/>
                <a:cs typeface="Arial Unicode MS" pitchFamily="34" charset="-128"/>
              </a:defRPr>
            </a:lvl1pPr>
            <a:lvl2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2pPr>
            <a:lvl3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3pPr>
            <a:lvl4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4pPr>
            <a:lvl5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Inter" panose="02000503000000020004" pitchFamily="2" charset="0"/>
                <a:ea typeface="Inter" panose="02000503000000020004" pitchFamily="2" charset="0"/>
                <a:cs typeface="Inter" panose="02000503000000020004" pitchFamily="2" charset="0"/>
              </a:rPr>
              <a:t>How do I cite a dataset?</a:t>
            </a:r>
          </a:p>
        </p:txBody>
      </p:sp>
    </p:spTree>
    <p:extLst>
      <p:ext uri="{BB962C8B-B14F-4D97-AF65-F5344CB8AC3E}">
        <p14:creationId xmlns:p14="http://schemas.microsoft.com/office/powerpoint/2010/main" val="10755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FF630-87B4-4A1C-B8FA-9FCFE7573C2D}"/>
              </a:ext>
            </a:extLst>
          </p:cNvPr>
          <p:cNvSpPr>
            <a:spLocks noGrp="1"/>
          </p:cNvSpPr>
          <p:nvPr>
            <p:ph type="title"/>
          </p:nvPr>
        </p:nvSpPr>
        <p:spPr>
          <a:xfrm>
            <a:off x="262023" y="2466347"/>
            <a:ext cx="11668772" cy="825500"/>
          </a:xfrm>
        </p:spPr>
        <p:txBody>
          <a:bodyPr/>
          <a:lstStyle/>
          <a:p>
            <a:r>
              <a:rPr lang="de-DE" dirty="0" err="1">
                <a:solidFill>
                  <a:schemeClr val="tx2"/>
                </a:solidFill>
              </a:rPr>
              <a:t>Where</a:t>
            </a:r>
            <a:r>
              <a:rPr lang="de-DE" dirty="0">
                <a:solidFill>
                  <a:schemeClr val="tx2"/>
                </a:solidFill>
              </a:rPr>
              <a:t> do I find repositories?</a:t>
            </a:r>
          </a:p>
        </p:txBody>
      </p:sp>
    </p:spTree>
    <p:extLst>
      <p:ext uri="{BB962C8B-B14F-4D97-AF65-F5344CB8AC3E}">
        <p14:creationId xmlns:p14="http://schemas.microsoft.com/office/powerpoint/2010/main" val="243643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69112-D459-49C0-87D2-473D4B921190}"/>
              </a:ext>
            </a:extLst>
          </p:cNvPr>
          <p:cNvSpPr>
            <a:spLocks noGrp="1"/>
          </p:cNvSpPr>
          <p:nvPr>
            <p:ph type="title"/>
          </p:nvPr>
        </p:nvSpPr>
        <p:spPr/>
        <p:txBody>
          <a:bodyPr/>
          <a:lstStyle/>
          <a:p>
            <a:r>
              <a:rPr lang="de-DE" dirty="0">
                <a:solidFill>
                  <a:schemeClr val="tx2"/>
                </a:solidFill>
              </a:rPr>
              <a:t>Repository </a:t>
            </a:r>
            <a:r>
              <a:rPr lang="de-DE" dirty="0" err="1">
                <a:solidFill>
                  <a:schemeClr val="tx2"/>
                </a:solidFill>
              </a:rPr>
              <a:t>challenges</a:t>
            </a:r>
            <a:r>
              <a:rPr lang="de-DE" dirty="0">
                <a:solidFill>
                  <a:schemeClr val="tx2"/>
                </a:solidFill>
              </a:rPr>
              <a:t> </a:t>
            </a:r>
            <a:r>
              <a:rPr lang="de-DE" dirty="0" err="1">
                <a:solidFill>
                  <a:schemeClr val="tx2"/>
                </a:solidFill>
              </a:rPr>
              <a:t>for</a:t>
            </a:r>
            <a:r>
              <a:rPr lang="de-DE" dirty="0">
                <a:solidFill>
                  <a:schemeClr val="tx2"/>
                </a:solidFill>
              </a:rPr>
              <a:t> </a:t>
            </a:r>
            <a:r>
              <a:rPr lang="de-DE" dirty="0" err="1">
                <a:solidFill>
                  <a:schemeClr val="tx2"/>
                </a:solidFill>
              </a:rPr>
              <a:t>researchers</a:t>
            </a:r>
            <a:endParaRPr lang="de-DE" dirty="0">
              <a:solidFill>
                <a:schemeClr val="tx2"/>
              </a:solidFill>
            </a:endParaRPr>
          </a:p>
        </p:txBody>
      </p:sp>
      <p:sp>
        <p:nvSpPr>
          <p:cNvPr id="3" name="Inhaltsplatzhalter 2">
            <a:extLst>
              <a:ext uri="{FF2B5EF4-FFF2-40B4-BE49-F238E27FC236}">
                <a16:creationId xmlns:a16="http://schemas.microsoft.com/office/drawing/2014/main" id="{7AF51EE8-1C43-4DA1-B153-B22931C12703}"/>
              </a:ext>
            </a:extLst>
          </p:cNvPr>
          <p:cNvSpPr>
            <a:spLocks noGrp="1"/>
          </p:cNvSpPr>
          <p:nvPr>
            <p:ph idx="1"/>
          </p:nvPr>
        </p:nvSpPr>
        <p:spPr>
          <a:xfrm>
            <a:off x="527050" y="1676400"/>
            <a:ext cx="11560175" cy="4038600"/>
          </a:xfrm>
        </p:spPr>
        <p:txBody>
          <a:bodyPr/>
          <a:lstStyle/>
          <a:p>
            <a:pPr marL="0" indent="0">
              <a:buNone/>
            </a:pPr>
            <a:r>
              <a:rPr lang="de-DE" sz="2800" dirty="0">
                <a:solidFill>
                  <a:schemeClr val="tx2"/>
                </a:solidFill>
                <a:latin typeface="Calibri" panose="020F0502020204030204" pitchFamily="34" charset="0"/>
                <a:cs typeface="Calibri" panose="020F0502020204030204" pitchFamily="34" charset="0"/>
              </a:rPr>
              <a:t>An </a:t>
            </a:r>
            <a:r>
              <a:rPr lang="de-DE" sz="2800" dirty="0" err="1">
                <a:solidFill>
                  <a:schemeClr val="tx2"/>
                </a:solidFill>
                <a:latin typeface="Calibri" panose="020F0502020204030204" pitchFamily="34" charset="0"/>
                <a:cs typeface="Calibri" panose="020F0502020204030204" pitchFamily="34" charset="0"/>
              </a:rPr>
              <a:t>increasing</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number</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of</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research</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data</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repositories</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are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being</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developed</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however</a:t>
            </a:r>
            <a:r>
              <a:rPr lang="de-DE" sz="2800" dirty="0">
                <a:solidFill>
                  <a:schemeClr val="tx2"/>
                </a:solidFill>
                <a:latin typeface="Calibri" panose="020F0502020204030204" pitchFamily="34" charset="0"/>
                <a:cs typeface="Calibri" panose="020F0502020204030204" pitchFamily="34" charset="0"/>
              </a:rPr>
              <a:t>…</a:t>
            </a:r>
          </a:p>
          <a:p>
            <a:r>
              <a:rPr lang="de-DE" sz="2800" dirty="0" err="1">
                <a:solidFill>
                  <a:schemeClr val="tx2"/>
                </a:solidFill>
                <a:latin typeface="Calibri" panose="020F0502020204030204" pitchFamily="34" charset="0"/>
                <a:cs typeface="Calibri" panose="020F0502020204030204" pitchFamily="34" charset="0"/>
              </a:rPr>
              <a:t>How</a:t>
            </a:r>
            <a:r>
              <a:rPr lang="de-DE" sz="2800" dirty="0">
                <a:solidFill>
                  <a:schemeClr val="tx2"/>
                </a:solidFill>
                <a:latin typeface="Calibri" panose="020F0502020204030204" pitchFamily="34" charset="0"/>
                <a:cs typeface="Calibri" panose="020F0502020204030204" pitchFamily="34" charset="0"/>
              </a:rPr>
              <a:t> do I find </a:t>
            </a:r>
            <a:r>
              <a:rPr lang="de-DE" sz="2800" dirty="0" err="1">
                <a:solidFill>
                  <a:schemeClr val="tx2"/>
                </a:solidFill>
                <a:latin typeface="Calibri" panose="020F0502020204030204" pitchFamily="34" charset="0"/>
                <a:cs typeface="Calibri" panose="020F0502020204030204" pitchFamily="34" charset="0"/>
              </a:rPr>
              <a:t>them</a:t>
            </a:r>
            <a:r>
              <a:rPr lang="de-DE" sz="2800" dirty="0">
                <a:solidFill>
                  <a:schemeClr val="tx2"/>
                </a:solidFill>
                <a:latin typeface="Calibri" panose="020F0502020204030204" pitchFamily="34" charset="0"/>
                <a:cs typeface="Calibri" panose="020F0502020204030204" pitchFamily="34" charset="0"/>
              </a:rPr>
              <a:t>?</a:t>
            </a:r>
          </a:p>
          <a:p>
            <a:r>
              <a:rPr lang="de-DE" sz="2800" dirty="0" err="1">
                <a:solidFill>
                  <a:schemeClr val="tx2"/>
                </a:solidFill>
                <a:latin typeface="Calibri" panose="020F0502020204030204" pitchFamily="34" charset="0"/>
                <a:cs typeface="Calibri" panose="020F0502020204030204" pitchFamily="34" charset="0"/>
              </a:rPr>
              <a:t>Would</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they</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be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willing</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allowed</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to</a:t>
            </a:r>
            <a:r>
              <a:rPr lang="de-DE" sz="2800" dirty="0">
                <a:solidFill>
                  <a:schemeClr val="tx2"/>
                </a:solidFill>
                <a:latin typeface="Calibri" panose="020F0502020204030204" pitchFamily="34" charset="0"/>
                <a:cs typeface="Calibri" panose="020F0502020204030204" pitchFamily="34" charset="0"/>
              </a:rPr>
              <a:t> publish </a:t>
            </a:r>
            <a:r>
              <a:rPr lang="de-DE" sz="2800" dirty="0" err="1">
                <a:solidFill>
                  <a:schemeClr val="tx2"/>
                </a:solidFill>
                <a:latin typeface="Calibri" panose="020F0502020204030204" pitchFamily="34" charset="0"/>
                <a:cs typeface="Calibri" panose="020F0502020204030204" pitchFamily="34" charset="0"/>
              </a:rPr>
              <a:t>my</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research</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data</a:t>
            </a:r>
            <a:r>
              <a:rPr lang="de-DE" sz="2800" dirty="0">
                <a:solidFill>
                  <a:schemeClr val="tx2"/>
                </a:solidFill>
                <a:latin typeface="Calibri" panose="020F0502020204030204" pitchFamily="34" charset="0"/>
                <a:cs typeface="Calibri" panose="020F0502020204030204" pitchFamily="34" charset="0"/>
              </a:rPr>
              <a:t>?</a:t>
            </a:r>
          </a:p>
          <a:p>
            <a:r>
              <a:rPr lang="de-DE" sz="2800" dirty="0" err="1">
                <a:solidFill>
                  <a:schemeClr val="tx2"/>
                </a:solidFill>
                <a:latin typeface="Calibri" panose="020F0502020204030204" pitchFamily="34" charset="0"/>
                <a:cs typeface="Calibri" panose="020F0502020204030204" pitchFamily="34" charset="0"/>
              </a:rPr>
              <a:t>Would</a:t>
            </a:r>
            <a:r>
              <a:rPr lang="de-DE" sz="2800" dirty="0">
                <a:solidFill>
                  <a:schemeClr val="tx2"/>
                </a:solidFill>
                <a:latin typeface="Calibri" panose="020F0502020204030204" pitchFamily="34" charset="0"/>
                <a:cs typeface="Calibri" panose="020F0502020204030204" pitchFamily="34" charset="0"/>
              </a:rPr>
              <a:t> I </a:t>
            </a:r>
            <a:r>
              <a:rPr lang="de-DE" sz="2800" dirty="0" err="1">
                <a:solidFill>
                  <a:schemeClr val="tx2"/>
                </a:solidFill>
                <a:latin typeface="Calibri" panose="020F0502020204030204" pitchFamily="34" charset="0"/>
                <a:cs typeface="Calibri" panose="020F0502020204030204" pitchFamily="34" charset="0"/>
              </a:rPr>
              <a:t>get</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the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required</a:t>
            </a:r>
            <a:r>
              <a:rPr lang="de-DE" sz="2800" dirty="0">
                <a:solidFill>
                  <a:schemeClr val="tx2"/>
                </a:solidFill>
                <a:latin typeface="Calibri" panose="020F0502020204030204" pitchFamily="34" charset="0"/>
                <a:cs typeface="Calibri" panose="020F0502020204030204" pitchFamily="34" charset="0"/>
              </a:rPr>
              <a:t> DOI </a:t>
            </a:r>
            <a:r>
              <a:rPr lang="de-DE" sz="2800" dirty="0" err="1">
                <a:solidFill>
                  <a:schemeClr val="tx2"/>
                </a:solidFill>
                <a:latin typeface="Calibri" panose="020F0502020204030204" pitchFamily="34" charset="0"/>
                <a:cs typeface="Calibri" panose="020F0502020204030204" pitchFamily="34" charset="0"/>
              </a:rPr>
              <a:t>for</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my</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data</a:t>
            </a:r>
            <a:r>
              <a:rPr lang="de-DE" sz="2800" dirty="0">
                <a:solidFill>
                  <a:schemeClr val="tx2"/>
                </a:solidFill>
                <a:latin typeface="Calibri" panose="020F0502020204030204" pitchFamily="34" charset="0"/>
                <a:cs typeface="Calibri" panose="020F0502020204030204" pitchFamily="34" charset="0"/>
              </a:rPr>
              <a:t>?</a:t>
            </a:r>
          </a:p>
          <a:p>
            <a:r>
              <a:rPr lang="de-DE" sz="2800" dirty="0" err="1">
                <a:solidFill>
                  <a:schemeClr val="tx2"/>
                </a:solidFill>
                <a:latin typeface="Calibri" panose="020F0502020204030204" pitchFamily="34" charset="0"/>
                <a:cs typeface="Calibri" panose="020F0502020204030204" pitchFamily="34" charset="0"/>
              </a:rPr>
              <a:t>Would</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the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funding</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agency</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accept</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my</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preferred</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repository</a:t>
            </a:r>
            <a:r>
              <a:rPr lang="de-DE" sz="2800" dirty="0">
                <a:solidFill>
                  <a:schemeClr val="tx2"/>
                </a:solidFill>
                <a:latin typeface="Calibri" panose="020F0502020204030204" pitchFamily="34" charset="0"/>
                <a:cs typeface="Calibri" panose="020F0502020204030204" pitchFamily="34" charset="0"/>
              </a:rPr>
              <a:t>?</a:t>
            </a:r>
          </a:p>
          <a:p>
            <a:r>
              <a:rPr lang="de-DE" sz="2800" dirty="0" err="1">
                <a:solidFill>
                  <a:schemeClr val="tx2"/>
                </a:solidFill>
                <a:latin typeface="Calibri" panose="020F0502020204030204" pitchFamily="34" charset="0"/>
                <a:cs typeface="Calibri" panose="020F0502020204030204" pitchFamily="34" charset="0"/>
              </a:rPr>
              <a:t>What</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are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these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domain</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repositories</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people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are</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speaking</a:t>
            </a:r>
            <a:r>
              <a:rPr lang="de-DE" sz="2800" dirty="0">
                <a:solidFill>
                  <a:schemeClr val="tx2"/>
                </a:solidFill>
                <a:latin typeface="Calibri" panose="020F0502020204030204" pitchFamily="34" charset="0"/>
                <a:cs typeface="Calibri" panose="020F0502020204030204" pitchFamily="34" charset="0"/>
              </a:rPr>
              <a:t> </a:t>
            </a:r>
            <a:r>
              <a:rPr lang="de-DE" sz="2800" dirty="0" err="1">
                <a:solidFill>
                  <a:schemeClr val="tx2"/>
                </a:solidFill>
                <a:latin typeface="Calibri" panose="020F0502020204030204" pitchFamily="34" charset="0"/>
                <a:cs typeface="Calibri" panose="020F0502020204030204" pitchFamily="34" charset="0"/>
              </a:rPr>
              <a:t>about</a:t>
            </a:r>
            <a:r>
              <a:rPr lang="de-DE" sz="2800" dirty="0">
                <a:solidFill>
                  <a:schemeClr val="tx2"/>
                </a:solidFill>
                <a:latin typeface="Calibri" panose="020F0502020204030204" pitchFamily="34" charset="0"/>
                <a:cs typeface="Calibri" panose="020F0502020204030204" pitchFamily="34" charset="0"/>
              </a:rPr>
              <a:t>?</a:t>
            </a:r>
          </a:p>
          <a:p>
            <a:endParaRPr lang="de-DE"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4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1E27F47-EAC8-41C3-91A9-A38EE61889A3}"/>
              </a:ext>
            </a:extLst>
          </p:cNvPr>
          <p:cNvPicPr>
            <a:picLocks noChangeAspect="1"/>
          </p:cNvPicPr>
          <p:nvPr/>
        </p:nvPicPr>
        <p:blipFill rotWithShape="1">
          <a:blip r:embed="rId2"/>
          <a:srcRect t="7344"/>
          <a:stretch/>
        </p:blipFill>
        <p:spPr>
          <a:xfrm>
            <a:off x="0" y="0"/>
            <a:ext cx="12192000" cy="6858001"/>
          </a:xfrm>
          <a:prstGeom prst="rect">
            <a:avLst/>
          </a:prstGeom>
        </p:spPr>
      </p:pic>
      <p:pic>
        <p:nvPicPr>
          <p:cNvPr id="12" name="Bild 11"/>
          <p:cNvPicPr>
            <a:picLocks noChangeAspect="1"/>
          </p:cNvPicPr>
          <p:nvPr/>
        </p:nvPicPr>
        <p:blipFill>
          <a:blip r:embed="rId3"/>
          <a:stretch>
            <a:fillRect/>
          </a:stretch>
        </p:blipFill>
        <p:spPr>
          <a:xfrm>
            <a:off x="213307" y="6408111"/>
            <a:ext cx="921514" cy="322530"/>
          </a:xfrm>
          <a:prstGeom prst="rect">
            <a:avLst/>
          </a:prstGeom>
        </p:spPr>
      </p:pic>
      <p:grpSp>
        <p:nvGrpSpPr>
          <p:cNvPr id="23" name="Gruppieren 22">
            <a:extLst>
              <a:ext uri="{FF2B5EF4-FFF2-40B4-BE49-F238E27FC236}">
                <a16:creationId xmlns:a16="http://schemas.microsoft.com/office/drawing/2014/main" id="{B54C9E00-C72C-4CD5-9F9D-F2782FD1FEED}"/>
              </a:ext>
            </a:extLst>
          </p:cNvPr>
          <p:cNvGrpSpPr/>
          <p:nvPr/>
        </p:nvGrpSpPr>
        <p:grpSpPr>
          <a:xfrm>
            <a:off x="400497" y="1324226"/>
            <a:ext cx="2766772" cy="1764131"/>
            <a:chOff x="433888" y="863584"/>
            <a:chExt cx="2766772" cy="1764131"/>
          </a:xfrm>
        </p:grpSpPr>
        <p:sp>
          <p:nvSpPr>
            <p:cNvPr id="3" name="Rechteck 2">
              <a:extLst>
                <a:ext uri="{FF2B5EF4-FFF2-40B4-BE49-F238E27FC236}">
                  <a16:creationId xmlns:a16="http://schemas.microsoft.com/office/drawing/2014/main" id="{601A72E5-51F0-48C8-9DC4-55335B33A69E}"/>
                </a:ext>
              </a:extLst>
            </p:cNvPr>
            <p:cNvSpPr/>
            <p:nvPr/>
          </p:nvSpPr>
          <p:spPr>
            <a:xfrm rot="21409170">
              <a:off x="433888" y="1150921"/>
              <a:ext cx="2766772" cy="1476794"/>
            </a:xfrm>
            <a:prstGeom prst="rect">
              <a:avLst/>
            </a:prstGeom>
            <a:solidFill>
              <a:srgbClr val="94BE1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b="1" dirty="0">
                  <a:solidFill>
                    <a:schemeClr val="tx1"/>
                  </a:solidFill>
                  <a:latin typeface="Calibri" panose="020F0502020204030204" pitchFamily="34" charset="0"/>
                </a:rPr>
                <a:t>global </a:t>
              </a:r>
              <a:r>
                <a:rPr lang="de-DE" sz="2400" b="1" dirty="0" err="1">
                  <a:solidFill>
                    <a:schemeClr val="tx1"/>
                  </a:solidFill>
                  <a:latin typeface="Calibri" panose="020F0502020204030204" pitchFamily="34" charset="0"/>
                </a:rPr>
                <a:t>registry</a:t>
              </a:r>
              <a:r>
                <a:rPr lang="de-DE" sz="2400" b="1"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of</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research</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data</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repositories</a:t>
              </a:r>
              <a:r>
                <a:rPr lang="de-DE" sz="2400" dirty="0">
                  <a:solidFill>
                    <a:schemeClr val="tx1"/>
                  </a:solidFill>
                  <a:latin typeface="Calibri" panose="020F0502020204030204" pitchFamily="34" charset="0"/>
                </a:rPr>
                <a:t> (&gt;3000)</a:t>
              </a:r>
            </a:p>
          </p:txBody>
        </p:sp>
        <p:pic>
          <p:nvPicPr>
            <p:cNvPr id="19" name="Grafik 18" descr="Büroklammer">
              <a:extLst>
                <a:ext uri="{FF2B5EF4-FFF2-40B4-BE49-F238E27FC236}">
                  <a16:creationId xmlns:a16="http://schemas.microsoft.com/office/drawing/2014/main" id="{3DD09C32-C2B7-4C7A-9F8F-0DF7F3AD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546776">
              <a:off x="1365246" y="863584"/>
              <a:ext cx="599741" cy="623870"/>
            </a:xfrm>
            <a:prstGeom prst="rect">
              <a:avLst/>
            </a:prstGeom>
          </p:spPr>
        </p:pic>
      </p:grpSp>
      <p:grpSp>
        <p:nvGrpSpPr>
          <p:cNvPr id="24" name="Gruppieren 23">
            <a:extLst>
              <a:ext uri="{FF2B5EF4-FFF2-40B4-BE49-F238E27FC236}">
                <a16:creationId xmlns:a16="http://schemas.microsoft.com/office/drawing/2014/main" id="{A02DD234-C07A-4C09-A673-2AEB705DCBC7}"/>
              </a:ext>
            </a:extLst>
          </p:cNvPr>
          <p:cNvGrpSpPr/>
          <p:nvPr/>
        </p:nvGrpSpPr>
        <p:grpSpPr>
          <a:xfrm>
            <a:off x="642854" y="4023351"/>
            <a:ext cx="6354294" cy="1747421"/>
            <a:chOff x="642854" y="4023351"/>
            <a:chExt cx="6354294" cy="1747421"/>
          </a:xfrm>
        </p:grpSpPr>
        <p:sp>
          <p:nvSpPr>
            <p:cNvPr id="13" name="Rechteck 12">
              <a:extLst>
                <a:ext uri="{FF2B5EF4-FFF2-40B4-BE49-F238E27FC236}">
                  <a16:creationId xmlns:a16="http://schemas.microsoft.com/office/drawing/2014/main" id="{D9008DC4-757B-4726-9BB5-1CACA348F7EA}"/>
                </a:ext>
              </a:extLst>
            </p:cNvPr>
            <p:cNvSpPr/>
            <p:nvPr/>
          </p:nvSpPr>
          <p:spPr>
            <a:xfrm rot="478685">
              <a:off x="642854" y="4031330"/>
              <a:ext cx="6354294" cy="1739442"/>
            </a:xfrm>
            <a:prstGeom prst="rect">
              <a:avLst/>
            </a:prstGeom>
            <a:solidFill>
              <a:srgbClr val="FFFFFF">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nSpc>
                  <a:spcPct val="114000"/>
                </a:lnSpc>
                <a:spcBef>
                  <a:spcPts val="0"/>
                </a:spcBef>
                <a:spcAft>
                  <a:spcPts val="1200"/>
                </a:spcAft>
              </a:pPr>
              <a:r>
                <a:rPr lang="en-US" sz="2400" dirty="0">
                  <a:solidFill>
                    <a:schemeClr val="tx1"/>
                  </a:solidFill>
                  <a:latin typeface="Calibri" panose="020F0502020204030204" pitchFamily="34" charset="0"/>
                </a:rPr>
                <a:t>… presents </a:t>
              </a:r>
              <a:r>
                <a:rPr lang="en-US" sz="2400" b="1" dirty="0">
                  <a:solidFill>
                    <a:schemeClr val="tx1"/>
                  </a:solidFill>
                  <a:latin typeface="Calibri" panose="020F0502020204030204" pitchFamily="34" charset="0"/>
                </a:rPr>
                <a:t>repositories, databases and </a:t>
              </a:r>
              <a:br>
                <a:rPr lang="en-US" sz="2400" b="1" dirty="0">
                  <a:solidFill>
                    <a:schemeClr val="tx1"/>
                  </a:solidFill>
                  <a:latin typeface="Calibri" panose="020F0502020204030204" pitchFamily="34" charset="0"/>
                </a:rPr>
              </a:br>
              <a:r>
                <a:rPr lang="en-US" sz="2400" b="1" dirty="0">
                  <a:solidFill>
                    <a:schemeClr val="tx1"/>
                  </a:solidFill>
                  <a:latin typeface="Calibri" panose="020F0502020204030204" pitchFamily="34" charset="0"/>
                </a:rPr>
                <a:t>portals </a:t>
              </a:r>
              <a:r>
                <a:rPr lang="en-US" sz="2400" dirty="0">
                  <a:solidFill>
                    <a:schemeClr val="tx1"/>
                  </a:solidFill>
                  <a:latin typeface="Calibri" panose="020F0502020204030204" pitchFamily="34" charset="0"/>
                </a:rPr>
                <a:t>for the </a:t>
              </a:r>
              <a:r>
                <a:rPr lang="en-US" sz="2400" b="1" dirty="0">
                  <a:solidFill>
                    <a:schemeClr val="tx1"/>
                  </a:solidFill>
                  <a:latin typeface="Calibri" panose="020F0502020204030204" pitchFamily="34" charset="0"/>
                </a:rPr>
                <a:t>permanent storage </a:t>
              </a:r>
              <a:r>
                <a:rPr lang="en-US" sz="2400" dirty="0">
                  <a:solidFill>
                    <a:schemeClr val="tx1"/>
                  </a:solidFill>
                  <a:latin typeface="Calibri" panose="020F0502020204030204" pitchFamily="34" charset="0"/>
                </a:rPr>
                <a:t>and</a:t>
              </a:r>
              <a:r>
                <a:rPr lang="en-US" sz="2400" b="1" dirty="0">
                  <a:solidFill>
                    <a:schemeClr val="tx1"/>
                  </a:solidFill>
                  <a:latin typeface="Calibri" panose="020F0502020204030204" pitchFamily="34" charset="0"/>
                </a:rPr>
                <a:t> access</a:t>
              </a:r>
              <a:r>
                <a:rPr lang="en-US" sz="2400" dirty="0">
                  <a:solidFill>
                    <a:schemeClr val="tx1"/>
                  </a:solidFill>
                  <a:latin typeface="Calibri" panose="020F0502020204030204" pitchFamily="34" charset="0"/>
                </a:rPr>
                <a:t> of research data sets to researchers, funding bodies, publishers and scholarly institutions. </a:t>
              </a:r>
            </a:p>
          </p:txBody>
        </p:sp>
        <p:pic>
          <p:nvPicPr>
            <p:cNvPr id="20" name="Grafik 19" descr="Büroklammer">
              <a:extLst>
                <a:ext uri="{FF2B5EF4-FFF2-40B4-BE49-F238E27FC236}">
                  <a16:creationId xmlns:a16="http://schemas.microsoft.com/office/drawing/2014/main" id="{F3D77B78-E3B4-4967-AA5D-19C53EF85C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16419">
              <a:off x="6058732" y="4023351"/>
              <a:ext cx="673836" cy="700946"/>
            </a:xfrm>
            <a:prstGeom prst="rect">
              <a:avLst/>
            </a:prstGeom>
          </p:spPr>
        </p:pic>
      </p:grpSp>
      <p:grpSp>
        <p:nvGrpSpPr>
          <p:cNvPr id="26" name="Gruppieren 25">
            <a:extLst>
              <a:ext uri="{FF2B5EF4-FFF2-40B4-BE49-F238E27FC236}">
                <a16:creationId xmlns:a16="http://schemas.microsoft.com/office/drawing/2014/main" id="{8B31E3AA-F0D4-4E44-A55B-4760B6947F9E}"/>
              </a:ext>
            </a:extLst>
          </p:cNvPr>
          <p:cNvGrpSpPr/>
          <p:nvPr/>
        </p:nvGrpSpPr>
        <p:grpSpPr>
          <a:xfrm>
            <a:off x="7782709" y="3923521"/>
            <a:ext cx="4183513" cy="2206659"/>
            <a:chOff x="7782709" y="3923521"/>
            <a:chExt cx="4183513" cy="2206659"/>
          </a:xfrm>
        </p:grpSpPr>
        <p:sp>
          <p:nvSpPr>
            <p:cNvPr id="15" name="Rechteck 14">
              <a:extLst>
                <a:ext uri="{FF2B5EF4-FFF2-40B4-BE49-F238E27FC236}">
                  <a16:creationId xmlns:a16="http://schemas.microsoft.com/office/drawing/2014/main" id="{098DFFA3-96C9-45EF-82F8-62EA97F7D7B8}"/>
                </a:ext>
              </a:extLst>
            </p:cNvPr>
            <p:cNvSpPr/>
            <p:nvPr/>
          </p:nvSpPr>
          <p:spPr>
            <a:xfrm rot="21143663">
              <a:off x="7782709" y="4390738"/>
              <a:ext cx="4183513" cy="1739442"/>
            </a:xfrm>
            <a:prstGeom prst="rect">
              <a:avLst/>
            </a:prstGeom>
            <a:solidFill>
              <a:srgbClr val="00000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nSpc>
                  <a:spcPct val="114000"/>
                </a:lnSpc>
                <a:spcBef>
                  <a:spcPts val="0"/>
                </a:spcBef>
                <a:spcAft>
                  <a:spcPts val="1200"/>
                </a:spcAft>
              </a:pPr>
              <a:r>
                <a:rPr lang="de-DE" sz="2400" dirty="0">
                  <a:solidFill>
                    <a:schemeClr val="bg1"/>
                  </a:solidFill>
                  <a:latin typeface="Calibri" panose="020F0502020204030204" pitchFamily="34" charset="0"/>
                </a:rPr>
                <a:t>…</a:t>
              </a:r>
              <a:r>
                <a:rPr lang="de-DE" sz="2400" dirty="0" err="1">
                  <a:solidFill>
                    <a:schemeClr val="bg1"/>
                  </a:solidFill>
                  <a:latin typeface="Calibri" panose="020F0502020204030204" pitchFamily="34" charset="0"/>
                </a:rPr>
                <a:t>promotes</a:t>
              </a:r>
              <a:r>
                <a:rPr lang="de-DE" sz="2400" dirty="0">
                  <a:solidFill>
                    <a:schemeClr val="bg1"/>
                  </a:solidFill>
                  <a:latin typeface="Calibri" panose="020F0502020204030204" pitchFamily="34" charset="0"/>
                </a:rPr>
                <a:t> a </a:t>
              </a:r>
              <a:r>
                <a:rPr lang="de-DE" sz="2400" dirty="0" err="1">
                  <a:solidFill>
                    <a:schemeClr val="bg1"/>
                  </a:solidFill>
                  <a:latin typeface="Calibri" panose="020F0502020204030204" pitchFamily="34" charset="0"/>
                </a:rPr>
                <a:t>culture</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of</a:t>
              </a:r>
              <a:r>
                <a:rPr lang="de-DE" sz="2400"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sharing</a:t>
              </a:r>
              <a:r>
                <a:rPr lang="de-DE" sz="2400" b="1"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increased</a:t>
              </a:r>
              <a:r>
                <a:rPr lang="de-DE" sz="2400" b="1"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access</a:t>
              </a:r>
              <a:r>
                <a:rPr lang="de-DE" sz="2400" b="1" dirty="0">
                  <a:solidFill>
                    <a:schemeClr val="bg1"/>
                  </a:solidFill>
                  <a:latin typeface="Calibri" panose="020F0502020204030204" pitchFamily="34" charset="0"/>
                </a:rPr>
                <a:t> and </a:t>
              </a:r>
              <a:r>
                <a:rPr lang="de-DE" sz="2400" b="1" dirty="0" err="1">
                  <a:solidFill>
                    <a:schemeClr val="bg1"/>
                  </a:solidFill>
                  <a:latin typeface="Calibri" panose="020F0502020204030204" pitchFamily="34" charset="0"/>
                </a:rPr>
                <a:t>better</a:t>
              </a:r>
              <a:r>
                <a:rPr lang="de-DE" sz="2400" b="1"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visibility</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of</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research</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data</a:t>
              </a:r>
              <a:endParaRPr lang="de-DE" sz="2400" dirty="0">
                <a:solidFill>
                  <a:schemeClr val="bg1"/>
                </a:solidFill>
                <a:latin typeface="Calibri" panose="020F0502020204030204" pitchFamily="34" charset="0"/>
              </a:endParaRPr>
            </a:p>
          </p:txBody>
        </p:sp>
        <p:pic>
          <p:nvPicPr>
            <p:cNvPr id="21" name="Grafik 20" descr="Büroklammer">
              <a:extLst>
                <a:ext uri="{FF2B5EF4-FFF2-40B4-BE49-F238E27FC236}">
                  <a16:creationId xmlns:a16="http://schemas.microsoft.com/office/drawing/2014/main" id="{D55F22C4-788C-45D0-B9BE-B53CFF2A2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423782">
              <a:off x="10870824" y="3923521"/>
              <a:ext cx="599741" cy="623870"/>
            </a:xfrm>
            <a:prstGeom prst="rect">
              <a:avLst/>
            </a:prstGeom>
          </p:spPr>
        </p:pic>
      </p:grpSp>
      <p:grpSp>
        <p:nvGrpSpPr>
          <p:cNvPr id="25" name="Gruppieren 24">
            <a:extLst>
              <a:ext uri="{FF2B5EF4-FFF2-40B4-BE49-F238E27FC236}">
                <a16:creationId xmlns:a16="http://schemas.microsoft.com/office/drawing/2014/main" id="{B14662D1-5E98-4B49-9F48-C06F167666FF}"/>
              </a:ext>
            </a:extLst>
          </p:cNvPr>
          <p:cNvGrpSpPr/>
          <p:nvPr/>
        </p:nvGrpSpPr>
        <p:grpSpPr>
          <a:xfrm>
            <a:off x="8989905" y="1303003"/>
            <a:ext cx="2960349" cy="2312444"/>
            <a:chOff x="9029377" y="1303003"/>
            <a:chExt cx="2960349" cy="2312444"/>
          </a:xfrm>
        </p:grpSpPr>
        <p:sp>
          <p:nvSpPr>
            <p:cNvPr id="11" name="Rechteck 10">
              <a:extLst>
                <a:ext uri="{FF2B5EF4-FFF2-40B4-BE49-F238E27FC236}">
                  <a16:creationId xmlns:a16="http://schemas.microsoft.com/office/drawing/2014/main" id="{4F8992D6-1862-4DEE-ACE1-E7AB2C8B56EB}"/>
                </a:ext>
              </a:extLst>
            </p:cNvPr>
            <p:cNvSpPr/>
            <p:nvPr/>
          </p:nvSpPr>
          <p:spPr>
            <a:xfrm rot="193216">
              <a:off x="9029377" y="1657755"/>
              <a:ext cx="2960349" cy="1957692"/>
            </a:xfrm>
            <a:prstGeom prst="rect">
              <a:avLst/>
            </a:prstGeom>
            <a:solidFill>
              <a:srgbClr val="289CD3">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spcAft>
                  <a:spcPts val="1200"/>
                </a:spcAft>
              </a:pPr>
              <a:r>
                <a:rPr lang="de-DE" sz="2400" dirty="0" err="1">
                  <a:solidFill>
                    <a:schemeClr val="tx1"/>
                  </a:solidFill>
                  <a:latin typeface="Calibri" panose="020F0502020204030204" pitchFamily="34" charset="0"/>
                </a:rPr>
                <a:t>across</a:t>
              </a:r>
              <a:r>
                <a:rPr lang="de-DE" sz="2400" dirty="0">
                  <a:solidFill>
                    <a:schemeClr val="tx1"/>
                  </a:solidFill>
                  <a:latin typeface="Calibri" panose="020F0502020204030204" pitchFamily="34" charset="0"/>
                </a:rPr>
                <a:t> </a:t>
              </a:r>
              <a:r>
                <a:rPr lang="de-DE" sz="2400" b="1" dirty="0">
                  <a:solidFill>
                    <a:schemeClr val="tx1"/>
                  </a:solidFill>
                  <a:latin typeface="Calibri" panose="020F0502020204030204" pitchFamily="34" charset="0"/>
                </a:rPr>
                <a:t>all </a:t>
              </a:r>
              <a:r>
                <a:rPr lang="de-DE" sz="2400" b="1" dirty="0" err="1">
                  <a:solidFill>
                    <a:schemeClr val="tx1"/>
                  </a:solidFill>
                  <a:latin typeface="Calibri" panose="020F0502020204030204" pitchFamily="34" charset="0"/>
                </a:rPr>
                <a:t>scientific</a:t>
              </a:r>
              <a:r>
                <a:rPr lang="de-DE" sz="2400" b="1" dirty="0">
                  <a:solidFill>
                    <a:schemeClr val="tx1"/>
                  </a:solidFill>
                  <a:latin typeface="Calibri" panose="020F0502020204030204" pitchFamily="34" charset="0"/>
                </a:rPr>
                <a:t> </a:t>
              </a:r>
              <a:r>
                <a:rPr lang="de-DE" sz="2400" b="1" dirty="0" err="1">
                  <a:solidFill>
                    <a:schemeClr val="tx1"/>
                  </a:solidFill>
                  <a:latin typeface="Calibri" panose="020F0502020204030204" pitchFamily="34" charset="0"/>
                </a:rPr>
                <a:t>disciplines</a:t>
              </a:r>
              <a:r>
                <a:rPr lang="de-DE" sz="2400" b="1" dirty="0">
                  <a:solidFill>
                    <a:schemeClr val="tx1"/>
                  </a:solidFill>
                  <a:latin typeface="Calibri" panose="020F0502020204030204" pitchFamily="34" charset="0"/>
                </a:rPr>
                <a:t> </a:t>
              </a:r>
              <a:br>
                <a:rPr lang="de-DE" sz="2400" b="1" dirty="0">
                  <a:solidFill>
                    <a:schemeClr val="tx1"/>
                  </a:solidFill>
                  <a:latin typeface="Calibri" panose="020F0502020204030204" pitchFamily="34" charset="0"/>
                </a:rPr>
              </a:br>
              <a:r>
                <a:rPr lang="de-DE" sz="2400" dirty="0">
                  <a:solidFill>
                    <a:schemeClr val="tx1"/>
                  </a:solidFill>
                  <a:latin typeface="Calibri" panose="020F0502020204030204" pitchFamily="34" charset="0"/>
                </a:rPr>
                <a:t>(&gt;850 in </a:t>
              </a:r>
              <a:r>
                <a:rPr lang="de-DE" sz="2400" dirty="0" err="1">
                  <a:solidFill>
                    <a:schemeClr val="tx1"/>
                  </a:solidFill>
                  <a:latin typeface="Calibri" panose="020F0502020204030204" pitchFamily="34" charset="0"/>
                </a:rPr>
                <a:t>the</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Geosciences</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domain</a:t>
              </a:r>
              <a:r>
                <a:rPr lang="de-DE" sz="2400" dirty="0">
                  <a:solidFill>
                    <a:schemeClr val="tx1"/>
                  </a:solidFill>
                  <a:latin typeface="Calibri" panose="020F0502020204030204" pitchFamily="34" charset="0"/>
                </a:rPr>
                <a:t>)</a:t>
              </a:r>
            </a:p>
          </p:txBody>
        </p:sp>
        <p:pic>
          <p:nvPicPr>
            <p:cNvPr id="22" name="Grafik 21" descr="Büroklammer">
              <a:extLst>
                <a:ext uri="{FF2B5EF4-FFF2-40B4-BE49-F238E27FC236}">
                  <a16:creationId xmlns:a16="http://schemas.microsoft.com/office/drawing/2014/main" id="{A5E8382F-82D3-4AA5-913E-7A5323CC2B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378338" y="1303003"/>
              <a:ext cx="599741" cy="623870"/>
            </a:xfrm>
            <a:prstGeom prst="rect">
              <a:avLst/>
            </a:prstGeom>
          </p:spPr>
        </p:pic>
      </p:grpSp>
      <p:grpSp>
        <p:nvGrpSpPr>
          <p:cNvPr id="32" name="Gruppieren 31">
            <a:extLst>
              <a:ext uri="{FF2B5EF4-FFF2-40B4-BE49-F238E27FC236}">
                <a16:creationId xmlns:a16="http://schemas.microsoft.com/office/drawing/2014/main" id="{B814304A-8AE6-4A4F-AD65-A5E96BC8C480}"/>
              </a:ext>
            </a:extLst>
          </p:cNvPr>
          <p:cNvGrpSpPr/>
          <p:nvPr/>
        </p:nvGrpSpPr>
        <p:grpSpPr>
          <a:xfrm>
            <a:off x="130652" y="154493"/>
            <a:ext cx="3326859" cy="734929"/>
            <a:chOff x="130652" y="154493"/>
            <a:chExt cx="3326859" cy="734929"/>
          </a:xfrm>
        </p:grpSpPr>
        <p:sp>
          <p:nvSpPr>
            <p:cNvPr id="27" name="Rechteck 26">
              <a:extLst>
                <a:ext uri="{FF2B5EF4-FFF2-40B4-BE49-F238E27FC236}">
                  <a16:creationId xmlns:a16="http://schemas.microsoft.com/office/drawing/2014/main" id="{509EC5EA-39B5-4BE8-B78B-5B71E76107F0}"/>
                </a:ext>
              </a:extLst>
            </p:cNvPr>
            <p:cNvSpPr/>
            <p:nvPr/>
          </p:nvSpPr>
          <p:spPr>
            <a:xfrm>
              <a:off x="130652" y="154493"/>
              <a:ext cx="3326859" cy="734929"/>
            </a:xfrm>
            <a:prstGeom prst="rect">
              <a:avLst/>
            </a:prstGeom>
            <a:solidFill>
              <a:srgbClr val="F27F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Mission</a:t>
              </a:r>
            </a:p>
          </p:txBody>
        </p:sp>
        <p:pic>
          <p:nvPicPr>
            <p:cNvPr id="29" name="Grafik 28" descr="Zahnrad">
              <a:extLst>
                <a:ext uri="{FF2B5EF4-FFF2-40B4-BE49-F238E27FC236}">
                  <a16:creationId xmlns:a16="http://schemas.microsoft.com/office/drawing/2014/main" id="{03636731-2279-4A3A-8994-5D03BD6C66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652" y="203780"/>
              <a:ext cx="685642" cy="685642"/>
            </a:xfrm>
            <a:prstGeom prst="rect">
              <a:avLst/>
            </a:prstGeom>
          </p:spPr>
        </p:pic>
        <p:pic>
          <p:nvPicPr>
            <p:cNvPr id="30" name="Grafik 29" descr="Zahnrad">
              <a:extLst>
                <a:ext uri="{FF2B5EF4-FFF2-40B4-BE49-F238E27FC236}">
                  <a16:creationId xmlns:a16="http://schemas.microsoft.com/office/drawing/2014/main" id="{A809261A-24C6-4E98-87E8-DB0AA1DC3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1869" y="203780"/>
              <a:ext cx="685642" cy="685642"/>
            </a:xfrm>
            <a:prstGeom prst="rect">
              <a:avLst/>
            </a:prstGeom>
          </p:spPr>
        </p:pic>
      </p:grpSp>
    </p:spTree>
    <p:extLst>
      <p:ext uri="{BB962C8B-B14F-4D97-AF65-F5344CB8AC3E}">
        <p14:creationId xmlns:p14="http://schemas.microsoft.com/office/powerpoint/2010/main" val="145414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415871" y="1622163"/>
            <a:ext cx="11360257" cy="3833240"/>
          </a:xfrm>
        </p:spPr>
        <p:txBody>
          <a:bodyPr/>
          <a:lstStyle/>
          <a:p>
            <a:r>
              <a:rPr lang="de-DE" sz="2600" dirty="0">
                <a:latin typeface="Calibri" panose="020F0502020204030204" pitchFamily="34" charset="0"/>
              </a:rPr>
              <a:t>2012-2015 </a:t>
            </a:r>
            <a:r>
              <a:rPr lang="de-DE" sz="2600" b="1" dirty="0">
                <a:solidFill>
                  <a:srgbClr val="0070C0"/>
                </a:solidFill>
                <a:latin typeface="Calibri" panose="020F0502020204030204" pitchFamily="34" charset="0"/>
              </a:rPr>
              <a:t>DFG </a:t>
            </a:r>
            <a:r>
              <a:rPr lang="de-DE" sz="2600" b="1" dirty="0" err="1">
                <a:solidFill>
                  <a:srgbClr val="0070C0"/>
                </a:solidFill>
                <a:latin typeface="Calibri" panose="020F0502020204030204" pitchFamily="34" charset="0"/>
              </a:rPr>
              <a:t>project</a:t>
            </a:r>
            <a:r>
              <a:rPr lang="de-DE" sz="2600" b="1" dirty="0">
                <a:solidFill>
                  <a:srgbClr val="0070C0"/>
                </a:solidFill>
                <a:latin typeface="Calibri" panose="020F0502020204030204" pitchFamily="34" charset="0"/>
              </a:rPr>
              <a:t> </a:t>
            </a:r>
            <a:r>
              <a:rPr lang="de-DE" sz="2600" dirty="0">
                <a:latin typeface="Calibri" panose="020F0502020204030204" pitchFamily="34" charset="0"/>
              </a:rPr>
              <a:t>(</a:t>
            </a:r>
            <a:r>
              <a:rPr lang="de-DE" sz="2600" dirty="0" err="1">
                <a:latin typeface="Calibri" panose="020F0502020204030204" pitchFamily="34" charset="0"/>
              </a:rPr>
              <a:t>partners</a:t>
            </a:r>
            <a:r>
              <a:rPr lang="de-DE" sz="2600" dirty="0">
                <a:latin typeface="Calibri" panose="020F0502020204030204" pitchFamily="34" charset="0"/>
              </a:rPr>
              <a:t>: GFZ, Humboldt University Berlin, KIT)</a:t>
            </a:r>
          </a:p>
          <a:p>
            <a:r>
              <a:rPr lang="de-DE" sz="2600" dirty="0" err="1">
                <a:latin typeface="Calibri" panose="020F0502020204030204" pitchFamily="34" charset="0"/>
              </a:rPr>
              <a:t>From</a:t>
            </a:r>
            <a:r>
              <a:rPr lang="de-DE" sz="2600" dirty="0">
                <a:latin typeface="Calibri" panose="020F0502020204030204" pitchFamily="34" charset="0"/>
              </a:rPr>
              <a:t> 2016 on: </a:t>
            </a:r>
          </a:p>
          <a:p>
            <a:pPr lvl="1"/>
            <a:r>
              <a:rPr lang="de-DE" sz="2600" dirty="0" err="1">
                <a:solidFill>
                  <a:schemeClr val="tx1"/>
                </a:solidFill>
                <a:latin typeface="Calibri" panose="020F0502020204030204" pitchFamily="34" charset="0"/>
              </a:rPr>
              <a:t>merge</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with</a:t>
            </a:r>
            <a:r>
              <a:rPr lang="de-DE" sz="2600" dirty="0">
                <a:solidFill>
                  <a:schemeClr val="tx1"/>
                </a:solidFill>
                <a:latin typeface="Calibri" panose="020F0502020204030204" pitchFamily="34" charset="0"/>
              </a:rPr>
              <a:t> </a:t>
            </a:r>
            <a:r>
              <a:rPr lang="de-DE" sz="2600" b="1" dirty="0" err="1">
                <a:solidFill>
                  <a:srgbClr val="0070C0"/>
                </a:solidFill>
                <a:latin typeface="Calibri" panose="020F0502020204030204" pitchFamily="34" charset="0"/>
              </a:rPr>
              <a:t>DataBib</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new</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partner</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Purdue</a:t>
            </a:r>
            <a:r>
              <a:rPr lang="de-DE" sz="2600" dirty="0">
                <a:solidFill>
                  <a:schemeClr val="tx1"/>
                </a:solidFill>
                <a:latin typeface="Calibri" panose="020F0502020204030204" pitchFamily="34" charset="0"/>
              </a:rPr>
              <a:t> University)</a:t>
            </a:r>
          </a:p>
          <a:p>
            <a:pPr lvl="1"/>
            <a:r>
              <a:rPr lang="de-DE" sz="2600" dirty="0" err="1">
                <a:solidFill>
                  <a:schemeClr val="tx1"/>
                </a:solidFill>
                <a:latin typeface="Calibri" panose="020F0502020204030204" pitchFamily="34" charset="0"/>
              </a:rPr>
              <a:t>official</a:t>
            </a:r>
            <a:r>
              <a:rPr lang="de-DE" sz="2600" dirty="0">
                <a:solidFill>
                  <a:schemeClr val="tx1"/>
                </a:solidFill>
                <a:latin typeface="Calibri" panose="020F0502020204030204" pitchFamily="34" charset="0"/>
              </a:rPr>
              <a:t> </a:t>
            </a:r>
            <a:r>
              <a:rPr lang="de-DE" sz="2600" b="1" dirty="0" err="1">
                <a:solidFill>
                  <a:srgbClr val="0070C0"/>
                </a:solidFill>
                <a:latin typeface="Calibri" panose="020F0502020204030204" pitchFamily="34" charset="0"/>
              </a:rPr>
              <a:t>service</a:t>
            </a:r>
            <a:r>
              <a:rPr lang="de-DE" sz="2600" b="1" dirty="0">
                <a:solidFill>
                  <a:srgbClr val="0070C0"/>
                </a:solidFill>
                <a:latin typeface="Calibri" panose="020F0502020204030204" pitchFamily="34" charset="0"/>
              </a:rPr>
              <a:t> </a:t>
            </a:r>
            <a:r>
              <a:rPr lang="de-DE" sz="2600" b="1" dirty="0" err="1">
                <a:solidFill>
                  <a:srgbClr val="0070C0"/>
                </a:solidFill>
                <a:latin typeface="Calibri" panose="020F0502020204030204" pitchFamily="34" charset="0"/>
              </a:rPr>
              <a:t>of</a:t>
            </a:r>
            <a:r>
              <a:rPr lang="de-DE" sz="2600" b="1" dirty="0">
                <a:solidFill>
                  <a:srgbClr val="0070C0"/>
                </a:solidFill>
                <a:latin typeface="Calibri" panose="020F0502020204030204" pitchFamily="34" charset="0"/>
              </a:rPr>
              <a:t> </a:t>
            </a:r>
            <a:r>
              <a:rPr lang="de-DE" sz="2600" b="1" dirty="0" err="1">
                <a:solidFill>
                  <a:srgbClr val="0070C0"/>
                </a:solidFill>
                <a:latin typeface="Calibri" panose="020F0502020204030204" pitchFamily="34" charset="0"/>
              </a:rPr>
              <a:t>DataCite</a:t>
            </a:r>
            <a:endParaRPr lang="de-DE" sz="2600" b="1" dirty="0">
              <a:solidFill>
                <a:srgbClr val="0070C0"/>
              </a:solidFill>
              <a:latin typeface="Calibri" panose="020F0502020204030204" pitchFamily="34" charset="0"/>
            </a:endParaRPr>
          </a:p>
          <a:p>
            <a:pPr lvl="1"/>
            <a:r>
              <a:rPr lang="en-US" sz="2600" dirty="0">
                <a:solidFill>
                  <a:schemeClr val="tx1"/>
                </a:solidFill>
                <a:latin typeface="Calibri" panose="020F0502020204030204" pitchFamily="34" charset="0"/>
              </a:rPr>
              <a:t>re3data Working Group within </a:t>
            </a:r>
            <a:r>
              <a:rPr lang="en-US" sz="2600" dirty="0" err="1">
                <a:solidFill>
                  <a:schemeClr val="tx1"/>
                </a:solidFill>
                <a:latin typeface="Calibri" panose="020F0502020204030204" pitchFamily="34" charset="0"/>
              </a:rPr>
              <a:t>DataCite</a:t>
            </a:r>
            <a:r>
              <a:rPr lang="en-US" sz="2600" dirty="0">
                <a:solidFill>
                  <a:schemeClr val="tx1"/>
                </a:solidFill>
                <a:latin typeface="Calibri" panose="020F0502020204030204" pitchFamily="34" charset="0"/>
              </a:rPr>
              <a:t> (stopped)</a:t>
            </a:r>
          </a:p>
          <a:p>
            <a:pPr lvl="1"/>
            <a:r>
              <a:rPr lang="en-US" sz="2600" dirty="0">
                <a:solidFill>
                  <a:schemeClr val="tx1"/>
                </a:solidFill>
                <a:latin typeface="Calibri" panose="020F0502020204030204" pitchFamily="34" charset="0"/>
              </a:rPr>
              <a:t>technical maintenance and development by KIT </a:t>
            </a:r>
          </a:p>
          <a:p>
            <a:pPr lvl="1">
              <a:spcAft>
                <a:spcPts val="1800"/>
              </a:spcAft>
            </a:pPr>
            <a:r>
              <a:rPr lang="en-US" sz="2600" dirty="0">
                <a:solidFill>
                  <a:schemeClr val="tx1"/>
                </a:solidFill>
                <a:latin typeface="Calibri" panose="020F0502020204030204" pitchFamily="34" charset="0"/>
              </a:rPr>
              <a:t>International Editorial Board</a:t>
            </a:r>
          </a:p>
          <a:p>
            <a:r>
              <a:rPr lang="en-US" sz="2600" dirty="0">
                <a:latin typeface="Calibri" panose="020F0502020204030204" pitchFamily="34" charset="0"/>
              </a:rPr>
              <a:t>2020-2022</a:t>
            </a:r>
          </a:p>
        </p:txBody>
      </p:sp>
      <p:sp>
        <p:nvSpPr>
          <p:cNvPr id="5" name="Inhaltsplatzhalter 2"/>
          <p:cNvSpPr txBox="1">
            <a:spLocks/>
          </p:cNvSpPr>
          <p:nvPr/>
        </p:nvSpPr>
        <p:spPr bwMode="auto">
          <a:xfrm>
            <a:off x="415871" y="471432"/>
            <a:ext cx="5284921" cy="8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800" b="1" kern="0" dirty="0" err="1">
                <a:solidFill>
                  <a:srgbClr val="95C14B"/>
                </a:solidFill>
                <a:latin typeface="Calibri" panose="020F0502020204030204" pitchFamily="34" charset="0"/>
                <a:ea typeface="ＭＳ Ｐゴシック"/>
              </a:rPr>
              <a:t>History</a:t>
            </a:r>
            <a:endParaRPr lang="de-DE" sz="4800" b="1" kern="0" dirty="0">
              <a:solidFill>
                <a:srgbClr val="95C14B"/>
              </a:solidFill>
              <a:latin typeface="Calibri" panose="020F0502020204030204" pitchFamily="34" charset="0"/>
              <a:ea typeface="ＭＳ Ｐゴシック"/>
            </a:endParaRPr>
          </a:p>
        </p:txBody>
      </p:sp>
      <p:pic>
        <p:nvPicPr>
          <p:cNvPr id="8" name="Google Shape;28;p4">
            <a:extLst>
              <a:ext uri="{FF2B5EF4-FFF2-40B4-BE49-F238E27FC236}">
                <a16:creationId xmlns:a16="http://schemas.microsoft.com/office/drawing/2014/main" id="{ABA1B9A2-BD92-4A53-B80D-D8EBB9D2DB73}"/>
              </a:ext>
            </a:extLst>
          </p:cNvPr>
          <p:cNvPicPr preferRelativeResize="0"/>
          <p:nvPr/>
        </p:nvPicPr>
        <p:blipFill rotWithShape="1">
          <a:blip r:embed="rId2">
            <a:alphaModFix/>
          </a:blip>
          <a:srcRect l="59073" b="41242"/>
          <a:stretch/>
        </p:blipFill>
        <p:spPr>
          <a:xfrm>
            <a:off x="4171181" y="5180879"/>
            <a:ext cx="1049133" cy="387334"/>
          </a:xfrm>
          <a:prstGeom prst="rect">
            <a:avLst/>
          </a:prstGeom>
          <a:noFill/>
          <a:ln>
            <a:noFill/>
          </a:ln>
        </p:spPr>
      </p:pic>
      <p:pic>
        <p:nvPicPr>
          <p:cNvPr id="3" name="Grafik 2">
            <a:extLst>
              <a:ext uri="{FF2B5EF4-FFF2-40B4-BE49-F238E27FC236}">
                <a16:creationId xmlns:a16="http://schemas.microsoft.com/office/drawing/2014/main" id="{1CA98CE7-CA83-4855-8A31-4B1B08D0A747}"/>
              </a:ext>
            </a:extLst>
          </p:cNvPr>
          <p:cNvPicPr>
            <a:picLocks noChangeAspect="1"/>
          </p:cNvPicPr>
          <p:nvPr/>
        </p:nvPicPr>
        <p:blipFill>
          <a:blip r:embed="rId3"/>
          <a:stretch>
            <a:fillRect/>
          </a:stretch>
        </p:blipFill>
        <p:spPr>
          <a:xfrm>
            <a:off x="7552971" y="4529028"/>
            <a:ext cx="4414433" cy="1434692"/>
          </a:xfrm>
          <a:prstGeom prst="rect">
            <a:avLst/>
          </a:prstGeom>
        </p:spPr>
      </p:pic>
      <p:pic>
        <p:nvPicPr>
          <p:cNvPr id="7" name="Google Shape;27;p4">
            <a:extLst>
              <a:ext uri="{FF2B5EF4-FFF2-40B4-BE49-F238E27FC236}">
                <a16:creationId xmlns:a16="http://schemas.microsoft.com/office/drawing/2014/main" id="{60F601E1-9FE1-4565-A736-D35DF38718B6}"/>
              </a:ext>
            </a:extLst>
          </p:cNvPr>
          <p:cNvPicPr preferRelativeResize="0"/>
          <p:nvPr/>
        </p:nvPicPr>
        <p:blipFill rotWithShape="1">
          <a:blip r:embed="rId2">
            <a:alphaModFix/>
          </a:blip>
          <a:srcRect r="44533" b="41242"/>
          <a:stretch/>
        </p:blipFill>
        <p:spPr>
          <a:xfrm>
            <a:off x="2736178" y="5225814"/>
            <a:ext cx="1258408" cy="333460"/>
          </a:xfrm>
          <a:prstGeom prst="rect">
            <a:avLst/>
          </a:prstGeom>
          <a:noFill/>
          <a:ln>
            <a:noFill/>
          </a:ln>
        </p:spPr>
      </p:pic>
      <p:sp>
        <p:nvSpPr>
          <p:cNvPr id="15" name="Rechteck 14">
            <a:extLst>
              <a:ext uri="{FF2B5EF4-FFF2-40B4-BE49-F238E27FC236}">
                <a16:creationId xmlns:a16="http://schemas.microsoft.com/office/drawing/2014/main" id="{925864DC-024D-4E11-8570-86DE5A705FEC}"/>
              </a:ext>
            </a:extLst>
          </p:cNvPr>
          <p:cNvSpPr/>
          <p:nvPr/>
        </p:nvSpPr>
        <p:spPr bwMode="auto">
          <a:xfrm>
            <a:off x="0" y="6032642"/>
            <a:ext cx="12192000" cy="8250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17" name="Grafik 16">
            <a:extLst>
              <a:ext uri="{FF2B5EF4-FFF2-40B4-BE49-F238E27FC236}">
                <a16:creationId xmlns:a16="http://schemas.microsoft.com/office/drawing/2014/main" id="{69C69482-B4FA-47DF-B464-B120E3576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1560" y="6126659"/>
            <a:ext cx="905121" cy="637028"/>
          </a:xfrm>
          <a:prstGeom prst="rect">
            <a:avLst/>
          </a:prstGeom>
        </p:spPr>
      </p:pic>
      <p:pic>
        <p:nvPicPr>
          <p:cNvPr id="18" name="Picture 4" descr="http://www.re3data.org/wp-content/uploads/2016/02/datacitelogo.png">
            <a:extLst>
              <a:ext uri="{FF2B5EF4-FFF2-40B4-BE49-F238E27FC236}">
                <a16:creationId xmlns:a16="http://schemas.microsoft.com/office/drawing/2014/main" id="{BF14508F-C1FD-4C44-9910-5DD1BB76E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778" y="6060516"/>
            <a:ext cx="807781" cy="769315"/>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4;p2">
            <a:extLst>
              <a:ext uri="{FF2B5EF4-FFF2-40B4-BE49-F238E27FC236}">
                <a16:creationId xmlns:a16="http://schemas.microsoft.com/office/drawing/2014/main" id="{3313F029-128C-4E3B-8C90-0CA6029E6404}"/>
              </a:ext>
            </a:extLst>
          </p:cNvPr>
          <p:cNvPicPr preferRelativeResize="0"/>
          <p:nvPr/>
        </p:nvPicPr>
        <p:blipFill>
          <a:blip r:embed="rId6">
            <a:alphaModFix/>
          </a:blip>
          <a:stretch>
            <a:fillRect/>
          </a:stretch>
        </p:blipFill>
        <p:spPr>
          <a:xfrm>
            <a:off x="4738288" y="6192825"/>
            <a:ext cx="1009392" cy="504696"/>
          </a:xfrm>
          <a:prstGeom prst="rect">
            <a:avLst/>
          </a:prstGeom>
          <a:noFill/>
          <a:ln>
            <a:noFill/>
          </a:ln>
        </p:spPr>
      </p:pic>
      <p:pic>
        <p:nvPicPr>
          <p:cNvPr id="20" name="Google Shape;15;p2">
            <a:extLst>
              <a:ext uri="{FF2B5EF4-FFF2-40B4-BE49-F238E27FC236}">
                <a16:creationId xmlns:a16="http://schemas.microsoft.com/office/drawing/2014/main" id="{9156FB0F-EA80-4204-840F-A0317EE3B16E}"/>
              </a:ext>
            </a:extLst>
          </p:cNvPr>
          <p:cNvPicPr preferRelativeResize="0"/>
          <p:nvPr/>
        </p:nvPicPr>
        <p:blipFill rotWithShape="1">
          <a:blip r:embed="rId7">
            <a:alphaModFix/>
          </a:blip>
          <a:srcRect l="12330" t="17793" r="12345" b="14602"/>
          <a:stretch/>
        </p:blipFill>
        <p:spPr>
          <a:xfrm>
            <a:off x="362919" y="6192823"/>
            <a:ext cx="1367034" cy="504701"/>
          </a:xfrm>
          <a:prstGeom prst="rect">
            <a:avLst/>
          </a:prstGeom>
          <a:noFill/>
          <a:ln>
            <a:noFill/>
          </a:ln>
        </p:spPr>
      </p:pic>
      <p:pic>
        <p:nvPicPr>
          <p:cNvPr id="21" name="Google Shape;17;p2">
            <a:extLst>
              <a:ext uri="{FF2B5EF4-FFF2-40B4-BE49-F238E27FC236}">
                <a16:creationId xmlns:a16="http://schemas.microsoft.com/office/drawing/2014/main" id="{5F7E4CC5-8A30-4ECF-882A-BAAF79F48C4C}"/>
              </a:ext>
            </a:extLst>
          </p:cNvPr>
          <p:cNvPicPr preferRelativeResize="0"/>
          <p:nvPr/>
        </p:nvPicPr>
        <p:blipFill>
          <a:blip r:embed="rId8">
            <a:alphaModFix/>
          </a:blip>
          <a:stretch>
            <a:fillRect/>
          </a:stretch>
        </p:blipFill>
        <p:spPr>
          <a:xfrm>
            <a:off x="6799287" y="6104231"/>
            <a:ext cx="681884" cy="681884"/>
          </a:xfrm>
          <a:prstGeom prst="rect">
            <a:avLst/>
          </a:prstGeom>
          <a:noFill/>
          <a:ln>
            <a:noFill/>
          </a:ln>
        </p:spPr>
      </p:pic>
      <p:pic>
        <p:nvPicPr>
          <p:cNvPr id="22" name="Google Shape;18;p2">
            <a:extLst>
              <a:ext uri="{FF2B5EF4-FFF2-40B4-BE49-F238E27FC236}">
                <a16:creationId xmlns:a16="http://schemas.microsoft.com/office/drawing/2014/main" id="{EE20888E-D56D-45E5-8C18-90FDD428B077}"/>
              </a:ext>
            </a:extLst>
          </p:cNvPr>
          <p:cNvPicPr preferRelativeResize="0"/>
          <p:nvPr/>
        </p:nvPicPr>
        <p:blipFill>
          <a:blip r:embed="rId9">
            <a:alphaModFix/>
          </a:blip>
          <a:stretch>
            <a:fillRect/>
          </a:stretch>
        </p:blipFill>
        <p:spPr>
          <a:xfrm>
            <a:off x="10392164" y="6226234"/>
            <a:ext cx="1367030" cy="437879"/>
          </a:xfrm>
          <a:prstGeom prst="rect">
            <a:avLst/>
          </a:prstGeom>
          <a:noFill/>
          <a:ln>
            <a:noFill/>
          </a:ln>
        </p:spPr>
      </p:pic>
    </p:spTree>
    <p:extLst>
      <p:ext uri="{BB962C8B-B14F-4D97-AF65-F5344CB8AC3E}">
        <p14:creationId xmlns:p14="http://schemas.microsoft.com/office/powerpoint/2010/main" val="63541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F4BEDF0-3244-4583-A4E7-2B4EB45A6639}"/>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7" name="Rechteck 6"/>
          <p:cNvSpPr/>
          <p:nvPr/>
        </p:nvSpPr>
        <p:spPr>
          <a:xfrm>
            <a:off x="1513840" y="6125131"/>
            <a:ext cx="9164320" cy="646331"/>
          </a:xfrm>
          <a:prstGeom prst="rect">
            <a:avLst/>
          </a:prstGeom>
        </p:spPr>
        <p:txBody>
          <a:bodyPr wrap="square">
            <a:spAutoFit/>
          </a:bodyPr>
          <a:lstStyle/>
          <a:p>
            <a:pPr algn="ctr">
              <a:defRPr/>
            </a:pPr>
            <a:r>
              <a:rPr lang="de-DE" dirty="0">
                <a:solidFill>
                  <a:srgbClr val="000000"/>
                </a:solidFill>
                <a:latin typeface="Calibri" panose="020F0502020204030204" pitchFamily="34" charset="0"/>
                <a:cs typeface="Calibri" panose="020F0502020204030204" pitchFamily="34" charset="0"/>
              </a:rPr>
              <a:t>Strecker, D.,  et al. (2023). </a:t>
            </a:r>
            <a:r>
              <a:rPr lang="de-DE" dirty="0" err="1">
                <a:solidFill>
                  <a:srgbClr val="000000"/>
                </a:solidFill>
                <a:latin typeface="Calibri" panose="020F0502020204030204" pitchFamily="34" charset="0"/>
                <a:cs typeface="Calibri" panose="020F0502020204030204" pitchFamily="34" charset="0"/>
              </a:rPr>
              <a:t>Metadata</a:t>
            </a:r>
            <a:r>
              <a:rPr lang="de-DE" dirty="0">
                <a:solidFill>
                  <a:srgbClr val="000000"/>
                </a:solidFill>
                <a:latin typeface="Calibri" panose="020F0502020204030204" pitchFamily="34" charset="0"/>
                <a:cs typeface="Calibri" panose="020F0502020204030204" pitchFamily="34" charset="0"/>
              </a:rPr>
              <a:t> Schema </a:t>
            </a:r>
            <a:r>
              <a:rPr lang="de-DE" dirty="0" err="1">
                <a:solidFill>
                  <a:srgbClr val="000000"/>
                </a:solidFill>
                <a:latin typeface="Calibri" panose="020F0502020204030204" pitchFamily="34" charset="0"/>
                <a:cs typeface="Calibri" panose="020F0502020204030204" pitchFamily="34" charset="0"/>
              </a:rPr>
              <a:t>for</a:t>
            </a:r>
            <a:r>
              <a:rPr lang="de-DE" dirty="0">
                <a:solidFill>
                  <a:srgbClr val="000000"/>
                </a:solidFill>
                <a:latin typeface="Calibri" panose="020F0502020204030204" pitchFamily="34" charset="0"/>
                <a:cs typeface="Calibri" panose="020F0502020204030204" pitchFamily="34" charset="0"/>
              </a:rPr>
              <a:t> </a:t>
            </a:r>
            <a:r>
              <a:rPr lang="de-DE" dirty="0" err="1">
                <a:solidFill>
                  <a:srgbClr val="000000"/>
                </a:solidFill>
                <a:latin typeface="Calibri" panose="020F0502020204030204" pitchFamily="34" charset="0"/>
                <a:cs typeface="Calibri" panose="020F0502020204030204" pitchFamily="34" charset="0"/>
              </a:rPr>
              <a:t>the</a:t>
            </a:r>
            <a:r>
              <a:rPr lang="de-DE" dirty="0">
                <a:solidFill>
                  <a:srgbClr val="000000"/>
                </a:solidFill>
                <a:latin typeface="Calibri" panose="020F0502020204030204" pitchFamily="34" charset="0"/>
                <a:cs typeface="Calibri" panose="020F0502020204030204" pitchFamily="34" charset="0"/>
              </a:rPr>
              <a:t> Description </a:t>
            </a:r>
            <a:r>
              <a:rPr lang="de-DE" dirty="0" err="1">
                <a:solidFill>
                  <a:srgbClr val="000000"/>
                </a:solidFill>
                <a:latin typeface="Calibri" panose="020F0502020204030204" pitchFamily="34" charset="0"/>
                <a:cs typeface="Calibri" panose="020F0502020204030204" pitchFamily="34" charset="0"/>
              </a:rPr>
              <a:t>of</a:t>
            </a:r>
            <a:r>
              <a:rPr lang="de-DE" dirty="0">
                <a:solidFill>
                  <a:srgbClr val="000000"/>
                </a:solidFill>
                <a:latin typeface="Calibri" panose="020F0502020204030204" pitchFamily="34" charset="0"/>
                <a:cs typeface="Calibri" panose="020F0502020204030204" pitchFamily="34" charset="0"/>
              </a:rPr>
              <a:t> Research Data </a:t>
            </a:r>
            <a:r>
              <a:rPr lang="de-DE" dirty="0" err="1">
                <a:solidFill>
                  <a:srgbClr val="000000"/>
                </a:solidFill>
                <a:latin typeface="Calibri" panose="020F0502020204030204" pitchFamily="34" charset="0"/>
                <a:cs typeface="Calibri" panose="020F0502020204030204" pitchFamily="34" charset="0"/>
              </a:rPr>
              <a:t>Repositories</a:t>
            </a:r>
            <a:r>
              <a:rPr lang="de-DE" dirty="0">
                <a:solidFill>
                  <a:srgbClr val="000000"/>
                </a:solidFill>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version</a:t>
            </a:r>
            <a:r>
              <a:rPr lang="de-DE" dirty="0">
                <a:latin typeface="Calibri" panose="020F0502020204030204" pitchFamily="34" charset="0"/>
                <a:cs typeface="Calibri" panose="020F0502020204030204" pitchFamily="34" charset="0"/>
              </a:rPr>
              <a:t> 4.0. Re3data. </a:t>
            </a:r>
            <a:r>
              <a:rPr lang="de-DE"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https://doi.org/10.48440/RE3.014</a:t>
            </a:r>
            <a:r>
              <a:rPr lang="de-DE" dirty="0">
                <a:latin typeface="Calibri" panose="020F0502020204030204" pitchFamily="34" charset="0"/>
                <a:cs typeface="Calibri" panose="020F0502020204030204" pitchFamily="34" charset="0"/>
              </a:rPr>
              <a:t> </a:t>
            </a:r>
            <a:endParaRPr lang="de-DE" dirty="0">
              <a:latin typeface="Calibri" panose="020F0502020204030204" pitchFamily="34" charset="0"/>
              <a:ea typeface="ＭＳ Ｐゴシック"/>
              <a:cs typeface="Calibri" panose="020F0502020204030204" pitchFamily="34" charset="0"/>
            </a:endParaRPr>
          </a:p>
        </p:txBody>
      </p:sp>
      <p:sp>
        <p:nvSpPr>
          <p:cNvPr id="8" name="Shape 119"/>
          <p:cNvSpPr>
            <a:spLocks/>
          </p:cNvSpPr>
          <p:nvPr/>
        </p:nvSpPr>
        <p:spPr bwMode="auto">
          <a:xfrm>
            <a:off x="5347012" y="2137064"/>
            <a:ext cx="6432029" cy="1938952"/>
          </a:xfrm>
          <a:custGeom>
            <a:avLst/>
            <a:gdLst>
              <a:gd name="T0" fmla="*/ 0 w 21600"/>
              <a:gd name="T1" fmla="*/ 0 h 21599"/>
              <a:gd name="T2" fmla="*/ 21600 w 21600"/>
              <a:gd name="T3" fmla="*/ 21599 h 21599"/>
            </a:gdLst>
            <a:ahLst/>
            <a:cxnLst/>
            <a:rect l="T0" t="T1" r="T2" b="T3"/>
            <a:pathLst>
              <a:path w="21600" h="21599" extrusionOk="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0" tIns="45700" rIns="45700" bIns="45700">
            <a:spAutoFit/>
          </a:bodyPr>
          <a:lstStyle>
            <a:lvl1pPr>
              <a:defRPr>
                <a:solidFill>
                  <a:srgbClr val="000000"/>
                </a:solidFill>
                <a:latin typeface="Calibri" pitchFamily="34" charset="0"/>
                <a:ea typeface="MS PGothic" pitchFamily="34" charset="-128"/>
                <a:sym typeface="Calibri" pitchFamily="34" charset="0"/>
              </a:defRPr>
            </a:lvl1pPr>
            <a:lvl2pPr marL="742950" indent="-285750">
              <a:defRPr>
                <a:solidFill>
                  <a:srgbClr val="000000"/>
                </a:solidFill>
                <a:latin typeface="Calibri" pitchFamily="34" charset="0"/>
                <a:ea typeface="MS PGothic" pitchFamily="34" charset="-128"/>
                <a:sym typeface="Calibri" pitchFamily="34" charset="0"/>
              </a:defRPr>
            </a:lvl2pPr>
            <a:lvl3pPr marL="1143000" indent="-228600">
              <a:defRPr>
                <a:solidFill>
                  <a:srgbClr val="000000"/>
                </a:solidFill>
                <a:latin typeface="Calibri" pitchFamily="34" charset="0"/>
                <a:ea typeface="MS PGothic" pitchFamily="34" charset="-128"/>
                <a:sym typeface="Calibri" pitchFamily="34" charset="0"/>
              </a:defRPr>
            </a:lvl3pPr>
            <a:lvl4pPr marL="1600200" indent="-228600">
              <a:defRPr>
                <a:solidFill>
                  <a:srgbClr val="000000"/>
                </a:solidFill>
                <a:latin typeface="Calibri" pitchFamily="34" charset="0"/>
                <a:ea typeface="MS PGothic" pitchFamily="34" charset="-128"/>
                <a:sym typeface="Calibri" pitchFamily="34" charset="0"/>
              </a:defRPr>
            </a:lvl4pPr>
            <a:lvl5pPr marL="2057400" indent="-228600">
              <a:defRPr>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9pPr>
          </a:lstStyle>
          <a:p>
            <a:pPr>
              <a:buClr>
                <a:srgbClr val="000000"/>
              </a:buClr>
              <a:buSzPct val="25000"/>
              <a:defRPr/>
            </a:pPr>
            <a:r>
              <a:rPr lang="de-DE" altLang="de-DE" sz="2400" b="1" dirty="0">
                <a:cs typeface="Calibri" panose="020F0502020204030204" pitchFamily="34" charset="0"/>
                <a:sym typeface="Cabin" charset="0"/>
              </a:rPr>
              <a:t>44 Properties + Sub-</a:t>
            </a:r>
            <a:r>
              <a:rPr lang="de-DE" altLang="de-DE" sz="2400" b="1" dirty="0" err="1">
                <a:cs typeface="Calibri" panose="020F0502020204030204" pitchFamily="34" charset="0"/>
                <a:sym typeface="Cabin" charset="0"/>
              </a:rPr>
              <a:t>properties</a:t>
            </a:r>
            <a:r>
              <a:rPr lang="de-DE" altLang="de-DE" sz="2400" b="1" dirty="0">
                <a:cs typeface="Calibri" panose="020F0502020204030204" pitchFamily="34" charset="0"/>
                <a:sym typeface="Cabin" charset="0"/>
              </a:rPr>
              <a:t> on</a:t>
            </a:r>
          </a:p>
          <a:p>
            <a:pPr marL="342900" indent="-342900">
              <a:buClr>
                <a:srgbClr val="000000"/>
              </a:buClr>
              <a:buSzPct val="100000"/>
              <a:buFont typeface="Arial" panose="020B0604020202020204" pitchFamily="34" charset="0"/>
              <a:buChar char="•"/>
              <a:defRPr/>
            </a:pPr>
            <a:r>
              <a:rPr lang="de-DE" altLang="de-DE" sz="2400" dirty="0">
                <a:cs typeface="Calibri" panose="020F0502020204030204" pitchFamily="34" charset="0"/>
                <a:sym typeface="Cabin" charset="0"/>
              </a:rPr>
              <a:t>General </a:t>
            </a:r>
            <a:r>
              <a:rPr lang="de-DE" altLang="de-DE" sz="2400" dirty="0" err="1">
                <a:cs typeface="Calibri" panose="020F0502020204030204" pitchFamily="34" charset="0"/>
                <a:sym typeface="Cabin" charset="0"/>
              </a:rPr>
              <a:t>repository</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information</a:t>
            </a:r>
            <a:endParaRPr lang="de-DE" altLang="de-DE" sz="2400" dirty="0">
              <a:cs typeface="Calibri" panose="020F0502020204030204" pitchFamily="34" charset="0"/>
              <a:sym typeface="Cabin" charset="0"/>
            </a:endParaRPr>
          </a:p>
          <a:p>
            <a:pPr marL="342900" indent="-342900">
              <a:buClr>
                <a:srgbClr val="000000"/>
              </a:buClr>
              <a:buSzPct val="100000"/>
              <a:buFont typeface="Arial" panose="020B0604020202020204" pitchFamily="34" charset="0"/>
              <a:buChar char="•"/>
              <a:defRPr/>
            </a:pPr>
            <a:r>
              <a:rPr lang="de-DE" altLang="de-DE" sz="2400" dirty="0" err="1">
                <a:cs typeface="Calibri" panose="020F0502020204030204" pitchFamily="34" charset="0"/>
                <a:sym typeface="Cabin" charset="0"/>
              </a:rPr>
              <a:t>Institutions</a:t>
            </a:r>
            <a:r>
              <a:rPr lang="de-DE" altLang="de-DE" sz="2400" dirty="0">
                <a:cs typeface="Calibri" panose="020F0502020204030204" pitchFamily="34" charset="0"/>
                <a:sym typeface="Cabin" charset="0"/>
              </a:rPr>
              <a:t> and </a:t>
            </a:r>
            <a:r>
              <a:rPr lang="de-DE" altLang="de-DE" sz="2400" dirty="0" err="1">
                <a:cs typeface="Calibri" panose="020F0502020204030204" pitchFamily="34" charset="0"/>
                <a:sym typeface="Cabin" charset="0"/>
              </a:rPr>
              <a:t>repository</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types</a:t>
            </a:r>
            <a:endParaRPr lang="de-DE" altLang="de-DE" sz="2400" dirty="0">
              <a:cs typeface="Calibri" panose="020F0502020204030204" pitchFamily="34" charset="0"/>
              <a:sym typeface="Cabin" charset="0"/>
            </a:endParaRPr>
          </a:p>
          <a:p>
            <a:pPr marL="342900" indent="-342900">
              <a:buClr>
                <a:srgbClr val="000000"/>
              </a:buClr>
              <a:buSzPct val="100000"/>
              <a:buFont typeface="Arial" panose="020B0604020202020204" pitchFamily="34" charset="0"/>
              <a:buChar char="•"/>
              <a:defRPr/>
            </a:pPr>
            <a:r>
              <a:rPr lang="de-DE" altLang="de-DE" sz="2400" dirty="0" err="1">
                <a:cs typeface="Calibri" panose="020F0502020204030204" pitchFamily="34" charset="0"/>
                <a:sym typeface="Cabin" charset="0"/>
              </a:rPr>
              <a:t>Policies</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data</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access</a:t>
            </a:r>
            <a:r>
              <a:rPr lang="de-DE" altLang="de-DE" sz="2400" dirty="0">
                <a:cs typeface="Calibri" panose="020F0502020204030204" pitchFamily="34" charset="0"/>
                <a:sym typeface="Cabin" charset="0"/>
              </a:rPr>
              <a:t> and </a:t>
            </a:r>
            <a:r>
              <a:rPr lang="de-DE" altLang="de-DE" sz="2400" dirty="0" err="1">
                <a:cs typeface="Calibri" panose="020F0502020204030204" pitchFamily="34" charset="0"/>
                <a:sym typeface="Cabin" charset="0"/>
              </a:rPr>
              <a:t>upload</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licenses</a:t>
            </a:r>
            <a:endParaRPr lang="de-DE" altLang="de-DE" sz="2400" dirty="0">
              <a:cs typeface="Calibri" panose="020F0502020204030204" pitchFamily="34" charset="0"/>
              <a:sym typeface="Cabin" charset="0"/>
            </a:endParaRPr>
          </a:p>
          <a:p>
            <a:pPr marL="342900" indent="-342900">
              <a:spcAft>
                <a:spcPts val="1200"/>
              </a:spcAft>
              <a:buClr>
                <a:srgbClr val="000000"/>
              </a:buClr>
              <a:buSzPct val="100000"/>
              <a:buFont typeface="Arial" panose="020B0604020202020204" pitchFamily="34" charset="0"/>
              <a:buChar char="•"/>
              <a:defRPr/>
            </a:pPr>
            <a:r>
              <a:rPr lang="de-DE" altLang="de-DE" sz="2400" dirty="0">
                <a:cs typeface="Calibri" panose="020F0502020204030204" pitchFamily="34" charset="0"/>
                <a:sym typeface="Cabin" charset="0"/>
              </a:rPr>
              <a:t>Technical </a:t>
            </a:r>
            <a:r>
              <a:rPr lang="de-DE" altLang="de-DE" sz="2400" dirty="0" err="1">
                <a:cs typeface="Calibri" panose="020F0502020204030204" pitchFamily="34" charset="0"/>
                <a:sym typeface="Cabin" charset="0"/>
              </a:rPr>
              <a:t>information</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metadata</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standards</a:t>
            </a:r>
            <a:r>
              <a:rPr lang="de-DE" altLang="de-DE" sz="2400" dirty="0">
                <a:cs typeface="Calibri" panose="020F0502020204030204" pitchFamily="34" charset="0"/>
                <a:sym typeface="Cabin" charset="0"/>
              </a:rPr>
              <a:t>, API</a:t>
            </a:r>
          </a:p>
        </p:txBody>
      </p:sp>
      <p:sp>
        <p:nvSpPr>
          <p:cNvPr id="10" name="Inhaltsplatzhalter 2">
            <a:extLst>
              <a:ext uri="{FF2B5EF4-FFF2-40B4-BE49-F238E27FC236}">
                <a16:creationId xmlns:a16="http://schemas.microsoft.com/office/drawing/2014/main" id="{4751D11F-3A7B-4705-98F3-47EBA99B6C83}"/>
              </a:ext>
            </a:extLst>
          </p:cNvPr>
          <p:cNvSpPr txBox="1">
            <a:spLocks/>
          </p:cNvSpPr>
          <p:nvPr/>
        </p:nvSpPr>
        <p:spPr bwMode="auto">
          <a:xfrm>
            <a:off x="82502" y="116190"/>
            <a:ext cx="9594896" cy="8446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indent="0" defTabSz="914400" eaLnBrk="0" fontAlgn="base" hangingPunct="0">
              <a:spcBef>
                <a:spcPct val="20000"/>
              </a:spcBef>
              <a:spcAft>
                <a:spcPct val="0"/>
              </a:spcAft>
              <a:buNone/>
              <a:defRPr sz="4800" kern="0">
                <a:solidFill>
                  <a:srgbClr val="94BE1D"/>
                </a:solidFill>
                <a:latin typeface="Calibri" panose="020F0502020204030204" pitchFamily="34" charset="0"/>
                <a:ea typeface="ＭＳ Ｐゴシック"/>
              </a:defRPr>
            </a:lvl1pPr>
            <a:lvl2pPr marL="742950" indent="-285750" eaLnBrk="0" fontAlgn="base" hangingPunct="0">
              <a:spcBef>
                <a:spcPct val="20000"/>
              </a:spcBef>
              <a:spcAft>
                <a:spcPct val="0"/>
              </a:spcAft>
              <a:buChar char="–"/>
              <a:defRPr sz="1400">
                <a:solidFill>
                  <a:srgbClr val="004D95"/>
                </a:solidFill>
              </a:defRPr>
            </a:lvl2pPr>
            <a:lvl3pPr marL="1143000" indent="-228600" eaLnBrk="0" fontAlgn="base" hangingPunct="0">
              <a:spcBef>
                <a:spcPct val="20000"/>
              </a:spcBef>
              <a:spcAft>
                <a:spcPct val="0"/>
              </a:spcAft>
              <a:buChar char="•"/>
              <a:defRPr sz="1400"/>
            </a:lvl3pPr>
            <a:lvl4pPr marL="1600200" indent="-228600" eaLnBrk="0" fontAlgn="base" hangingPunct="0">
              <a:spcBef>
                <a:spcPct val="20000"/>
              </a:spcBef>
              <a:spcAft>
                <a:spcPct val="0"/>
              </a:spcAft>
              <a:buChar char="–"/>
              <a:defRPr sz="1200"/>
            </a:lvl4pPr>
            <a:lvl5pPr marL="2057400" indent="-228600" eaLnBrk="0" fontAlgn="base" hangingPunct="0">
              <a:spcBef>
                <a:spcPct val="20000"/>
              </a:spcBef>
              <a:spcAft>
                <a:spcPct val="0"/>
              </a:spcAft>
              <a:buChar char="»"/>
              <a:defRPr sz="1000">
                <a:solidFill>
                  <a:schemeClr val="bg2"/>
                </a:solidFill>
              </a:defRPr>
            </a:lvl5pPr>
            <a:lvl6pPr marL="2514600" indent="-228600" fontAlgn="base">
              <a:spcBef>
                <a:spcPct val="20000"/>
              </a:spcBef>
              <a:spcAft>
                <a:spcPct val="0"/>
              </a:spcAft>
              <a:buChar char="»"/>
              <a:defRPr sz="1000">
                <a:solidFill>
                  <a:schemeClr val="bg2"/>
                </a:solidFill>
              </a:defRPr>
            </a:lvl6pPr>
            <a:lvl7pPr marL="2971800" indent="-228600" fontAlgn="base">
              <a:spcBef>
                <a:spcPct val="20000"/>
              </a:spcBef>
              <a:spcAft>
                <a:spcPct val="0"/>
              </a:spcAft>
              <a:buChar char="»"/>
              <a:defRPr sz="1000">
                <a:solidFill>
                  <a:schemeClr val="bg2"/>
                </a:solidFill>
              </a:defRPr>
            </a:lvl7pPr>
            <a:lvl8pPr marL="3429000" indent="-228600" fontAlgn="base">
              <a:spcBef>
                <a:spcPct val="20000"/>
              </a:spcBef>
              <a:spcAft>
                <a:spcPct val="0"/>
              </a:spcAft>
              <a:buChar char="»"/>
              <a:defRPr sz="1000">
                <a:solidFill>
                  <a:schemeClr val="bg2"/>
                </a:solidFill>
              </a:defRPr>
            </a:lvl8pPr>
            <a:lvl9pPr marL="3886200" indent="-228600" fontAlgn="base">
              <a:spcBef>
                <a:spcPct val="20000"/>
              </a:spcBef>
              <a:spcAft>
                <a:spcPct val="0"/>
              </a:spcAft>
              <a:buChar char="»"/>
              <a:defRPr sz="1000">
                <a:solidFill>
                  <a:schemeClr val="bg2"/>
                </a:solidFill>
              </a:defRPr>
            </a:lvl9pPr>
          </a:lstStyle>
          <a:p>
            <a:r>
              <a:rPr lang="de-DE" dirty="0" err="1"/>
              <a:t>Comprehensive</a:t>
            </a:r>
            <a:r>
              <a:rPr lang="de-DE" dirty="0"/>
              <a:t> </a:t>
            </a:r>
            <a:r>
              <a:rPr lang="de-DE" dirty="0" err="1"/>
              <a:t>Metadata</a:t>
            </a:r>
            <a:r>
              <a:rPr lang="de-DE" dirty="0"/>
              <a:t> Schema</a:t>
            </a:r>
          </a:p>
        </p:txBody>
      </p:sp>
      <p:sp>
        <p:nvSpPr>
          <p:cNvPr id="2" name="Rechteck 1">
            <a:extLst>
              <a:ext uri="{FF2B5EF4-FFF2-40B4-BE49-F238E27FC236}">
                <a16:creationId xmlns:a16="http://schemas.microsoft.com/office/drawing/2014/main" id="{6C80A1E6-C51B-49AB-B456-9ACA98942154}"/>
              </a:ext>
            </a:extLst>
          </p:cNvPr>
          <p:cNvSpPr/>
          <p:nvPr/>
        </p:nvSpPr>
        <p:spPr bwMode="auto">
          <a:xfrm>
            <a:off x="5420873" y="1274997"/>
            <a:ext cx="4256525" cy="603905"/>
          </a:xfrm>
          <a:prstGeom prst="rect">
            <a:avLst/>
          </a:prstGeom>
          <a:solidFill>
            <a:schemeClr val="bg1">
              <a:lumMod val="9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3600" b="1" i="0" u="none" strike="noStrike" cap="none" normalizeH="0" baseline="0" dirty="0">
                <a:ln>
                  <a:noFill/>
                </a:ln>
                <a:solidFill>
                  <a:srgbClr val="94BE1D"/>
                </a:solidFill>
                <a:effectLst/>
                <a:latin typeface="Calibri" panose="020F0502020204030204" pitchFamily="34" charset="0"/>
                <a:ea typeface="ＭＳ Ｐゴシック" pitchFamily="1" charset="-128"/>
                <a:cs typeface="Calibri" panose="020F0502020204030204" pitchFamily="34" charset="0"/>
              </a:rPr>
              <a:t>Version 4.0 </a:t>
            </a:r>
            <a:r>
              <a:rPr kumimoji="0" lang="de-DE" sz="2400" b="0" i="0" u="none" strike="noStrike" cap="none" normalizeH="0" baseline="0" dirty="0">
                <a:ln>
                  <a:noFill/>
                </a:ln>
                <a:effectLst/>
                <a:latin typeface="Calibri" panose="020F0502020204030204" pitchFamily="34" charset="0"/>
                <a:ea typeface="ＭＳ Ｐゴシック" pitchFamily="1" charset="-128"/>
                <a:cs typeface="Calibri" panose="020F0502020204030204" pitchFamily="34" charset="0"/>
              </a:rPr>
              <a:t>(August 2023) </a:t>
            </a:r>
            <a:endParaRPr kumimoji="0" lang="de-DE" sz="2000" b="0" i="0" u="none" strike="noStrike" cap="none" normalizeH="0" baseline="0" dirty="0">
              <a:ln>
                <a:noFill/>
              </a:ln>
              <a:effectLst/>
              <a:latin typeface="Calibri" panose="020F0502020204030204" pitchFamily="34" charset="0"/>
              <a:ea typeface="ＭＳ Ｐゴシック" pitchFamily="1" charset="-128"/>
              <a:cs typeface="Calibri" panose="020F0502020204030204" pitchFamily="34" charset="0"/>
            </a:endParaRPr>
          </a:p>
        </p:txBody>
      </p:sp>
      <p:pic>
        <p:nvPicPr>
          <p:cNvPr id="3" name="Grafik 2">
            <a:extLst>
              <a:ext uri="{FF2B5EF4-FFF2-40B4-BE49-F238E27FC236}">
                <a16:creationId xmlns:a16="http://schemas.microsoft.com/office/drawing/2014/main" id="{F6531DB5-72C2-4689-8701-46A2AFD6D559}"/>
              </a:ext>
            </a:extLst>
          </p:cNvPr>
          <p:cNvPicPr>
            <a:picLocks noChangeAspect="1"/>
          </p:cNvPicPr>
          <p:nvPr/>
        </p:nvPicPr>
        <p:blipFill>
          <a:blip r:embed="rId3"/>
          <a:stretch>
            <a:fillRect/>
          </a:stretch>
        </p:blipFill>
        <p:spPr>
          <a:xfrm>
            <a:off x="306022" y="1446274"/>
            <a:ext cx="4770296" cy="4135381"/>
          </a:xfrm>
          <a:prstGeom prst="rect">
            <a:avLst/>
          </a:prstGeom>
          <a:solidFill>
            <a:schemeClr val="bg1"/>
          </a:solidFill>
          <a:effectLst>
            <a:outerShdw blurRad="266700" dist="88900" dir="2700000" algn="tl" rotWithShape="0">
              <a:prstClr val="black">
                <a:alpha val="40000"/>
              </a:prstClr>
            </a:outerShdw>
          </a:effectLst>
        </p:spPr>
      </p:pic>
      <p:sp>
        <p:nvSpPr>
          <p:cNvPr id="4" name="Rechteck 3">
            <a:extLst>
              <a:ext uri="{FF2B5EF4-FFF2-40B4-BE49-F238E27FC236}">
                <a16:creationId xmlns:a16="http://schemas.microsoft.com/office/drawing/2014/main" id="{C73A0BC0-932C-4EE2-8F8E-E5A86FE6993F}"/>
              </a:ext>
            </a:extLst>
          </p:cNvPr>
          <p:cNvSpPr/>
          <p:nvPr/>
        </p:nvSpPr>
        <p:spPr>
          <a:xfrm>
            <a:off x="5294460" y="4325361"/>
            <a:ext cx="6847325" cy="1569660"/>
          </a:xfrm>
          <a:prstGeom prst="rect">
            <a:avLst/>
          </a:prstGeom>
        </p:spPr>
        <p:txBody>
          <a:bodyPr wrap="square">
            <a:spAutoFit/>
          </a:bodyPr>
          <a:lstStyle/>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DOI </a:t>
            </a:r>
            <a:r>
              <a:rPr lang="de-DE" altLang="de-DE" sz="2400" dirty="0" err="1">
                <a:solidFill>
                  <a:srgbClr val="95C01D"/>
                </a:solidFill>
                <a:latin typeface="Calibri" panose="020F0502020204030204" pitchFamily="34" charset="0"/>
                <a:cs typeface="Calibri" panose="020F0502020204030204" pitchFamily="34" charset="0"/>
                <a:sym typeface="Cabin" charset="0"/>
              </a:rPr>
              <a:t>for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repository</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descriptions</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a:solidFill>
                  <a:srgbClr val="199AD7"/>
                </a:solidFill>
                <a:latin typeface="Calibri" panose="020F0502020204030204" pitchFamily="34" charset="0"/>
                <a:cs typeface="Calibri" panose="020F0502020204030204" pitchFamily="34" charset="0"/>
                <a:sym typeface="Cabin" charset="0"/>
              </a:rPr>
              <a:t>re</a:t>
            </a:r>
            <a:r>
              <a:rPr lang="de-DE" altLang="de-DE" sz="2400" dirty="0">
                <a:solidFill>
                  <a:srgbClr val="95C01D"/>
                </a:solidFill>
                <a:latin typeface="Calibri" panose="020F0502020204030204" pitchFamily="34" charset="0"/>
                <a:cs typeface="Calibri" panose="020F0502020204030204" pitchFamily="34" charset="0"/>
                <a:sym typeface="Cabin" charset="0"/>
              </a:rPr>
              <a:t>3</a:t>
            </a:r>
            <a:r>
              <a:rPr lang="de-DE" altLang="de-DE" sz="2400" dirty="0">
                <a:latin typeface="Calibri" panose="020F0502020204030204" pitchFamily="34" charset="0"/>
                <a:cs typeface="Calibri" panose="020F0502020204030204" pitchFamily="34" charset="0"/>
                <a:sym typeface="Cabin" charset="0"/>
              </a:rPr>
              <a:t>data</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metadata</a:t>
            </a:r>
            <a:r>
              <a:rPr lang="de-DE" altLang="de-DE" sz="2400" dirty="0">
                <a:solidFill>
                  <a:srgbClr val="95C01D"/>
                </a:solidFill>
                <a:latin typeface="Calibri" panose="020F0502020204030204" pitchFamily="34" charset="0"/>
                <a:cs typeface="Calibri" panose="020F0502020204030204" pitchFamily="34" charset="0"/>
                <a:sym typeface="Cabin" charset="0"/>
              </a:rPr>
              <a:t>)</a:t>
            </a:r>
          </a:p>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API </a:t>
            </a:r>
            <a:r>
              <a:rPr lang="de-DE" altLang="de-DE" sz="2400" dirty="0" err="1">
                <a:solidFill>
                  <a:srgbClr val="95C01D"/>
                </a:solidFill>
                <a:latin typeface="Calibri" panose="020F0502020204030204" pitchFamily="34" charset="0"/>
                <a:cs typeface="Calibri" panose="020F0502020204030204" pitchFamily="34" charset="0"/>
                <a:sym typeface="Cabin" charset="0"/>
              </a:rPr>
              <a:t>for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automated</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metadata</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exchange</a:t>
            </a:r>
            <a:endParaRPr lang="de-DE" altLang="de-DE" sz="2400" dirty="0">
              <a:solidFill>
                <a:srgbClr val="95C01D"/>
              </a:solidFill>
              <a:latin typeface="Calibri" panose="020F0502020204030204" pitchFamily="34" charset="0"/>
              <a:cs typeface="Calibri" panose="020F0502020204030204" pitchFamily="34" charset="0"/>
              <a:sym typeface="Cabin" charset="0"/>
            </a:endParaRPr>
          </a:p>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ROR </a:t>
            </a:r>
            <a:r>
              <a:rPr lang="de-DE" altLang="de-DE" sz="2400" dirty="0" err="1">
                <a:solidFill>
                  <a:srgbClr val="95C01D"/>
                </a:solidFill>
                <a:latin typeface="Calibri" panose="020F0502020204030204" pitchFamily="34" charset="0"/>
                <a:cs typeface="Calibri" panose="020F0502020204030204" pitchFamily="34" charset="0"/>
                <a:sym typeface="Cabin" charset="0"/>
              </a:rPr>
              <a:t>identifier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for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institutions</a:t>
            </a:r>
            <a:endParaRPr lang="de-DE" altLang="de-DE" sz="2400" dirty="0">
              <a:solidFill>
                <a:srgbClr val="95C01D"/>
              </a:solidFill>
              <a:latin typeface="Calibri" panose="020F0502020204030204" pitchFamily="34" charset="0"/>
              <a:cs typeface="Calibri" panose="020F0502020204030204" pitchFamily="34" charset="0"/>
              <a:sym typeface="Cabin" charset="0"/>
            </a:endParaRPr>
          </a:p>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Repository </a:t>
            </a:r>
            <a:r>
              <a:rPr lang="de-DE" altLang="de-DE" sz="2400" dirty="0" err="1">
                <a:solidFill>
                  <a:srgbClr val="95C01D"/>
                </a:solidFill>
                <a:latin typeface="Calibri" panose="020F0502020204030204" pitchFamily="34" charset="0"/>
                <a:cs typeface="Calibri" panose="020F0502020204030204" pitchFamily="34" charset="0"/>
                <a:sym typeface="Cabin" charset="0"/>
              </a:rPr>
              <a:t>information</a:t>
            </a:r>
            <a:r>
              <a:rPr lang="de-DE" altLang="de-DE" sz="2400" dirty="0">
                <a:solidFill>
                  <a:srgbClr val="95C01D"/>
                </a:solidFill>
                <a:latin typeface="Calibri" panose="020F0502020204030204" pitchFamily="34" charset="0"/>
                <a:cs typeface="Calibri" panose="020F0502020204030204" pitchFamily="34" charset="0"/>
                <a:sym typeface="Cabin" charset="0"/>
              </a:rPr>
              <a:t> in </a:t>
            </a:r>
            <a:r>
              <a:rPr lang="de-DE" altLang="de-DE" sz="2400" dirty="0" err="1">
                <a:solidFill>
                  <a:srgbClr val="95C01D"/>
                </a:solidFill>
                <a:latin typeface="Calibri" panose="020F0502020204030204" pitchFamily="34" charset="0"/>
                <a:cs typeface="Calibri" panose="020F0502020204030204" pitchFamily="34" charset="0"/>
                <a:sym typeface="Cabin" charset="0"/>
              </a:rPr>
              <a:t>DataCite</a:t>
            </a:r>
            <a:r>
              <a:rPr lang="de-DE" altLang="de-DE" sz="2400" dirty="0">
                <a:solidFill>
                  <a:srgbClr val="95C01D"/>
                </a:solidFill>
                <a:latin typeface="Calibri" panose="020F0502020204030204" pitchFamily="34" charset="0"/>
                <a:cs typeface="Calibri" panose="020F0502020204030204" pitchFamily="34" charset="0"/>
                <a:sym typeface="Cabin" charset="0"/>
              </a:rPr>
              <a:t> Commons</a:t>
            </a:r>
          </a:p>
        </p:txBody>
      </p:sp>
      <p:pic>
        <p:nvPicPr>
          <p:cNvPr id="11" name="Grafik 10">
            <a:extLst>
              <a:ext uri="{FF2B5EF4-FFF2-40B4-BE49-F238E27FC236}">
                <a16:creationId xmlns:a16="http://schemas.microsoft.com/office/drawing/2014/main" id="{B1AE9017-2476-43FA-BEC1-4731AB05DFEC}"/>
              </a:ext>
            </a:extLst>
          </p:cNvPr>
          <p:cNvPicPr>
            <a:picLocks noChangeAspect="1"/>
          </p:cNvPicPr>
          <p:nvPr/>
        </p:nvPicPr>
        <p:blipFill rotWithShape="1">
          <a:blip r:embed="rId4"/>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420588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GFZ_Praesentation_DE">
  <a:themeElements>
    <a:clrScheme name="GFZ">
      <a:dk1>
        <a:srgbClr val="002864"/>
      </a:dk1>
      <a:lt1>
        <a:srgbClr val="FFFFFF"/>
      </a:lt1>
      <a:dk2>
        <a:srgbClr val="080808"/>
      </a:dk2>
      <a:lt2>
        <a:srgbClr val="9C9C9C"/>
      </a:lt2>
      <a:accent1>
        <a:srgbClr val="14C8FF"/>
      </a:accent1>
      <a:accent2>
        <a:srgbClr val="FC6A34"/>
      </a:accent2>
      <a:accent3>
        <a:srgbClr val="AFE1D6"/>
      </a:accent3>
      <a:accent4>
        <a:srgbClr val="670A15"/>
      </a:accent4>
      <a:accent5>
        <a:srgbClr val="FF0000"/>
      </a:accent5>
      <a:accent6>
        <a:srgbClr val="FFFF00"/>
      </a:accent6>
      <a:hlink>
        <a:srgbClr val="009999"/>
      </a:hlink>
      <a:folHlink>
        <a:srgbClr val="99CC00"/>
      </a:folHlink>
    </a:clrScheme>
    <a:fontScheme name="GFZ Inter">
      <a:majorFont>
        <a:latin typeface="Inter"/>
        <a:ea typeface=""/>
        <a:cs typeface=""/>
      </a:majorFont>
      <a:minorFont>
        <a:latin typeface="Inte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txDef>
      <a:spPr/>
      <a:bodyPr vert="horz" wrap="square" lIns="91440" tIns="45720" rIns="91440" bIns="45720" rtlCol="0">
        <a:spAutoFit/>
      </a:bodyPr>
      <a:lstStyle>
        <a:defPPr algn="l" defTabSz="309563">
          <a:lnSpc>
            <a:spcPct val="110000"/>
          </a:lnSpc>
          <a:spcBef>
            <a:spcPts val="0"/>
          </a:spcBef>
          <a:spcAft>
            <a:spcPts val="0"/>
          </a:spcAft>
          <a:buFontTx/>
          <a:buNone/>
          <a:defRPr kern="0" dirty="0" smtClean="0"/>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FZ Inter">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FZ Inter">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1998</Words>
  <Application>Microsoft Office PowerPoint</Application>
  <PresentationFormat>Breitbild</PresentationFormat>
  <Paragraphs>254</Paragraphs>
  <Slides>40</Slides>
  <Notes>9</Notes>
  <HiddenSlides>1</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40</vt:i4>
      </vt:variant>
    </vt:vector>
  </HeadingPairs>
  <TitlesOfParts>
    <vt:vector size="54" baseType="lpstr">
      <vt:lpstr>Symbol</vt:lpstr>
      <vt:lpstr>Cambria</vt:lpstr>
      <vt:lpstr>Arial Narrow</vt:lpstr>
      <vt:lpstr>Inter SemiBold</vt:lpstr>
      <vt:lpstr>Times New Roman</vt:lpstr>
      <vt:lpstr>Arial</vt:lpstr>
      <vt:lpstr>Open sans</vt:lpstr>
      <vt:lpstr>Verdana</vt:lpstr>
      <vt:lpstr>Courier New</vt:lpstr>
      <vt:lpstr>Inter</vt:lpstr>
      <vt:lpstr>Wingdings</vt:lpstr>
      <vt:lpstr>Gill Sans MT</vt:lpstr>
      <vt:lpstr>Calibri</vt:lpstr>
      <vt:lpstr>GFZ_Praesentation_DE</vt:lpstr>
      <vt:lpstr>PowerPoint-Präsentation</vt:lpstr>
      <vt:lpstr>Open Science – Open Data – internationally required</vt:lpstr>
      <vt:lpstr>How does this concern me as a researcher?</vt:lpstr>
      <vt:lpstr>Research Data Repositories</vt:lpstr>
      <vt:lpstr>Where do I find repositories?</vt:lpstr>
      <vt:lpstr>Repository challenges for researchers</vt:lpstr>
      <vt:lpstr>PowerPoint-Präsentation</vt:lpstr>
      <vt:lpstr>PowerPoint-Präsentation</vt:lpstr>
      <vt:lpstr>PowerPoint-Präsentation</vt:lpstr>
      <vt:lpstr>Search options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re3data „in use“</vt:lpstr>
      <vt:lpstr>Research Data Repositories</vt:lpstr>
      <vt:lpstr>Domain Repositories – what makes them different?</vt:lpstr>
      <vt:lpstr>Data curation example</vt:lpstr>
      <vt:lpstr>Curation: Citations in DOI Metadata </vt:lpstr>
      <vt:lpstr>More specifically</vt:lpstr>
      <vt:lpstr>PowerPoint-Präsentation</vt:lpstr>
      <vt:lpstr>Who is doing what? Joint effort!</vt:lpstr>
      <vt:lpstr>Tools for data publications</vt:lpstr>
      <vt:lpstr>GFZ Metadata Editor ELMO („translator“ to XML)</vt:lpstr>
      <vt:lpstr>Automated metadata exchange increases visibility</vt:lpstr>
      <vt:lpstr>ELMO – our new metadata editor</vt:lpstr>
      <vt:lpstr>ELMO – our new metadata editor</vt:lpstr>
      <vt:lpstr>Tools for data publications</vt:lpstr>
      <vt:lpstr>Data Description Templates</vt:lpstr>
      <vt:lpstr>Special Features: „Data in Review“ Links</vt:lpstr>
      <vt:lpstr>The role of data repositories for Open Science</vt:lpstr>
      <vt:lpstr>Conclusions</vt:lpstr>
      <vt:lpstr>PowerPoint-Präsentation</vt:lpstr>
      <vt:lpstr>PowerPoint-Präsentation</vt:lpstr>
      <vt:lpstr>COPDESS</vt:lpstr>
      <vt:lpstr>Journal Policies: data and code citations in articles</vt:lpstr>
      <vt:lpstr>Citation of Dataset-DOIs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GFZ Master English</dc:title>
  <dc:creator>Dietlinde Friedrich</dc:creator>
  <cp:lastModifiedBy>Kirsten Elger</cp:lastModifiedBy>
  <cp:revision>519</cp:revision>
  <cp:lastPrinted>2025-01-16T11:18:54Z</cp:lastPrinted>
  <dcterms:created xsi:type="dcterms:W3CDTF">2019-07-17T13:17:30Z</dcterms:created>
  <dcterms:modified xsi:type="dcterms:W3CDTF">2026-06-28T21:21:00Z</dcterms:modified>
</cp:coreProperties>
</file>