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6" r:id="rId2"/>
    <p:sldId id="459" r:id="rId3"/>
    <p:sldId id="450" r:id="rId4"/>
    <p:sldId id="483" r:id="rId5"/>
    <p:sldId id="393" r:id="rId6"/>
    <p:sldId id="394" r:id="rId7"/>
    <p:sldId id="477" r:id="rId8"/>
    <p:sldId id="395" r:id="rId9"/>
    <p:sldId id="418" r:id="rId10"/>
    <p:sldId id="396" r:id="rId11"/>
    <p:sldId id="419" r:id="rId12"/>
    <p:sldId id="454" r:id="rId13"/>
    <p:sldId id="451" r:id="rId14"/>
    <p:sldId id="455" r:id="rId15"/>
    <p:sldId id="411" r:id="rId16"/>
    <p:sldId id="458" r:id="rId17"/>
    <p:sldId id="486" r:id="rId18"/>
    <p:sldId id="469" r:id="rId19"/>
    <p:sldId id="471" r:id="rId20"/>
    <p:sldId id="468" r:id="rId21"/>
    <p:sldId id="479" r:id="rId22"/>
    <p:sldId id="463" r:id="rId23"/>
    <p:sldId id="473" r:id="rId24"/>
    <p:sldId id="341" r:id="rId25"/>
    <p:sldId id="438" r:id="rId26"/>
    <p:sldId id="478" r:id="rId27"/>
    <p:sldId id="340" r:id="rId28"/>
    <p:sldId id="439" r:id="rId29"/>
    <p:sldId id="342" r:id="rId30"/>
    <p:sldId id="415" r:id="rId31"/>
    <p:sldId id="448" r:id="rId32"/>
    <p:sldId id="388" r:id="rId33"/>
    <p:sldId id="416" r:id="rId34"/>
    <p:sldId id="417" r:id="rId35"/>
    <p:sldId id="484" r:id="rId36"/>
    <p:sldId id="488" r:id="rId37"/>
    <p:sldId id="481" r:id="rId38"/>
    <p:sldId id="482" r:id="rId39"/>
    <p:sldId id="489" r:id="rId40"/>
    <p:sldId id="485" r:id="rId41"/>
    <p:sldId id="452" r:id="rId42"/>
    <p:sldId id="457" r:id="rId43"/>
    <p:sldId id="464" r:id="rId44"/>
    <p:sldId id="465" r:id="rId45"/>
    <p:sldId id="453" r:id="rId46"/>
    <p:sldId id="474" r:id="rId47"/>
    <p:sldId id="491" r:id="rId48"/>
    <p:sldId id="492" r:id="rId49"/>
    <p:sldId id="493" r:id="rId50"/>
    <p:sldId id="475" r:id="rId51"/>
    <p:sldId id="494" r:id="rId52"/>
    <p:sldId id="490" r:id="rId53"/>
    <p:sldId id="495" r:id="rId54"/>
    <p:sldId id="262" r:id="rId55"/>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C7F"/>
    <a:srgbClr val="E5A113"/>
    <a:srgbClr val="B0510E"/>
    <a:srgbClr val="1D49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1"/>
    <p:restoredTop sz="92603"/>
  </p:normalViewPr>
  <p:slideViewPr>
    <p:cSldViewPr snapToGrid="0">
      <p:cViewPr varScale="1">
        <p:scale>
          <a:sx n="113" d="100"/>
          <a:sy n="113" d="100"/>
        </p:scale>
        <p:origin x="712" y="17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B9BDC-E9C9-4440-83EA-4A333813449A}" type="datetimeFigureOut">
              <a:rPr lang="en-GB" smtClean="0"/>
              <a:t>30/06/2026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2B328-1FC2-1C4B-B807-8716236A14CF}" type="slidenum">
              <a:rPr lang="en-GB" smtClean="0"/>
              <a:t>‹#›</a:t>
            </a:fld>
            <a:endParaRPr lang="en-GB"/>
          </a:p>
        </p:txBody>
      </p:sp>
    </p:spTree>
    <p:extLst>
      <p:ext uri="{BB962C8B-B14F-4D97-AF65-F5344CB8AC3E}">
        <p14:creationId xmlns:p14="http://schemas.microsoft.com/office/powerpoint/2010/main" val="96296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a:t>
            </a:r>
          </a:p>
        </p:txBody>
      </p:sp>
      <p:sp>
        <p:nvSpPr>
          <p:cNvPr id="4" name="Slide Number Placeholder 3"/>
          <p:cNvSpPr>
            <a:spLocks noGrp="1"/>
          </p:cNvSpPr>
          <p:nvPr>
            <p:ph type="sldNum" sz="quarter" idx="5"/>
          </p:nvPr>
        </p:nvSpPr>
        <p:spPr/>
        <p:txBody>
          <a:bodyPr/>
          <a:lstStyle/>
          <a:p>
            <a:fld id="{E552B328-1FC2-1C4B-B807-8716236A14CF}" type="slidenum">
              <a:rPr lang="en-GB" smtClean="0"/>
              <a:t>1</a:t>
            </a:fld>
            <a:endParaRPr lang="en-GB"/>
          </a:p>
        </p:txBody>
      </p:sp>
    </p:spTree>
    <p:extLst>
      <p:ext uri="{BB962C8B-B14F-4D97-AF65-F5344CB8AC3E}">
        <p14:creationId xmlns:p14="http://schemas.microsoft.com/office/powerpoint/2010/main" val="303734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INSPIRE is the EU directive that regulates Data Sharing for geospatial information. It has been implemented in phases and basically requires Member States to establish and operate a network of services related to spatial data sets and to ensure that spatial data sets and services can be linked to this national network. </a:t>
            </a:r>
            <a:r>
              <a:rPr lang="en-GB" sz="1200" kern="1200" dirty="0">
                <a:solidFill>
                  <a:schemeClr val="tx1"/>
                </a:solidFill>
                <a:effectLst/>
                <a:latin typeface="+mn-lt"/>
                <a:ea typeface="+mn-ea"/>
                <a:cs typeface="+mn-cs"/>
              </a:rPr>
              <a:t>The directive aims to harmonize and share publicly-generated spatial data to support environmental decision-making and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The INSPIRE directive primarily applies to European public authorities that hold spatial data or use it in the performance of their public tasks. It also applies to third parties accessing the network according to the directive's provisions. P</a:t>
            </a:r>
            <a:r>
              <a:rPr lang="en-GB" sz="1200" kern="1200" dirty="0">
                <a:solidFill>
                  <a:schemeClr val="tx1"/>
                </a:solidFill>
                <a:effectLst/>
                <a:latin typeface="+mn-lt"/>
                <a:ea typeface="+mn-ea"/>
                <a:cs typeface="+mn-cs"/>
              </a:rPr>
              <a:t>ublic research organizations within the European Union are generally mandated to adhere to the INSPIRE (Infrastructure for Spatial Information in Europe) Directive if they manage spatial data that are relevant to environmental policies or activities. </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5"/>
          </p:nvPr>
        </p:nvSpPr>
        <p:spPr/>
        <p:txBody>
          <a:bodyPr/>
          <a:lstStyle/>
          <a:p>
            <a:fld id="{E552B328-1FC2-1C4B-B807-8716236A14CF}" type="slidenum">
              <a:rPr lang="en-GB" smtClean="0"/>
              <a:t>12</a:t>
            </a:fld>
            <a:endParaRPr lang="en-GB"/>
          </a:p>
        </p:txBody>
      </p:sp>
    </p:spTree>
    <p:extLst>
      <p:ext uri="{BB962C8B-B14F-4D97-AF65-F5344CB8AC3E}">
        <p14:creationId xmlns:p14="http://schemas.microsoft.com/office/powerpoint/2010/main" val="1212181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INSPIRE is based on a number of common principles:</a:t>
            </a:r>
          </a:p>
          <a:p>
            <a:endParaRPr lang="en-GB" dirty="0"/>
          </a:p>
        </p:txBody>
      </p:sp>
      <p:sp>
        <p:nvSpPr>
          <p:cNvPr id="4" name="Slide Number Placeholder 3"/>
          <p:cNvSpPr>
            <a:spLocks noGrp="1"/>
          </p:cNvSpPr>
          <p:nvPr>
            <p:ph type="sldNum" sz="quarter" idx="5"/>
          </p:nvPr>
        </p:nvSpPr>
        <p:spPr/>
        <p:txBody>
          <a:bodyPr/>
          <a:lstStyle/>
          <a:p>
            <a:fld id="{E552B328-1FC2-1C4B-B807-8716236A14CF}" type="slidenum">
              <a:rPr lang="en-GB" smtClean="0"/>
              <a:t>13</a:t>
            </a:fld>
            <a:endParaRPr lang="en-GB"/>
          </a:p>
        </p:txBody>
      </p:sp>
    </p:spTree>
    <p:extLst>
      <p:ext uri="{BB962C8B-B14F-4D97-AF65-F5344CB8AC3E}">
        <p14:creationId xmlns:p14="http://schemas.microsoft.com/office/powerpoint/2010/main" val="2843074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52B328-1FC2-1C4B-B807-8716236A14CF}" type="slidenum">
              <a:rPr lang="en-GB" smtClean="0"/>
              <a:t>14</a:t>
            </a:fld>
            <a:endParaRPr lang="en-GB"/>
          </a:p>
        </p:txBody>
      </p:sp>
    </p:spTree>
    <p:extLst>
      <p:ext uri="{BB962C8B-B14F-4D97-AF65-F5344CB8AC3E}">
        <p14:creationId xmlns:p14="http://schemas.microsoft.com/office/powerpoint/2010/main" val="485674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1979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8E599-2138-D76E-DAC8-BC7EB64B1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9678F-97DF-A685-10C6-1C335BDBC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65DA75-8E71-4CA5-B610-D52B2FBA389F}"/>
              </a:ext>
            </a:extLst>
          </p:cNvPr>
          <p:cNvSpPr>
            <a:spLocks noGrp="1"/>
          </p:cNvSpPr>
          <p:nvPr>
            <p:ph type="body" idx="1"/>
          </p:nvPr>
        </p:nvSpPr>
        <p:spPr/>
        <p:txBody>
          <a:bodyPr/>
          <a:lstStyle/>
          <a:p>
            <a:endParaRPr lang="en-GB" noProof="0" dirty="0"/>
          </a:p>
        </p:txBody>
      </p:sp>
      <p:sp>
        <p:nvSpPr>
          <p:cNvPr id="4" name="Slide Number Placeholder 3">
            <a:extLst>
              <a:ext uri="{FF2B5EF4-FFF2-40B4-BE49-F238E27FC236}">
                <a16:creationId xmlns:a16="http://schemas.microsoft.com/office/drawing/2014/main" id="{9E0BF3A9-B802-8B60-B237-8D9BED5967ED}"/>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9567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52C2F-8CBD-3160-1253-0759F6AD7E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79C88-8413-2430-41A7-1DA04FE448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EB0F90-AB46-A50E-485E-916BB1A9FFAA}"/>
              </a:ext>
            </a:extLst>
          </p:cNvPr>
          <p:cNvSpPr>
            <a:spLocks noGrp="1"/>
          </p:cNvSpPr>
          <p:nvPr>
            <p:ph type="body" idx="1"/>
          </p:nvPr>
        </p:nvSpPr>
        <p:spPr/>
        <p:txBody>
          <a:bodyPr/>
          <a:lstStyle/>
          <a:p>
            <a:endParaRPr lang="en-GB" noProof="0" dirty="0"/>
          </a:p>
        </p:txBody>
      </p:sp>
      <p:sp>
        <p:nvSpPr>
          <p:cNvPr id="4" name="Slide Number Placeholder 3">
            <a:extLst>
              <a:ext uri="{FF2B5EF4-FFF2-40B4-BE49-F238E27FC236}">
                <a16:creationId xmlns:a16="http://schemas.microsoft.com/office/drawing/2014/main" id="{E22C4609-11A2-460B-DAFB-61B1614267C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8102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7D565-B443-2F54-DDC3-1FDEF1DC49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DB3162-7FB7-859B-7F01-39093C8002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69D4F0-3A16-81D9-8906-05ED9B3DD146}"/>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B4187D4B-3280-E633-17F9-F6A7DDEB273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9467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3D521-A521-CEE0-831C-59D35ED69A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82D2D-F97A-438D-110F-825564A0BD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0F72D2-ADEF-387A-B7C3-A8D6AF3DCB18}"/>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D7F8B438-406A-FAAD-B82C-88AF14179BB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6619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49FCB-C62B-4768-9A8C-FEF87D0C50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2B5AE-4F0A-8272-247E-85B0F4CD69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9C28D1-0C09-34B3-E74F-293588E3F495}"/>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66905101-88C4-DB2F-9F20-EEFBA81BF21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7883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7A3DE-E9D0-CA57-DB7E-0C45005D43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5CE5FC-DC62-CD0B-C65D-3A8B7D535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A79856-E215-4D52-46F7-2F4C7A28DB7C}"/>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9D5D097C-B56F-9345-EACF-2D4B73F5D76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4920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52B328-1FC2-1C4B-B807-8716236A14CF}" type="slidenum">
              <a:rPr lang="en-GB" smtClean="0"/>
              <a:t>3</a:t>
            </a:fld>
            <a:endParaRPr lang="en-GB"/>
          </a:p>
        </p:txBody>
      </p:sp>
    </p:spTree>
    <p:extLst>
      <p:ext uri="{BB962C8B-B14F-4D97-AF65-F5344CB8AC3E}">
        <p14:creationId xmlns:p14="http://schemas.microsoft.com/office/powerpoint/2010/main" val="7423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FB0B3-7E8B-1457-ECD5-D159F424D8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7026EF-DABC-8F47-6D32-26FF98A763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71C109-4594-5C42-9848-CA781FC76987}"/>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80CA3626-BD54-ADAC-C4D2-E32CA21AA23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3133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it-IT"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9486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B1F3B-EECD-1A5F-B753-8F8BC1609C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354179-FD3D-7444-EACE-FBCE3CE89E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0864AE-A367-B817-9822-F91BED65ADFA}"/>
              </a:ext>
            </a:extLst>
          </p:cNvPr>
          <p:cNvSpPr>
            <a:spLocks noGrp="1"/>
          </p:cNvSpPr>
          <p:nvPr>
            <p:ph type="body" idx="1"/>
          </p:nvPr>
        </p:nvSpPr>
        <p:spPr/>
        <p:txBody>
          <a:bodyPr/>
          <a:lstStyle/>
          <a:p>
            <a:pPr marL="0" lvl="0" indent="0" algn="l" rtl="0">
              <a:spcBef>
                <a:spcPts val="0"/>
              </a:spcBef>
              <a:spcAft>
                <a:spcPts val="0"/>
              </a:spcAft>
              <a:buNone/>
            </a:pPr>
            <a:endParaRPr lang="it-IT" dirty="0"/>
          </a:p>
        </p:txBody>
      </p:sp>
      <p:sp>
        <p:nvSpPr>
          <p:cNvPr id="4" name="Slide Number Placeholder 3">
            <a:extLst>
              <a:ext uri="{FF2B5EF4-FFF2-40B4-BE49-F238E27FC236}">
                <a16:creationId xmlns:a16="http://schemas.microsoft.com/office/drawing/2014/main" id="{B6AA7F8D-8641-C0E2-700B-3C4E088EA8C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0546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785061d9c0_0_65:notes"/>
          <p:cNvSpPr txBox="1">
            <a:spLocks noGrp="1"/>
          </p:cNvSpPr>
          <p:nvPr>
            <p:ph type="body" idx="1"/>
          </p:nvPr>
        </p:nvSpPr>
        <p:spPr>
          <a:xfrm>
            <a:off x="930275" y="3311525"/>
            <a:ext cx="7435800" cy="27099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lang="en-GB" noProof="0" dirty="0"/>
          </a:p>
        </p:txBody>
      </p:sp>
      <p:sp>
        <p:nvSpPr>
          <p:cNvPr id="247" name="Google Shape;247;g2785061d9c0_0_65:notes"/>
          <p:cNvSpPr>
            <a:spLocks noGrp="1" noRot="1" noChangeAspect="1"/>
          </p:cNvSpPr>
          <p:nvPr>
            <p:ph type="sldImg" idx="2"/>
          </p:nvPr>
        </p:nvSpPr>
        <p:spPr>
          <a:xfrm>
            <a:off x="2584450" y="860425"/>
            <a:ext cx="4127500" cy="23225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4253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785061d9c0_0_72:notes"/>
          <p:cNvSpPr txBox="1">
            <a:spLocks noGrp="1"/>
          </p:cNvSpPr>
          <p:nvPr>
            <p:ph type="body" idx="1"/>
          </p:nvPr>
        </p:nvSpPr>
        <p:spPr>
          <a:xfrm>
            <a:off x="930275" y="3311525"/>
            <a:ext cx="7435800" cy="27099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dirty="0"/>
          </a:p>
        </p:txBody>
      </p:sp>
      <p:sp>
        <p:nvSpPr>
          <p:cNvPr id="255" name="Google Shape;255;g2785061d9c0_0_72:notes"/>
          <p:cNvSpPr>
            <a:spLocks noGrp="1" noRot="1" noChangeAspect="1"/>
          </p:cNvSpPr>
          <p:nvPr>
            <p:ph type="sldImg" idx="2"/>
          </p:nvPr>
        </p:nvSpPr>
        <p:spPr>
          <a:xfrm>
            <a:off x="2584450" y="860425"/>
            <a:ext cx="4127500" cy="23225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6290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a:extLst>
            <a:ext uri="{FF2B5EF4-FFF2-40B4-BE49-F238E27FC236}">
              <a16:creationId xmlns:a16="http://schemas.microsoft.com/office/drawing/2014/main" id="{80BFE17C-F2C5-1182-3522-6B8EAE8D06AB}"/>
            </a:ext>
          </a:extLst>
        </p:cNvPr>
        <p:cNvGrpSpPr/>
        <p:nvPr/>
      </p:nvGrpSpPr>
      <p:grpSpPr>
        <a:xfrm>
          <a:off x="0" y="0"/>
          <a:ext cx="0" cy="0"/>
          <a:chOff x="0" y="0"/>
          <a:chExt cx="0" cy="0"/>
        </a:xfrm>
      </p:grpSpPr>
      <p:sp>
        <p:nvSpPr>
          <p:cNvPr id="254" name="Google Shape;254;g2785061d9c0_0_72:notes">
            <a:extLst>
              <a:ext uri="{FF2B5EF4-FFF2-40B4-BE49-F238E27FC236}">
                <a16:creationId xmlns:a16="http://schemas.microsoft.com/office/drawing/2014/main" id="{22A4B98A-DC09-5241-C380-AAA5DFC40E2D}"/>
              </a:ext>
            </a:extLst>
          </p:cNvPr>
          <p:cNvSpPr txBox="1">
            <a:spLocks noGrp="1"/>
          </p:cNvSpPr>
          <p:nvPr>
            <p:ph type="body" idx="1"/>
          </p:nvPr>
        </p:nvSpPr>
        <p:spPr>
          <a:xfrm>
            <a:off x="930275" y="3311525"/>
            <a:ext cx="7435800" cy="27099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r>
              <a:rPr lang="it-IT" dirty="0"/>
              <a:t>I</a:t>
            </a:r>
            <a:endParaRPr dirty="0"/>
          </a:p>
        </p:txBody>
      </p:sp>
      <p:sp>
        <p:nvSpPr>
          <p:cNvPr id="255" name="Google Shape;255;g2785061d9c0_0_72:notes">
            <a:extLst>
              <a:ext uri="{FF2B5EF4-FFF2-40B4-BE49-F238E27FC236}">
                <a16:creationId xmlns:a16="http://schemas.microsoft.com/office/drawing/2014/main" id="{642901DC-549F-44F3-74E8-680DD9034F49}"/>
              </a:ext>
            </a:extLst>
          </p:cNvPr>
          <p:cNvSpPr>
            <a:spLocks noGrp="1" noRot="1" noChangeAspect="1"/>
          </p:cNvSpPr>
          <p:nvPr>
            <p:ph type="sldImg" idx="2"/>
          </p:nvPr>
        </p:nvSpPr>
        <p:spPr>
          <a:xfrm>
            <a:off x="2584450" y="860425"/>
            <a:ext cx="4127500" cy="23225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8153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T" dirty="0"/>
              <a:t>By openly sharing information about data and methodologies used in our research, we </a:t>
            </a:r>
            <a:r>
              <a:rPr lang="en-IT" b="1" dirty="0"/>
              <a:t>actively support the establishment of Open Science </a:t>
            </a:r>
            <a:r>
              <a:rPr lang="en-IT" dirty="0"/>
              <a:t>and </a:t>
            </a:r>
            <a:r>
              <a:rPr lang="en-IT" b="1" dirty="0"/>
              <a:t>make a statement about our commitment to transparency and accountability</a:t>
            </a:r>
          </a:p>
          <a:p>
            <a:r>
              <a:rPr lang="en-IT" dirty="0"/>
              <a:t>Thus, openness about the data used in your work is not just a matter of etiquette, nor a mere administrative task: it is a “trust marker”, i.e. an indicator that allows you and your research team to state that you are open to the scrutiny of peers. This helps you and your team to establish trust not only within your scientific field, but with the public, industry, and funders. By helping us to assess our impact you also support EPOS’ work in bringing to you more data and services to boost your research.</a:t>
            </a:r>
            <a:endParaRPr lang="it-IT" dirty="0"/>
          </a:p>
        </p:txBody>
      </p:sp>
      <p:sp>
        <p:nvSpPr>
          <p:cNvPr id="4" name="Slide Number Placeholder 3"/>
          <p:cNvSpPr>
            <a:spLocks noGrp="1"/>
          </p:cNvSpPr>
          <p:nvPr>
            <p:ph type="sldNum" sz="quarter" idx="5"/>
          </p:nvPr>
        </p:nvSpPr>
        <p:spPr/>
        <p:txBody>
          <a:bodyPr/>
          <a:lstStyle/>
          <a:p>
            <a:fld id="{E552B328-1FC2-1C4B-B807-8716236A14CF}" type="slidenum">
              <a:rPr lang="en-GB" smtClean="0"/>
              <a:t>36</a:t>
            </a:fld>
            <a:endParaRPr lang="en-GB"/>
          </a:p>
        </p:txBody>
      </p:sp>
    </p:spTree>
    <p:extLst>
      <p:ext uri="{BB962C8B-B14F-4D97-AF65-F5344CB8AC3E}">
        <p14:creationId xmlns:p14="http://schemas.microsoft.com/office/powerpoint/2010/main" val="1136553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Copying a CC licensed work and sharing it is pretty simple. Just make sure to provide attribution and refrain from using it for commercial purposes if it is licensed with one of the </a:t>
            </a:r>
            <a:r>
              <a:rPr lang="en-GB" dirty="0" err="1"/>
              <a:t>NonCommercial</a:t>
            </a:r>
            <a:r>
              <a:rPr lang="en-GB" dirty="0"/>
              <a:t> licenses.</a:t>
            </a:r>
          </a:p>
          <a:p>
            <a:r>
              <a:rPr lang="en-GB" dirty="0"/>
              <a:t>But what if you are changing a CC licensed work or incorporating it into a new work? First, remember that if your use of someone else’s CC licensed work falls under an exception or limitation to copyright (like fair use or fair dealing), then you have no obligations under the CC license. If that is not the case, you need to rely on the CC license for permission to adapt the work. </a:t>
            </a:r>
            <a:r>
              <a:rPr lang="en-GB" b="1" dirty="0"/>
              <a:t>The threshold question then becomes, is what you are doing creating an adaptation?</a:t>
            </a:r>
            <a:endParaRPr lang="en-GB" dirty="0"/>
          </a:p>
          <a:p>
            <a:endParaRPr lang="en-GB" dirty="0"/>
          </a:p>
        </p:txBody>
      </p:sp>
      <p:sp>
        <p:nvSpPr>
          <p:cNvPr id="4" name="Slide Number Placeholder 3"/>
          <p:cNvSpPr>
            <a:spLocks noGrp="1"/>
          </p:cNvSpPr>
          <p:nvPr>
            <p:ph type="sldNum" sz="quarter" idx="5"/>
          </p:nvPr>
        </p:nvSpPr>
        <p:spPr/>
        <p:txBody>
          <a:bodyPr/>
          <a:lstStyle/>
          <a:p>
            <a:fld id="{E552B328-1FC2-1C4B-B807-8716236A14CF}" type="slidenum">
              <a:rPr lang="en-GB" smtClean="0"/>
              <a:t>41</a:t>
            </a:fld>
            <a:endParaRPr lang="en-GB"/>
          </a:p>
        </p:txBody>
      </p:sp>
    </p:spTree>
    <p:extLst>
      <p:ext uri="{BB962C8B-B14F-4D97-AF65-F5344CB8AC3E}">
        <p14:creationId xmlns:p14="http://schemas.microsoft.com/office/powerpoint/2010/main" val="87653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52B328-1FC2-1C4B-B807-8716236A14CF}" type="slidenum">
              <a:rPr lang="en-GB" smtClean="0"/>
              <a:t>43</a:t>
            </a:fld>
            <a:endParaRPr lang="en-GB"/>
          </a:p>
        </p:txBody>
      </p:sp>
    </p:spTree>
    <p:extLst>
      <p:ext uri="{BB962C8B-B14F-4D97-AF65-F5344CB8AC3E}">
        <p14:creationId xmlns:p14="http://schemas.microsoft.com/office/powerpoint/2010/main" val="1213373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T" dirty="0"/>
              <a:t>Organizations providing software who are concerned that companies may adopt, modify, and redistribute their software under more restrictive terms, particularly for commercial gain, are encouraged to adopt copyleft licenses (e.g., GPL). These licenses require that any modifications or derivative works remain under the same copyleft terms, thereby ensuring continued openness, reuse, and redistribution, including in for-profit contexts. Copyleft is generally considered best practice when the goal is to prevent software from being closed off or relicensed under more restrictive conditions (Free Software Foundation, 202323). It supports broad reuse while safeguarding the collaborative and open nature of the software ecosystem. However, if the provider wishes to impose additional conditions on commercial use, it may consider adopting a dual licensing scheme. Using this approach, the software can be distributed under an opensource license for non-commercial purposes (e.g., academic or educational contexts), while a separate, more restrictive license, can be offered to commercial users. It is important to note that Open Source Initiative (OSI) approved licenses do not permit restrictions based on fields of use, such as “non-commercial use only”. Therefore, any limitations on commercial usage must be introduced outside the scope of the OSI-approved license through a separate commercial license with a dual licensing framework.</a:t>
            </a:r>
            <a:endParaRPr lang="it-IT" dirty="0"/>
          </a:p>
          <a:p>
            <a:endParaRPr lang="it-IT" dirty="0"/>
          </a:p>
        </p:txBody>
      </p:sp>
      <p:sp>
        <p:nvSpPr>
          <p:cNvPr id="4" name="Slide Number Placeholder 3"/>
          <p:cNvSpPr>
            <a:spLocks noGrp="1"/>
          </p:cNvSpPr>
          <p:nvPr>
            <p:ph type="sldNum" sz="quarter" idx="5"/>
          </p:nvPr>
        </p:nvSpPr>
        <p:spPr/>
        <p:txBody>
          <a:bodyPr/>
          <a:lstStyle/>
          <a:p>
            <a:fld id="{E552B328-1FC2-1C4B-B807-8716236A14CF}" type="slidenum">
              <a:rPr lang="en-GB" smtClean="0"/>
              <a:t>46</a:t>
            </a:fld>
            <a:endParaRPr lang="en-GB"/>
          </a:p>
        </p:txBody>
      </p:sp>
    </p:spTree>
    <p:extLst>
      <p:ext uri="{BB962C8B-B14F-4D97-AF65-F5344CB8AC3E}">
        <p14:creationId xmlns:p14="http://schemas.microsoft.com/office/powerpoint/2010/main" val="4071115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E552B328-1FC2-1C4B-B807-8716236A14CF}" type="slidenum">
              <a:rPr lang="en-GB" smtClean="0"/>
              <a:t>4</a:t>
            </a:fld>
            <a:endParaRPr lang="en-GB"/>
          </a:p>
        </p:txBody>
      </p:sp>
    </p:spTree>
    <p:extLst>
      <p:ext uri="{BB962C8B-B14F-4D97-AF65-F5344CB8AC3E}">
        <p14:creationId xmlns:p14="http://schemas.microsoft.com/office/powerpoint/2010/main" val="2949577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4"/>
        <p:cNvGrpSpPr/>
        <p:nvPr/>
      </p:nvGrpSpPr>
      <p:grpSpPr>
        <a:xfrm>
          <a:off x="0" y="0"/>
          <a:ext cx="0" cy="0"/>
          <a:chOff x="0" y="0"/>
          <a:chExt cx="0" cy="0"/>
        </a:xfrm>
      </p:grpSpPr>
      <p:sp>
        <p:nvSpPr>
          <p:cNvPr id="3805" name="Google Shape;3805;p1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Open Sans"/>
              <a:buNone/>
            </a:pPr>
            <a:endParaRPr/>
          </a:p>
        </p:txBody>
      </p:sp>
      <p:sp>
        <p:nvSpPr>
          <p:cNvPr id="3806" name="Google Shape;3806;p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4">
          <a:extLst>
            <a:ext uri="{FF2B5EF4-FFF2-40B4-BE49-F238E27FC236}">
              <a16:creationId xmlns:a16="http://schemas.microsoft.com/office/drawing/2014/main" id="{16C20E0E-D95F-F0A5-A907-B821A9602A18}"/>
            </a:ext>
          </a:extLst>
        </p:cNvPr>
        <p:cNvGrpSpPr/>
        <p:nvPr/>
      </p:nvGrpSpPr>
      <p:grpSpPr>
        <a:xfrm>
          <a:off x="0" y="0"/>
          <a:ext cx="0" cy="0"/>
          <a:chOff x="0" y="0"/>
          <a:chExt cx="0" cy="0"/>
        </a:xfrm>
      </p:grpSpPr>
      <p:sp>
        <p:nvSpPr>
          <p:cNvPr id="3805" name="Google Shape;3805;p156:notes">
            <a:extLst>
              <a:ext uri="{FF2B5EF4-FFF2-40B4-BE49-F238E27FC236}">
                <a16:creationId xmlns:a16="http://schemas.microsoft.com/office/drawing/2014/main" id="{B34F93ED-9D42-40D1-7EB5-E16FE51E3DB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Open Sans"/>
              <a:buNone/>
            </a:pPr>
            <a:endParaRPr/>
          </a:p>
        </p:txBody>
      </p:sp>
      <p:sp>
        <p:nvSpPr>
          <p:cNvPr id="3806" name="Google Shape;3806;p156:notes">
            <a:extLst>
              <a:ext uri="{FF2B5EF4-FFF2-40B4-BE49-F238E27FC236}">
                <a16:creationId xmlns:a16="http://schemas.microsoft.com/office/drawing/2014/main" id="{92A91ED0-35A3-99A4-5D43-64854AE3056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7401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slide</a:t>
            </a:r>
          </a:p>
        </p:txBody>
      </p:sp>
      <p:sp>
        <p:nvSpPr>
          <p:cNvPr id="4" name="Slide Number Placeholder 3"/>
          <p:cNvSpPr>
            <a:spLocks noGrp="1"/>
          </p:cNvSpPr>
          <p:nvPr>
            <p:ph type="sldNum" sz="quarter" idx="5"/>
          </p:nvPr>
        </p:nvSpPr>
        <p:spPr/>
        <p:txBody>
          <a:bodyPr/>
          <a:lstStyle/>
          <a:p>
            <a:fld id="{E552B328-1FC2-1C4B-B807-8716236A14CF}" type="slidenum">
              <a:rPr lang="en-GB" smtClean="0"/>
              <a:t>54</a:t>
            </a:fld>
            <a:endParaRPr lang="en-GB"/>
          </a:p>
        </p:txBody>
      </p:sp>
    </p:spTree>
    <p:extLst>
      <p:ext uri="{BB962C8B-B14F-4D97-AF65-F5344CB8AC3E}">
        <p14:creationId xmlns:p14="http://schemas.microsoft.com/office/powerpoint/2010/main" val="3087454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2584450" y="860425"/>
            <a:ext cx="4127500" cy="2322513"/>
          </a:xfrm>
        </p:spPr>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988500A9-26C2-1798-6734-D9F0577CAFE9}" type="slidenum">
              <a:rPr/>
              <a:t>5</a:t>
            </a:fld>
            <a:endParaRPr/>
          </a:p>
        </p:txBody>
      </p:sp>
    </p:spTree>
    <p:extLst>
      <p:ext uri="{BB962C8B-B14F-4D97-AF65-F5344CB8AC3E}">
        <p14:creationId xmlns:p14="http://schemas.microsoft.com/office/powerpoint/2010/main" val="1573752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84749906" name="Slide Image Placeholder 1"/>
          <p:cNvSpPr>
            <a:spLocks noGrp="1" noRot="1" noChangeAspect="1"/>
          </p:cNvSpPr>
          <p:nvPr>
            <p:ph type="sldImg"/>
          </p:nvPr>
        </p:nvSpPr>
        <p:spPr bwMode="auto">
          <a:xfrm>
            <a:off x="2584450" y="860425"/>
            <a:ext cx="4127500" cy="2322513"/>
          </a:xfrm>
        </p:spPr>
      </p:sp>
      <p:sp>
        <p:nvSpPr>
          <p:cNvPr id="455935353" name="Notes Placeholder 2"/>
          <p:cNvSpPr>
            <a:spLocks noGrp="1"/>
          </p:cNvSpPr>
          <p:nvPr>
            <p:ph type="body" idx="1"/>
          </p:nvPr>
        </p:nvSpPr>
        <p:spPr bwMode="auto"/>
        <p:txBody>
          <a:bodyPr/>
          <a:lstStyle/>
          <a:p>
            <a:pPr>
              <a:defRPr/>
            </a:pPr>
            <a:endParaRPr dirty="0"/>
          </a:p>
        </p:txBody>
      </p:sp>
      <p:sp>
        <p:nvSpPr>
          <p:cNvPr id="1706695526" name="Slide Number Placeholder 3"/>
          <p:cNvSpPr>
            <a:spLocks noGrp="1"/>
          </p:cNvSpPr>
          <p:nvPr>
            <p:ph type="sldNum" sz="quarter" idx="10"/>
          </p:nvPr>
        </p:nvSpPr>
        <p:spPr bwMode="auto"/>
        <p:txBody>
          <a:bodyPr/>
          <a:lstStyle/>
          <a:p>
            <a:pPr>
              <a:defRPr/>
            </a:pPr>
            <a:fld id="{170261E2-42F6-522A-AEC7-9890C59354EF}" type="slidenum">
              <a:rPr/>
              <a:t>6</a:t>
            </a:fld>
            <a:endParaRPr/>
          </a:p>
        </p:txBody>
      </p:sp>
    </p:spTree>
    <p:extLst>
      <p:ext uri="{BB962C8B-B14F-4D97-AF65-F5344CB8AC3E}">
        <p14:creationId xmlns:p14="http://schemas.microsoft.com/office/powerpoint/2010/main" val="136155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84749906" name="Slide Image Placeholder 1"/>
          <p:cNvSpPr>
            <a:spLocks noGrp="1" noRot="1" noChangeAspect="1"/>
          </p:cNvSpPr>
          <p:nvPr>
            <p:ph type="sldImg"/>
          </p:nvPr>
        </p:nvSpPr>
        <p:spPr bwMode="auto">
          <a:xfrm>
            <a:off x="2584450" y="860425"/>
            <a:ext cx="4127500" cy="2322513"/>
          </a:xfrm>
        </p:spPr>
      </p:sp>
      <p:sp>
        <p:nvSpPr>
          <p:cNvPr id="455935353" name="Notes Placeholder 2"/>
          <p:cNvSpPr>
            <a:spLocks noGrp="1"/>
          </p:cNvSpPr>
          <p:nvPr>
            <p:ph type="body" idx="1"/>
          </p:nvPr>
        </p:nvSpPr>
        <p:spPr bwMode="auto"/>
        <p:txBody>
          <a:bodyPr/>
          <a:lstStyle/>
          <a:p>
            <a:pPr>
              <a:defRPr/>
            </a:pPr>
            <a:endParaRPr lang="en-GB" sz="1100" dirty="0"/>
          </a:p>
        </p:txBody>
      </p:sp>
      <p:sp>
        <p:nvSpPr>
          <p:cNvPr id="1706695526" name="Slide Number Placeholder 3"/>
          <p:cNvSpPr>
            <a:spLocks noGrp="1"/>
          </p:cNvSpPr>
          <p:nvPr>
            <p:ph type="sldNum" sz="quarter" idx="10"/>
          </p:nvPr>
        </p:nvSpPr>
        <p:spPr bwMode="auto"/>
        <p:txBody>
          <a:bodyPr/>
          <a:lstStyle/>
          <a:p>
            <a:pPr>
              <a:defRPr/>
            </a:pPr>
            <a:fld id="{170261E2-42F6-522A-AEC7-9890C59354EF}" type="slidenum">
              <a:rPr/>
              <a:t>8</a:t>
            </a:fld>
            <a:endParaRPr/>
          </a:p>
        </p:txBody>
      </p:sp>
    </p:spTree>
    <p:extLst>
      <p:ext uri="{BB962C8B-B14F-4D97-AF65-F5344CB8AC3E}">
        <p14:creationId xmlns:p14="http://schemas.microsoft.com/office/powerpoint/2010/main" val="3306780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84749906" name="Slide Image Placeholder 1"/>
          <p:cNvSpPr>
            <a:spLocks noGrp="1" noRot="1" noChangeAspect="1"/>
          </p:cNvSpPr>
          <p:nvPr>
            <p:ph type="sldImg"/>
          </p:nvPr>
        </p:nvSpPr>
        <p:spPr bwMode="auto">
          <a:xfrm>
            <a:off x="2584450" y="860425"/>
            <a:ext cx="4127500" cy="2322513"/>
          </a:xfrm>
        </p:spPr>
      </p:sp>
      <p:sp>
        <p:nvSpPr>
          <p:cNvPr id="455935353" name="Notes Placeholder 2"/>
          <p:cNvSpPr>
            <a:spLocks noGrp="1"/>
          </p:cNvSpPr>
          <p:nvPr>
            <p:ph type="body" idx="1"/>
          </p:nvPr>
        </p:nvSpPr>
        <p:spPr bwMode="auto"/>
        <p:txBody>
          <a:bodyPr/>
          <a:lstStyle/>
          <a:p>
            <a:pPr algn="l"/>
            <a:endParaRPr lang="en-GB" sz="1600" b="0" i="0" dirty="0">
              <a:solidFill>
                <a:srgbClr val="000000"/>
              </a:solidFill>
              <a:effectLst/>
              <a:latin typeface="arial" panose="020B0604020202020204" pitchFamily="34" charset="0"/>
            </a:endParaRPr>
          </a:p>
          <a:p>
            <a:br>
              <a:rPr lang="en-GB" sz="1600" dirty="0"/>
            </a:br>
            <a:endParaRPr dirty="0"/>
          </a:p>
        </p:txBody>
      </p:sp>
      <p:sp>
        <p:nvSpPr>
          <p:cNvPr id="1706695526" name="Slide Number Placeholder 3"/>
          <p:cNvSpPr>
            <a:spLocks noGrp="1"/>
          </p:cNvSpPr>
          <p:nvPr>
            <p:ph type="sldNum" sz="quarter" idx="10"/>
          </p:nvPr>
        </p:nvSpPr>
        <p:spPr bwMode="auto"/>
        <p:txBody>
          <a:bodyPr/>
          <a:lstStyle/>
          <a:p>
            <a:pPr>
              <a:defRPr/>
            </a:pPr>
            <a:fld id="{170261E2-42F6-522A-AEC7-9890C59354EF}" type="slidenum">
              <a:rPr/>
              <a:t>9</a:t>
            </a:fld>
            <a:endParaRPr/>
          </a:p>
        </p:txBody>
      </p:sp>
    </p:spTree>
    <p:extLst>
      <p:ext uri="{BB962C8B-B14F-4D97-AF65-F5344CB8AC3E}">
        <p14:creationId xmlns:p14="http://schemas.microsoft.com/office/powerpoint/2010/main" val="4226123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84749906" name="Slide Image Placeholder 1"/>
          <p:cNvSpPr>
            <a:spLocks noGrp="1" noRot="1" noChangeAspect="1"/>
          </p:cNvSpPr>
          <p:nvPr>
            <p:ph type="sldImg"/>
          </p:nvPr>
        </p:nvSpPr>
        <p:spPr bwMode="auto">
          <a:xfrm>
            <a:off x="2584450" y="860425"/>
            <a:ext cx="4127500" cy="2322513"/>
          </a:xfrm>
        </p:spPr>
      </p:sp>
      <p:sp>
        <p:nvSpPr>
          <p:cNvPr id="455935353" name="Notes Placeholder 2"/>
          <p:cNvSpPr>
            <a:spLocks noGrp="1"/>
          </p:cNvSpPr>
          <p:nvPr>
            <p:ph type="body" idx="1"/>
          </p:nvPr>
        </p:nvSpPr>
        <p:spPr bwMode="auto"/>
        <p:txBody>
          <a:bodyPr/>
          <a:lstStyle/>
          <a:p>
            <a:pPr>
              <a:defRPr/>
            </a:pPr>
            <a:r>
              <a:rPr lang="en-IT" dirty="0"/>
              <a:t>six categories from Regulation 2023/138: geospatial, earth observation/environment, meteorological, statistics, companies/company ownership, mobility</a:t>
            </a:r>
            <a:endParaRPr dirty="0"/>
          </a:p>
        </p:txBody>
      </p:sp>
      <p:sp>
        <p:nvSpPr>
          <p:cNvPr id="1706695526" name="Slide Number Placeholder 3"/>
          <p:cNvSpPr>
            <a:spLocks noGrp="1"/>
          </p:cNvSpPr>
          <p:nvPr>
            <p:ph type="sldNum" sz="quarter" idx="10"/>
          </p:nvPr>
        </p:nvSpPr>
        <p:spPr bwMode="auto"/>
        <p:txBody>
          <a:bodyPr/>
          <a:lstStyle/>
          <a:p>
            <a:pPr>
              <a:defRPr/>
            </a:pPr>
            <a:fld id="{170261E2-42F6-522A-AEC7-9890C59354EF}" type="slidenum">
              <a:rPr/>
              <a:t>10</a:t>
            </a:fld>
            <a:endParaRPr/>
          </a:p>
        </p:txBody>
      </p:sp>
    </p:spTree>
    <p:extLst>
      <p:ext uri="{BB962C8B-B14F-4D97-AF65-F5344CB8AC3E}">
        <p14:creationId xmlns:p14="http://schemas.microsoft.com/office/powerpoint/2010/main" val="3561468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B6548-A1D3-8D7E-80DF-ECE3A399DCA7}"/>
            </a:ext>
          </a:extLst>
        </p:cNvPr>
        <p:cNvGrpSpPr/>
        <p:nvPr/>
      </p:nvGrpSpPr>
      <p:grpSpPr bwMode="auto">
        <a:xfrm>
          <a:off x="0" y="0"/>
          <a:ext cx="0" cy="0"/>
          <a:chOff x="0" y="0"/>
          <a:chExt cx="0" cy="0"/>
        </a:xfrm>
      </p:grpSpPr>
      <p:sp>
        <p:nvSpPr>
          <p:cNvPr id="884749906" name="Slide Image Placeholder 1">
            <a:extLst>
              <a:ext uri="{FF2B5EF4-FFF2-40B4-BE49-F238E27FC236}">
                <a16:creationId xmlns:a16="http://schemas.microsoft.com/office/drawing/2014/main" id="{8249FD6E-1824-B151-BF17-09D98DA88161}"/>
              </a:ext>
            </a:extLst>
          </p:cNvPr>
          <p:cNvSpPr>
            <a:spLocks noGrp="1" noRot="1" noChangeAspect="1"/>
          </p:cNvSpPr>
          <p:nvPr>
            <p:ph type="sldImg"/>
          </p:nvPr>
        </p:nvSpPr>
        <p:spPr bwMode="auto">
          <a:xfrm>
            <a:off x="2584450" y="860425"/>
            <a:ext cx="4127500" cy="2322513"/>
          </a:xfrm>
        </p:spPr>
      </p:sp>
      <p:sp>
        <p:nvSpPr>
          <p:cNvPr id="455935353" name="Notes Placeholder 2">
            <a:extLst>
              <a:ext uri="{FF2B5EF4-FFF2-40B4-BE49-F238E27FC236}">
                <a16:creationId xmlns:a16="http://schemas.microsoft.com/office/drawing/2014/main" id="{16E26DD7-5A36-0243-9F98-8F601CA05B90}"/>
              </a:ext>
            </a:extLst>
          </p:cNvPr>
          <p:cNvSpPr>
            <a:spLocks noGrp="1"/>
          </p:cNvSpPr>
          <p:nvPr>
            <p:ph type="body" idx="1"/>
          </p:nvPr>
        </p:nvSpPr>
        <p:spPr bwMode="auto"/>
        <p:txBody>
          <a:bodyPr/>
          <a:lstStyle/>
          <a:p>
            <a:pPr>
              <a:defRPr/>
            </a:pPr>
            <a:endParaRPr dirty="0"/>
          </a:p>
        </p:txBody>
      </p:sp>
      <p:sp>
        <p:nvSpPr>
          <p:cNvPr id="1706695526" name="Slide Number Placeholder 3">
            <a:extLst>
              <a:ext uri="{FF2B5EF4-FFF2-40B4-BE49-F238E27FC236}">
                <a16:creationId xmlns:a16="http://schemas.microsoft.com/office/drawing/2014/main" id="{A266C773-DF3A-B2F4-013E-3E0E796D0B32}"/>
              </a:ext>
            </a:extLst>
          </p:cNvPr>
          <p:cNvSpPr>
            <a:spLocks noGrp="1"/>
          </p:cNvSpPr>
          <p:nvPr>
            <p:ph type="sldNum" sz="quarter" idx="10"/>
          </p:nvPr>
        </p:nvSpPr>
        <p:spPr bwMode="auto"/>
        <p:txBody>
          <a:bodyPr/>
          <a:lstStyle/>
          <a:p>
            <a:pPr>
              <a:defRPr/>
            </a:pPr>
            <a:fld id="{170261E2-42F6-522A-AEC7-9890C59354EF}" type="slidenum">
              <a:rPr/>
              <a:t>11</a:t>
            </a:fld>
            <a:endParaRPr/>
          </a:p>
        </p:txBody>
      </p:sp>
    </p:spTree>
    <p:extLst>
      <p:ext uri="{BB962C8B-B14F-4D97-AF65-F5344CB8AC3E}">
        <p14:creationId xmlns:p14="http://schemas.microsoft.com/office/powerpoint/2010/main" val="18315680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CBD50F-A59F-57A6-E596-0A1FD6EA8457}"/>
              </a:ext>
            </a:extLst>
          </p:cNvPr>
          <p:cNvSpPr>
            <a:spLocks noGrp="1"/>
          </p:cNvSpPr>
          <p:nvPr>
            <p:ph type="ctrTitle"/>
          </p:nvPr>
        </p:nvSpPr>
        <p:spPr>
          <a:xfrm>
            <a:off x="838200" y="1786241"/>
            <a:ext cx="10515600" cy="2387600"/>
          </a:xfrm>
        </p:spPr>
        <p:txBody>
          <a:bodyPr anchor="b">
            <a:noAutofit/>
          </a:bodyPr>
          <a:lstStyle>
            <a:lvl1pPr algn="ctr">
              <a:defRPr sz="44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8" name="Subtitle 2">
            <a:extLst>
              <a:ext uri="{FF2B5EF4-FFF2-40B4-BE49-F238E27FC236}">
                <a16:creationId xmlns:a16="http://schemas.microsoft.com/office/drawing/2014/main" id="{78466707-3BE6-F538-A80C-03940B4D55EC}"/>
              </a:ext>
            </a:extLst>
          </p:cNvPr>
          <p:cNvSpPr>
            <a:spLocks noGrp="1"/>
          </p:cNvSpPr>
          <p:nvPr>
            <p:ph type="subTitle" idx="1"/>
          </p:nvPr>
        </p:nvSpPr>
        <p:spPr>
          <a:xfrm>
            <a:off x="838200" y="4510243"/>
            <a:ext cx="10515600" cy="944911"/>
          </a:xfrm>
        </p:spPr>
        <p:txBody>
          <a:bodyPr>
            <a:noAutofit/>
          </a:bodyPr>
          <a:lstStyle>
            <a:lvl1pPr marL="0" indent="0" algn="ctr">
              <a:buNone/>
              <a:defRPr sz="2000">
                <a:solidFill>
                  <a:srgbClr val="E5A11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3" name="TextBox 2">
            <a:extLst>
              <a:ext uri="{FF2B5EF4-FFF2-40B4-BE49-F238E27FC236}">
                <a16:creationId xmlns:a16="http://schemas.microsoft.com/office/drawing/2014/main" id="{BFFB75DE-815C-9A34-5846-222303B465A5}"/>
              </a:ext>
            </a:extLst>
          </p:cNvPr>
          <p:cNvSpPr txBox="1"/>
          <p:nvPr userDrawn="1"/>
        </p:nvSpPr>
        <p:spPr>
          <a:xfrm>
            <a:off x="838200" y="5549877"/>
            <a:ext cx="8220456" cy="430887"/>
          </a:xfrm>
          <a:prstGeom prst="rect">
            <a:avLst/>
          </a:prstGeom>
          <a:solidFill>
            <a:schemeClr val="bg1"/>
          </a:solidFill>
        </p:spPr>
        <p:txBody>
          <a:bodyPr wrap="square">
            <a:spAutoFit/>
          </a:bodyPr>
          <a:lstStyle/>
          <a:p>
            <a:pPr algn="just"/>
            <a:r>
              <a:rPr lang="en-GB" sz="1100" dirty="0">
                <a:solidFill>
                  <a:srgbClr val="002060"/>
                </a:solidFill>
                <a:effectLst/>
                <a:latin typeface="Calibri" panose="020F0502020204030204" pitchFamily="34" charset="0"/>
                <a:cs typeface="Calibri" panose="020F0502020204030204" pitchFamily="34" charset="0"/>
              </a:rPr>
              <a:t>EPOS ON is funded by the European Union. Views and opinions expressed in this presentation are however those of the Author(s) only and do not necessarily reflect those of the European Union. Neither the European Union nor the granting authority can be held responsible for them.</a:t>
            </a:r>
          </a:p>
        </p:txBody>
      </p:sp>
      <p:pic>
        <p:nvPicPr>
          <p:cNvPr id="24" name="Picture 23" descr="Blue text on a black background&#10;&#10;Description automatically generated">
            <a:extLst>
              <a:ext uri="{FF2B5EF4-FFF2-40B4-BE49-F238E27FC236}">
                <a16:creationId xmlns:a16="http://schemas.microsoft.com/office/drawing/2014/main" id="{157E8241-B576-552E-E30F-8FC1C69661B0}"/>
              </a:ext>
            </a:extLst>
          </p:cNvPr>
          <p:cNvPicPr>
            <a:picLocks noChangeAspect="1"/>
          </p:cNvPicPr>
          <p:nvPr userDrawn="1"/>
        </p:nvPicPr>
        <p:blipFill>
          <a:blip r:embed="rId3"/>
          <a:stretch>
            <a:fillRect/>
          </a:stretch>
        </p:blipFill>
        <p:spPr>
          <a:xfrm>
            <a:off x="9156192" y="5519932"/>
            <a:ext cx="2023872" cy="449749"/>
          </a:xfrm>
          <a:prstGeom prst="rect">
            <a:avLst/>
          </a:prstGeom>
        </p:spPr>
      </p:pic>
      <p:sp>
        <p:nvSpPr>
          <p:cNvPr id="25" name="Rectangle 24">
            <a:extLst>
              <a:ext uri="{FF2B5EF4-FFF2-40B4-BE49-F238E27FC236}">
                <a16:creationId xmlns:a16="http://schemas.microsoft.com/office/drawing/2014/main" id="{1DFA804A-105A-3FEB-B512-83803559731E}"/>
              </a:ext>
            </a:extLst>
          </p:cNvPr>
          <p:cNvSpPr/>
          <p:nvPr userDrawn="1"/>
        </p:nvSpPr>
        <p:spPr>
          <a:xfrm>
            <a:off x="292608" y="5969681"/>
            <a:ext cx="3133344" cy="635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2439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1361-43D4-E999-51A0-48E17C7315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60530A6-CFC2-EBE2-BD3F-01D3A29213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9A9549-B48F-0C6B-66DE-EECD02F63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060455-BCF8-E8A1-AEA9-10C01081CA0D}"/>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30/06/2026</a:t>
            </a:fld>
            <a:endParaRPr lang="en-GB"/>
          </a:p>
        </p:txBody>
      </p:sp>
      <p:sp>
        <p:nvSpPr>
          <p:cNvPr id="6" name="Footer Placeholder 5">
            <a:extLst>
              <a:ext uri="{FF2B5EF4-FFF2-40B4-BE49-F238E27FC236}">
                <a16:creationId xmlns:a16="http://schemas.microsoft.com/office/drawing/2014/main" id="{A6D346A4-21B3-4C3F-1602-FB45A1FEB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9B9D1B1-DA25-4C70-BCB9-CEA835D8CBD6}"/>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741697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10ED-1FAA-212C-3F7D-E802E93F587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BC52405-E0E1-AA8C-0077-9126C40CB8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E48449C-146D-8CCC-B52B-AD4F79AC9D84}"/>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30/06/2026</a:t>
            </a:fld>
            <a:endParaRPr lang="en-GB"/>
          </a:p>
        </p:txBody>
      </p:sp>
      <p:sp>
        <p:nvSpPr>
          <p:cNvPr id="5" name="Footer Placeholder 4">
            <a:extLst>
              <a:ext uri="{FF2B5EF4-FFF2-40B4-BE49-F238E27FC236}">
                <a16:creationId xmlns:a16="http://schemas.microsoft.com/office/drawing/2014/main" id="{A385A59E-0F81-1858-69C4-8334EFC2C9E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930B559-3E4D-C08F-BCEF-524EFFB56810}"/>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223530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C1FFE8-78DC-BA6C-4E40-5B4AC35818D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3D011E0-44BD-B149-DF5B-7C4DBDB5D6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BD0C63-73DB-57FE-37DF-13B66E95AFB3}"/>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30/06/2026</a:t>
            </a:fld>
            <a:endParaRPr lang="en-GB"/>
          </a:p>
        </p:txBody>
      </p:sp>
      <p:sp>
        <p:nvSpPr>
          <p:cNvPr id="5" name="Footer Placeholder 4">
            <a:extLst>
              <a:ext uri="{FF2B5EF4-FFF2-40B4-BE49-F238E27FC236}">
                <a16:creationId xmlns:a16="http://schemas.microsoft.com/office/drawing/2014/main" id="{CC0432F0-84ED-4DA7-9038-A2E7B371069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59AF9B7-D745-3CC3-5052-3E848C1D1FBB}"/>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688865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0344A0-E3CB-9142-9F20-A199C00CE1F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A222FB2-8118-724C-937E-DD4BE19C2BCC}"/>
              </a:ext>
            </a:extLst>
          </p:cNvPr>
          <p:cNvSpPr>
            <a:spLocks noGrp="1"/>
          </p:cNvSpPr>
          <p:nvPr>
            <p:ph idx="1"/>
          </p:nvPr>
        </p:nvSpPr>
        <p:spPr/>
        <p:txBody>
          <a:bodyPr/>
          <a:lstStyle/>
          <a:p>
            <a:r>
              <a:rPr lang="it-IT" dirty="0"/>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BAECAC4A-872F-A546-8132-996DEEF6A13E}"/>
              </a:ext>
            </a:extLst>
          </p:cNvPr>
          <p:cNvSpPr>
            <a:spLocks noGrp="1"/>
          </p:cNvSpPr>
          <p:nvPr>
            <p:ph type="dt" sz="half" idx="10"/>
          </p:nvPr>
        </p:nvSpPr>
        <p:spPr>
          <a:xfrm>
            <a:off x="838200" y="6356350"/>
            <a:ext cx="2743200" cy="365125"/>
          </a:xfrm>
          <a:prstGeom prst="rect">
            <a:avLst/>
          </a:prstGeom>
        </p:spPr>
        <p:txBody>
          <a:bodyPr/>
          <a:lstStyle/>
          <a:p>
            <a:fld id="{A8CF69F3-458A-534F-8AB2-165ACED58887}" type="datetimeFigureOut">
              <a:rPr lang="it-IT" smtClean="0"/>
              <a:t>30/06/26</a:t>
            </a:fld>
            <a:endParaRPr lang="it-IT"/>
          </a:p>
        </p:txBody>
      </p:sp>
      <p:sp>
        <p:nvSpPr>
          <p:cNvPr id="5" name="Segnaposto piè di pagina 4">
            <a:extLst>
              <a:ext uri="{FF2B5EF4-FFF2-40B4-BE49-F238E27FC236}">
                <a16:creationId xmlns:a16="http://schemas.microsoft.com/office/drawing/2014/main" id="{9CBAC3C4-B470-F041-A7FB-B68379CAA3BD}"/>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D245F620-7670-5443-8A6F-E97921ACBD71}"/>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a:t>
            </a:fld>
            <a:endParaRPr lang="it-IT"/>
          </a:p>
        </p:txBody>
      </p:sp>
    </p:spTree>
    <p:extLst>
      <p:ext uri="{BB962C8B-B14F-4D97-AF65-F5344CB8AC3E}">
        <p14:creationId xmlns:p14="http://schemas.microsoft.com/office/powerpoint/2010/main" val="1384910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6D37C6-37A9-FC58-9AF6-D333A9362216}"/>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7" name="Title 1">
            <a:extLst>
              <a:ext uri="{FF2B5EF4-FFF2-40B4-BE49-F238E27FC236}">
                <a16:creationId xmlns:a16="http://schemas.microsoft.com/office/drawing/2014/main" id="{0FEC658C-8513-1D13-120E-5618E4BE24CA}"/>
              </a:ext>
            </a:extLst>
          </p:cNvPr>
          <p:cNvSpPr>
            <a:spLocks noGrp="1"/>
          </p:cNvSpPr>
          <p:nvPr>
            <p:ph type="ctrTitle"/>
          </p:nvPr>
        </p:nvSpPr>
        <p:spPr>
          <a:xfrm>
            <a:off x="838200" y="1786241"/>
            <a:ext cx="10515600" cy="2387600"/>
          </a:xfrm>
        </p:spPr>
        <p:txBody>
          <a:bodyPr anchor="b">
            <a:noAutofit/>
          </a:bodyPr>
          <a:lstStyle>
            <a:lvl1pPr algn="ctr">
              <a:defRPr sz="3600" b="1" i="0">
                <a:solidFill>
                  <a:srgbClr val="1D4927"/>
                </a:solidFill>
                <a:latin typeface="Calibri Light" panose="020F0302020204030204" pitchFamily="34" charset="0"/>
                <a:cs typeface="Calibri Light" panose="020F0302020204030204" pitchFamily="34" charset="0"/>
              </a:defRPr>
            </a:lvl1pPr>
          </a:lstStyle>
          <a:p>
            <a:r>
              <a:rPr lang="en-GB" dirty="0"/>
              <a:t>Click to edit Master title style</a:t>
            </a:r>
          </a:p>
        </p:txBody>
      </p:sp>
    </p:spTree>
    <p:extLst>
      <p:ext uri="{BB962C8B-B14F-4D97-AF65-F5344CB8AC3E}">
        <p14:creationId xmlns:p14="http://schemas.microsoft.com/office/powerpoint/2010/main" val="390330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C995-890A-2269-3D73-4D8355EFB7A6}"/>
              </a:ext>
            </a:extLst>
          </p:cNvPr>
          <p:cNvSpPr>
            <a:spLocks noGrp="1"/>
          </p:cNvSpPr>
          <p:nvPr>
            <p:ph type="title"/>
          </p:nvPr>
        </p:nvSpPr>
        <p:spPr/>
        <p:txBody>
          <a:bodyPr>
            <a:noAutofit/>
          </a:bodyPr>
          <a:lstStyle>
            <a:lvl1pPr algn="ctr">
              <a:defRPr sz="32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DBE2AE17-442B-7AE4-1C2E-4A7E851307EB}"/>
              </a:ext>
            </a:extLst>
          </p:cNvPr>
          <p:cNvSpPr>
            <a:spLocks noGrp="1"/>
          </p:cNvSpPr>
          <p:nvPr>
            <p:ph idx="1"/>
          </p:nvPr>
        </p:nvSpPr>
        <p:spPr/>
        <p:txBody>
          <a:bodyPr/>
          <a:lstStyle>
            <a:lvl1pPr>
              <a:buClr>
                <a:schemeClr val="accent1"/>
              </a:buClr>
              <a:buSzPct val="100000"/>
              <a:defRPr/>
            </a:lvl1pPr>
            <a:lvl2pPr>
              <a:buClr>
                <a:schemeClr val="accent1"/>
              </a:buClr>
              <a:buSzPct val="100000"/>
              <a:defRPr/>
            </a:lvl2pPr>
            <a:lvl3pPr>
              <a:buClr>
                <a:schemeClr val="accent1"/>
              </a:buClr>
              <a:buSzPct val="100000"/>
              <a:defRPr/>
            </a:lvl3pPr>
            <a:lvl4pPr>
              <a:buClr>
                <a:schemeClr val="accent1"/>
              </a:buClr>
              <a:buSzPct val="100000"/>
              <a:defRPr/>
            </a:lvl4pPr>
            <a:lvl5pPr>
              <a:buClr>
                <a:schemeClr val="accent1"/>
              </a:buClr>
              <a:buSzPct val="1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0D8E4F80-7AD6-0524-4F9E-B070E47C8348}"/>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165415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CD2C-25A7-0009-0DE7-FF10DDD32113}"/>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0BB2CD1F-B4DE-F186-15BF-3ACC51A86FB6}"/>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AE05FDCE-E96D-D0A3-B2F3-CC048DE3A1C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B825FF14-E41A-03D6-0CFF-431FAA6D0473}"/>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9682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6187-525D-FC9D-6268-038CA9169622}"/>
              </a:ext>
            </a:extLst>
          </p:cNvPr>
          <p:cNvSpPr>
            <a:spLocks noGrp="1"/>
          </p:cNvSpPr>
          <p:nvPr>
            <p:ph type="title"/>
          </p:nvPr>
        </p:nvSpPr>
        <p:spPr>
          <a:xfrm>
            <a:off x="839788" y="365125"/>
            <a:ext cx="10515600" cy="1325563"/>
          </a:xfrm>
        </p:spPr>
        <p:txBody>
          <a:bodyPr/>
          <a:lstStyle/>
          <a:p>
            <a:r>
              <a:rPr lang="en-GB" dirty="0"/>
              <a:t>Click to edit Master title style</a:t>
            </a:r>
          </a:p>
        </p:txBody>
      </p:sp>
      <p:sp>
        <p:nvSpPr>
          <p:cNvPr id="3" name="Text Placeholder 2">
            <a:extLst>
              <a:ext uri="{FF2B5EF4-FFF2-40B4-BE49-F238E27FC236}">
                <a16:creationId xmlns:a16="http://schemas.microsoft.com/office/drawing/2014/main" id="{310ABA30-B701-D0DD-659E-2364EB138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CADE1E-85A6-6A6C-CED9-FCC256091267}"/>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369F195F-F785-29D9-6F2A-A904E61C4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B42E28-9D36-BB1D-CAE0-A82E0B4463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5C99D758-98C4-08C1-1FD4-49D4BC7BFBFE}"/>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70889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5EB9-7C87-997D-0D9B-4230A0E36235}"/>
              </a:ext>
            </a:extLst>
          </p:cNvPr>
          <p:cNvSpPr>
            <a:spLocks noGrp="1"/>
          </p:cNvSpPr>
          <p:nvPr>
            <p:ph type="title"/>
          </p:nvPr>
        </p:nvSpPr>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C7FC0BEB-4A91-75E1-4AA2-91C5F25C8FA9}"/>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6" name="Rectangle 5">
            <a:extLst>
              <a:ext uri="{FF2B5EF4-FFF2-40B4-BE49-F238E27FC236}">
                <a16:creationId xmlns:a16="http://schemas.microsoft.com/office/drawing/2014/main" id="{AB99F7FB-4F98-CC22-EF56-C838537A698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9183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E17A74-806D-922F-D35B-2E2052EBBD2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67625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BCB465-085A-18BB-1BFB-4B757A7B174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FCA87BE-2429-4EDA-5504-88A3C653FB1E}"/>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5" name="Rectangle 4">
            <a:extLst>
              <a:ext uri="{FF2B5EF4-FFF2-40B4-BE49-F238E27FC236}">
                <a16:creationId xmlns:a16="http://schemas.microsoft.com/office/drawing/2014/main" id="{BA496DC6-2342-8FDF-E9C9-00F143249044}"/>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6937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1788-CE9F-52FE-665E-8CFE9B55D26A}"/>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p>
        </p:txBody>
      </p:sp>
      <p:sp>
        <p:nvSpPr>
          <p:cNvPr id="3" name="Content Placeholder 2">
            <a:extLst>
              <a:ext uri="{FF2B5EF4-FFF2-40B4-BE49-F238E27FC236}">
                <a16:creationId xmlns:a16="http://schemas.microsoft.com/office/drawing/2014/main" id="{9426D4ED-5BEA-8E1E-6E67-1120F2686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2B5F906-581B-2AB7-C1BB-AAC34966B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E4B327-2A85-BEEB-43C5-2D62649B604A}"/>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30/06/2026</a:t>
            </a:fld>
            <a:endParaRPr lang="en-GB"/>
          </a:p>
        </p:txBody>
      </p:sp>
      <p:sp>
        <p:nvSpPr>
          <p:cNvPr id="6" name="Footer Placeholder 5">
            <a:extLst>
              <a:ext uri="{FF2B5EF4-FFF2-40B4-BE49-F238E27FC236}">
                <a16:creationId xmlns:a16="http://schemas.microsoft.com/office/drawing/2014/main" id="{D22016E6-5CF6-5D10-AA21-FCCDE0BDE75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6629B6-3633-DBBB-D1CB-7DF7A0CAF23F}"/>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89713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www.epos-eu.org/on" TargetMode="External"/><Relationship Id="rId2" Type="http://schemas.openxmlformats.org/officeDocument/2006/relationships/slideLayout" Target="../slideLayouts/slideLayout2.xml"/><Relationship Id="rId16" Type="http://schemas.openxmlformats.org/officeDocument/2006/relationships/hyperlink" Target="mailto:info@epos-eric.eu"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E0F8F-7144-4563-6BBC-5FBFDA6A0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3648523-4761-25C7-F28C-7B4AE851B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3F419D2E-9823-A0DD-30F5-97CD9F7A8108}"/>
              </a:ext>
            </a:extLst>
          </p:cNvPr>
          <p:cNvSpPr>
            <a:spLocks noGrp="1"/>
          </p:cNvSpPr>
          <p:nvPr>
            <p:ph type="sldNum" sz="quarter" idx="4"/>
          </p:nvPr>
        </p:nvSpPr>
        <p:spPr>
          <a:xfrm>
            <a:off x="11462660" y="6273872"/>
            <a:ext cx="583036" cy="365125"/>
          </a:xfrm>
          <a:prstGeom prst="rect">
            <a:avLst/>
          </a:prstGeom>
        </p:spPr>
        <p:txBody>
          <a:bodyPr vert="horz" lIns="91440" tIns="45720" rIns="91440" bIns="45720" rtlCol="0" anchor="ctr"/>
          <a:lstStyle>
            <a:lvl1pPr algn="ctr">
              <a:defRPr sz="1400" b="1" i="0">
                <a:solidFill>
                  <a:srgbClr val="E5A113"/>
                </a:solidFill>
                <a:latin typeface="Calibri" panose="020F0502020204030204" pitchFamily="34" charset="0"/>
                <a:cs typeface="Calibri" panose="020F0502020204030204" pitchFamily="34" charset="0"/>
              </a:defRPr>
            </a:lvl1pPr>
          </a:lstStyle>
          <a:p>
            <a:fld id="{4DD777E7-DC69-634D-A570-B7417637B5CD}" type="slidenum">
              <a:rPr lang="en-GB" smtClean="0"/>
              <a:pPr/>
              <a:t>‹#›</a:t>
            </a:fld>
            <a:endParaRPr lang="en-GB" dirty="0"/>
          </a:p>
        </p:txBody>
      </p:sp>
      <p:sp>
        <p:nvSpPr>
          <p:cNvPr id="10" name="TextBox 9">
            <a:extLst>
              <a:ext uri="{FF2B5EF4-FFF2-40B4-BE49-F238E27FC236}">
                <a16:creationId xmlns:a16="http://schemas.microsoft.com/office/drawing/2014/main" id="{82A0F7D6-3616-8452-3ABD-138EA5A94E11}"/>
              </a:ext>
            </a:extLst>
          </p:cNvPr>
          <p:cNvSpPr txBox="1"/>
          <p:nvPr userDrawn="1"/>
        </p:nvSpPr>
        <p:spPr>
          <a:xfrm>
            <a:off x="9601203" y="6345464"/>
            <a:ext cx="1861457" cy="305725"/>
          </a:xfrm>
          <a:prstGeom prst="rect">
            <a:avLst/>
          </a:prstGeom>
          <a:noFill/>
        </p:spPr>
        <p:txBody>
          <a:bodyPr wrap="square">
            <a:spAutoFit/>
          </a:bodyPr>
          <a:lstStyle/>
          <a:p>
            <a:pPr>
              <a:lnSpc>
                <a:spcPts val="820"/>
              </a:lnSpc>
            </a:pPr>
            <a:r>
              <a:rPr lang="en-GB" sz="900" b="0" i="0" dirty="0">
                <a:solidFill>
                  <a:srgbClr val="E5A113"/>
                </a:solidFill>
                <a:effectLst/>
                <a:latin typeface="Calibri" panose="020F0502020204030204" pitchFamily="34" charset="0"/>
                <a:cs typeface="Calibri" panose="020F0502020204030204" pitchFamily="34" charset="0"/>
              </a:rPr>
              <a:t>This work is licensed under</a:t>
            </a:r>
            <a:br>
              <a:rPr lang="en-GB" sz="900" b="0" i="0" dirty="0">
                <a:solidFill>
                  <a:srgbClr val="E5A113"/>
                </a:solidFill>
                <a:effectLst/>
                <a:latin typeface="Calibri" panose="020F0502020204030204" pitchFamily="34" charset="0"/>
                <a:cs typeface="Calibri" panose="020F0502020204030204" pitchFamily="34" charset="0"/>
              </a:rPr>
            </a:br>
            <a:r>
              <a:rPr lang="en-GB" sz="900" b="0" i="0" dirty="0">
                <a:solidFill>
                  <a:srgbClr val="E5A113"/>
                </a:solidFill>
                <a:effectLst/>
                <a:latin typeface="Calibri" panose="020F0502020204030204" pitchFamily="34" charset="0"/>
                <a:cs typeface="Calibri" panose="020F0502020204030204" pitchFamily="34" charset="0"/>
              </a:rPr>
              <a:t> CC BY attribution 4.0 international </a:t>
            </a:r>
          </a:p>
        </p:txBody>
      </p:sp>
      <p:sp>
        <p:nvSpPr>
          <p:cNvPr id="14" name="TextBox 13">
            <a:extLst>
              <a:ext uri="{FF2B5EF4-FFF2-40B4-BE49-F238E27FC236}">
                <a16:creationId xmlns:a16="http://schemas.microsoft.com/office/drawing/2014/main" id="{0D06AA8F-CDC0-D23D-D2B0-3629F5A9E918}"/>
              </a:ext>
            </a:extLst>
          </p:cNvPr>
          <p:cNvSpPr txBox="1"/>
          <p:nvPr userDrawn="1"/>
        </p:nvSpPr>
        <p:spPr>
          <a:xfrm>
            <a:off x="4292345" y="6330320"/>
            <a:ext cx="3602331" cy="276999"/>
          </a:xfrm>
          <a:prstGeom prst="rect">
            <a:avLst/>
          </a:prstGeom>
          <a:noFill/>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info@epos-eric.eu</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a:solidFill>
                  <a:schemeClr val="tx1"/>
                </a:solidFill>
                <a:latin typeface="Calibri" panose="020F0502020204030204" pitchFamily="34" charset="0"/>
                <a:cs typeface="Calibri" panose="020F0502020204030204" pitchFamily="34" charset="0"/>
                <a:hlinkClick r:id="rId17">
                  <a:extLst>
                    <a:ext uri="{A12FA001-AC4F-418D-AE19-62706E023703}">
                      <ahyp:hlinkClr xmlns:ahyp="http://schemas.microsoft.com/office/drawing/2018/hyperlinkcolor" val="tx"/>
                    </a:ext>
                  </a:extLst>
                </a:hlinkClick>
              </a:rPr>
              <a:t>www.epos-eu.org/on</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err="1">
                <a:latin typeface="Calibri" panose="020F0502020204030204" pitchFamily="34" charset="0"/>
                <a:cs typeface="Calibri" panose="020F0502020204030204" pitchFamily="34" charset="0"/>
              </a:rPr>
              <a:t>EPOSon</a:t>
            </a:r>
            <a:endParaRPr lang="en-GB" sz="1200" dirty="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4E19406-F3C6-0D62-8A03-597E0FB94F09}"/>
              </a:ext>
            </a:extLst>
          </p:cNvPr>
          <p:cNvSpPr txBox="1"/>
          <p:nvPr userDrawn="1"/>
        </p:nvSpPr>
        <p:spPr>
          <a:xfrm>
            <a:off x="838200" y="6270943"/>
            <a:ext cx="2612136" cy="1061829"/>
          </a:xfrm>
          <a:prstGeom prst="rect">
            <a:avLst/>
          </a:prstGeom>
          <a:noFill/>
        </p:spPr>
        <p:txBody>
          <a:bodyPr wrap="square">
            <a:spAutoFit/>
          </a:bodyPr>
          <a:lstStyle>
            <a:defPPr>
              <a:defRPr lang="en-IT"/>
            </a:defPPr>
            <a:lvl1pPr>
              <a:defRPr sz="1200">
                <a:latin typeface="Calibri" panose="020F0502020204030204" pitchFamily="34" charset="0"/>
                <a:cs typeface="Calibri" panose="020F0502020204030204" pitchFamily="34" charset="0"/>
              </a:defRPr>
            </a:lvl1pPr>
          </a:lstStyle>
          <a:p>
            <a:pPr lvl="0" algn="just"/>
            <a:r>
              <a:rPr lang="en-GB" sz="1050" dirty="0">
                <a:solidFill>
                  <a:srgbClr val="002060"/>
                </a:solidFill>
              </a:rPr>
              <a:t>EPOS ON IS funded by the EC Horizon Europe programme under G.A. n 101131592</a:t>
            </a:r>
          </a:p>
          <a:p>
            <a:pPr lvl="0" algn="just"/>
            <a:endParaRPr lang="en-GB" sz="1050" dirty="0">
              <a:solidFill>
                <a:srgbClr val="002060"/>
              </a:solidFill>
            </a:endParaRPr>
          </a:p>
          <a:p>
            <a:pPr lvl="0" algn="just"/>
            <a:endParaRPr lang="en-GB" sz="1050" dirty="0">
              <a:solidFill>
                <a:srgbClr val="002060"/>
              </a:solidFill>
            </a:endParaRPr>
          </a:p>
          <a:p>
            <a:pPr lvl="0"/>
            <a:br>
              <a:rPr lang="en-GB" sz="1050" dirty="0">
                <a:solidFill>
                  <a:srgbClr val="002060"/>
                </a:solidFill>
              </a:rPr>
            </a:br>
            <a:endParaRPr lang="it-IT" sz="1050" dirty="0">
              <a:solidFill>
                <a:srgbClr val="002060"/>
              </a:solidFill>
            </a:endParaRPr>
          </a:p>
        </p:txBody>
      </p:sp>
      <p:pic>
        <p:nvPicPr>
          <p:cNvPr id="19" name="Picture 18" descr="A blue flag with yellow stars&#10;&#10;Description automatically generated">
            <a:extLst>
              <a:ext uri="{FF2B5EF4-FFF2-40B4-BE49-F238E27FC236}">
                <a16:creationId xmlns:a16="http://schemas.microsoft.com/office/drawing/2014/main" id="{4B30306E-480F-190C-B45A-C299F4833056}"/>
              </a:ext>
            </a:extLst>
          </p:cNvPr>
          <p:cNvPicPr>
            <a:picLocks noChangeAspect="1"/>
          </p:cNvPicPr>
          <p:nvPr userDrawn="1"/>
        </p:nvPicPr>
        <p:blipFill>
          <a:blip r:embed="rId18"/>
          <a:stretch>
            <a:fillRect/>
          </a:stretch>
        </p:blipFill>
        <p:spPr>
          <a:xfrm>
            <a:off x="367303" y="6176963"/>
            <a:ext cx="483000" cy="489647"/>
          </a:xfrm>
          <a:prstGeom prst="rect">
            <a:avLst/>
          </a:prstGeom>
        </p:spPr>
      </p:pic>
    </p:spTree>
    <p:extLst>
      <p:ext uri="{BB962C8B-B14F-4D97-AF65-F5344CB8AC3E}">
        <p14:creationId xmlns:p14="http://schemas.microsoft.com/office/powerpoint/2010/main" val="337254824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61" r:id="rId8"/>
    <p:sldLayoutId id="2147483656" r:id="rId9"/>
    <p:sldLayoutId id="2147483657" r:id="rId10"/>
    <p:sldLayoutId id="2147483658" r:id="rId11"/>
    <p:sldLayoutId id="2147483659" r:id="rId12"/>
    <p:sldLayoutId id="2147483663" r:id="rId13"/>
  </p:sldLayoutIdLst>
  <p:txStyles>
    <p:title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federica.tanlongo@epos-eric.e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s://www.freepik.com/author/emybrook/icons" TargetMode="Externa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s://knowledge-base.inspire.ec.europa.eu/index_e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sv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5.svg"/><Relationship Id="rId5" Type="http://schemas.openxmlformats.org/officeDocument/2006/relationships/image" Target="../media/image24.svg"/><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9.svg"/><Relationship Id="rId4" Type="http://schemas.openxmlformats.org/officeDocument/2006/relationships/image" Target="../media/image28.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opensource.org/osd"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hyperlink" Target="https://opensource.org/licenses/review-proces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opensource.org/osd"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hyperlink" Target="https://opensource.org/licenses" TargetMode="External"/><Relationship Id="rId4" Type="http://schemas.openxmlformats.org/officeDocument/2006/relationships/hyperlink" Target="https://opensource.org/licenses/review-proces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hyperlink" Target="https://creativecommons.org/" TargetMode="Externa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hyperlink" Target="https://creativecommons.org/licenses/"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2.jpg"/></Relationships>
</file>

<file path=ppt/slides/_rels/slide34.xml.rels><?xml version="1.0" encoding="UTF-8" standalone="yes"?>
<Relationships xmlns="http://schemas.openxmlformats.org/package/2006/relationships"><Relationship Id="rId3" Type="http://schemas.openxmlformats.org/officeDocument/2006/relationships/hyperlink" Target="https://creativecommons.org/licenses/" TargetMode="External"/><Relationship Id="rId7"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svg"/><Relationship Id="rId4" Type="http://schemas.openxmlformats.org/officeDocument/2006/relationships/image" Target="../media/image33.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zotero.org/"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38.png"/><Relationship Id="rId5" Type="http://schemas.microsoft.com/office/2007/relationships/hdphoto" Target="../media/hdphoto4.wdp"/><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13.xml"/><Relationship Id="rId5" Type="http://schemas.microsoft.com/office/2007/relationships/hdphoto" Target="../media/hdphoto7.wdp"/><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svg"/><Relationship Id="rId5" Type="http://schemas.openxmlformats.org/officeDocument/2006/relationships/image" Target="../media/image11.svg"/><Relationship Id="rId4" Type="http://schemas.openxmlformats.org/officeDocument/2006/relationships/image" Target="../media/image10.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creativecommons.org/licenses/by/4.0/" TargetMode="External"/><Relationship Id="rId1" Type="http://schemas.openxmlformats.org/officeDocument/2006/relationships/slideLayout" Target="../slideLayouts/slideLayout13.xml"/><Relationship Id="rId4" Type="http://schemas.microsoft.com/office/2007/relationships/hdphoto" Target="../media/hdphoto8.wdp"/></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hyperlink" Target="https://creativecommons.org/about/downloads"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https://www.pexels.com/photo/strawberry-smoothie-on-glass-jar-775032/" TargetMode="External"/><Relationship Id="rId5" Type="http://schemas.openxmlformats.org/officeDocument/2006/relationships/hyperlink" Target="https://creativecommons.org/licenses/by/4.0/" TargetMode="External"/><Relationship Id="rId4" Type="http://schemas.openxmlformats.org/officeDocument/2006/relationships/hyperlink" Target="http://xolotl.org/open-licensing-over-tv-dinners-and-smoothie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creativecommons.org/licenses/by/4.0/"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6.sv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openxmlformats.org/officeDocument/2006/relationships/hyperlink" Target="https://inspire.ec.europa.eu/legislation/implementing-rules" TargetMode="External"/><Relationship Id="rId13" Type="http://schemas.openxmlformats.org/officeDocument/2006/relationships/hyperlink" Target="https://eur-lex.europa.eu/eli/reg/2016/679/oj/eng" TargetMode="External"/><Relationship Id="rId3" Type="http://schemas.openxmlformats.org/officeDocument/2006/relationships/image" Target="../media/image10.svg"/><Relationship Id="rId7" Type="http://schemas.openxmlformats.org/officeDocument/2006/relationships/hyperlink" Target="https://eur-lex.europa.eu/eli/dir/2007/2/oj/eng?utm_source=chatgpt.com" TargetMode="External"/><Relationship Id="rId12" Type="http://schemas.openxmlformats.org/officeDocument/2006/relationships/hyperlink" Target="https://eur-lex.europa.eu/eli/dir/2003/4/oj/eng?utm_source=chatgpt.com" TargetMode="External"/><Relationship Id="rId2" Type="http://schemas.openxmlformats.org/officeDocument/2006/relationships/image" Target="../media/image9.svg"/><Relationship Id="rId16" Type="http://schemas.openxmlformats.org/officeDocument/2006/relationships/hyperlink" Target="https://eur-lex.europa.eu/eli/reg/2022/868/oj/eng" TargetMode="External"/><Relationship Id="rId1" Type="http://schemas.openxmlformats.org/officeDocument/2006/relationships/slideLayout" Target="../slideLayouts/slideLayout3.xml"/><Relationship Id="rId6" Type="http://schemas.openxmlformats.org/officeDocument/2006/relationships/hyperlink" Target="https://eur-lex.europa.eu/eli/dir/2007/2/oj/eng" TargetMode="External"/><Relationship Id="rId11" Type="http://schemas.openxmlformats.org/officeDocument/2006/relationships/hyperlink" Target="https://eur-lex.europa.eu/eli/dir/2003/4/oj/eng" TargetMode="External"/><Relationship Id="rId5" Type="http://schemas.openxmlformats.org/officeDocument/2006/relationships/image" Target="../media/image12.svg"/><Relationship Id="rId15" Type="http://schemas.openxmlformats.org/officeDocument/2006/relationships/hyperlink" Target="https://eur-lex.europa.eu/eli/dir/2019/1024/oj/eng" TargetMode="External"/><Relationship Id="rId10" Type="http://schemas.openxmlformats.org/officeDocument/2006/relationships/hyperlink" Target="https://knowledge-base.inspire.ec.europa.eu/technical-guidance_en" TargetMode="External"/><Relationship Id="rId4" Type="http://schemas.openxmlformats.org/officeDocument/2006/relationships/image" Target="../media/image11.svg"/><Relationship Id="rId9" Type="http://schemas.openxmlformats.org/officeDocument/2006/relationships/hyperlink" Target="https://eur-lex.europa.eu/legal-content/EN/LSU/?uri=celex%3A32007L0002&amp;utm_source=chatgpt.com" TargetMode="External"/><Relationship Id="rId14" Type="http://schemas.openxmlformats.org/officeDocument/2006/relationships/hyperlink" Target="https://eur-lex.europa.eu/eli/reg/2016/679/2016-05-04/eng?utm_source=chatgpt.com"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eur-lex.europa.eu/eli/reg/2024/903/oj/eng" TargetMode="External"/><Relationship Id="rId3" Type="http://schemas.openxmlformats.org/officeDocument/2006/relationships/image" Target="../media/image10.svg"/><Relationship Id="rId7" Type="http://schemas.openxmlformats.org/officeDocument/2006/relationships/hyperlink" Target="https://eur-lex.europa.eu/eli/reg/2023/2854/oj/eng" TargetMode="External"/><Relationship Id="rId2" Type="http://schemas.openxmlformats.org/officeDocument/2006/relationships/image" Target="../media/image9.svg"/><Relationship Id="rId1" Type="http://schemas.openxmlformats.org/officeDocument/2006/relationships/slideLayout" Target="../slideLayouts/slideLayout3.xml"/><Relationship Id="rId6" Type="http://schemas.openxmlformats.org/officeDocument/2006/relationships/hyperlink" Target="https://eur-lex.europa.eu/eli/reg_impl/2023/138/oj/eng" TargetMode="External"/><Relationship Id="rId11" Type="http://schemas.openxmlformats.org/officeDocument/2006/relationships/hyperlink" Target="https://eur-lex.europa.eu/eli/dir/2009/24/oj/eng" TargetMode="External"/><Relationship Id="rId5" Type="http://schemas.openxmlformats.org/officeDocument/2006/relationships/image" Target="../media/image12.svg"/><Relationship Id="rId10" Type="http://schemas.openxmlformats.org/officeDocument/2006/relationships/hyperlink" Target="https://eur-lex.europa.eu/eli/dir/1996/9/oj/eng" TargetMode="External"/><Relationship Id="rId4" Type="http://schemas.openxmlformats.org/officeDocument/2006/relationships/image" Target="../media/image11.svg"/><Relationship Id="rId9" Type="http://schemas.openxmlformats.org/officeDocument/2006/relationships/hyperlink" Target="https://eur-lex.europa.eu/eli/reg/2024/1689/oj/eng"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hyperlink" Target="https://research-and-innovation.ec.europa.eu/strategy/strategy-research-and-innovation/our-digital-future/open-science_en" TargetMode="External"/><Relationship Id="rId7" Type="http://schemas.openxmlformats.org/officeDocument/2006/relationships/image" Target="../media/image10.svg"/><Relationship Id="rId2" Type="http://schemas.openxmlformats.org/officeDocument/2006/relationships/hyperlink" Target="https://digital-strategy.ec.europa.eu/en/policies/strategy-data?utm_source=chatgpt.com" TargetMode="Externa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hyperlink" Target="https://unece.org/environment-policy/public-participation/aarhus-convention/introduction" TargetMode="External"/><Relationship Id="rId4" Type="http://schemas.openxmlformats.org/officeDocument/2006/relationships/hyperlink" Target="https://eosc.eu/" TargetMode="External"/><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www.vecteezy.com/"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hyperlink" Target="https://creativecommons.org/faq/" TargetMode="External"/><Relationship Id="rId7" Type="http://schemas.openxmlformats.org/officeDocument/2006/relationships/image" Target="../media/image10.sv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9.svg"/><Relationship Id="rId5" Type="http://schemas.openxmlformats.org/officeDocument/2006/relationships/hyperlink" Target="https://opensource.org/licenses" TargetMode="External"/><Relationship Id="rId4" Type="http://schemas.openxmlformats.org/officeDocument/2006/relationships/hyperlink" Target="https://certificates.creativecommons.org/cccertedu/" TargetMode="External"/><Relationship Id="rId9" Type="http://schemas.openxmlformats.org/officeDocument/2006/relationships/image" Target="../media/image12.svg"/></Relationships>
</file>

<file path=ppt/slides/_rels/slide5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hyperlink" Target="https://shorturl.at/u59G7" TargetMode="External"/><Relationship Id="rId7" Type="http://schemas.openxmlformats.org/officeDocument/2006/relationships/image" Target="../media/image10.sv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9.svg"/><Relationship Id="rId5" Type="http://schemas.openxmlformats.org/officeDocument/2006/relationships/image" Target="../media/image47.png"/><Relationship Id="rId4" Type="http://schemas.openxmlformats.org/officeDocument/2006/relationships/hyperlink" Target="https://doi.org/10.5281/zenodo.17287074" TargetMode="External"/><Relationship Id="rId9" Type="http://schemas.openxmlformats.org/officeDocument/2006/relationships/image" Target="../media/image12.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hyperlink" Target="https://www.epos-eu.org/on"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A8294D-40E0-2FC5-3548-034E239677A8}"/>
              </a:ext>
            </a:extLst>
          </p:cNvPr>
          <p:cNvSpPr>
            <a:spLocks noGrp="1"/>
          </p:cNvSpPr>
          <p:nvPr>
            <p:ph type="ctrTitle"/>
          </p:nvPr>
        </p:nvSpPr>
        <p:spPr>
          <a:xfrm>
            <a:off x="838200" y="1786241"/>
            <a:ext cx="4953000" cy="3034996"/>
          </a:xfrm>
        </p:spPr>
        <p:txBody>
          <a:bodyPr/>
          <a:lstStyle/>
          <a:p>
            <a:pPr algn="l"/>
            <a:r>
              <a:rPr lang="en-GB" sz="4400" dirty="0">
                <a:latin typeface="Calibri" panose="020F0502020204030204" pitchFamily="34" charset="0"/>
                <a:cs typeface="Calibri" panose="020F0502020204030204" pitchFamily="34" charset="0"/>
              </a:rPr>
              <a:t>The rules </a:t>
            </a:r>
            <a:br>
              <a:rPr lang="en-GB" sz="4400" dirty="0">
                <a:latin typeface="Calibri" panose="020F0502020204030204" pitchFamily="34" charset="0"/>
                <a:cs typeface="Calibri" panose="020F0502020204030204" pitchFamily="34" charset="0"/>
              </a:rPr>
            </a:br>
            <a:r>
              <a:rPr lang="en-GB" sz="4400" dirty="0">
                <a:latin typeface="Calibri" panose="020F0502020204030204" pitchFamily="34" charset="0"/>
                <a:cs typeface="Calibri" panose="020F0502020204030204" pitchFamily="34" charset="0"/>
              </a:rPr>
              <a:t>of data sharing</a:t>
            </a:r>
            <a:br>
              <a:rPr lang="en-GB" dirty="0"/>
            </a:br>
            <a:r>
              <a:rPr lang="en-GB" sz="2400" dirty="0"/>
              <a:t>introduction to research data sharing regulations in Europe (and elsewhere)</a:t>
            </a:r>
            <a:endParaRPr lang="en-GB" dirty="0"/>
          </a:p>
        </p:txBody>
      </p:sp>
      <p:sp>
        <p:nvSpPr>
          <p:cNvPr id="3" name="Subtitle 2">
            <a:extLst>
              <a:ext uri="{FF2B5EF4-FFF2-40B4-BE49-F238E27FC236}">
                <a16:creationId xmlns:a16="http://schemas.microsoft.com/office/drawing/2014/main" id="{413A46CC-2792-3202-4219-C2C42095ED1D}"/>
              </a:ext>
            </a:extLst>
          </p:cNvPr>
          <p:cNvSpPr>
            <a:spLocks noGrp="1"/>
          </p:cNvSpPr>
          <p:nvPr>
            <p:ph type="subTitle" idx="4294967295"/>
          </p:nvPr>
        </p:nvSpPr>
        <p:spPr>
          <a:xfrm>
            <a:off x="838200" y="5054600"/>
            <a:ext cx="5124450" cy="889000"/>
          </a:xfrm>
        </p:spPr>
        <p:txBody>
          <a:bodyPr>
            <a:normAutofit/>
          </a:bodyPr>
          <a:lstStyle/>
          <a:p>
            <a:pPr marL="0" indent="0">
              <a:buNone/>
            </a:pPr>
            <a:r>
              <a:rPr lang="en-GB" sz="1800" dirty="0"/>
              <a:t>Federica Tanlongo </a:t>
            </a:r>
            <a:r>
              <a:rPr lang="en-GB" sz="1800" dirty="0">
                <a:solidFill>
                  <a:srgbClr val="FEDC7F"/>
                </a:solidFill>
              </a:rPr>
              <a:t>|</a:t>
            </a:r>
            <a:r>
              <a:rPr lang="en-GB" sz="1800" dirty="0"/>
              <a:t> </a:t>
            </a:r>
            <a:r>
              <a:rPr lang="en-GB" sz="1800" dirty="0">
                <a:hlinkClick r:id="rId3"/>
              </a:rPr>
              <a:t>federica.tanlongo@epos-eric.eu</a:t>
            </a:r>
            <a:r>
              <a:rPr lang="en-GB" sz="1800" dirty="0"/>
              <a:t> </a:t>
            </a:r>
          </a:p>
        </p:txBody>
      </p:sp>
      <p:pic>
        <p:nvPicPr>
          <p:cNvPr id="2" name="Google Shape;97;p1">
            <a:extLst>
              <a:ext uri="{FF2B5EF4-FFF2-40B4-BE49-F238E27FC236}">
                <a16:creationId xmlns:a16="http://schemas.microsoft.com/office/drawing/2014/main" id="{1860022F-17B3-37F7-68EC-33275D9BBADB}"/>
              </a:ext>
            </a:extLst>
          </p:cNvPr>
          <p:cNvPicPr preferRelativeResize="0"/>
          <p:nvPr/>
        </p:nvPicPr>
        <p:blipFill>
          <a:blip r:embed="rId4"/>
          <a:srcRect/>
          <a:stretch/>
        </p:blipFill>
        <p:spPr>
          <a:xfrm>
            <a:off x="6096000" y="413115"/>
            <a:ext cx="5647871" cy="5647871"/>
          </a:xfrm>
          <a:prstGeom prst="rect">
            <a:avLst/>
          </a:prstGeom>
          <a:noFill/>
          <a:ln>
            <a:noFill/>
          </a:ln>
        </p:spPr>
      </p:pic>
    </p:spTree>
    <p:extLst>
      <p:ext uri="{BB962C8B-B14F-4D97-AF65-F5344CB8AC3E}">
        <p14:creationId xmlns:p14="http://schemas.microsoft.com/office/powerpoint/2010/main" val="1336428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Box 1">
            <a:extLst>
              <a:ext uri="{FF2B5EF4-FFF2-40B4-BE49-F238E27FC236}">
                <a16:creationId xmlns:a16="http://schemas.microsoft.com/office/drawing/2014/main" id="{02584C17-D32E-2E77-976E-81ED1851C5E6}"/>
              </a:ext>
            </a:extLst>
          </p:cNvPr>
          <p:cNvSpPr txBox="1"/>
          <p:nvPr/>
        </p:nvSpPr>
        <p:spPr bwMode="auto">
          <a:xfrm>
            <a:off x="367346" y="6061459"/>
            <a:ext cx="5316464" cy="413447"/>
          </a:xfrm>
          <a:prstGeom prst="rect">
            <a:avLst/>
          </a:prstGeom>
          <a:solidFill>
            <a:schemeClr val="bg1"/>
          </a:solidFill>
        </p:spPr>
        <p:txBody>
          <a:bodyPr vertOverflow="overflow" horzOverflow="overflow" vert="horz" wrap="square" lIns="68580" tIns="34290" rIns="68580" bIns="34290" numCol="1" spcCol="0" rtlCol="0" fromWordArt="0" anchor="t" anchorCtr="0" forceAA="0" compatLnSpc="0">
            <a:spAutoFit/>
          </a:bodyPr>
          <a:lstStyle>
            <a:defPPr>
              <a:defRPr lang="en-GB"/>
            </a:defPPr>
            <a:lvl1pPr>
              <a:defRPr sz="1000" i="0">
                <a:latin typeface="Quicksand Medium"/>
                <a:ea typeface="Quicksand Medium"/>
                <a:cs typeface="Quicksand Medium"/>
              </a:defRPr>
            </a:lvl1pPr>
          </a:lstStyle>
          <a:p>
            <a:r>
              <a:rPr lang="en-GB" sz="1100" noProof="0" dirty="0">
                <a:latin typeface="+mn-lt"/>
              </a:rPr>
              <a:t>Adapted from: Data Governance and Legislative Strategies for FAIR Research - </a:t>
            </a:r>
            <a:r>
              <a:rPr lang="en-GB" sz="1100" noProof="0" dirty="0" err="1">
                <a:latin typeface="+mn-lt"/>
              </a:rPr>
              <a:t>Brizioli</a:t>
            </a:r>
            <a:r>
              <a:rPr lang="en-GB" sz="1100" noProof="0" dirty="0">
                <a:latin typeface="+mn-lt"/>
              </a:rPr>
              <a:t>, S., </a:t>
            </a:r>
            <a:r>
              <a:rPr lang="en-GB" sz="1100" noProof="0" dirty="0" err="1">
                <a:latin typeface="+mn-lt"/>
              </a:rPr>
              <a:t>Cacciaguerra</a:t>
            </a:r>
            <a:r>
              <a:rPr lang="en-GB" sz="1100" noProof="0" dirty="0">
                <a:latin typeface="+mn-lt"/>
              </a:rPr>
              <a:t>, S., </a:t>
            </a:r>
            <a:r>
              <a:rPr lang="en-GB" sz="1100" noProof="0" dirty="0" err="1">
                <a:latin typeface="+mn-lt"/>
              </a:rPr>
              <a:t>Colcelli</a:t>
            </a:r>
            <a:r>
              <a:rPr lang="en-GB" sz="1100" noProof="0" dirty="0">
                <a:latin typeface="+mn-lt"/>
              </a:rPr>
              <a:t>, V., </a:t>
            </a:r>
            <a:r>
              <a:rPr lang="en-GB" sz="1100" noProof="0" dirty="0" err="1">
                <a:latin typeface="+mn-lt"/>
              </a:rPr>
              <a:t>Locati</a:t>
            </a:r>
            <a:r>
              <a:rPr lang="en-GB" sz="1100" noProof="0" dirty="0">
                <a:latin typeface="+mn-lt"/>
              </a:rPr>
              <a:t>, M., </a:t>
            </a:r>
            <a:r>
              <a:rPr lang="en-GB" sz="1100" noProof="0" dirty="0" err="1">
                <a:latin typeface="+mn-lt"/>
              </a:rPr>
              <a:t>Schirru</a:t>
            </a:r>
            <a:r>
              <a:rPr lang="en-GB" sz="1100" noProof="0" dirty="0">
                <a:latin typeface="+mn-lt"/>
              </a:rPr>
              <a:t> L., 2024 </a:t>
            </a:r>
          </a:p>
        </p:txBody>
      </p:sp>
      <p:sp>
        <p:nvSpPr>
          <p:cNvPr id="3" name="Google Shape;258;p41">
            <a:extLst>
              <a:ext uri="{FF2B5EF4-FFF2-40B4-BE49-F238E27FC236}">
                <a16:creationId xmlns:a16="http://schemas.microsoft.com/office/drawing/2014/main" id="{B38A0551-886B-6E32-01D0-3F432F88A30D}"/>
              </a:ext>
            </a:extLst>
          </p:cNvPr>
          <p:cNvSpPr txBox="1"/>
          <p:nvPr/>
        </p:nvSpPr>
        <p:spPr bwMode="auto">
          <a:xfrm>
            <a:off x="821292" y="2302675"/>
            <a:ext cx="4313465" cy="1221437"/>
          </a:xfrm>
          <a:prstGeom prst="rect">
            <a:avLst/>
          </a:prstGeom>
          <a:noFill/>
          <a:ln>
            <a:noFill/>
          </a:ln>
        </p:spPr>
        <p:txBody>
          <a:bodyPr spcFirstLastPara="1" wrap="square" lIns="0" tIns="0" rIns="0" bIns="0" anchor="t" anchorCtr="0">
            <a:noAutofit/>
          </a:bodyPr>
          <a:lstStyle/>
          <a:p>
            <a:pPr marL="342900" indent="-342900">
              <a:lnSpc>
                <a:spcPct val="114999"/>
              </a:lnSpc>
              <a:spcBef>
                <a:spcPts val="896"/>
              </a:spcBef>
              <a:buFont typeface="Arial" panose="020B0604020202020204" pitchFamily="34" charset="0"/>
              <a:buChar char="•"/>
              <a:defRPr/>
            </a:pPr>
            <a:r>
              <a:rPr lang="en-GB" sz="2000" noProof="0" dirty="0">
                <a:solidFill>
                  <a:srgbClr val="000000"/>
                </a:solidFill>
                <a:latin typeface="Calibri" panose="020F0502020204030204" pitchFamily="34" charset="0"/>
                <a:cs typeface="Calibri" panose="020F0502020204030204" pitchFamily="34" charset="0"/>
              </a:rPr>
              <a:t>Domains with high potential for societal impact</a:t>
            </a:r>
            <a:endParaRPr lang="en-GB" sz="2000" noProof="0" dirty="0">
              <a:solidFill>
                <a:schemeClr val="accent3"/>
              </a:solidFill>
              <a:latin typeface="Calibri" panose="020F0502020204030204" pitchFamily="34" charset="0"/>
              <a:cs typeface="Calibri" panose="020F0502020204030204" pitchFamily="34" charset="0"/>
            </a:endParaRPr>
          </a:p>
        </p:txBody>
      </p:sp>
      <p:sp>
        <p:nvSpPr>
          <p:cNvPr id="37" name="Google Shape;258;p41">
            <a:extLst>
              <a:ext uri="{FF2B5EF4-FFF2-40B4-BE49-F238E27FC236}">
                <a16:creationId xmlns:a16="http://schemas.microsoft.com/office/drawing/2014/main" id="{BC57056C-7AD3-2B33-44F7-CB8E60A09122}"/>
              </a:ext>
            </a:extLst>
          </p:cNvPr>
          <p:cNvSpPr txBox="1"/>
          <p:nvPr/>
        </p:nvSpPr>
        <p:spPr bwMode="auto">
          <a:xfrm>
            <a:off x="806910" y="1487464"/>
            <a:ext cx="2939176" cy="659855"/>
          </a:xfrm>
          <a:prstGeom prst="foldedCorner">
            <a:avLst/>
          </a:prstGeom>
          <a:solidFill>
            <a:srgbClr val="FFC000"/>
          </a:solidFill>
          <a:ln>
            <a:noFill/>
          </a:ln>
        </p:spPr>
        <p:txBody>
          <a:bodyPr spcFirstLastPara="1" wrap="square" lIns="0" tIns="0" rIns="0" bIns="0" anchor="t" anchorCtr="0">
            <a:noAutofit/>
          </a:bodyPr>
          <a:lstStyle/>
          <a:p>
            <a:pPr algn="ctr">
              <a:lnSpc>
                <a:spcPct val="114999"/>
              </a:lnSpc>
              <a:spcBef>
                <a:spcPts val="896"/>
              </a:spcBef>
              <a:defRPr/>
            </a:pPr>
            <a:r>
              <a:rPr lang="en-GB" sz="2000" b="1" u="sng" noProof="0" dirty="0">
                <a:latin typeface="Calibri" panose="020F0502020204030204" pitchFamily="34" charset="0"/>
                <a:ea typeface="Quicksand Bold"/>
                <a:cs typeface="Calibri" panose="020F0502020204030204" pitchFamily="34" charset="0"/>
              </a:rPr>
              <a:t>COMPULSORY</a:t>
            </a:r>
            <a:r>
              <a:rPr lang="en-GB" sz="2000" b="1" noProof="0" dirty="0">
                <a:latin typeface="Calibri" panose="020F0502020204030204" pitchFamily="34" charset="0"/>
                <a:ea typeface="Quicksand Bold"/>
                <a:cs typeface="Calibri" panose="020F0502020204030204" pitchFamily="34" charset="0"/>
              </a:rPr>
              <a:t> sharing</a:t>
            </a:r>
            <a:endParaRPr lang="en-GB" sz="2000" b="1" noProof="0" dirty="0">
              <a:latin typeface="Calibri" panose="020F0502020204030204" pitchFamily="34" charset="0"/>
              <a:cs typeface="Calibri" panose="020F0502020204030204" pitchFamily="34" charset="0"/>
            </a:endParaRPr>
          </a:p>
        </p:txBody>
      </p:sp>
      <p:sp>
        <p:nvSpPr>
          <p:cNvPr id="15" name="Title 3">
            <a:extLst>
              <a:ext uri="{FF2B5EF4-FFF2-40B4-BE49-F238E27FC236}">
                <a16:creationId xmlns:a16="http://schemas.microsoft.com/office/drawing/2014/main" id="{2592920D-100A-A00D-3F85-E20AD25101E2}"/>
              </a:ext>
            </a:extLst>
          </p:cNvPr>
          <p:cNvSpPr>
            <a:spLocks noGrp="1"/>
          </p:cNvSpPr>
          <p:nvPr>
            <p:ph type="title"/>
          </p:nvPr>
        </p:nvSpPr>
        <p:spPr bwMode="auto">
          <a:xfrm>
            <a:off x="838200" y="365125"/>
            <a:ext cx="7101062" cy="1325563"/>
          </a:xfrm>
        </p:spPr>
        <p:txBody>
          <a:bodyPr spcFirstLastPara="1" vert="horz" lIns="91440" tIns="45720" rIns="91440" bIns="45720" rtlCol="0" anchor="t" anchorCtr="0">
            <a:normAutofit/>
          </a:bodyPr>
          <a:lstStyle/>
          <a:p>
            <a:pPr algn="ctr" defTabSz="685766">
              <a:spcBef>
                <a:spcPts val="0"/>
              </a:spcBef>
              <a:spcAft>
                <a:spcPts val="600"/>
              </a:spcAft>
            </a:pPr>
            <a:r>
              <a:rPr lang="en-GB" sz="3600" kern="0" dirty="0">
                <a:solidFill>
                  <a:prstClr val="black"/>
                </a:solidFill>
              </a:rPr>
              <a:t>High-value datasets</a:t>
            </a:r>
          </a:p>
        </p:txBody>
      </p:sp>
      <p:grpSp>
        <p:nvGrpSpPr>
          <p:cNvPr id="4" name="Group 3">
            <a:extLst>
              <a:ext uri="{FF2B5EF4-FFF2-40B4-BE49-F238E27FC236}">
                <a16:creationId xmlns:a16="http://schemas.microsoft.com/office/drawing/2014/main" id="{F5706A2D-0A75-9995-BDDC-DEA952AE06D9}"/>
              </a:ext>
            </a:extLst>
          </p:cNvPr>
          <p:cNvGrpSpPr/>
          <p:nvPr/>
        </p:nvGrpSpPr>
        <p:grpSpPr>
          <a:xfrm>
            <a:off x="5097351" y="789307"/>
            <a:ext cx="6899723" cy="4926358"/>
            <a:chOff x="4860757" y="920666"/>
            <a:chExt cx="7008568" cy="5004072"/>
          </a:xfrm>
        </p:grpSpPr>
        <p:pic>
          <p:nvPicPr>
            <p:cNvPr id="5" name="Picture 4">
              <a:extLst>
                <a:ext uri="{FF2B5EF4-FFF2-40B4-BE49-F238E27FC236}">
                  <a16:creationId xmlns:a16="http://schemas.microsoft.com/office/drawing/2014/main" id="{9608A333-C671-4BF7-E9D4-BBAA59D52FFB}"/>
                </a:ext>
              </a:extLst>
            </p:cNvPr>
            <p:cNvPicPr>
              <a:picLocks noChangeAspect="1"/>
            </p:cNvPicPr>
            <p:nvPr/>
          </p:nvPicPr>
          <p:blipFill rotWithShape="1">
            <a:blip r:embed="rId3">
              <a:duotone>
                <a:prstClr val="black"/>
                <a:schemeClr val="accent3">
                  <a:tint val="45000"/>
                  <a:satMod val="400000"/>
                </a:schemeClr>
              </a:duotone>
            </a:blip>
            <a:srcRect l="31259" t="25550" r="20532" b="26007"/>
            <a:stretch/>
          </p:blipFill>
          <p:spPr bwMode="auto">
            <a:xfrm>
              <a:off x="5814723" y="1092930"/>
              <a:ext cx="4967920" cy="4569958"/>
            </a:xfrm>
            <a:prstGeom prst="ellipse">
              <a:avLst/>
            </a:prstGeom>
            <a:ln w="63500" cap="rnd">
              <a:noFill/>
            </a:ln>
            <a:effectLst/>
          </p:spPr>
        </p:pic>
        <p:sp>
          <p:nvSpPr>
            <p:cNvPr id="8" name="Oval 7">
              <a:extLst>
                <a:ext uri="{FF2B5EF4-FFF2-40B4-BE49-F238E27FC236}">
                  <a16:creationId xmlns:a16="http://schemas.microsoft.com/office/drawing/2014/main" id="{BF3241FB-53CC-9FBF-18FE-E88C4B5A822D}"/>
                </a:ext>
              </a:extLst>
            </p:cNvPr>
            <p:cNvSpPr/>
            <p:nvPr/>
          </p:nvSpPr>
          <p:spPr>
            <a:xfrm>
              <a:off x="5747245" y="940530"/>
              <a:ext cx="4888444" cy="4888444"/>
            </a:xfrm>
            <a:prstGeom prst="ellipse">
              <a:avLst/>
            </a:prstGeom>
            <a:noFill/>
            <a:ln w="22225">
              <a:solidFill>
                <a:schemeClr val="bg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DFF11FD-8913-092E-6CA7-B039ED58D7AD}"/>
                </a:ext>
              </a:extLst>
            </p:cNvPr>
            <p:cNvSpPr txBox="1"/>
            <p:nvPr/>
          </p:nvSpPr>
          <p:spPr>
            <a:xfrm>
              <a:off x="6064771" y="1080942"/>
              <a:ext cx="1108145" cy="343895"/>
            </a:xfrm>
            <a:prstGeom prst="rect">
              <a:avLst/>
            </a:prstGeom>
            <a:solidFill>
              <a:schemeClr val="accent4">
                <a:lumMod val="20000"/>
                <a:lumOff val="80000"/>
              </a:schemeClr>
            </a:solidFill>
          </p:spPr>
          <p:txBody>
            <a:bodyPr wrap="square" rtlCol="0">
              <a:spAutoFit/>
            </a:bodyPr>
            <a:lstStyle/>
            <a:p>
              <a:r>
                <a:rPr lang="en-GB" sz="1600" b="1" noProof="0" dirty="0">
                  <a:solidFill>
                    <a:schemeClr val="bg2">
                      <a:lumMod val="25000"/>
                    </a:schemeClr>
                  </a:solidFill>
                  <a:latin typeface="Calibri" panose="020F0502020204030204" pitchFamily="34" charset="0"/>
                  <a:cs typeface="Calibri" panose="020F0502020204030204" pitchFamily="34" charset="0"/>
                </a:rPr>
                <a:t>SOCIAL</a:t>
              </a:r>
            </a:p>
          </p:txBody>
        </p:sp>
        <p:sp>
          <p:nvSpPr>
            <p:cNvPr id="18" name="TextBox 17">
              <a:extLst>
                <a:ext uri="{FF2B5EF4-FFF2-40B4-BE49-F238E27FC236}">
                  <a16:creationId xmlns:a16="http://schemas.microsoft.com/office/drawing/2014/main" id="{5A5B102D-7205-C4FE-18EE-E7B5F50ABB5E}"/>
                </a:ext>
              </a:extLst>
            </p:cNvPr>
            <p:cNvSpPr txBox="1"/>
            <p:nvPr/>
          </p:nvSpPr>
          <p:spPr>
            <a:xfrm>
              <a:off x="7764214" y="920666"/>
              <a:ext cx="1914788" cy="467972"/>
            </a:xfrm>
            <a:prstGeom prst="rect">
              <a:avLst/>
            </a:prstGeom>
            <a:solidFill>
              <a:schemeClr val="accent4">
                <a:lumMod val="20000"/>
                <a:lumOff val="80000"/>
              </a:schemeClr>
            </a:solidFill>
          </p:spPr>
          <p:txBody>
            <a:bodyPr wrap="square" rtlCol="0">
              <a:spAutoFit/>
            </a:bodyPr>
            <a:lstStyle/>
            <a:p>
              <a:pPr>
                <a:lnSpc>
                  <a:spcPts val="1420"/>
                </a:lnSpc>
              </a:pPr>
              <a:r>
                <a:rPr lang="en-GB" sz="1600" b="1" noProof="0" dirty="0">
                  <a:solidFill>
                    <a:schemeClr val="bg2">
                      <a:lumMod val="25000"/>
                    </a:schemeClr>
                  </a:solidFill>
                  <a:latin typeface="Calibri" panose="020F0502020204030204" pitchFamily="34" charset="0"/>
                  <a:cs typeface="Calibri" panose="020F0502020204030204" pitchFamily="34" charset="0"/>
                </a:rPr>
                <a:t>CLIMATE CHANGE &amp; </a:t>
              </a:r>
            </a:p>
            <a:p>
              <a:pPr>
                <a:lnSpc>
                  <a:spcPts val="1420"/>
                </a:lnSpc>
              </a:pPr>
              <a:r>
                <a:rPr lang="en-GB" sz="1600" b="1" noProof="0" dirty="0">
                  <a:solidFill>
                    <a:schemeClr val="bg2">
                      <a:lumMod val="25000"/>
                    </a:schemeClr>
                  </a:solidFill>
                  <a:latin typeface="Calibri" panose="020F0502020204030204" pitchFamily="34" charset="0"/>
                  <a:cs typeface="Calibri" panose="020F0502020204030204" pitchFamily="34" charset="0"/>
                </a:rPr>
                <a:t>ENVIRONMENT</a:t>
              </a:r>
            </a:p>
          </p:txBody>
        </p:sp>
        <p:sp>
          <p:nvSpPr>
            <p:cNvPr id="19" name="TextBox 18">
              <a:extLst>
                <a:ext uri="{FF2B5EF4-FFF2-40B4-BE49-F238E27FC236}">
                  <a16:creationId xmlns:a16="http://schemas.microsoft.com/office/drawing/2014/main" id="{D22CFCEE-D5BE-3B0F-CBB1-D6F244831B66}"/>
                </a:ext>
              </a:extLst>
            </p:cNvPr>
            <p:cNvSpPr txBox="1"/>
            <p:nvPr/>
          </p:nvSpPr>
          <p:spPr>
            <a:xfrm>
              <a:off x="10577583" y="3262266"/>
              <a:ext cx="1291742" cy="285602"/>
            </a:xfrm>
            <a:prstGeom prst="rect">
              <a:avLst/>
            </a:prstGeom>
            <a:solidFill>
              <a:schemeClr val="accent4">
                <a:lumMod val="20000"/>
                <a:lumOff val="80000"/>
              </a:schemeClr>
            </a:solidFill>
          </p:spPr>
          <p:txBody>
            <a:bodyPr wrap="square" rtlCol="0">
              <a:spAutoFit/>
            </a:bodyPr>
            <a:lstStyle/>
            <a:p>
              <a:pPr algn="r">
                <a:lnSpc>
                  <a:spcPts val="1420"/>
                </a:lnSpc>
              </a:pPr>
              <a:r>
                <a:rPr lang="en-GB" sz="1600" b="1" noProof="0" dirty="0">
                  <a:solidFill>
                    <a:schemeClr val="bg2">
                      <a:lumMod val="25000"/>
                    </a:schemeClr>
                  </a:solidFill>
                  <a:latin typeface="Calibri" panose="020F0502020204030204" pitchFamily="34" charset="0"/>
                  <a:cs typeface="Calibri" panose="020F0502020204030204" pitchFamily="34" charset="0"/>
                </a:rPr>
                <a:t>ECONOMIC</a:t>
              </a:r>
            </a:p>
          </p:txBody>
        </p:sp>
        <p:sp>
          <p:nvSpPr>
            <p:cNvPr id="20" name="TextBox 19">
              <a:extLst>
                <a:ext uri="{FF2B5EF4-FFF2-40B4-BE49-F238E27FC236}">
                  <a16:creationId xmlns:a16="http://schemas.microsoft.com/office/drawing/2014/main" id="{BB54E379-4871-00C5-6E87-1C18ACCFBA86}"/>
                </a:ext>
              </a:extLst>
            </p:cNvPr>
            <p:cNvSpPr txBox="1"/>
            <p:nvPr/>
          </p:nvSpPr>
          <p:spPr>
            <a:xfrm>
              <a:off x="9376279" y="5375197"/>
              <a:ext cx="1449171" cy="467972"/>
            </a:xfrm>
            <a:prstGeom prst="rect">
              <a:avLst/>
            </a:prstGeom>
            <a:solidFill>
              <a:schemeClr val="accent4">
                <a:lumMod val="20000"/>
                <a:lumOff val="80000"/>
              </a:schemeClr>
            </a:solidFill>
          </p:spPr>
          <p:txBody>
            <a:bodyPr wrap="square" rtlCol="0">
              <a:spAutoFit/>
            </a:bodyPr>
            <a:lstStyle/>
            <a:p>
              <a:pPr algn="r">
                <a:lnSpc>
                  <a:spcPts val="1420"/>
                </a:lnSpc>
              </a:pPr>
              <a:r>
                <a:rPr lang="en-GB" sz="1600" b="1" noProof="0" dirty="0">
                  <a:solidFill>
                    <a:schemeClr val="bg2">
                      <a:lumMod val="25000"/>
                    </a:schemeClr>
                  </a:solidFill>
                  <a:latin typeface="Calibri" panose="020F0502020204030204" pitchFamily="34" charset="0"/>
                  <a:cs typeface="Calibri" panose="020F0502020204030204" pitchFamily="34" charset="0"/>
                </a:rPr>
                <a:t>INNOVATION &amp; AI</a:t>
              </a:r>
            </a:p>
          </p:txBody>
        </p:sp>
        <p:sp>
          <p:nvSpPr>
            <p:cNvPr id="29" name="TextBox 28">
              <a:extLst>
                <a:ext uri="{FF2B5EF4-FFF2-40B4-BE49-F238E27FC236}">
                  <a16:creationId xmlns:a16="http://schemas.microsoft.com/office/drawing/2014/main" id="{E2988C48-88BF-3803-4B67-1B8C17641577}"/>
                </a:ext>
              </a:extLst>
            </p:cNvPr>
            <p:cNvSpPr txBox="1"/>
            <p:nvPr/>
          </p:nvSpPr>
          <p:spPr>
            <a:xfrm>
              <a:off x="6000604" y="5456766"/>
              <a:ext cx="1507102" cy="467972"/>
            </a:xfrm>
            <a:prstGeom prst="rect">
              <a:avLst/>
            </a:prstGeom>
            <a:solidFill>
              <a:schemeClr val="accent4">
                <a:lumMod val="20000"/>
                <a:lumOff val="80000"/>
              </a:schemeClr>
            </a:solidFill>
          </p:spPr>
          <p:txBody>
            <a:bodyPr wrap="square" rtlCol="0">
              <a:spAutoFit/>
            </a:bodyPr>
            <a:lstStyle/>
            <a:p>
              <a:pPr>
                <a:lnSpc>
                  <a:spcPts val="1420"/>
                </a:lnSpc>
              </a:pPr>
              <a:r>
                <a:rPr lang="en-GB" sz="1600" b="1" noProof="0" dirty="0">
                  <a:solidFill>
                    <a:schemeClr val="bg2">
                      <a:lumMod val="25000"/>
                    </a:schemeClr>
                  </a:solidFill>
                  <a:latin typeface="Calibri" panose="020F0502020204030204" pitchFamily="34" charset="0"/>
                  <a:cs typeface="Calibri" panose="020F0502020204030204" pitchFamily="34" charset="0"/>
                </a:rPr>
                <a:t>PUBLIC  SERVICES &amp; PA</a:t>
              </a:r>
            </a:p>
          </p:txBody>
        </p:sp>
        <p:sp>
          <p:nvSpPr>
            <p:cNvPr id="30" name="TextBox 29">
              <a:extLst>
                <a:ext uri="{FF2B5EF4-FFF2-40B4-BE49-F238E27FC236}">
                  <a16:creationId xmlns:a16="http://schemas.microsoft.com/office/drawing/2014/main" id="{0B71C947-EB5E-26AF-46B7-938378C90174}"/>
                </a:ext>
              </a:extLst>
            </p:cNvPr>
            <p:cNvSpPr txBox="1"/>
            <p:nvPr/>
          </p:nvSpPr>
          <p:spPr>
            <a:xfrm>
              <a:off x="4860757" y="3339197"/>
              <a:ext cx="895117" cy="285602"/>
            </a:xfrm>
            <a:prstGeom prst="rect">
              <a:avLst/>
            </a:prstGeom>
            <a:solidFill>
              <a:schemeClr val="accent4">
                <a:lumMod val="20000"/>
                <a:lumOff val="80000"/>
              </a:schemeClr>
            </a:solidFill>
          </p:spPr>
          <p:txBody>
            <a:bodyPr wrap="square" rtlCol="0">
              <a:spAutoFit/>
            </a:bodyPr>
            <a:lstStyle/>
            <a:p>
              <a:pPr>
                <a:lnSpc>
                  <a:spcPts val="1420"/>
                </a:lnSpc>
              </a:pPr>
              <a:r>
                <a:rPr lang="en-GB" sz="1600" b="1" noProof="0" dirty="0">
                  <a:solidFill>
                    <a:schemeClr val="bg2">
                      <a:lumMod val="25000"/>
                    </a:schemeClr>
                  </a:solidFill>
                  <a:latin typeface="Calibri" panose="020F0502020204030204" pitchFamily="34" charset="0"/>
                  <a:cs typeface="Calibri" panose="020F0502020204030204" pitchFamily="34" charset="0"/>
                </a:rPr>
                <a:t>REUSE</a:t>
              </a:r>
            </a:p>
          </p:txBody>
        </p:sp>
        <p:sp>
          <p:nvSpPr>
            <p:cNvPr id="38" name="Oval 37">
              <a:extLst>
                <a:ext uri="{FF2B5EF4-FFF2-40B4-BE49-F238E27FC236}">
                  <a16:creationId xmlns:a16="http://schemas.microsoft.com/office/drawing/2014/main" id="{67E2F467-FA59-C0EF-CF2B-EBD3BC1B53EA}"/>
                </a:ext>
              </a:extLst>
            </p:cNvPr>
            <p:cNvSpPr/>
            <p:nvPr/>
          </p:nvSpPr>
          <p:spPr bwMode="auto">
            <a:xfrm>
              <a:off x="6830826" y="2011999"/>
              <a:ext cx="2764653" cy="2764653"/>
            </a:xfrm>
            <a:prstGeom prst="ellipse">
              <a:avLst/>
            </a:prstGeom>
            <a:gradFill flip="none" rotWithShape="1">
              <a:gsLst>
                <a:gs pos="100000">
                  <a:schemeClr val="accent4">
                    <a:satMod val="103000"/>
                    <a:lumMod val="102000"/>
                    <a:tint val="94000"/>
                  </a:schemeClr>
                </a:gs>
                <a:gs pos="51000">
                  <a:schemeClr val="accent4">
                    <a:lumMod val="60000"/>
                    <a:lumOff val="40000"/>
                  </a:schemeClr>
                </a:gs>
                <a:gs pos="0">
                  <a:schemeClr val="accent4">
                    <a:lumMod val="75000"/>
                  </a:schemeClr>
                </a:gs>
              </a:gsLst>
              <a:path path="circle">
                <a:fillToRect l="100000" t="100000"/>
              </a:path>
              <a:tileRect r="-100000" b="-100000"/>
            </a:gradFill>
          </p:spPr>
          <p:style>
            <a:lnRef idx="1">
              <a:schemeClr val="accent4"/>
            </a:lnRef>
            <a:fillRef idx="3">
              <a:schemeClr val="accent4"/>
            </a:fillRef>
            <a:effectRef idx="2">
              <a:schemeClr val="accent4"/>
            </a:effectRef>
            <a:fontRef idx="minor">
              <a:schemeClr val="lt1"/>
            </a:fontRef>
          </p:style>
          <p:txBody>
            <a:bodyPr/>
            <a:lstStyle/>
            <a:p>
              <a:endParaRPr lang="en-GB" noProof="0" dirty="0">
                <a:solidFill>
                  <a:schemeClr val="accent4"/>
                </a:solidFill>
                <a:latin typeface="Calibri" panose="020F0502020204030204" pitchFamily="34" charset="0"/>
                <a:cs typeface="Calibri" panose="020F0502020204030204" pitchFamily="34" charset="0"/>
              </a:endParaRPr>
            </a:p>
          </p:txBody>
        </p:sp>
        <p:sp>
          <p:nvSpPr>
            <p:cNvPr id="39" name="Google Shape;258;p41">
              <a:extLst>
                <a:ext uri="{FF2B5EF4-FFF2-40B4-BE49-F238E27FC236}">
                  <a16:creationId xmlns:a16="http://schemas.microsoft.com/office/drawing/2014/main" id="{10D5A1BF-6E92-127C-D7E9-C4DCB9F1CE7C}"/>
                </a:ext>
              </a:extLst>
            </p:cNvPr>
            <p:cNvSpPr txBox="1"/>
            <p:nvPr/>
          </p:nvSpPr>
          <p:spPr bwMode="auto">
            <a:xfrm>
              <a:off x="6846868" y="2812553"/>
              <a:ext cx="2697853" cy="1266561"/>
            </a:xfrm>
            <a:prstGeom prst="rect">
              <a:avLst/>
            </a:prstGeom>
            <a:noFill/>
            <a:ln>
              <a:noFill/>
            </a:ln>
          </p:spPr>
          <p:txBody>
            <a:bodyPr spcFirstLastPara="1" wrap="square" lIns="0" tIns="0" rIns="0" bIns="0" anchor="t" anchorCtr="0">
              <a:noAutofit/>
            </a:bodyPr>
            <a:lstStyle/>
            <a:p>
              <a:pPr algn="ctr">
                <a:defRPr/>
              </a:pPr>
              <a:r>
                <a:rPr lang="en-GB" sz="3400" noProof="0" dirty="0">
                  <a:latin typeface="Calibri" panose="020F0502020204030204" pitchFamily="34" charset="0"/>
                  <a:ea typeface="Quicksand Bold"/>
                  <a:cs typeface="Calibri" panose="020F0502020204030204" pitchFamily="34" charset="0"/>
                </a:rPr>
                <a:t>High-value</a:t>
              </a:r>
              <a:endParaRPr lang="en-GB" sz="3400" noProof="0" dirty="0">
                <a:latin typeface="Calibri" panose="020F0502020204030204" pitchFamily="34" charset="0"/>
                <a:cs typeface="Calibri" panose="020F0502020204030204" pitchFamily="34" charset="0"/>
              </a:endParaRPr>
            </a:p>
            <a:p>
              <a:pPr algn="ctr">
                <a:defRPr/>
              </a:pPr>
              <a:r>
                <a:rPr lang="en-GB" sz="3400" noProof="0" dirty="0">
                  <a:latin typeface="Calibri" panose="020F0502020204030204" pitchFamily="34" charset="0"/>
                  <a:ea typeface="Quicksand Bold"/>
                  <a:cs typeface="Calibri" panose="020F0502020204030204" pitchFamily="34" charset="0"/>
                </a:rPr>
                <a:t>Dataset</a:t>
              </a:r>
              <a:endParaRPr lang="en-GB" sz="3400" noProof="0" dirty="0">
                <a:latin typeface="Calibri" panose="020F0502020204030204" pitchFamily="34" charset="0"/>
                <a:cs typeface="Calibri" panose="020F0502020204030204" pitchFamily="34" charset="0"/>
              </a:endParaRPr>
            </a:p>
          </p:txBody>
        </p:sp>
        <p:sp>
          <p:nvSpPr>
            <p:cNvPr id="40" name="Oval 39">
              <a:extLst>
                <a:ext uri="{FF2B5EF4-FFF2-40B4-BE49-F238E27FC236}">
                  <a16:creationId xmlns:a16="http://schemas.microsoft.com/office/drawing/2014/main" id="{0D139F24-C4C0-C647-D66D-7A4190038159}"/>
                </a:ext>
              </a:extLst>
            </p:cNvPr>
            <p:cNvSpPr/>
            <p:nvPr/>
          </p:nvSpPr>
          <p:spPr>
            <a:xfrm>
              <a:off x="9239921" y="1123131"/>
              <a:ext cx="304800" cy="304800"/>
            </a:xfrm>
            <a:prstGeom prst="ellipse">
              <a:avLst/>
            </a:prstGeom>
            <a:gradFill flip="none" rotWithShape="1">
              <a:gsLst>
                <a:gs pos="0">
                  <a:schemeClr val="accent4">
                    <a:lumMod val="67000"/>
                  </a:schemeClr>
                </a:gs>
                <a:gs pos="59000">
                  <a:schemeClr val="accent4">
                    <a:lumMod val="75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dirty="0">
                <a:ln>
                  <a:solidFill>
                    <a:schemeClr val="accent6"/>
                  </a:solidFill>
                </a:ln>
                <a:latin typeface="Calibri" panose="020F0502020204030204" pitchFamily="34" charset="0"/>
                <a:cs typeface="Calibri" panose="020F0502020204030204" pitchFamily="34" charset="0"/>
              </a:endParaRPr>
            </a:p>
          </p:txBody>
        </p:sp>
        <p:sp>
          <p:nvSpPr>
            <p:cNvPr id="41" name="Oval 40">
              <a:extLst>
                <a:ext uri="{FF2B5EF4-FFF2-40B4-BE49-F238E27FC236}">
                  <a16:creationId xmlns:a16="http://schemas.microsoft.com/office/drawing/2014/main" id="{87A9EA10-4D90-6383-7092-E9AE906AA8C9}"/>
                </a:ext>
              </a:extLst>
            </p:cNvPr>
            <p:cNvSpPr/>
            <p:nvPr/>
          </p:nvSpPr>
          <p:spPr>
            <a:xfrm>
              <a:off x="6824301" y="1123131"/>
              <a:ext cx="304800" cy="304800"/>
            </a:xfrm>
            <a:prstGeom prst="ellipse">
              <a:avLst/>
            </a:prstGeom>
            <a:gradFill flip="none" rotWithShape="1">
              <a:gsLst>
                <a:gs pos="0">
                  <a:schemeClr val="accent4">
                    <a:lumMod val="67000"/>
                  </a:schemeClr>
                </a:gs>
                <a:gs pos="59000">
                  <a:schemeClr val="accent4">
                    <a:lumMod val="75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dirty="0">
                <a:ln>
                  <a:solidFill>
                    <a:schemeClr val="accent6"/>
                  </a:solidFill>
                </a:ln>
                <a:latin typeface="Calibri" panose="020F0502020204030204" pitchFamily="34" charset="0"/>
                <a:cs typeface="Calibri" panose="020F0502020204030204" pitchFamily="34" charset="0"/>
              </a:endParaRPr>
            </a:p>
          </p:txBody>
        </p:sp>
        <p:sp>
          <p:nvSpPr>
            <p:cNvPr id="42" name="Oval 41">
              <a:extLst>
                <a:ext uri="{FF2B5EF4-FFF2-40B4-BE49-F238E27FC236}">
                  <a16:creationId xmlns:a16="http://schemas.microsoft.com/office/drawing/2014/main" id="{7AEA71FD-831F-5D20-34AE-DFBC78C34BDD}"/>
                </a:ext>
              </a:extLst>
            </p:cNvPr>
            <p:cNvSpPr/>
            <p:nvPr/>
          </p:nvSpPr>
          <p:spPr>
            <a:xfrm>
              <a:off x="5584674" y="3240609"/>
              <a:ext cx="304800" cy="304800"/>
            </a:xfrm>
            <a:prstGeom prst="ellipse">
              <a:avLst/>
            </a:prstGeom>
            <a:gradFill flip="none" rotWithShape="1">
              <a:gsLst>
                <a:gs pos="0">
                  <a:schemeClr val="accent4">
                    <a:lumMod val="67000"/>
                  </a:schemeClr>
                </a:gs>
                <a:gs pos="59000">
                  <a:schemeClr val="accent4">
                    <a:lumMod val="75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dirty="0">
                <a:ln>
                  <a:solidFill>
                    <a:schemeClr val="accent6"/>
                  </a:solidFill>
                </a:ln>
                <a:latin typeface="Calibri" panose="020F0502020204030204" pitchFamily="34" charset="0"/>
                <a:cs typeface="Calibri" panose="020F0502020204030204" pitchFamily="34" charset="0"/>
              </a:endParaRPr>
            </a:p>
          </p:txBody>
        </p:sp>
        <p:sp>
          <p:nvSpPr>
            <p:cNvPr id="43" name="Oval 42">
              <a:extLst>
                <a:ext uri="{FF2B5EF4-FFF2-40B4-BE49-F238E27FC236}">
                  <a16:creationId xmlns:a16="http://schemas.microsoft.com/office/drawing/2014/main" id="{020350CC-8082-35DD-8363-17F1F64EA3D8}"/>
                </a:ext>
              </a:extLst>
            </p:cNvPr>
            <p:cNvSpPr/>
            <p:nvPr/>
          </p:nvSpPr>
          <p:spPr>
            <a:xfrm>
              <a:off x="6795578" y="5358088"/>
              <a:ext cx="304800" cy="304800"/>
            </a:xfrm>
            <a:prstGeom prst="ellipse">
              <a:avLst/>
            </a:prstGeom>
            <a:gradFill flip="none" rotWithShape="1">
              <a:gsLst>
                <a:gs pos="0">
                  <a:schemeClr val="accent4">
                    <a:lumMod val="67000"/>
                  </a:schemeClr>
                </a:gs>
                <a:gs pos="59000">
                  <a:schemeClr val="accent4">
                    <a:lumMod val="75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dirty="0">
                <a:ln>
                  <a:solidFill>
                    <a:schemeClr val="accent6"/>
                  </a:solidFill>
                </a:ln>
                <a:latin typeface="Calibri" panose="020F0502020204030204" pitchFamily="34" charset="0"/>
                <a:cs typeface="Calibri" panose="020F0502020204030204" pitchFamily="34" charset="0"/>
              </a:endParaRPr>
            </a:p>
          </p:txBody>
        </p:sp>
        <p:sp>
          <p:nvSpPr>
            <p:cNvPr id="44" name="Oval 43">
              <a:extLst>
                <a:ext uri="{FF2B5EF4-FFF2-40B4-BE49-F238E27FC236}">
                  <a16:creationId xmlns:a16="http://schemas.microsoft.com/office/drawing/2014/main" id="{525D7555-DD01-51A8-088A-2118DB132249}"/>
                </a:ext>
              </a:extLst>
            </p:cNvPr>
            <p:cNvSpPr/>
            <p:nvPr/>
          </p:nvSpPr>
          <p:spPr>
            <a:xfrm>
              <a:off x="9268166" y="5364544"/>
              <a:ext cx="304800" cy="304800"/>
            </a:xfrm>
            <a:prstGeom prst="ellipse">
              <a:avLst/>
            </a:prstGeom>
            <a:gradFill flip="none" rotWithShape="1">
              <a:gsLst>
                <a:gs pos="0">
                  <a:schemeClr val="accent4">
                    <a:lumMod val="67000"/>
                  </a:schemeClr>
                </a:gs>
                <a:gs pos="59000">
                  <a:schemeClr val="accent4">
                    <a:lumMod val="75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dirty="0">
                <a:ln>
                  <a:solidFill>
                    <a:schemeClr val="accent6"/>
                  </a:solidFill>
                </a:ln>
                <a:latin typeface="Calibri" panose="020F0502020204030204" pitchFamily="34" charset="0"/>
                <a:cs typeface="Calibri" panose="020F0502020204030204" pitchFamily="34" charset="0"/>
              </a:endParaRPr>
            </a:p>
          </p:txBody>
        </p:sp>
        <p:sp>
          <p:nvSpPr>
            <p:cNvPr id="45" name="Oval 44">
              <a:extLst>
                <a:ext uri="{FF2B5EF4-FFF2-40B4-BE49-F238E27FC236}">
                  <a16:creationId xmlns:a16="http://schemas.microsoft.com/office/drawing/2014/main" id="{2BA37D81-F1CA-0F4F-2CDC-D7C7DB51B862}"/>
                </a:ext>
              </a:extLst>
            </p:cNvPr>
            <p:cNvSpPr/>
            <p:nvPr/>
          </p:nvSpPr>
          <p:spPr>
            <a:xfrm>
              <a:off x="10479257" y="3287277"/>
              <a:ext cx="304800" cy="296206"/>
            </a:xfrm>
            <a:prstGeom prst="ellipse">
              <a:avLst/>
            </a:prstGeom>
            <a:gradFill flip="none" rotWithShape="1">
              <a:gsLst>
                <a:gs pos="0">
                  <a:schemeClr val="accent4">
                    <a:lumMod val="67000"/>
                  </a:schemeClr>
                </a:gs>
                <a:gs pos="59000">
                  <a:schemeClr val="accent4">
                    <a:lumMod val="75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dirty="0">
                <a:ln>
                  <a:solidFill>
                    <a:schemeClr val="accent6"/>
                  </a:solidFill>
                </a:ln>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592715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4B7CB50-390E-B8E5-E778-0CC0702EC0C2}"/>
            </a:ext>
          </a:extLst>
        </p:cNvPr>
        <p:cNvGrpSpPr/>
        <p:nvPr/>
      </p:nvGrpSpPr>
      <p:grpSpPr bwMode="auto">
        <a:xfrm>
          <a:off x="0" y="0"/>
          <a:ext cx="0" cy="0"/>
          <a:chOff x="0" y="0"/>
          <a:chExt cx="0" cy="0"/>
        </a:xfrm>
      </p:grpSpPr>
      <p:grpSp>
        <p:nvGrpSpPr>
          <p:cNvPr id="5" name="Group 4">
            <a:extLst>
              <a:ext uri="{FF2B5EF4-FFF2-40B4-BE49-F238E27FC236}">
                <a16:creationId xmlns:a16="http://schemas.microsoft.com/office/drawing/2014/main" id="{750EB677-DE82-BB34-81A6-E874DFBD534F}"/>
              </a:ext>
            </a:extLst>
          </p:cNvPr>
          <p:cNvGrpSpPr/>
          <p:nvPr/>
        </p:nvGrpSpPr>
        <p:grpSpPr>
          <a:xfrm>
            <a:off x="4768681" y="-55996"/>
            <a:ext cx="7275250" cy="6548871"/>
            <a:chOff x="4526902" y="62028"/>
            <a:chExt cx="7390019" cy="6652181"/>
          </a:xfrm>
        </p:grpSpPr>
        <p:pic>
          <p:nvPicPr>
            <p:cNvPr id="6" name="Picture 5">
              <a:extLst>
                <a:ext uri="{FF2B5EF4-FFF2-40B4-BE49-F238E27FC236}">
                  <a16:creationId xmlns:a16="http://schemas.microsoft.com/office/drawing/2014/main" id="{5FC96A1A-B7EE-FEF1-F55A-63DF8791216E}"/>
                </a:ext>
              </a:extLst>
            </p:cNvPr>
            <p:cNvPicPr>
              <a:picLocks noChangeAspect="1"/>
            </p:cNvPicPr>
            <p:nvPr/>
          </p:nvPicPr>
          <p:blipFill rotWithShape="1">
            <a:blip r:embed="rId3">
              <a:duotone>
                <a:prstClr val="black"/>
                <a:schemeClr val="accent3">
                  <a:tint val="45000"/>
                  <a:satMod val="400000"/>
                </a:schemeClr>
              </a:duotone>
            </a:blip>
            <a:srcRect l="31259" t="25550" r="20532" b="26007"/>
            <a:stretch/>
          </p:blipFill>
          <p:spPr bwMode="auto">
            <a:xfrm>
              <a:off x="5814723" y="1092930"/>
              <a:ext cx="4967920" cy="4569958"/>
            </a:xfrm>
            <a:prstGeom prst="ellipse">
              <a:avLst/>
            </a:prstGeom>
            <a:ln w="63500" cap="rnd">
              <a:noFill/>
            </a:ln>
            <a:effectLst/>
          </p:spPr>
        </p:pic>
        <p:sp>
          <p:nvSpPr>
            <p:cNvPr id="7" name="Oval 6">
              <a:extLst>
                <a:ext uri="{FF2B5EF4-FFF2-40B4-BE49-F238E27FC236}">
                  <a16:creationId xmlns:a16="http://schemas.microsoft.com/office/drawing/2014/main" id="{B4720BAD-5DE6-4227-414F-F038FA2CAC89}"/>
                </a:ext>
              </a:extLst>
            </p:cNvPr>
            <p:cNvSpPr/>
            <p:nvPr/>
          </p:nvSpPr>
          <p:spPr>
            <a:xfrm>
              <a:off x="5747245" y="940530"/>
              <a:ext cx="4888444" cy="4888444"/>
            </a:xfrm>
            <a:prstGeom prst="ellipse">
              <a:avLst/>
            </a:prstGeom>
            <a:noFill/>
            <a:ln w="22225">
              <a:solidFill>
                <a:schemeClr val="bg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Calibri" panose="020F0502020204030204" pitchFamily="34" charset="0"/>
                <a:cs typeface="Calibri" panose="020F0502020204030204" pitchFamily="34" charset="0"/>
              </a:endParaRPr>
            </a:p>
          </p:txBody>
        </p:sp>
        <p:sp>
          <p:nvSpPr>
            <p:cNvPr id="8" name="Oval 7">
              <a:extLst>
                <a:ext uri="{FF2B5EF4-FFF2-40B4-BE49-F238E27FC236}">
                  <a16:creationId xmlns:a16="http://schemas.microsoft.com/office/drawing/2014/main" id="{DE5AC79B-2D43-D8B7-8D9C-20CFDAD0D081}"/>
                </a:ext>
              </a:extLst>
            </p:cNvPr>
            <p:cNvSpPr/>
            <p:nvPr/>
          </p:nvSpPr>
          <p:spPr>
            <a:xfrm>
              <a:off x="5048583" y="214428"/>
              <a:ext cx="6306255" cy="6362835"/>
            </a:xfrm>
            <a:prstGeom prst="ellipse">
              <a:avLst/>
            </a:prstGeom>
            <a:noFill/>
            <a:ln w="22225">
              <a:solidFill>
                <a:schemeClr val="bg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81317D60-A013-A96C-966E-F4EF90D030A3}"/>
                </a:ext>
              </a:extLst>
            </p:cNvPr>
            <p:cNvSpPr txBox="1"/>
            <p:nvPr/>
          </p:nvSpPr>
          <p:spPr>
            <a:xfrm>
              <a:off x="6064771" y="1080942"/>
              <a:ext cx="1108145" cy="343895"/>
            </a:xfrm>
            <a:prstGeom prst="rect">
              <a:avLst/>
            </a:prstGeom>
            <a:solidFill>
              <a:schemeClr val="accent4">
                <a:lumMod val="20000"/>
                <a:lumOff val="80000"/>
              </a:schemeClr>
            </a:solidFill>
          </p:spPr>
          <p:txBody>
            <a:bodyPr wrap="square" rtlCol="0">
              <a:spAutoFit/>
            </a:bodyPr>
            <a:lstStyle/>
            <a:p>
              <a:r>
                <a:rPr lang="en-GB" sz="1600" b="1" noProof="0" dirty="0">
                  <a:solidFill>
                    <a:schemeClr val="bg2">
                      <a:lumMod val="25000"/>
                    </a:schemeClr>
                  </a:solidFill>
                  <a:latin typeface="Calibri" panose="020F0502020204030204" pitchFamily="34" charset="0"/>
                  <a:cs typeface="Calibri" panose="020F0502020204030204" pitchFamily="34" charset="0"/>
                </a:rPr>
                <a:t>SOCIAL</a:t>
              </a:r>
            </a:p>
          </p:txBody>
        </p:sp>
        <p:sp>
          <p:nvSpPr>
            <p:cNvPr id="10" name="TextBox 9">
              <a:extLst>
                <a:ext uri="{FF2B5EF4-FFF2-40B4-BE49-F238E27FC236}">
                  <a16:creationId xmlns:a16="http://schemas.microsoft.com/office/drawing/2014/main" id="{B8F34746-3CDF-8E7C-2A51-CDADD9AD1BEC}"/>
                </a:ext>
              </a:extLst>
            </p:cNvPr>
            <p:cNvSpPr txBox="1"/>
            <p:nvPr/>
          </p:nvSpPr>
          <p:spPr>
            <a:xfrm>
              <a:off x="7764214" y="920666"/>
              <a:ext cx="1914788" cy="467972"/>
            </a:xfrm>
            <a:prstGeom prst="rect">
              <a:avLst/>
            </a:prstGeom>
            <a:solidFill>
              <a:schemeClr val="accent4">
                <a:lumMod val="20000"/>
                <a:lumOff val="80000"/>
              </a:schemeClr>
            </a:solidFill>
          </p:spPr>
          <p:txBody>
            <a:bodyPr wrap="square" rtlCol="0">
              <a:spAutoFit/>
            </a:bodyPr>
            <a:lstStyle/>
            <a:p>
              <a:pPr>
                <a:lnSpc>
                  <a:spcPts val="1420"/>
                </a:lnSpc>
              </a:pPr>
              <a:r>
                <a:rPr lang="en-GB" sz="1600" b="1" noProof="0" dirty="0">
                  <a:solidFill>
                    <a:schemeClr val="bg2">
                      <a:lumMod val="25000"/>
                    </a:schemeClr>
                  </a:solidFill>
                  <a:latin typeface="Calibri" panose="020F0502020204030204" pitchFamily="34" charset="0"/>
                  <a:cs typeface="Calibri" panose="020F0502020204030204" pitchFamily="34" charset="0"/>
                </a:rPr>
                <a:t>CLIMATE CHANGE &amp; </a:t>
              </a:r>
            </a:p>
            <a:p>
              <a:pPr>
                <a:lnSpc>
                  <a:spcPts val="1420"/>
                </a:lnSpc>
              </a:pPr>
              <a:r>
                <a:rPr lang="en-GB" sz="1600" b="1" noProof="0" dirty="0">
                  <a:solidFill>
                    <a:schemeClr val="bg2">
                      <a:lumMod val="25000"/>
                    </a:schemeClr>
                  </a:solidFill>
                  <a:latin typeface="Calibri" panose="020F0502020204030204" pitchFamily="34" charset="0"/>
                  <a:cs typeface="Calibri" panose="020F0502020204030204" pitchFamily="34" charset="0"/>
                </a:rPr>
                <a:t>ENVIRONMENT</a:t>
              </a:r>
            </a:p>
          </p:txBody>
        </p:sp>
        <p:sp>
          <p:nvSpPr>
            <p:cNvPr id="11" name="TextBox 10">
              <a:extLst>
                <a:ext uri="{FF2B5EF4-FFF2-40B4-BE49-F238E27FC236}">
                  <a16:creationId xmlns:a16="http://schemas.microsoft.com/office/drawing/2014/main" id="{D84BBF0B-1834-F736-9B33-1658F1EF1C66}"/>
                </a:ext>
              </a:extLst>
            </p:cNvPr>
            <p:cNvSpPr txBox="1"/>
            <p:nvPr/>
          </p:nvSpPr>
          <p:spPr>
            <a:xfrm>
              <a:off x="10577583" y="3262266"/>
              <a:ext cx="1291742" cy="285602"/>
            </a:xfrm>
            <a:prstGeom prst="rect">
              <a:avLst/>
            </a:prstGeom>
            <a:solidFill>
              <a:schemeClr val="accent4">
                <a:lumMod val="20000"/>
                <a:lumOff val="80000"/>
              </a:schemeClr>
            </a:solidFill>
          </p:spPr>
          <p:txBody>
            <a:bodyPr wrap="square" rtlCol="0">
              <a:spAutoFit/>
            </a:bodyPr>
            <a:lstStyle/>
            <a:p>
              <a:pPr algn="r">
                <a:lnSpc>
                  <a:spcPts val="1420"/>
                </a:lnSpc>
              </a:pPr>
              <a:r>
                <a:rPr lang="en-GB" sz="1600" b="1" noProof="0" dirty="0">
                  <a:solidFill>
                    <a:schemeClr val="bg2">
                      <a:lumMod val="25000"/>
                    </a:schemeClr>
                  </a:solidFill>
                  <a:latin typeface="Calibri" panose="020F0502020204030204" pitchFamily="34" charset="0"/>
                  <a:cs typeface="Calibri" panose="020F0502020204030204" pitchFamily="34" charset="0"/>
                </a:rPr>
                <a:t>ECONOMIC</a:t>
              </a:r>
            </a:p>
          </p:txBody>
        </p:sp>
        <p:sp>
          <p:nvSpPr>
            <p:cNvPr id="12" name="TextBox 11">
              <a:extLst>
                <a:ext uri="{FF2B5EF4-FFF2-40B4-BE49-F238E27FC236}">
                  <a16:creationId xmlns:a16="http://schemas.microsoft.com/office/drawing/2014/main" id="{40972C41-A784-69D8-5593-BD53BB23F97C}"/>
                </a:ext>
              </a:extLst>
            </p:cNvPr>
            <p:cNvSpPr txBox="1"/>
            <p:nvPr/>
          </p:nvSpPr>
          <p:spPr>
            <a:xfrm>
              <a:off x="9376279" y="5375197"/>
              <a:ext cx="1449171" cy="467972"/>
            </a:xfrm>
            <a:prstGeom prst="rect">
              <a:avLst/>
            </a:prstGeom>
            <a:solidFill>
              <a:schemeClr val="accent4">
                <a:lumMod val="20000"/>
                <a:lumOff val="80000"/>
              </a:schemeClr>
            </a:solidFill>
          </p:spPr>
          <p:txBody>
            <a:bodyPr wrap="square" rtlCol="0">
              <a:spAutoFit/>
            </a:bodyPr>
            <a:lstStyle/>
            <a:p>
              <a:pPr algn="r">
                <a:lnSpc>
                  <a:spcPts val="1420"/>
                </a:lnSpc>
              </a:pPr>
              <a:r>
                <a:rPr lang="en-GB" sz="1600" b="1" noProof="0" dirty="0">
                  <a:solidFill>
                    <a:schemeClr val="bg2">
                      <a:lumMod val="25000"/>
                    </a:schemeClr>
                  </a:solidFill>
                  <a:latin typeface="Calibri" panose="020F0502020204030204" pitchFamily="34" charset="0"/>
                  <a:cs typeface="Calibri" panose="020F0502020204030204" pitchFamily="34" charset="0"/>
                </a:rPr>
                <a:t>INNOVATION &amp; AI</a:t>
              </a:r>
            </a:p>
          </p:txBody>
        </p:sp>
        <p:sp>
          <p:nvSpPr>
            <p:cNvPr id="13" name="TextBox 12">
              <a:extLst>
                <a:ext uri="{FF2B5EF4-FFF2-40B4-BE49-F238E27FC236}">
                  <a16:creationId xmlns:a16="http://schemas.microsoft.com/office/drawing/2014/main" id="{C6B2DB99-F9F4-21FA-DED9-B70451A0C15C}"/>
                </a:ext>
              </a:extLst>
            </p:cNvPr>
            <p:cNvSpPr txBox="1"/>
            <p:nvPr/>
          </p:nvSpPr>
          <p:spPr>
            <a:xfrm>
              <a:off x="6000604" y="5456766"/>
              <a:ext cx="1507102" cy="467972"/>
            </a:xfrm>
            <a:prstGeom prst="rect">
              <a:avLst/>
            </a:prstGeom>
            <a:solidFill>
              <a:schemeClr val="accent4">
                <a:lumMod val="20000"/>
                <a:lumOff val="80000"/>
              </a:schemeClr>
            </a:solidFill>
          </p:spPr>
          <p:txBody>
            <a:bodyPr wrap="square" rtlCol="0">
              <a:spAutoFit/>
            </a:bodyPr>
            <a:lstStyle/>
            <a:p>
              <a:pPr>
                <a:lnSpc>
                  <a:spcPts val="1420"/>
                </a:lnSpc>
              </a:pPr>
              <a:r>
                <a:rPr lang="en-GB" sz="1600" b="1" noProof="0" dirty="0">
                  <a:solidFill>
                    <a:schemeClr val="bg2">
                      <a:lumMod val="25000"/>
                    </a:schemeClr>
                  </a:solidFill>
                  <a:latin typeface="Calibri" panose="020F0502020204030204" pitchFamily="34" charset="0"/>
                  <a:cs typeface="Calibri" panose="020F0502020204030204" pitchFamily="34" charset="0"/>
                </a:rPr>
                <a:t>PUBLIC  SERVICES &amp; PA</a:t>
              </a:r>
            </a:p>
          </p:txBody>
        </p:sp>
        <p:sp>
          <p:nvSpPr>
            <p:cNvPr id="14" name="TextBox 13">
              <a:extLst>
                <a:ext uri="{FF2B5EF4-FFF2-40B4-BE49-F238E27FC236}">
                  <a16:creationId xmlns:a16="http://schemas.microsoft.com/office/drawing/2014/main" id="{4360EEB5-5C96-D9C6-D088-F20D1C8D88A6}"/>
                </a:ext>
              </a:extLst>
            </p:cNvPr>
            <p:cNvSpPr txBox="1"/>
            <p:nvPr/>
          </p:nvSpPr>
          <p:spPr>
            <a:xfrm>
              <a:off x="4860757" y="3339197"/>
              <a:ext cx="895117" cy="285602"/>
            </a:xfrm>
            <a:prstGeom prst="rect">
              <a:avLst/>
            </a:prstGeom>
            <a:solidFill>
              <a:schemeClr val="accent4">
                <a:lumMod val="20000"/>
                <a:lumOff val="80000"/>
              </a:schemeClr>
            </a:solidFill>
          </p:spPr>
          <p:txBody>
            <a:bodyPr wrap="square" rtlCol="0">
              <a:spAutoFit/>
            </a:bodyPr>
            <a:lstStyle/>
            <a:p>
              <a:pPr>
                <a:lnSpc>
                  <a:spcPts val="1420"/>
                </a:lnSpc>
              </a:pPr>
              <a:r>
                <a:rPr lang="en-GB" sz="1600" b="1" noProof="0" dirty="0">
                  <a:solidFill>
                    <a:schemeClr val="bg2">
                      <a:lumMod val="25000"/>
                    </a:schemeClr>
                  </a:solidFill>
                  <a:latin typeface="Calibri" panose="020F0502020204030204" pitchFamily="34" charset="0"/>
                  <a:cs typeface="Calibri" panose="020F0502020204030204" pitchFamily="34" charset="0"/>
                </a:rPr>
                <a:t>REUSE</a:t>
              </a:r>
            </a:p>
          </p:txBody>
        </p:sp>
        <p:sp>
          <p:nvSpPr>
            <p:cNvPr id="15" name="TextBox 14">
              <a:extLst>
                <a:ext uri="{FF2B5EF4-FFF2-40B4-BE49-F238E27FC236}">
                  <a16:creationId xmlns:a16="http://schemas.microsoft.com/office/drawing/2014/main" id="{4BFFF5F5-C126-5F62-E62B-E00C35E36F8B}"/>
                </a:ext>
              </a:extLst>
            </p:cNvPr>
            <p:cNvSpPr txBox="1"/>
            <p:nvPr/>
          </p:nvSpPr>
          <p:spPr>
            <a:xfrm>
              <a:off x="7105660" y="6067075"/>
              <a:ext cx="2006256" cy="467972"/>
            </a:xfrm>
            <a:prstGeom prst="rect">
              <a:avLst/>
            </a:prstGeom>
            <a:solidFill>
              <a:schemeClr val="accent6">
                <a:lumMod val="20000"/>
                <a:lumOff val="80000"/>
              </a:schemeClr>
            </a:solidFill>
          </p:spPr>
          <p:txBody>
            <a:bodyPr wrap="square" rtlCol="0">
              <a:spAutoFit/>
            </a:bodyPr>
            <a:lstStyle/>
            <a:p>
              <a:pPr algn="ctr">
                <a:lnSpc>
                  <a:spcPts val="1420"/>
                </a:lnSpc>
              </a:pPr>
              <a:r>
                <a:rPr lang="en-GB" sz="1600" b="1" noProof="0" dirty="0">
                  <a:solidFill>
                    <a:schemeClr val="bg2">
                      <a:lumMod val="25000"/>
                    </a:schemeClr>
                  </a:solidFill>
                  <a:latin typeface="Calibri" panose="020F0502020204030204" pitchFamily="34" charset="0"/>
                  <a:cs typeface="Calibri" panose="020F0502020204030204" pitchFamily="34" charset="0"/>
                </a:rPr>
                <a:t>MACHINE-READABLE FORMAT</a:t>
              </a:r>
            </a:p>
          </p:txBody>
        </p:sp>
        <p:sp>
          <p:nvSpPr>
            <p:cNvPr id="16" name="TextBox 15">
              <a:extLst>
                <a:ext uri="{FF2B5EF4-FFF2-40B4-BE49-F238E27FC236}">
                  <a16:creationId xmlns:a16="http://schemas.microsoft.com/office/drawing/2014/main" id="{D7D8BE96-2087-907A-8A14-78DE97BEEF03}"/>
                </a:ext>
              </a:extLst>
            </p:cNvPr>
            <p:cNvSpPr txBox="1"/>
            <p:nvPr/>
          </p:nvSpPr>
          <p:spPr>
            <a:xfrm>
              <a:off x="10290476" y="4561105"/>
              <a:ext cx="1323788" cy="467972"/>
            </a:xfrm>
            <a:prstGeom prst="rect">
              <a:avLst/>
            </a:prstGeom>
            <a:solidFill>
              <a:schemeClr val="accent6">
                <a:lumMod val="20000"/>
                <a:lumOff val="80000"/>
              </a:schemeClr>
            </a:solidFill>
          </p:spPr>
          <p:txBody>
            <a:bodyPr wrap="square" rtlCol="0">
              <a:spAutoFit/>
            </a:bodyPr>
            <a:lstStyle/>
            <a:p>
              <a:pPr algn="ctr">
                <a:lnSpc>
                  <a:spcPts val="1420"/>
                </a:lnSpc>
              </a:pPr>
              <a:r>
                <a:rPr lang="en-GB" sz="1600" b="1" noProof="0" dirty="0">
                  <a:solidFill>
                    <a:schemeClr val="bg2">
                      <a:lumMod val="25000"/>
                    </a:schemeClr>
                  </a:solidFill>
                  <a:latin typeface="Calibri" panose="020F0502020204030204" pitchFamily="34" charset="0"/>
                  <a:cs typeface="Calibri" panose="020F0502020204030204" pitchFamily="34" charset="0"/>
                </a:rPr>
                <a:t>EXTENSIVE METADATA</a:t>
              </a:r>
            </a:p>
          </p:txBody>
        </p:sp>
        <p:sp>
          <p:nvSpPr>
            <p:cNvPr id="17" name="TextBox 16">
              <a:extLst>
                <a:ext uri="{FF2B5EF4-FFF2-40B4-BE49-F238E27FC236}">
                  <a16:creationId xmlns:a16="http://schemas.microsoft.com/office/drawing/2014/main" id="{0CCA182B-B615-05E7-CE6C-FE7484A86FD9}"/>
                </a:ext>
              </a:extLst>
            </p:cNvPr>
            <p:cNvSpPr txBox="1"/>
            <p:nvPr/>
          </p:nvSpPr>
          <p:spPr>
            <a:xfrm>
              <a:off x="4557458" y="4388472"/>
              <a:ext cx="1335607" cy="467972"/>
            </a:xfrm>
            <a:prstGeom prst="rect">
              <a:avLst/>
            </a:prstGeom>
            <a:solidFill>
              <a:schemeClr val="accent6">
                <a:lumMod val="20000"/>
                <a:lumOff val="80000"/>
              </a:schemeClr>
            </a:solidFill>
          </p:spPr>
          <p:txBody>
            <a:bodyPr wrap="square" rtlCol="0">
              <a:spAutoFit/>
            </a:bodyPr>
            <a:lstStyle/>
            <a:p>
              <a:pPr algn="ctr">
                <a:lnSpc>
                  <a:spcPts val="1420"/>
                </a:lnSpc>
              </a:pPr>
              <a:r>
                <a:rPr lang="en-GB" sz="1600" b="1" noProof="0" dirty="0">
                  <a:solidFill>
                    <a:schemeClr val="bg2">
                      <a:lumMod val="25000"/>
                    </a:schemeClr>
                  </a:solidFill>
                  <a:latin typeface="Calibri" panose="020F0502020204030204" pitchFamily="34" charset="0"/>
                  <a:cs typeface="Calibri" panose="020F0502020204030204" pitchFamily="34" charset="0"/>
                </a:rPr>
                <a:t>API &amp; BULK DOWNLOAD</a:t>
              </a:r>
            </a:p>
          </p:txBody>
        </p:sp>
        <p:sp>
          <p:nvSpPr>
            <p:cNvPr id="18" name="TextBox 17">
              <a:extLst>
                <a:ext uri="{FF2B5EF4-FFF2-40B4-BE49-F238E27FC236}">
                  <a16:creationId xmlns:a16="http://schemas.microsoft.com/office/drawing/2014/main" id="{320F7B5C-FB0F-0D62-5515-2F28817E0B18}"/>
                </a:ext>
              </a:extLst>
            </p:cNvPr>
            <p:cNvSpPr txBox="1"/>
            <p:nvPr/>
          </p:nvSpPr>
          <p:spPr>
            <a:xfrm>
              <a:off x="4526902" y="1875731"/>
              <a:ext cx="1989355" cy="467972"/>
            </a:xfrm>
            <a:prstGeom prst="rect">
              <a:avLst/>
            </a:prstGeom>
            <a:solidFill>
              <a:schemeClr val="accent6">
                <a:lumMod val="20000"/>
                <a:lumOff val="80000"/>
              </a:schemeClr>
            </a:solidFill>
          </p:spPr>
          <p:txBody>
            <a:bodyPr wrap="square" rtlCol="0">
              <a:spAutoFit/>
            </a:bodyPr>
            <a:lstStyle/>
            <a:p>
              <a:pPr algn="ctr">
                <a:lnSpc>
                  <a:spcPts val="1420"/>
                </a:lnSpc>
              </a:pPr>
              <a:r>
                <a:rPr lang="en-GB" sz="1600" b="1" noProof="0" dirty="0">
                  <a:solidFill>
                    <a:schemeClr val="bg2">
                      <a:lumMod val="25000"/>
                    </a:schemeClr>
                  </a:solidFill>
                  <a:latin typeface="Calibri" panose="020F0502020204030204" pitchFamily="34" charset="0"/>
                  <a:cs typeface="Calibri" panose="020F0502020204030204" pitchFamily="34" charset="0"/>
                </a:rPr>
                <a:t>PUBLICLY AVAILABLE DOCUMENTATION</a:t>
              </a:r>
            </a:p>
          </p:txBody>
        </p:sp>
        <p:sp>
          <p:nvSpPr>
            <p:cNvPr id="19" name="TextBox 18">
              <a:extLst>
                <a:ext uri="{FF2B5EF4-FFF2-40B4-BE49-F238E27FC236}">
                  <a16:creationId xmlns:a16="http://schemas.microsoft.com/office/drawing/2014/main" id="{A697BF96-85F9-C0E3-019F-64E3EEF8C786}"/>
                </a:ext>
              </a:extLst>
            </p:cNvPr>
            <p:cNvSpPr txBox="1"/>
            <p:nvPr/>
          </p:nvSpPr>
          <p:spPr>
            <a:xfrm>
              <a:off x="10226325" y="1475107"/>
              <a:ext cx="1690596" cy="285602"/>
            </a:xfrm>
            <a:prstGeom prst="rect">
              <a:avLst/>
            </a:prstGeom>
            <a:solidFill>
              <a:schemeClr val="accent6">
                <a:lumMod val="20000"/>
                <a:lumOff val="80000"/>
              </a:schemeClr>
            </a:solidFill>
          </p:spPr>
          <p:txBody>
            <a:bodyPr wrap="square" rtlCol="0">
              <a:spAutoFit/>
            </a:bodyPr>
            <a:lstStyle/>
            <a:p>
              <a:pPr algn="ctr">
                <a:lnSpc>
                  <a:spcPts val="1420"/>
                </a:lnSpc>
              </a:pPr>
              <a:r>
                <a:rPr lang="en-GB" sz="1600" b="1" noProof="0" dirty="0">
                  <a:solidFill>
                    <a:schemeClr val="bg2">
                      <a:lumMod val="25000"/>
                    </a:schemeClr>
                  </a:solidFill>
                  <a:latin typeface="Calibri" panose="020F0502020204030204" pitchFamily="34" charset="0"/>
                  <a:cs typeface="Calibri" panose="020F0502020204030204" pitchFamily="34" charset="0"/>
                </a:rPr>
                <a:t>FREE OF CHARGE</a:t>
              </a:r>
            </a:p>
          </p:txBody>
        </p:sp>
        <p:sp>
          <p:nvSpPr>
            <p:cNvPr id="20" name="TextBox 19">
              <a:extLst>
                <a:ext uri="{FF2B5EF4-FFF2-40B4-BE49-F238E27FC236}">
                  <a16:creationId xmlns:a16="http://schemas.microsoft.com/office/drawing/2014/main" id="{20ED93FC-4911-4D73-3947-EE9FC31862FB}"/>
                </a:ext>
              </a:extLst>
            </p:cNvPr>
            <p:cNvSpPr txBox="1"/>
            <p:nvPr/>
          </p:nvSpPr>
          <p:spPr>
            <a:xfrm>
              <a:off x="7401388" y="247563"/>
              <a:ext cx="2194091" cy="467972"/>
            </a:xfrm>
            <a:prstGeom prst="rect">
              <a:avLst/>
            </a:prstGeom>
            <a:solidFill>
              <a:schemeClr val="accent6">
                <a:lumMod val="20000"/>
                <a:lumOff val="80000"/>
              </a:schemeClr>
            </a:solidFill>
          </p:spPr>
          <p:txBody>
            <a:bodyPr wrap="square" rtlCol="0">
              <a:spAutoFit/>
            </a:bodyPr>
            <a:lstStyle/>
            <a:p>
              <a:pPr algn="r">
                <a:lnSpc>
                  <a:spcPts val="1420"/>
                </a:lnSpc>
              </a:pPr>
              <a:r>
                <a:rPr lang="en-GB" sz="1600" b="1" noProof="0" dirty="0">
                  <a:solidFill>
                    <a:schemeClr val="bg2">
                      <a:lumMod val="25000"/>
                    </a:schemeClr>
                  </a:solidFill>
                  <a:latin typeface="Calibri" panose="020F0502020204030204" pitchFamily="34" charset="0"/>
                  <a:cs typeface="Calibri" panose="020F0502020204030204" pitchFamily="34" charset="0"/>
                </a:rPr>
                <a:t>CC BY 4.0 OR EQUIVALENT LICENSE</a:t>
              </a:r>
            </a:p>
          </p:txBody>
        </p:sp>
        <p:sp>
          <p:nvSpPr>
            <p:cNvPr id="21" name="Oval 20">
              <a:extLst>
                <a:ext uri="{FF2B5EF4-FFF2-40B4-BE49-F238E27FC236}">
                  <a16:creationId xmlns:a16="http://schemas.microsoft.com/office/drawing/2014/main" id="{F180E73E-6726-A8DF-7D74-0FF921685C99}"/>
                </a:ext>
              </a:extLst>
            </p:cNvPr>
            <p:cNvSpPr/>
            <p:nvPr/>
          </p:nvSpPr>
          <p:spPr bwMode="auto">
            <a:xfrm>
              <a:off x="6830826" y="2011999"/>
              <a:ext cx="2764653" cy="2764653"/>
            </a:xfrm>
            <a:prstGeom prst="ellipse">
              <a:avLst/>
            </a:prstGeom>
            <a:gradFill flip="none" rotWithShape="1">
              <a:gsLst>
                <a:gs pos="100000">
                  <a:schemeClr val="accent4">
                    <a:satMod val="103000"/>
                    <a:lumMod val="102000"/>
                    <a:tint val="94000"/>
                  </a:schemeClr>
                </a:gs>
                <a:gs pos="51000">
                  <a:schemeClr val="accent4">
                    <a:lumMod val="60000"/>
                    <a:lumOff val="40000"/>
                  </a:schemeClr>
                </a:gs>
                <a:gs pos="0">
                  <a:schemeClr val="accent4">
                    <a:lumMod val="75000"/>
                  </a:schemeClr>
                </a:gs>
              </a:gsLst>
              <a:path path="circle">
                <a:fillToRect l="100000" t="100000"/>
              </a:path>
              <a:tileRect r="-100000" b="-100000"/>
            </a:gradFill>
          </p:spPr>
          <p:style>
            <a:lnRef idx="1">
              <a:schemeClr val="accent4"/>
            </a:lnRef>
            <a:fillRef idx="3">
              <a:schemeClr val="accent4"/>
            </a:fillRef>
            <a:effectRef idx="2">
              <a:schemeClr val="accent4"/>
            </a:effectRef>
            <a:fontRef idx="minor">
              <a:schemeClr val="lt1"/>
            </a:fontRef>
          </p:style>
          <p:txBody>
            <a:bodyPr/>
            <a:lstStyle/>
            <a:p>
              <a:endParaRPr lang="en-GB" noProof="0" dirty="0">
                <a:solidFill>
                  <a:schemeClr val="accent4"/>
                </a:solidFill>
                <a:latin typeface="Calibri" panose="020F0502020204030204" pitchFamily="34" charset="0"/>
                <a:cs typeface="Calibri" panose="020F0502020204030204" pitchFamily="34" charset="0"/>
              </a:endParaRPr>
            </a:p>
          </p:txBody>
        </p:sp>
        <p:sp>
          <p:nvSpPr>
            <p:cNvPr id="22" name="Google Shape;258;p41">
              <a:extLst>
                <a:ext uri="{FF2B5EF4-FFF2-40B4-BE49-F238E27FC236}">
                  <a16:creationId xmlns:a16="http://schemas.microsoft.com/office/drawing/2014/main" id="{378C4876-97A8-3A4B-5B09-DA20F2326840}"/>
                </a:ext>
              </a:extLst>
            </p:cNvPr>
            <p:cNvSpPr txBox="1"/>
            <p:nvPr/>
          </p:nvSpPr>
          <p:spPr bwMode="auto">
            <a:xfrm>
              <a:off x="6846868" y="2812553"/>
              <a:ext cx="2697853" cy="1266561"/>
            </a:xfrm>
            <a:prstGeom prst="rect">
              <a:avLst/>
            </a:prstGeom>
            <a:noFill/>
            <a:ln>
              <a:noFill/>
            </a:ln>
          </p:spPr>
          <p:txBody>
            <a:bodyPr spcFirstLastPara="1" wrap="square" lIns="0" tIns="0" rIns="0" bIns="0" anchor="t" anchorCtr="0">
              <a:noAutofit/>
            </a:bodyPr>
            <a:lstStyle/>
            <a:p>
              <a:pPr algn="ctr">
                <a:defRPr/>
              </a:pPr>
              <a:r>
                <a:rPr lang="en-GB" sz="3400" noProof="0" dirty="0">
                  <a:latin typeface="Calibri" panose="020F0502020204030204" pitchFamily="34" charset="0"/>
                  <a:ea typeface="Quicksand Bold"/>
                  <a:cs typeface="Calibri" panose="020F0502020204030204" pitchFamily="34" charset="0"/>
                </a:rPr>
                <a:t>High-value</a:t>
              </a:r>
              <a:endParaRPr lang="en-GB" sz="3400" noProof="0" dirty="0">
                <a:latin typeface="Calibri" panose="020F0502020204030204" pitchFamily="34" charset="0"/>
                <a:cs typeface="Calibri" panose="020F0502020204030204" pitchFamily="34" charset="0"/>
              </a:endParaRPr>
            </a:p>
            <a:p>
              <a:pPr algn="ctr">
                <a:defRPr/>
              </a:pPr>
              <a:r>
                <a:rPr lang="en-GB" sz="3400" noProof="0" dirty="0">
                  <a:latin typeface="Calibri" panose="020F0502020204030204" pitchFamily="34" charset="0"/>
                  <a:ea typeface="Quicksand Bold"/>
                  <a:cs typeface="Calibri" panose="020F0502020204030204" pitchFamily="34" charset="0"/>
                </a:rPr>
                <a:t>Dataset</a:t>
              </a:r>
              <a:endParaRPr lang="en-GB" sz="3400" noProof="0" dirty="0">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id="{FCE8188E-A252-D0FF-575B-1740C74C4F61}"/>
                </a:ext>
              </a:extLst>
            </p:cNvPr>
            <p:cNvSpPr/>
            <p:nvPr/>
          </p:nvSpPr>
          <p:spPr>
            <a:xfrm>
              <a:off x="9239921" y="1123131"/>
              <a:ext cx="304800" cy="304800"/>
            </a:xfrm>
            <a:prstGeom prst="ellipse">
              <a:avLst/>
            </a:prstGeom>
            <a:gradFill flip="none" rotWithShape="1">
              <a:gsLst>
                <a:gs pos="0">
                  <a:schemeClr val="accent4">
                    <a:lumMod val="67000"/>
                  </a:schemeClr>
                </a:gs>
                <a:gs pos="59000">
                  <a:schemeClr val="accent4">
                    <a:lumMod val="75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dirty="0">
                <a:ln>
                  <a:solidFill>
                    <a:schemeClr val="accent6"/>
                  </a:solidFill>
                </a:ln>
                <a:latin typeface="Calibri" panose="020F0502020204030204" pitchFamily="34" charset="0"/>
                <a:cs typeface="Calibri" panose="020F0502020204030204" pitchFamily="34" charset="0"/>
              </a:endParaRPr>
            </a:p>
          </p:txBody>
        </p:sp>
        <p:sp>
          <p:nvSpPr>
            <p:cNvPr id="24" name="Oval 23">
              <a:extLst>
                <a:ext uri="{FF2B5EF4-FFF2-40B4-BE49-F238E27FC236}">
                  <a16:creationId xmlns:a16="http://schemas.microsoft.com/office/drawing/2014/main" id="{5E5E5F75-8069-C02D-83EC-103B95C4E920}"/>
                </a:ext>
              </a:extLst>
            </p:cNvPr>
            <p:cNvSpPr/>
            <p:nvPr/>
          </p:nvSpPr>
          <p:spPr>
            <a:xfrm>
              <a:off x="6824301" y="1123131"/>
              <a:ext cx="304800" cy="304800"/>
            </a:xfrm>
            <a:prstGeom prst="ellipse">
              <a:avLst/>
            </a:prstGeom>
            <a:gradFill flip="none" rotWithShape="1">
              <a:gsLst>
                <a:gs pos="0">
                  <a:schemeClr val="accent4">
                    <a:lumMod val="67000"/>
                  </a:schemeClr>
                </a:gs>
                <a:gs pos="59000">
                  <a:schemeClr val="accent4">
                    <a:lumMod val="75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dirty="0">
                <a:ln>
                  <a:solidFill>
                    <a:schemeClr val="accent6"/>
                  </a:solidFill>
                </a:ln>
                <a:latin typeface="Calibri" panose="020F0502020204030204" pitchFamily="34" charset="0"/>
                <a:cs typeface="Calibri" panose="020F0502020204030204" pitchFamily="34" charset="0"/>
              </a:endParaRPr>
            </a:p>
          </p:txBody>
        </p:sp>
        <p:sp>
          <p:nvSpPr>
            <p:cNvPr id="25" name="Oval 24">
              <a:extLst>
                <a:ext uri="{FF2B5EF4-FFF2-40B4-BE49-F238E27FC236}">
                  <a16:creationId xmlns:a16="http://schemas.microsoft.com/office/drawing/2014/main" id="{84B40492-8DAC-409A-FC68-175CBA0673F5}"/>
                </a:ext>
              </a:extLst>
            </p:cNvPr>
            <p:cNvSpPr/>
            <p:nvPr/>
          </p:nvSpPr>
          <p:spPr>
            <a:xfrm>
              <a:off x="5584674" y="3240609"/>
              <a:ext cx="304800" cy="304800"/>
            </a:xfrm>
            <a:prstGeom prst="ellipse">
              <a:avLst/>
            </a:prstGeom>
            <a:gradFill flip="none" rotWithShape="1">
              <a:gsLst>
                <a:gs pos="0">
                  <a:schemeClr val="accent4">
                    <a:lumMod val="67000"/>
                  </a:schemeClr>
                </a:gs>
                <a:gs pos="59000">
                  <a:schemeClr val="accent4">
                    <a:lumMod val="75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dirty="0">
                <a:ln>
                  <a:solidFill>
                    <a:schemeClr val="accent6"/>
                  </a:solidFill>
                </a:ln>
                <a:latin typeface="Calibri" panose="020F0502020204030204" pitchFamily="34" charset="0"/>
                <a:cs typeface="Calibri" panose="020F0502020204030204" pitchFamily="34" charset="0"/>
              </a:endParaRPr>
            </a:p>
          </p:txBody>
        </p:sp>
        <p:sp>
          <p:nvSpPr>
            <p:cNvPr id="26" name="Oval 25">
              <a:extLst>
                <a:ext uri="{FF2B5EF4-FFF2-40B4-BE49-F238E27FC236}">
                  <a16:creationId xmlns:a16="http://schemas.microsoft.com/office/drawing/2014/main" id="{CD89EFAE-7E3A-20E0-07D6-C445E1120FA0}"/>
                </a:ext>
              </a:extLst>
            </p:cNvPr>
            <p:cNvSpPr/>
            <p:nvPr/>
          </p:nvSpPr>
          <p:spPr>
            <a:xfrm>
              <a:off x="6795578" y="5358088"/>
              <a:ext cx="304800" cy="304800"/>
            </a:xfrm>
            <a:prstGeom prst="ellipse">
              <a:avLst/>
            </a:prstGeom>
            <a:gradFill flip="none" rotWithShape="1">
              <a:gsLst>
                <a:gs pos="0">
                  <a:schemeClr val="accent4">
                    <a:lumMod val="67000"/>
                  </a:schemeClr>
                </a:gs>
                <a:gs pos="59000">
                  <a:schemeClr val="accent4">
                    <a:lumMod val="75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dirty="0">
                <a:ln>
                  <a:solidFill>
                    <a:schemeClr val="accent6"/>
                  </a:solidFill>
                </a:ln>
                <a:latin typeface="Calibri" panose="020F0502020204030204" pitchFamily="34" charset="0"/>
                <a:cs typeface="Calibri" panose="020F0502020204030204" pitchFamily="34" charset="0"/>
              </a:endParaRPr>
            </a:p>
          </p:txBody>
        </p:sp>
        <p:sp>
          <p:nvSpPr>
            <p:cNvPr id="27" name="Oval 26">
              <a:extLst>
                <a:ext uri="{FF2B5EF4-FFF2-40B4-BE49-F238E27FC236}">
                  <a16:creationId xmlns:a16="http://schemas.microsoft.com/office/drawing/2014/main" id="{77096878-939B-9D5C-0608-E4931DE75381}"/>
                </a:ext>
              </a:extLst>
            </p:cNvPr>
            <p:cNvSpPr/>
            <p:nvPr/>
          </p:nvSpPr>
          <p:spPr>
            <a:xfrm>
              <a:off x="9268166" y="5364544"/>
              <a:ext cx="304800" cy="304800"/>
            </a:xfrm>
            <a:prstGeom prst="ellipse">
              <a:avLst/>
            </a:prstGeom>
            <a:gradFill flip="none" rotWithShape="1">
              <a:gsLst>
                <a:gs pos="0">
                  <a:schemeClr val="accent4">
                    <a:lumMod val="67000"/>
                  </a:schemeClr>
                </a:gs>
                <a:gs pos="59000">
                  <a:schemeClr val="accent4">
                    <a:lumMod val="75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dirty="0">
                <a:ln>
                  <a:solidFill>
                    <a:schemeClr val="accent6"/>
                  </a:solidFill>
                </a:ln>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9BE950D1-06E9-496C-5D64-F46A6F341FE9}"/>
                </a:ext>
              </a:extLst>
            </p:cNvPr>
            <p:cNvSpPr/>
            <p:nvPr/>
          </p:nvSpPr>
          <p:spPr>
            <a:xfrm>
              <a:off x="10479257" y="3287277"/>
              <a:ext cx="304800" cy="296206"/>
            </a:xfrm>
            <a:prstGeom prst="ellipse">
              <a:avLst/>
            </a:prstGeom>
            <a:gradFill flip="none" rotWithShape="1">
              <a:gsLst>
                <a:gs pos="0">
                  <a:schemeClr val="accent4">
                    <a:lumMod val="67000"/>
                  </a:schemeClr>
                </a:gs>
                <a:gs pos="59000">
                  <a:schemeClr val="accent4">
                    <a:lumMod val="75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dirty="0">
                <a:ln>
                  <a:solidFill>
                    <a:schemeClr val="accent6"/>
                  </a:solidFill>
                </a:ln>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0BDC238B-E0FE-59EB-1A6C-2C588758A215}"/>
                </a:ext>
              </a:extLst>
            </p:cNvPr>
            <p:cNvSpPr/>
            <p:nvPr/>
          </p:nvSpPr>
          <p:spPr>
            <a:xfrm>
              <a:off x="5305012" y="1615691"/>
              <a:ext cx="304800" cy="304800"/>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dirty="0">
                <a:ln>
                  <a:solidFill>
                    <a:schemeClr val="accent6"/>
                  </a:solidFill>
                </a:ln>
                <a:latin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id="{835D91B0-FDE1-DD06-A533-DCA95B93626C}"/>
                </a:ext>
              </a:extLst>
            </p:cNvPr>
            <p:cNvSpPr/>
            <p:nvPr/>
          </p:nvSpPr>
          <p:spPr>
            <a:xfrm>
              <a:off x="10841492" y="1661990"/>
              <a:ext cx="304800" cy="304800"/>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dirty="0">
                <a:ln>
                  <a:solidFill>
                    <a:schemeClr val="accent6"/>
                  </a:solidFill>
                </a:ln>
                <a:latin typeface="Calibri" panose="020F0502020204030204" pitchFamily="34" charset="0"/>
                <a:cs typeface="Calibri" panose="020F0502020204030204" pitchFamily="34" charset="0"/>
              </a:endParaRPr>
            </a:p>
          </p:txBody>
        </p:sp>
        <p:sp>
          <p:nvSpPr>
            <p:cNvPr id="31" name="Oval 30">
              <a:extLst>
                <a:ext uri="{FF2B5EF4-FFF2-40B4-BE49-F238E27FC236}">
                  <a16:creationId xmlns:a16="http://schemas.microsoft.com/office/drawing/2014/main" id="{174BCCD6-DB55-FB90-1750-64E3BC361460}"/>
                </a:ext>
              </a:extLst>
            </p:cNvPr>
            <p:cNvSpPr/>
            <p:nvPr/>
          </p:nvSpPr>
          <p:spPr>
            <a:xfrm>
              <a:off x="8081503" y="62028"/>
              <a:ext cx="304800" cy="304800"/>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dirty="0">
                <a:ln>
                  <a:solidFill>
                    <a:schemeClr val="accent6"/>
                  </a:solidFill>
                </a:ln>
                <a:latin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id="{1BCC5CD8-68EF-CE30-FBC7-51AAAFC6494A}"/>
                </a:ext>
              </a:extLst>
            </p:cNvPr>
            <p:cNvSpPr/>
            <p:nvPr/>
          </p:nvSpPr>
          <p:spPr>
            <a:xfrm>
              <a:off x="8115764" y="6409409"/>
              <a:ext cx="304800" cy="304800"/>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dirty="0">
                <a:ln>
                  <a:solidFill>
                    <a:schemeClr val="accent6"/>
                  </a:solidFill>
                </a:ln>
                <a:latin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id="{26ADF87E-10B3-CC02-101D-73FA80C7C36E}"/>
                </a:ext>
              </a:extLst>
            </p:cNvPr>
            <p:cNvSpPr/>
            <p:nvPr/>
          </p:nvSpPr>
          <p:spPr>
            <a:xfrm>
              <a:off x="10694137" y="4963400"/>
              <a:ext cx="304800" cy="304800"/>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dirty="0">
                <a:ln>
                  <a:solidFill>
                    <a:schemeClr val="accent6"/>
                  </a:solidFill>
                </a:ln>
                <a:latin typeface="Calibri" panose="020F0502020204030204" pitchFamily="34" charset="0"/>
                <a:cs typeface="Calibri" panose="020F0502020204030204" pitchFamily="34" charset="0"/>
              </a:endParaRPr>
            </a:p>
          </p:txBody>
        </p:sp>
        <p:sp>
          <p:nvSpPr>
            <p:cNvPr id="34" name="Oval 33">
              <a:extLst>
                <a:ext uri="{FF2B5EF4-FFF2-40B4-BE49-F238E27FC236}">
                  <a16:creationId xmlns:a16="http://schemas.microsoft.com/office/drawing/2014/main" id="{29DB39A4-7986-EE18-B860-E17CF004DDC6}"/>
                </a:ext>
              </a:extLst>
            </p:cNvPr>
            <p:cNvSpPr/>
            <p:nvPr/>
          </p:nvSpPr>
          <p:spPr>
            <a:xfrm>
              <a:off x="5280948" y="4797343"/>
              <a:ext cx="304800" cy="304800"/>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dirty="0">
                <a:ln>
                  <a:solidFill>
                    <a:schemeClr val="accent6"/>
                  </a:solidFill>
                </a:ln>
                <a:latin typeface="Calibri" panose="020F0502020204030204" pitchFamily="34" charset="0"/>
                <a:cs typeface="Calibri" panose="020F0502020204030204" pitchFamily="34" charset="0"/>
              </a:endParaRPr>
            </a:p>
          </p:txBody>
        </p:sp>
      </p:grpSp>
      <p:sp>
        <p:nvSpPr>
          <p:cNvPr id="37" name="Google Shape;258;p41">
            <a:extLst>
              <a:ext uri="{FF2B5EF4-FFF2-40B4-BE49-F238E27FC236}">
                <a16:creationId xmlns:a16="http://schemas.microsoft.com/office/drawing/2014/main" id="{0E9EC4FE-5202-44B6-2A2A-BDA907AF8805}"/>
              </a:ext>
            </a:extLst>
          </p:cNvPr>
          <p:cNvSpPr txBox="1"/>
          <p:nvPr/>
        </p:nvSpPr>
        <p:spPr bwMode="auto">
          <a:xfrm>
            <a:off x="821292" y="2213028"/>
            <a:ext cx="4116468" cy="1221437"/>
          </a:xfrm>
          <a:prstGeom prst="rect">
            <a:avLst/>
          </a:prstGeom>
          <a:noFill/>
          <a:ln>
            <a:noFill/>
          </a:ln>
        </p:spPr>
        <p:txBody>
          <a:bodyPr spcFirstLastPara="1" wrap="square" lIns="0" tIns="0" rIns="0" bIns="0" anchor="t" anchorCtr="0">
            <a:noAutofit/>
          </a:bodyPr>
          <a:lstStyle/>
          <a:p>
            <a:pPr>
              <a:lnSpc>
                <a:spcPct val="114999"/>
              </a:lnSpc>
              <a:spcBef>
                <a:spcPts val="896"/>
              </a:spcBef>
              <a:defRPr/>
            </a:pPr>
            <a:r>
              <a:rPr lang="en-GB" sz="2000" b="1" noProof="0" dirty="0">
                <a:solidFill>
                  <a:schemeClr val="accent4">
                    <a:lumMod val="75000"/>
                  </a:schemeClr>
                </a:solidFill>
                <a:latin typeface="Calibri" panose="020F0502020204030204" pitchFamily="34" charset="0"/>
                <a:cs typeface="Calibri" panose="020F0502020204030204" pitchFamily="34" charset="0"/>
              </a:rPr>
              <a:t>Requirements:</a:t>
            </a:r>
          </a:p>
          <a:p>
            <a:pPr marL="342900" indent="-342900">
              <a:spcBef>
                <a:spcPts val="300"/>
              </a:spcBef>
              <a:buFont typeface="Arial" panose="020B0604020202020204" pitchFamily="34" charset="0"/>
              <a:buChar char="•"/>
              <a:defRPr/>
            </a:pPr>
            <a:r>
              <a:rPr lang="en-GB" sz="2000" b="0" i="0" noProof="0" dirty="0">
                <a:solidFill>
                  <a:srgbClr val="000000"/>
                </a:solidFill>
                <a:effectLst/>
                <a:latin typeface="Calibri" panose="020F0502020204030204" pitchFamily="34" charset="0"/>
                <a:cs typeface="Calibri" panose="020F0502020204030204" pitchFamily="34" charset="0"/>
              </a:rPr>
              <a:t>free of charge </a:t>
            </a:r>
          </a:p>
          <a:p>
            <a:pPr marL="342900" indent="-342900">
              <a:spcBef>
                <a:spcPts val="300"/>
              </a:spcBef>
              <a:buFont typeface="Arial" panose="020B0604020202020204" pitchFamily="34" charset="0"/>
              <a:buChar char="•"/>
              <a:defRPr/>
            </a:pPr>
            <a:r>
              <a:rPr lang="en-GB" sz="2000" b="0" i="0" noProof="0" dirty="0">
                <a:solidFill>
                  <a:srgbClr val="000000"/>
                </a:solidFill>
                <a:effectLst/>
                <a:latin typeface="Calibri" panose="020F0502020204030204" pitchFamily="34" charset="0"/>
                <a:cs typeface="Calibri" panose="020F0502020204030204" pitchFamily="34" charset="0"/>
              </a:rPr>
              <a:t>open data licence</a:t>
            </a:r>
          </a:p>
          <a:p>
            <a:pPr marL="342900" indent="-342900">
              <a:spcBef>
                <a:spcPts val="300"/>
              </a:spcBef>
              <a:buFont typeface="Arial" panose="020B0604020202020204" pitchFamily="34" charset="0"/>
              <a:buChar char="•"/>
              <a:defRPr/>
            </a:pPr>
            <a:r>
              <a:rPr lang="en-GB" sz="2000" b="0" i="0" noProof="0" dirty="0">
                <a:solidFill>
                  <a:srgbClr val="000000"/>
                </a:solidFill>
                <a:effectLst/>
                <a:latin typeface="Calibri" panose="020F0502020204030204" pitchFamily="34" charset="0"/>
                <a:cs typeface="Calibri" panose="020F0502020204030204" pitchFamily="34" charset="0"/>
              </a:rPr>
              <a:t>downloadable in bulk (where relevant) and through application programming interfaces (APIs) </a:t>
            </a:r>
          </a:p>
          <a:p>
            <a:pPr marL="342900" indent="-342900">
              <a:spcBef>
                <a:spcPts val="300"/>
              </a:spcBef>
              <a:buFont typeface="Arial" panose="020B0604020202020204" pitchFamily="34" charset="0"/>
              <a:buChar char="•"/>
              <a:defRPr/>
            </a:pPr>
            <a:r>
              <a:rPr lang="en-GB" sz="2000" b="0" i="0" noProof="0" dirty="0">
                <a:solidFill>
                  <a:srgbClr val="000000"/>
                </a:solidFill>
                <a:effectLst/>
                <a:latin typeface="Calibri" panose="020F0502020204030204" pitchFamily="34" charset="0"/>
                <a:cs typeface="Calibri" panose="020F0502020204030204" pitchFamily="34" charset="0"/>
              </a:rPr>
              <a:t>extensive metadata</a:t>
            </a:r>
          </a:p>
          <a:p>
            <a:pPr marL="342900" indent="-342900">
              <a:spcBef>
                <a:spcPts val="300"/>
              </a:spcBef>
              <a:buFont typeface="Arial" panose="020B0604020202020204" pitchFamily="34" charset="0"/>
              <a:buChar char="•"/>
              <a:defRPr/>
            </a:pPr>
            <a:r>
              <a:rPr lang="en-GB" sz="2000" b="0" i="0" noProof="0" dirty="0">
                <a:solidFill>
                  <a:srgbClr val="000000"/>
                </a:solidFill>
                <a:effectLst/>
                <a:latin typeface="Calibri" panose="020F0502020204030204" pitchFamily="34" charset="0"/>
                <a:cs typeface="Calibri" panose="020F0502020204030204" pitchFamily="34" charset="0"/>
              </a:rPr>
              <a:t>machine readability </a:t>
            </a:r>
          </a:p>
          <a:p>
            <a:pPr marL="342900" indent="-342900">
              <a:spcBef>
                <a:spcPts val="300"/>
              </a:spcBef>
              <a:buFont typeface="Arial" panose="020B0604020202020204" pitchFamily="34" charset="0"/>
              <a:buChar char="•"/>
              <a:defRPr/>
            </a:pPr>
            <a:r>
              <a:rPr lang="en-GB" sz="2000" b="0" i="0" noProof="0" dirty="0">
                <a:solidFill>
                  <a:srgbClr val="000000"/>
                </a:solidFill>
                <a:effectLst/>
                <a:latin typeface="Calibri" panose="020F0502020204030204" pitchFamily="34" charset="0"/>
                <a:cs typeface="Calibri" panose="020F0502020204030204" pitchFamily="34" charset="0"/>
              </a:rPr>
              <a:t>availability of public documentation </a:t>
            </a:r>
          </a:p>
          <a:p>
            <a:pPr marL="342900" indent="-342900">
              <a:spcBef>
                <a:spcPts val="600"/>
              </a:spcBef>
              <a:buFont typeface="Arial" panose="020B0604020202020204" pitchFamily="34" charset="0"/>
              <a:buChar char="•"/>
              <a:defRPr/>
            </a:pPr>
            <a:endParaRPr lang="en-GB" sz="2000" b="0" i="0" noProof="0" dirty="0">
              <a:solidFill>
                <a:srgbClr val="000000"/>
              </a:solidFill>
              <a:effectLst/>
              <a:latin typeface="Calibri" panose="020F0502020204030204" pitchFamily="34" charset="0"/>
              <a:cs typeface="Calibri" panose="020F0502020204030204" pitchFamily="34" charset="0"/>
            </a:endParaRPr>
          </a:p>
          <a:p>
            <a:pPr marL="342900" indent="-342900">
              <a:spcBef>
                <a:spcPts val="600"/>
              </a:spcBef>
              <a:buFont typeface="Arial" panose="020B0604020202020204" pitchFamily="34" charset="0"/>
              <a:buChar char="•"/>
              <a:defRPr/>
            </a:pPr>
            <a:endParaRPr lang="en-GB" sz="2000" noProof="0" dirty="0">
              <a:solidFill>
                <a:schemeClr val="accent3"/>
              </a:solidFill>
              <a:latin typeface="Calibri" panose="020F0502020204030204" pitchFamily="34" charset="0"/>
              <a:cs typeface="Calibri" panose="020F0502020204030204" pitchFamily="34" charset="0"/>
            </a:endParaRPr>
          </a:p>
        </p:txBody>
      </p:sp>
      <p:sp>
        <p:nvSpPr>
          <p:cNvPr id="3" name="Google Shape;258;p41">
            <a:extLst>
              <a:ext uri="{FF2B5EF4-FFF2-40B4-BE49-F238E27FC236}">
                <a16:creationId xmlns:a16="http://schemas.microsoft.com/office/drawing/2014/main" id="{7DE08AEF-9C5E-FA86-B353-69BDC902848F}"/>
              </a:ext>
            </a:extLst>
          </p:cNvPr>
          <p:cNvSpPr txBox="1"/>
          <p:nvPr/>
        </p:nvSpPr>
        <p:spPr bwMode="auto">
          <a:xfrm>
            <a:off x="806910" y="1487464"/>
            <a:ext cx="2939176" cy="659855"/>
          </a:xfrm>
          <a:prstGeom prst="foldedCorner">
            <a:avLst/>
          </a:prstGeom>
          <a:solidFill>
            <a:srgbClr val="FFC000"/>
          </a:solidFill>
          <a:ln>
            <a:noFill/>
          </a:ln>
        </p:spPr>
        <p:txBody>
          <a:bodyPr spcFirstLastPara="1" wrap="square" lIns="0" tIns="0" rIns="0" bIns="0" anchor="t" anchorCtr="0">
            <a:noAutofit/>
          </a:bodyPr>
          <a:lstStyle/>
          <a:p>
            <a:pPr algn="ctr">
              <a:lnSpc>
                <a:spcPct val="114999"/>
              </a:lnSpc>
              <a:spcBef>
                <a:spcPts val="896"/>
              </a:spcBef>
              <a:defRPr/>
            </a:pPr>
            <a:r>
              <a:rPr lang="en-GB" sz="2000" b="1" u="sng" noProof="0" dirty="0">
                <a:latin typeface="Calibri" panose="020F0502020204030204" pitchFamily="34" charset="0"/>
                <a:ea typeface="Quicksand Bold"/>
                <a:cs typeface="Calibri" panose="020F0502020204030204" pitchFamily="34" charset="0"/>
              </a:rPr>
              <a:t>COMPULSORY</a:t>
            </a:r>
            <a:r>
              <a:rPr lang="en-GB" sz="2000" b="1" noProof="0" dirty="0">
                <a:latin typeface="Calibri" panose="020F0502020204030204" pitchFamily="34" charset="0"/>
                <a:ea typeface="Quicksand Bold"/>
                <a:cs typeface="Calibri" panose="020F0502020204030204" pitchFamily="34" charset="0"/>
              </a:rPr>
              <a:t> sharing</a:t>
            </a:r>
            <a:endParaRPr lang="en-GB" sz="2000" b="1" noProof="0" dirty="0">
              <a:latin typeface="Calibri" panose="020F0502020204030204" pitchFamily="34" charset="0"/>
              <a:cs typeface="Calibri" panose="020F0502020204030204" pitchFamily="34" charset="0"/>
            </a:endParaRPr>
          </a:p>
        </p:txBody>
      </p:sp>
      <p:sp>
        <p:nvSpPr>
          <p:cNvPr id="38" name="Title 3">
            <a:extLst>
              <a:ext uri="{FF2B5EF4-FFF2-40B4-BE49-F238E27FC236}">
                <a16:creationId xmlns:a16="http://schemas.microsoft.com/office/drawing/2014/main" id="{A02A0EA7-5A17-D054-5B47-462CAF8A1814}"/>
              </a:ext>
            </a:extLst>
          </p:cNvPr>
          <p:cNvSpPr>
            <a:spLocks noGrp="1"/>
          </p:cNvSpPr>
          <p:nvPr>
            <p:ph type="title"/>
          </p:nvPr>
        </p:nvSpPr>
        <p:spPr bwMode="auto">
          <a:xfrm>
            <a:off x="838200" y="365125"/>
            <a:ext cx="7101062" cy="1325563"/>
          </a:xfrm>
        </p:spPr>
        <p:txBody>
          <a:bodyPr spcFirstLastPara="1" vert="horz" lIns="91440" tIns="45720" rIns="91440" bIns="45720" rtlCol="0" anchor="t" anchorCtr="0">
            <a:normAutofit/>
          </a:bodyPr>
          <a:lstStyle/>
          <a:p>
            <a:pPr algn="ctr" defTabSz="685766">
              <a:spcBef>
                <a:spcPts val="0"/>
              </a:spcBef>
              <a:spcAft>
                <a:spcPts val="600"/>
              </a:spcAft>
            </a:pPr>
            <a:r>
              <a:rPr lang="en-GB" sz="3600" kern="0" dirty="0">
                <a:solidFill>
                  <a:prstClr val="black"/>
                </a:solidFill>
              </a:rPr>
              <a:t>High-value datasets</a:t>
            </a:r>
          </a:p>
        </p:txBody>
      </p:sp>
      <p:sp>
        <p:nvSpPr>
          <p:cNvPr id="4" name="TextBox 3">
            <a:extLst>
              <a:ext uri="{FF2B5EF4-FFF2-40B4-BE49-F238E27FC236}">
                <a16:creationId xmlns:a16="http://schemas.microsoft.com/office/drawing/2014/main" id="{8ECF3FEB-B6B1-9DA2-B0A6-5E81F299D9D9}"/>
              </a:ext>
            </a:extLst>
          </p:cNvPr>
          <p:cNvSpPr txBox="1"/>
          <p:nvPr/>
        </p:nvSpPr>
        <p:spPr bwMode="auto">
          <a:xfrm>
            <a:off x="346115" y="5764099"/>
            <a:ext cx="4878930" cy="413447"/>
          </a:xfrm>
          <a:prstGeom prst="rect">
            <a:avLst/>
          </a:prstGeom>
          <a:solidFill>
            <a:schemeClr val="bg1"/>
          </a:solidFill>
        </p:spPr>
        <p:txBody>
          <a:bodyPr vertOverflow="overflow" horzOverflow="overflow" vert="horz" wrap="square" lIns="68580" tIns="34290" rIns="68580" bIns="34290" numCol="1" spcCol="0" rtlCol="0" fromWordArt="0" anchor="t" anchorCtr="0" forceAA="0" compatLnSpc="0">
            <a:spAutoFit/>
          </a:bodyPr>
          <a:lstStyle>
            <a:defPPr>
              <a:defRPr lang="en-GB"/>
            </a:defPPr>
            <a:lvl1pPr>
              <a:defRPr sz="1000" i="0">
                <a:latin typeface="Quicksand Medium"/>
                <a:ea typeface="Quicksand Medium"/>
                <a:cs typeface="Quicksand Medium"/>
              </a:defRPr>
            </a:lvl1pPr>
          </a:lstStyle>
          <a:p>
            <a:r>
              <a:rPr lang="en-GB" sz="1100" noProof="0" dirty="0">
                <a:latin typeface="Calibri" panose="020F0502020204030204" pitchFamily="34" charset="0"/>
                <a:cs typeface="Calibri" panose="020F0502020204030204" pitchFamily="34" charset="0"/>
              </a:rPr>
              <a:t>Adapted from: Data Governance and Legislative Strategies for FAIR Research - </a:t>
            </a:r>
            <a:r>
              <a:rPr lang="en-GB" sz="1100" noProof="0" dirty="0" err="1">
                <a:latin typeface="Calibri" panose="020F0502020204030204" pitchFamily="34" charset="0"/>
                <a:cs typeface="Calibri" panose="020F0502020204030204" pitchFamily="34" charset="0"/>
              </a:rPr>
              <a:t>Brizioli</a:t>
            </a:r>
            <a:r>
              <a:rPr lang="en-GB" sz="1100" noProof="0" dirty="0">
                <a:latin typeface="Calibri" panose="020F0502020204030204" pitchFamily="34" charset="0"/>
                <a:cs typeface="Calibri" panose="020F0502020204030204" pitchFamily="34" charset="0"/>
              </a:rPr>
              <a:t>, S., </a:t>
            </a:r>
            <a:r>
              <a:rPr lang="en-GB" sz="1100" noProof="0" dirty="0" err="1">
                <a:latin typeface="Calibri" panose="020F0502020204030204" pitchFamily="34" charset="0"/>
                <a:cs typeface="Calibri" panose="020F0502020204030204" pitchFamily="34" charset="0"/>
              </a:rPr>
              <a:t>Cacciaguerra</a:t>
            </a:r>
            <a:r>
              <a:rPr lang="en-GB" sz="1100" noProof="0" dirty="0">
                <a:latin typeface="Calibri" panose="020F0502020204030204" pitchFamily="34" charset="0"/>
                <a:cs typeface="Calibri" panose="020F0502020204030204" pitchFamily="34" charset="0"/>
              </a:rPr>
              <a:t>, S., </a:t>
            </a:r>
            <a:r>
              <a:rPr lang="en-GB" sz="1100" noProof="0" dirty="0" err="1">
                <a:latin typeface="Calibri" panose="020F0502020204030204" pitchFamily="34" charset="0"/>
                <a:cs typeface="Calibri" panose="020F0502020204030204" pitchFamily="34" charset="0"/>
              </a:rPr>
              <a:t>Colcelli</a:t>
            </a:r>
            <a:r>
              <a:rPr lang="en-GB" sz="1100" noProof="0" dirty="0">
                <a:latin typeface="Calibri" panose="020F0502020204030204" pitchFamily="34" charset="0"/>
                <a:cs typeface="Calibri" panose="020F0502020204030204" pitchFamily="34" charset="0"/>
              </a:rPr>
              <a:t>, V., </a:t>
            </a:r>
            <a:r>
              <a:rPr lang="en-GB" sz="1100" noProof="0" dirty="0" err="1">
                <a:latin typeface="Calibri" panose="020F0502020204030204" pitchFamily="34" charset="0"/>
                <a:cs typeface="Calibri" panose="020F0502020204030204" pitchFamily="34" charset="0"/>
              </a:rPr>
              <a:t>Locati</a:t>
            </a:r>
            <a:r>
              <a:rPr lang="en-GB" sz="1100" noProof="0" dirty="0">
                <a:latin typeface="Calibri" panose="020F0502020204030204" pitchFamily="34" charset="0"/>
                <a:cs typeface="Calibri" panose="020F0502020204030204" pitchFamily="34" charset="0"/>
              </a:rPr>
              <a:t>, M., </a:t>
            </a:r>
            <a:r>
              <a:rPr lang="en-GB" sz="1100" noProof="0" dirty="0" err="1">
                <a:latin typeface="Calibri" panose="020F0502020204030204" pitchFamily="34" charset="0"/>
                <a:cs typeface="Calibri" panose="020F0502020204030204" pitchFamily="34" charset="0"/>
              </a:rPr>
              <a:t>Schirru</a:t>
            </a:r>
            <a:r>
              <a:rPr lang="en-GB" sz="1100" noProof="0" dirty="0">
                <a:latin typeface="Calibri" panose="020F0502020204030204" pitchFamily="34" charset="0"/>
                <a:cs typeface="Calibri" panose="020F0502020204030204" pitchFamily="34" charset="0"/>
              </a:rPr>
              <a:t> L., 2024 </a:t>
            </a:r>
          </a:p>
        </p:txBody>
      </p:sp>
    </p:spTree>
    <p:extLst>
      <p:ext uri="{BB962C8B-B14F-4D97-AF65-F5344CB8AC3E}">
        <p14:creationId xmlns:p14="http://schemas.microsoft.com/office/powerpoint/2010/main" val="767845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4EC8-73F7-1434-468D-DE6A9050062A}"/>
              </a:ext>
            </a:extLst>
          </p:cNvPr>
          <p:cNvSpPr>
            <a:spLocks noGrp="1"/>
          </p:cNvSpPr>
          <p:nvPr>
            <p:ph type="title"/>
          </p:nvPr>
        </p:nvSpPr>
        <p:spPr/>
        <p:txBody>
          <a:bodyPr/>
          <a:lstStyle/>
          <a:p>
            <a:r>
              <a:rPr lang="en-GB" dirty="0"/>
              <a:t>INSPIRE</a:t>
            </a:r>
            <a:br>
              <a:rPr lang="en-GB" dirty="0"/>
            </a:br>
            <a:r>
              <a:rPr lang="en-GB" kern="0" dirty="0" err="1">
                <a:cs typeface="Arial"/>
                <a:sym typeface="Calibri"/>
              </a:rPr>
              <a:t>IN</a:t>
            </a:r>
            <a:r>
              <a:rPr lang="en-GB" kern="0" dirty="0" err="1">
                <a:solidFill>
                  <a:srgbClr val="E6A112"/>
                </a:solidFill>
                <a:cs typeface="Arial"/>
                <a:sym typeface="Calibri"/>
              </a:rPr>
              <a:t>frastructure</a:t>
            </a:r>
            <a:r>
              <a:rPr lang="en-GB" kern="0" dirty="0">
                <a:solidFill>
                  <a:srgbClr val="E6A112"/>
                </a:solidFill>
                <a:cs typeface="Arial"/>
                <a:sym typeface="Calibri"/>
              </a:rPr>
              <a:t> for </a:t>
            </a:r>
            <a:r>
              <a:rPr lang="en-GB" kern="0" dirty="0" err="1">
                <a:cs typeface="Arial"/>
                <a:sym typeface="Calibri"/>
              </a:rPr>
              <a:t>SP</a:t>
            </a:r>
            <a:r>
              <a:rPr lang="en-GB" kern="0" dirty="0" err="1">
                <a:solidFill>
                  <a:srgbClr val="E6A112"/>
                </a:solidFill>
                <a:cs typeface="Arial"/>
                <a:sym typeface="Calibri"/>
              </a:rPr>
              <a:t>atial</a:t>
            </a:r>
            <a:r>
              <a:rPr lang="en-GB" kern="0" dirty="0">
                <a:solidFill>
                  <a:srgbClr val="E6A112"/>
                </a:solidFill>
                <a:cs typeface="Arial"/>
                <a:sym typeface="Calibri"/>
              </a:rPr>
              <a:t> </a:t>
            </a:r>
            <a:r>
              <a:rPr lang="en-GB" kern="0" dirty="0" err="1">
                <a:cs typeface="Arial"/>
                <a:sym typeface="Calibri"/>
              </a:rPr>
              <a:t>I</a:t>
            </a:r>
            <a:r>
              <a:rPr lang="en-GB" kern="0" dirty="0" err="1">
                <a:solidFill>
                  <a:srgbClr val="E6A112"/>
                </a:solidFill>
                <a:cs typeface="Arial"/>
                <a:sym typeface="Calibri"/>
              </a:rPr>
              <a:t>nfo</a:t>
            </a:r>
            <a:r>
              <a:rPr lang="en-GB" kern="0" dirty="0" err="1">
                <a:cs typeface="Arial"/>
                <a:sym typeface="Calibri"/>
              </a:rPr>
              <a:t>R</a:t>
            </a:r>
            <a:r>
              <a:rPr lang="en-GB" kern="0" dirty="0" err="1">
                <a:solidFill>
                  <a:srgbClr val="E6A112"/>
                </a:solidFill>
                <a:cs typeface="Arial"/>
                <a:sym typeface="Calibri"/>
              </a:rPr>
              <a:t>mation</a:t>
            </a:r>
            <a:r>
              <a:rPr lang="en-GB" kern="0" dirty="0">
                <a:solidFill>
                  <a:srgbClr val="E6A112"/>
                </a:solidFill>
                <a:cs typeface="Arial"/>
                <a:sym typeface="Calibri"/>
              </a:rPr>
              <a:t> in </a:t>
            </a:r>
            <a:r>
              <a:rPr lang="en-GB" kern="0" dirty="0">
                <a:cs typeface="Arial"/>
                <a:sym typeface="Calibri"/>
              </a:rPr>
              <a:t>E</a:t>
            </a:r>
            <a:r>
              <a:rPr lang="en-GB" kern="0" dirty="0">
                <a:solidFill>
                  <a:srgbClr val="E6A112"/>
                </a:solidFill>
                <a:cs typeface="Arial"/>
                <a:sym typeface="Calibri"/>
              </a:rPr>
              <a:t>urope)</a:t>
            </a:r>
            <a:endParaRPr lang="en-GB" dirty="0"/>
          </a:p>
        </p:txBody>
      </p:sp>
      <p:sp>
        <p:nvSpPr>
          <p:cNvPr id="4" name="Content Placeholder 3">
            <a:extLst>
              <a:ext uri="{FF2B5EF4-FFF2-40B4-BE49-F238E27FC236}">
                <a16:creationId xmlns:a16="http://schemas.microsoft.com/office/drawing/2014/main" id="{3695A8AB-CC83-0B49-CFC7-6ADC88075793}"/>
              </a:ext>
            </a:extLst>
          </p:cNvPr>
          <p:cNvSpPr>
            <a:spLocks noGrp="1"/>
          </p:cNvSpPr>
          <p:nvPr>
            <p:ph sz="half" idx="1"/>
          </p:nvPr>
        </p:nvSpPr>
        <p:spPr>
          <a:xfrm>
            <a:off x="838200" y="1825625"/>
            <a:ext cx="6411686" cy="4351338"/>
          </a:xfrm>
        </p:spPr>
        <p:txBody>
          <a:bodyPr/>
          <a:lstStyle/>
          <a:p>
            <a:r>
              <a:rPr lang="en-GB" sz="2200" dirty="0"/>
              <a:t>Directive that </a:t>
            </a:r>
            <a:r>
              <a:rPr lang="en-GB" sz="2200" b="1" dirty="0"/>
              <a:t>requires Member States to establish and operate a network </a:t>
            </a:r>
            <a:r>
              <a:rPr lang="en-GB" sz="2200" dirty="0"/>
              <a:t>of services related t</a:t>
            </a:r>
            <a:r>
              <a:rPr lang="en-GB" sz="2200" b="1" dirty="0"/>
              <a:t>o spatial datasets </a:t>
            </a:r>
            <a:r>
              <a:rPr lang="en-GB" sz="2200" dirty="0"/>
              <a:t>and to ensure their </a:t>
            </a:r>
            <a:r>
              <a:rPr lang="en-GB" sz="2200" b="1" dirty="0"/>
              <a:t>interoperability</a:t>
            </a:r>
            <a:r>
              <a:rPr lang="en-GB" sz="2200" dirty="0"/>
              <a:t>.</a:t>
            </a:r>
          </a:p>
          <a:p>
            <a:r>
              <a:rPr lang="en-GB" dirty="0"/>
              <a:t>Applies to</a:t>
            </a:r>
          </a:p>
          <a:p>
            <a:pPr lvl="1"/>
            <a:r>
              <a:rPr lang="en-GB" b="1" dirty="0"/>
              <a:t>EU public authorities </a:t>
            </a:r>
            <a:r>
              <a:rPr lang="en-GB" dirty="0"/>
              <a:t>that </a:t>
            </a:r>
            <a:r>
              <a:rPr lang="en-GB" b="1" dirty="0"/>
              <a:t>create, hold or use spatial data</a:t>
            </a:r>
            <a:r>
              <a:rPr lang="en-GB" dirty="0"/>
              <a:t> in the performance of their public tasks</a:t>
            </a:r>
            <a:r>
              <a:rPr lang="en-GB" b="1" dirty="0"/>
              <a:t>.</a:t>
            </a:r>
          </a:p>
          <a:p>
            <a:pPr lvl="1"/>
            <a:r>
              <a:rPr lang="en-GB" b="1" dirty="0"/>
              <a:t>Third parties </a:t>
            </a:r>
            <a:r>
              <a:rPr lang="en-GB" dirty="0"/>
              <a:t>accessing the network according to the directive's provisions. </a:t>
            </a:r>
          </a:p>
          <a:p>
            <a:br>
              <a:rPr lang="en-GB" sz="1100" dirty="0"/>
            </a:br>
            <a:r>
              <a:rPr lang="en-GB" sz="2000" dirty="0"/>
              <a:t>Objective: to </a:t>
            </a:r>
            <a:r>
              <a:rPr lang="en-GB" sz="2000" b="1" dirty="0"/>
              <a:t>make spatial data accessible, interoperable, and useful. </a:t>
            </a:r>
          </a:p>
          <a:p>
            <a:endParaRPr lang="en-GB" sz="1100" b="1" dirty="0"/>
          </a:p>
          <a:p>
            <a:endParaRPr lang="en-GB" sz="1100" b="1" dirty="0"/>
          </a:p>
          <a:p>
            <a:endParaRPr lang="en-GB" sz="1100" b="1" dirty="0"/>
          </a:p>
          <a:p>
            <a:endParaRPr lang="en-GB" sz="1100" dirty="0"/>
          </a:p>
        </p:txBody>
      </p:sp>
      <p:pic>
        <p:nvPicPr>
          <p:cNvPr id="3" name="Picture 2" descr="A yellow pineapple with blue stars and green leaves&#10;&#10;Description automatically generated">
            <a:extLst>
              <a:ext uri="{FF2B5EF4-FFF2-40B4-BE49-F238E27FC236}">
                <a16:creationId xmlns:a16="http://schemas.microsoft.com/office/drawing/2014/main" id="{D64E85DA-0F29-870A-DB85-B5AEEB184790}"/>
              </a:ext>
            </a:extLst>
          </p:cNvPr>
          <p:cNvPicPr>
            <a:picLocks noChangeAspect="1"/>
          </p:cNvPicPr>
          <p:nvPr/>
        </p:nvPicPr>
        <p:blipFill>
          <a:blip r:embed="rId3"/>
          <a:stretch>
            <a:fillRect/>
          </a:stretch>
        </p:blipFill>
        <p:spPr>
          <a:xfrm>
            <a:off x="7007896" y="1534400"/>
            <a:ext cx="4552733" cy="4914061"/>
          </a:xfrm>
          <a:prstGeom prst="rect">
            <a:avLst/>
          </a:prstGeom>
        </p:spPr>
      </p:pic>
    </p:spTree>
    <p:extLst>
      <p:ext uri="{BB962C8B-B14F-4D97-AF65-F5344CB8AC3E}">
        <p14:creationId xmlns:p14="http://schemas.microsoft.com/office/powerpoint/2010/main" val="530919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E7E2F-FC41-DE6E-80BC-24A457FDC28A}"/>
              </a:ext>
            </a:extLst>
          </p:cNvPr>
          <p:cNvSpPr>
            <a:spLocks noGrp="1"/>
          </p:cNvSpPr>
          <p:nvPr>
            <p:ph type="title"/>
          </p:nvPr>
        </p:nvSpPr>
        <p:spPr/>
        <p:txBody>
          <a:bodyPr/>
          <a:lstStyle/>
          <a:p>
            <a:r>
              <a:rPr lang="en-GB" dirty="0"/>
              <a:t>INSPIRE principles</a:t>
            </a:r>
          </a:p>
        </p:txBody>
      </p:sp>
      <p:sp>
        <p:nvSpPr>
          <p:cNvPr id="3" name="Content Placeholder 2">
            <a:extLst>
              <a:ext uri="{FF2B5EF4-FFF2-40B4-BE49-F238E27FC236}">
                <a16:creationId xmlns:a16="http://schemas.microsoft.com/office/drawing/2014/main" id="{D6C4DC68-5329-3878-027C-309FB5E557EB}"/>
              </a:ext>
            </a:extLst>
          </p:cNvPr>
          <p:cNvSpPr>
            <a:spLocks noGrp="1"/>
          </p:cNvSpPr>
          <p:nvPr>
            <p:ph idx="1"/>
          </p:nvPr>
        </p:nvSpPr>
        <p:spPr/>
        <p:txBody>
          <a:bodyPr/>
          <a:lstStyle/>
          <a:p>
            <a:r>
              <a:rPr lang="en-GB" sz="2000" dirty="0"/>
              <a:t>Data should be collected </a:t>
            </a:r>
            <a:r>
              <a:rPr lang="en-GB" sz="2000" b="1" dirty="0"/>
              <a:t>once </a:t>
            </a:r>
            <a:r>
              <a:rPr lang="en-GB" sz="2000" dirty="0"/>
              <a:t>and </a:t>
            </a:r>
            <a:r>
              <a:rPr lang="en-GB" sz="2000" b="1" dirty="0"/>
              <a:t>kept where it can be maintained </a:t>
            </a:r>
            <a:r>
              <a:rPr lang="en-GB" sz="2000" dirty="0"/>
              <a:t>most effectively.</a:t>
            </a:r>
          </a:p>
          <a:p>
            <a:r>
              <a:rPr lang="en-GB" sz="2000" dirty="0"/>
              <a:t>It should be possible to </a:t>
            </a:r>
            <a:r>
              <a:rPr lang="en-GB" sz="2000" b="1" dirty="0"/>
              <a:t>combine seamless spatial information from different sources </a:t>
            </a:r>
            <a:r>
              <a:rPr lang="en-GB" sz="2000" dirty="0"/>
              <a:t>across Europe and </a:t>
            </a:r>
            <a:r>
              <a:rPr lang="en-GB" sz="2000" b="1" dirty="0"/>
              <a:t>share it with many users and applications</a:t>
            </a:r>
            <a:r>
              <a:rPr lang="en-GB" sz="2000" dirty="0"/>
              <a:t>.</a:t>
            </a:r>
          </a:p>
          <a:p>
            <a:r>
              <a:rPr lang="en-GB" sz="2000" dirty="0"/>
              <a:t>Information should be </a:t>
            </a:r>
            <a:r>
              <a:rPr lang="en-GB" sz="2000" b="1" dirty="0"/>
              <a:t>shareable at different levels  </a:t>
            </a:r>
            <a:r>
              <a:rPr lang="en-GB" sz="2000" dirty="0"/>
              <a:t>(e.g. detailed for research, general for strategic purposes).</a:t>
            </a:r>
          </a:p>
          <a:p>
            <a:r>
              <a:rPr lang="en-GB" sz="2000" dirty="0"/>
              <a:t>Geographic information needed for good governance should be </a:t>
            </a:r>
            <a:r>
              <a:rPr lang="en-GB" sz="2000" b="1" dirty="0"/>
              <a:t>readily and transparently available</a:t>
            </a:r>
            <a:r>
              <a:rPr lang="en-GB" sz="2000" dirty="0"/>
              <a:t>.</a:t>
            </a:r>
          </a:p>
          <a:p>
            <a:r>
              <a:rPr lang="en-GB" sz="2000" dirty="0"/>
              <a:t>It should be </a:t>
            </a:r>
            <a:r>
              <a:rPr lang="en-GB" sz="2000" b="1" dirty="0"/>
              <a:t>easy to find what geographic information is available</a:t>
            </a:r>
            <a:r>
              <a:rPr lang="en-GB" sz="2000" dirty="0"/>
              <a:t>, and </a:t>
            </a:r>
            <a:r>
              <a:rPr lang="en-GB" sz="2000" b="1" dirty="0"/>
              <a:t>how</a:t>
            </a:r>
            <a:r>
              <a:rPr lang="en-GB" sz="2000" dirty="0"/>
              <a:t> and </a:t>
            </a:r>
            <a:r>
              <a:rPr lang="en-GB" sz="2000" b="1" dirty="0"/>
              <a:t>under which conditions </a:t>
            </a:r>
            <a:r>
              <a:rPr lang="en-GB" sz="2000" dirty="0"/>
              <a:t>it can be used.</a:t>
            </a:r>
          </a:p>
          <a:p>
            <a:endParaRPr lang="en-GB" sz="2000" dirty="0"/>
          </a:p>
        </p:txBody>
      </p:sp>
      <p:pic>
        <p:nvPicPr>
          <p:cNvPr id="4" name="Picture 3" descr="A yellow pineapple with blue stars and green leaves&#10;&#10;Description automatically generated">
            <a:extLst>
              <a:ext uri="{FF2B5EF4-FFF2-40B4-BE49-F238E27FC236}">
                <a16:creationId xmlns:a16="http://schemas.microsoft.com/office/drawing/2014/main" id="{811F669C-BDAA-7745-D220-7963A2561A41}"/>
              </a:ext>
            </a:extLst>
          </p:cNvPr>
          <p:cNvPicPr>
            <a:picLocks noChangeAspect="1"/>
          </p:cNvPicPr>
          <p:nvPr/>
        </p:nvPicPr>
        <p:blipFill>
          <a:blip r:embed="rId3"/>
          <a:stretch>
            <a:fillRect/>
          </a:stretch>
        </p:blipFill>
        <p:spPr>
          <a:xfrm>
            <a:off x="9479318" y="-223722"/>
            <a:ext cx="2819363" cy="3043122"/>
          </a:xfrm>
          <a:prstGeom prst="rect">
            <a:avLst/>
          </a:prstGeom>
        </p:spPr>
      </p:pic>
    </p:spTree>
    <p:extLst>
      <p:ext uri="{BB962C8B-B14F-4D97-AF65-F5344CB8AC3E}">
        <p14:creationId xmlns:p14="http://schemas.microsoft.com/office/powerpoint/2010/main" val="3068162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DFE690D-E29B-D6CE-B88C-79813E5A16E0}"/>
              </a:ext>
            </a:extLst>
          </p:cNvPr>
          <p:cNvGrpSpPr/>
          <p:nvPr/>
        </p:nvGrpSpPr>
        <p:grpSpPr>
          <a:xfrm>
            <a:off x="10091853" y="-269259"/>
            <a:ext cx="2054427" cy="2444647"/>
            <a:chOff x="9586452" y="-55407"/>
            <a:chExt cx="2054427" cy="2444647"/>
          </a:xfrm>
        </p:grpSpPr>
        <p:grpSp>
          <p:nvGrpSpPr>
            <p:cNvPr id="17" name="Group 16">
              <a:extLst>
                <a:ext uri="{FF2B5EF4-FFF2-40B4-BE49-F238E27FC236}">
                  <a16:creationId xmlns:a16="http://schemas.microsoft.com/office/drawing/2014/main" id="{EAEF2D8B-C619-C3A5-407D-3648A202BEBD}"/>
                </a:ext>
              </a:extLst>
            </p:cNvPr>
            <p:cNvGrpSpPr/>
            <p:nvPr/>
          </p:nvGrpSpPr>
          <p:grpSpPr>
            <a:xfrm>
              <a:off x="9586452" y="-55407"/>
              <a:ext cx="2054427" cy="2444647"/>
              <a:chOff x="9547123" y="52907"/>
              <a:chExt cx="2054427" cy="2316667"/>
            </a:xfrm>
          </p:grpSpPr>
          <p:pic>
            <p:nvPicPr>
              <p:cNvPr id="19" name="Picture 18" descr="A yellow pineapple with blue stars and green leaves&#10;&#10;Description automatically generated">
                <a:extLst>
                  <a:ext uri="{FF2B5EF4-FFF2-40B4-BE49-F238E27FC236}">
                    <a16:creationId xmlns:a16="http://schemas.microsoft.com/office/drawing/2014/main" id="{175058DB-5CAF-3D1A-D5E2-09D4E97C789F}"/>
                  </a:ext>
                </a:extLst>
              </p:cNvPr>
              <p:cNvPicPr>
                <a:picLocks noChangeAspect="1"/>
              </p:cNvPicPr>
              <p:nvPr/>
            </p:nvPicPr>
            <p:blipFill>
              <a:blip r:embed="rId3"/>
              <a:srcRect l="27444" r="24331" b="29596"/>
              <a:stretch>
                <a:fillRect/>
              </a:stretch>
            </p:blipFill>
            <p:spPr>
              <a:xfrm rot="1684918">
                <a:off x="10168190" y="52907"/>
                <a:ext cx="1373575" cy="2272069"/>
              </a:xfrm>
              <a:prstGeom prst="rect">
                <a:avLst/>
              </a:prstGeom>
            </p:spPr>
          </p:pic>
          <p:sp>
            <p:nvSpPr>
              <p:cNvPr id="20" name="Rectangle 19">
                <a:extLst>
                  <a:ext uri="{FF2B5EF4-FFF2-40B4-BE49-F238E27FC236}">
                    <a16:creationId xmlns:a16="http://schemas.microsoft.com/office/drawing/2014/main" id="{D59FE762-08B6-FC93-1328-0EA717AEE7FB}"/>
                  </a:ext>
                </a:extLst>
              </p:cNvPr>
              <p:cNvSpPr/>
              <p:nvPr/>
            </p:nvSpPr>
            <p:spPr>
              <a:xfrm>
                <a:off x="9547123" y="198590"/>
                <a:ext cx="983225" cy="217098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1" name="Rectangle 20">
                <a:extLst>
                  <a:ext uri="{FF2B5EF4-FFF2-40B4-BE49-F238E27FC236}">
                    <a16:creationId xmlns:a16="http://schemas.microsoft.com/office/drawing/2014/main" id="{AE792310-D519-D603-77DC-8FB23ABED29A}"/>
                  </a:ext>
                </a:extLst>
              </p:cNvPr>
              <p:cNvSpPr/>
              <p:nvPr/>
            </p:nvSpPr>
            <p:spPr>
              <a:xfrm rot="19709542">
                <a:off x="11159987" y="640218"/>
                <a:ext cx="441563" cy="95380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pic>
          <p:nvPicPr>
            <p:cNvPr id="18" name="Picture 17" descr="A black background with a black square&#10;&#10;AI-generated content may be incorrect.">
              <a:extLst>
                <a:ext uri="{FF2B5EF4-FFF2-40B4-BE49-F238E27FC236}">
                  <a16:creationId xmlns:a16="http://schemas.microsoft.com/office/drawing/2014/main" id="{544465B6-6327-D337-A6BF-7CA1685BED7C}"/>
                </a:ext>
              </a:extLst>
            </p:cNvPr>
            <p:cNvPicPr>
              <a:picLocks noChangeAspect="1"/>
            </p:cNvPicPr>
            <p:nvPr/>
          </p:nvPicPr>
          <p:blipFill>
            <a:blip r:embed="rId4">
              <a:duotone>
                <a:schemeClr val="accent3">
                  <a:shade val="45000"/>
                  <a:satMod val="135000"/>
                </a:schemeClr>
                <a:prstClr val="white"/>
              </a:duotone>
            </a:blip>
            <a:stretch>
              <a:fillRect/>
            </a:stretch>
          </p:blipFill>
          <p:spPr>
            <a:xfrm>
              <a:off x="9766359" y="320532"/>
              <a:ext cx="797241" cy="2050385"/>
            </a:xfrm>
            <a:prstGeom prst="rect">
              <a:avLst/>
            </a:prstGeom>
          </p:spPr>
        </p:pic>
      </p:grpSp>
      <p:sp>
        <p:nvSpPr>
          <p:cNvPr id="5" name="Title 4">
            <a:extLst>
              <a:ext uri="{FF2B5EF4-FFF2-40B4-BE49-F238E27FC236}">
                <a16:creationId xmlns:a16="http://schemas.microsoft.com/office/drawing/2014/main" id="{A8DB9D46-15A9-DB34-7146-248114379668}"/>
              </a:ext>
            </a:extLst>
          </p:cNvPr>
          <p:cNvSpPr>
            <a:spLocks noGrp="1"/>
          </p:cNvSpPr>
          <p:nvPr>
            <p:ph type="title"/>
          </p:nvPr>
        </p:nvSpPr>
        <p:spPr/>
        <p:txBody>
          <a:bodyPr/>
          <a:lstStyle/>
          <a:p>
            <a:r>
              <a:rPr lang="en-GB" dirty="0"/>
              <a:t>INSPIRE in a Nutshell</a:t>
            </a:r>
          </a:p>
        </p:txBody>
      </p:sp>
      <p:sp>
        <p:nvSpPr>
          <p:cNvPr id="3" name="Content Placeholder 2">
            <a:extLst>
              <a:ext uri="{FF2B5EF4-FFF2-40B4-BE49-F238E27FC236}">
                <a16:creationId xmlns:a16="http://schemas.microsoft.com/office/drawing/2014/main" id="{7EDAD5C7-F196-0C1A-EF89-52DC5A3F2200}"/>
              </a:ext>
            </a:extLst>
          </p:cNvPr>
          <p:cNvSpPr>
            <a:spLocks noGrp="1"/>
          </p:cNvSpPr>
          <p:nvPr>
            <p:ph idx="1"/>
          </p:nvPr>
        </p:nvSpPr>
        <p:spPr>
          <a:xfrm>
            <a:off x="838200" y="1584959"/>
            <a:ext cx="10515600" cy="4592003"/>
          </a:xfrm>
        </p:spPr>
        <p:txBody>
          <a:bodyPr/>
          <a:lstStyle/>
          <a:p>
            <a:pPr marL="0" indent="0">
              <a:lnSpc>
                <a:spcPct val="100000"/>
              </a:lnSpc>
              <a:buNone/>
            </a:pPr>
            <a:r>
              <a:rPr lang="en-GB" sz="2000" b="1" dirty="0"/>
              <a:t>Application: </a:t>
            </a:r>
            <a:r>
              <a:rPr lang="en-GB" sz="2000" dirty="0"/>
              <a:t>spatial data in electronic format that falls under the jurisdiction of MS </a:t>
            </a:r>
          </a:p>
          <a:p>
            <a:pPr marL="0" indent="0">
              <a:lnSpc>
                <a:spcPct val="100000"/>
              </a:lnSpc>
              <a:buNone/>
            </a:pPr>
            <a:r>
              <a:rPr lang="en-GB" sz="2000" b="1" dirty="0"/>
              <a:t>Environmental Focus: </a:t>
            </a:r>
            <a:r>
              <a:rPr lang="en-GB" sz="2000" dirty="0"/>
              <a:t>emphasis on spatial data related to environmental policies and activities. </a:t>
            </a:r>
          </a:p>
          <a:p>
            <a:pPr marL="0" indent="0">
              <a:lnSpc>
                <a:spcPct val="100000"/>
              </a:lnSpc>
              <a:buNone/>
            </a:pPr>
            <a:r>
              <a:rPr lang="en-GB" sz="2000" b="1" dirty="0"/>
              <a:t>Network Services: </a:t>
            </a:r>
            <a:r>
              <a:rPr lang="en-GB" sz="2000" dirty="0"/>
              <a:t>MS required to operate a network of services for spatial data, (including discovery, view, download, transformation, and invoke services.)</a:t>
            </a:r>
          </a:p>
          <a:p>
            <a:pPr marL="0" indent="0">
              <a:lnSpc>
                <a:spcPct val="100000"/>
              </a:lnSpc>
              <a:buNone/>
            </a:pPr>
            <a:r>
              <a:rPr lang="en-GB" sz="2000" b="1" dirty="0"/>
              <a:t>Harmonization: </a:t>
            </a:r>
            <a:r>
              <a:rPr lang="en-GB" sz="2000" dirty="0"/>
              <a:t>requirement of </a:t>
            </a:r>
            <a:r>
              <a:rPr lang="en-GB" sz="2000" b="1" dirty="0"/>
              <a:t>documenting data though metadata</a:t>
            </a:r>
            <a:r>
              <a:rPr lang="en-GB" sz="2000" dirty="0"/>
              <a:t>, expose it through network services, and harmonize it according to common data models. </a:t>
            </a:r>
          </a:p>
          <a:p>
            <a:pPr marL="0" indent="0">
              <a:buNone/>
            </a:pPr>
            <a:r>
              <a:rPr lang="en-GB" sz="2000" b="1" dirty="0"/>
              <a:t>Relevance to Research:</a:t>
            </a:r>
          </a:p>
          <a:p>
            <a:pPr>
              <a:lnSpc>
                <a:spcPct val="100000"/>
              </a:lnSpc>
            </a:pPr>
            <a:r>
              <a:rPr lang="en-GB" sz="2000" u="sng" dirty="0"/>
              <a:t>As a data provider</a:t>
            </a:r>
            <a:r>
              <a:rPr lang="en-GB" sz="2000" b="1" dirty="0"/>
              <a:t>: </a:t>
            </a:r>
            <a:r>
              <a:rPr lang="en-GB" sz="2000" dirty="0"/>
              <a:t>RPO often generate/manage valuable spatial data and INSPIRE ensures they’re </a:t>
            </a:r>
            <a:r>
              <a:rPr lang="en-GB" sz="2000" b="1" dirty="0"/>
              <a:t>available in a standardized and usable format</a:t>
            </a:r>
            <a:r>
              <a:rPr lang="en-GB" sz="2000" dirty="0"/>
              <a:t>. </a:t>
            </a:r>
          </a:p>
          <a:p>
            <a:pPr>
              <a:lnSpc>
                <a:spcPct val="100000"/>
              </a:lnSpc>
            </a:pPr>
            <a:r>
              <a:rPr lang="en-GB" sz="2000" u="sng" dirty="0"/>
              <a:t>As a user</a:t>
            </a:r>
            <a:r>
              <a:rPr lang="en-GB" sz="2000" dirty="0"/>
              <a:t>: facilitating </a:t>
            </a:r>
            <a:r>
              <a:rPr lang="en-GB" sz="2000" b="1" dirty="0"/>
              <a:t>environmental research</a:t>
            </a:r>
            <a:r>
              <a:rPr lang="en-GB" sz="2000" dirty="0"/>
              <a:t> by improving accessibility and interoperability</a:t>
            </a:r>
            <a:endParaRPr lang="en-GB" sz="1050" dirty="0"/>
          </a:p>
          <a:p>
            <a:pPr marL="0" indent="0">
              <a:lnSpc>
                <a:spcPct val="100000"/>
              </a:lnSpc>
              <a:spcBef>
                <a:spcPts val="0"/>
              </a:spcBef>
              <a:buNone/>
            </a:pPr>
            <a:r>
              <a:rPr lang="en-GB" sz="1400" dirty="0"/>
              <a:t>Sources:</a:t>
            </a:r>
            <a:br>
              <a:rPr lang="en-GB" sz="1200" dirty="0"/>
            </a:br>
            <a:r>
              <a:rPr lang="en-GB" sz="1200" dirty="0"/>
              <a:t>https://</a:t>
            </a:r>
            <a:r>
              <a:rPr lang="en-GB" sz="1200" dirty="0" err="1"/>
              <a:t>wetransform.to</a:t>
            </a:r>
            <a:r>
              <a:rPr lang="en-GB" sz="1200" dirty="0"/>
              <a:t>/learn-about-inspire/#:~:text=The%20INSPIRE%20directive%20is%20a,access%2C%20find%2C%20and%20process. </a:t>
            </a:r>
          </a:p>
          <a:p>
            <a:pPr marL="0" indent="0">
              <a:lnSpc>
                <a:spcPct val="100000"/>
              </a:lnSpc>
              <a:spcBef>
                <a:spcPts val="0"/>
              </a:spcBef>
              <a:buNone/>
            </a:pPr>
            <a:r>
              <a:rPr lang="en-GB" sz="1200" dirty="0"/>
              <a:t>https://</a:t>
            </a:r>
            <a:r>
              <a:rPr lang="en-GB" sz="1200" dirty="0" err="1"/>
              <a:t>ec.europa.eu</a:t>
            </a:r>
            <a:r>
              <a:rPr lang="en-GB" sz="1200" dirty="0"/>
              <a:t>/info/law/better-regulation/have-your-say/initiatives/12111-Open-data-availability-of-public-datasets_en</a:t>
            </a:r>
          </a:p>
          <a:p>
            <a:pPr marL="0" indent="0">
              <a:buNone/>
            </a:pPr>
            <a:br>
              <a:rPr lang="en-GB" sz="2000" dirty="0"/>
            </a:br>
            <a:br>
              <a:rPr lang="en-GB" sz="2000" dirty="0"/>
            </a:br>
            <a:endParaRPr lang="en-GB" sz="2000" dirty="0"/>
          </a:p>
        </p:txBody>
      </p:sp>
      <p:sp>
        <p:nvSpPr>
          <p:cNvPr id="14" name="TextBox 13">
            <a:extLst>
              <a:ext uri="{FF2B5EF4-FFF2-40B4-BE49-F238E27FC236}">
                <a16:creationId xmlns:a16="http://schemas.microsoft.com/office/drawing/2014/main" id="{CF9E0131-C45B-F29A-A721-93A5BDA42647}"/>
              </a:ext>
            </a:extLst>
          </p:cNvPr>
          <p:cNvSpPr txBox="1"/>
          <p:nvPr/>
        </p:nvSpPr>
        <p:spPr>
          <a:xfrm>
            <a:off x="8992892" y="6111240"/>
            <a:ext cx="6098582" cy="261610"/>
          </a:xfrm>
          <a:prstGeom prst="rect">
            <a:avLst/>
          </a:prstGeom>
          <a:noFill/>
        </p:spPr>
        <p:txBody>
          <a:bodyPr wrap="square">
            <a:spAutoFit/>
          </a:bodyPr>
          <a:lstStyle/>
          <a:p>
            <a:r>
              <a:rPr lang="en-GB" sz="1100" b="0" i="0" u="none" strike="noStrike" dirty="0">
                <a:solidFill>
                  <a:srgbClr val="303030"/>
                </a:solidFill>
                <a:effectLst/>
                <a:latin typeface="Calibri" panose="020F0502020204030204" pitchFamily="34" charset="0"/>
                <a:cs typeface="Calibri" panose="020F0502020204030204" pitchFamily="34" charset="0"/>
                <a:hlinkClick r:id="rId5"/>
              </a:rPr>
              <a:t>Picture: adaptation from amonrat rungreangfangsai</a:t>
            </a:r>
            <a:endParaRPr lang="en-GB"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699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FA12F-EE1E-3FE3-F830-ACEA6179AA8A}"/>
              </a:ext>
            </a:extLst>
          </p:cNvPr>
          <p:cNvSpPr>
            <a:spLocks noGrp="1"/>
          </p:cNvSpPr>
          <p:nvPr>
            <p:ph type="title"/>
          </p:nvPr>
        </p:nvSpPr>
        <p:spPr>
          <a:xfrm>
            <a:off x="838200" y="365125"/>
            <a:ext cx="10001865" cy="1325563"/>
          </a:xfrm>
        </p:spPr>
        <p:txBody>
          <a:bodyPr spcFirstLastPara="1" vert="horz" lIns="91440" tIns="45720" rIns="91440" bIns="45720" rtlCol="0" anchor="t" anchorCtr="0">
            <a:normAutofit/>
          </a:bodyPr>
          <a:lstStyle/>
          <a:p>
            <a:pPr algn="ctr" defTabSz="685766">
              <a:spcBef>
                <a:spcPts val="0"/>
              </a:spcBef>
              <a:spcAft>
                <a:spcPts val="600"/>
              </a:spcAft>
            </a:pPr>
            <a:r>
              <a:rPr lang="en-GB" sz="3600" kern="0" dirty="0">
                <a:solidFill>
                  <a:prstClr val="black"/>
                </a:solidFill>
                <a:latin typeface="+mn-lt"/>
                <a:ea typeface="+mj-ea"/>
                <a:cs typeface="Arial"/>
              </a:rPr>
              <a:t>INSPIRE standards</a:t>
            </a:r>
          </a:p>
        </p:txBody>
      </p:sp>
      <p:sp>
        <p:nvSpPr>
          <p:cNvPr id="3" name="Content Placeholder 2">
            <a:extLst>
              <a:ext uri="{FF2B5EF4-FFF2-40B4-BE49-F238E27FC236}">
                <a16:creationId xmlns:a16="http://schemas.microsoft.com/office/drawing/2014/main" id="{303C9A30-4443-76C5-CC4C-B1EC1A6AFB33}"/>
              </a:ext>
            </a:extLst>
          </p:cNvPr>
          <p:cNvSpPr>
            <a:spLocks noGrp="1"/>
          </p:cNvSpPr>
          <p:nvPr>
            <p:ph idx="1"/>
          </p:nvPr>
        </p:nvSpPr>
        <p:spPr>
          <a:xfrm>
            <a:off x="859971" y="1259567"/>
            <a:ext cx="10058400" cy="4351338"/>
          </a:xfrm>
        </p:spPr>
        <p:txBody>
          <a:bodyPr>
            <a:noAutofit/>
          </a:bodyPr>
          <a:lstStyle/>
          <a:p>
            <a:pPr marL="0" indent="0">
              <a:lnSpc>
                <a:spcPct val="100000"/>
              </a:lnSpc>
              <a:buNone/>
            </a:pPr>
            <a:r>
              <a:rPr lang="en-GB" b="1" noProof="0" dirty="0">
                <a:solidFill>
                  <a:schemeClr val="accent4">
                    <a:lumMod val="75000"/>
                  </a:schemeClr>
                </a:solidFill>
              </a:rPr>
              <a:t>INSPIRE dictates standards and specifications for different levels</a:t>
            </a:r>
            <a:br>
              <a:rPr lang="en-GB" b="1" noProof="0" dirty="0">
                <a:solidFill>
                  <a:schemeClr val="accent4">
                    <a:lumMod val="75000"/>
                  </a:schemeClr>
                </a:solidFill>
              </a:rPr>
            </a:br>
            <a:r>
              <a:rPr lang="en-GB" b="1" noProof="0" dirty="0">
                <a:solidFill>
                  <a:schemeClr val="accent4">
                    <a:lumMod val="75000"/>
                  </a:schemeClr>
                </a:solidFill>
              </a:rPr>
              <a:t> of the infrastructure:</a:t>
            </a:r>
          </a:p>
          <a:p>
            <a:pPr>
              <a:lnSpc>
                <a:spcPct val="100000"/>
              </a:lnSpc>
            </a:pPr>
            <a:r>
              <a:rPr lang="en-GB" sz="2000" b="1" noProof="0" dirty="0">
                <a:solidFill>
                  <a:schemeClr val="accent4">
                    <a:lumMod val="75000"/>
                  </a:schemeClr>
                </a:solidFill>
              </a:rPr>
              <a:t>Metadata: </a:t>
            </a:r>
            <a:r>
              <a:rPr lang="en-GB" sz="2000" noProof="0" dirty="0">
                <a:effectLst/>
              </a:rPr>
              <a:t>metadata are created for the spatial data sets and services </a:t>
            </a:r>
            <a:br>
              <a:rPr lang="en-GB" sz="2000" noProof="0" dirty="0">
                <a:effectLst/>
              </a:rPr>
            </a:br>
            <a:r>
              <a:rPr lang="en-GB" sz="2000" noProof="0" dirty="0">
                <a:effectLst/>
              </a:rPr>
              <a:t>(corresponding to themes listed in the directive)</a:t>
            </a:r>
            <a:endParaRPr lang="en-GB" sz="2000" noProof="0" dirty="0"/>
          </a:p>
          <a:p>
            <a:pPr>
              <a:lnSpc>
                <a:spcPct val="100000"/>
              </a:lnSpc>
            </a:pPr>
            <a:r>
              <a:rPr lang="en-GB" sz="2000" b="1" noProof="0" dirty="0">
                <a:solidFill>
                  <a:schemeClr val="accent4">
                    <a:lumMod val="75000"/>
                  </a:schemeClr>
                </a:solidFill>
              </a:rPr>
              <a:t>Data specification: </a:t>
            </a:r>
            <a:r>
              <a:rPr lang="en-GB" sz="2000" noProof="0" dirty="0">
                <a:effectLst/>
              </a:rPr>
              <a:t>common data models, code lists, map layers and additional metadata on the interoperability to be used when exchanging spatial datasets</a:t>
            </a:r>
            <a:endParaRPr lang="en-GB" sz="2000" noProof="0" dirty="0"/>
          </a:p>
          <a:p>
            <a:pPr>
              <a:lnSpc>
                <a:spcPct val="100000"/>
              </a:lnSpc>
            </a:pPr>
            <a:r>
              <a:rPr lang="en-GB" sz="2000" b="1" noProof="0" dirty="0">
                <a:solidFill>
                  <a:schemeClr val="accent4">
                    <a:lumMod val="75000"/>
                  </a:schemeClr>
                </a:solidFill>
              </a:rPr>
              <a:t>Network services: </a:t>
            </a:r>
            <a:r>
              <a:rPr lang="en-GB" sz="2000" noProof="0" dirty="0"/>
              <a:t>common interfaces for web services.</a:t>
            </a:r>
          </a:p>
          <a:p>
            <a:pPr>
              <a:lnSpc>
                <a:spcPct val="100000"/>
              </a:lnSpc>
            </a:pPr>
            <a:r>
              <a:rPr lang="en-GB" sz="2000" b="1" noProof="0" dirty="0">
                <a:solidFill>
                  <a:schemeClr val="accent4">
                    <a:lumMod val="75000"/>
                  </a:schemeClr>
                </a:solidFill>
              </a:rPr>
              <a:t>Data and service sharing: </a:t>
            </a:r>
            <a:r>
              <a:rPr lang="en-GB" sz="2000" noProof="0" dirty="0"/>
              <a:t>rights and obligations regarding the sharing of spatial data sets and services </a:t>
            </a:r>
            <a:r>
              <a:rPr lang="en-GB" sz="2000" u="sng" noProof="0" dirty="0"/>
              <a:t>between all levels of government</a:t>
            </a:r>
            <a:r>
              <a:rPr lang="en-GB" sz="2000" noProof="0" dirty="0"/>
              <a:t>.</a:t>
            </a:r>
          </a:p>
          <a:p>
            <a:pPr>
              <a:lnSpc>
                <a:spcPct val="100000"/>
              </a:lnSpc>
            </a:pPr>
            <a:r>
              <a:rPr lang="en-GB" sz="2000" b="1" noProof="0" dirty="0">
                <a:solidFill>
                  <a:schemeClr val="accent4">
                    <a:lumMod val="75000"/>
                  </a:schemeClr>
                </a:solidFill>
              </a:rPr>
              <a:t>Spatial data services: </a:t>
            </a:r>
            <a:r>
              <a:rPr lang="en-GB" sz="2000" noProof="0" dirty="0"/>
              <a:t>specify rules for the  interoperability of spatial data services.</a:t>
            </a:r>
          </a:p>
          <a:p>
            <a:pPr>
              <a:lnSpc>
                <a:spcPct val="100000"/>
              </a:lnSpc>
            </a:pPr>
            <a:r>
              <a:rPr lang="en-GB" sz="2000" b="1" noProof="0" dirty="0">
                <a:solidFill>
                  <a:schemeClr val="accent4">
                    <a:lumMod val="75000"/>
                  </a:schemeClr>
                </a:solidFill>
              </a:rPr>
              <a:t>Monitoring and reporting: </a:t>
            </a:r>
            <a:r>
              <a:rPr lang="en-GB" sz="2000" noProof="0" dirty="0"/>
              <a:t>ensure that </a:t>
            </a:r>
            <a:r>
              <a:rPr lang="en-GB" sz="2000" dirty="0"/>
              <a:t>MS </a:t>
            </a:r>
            <a:r>
              <a:rPr lang="en-GB" sz="2000" noProof="0" dirty="0"/>
              <a:t>monitor the implementation and use of their infrastructures for spatial information and report to the EC</a:t>
            </a:r>
            <a:endParaRPr lang="en-GB" sz="2200" dirty="0"/>
          </a:p>
          <a:p>
            <a:pPr>
              <a:lnSpc>
                <a:spcPct val="100000"/>
              </a:lnSpc>
            </a:pPr>
            <a:r>
              <a:rPr lang="en-GB" sz="1200" noProof="0" dirty="0">
                <a:effectLst/>
              </a:rPr>
              <a:t>Source(s):  </a:t>
            </a:r>
            <a:r>
              <a:rPr lang="en-GB" sz="1200" noProof="0" dirty="0">
                <a:effectLst/>
                <a:hlinkClick r:id="rId3"/>
              </a:rPr>
              <a:t>https://knowledge-base.inspire.ec.europa.eu/index_en</a:t>
            </a:r>
            <a:r>
              <a:rPr lang="en-GB" sz="1200" noProof="0" dirty="0"/>
              <a:t> </a:t>
            </a:r>
            <a:endParaRPr lang="en-GB" sz="1200" noProof="0" dirty="0">
              <a:effectLst/>
            </a:endParaRPr>
          </a:p>
        </p:txBody>
      </p:sp>
      <p:pic>
        <p:nvPicPr>
          <p:cNvPr id="5" name="Picture 4" descr="A yellow pineapple with blue stars and green leaves&#10;&#10;Description automatically generated">
            <a:extLst>
              <a:ext uri="{FF2B5EF4-FFF2-40B4-BE49-F238E27FC236}">
                <a16:creationId xmlns:a16="http://schemas.microsoft.com/office/drawing/2014/main" id="{8A62710F-45F0-8141-AEFA-3E0380F53A97}"/>
              </a:ext>
            </a:extLst>
          </p:cNvPr>
          <p:cNvPicPr>
            <a:picLocks noChangeAspect="1"/>
          </p:cNvPicPr>
          <p:nvPr/>
        </p:nvPicPr>
        <p:blipFill>
          <a:blip r:embed="rId4"/>
          <a:stretch>
            <a:fillRect/>
          </a:stretch>
        </p:blipFill>
        <p:spPr>
          <a:xfrm>
            <a:off x="9443919" y="-163286"/>
            <a:ext cx="2968299" cy="3203878"/>
          </a:xfrm>
          <a:prstGeom prst="rect">
            <a:avLst/>
          </a:prstGeom>
        </p:spPr>
      </p:pic>
    </p:spTree>
    <p:extLst>
      <p:ext uri="{BB962C8B-B14F-4D97-AF65-F5344CB8AC3E}">
        <p14:creationId xmlns:p14="http://schemas.microsoft.com/office/powerpoint/2010/main" val="501386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998CFB-08B1-BA6A-2CAD-EAA017F87E0E}"/>
              </a:ext>
            </a:extLst>
          </p:cNvPr>
          <p:cNvSpPr>
            <a:spLocks noGrp="1"/>
          </p:cNvSpPr>
          <p:nvPr>
            <p:ph type="ctrTitle"/>
          </p:nvPr>
        </p:nvSpPr>
        <p:spPr/>
        <p:txBody>
          <a:bodyPr/>
          <a:lstStyle/>
          <a:p>
            <a:r>
              <a:rPr lang="en-GB" dirty="0"/>
              <a:t>Part 2: protecting the data producers’ rights</a:t>
            </a:r>
          </a:p>
        </p:txBody>
      </p:sp>
    </p:spTree>
    <p:extLst>
      <p:ext uri="{BB962C8B-B14F-4D97-AF65-F5344CB8AC3E}">
        <p14:creationId xmlns:p14="http://schemas.microsoft.com/office/powerpoint/2010/main" val="3675236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3F7AA-CE5C-7558-F710-0457E7CE0B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062CF9-C307-467F-6EB8-B083010BFDA7}"/>
              </a:ext>
            </a:extLst>
          </p:cNvPr>
          <p:cNvSpPr>
            <a:spLocks noGrp="1"/>
          </p:cNvSpPr>
          <p:nvPr>
            <p:ph type="title"/>
          </p:nvPr>
        </p:nvSpPr>
        <p:spPr>
          <a:xfrm>
            <a:off x="1554480" y="2894965"/>
            <a:ext cx="9403080" cy="1325563"/>
          </a:xfrm>
        </p:spPr>
        <p:txBody>
          <a:bodyPr>
            <a:noAutofit/>
          </a:bodyPr>
          <a:lstStyle/>
          <a:p>
            <a:r>
              <a:rPr lang="en-GB" sz="3600" b="0" dirty="0"/>
              <a:t>Making data reusable does </a:t>
            </a:r>
            <a:r>
              <a:rPr lang="en-GB" sz="3600" dirty="0"/>
              <a:t>NOT </a:t>
            </a:r>
            <a:r>
              <a:rPr lang="en-GB" sz="3600" b="0" dirty="0"/>
              <a:t>imply not protecting </a:t>
            </a:r>
            <a:r>
              <a:rPr lang="en-GB" sz="3600" dirty="0">
                <a:highlight>
                  <a:srgbClr val="FEDC7F"/>
                </a:highlight>
              </a:rPr>
              <a:t>IPR</a:t>
            </a:r>
            <a:br>
              <a:rPr lang="en-GB" sz="3600" dirty="0"/>
            </a:br>
            <a:br>
              <a:rPr lang="en-GB" sz="3600" dirty="0"/>
            </a:br>
            <a:r>
              <a:rPr lang="en-GB" sz="3600" b="0" dirty="0"/>
              <a:t>Making data/products Open does </a:t>
            </a:r>
            <a:r>
              <a:rPr lang="en-GB" sz="3600" dirty="0"/>
              <a:t>NOT </a:t>
            </a:r>
            <a:r>
              <a:rPr lang="en-GB" sz="3600" b="0" dirty="0"/>
              <a:t>mean not </a:t>
            </a:r>
            <a:r>
              <a:rPr lang="en-GB" sz="3600" dirty="0">
                <a:highlight>
                  <a:srgbClr val="FEDC7F"/>
                </a:highlight>
              </a:rPr>
              <a:t>attributing </a:t>
            </a:r>
            <a:r>
              <a:rPr lang="en-GB" sz="3600" b="0" dirty="0"/>
              <a:t>a work and </a:t>
            </a:r>
            <a:r>
              <a:rPr lang="en-GB" sz="3600" dirty="0">
                <a:highlight>
                  <a:srgbClr val="FEDC7F"/>
                </a:highlight>
              </a:rPr>
              <a:t>recognising the data producers’ rights</a:t>
            </a:r>
            <a:br>
              <a:rPr lang="en-GB" sz="3600" dirty="0"/>
            </a:br>
            <a:br>
              <a:rPr lang="en-GB" sz="3600" dirty="0"/>
            </a:br>
            <a:r>
              <a:rPr lang="en-GB" sz="3600" b="0" dirty="0"/>
              <a:t>Using open licenses does </a:t>
            </a:r>
            <a:r>
              <a:rPr lang="en-GB" sz="3600" dirty="0"/>
              <a:t>NOT </a:t>
            </a:r>
            <a:r>
              <a:rPr lang="en-GB" sz="3600" b="0" dirty="0"/>
              <a:t>mean that no </a:t>
            </a:r>
            <a:r>
              <a:rPr lang="en-GB" sz="3600" dirty="0">
                <a:highlight>
                  <a:srgbClr val="FEDC7F"/>
                </a:highlight>
              </a:rPr>
              <a:t>restrictions</a:t>
            </a:r>
            <a:r>
              <a:rPr lang="en-GB" sz="3600" b="0" dirty="0"/>
              <a:t> apply to the usage of data/products</a:t>
            </a:r>
          </a:p>
        </p:txBody>
      </p:sp>
    </p:spTree>
    <p:extLst>
      <p:ext uri="{BB962C8B-B14F-4D97-AF65-F5344CB8AC3E}">
        <p14:creationId xmlns:p14="http://schemas.microsoft.com/office/powerpoint/2010/main" val="749418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86D6D-8340-D2BF-3712-454176355578}"/>
            </a:ext>
          </a:extLst>
        </p:cNvPr>
        <p:cNvGrpSpPr/>
        <p:nvPr/>
      </p:nvGrpSpPr>
      <p:grpSpPr>
        <a:xfrm>
          <a:off x="0" y="0"/>
          <a:ext cx="0" cy="0"/>
          <a:chOff x="0" y="0"/>
          <a:chExt cx="0" cy="0"/>
        </a:xfrm>
      </p:grpSpPr>
      <p:pic>
        <p:nvPicPr>
          <p:cNvPr id="8" name="Graphic 7" descr="User with solid fill">
            <a:extLst>
              <a:ext uri="{FF2B5EF4-FFF2-40B4-BE49-F238E27FC236}">
                <a16:creationId xmlns:a16="http://schemas.microsoft.com/office/drawing/2014/main" id="{BE42A8E9-A61C-3DCE-916F-8C3209C3BB8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813800" y="2328333"/>
            <a:ext cx="2540000" cy="2540000"/>
          </a:xfrm>
          <a:prstGeom prst="rect">
            <a:avLst/>
          </a:prstGeom>
        </p:spPr>
      </p:pic>
      <p:sp>
        <p:nvSpPr>
          <p:cNvPr id="2" name="Title 1">
            <a:extLst>
              <a:ext uri="{FF2B5EF4-FFF2-40B4-BE49-F238E27FC236}">
                <a16:creationId xmlns:a16="http://schemas.microsoft.com/office/drawing/2014/main" id="{04F57EC3-09DC-815C-566D-C574188CBD13}"/>
              </a:ext>
            </a:extLst>
          </p:cNvPr>
          <p:cNvSpPr>
            <a:spLocks noGrp="1"/>
          </p:cNvSpPr>
          <p:nvPr>
            <p:ph type="title"/>
          </p:nvPr>
        </p:nvSpPr>
        <p:spPr/>
        <p:txBody>
          <a:bodyPr/>
          <a:lstStyle/>
          <a:p>
            <a:r>
              <a:rPr lang="en-GB" dirty="0"/>
              <a:t>What is copyright?</a:t>
            </a:r>
          </a:p>
        </p:txBody>
      </p:sp>
      <p:sp>
        <p:nvSpPr>
          <p:cNvPr id="7" name="Content Placeholder 2">
            <a:extLst>
              <a:ext uri="{FF2B5EF4-FFF2-40B4-BE49-F238E27FC236}">
                <a16:creationId xmlns:a16="http://schemas.microsoft.com/office/drawing/2014/main" id="{9AD1C5BA-6F88-D72C-0400-D89A7C523DD1}"/>
              </a:ext>
            </a:extLst>
          </p:cNvPr>
          <p:cNvSpPr txBox="1">
            <a:spLocks/>
          </p:cNvSpPr>
          <p:nvPr/>
        </p:nvSpPr>
        <p:spPr>
          <a:xfrm>
            <a:off x="971550" y="1768475"/>
            <a:ext cx="11068050" cy="4351338"/>
          </a:xfrm>
          <a:prstGeom prst="rect">
            <a:avLst/>
          </a:prstGeom>
        </p:spPr>
        <p:txBody>
          <a:bodyPr vert="horz" lIns="91440" tIns="45720" rIns="91440" bIns="45720" rtlCol="0">
            <a:noAutofit/>
          </a:bodyPr>
          <a:lstStyle>
            <a:lvl1pPr marL="228600" indent="-228600" algn="l" defTabSz="914400" rtl="0" eaLnBrk="1" latinLnBrk="0" hangingPunct="1">
              <a:lnSpc>
                <a:spcPct val="114000"/>
              </a:lnSpc>
              <a:spcBef>
                <a:spcPts val="1000"/>
              </a:spcBef>
              <a:buClr>
                <a:schemeClr val="accent1"/>
              </a:buClr>
              <a:buSzPct val="100000"/>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One form of IPR (compare with trademark and patents)</a:t>
            </a:r>
          </a:p>
          <a:p>
            <a:r>
              <a:rPr lang="en-GB" b="1" dirty="0"/>
              <a:t>Grants a set of </a:t>
            </a:r>
            <a:r>
              <a:rPr lang="en-GB" b="1" u="sng" dirty="0"/>
              <a:t>exclusive rights</a:t>
            </a:r>
            <a:r>
              <a:rPr lang="en-GB" u="sng" dirty="0"/>
              <a:t> </a:t>
            </a:r>
            <a:r>
              <a:rPr lang="en-GB" dirty="0"/>
              <a:t>to </a:t>
            </a:r>
            <a:r>
              <a:rPr lang="en-GB" dirty="0">
                <a:highlight>
                  <a:srgbClr val="FEDC7F"/>
                </a:highlight>
              </a:rPr>
              <a:t>copyright holders</a:t>
            </a:r>
            <a:r>
              <a:rPr lang="en-GB" dirty="0"/>
              <a:t>:</a:t>
            </a:r>
            <a:br>
              <a:rPr lang="en-GB" dirty="0"/>
            </a:br>
            <a:r>
              <a:rPr lang="en-GB" dirty="0"/>
              <a:t>one cannot copy, distribute, publicly perform, adapt, etc </a:t>
            </a:r>
            <a:br>
              <a:rPr lang="en-GB" dirty="0"/>
            </a:br>
            <a:r>
              <a:rPr lang="en-GB" dirty="0"/>
              <a:t>without permission of the copyright holder.</a:t>
            </a:r>
          </a:p>
        </p:txBody>
      </p:sp>
      <p:sp>
        <p:nvSpPr>
          <p:cNvPr id="5" name="TextBox 4">
            <a:extLst>
              <a:ext uri="{FF2B5EF4-FFF2-40B4-BE49-F238E27FC236}">
                <a16:creationId xmlns:a16="http://schemas.microsoft.com/office/drawing/2014/main" id="{7878B613-D479-7762-39B9-173365448480}"/>
              </a:ext>
            </a:extLst>
          </p:cNvPr>
          <p:cNvSpPr txBox="1"/>
          <p:nvPr/>
        </p:nvSpPr>
        <p:spPr>
          <a:xfrm>
            <a:off x="9800912" y="2463797"/>
            <a:ext cx="633507" cy="1323439"/>
          </a:xfrm>
          <a:prstGeom prst="rect">
            <a:avLst/>
          </a:prstGeom>
          <a:noFill/>
        </p:spPr>
        <p:txBody>
          <a:bodyPr wrap="none" rtlCol="0">
            <a:spAutoFit/>
          </a:bodyPr>
          <a:lstStyle/>
          <a:p>
            <a:r>
              <a:rPr lang="it-IT" sz="8000" dirty="0">
                <a:solidFill>
                  <a:schemeClr val="accent1"/>
                </a:solidFill>
                <a:latin typeface="ADLaM Display" panose="02010000000000000000" pitchFamily="2" charset="77"/>
                <a:ea typeface="ADLaM Display" panose="02010000000000000000" pitchFamily="2" charset="77"/>
                <a:cs typeface="ADLaM Display" panose="02010000000000000000" pitchFamily="2" charset="77"/>
              </a:rPr>
              <a:t>?</a:t>
            </a:r>
            <a:endParaRPr lang="it-IT" sz="2800" dirty="0">
              <a:solidFill>
                <a:schemeClr val="accent1"/>
              </a:solidFill>
              <a:latin typeface="ADLaM Display" panose="02010000000000000000" pitchFamily="2" charset="77"/>
              <a:ea typeface="ADLaM Display" panose="02010000000000000000" pitchFamily="2" charset="77"/>
              <a:cs typeface="ADLaM Display" panose="02010000000000000000" pitchFamily="2" charset="77"/>
            </a:endParaRPr>
          </a:p>
        </p:txBody>
      </p:sp>
    </p:spTree>
    <p:extLst>
      <p:ext uri="{BB962C8B-B14F-4D97-AF65-F5344CB8AC3E}">
        <p14:creationId xmlns:p14="http://schemas.microsoft.com/office/powerpoint/2010/main" val="3281418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6FE97-2900-CB44-2D94-26B500A3E4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445D22-F409-074C-A148-5242C55A809B}"/>
              </a:ext>
            </a:extLst>
          </p:cNvPr>
          <p:cNvSpPr>
            <a:spLocks noGrp="1"/>
          </p:cNvSpPr>
          <p:nvPr>
            <p:ph type="title"/>
          </p:nvPr>
        </p:nvSpPr>
        <p:spPr/>
        <p:txBody>
          <a:bodyPr/>
          <a:lstStyle/>
          <a:p>
            <a:r>
              <a:rPr lang="en-GB" dirty="0"/>
              <a:t>What is copyright?</a:t>
            </a:r>
          </a:p>
        </p:txBody>
      </p:sp>
      <p:sp>
        <p:nvSpPr>
          <p:cNvPr id="7" name="Content Placeholder 2">
            <a:extLst>
              <a:ext uri="{FF2B5EF4-FFF2-40B4-BE49-F238E27FC236}">
                <a16:creationId xmlns:a16="http://schemas.microsoft.com/office/drawing/2014/main" id="{8F6168FC-845C-CC74-BA38-D5AF3AB935CE}"/>
              </a:ext>
            </a:extLst>
          </p:cNvPr>
          <p:cNvSpPr txBox="1">
            <a:spLocks/>
          </p:cNvSpPr>
          <p:nvPr/>
        </p:nvSpPr>
        <p:spPr>
          <a:xfrm>
            <a:off x="971550" y="1768475"/>
            <a:ext cx="11068050" cy="4351338"/>
          </a:xfrm>
          <a:prstGeom prst="rect">
            <a:avLst/>
          </a:prstGeom>
        </p:spPr>
        <p:txBody>
          <a:bodyPr vert="horz" lIns="91440" tIns="45720" rIns="91440" bIns="45720" rtlCol="0">
            <a:noAutofit/>
          </a:bodyPr>
          <a:lstStyle>
            <a:lvl1pPr marL="228600" indent="-228600" algn="l" defTabSz="914400" rtl="0" eaLnBrk="1" latinLnBrk="0" hangingPunct="1">
              <a:lnSpc>
                <a:spcPct val="114000"/>
              </a:lnSpc>
              <a:spcBef>
                <a:spcPts val="1000"/>
              </a:spcBef>
              <a:buClr>
                <a:schemeClr val="accent1"/>
              </a:buClr>
              <a:buSzPct val="100000"/>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One form of IPR (compare with trademark and patents)</a:t>
            </a:r>
          </a:p>
          <a:p>
            <a:r>
              <a:rPr lang="en-GB" b="1" dirty="0"/>
              <a:t>Grants a set of </a:t>
            </a:r>
            <a:r>
              <a:rPr lang="en-GB" b="1" u="sng" dirty="0"/>
              <a:t>exclusive rights</a:t>
            </a:r>
            <a:r>
              <a:rPr lang="en-GB" u="sng" dirty="0"/>
              <a:t> </a:t>
            </a:r>
            <a:r>
              <a:rPr lang="en-GB" dirty="0"/>
              <a:t>to </a:t>
            </a:r>
            <a:r>
              <a:rPr lang="en-GB" dirty="0">
                <a:highlight>
                  <a:srgbClr val="FEDC7F"/>
                </a:highlight>
              </a:rPr>
              <a:t>copyright holders</a:t>
            </a:r>
            <a:r>
              <a:rPr lang="en-GB" dirty="0"/>
              <a:t>:</a:t>
            </a:r>
            <a:br>
              <a:rPr lang="en-GB" dirty="0"/>
            </a:br>
            <a:r>
              <a:rPr lang="en-GB" dirty="0"/>
              <a:t>one cannot copy, distribute, publicly perform, adapt, etc </a:t>
            </a:r>
            <a:br>
              <a:rPr lang="en-GB" dirty="0"/>
            </a:br>
            <a:r>
              <a:rPr lang="en-GB" dirty="0"/>
              <a:t>without permission of the copyright holder.</a:t>
            </a:r>
          </a:p>
        </p:txBody>
      </p:sp>
      <p:sp>
        <p:nvSpPr>
          <p:cNvPr id="4" name="Google Shape;3648;p138">
            <a:extLst>
              <a:ext uri="{FF2B5EF4-FFF2-40B4-BE49-F238E27FC236}">
                <a16:creationId xmlns:a16="http://schemas.microsoft.com/office/drawing/2014/main" id="{58FC912D-21D0-3D18-66D2-885586AA9F09}"/>
              </a:ext>
            </a:extLst>
          </p:cNvPr>
          <p:cNvSpPr txBox="1"/>
          <p:nvPr/>
        </p:nvSpPr>
        <p:spPr>
          <a:xfrm>
            <a:off x="1123950" y="4114800"/>
            <a:ext cx="9925050" cy="98488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accent2"/>
              </a:buClr>
              <a:buSzPts val="2400"/>
              <a:buFont typeface="Noto Sans Symbols"/>
              <a:buChar char="✔"/>
            </a:pPr>
            <a:r>
              <a:rPr lang="it-IT" sz="2400" b="1" dirty="0" err="1">
                <a:highlight>
                  <a:srgbClr val="FEDC7F"/>
                </a:highlight>
                <a:latin typeface="Permanent Marker"/>
                <a:ea typeface="Permanent Marker"/>
                <a:cs typeface="Permanent Marker"/>
                <a:sym typeface="Permanent Marker"/>
              </a:rPr>
              <a:t>Utilitarian</a:t>
            </a:r>
            <a:r>
              <a:rPr lang="it-IT" sz="2400" b="1" dirty="0">
                <a:highlight>
                  <a:srgbClr val="FEDC7F"/>
                </a:highlight>
                <a:latin typeface="Permanent Marker"/>
                <a:ea typeface="Permanent Marker"/>
                <a:cs typeface="Permanent Marker"/>
                <a:sym typeface="Permanent Marker"/>
              </a:rPr>
              <a:t> </a:t>
            </a:r>
            <a:r>
              <a:rPr lang="it-IT" sz="2400" b="1" dirty="0" err="1">
                <a:highlight>
                  <a:srgbClr val="FEDC7F"/>
                </a:highlight>
                <a:latin typeface="Permanent Marker"/>
                <a:ea typeface="Permanent Marker"/>
                <a:cs typeface="Permanent Marker"/>
                <a:sym typeface="Permanent Marker"/>
              </a:rPr>
              <a:t>rights</a:t>
            </a:r>
            <a:r>
              <a:rPr lang="it-IT" sz="2400" b="1" dirty="0">
                <a:highlight>
                  <a:srgbClr val="FEDC7F"/>
                </a:highlight>
                <a:latin typeface="Permanent Marker"/>
                <a:ea typeface="Permanent Marker"/>
                <a:cs typeface="Permanent Marker"/>
                <a:sym typeface="Permanent Marker"/>
              </a:rPr>
              <a:t>: </a:t>
            </a:r>
            <a:r>
              <a:rPr lang="it-IT" sz="2400" dirty="0">
                <a:latin typeface="Permanent Marker"/>
                <a:ea typeface="Permanent Marker"/>
                <a:cs typeface="Permanent Marker"/>
                <a:sym typeface="Permanent Marker"/>
              </a:rPr>
              <a:t>gain for </a:t>
            </a:r>
            <a:r>
              <a:rPr lang="it-IT" sz="2400" dirty="0" err="1">
                <a:latin typeface="Permanent Marker"/>
                <a:ea typeface="Permanent Marker"/>
                <a:cs typeface="Permanent Marker"/>
                <a:sym typeface="Permanent Marker"/>
              </a:rPr>
              <a:t>one’s</a:t>
            </a:r>
            <a:r>
              <a:rPr lang="it-IT" sz="2400" dirty="0">
                <a:latin typeface="Permanent Marker"/>
                <a:ea typeface="Permanent Marker"/>
                <a:cs typeface="Permanent Marker"/>
                <a:sym typeface="Permanent Marker"/>
              </a:rPr>
              <a:t> work</a:t>
            </a:r>
            <a:endParaRPr sz="1800" dirty="0">
              <a:latin typeface="Calibri"/>
              <a:ea typeface="Calibri"/>
              <a:cs typeface="Calibri"/>
              <a:sym typeface="Calibri"/>
            </a:endParaRPr>
          </a:p>
          <a:p>
            <a:pPr marL="342900" marR="0" lvl="0" indent="-342900" algn="l" rtl="0">
              <a:spcBef>
                <a:spcPts val="1200"/>
              </a:spcBef>
              <a:spcAft>
                <a:spcPts val="0"/>
              </a:spcAft>
              <a:buClr>
                <a:schemeClr val="accent2"/>
              </a:buClr>
              <a:buSzPts val="2400"/>
              <a:buFont typeface="Noto Sans Symbols"/>
              <a:buChar char="✔"/>
            </a:pPr>
            <a:r>
              <a:rPr lang="it-IT" sz="2400" b="1" dirty="0">
                <a:highlight>
                  <a:srgbClr val="FEDC7F"/>
                </a:highlight>
                <a:latin typeface="Permanent Marker"/>
                <a:ea typeface="Permanent Marker"/>
                <a:cs typeface="Permanent Marker"/>
                <a:sym typeface="Permanent Marker"/>
              </a:rPr>
              <a:t>Moral </a:t>
            </a:r>
            <a:r>
              <a:rPr lang="it-IT" sz="2400" b="1" dirty="0" err="1">
                <a:highlight>
                  <a:srgbClr val="FEDC7F"/>
                </a:highlight>
                <a:latin typeface="Permanent Marker"/>
                <a:ea typeface="Permanent Marker"/>
                <a:cs typeface="Permanent Marker"/>
                <a:sym typeface="Permanent Marker"/>
              </a:rPr>
              <a:t>rights</a:t>
            </a:r>
            <a:r>
              <a:rPr lang="it-IT" sz="2400" b="1" dirty="0">
                <a:highlight>
                  <a:srgbClr val="FEDC7F"/>
                </a:highlight>
                <a:latin typeface="Permanent Marker"/>
                <a:ea typeface="Permanent Marker"/>
                <a:cs typeface="Permanent Marker"/>
                <a:sym typeface="Permanent Marker"/>
              </a:rPr>
              <a:t>: </a:t>
            </a:r>
            <a:r>
              <a:rPr lang="it-IT" sz="2400" dirty="0" err="1">
                <a:latin typeface="Permanent Marker"/>
                <a:ea typeface="Permanent Marker"/>
                <a:cs typeface="Permanent Marker"/>
                <a:sym typeface="Permanent Marker"/>
              </a:rPr>
              <a:t>right</a:t>
            </a:r>
            <a:r>
              <a:rPr lang="it-IT" sz="2400" dirty="0">
                <a:latin typeface="Permanent Marker"/>
                <a:ea typeface="Permanent Marker"/>
                <a:cs typeface="Permanent Marker"/>
                <a:sym typeface="Permanent Marker"/>
              </a:rPr>
              <a:t> to </a:t>
            </a:r>
            <a:r>
              <a:rPr lang="it-IT" sz="2400" b="1" dirty="0" err="1">
                <a:latin typeface="Permanent Marker"/>
                <a:ea typeface="Permanent Marker"/>
                <a:cs typeface="Permanent Marker"/>
                <a:sym typeface="Permanent Marker"/>
              </a:rPr>
              <a:t>attribution</a:t>
            </a:r>
            <a:r>
              <a:rPr lang="it-IT" sz="2400" dirty="0">
                <a:latin typeface="Permanent Marker"/>
                <a:ea typeface="Permanent Marker"/>
                <a:cs typeface="Permanent Marker"/>
                <a:sym typeface="Permanent Marker"/>
              </a:rPr>
              <a:t> and </a:t>
            </a:r>
            <a:r>
              <a:rPr lang="it-IT" sz="2400" b="1" dirty="0" err="1">
                <a:latin typeface="Permanent Marker"/>
                <a:ea typeface="Permanent Marker"/>
                <a:cs typeface="Permanent Marker"/>
                <a:sym typeface="Permanent Marker"/>
              </a:rPr>
              <a:t>integrity</a:t>
            </a:r>
            <a:r>
              <a:rPr lang="it-IT" sz="2400" dirty="0">
                <a:latin typeface="Permanent Marker"/>
                <a:ea typeface="Permanent Marker"/>
                <a:cs typeface="Permanent Marker"/>
                <a:sym typeface="Permanent Marker"/>
              </a:rPr>
              <a:t> of the work</a:t>
            </a:r>
            <a:endParaRPr sz="1800" dirty="0">
              <a:latin typeface="Calibri"/>
              <a:ea typeface="Calibri"/>
              <a:cs typeface="Calibri"/>
              <a:sym typeface="Calibri"/>
            </a:endParaRPr>
          </a:p>
        </p:txBody>
      </p:sp>
    </p:spTree>
    <p:extLst>
      <p:ext uri="{BB962C8B-B14F-4D97-AF65-F5344CB8AC3E}">
        <p14:creationId xmlns:p14="http://schemas.microsoft.com/office/powerpoint/2010/main" val="2823881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40E9-E8F3-08E5-8D6C-CC4A1F92CCDD}"/>
              </a:ext>
            </a:extLst>
          </p:cNvPr>
          <p:cNvSpPr>
            <a:spLocks noGrp="1"/>
          </p:cNvSpPr>
          <p:nvPr>
            <p:ph type="ctrTitle"/>
          </p:nvPr>
        </p:nvSpPr>
        <p:spPr/>
        <p:txBody>
          <a:bodyPr/>
          <a:lstStyle/>
          <a:p>
            <a:r>
              <a:rPr lang="en-GB" dirty="0"/>
              <a:t>Part 1: the EU regulatory framework</a:t>
            </a:r>
          </a:p>
        </p:txBody>
      </p:sp>
    </p:spTree>
    <p:extLst>
      <p:ext uri="{BB962C8B-B14F-4D97-AF65-F5344CB8AC3E}">
        <p14:creationId xmlns:p14="http://schemas.microsoft.com/office/powerpoint/2010/main" val="2287812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3EA39-D914-4CA5-B054-003C020752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FCC6B4-15DD-778B-77F4-0F652DDC8360}"/>
              </a:ext>
            </a:extLst>
          </p:cNvPr>
          <p:cNvSpPr>
            <a:spLocks noGrp="1"/>
          </p:cNvSpPr>
          <p:nvPr>
            <p:ph type="title"/>
          </p:nvPr>
        </p:nvSpPr>
        <p:spPr/>
        <p:txBody>
          <a:bodyPr/>
          <a:lstStyle/>
          <a:p>
            <a:r>
              <a:rPr lang="en-GB" dirty="0"/>
              <a:t>What is copyright?</a:t>
            </a:r>
          </a:p>
        </p:txBody>
      </p:sp>
      <p:pic>
        <p:nvPicPr>
          <p:cNvPr id="4102" name="Picture 6" descr="On white, a painted banana in the style of Andy Warhol, signed by the artist, with directions (in small text) to &quot;peel slowly and see&quot;">
            <a:extLst>
              <a:ext uri="{FF2B5EF4-FFF2-40B4-BE49-F238E27FC236}">
                <a16:creationId xmlns:a16="http://schemas.microsoft.com/office/drawing/2014/main" id="{272AD600-AAD8-8AEB-39CC-918A70C669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937"/>
          <a:stretch>
            <a:fillRect/>
          </a:stretch>
        </p:blipFill>
        <p:spPr bwMode="auto">
          <a:xfrm>
            <a:off x="9231322" y="0"/>
            <a:ext cx="2960678" cy="3181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3EC613A7-5471-098D-5A2F-78C60F8FC2E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4" r="95313">
                        <a14:foregroundMark x1="20833" y1="73438" x2="4479" y2="66406"/>
                        <a14:foregroundMark x1="4479" y1="66406" x2="9896" y2="57031"/>
                        <a14:foregroundMark x1="87604" y1="62344" x2="95625" y2="41094"/>
                        <a14:foregroundMark x1="95625" y1="41094" x2="95313" y2="16719"/>
                        <a14:foregroundMark x1="95313" y1="16719" x2="87917" y2="41406"/>
                        <a14:foregroundMark x1="87917" y1="41406" x2="86250" y2="65781"/>
                        <a14:foregroundMark x1="86250" y1="65781" x2="91563" y2="52188"/>
                        <a14:foregroundMark x1="87604" y1="45938" x2="95313" y2="24688"/>
                        <a14:foregroundMark x1="95313" y1="24688" x2="91563" y2="35781"/>
                        <a14:foregroundMark x1="8125" y1="66094" x2="104" y2="60938"/>
                      </a14:backgroundRemoval>
                    </a14:imgEffect>
                  </a14:imgLayer>
                </a14:imgProps>
              </a:ext>
              <a:ext uri="{28A0092B-C50C-407E-A947-70E740481C1C}">
                <a14:useLocalDpi xmlns:a14="http://schemas.microsoft.com/office/drawing/2010/main" val="0"/>
              </a:ext>
            </a:extLst>
          </a:blip>
          <a:srcRect/>
          <a:stretch>
            <a:fillRect/>
          </a:stretch>
        </p:blipFill>
        <p:spPr bwMode="auto">
          <a:xfrm rot="19187899">
            <a:off x="8082373" y="548532"/>
            <a:ext cx="3106901" cy="2071267"/>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F366F1C0-D678-8F35-9993-167B2B22A99D}"/>
              </a:ext>
            </a:extLst>
          </p:cNvPr>
          <p:cNvSpPr txBox="1">
            <a:spLocks/>
          </p:cNvSpPr>
          <p:nvPr/>
        </p:nvSpPr>
        <p:spPr>
          <a:xfrm>
            <a:off x="971550" y="1768475"/>
            <a:ext cx="11068050" cy="4351338"/>
          </a:xfrm>
          <a:prstGeom prst="rect">
            <a:avLst/>
          </a:prstGeom>
        </p:spPr>
        <p:txBody>
          <a:bodyPr vert="horz" lIns="91440" tIns="45720" rIns="91440" bIns="45720" rtlCol="0">
            <a:noAutofit/>
          </a:bodyPr>
          <a:lstStyle>
            <a:lvl1pPr marL="228600" indent="-228600" algn="l" defTabSz="914400" rtl="0" eaLnBrk="1" latinLnBrk="0" hangingPunct="1">
              <a:lnSpc>
                <a:spcPct val="114000"/>
              </a:lnSpc>
              <a:spcBef>
                <a:spcPts val="1000"/>
              </a:spcBef>
              <a:buClr>
                <a:schemeClr val="accent1"/>
              </a:buClr>
              <a:buSzPct val="100000"/>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One form of IPR (compare with trademark and patents)</a:t>
            </a:r>
          </a:p>
          <a:p>
            <a:r>
              <a:rPr lang="en-GB" b="1" dirty="0"/>
              <a:t>Grants a set of </a:t>
            </a:r>
            <a:r>
              <a:rPr lang="en-GB" b="1" u="sng" dirty="0"/>
              <a:t>exclusive rights</a:t>
            </a:r>
            <a:r>
              <a:rPr lang="en-GB" u="sng" dirty="0"/>
              <a:t> </a:t>
            </a:r>
            <a:r>
              <a:rPr lang="en-GB" dirty="0"/>
              <a:t>to </a:t>
            </a:r>
            <a:r>
              <a:rPr lang="en-GB" dirty="0">
                <a:highlight>
                  <a:srgbClr val="FEDC7F"/>
                </a:highlight>
              </a:rPr>
              <a:t>copyright holders</a:t>
            </a:r>
            <a:r>
              <a:rPr lang="en-GB" dirty="0"/>
              <a:t>:</a:t>
            </a:r>
            <a:br>
              <a:rPr lang="en-GB" dirty="0"/>
            </a:br>
            <a:r>
              <a:rPr lang="en-GB" dirty="0"/>
              <a:t>one cannot copy, distribute, publicly perform, adapt, etc </a:t>
            </a:r>
            <a:br>
              <a:rPr lang="en-GB" dirty="0"/>
            </a:br>
            <a:r>
              <a:rPr lang="en-GB" dirty="0"/>
              <a:t>without permission of the copyright holder.</a:t>
            </a:r>
          </a:p>
          <a:p>
            <a:r>
              <a:rPr lang="en-GB" b="1" dirty="0"/>
              <a:t>Applies to works (including scientific works) that are </a:t>
            </a:r>
            <a:r>
              <a:rPr lang="en-GB" b="1" i="1" dirty="0"/>
              <a:t>original</a:t>
            </a:r>
            <a:r>
              <a:rPr lang="en-GB" dirty="0"/>
              <a:t>.</a:t>
            </a:r>
          </a:p>
          <a:p>
            <a:r>
              <a:rPr lang="en-GB" dirty="0"/>
              <a:t>Some things (e.g. </a:t>
            </a:r>
            <a:r>
              <a:rPr lang="en-GB" b="1" dirty="0"/>
              <a:t>facts, ideas</a:t>
            </a:r>
            <a:r>
              <a:rPr lang="en-GB" dirty="0"/>
              <a:t>) are not copyrightable </a:t>
            </a:r>
          </a:p>
          <a:p>
            <a:r>
              <a:rPr lang="en-GB" dirty="0"/>
              <a:t>Is effective regardless the registration of the work</a:t>
            </a:r>
          </a:p>
          <a:p>
            <a:r>
              <a:rPr lang="en-GB" dirty="0"/>
              <a:t>Balances against other public interests</a:t>
            </a:r>
          </a:p>
        </p:txBody>
      </p:sp>
    </p:spTree>
    <p:extLst>
      <p:ext uri="{BB962C8B-B14F-4D97-AF65-F5344CB8AC3E}">
        <p14:creationId xmlns:p14="http://schemas.microsoft.com/office/powerpoint/2010/main" val="1516854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59054-DEC8-47BE-70B4-094887FCEDA9}"/>
              </a:ext>
            </a:extLst>
          </p:cNvPr>
          <p:cNvSpPr>
            <a:spLocks noGrp="1"/>
          </p:cNvSpPr>
          <p:nvPr>
            <p:ph type="title"/>
          </p:nvPr>
        </p:nvSpPr>
        <p:spPr/>
        <p:txBody>
          <a:bodyPr/>
          <a:lstStyle/>
          <a:p>
            <a:r>
              <a:rPr lang="it-IT" dirty="0"/>
              <a:t>But... </a:t>
            </a:r>
            <a:r>
              <a:rPr lang="it-IT" dirty="0" err="1"/>
              <a:t>Who’s</a:t>
            </a:r>
            <a:r>
              <a:rPr lang="it-IT" dirty="0"/>
              <a:t> the copyright holder </a:t>
            </a:r>
            <a:br>
              <a:rPr lang="it-IT" dirty="0"/>
            </a:br>
            <a:r>
              <a:rPr lang="it-IT" dirty="0"/>
              <a:t>of </a:t>
            </a:r>
            <a:r>
              <a:rPr lang="it-IT" dirty="0" err="1"/>
              <a:t>scientific</a:t>
            </a:r>
            <a:r>
              <a:rPr lang="it-IT" dirty="0"/>
              <a:t> data?</a:t>
            </a:r>
          </a:p>
        </p:txBody>
      </p:sp>
      <p:sp>
        <p:nvSpPr>
          <p:cNvPr id="3" name="Content Placeholder 2">
            <a:extLst>
              <a:ext uri="{FF2B5EF4-FFF2-40B4-BE49-F238E27FC236}">
                <a16:creationId xmlns:a16="http://schemas.microsoft.com/office/drawing/2014/main" id="{27CB6570-490C-0646-8AF3-4D0D7F789764}"/>
              </a:ext>
            </a:extLst>
          </p:cNvPr>
          <p:cNvSpPr>
            <a:spLocks noGrp="1"/>
          </p:cNvSpPr>
          <p:nvPr>
            <p:ph idx="1"/>
          </p:nvPr>
        </p:nvSpPr>
        <p:spPr>
          <a:xfrm>
            <a:off x="838200" y="1825625"/>
            <a:ext cx="10629153" cy="4351338"/>
          </a:xfrm>
        </p:spPr>
        <p:txBody>
          <a:bodyPr/>
          <a:lstStyle/>
          <a:p>
            <a:pPr marL="0" indent="0">
              <a:buNone/>
            </a:pPr>
            <a:r>
              <a:rPr lang="en-IT" sz="2000" b="1" dirty="0"/>
              <a:t>Raw Data &amp; Facts: </a:t>
            </a:r>
            <a:r>
              <a:rPr lang="en-IT" sz="2000" dirty="0"/>
              <a:t>measurements, observations and facts belong to everyone.</a:t>
            </a:r>
          </a:p>
          <a:p>
            <a:r>
              <a:rPr lang="en-GB" sz="2000" dirty="0"/>
              <a:t>N</a:t>
            </a:r>
            <a:r>
              <a:rPr lang="en-IT" sz="2000" dirty="0"/>
              <a:t>o one can hold the copyright (public domain)</a:t>
            </a:r>
          </a:p>
          <a:p>
            <a:r>
              <a:rPr lang="en-IT" sz="2000" b="1" dirty="0"/>
              <a:t>Databases, collections, compilations and other organised data:</a:t>
            </a:r>
          </a:p>
          <a:p>
            <a:pPr lvl="1"/>
            <a:r>
              <a:rPr lang="en-IT" dirty="0"/>
              <a:t>The organization that funds and/or manages the research generally holds the IPR. </a:t>
            </a:r>
          </a:p>
          <a:p>
            <a:pPr lvl="1"/>
            <a:r>
              <a:rPr lang="en-IT" dirty="0"/>
              <a:t>The researchers who produce the data fall under the "work made for hire" doctrine.</a:t>
            </a:r>
          </a:p>
          <a:p>
            <a:pPr lvl="1"/>
            <a:r>
              <a:rPr lang="en-IT" dirty="0"/>
              <a:t>Funding agencies may dictate specific data-sharing mandates or ownership clauses. </a:t>
            </a:r>
          </a:p>
          <a:p>
            <a:r>
              <a:rPr lang="en-IT" sz="2000" b="1" dirty="0"/>
              <a:t>Published Articles:</a:t>
            </a:r>
            <a:r>
              <a:rPr lang="en-IT" sz="2000" dirty="0"/>
              <a:t> </a:t>
            </a:r>
          </a:p>
          <a:p>
            <a:pPr lvl="1"/>
            <a:r>
              <a:rPr lang="en-IT" dirty="0"/>
              <a:t>Researchers (authors) or publishers hold the IPR</a:t>
            </a:r>
          </a:p>
          <a:p>
            <a:pPr marL="0" indent="0">
              <a:buNone/>
            </a:pPr>
            <a:endParaRPr lang="it-IT" sz="2000" dirty="0"/>
          </a:p>
        </p:txBody>
      </p:sp>
      <p:pic>
        <p:nvPicPr>
          <p:cNvPr id="4" name="Graphic 3" descr="User with solid fill">
            <a:extLst>
              <a:ext uri="{FF2B5EF4-FFF2-40B4-BE49-F238E27FC236}">
                <a16:creationId xmlns:a16="http://schemas.microsoft.com/office/drawing/2014/main" id="{53113AAC-0F47-3C7A-3E5D-8FA2DE7F922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109771" y="230188"/>
            <a:ext cx="2244029" cy="2244029"/>
          </a:xfrm>
          <a:prstGeom prst="rect">
            <a:avLst/>
          </a:prstGeom>
        </p:spPr>
      </p:pic>
      <p:sp>
        <p:nvSpPr>
          <p:cNvPr id="5" name="TextBox 4">
            <a:extLst>
              <a:ext uri="{FF2B5EF4-FFF2-40B4-BE49-F238E27FC236}">
                <a16:creationId xmlns:a16="http://schemas.microsoft.com/office/drawing/2014/main" id="{5371C2FF-2C4D-89B0-6788-86F863B13E61}"/>
              </a:ext>
            </a:extLst>
          </p:cNvPr>
          <p:cNvSpPr txBox="1"/>
          <p:nvPr/>
        </p:nvSpPr>
        <p:spPr>
          <a:xfrm>
            <a:off x="9983990" y="1207751"/>
            <a:ext cx="859458" cy="1107996"/>
          </a:xfrm>
          <a:prstGeom prst="rect">
            <a:avLst/>
          </a:prstGeom>
          <a:noFill/>
        </p:spPr>
        <p:txBody>
          <a:bodyPr wrap="square" rtlCol="0">
            <a:spAutoFit/>
          </a:bodyPr>
          <a:lstStyle/>
          <a:p>
            <a:r>
              <a:rPr lang="it-IT" sz="6600" dirty="0">
                <a:latin typeface="ADLaM Display" panose="02010000000000000000" pitchFamily="2" charset="77"/>
                <a:ea typeface="ADLaM Display" panose="02010000000000000000" pitchFamily="2" charset="77"/>
                <a:cs typeface="ADLaM Display" panose="02010000000000000000" pitchFamily="2" charset="77"/>
              </a:rPr>
              <a:t>?</a:t>
            </a:r>
            <a:endParaRPr lang="it-IT" sz="2000" dirty="0">
              <a:latin typeface="ADLaM Display" panose="02010000000000000000" pitchFamily="2" charset="77"/>
              <a:ea typeface="ADLaM Display" panose="02010000000000000000" pitchFamily="2" charset="77"/>
              <a:cs typeface="ADLaM Display" panose="02010000000000000000" pitchFamily="2" charset="77"/>
            </a:endParaRPr>
          </a:p>
        </p:txBody>
      </p:sp>
      <p:pic>
        <p:nvPicPr>
          <p:cNvPr id="7" name="Graphic 6" descr="Party mask with solid fill">
            <a:extLst>
              <a:ext uri="{FF2B5EF4-FFF2-40B4-BE49-F238E27FC236}">
                <a16:creationId xmlns:a16="http://schemas.microsoft.com/office/drawing/2014/main" id="{DF919D5E-8B11-9498-FD52-5C97E61378E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09190" y="365125"/>
            <a:ext cx="1134258" cy="1134258"/>
          </a:xfrm>
          <a:prstGeom prst="rect">
            <a:avLst/>
          </a:prstGeom>
        </p:spPr>
      </p:pic>
    </p:spTree>
    <p:extLst>
      <p:ext uri="{BB962C8B-B14F-4D97-AF65-F5344CB8AC3E}">
        <p14:creationId xmlns:p14="http://schemas.microsoft.com/office/powerpoint/2010/main" val="3448145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3F25-BD6D-840E-53B4-3B33E8DBD83D}"/>
              </a:ext>
            </a:extLst>
          </p:cNvPr>
          <p:cNvSpPr>
            <a:spLocks noGrp="1"/>
          </p:cNvSpPr>
          <p:nvPr>
            <p:ph type="title"/>
          </p:nvPr>
        </p:nvSpPr>
        <p:spPr/>
        <p:txBody>
          <a:bodyPr/>
          <a:lstStyle/>
          <a:p>
            <a:r>
              <a:rPr lang="en-GB" dirty="0"/>
              <a:t>Which copyright law?</a:t>
            </a:r>
          </a:p>
        </p:txBody>
      </p:sp>
      <p:sp>
        <p:nvSpPr>
          <p:cNvPr id="3" name="Content Placeholder 2">
            <a:extLst>
              <a:ext uri="{FF2B5EF4-FFF2-40B4-BE49-F238E27FC236}">
                <a16:creationId xmlns:a16="http://schemas.microsoft.com/office/drawing/2014/main" id="{24D9103E-AD8F-B664-DFF7-42A56BC0AC54}"/>
              </a:ext>
            </a:extLst>
          </p:cNvPr>
          <p:cNvSpPr>
            <a:spLocks noGrp="1"/>
          </p:cNvSpPr>
          <p:nvPr>
            <p:ph idx="1"/>
          </p:nvPr>
        </p:nvSpPr>
        <p:spPr>
          <a:xfrm>
            <a:off x="838200" y="1543050"/>
            <a:ext cx="10858500" cy="4633913"/>
          </a:xfrm>
        </p:spPr>
        <p:txBody>
          <a:bodyPr/>
          <a:lstStyle/>
          <a:p>
            <a:r>
              <a:rPr lang="en-GB" dirty="0"/>
              <a:t>Laws of copyright are </a:t>
            </a:r>
            <a:r>
              <a:rPr lang="en-GB" b="1" dirty="0">
                <a:highlight>
                  <a:srgbClr val="FEDC7F"/>
                </a:highlight>
              </a:rPr>
              <a:t>locally implemented </a:t>
            </a:r>
            <a:r>
              <a:rPr lang="en-GB" dirty="0"/>
              <a:t>by every Country, and they </a:t>
            </a:r>
            <a:r>
              <a:rPr lang="en-GB" b="1" dirty="0"/>
              <a:t>can vary </a:t>
            </a:r>
            <a:r>
              <a:rPr lang="en-GB" dirty="0"/>
              <a:t>(sometimes dramatically)</a:t>
            </a:r>
          </a:p>
          <a:p>
            <a:r>
              <a:rPr lang="en-GB" dirty="0"/>
              <a:t>Some aspects of copyright law are </a:t>
            </a:r>
            <a:r>
              <a:rPr lang="en-GB" b="1" dirty="0">
                <a:highlight>
                  <a:srgbClr val="FEDC7F"/>
                </a:highlight>
              </a:rPr>
              <a:t>harmonized through international agreements and treaties</a:t>
            </a:r>
            <a:r>
              <a:rPr lang="en-GB" dirty="0"/>
              <a:t>, ensuring that some basic standards are enforced everywhere. </a:t>
            </a:r>
          </a:p>
          <a:p>
            <a:pPr lvl="1"/>
            <a:r>
              <a:rPr lang="en-GB" dirty="0"/>
              <a:t>Many countries enact laws that grant protections above what is required.</a:t>
            </a:r>
          </a:p>
          <a:p>
            <a:r>
              <a:rPr lang="en-GB" dirty="0"/>
              <a:t>Berne convention (2024) </a:t>
            </a:r>
          </a:p>
          <a:p>
            <a:pPr lvl="1"/>
            <a:r>
              <a:rPr lang="en-GB" dirty="0"/>
              <a:t>all countries must give foreign works the same protection they give works created within their borders, assuming the other country is a signatory.</a:t>
            </a:r>
          </a:p>
          <a:p>
            <a:pPr lvl="1"/>
            <a:r>
              <a:rPr lang="en-GB" dirty="0"/>
              <a:t>minimum term of copyright: life of the author + 50 years. </a:t>
            </a:r>
          </a:p>
          <a:p>
            <a:r>
              <a:rPr lang="en-GB" dirty="0"/>
              <a:t> International public licenses such as CC are designed to be </a:t>
            </a:r>
            <a:r>
              <a:rPr lang="en-GB" b="1" dirty="0"/>
              <a:t>enforceable everywhere</a:t>
            </a:r>
          </a:p>
        </p:txBody>
      </p:sp>
    </p:spTree>
    <p:extLst>
      <p:ext uri="{BB962C8B-B14F-4D97-AF65-F5344CB8AC3E}">
        <p14:creationId xmlns:p14="http://schemas.microsoft.com/office/powerpoint/2010/main" val="1976432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F4C99-BC21-FCEB-8B6F-F4B50A66C2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7E1749-DFCF-8721-455E-6878DAA41D03}"/>
              </a:ext>
            </a:extLst>
          </p:cNvPr>
          <p:cNvSpPr>
            <a:spLocks noGrp="1"/>
          </p:cNvSpPr>
          <p:nvPr>
            <p:ph type="title"/>
          </p:nvPr>
        </p:nvSpPr>
        <p:spPr>
          <a:xfrm>
            <a:off x="838199" y="335629"/>
            <a:ext cx="10916265" cy="1325563"/>
          </a:xfrm>
        </p:spPr>
        <p:txBody>
          <a:bodyPr spcFirstLastPara="1" vert="horz" lIns="91440" tIns="45720" rIns="91440" bIns="45720" rtlCol="0" anchor="t" anchorCtr="0">
            <a:normAutofit/>
          </a:bodyPr>
          <a:lstStyle/>
          <a:p>
            <a:pPr algn="ctr" defTabSz="685766">
              <a:spcBef>
                <a:spcPts val="0"/>
              </a:spcBef>
              <a:spcAft>
                <a:spcPts val="600"/>
              </a:spcAft>
            </a:pPr>
            <a:r>
              <a:rPr lang="en-GB" sz="3600" kern="0" dirty="0">
                <a:solidFill>
                  <a:prstClr val="black"/>
                </a:solidFill>
              </a:rPr>
              <a:t>Licensing: </a:t>
            </a:r>
            <a:br>
              <a:rPr lang="en-GB" sz="3600" kern="0" dirty="0">
                <a:solidFill>
                  <a:prstClr val="black"/>
                </a:solidFill>
              </a:rPr>
            </a:br>
            <a:r>
              <a:rPr lang="en-GB" sz="3600" kern="0" dirty="0">
                <a:solidFill>
                  <a:prstClr val="black"/>
                </a:solidFill>
              </a:rPr>
              <a:t>different legal tools for different products</a:t>
            </a:r>
          </a:p>
        </p:txBody>
      </p:sp>
      <p:pic>
        <p:nvPicPr>
          <p:cNvPr id="7" name="Graphic 6" descr="Roller Paint Tool with solid fill">
            <a:extLst>
              <a:ext uri="{FF2B5EF4-FFF2-40B4-BE49-F238E27FC236}">
                <a16:creationId xmlns:a16="http://schemas.microsoft.com/office/drawing/2014/main" id="{6503CBD7-CA75-145D-782F-84A6300BD74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982876" y="3626717"/>
            <a:ext cx="1670788" cy="1670788"/>
          </a:xfrm>
          <a:prstGeom prst="rect">
            <a:avLst/>
          </a:prstGeom>
        </p:spPr>
      </p:pic>
      <p:pic>
        <p:nvPicPr>
          <p:cNvPr id="9" name="Graphic 8" descr="Pocket knife with solid fill">
            <a:extLst>
              <a:ext uri="{FF2B5EF4-FFF2-40B4-BE49-F238E27FC236}">
                <a16:creationId xmlns:a16="http://schemas.microsoft.com/office/drawing/2014/main" id="{DBC34D38-C42D-728B-2213-3F8EAFE867F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00109" y="3330882"/>
            <a:ext cx="1670788" cy="1670788"/>
          </a:xfrm>
          <a:prstGeom prst="rect">
            <a:avLst/>
          </a:prstGeom>
        </p:spPr>
      </p:pic>
      <p:pic>
        <p:nvPicPr>
          <p:cNvPr id="12" name="Graphic 11" descr="Screwdriver with solid fill">
            <a:extLst>
              <a:ext uri="{FF2B5EF4-FFF2-40B4-BE49-F238E27FC236}">
                <a16:creationId xmlns:a16="http://schemas.microsoft.com/office/drawing/2014/main" id="{2780CD82-8B54-4D2F-E88B-0CF99D169A5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52189" y="1889243"/>
            <a:ext cx="1670788" cy="1670788"/>
          </a:xfrm>
          <a:prstGeom prst="rect">
            <a:avLst/>
          </a:prstGeom>
        </p:spPr>
      </p:pic>
      <p:pic>
        <p:nvPicPr>
          <p:cNvPr id="14" name="Graphic 13" descr="Hammer with solid fill">
            <a:extLst>
              <a:ext uri="{FF2B5EF4-FFF2-40B4-BE49-F238E27FC236}">
                <a16:creationId xmlns:a16="http://schemas.microsoft.com/office/drawing/2014/main" id="{21EE92EA-8027-206B-F747-9E316E3C3A8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479982" y="2086411"/>
            <a:ext cx="1670788" cy="1670788"/>
          </a:xfrm>
          <a:prstGeom prst="rect">
            <a:avLst/>
          </a:prstGeom>
        </p:spPr>
      </p:pic>
      <p:pic>
        <p:nvPicPr>
          <p:cNvPr id="19" name="Graphic 18" descr="Wrench with solid fill">
            <a:extLst>
              <a:ext uri="{FF2B5EF4-FFF2-40B4-BE49-F238E27FC236}">
                <a16:creationId xmlns:a16="http://schemas.microsoft.com/office/drawing/2014/main" id="{14FE466A-99EC-5B9E-DF74-E54A4984235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064883" y="3788082"/>
            <a:ext cx="1670788" cy="1670788"/>
          </a:xfrm>
          <a:prstGeom prst="rect">
            <a:avLst/>
          </a:prstGeom>
        </p:spPr>
      </p:pic>
    </p:spTree>
    <p:extLst>
      <p:ext uri="{BB962C8B-B14F-4D97-AF65-F5344CB8AC3E}">
        <p14:creationId xmlns:p14="http://schemas.microsoft.com/office/powerpoint/2010/main" val="3767699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A4205-ED80-9A74-8A9E-7BC67E7258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4DEE9A-A904-08BE-8D19-895D046E052D}"/>
              </a:ext>
            </a:extLst>
          </p:cNvPr>
          <p:cNvSpPr>
            <a:spLocks noGrp="1"/>
          </p:cNvSpPr>
          <p:nvPr>
            <p:ph type="title"/>
          </p:nvPr>
        </p:nvSpPr>
        <p:spPr>
          <a:xfrm>
            <a:off x="838199" y="335629"/>
            <a:ext cx="10916265" cy="1325563"/>
          </a:xfrm>
        </p:spPr>
        <p:txBody>
          <a:bodyPr spcFirstLastPara="1" vert="horz" lIns="91440" tIns="45720" rIns="91440" bIns="45720" rtlCol="0" anchor="t" anchorCtr="0">
            <a:normAutofit/>
          </a:bodyPr>
          <a:lstStyle/>
          <a:p>
            <a:pPr algn="ctr" defTabSz="685766">
              <a:spcBef>
                <a:spcPts val="0"/>
              </a:spcBef>
              <a:spcAft>
                <a:spcPts val="600"/>
              </a:spcAft>
            </a:pPr>
            <a:r>
              <a:rPr lang="en-GB" sz="3600" kern="0" dirty="0">
                <a:solidFill>
                  <a:prstClr val="black"/>
                </a:solidFill>
              </a:rPr>
              <a:t>Licensing: </a:t>
            </a:r>
            <a:br>
              <a:rPr lang="en-GB" sz="3600" kern="0" dirty="0">
                <a:solidFill>
                  <a:prstClr val="black"/>
                </a:solidFill>
              </a:rPr>
            </a:br>
            <a:r>
              <a:rPr lang="en-GB" sz="3600" kern="0" dirty="0">
                <a:solidFill>
                  <a:prstClr val="black"/>
                </a:solidFill>
              </a:rPr>
              <a:t>different legal tools for different products</a:t>
            </a:r>
          </a:p>
        </p:txBody>
      </p:sp>
      <p:sp>
        <p:nvSpPr>
          <p:cNvPr id="3" name="Content Placeholder 2">
            <a:extLst>
              <a:ext uri="{FF2B5EF4-FFF2-40B4-BE49-F238E27FC236}">
                <a16:creationId xmlns:a16="http://schemas.microsoft.com/office/drawing/2014/main" id="{8E6A5E32-DB8F-60CE-BA40-1E21ABC13577}"/>
              </a:ext>
            </a:extLst>
          </p:cNvPr>
          <p:cNvSpPr>
            <a:spLocks noGrp="1"/>
          </p:cNvSpPr>
          <p:nvPr>
            <p:ph idx="1"/>
          </p:nvPr>
        </p:nvSpPr>
        <p:spPr>
          <a:xfrm>
            <a:off x="377477" y="1825625"/>
            <a:ext cx="8276193" cy="4351338"/>
          </a:xfrm>
        </p:spPr>
        <p:txBody>
          <a:bodyPr>
            <a:noAutofit/>
          </a:bodyPr>
          <a:lstStyle/>
          <a:p>
            <a:pPr>
              <a:lnSpc>
                <a:spcPct val="110000"/>
              </a:lnSpc>
            </a:pPr>
            <a:r>
              <a:rPr lang="en-GB" sz="2400" b="1" noProof="0" dirty="0">
                <a:solidFill>
                  <a:schemeClr val="accent4">
                    <a:lumMod val="75000"/>
                  </a:schemeClr>
                </a:solidFill>
                <a:latin typeface="+mn-lt"/>
              </a:rPr>
              <a:t>Standard license: </a:t>
            </a:r>
            <a:r>
              <a:rPr lang="en-GB" sz="2400" noProof="0" dirty="0">
                <a:latin typeface="+mn-lt"/>
              </a:rPr>
              <a:t>A set of predefined re-use conditions in a digital format, preferably compatible with standardised public licences available online. </a:t>
            </a:r>
          </a:p>
          <a:p>
            <a:pPr>
              <a:lnSpc>
                <a:spcPct val="110000"/>
              </a:lnSpc>
            </a:pPr>
            <a:r>
              <a:rPr lang="en-GB" sz="2400" noProof="0" dirty="0">
                <a:latin typeface="+mn-lt"/>
              </a:rPr>
              <a:t>Allow authors to chose, based on the specific scientific products they need to protect, which conditions should be applied to its use and distribution.</a:t>
            </a:r>
          </a:p>
          <a:p>
            <a:pPr>
              <a:lnSpc>
                <a:spcPct val="110000"/>
              </a:lnSpc>
            </a:pPr>
            <a:r>
              <a:rPr lang="en-GB" sz="2400" noProof="0" dirty="0">
                <a:latin typeface="+mn-lt"/>
              </a:rPr>
              <a:t>Different licenses adapt to different scientific products.</a:t>
            </a:r>
          </a:p>
          <a:p>
            <a:pPr marL="846138" lvl="1" indent="0">
              <a:lnSpc>
                <a:spcPct val="110000"/>
              </a:lnSpc>
              <a:buNone/>
            </a:pPr>
            <a:endParaRPr lang="en-GB" sz="2000" b="1" u="sng" noProof="0" dirty="0">
              <a:solidFill>
                <a:schemeClr val="accent4">
                  <a:lumMod val="75000"/>
                </a:schemeClr>
              </a:solidFill>
            </a:endParaRPr>
          </a:p>
          <a:p>
            <a:pPr marL="846138" lvl="1" indent="0">
              <a:lnSpc>
                <a:spcPct val="110000"/>
              </a:lnSpc>
              <a:buNone/>
            </a:pPr>
            <a:r>
              <a:rPr lang="en-GB" sz="2000" b="1" u="sng" noProof="0" dirty="0">
                <a:solidFill>
                  <a:schemeClr val="accent4">
                    <a:lumMod val="75000"/>
                  </a:schemeClr>
                </a:solidFill>
              </a:rPr>
              <a:t>IMPORTANT! Not all public licenses are necessarily in line with Open Science (including CCs!)</a:t>
            </a:r>
          </a:p>
          <a:p>
            <a:pPr lvl="2" fontAlgn="base">
              <a:lnSpc>
                <a:spcPct val="110000"/>
              </a:lnSpc>
              <a:spcBef>
                <a:spcPts val="0"/>
              </a:spcBef>
            </a:pPr>
            <a:endParaRPr lang="en-GB" sz="1200" b="1" noProof="0" dirty="0">
              <a:solidFill>
                <a:schemeClr val="accent4">
                  <a:lumMod val="75000"/>
                </a:schemeClr>
              </a:solidFill>
            </a:endParaRPr>
          </a:p>
          <a:p>
            <a:pPr lvl="1">
              <a:lnSpc>
                <a:spcPct val="110000"/>
              </a:lnSpc>
            </a:pPr>
            <a:endParaRPr lang="en-GB" sz="1600" noProof="0" dirty="0"/>
          </a:p>
        </p:txBody>
      </p:sp>
      <p:pic>
        <p:nvPicPr>
          <p:cNvPr id="11" name="Graphic 10" descr="Contract outline">
            <a:extLst>
              <a:ext uri="{FF2B5EF4-FFF2-40B4-BE49-F238E27FC236}">
                <a16:creationId xmlns:a16="http://schemas.microsoft.com/office/drawing/2014/main" id="{E8421132-4DCD-E859-0CAB-C3817FF4EE2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458838" y="2232595"/>
            <a:ext cx="2002536" cy="2002536"/>
          </a:xfrm>
          <a:prstGeom prst="rect">
            <a:avLst/>
          </a:prstGeom>
        </p:spPr>
      </p:pic>
      <p:pic>
        <p:nvPicPr>
          <p:cNvPr id="15" name="Graphic 14" descr="CheckList outline">
            <a:extLst>
              <a:ext uri="{FF2B5EF4-FFF2-40B4-BE49-F238E27FC236}">
                <a16:creationId xmlns:a16="http://schemas.microsoft.com/office/drawing/2014/main" id="{7085A46C-0FAA-C3DD-5C85-AA982C12905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56784" y="3367482"/>
            <a:ext cx="2002536" cy="2002536"/>
          </a:xfrm>
          <a:prstGeom prst="rect">
            <a:avLst/>
          </a:prstGeom>
        </p:spPr>
      </p:pic>
      <p:pic>
        <p:nvPicPr>
          <p:cNvPr id="24" name="Graphic 23" descr="Warning with solid fill">
            <a:extLst>
              <a:ext uri="{FF2B5EF4-FFF2-40B4-BE49-F238E27FC236}">
                <a16:creationId xmlns:a16="http://schemas.microsoft.com/office/drawing/2014/main" id="{03CB59FB-9E66-CEC8-4405-A9234493FB0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12728" y="5292951"/>
            <a:ext cx="757301" cy="757301"/>
          </a:xfrm>
          <a:prstGeom prst="rect">
            <a:avLst/>
          </a:prstGeom>
        </p:spPr>
      </p:pic>
    </p:spTree>
    <p:extLst>
      <p:ext uri="{BB962C8B-B14F-4D97-AF65-F5344CB8AC3E}">
        <p14:creationId xmlns:p14="http://schemas.microsoft.com/office/powerpoint/2010/main" val="1818761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BFAE1-63D6-8D42-97AA-8C91715ACF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FCACD6-B74F-F5AA-8CAA-BD777B538583}"/>
              </a:ext>
            </a:extLst>
          </p:cNvPr>
          <p:cNvSpPr>
            <a:spLocks noGrp="1"/>
          </p:cNvSpPr>
          <p:nvPr>
            <p:ph type="title"/>
          </p:nvPr>
        </p:nvSpPr>
        <p:spPr>
          <a:xfrm>
            <a:off x="838200" y="320881"/>
            <a:ext cx="10515600" cy="1325563"/>
          </a:xfrm>
        </p:spPr>
        <p:txBody>
          <a:bodyPr spcFirstLastPara="1" vert="horz" lIns="91440" tIns="45720" rIns="91440" bIns="45720" rtlCol="0" anchor="t" anchorCtr="0">
            <a:normAutofit/>
          </a:bodyPr>
          <a:lstStyle/>
          <a:p>
            <a:pPr algn="ctr" defTabSz="685766">
              <a:spcBef>
                <a:spcPts val="0"/>
              </a:spcBef>
              <a:spcAft>
                <a:spcPts val="600"/>
              </a:spcAft>
            </a:pPr>
            <a:r>
              <a:rPr lang="en-GB" sz="3600" kern="0" dirty="0">
                <a:solidFill>
                  <a:prstClr val="black"/>
                </a:solidFill>
              </a:rPr>
              <a:t>Licenses: </a:t>
            </a:r>
            <a:br>
              <a:rPr lang="en-GB" sz="3600" kern="0" dirty="0">
                <a:solidFill>
                  <a:prstClr val="black"/>
                </a:solidFill>
              </a:rPr>
            </a:br>
            <a:r>
              <a:rPr lang="en-GB" sz="3600" kern="0" dirty="0">
                <a:solidFill>
                  <a:srgbClr val="E6A112"/>
                </a:solidFill>
              </a:rPr>
              <a:t>Raw data and Metadata</a:t>
            </a:r>
          </a:p>
        </p:txBody>
      </p:sp>
      <p:sp>
        <p:nvSpPr>
          <p:cNvPr id="3" name="Content Placeholder 2">
            <a:extLst>
              <a:ext uri="{FF2B5EF4-FFF2-40B4-BE49-F238E27FC236}">
                <a16:creationId xmlns:a16="http://schemas.microsoft.com/office/drawing/2014/main" id="{AF0AB6D5-0E22-41EB-3E04-94BD10F00E8D}"/>
              </a:ext>
            </a:extLst>
          </p:cNvPr>
          <p:cNvSpPr>
            <a:spLocks noGrp="1"/>
          </p:cNvSpPr>
          <p:nvPr>
            <p:ph sz="half" idx="1"/>
          </p:nvPr>
        </p:nvSpPr>
        <p:spPr>
          <a:xfrm>
            <a:off x="838200" y="1628405"/>
            <a:ext cx="5257800" cy="4843399"/>
          </a:xfrm>
        </p:spPr>
        <p:txBody>
          <a:bodyPr>
            <a:normAutofit fontScale="85000" lnSpcReduction="10000"/>
          </a:bodyPr>
          <a:lstStyle/>
          <a:p>
            <a:pPr marL="0" indent="0">
              <a:buNone/>
            </a:pPr>
            <a:r>
              <a:rPr lang="en-GB" sz="2400" b="1" noProof="0" dirty="0">
                <a:solidFill>
                  <a:schemeClr val="accent4">
                    <a:lumMod val="75000"/>
                  </a:schemeClr>
                </a:solidFill>
                <a:latin typeface="Calibri" panose="020F0502020204030204" pitchFamily="34" charset="0"/>
                <a:cs typeface="Calibri" panose="020F0502020204030204" pitchFamily="34" charset="0"/>
              </a:rPr>
              <a:t>Raw data: Public domain</a:t>
            </a:r>
          </a:p>
          <a:p>
            <a:r>
              <a:rPr lang="en-GB" sz="2400" noProof="0" dirty="0">
                <a:latin typeface="Calibri" panose="020F0502020204030204" pitchFamily="34" charset="0"/>
                <a:cs typeface="Calibri" panose="020F0502020204030204" pitchFamily="34" charset="0"/>
              </a:rPr>
              <a:t>Data and metadata produced by public bodies, including research organisations and cultural heritage institutions, </a:t>
            </a:r>
            <a:r>
              <a:rPr lang="en-GB" sz="2400" b="1" noProof="0" dirty="0">
                <a:latin typeface="Calibri" panose="020F0502020204030204" pitchFamily="34" charset="0"/>
                <a:cs typeface="Calibri" panose="020F0502020204030204" pitchFamily="34" charset="0"/>
              </a:rPr>
              <a:t>should be distributed without restrictions</a:t>
            </a:r>
          </a:p>
          <a:p>
            <a:r>
              <a:rPr lang="en-GB" sz="2400" noProof="0" dirty="0">
                <a:latin typeface="Calibri" panose="020F0502020204030204" pitchFamily="34" charset="0"/>
                <a:cs typeface="Calibri" panose="020F0502020204030204" pitchFamily="34" charset="0"/>
              </a:rPr>
              <a:t>In this form, data are </a:t>
            </a:r>
            <a:r>
              <a:rPr lang="en-GB" sz="2400" u="sng" noProof="0" dirty="0">
                <a:latin typeface="Calibri" panose="020F0502020204030204" pitchFamily="34" charset="0"/>
                <a:cs typeface="Calibri" panose="020F0502020204030204" pitchFamily="34" charset="0"/>
              </a:rPr>
              <a:t>not </a:t>
            </a:r>
            <a:r>
              <a:rPr lang="en-GB" sz="2400" noProof="0" dirty="0">
                <a:latin typeface="Calibri" panose="020F0502020204030204" pitchFamily="34" charset="0"/>
                <a:cs typeface="Calibri" panose="020F0502020204030204" pitchFamily="34" charset="0"/>
              </a:rPr>
              <a:t>covered by copyright</a:t>
            </a:r>
          </a:p>
          <a:p>
            <a:r>
              <a:rPr lang="en-GB" sz="2400" b="1" noProof="0" dirty="0">
                <a:latin typeface="Calibri" panose="020F0502020204030204" pitchFamily="34" charset="0"/>
                <a:cs typeface="Calibri" panose="020F0502020204030204" pitchFamily="34" charset="0"/>
              </a:rPr>
              <a:t>Metadata and unstructured (raw) data </a:t>
            </a:r>
            <a:r>
              <a:rPr lang="en-GB" sz="2400" noProof="0" dirty="0">
                <a:latin typeface="Calibri" panose="020F0502020204030204" pitchFamily="34" charset="0"/>
                <a:cs typeface="Calibri" panose="020F0502020204030204" pitchFamily="34" charset="0"/>
              </a:rPr>
              <a:t>should be licensed</a:t>
            </a:r>
            <a:r>
              <a:rPr lang="en-GB" sz="2400" b="1" noProof="0" dirty="0">
                <a:latin typeface="Calibri" panose="020F0502020204030204" pitchFamily="34" charset="0"/>
                <a:cs typeface="Calibri" panose="020F0502020204030204" pitchFamily="34" charset="0"/>
              </a:rPr>
              <a:t> </a:t>
            </a:r>
            <a:r>
              <a:rPr lang="en-GB" sz="2400" noProof="0" dirty="0">
                <a:latin typeface="Calibri" panose="020F0502020204030204" pitchFamily="34" charset="0"/>
                <a:cs typeface="Calibri" panose="020F0502020204030204" pitchFamily="34" charset="0"/>
              </a:rPr>
              <a:t>using Public Domain licenses such as CC0 (Creative Commons Zero dedication to the public domain) or similar.</a:t>
            </a:r>
          </a:p>
          <a:p>
            <a:r>
              <a:rPr lang="en-GB" sz="2400" noProof="0" dirty="0">
                <a:latin typeface="Calibri" panose="020F0502020204030204" pitchFamily="34" charset="0"/>
                <a:cs typeface="Calibri" panose="020F0502020204030204" pitchFamily="34" charset="0"/>
              </a:rPr>
              <a:t>Whenever possible, attribution is recommended anyway (“</a:t>
            </a:r>
            <a:r>
              <a:rPr lang="en-GB" sz="2400" b="1" noProof="0" dirty="0">
                <a:latin typeface="Calibri" panose="020F0502020204030204" pitchFamily="34" charset="0"/>
                <a:cs typeface="Calibri" panose="020F0502020204030204" pitchFamily="34" charset="0"/>
              </a:rPr>
              <a:t>CC0 </a:t>
            </a:r>
            <a:r>
              <a:rPr lang="en-GB" sz="2400" b="1" i="1" noProof="0" dirty="0">
                <a:latin typeface="Calibri" panose="020F0502020204030204" pitchFamily="34" charset="0"/>
                <a:cs typeface="Calibri" panose="020F0502020204030204" pitchFamily="34" charset="0"/>
              </a:rPr>
              <a:t>+credits”</a:t>
            </a:r>
            <a:r>
              <a:rPr lang="en-GB" sz="2400" i="1" noProof="0" dirty="0">
                <a:latin typeface="Calibri" panose="020F0502020204030204" pitchFamily="34" charset="0"/>
                <a:cs typeface="Calibri" panose="020F0502020204030204" pitchFamily="34" charset="0"/>
              </a:rPr>
              <a:t>)</a:t>
            </a:r>
            <a:endParaRPr lang="en-GB" sz="2400" b="1" i="1" noProof="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1779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95791-7CA8-66CF-B23A-4A62D1E10B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45F069-E347-7415-C78E-EAF43AF184C1}"/>
              </a:ext>
            </a:extLst>
          </p:cNvPr>
          <p:cNvSpPr>
            <a:spLocks noGrp="1"/>
          </p:cNvSpPr>
          <p:nvPr>
            <p:ph type="title"/>
          </p:nvPr>
        </p:nvSpPr>
        <p:spPr>
          <a:xfrm>
            <a:off x="838200" y="320881"/>
            <a:ext cx="10515600" cy="1325563"/>
          </a:xfrm>
        </p:spPr>
        <p:txBody>
          <a:bodyPr spcFirstLastPara="1" vert="horz" lIns="91440" tIns="45720" rIns="91440" bIns="45720" rtlCol="0" anchor="t" anchorCtr="0">
            <a:normAutofit/>
          </a:bodyPr>
          <a:lstStyle/>
          <a:p>
            <a:pPr algn="ctr" defTabSz="685766">
              <a:spcBef>
                <a:spcPts val="0"/>
              </a:spcBef>
              <a:spcAft>
                <a:spcPts val="600"/>
              </a:spcAft>
            </a:pPr>
            <a:r>
              <a:rPr lang="en-GB" sz="3600" kern="0" dirty="0">
                <a:solidFill>
                  <a:prstClr val="black"/>
                </a:solidFill>
              </a:rPr>
              <a:t>Licenses: </a:t>
            </a:r>
            <a:br>
              <a:rPr lang="en-GB" sz="3600" kern="0" dirty="0">
                <a:solidFill>
                  <a:prstClr val="black"/>
                </a:solidFill>
              </a:rPr>
            </a:br>
            <a:r>
              <a:rPr lang="en-GB" sz="3600" kern="0" dirty="0">
                <a:solidFill>
                  <a:srgbClr val="E6A112"/>
                </a:solidFill>
              </a:rPr>
              <a:t>Raw data and Metadata</a:t>
            </a:r>
          </a:p>
        </p:txBody>
      </p:sp>
      <p:sp>
        <p:nvSpPr>
          <p:cNvPr id="3" name="Content Placeholder 2">
            <a:extLst>
              <a:ext uri="{FF2B5EF4-FFF2-40B4-BE49-F238E27FC236}">
                <a16:creationId xmlns:a16="http://schemas.microsoft.com/office/drawing/2014/main" id="{B61B1B14-A0F5-4114-B54F-BDA7260964C9}"/>
              </a:ext>
            </a:extLst>
          </p:cNvPr>
          <p:cNvSpPr>
            <a:spLocks noGrp="1"/>
          </p:cNvSpPr>
          <p:nvPr>
            <p:ph sz="half" idx="1"/>
          </p:nvPr>
        </p:nvSpPr>
        <p:spPr>
          <a:xfrm>
            <a:off x="838200" y="1628405"/>
            <a:ext cx="5257800" cy="4843399"/>
          </a:xfrm>
        </p:spPr>
        <p:txBody>
          <a:bodyPr>
            <a:normAutofit fontScale="85000" lnSpcReduction="10000"/>
          </a:bodyPr>
          <a:lstStyle/>
          <a:p>
            <a:pPr marL="0" indent="0">
              <a:buNone/>
            </a:pPr>
            <a:r>
              <a:rPr lang="en-GB" sz="2400" b="1" noProof="0" dirty="0">
                <a:solidFill>
                  <a:schemeClr val="accent4">
                    <a:lumMod val="75000"/>
                  </a:schemeClr>
                </a:solidFill>
                <a:latin typeface="Calibri" panose="020F0502020204030204" pitchFamily="34" charset="0"/>
                <a:cs typeface="Calibri" panose="020F0502020204030204" pitchFamily="34" charset="0"/>
              </a:rPr>
              <a:t>Raw data: Public domain</a:t>
            </a:r>
          </a:p>
          <a:p>
            <a:r>
              <a:rPr lang="en-GB" sz="2400" noProof="0" dirty="0">
                <a:latin typeface="Calibri" panose="020F0502020204030204" pitchFamily="34" charset="0"/>
                <a:cs typeface="Calibri" panose="020F0502020204030204" pitchFamily="34" charset="0"/>
              </a:rPr>
              <a:t>Data and metadata produced by public bodies, including research organisations and cultural heritage institutions, </a:t>
            </a:r>
            <a:r>
              <a:rPr lang="en-GB" sz="2400" b="1" noProof="0" dirty="0">
                <a:latin typeface="Calibri" panose="020F0502020204030204" pitchFamily="34" charset="0"/>
                <a:cs typeface="Calibri" panose="020F0502020204030204" pitchFamily="34" charset="0"/>
              </a:rPr>
              <a:t>should be distributed without restrictions</a:t>
            </a:r>
          </a:p>
          <a:p>
            <a:r>
              <a:rPr lang="en-GB" sz="2400" noProof="0" dirty="0">
                <a:latin typeface="Calibri" panose="020F0502020204030204" pitchFamily="34" charset="0"/>
                <a:cs typeface="Calibri" panose="020F0502020204030204" pitchFamily="34" charset="0"/>
              </a:rPr>
              <a:t>In this form, data are </a:t>
            </a:r>
            <a:r>
              <a:rPr lang="en-GB" sz="2400" u="sng" noProof="0" dirty="0">
                <a:latin typeface="Calibri" panose="020F0502020204030204" pitchFamily="34" charset="0"/>
                <a:cs typeface="Calibri" panose="020F0502020204030204" pitchFamily="34" charset="0"/>
              </a:rPr>
              <a:t>not </a:t>
            </a:r>
            <a:r>
              <a:rPr lang="en-GB" sz="2400" noProof="0" dirty="0">
                <a:latin typeface="Calibri" panose="020F0502020204030204" pitchFamily="34" charset="0"/>
                <a:cs typeface="Calibri" panose="020F0502020204030204" pitchFamily="34" charset="0"/>
              </a:rPr>
              <a:t>covered by copyright</a:t>
            </a:r>
          </a:p>
          <a:p>
            <a:r>
              <a:rPr lang="en-GB" sz="2400" b="1" noProof="0" dirty="0">
                <a:latin typeface="Calibri" panose="020F0502020204030204" pitchFamily="34" charset="0"/>
                <a:cs typeface="Calibri" panose="020F0502020204030204" pitchFamily="34" charset="0"/>
              </a:rPr>
              <a:t>Metadata and unstructured (raw) data </a:t>
            </a:r>
            <a:r>
              <a:rPr lang="en-GB" sz="2400" noProof="0" dirty="0">
                <a:latin typeface="Calibri" panose="020F0502020204030204" pitchFamily="34" charset="0"/>
                <a:cs typeface="Calibri" panose="020F0502020204030204" pitchFamily="34" charset="0"/>
              </a:rPr>
              <a:t>should be licensed</a:t>
            </a:r>
            <a:r>
              <a:rPr lang="en-GB" sz="2400" b="1" noProof="0" dirty="0">
                <a:latin typeface="Calibri" panose="020F0502020204030204" pitchFamily="34" charset="0"/>
                <a:cs typeface="Calibri" panose="020F0502020204030204" pitchFamily="34" charset="0"/>
              </a:rPr>
              <a:t> </a:t>
            </a:r>
            <a:r>
              <a:rPr lang="en-GB" sz="2400" noProof="0" dirty="0">
                <a:latin typeface="Calibri" panose="020F0502020204030204" pitchFamily="34" charset="0"/>
                <a:cs typeface="Calibri" panose="020F0502020204030204" pitchFamily="34" charset="0"/>
              </a:rPr>
              <a:t>using Public Domain licenses such as CC0 (Creative Commons Zero dedication to the public domain) or similar.</a:t>
            </a:r>
          </a:p>
          <a:p>
            <a:r>
              <a:rPr lang="en-GB" sz="2400" noProof="0" dirty="0">
                <a:latin typeface="Calibri" panose="020F0502020204030204" pitchFamily="34" charset="0"/>
                <a:cs typeface="Calibri" panose="020F0502020204030204" pitchFamily="34" charset="0"/>
              </a:rPr>
              <a:t>Whenever possible, attribution is recommended anyway (“</a:t>
            </a:r>
            <a:r>
              <a:rPr lang="en-GB" sz="2400" b="1" noProof="0" dirty="0">
                <a:latin typeface="Calibri" panose="020F0502020204030204" pitchFamily="34" charset="0"/>
                <a:cs typeface="Calibri" panose="020F0502020204030204" pitchFamily="34" charset="0"/>
              </a:rPr>
              <a:t>CC0 </a:t>
            </a:r>
            <a:r>
              <a:rPr lang="en-GB" sz="2400" b="1" i="1" noProof="0" dirty="0">
                <a:latin typeface="Calibri" panose="020F0502020204030204" pitchFamily="34" charset="0"/>
                <a:cs typeface="Calibri" panose="020F0502020204030204" pitchFamily="34" charset="0"/>
              </a:rPr>
              <a:t>+credits”</a:t>
            </a:r>
            <a:r>
              <a:rPr lang="en-GB" sz="2400" i="1" noProof="0" dirty="0">
                <a:latin typeface="Calibri" panose="020F0502020204030204" pitchFamily="34" charset="0"/>
                <a:cs typeface="Calibri" panose="020F0502020204030204" pitchFamily="34" charset="0"/>
              </a:rPr>
              <a:t>)</a:t>
            </a:r>
            <a:endParaRPr lang="en-GB" sz="2400" b="1" i="1" noProof="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8982685-C804-A688-C52E-A05166DDFDB7}"/>
              </a:ext>
            </a:extLst>
          </p:cNvPr>
          <p:cNvSpPr txBox="1"/>
          <p:nvPr/>
        </p:nvSpPr>
        <p:spPr>
          <a:xfrm>
            <a:off x="6908965" y="3429000"/>
            <a:ext cx="3660424" cy="2314039"/>
          </a:xfrm>
          <a:prstGeom prst="foldedCorner">
            <a:avLst/>
          </a:prstGeom>
          <a:solidFill>
            <a:srgbClr val="FFC000"/>
          </a:solidFill>
        </p:spPr>
        <p:txBody>
          <a:bodyPr wrap="square">
            <a:spAutoFit/>
          </a:bodyPr>
          <a:lstStyle/>
          <a:p>
            <a:r>
              <a:rPr lang="en-IT" sz="2000" b="1" i="1" dirty="0"/>
              <a:t>Important note:</a:t>
            </a:r>
          </a:p>
          <a:p>
            <a:r>
              <a:rPr lang="en-IT" sz="2000" i="1" dirty="0"/>
              <a:t>while facts/raw observations are generally not protected by copyright, </a:t>
            </a:r>
            <a:r>
              <a:rPr lang="en-IT" sz="2000" b="1" i="1" dirty="0"/>
              <a:t>databases may have copyright or sui generis database rights in the EU</a:t>
            </a:r>
            <a:endParaRPr lang="it-IT" sz="2000" b="1" dirty="0"/>
          </a:p>
        </p:txBody>
      </p:sp>
      <p:pic>
        <p:nvPicPr>
          <p:cNvPr id="8" name="Graphic 7" descr="Comment Add with solid fill">
            <a:extLst>
              <a:ext uri="{FF2B5EF4-FFF2-40B4-BE49-F238E27FC236}">
                <a16:creationId xmlns:a16="http://schemas.microsoft.com/office/drawing/2014/main" id="{098BE158-8160-D4F9-C1E7-F76C6316C99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910830" y="2873797"/>
            <a:ext cx="914400" cy="914400"/>
          </a:xfrm>
          <a:prstGeom prst="rect">
            <a:avLst/>
          </a:prstGeom>
        </p:spPr>
      </p:pic>
    </p:spTree>
    <p:extLst>
      <p:ext uri="{BB962C8B-B14F-4D97-AF65-F5344CB8AC3E}">
        <p14:creationId xmlns:p14="http://schemas.microsoft.com/office/powerpoint/2010/main" val="755372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5BB1D-D4B6-096C-E356-41CABD722182}"/>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BFF52D3E-4257-08DA-B1D7-7BC6BBF046DE}"/>
              </a:ext>
            </a:extLst>
          </p:cNvPr>
          <p:cNvGrpSpPr/>
          <p:nvPr/>
        </p:nvGrpSpPr>
        <p:grpSpPr>
          <a:xfrm>
            <a:off x="7071363" y="1906968"/>
            <a:ext cx="4468365" cy="3446445"/>
            <a:chOff x="7254240" y="2487168"/>
            <a:chExt cx="3840480" cy="3446445"/>
          </a:xfrm>
        </p:grpSpPr>
        <p:sp>
          <p:nvSpPr>
            <p:cNvPr id="12" name="Snip Single Corner of Rectangle 11">
              <a:extLst>
                <a:ext uri="{FF2B5EF4-FFF2-40B4-BE49-F238E27FC236}">
                  <a16:creationId xmlns:a16="http://schemas.microsoft.com/office/drawing/2014/main" id="{563CF88C-8BFC-D5FC-85CF-9BAD6203A148}"/>
                </a:ext>
              </a:extLst>
            </p:cNvPr>
            <p:cNvSpPr/>
            <p:nvPr/>
          </p:nvSpPr>
          <p:spPr>
            <a:xfrm rot="10800000">
              <a:off x="7254240" y="2487168"/>
              <a:ext cx="3840480" cy="3425952"/>
            </a:xfrm>
            <a:prstGeom prst="snip1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ight Triangle 12">
              <a:extLst>
                <a:ext uri="{FF2B5EF4-FFF2-40B4-BE49-F238E27FC236}">
                  <a16:creationId xmlns:a16="http://schemas.microsoft.com/office/drawing/2014/main" id="{C3D341AA-6068-6864-12C0-1259230287F0}"/>
                </a:ext>
              </a:extLst>
            </p:cNvPr>
            <p:cNvSpPr/>
            <p:nvPr/>
          </p:nvSpPr>
          <p:spPr>
            <a:xfrm rot="10549693">
              <a:off x="7276821" y="5330896"/>
              <a:ext cx="541430" cy="602717"/>
            </a:xfrm>
            <a:prstGeom prst="rtTriangle">
              <a:avLst/>
            </a:prstGeom>
            <a:solidFill>
              <a:srgbClr val="F6C1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Title 1">
            <a:extLst>
              <a:ext uri="{FF2B5EF4-FFF2-40B4-BE49-F238E27FC236}">
                <a16:creationId xmlns:a16="http://schemas.microsoft.com/office/drawing/2014/main" id="{E813A952-27AA-641B-EF12-8EB8B652E6A5}"/>
              </a:ext>
            </a:extLst>
          </p:cNvPr>
          <p:cNvSpPr>
            <a:spLocks noGrp="1"/>
          </p:cNvSpPr>
          <p:nvPr>
            <p:ph type="title"/>
          </p:nvPr>
        </p:nvSpPr>
        <p:spPr>
          <a:xfrm>
            <a:off x="838200" y="320881"/>
            <a:ext cx="10515600" cy="1325563"/>
          </a:xfrm>
        </p:spPr>
        <p:txBody>
          <a:bodyPr spcFirstLastPara="1" vert="horz" lIns="91440" tIns="45720" rIns="91440" bIns="45720" rtlCol="0" anchor="t" anchorCtr="0">
            <a:normAutofit/>
          </a:bodyPr>
          <a:lstStyle/>
          <a:p>
            <a:pPr algn="ctr" defTabSz="685766">
              <a:spcBef>
                <a:spcPts val="0"/>
              </a:spcBef>
              <a:spcAft>
                <a:spcPts val="600"/>
              </a:spcAft>
            </a:pPr>
            <a:r>
              <a:rPr lang="en-GB" sz="3600" kern="0" dirty="0">
                <a:solidFill>
                  <a:prstClr val="black"/>
                </a:solidFill>
              </a:rPr>
              <a:t>Licenses: </a:t>
            </a:r>
            <a:br>
              <a:rPr lang="en-GB" sz="3600" kern="0" dirty="0">
                <a:solidFill>
                  <a:prstClr val="black"/>
                </a:solidFill>
              </a:rPr>
            </a:br>
            <a:r>
              <a:rPr lang="en-GB" sz="3600" kern="0" dirty="0">
                <a:solidFill>
                  <a:srgbClr val="E6A112"/>
                </a:solidFill>
              </a:rPr>
              <a:t>Raw data and Metadata</a:t>
            </a:r>
          </a:p>
        </p:txBody>
      </p:sp>
      <p:sp>
        <p:nvSpPr>
          <p:cNvPr id="3" name="Content Placeholder 2">
            <a:extLst>
              <a:ext uri="{FF2B5EF4-FFF2-40B4-BE49-F238E27FC236}">
                <a16:creationId xmlns:a16="http://schemas.microsoft.com/office/drawing/2014/main" id="{41074308-76FF-D2CE-976D-C63F19975395}"/>
              </a:ext>
            </a:extLst>
          </p:cNvPr>
          <p:cNvSpPr>
            <a:spLocks noGrp="1"/>
          </p:cNvSpPr>
          <p:nvPr>
            <p:ph sz="half" idx="1"/>
          </p:nvPr>
        </p:nvSpPr>
        <p:spPr>
          <a:xfrm>
            <a:off x="838200" y="1628404"/>
            <a:ext cx="5257800" cy="4843399"/>
          </a:xfrm>
        </p:spPr>
        <p:txBody>
          <a:bodyPr>
            <a:normAutofit fontScale="85000" lnSpcReduction="10000"/>
          </a:bodyPr>
          <a:lstStyle/>
          <a:p>
            <a:pPr marL="0" indent="0">
              <a:buNone/>
            </a:pPr>
            <a:r>
              <a:rPr lang="en-GB" sz="2400" b="1" noProof="0" dirty="0">
                <a:solidFill>
                  <a:schemeClr val="accent4">
                    <a:lumMod val="75000"/>
                  </a:schemeClr>
                </a:solidFill>
              </a:rPr>
              <a:t>Raw data: Public domain</a:t>
            </a:r>
          </a:p>
          <a:p>
            <a:r>
              <a:rPr lang="en-GB" sz="2400" noProof="0" dirty="0"/>
              <a:t>Data and metadata produced by public bodies, including research organisations and cultural heritage institutions, </a:t>
            </a:r>
            <a:r>
              <a:rPr lang="en-GB" sz="2400" b="1" noProof="0" dirty="0"/>
              <a:t>should be distributed without restrictions</a:t>
            </a:r>
          </a:p>
          <a:p>
            <a:r>
              <a:rPr lang="en-GB" sz="2400" noProof="0" dirty="0"/>
              <a:t>In this form, data are </a:t>
            </a:r>
            <a:r>
              <a:rPr lang="en-GB" sz="2400" u="sng" noProof="0" dirty="0"/>
              <a:t>not </a:t>
            </a:r>
            <a:r>
              <a:rPr lang="en-GB" sz="2400" noProof="0" dirty="0"/>
              <a:t>covered by copyright</a:t>
            </a:r>
          </a:p>
          <a:p>
            <a:r>
              <a:rPr lang="en-GB" sz="2400" b="1" noProof="0" dirty="0"/>
              <a:t>Metadata and unstructured (raw) data </a:t>
            </a:r>
            <a:r>
              <a:rPr lang="en-GB" sz="2400" noProof="0" dirty="0"/>
              <a:t>should be licensed</a:t>
            </a:r>
            <a:r>
              <a:rPr lang="en-GB" sz="2400" b="1" noProof="0" dirty="0"/>
              <a:t> </a:t>
            </a:r>
            <a:r>
              <a:rPr lang="en-GB" sz="2400" noProof="0" dirty="0"/>
              <a:t>using Public Domain licenses such as CC0 (Creative Commons Zero dedication to the public domain) or similar.</a:t>
            </a:r>
          </a:p>
          <a:p>
            <a:r>
              <a:rPr lang="en-GB" sz="2400" noProof="0" dirty="0"/>
              <a:t>Whenever possible, attribution is recommended anyway (“</a:t>
            </a:r>
            <a:r>
              <a:rPr lang="en-GB" sz="2400" b="1" noProof="0" dirty="0"/>
              <a:t>CC0 </a:t>
            </a:r>
            <a:r>
              <a:rPr lang="en-GB" sz="2400" b="1" i="1" noProof="0" dirty="0"/>
              <a:t>+credits”</a:t>
            </a:r>
            <a:r>
              <a:rPr lang="en-GB" sz="2400" i="1" noProof="0" dirty="0"/>
              <a:t>)</a:t>
            </a:r>
            <a:endParaRPr lang="en-GB" sz="2400" b="1" i="1" noProof="0" dirty="0"/>
          </a:p>
        </p:txBody>
      </p:sp>
      <p:sp>
        <p:nvSpPr>
          <p:cNvPr id="8" name="TextBox 7">
            <a:extLst>
              <a:ext uri="{FF2B5EF4-FFF2-40B4-BE49-F238E27FC236}">
                <a16:creationId xmlns:a16="http://schemas.microsoft.com/office/drawing/2014/main" id="{EF1910E7-3D22-0130-E1BB-3D185731D7A4}"/>
              </a:ext>
            </a:extLst>
          </p:cNvPr>
          <p:cNvSpPr txBox="1"/>
          <p:nvPr/>
        </p:nvSpPr>
        <p:spPr>
          <a:xfrm>
            <a:off x="7071363" y="2009724"/>
            <a:ext cx="4468365" cy="2308324"/>
          </a:xfrm>
          <a:prstGeom prst="rect">
            <a:avLst/>
          </a:prstGeom>
          <a:noFill/>
        </p:spPr>
        <p:txBody>
          <a:bodyPr wrap="square">
            <a:spAutoFit/>
          </a:bodyPr>
          <a:lstStyle/>
          <a:p>
            <a:pPr marL="11113" lvl="1" indent="36513">
              <a:lnSpc>
                <a:spcPct val="110000"/>
              </a:lnSpc>
            </a:pPr>
            <a:r>
              <a:rPr lang="en-GB" sz="2000" noProof="0" dirty="0">
                <a:latin typeface="Calibri" panose="020F0502020204030204" pitchFamily="34" charset="0"/>
                <a:cs typeface="Calibri" panose="020F0502020204030204" pitchFamily="34" charset="0"/>
              </a:rPr>
              <a:t>Some examples:</a:t>
            </a:r>
            <a:br>
              <a:rPr lang="en-GB" sz="2000" noProof="0" dirty="0">
                <a:latin typeface="Calibri" panose="020F0502020204030204" pitchFamily="34" charset="0"/>
                <a:cs typeface="Calibri" panose="020F0502020204030204" pitchFamily="34" charset="0"/>
              </a:rPr>
            </a:br>
            <a:endParaRPr lang="en-GB" sz="2000" noProof="0" dirty="0">
              <a:latin typeface="Calibri" panose="020F0502020204030204" pitchFamily="34" charset="0"/>
              <a:cs typeface="Calibri" panose="020F0502020204030204" pitchFamily="34" charset="0"/>
            </a:endParaRPr>
          </a:p>
          <a:p>
            <a:pPr marL="285750" indent="-285750" rtl="0" fontAlgn="base">
              <a:spcBef>
                <a:spcPts val="0"/>
              </a:spcBef>
              <a:spcAft>
                <a:spcPts val="0"/>
              </a:spcAft>
              <a:buFont typeface="Wingdings" pitchFamily="2" charset="2"/>
              <a:buChar char="ü"/>
            </a:pPr>
            <a:r>
              <a:rPr lang="en-GB" sz="2000" b="1" u="none" strike="noStrike" noProof="0" dirty="0">
                <a:effectLst/>
                <a:latin typeface="Calibri" panose="020F0502020204030204" pitchFamily="34" charset="0"/>
                <a:cs typeface="Calibri" panose="020F0502020204030204" pitchFamily="34" charset="0"/>
              </a:rPr>
              <a:t>Creative Commons 0 (CC0)</a:t>
            </a:r>
          </a:p>
          <a:p>
            <a:pPr marL="285750" indent="-285750" rtl="0" fontAlgn="base">
              <a:spcBef>
                <a:spcPts val="0"/>
              </a:spcBef>
              <a:spcAft>
                <a:spcPts val="0"/>
              </a:spcAft>
              <a:buFont typeface="Wingdings" pitchFamily="2" charset="2"/>
              <a:buChar char="ü"/>
            </a:pPr>
            <a:r>
              <a:rPr lang="en-GB" sz="2000" b="1" u="none" strike="noStrike" noProof="0" dirty="0">
                <a:effectLst/>
                <a:latin typeface="Calibri" panose="020F0502020204030204" pitchFamily="34" charset="0"/>
                <a:cs typeface="Calibri" panose="020F0502020204030204" pitchFamily="34" charset="0"/>
              </a:rPr>
              <a:t>Public Domain Mark</a:t>
            </a:r>
          </a:p>
          <a:p>
            <a:pPr marL="285750" indent="-285750" rtl="0" fontAlgn="base">
              <a:spcBef>
                <a:spcPts val="0"/>
              </a:spcBef>
              <a:spcAft>
                <a:spcPts val="0"/>
              </a:spcAft>
              <a:buFont typeface="Wingdings" pitchFamily="2" charset="2"/>
              <a:buChar char="ü"/>
            </a:pPr>
            <a:r>
              <a:rPr lang="en-GB" sz="2000" b="1" u="none" strike="noStrike" noProof="0" dirty="0">
                <a:effectLst/>
                <a:latin typeface="Calibri" panose="020F0502020204030204" pitchFamily="34" charset="0"/>
                <a:cs typeface="Calibri" panose="020F0502020204030204" pitchFamily="34" charset="0"/>
              </a:rPr>
              <a:t>Public Domain Dedication</a:t>
            </a:r>
          </a:p>
          <a:p>
            <a:pPr marL="285750" indent="-285750" rtl="0" fontAlgn="base">
              <a:spcBef>
                <a:spcPts val="0"/>
              </a:spcBef>
              <a:spcAft>
                <a:spcPts val="0"/>
              </a:spcAft>
              <a:buFont typeface="Wingdings" pitchFamily="2" charset="2"/>
              <a:buChar char="ü"/>
            </a:pPr>
            <a:r>
              <a:rPr lang="en-GB" sz="2000" b="1" u="none" strike="noStrike" noProof="0" dirty="0">
                <a:effectLst/>
                <a:latin typeface="Calibri" panose="020F0502020204030204" pitchFamily="34" charset="0"/>
                <a:cs typeface="Calibri" panose="020F0502020204030204" pitchFamily="34" charset="0"/>
              </a:rPr>
              <a:t>Open Data Commons Public Domain Dedication and license (PDDL)</a:t>
            </a:r>
            <a:endParaRPr lang="en-GB" sz="2000" b="1" i="0" u="none" strike="noStrike" noProof="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7480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DFE1E-4985-867C-22EC-A8D21768D2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A923A7-FA91-F044-5CC1-7C78BCC240BC}"/>
              </a:ext>
            </a:extLst>
          </p:cNvPr>
          <p:cNvSpPr>
            <a:spLocks noGrp="1"/>
          </p:cNvSpPr>
          <p:nvPr>
            <p:ph type="title"/>
          </p:nvPr>
        </p:nvSpPr>
        <p:spPr>
          <a:xfrm>
            <a:off x="838200" y="320881"/>
            <a:ext cx="10515600" cy="1325563"/>
          </a:xfrm>
        </p:spPr>
        <p:txBody>
          <a:bodyPr spcFirstLastPara="1" vert="horz" lIns="91440" tIns="45720" rIns="91440" bIns="45720" rtlCol="0" anchor="t" anchorCtr="0">
            <a:normAutofit/>
          </a:bodyPr>
          <a:lstStyle/>
          <a:p>
            <a:pPr algn="ctr" defTabSz="685766">
              <a:spcBef>
                <a:spcPts val="0"/>
              </a:spcBef>
              <a:spcAft>
                <a:spcPts val="600"/>
              </a:spcAft>
            </a:pPr>
            <a:r>
              <a:rPr lang="en-GB" sz="3600" kern="0" dirty="0">
                <a:solidFill>
                  <a:prstClr val="black"/>
                </a:solidFill>
              </a:rPr>
              <a:t>Licenses: </a:t>
            </a:r>
            <a:br>
              <a:rPr lang="en-GB" sz="3600" kern="0" dirty="0">
                <a:solidFill>
                  <a:prstClr val="black"/>
                </a:solidFill>
              </a:rPr>
            </a:br>
            <a:r>
              <a:rPr lang="en-GB" sz="3600" kern="0" dirty="0">
                <a:solidFill>
                  <a:srgbClr val="E6A112"/>
                </a:solidFill>
              </a:rPr>
              <a:t>Datasets and other scientific products</a:t>
            </a:r>
          </a:p>
        </p:txBody>
      </p:sp>
      <p:sp>
        <p:nvSpPr>
          <p:cNvPr id="3" name="Content Placeholder 2">
            <a:extLst>
              <a:ext uri="{FF2B5EF4-FFF2-40B4-BE49-F238E27FC236}">
                <a16:creationId xmlns:a16="http://schemas.microsoft.com/office/drawing/2014/main" id="{31C95B21-CCE2-212F-FA49-E0E77D683AC3}"/>
              </a:ext>
            </a:extLst>
          </p:cNvPr>
          <p:cNvSpPr>
            <a:spLocks noGrp="1"/>
          </p:cNvSpPr>
          <p:nvPr>
            <p:ph sz="half" idx="1"/>
          </p:nvPr>
        </p:nvSpPr>
        <p:spPr>
          <a:xfrm>
            <a:off x="838200" y="1628405"/>
            <a:ext cx="5794248" cy="4843399"/>
          </a:xfrm>
        </p:spPr>
        <p:txBody>
          <a:bodyPr>
            <a:normAutofit fontScale="85000" lnSpcReduction="10000"/>
          </a:bodyPr>
          <a:lstStyle/>
          <a:p>
            <a:pPr marL="0" indent="0">
              <a:buNone/>
            </a:pPr>
            <a:r>
              <a:rPr lang="en-GB" sz="2600" b="1" noProof="0" dirty="0">
                <a:solidFill>
                  <a:schemeClr val="accent4">
                    <a:lumMod val="75000"/>
                  </a:schemeClr>
                </a:solidFill>
              </a:rPr>
              <a:t>Creative and Academic works</a:t>
            </a:r>
            <a:r>
              <a:rPr lang="en-GB" sz="2600" b="1" noProof="0" dirty="0"/>
              <a:t>: </a:t>
            </a:r>
            <a:r>
              <a:rPr lang="en-GB" sz="2600" b="1" noProof="0" dirty="0">
                <a:solidFill>
                  <a:schemeClr val="accent4">
                    <a:lumMod val="75000"/>
                  </a:schemeClr>
                </a:solidFill>
              </a:rPr>
              <a:t>Attribution </a:t>
            </a:r>
          </a:p>
          <a:p>
            <a:r>
              <a:rPr lang="en-GB" sz="2000" noProof="0" dirty="0"/>
              <a:t>This category includes </a:t>
            </a:r>
            <a:r>
              <a:rPr lang="en-GB" sz="2000" b="1" noProof="0" dirty="0"/>
              <a:t>datasets, databases and processed scientific products </a:t>
            </a:r>
            <a:r>
              <a:rPr lang="en-GB" sz="2000" noProof="0" dirty="0"/>
              <a:t>(e.g. in the geosciences, a seismic risk map);</a:t>
            </a:r>
          </a:p>
          <a:p>
            <a:r>
              <a:rPr lang="en-GB" sz="2000" noProof="0" dirty="0"/>
              <a:t>They are recognized as intellectual creations and therefore </a:t>
            </a:r>
            <a:r>
              <a:rPr lang="en-GB" sz="2000" u="sng" noProof="0" dirty="0"/>
              <a:t>subject to copyright</a:t>
            </a:r>
            <a:r>
              <a:rPr lang="en-GB" sz="2000" noProof="0" dirty="0"/>
              <a:t>.</a:t>
            </a:r>
          </a:p>
          <a:p>
            <a:r>
              <a:rPr lang="en-GB" sz="2000" noProof="0" dirty="0"/>
              <a:t>As a rule, in an Open Science context, we use licenses that </a:t>
            </a:r>
            <a:r>
              <a:rPr lang="en-GB" sz="2000" b="1" noProof="0" dirty="0"/>
              <a:t>ensure attribution to the author </a:t>
            </a:r>
            <a:r>
              <a:rPr lang="en-GB" sz="2000" noProof="0" dirty="0"/>
              <a:t>and </a:t>
            </a:r>
            <a:r>
              <a:rPr lang="en-GB" sz="2000" b="1" noProof="0" dirty="0"/>
              <a:t>allow the use, modification, and sharing </a:t>
            </a:r>
            <a:r>
              <a:rPr lang="en-GB" sz="2000" noProof="0" dirty="0"/>
              <a:t>of the scientific product.</a:t>
            </a:r>
          </a:p>
          <a:p>
            <a:r>
              <a:rPr lang="en-GB" sz="2000" noProof="0" dirty="0"/>
              <a:t>The most common licenses are those by Creative Commons, particularly </a:t>
            </a:r>
            <a:r>
              <a:rPr lang="en-GB" sz="2000" b="1" noProof="0" dirty="0"/>
              <a:t>CC BY International 4.0</a:t>
            </a:r>
            <a:r>
              <a:rPr lang="en-GB" sz="2000" noProof="0" dirty="0"/>
              <a:t>.</a:t>
            </a:r>
          </a:p>
          <a:p>
            <a:r>
              <a:rPr lang="en-GB" sz="2000" noProof="0" dirty="0"/>
              <a:t>More restrictive conditions are acceptable if justified, following the principle of </a:t>
            </a:r>
            <a:r>
              <a:rPr lang="en-GB" sz="2000" b="1" noProof="0" dirty="0"/>
              <a:t>"as open as possible, as closed as necessary."</a:t>
            </a:r>
            <a:endParaRPr lang="en-GB" sz="2000" noProof="0" dirty="0"/>
          </a:p>
        </p:txBody>
      </p:sp>
    </p:spTree>
    <p:extLst>
      <p:ext uri="{BB962C8B-B14F-4D97-AF65-F5344CB8AC3E}">
        <p14:creationId xmlns:p14="http://schemas.microsoft.com/office/powerpoint/2010/main" val="2307370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14A43-0A88-2A5E-C4AB-AD07F5CAAB93}"/>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D7AAB16E-3910-A7AE-CB64-7BCEA37FA508}"/>
              </a:ext>
            </a:extLst>
          </p:cNvPr>
          <p:cNvGrpSpPr/>
          <p:nvPr/>
        </p:nvGrpSpPr>
        <p:grpSpPr>
          <a:xfrm>
            <a:off x="6632448" y="1440849"/>
            <a:ext cx="5272681" cy="4028869"/>
            <a:chOff x="7254240" y="2487168"/>
            <a:chExt cx="3840480" cy="3446445"/>
          </a:xfrm>
        </p:grpSpPr>
        <p:sp>
          <p:nvSpPr>
            <p:cNvPr id="6" name="Snip Single Corner of Rectangle 5">
              <a:extLst>
                <a:ext uri="{FF2B5EF4-FFF2-40B4-BE49-F238E27FC236}">
                  <a16:creationId xmlns:a16="http://schemas.microsoft.com/office/drawing/2014/main" id="{BEB7AB90-9F1B-C78C-9CA1-455343D36A5D}"/>
                </a:ext>
              </a:extLst>
            </p:cNvPr>
            <p:cNvSpPr/>
            <p:nvPr/>
          </p:nvSpPr>
          <p:spPr>
            <a:xfrm rot="10800000">
              <a:off x="7254240" y="2487168"/>
              <a:ext cx="3840480" cy="3425952"/>
            </a:xfrm>
            <a:prstGeom prst="snip1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Calibri" panose="020F0502020204030204" pitchFamily="34" charset="0"/>
                <a:cs typeface="Calibri" panose="020F0502020204030204" pitchFamily="34" charset="0"/>
              </a:endParaRPr>
            </a:p>
          </p:txBody>
        </p:sp>
        <p:sp>
          <p:nvSpPr>
            <p:cNvPr id="7" name="Right Triangle 6">
              <a:extLst>
                <a:ext uri="{FF2B5EF4-FFF2-40B4-BE49-F238E27FC236}">
                  <a16:creationId xmlns:a16="http://schemas.microsoft.com/office/drawing/2014/main" id="{FBD031EE-4FC2-C7C1-56D0-FA1206CCD60D}"/>
                </a:ext>
              </a:extLst>
            </p:cNvPr>
            <p:cNvSpPr/>
            <p:nvPr/>
          </p:nvSpPr>
          <p:spPr>
            <a:xfrm rot="10549693">
              <a:off x="7276821" y="5330896"/>
              <a:ext cx="541430" cy="602717"/>
            </a:xfrm>
            <a:prstGeom prst="rtTriangle">
              <a:avLst/>
            </a:prstGeom>
            <a:solidFill>
              <a:srgbClr val="F6C1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CDA1B8EA-0445-14EE-9F62-F738CA8D6B42}"/>
              </a:ext>
            </a:extLst>
          </p:cNvPr>
          <p:cNvSpPr txBox="1"/>
          <p:nvPr/>
        </p:nvSpPr>
        <p:spPr>
          <a:xfrm>
            <a:off x="6632447" y="1442712"/>
            <a:ext cx="5272681" cy="3122393"/>
          </a:xfrm>
          <a:prstGeom prst="rect">
            <a:avLst/>
          </a:prstGeom>
          <a:noFill/>
        </p:spPr>
        <p:txBody>
          <a:bodyPr wrap="square">
            <a:spAutoFit/>
          </a:bodyPr>
          <a:lstStyle/>
          <a:p>
            <a:pPr marL="11113" lvl="1" indent="36513">
              <a:lnSpc>
                <a:spcPct val="110000"/>
              </a:lnSpc>
            </a:pPr>
            <a:r>
              <a:rPr lang="en-GB" sz="2000" noProof="0" dirty="0"/>
              <a:t>Some examples: </a:t>
            </a:r>
          </a:p>
          <a:p>
            <a:pPr marL="11113" lvl="1" indent="36513">
              <a:lnSpc>
                <a:spcPct val="110000"/>
              </a:lnSpc>
            </a:pPr>
            <a:r>
              <a:rPr lang="en-GB" sz="2000" b="1" noProof="0" dirty="0"/>
              <a:t>Datasets and other scientific products:</a:t>
            </a:r>
          </a:p>
          <a:p>
            <a:pPr marL="342900" indent="-342900" rtl="0" fontAlgn="base">
              <a:lnSpc>
                <a:spcPct val="110000"/>
              </a:lnSpc>
              <a:spcBef>
                <a:spcPts val="0"/>
              </a:spcBef>
              <a:spcAft>
                <a:spcPts val="0"/>
              </a:spcAft>
              <a:buFont typeface="Wingdings" pitchFamily="2" charset="2"/>
              <a:buChar char="ü"/>
            </a:pPr>
            <a:r>
              <a:rPr lang="en-GB" sz="2000" b="0" u="none" strike="noStrike" noProof="0" dirty="0">
                <a:solidFill>
                  <a:srgbClr val="000000"/>
                </a:solidFill>
                <a:effectLst/>
              </a:rPr>
              <a:t>Creative Commons Attribution (CC BY) </a:t>
            </a:r>
          </a:p>
          <a:p>
            <a:pPr marL="342900" indent="-342900" rtl="0" fontAlgn="base">
              <a:lnSpc>
                <a:spcPct val="110000"/>
              </a:lnSpc>
              <a:spcBef>
                <a:spcPts val="0"/>
              </a:spcBef>
              <a:spcAft>
                <a:spcPts val="0"/>
              </a:spcAft>
              <a:buFont typeface="Wingdings" pitchFamily="2" charset="2"/>
              <a:buChar char="ü"/>
            </a:pPr>
            <a:r>
              <a:rPr lang="en-GB" sz="2000" b="0" u="none" strike="noStrike" noProof="0" dirty="0">
                <a:solidFill>
                  <a:srgbClr val="000000"/>
                </a:solidFill>
                <a:effectLst/>
              </a:rPr>
              <a:t>Open Data Commons Attribution licence</a:t>
            </a:r>
            <a:br>
              <a:rPr lang="en-GB" sz="2000" b="0" u="none" strike="noStrike" noProof="0" dirty="0">
                <a:solidFill>
                  <a:srgbClr val="000000"/>
                </a:solidFill>
                <a:effectLst/>
              </a:rPr>
            </a:br>
            <a:endParaRPr lang="en-GB" sz="2000" b="0" u="none" strike="noStrike" noProof="0" dirty="0">
              <a:solidFill>
                <a:srgbClr val="000000"/>
              </a:solidFill>
              <a:effectLst/>
            </a:endParaRPr>
          </a:p>
          <a:p>
            <a:pPr rtl="0" fontAlgn="base">
              <a:lnSpc>
                <a:spcPct val="110000"/>
              </a:lnSpc>
              <a:spcBef>
                <a:spcPts val="0"/>
              </a:spcBef>
              <a:spcAft>
                <a:spcPts val="0"/>
              </a:spcAft>
            </a:pPr>
            <a:r>
              <a:rPr lang="en-GB" sz="2000" b="1" noProof="0" dirty="0">
                <a:solidFill>
                  <a:srgbClr val="000000"/>
                </a:solidFill>
              </a:rPr>
              <a:t>Other content (e.g. documentation)</a:t>
            </a:r>
            <a:endParaRPr lang="en-GB" sz="2000" b="1" u="none" strike="noStrike" noProof="0" dirty="0">
              <a:solidFill>
                <a:srgbClr val="000000"/>
              </a:solidFill>
              <a:effectLst/>
            </a:endParaRPr>
          </a:p>
          <a:p>
            <a:pPr marL="342900" indent="-342900" rtl="0" fontAlgn="base">
              <a:lnSpc>
                <a:spcPct val="110000"/>
              </a:lnSpc>
              <a:spcBef>
                <a:spcPts val="0"/>
              </a:spcBef>
              <a:spcAft>
                <a:spcPts val="0"/>
              </a:spcAft>
              <a:buFont typeface="Wingdings" pitchFamily="2" charset="2"/>
              <a:buChar char="ü"/>
            </a:pPr>
            <a:r>
              <a:rPr lang="en-GB" sz="2000" b="0" u="none" strike="noStrike" noProof="0" dirty="0">
                <a:solidFill>
                  <a:srgbClr val="000000"/>
                </a:solidFill>
                <a:effectLst/>
              </a:rPr>
              <a:t>Creative Commons Attribution (CC BY) </a:t>
            </a:r>
          </a:p>
          <a:p>
            <a:pPr marL="342900" indent="-342900" rtl="0" fontAlgn="base">
              <a:lnSpc>
                <a:spcPct val="110000"/>
              </a:lnSpc>
              <a:spcBef>
                <a:spcPts val="0"/>
              </a:spcBef>
              <a:spcAft>
                <a:spcPts val="0"/>
              </a:spcAft>
              <a:buFont typeface="Wingdings" pitchFamily="2" charset="2"/>
              <a:buChar char="ü"/>
            </a:pPr>
            <a:r>
              <a:rPr lang="en-GB" sz="2000" b="0" u="none" strike="noStrike" noProof="0" dirty="0">
                <a:solidFill>
                  <a:srgbClr val="000000"/>
                </a:solidFill>
                <a:effectLst/>
              </a:rPr>
              <a:t>Digital Peer Publishing Licences (DPPL)</a:t>
            </a:r>
          </a:p>
          <a:p>
            <a:pPr marL="342900" indent="-342900" rtl="0" fontAlgn="base">
              <a:lnSpc>
                <a:spcPct val="110000"/>
              </a:lnSpc>
              <a:spcBef>
                <a:spcPts val="0"/>
              </a:spcBef>
              <a:spcAft>
                <a:spcPts val="0"/>
              </a:spcAft>
              <a:buFont typeface="Wingdings" pitchFamily="2" charset="2"/>
              <a:buChar char="ü"/>
            </a:pPr>
            <a:r>
              <a:rPr lang="en-GB" sz="2000" b="0" u="none" strike="noStrike" noProof="0" dirty="0">
                <a:solidFill>
                  <a:srgbClr val="000000"/>
                </a:solidFill>
                <a:effectLst/>
              </a:rPr>
              <a:t>GNU Free Documentation Licence (GFDL)</a:t>
            </a:r>
            <a:endParaRPr lang="en-GB" sz="2000" b="0" i="0" u="none" strike="noStrike" noProof="0" dirty="0">
              <a:solidFill>
                <a:srgbClr val="000000"/>
              </a:solidFill>
              <a:effectLst/>
            </a:endParaRPr>
          </a:p>
        </p:txBody>
      </p:sp>
      <p:sp>
        <p:nvSpPr>
          <p:cNvPr id="3" name="Content Placeholder 2">
            <a:extLst>
              <a:ext uri="{FF2B5EF4-FFF2-40B4-BE49-F238E27FC236}">
                <a16:creationId xmlns:a16="http://schemas.microsoft.com/office/drawing/2014/main" id="{14354A3D-2FDF-44EF-3F53-C1D8BF109A5F}"/>
              </a:ext>
            </a:extLst>
          </p:cNvPr>
          <p:cNvSpPr>
            <a:spLocks noGrp="1"/>
          </p:cNvSpPr>
          <p:nvPr>
            <p:ph sz="half" idx="1"/>
          </p:nvPr>
        </p:nvSpPr>
        <p:spPr>
          <a:xfrm>
            <a:off x="838200" y="1628405"/>
            <a:ext cx="5794248" cy="4843399"/>
          </a:xfrm>
        </p:spPr>
        <p:txBody>
          <a:bodyPr>
            <a:normAutofit fontScale="92500" lnSpcReduction="10000"/>
          </a:bodyPr>
          <a:lstStyle/>
          <a:p>
            <a:pPr marL="0" indent="0">
              <a:buNone/>
            </a:pPr>
            <a:r>
              <a:rPr lang="en-GB" sz="2400" b="1" noProof="0" dirty="0">
                <a:solidFill>
                  <a:schemeClr val="accent4">
                    <a:lumMod val="75000"/>
                  </a:schemeClr>
                </a:solidFill>
              </a:rPr>
              <a:t>Creative and Academic works</a:t>
            </a:r>
            <a:r>
              <a:rPr lang="en-GB" sz="2400" b="1" noProof="0" dirty="0"/>
              <a:t>: </a:t>
            </a:r>
            <a:r>
              <a:rPr lang="en-GB" sz="2400" b="1" noProof="0" dirty="0">
                <a:solidFill>
                  <a:schemeClr val="accent4">
                    <a:lumMod val="75000"/>
                  </a:schemeClr>
                </a:solidFill>
              </a:rPr>
              <a:t>Attribution </a:t>
            </a:r>
          </a:p>
          <a:p>
            <a:r>
              <a:rPr lang="en-GB" sz="1800" noProof="0" dirty="0"/>
              <a:t>This category includes </a:t>
            </a:r>
            <a:r>
              <a:rPr lang="en-GB" sz="1800" b="1" noProof="0" dirty="0"/>
              <a:t>datasets, databases and processed scientific products </a:t>
            </a:r>
            <a:r>
              <a:rPr lang="en-GB" sz="1800" noProof="0" dirty="0"/>
              <a:t>(e.g. in the geosciences, a seismic risk map);</a:t>
            </a:r>
          </a:p>
          <a:p>
            <a:r>
              <a:rPr lang="en-GB" sz="1800" noProof="0" dirty="0"/>
              <a:t>They are recognized as intellectual creations and therefore </a:t>
            </a:r>
            <a:r>
              <a:rPr lang="en-GB" sz="1800" u="sng" noProof="0" dirty="0"/>
              <a:t>subject to copyright</a:t>
            </a:r>
            <a:r>
              <a:rPr lang="en-GB" sz="1800" noProof="0" dirty="0"/>
              <a:t>.</a:t>
            </a:r>
          </a:p>
          <a:p>
            <a:r>
              <a:rPr lang="en-GB" sz="1800" noProof="0" dirty="0"/>
              <a:t>As a rule, in an Open Science context, we use licenses that </a:t>
            </a:r>
            <a:r>
              <a:rPr lang="en-GB" sz="1800" b="1" noProof="0" dirty="0"/>
              <a:t>ensure attribution to the author </a:t>
            </a:r>
            <a:r>
              <a:rPr lang="en-GB" sz="1800" noProof="0" dirty="0"/>
              <a:t>and </a:t>
            </a:r>
            <a:r>
              <a:rPr lang="en-GB" sz="1800" b="1" noProof="0" dirty="0"/>
              <a:t>allow the use, modification, and sharing </a:t>
            </a:r>
            <a:r>
              <a:rPr lang="en-GB" sz="1800" noProof="0" dirty="0"/>
              <a:t>of the scientific product.</a:t>
            </a:r>
          </a:p>
          <a:p>
            <a:r>
              <a:rPr lang="en-GB" sz="1800" noProof="0" dirty="0"/>
              <a:t>The most common licenses are those by Creative Commons, particularly </a:t>
            </a:r>
            <a:r>
              <a:rPr lang="en-GB" sz="1800" b="1" noProof="0" dirty="0"/>
              <a:t>CC BY International 4.0</a:t>
            </a:r>
            <a:r>
              <a:rPr lang="en-GB" sz="1800" noProof="0" dirty="0"/>
              <a:t>.</a:t>
            </a:r>
          </a:p>
          <a:p>
            <a:r>
              <a:rPr lang="en-GB" sz="1800" noProof="0" dirty="0"/>
              <a:t>More restrictive conditions are acceptable if justified, following the principle of </a:t>
            </a:r>
            <a:r>
              <a:rPr lang="en-GB" sz="1800" b="1" noProof="0" dirty="0"/>
              <a:t>"as open as possible, as closed as necessary."</a:t>
            </a:r>
            <a:endParaRPr lang="en-GB" sz="1800" noProof="0" dirty="0"/>
          </a:p>
        </p:txBody>
      </p:sp>
      <p:sp>
        <p:nvSpPr>
          <p:cNvPr id="10" name="Title 1">
            <a:extLst>
              <a:ext uri="{FF2B5EF4-FFF2-40B4-BE49-F238E27FC236}">
                <a16:creationId xmlns:a16="http://schemas.microsoft.com/office/drawing/2014/main" id="{0EB6CD35-E320-7546-3D8B-016AAD8D5981}"/>
              </a:ext>
            </a:extLst>
          </p:cNvPr>
          <p:cNvSpPr>
            <a:spLocks noGrp="1"/>
          </p:cNvSpPr>
          <p:nvPr>
            <p:ph type="title"/>
          </p:nvPr>
        </p:nvSpPr>
        <p:spPr>
          <a:xfrm>
            <a:off x="838200" y="320881"/>
            <a:ext cx="10515600" cy="1325563"/>
          </a:xfrm>
        </p:spPr>
        <p:txBody>
          <a:bodyPr spcFirstLastPara="1" vert="horz" lIns="91440" tIns="45720" rIns="91440" bIns="45720" rtlCol="0" anchor="t" anchorCtr="0">
            <a:normAutofit/>
          </a:bodyPr>
          <a:lstStyle/>
          <a:p>
            <a:pPr algn="ctr" defTabSz="685766">
              <a:spcBef>
                <a:spcPts val="0"/>
              </a:spcBef>
              <a:spcAft>
                <a:spcPts val="600"/>
              </a:spcAft>
            </a:pPr>
            <a:r>
              <a:rPr lang="en-GB" sz="3600" kern="0" dirty="0">
                <a:solidFill>
                  <a:prstClr val="black"/>
                </a:solidFill>
              </a:rPr>
              <a:t>Licenses: </a:t>
            </a:r>
            <a:br>
              <a:rPr lang="en-GB" sz="3600" kern="0" dirty="0">
                <a:solidFill>
                  <a:prstClr val="black"/>
                </a:solidFill>
              </a:rPr>
            </a:br>
            <a:r>
              <a:rPr lang="en-GB" sz="3600" kern="0" dirty="0">
                <a:solidFill>
                  <a:srgbClr val="E6A112"/>
                </a:solidFill>
              </a:rPr>
              <a:t>Datasets and other scientific products</a:t>
            </a:r>
          </a:p>
        </p:txBody>
      </p:sp>
    </p:spTree>
    <p:extLst>
      <p:ext uri="{BB962C8B-B14F-4D97-AF65-F5344CB8AC3E}">
        <p14:creationId xmlns:p14="http://schemas.microsoft.com/office/powerpoint/2010/main" val="161863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5741F4-DE7D-5CB2-5F3F-6677CADA7789}"/>
              </a:ext>
            </a:extLst>
          </p:cNvPr>
          <p:cNvSpPr>
            <a:spLocks noGrp="1"/>
          </p:cNvSpPr>
          <p:nvPr>
            <p:ph type="title"/>
          </p:nvPr>
        </p:nvSpPr>
        <p:spPr/>
        <p:txBody>
          <a:bodyPr/>
          <a:lstStyle/>
          <a:p>
            <a:r>
              <a:rPr lang="en-GB" dirty="0"/>
              <a:t>A Shared approach</a:t>
            </a:r>
          </a:p>
        </p:txBody>
      </p:sp>
      <p:sp>
        <p:nvSpPr>
          <p:cNvPr id="4" name="Content Placeholder 3">
            <a:extLst>
              <a:ext uri="{FF2B5EF4-FFF2-40B4-BE49-F238E27FC236}">
                <a16:creationId xmlns:a16="http://schemas.microsoft.com/office/drawing/2014/main" id="{A0AED34D-B8D1-2E7C-4C31-9FB0B59A0E5D}"/>
              </a:ext>
            </a:extLst>
          </p:cNvPr>
          <p:cNvSpPr>
            <a:spLocks noGrp="1"/>
          </p:cNvSpPr>
          <p:nvPr>
            <p:ph idx="1"/>
          </p:nvPr>
        </p:nvSpPr>
        <p:spPr>
          <a:xfrm>
            <a:off x="838200" y="1825625"/>
            <a:ext cx="6107349" cy="4351338"/>
          </a:xfrm>
        </p:spPr>
        <p:txBody>
          <a:bodyPr/>
          <a:lstStyle/>
          <a:p>
            <a:r>
              <a:rPr lang="en-GB" dirty="0"/>
              <a:t>Compared to other world regions, EU tend to have a common approach to regulation and has worked to </a:t>
            </a:r>
            <a:r>
              <a:rPr lang="en-GB" b="1" dirty="0"/>
              <a:t>harmonise the regulations </a:t>
            </a:r>
            <a:r>
              <a:rPr lang="en-GB" dirty="0"/>
              <a:t>concerning data sharing and reuse. </a:t>
            </a:r>
          </a:p>
          <a:p>
            <a:r>
              <a:rPr lang="en-GB" dirty="0"/>
              <a:t>Useful for cross-border collaboration</a:t>
            </a:r>
          </a:p>
        </p:txBody>
      </p:sp>
      <p:pic>
        <p:nvPicPr>
          <p:cNvPr id="5" name="Graphic 4" descr="Lightbulb and pencil with solid fill">
            <a:extLst>
              <a:ext uri="{FF2B5EF4-FFF2-40B4-BE49-F238E27FC236}">
                <a16:creationId xmlns:a16="http://schemas.microsoft.com/office/drawing/2014/main" id="{AE1B0509-A5C9-869F-613E-A8FE678A855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37643" y="2465961"/>
            <a:ext cx="2474068" cy="2474068"/>
          </a:xfrm>
          <a:prstGeom prst="rect">
            <a:avLst/>
          </a:prstGeom>
        </p:spPr>
      </p:pic>
    </p:spTree>
    <p:extLst>
      <p:ext uri="{BB962C8B-B14F-4D97-AF65-F5344CB8AC3E}">
        <p14:creationId xmlns:p14="http://schemas.microsoft.com/office/powerpoint/2010/main" val="1500371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4A6D63-8675-9712-AF4C-2EDA86D897B6}"/>
              </a:ext>
            </a:extLst>
          </p:cNvPr>
          <p:cNvSpPr>
            <a:spLocks noGrp="1"/>
          </p:cNvSpPr>
          <p:nvPr>
            <p:ph idx="1"/>
          </p:nvPr>
        </p:nvSpPr>
        <p:spPr>
          <a:xfrm>
            <a:off x="838199" y="1825624"/>
            <a:ext cx="5810957" cy="4819015"/>
          </a:xfrm>
        </p:spPr>
        <p:txBody>
          <a:bodyPr>
            <a:normAutofit/>
          </a:bodyPr>
          <a:lstStyle/>
          <a:p>
            <a:pPr marL="0" indent="0">
              <a:lnSpc>
                <a:spcPct val="110000"/>
              </a:lnSpc>
              <a:buNone/>
            </a:pPr>
            <a:r>
              <a:rPr lang="en-GB" sz="2400" b="1" noProof="0" dirty="0">
                <a:solidFill>
                  <a:schemeClr val="accent4">
                    <a:lumMod val="75000"/>
                  </a:schemeClr>
                </a:solidFill>
              </a:rPr>
              <a:t>Software: Open Source Licenses </a:t>
            </a:r>
          </a:p>
          <a:p>
            <a:pPr lvl="1">
              <a:lnSpc>
                <a:spcPct val="110000"/>
              </a:lnSpc>
            </a:pPr>
            <a:r>
              <a:rPr lang="en-GB" sz="2400" noProof="0" dirty="0"/>
              <a:t>Comply with the </a:t>
            </a:r>
            <a:r>
              <a:rPr lang="en-GB" sz="2400" noProof="0" dirty="0">
                <a:hlinkClick r:id="rId3"/>
              </a:rPr>
              <a:t>Open Source definition</a:t>
            </a:r>
            <a:r>
              <a:rPr lang="en-GB" sz="2400" noProof="0" dirty="0"/>
              <a:t>.</a:t>
            </a:r>
          </a:p>
          <a:p>
            <a:pPr lvl="1">
              <a:lnSpc>
                <a:spcPct val="110000"/>
              </a:lnSpc>
            </a:pPr>
            <a:endParaRPr lang="en-GB" sz="2400" noProof="0" dirty="0"/>
          </a:p>
          <a:p>
            <a:pPr lvl="1">
              <a:lnSpc>
                <a:spcPct val="110000"/>
              </a:lnSpc>
            </a:pPr>
            <a:r>
              <a:rPr lang="en-GB" sz="2400" noProof="0" dirty="0"/>
              <a:t>Allow software to be </a:t>
            </a:r>
            <a:r>
              <a:rPr lang="en-GB" sz="2400" b="1" noProof="0" dirty="0">
                <a:solidFill>
                  <a:schemeClr val="accent4">
                    <a:lumMod val="75000"/>
                  </a:schemeClr>
                </a:solidFill>
              </a:rPr>
              <a:t>freely used, modified and shared</a:t>
            </a:r>
            <a:r>
              <a:rPr lang="en-GB" sz="2400" noProof="0" dirty="0"/>
              <a:t>. </a:t>
            </a:r>
          </a:p>
          <a:p>
            <a:pPr lvl="1">
              <a:lnSpc>
                <a:spcPct val="110000"/>
              </a:lnSpc>
            </a:pPr>
            <a:endParaRPr lang="en-GB" sz="2400" noProof="0" dirty="0"/>
          </a:p>
          <a:p>
            <a:pPr lvl="1">
              <a:lnSpc>
                <a:spcPct val="110000"/>
              </a:lnSpc>
            </a:pPr>
            <a:r>
              <a:rPr lang="en-GB" sz="2400" noProof="0" dirty="0"/>
              <a:t>Must be approved by the Open Source Initiative (OSI) through a codified </a:t>
            </a:r>
            <a:r>
              <a:rPr lang="en-GB" sz="2400" noProof="0" dirty="0">
                <a:hlinkClick r:id="rId4"/>
              </a:rPr>
              <a:t>review process</a:t>
            </a:r>
            <a:r>
              <a:rPr lang="en-GB" sz="2400" noProof="0" dirty="0"/>
              <a:t>.</a:t>
            </a:r>
          </a:p>
          <a:p>
            <a:pPr lvl="2" fontAlgn="base">
              <a:lnSpc>
                <a:spcPct val="110000"/>
              </a:lnSpc>
              <a:spcBef>
                <a:spcPts val="0"/>
              </a:spcBef>
            </a:pPr>
            <a:endParaRPr lang="en-GB" sz="1400" b="1" noProof="0" dirty="0">
              <a:solidFill>
                <a:schemeClr val="accent4">
                  <a:lumMod val="75000"/>
                </a:schemeClr>
              </a:solidFill>
            </a:endParaRPr>
          </a:p>
          <a:p>
            <a:pPr lvl="1">
              <a:lnSpc>
                <a:spcPct val="110000"/>
              </a:lnSpc>
            </a:pPr>
            <a:endParaRPr lang="en-GB" sz="1800" noProof="0" dirty="0"/>
          </a:p>
        </p:txBody>
      </p:sp>
      <p:sp>
        <p:nvSpPr>
          <p:cNvPr id="6" name="Title 1">
            <a:extLst>
              <a:ext uri="{FF2B5EF4-FFF2-40B4-BE49-F238E27FC236}">
                <a16:creationId xmlns:a16="http://schemas.microsoft.com/office/drawing/2014/main" id="{96BDB6D5-3A75-3A79-6BFC-4EBF844F80F5}"/>
              </a:ext>
            </a:extLst>
          </p:cNvPr>
          <p:cNvSpPr txBox="1">
            <a:spLocks/>
          </p:cNvSpPr>
          <p:nvPr/>
        </p:nvSpPr>
        <p:spPr>
          <a:xfrm>
            <a:off x="838200" y="320881"/>
            <a:ext cx="10515600" cy="1325563"/>
          </a:xfrm>
          <a:prstGeom prst="rect">
            <a:avLst/>
          </a:prstGeom>
        </p:spPr>
        <p:txBody>
          <a:bodyPr spcFirstLastPara="1"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defTabSz="685766">
              <a:spcBef>
                <a:spcPts val="0"/>
              </a:spcBef>
              <a:spcAft>
                <a:spcPts val="600"/>
              </a:spcAft>
            </a:pPr>
            <a:r>
              <a:rPr lang="en-GB" sz="3600" kern="0" dirty="0">
                <a:solidFill>
                  <a:prstClr val="black"/>
                </a:solidFill>
                <a:latin typeface="Calibri" panose="020F0502020204030204" pitchFamily="34" charset="0"/>
                <a:ea typeface="+mj-ea"/>
                <a:cs typeface="Calibri" panose="020F0502020204030204" pitchFamily="34" charset="0"/>
              </a:rPr>
              <a:t>Licenses: </a:t>
            </a:r>
            <a:r>
              <a:rPr lang="en-GB" sz="3600" kern="0" dirty="0">
                <a:solidFill>
                  <a:srgbClr val="E6A112"/>
                </a:solidFill>
                <a:latin typeface="Calibri" panose="020F0502020204030204" pitchFamily="34" charset="0"/>
                <a:ea typeface="+mj-ea"/>
                <a:cs typeface="Calibri" panose="020F0502020204030204" pitchFamily="34" charset="0"/>
              </a:rPr>
              <a:t>Software</a:t>
            </a:r>
          </a:p>
        </p:txBody>
      </p:sp>
    </p:spTree>
    <p:extLst>
      <p:ext uri="{BB962C8B-B14F-4D97-AF65-F5344CB8AC3E}">
        <p14:creationId xmlns:p14="http://schemas.microsoft.com/office/powerpoint/2010/main" val="3137963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BD77-C98D-6E94-759E-1C1242C5A2B9}"/>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019FD9B9-6DEC-F88A-2F88-30037D4B8FD8}"/>
              </a:ext>
            </a:extLst>
          </p:cNvPr>
          <p:cNvGrpSpPr/>
          <p:nvPr/>
        </p:nvGrpSpPr>
        <p:grpSpPr>
          <a:xfrm>
            <a:off x="6461763" y="1938524"/>
            <a:ext cx="5157214" cy="3816817"/>
            <a:chOff x="7254240" y="2487168"/>
            <a:chExt cx="3840480" cy="3446445"/>
          </a:xfrm>
        </p:grpSpPr>
        <p:sp>
          <p:nvSpPr>
            <p:cNvPr id="18" name="Snip Single Corner of Rectangle 17">
              <a:extLst>
                <a:ext uri="{FF2B5EF4-FFF2-40B4-BE49-F238E27FC236}">
                  <a16:creationId xmlns:a16="http://schemas.microsoft.com/office/drawing/2014/main" id="{33B80A37-FD61-306D-E67C-01C8F80B8BA7}"/>
                </a:ext>
              </a:extLst>
            </p:cNvPr>
            <p:cNvSpPr/>
            <p:nvPr/>
          </p:nvSpPr>
          <p:spPr>
            <a:xfrm rot="10800000">
              <a:off x="7254240" y="2487168"/>
              <a:ext cx="3840480" cy="3425952"/>
            </a:xfrm>
            <a:prstGeom prst="snip1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Right Triangle 18">
              <a:extLst>
                <a:ext uri="{FF2B5EF4-FFF2-40B4-BE49-F238E27FC236}">
                  <a16:creationId xmlns:a16="http://schemas.microsoft.com/office/drawing/2014/main" id="{808FA9DA-7FB6-08BC-5AFD-9DA705AC817F}"/>
                </a:ext>
              </a:extLst>
            </p:cNvPr>
            <p:cNvSpPr/>
            <p:nvPr/>
          </p:nvSpPr>
          <p:spPr>
            <a:xfrm rot="10549693">
              <a:off x="7276821" y="5330896"/>
              <a:ext cx="541430" cy="602717"/>
            </a:xfrm>
            <a:prstGeom prst="rtTriangle">
              <a:avLst/>
            </a:prstGeom>
            <a:solidFill>
              <a:srgbClr val="F6C1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3" name="Content Placeholder 2">
            <a:extLst>
              <a:ext uri="{FF2B5EF4-FFF2-40B4-BE49-F238E27FC236}">
                <a16:creationId xmlns:a16="http://schemas.microsoft.com/office/drawing/2014/main" id="{A257097A-CF2C-7E57-5706-D723050AC474}"/>
              </a:ext>
            </a:extLst>
          </p:cNvPr>
          <p:cNvSpPr>
            <a:spLocks noGrp="1"/>
          </p:cNvSpPr>
          <p:nvPr>
            <p:ph idx="1"/>
          </p:nvPr>
        </p:nvSpPr>
        <p:spPr>
          <a:xfrm>
            <a:off x="838199" y="1825624"/>
            <a:ext cx="5810957" cy="4819015"/>
          </a:xfrm>
        </p:spPr>
        <p:txBody>
          <a:bodyPr>
            <a:normAutofit/>
          </a:bodyPr>
          <a:lstStyle/>
          <a:p>
            <a:pPr marL="0" indent="0">
              <a:lnSpc>
                <a:spcPct val="110000"/>
              </a:lnSpc>
              <a:buNone/>
            </a:pPr>
            <a:r>
              <a:rPr lang="en-GB" sz="2400" b="1" noProof="0" dirty="0">
                <a:solidFill>
                  <a:schemeClr val="accent4">
                    <a:lumMod val="75000"/>
                  </a:schemeClr>
                </a:solidFill>
              </a:rPr>
              <a:t>Software: Open Source Licenses </a:t>
            </a:r>
          </a:p>
          <a:p>
            <a:pPr lvl="1">
              <a:lnSpc>
                <a:spcPct val="110000"/>
              </a:lnSpc>
            </a:pPr>
            <a:r>
              <a:rPr lang="en-GB" sz="2400" noProof="0" dirty="0"/>
              <a:t>Comply with the </a:t>
            </a:r>
            <a:r>
              <a:rPr lang="en-GB" sz="2400" noProof="0" dirty="0">
                <a:hlinkClick r:id="rId3"/>
              </a:rPr>
              <a:t>Open Source definition</a:t>
            </a:r>
            <a:r>
              <a:rPr lang="en-GB" sz="2400" noProof="0" dirty="0"/>
              <a:t>.</a:t>
            </a:r>
          </a:p>
          <a:p>
            <a:pPr lvl="1">
              <a:lnSpc>
                <a:spcPct val="110000"/>
              </a:lnSpc>
            </a:pPr>
            <a:endParaRPr lang="en-GB" sz="2400" noProof="0" dirty="0"/>
          </a:p>
          <a:p>
            <a:pPr lvl="1">
              <a:lnSpc>
                <a:spcPct val="110000"/>
              </a:lnSpc>
            </a:pPr>
            <a:r>
              <a:rPr lang="en-GB" sz="2400" noProof="0" dirty="0"/>
              <a:t>Allow software to be </a:t>
            </a:r>
            <a:r>
              <a:rPr lang="en-GB" sz="2400" b="1" noProof="0" dirty="0">
                <a:solidFill>
                  <a:schemeClr val="accent4">
                    <a:lumMod val="75000"/>
                  </a:schemeClr>
                </a:solidFill>
              </a:rPr>
              <a:t>freely used, modified and shared</a:t>
            </a:r>
            <a:r>
              <a:rPr lang="en-GB" sz="2400" noProof="0" dirty="0"/>
              <a:t>. </a:t>
            </a:r>
          </a:p>
          <a:p>
            <a:pPr lvl="1">
              <a:lnSpc>
                <a:spcPct val="110000"/>
              </a:lnSpc>
            </a:pPr>
            <a:endParaRPr lang="en-GB" sz="2400" noProof="0" dirty="0"/>
          </a:p>
          <a:p>
            <a:pPr lvl="1">
              <a:lnSpc>
                <a:spcPct val="110000"/>
              </a:lnSpc>
            </a:pPr>
            <a:r>
              <a:rPr lang="en-GB" sz="2400" noProof="0" dirty="0"/>
              <a:t>Must be approved by the Open Source Initiative (OSI) through a codified </a:t>
            </a:r>
            <a:r>
              <a:rPr lang="en-GB" sz="2400" noProof="0" dirty="0">
                <a:hlinkClick r:id="rId4"/>
              </a:rPr>
              <a:t>review process</a:t>
            </a:r>
            <a:r>
              <a:rPr lang="en-GB" sz="2400" noProof="0" dirty="0"/>
              <a:t>.</a:t>
            </a:r>
          </a:p>
          <a:p>
            <a:pPr lvl="2" fontAlgn="base">
              <a:lnSpc>
                <a:spcPct val="110000"/>
              </a:lnSpc>
              <a:spcBef>
                <a:spcPts val="0"/>
              </a:spcBef>
            </a:pPr>
            <a:endParaRPr lang="en-GB" sz="1400" b="1" noProof="0" dirty="0">
              <a:solidFill>
                <a:schemeClr val="accent4">
                  <a:lumMod val="75000"/>
                </a:schemeClr>
              </a:solidFill>
            </a:endParaRPr>
          </a:p>
          <a:p>
            <a:pPr lvl="1">
              <a:lnSpc>
                <a:spcPct val="110000"/>
              </a:lnSpc>
            </a:pPr>
            <a:endParaRPr lang="en-GB" sz="1800" noProof="0" dirty="0"/>
          </a:p>
        </p:txBody>
      </p:sp>
      <p:sp>
        <p:nvSpPr>
          <p:cNvPr id="7" name="TextBox 6">
            <a:extLst>
              <a:ext uri="{FF2B5EF4-FFF2-40B4-BE49-F238E27FC236}">
                <a16:creationId xmlns:a16="http://schemas.microsoft.com/office/drawing/2014/main" id="{54E62D87-F55F-D603-9061-DA5C6B4DB6F9}"/>
              </a:ext>
            </a:extLst>
          </p:cNvPr>
          <p:cNvSpPr txBox="1"/>
          <p:nvPr/>
        </p:nvSpPr>
        <p:spPr>
          <a:xfrm>
            <a:off x="6649157" y="2201744"/>
            <a:ext cx="4969820" cy="2783839"/>
          </a:xfrm>
          <a:prstGeom prst="rect">
            <a:avLst/>
          </a:prstGeom>
          <a:noFill/>
        </p:spPr>
        <p:txBody>
          <a:bodyPr wrap="square">
            <a:spAutoFit/>
          </a:bodyPr>
          <a:lstStyle/>
          <a:p>
            <a:pPr marL="11113" lvl="1" indent="36513">
              <a:lnSpc>
                <a:spcPct val="110000"/>
              </a:lnSpc>
            </a:pPr>
            <a:r>
              <a:rPr lang="en-GB" sz="2000" noProof="0" dirty="0">
                <a:latin typeface="Calibri" panose="020F0502020204030204" pitchFamily="34" charset="0"/>
                <a:cs typeface="Calibri" panose="020F0502020204030204" pitchFamily="34" charset="0"/>
              </a:rPr>
              <a:t>Some examples</a:t>
            </a:r>
          </a:p>
          <a:p>
            <a:pPr marL="11113" lvl="2" indent="36513" algn="just" fontAlgn="base">
              <a:lnSpc>
                <a:spcPct val="110000"/>
              </a:lnSpc>
              <a:spcBef>
                <a:spcPts val="0"/>
              </a:spcBef>
              <a:buFont typeface="Wingdings" pitchFamily="2" charset="2"/>
              <a:buChar char="ü"/>
            </a:pPr>
            <a:r>
              <a:rPr lang="en-GB" sz="2000" b="1" u="none" strike="noStrike" noProof="0" dirty="0">
                <a:solidFill>
                  <a:schemeClr val="accent4">
                    <a:lumMod val="75000"/>
                  </a:schemeClr>
                </a:solidFill>
                <a:effectLst/>
                <a:latin typeface="Calibri" panose="020F0502020204030204" pitchFamily="34" charset="0"/>
                <a:cs typeface="Calibri" panose="020F0502020204030204" pitchFamily="34" charset="0"/>
              </a:rPr>
              <a:t>MIT license, </a:t>
            </a:r>
          </a:p>
          <a:p>
            <a:pPr marL="11113" lvl="2" indent="36513" algn="just" fontAlgn="base">
              <a:lnSpc>
                <a:spcPct val="110000"/>
              </a:lnSpc>
              <a:spcBef>
                <a:spcPts val="0"/>
              </a:spcBef>
              <a:buFont typeface="Wingdings" pitchFamily="2" charset="2"/>
              <a:buChar char="ü"/>
            </a:pPr>
            <a:r>
              <a:rPr lang="en-GB" sz="2000" b="1" u="none" strike="noStrike" noProof="0" dirty="0">
                <a:solidFill>
                  <a:schemeClr val="accent4">
                    <a:lumMod val="75000"/>
                  </a:schemeClr>
                </a:solidFill>
                <a:effectLst/>
                <a:latin typeface="Calibri" panose="020F0502020204030204" pitchFamily="34" charset="0"/>
                <a:cs typeface="Calibri" panose="020F0502020204030204" pitchFamily="34" charset="0"/>
              </a:rPr>
              <a:t>Apache License 2.0, </a:t>
            </a:r>
          </a:p>
          <a:p>
            <a:pPr marL="11113" lvl="2" indent="36513" algn="just" fontAlgn="base">
              <a:lnSpc>
                <a:spcPct val="110000"/>
              </a:lnSpc>
              <a:spcBef>
                <a:spcPts val="0"/>
              </a:spcBef>
              <a:buFont typeface="Wingdings" pitchFamily="2" charset="2"/>
              <a:buChar char="ü"/>
            </a:pPr>
            <a:r>
              <a:rPr lang="en-GB" sz="2000" b="1" u="none" strike="noStrike" noProof="0" dirty="0">
                <a:solidFill>
                  <a:schemeClr val="accent4">
                    <a:lumMod val="75000"/>
                  </a:schemeClr>
                </a:solidFill>
                <a:effectLst/>
                <a:latin typeface="Calibri" panose="020F0502020204030204" pitchFamily="34" charset="0"/>
                <a:cs typeface="Calibri" panose="020F0502020204030204" pitchFamily="34" charset="0"/>
              </a:rPr>
              <a:t>Mozilla Public License 2.0, </a:t>
            </a:r>
          </a:p>
          <a:p>
            <a:pPr marL="11113" lvl="2" indent="36513" algn="just" fontAlgn="base">
              <a:lnSpc>
                <a:spcPct val="110000"/>
              </a:lnSpc>
              <a:spcBef>
                <a:spcPts val="0"/>
              </a:spcBef>
              <a:buFont typeface="Wingdings" pitchFamily="2" charset="2"/>
              <a:buChar char="ü"/>
            </a:pPr>
            <a:r>
              <a:rPr lang="en-GB" sz="2000" b="1" u="none" strike="noStrike" noProof="0" dirty="0">
                <a:solidFill>
                  <a:schemeClr val="accent4">
                    <a:lumMod val="75000"/>
                  </a:schemeClr>
                </a:solidFill>
                <a:effectLst/>
                <a:latin typeface="Calibri" panose="020F0502020204030204" pitchFamily="34" charset="0"/>
                <a:cs typeface="Calibri" panose="020F0502020204030204" pitchFamily="34" charset="0"/>
              </a:rPr>
              <a:t>GNU General Public License (GPL) </a:t>
            </a:r>
          </a:p>
          <a:p>
            <a:pPr marL="11113" lvl="2" indent="36513" fontAlgn="base">
              <a:lnSpc>
                <a:spcPct val="110000"/>
              </a:lnSpc>
              <a:spcBef>
                <a:spcPts val="0"/>
              </a:spcBef>
              <a:buFont typeface="Wingdings" pitchFamily="2" charset="2"/>
              <a:buChar char="ü"/>
            </a:pPr>
            <a:r>
              <a:rPr lang="en-GB" sz="2000" b="1" u="none" strike="noStrike" noProof="0" dirty="0">
                <a:solidFill>
                  <a:schemeClr val="accent4">
                    <a:lumMod val="75000"/>
                  </a:schemeClr>
                </a:solidFill>
                <a:effectLst/>
                <a:latin typeface="Calibri" panose="020F0502020204030204" pitchFamily="34" charset="0"/>
                <a:cs typeface="Calibri" panose="020F0502020204030204" pitchFamily="34" charset="0"/>
              </a:rPr>
              <a:t>Common Development </a:t>
            </a:r>
            <a:r>
              <a:rPr lang="en-GB" sz="2000" b="1" noProof="0" dirty="0">
                <a:solidFill>
                  <a:schemeClr val="accent4">
                    <a:lumMod val="75000"/>
                  </a:schemeClr>
                </a:solidFill>
                <a:latin typeface="Calibri" panose="020F0502020204030204" pitchFamily="34" charset="0"/>
                <a:cs typeface="Calibri" panose="020F0502020204030204" pitchFamily="34" charset="0"/>
              </a:rPr>
              <a:t>and Distribution License</a:t>
            </a:r>
            <a:endParaRPr lang="en-GB" sz="2000" b="1" dirty="0">
              <a:solidFill>
                <a:schemeClr val="accent4">
                  <a:lumMod val="75000"/>
                </a:schemeClr>
              </a:solidFill>
              <a:latin typeface="Calibri" panose="020F0502020204030204" pitchFamily="34" charset="0"/>
              <a:cs typeface="Calibri" panose="020F0502020204030204" pitchFamily="34" charset="0"/>
            </a:endParaRPr>
          </a:p>
          <a:p>
            <a:pPr marL="11113" lvl="2" indent="36513" fontAlgn="base">
              <a:lnSpc>
                <a:spcPct val="110000"/>
              </a:lnSpc>
              <a:spcBef>
                <a:spcPts val="0"/>
              </a:spcBef>
              <a:buFont typeface="Wingdings" pitchFamily="2" charset="2"/>
              <a:buChar char="ü"/>
            </a:pPr>
            <a:r>
              <a:rPr lang="en-GB" sz="2000" b="1" noProof="0" dirty="0">
                <a:solidFill>
                  <a:schemeClr val="accent4">
                    <a:lumMod val="75000"/>
                  </a:schemeClr>
                </a:solidFill>
                <a:latin typeface="Calibri" panose="020F0502020204030204" pitchFamily="34" charset="0"/>
                <a:cs typeface="Calibri" panose="020F0502020204030204" pitchFamily="34" charset="0"/>
                <a:hlinkClick r:id="rId5"/>
              </a:rPr>
              <a:t> more</a:t>
            </a:r>
            <a:r>
              <a:rPr lang="en-GB" sz="2000" b="1" dirty="0">
                <a:solidFill>
                  <a:schemeClr val="accent4">
                    <a:lumMod val="75000"/>
                  </a:schemeClr>
                </a:solidFill>
                <a:latin typeface="Calibri" panose="020F0502020204030204" pitchFamily="34" charset="0"/>
                <a:cs typeface="Calibri" panose="020F0502020204030204" pitchFamily="34" charset="0"/>
                <a:hlinkClick r:id="rId5"/>
              </a:rPr>
              <a:t> on: </a:t>
            </a:r>
            <a:r>
              <a:rPr lang="en-GB" sz="2000" noProof="0" dirty="0">
                <a:latin typeface="Calibri" panose="020F0502020204030204" pitchFamily="34" charset="0"/>
                <a:cs typeface="Calibri" panose="020F0502020204030204" pitchFamily="34" charset="0"/>
                <a:hlinkClick r:id="rId5"/>
              </a:rPr>
              <a:t>opensource.org/licenses</a:t>
            </a:r>
            <a:r>
              <a:rPr lang="en-GB" sz="2000" noProof="0" dirty="0">
                <a:latin typeface="Calibri" panose="020F0502020204030204" pitchFamily="34" charset="0"/>
                <a:cs typeface="Calibri" panose="020F0502020204030204" pitchFamily="34" charset="0"/>
              </a:rPr>
              <a:t> </a:t>
            </a:r>
          </a:p>
        </p:txBody>
      </p:sp>
      <p:sp>
        <p:nvSpPr>
          <p:cNvPr id="5" name="Title 1">
            <a:extLst>
              <a:ext uri="{FF2B5EF4-FFF2-40B4-BE49-F238E27FC236}">
                <a16:creationId xmlns:a16="http://schemas.microsoft.com/office/drawing/2014/main" id="{91C8405F-475D-FA0C-7D1B-40A2668B13D1}"/>
              </a:ext>
            </a:extLst>
          </p:cNvPr>
          <p:cNvSpPr txBox="1">
            <a:spLocks/>
          </p:cNvSpPr>
          <p:nvPr/>
        </p:nvSpPr>
        <p:spPr>
          <a:xfrm>
            <a:off x="838200" y="320881"/>
            <a:ext cx="10515600" cy="1325563"/>
          </a:xfrm>
          <a:prstGeom prst="rect">
            <a:avLst/>
          </a:prstGeom>
        </p:spPr>
        <p:txBody>
          <a:bodyPr spcFirstLastPara="1"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defTabSz="685766">
              <a:spcBef>
                <a:spcPts val="0"/>
              </a:spcBef>
              <a:spcAft>
                <a:spcPts val="600"/>
              </a:spcAft>
            </a:pPr>
            <a:r>
              <a:rPr lang="en-GB" sz="3600" kern="0" dirty="0">
                <a:solidFill>
                  <a:prstClr val="black"/>
                </a:solidFill>
                <a:latin typeface="Calibri" panose="020F0502020204030204" pitchFamily="34" charset="0"/>
                <a:ea typeface="+mj-ea"/>
                <a:cs typeface="Calibri" panose="020F0502020204030204" pitchFamily="34" charset="0"/>
              </a:rPr>
              <a:t>Licenses: </a:t>
            </a:r>
            <a:r>
              <a:rPr lang="en-GB" sz="3600" kern="0" dirty="0">
                <a:solidFill>
                  <a:srgbClr val="E6A112"/>
                </a:solidFill>
                <a:latin typeface="Calibri" panose="020F0502020204030204" pitchFamily="34" charset="0"/>
                <a:ea typeface="+mj-ea"/>
                <a:cs typeface="Calibri" panose="020F0502020204030204" pitchFamily="34" charset="0"/>
              </a:rPr>
              <a:t>Software</a:t>
            </a:r>
          </a:p>
        </p:txBody>
      </p:sp>
      <p:sp>
        <p:nvSpPr>
          <p:cNvPr id="4" name="TextBox 3">
            <a:extLst>
              <a:ext uri="{FF2B5EF4-FFF2-40B4-BE49-F238E27FC236}">
                <a16:creationId xmlns:a16="http://schemas.microsoft.com/office/drawing/2014/main" id="{089B25F5-40D9-5B77-2579-E30C2D7A9D63}"/>
              </a:ext>
            </a:extLst>
          </p:cNvPr>
          <p:cNvSpPr txBox="1"/>
          <p:nvPr/>
        </p:nvSpPr>
        <p:spPr>
          <a:xfrm>
            <a:off x="10010274" y="1973178"/>
            <a:ext cx="1292685" cy="1323439"/>
          </a:xfrm>
          <a:prstGeom prst="rect">
            <a:avLst/>
          </a:prstGeom>
          <a:noFill/>
        </p:spPr>
        <p:txBody>
          <a:bodyPr wrap="square" rtlCol="0">
            <a:spAutoFit/>
          </a:bodyPr>
          <a:lstStyle/>
          <a:p>
            <a:r>
              <a:rPr lang="en-GB" sz="8000" b="1" dirty="0">
                <a:latin typeface="Calibri" panose="020F0502020204030204" pitchFamily="34" charset="0"/>
                <a:cs typeface="Calibri" panose="020F0502020204030204" pitchFamily="34" charset="0"/>
              </a:rPr>
              <a:t>CC</a:t>
            </a:r>
            <a:endParaRPr lang="en-GB" sz="7200" b="1" dirty="0">
              <a:latin typeface="Calibri" panose="020F0502020204030204" pitchFamily="34" charset="0"/>
              <a:cs typeface="Calibri" panose="020F0502020204030204" pitchFamily="34" charset="0"/>
            </a:endParaRPr>
          </a:p>
        </p:txBody>
      </p:sp>
      <p:sp>
        <p:nvSpPr>
          <p:cNvPr id="6" name="&quot;No&quot; Symbol 5">
            <a:extLst>
              <a:ext uri="{FF2B5EF4-FFF2-40B4-BE49-F238E27FC236}">
                <a16:creationId xmlns:a16="http://schemas.microsoft.com/office/drawing/2014/main" id="{3055FCCA-07CC-8334-5B14-4DE57DC82422}"/>
              </a:ext>
            </a:extLst>
          </p:cNvPr>
          <p:cNvSpPr/>
          <p:nvPr/>
        </p:nvSpPr>
        <p:spPr>
          <a:xfrm>
            <a:off x="9914022" y="1996026"/>
            <a:ext cx="1491915" cy="1372815"/>
          </a:xfrm>
          <a:prstGeom prst="noSmoking">
            <a:avLst>
              <a:gd name="adj" fmla="val 1331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177709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 name="Title 1">
            <a:extLst>
              <a:ext uri="{FF2B5EF4-FFF2-40B4-BE49-F238E27FC236}">
                <a16:creationId xmlns:a16="http://schemas.microsoft.com/office/drawing/2014/main" id="{FEEBF59A-8AB7-C826-720E-1EAEA07CABF2}"/>
              </a:ext>
            </a:extLst>
          </p:cNvPr>
          <p:cNvSpPr>
            <a:spLocks noGrp="1"/>
          </p:cNvSpPr>
          <p:nvPr>
            <p:ph type="title"/>
          </p:nvPr>
        </p:nvSpPr>
        <p:spPr/>
        <p:txBody>
          <a:bodyPr spcFirstLastPara="1" vert="horz" lIns="91440" tIns="45720" rIns="91440" bIns="45720" rtlCol="0" anchor="t" anchorCtr="0">
            <a:normAutofit/>
          </a:bodyPr>
          <a:lstStyle/>
          <a:p>
            <a:pPr algn="ctr" defTabSz="685766">
              <a:spcBef>
                <a:spcPts val="0"/>
              </a:spcBef>
              <a:spcAft>
                <a:spcPts val="600"/>
              </a:spcAft>
            </a:pPr>
            <a:r>
              <a:rPr lang="en-GB" sz="3600" kern="0" dirty="0">
                <a:solidFill>
                  <a:prstClr val="black"/>
                </a:solidFill>
              </a:rPr>
              <a:t>How does a public license work? </a:t>
            </a:r>
            <a:r>
              <a:rPr lang="en-GB" sz="3600" kern="0" dirty="0">
                <a:solidFill>
                  <a:srgbClr val="E6A112"/>
                </a:solidFill>
              </a:rPr>
              <a:t>CC</a:t>
            </a:r>
          </a:p>
        </p:txBody>
      </p:sp>
      <p:pic>
        <p:nvPicPr>
          <p:cNvPr id="251" name="Google Shape;251;g2785061d9c0_0_65"/>
          <p:cNvPicPr preferRelativeResize="0"/>
          <p:nvPr/>
        </p:nvPicPr>
        <p:blipFill rotWithShape="1">
          <a:blip r:embed="rId3">
            <a:alphaModFix/>
            <a:extLst>
              <a:ext uri="{BEBA8EAE-BF5A-486C-A8C5-ECC9F3942E4B}">
                <a14:imgProps xmlns:a14="http://schemas.microsoft.com/office/drawing/2010/main">
                  <a14:imgLayer r:embed="rId4">
                    <a14:imgEffect>
                      <a14:brightnessContrast contrast="-40000"/>
                    </a14:imgEffect>
                  </a14:imgLayer>
                </a14:imgProps>
              </a:ext>
            </a:extLst>
          </a:blip>
          <a:srcRect l="6552" t="33066" r="63250" b="35803"/>
          <a:stretch/>
        </p:blipFill>
        <p:spPr>
          <a:xfrm>
            <a:off x="1852613" y="2505081"/>
            <a:ext cx="2975046" cy="3279754"/>
          </a:xfrm>
          <a:prstGeom prst="rect">
            <a:avLst/>
          </a:prstGeom>
          <a:noFill/>
          <a:ln>
            <a:noFill/>
          </a:ln>
        </p:spPr>
      </p:pic>
      <p:sp>
        <p:nvSpPr>
          <p:cNvPr id="252" name="Google Shape;252;g2785061d9c0_0_65"/>
          <p:cNvSpPr txBox="1"/>
          <p:nvPr/>
        </p:nvSpPr>
        <p:spPr>
          <a:xfrm>
            <a:off x="5232773" y="2368555"/>
            <a:ext cx="6325625" cy="3416279"/>
          </a:xfrm>
          <a:prstGeom prst="rect">
            <a:avLst/>
          </a:prstGeom>
          <a:noFill/>
          <a:ln>
            <a:noFill/>
          </a:ln>
        </p:spPr>
        <p:txBody>
          <a:bodyPr spcFirstLastPara="1" wrap="square" lIns="91425" tIns="45700" rIns="91425" bIns="45700" anchor="t" anchorCtr="0">
            <a:spAutoFit/>
          </a:bodyPr>
          <a:lstStyle/>
          <a:p>
            <a:pPr rtl="0"/>
            <a:r>
              <a:rPr lang="en-GB" sz="2400" b="1" noProof="0" dirty="0">
                <a:solidFill>
                  <a:schemeClr val="dk1"/>
                </a:solidFill>
                <a:latin typeface="Calibri" panose="020F0502020204030204" pitchFamily="34" charset="0"/>
                <a:ea typeface="Calibri"/>
                <a:cs typeface="Calibri" panose="020F0502020204030204" pitchFamily="34" charset="0"/>
                <a:sym typeface="Calibri"/>
              </a:rPr>
              <a:t>Licenses are offered through a three-layer design</a:t>
            </a:r>
          </a:p>
          <a:p>
            <a:pPr marL="342900" indent="-342900" rtl="0">
              <a:buFont typeface="+mj-lt"/>
              <a:buAutoNum type="arabicPeriod"/>
            </a:pPr>
            <a:endParaRPr lang="en-GB" sz="2400" b="1" noProof="0" dirty="0">
              <a:solidFill>
                <a:schemeClr val="dk1"/>
              </a:solidFill>
              <a:latin typeface="Calibri" panose="020F0502020204030204" pitchFamily="34" charset="0"/>
              <a:ea typeface="Calibri"/>
              <a:cs typeface="Calibri" panose="020F0502020204030204" pitchFamily="34" charset="0"/>
              <a:sym typeface="Calibri"/>
            </a:endParaRPr>
          </a:p>
          <a:p>
            <a:pPr marL="342900" indent="-342900" rtl="0">
              <a:buClr>
                <a:schemeClr val="dk1"/>
              </a:buClr>
              <a:buSzPts val="1800"/>
              <a:buFont typeface="+mj-lt"/>
              <a:buAutoNum type="arabicPeriod"/>
            </a:pPr>
            <a:r>
              <a:rPr lang="en-GB" sz="2400" b="1" noProof="0" dirty="0">
                <a:solidFill>
                  <a:schemeClr val="dk1"/>
                </a:solidFill>
                <a:latin typeface="Calibri" panose="020F0502020204030204" pitchFamily="34" charset="0"/>
                <a:ea typeface="Calibri"/>
                <a:cs typeface="Calibri" panose="020F0502020204030204" pitchFamily="34" charset="0"/>
                <a:sym typeface="Calibri"/>
              </a:rPr>
              <a:t>Legal Code </a:t>
            </a:r>
            <a:r>
              <a:rPr lang="en-GB" sz="2400" noProof="0" dirty="0">
                <a:solidFill>
                  <a:schemeClr val="dk1"/>
                </a:solidFill>
                <a:latin typeface="Calibri" panose="020F0502020204030204" pitchFamily="34" charset="0"/>
                <a:ea typeface="Calibri"/>
                <a:cs typeface="Calibri" panose="020F0502020204030204" pitchFamily="34" charset="0"/>
                <a:sym typeface="Calibri"/>
              </a:rPr>
              <a:t>layer for lawyers</a:t>
            </a:r>
            <a:endParaRPr lang="en-GB" sz="2400" noProof="0" dirty="0">
              <a:latin typeface="Calibri" panose="020F0502020204030204" pitchFamily="34" charset="0"/>
              <a:cs typeface="Calibri" panose="020F0502020204030204" pitchFamily="34" charset="0"/>
            </a:endParaRPr>
          </a:p>
          <a:p>
            <a:pPr marL="457200" indent="-342900" rtl="0">
              <a:buClr>
                <a:schemeClr val="dk1"/>
              </a:buClr>
              <a:buSzPts val="1800"/>
              <a:buFont typeface="+mj-lt"/>
              <a:buAutoNum type="arabicPeriod"/>
            </a:pPr>
            <a:endParaRPr lang="en-GB" sz="2400" b="1" noProof="0" dirty="0">
              <a:solidFill>
                <a:schemeClr val="dk1"/>
              </a:solidFill>
              <a:latin typeface="Calibri" panose="020F0502020204030204" pitchFamily="34" charset="0"/>
              <a:ea typeface="Calibri"/>
              <a:cs typeface="Calibri" panose="020F0502020204030204" pitchFamily="34" charset="0"/>
              <a:sym typeface="Calibri"/>
            </a:endParaRPr>
          </a:p>
          <a:p>
            <a:pPr marL="342900" indent="-342900" rtl="0">
              <a:buClr>
                <a:schemeClr val="dk1"/>
              </a:buClr>
              <a:buSzPts val="1800"/>
              <a:buFont typeface="+mj-lt"/>
              <a:buAutoNum type="arabicPeriod"/>
            </a:pPr>
            <a:r>
              <a:rPr lang="en-GB" sz="2400" b="1" noProof="0" dirty="0">
                <a:solidFill>
                  <a:schemeClr val="dk1"/>
                </a:solidFill>
                <a:latin typeface="Calibri" panose="020F0502020204030204" pitchFamily="34" charset="0"/>
                <a:ea typeface="Calibri"/>
                <a:cs typeface="Calibri" panose="020F0502020204030204" pitchFamily="34" charset="0"/>
                <a:sym typeface="Calibri"/>
              </a:rPr>
              <a:t>Common Deed or “Human Readable</a:t>
            </a:r>
            <a:r>
              <a:rPr lang="en-GB" sz="2400" noProof="0" dirty="0">
                <a:solidFill>
                  <a:schemeClr val="dk1"/>
                </a:solidFill>
                <a:latin typeface="Calibri" panose="020F0502020204030204" pitchFamily="34" charset="0"/>
                <a:ea typeface="Calibri"/>
                <a:cs typeface="Calibri" panose="020F0502020204030204" pitchFamily="34" charset="0"/>
                <a:sym typeface="Calibri"/>
              </a:rPr>
              <a:t>” layer for creators, educators, and scientists</a:t>
            </a:r>
          </a:p>
          <a:p>
            <a:pPr marL="342900" indent="-342900" rtl="0">
              <a:buClr>
                <a:schemeClr val="dk1"/>
              </a:buClr>
              <a:buSzPts val="1800"/>
              <a:buFont typeface="+mj-lt"/>
              <a:buAutoNum type="arabicPeriod"/>
            </a:pPr>
            <a:endParaRPr lang="en-GB" sz="2400" dirty="0">
              <a:latin typeface="Calibri" panose="020F0502020204030204" pitchFamily="34" charset="0"/>
              <a:cs typeface="Calibri" panose="020F0502020204030204" pitchFamily="34" charset="0"/>
              <a:sym typeface="Calibri"/>
            </a:endParaRPr>
          </a:p>
          <a:p>
            <a:pPr marL="342900" indent="-342900" rtl="0">
              <a:buClr>
                <a:schemeClr val="dk1"/>
              </a:buClr>
              <a:buSzPts val="1800"/>
              <a:buFont typeface="+mj-lt"/>
              <a:buAutoNum type="arabicPeriod"/>
            </a:pPr>
            <a:r>
              <a:rPr lang="en-GB" sz="2400" b="1" noProof="0" dirty="0">
                <a:solidFill>
                  <a:schemeClr val="dk1"/>
                </a:solidFill>
                <a:latin typeface="Calibri" panose="020F0502020204030204" pitchFamily="34" charset="0"/>
                <a:ea typeface="Calibri"/>
                <a:cs typeface="Calibri" panose="020F0502020204030204" pitchFamily="34" charset="0"/>
                <a:sym typeface="Calibri"/>
              </a:rPr>
              <a:t>Machine Readable </a:t>
            </a:r>
            <a:r>
              <a:rPr lang="en-GB" sz="2400" noProof="0" dirty="0">
                <a:solidFill>
                  <a:schemeClr val="dk1"/>
                </a:solidFill>
                <a:latin typeface="Calibri" panose="020F0502020204030204" pitchFamily="34" charset="0"/>
                <a:ea typeface="Calibri"/>
                <a:cs typeface="Calibri" panose="020F0502020204030204" pitchFamily="34" charset="0"/>
                <a:sym typeface="Calibri"/>
              </a:rPr>
              <a:t>layer for the web</a:t>
            </a:r>
            <a:endParaRPr lang="en-GB" sz="2400" noProof="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E3D5221-532F-B0A2-8B97-F3A54ED8C133}"/>
              </a:ext>
            </a:extLst>
          </p:cNvPr>
          <p:cNvSpPr txBox="1"/>
          <p:nvPr/>
        </p:nvSpPr>
        <p:spPr>
          <a:xfrm>
            <a:off x="1757516" y="5938618"/>
            <a:ext cx="10009941" cy="430887"/>
          </a:xfrm>
          <a:prstGeom prst="rect">
            <a:avLst/>
          </a:prstGeom>
          <a:noFill/>
        </p:spPr>
        <p:txBody>
          <a:bodyPr wrap="square">
            <a:spAutoFit/>
          </a:bodyPr>
          <a:lstStyle/>
          <a:p>
            <a:pPr algn="r"/>
            <a:r>
              <a:rPr lang="en-GB" sz="1100" noProof="0" dirty="0" err="1">
                <a:effectLst/>
                <a:latin typeface="Calibri" panose="020F0502020204030204" pitchFamily="34" charset="0"/>
                <a:cs typeface="Calibri" panose="020F0502020204030204" pitchFamily="34" charset="0"/>
              </a:rPr>
              <a:t>Basili</a:t>
            </a:r>
            <a:r>
              <a:rPr lang="en-GB" sz="1100" noProof="0" dirty="0">
                <a:effectLst/>
                <a:latin typeface="Calibri" panose="020F0502020204030204" pitchFamily="34" charset="0"/>
                <a:cs typeface="Calibri" panose="020F0502020204030204" pitchFamily="34" charset="0"/>
              </a:rPr>
              <a:t>, R. - Building and using databases in Earth Sciences - </a:t>
            </a:r>
            <a:r>
              <a:rPr lang="en-GB" sz="1100" noProof="0" dirty="0" err="1">
                <a:effectLst/>
                <a:latin typeface="Calibri" panose="020F0502020204030204" pitchFamily="34" charset="0"/>
                <a:cs typeface="Calibri" panose="020F0502020204030204" pitchFamily="34" charset="0"/>
              </a:rPr>
              <a:t>Creazione</a:t>
            </a:r>
            <a:r>
              <a:rPr lang="en-GB" sz="1100" noProof="0" dirty="0">
                <a:effectLst/>
                <a:latin typeface="Calibri" panose="020F0502020204030204" pitchFamily="34" charset="0"/>
                <a:cs typeface="Calibri" panose="020F0502020204030204" pitchFamily="34" charset="0"/>
              </a:rPr>
              <a:t> e </a:t>
            </a:r>
            <a:r>
              <a:rPr lang="en-GB" sz="1100" noProof="0" dirty="0" err="1">
                <a:effectLst/>
                <a:latin typeface="Calibri" panose="020F0502020204030204" pitchFamily="34" charset="0"/>
                <a:cs typeface="Calibri" panose="020F0502020204030204" pitchFamily="34" charset="0"/>
              </a:rPr>
              <a:t>uso</a:t>
            </a:r>
            <a:r>
              <a:rPr lang="en-GB" sz="1100" noProof="0" dirty="0">
                <a:effectLst/>
                <a:latin typeface="Calibri" panose="020F0502020204030204" pitchFamily="34" charset="0"/>
                <a:cs typeface="Calibri" panose="020F0502020204030204" pitchFamily="34" charset="0"/>
              </a:rPr>
              <a:t> </a:t>
            </a:r>
            <a:r>
              <a:rPr lang="en-GB" sz="1100" noProof="0" dirty="0" err="1">
                <a:effectLst/>
                <a:latin typeface="Calibri" panose="020F0502020204030204" pitchFamily="34" charset="0"/>
                <a:cs typeface="Calibri" panose="020F0502020204030204" pitchFamily="34" charset="0"/>
              </a:rPr>
              <a:t>dei</a:t>
            </a:r>
            <a:r>
              <a:rPr lang="en-GB" sz="1100" noProof="0" dirty="0">
                <a:effectLst/>
                <a:latin typeface="Calibri" panose="020F0502020204030204" pitchFamily="34" charset="0"/>
                <a:cs typeface="Calibri" panose="020F0502020204030204" pitchFamily="34" charset="0"/>
              </a:rPr>
              <a:t> database </a:t>
            </a:r>
            <a:r>
              <a:rPr lang="en-GB" sz="1100" noProof="0" dirty="0" err="1">
                <a:effectLst/>
                <a:latin typeface="Calibri" panose="020F0502020204030204" pitchFamily="34" charset="0"/>
                <a:cs typeface="Calibri" panose="020F0502020204030204" pitchFamily="34" charset="0"/>
              </a:rPr>
              <a:t>nelle</a:t>
            </a:r>
            <a:r>
              <a:rPr lang="en-GB" sz="1100" noProof="0" dirty="0">
                <a:effectLst/>
                <a:latin typeface="Calibri" panose="020F0502020204030204" pitchFamily="34" charset="0"/>
                <a:cs typeface="Calibri" panose="020F0502020204030204" pitchFamily="34" charset="0"/>
              </a:rPr>
              <a:t> </a:t>
            </a:r>
            <a:r>
              <a:rPr lang="en-GB" sz="1100" noProof="0" dirty="0" err="1">
                <a:effectLst/>
                <a:latin typeface="Calibri" panose="020F0502020204030204" pitchFamily="34" charset="0"/>
                <a:cs typeface="Calibri" panose="020F0502020204030204" pitchFamily="34" charset="0"/>
              </a:rPr>
              <a:t>Scienze</a:t>
            </a:r>
            <a:r>
              <a:rPr lang="en-GB" sz="1100" noProof="0" dirty="0">
                <a:effectLst/>
                <a:latin typeface="Calibri" panose="020F0502020204030204" pitchFamily="34" charset="0"/>
                <a:cs typeface="Calibri" panose="020F0502020204030204" pitchFamily="34" charset="0"/>
              </a:rPr>
              <a:t> </a:t>
            </a:r>
            <a:r>
              <a:rPr lang="en-GB" sz="1100" noProof="0" dirty="0" err="1">
                <a:effectLst/>
                <a:latin typeface="Calibri" panose="020F0502020204030204" pitchFamily="34" charset="0"/>
                <a:cs typeface="Calibri" panose="020F0502020204030204" pitchFamily="34" charset="0"/>
              </a:rPr>
              <a:t>della</a:t>
            </a:r>
            <a:r>
              <a:rPr lang="en-GB" sz="1100" noProof="0" dirty="0">
                <a:effectLst/>
                <a:latin typeface="Calibri" panose="020F0502020204030204" pitchFamily="34" charset="0"/>
                <a:cs typeface="Calibri" panose="020F0502020204030204" pitchFamily="34" charset="0"/>
              </a:rPr>
              <a:t> Terra - Corso di </a:t>
            </a:r>
            <a:r>
              <a:rPr lang="en-GB" sz="1100" noProof="0" dirty="0" err="1">
                <a:effectLst/>
                <a:latin typeface="Calibri" panose="020F0502020204030204" pitchFamily="34" charset="0"/>
                <a:cs typeface="Calibri" panose="020F0502020204030204" pitchFamily="34" charset="0"/>
              </a:rPr>
              <a:t>Dottorato</a:t>
            </a:r>
            <a:r>
              <a:rPr lang="en-GB" sz="1100" noProof="0" dirty="0">
                <a:effectLst/>
                <a:latin typeface="Calibri" panose="020F0502020204030204" pitchFamily="34" charset="0"/>
                <a:cs typeface="Calibri" panose="020F0502020204030204" pitchFamily="34" charset="0"/>
              </a:rPr>
              <a:t> in </a:t>
            </a:r>
            <a:r>
              <a:rPr lang="en-GB" sz="1100" noProof="0" dirty="0" err="1">
                <a:effectLst/>
                <a:latin typeface="Calibri" panose="020F0502020204030204" pitchFamily="34" charset="0"/>
                <a:cs typeface="Calibri" panose="020F0502020204030204" pitchFamily="34" charset="0"/>
              </a:rPr>
              <a:t>Scienze</a:t>
            </a:r>
            <a:r>
              <a:rPr lang="en-GB" sz="1100" noProof="0" dirty="0">
                <a:effectLst/>
                <a:latin typeface="Calibri" panose="020F0502020204030204" pitchFamily="34" charset="0"/>
                <a:cs typeface="Calibri" panose="020F0502020204030204" pitchFamily="34" charset="0"/>
              </a:rPr>
              <a:t> Della Terra - Sapienza Università di Roma, 2024</a:t>
            </a:r>
          </a:p>
        </p:txBody>
      </p:sp>
      <p:sp>
        <p:nvSpPr>
          <p:cNvPr id="3" name="Google Shape;250;g2785061d9c0_0_65">
            <a:extLst>
              <a:ext uri="{FF2B5EF4-FFF2-40B4-BE49-F238E27FC236}">
                <a16:creationId xmlns:a16="http://schemas.microsoft.com/office/drawing/2014/main" id="{C57A145E-ABEB-BC6F-29B8-35821D8852A5}"/>
              </a:ext>
            </a:extLst>
          </p:cNvPr>
          <p:cNvSpPr/>
          <p:nvPr/>
        </p:nvSpPr>
        <p:spPr>
          <a:xfrm>
            <a:off x="1017639" y="1379545"/>
            <a:ext cx="10648335" cy="1200300"/>
          </a:xfrm>
          <a:prstGeom prst="rect">
            <a:avLst/>
          </a:prstGeom>
          <a:noFill/>
          <a:ln>
            <a:noFill/>
          </a:ln>
        </p:spPr>
        <p:txBody>
          <a:bodyPr spcFirstLastPara="1" wrap="square" lIns="91425" tIns="45700" rIns="91425" bIns="45700" anchor="t" anchorCtr="0">
            <a:noAutofit/>
          </a:bodyPr>
          <a:lstStyle/>
          <a:p>
            <a:pPr algn="just" rtl="0"/>
            <a:r>
              <a:rPr lang="en-GB" sz="2000" noProof="0" dirty="0">
                <a:solidFill>
                  <a:schemeClr val="dk1"/>
                </a:solidFill>
                <a:latin typeface="Calibri" panose="020F0502020204030204" pitchFamily="34" charset="0"/>
                <a:ea typeface="Calibri"/>
                <a:cs typeface="Calibri" panose="020F0502020204030204" pitchFamily="34" charset="0"/>
                <a:sym typeface="Calibri"/>
              </a:rPr>
              <a:t>Creative Commons is a nonprofit organization that enables the sharing and use of creativity and knowledge through free legal tools.</a:t>
            </a:r>
            <a:endParaRPr lang="en-GB" sz="2000" noProof="0" dirty="0">
              <a:latin typeface="Calibri" panose="020F0502020204030204" pitchFamily="34" charset="0"/>
              <a:cs typeface="Calibri" panose="020F0502020204030204" pitchFamily="34" charset="0"/>
            </a:endParaRPr>
          </a:p>
          <a:p>
            <a:pPr algn="just" rtl="0"/>
            <a:endParaRPr lang="en-GB" sz="2000" noProof="0" dirty="0">
              <a:solidFill>
                <a:schemeClr val="dk1"/>
              </a:solidFill>
              <a:latin typeface="Calibri" panose="020F0502020204030204" pitchFamily="34" charset="0"/>
              <a:ea typeface="Calibri"/>
              <a:cs typeface="Calibri" panose="020F0502020204030204" pitchFamily="34" charset="0"/>
              <a:sym typeface="Calibri"/>
            </a:endParaRPr>
          </a:p>
          <a:p>
            <a:pPr algn="just" rtl="0"/>
            <a:r>
              <a:rPr lang="en-GB" sz="2000" noProof="0" dirty="0">
                <a:solidFill>
                  <a:schemeClr val="dk1"/>
                </a:solidFill>
                <a:latin typeface="Calibri" panose="020F0502020204030204" pitchFamily="34" charset="0"/>
                <a:ea typeface="Calibri"/>
                <a:cs typeface="Calibri" panose="020F0502020204030204" pitchFamily="34" charset="0"/>
                <a:sym typeface="Calibri"/>
                <a:hlinkClick r:id="rId5"/>
              </a:rPr>
              <a:t>https://creativecommons.org/</a:t>
            </a:r>
            <a:r>
              <a:rPr lang="en-GB" sz="2000" noProof="0" dirty="0">
                <a:solidFill>
                  <a:schemeClr val="dk1"/>
                </a:solidFill>
                <a:latin typeface="Calibri" panose="020F0502020204030204" pitchFamily="34" charset="0"/>
                <a:ea typeface="Calibri"/>
                <a:cs typeface="Calibri" panose="020F0502020204030204" pitchFamily="34" charset="0"/>
                <a:sym typeface="Calibri"/>
              </a:rPr>
              <a:t> </a:t>
            </a:r>
            <a:endParaRPr lang="en-GB" sz="2000" noProof="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224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 name="Google Shape;259;g2785061d9c0_0_72">
            <a:extLst>
              <a:ext uri="{FF2B5EF4-FFF2-40B4-BE49-F238E27FC236}">
                <a16:creationId xmlns:a16="http://schemas.microsoft.com/office/drawing/2014/main" id="{6B212630-0A55-0C4D-D719-2ADC9A413F62}"/>
              </a:ext>
            </a:extLst>
          </p:cNvPr>
          <p:cNvSpPr/>
          <p:nvPr/>
        </p:nvSpPr>
        <p:spPr>
          <a:xfrm>
            <a:off x="838199" y="5947953"/>
            <a:ext cx="4976188" cy="369900"/>
          </a:xfrm>
          <a:prstGeom prst="rect">
            <a:avLst/>
          </a:prstGeom>
          <a:noFill/>
          <a:ln>
            <a:noFill/>
          </a:ln>
        </p:spPr>
        <p:txBody>
          <a:bodyPr spcFirstLastPara="1" wrap="square" lIns="91425" tIns="45700" rIns="91425" bIns="45700" anchor="t" anchorCtr="0">
            <a:noAutofit/>
          </a:bodyPr>
          <a:lstStyle/>
          <a:p>
            <a:pPr algn="just" rtl="0"/>
            <a:r>
              <a:rPr lang="en-GB" sz="1700" noProof="0" dirty="0">
                <a:solidFill>
                  <a:schemeClr val="dk1"/>
                </a:solidFill>
                <a:latin typeface="Calibri" panose="020F0502020204030204" pitchFamily="34" charset="0"/>
                <a:ea typeface="Calibri"/>
                <a:cs typeface="Calibri" panose="020F0502020204030204" pitchFamily="34" charset="0"/>
                <a:sym typeface="Calibri"/>
                <a:hlinkClick r:id="rId3"/>
              </a:rPr>
              <a:t>https://creativecommons.org/licenses/</a:t>
            </a:r>
            <a:r>
              <a:rPr lang="en-GB" sz="1700" noProof="0" dirty="0">
                <a:solidFill>
                  <a:schemeClr val="dk1"/>
                </a:solidFill>
                <a:latin typeface="Calibri" panose="020F0502020204030204" pitchFamily="34" charset="0"/>
                <a:ea typeface="Calibri"/>
                <a:cs typeface="Calibri" panose="020F0502020204030204" pitchFamily="34" charset="0"/>
                <a:sym typeface="Calibri"/>
              </a:rPr>
              <a:t> </a:t>
            </a:r>
            <a:endParaRPr lang="en-GB" sz="1700" noProof="0" dirty="0">
              <a:latin typeface="Calibri" panose="020F0502020204030204" pitchFamily="34" charset="0"/>
              <a:cs typeface="Calibri" panose="020F0502020204030204" pitchFamily="34" charset="0"/>
            </a:endParaRPr>
          </a:p>
        </p:txBody>
      </p:sp>
      <p:pic>
        <p:nvPicPr>
          <p:cNvPr id="3" name="Google Shape;327;g2785407984d_0_113" descr="What are Creative Commons licenses? - WUR">
            <a:extLst>
              <a:ext uri="{FF2B5EF4-FFF2-40B4-BE49-F238E27FC236}">
                <a16:creationId xmlns:a16="http://schemas.microsoft.com/office/drawing/2014/main" id="{858BE79E-BE47-E44C-137C-7C50FE1FD8A0}"/>
              </a:ext>
            </a:extLst>
          </p:cNvPr>
          <p:cNvPicPr preferRelativeResize="0"/>
          <p:nvPr/>
        </p:nvPicPr>
        <p:blipFill rotWithShape="1">
          <a:blip r:embed="rId4">
            <a:alphaModFix/>
          </a:blip>
          <a:srcRect/>
          <a:stretch/>
        </p:blipFill>
        <p:spPr>
          <a:xfrm>
            <a:off x="5367079" y="889015"/>
            <a:ext cx="6524884" cy="4893506"/>
          </a:xfrm>
          <a:prstGeom prst="rect">
            <a:avLst/>
          </a:prstGeom>
          <a:noFill/>
          <a:ln>
            <a:noFill/>
          </a:ln>
        </p:spPr>
      </p:pic>
      <p:sp>
        <p:nvSpPr>
          <p:cNvPr id="5" name="Google Shape;328;g2785407984d_0_113">
            <a:extLst>
              <a:ext uri="{FF2B5EF4-FFF2-40B4-BE49-F238E27FC236}">
                <a16:creationId xmlns:a16="http://schemas.microsoft.com/office/drawing/2014/main" id="{3A273993-D048-A8E1-B4BA-756E6FDEB302}"/>
              </a:ext>
            </a:extLst>
          </p:cNvPr>
          <p:cNvSpPr/>
          <p:nvPr/>
        </p:nvSpPr>
        <p:spPr>
          <a:xfrm>
            <a:off x="5367078" y="5850111"/>
            <a:ext cx="4659909" cy="9126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Lato"/>
              <a:buNone/>
            </a:pPr>
            <a:r>
              <a:rPr lang="en-GB" sz="1400" b="0" i="0" u="none" strike="noStrike" cap="none" noProof="0" dirty="0">
                <a:solidFill>
                  <a:srgbClr val="000000"/>
                </a:solidFill>
                <a:latin typeface="Calibri" panose="020F0502020204030204" pitchFamily="34" charset="0"/>
                <a:ea typeface="Quicksand Bold"/>
                <a:cs typeface="Calibri" panose="020F0502020204030204" pitchFamily="34" charset="0"/>
                <a:sym typeface="Quicksand"/>
              </a:rPr>
              <a:t>Creative Commons licenses by </a:t>
            </a:r>
            <a:r>
              <a:rPr lang="en-GB" sz="1400" b="0" i="0" u="none" strike="noStrike" cap="none" noProof="0" dirty="0" err="1">
                <a:solidFill>
                  <a:srgbClr val="000000"/>
                </a:solidFill>
                <a:latin typeface="Calibri" panose="020F0502020204030204" pitchFamily="34" charset="0"/>
                <a:ea typeface="Quicksand Bold"/>
                <a:cs typeface="Calibri" panose="020F0502020204030204" pitchFamily="34" charset="0"/>
                <a:sym typeface="Quicksand"/>
              </a:rPr>
              <a:t>Foter</a:t>
            </a:r>
            <a:r>
              <a:rPr lang="en-GB" sz="1400" b="0" i="0" u="none" strike="noStrike" cap="none" noProof="0" dirty="0">
                <a:solidFill>
                  <a:srgbClr val="000000"/>
                </a:solidFill>
                <a:latin typeface="Calibri" panose="020F0502020204030204" pitchFamily="34" charset="0"/>
                <a:ea typeface="Quicksand Bold"/>
                <a:cs typeface="Calibri" panose="020F0502020204030204" pitchFamily="34" charset="0"/>
                <a:sym typeface="Quicksand"/>
              </a:rPr>
              <a:t> (CC-BY-SA)</a:t>
            </a:r>
          </a:p>
        </p:txBody>
      </p:sp>
      <p:sp>
        <p:nvSpPr>
          <p:cNvPr id="12" name="Title 3">
            <a:extLst>
              <a:ext uri="{FF2B5EF4-FFF2-40B4-BE49-F238E27FC236}">
                <a16:creationId xmlns:a16="http://schemas.microsoft.com/office/drawing/2014/main" id="{38140EB4-B257-A069-7CA1-7ADDC78B43AC}"/>
              </a:ext>
            </a:extLst>
          </p:cNvPr>
          <p:cNvSpPr txBox="1">
            <a:spLocks/>
          </p:cNvSpPr>
          <p:nvPr/>
        </p:nvSpPr>
        <p:spPr>
          <a:xfrm>
            <a:off x="838200" y="353683"/>
            <a:ext cx="10515600" cy="1325563"/>
          </a:xfrm>
          <a:prstGeom prst="rect">
            <a:avLst/>
          </a:prstGeom>
        </p:spPr>
        <p:txBody>
          <a:bodyPr spcFirstLastPara="1"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defTabSz="685766">
              <a:spcBef>
                <a:spcPts val="0"/>
              </a:spcBef>
              <a:spcAft>
                <a:spcPts val="600"/>
              </a:spcAft>
            </a:pPr>
            <a:r>
              <a:rPr lang="en-GB" sz="3600" kern="0" dirty="0">
                <a:solidFill>
                  <a:prstClr val="black"/>
                </a:solidFill>
                <a:latin typeface="Calibri" panose="020F0502020204030204" pitchFamily="34" charset="0"/>
                <a:ea typeface="+mj-ea"/>
                <a:cs typeface="Calibri" panose="020F0502020204030204" pitchFamily="34" charset="0"/>
              </a:rPr>
              <a:t>Licenses: </a:t>
            </a:r>
            <a:r>
              <a:rPr lang="en-GB" sz="3600" kern="0" dirty="0">
                <a:solidFill>
                  <a:srgbClr val="E6A112"/>
                </a:solidFill>
                <a:latin typeface="Calibri" panose="020F0502020204030204" pitchFamily="34" charset="0"/>
                <a:ea typeface="+mj-ea"/>
                <a:cs typeface="Calibri" panose="020F0502020204030204" pitchFamily="34" charset="0"/>
              </a:rPr>
              <a:t>conditions</a:t>
            </a:r>
          </a:p>
        </p:txBody>
      </p:sp>
      <p:sp>
        <p:nvSpPr>
          <p:cNvPr id="8" name="Content Placeholder 5">
            <a:extLst>
              <a:ext uri="{FF2B5EF4-FFF2-40B4-BE49-F238E27FC236}">
                <a16:creationId xmlns:a16="http://schemas.microsoft.com/office/drawing/2014/main" id="{C638F81F-01D4-CFE6-4211-A8233250080F}"/>
              </a:ext>
            </a:extLst>
          </p:cNvPr>
          <p:cNvSpPr>
            <a:spLocks noGrp="1"/>
          </p:cNvSpPr>
          <p:nvPr>
            <p:ph idx="1"/>
          </p:nvPr>
        </p:nvSpPr>
        <p:spPr>
          <a:xfrm>
            <a:off x="631369" y="1825625"/>
            <a:ext cx="4802780" cy="4351338"/>
          </a:xfrm>
        </p:spPr>
        <p:txBody>
          <a:bodyPr>
            <a:normAutofit/>
          </a:bodyPr>
          <a:lstStyle/>
          <a:p>
            <a:pPr marL="0" indent="0">
              <a:buNone/>
            </a:pPr>
            <a:r>
              <a:rPr lang="en-GB" sz="2100" noProof="0" dirty="0"/>
              <a:t>Authors can condition the reuse of a creative work to:</a:t>
            </a:r>
          </a:p>
          <a:p>
            <a:pPr>
              <a:spcBef>
                <a:spcPts val="1600"/>
              </a:spcBef>
            </a:pPr>
            <a:r>
              <a:rPr lang="en-GB" sz="2100" noProof="0" dirty="0"/>
              <a:t>Providing proper attribution </a:t>
            </a:r>
            <a:r>
              <a:rPr lang="en-GB" sz="2100" b="1" noProof="0" dirty="0">
                <a:solidFill>
                  <a:schemeClr val="accent4">
                    <a:lumMod val="75000"/>
                  </a:schemeClr>
                </a:solidFill>
              </a:rPr>
              <a:t>(BY)</a:t>
            </a:r>
          </a:p>
          <a:p>
            <a:pPr>
              <a:spcBef>
                <a:spcPts val="1600"/>
              </a:spcBef>
            </a:pPr>
            <a:r>
              <a:rPr lang="en-GB" sz="2100" noProof="0" dirty="0"/>
              <a:t>Redistributing with same license </a:t>
            </a:r>
            <a:r>
              <a:rPr lang="en-GB" sz="2100" b="1" noProof="0" dirty="0">
                <a:solidFill>
                  <a:schemeClr val="accent4">
                    <a:lumMod val="75000"/>
                  </a:schemeClr>
                </a:solidFill>
              </a:rPr>
              <a:t>(SA)</a:t>
            </a:r>
          </a:p>
          <a:p>
            <a:pPr>
              <a:spcBef>
                <a:spcPts val="1600"/>
              </a:spcBef>
            </a:pPr>
            <a:r>
              <a:rPr lang="en-GB" sz="2100" noProof="0" dirty="0"/>
              <a:t>Not modifying the original work </a:t>
            </a:r>
            <a:r>
              <a:rPr lang="en-GB" sz="2100" b="1" noProof="0" dirty="0">
                <a:solidFill>
                  <a:schemeClr val="accent4">
                    <a:lumMod val="75000"/>
                  </a:schemeClr>
                </a:solidFill>
              </a:rPr>
              <a:t>(ND)</a:t>
            </a:r>
          </a:p>
          <a:p>
            <a:pPr>
              <a:spcBef>
                <a:spcPts val="1600"/>
              </a:spcBef>
            </a:pPr>
            <a:r>
              <a:rPr lang="en-GB" sz="2100" noProof="0" dirty="0"/>
              <a:t>Not using for commercial purposes </a:t>
            </a:r>
            <a:r>
              <a:rPr lang="en-GB" sz="2100" b="1" noProof="0" dirty="0">
                <a:solidFill>
                  <a:schemeClr val="accent4">
                    <a:lumMod val="75000"/>
                  </a:schemeClr>
                </a:solidFill>
              </a:rPr>
              <a:t>(NC)</a:t>
            </a:r>
          </a:p>
          <a:p>
            <a:pPr>
              <a:spcBef>
                <a:spcPts val="1600"/>
              </a:spcBef>
            </a:pPr>
            <a:r>
              <a:rPr lang="en-GB" sz="2100" noProof="0" dirty="0"/>
              <a:t>A combination of these conditions</a:t>
            </a:r>
          </a:p>
          <a:p>
            <a:endParaRPr lang="en-GB" sz="2100" noProof="0" dirty="0"/>
          </a:p>
        </p:txBody>
      </p:sp>
    </p:spTree>
    <p:extLst>
      <p:ext uri="{BB962C8B-B14F-4D97-AF65-F5344CB8AC3E}">
        <p14:creationId xmlns:p14="http://schemas.microsoft.com/office/powerpoint/2010/main" val="3483629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6">
          <a:extLst>
            <a:ext uri="{FF2B5EF4-FFF2-40B4-BE49-F238E27FC236}">
              <a16:creationId xmlns:a16="http://schemas.microsoft.com/office/drawing/2014/main" id="{7E2A8309-3968-6B0A-0D0B-947B327446F4}"/>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A6C5FFE-ECE7-076B-2DD1-C2469956DEEC}"/>
              </a:ext>
            </a:extLst>
          </p:cNvPr>
          <p:cNvSpPr>
            <a:spLocks noGrp="1"/>
          </p:cNvSpPr>
          <p:nvPr>
            <p:ph idx="1"/>
          </p:nvPr>
        </p:nvSpPr>
        <p:spPr>
          <a:xfrm>
            <a:off x="631369" y="1825625"/>
            <a:ext cx="4802780" cy="4351338"/>
          </a:xfrm>
        </p:spPr>
        <p:txBody>
          <a:bodyPr>
            <a:normAutofit/>
          </a:bodyPr>
          <a:lstStyle/>
          <a:p>
            <a:pPr marL="0" indent="0">
              <a:buNone/>
            </a:pPr>
            <a:r>
              <a:rPr lang="en-GB" sz="2100" noProof="0" dirty="0"/>
              <a:t>Authors can condition the reuse of a creative work to:</a:t>
            </a:r>
          </a:p>
          <a:p>
            <a:pPr>
              <a:spcBef>
                <a:spcPts val="1600"/>
              </a:spcBef>
            </a:pPr>
            <a:r>
              <a:rPr lang="en-GB" sz="2100" noProof="0" dirty="0"/>
              <a:t>Providing proper attribution </a:t>
            </a:r>
            <a:r>
              <a:rPr lang="en-GB" sz="2100" b="1" noProof="0" dirty="0">
                <a:solidFill>
                  <a:schemeClr val="accent4">
                    <a:lumMod val="75000"/>
                  </a:schemeClr>
                </a:solidFill>
              </a:rPr>
              <a:t>(BY)</a:t>
            </a:r>
          </a:p>
          <a:p>
            <a:pPr>
              <a:spcBef>
                <a:spcPts val="1600"/>
              </a:spcBef>
            </a:pPr>
            <a:r>
              <a:rPr lang="en-GB" sz="2100" noProof="0" dirty="0"/>
              <a:t>Redistributing with same license </a:t>
            </a:r>
            <a:r>
              <a:rPr lang="en-GB" sz="2100" b="1" noProof="0" dirty="0">
                <a:solidFill>
                  <a:schemeClr val="accent4">
                    <a:lumMod val="75000"/>
                  </a:schemeClr>
                </a:solidFill>
              </a:rPr>
              <a:t>(SA)</a:t>
            </a:r>
          </a:p>
          <a:p>
            <a:pPr>
              <a:spcBef>
                <a:spcPts val="1600"/>
              </a:spcBef>
            </a:pPr>
            <a:r>
              <a:rPr lang="en-GB" sz="2100" noProof="0" dirty="0"/>
              <a:t>Not modifying the original work </a:t>
            </a:r>
            <a:r>
              <a:rPr lang="en-GB" sz="2100" b="1" noProof="0" dirty="0">
                <a:solidFill>
                  <a:schemeClr val="accent4">
                    <a:lumMod val="75000"/>
                  </a:schemeClr>
                </a:solidFill>
              </a:rPr>
              <a:t>(ND)</a:t>
            </a:r>
          </a:p>
          <a:p>
            <a:pPr>
              <a:spcBef>
                <a:spcPts val="1600"/>
              </a:spcBef>
            </a:pPr>
            <a:r>
              <a:rPr lang="en-GB" sz="2100" noProof="0" dirty="0"/>
              <a:t>Not using for commercial purposes </a:t>
            </a:r>
            <a:r>
              <a:rPr lang="en-GB" sz="2100" b="1" noProof="0" dirty="0">
                <a:solidFill>
                  <a:schemeClr val="accent4">
                    <a:lumMod val="75000"/>
                  </a:schemeClr>
                </a:solidFill>
              </a:rPr>
              <a:t>(NC)</a:t>
            </a:r>
          </a:p>
          <a:p>
            <a:pPr>
              <a:spcBef>
                <a:spcPts val="1600"/>
              </a:spcBef>
            </a:pPr>
            <a:r>
              <a:rPr lang="en-GB" sz="2100" noProof="0" dirty="0"/>
              <a:t>A combination of these conditions</a:t>
            </a:r>
          </a:p>
          <a:p>
            <a:endParaRPr lang="en-GB" sz="2100" noProof="0" dirty="0"/>
          </a:p>
        </p:txBody>
      </p:sp>
      <p:sp>
        <p:nvSpPr>
          <p:cNvPr id="11" name="Rectangle 10">
            <a:extLst>
              <a:ext uri="{FF2B5EF4-FFF2-40B4-BE49-F238E27FC236}">
                <a16:creationId xmlns:a16="http://schemas.microsoft.com/office/drawing/2014/main" id="{A31D1A54-78E4-CC07-C2F5-8A36ADE4D942}"/>
              </a:ext>
            </a:extLst>
          </p:cNvPr>
          <p:cNvSpPr/>
          <p:nvPr/>
        </p:nvSpPr>
        <p:spPr>
          <a:xfrm>
            <a:off x="2264" y="2574517"/>
            <a:ext cx="826801" cy="30640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 name="Google Shape;259;g2785061d9c0_0_72">
            <a:extLst>
              <a:ext uri="{FF2B5EF4-FFF2-40B4-BE49-F238E27FC236}">
                <a16:creationId xmlns:a16="http://schemas.microsoft.com/office/drawing/2014/main" id="{CDE92E58-F52F-C70E-00BA-38B6E59722FC}"/>
              </a:ext>
            </a:extLst>
          </p:cNvPr>
          <p:cNvSpPr/>
          <p:nvPr/>
        </p:nvSpPr>
        <p:spPr>
          <a:xfrm>
            <a:off x="263525" y="6134417"/>
            <a:ext cx="4976188" cy="369900"/>
          </a:xfrm>
          <a:prstGeom prst="rect">
            <a:avLst/>
          </a:prstGeom>
          <a:noFill/>
          <a:ln>
            <a:noFill/>
          </a:ln>
        </p:spPr>
        <p:txBody>
          <a:bodyPr spcFirstLastPara="1" wrap="square" lIns="91425" tIns="45700" rIns="91425" bIns="45700" anchor="t" anchorCtr="0">
            <a:noAutofit/>
          </a:bodyPr>
          <a:lstStyle/>
          <a:p>
            <a:pPr algn="just" rtl="0"/>
            <a:r>
              <a:rPr lang="en-GB" sz="1700" noProof="0" dirty="0">
                <a:solidFill>
                  <a:schemeClr val="dk1"/>
                </a:solidFill>
                <a:latin typeface="Calibri" panose="020F0502020204030204" pitchFamily="34" charset="0"/>
                <a:ea typeface="Calibri"/>
                <a:cs typeface="Calibri" panose="020F0502020204030204" pitchFamily="34" charset="0"/>
                <a:sym typeface="Calibri"/>
                <a:hlinkClick r:id="rId3"/>
              </a:rPr>
              <a:t>https://creativecommons.org/licenses/</a:t>
            </a:r>
            <a:r>
              <a:rPr lang="en-GB" sz="1700" noProof="0" dirty="0">
                <a:solidFill>
                  <a:schemeClr val="dk1"/>
                </a:solidFill>
                <a:latin typeface="Calibri" panose="020F0502020204030204" pitchFamily="34" charset="0"/>
                <a:ea typeface="Calibri"/>
                <a:cs typeface="Calibri" panose="020F0502020204030204" pitchFamily="34" charset="0"/>
                <a:sym typeface="Calibri"/>
              </a:rPr>
              <a:t> </a:t>
            </a:r>
            <a:endParaRPr lang="en-GB" sz="1700" noProof="0" dirty="0">
              <a:latin typeface="Calibri" panose="020F0502020204030204" pitchFamily="34" charset="0"/>
              <a:cs typeface="Calibri" panose="020F0502020204030204" pitchFamily="34" charset="0"/>
            </a:endParaRPr>
          </a:p>
        </p:txBody>
      </p:sp>
      <p:pic>
        <p:nvPicPr>
          <p:cNvPr id="2" name="Graphic 1" descr="Smiling face with solid fill with solid fill">
            <a:extLst>
              <a:ext uri="{FF2B5EF4-FFF2-40B4-BE49-F238E27FC236}">
                <a16:creationId xmlns:a16="http://schemas.microsoft.com/office/drawing/2014/main" id="{A8D2BB89-0312-BE37-3384-C90F965E8A5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8339" y="2737797"/>
            <a:ext cx="561798" cy="561798"/>
          </a:xfrm>
          <a:prstGeom prst="rect">
            <a:avLst/>
          </a:prstGeom>
        </p:spPr>
      </p:pic>
      <p:pic>
        <p:nvPicPr>
          <p:cNvPr id="3" name="Graphic 2" descr="Confused face with solid fill with solid fill">
            <a:extLst>
              <a:ext uri="{FF2B5EF4-FFF2-40B4-BE49-F238E27FC236}">
                <a16:creationId xmlns:a16="http://schemas.microsoft.com/office/drawing/2014/main" id="{2710AD29-AF2F-35B4-1CA7-F3211BE440A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54288" y="4996174"/>
            <a:ext cx="561798" cy="561798"/>
          </a:xfrm>
          <a:prstGeom prst="rect">
            <a:avLst/>
          </a:prstGeom>
        </p:spPr>
      </p:pic>
      <p:pic>
        <p:nvPicPr>
          <p:cNvPr id="5" name="Graphic 4" descr="Expressionless face with solid fill with solid fill">
            <a:extLst>
              <a:ext uri="{FF2B5EF4-FFF2-40B4-BE49-F238E27FC236}">
                <a16:creationId xmlns:a16="http://schemas.microsoft.com/office/drawing/2014/main" id="{BD5FB0DF-FFC2-6356-695F-21443FF52F0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37452" y="3841001"/>
            <a:ext cx="561798" cy="561798"/>
          </a:xfrm>
          <a:prstGeom prst="rect">
            <a:avLst/>
          </a:prstGeom>
        </p:spPr>
      </p:pic>
      <p:pic>
        <p:nvPicPr>
          <p:cNvPr id="9" name="Graphic 8" descr="Confused face with solid fill with solid fill">
            <a:extLst>
              <a:ext uri="{FF2B5EF4-FFF2-40B4-BE49-F238E27FC236}">
                <a16:creationId xmlns:a16="http://schemas.microsoft.com/office/drawing/2014/main" id="{96DA9E78-8BF5-D9B2-C99F-36E02C649E7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8337" y="4412281"/>
            <a:ext cx="561798" cy="561798"/>
          </a:xfrm>
          <a:prstGeom prst="rect">
            <a:avLst/>
          </a:prstGeom>
        </p:spPr>
      </p:pic>
      <p:pic>
        <p:nvPicPr>
          <p:cNvPr id="10" name="Graphic 9" descr="Confused face with solid fill with solid fill">
            <a:extLst>
              <a:ext uri="{FF2B5EF4-FFF2-40B4-BE49-F238E27FC236}">
                <a16:creationId xmlns:a16="http://schemas.microsoft.com/office/drawing/2014/main" id="{749ABFA3-C519-FADA-6372-DB0C9CB61DF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37452" y="3261801"/>
            <a:ext cx="561798" cy="561798"/>
          </a:xfrm>
          <a:prstGeom prst="rect">
            <a:avLst/>
          </a:prstGeom>
        </p:spPr>
      </p:pic>
      <p:pic>
        <p:nvPicPr>
          <p:cNvPr id="12" name="Google Shape;327;g2785407984d_0_113" descr="What are Creative Commons licenses? - WUR">
            <a:extLst>
              <a:ext uri="{FF2B5EF4-FFF2-40B4-BE49-F238E27FC236}">
                <a16:creationId xmlns:a16="http://schemas.microsoft.com/office/drawing/2014/main" id="{6FEE9B46-A7BD-3104-A9A4-D6ABCFD0BF0A}"/>
              </a:ext>
            </a:extLst>
          </p:cNvPr>
          <p:cNvPicPr preferRelativeResize="0"/>
          <p:nvPr/>
        </p:nvPicPr>
        <p:blipFill rotWithShape="1">
          <a:blip r:embed="rId7">
            <a:alphaModFix/>
          </a:blip>
          <a:srcRect/>
          <a:stretch/>
        </p:blipFill>
        <p:spPr>
          <a:xfrm>
            <a:off x="5367079" y="889015"/>
            <a:ext cx="6524884" cy="4893506"/>
          </a:xfrm>
          <a:prstGeom prst="rect">
            <a:avLst/>
          </a:prstGeom>
          <a:noFill/>
          <a:ln>
            <a:noFill/>
          </a:ln>
        </p:spPr>
      </p:pic>
      <p:sp>
        <p:nvSpPr>
          <p:cNvPr id="13" name="Google Shape;328;g2785407984d_0_113">
            <a:extLst>
              <a:ext uri="{FF2B5EF4-FFF2-40B4-BE49-F238E27FC236}">
                <a16:creationId xmlns:a16="http://schemas.microsoft.com/office/drawing/2014/main" id="{E4F8DF34-C7B6-89DA-A3A6-18354DD0B328}"/>
              </a:ext>
            </a:extLst>
          </p:cNvPr>
          <p:cNvSpPr/>
          <p:nvPr/>
        </p:nvSpPr>
        <p:spPr>
          <a:xfrm>
            <a:off x="5367078" y="5850111"/>
            <a:ext cx="4659909" cy="9126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Lato"/>
              <a:buNone/>
            </a:pPr>
            <a:r>
              <a:rPr lang="en-GB" sz="1400" b="0" i="0" u="none" strike="noStrike" cap="none" noProof="0" dirty="0">
                <a:solidFill>
                  <a:srgbClr val="000000"/>
                </a:solidFill>
                <a:latin typeface="Calibri" panose="020F0502020204030204" pitchFamily="34" charset="0"/>
                <a:ea typeface="Quicksand Bold"/>
                <a:cs typeface="Calibri" panose="020F0502020204030204" pitchFamily="34" charset="0"/>
                <a:sym typeface="Quicksand"/>
              </a:rPr>
              <a:t>Creative Commons licenses by </a:t>
            </a:r>
            <a:r>
              <a:rPr lang="en-GB" sz="1400" b="0" i="0" u="none" strike="noStrike" cap="none" noProof="0" dirty="0" err="1">
                <a:solidFill>
                  <a:srgbClr val="000000"/>
                </a:solidFill>
                <a:latin typeface="Calibri" panose="020F0502020204030204" pitchFamily="34" charset="0"/>
                <a:ea typeface="Quicksand Bold"/>
                <a:cs typeface="Calibri" panose="020F0502020204030204" pitchFamily="34" charset="0"/>
                <a:sym typeface="Quicksand"/>
              </a:rPr>
              <a:t>Foter</a:t>
            </a:r>
            <a:r>
              <a:rPr lang="en-GB" sz="1400" b="0" i="0" u="none" strike="noStrike" cap="none" noProof="0" dirty="0">
                <a:solidFill>
                  <a:srgbClr val="000000"/>
                </a:solidFill>
                <a:latin typeface="Calibri" panose="020F0502020204030204" pitchFamily="34" charset="0"/>
                <a:ea typeface="Quicksand Bold"/>
                <a:cs typeface="Calibri" panose="020F0502020204030204" pitchFamily="34" charset="0"/>
                <a:sym typeface="Quicksand"/>
              </a:rPr>
              <a:t> (CC-BY-SA)</a:t>
            </a:r>
          </a:p>
        </p:txBody>
      </p:sp>
      <p:sp>
        <p:nvSpPr>
          <p:cNvPr id="14" name="Title 3">
            <a:extLst>
              <a:ext uri="{FF2B5EF4-FFF2-40B4-BE49-F238E27FC236}">
                <a16:creationId xmlns:a16="http://schemas.microsoft.com/office/drawing/2014/main" id="{E82A5531-7F5F-4469-20FD-C05720500723}"/>
              </a:ext>
            </a:extLst>
          </p:cNvPr>
          <p:cNvSpPr txBox="1">
            <a:spLocks/>
          </p:cNvSpPr>
          <p:nvPr/>
        </p:nvSpPr>
        <p:spPr>
          <a:xfrm>
            <a:off x="1970314" y="353683"/>
            <a:ext cx="10221686" cy="1325563"/>
          </a:xfrm>
          <a:prstGeom prst="rect">
            <a:avLst/>
          </a:prstGeom>
        </p:spPr>
        <p:txBody>
          <a:bodyPr spcFirstLastPara="1"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defTabSz="685766">
              <a:spcBef>
                <a:spcPts val="0"/>
              </a:spcBef>
              <a:spcAft>
                <a:spcPts val="600"/>
              </a:spcAft>
            </a:pPr>
            <a:r>
              <a:rPr lang="en-GB" sz="3600" kern="0" dirty="0">
                <a:solidFill>
                  <a:prstClr val="black"/>
                </a:solidFill>
                <a:latin typeface="Calibri" panose="020F0502020204030204" pitchFamily="34" charset="0"/>
                <a:ea typeface="+mj-ea"/>
                <a:cs typeface="Calibri" panose="020F0502020204030204" pitchFamily="34" charset="0"/>
              </a:rPr>
              <a:t>Licenses: </a:t>
            </a:r>
            <a:r>
              <a:rPr lang="en-GB" sz="3600" kern="0" dirty="0">
                <a:latin typeface="Calibri" panose="020F0502020204030204" pitchFamily="34" charset="0"/>
                <a:ea typeface="+mj-ea"/>
                <a:cs typeface="Calibri" panose="020F0502020204030204" pitchFamily="34" charset="0"/>
              </a:rPr>
              <a:t>conditions </a:t>
            </a:r>
            <a:r>
              <a:rPr lang="en-GB" sz="3600" kern="0" dirty="0">
                <a:solidFill>
                  <a:srgbClr val="E6A112"/>
                </a:solidFill>
                <a:latin typeface="Calibri" panose="020F0502020204030204" pitchFamily="34" charset="0"/>
                <a:ea typeface="+mj-ea"/>
                <a:cs typeface="Calibri" panose="020F0502020204030204" pitchFamily="34" charset="0"/>
              </a:rPr>
              <a:t>…&amp; Open Science compliance</a:t>
            </a:r>
          </a:p>
        </p:txBody>
      </p:sp>
    </p:spTree>
    <p:extLst>
      <p:ext uri="{BB962C8B-B14F-4D97-AF65-F5344CB8AC3E}">
        <p14:creationId xmlns:p14="http://schemas.microsoft.com/office/powerpoint/2010/main" val="3012778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46C96-ECE4-2C9E-A237-00766B53E4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293EED-79E6-9A23-DB1E-B457E0D38186}"/>
              </a:ext>
            </a:extLst>
          </p:cNvPr>
          <p:cNvSpPr>
            <a:spLocks noGrp="1"/>
          </p:cNvSpPr>
          <p:nvPr>
            <p:ph type="ctrTitle"/>
          </p:nvPr>
        </p:nvSpPr>
        <p:spPr/>
        <p:txBody>
          <a:bodyPr/>
          <a:lstStyle/>
          <a:p>
            <a:r>
              <a:rPr lang="en-GB" dirty="0"/>
              <a:t>Part 3: Providing Recognition</a:t>
            </a:r>
          </a:p>
        </p:txBody>
      </p:sp>
    </p:spTree>
    <p:extLst>
      <p:ext uri="{BB962C8B-B14F-4D97-AF65-F5344CB8AC3E}">
        <p14:creationId xmlns:p14="http://schemas.microsoft.com/office/powerpoint/2010/main" val="30032214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F771B77-34F2-E171-6733-FF457914836F}"/>
              </a:ext>
            </a:extLst>
          </p:cNvPr>
          <p:cNvSpPr>
            <a:spLocks noGrp="1"/>
          </p:cNvSpPr>
          <p:nvPr>
            <p:ph sz="half" idx="1"/>
          </p:nvPr>
        </p:nvSpPr>
        <p:spPr/>
        <p:txBody>
          <a:bodyPr/>
          <a:lstStyle/>
          <a:p>
            <a:pPr>
              <a:lnSpc>
                <a:spcPct val="100000"/>
              </a:lnSpc>
            </a:pPr>
            <a:r>
              <a:rPr lang="en-IT" dirty="0"/>
              <a:t>Most licenses require </a:t>
            </a:r>
            <a:r>
              <a:rPr lang="en-IT" b="1" dirty="0"/>
              <a:t>attribution</a:t>
            </a:r>
            <a:r>
              <a:rPr lang="en-IT" dirty="0"/>
              <a:t>, but even if it is not strictly required, it is a </a:t>
            </a:r>
            <a:r>
              <a:rPr lang="en-IT" b="1" dirty="0"/>
              <a:t>best practice!</a:t>
            </a:r>
            <a:endParaRPr lang="en-IT" dirty="0"/>
          </a:p>
          <a:p>
            <a:pPr>
              <a:lnSpc>
                <a:spcPct val="100000"/>
              </a:lnSpc>
            </a:pPr>
            <a:r>
              <a:rPr lang="en-IT" dirty="0"/>
              <a:t>Proper citation </a:t>
            </a:r>
            <a:r>
              <a:rPr lang="en-IT" b="1" dirty="0"/>
              <a:t>provides value to our research </a:t>
            </a:r>
            <a:r>
              <a:rPr lang="en-IT" dirty="0"/>
              <a:t>and </a:t>
            </a:r>
            <a:r>
              <a:rPr lang="en-IT" b="1" dirty="0"/>
              <a:t>supports the work of our favourite data/service providers</a:t>
            </a:r>
            <a:r>
              <a:rPr lang="en-IT" dirty="0"/>
              <a:t>. </a:t>
            </a:r>
          </a:p>
          <a:p>
            <a:pPr lvl="1">
              <a:lnSpc>
                <a:spcPct val="100000"/>
              </a:lnSpc>
            </a:pPr>
            <a:r>
              <a:rPr lang="en-IT" dirty="0"/>
              <a:t>By openly sharing information about data and methodologies we use, we </a:t>
            </a:r>
            <a:r>
              <a:rPr lang="en-IT" b="1" dirty="0"/>
              <a:t>support Open Science, transparency and accountability</a:t>
            </a:r>
            <a:r>
              <a:rPr lang="en-IT" dirty="0"/>
              <a:t>. </a:t>
            </a:r>
            <a:r>
              <a:rPr lang="en-IT" b="1" dirty="0">
                <a:highlight>
                  <a:srgbClr val="FEDC7F"/>
                </a:highlight>
                <a:sym typeface="Wingdings" pitchFamily="2" charset="2"/>
              </a:rPr>
              <a:t> TRUST MAKER!</a:t>
            </a:r>
          </a:p>
          <a:p>
            <a:pPr>
              <a:lnSpc>
                <a:spcPct val="100000"/>
              </a:lnSpc>
            </a:pPr>
            <a:endParaRPr lang="it-IT" dirty="0"/>
          </a:p>
        </p:txBody>
      </p:sp>
      <p:sp>
        <p:nvSpPr>
          <p:cNvPr id="9" name="Content Placeholder 8">
            <a:extLst>
              <a:ext uri="{FF2B5EF4-FFF2-40B4-BE49-F238E27FC236}">
                <a16:creationId xmlns:a16="http://schemas.microsoft.com/office/drawing/2014/main" id="{FBA25D31-6AD1-3E30-60B8-444370718635}"/>
              </a:ext>
            </a:extLst>
          </p:cNvPr>
          <p:cNvSpPr>
            <a:spLocks noGrp="1"/>
          </p:cNvSpPr>
          <p:nvPr>
            <p:ph sz="half" idx="2"/>
          </p:nvPr>
        </p:nvSpPr>
        <p:spPr>
          <a:xfrm>
            <a:off x="6172200" y="1825625"/>
            <a:ext cx="5748867" cy="4351338"/>
          </a:xfrm>
        </p:spPr>
        <p:txBody>
          <a:bodyPr/>
          <a:lstStyle/>
          <a:p>
            <a:r>
              <a:rPr lang="en-IT" sz="2200" dirty="0">
                <a:sym typeface="Wingdings" pitchFamily="2" charset="2"/>
              </a:rPr>
              <a:t>Most repositories/portals provide </a:t>
            </a:r>
            <a:r>
              <a:rPr lang="en-IT" sz="2200" b="1" dirty="0">
                <a:sym typeface="Wingdings" pitchFamily="2" charset="2"/>
              </a:rPr>
              <a:t>automated citation </a:t>
            </a:r>
            <a:r>
              <a:rPr lang="en-IT" sz="2200" dirty="0">
                <a:sym typeface="Wingdings" pitchFamily="2" charset="2"/>
              </a:rPr>
              <a:t>or require </a:t>
            </a:r>
            <a:r>
              <a:rPr lang="en-IT" sz="2200" b="1" dirty="0">
                <a:sym typeface="Wingdings" pitchFamily="2" charset="2"/>
              </a:rPr>
              <a:t>specific formats</a:t>
            </a:r>
            <a:r>
              <a:rPr lang="en-IT" sz="2200" dirty="0">
                <a:sym typeface="Wingdings" pitchFamily="2" charset="2"/>
              </a:rPr>
              <a:t>.</a:t>
            </a:r>
          </a:p>
          <a:p>
            <a:r>
              <a:rPr lang="en-IT" sz="2200" dirty="0"/>
              <a:t>Regardless of the style, citation should include:</a:t>
            </a:r>
          </a:p>
          <a:p>
            <a:pPr lvl="1">
              <a:lnSpc>
                <a:spcPct val="100000"/>
              </a:lnSpc>
              <a:spcBef>
                <a:spcPts val="0"/>
              </a:spcBef>
            </a:pPr>
            <a:r>
              <a:rPr lang="en-IT" dirty="0"/>
              <a:t>author(s), </a:t>
            </a:r>
          </a:p>
          <a:p>
            <a:pPr lvl="1">
              <a:lnSpc>
                <a:spcPct val="100000"/>
              </a:lnSpc>
              <a:spcBef>
                <a:spcPts val="0"/>
              </a:spcBef>
            </a:pPr>
            <a:r>
              <a:rPr lang="en-IT" dirty="0"/>
              <a:t>publication year, </a:t>
            </a:r>
          </a:p>
          <a:p>
            <a:pPr lvl="1">
              <a:lnSpc>
                <a:spcPct val="100000"/>
              </a:lnSpc>
              <a:spcBef>
                <a:spcPts val="0"/>
              </a:spcBef>
            </a:pPr>
            <a:r>
              <a:rPr lang="en-IT" dirty="0"/>
              <a:t>output title, journal/source name</a:t>
            </a:r>
          </a:p>
          <a:p>
            <a:pPr lvl="1">
              <a:lnSpc>
                <a:spcPct val="100000"/>
              </a:lnSpc>
              <a:spcBef>
                <a:spcPts val="0"/>
              </a:spcBef>
            </a:pPr>
            <a:r>
              <a:rPr lang="en-IT" dirty="0"/>
              <a:t>PID (e.g. DOI)</a:t>
            </a:r>
          </a:p>
          <a:p>
            <a:r>
              <a:rPr lang="en-IT" sz="2200" dirty="0"/>
              <a:t>Reference management tools like </a:t>
            </a:r>
            <a:r>
              <a:rPr lang="en-IT" sz="2200" b="1" dirty="0">
                <a:hlinkClick r:id="rId3"/>
              </a:rPr>
              <a:t>Zotero</a:t>
            </a:r>
            <a:r>
              <a:rPr lang="en-IT" sz="2200" dirty="0"/>
              <a:t> help formatting in-text citations and bibliographies according to specific guidelines.</a:t>
            </a:r>
          </a:p>
          <a:p>
            <a:endParaRPr lang="it-IT" dirty="0"/>
          </a:p>
        </p:txBody>
      </p:sp>
      <p:sp>
        <p:nvSpPr>
          <p:cNvPr id="7" name="Title 3">
            <a:extLst>
              <a:ext uri="{FF2B5EF4-FFF2-40B4-BE49-F238E27FC236}">
                <a16:creationId xmlns:a16="http://schemas.microsoft.com/office/drawing/2014/main" id="{B876EFD5-0EDE-A92B-0FCB-31903A7CB61B}"/>
              </a:ext>
            </a:extLst>
          </p:cNvPr>
          <p:cNvSpPr txBox="1">
            <a:spLocks/>
          </p:cNvSpPr>
          <p:nvPr/>
        </p:nvSpPr>
        <p:spPr>
          <a:xfrm>
            <a:off x="762000" y="375883"/>
            <a:ext cx="10515600" cy="1325563"/>
          </a:xfrm>
          <a:prstGeom prst="rect">
            <a:avLst/>
          </a:prstGeom>
        </p:spPr>
        <p:txBody>
          <a:bodyPr spcFirstLastPara="1"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defTabSz="685766">
              <a:spcBef>
                <a:spcPts val="0"/>
              </a:spcBef>
              <a:spcAft>
                <a:spcPts val="600"/>
              </a:spcAft>
            </a:pPr>
            <a:r>
              <a:rPr lang="en-GB" sz="3600" kern="0" dirty="0">
                <a:solidFill>
                  <a:prstClr val="black"/>
                </a:solidFill>
                <a:latin typeface="Calibri" panose="020F0502020204030204" pitchFamily="34" charset="0"/>
                <a:ea typeface="+mj-ea"/>
                <a:cs typeface="Calibri" panose="020F0502020204030204" pitchFamily="34" charset="0"/>
              </a:rPr>
              <a:t>Providing Recognition: </a:t>
            </a:r>
            <a:r>
              <a:rPr lang="en-GB" sz="3600" kern="0" dirty="0">
                <a:solidFill>
                  <a:srgbClr val="E6A112"/>
                </a:solidFill>
                <a:latin typeface="Calibri" panose="020F0502020204030204" pitchFamily="34" charset="0"/>
                <a:ea typeface="+mj-ea"/>
                <a:cs typeface="Calibri" panose="020F0502020204030204" pitchFamily="34" charset="0"/>
              </a:rPr>
              <a:t>Citation</a:t>
            </a:r>
          </a:p>
        </p:txBody>
      </p:sp>
      <p:sp>
        <p:nvSpPr>
          <p:cNvPr id="11" name="TextBox 10">
            <a:extLst>
              <a:ext uri="{FF2B5EF4-FFF2-40B4-BE49-F238E27FC236}">
                <a16:creationId xmlns:a16="http://schemas.microsoft.com/office/drawing/2014/main" id="{56747B83-CE1D-97F3-FFDF-4E853F646CDE}"/>
              </a:ext>
            </a:extLst>
          </p:cNvPr>
          <p:cNvSpPr txBox="1"/>
          <p:nvPr/>
        </p:nvSpPr>
        <p:spPr>
          <a:xfrm>
            <a:off x="3008132" y="1326957"/>
            <a:ext cx="1135247" cy="590931"/>
          </a:xfrm>
          <a:prstGeom prst="rect">
            <a:avLst/>
          </a:prstGeom>
        </p:spPr>
        <p:txBody>
          <a:bodyPr spcFirstLastPara="1" vert="horz" lIns="91440" tIns="45720" rIns="91440" bIns="45720" rtlCol="0" anchor="t" anchorCtr="0">
            <a:normAutofit fontScale="92500" lnSpcReduction="10000"/>
          </a:bodyPr>
          <a:lstStyle>
            <a:defPPr>
              <a:defRPr lang="en-IT"/>
            </a:defPPr>
            <a:lvl1pPr algn="ctr" defTabSz="685766">
              <a:lnSpc>
                <a:spcPct val="90000"/>
              </a:lnSpc>
              <a:spcBef>
                <a:spcPts val="0"/>
              </a:spcBef>
              <a:spcAft>
                <a:spcPts val="600"/>
              </a:spcAft>
              <a:buNone/>
              <a:defRPr sz="3600" b="1" kern="0">
                <a:solidFill>
                  <a:prstClr val="black"/>
                </a:solidFill>
                <a:latin typeface="Calibri" panose="020F0502020204030204" pitchFamily="34" charset="0"/>
                <a:ea typeface="+mj-ea"/>
                <a:cs typeface="Calibri" panose="020F0502020204030204" pitchFamily="34" charset="0"/>
              </a:defRPr>
            </a:lvl1pPr>
          </a:lstStyle>
          <a:p>
            <a:r>
              <a:rPr lang="it-IT" dirty="0">
                <a:highlight>
                  <a:srgbClr val="FEDC7F"/>
                </a:highlight>
              </a:rPr>
              <a:t>WHY</a:t>
            </a:r>
          </a:p>
        </p:txBody>
      </p:sp>
      <p:sp>
        <p:nvSpPr>
          <p:cNvPr id="12" name="TextBox 11">
            <a:extLst>
              <a:ext uri="{FF2B5EF4-FFF2-40B4-BE49-F238E27FC236}">
                <a16:creationId xmlns:a16="http://schemas.microsoft.com/office/drawing/2014/main" id="{63A690DC-D994-796E-F129-BBEEE1A5E5E2}"/>
              </a:ext>
            </a:extLst>
          </p:cNvPr>
          <p:cNvSpPr txBox="1"/>
          <p:nvPr/>
        </p:nvSpPr>
        <p:spPr>
          <a:xfrm>
            <a:off x="8195376" y="1326957"/>
            <a:ext cx="1135247" cy="590931"/>
          </a:xfrm>
          <a:prstGeom prst="rect">
            <a:avLst/>
          </a:prstGeom>
        </p:spPr>
        <p:txBody>
          <a:bodyPr spcFirstLastPara="1" vert="horz" lIns="91440" tIns="45720" rIns="91440" bIns="45720" rtlCol="0" anchor="t" anchorCtr="0">
            <a:normAutofit fontScale="92500" lnSpcReduction="10000"/>
          </a:bodyPr>
          <a:lstStyle>
            <a:defPPr>
              <a:defRPr lang="en-IT"/>
            </a:defPPr>
            <a:lvl1pPr algn="ctr" defTabSz="685766">
              <a:lnSpc>
                <a:spcPct val="90000"/>
              </a:lnSpc>
              <a:spcBef>
                <a:spcPts val="0"/>
              </a:spcBef>
              <a:spcAft>
                <a:spcPts val="600"/>
              </a:spcAft>
              <a:buNone/>
              <a:defRPr sz="3600" b="1" kern="0">
                <a:solidFill>
                  <a:prstClr val="black"/>
                </a:solidFill>
                <a:latin typeface="Calibri" panose="020F0502020204030204" pitchFamily="34" charset="0"/>
                <a:ea typeface="+mj-ea"/>
                <a:cs typeface="Calibri" panose="020F0502020204030204" pitchFamily="34" charset="0"/>
              </a:defRPr>
            </a:lvl1pPr>
          </a:lstStyle>
          <a:p>
            <a:r>
              <a:rPr lang="it-IT" dirty="0">
                <a:highlight>
                  <a:srgbClr val="FEDC7F"/>
                </a:highlight>
              </a:rPr>
              <a:t>HOW</a:t>
            </a:r>
          </a:p>
        </p:txBody>
      </p:sp>
    </p:spTree>
    <p:extLst>
      <p:ext uri="{BB962C8B-B14F-4D97-AF65-F5344CB8AC3E}">
        <p14:creationId xmlns:p14="http://schemas.microsoft.com/office/powerpoint/2010/main" val="504012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B8446-E195-A4E6-1262-82653B483A7F}"/>
              </a:ext>
            </a:extLst>
          </p:cNvPr>
          <p:cNvSpPr>
            <a:spLocks noGrp="1"/>
          </p:cNvSpPr>
          <p:nvPr>
            <p:ph type="title"/>
          </p:nvPr>
        </p:nvSpPr>
        <p:spPr/>
        <p:txBody>
          <a:bodyPr/>
          <a:lstStyle/>
          <a:p>
            <a:r>
              <a:rPr lang="it-IT" dirty="0" err="1"/>
              <a:t>Licenses</a:t>
            </a:r>
            <a:r>
              <a:rPr lang="it-IT" dirty="0"/>
              <a:t> and </a:t>
            </a:r>
            <a:r>
              <a:rPr lang="it-IT" dirty="0" err="1"/>
              <a:t>citations</a:t>
            </a:r>
            <a:r>
              <a:rPr lang="it-IT" dirty="0"/>
              <a:t>: </a:t>
            </a:r>
            <a:r>
              <a:rPr lang="it-IT" dirty="0" err="1"/>
              <a:t>examples</a:t>
            </a:r>
            <a:endParaRPr lang="it-IT" dirty="0"/>
          </a:p>
        </p:txBody>
      </p:sp>
      <p:pic>
        <p:nvPicPr>
          <p:cNvPr id="12" name="Picture 11">
            <a:extLst>
              <a:ext uri="{FF2B5EF4-FFF2-40B4-BE49-F238E27FC236}">
                <a16:creationId xmlns:a16="http://schemas.microsoft.com/office/drawing/2014/main" id="{21D9C316-CFD1-DA7C-8871-DAAE0A94E13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44288" y="1298927"/>
            <a:ext cx="5317842" cy="4953956"/>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17E5337C-D258-E5EA-7D1B-C25E43B7EFD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rcRect r="41772" b="-23332"/>
          <a:stretch>
            <a:fillRect/>
          </a:stretch>
        </p:blipFill>
        <p:spPr>
          <a:xfrm>
            <a:off x="6420765" y="4015262"/>
            <a:ext cx="5562439" cy="624476"/>
          </a:xfrm>
          <a:prstGeom prst="rect">
            <a:avLst/>
          </a:prstGeom>
        </p:spPr>
      </p:pic>
      <p:pic>
        <p:nvPicPr>
          <p:cNvPr id="16" name="Picture 15">
            <a:extLst>
              <a:ext uri="{FF2B5EF4-FFF2-40B4-BE49-F238E27FC236}">
                <a16:creationId xmlns:a16="http://schemas.microsoft.com/office/drawing/2014/main" id="{3853C560-66BD-CD85-104A-DFE1D3C3BF57}"/>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rcRect l="4328"/>
          <a:stretch>
            <a:fillRect/>
          </a:stretch>
        </p:blipFill>
        <p:spPr>
          <a:xfrm>
            <a:off x="6420765" y="1562549"/>
            <a:ext cx="5526947" cy="2213356"/>
          </a:xfrm>
          <a:prstGeom prst="rect">
            <a:avLst/>
          </a:prstGeom>
        </p:spPr>
      </p:pic>
      <p:sp>
        <p:nvSpPr>
          <p:cNvPr id="17" name="Right Arrow 16">
            <a:extLst>
              <a:ext uri="{FF2B5EF4-FFF2-40B4-BE49-F238E27FC236}">
                <a16:creationId xmlns:a16="http://schemas.microsoft.com/office/drawing/2014/main" id="{0704297A-39C7-057D-F72B-527EC57D22C9}"/>
              </a:ext>
            </a:extLst>
          </p:cNvPr>
          <p:cNvSpPr/>
          <p:nvPr/>
        </p:nvSpPr>
        <p:spPr>
          <a:xfrm>
            <a:off x="5651032" y="1700980"/>
            <a:ext cx="777688" cy="46989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ight Arrow 17">
            <a:extLst>
              <a:ext uri="{FF2B5EF4-FFF2-40B4-BE49-F238E27FC236}">
                <a16:creationId xmlns:a16="http://schemas.microsoft.com/office/drawing/2014/main" id="{B8D1F526-DEC8-4DEC-1124-B85236155AAF}"/>
              </a:ext>
            </a:extLst>
          </p:cNvPr>
          <p:cNvSpPr/>
          <p:nvPr/>
        </p:nvSpPr>
        <p:spPr>
          <a:xfrm>
            <a:off x="5651032" y="4015262"/>
            <a:ext cx="777688" cy="46989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18431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3E49AE-4775-9E2A-FAD7-C13956FD65D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t="33621"/>
          <a:stretch>
            <a:fillRect/>
          </a:stretch>
        </p:blipFill>
        <p:spPr>
          <a:xfrm>
            <a:off x="7780611" y="1230500"/>
            <a:ext cx="3573189" cy="4946463"/>
          </a:xfrm>
          <a:prstGeom prst="rect">
            <a:avLst/>
          </a:prstGeom>
        </p:spPr>
      </p:pic>
      <p:sp>
        <p:nvSpPr>
          <p:cNvPr id="5" name="Title 1">
            <a:extLst>
              <a:ext uri="{FF2B5EF4-FFF2-40B4-BE49-F238E27FC236}">
                <a16:creationId xmlns:a16="http://schemas.microsoft.com/office/drawing/2014/main" id="{ADE20B0E-C17D-6850-0FA4-7894A246F31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r>
              <a:rPr lang="it-IT"/>
              <a:t>Licenses and citations: examples</a:t>
            </a:r>
            <a:endParaRPr lang="it-IT" dirty="0"/>
          </a:p>
        </p:txBody>
      </p:sp>
      <p:sp>
        <p:nvSpPr>
          <p:cNvPr id="6" name="Right Arrow 5">
            <a:extLst>
              <a:ext uri="{FF2B5EF4-FFF2-40B4-BE49-F238E27FC236}">
                <a16:creationId xmlns:a16="http://schemas.microsoft.com/office/drawing/2014/main" id="{89AEE4F7-3601-AED2-3935-6B76279DC017}"/>
              </a:ext>
            </a:extLst>
          </p:cNvPr>
          <p:cNvSpPr/>
          <p:nvPr/>
        </p:nvSpPr>
        <p:spPr>
          <a:xfrm>
            <a:off x="7239001" y="3800196"/>
            <a:ext cx="777688" cy="46989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ight Arrow 6">
            <a:extLst>
              <a:ext uri="{FF2B5EF4-FFF2-40B4-BE49-F238E27FC236}">
                <a16:creationId xmlns:a16="http://schemas.microsoft.com/office/drawing/2014/main" id="{ABF1DF1C-7CC7-B902-8168-70EE8E9E16F8}"/>
              </a:ext>
            </a:extLst>
          </p:cNvPr>
          <p:cNvSpPr/>
          <p:nvPr/>
        </p:nvSpPr>
        <p:spPr>
          <a:xfrm>
            <a:off x="7215470" y="4665571"/>
            <a:ext cx="777688" cy="46989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ight Arrow 7">
            <a:extLst>
              <a:ext uri="{FF2B5EF4-FFF2-40B4-BE49-F238E27FC236}">
                <a16:creationId xmlns:a16="http://schemas.microsoft.com/office/drawing/2014/main" id="{0D614B36-742C-DF49-C023-B5CBBE19F407}"/>
              </a:ext>
            </a:extLst>
          </p:cNvPr>
          <p:cNvSpPr/>
          <p:nvPr/>
        </p:nvSpPr>
        <p:spPr>
          <a:xfrm>
            <a:off x="7129173" y="1741544"/>
            <a:ext cx="777688" cy="46989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Picture 10">
            <a:extLst>
              <a:ext uri="{FF2B5EF4-FFF2-40B4-BE49-F238E27FC236}">
                <a16:creationId xmlns:a16="http://schemas.microsoft.com/office/drawing/2014/main" id="{080F76B4-CD39-8A07-497F-9DF463A1DD3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658712" y="1338683"/>
            <a:ext cx="4392231" cy="4730095"/>
          </a:xfrm>
          <a:prstGeom prst="rect">
            <a:avLst/>
          </a:prstGeom>
        </p:spPr>
      </p:pic>
    </p:spTree>
    <p:extLst>
      <p:ext uri="{BB962C8B-B14F-4D97-AF65-F5344CB8AC3E}">
        <p14:creationId xmlns:p14="http://schemas.microsoft.com/office/powerpoint/2010/main" val="4118648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3C48F37-36F8-9BA5-6C1D-2C1BD87CDE94}"/>
              </a:ext>
            </a:extLst>
          </p:cNvPr>
          <p:cNvSpPr>
            <a:spLocks noGrp="1"/>
          </p:cNvSpPr>
          <p:nvPr>
            <p:ph type="title"/>
          </p:nvPr>
        </p:nvSpPr>
        <p:spPr>
          <a:xfrm>
            <a:off x="838200" y="365125"/>
            <a:ext cx="10515600" cy="1325563"/>
          </a:xfrm>
        </p:spPr>
        <p:txBody>
          <a:bodyPr/>
          <a:lstStyle/>
          <a:p>
            <a:r>
              <a:rPr lang="it-IT" dirty="0" err="1"/>
              <a:t>Licenses</a:t>
            </a:r>
            <a:r>
              <a:rPr lang="it-IT" dirty="0"/>
              <a:t> and </a:t>
            </a:r>
            <a:r>
              <a:rPr lang="it-IT" dirty="0" err="1"/>
              <a:t>citations</a:t>
            </a:r>
            <a:r>
              <a:rPr lang="it-IT" dirty="0"/>
              <a:t>: </a:t>
            </a:r>
            <a:r>
              <a:rPr lang="it-IT" dirty="0" err="1"/>
              <a:t>examples</a:t>
            </a:r>
            <a:endParaRPr lang="it-IT" dirty="0"/>
          </a:p>
        </p:txBody>
      </p:sp>
      <p:pic>
        <p:nvPicPr>
          <p:cNvPr id="11" name="Picture 10">
            <a:extLst>
              <a:ext uri="{FF2B5EF4-FFF2-40B4-BE49-F238E27FC236}">
                <a16:creationId xmlns:a16="http://schemas.microsoft.com/office/drawing/2014/main" id="{DEEB5A3F-E1E9-D52F-48EA-26F398584D95}"/>
              </a:ext>
            </a:extLst>
          </p:cNvPr>
          <p:cNvPicPr>
            <a:picLocks noChangeAspect="1"/>
          </p:cNvPicPr>
          <p:nvPr/>
        </p:nvPicPr>
        <p:blipFill>
          <a:blip r:embed="rId2"/>
          <a:stretch>
            <a:fillRect/>
          </a:stretch>
        </p:blipFill>
        <p:spPr>
          <a:xfrm>
            <a:off x="248264" y="1303215"/>
            <a:ext cx="8267509" cy="4522398"/>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4B30D188-A93B-1AE3-118D-1EB08B03EACC}"/>
              </a:ext>
            </a:extLst>
          </p:cNvPr>
          <p:cNvPicPr>
            <a:picLocks noChangeAspect="1"/>
          </p:cNvPicPr>
          <p:nvPr/>
        </p:nvPicPr>
        <p:blipFill>
          <a:blip r:embed="rId3"/>
          <a:stretch>
            <a:fillRect/>
          </a:stretch>
        </p:blipFill>
        <p:spPr>
          <a:xfrm>
            <a:off x="6975551" y="2743200"/>
            <a:ext cx="4968185" cy="3746500"/>
          </a:xfrm>
          <a:prstGeom prst="rect">
            <a:avLst/>
          </a:prstGeom>
          <a:ln>
            <a:noFill/>
          </a:ln>
          <a:effectLst>
            <a:outerShdw blurRad="292100" dist="139700" dir="2700000" algn="tl" rotWithShape="0">
              <a:srgbClr val="333333">
                <a:alpha val="65000"/>
              </a:srgbClr>
            </a:outerShdw>
          </a:effectLst>
        </p:spPr>
      </p:pic>
      <p:sp>
        <p:nvSpPr>
          <p:cNvPr id="13" name="Right Arrow 12">
            <a:extLst>
              <a:ext uri="{FF2B5EF4-FFF2-40B4-BE49-F238E27FC236}">
                <a16:creationId xmlns:a16="http://schemas.microsoft.com/office/drawing/2014/main" id="{CF7E472D-F871-E479-80D5-502599926103}"/>
              </a:ext>
            </a:extLst>
          </p:cNvPr>
          <p:cNvSpPr/>
          <p:nvPr/>
        </p:nvSpPr>
        <p:spPr>
          <a:xfrm>
            <a:off x="2610465" y="3731288"/>
            <a:ext cx="488335" cy="33036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ight Arrow 13">
            <a:extLst>
              <a:ext uri="{FF2B5EF4-FFF2-40B4-BE49-F238E27FC236}">
                <a16:creationId xmlns:a16="http://schemas.microsoft.com/office/drawing/2014/main" id="{523AAF05-4540-1BCF-D158-14A2C1968371}"/>
              </a:ext>
            </a:extLst>
          </p:cNvPr>
          <p:cNvSpPr/>
          <p:nvPr/>
        </p:nvSpPr>
        <p:spPr>
          <a:xfrm>
            <a:off x="2610465" y="3968518"/>
            <a:ext cx="488335" cy="33036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ight Arrow 14">
            <a:extLst>
              <a:ext uri="{FF2B5EF4-FFF2-40B4-BE49-F238E27FC236}">
                <a16:creationId xmlns:a16="http://schemas.microsoft.com/office/drawing/2014/main" id="{3715C566-FA73-7872-7CA0-8755F71E5D11}"/>
              </a:ext>
            </a:extLst>
          </p:cNvPr>
          <p:cNvSpPr/>
          <p:nvPr/>
        </p:nvSpPr>
        <p:spPr>
          <a:xfrm>
            <a:off x="6409268" y="3472973"/>
            <a:ext cx="626534" cy="49554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34591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EA3075D-BD96-36A9-721B-57BA84DD96F1}"/>
              </a:ext>
            </a:extLst>
          </p:cNvPr>
          <p:cNvGrpSpPr/>
          <p:nvPr/>
        </p:nvGrpSpPr>
        <p:grpSpPr>
          <a:xfrm>
            <a:off x="9585960" y="411480"/>
            <a:ext cx="2727960" cy="914400"/>
            <a:chOff x="8595360" y="411480"/>
            <a:chExt cx="2727960" cy="914400"/>
          </a:xfrm>
        </p:grpSpPr>
        <p:pic>
          <p:nvPicPr>
            <p:cNvPr id="9" name="Graphic 8" descr="Books on shelf with solid fill">
              <a:extLst>
                <a:ext uri="{FF2B5EF4-FFF2-40B4-BE49-F238E27FC236}">
                  <a16:creationId xmlns:a16="http://schemas.microsoft.com/office/drawing/2014/main" id="{39D37A2A-0F50-859C-0553-B31EAE2040D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08920" y="411480"/>
              <a:ext cx="914400" cy="914400"/>
            </a:xfrm>
            <a:prstGeom prst="rect">
              <a:avLst/>
            </a:prstGeom>
          </p:spPr>
        </p:pic>
        <p:pic>
          <p:nvPicPr>
            <p:cNvPr id="10" name="Graphic 9" descr="Books on shelf with solid fill">
              <a:extLst>
                <a:ext uri="{FF2B5EF4-FFF2-40B4-BE49-F238E27FC236}">
                  <a16:creationId xmlns:a16="http://schemas.microsoft.com/office/drawing/2014/main" id="{9BD6A01D-DFB9-B6FE-9057-D9EF768F3DB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95360" y="411480"/>
              <a:ext cx="914400" cy="914400"/>
            </a:xfrm>
            <a:prstGeom prst="rect">
              <a:avLst/>
            </a:prstGeom>
          </p:spPr>
        </p:pic>
        <p:pic>
          <p:nvPicPr>
            <p:cNvPr id="11" name="Graphic 10" descr="Books on shelf with solid fill">
              <a:extLst>
                <a:ext uri="{FF2B5EF4-FFF2-40B4-BE49-F238E27FC236}">
                  <a16:creationId xmlns:a16="http://schemas.microsoft.com/office/drawing/2014/main" id="{7F7CA669-0925-D900-C46C-64EB6B45B7E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11640" y="411480"/>
              <a:ext cx="914400" cy="914400"/>
            </a:xfrm>
            <a:prstGeom prst="rect">
              <a:avLst/>
            </a:prstGeom>
          </p:spPr>
        </p:pic>
        <p:pic>
          <p:nvPicPr>
            <p:cNvPr id="12" name="Graphic 11" descr="Books on shelf with solid fill">
              <a:extLst>
                <a:ext uri="{FF2B5EF4-FFF2-40B4-BE49-F238E27FC236}">
                  <a16:creationId xmlns:a16="http://schemas.microsoft.com/office/drawing/2014/main" id="{5D510FD9-F6BD-7A4E-611A-A76747BD35D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flipH="1">
              <a:off x="9768840" y="411480"/>
              <a:ext cx="1005840" cy="914400"/>
            </a:xfrm>
            <a:prstGeom prst="rect">
              <a:avLst/>
            </a:prstGeom>
          </p:spPr>
        </p:pic>
        <p:cxnSp>
          <p:nvCxnSpPr>
            <p:cNvPr id="13" name="Straight Connector 12">
              <a:extLst>
                <a:ext uri="{FF2B5EF4-FFF2-40B4-BE49-F238E27FC236}">
                  <a16:creationId xmlns:a16="http://schemas.microsoft.com/office/drawing/2014/main" id="{AA4F02B9-7DE3-C897-FC2A-AB1515A3EAF0}"/>
                </a:ext>
              </a:extLst>
            </p:cNvPr>
            <p:cNvCxnSpPr>
              <a:cxnSpLocks/>
            </p:cNvCxnSpPr>
            <p:nvPr/>
          </p:nvCxnSpPr>
          <p:spPr>
            <a:xfrm flipH="1">
              <a:off x="8778240" y="1173480"/>
              <a:ext cx="2407920" cy="0"/>
            </a:xfrm>
            <a:prstGeom prst="line">
              <a:avLst/>
            </a:prstGeom>
            <a:ln w="76200">
              <a:solidFill>
                <a:schemeClr val="accent2"/>
              </a:solidFill>
            </a:ln>
          </p:spPr>
          <p:style>
            <a:lnRef idx="2">
              <a:schemeClr val="dk1"/>
            </a:lnRef>
            <a:fillRef idx="0">
              <a:schemeClr val="dk1"/>
            </a:fillRef>
            <a:effectRef idx="1">
              <a:schemeClr val="dk1"/>
            </a:effectRef>
            <a:fontRef idx="minor">
              <a:schemeClr val="tx1"/>
            </a:fontRef>
          </p:style>
        </p:cxnSp>
      </p:grpSp>
      <p:sp>
        <p:nvSpPr>
          <p:cNvPr id="14" name="Title 1">
            <a:extLst>
              <a:ext uri="{FF2B5EF4-FFF2-40B4-BE49-F238E27FC236}">
                <a16:creationId xmlns:a16="http://schemas.microsoft.com/office/drawing/2014/main" id="{FF479D00-27D7-3099-F71E-DBCA36457667}"/>
              </a:ext>
            </a:extLst>
          </p:cNvPr>
          <p:cNvSpPr txBox="1">
            <a:spLocks/>
          </p:cNvSpPr>
          <p:nvPr/>
        </p:nvSpPr>
        <p:spPr>
          <a:xfrm>
            <a:off x="685800" y="3651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r>
              <a:rPr lang="en-GB" dirty="0"/>
              <a:t>The EU Research Data regulatory landscape</a:t>
            </a:r>
          </a:p>
        </p:txBody>
      </p:sp>
      <p:sp>
        <p:nvSpPr>
          <p:cNvPr id="15" name="Content Placeholder 4">
            <a:extLst>
              <a:ext uri="{FF2B5EF4-FFF2-40B4-BE49-F238E27FC236}">
                <a16:creationId xmlns:a16="http://schemas.microsoft.com/office/drawing/2014/main" id="{507AB08A-CC74-18C5-17A2-C9B0DF4A9A3F}"/>
              </a:ext>
            </a:extLst>
          </p:cNvPr>
          <p:cNvSpPr txBox="1">
            <a:spLocks/>
          </p:cNvSpPr>
          <p:nvPr/>
        </p:nvSpPr>
        <p:spPr>
          <a:xfrm>
            <a:off x="4770891" y="1961088"/>
            <a:ext cx="3708400" cy="3779312"/>
          </a:xfrm>
          <a:prstGeom prst="rect">
            <a:avLst/>
          </a:prstGeom>
        </p:spPr>
        <p:txBody>
          <a:bodyPr vert="horz" lIns="91440" tIns="45720" rIns="91440" bIns="45720" rtlCol="0">
            <a:noAutofit/>
          </a:bodyPr>
          <a:lst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IT" b="1" dirty="0">
                <a:solidFill>
                  <a:schemeClr val="accent1"/>
                </a:solidFill>
              </a:rPr>
              <a:t>2. </a:t>
            </a:r>
            <a:r>
              <a:rPr lang="en-IT" b="1" dirty="0"/>
              <a:t>…</a:t>
            </a:r>
            <a:r>
              <a:rPr lang="en-IT" b="1" dirty="0">
                <a:highlight>
                  <a:srgbClr val="FEDC7F"/>
                </a:highlight>
              </a:rPr>
              <a:t>Limit</a:t>
            </a:r>
            <a:r>
              <a:rPr lang="en-IT" b="1" dirty="0"/>
              <a:t> data sharing</a:t>
            </a:r>
          </a:p>
          <a:p>
            <a:pPr>
              <a:spcBef>
                <a:spcPts val="800"/>
              </a:spcBef>
            </a:pPr>
            <a:r>
              <a:rPr lang="en-IT" sz="2000" b="1" dirty="0"/>
              <a:t>GDPR (2016/679)</a:t>
            </a:r>
            <a:r>
              <a:rPr lang="en-IT" sz="2000" dirty="0"/>
              <a:t> </a:t>
            </a:r>
          </a:p>
          <a:p>
            <a:pPr>
              <a:lnSpc>
                <a:spcPct val="100000"/>
              </a:lnSpc>
              <a:spcBef>
                <a:spcPts val="800"/>
              </a:spcBef>
            </a:pPr>
            <a:r>
              <a:rPr lang="en-IT" sz="2000" b="1" dirty="0"/>
              <a:t>Access to Environmental Information Directive (2003/4/EC)</a:t>
            </a:r>
            <a:r>
              <a:rPr lang="en-IT" sz="2000" dirty="0"/>
              <a:t> </a:t>
            </a:r>
          </a:p>
          <a:p>
            <a:pPr>
              <a:lnSpc>
                <a:spcPct val="100000"/>
              </a:lnSpc>
              <a:spcBef>
                <a:spcPts val="800"/>
              </a:spcBef>
            </a:pPr>
            <a:r>
              <a:rPr lang="en-IT" sz="2000" dirty="0"/>
              <a:t>Restrictions related to: </a:t>
            </a:r>
          </a:p>
          <a:p>
            <a:pPr marL="742950" lvl="1" indent="-285750">
              <a:lnSpc>
                <a:spcPct val="100000"/>
              </a:lnSpc>
              <a:spcBef>
                <a:spcPts val="200"/>
              </a:spcBef>
            </a:pPr>
            <a:r>
              <a:rPr lang="en-IT" sz="1800" dirty="0"/>
              <a:t>personal data </a:t>
            </a:r>
          </a:p>
          <a:p>
            <a:pPr marL="742950" lvl="1" indent="-285750">
              <a:lnSpc>
                <a:spcPct val="100000"/>
              </a:lnSpc>
              <a:spcBef>
                <a:spcPts val="200"/>
              </a:spcBef>
            </a:pPr>
            <a:r>
              <a:rPr lang="en-IT" sz="1800" dirty="0"/>
              <a:t>public security </a:t>
            </a:r>
          </a:p>
          <a:p>
            <a:pPr marL="742950" lvl="1" indent="-285750">
              <a:lnSpc>
                <a:spcPct val="100000"/>
              </a:lnSpc>
              <a:spcBef>
                <a:spcPts val="200"/>
              </a:spcBef>
            </a:pPr>
            <a:r>
              <a:rPr lang="en-IT" sz="1800" dirty="0"/>
              <a:t>defence and national security</a:t>
            </a:r>
          </a:p>
          <a:p>
            <a:pPr marL="742950" lvl="1" indent="-285750"/>
            <a:endParaRPr lang="en-IT" sz="1800" dirty="0"/>
          </a:p>
        </p:txBody>
      </p:sp>
      <p:sp>
        <p:nvSpPr>
          <p:cNvPr id="16" name="Content Placeholder 4">
            <a:extLst>
              <a:ext uri="{FF2B5EF4-FFF2-40B4-BE49-F238E27FC236}">
                <a16:creationId xmlns:a16="http://schemas.microsoft.com/office/drawing/2014/main" id="{39B0AC85-3612-57D1-0B90-BC9A4A77DEC2}"/>
              </a:ext>
            </a:extLst>
          </p:cNvPr>
          <p:cNvSpPr txBox="1">
            <a:spLocks/>
          </p:cNvSpPr>
          <p:nvPr/>
        </p:nvSpPr>
        <p:spPr>
          <a:xfrm>
            <a:off x="8346442" y="1940238"/>
            <a:ext cx="3865880" cy="4351338"/>
          </a:xfrm>
          <a:prstGeom prst="rect">
            <a:avLst/>
          </a:prstGeom>
        </p:spPr>
        <p:txBody>
          <a:bodyPr vert="horz" lIns="91440" tIns="45720" rIns="91440" bIns="45720" rtlCol="0">
            <a:noAutofit/>
          </a:bodyPr>
          <a:lst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IT" b="1" dirty="0">
                <a:solidFill>
                  <a:schemeClr val="accent1"/>
                </a:solidFill>
              </a:rPr>
              <a:t>3. </a:t>
            </a:r>
            <a:r>
              <a:rPr lang="en-IT" b="1" dirty="0"/>
              <a:t>…</a:t>
            </a:r>
            <a:r>
              <a:rPr lang="en-IT" b="1" dirty="0">
                <a:highlight>
                  <a:srgbClr val="FEDC7F"/>
                </a:highlight>
              </a:rPr>
              <a:t>Protect</a:t>
            </a:r>
            <a:r>
              <a:rPr lang="en-IT" b="1" dirty="0"/>
              <a:t> creators/ innovators</a:t>
            </a:r>
          </a:p>
          <a:p>
            <a:pPr>
              <a:spcBef>
                <a:spcPts val="800"/>
              </a:spcBef>
            </a:pPr>
            <a:r>
              <a:rPr lang="en-IT" sz="2000" b="1" dirty="0"/>
              <a:t>Database Directive (96/9/EC)</a:t>
            </a:r>
            <a:r>
              <a:rPr lang="en-IT" sz="2000" dirty="0"/>
              <a:t> </a:t>
            </a:r>
          </a:p>
          <a:p>
            <a:pPr>
              <a:spcBef>
                <a:spcPts val="800"/>
              </a:spcBef>
            </a:pPr>
            <a:r>
              <a:rPr lang="en-IT" sz="2000" b="1" dirty="0"/>
              <a:t>Software Directive (2009/24/EC)</a:t>
            </a:r>
            <a:r>
              <a:rPr lang="en-IT" sz="2000" dirty="0"/>
              <a:t> </a:t>
            </a:r>
          </a:p>
          <a:p>
            <a:pPr>
              <a:lnSpc>
                <a:spcPct val="100000"/>
              </a:lnSpc>
              <a:spcBef>
                <a:spcPts val="800"/>
              </a:spcBef>
            </a:pPr>
            <a:r>
              <a:rPr lang="en-IT" sz="2000" b="1" dirty="0"/>
              <a:t>Copyright in the Digital Single Market Directive (2019/790)</a:t>
            </a:r>
            <a:r>
              <a:rPr lang="en-IT" sz="2000" dirty="0"/>
              <a:t> </a:t>
            </a:r>
          </a:p>
          <a:p>
            <a:pPr marL="533400" indent="0">
              <a:lnSpc>
                <a:spcPct val="100000"/>
              </a:lnSpc>
              <a:spcBef>
                <a:spcPts val="800"/>
              </a:spcBef>
              <a:buNone/>
            </a:pPr>
            <a:endParaRPr lang="en-IT" sz="2000" dirty="0"/>
          </a:p>
        </p:txBody>
      </p:sp>
      <p:sp>
        <p:nvSpPr>
          <p:cNvPr id="20" name="Content Placeholder 4">
            <a:extLst>
              <a:ext uri="{FF2B5EF4-FFF2-40B4-BE49-F238E27FC236}">
                <a16:creationId xmlns:a16="http://schemas.microsoft.com/office/drawing/2014/main" id="{81A1D724-AC6F-6FBD-11FC-8DDF91CD2BD1}"/>
              </a:ext>
            </a:extLst>
          </p:cNvPr>
          <p:cNvSpPr txBox="1">
            <a:spLocks/>
          </p:cNvSpPr>
          <p:nvPr/>
        </p:nvSpPr>
        <p:spPr>
          <a:xfrm>
            <a:off x="414869" y="1961088"/>
            <a:ext cx="4478867" cy="4351338"/>
          </a:xfrm>
          <a:prstGeom prst="rect">
            <a:avLst/>
          </a:prstGeom>
        </p:spPr>
        <p:txBody>
          <a:bodyPr vert="horz" lIns="91440" tIns="45720" rIns="91440" bIns="45720" rtlCol="0">
            <a:noAutofit/>
          </a:bodyPr>
          <a:lst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rabicPeriod"/>
            </a:pPr>
            <a:r>
              <a:rPr lang="en-IT" b="1" dirty="0"/>
              <a:t>…</a:t>
            </a:r>
            <a:r>
              <a:rPr lang="en-IT" b="1" dirty="0">
                <a:highlight>
                  <a:srgbClr val="FEDC7F"/>
                </a:highlight>
              </a:rPr>
              <a:t>Enable</a:t>
            </a:r>
            <a:r>
              <a:rPr lang="en-IT" b="1" dirty="0"/>
              <a:t> data sharing </a:t>
            </a:r>
          </a:p>
          <a:p>
            <a:pPr>
              <a:spcBef>
                <a:spcPts val="800"/>
              </a:spcBef>
            </a:pPr>
            <a:r>
              <a:rPr lang="en-IT" sz="2000" b="1" dirty="0"/>
              <a:t>European Data Strategy</a:t>
            </a:r>
            <a:r>
              <a:rPr lang="en-IT" sz="2000" dirty="0"/>
              <a:t> (vision) </a:t>
            </a:r>
          </a:p>
          <a:p>
            <a:pPr>
              <a:spcBef>
                <a:spcPts val="800"/>
              </a:spcBef>
            </a:pPr>
            <a:r>
              <a:rPr lang="en-IT" sz="2000" b="1" dirty="0"/>
              <a:t>Open Data Directive (2019/1024)</a:t>
            </a:r>
            <a:r>
              <a:rPr lang="en-IT" sz="2000" dirty="0"/>
              <a:t> </a:t>
            </a:r>
          </a:p>
          <a:p>
            <a:pPr>
              <a:spcBef>
                <a:spcPts val="800"/>
              </a:spcBef>
            </a:pPr>
            <a:r>
              <a:rPr lang="en-IT" sz="2000" b="1" dirty="0"/>
              <a:t>Data Governance Act (2022/868)</a:t>
            </a:r>
            <a:r>
              <a:rPr lang="en-IT" sz="2000" dirty="0"/>
              <a:t> </a:t>
            </a:r>
          </a:p>
          <a:p>
            <a:pPr>
              <a:spcBef>
                <a:spcPts val="800"/>
              </a:spcBef>
            </a:pPr>
            <a:r>
              <a:rPr lang="en-IT" sz="2000" b="1" dirty="0"/>
              <a:t>Data Act (2023/2854)</a:t>
            </a:r>
            <a:r>
              <a:rPr lang="en-IT" sz="2000" dirty="0"/>
              <a:t> </a:t>
            </a:r>
          </a:p>
          <a:p>
            <a:pPr>
              <a:spcBef>
                <a:spcPts val="800"/>
              </a:spcBef>
            </a:pPr>
            <a:r>
              <a:rPr lang="en-IT" sz="2000" b="1" dirty="0"/>
              <a:t>INSPIRE Directive (2007/2/EC)</a:t>
            </a:r>
            <a:r>
              <a:rPr lang="en-IT" sz="2000" dirty="0"/>
              <a:t> </a:t>
            </a:r>
          </a:p>
          <a:p>
            <a:pPr>
              <a:spcBef>
                <a:spcPts val="800"/>
              </a:spcBef>
            </a:pPr>
            <a:r>
              <a:rPr lang="en-IT" sz="2000" b="1" dirty="0"/>
              <a:t>Interoperable Europe Act (2024/903)</a:t>
            </a:r>
            <a:r>
              <a:rPr lang="en-IT" sz="2000" dirty="0"/>
              <a:t> </a:t>
            </a:r>
          </a:p>
          <a:p>
            <a:pPr indent="4763">
              <a:lnSpc>
                <a:spcPct val="100000"/>
              </a:lnSpc>
              <a:spcBef>
                <a:spcPts val="800"/>
              </a:spcBef>
              <a:buFont typeface="Arial" panose="020B0604020202020204" pitchFamily="34" charset="0"/>
              <a:buNone/>
            </a:pPr>
            <a:r>
              <a:rPr lang="en-IT" sz="2000" b="1" dirty="0"/>
              <a:t> </a:t>
            </a:r>
            <a:endParaRPr lang="it-IT" dirty="0"/>
          </a:p>
        </p:txBody>
      </p:sp>
      <p:sp>
        <p:nvSpPr>
          <p:cNvPr id="23" name="Content Placeholder 4">
            <a:extLst>
              <a:ext uri="{FF2B5EF4-FFF2-40B4-BE49-F238E27FC236}">
                <a16:creationId xmlns:a16="http://schemas.microsoft.com/office/drawing/2014/main" id="{A1EEE2A2-3B61-854E-2705-4A30FBC4D0B7}"/>
              </a:ext>
            </a:extLst>
          </p:cNvPr>
          <p:cNvSpPr txBox="1">
            <a:spLocks/>
          </p:cNvSpPr>
          <p:nvPr/>
        </p:nvSpPr>
        <p:spPr>
          <a:xfrm>
            <a:off x="414869" y="1307568"/>
            <a:ext cx="4478867" cy="585788"/>
          </a:xfrm>
          <a:prstGeom prst="rect">
            <a:avLst/>
          </a:prstGeom>
        </p:spPr>
        <p:txBody>
          <a:bodyPr vert="horz" lIns="91440" tIns="45720" rIns="91440" bIns="45720" rtlCol="0">
            <a:noAutofit/>
          </a:bodyPr>
          <a:lst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800" b="1" dirty="0">
                <a:highlight>
                  <a:srgbClr val="FEDC7F"/>
                </a:highlight>
              </a:rPr>
              <a:t>R</a:t>
            </a:r>
            <a:r>
              <a:rPr lang="en-IT" sz="2800" b="1" dirty="0">
                <a:highlight>
                  <a:srgbClr val="FEDC7F"/>
                </a:highlight>
              </a:rPr>
              <a:t>ules that…</a:t>
            </a:r>
            <a:endParaRPr lang="it-IT" sz="2800" dirty="0">
              <a:highlight>
                <a:srgbClr val="FEDC7F"/>
              </a:highlight>
            </a:endParaRPr>
          </a:p>
        </p:txBody>
      </p:sp>
      <p:sp>
        <p:nvSpPr>
          <p:cNvPr id="24" name="Content Placeholder 4">
            <a:extLst>
              <a:ext uri="{FF2B5EF4-FFF2-40B4-BE49-F238E27FC236}">
                <a16:creationId xmlns:a16="http://schemas.microsoft.com/office/drawing/2014/main" id="{D45BA5AC-4597-4165-F5CA-D05ABF245CC0}"/>
              </a:ext>
            </a:extLst>
          </p:cNvPr>
          <p:cNvSpPr txBox="1">
            <a:spLocks/>
          </p:cNvSpPr>
          <p:nvPr/>
        </p:nvSpPr>
        <p:spPr>
          <a:xfrm>
            <a:off x="551644" y="5338234"/>
            <a:ext cx="3878888" cy="774697"/>
          </a:xfrm>
          <a:prstGeom prst="rect">
            <a:avLst/>
          </a:prstGeom>
          <a:solidFill>
            <a:srgbClr val="FEDC7F"/>
          </a:solidFill>
        </p:spPr>
        <p:txBody>
          <a:bodyPr vert="horz" lIns="91440" tIns="45720" rIns="91440" bIns="45720" rtlCol="0">
            <a:noAutofit/>
          </a:bodyPr>
          <a:lst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ctr">
              <a:lnSpc>
                <a:spcPts val="1800"/>
              </a:lnSpc>
              <a:buNone/>
            </a:pPr>
            <a:r>
              <a:rPr lang="en-IT" sz="2000" dirty="0"/>
              <a:t>Facilitating access, interoperability, and reuse of data across Europe</a:t>
            </a:r>
          </a:p>
        </p:txBody>
      </p:sp>
      <p:sp>
        <p:nvSpPr>
          <p:cNvPr id="25" name="Content Placeholder 4">
            <a:extLst>
              <a:ext uri="{FF2B5EF4-FFF2-40B4-BE49-F238E27FC236}">
                <a16:creationId xmlns:a16="http://schemas.microsoft.com/office/drawing/2014/main" id="{C50B07EA-D979-049A-421E-640568258256}"/>
              </a:ext>
            </a:extLst>
          </p:cNvPr>
          <p:cNvSpPr txBox="1">
            <a:spLocks/>
          </p:cNvSpPr>
          <p:nvPr/>
        </p:nvSpPr>
        <p:spPr>
          <a:xfrm>
            <a:off x="4618495" y="5326990"/>
            <a:ext cx="3641590" cy="783023"/>
          </a:xfrm>
          <a:prstGeom prst="rect">
            <a:avLst/>
          </a:prstGeom>
          <a:solidFill>
            <a:srgbClr val="FEDC7F"/>
          </a:solidFill>
        </p:spPr>
        <p:txBody>
          <a:bodyPr vert="horz" lIns="91440" tIns="45720" rIns="91440" bIns="45720" rtlCol="0">
            <a:noAutofit/>
          </a:bodyPr>
          <a:lst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indent="0" algn="ctr">
              <a:lnSpc>
                <a:spcPts val="1800"/>
              </a:lnSpc>
              <a:spcBef>
                <a:spcPts val="800"/>
              </a:spcBef>
              <a:buNone/>
            </a:pPr>
            <a:r>
              <a:rPr lang="en-IT" sz="2000" dirty="0"/>
              <a:t>Protecting people and sensitive information</a:t>
            </a:r>
          </a:p>
        </p:txBody>
      </p:sp>
      <p:sp>
        <p:nvSpPr>
          <p:cNvPr id="26" name="Content Placeholder 4">
            <a:extLst>
              <a:ext uri="{FF2B5EF4-FFF2-40B4-BE49-F238E27FC236}">
                <a16:creationId xmlns:a16="http://schemas.microsoft.com/office/drawing/2014/main" id="{E7C2F1FE-3A5A-A1F7-673C-AEE030F72413}"/>
              </a:ext>
            </a:extLst>
          </p:cNvPr>
          <p:cNvSpPr txBox="1">
            <a:spLocks/>
          </p:cNvSpPr>
          <p:nvPr/>
        </p:nvSpPr>
        <p:spPr>
          <a:xfrm>
            <a:off x="8422178" y="5338234"/>
            <a:ext cx="3637747" cy="783023"/>
          </a:xfrm>
          <a:prstGeom prst="rect">
            <a:avLst/>
          </a:prstGeom>
          <a:solidFill>
            <a:srgbClr val="FEDC7F"/>
          </a:solidFill>
        </p:spPr>
        <p:txBody>
          <a:bodyPr vert="horz" lIns="91440" tIns="45720" rIns="91440" bIns="45720" rtlCol="0">
            <a:noAutofit/>
          </a:bodyPr>
          <a:lst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75" indent="0" algn="ctr">
              <a:lnSpc>
                <a:spcPts val="1800"/>
              </a:lnSpc>
              <a:spcBef>
                <a:spcPts val="800"/>
              </a:spcBef>
              <a:buNone/>
            </a:pPr>
            <a:r>
              <a:rPr lang="en-IT" sz="2000" dirty="0"/>
              <a:t>Protecting IPR and software, ensuring attribution, legal certainty and sustainable reuse</a:t>
            </a:r>
          </a:p>
        </p:txBody>
      </p:sp>
    </p:spTree>
    <p:extLst>
      <p:ext uri="{BB962C8B-B14F-4D97-AF65-F5344CB8AC3E}">
        <p14:creationId xmlns:p14="http://schemas.microsoft.com/office/powerpoint/2010/main" val="3174730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53AD7-F4C3-05BA-1429-723783E8DD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CD8DDA-3B45-40C6-32A2-4D6A237EB410}"/>
              </a:ext>
            </a:extLst>
          </p:cNvPr>
          <p:cNvSpPr>
            <a:spLocks noGrp="1"/>
          </p:cNvSpPr>
          <p:nvPr>
            <p:ph type="ctrTitle"/>
          </p:nvPr>
        </p:nvSpPr>
        <p:spPr/>
        <p:txBody>
          <a:bodyPr/>
          <a:lstStyle/>
          <a:p>
            <a:r>
              <a:rPr lang="en-GB" dirty="0"/>
              <a:t>Part 4: building on others’ works:</a:t>
            </a:r>
            <a:br>
              <a:rPr lang="en-GB" dirty="0"/>
            </a:br>
            <a:r>
              <a:rPr lang="en-GB" dirty="0"/>
              <a:t>licensing for adaptations and derivative works</a:t>
            </a:r>
          </a:p>
        </p:txBody>
      </p:sp>
    </p:spTree>
    <p:extLst>
      <p:ext uri="{BB962C8B-B14F-4D97-AF65-F5344CB8AC3E}">
        <p14:creationId xmlns:p14="http://schemas.microsoft.com/office/powerpoint/2010/main" val="115977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D36161-C0A4-7369-CBD5-C9234C662031}"/>
              </a:ext>
            </a:extLst>
          </p:cNvPr>
          <p:cNvSpPr txBox="1"/>
          <p:nvPr/>
        </p:nvSpPr>
        <p:spPr>
          <a:xfrm>
            <a:off x="7759849" y="625296"/>
            <a:ext cx="4079850" cy="1200329"/>
          </a:xfrm>
          <a:prstGeom prst="rect">
            <a:avLst/>
          </a:prstGeom>
          <a:noFill/>
        </p:spPr>
        <p:txBody>
          <a:bodyPr wrap="square" rtlCol="0">
            <a:spAutoFit/>
          </a:bodyPr>
          <a:lstStyle/>
          <a:p>
            <a:pPr algn="ctr"/>
            <a:r>
              <a:rPr lang="en-GB" sz="2400" b="1" i="1" u="sng" dirty="0">
                <a:solidFill>
                  <a:schemeClr val="accent4"/>
                </a:solidFill>
                <a:latin typeface="Bradley Hand" pitchFamily="2" charset="77"/>
                <a:ea typeface="ADLaM Display" panose="02010000000000000000" pitchFamily="2" charset="77"/>
                <a:cs typeface="ADLaM Display" panose="02010000000000000000" pitchFamily="2" charset="77"/>
              </a:rPr>
              <a:t>THIS </a:t>
            </a:r>
            <a:r>
              <a:rPr lang="en-GB" sz="2400" b="1" i="1" dirty="0">
                <a:solidFill>
                  <a:schemeClr val="accent4"/>
                </a:solidFill>
                <a:latin typeface="Bradley Hand" pitchFamily="2" charset="77"/>
                <a:ea typeface="ADLaM Display" panose="02010000000000000000" pitchFamily="2" charset="77"/>
                <a:cs typeface="ADLaM Display" panose="02010000000000000000" pitchFamily="2" charset="77"/>
              </a:rPr>
              <a:t>IS THE PART THAT IS SOMETIMES DIFFICULT TO DETERMINE!</a:t>
            </a:r>
          </a:p>
        </p:txBody>
      </p:sp>
      <p:cxnSp>
        <p:nvCxnSpPr>
          <p:cNvPr id="7" name="Curved Connector 6">
            <a:extLst>
              <a:ext uri="{FF2B5EF4-FFF2-40B4-BE49-F238E27FC236}">
                <a16:creationId xmlns:a16="http://schemas.microsoft.com/office/drawing/2014/main" id="{85FFCE55-DE64-3AE1-124C-442AE7BE76B5}"/>
              </a:ext>
            </a:extLst>
          </p:cNvPr>
          <p:cNvCxnSpPr>
            <a:cxnSpLocks/>
            <a:stCxn id="4" idx="3"/>
          </p:cNvCxnSpPr>
          <p:nvPr/>
        </p:nvCxnSpPr>
        <p:spPr>
          <a:xfrm flipH="1">
            <a:off x="9547761" y="1225461"/>
            <a:ext cx="2291938" cy="1351484"/>
          </a:xfrm>
          <a:prstGeom prst="curvedConnector3">
            <a:avLst>
              <a:gd name="adj1" fmla="val 4016"/>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4" name="Content Placeholder 2">
            <a:extLst>
              <a:ext uri="{FF2B5EF4-FFF2-40B4-BE49-F238E27FC236}">
                <a16:creationId xmlns:a16="http://schemas.microsoft.com/office/drawing/2014/main" id="{6AE8E25A-05E9-519F-0084-B0E3A219E412}"/>
              </a:ext>
            </a:extLst>
          </p:cNvPr>
          <p:cNvSpPr txBox="1">
            <a:spLocks/>
          </p:cNvSpPr>
          <p:nvPr/>
        </p:nvSpPr>
        <p:spPr>
          <a:xfrm>
            <a:off x="990600" y="1847397"/>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Adaptation (…) or derivative work  a new work that is created from a copyrighted work and </a:t>
            </a:r>
            <a:r>
              <a:rPr lang="en-GB" dirty="0">
                <a:highlight>
                  <a:srgbClr val="FEDC7F"/>
                </a:highlight>
              </a:rPr>
              <a:t>is sufficiently original to itself be protected by copyright</a:t>
            </a:r>
            <a:r>
              <a:rPr lang="en-GB" dirty="0"/>
              <a:t>.</a:t>
            </a:r>
          </a:p>
          <a:p>
            <a:r>
              <a:rPr lang="en-GB" dirty="0"/>
              <a:t>The definition of what is an adaptation or not can vary depending </a:t>
            </a:r>
            <a:br>
              <a:rPr lang="en-GB" dirty="0"/>
            </a:br>
            <a:r>
              <a:rPr lang="en-GB" dirty="0"/>
              <a:t>on jurisdiction and context </a:t>
            </a:r>
          </a:p>
          <a:p>
            <a:r>
              <a:rPr lang="en-GB" dirty="0"/>
              <a:t>to constitute an adaptation, the resulting work itself must be considered based on or </a:t>
            </a:r>
            <a:r>
              <a:rPr lang="en-GB" i="1" dirty="0"/>
              <a:t>derived from</a:t>
            </a:r>
            <a:r>
              <a:rPr lang="en-GB" dirty="0"/>
              <a:t> the original. </a:t>
            </a:r>
          </a:p>
          <a:p>
            <a:r>
              <a:rPr lang="en-GB" sz="2800" b="1" dirty="0">
                <a:solidFill>
                  <a:schemeClr val="accent4"/>
                </a:solidFill>
              </a:rPr>
              <a:t>Collection:</a:t>
            </a:r>
            <a:r>
              <a:rPr lang="en-GB" sz="2800" b="1" dirty="0">
                <a:solidFill>
                  <a:schemeClr val="accent5"/>
                </a:solidFill>
              </a:rPr>
              <a:t> </a:t>
            </a:r>
            <a:r>
              <a:rPr lang="en-GB" sz="2800" dirty="0"/>
              <a:t>provide attribution and licensing information about the individual works that are part of the collection </a:t>
            </a:r>
            <a:r>
              <a:rPr lang="en-GB" sz="2800" b="1" dirty="0">
                <a:solidFill>
                  <a:schemeClr val="accent4"/>
                </a:solidFill>
              </a:rPr>
              <a:t>Vs adaptation</a:t>
            </a:r>
            <a:r>
              <a:rPr lang="en-GB" sz="2800" dirty="0">
                <a:solidFill>
                  <a:schemeClr val="accent4"/>
                </a:solidFill>
              </a:rPr>
              <a:t>: </a:t>
            </a:r>
            <a:r>
              <a:rPr lang="en-GB" sz="2800" dirty="0"/>
              <a:t>new license. Attribution of original work(s) must be provided for both.</a:t>
            </a:r>
          </a:p>
          <a:p>
            <a:endParaRPr lang="en-GB" sz="2800" dirty="0"/>
          </a:p>
          <a:p>
            <a:endParaRPr lang="en-GB" dirty="0"/>
          </a:p>
          <a:p>
            <a:endParaRPr lang="en-GB" dirty="0"/>
          </a:p>
        </p:txBody>
      </p:sp>
      <p:sp>
        <p:nvSpPr>
          <p:cNvPr id="21" name="Title 1">
            <a:extLst>
              <a:ext uri="{FF2B5EF4-FFF2-40B4-BE49-F238E27FC236}">
                <a16:creationId xmlns:a16="http://schemas.microsoft.com/office/drawing/2014/main" id="{5822D29D-4354-B414-AD4B-17E1558641E5}"/>
              </a:ext>
            </a:extLst>
          </p:cNvPr>
          <p:cNvSpPr txBox="1">
            <a:spLocks/>
          </p:cNvSpPr>
          <p:nvPr/>
        </p:nvSpPr>
        <p:spPr>
          <a:xfrm>
            <a:off x="990600" y="517525"/>
            <a:ext cx="10515600" cy="1325563"/>
          </a:xfrm>
          <a:prstGeom prst="rect">
            <a:avLst/>
          </a:prstGeom>
        </p:spPr>
        <p:txBody>
          <a:bodyPr spcFirstLastPara="1" vert="horz" lIns="91440" tIns="45720" rIns="91440" bIns="45720" rtlCol="0" anchor="t" anchorCtr="0">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defTabSz="685766">
              <a:spcBef>
                <a:spcPts val="0"/>
              </a:spcBef>
              <a:spcAft>
                <a:spcPts val="600"/>
              </a:spcAft>
            </a:pPr>
            <a:r>
              <a:rPr lang="en-GB" sz="3600" kern="0" dirty="0">
                <a:solidFill>
                  <a:prstClr val="black"/>
                </a:solidFill>
              </a:rPr>
              <a:t>Derivative works</a:t>
            </a:r>
            <a:endParaRPr lang="en-GB" sz="3600" kern="0" dirty="0">
              <a:solidFill>
                <a:srgbClr val="E6A112"/>
              </a:solidFill>
            </a:endParaRPr>
          </a:p>
        </p:txBody>
      </p:sp>
    </p:spTree>
    <p:extLst>
      <p:ext uri="{BB962C8B-B14F-4D97-AF65-F5344CB8AC3E}">
        <p14:creationId xmlns:p14="http://schemas.microsoft.com/office/powerpoint/2010/main" val="19316643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FA69CE-9364-EFAE-7CC0-96FA49C3BD61}"/>
              </a:ext>
            </a:extLst>
          </p:cNvPr>
          <p:cNvSpPr txBox="1"/>
          <p:nvPr/>
        </p:nvSpPr>
        <p:spPr>
          <a:xfrm>
            <a:off x="938463" y="5582652"/>
            <a:ext cx="4055406" cy="369332"/>
          </a:xfrm>
          <a:prstGeom prst="rect">
            <a:avLst/>
          </a:prstGeom>
          <a:noFill/>
        </p:spPr>
        <p:txBody>
          <a:bodyPr wrap="none" rtlCol="0">
            <a:spAutoFit/>
          </a:bodyPr>
          <a:lstStyle/>
          <a:p>
            <a:r>
              <a:rPr lang="en-GB" dirty="0"/>
              <a:t>CC Adapters License Chart / </a:t>
            </a:r>
            <a:r>
              <a:rPr lang="en-GB" b="1" u="sng" dirty="0">
                <a:hlinkClick r:id="rId2"/>
              </a:rPr>
              <a:t>CC BY 4.0</a:t>
            </a:r>
            <a:endParaRPr lang="en-GB" dirty="0"/>
          </a:p>
        </p:txBody>
      </p:sp>
      <p:pic>
        <p:nvPicPr>
          <p:cNvPr id="1026" name="Picture 2">
            <a:extLst>
              <a:ext uri="{FF2B5EF4-FFF2-40B4-BE49-F238E27FC236}">
                <a16:creationId xmlns:a16="http://schemas.microsoft.com/office/drawing/2014/main" id="{3AF2B5BA-A701-9E96-8B2C-CF6BE10D5D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065461" y="1517007"/>
            <a:ext cx="10381129" cy="382398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43EA659A-0994-3B0A-42A6-645C3824DEAC}"/>
              </a:ext>
            </a:extLst>
          </p:cNvPr>
          <p:cNvSpPr txBox="1">
            <a:spLocks/>
          </p:cNvSpPr>
          <p:nvPr/>
        </p:nvSpPr>
        <p:spPr>
          <a:xfrm>
            <a:off x="990600" y="517525"/>
            <a:ext cx="10515600" cy="1325563"/>
          </a:xfrm>
          <a:prstGeom prst="rect">
            <a:avLst/>
          </a:prstGeom>
        </p:spPr>
        <p:txBody>
          <a:bodyPr spcFirstLastPara="1" vert="horz" lIns="91440" tIns="45720" rIns="91440" bIns="45720" rtlCol="0" anchor="t" anchorCtr="0">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defTabSz="685766">
              <a:spcBef>
                <a:spcPts val="0"/>
              </a:spcBef>
              <a:spcAft>
                <a:spcPts val="600"/>
              </a:spcAft>
            </a:pPr>
            <a:r>
              <a:rPr lang="en-GB" sz="3600" kern="0" dirty="0">
                <a:solidFill>
                  <a:prstClr val="black"/>
                </a:solidFill>
              </a:rPr>
              <a:t>The Adapter’s chart</a:t>
            </a:r>
            <a:endParaRPr lang="en-GB" sz="3600" kern="0" dirty="0">
              <a:solidFill>
                <a:srgbClr val="E6A112"/>
              </a:solidFill>
            </a:endParaRPr>
          </a:p>
        </p:txBody>
      </p:sp>
    </p:spTree>
    <p:extLst>
      <p:ext uri="{BB962C8B-B14F-4D97-AF65-F5344CB8AC3E}">
        <p14:creationId xmlns:p14="http://schemas.microsoft.com/office/powerpoint/2010/main" val="1378035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CA3BC45-25D8-7A34-CE64-774CFEFCE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2464" y="1116280"/>
            <a:ext cx="6147106" cy="50305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72D70A-FC25-2849-4DE9-69F95F113D47}"/>
              </a:ext>
            </a:extLst>
          </p:cNvPr>
          <p:cNvSpPr txBox="1"/>
          <p:nvPr/>
        </p:nvSpPr>
        <p:spPr>
          <a:xfrm>
            <a:off x="239486" y="2984502"/>
            <a:ext cx="2884714" cy="2585323"/>
          </a:xfrm>
          <a:prstGeom prst="rect">
            <a:avLst/>
          </a:prstGeom>
          <a:noFill/>
        </p:spPr>
        <p:txBody>
          <a:bodyPr wrap="square">
            <a:spAutoFit/>
          </a:bodyPr>
          <a:lstStyle/>
          <a:p>
            <a:r>
              <a:rPr lang="en-GB" b="0" i="0" dirty="0">
                <a:solidFill>
                  <a:srgbClr val="222222"/>
                </a:solidFill>
                <a:effectLst/>
                <a:latin typeface="proxima-nova"/>
              </a:rPr>
              <a:t>Attributions: “</a:t>
            </a:r>
            <a:r>
              <a:rPr lang="en-GB" b="1" i="0" u="sng" dirty="0">
                <a:solidFill>
                  <a:srgbClr val="6C64AD"/>
                </a:solidFill>
                <a:effectLst/>
                <a:latin typeface="proxima-nova"/>
                <a:hlinkClick r:id="rId4"/>
              </a:rPr>
              <a:t>CC Smoothie</a:t>
            </a:r>
            <a:r>
              <a:rPr lang="en-GB" b="0" i="0" dirty="0">
                <a:solidFill>
                  <a:srgbClr val="222222"/>
                </a:solidFill>
                <a:effectLst/>
                <a:latin typeface="proxima-nova"/>
              </a:rPr>
              <a:t>” by Nate Angell. </a:t>
            </a:r>
            <a:r>
              <a:rPr lang="en-GB" b="1" i="0" u="sng" dirty="0">
                <a:solidFill>
                  <a:srgbClr val="6C64AD"/>
                </a:solidFill>
                <a:effectLst/>
                <a:latin typeface="proxima-nova"/>
                <a:hlinkClick r:id="rId5"/>
              </a:rPr>
              <a:t>CC BY</a:t>
            </a:r>
            <a:r>
              <a:rPr lang="en-GB" b="0" i="0" dirty="0">
                <a:solidFill>
                  <a:srgbClr val="222222"/>
                </a:solidFill>
                <a:effectLst/>
                <a:latin typeface="proxima-nova"/>
              </a:rPr>
              <a:t>. Derivative of “</a:t>
            </a:r>
            <a:r>
              <a:rPr lang="en-GB" b="1" i="0" u="sng" dirty="0">
                <a:solidFill>
                  <a:srgbClr val="6C64AD"/>
                </a:solidFill>
                <a:effectLst/>
                <a:latin typeface="proxima-nova"/>
                <a:hlinkClick r:id="rId6"/>
              </a:rPr>
              <a:t>Strawberry Smoothie On Glass Jar”</a:t>
            </a:r>
            <a:br>
              <a:rPr lang="en-GB" b="1" i="0" u="sng" dirty="0">
                <a:solidFill>
                  <a:srgbClr val="6C64AD"/>
                </a:solidFill>
                <a:effectLst/>
                <a:latin typeface="proxima-nova"/>
                <a:hlinkClick r:id="rId6"/>
              </a:rPr>
            </a:br>
            <a:r>
              <a:rPr lang="en-GB" b="1" i="0" u="sng" dirty="0">
                <a:solidFill>
                  <a:srgbClr val="6C64AD"/>
                </a:solidFill>
                <a:effectLst/>
                <a:latin typeface="proxima-nova"/>
                <a:hlinkClick r:id="rId6"/>
              </a:rPr>
              <a:t>by Element5</a:t>
            </a:r>
            <a:r>
              <a:rPr lang="en-GB" b="0" i="0" dirty="0">
                <a:solidFill>
                  <a:srgbClr val="222222"/>
                </a:solidFill>
                <a:effectLst/>
                <a:latin typeface="proxima-nova"/>
              </a:rPr>
              <a:t> in the public domain, and various Creative Commons license icons by </a:t>
            </a:r>
            <a:r>
              <a:rPr lang="en-GB" b="1" i="0" u="sng" dirty="0">
                <a:solidFill>
                  <a:srgbClr val="6C64AD"/>
                </a:solidFill>
                <a:effectLst/>
                <a:latin typeface="proxima-nova"/>
                <a:hlinkClick r:id="rId7"/>
              </a:rPr>
              <a:t>Creative Commons</a:t>
            </a:r>
            <a:r>
              <a:rPr lang="en-GB" b="0" i="0" dirty="0">
                <a:solidFill>
                  <a:srgbClr val="222222"/>
                </a:solidFill>
                <a:effectLst/>
                <a:latin typeface="proxima-nova"/>
              </a:rPr>
              <a:t> used under </a:t>
            </a:r>
            <a:r>
              <a:rPr lang="en-GB" b="1" i="0" u="sng" dirty="0">
                <a:solidFill>
                  <a:srgbClr val="6C64AD"/>
                </a:solidFill>
                <a:effectLst/>
                <a:latin typeface="proxima-nova"/>
                <a:hlinkClick r:id="rId5"/>
              </a:rPr>
              <a:t>CC BY</a:t>
            </a:r>
            <a:r>
              <a:rPr lang="en-GB" b="0" i="0" dirty="0">
                <a:solidFill>
                  <a:srgbClr val="222222"/>
                </a:solidFill>
                <a:effectLst/>
                <a:latin typeface="proxima-nova"/>
              </a:rPr>
              <a:t>.</a:t>
            </a:r>
          </a:p>
        </p:txBody>
      </p:sp>
      <p:sp>
        <p:nvSpPr>
          <p:cNvPr id="6" name="TextBox 5">
            <a:extLst>
              <a:ext uri="{FF2B5EF4-FFF2-40B4-BE49-F238E27FC236}">
                <a16:creationId xmlns:a16="http://schemas.microsoft.com/office/drawing/2014/main" id="{D5EB9CD3-D090-941A-1FF9-31D02CFB0B48}"/>
              </a:ext>
            </a:extLst>
          </p:cNvPr>
          <p:cNvSpPr txBox="1"/>
          <p:nvPr/>
        </p:nvSpPr>
        <p:spPr>
          <a:xfrm>
            <a:off x="3124201" y="2822959"/>
            <a:ext cx="4898570" cy="461665"/>
          </a:xfrm>
          <a:prstGeom prst="rect">
            <a:avLst/>
          </a:prstGeom>
          <a:solidFill>
            <a:schemeClr val="bg1"/>
          </a:solidFill>
        </p:spPr>
        <p:txBody>
          <a:bodyPr wrap="square" rtlCol="0">
            <a:spAutoFit/>
          </a:bodyPr>
          <a:lstStyle>
            <a:defPPr>
              <a:defRPr lang="en-IT"/>
            </a:defPPr>
            <a:lvl1pPr>
              <a:defRPr sz="2400" b="1">
                <a:solidFill>
                  <a:schemeClr val="accent5"/>
                </a:solidFill>
                <a:latin typeface="Calibri" panose="020F0502020204030204" pitchFamily="34" charset="0"/>
                <a:cs typeface="Calibri" panose="020F0502020204030204" pitchFamily="34" charset="0"/>
              </a:defRPr>
            </a:lvl1pPr>
          </a:lstStyle>
          <a:p>
            <a:pPr algn="r"/>
            <a:r>
              <a:rPr lang="en-GB" dirty="0"/>
              <a:t>Adaptation/Remix: CC BY – NC - SA</a:t>
            </a:r>
          </a:p>
        </p:txBody>
      </p:sp>
      <p:sp>
        <p:nvSpPr>
          <p:cNvPr id="7" name="TextBox 6">
            <a:extLst>
              <a:ext uri="{FF2B5EF4-FFF2-40B4-BE49-F238E27FC236}">
                <a16:creationId xmlns:a16="http://schemas.microsoft.com/office/drawing/2014/main" id="{6000093C-80F4-15AC-789E-83D4FEABB035}"/>
              </a:ext>
            </a:extLst>
          </p:cNvPr>
          <p:cNvSpPr txBox="1"/>
          <p:nvPr/>
        </p:nvSpPr>
        <p:spPr>
          <a:xfrm>
            <a:off x="3574221" y="4107485"/>
            <a:ext cx="1999265" cy="461665"/>
          </a:xfrm>
          <a:prstGeom prst="rect">
            <a:avLst/>
          </a:prstGeom>
          <a:solidFill>
            <a:schemeClr val="bg1"/>
          </a:solidFill>
        </p:spPr>
        <p:txBody>
          <a:bodyPr wrap="square" rtlCol="0">
            <a:spAutoFit/>
          </a:bodyPr>
          <a:lstStyle>
            <a:defPPr>
              <a:defRPr lang="en-IT"/>
            </a:defPPr>
            <a:lvl1pPr algn="r">
              <a:defRPr sz="2400" b="1">
                <a:solidFill>
                  <a:schemeClr val="accent5"/>
                </a:solidFill>
                <a:latin typeface="Calibri" panose="020F0502020204030204" pitchFamily="34" charset="0"/>
                <a:cs typeface="Calibri" panose="020F0502020204030204" pitchFamily="34" charset="0"/>
              </a:defRPr>
            </a:lvl1pPr>
          </a:lstStyle>
          <a:p>
            <a:r>
              <a:rPr lang="en-GB" dirty="0"/>
              <a:t>Public domain</a:t>
            </a:r>
          </a:p>
        </p:txBody>
      </p:sp>
      <p:sp>
        <p:nvSpPr>
          <p:cNvPr id="8" name="TextBox 7">
            <a:extLst>
              <a:ext uri="{FF2B5EF4-FFF2-40B4-BE49-F238E27FC236}">
                <a16:creationId xmlns:a16="http://schemas.microsoft.com/office/drawing/2014/main" id="{FAED64C4-4AC6-5B7F-C796-551EEF254491}"/>
              </a:ext>
            </a:extLst>
          </p:cNvPr>
          <p:cNvSpPr txBox="1"/>
          <p:nvPr/>
        </p:nvSpPr>
        <p:spPr>
          <a:xfrm>
            <a:off x="8611103" y="5398145"/>
            <a:ext cx="2121222" cy="461665"/>
          </a:xfrm>
          <a:prstGeom prst="rect">
            <a:avLst/>
          </a:prstGeom>
          <a:solidFill>
            <a:schemeClr val="bg1"/>
          </a:solidFill>
        </p:spPr>
        <p:txBody>
          <a:bodyPr wrap="none" rtlCol="0">
            <a:spAutoFit/>
          </a:bodyPr>
          <a:lstStyle/>
          <a:p>
            <a:r>
              <a:rPr lang="en-GB" sz="2400" b="1" dirty="0">
                <a:solidFill>
                  <a:schemeClr val="accent5"/>
                </a:solidFill>
                <a:latin typeface="Calibri" panose="020F0502020204030204" pitchFamily="34" charset="0"/>
                <a:cs typeface="Calibri" panose="020F0502020204030204" pitchFamily="34" charset="0"/>
              </a:rPr>
              <a:t>CC BY – NC - SA</a:t>
            </a:r>
          </a:p>
        </p:txBody>
      </p:sp>
      <p:sp>
        <p:nvSpPr>
          <p:cNvPr id="9" name="TextBox 8">
            <a:extLst>
              <a:ext uri="{FF2B5EF4-FFF2-40B4-BE49-F238E27FC236}">
                <a16:creationId xmlns:a16="http://schemas.microsoft.com/office/drawing/2014/main" id="{996AB251-C2F6-FDA5-31EF-D59E5F8C7297}"/>
              </a:ext>
            </a:extLst>
          </p:cNvPr>
          <p:cNvSpPr txBox="1"/>
          <p:nvPr/>
        </p:nvSpPr>
        <p:spPr>
          <a:xfrm>
            <a:off x="3254829" y="4896309"/>
            <a:ext cx="1704521" cy="461665"/>
          </a:xfrm>
          <a:prstGeom prst="rect">
            <a:avLst/>
          </a:prstGeom>
          <a:solidFill>
            <a:schemeClr val="bg1"/>
          </a:solidFill>
        </p:spPr>
        <p:txBody>
          <a:bodyPr wrap="square" rtlCol="0">
            <a:spAutoFit/>
          </a:bodyPr>
          <a:lstStyle>
            <a:defPPr>
              <a:defRPr lang="en-IT"/>
            </a:defPPr>
            <a:lvl1pPr algn="r">
              <a:defRPr sz="2400" b="1">
                <a:solidFill>
                  <a:schemeClr val="accent5"/>
                </a:solidFill>
                <a:latin typeface="Calibri" panose="020F0502020204030204" pitchFamily="34" charset="0"/>
                <a:cs typeface="Calibri" panose="020F0502020204030204" pitchFamily="34" charset="0"/>
              </a:defRPr>
            </a:lvl1pPr>
          </a:lstStyle>
          <a:p>
            <a:r>
              <a:rPr lang="en-GB" dirty="0"/>
              <a:t>CC BY – NC</a:t>
            </a:r>
          </a:p>
        </p:txBody>
      </p:sp>
      <p:sp>
        <p:nvSpPr>
          <p:cNvPr id="10" name="TextBox 9">
            <a:extLst>
              <a:ext uri="{FF2B5EF4-FFF2-40B4-BE49-F238E27FC236}">
                <a16:creationId xmlns:a16="http://schemas.microsoft.com/office/drawing/2014/main" id="{1ABB749F-4339-90BB-809C-05707EFE9DFD}"/>
              </a:ext>
            </a:extLst>
          </p:cNvPr>
          <p:cNvSpPr txBox="1"/>
          <p:nvPr/>
        </p:nvSpPr>
        <p:spPr>
          <a:xfrm>
            <a:off x="9462609" y="1524917"/>
            <a:ext cx="903517" cy="461665"/>
          </a:xfrm>
          <a:prstGeom prst="rect">
            <a:avLst/>
          </a:prstGeom>
          <a:solidFill>
            <a:schemeClr val="bg1"/>
          </a:solidFill>
        </p:spPr>
        <p:txBody>
          <a:bodyPr wrap="none" rtlCol="0">
            <a:spAutoFit/>
          </a:bodyPr>
          <a:lstStyle/>
          <a:p>
            <a:r>
              <a:rPr lang="en-GB" sz="2400" b="1" dirty="0">
                <a:solidFill>
                  <a:schemeClr val="accent5"/>
                </a:solidFill>
                <a:latin typeface="Calibri" panose="020F0502020204030204" pitchFamily="34" charset="0"/>
                <a:cs typeface="Calibri" panose="020F0502020204030204" pitchFamily="34" charset="0"/>
              </a:rPr>
              <a:t>CC BY</a:t>
            </a:r>
          </a:p>
        </p:txBody>
      </p:sp>
      <p:sp>
        <p:nvSpPr>
          <p:cNvPr id="4" name="Title 1">
            <a:extLst>
              <a:ext uri="{FF2B5EF4-FFF2-40B4-BE49-F238E27FC236}">
                <a16:creationId xmlns:a16="http://schemas.microsoft.com/office/drawing/2014/main" id="{91FE2E76-9643-47CC-D1B7-7F5CF8FC0720}"/>
              </a:ext>
            </a:extLst>
          </p:cNvPr>
          <p:cNvSpPr txBox="1">
            <a:spLocks/>
          </p:cNvSpPr>
          <p:nvPr/>
        </p:nvSpPr>
        <p:spPr>
          <a:xfrm>
            <a:off x="990600" y="517525"/>
            <a:ext cx="10515600" cy="1325563"/>
          </a:xfrm>
          <a:prstGeom prst="rect">
            <a:avLst/>
          </a:prstGeom>
        </p:spPr>
        <p:txBody>
          <a:bodyPr spcFirstLastPara="1" vert="horz" lIns="91440" tIns="45720" rIns="91440" bIns="45720" rtlCol="0" anchor="t" anchorCtr="0">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defTabSz="685766">
              <a:spcBef>
                <a:spcPts val="0"/>
              </a:spcBef>
              <a:spcAft>
                <a:spcPts val="600"/>
              </a:spcAft>
            </a:pPr>
            <a:r>
              <a:rPr lang="en-GB" sz="3600" kern="0" dirty="0">
                <a:solidFill>
                  <a:prstClr val="black"/>
                </a:solidFill>
              </a:rPr>
              <a:t>In practice: License mixology</a:t>
            </a:r>
            <a:endParaRPr lang="en-GB" sz="3600" kern="0" dirty="0">
              <a:solidFill>
                <a:srgbClr val="E6A112"/>
              </a:solidFill>
            </a:endParaRPr>
          </a:p>
        </p:txBody>
      </p:sp>
    </p:spTree>
    <p:extLst>
      <p:ext uri="{BB962C8B-B14F-4D97-AF65-F5344CB8AC3E}">
        <p14:creationId xmlns:p14="http://schemas.microsoft.com/office/powerpoint/2010/main" val="1520376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AA911B-AE93-7312-AF8D-C7DF0584BE25}"/>
              </a:ext>
            </a:extLst>
          </p:cNvPr>
          <p:cNvSpPr txBox="1"/>
          <p:nvPr/>
        </p:nvSpPr>
        <p:spPr>
          <a:xfrm>
            <a:off x="9829800" y="5754922"/>
            <a:ext cx="1931066" cy="923330"/>
          </a:xfrm>
          <a:prstGeom prst="rect">
            <a:avLst/>
          </a:prstGeom>
          <a:noFill/>
        </p:spPr>
        <p:txBody>
          <a:bodyPr wrap="square">
            <a:spAutoFit/>
          </a:bodyPr>
          <a:lstStyle/>
          <a:p>
            <a:r>
              <a:rPr lang="en-GB" b="0" i="0" dirty="0">
                <a:solidFill>
                  <a:srgbClr val="222222"/>
                </a:solidFill>
                <a:effectLst/>
                <a:latin typeface="proxima-nova"/>
              </a:rPr>
              <a:t>CC License Compatibility Chart / </a:t>
            </a:r>
            <a:r>
              <a:rPr lang="en-GB" b="1" i="0" u="sng" dirty="0">
                <a:solidFill>
                  <a:srgbClr val="6C64AD"/>
                </a:solidFill>
                <a:effectLst/>
                <a:latin typeface="proxima-nova"/>
                <a:hlinkClick r:id="rId2"/>
              </a:rPr>
              <a:t>CC BY 4.0</a:t>
            </a:r>
            <a:endParaRPr lang="en-GB" dirty="0"/>
          </a:p>
        </p:txBody>
      </p:sp>
      <p:pic>
        <p:nvPicPr>
          <p:cNvPr id="11" name="Picture 10">
            <a:extLst>
              <a:ext uri="{FF2B5EF4-FFF2-40B4-BE49-F238E27FC236}">
                <a16:creationId xmlns:a16="http://schemas.microsoft.com/office/drawing/2014/main" id="{1F441B65-6FA9-BC3B-63F5-B97F8E772AD3}"/>
              </a:ext>
            </a:extLst>
          </p:cNvPr>
          <p:cNvPicPr>
            <a:picLocks noChangeAspect="1"/>
          </p:cNvPicPr>
          <p:nvPr/>
        </p:nvPicPr>
        <p:blipFill>
          <a:blip r:embed="rId3"/>
          <a:stretch>
            <a:fillRect/>
          </a:stretch>
        </p:blipFill>
        <p:spPr>
          <a:xfrm>
            <a:off x="342900" y="1315944"/>
            <a:ext cx="9372600" cy="5453383"/>
          </a:xfrm>
          <a:prstGeom prst="rect">
            <a:avLst/>
          </a:prstGeom>
          <a:ln>
            <a:solidFill>
              <a:schemeClr val="tx1"/>
            </a:solidFill>
          </a:ln>
        </p:spPr>
      </p:pic>
      <p:sp>
        <p:nvSpPr>
          <p:cNvPr id="13" name="TextBox 12">
            <a:extLst>
              <a:ext uri="{FF2B5EF4-FFF2-40B4-BE49-F238E27FC236}">
                <a16:creationId xmlns:a16="http://schemas.microsoft.com/office/drawing/2014/main" id="{B46BAA77-F006-D4B1-49B2-18D548661071}"/>
              </a:ext>
            </a:extLst>
          </p:cNvPr>
          <p:cNvSpPr txBox="1"/>
          <p:nvPr/>
        </p:nvSpPr>
        <p:spPr>
          <a:xfrm>
            <a:off x="9963150" y="1929110"/>
            <a:ext cx="1828800" cy="3139321"/>
          </a:xfrm>
          <a:prstGeom prst="rect">
            <a:avLst/>
          </a:prstGeom>
          <a:noFill/>
        </p:spPr>
        <p:txBody>
          <a:bodyPr wrap="square">
            <a:spAutoFit/>
          </a:bodyPr>
          <a:lstStyle/>
          <a:p>
            <a:r>
              <a:rPr lang="en-GB" dirty="0">
                <a:solidFill>
                  <a:srgbClr val="222222"/>
                </a:solidFill>
              </a:rPr>
              <a:t>When mixing 2 works with different licenses in an adaptation, we generally are safe by </a:t>
            </a:r>
            <a:r>
              <a:rPr lang="en-GB" b="1" dirty="0">
                <a:solidFill>
                  <a:srgbClr val="222222"/>
                </a:solidFill>
              </a:rPr>
              <a:t>selecting the more restrictive of the two</a:t>
            </a:r>
            <a:endParaRPr lang="en-GB" dirty="0"/>
          </a:p>
        </p:txBody>
      </p:sp>
      <p:sp>
        <p:nvSpPr>
          <p:cNvPr id="7" name="Title 1">
            <a:extLst>
              <a:ext uri="{FF2B5EF4-FFF2-40B4-BE49-F238E27FC236}">
                <a16:creationId xmlns:a16="http://schemas.microsoft.com/office/drawing/2014/main" id="{DBA82A1B-92B5-0DD3-1F9A-2CD3959785AA}"/>
              </a:ext>
            </a:extLst>
          </p:cNvPr>
          <p:cNvSpPr txBox="1">
            <a:spLocks/>
          </p:cNvSpPr>
          <p:nvPr/>
        </p:nvSpPr>
        <p:spPr>
          <a:xfrm>
            <a:off x="990600" y="517525"/>
            <a:ext cx="10515600" cy="1325563"/>
          </a:xfrm>
          <a:prstGeom prst="rect">
            <a:avLst/>
          </a:prstGeom>
        </p:spPr>
        <p:txBody>
          <a:bodyPr spcFirstLastPara="1" vert="horz" lIns="91440" tIns="45720" rIns="91440" bIns="45720" rtlCol="0" anchor="t" anchorCtr="0">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defTabSz="685766">
              <a:spcBef>
                <a:spcPts val="0"/>
              </a:spcBef>
              <a:spcAft>
                <a:spcPts val="600"/>
              </a:spcAft>
            </a:pPr>
            <a:r>
              <a:rPr lang="en-GB" sz="3600" kern="0" dirty="0">
                <a:solidFill>
                  <a:prstClr val="black"/>
                </a:solidFill>
              </a:rPr>
              <a:t>License compatibility chart</a:t>
            </a:r>
            <a:endParaRPr lang="en-GB" sz="3600" kern="0" dirty="0">
              <a:solidFill>
                <a:srgbClr val="E6A112"/>
              </a:solidFill>
            </a:endParaRPr>
          </a:p>
        </p:txBody>
      </p:sp>
    </p:spTree>
    <p:extLst>
      <p:ext uri="{BB962C8B-B14F-4D97-AF65-F5344CB8AC3E}">
        <p14:creationId xmlns:p14="http://schemas.microsoft.com/office/powerpoint/2010/main" val="1439455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3EF757-9773-F109-25A4-4C817455D689}"/>
              </a:ext>
            </a:extLst>
          </p:cNvPr>
          <p:cNvSpPr>
            <a:spLocks noGrp="1"/>
          </p:cNvSpPr>
          <p:nvPr>
            <p:ph idx="1"/>
          </p:nvPr>
        </p:nvSpPr>
        <p:spPr/>
        <p:txBody>
          <a:bodyPr/>
          <a:lstStyle/>
          <a:p>
            <a:r>
              <a:rPr lang="en-GB" b="1" dirty="0"/>
              <a:t>Underlying work licensed under ND: </a:t>
            </a:r>
            <a:r>
              <a:rPr lang="en-GB" dirty="0"/>
              <a:t>we can make and use changes privately but not share adaptations with others</a:t>
            </a:r>
          </a:p>
          <a:p>
            <a:r>
              <a:rPr lang="en-GB" b="1" dirty="0"/>
              <a:t>Underlying work licensed under SA: </a:t>
            </a:r>
            <a:r>
              <a:rPr lang="en-GB" dirty="0" err="1"/>
              <a:t>ShareAlike</a:t>
            </a:r>
            <a:r>
              <a:rPr lang="en-GB" dirty="0"/>
              <a:t> applies to our adaptation and derivative work must be shared with same/ compatible license</a:t>
            </a:r>
          </a:p>
          <a:p>
            <a:r>
              <a:rPr lang="en-GB" b="1" dirty="0"/>
              <a:t>Underlying works licensed under different licenses: </a:t>
            </a:r>
            <a:r>
              <a:rPr lang="en-GB" dirty="0"/>
              <a:t>new license must</a:t>
            </a:r>
            <a:r>
              <a:rPr lang="en-GB" b="1" dirty="0"/>
              <a:t> </a:t>
            </a:r>
            <a:r>
              <a:rPr lang="en-GB" dirty="0"/>
              <a:t>consider license compatibility. </a:t>
            </a:r>
          </a:p>
        </p:txBody>
      </p:sp>
      <p:sp>
        <p:nvSpPr>
          <p:cNvPr id="7" name="Title 1">
            <a:extLst>
              <a:ext uri="{FF2B5EF4-FFF2-40B4-BE49-F238E27FC236}">
                <a16:creationId xmlns:a16="http://schemas.microsoft.com/office/drawing/2014/main" id="{B73EC868-4BD1-960B-E732-41A7CAE31289}"/>
              </a:ext>
            </a:extLst>
          </p:cNvPr>
          <p:cNvSpPr txBox="1">
            <a:spLocks/>
          </p:cNvSpPr>
          <p:nvPr/>
        </p:nvSpPr>
        <p:spPr>
          <a:xfrm>
            <a:off x="990600" y="517525"/>
            <a:ext cx="10515600" cy="1325563"/>
          </a:xfrm>
          <a:prstGeom prst="rect">
            <a:avLst/>
          </a:prstGeom>
        </p:spPr>
        <p:txBody>
          <a:bodyPr spcFirstLastPara="1" vert="horz" lIns="91440" tIns="45720" rIns="91440" bIns="45720" rtlCol="0" anchor="t" anchorCtr="0">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defTabSz="685766">
              <a:spcBef>
                <a:spcPts val="0"/>
              </a:spcBef>
              <a:spcAft>
                <a:spcPts val="600"/>
              </a:spcAft>
            </a:pPr>
            <a:r>
              <a:rPr lang="en-GB" sz="3600" kern="0" dirty="0">
                <a:solidFill>
                  <a:prstClr val="black"/>
                </a:solidFill>
              </a:rPr>
              <a:t>Summarising: remix &amp; compatibility with CC</a:t>
            </a:r>
            <a:endParaRPr lang="en-GB" sz="3600" kern="0" dirty="0">
              <a:solidFill>
                <a:srgbClr val="E6A112"/>
              </a:solidFill>
            </a:endParaRPr>
          </a:p>
        </p:txBody>
      </p:sp>
      <p:pic>
        <p:nvPicPr>
          <p:cNvPr id="9" name="Graphic 8" descr="Head with gears with solid fill">
            <a:extLst>
              <a:ext uri="{FF2B5EF4-FFF2-40B4-BE49-F238E27FC236}">
                <a16:creationId xmlns:a16="http://schemas.microsoft.com/office/drawing/2014/main" id="{BB2142AE-CCA4-6833-8756-C4289160B03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621957" y="389965"/>
            <a:ext cx="914400" cy="914400"/>
          </a:xfrm>
          <a:prstGeom prst="rect">
            <a:avLst/>
          </a:prstGeom>
        </p:spPr>
      </p:pic>
    </p:spTree>
    <p:extLst>
      <p:ext uri="{BB962C8B-B14F-4D97-AF65-F5344CB8AC3E}">
        <p14:creationId xmlns:p14="http://schemas.microsoft.com/office/powerpoint/2010/main" val="14243062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DFE88-F9E3-8610-6FA9-9F8E28B063E6}"/>
              </a:ext>
            </a:extLst>
          </p:cNvPr>
          <p:cNvSpPr>
            <a:spLocks noGrp="1"/>
          </p:cNvSpPr>
          <p:nvPr>
            <p:ph type="title"/>
          </p:nvPr>
        </p:nvSpPr>
        <p:spPr/>
        <p:txBody>
          <a:bodyPr/>
          <a:lstStyle/>
          <a:p>
            <a:r>
              <a:rPr lang="it-IT" dirty="0"/>
              <a:t>Derivative works: SW and </a:t>
            </a:r>
            <a:r>
              <a:rPr lang="it-IT" dirty="0" err="1"/>
              <a:t>how</a:t>
            </a:r>
            <a:r>
              <a:rPr lang="it-IT" dirty="0"/>
              <a:t> to </a:t>
            </a:r>
            <a:r>
              <a:rPr lang="it-IT" dirty="0" err="1"/>
              <a:t>prevent</a:t>
            </a:r>
            <a:r>
              <a:rPr lang="it-IT" dirty="0"/>
              <a:t> </a:t>
            </a:r>
            <a:r>
              <a:rPr lang="it-IT" dirty="0" err="1"/>
              <a:t>others</a:t>
            </a:r>
            <a:r>
              <a:rPr lang="it-IT" dirty="0"/>
              <a:t> close </a:t>
            </a:r>
            <a:r>
              <a:rPr lang="it-IT" dirty="0" err="1"/>
              <a:t>it</a:t>
            </a:r>
            <a:r>
              <a:rPr lang="it-IT" dirty="0"/>
              <a:t> off</a:t>
            </a:r>
          </a:p>
        </p:txBody>
      </p:sp>
      <p:sp>
        <p:nvSpPr>
          <p:cNvPr id="3" name="Content Placeholder 2">
            <a:extLst>
              <a:ext uri="{FF2B5EF4-FFF2-40B4-BE49-F238E27FC236}">
                <a16:creationId xmlns:a16="http://schemas.microsoft.com/office/drawing/2014/main" id="{FABA4C2F-D3B8-DCC9-D904-98EC7AB94F76}"/>
              </a:ext>
            </a:extLst>
          </p:cNvPr>
          <p:cNvSpPr>
            <a:spLocks noGrp="1"/>
          </p:cNvSpPr>
          <p:nvPr>
            <p:ph idx="1"/>
          </p:nvPr>
        </p:nvSpPr>
        <p:spPr>
          <a:xfrm>
            <a:off x="838199" y="1825625"/>
            <a:ext cx="10619509" cy="4351338"/>
          </a:xfrm>
          <a:noFill/>
        </p:spPr>
        <p:txBody>
          <a:bodyPr/>
          <a:lstStyle/>
          <a:p>
            <a:r>
              <a:rPr lang="en-IT" b="1" u="sng" dirty="0"/>
              <a:t>Best practice: </a:t>
            </a:r>
            <a:r>
              <a:rPr lang="en-IT" dirty="0"/>
              <a:t>SW providers can adopt </a:t>
            </a:r>
            <a:r>
              <a:rPr lang="en-IT" b="1" dirty="0"/>
              <a:t>copyleft licenses</a:t>
            </a:r>
            <a:r>
              <a:rPr lang="en-IT" dirty="0"/>
              <a:t> (e.g., GPL) to prevent that others modify and redistribute their software under more restrictive terms (tipically for commercial gain). </a:t>
            </a:r>
          </a:p>
          <a:p>
            <a:pPr lvl="1"/>
            <a:r>
              <a:rPr lang="en-IT" dirty="0"/>
              <a:t>Require modifications/derivative works to be licensed under the same copyleft terms, thereby ensuring continued openness, reuse, and redistribution, </a:t>
            </a:r>
            <a:r>
              <a:rPr lang="en-IT" i="1" u="sng" dirty="0"/>
              <a:t>including in for-profit contexts</a:t>
            </a:r>
            <a:r>
              <a:rPr lang="en-IT" dirty="0"/>
              <a:t>. </a:t>
            </a:r>
          </a:p>
          <a:p>
            <a:pPr lvl="1"/>
            <a:r>
              <a:rPr lang="en-IT" dirty="0"/>
              <a:t>Fully compliant with OSI</a:t>
            </a:r>
          </a:p>
          <a:p>
            <a:r>
              <a:rPr lang="en-IT" dirty="0"/>
              <a:t>A common strategy for SW providers is also </a:t>
            </a:r>
            <a:r>
              <a:rPr lang="en-IT" b="1" dirty="0"/>
              <a:t> dual licensing </a:t>
            </a:r>
            <a:r>
              <a:rPr lang="en-IT" dirty="0"/>
              <a:t>(Open for non-commercial, restrictive for commercial uses)</a:t>
            </a:r>
          </a:p>
          <a:p>
            <a:pPr lvl="1"/>
            <a:r>
              <a:rPr lang="en-IT" dirty="0"/>
              <a:t>Must be introduced outside through a separate commercial license with dual licensing framework, since it field of use-based are not permitted in OSI licenses</a:t>
            </a:r>
          </a:p>
          <a:p>
            <a:pPr lvl="1"/>
            <a:r>
              <a:rPr lang="en-IT" dirty="0"/>
              <a:t>.</a:t>
            </a:r>
            <a:endParaRPr lang="it-IT" dirty="0"/>
          </a:p>
        </p:txBody>
      </p:sp>
    </p:spTree>
    <p:extLst>
      <p:ext uri="{BB962C8B-B14F-4D97-AF65-F5344CB8AC3E}">
        <p14:creationId xmlns:p14="http://schemas.microsoft.com/office/powerpoint/2010/main" val="22995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66A5238-9747-B07C-EB00-198DAB0F5275}"/>
              </a:ext>
            </a:extLst>
          </p:cNvPr>
          <p:cNvGrpSpPr/>
          <p:nvPr/>
        </p:nvGrpSpPr>
        <p:grpSpPr>
          <a:xfrm>
            <a:off x="9499093" y="0"/>
            <a:ext cx="2692907" cy="1117600"/>
            <a:chOff x="8595360" y="411480"/>
            <a:chExt cx="2727960" cy="914400"/>
          </a:xfrm>
        </p:grpSpPr>
        <p:pic>
          <p:nvPicPr>
            <p:cNvPr id="17" name="Graphic 16" descr="Books on shelf with solid fill">
              <a:extLst>
                <a:ext uri="{FF2B5EF4-FFF2-40B4-BE49-F238E27FC236}">
                  <a16:creationId xmlns:a16="http://schemas.microsoft.com/office/drawing/2014/main" id="{B6174E08-A2D6-0DB0-449C-9BDAAC7A368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408920" y="411480"/>
              <a:ext cx="914400" cy="914400"/>
            </a:xfrm>
            <a:prstGeom prst="rect">
              <a:avLst/>
            </a:prstGeom>
          </p:spPr>
        </p:pic>
        <p:pic>
          <p:nvPicPr>
            <p:cNvPr id="18" name="Graphic 17" descr="Books on shelf with solid fill">
              <a:extLst>
                <a:ext uri="{FF2B5EF4-FFF2-40B4-BE49-F238E27FC236}">
                  <a16:creationId xmlns:a16="http://schemas.microsoft.com/office/drawing/2014/main" id="{231BB63B-A087-5DD5-545E-AC2D0391107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95360" y="411480"/>
              <a:ext cx="914400" cy="914400"/>
            </a:xfrm>
            <a:prstGeom prst="rect">
              <a:avLst/>
            </a:prstGeom>
          </p:spPr>
        </p:pic>
        <p:pic>
          <p:nvPicPr>
            <p:cNvPr id="19" name="Graphic 18" descr="Books on shelf with solid fill">
              <a:extLst>
                <a:ext uri="{FF2B5EF4-FFF2-40B4-BE49-F238E27FC236}">
                  <a16:creationId xmlns:a16="http://schemas.microsoft.com/office/drawing/2014/main" id="{D8951C1B-D0F4-7807-4BB8-EAC2AB37141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311640" y="411480"/>
              <a:ext cx="914400" cy="914400"/>
            </a:xfrm>
            <a:prstGeom prst="rect">
              <a:avLst/>
            </a:prstGeom>
          </p:spPr>
        </p:pic>
        <p:pic>
          <p:nvPicPr>
            <p:cNvPr id="20" name="Graphic 19" descr="Books on shelf with solid fill">
              <a:extLst>
                <a:ext uri="{FF2B5EF4-FFF2-40B4-BE49-F238E27FC236}">
                  <a16:creationId xmlns:a16="http://schemas.microsoft.com/office/drawing/2014/main" id="{F4C4283A-9F5E-82F2-B0EA-351036790F5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flipH="1">
              <a:off x="9768840" y="411480"/>
              <a:ext cx="1005840" cy="914400"/>
            </a:xfrm>
            <a:prstGeom prst="rect">
              <a:avLst/>
            </a:prstGeom>
          </p:spPr>
        </p:pic>
        <p:cxnSp>
          <p:nvCxnSpPr>
            <p:cNvPr id="21" name="Straight Connector 20">
              <a:extLst>
                <a:ext uri="{FF2B5EF4-FFF2-40B4-BE49-F238E27FC236}">
                  <a16:creationId xmlns:a16="http://schemas.microsoft.com/office/drawing/2014/main" id="{34323D11-1A43-3CFE-C2D4-99A6F64C6E3E}"/>
                </a:ext>
              </a:extLst>
            </p:cNvPr>
            <p:cNvCxnSpPr>
              <a:cxnSpLocks/>
            </p:cNvCxnSpPr>
            <p:nvPr/>
          </p:nvCxnSpPr>
          <p:spPr>
            <a:xfrm flipH="1">
              <a:off x="8778240" y="1173480"/>
              <a:ext cx="2407920" cy="0"/>
            </a:xfrm>
            <a:prstGeom prst="line">
              <a:avLst/>
            </a:prstGeom>
            <a:ln w="76200">
              <a:solidFill>
                <a:schemeClr val="accent2"/>
              </a:solidFill>
            </a:ln>
          </p:spPr>
          <p:style>
            <a:lnRef idx="2">
              <a:schemeClr val="dk1"/>
            </a:lnRef>
            <a:fillRef idx="0">
              <a:schemeClr val="dk1"/>
            </a:fillRef>
            <a:effectRef idx="1">
              <a:schemeClr val="dk1"/>
            </a:effectRef>
            <a:fontRef idx="minor">
              <a:schemeClr val="tx1"/>
            </a:fontRef>
          </p:style>
        </p:cxnSp>
      </p:grpSp>
      <p:graphicFrame>
        <p:nvGraphicFramePr>
          <p:cNvPr id="7" name="Content Placeholder 6">
            <a:extLst>
              <a:ext uri="{FF2B5EF4-FFF2-40B4-BE49-F238E27FC236}">
                <a16:creationId xmlns:a16="http://schemas.microsoft.com/office/drawing/2014/main" id="{5D8C0928-2E92-40FD-C602-3249DB43E85C}"/>
              </a:ext>
            </a:extLst>
          </p:cNvPr>
          <p:cNvGraphicFramePr>
            <a:graphicFrameLocks noGrp="1"/>
          </p:cNvGraphicFramePr>
          <p:nvPr>
            <p:ph idx="1"/>
            <p:extLst>
              <p:ext uri="{D42A27DB-BD31-4B8C-83A1-F6EECF244321}">
                <p14:modId xmlns:p14="http://schemas.microsoft.com/office/powerpoint/2010/main" val="3851117361"/>
              </p:ext>
            </p:extLst>
          </p:nvPr>
        </p:nvGraphicFramePr>
        <p:xfrm>
          <a:off x="254001" y="1317326"/>
          <a:ext cx="11683998" cy="4343110"/>
        </p:xfrm>
        <a:graphic>
          <a:graphicData uri="http://schemas.openxmlformats.org/drawingml/2006/table">
            <a:tbl>
              <a:tblPr/>
              <a:tblGrid>
                <a:gridCol w="2438399">
                  <a:extLst>
                    <a:ext uri="{9D8B030D-6E8A-4147-A177-3AD203B41FA5}">
                      <a16:colId xmlns:a16="http://schemas.microsoft.com/office/drawing/2014/main" val="3837719126"/>
                    </a:ext>
                  </a:extLst>
                </a:gridCol>
                <a:gridCol w="4504267">
                  <a:extLst>
                    <a:ext uri="{9D8B030D-6E8A-4147-A177-3AD203B41FA5}">
                      <a16:colId xmlns:a16="http://schemas.microsoft.com/office/drawing/2014/main" val="251789429"/>
                    </a:ext>
                  </a:extLst>
                </a:gridCol>
                <a:gridCol w="4741332">
                  <a:extLst>
                    <a:ext uri="{9D8B030D-6E8A-4147-A177-3AD203B41FA5}">
                      <a16:colId xmlns:a16="http://schemas.microsoft.com/office/drawing/2014/main" val="4084597706"/>
                    </a:ext>
                  </a:extLst>
                </a:gridCol>
              </a:tblGrid>
              <a:tr h="799340">
                <a:tc>
                  <a:txBody>
                    <a:bodyPr/>
                    <a:lstStyle/>
                    <a:p>
                      <a:pPr>
                        <a:buNone/>
                      </a:pPr>
                      <a:r>
                        <a:rPr lang="en-IT" sz="1400" b="1" dirty="0">
                          <a:effectLst/>
                          <a:latin typeface="Calibri" panose="020F0502020204030204" pitchFamily="34" charset="0"/>
                          <a:cs typeface="Calibri" panose="020F0502020204030204" pitchFamily="34" charset="0"/>
                        </a:rPr>
                        <a:t>INSPIRE Directive (2007/2/EC)</a:t>
                      </a:r>
                      <a:endParaRPr lang="en-IT" sz="1400" dirty="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r>
                        <a:rPr lang="en-GB" sz="1400" dirty="0">
                          <a:latin typeface="Calibri" panose="020F0502020204030204" pitchFamily="34" charset="0"/>
                          <a:cs typeface="Calibri" panose="020F0502020204030204" pitchFamily="34" charset="0"/>
                        </a:rPr>
                        <a:t>Establishes an Infrastructure for Spatial Information in the European Community, aimed at making environmental spatial data more accessible and interoperable across Europe. It includes the INSPIRE implementing rules and technical implementations.</a:t>
                      </a:r>
                      <a:endParaRPr lang="en-IT" sz="1400" dirty="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r>
                        <a:rPr lang="en-IT" sz="1400" u="sng" dirty="0">
                          <a:effectLst/>
                          <a:latin typeface="Calibri" panose="020F0502020204030204" pitchFamily="34" charset="0"/>
                          <a:cs typeface="Calibri" panose="020F0502020204030204" pitchFamily="34" charset="0"/>
                          <a:hlinkClick r:id="rId6"/>
                        </a:rPr>
                        <a:t>https://eur-lex.europa.eu/eli/dir/2007/2/oj/eng</a:t>
                      </a:r>
                      <a:r>
                        <a:rPr lang="en-IT" sz="1400" dirty="0">
                          <a:effectLst/>
                          <a:latin typeface="Calibri" panose="020F0502020204030204" pitchFamily="34" charset="0"/>
                          <a:cs typeface="Calibri" panose="020F0502020204030204" pitchFamily="34" charset="0"/>
                        </a:rPr>
                        <a:t> (</a:t>
                      </a:r>
                      <a:r>
                        <a:rPr lang="en-IT" sz="1400" u="sng" dirty="0">
                          <a:effectLst/>
                          <a:latin typeface="Calibri" panose="020F0502020204030204" pitchFamily="34" charset="0"/>
                          <a:cs typeface="Calibri" panose="020F0502020204030204" pitchFamily="34" charset="0"/>
                          <a:hlinkClick r:id="rId7"/>
                        </a:rPr>
                        <a:t>EUR-Lex</a:t>
                      </a:r>
                      <a:r>
                        <a:rPr lang="en-IT" sz="1400" dirty="0">
                          <a:effectLst/>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IT" sz="1400" u="sng" dirty="0">
                          <a:effectLst/>
                          <a:latin typeface="Calibri" panose="020F0502020204030204" pitchFamily="34" charset="0"/>
                          <a:cs typeface="Calibri" panose="020F0502020204030204" pitchFamily="34" charset="0"/>
                          <a:hlinkClick r:id="rId8"/>
                        </a:rPr>
                        <a:t>https://inspire.ec.europa.eu/legislation/implementing-rules</a:t>
                      </a:r>
                      <a:r>
                        <a:rPr lang="en-IT" sz="1400" dirty="0">
                          <a:effectLst/>
                          <a:latin typeface="Calibri" panose="020F0502020204030204" pitchFamily="34" charset="0"/>
                          <a:cs typeface="Calibri" panose="020F0502020204030204" pitchFamily="34" charset="0"/>
                        </a:rPr>
                        <a:t> (</a:t>
                      </a:r>
                      <a:r>
                        <a:rPr lang="en-IT" sz="1400" u="sng" dirty="0">
                          <a:effectLst/>
                          <a:latin typeface="Calibri" panose="020F0502020204030204" pitchFamily="34" charset="0"/>
                          <a:cs typeface="Calibri" panose="020F0502020204030204" pitchFamily="34" charset="0"/>
                          <a:hlinkClick r:id="rId9"/>
                        </a:rPr>
                        <a:t>EUR-Lex</a:t>
                      </a:r>
                      <a:r>
                        <a:rPr lang="en-IT" sz="1400" dirty="0">
                          <a:effectLst/>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IT" sz="1400" u="sng" dirty="0">
                          <a:effectLst/>
                          <a:latin typeface="Calibri" panose="020F0502020204030204" pitchFamily="34" charset="0"/>
                          <a:cs typeface="Calibri" panose="020F0502020204030204" pitchFamily="34" charset="0"/>
                          <a:hlinkClick r:id="rId10"/>
                        </a:rPr>
                        <a:t>https://knowledge-base.inspire.ec.europa.eu/technical-guidance_en</a:t>
                      </a:r>
                      <a:endParaRPr lang="en-IT" sz="1400" dirty="0">
                        <a:effectLst/>
                        <a:latin typeface="Calibri" panose="020F0502020204030204" pitchFamily="34" charset="0"/>
                        <a:cs typeface="Calibri" panose="020F0502020204030204" pitchFamily="34" charset="0"/>
                      </a:endParaRPr>
                    </a:p>
                    <a:p>
                      <a:pPr>
                        <a:buNone/>
                      </a:pPr>
                      <a:endParaRPr lang="en-IT" sz="1400" dirty="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3638437874"/>
                  </a:ext>
                </a:extLst>
              </a:tr>
              <a:tr h="452442">
                <a:tc>
                  <a:txBody>
                    <a:bodyPr/>
                    <a:lstStyle/>
                    <a:p>
                      <a:pPr>
                        <a:buNone/>
                      </a:pPr>
                      <a:r>
                        <a:rPr lang="en-IT" sz="1400" b="1">
                          <a:effectLst/>
                          <a:latin typeface="Calibri" panose="020F0502020204030204" pitchFamily="34" charset="0"/>
                          <a:cs typeface="Calibri" panose="020F0502020204030204" pitchFamily="34" charset="0"/>
                        </a:rPr>
                        <a:t>Access to Environmental Information Directive (2003/4/EC)</a:t>
                      </a:r>
                      <a:endParaRPr lang="en-IT" sz="140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r>
                        <a:rPr lang="en-GB" sz="1400" dirty="0">
                          <a:latin typeface="Calibri" panose="020F0502020204030204" pitchFamily="34" charset="0"/>
                          <a:cs typeface="Calibri" panose="020F0502020204030204" pitchFamily="34" charset="0"/>
                        </a:rPr>
                        <a:t>Implements the Aarhus Convention in the EU, ensuring public access to environmental information held by public authorities.</a:t>
                      </a:r>
                      <a:endParaRPr lang="en-IT" sz="1400" dirty="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r>
                        <a:rPr lang="en-IT" sz="1400" u="sng">
                          <a:effectLst/>
                          <a:latin typeface="Calibri" panose="020F0502020204030204" pitchFamily="34" charset="0"/>
                          <a:cs typeface="Calibri" panose="020F0502020204030204" pitchFamily="34" charset="0"/>
                          <a:hlinkClick r:id="rId11"/>
                        </a:rPr>
                        <a:t>https://eur-lex.europa.eu/eli/dir/2003/4/oj/eng</a:t>
                      </a:r>
                      <a:r>
                        <a:rPr lang="en-IT" sz="1400">
                          <a:effectLst/>
                          <a:latin typeface="Calibri" panose="020F0502020204030204" pitchFamily="34" charset="0"/>
                          <a:cs typeface="Calibri" panose="020F0502020204030204" pitchFamily="34" charset="0"/>
                        </a:rPr>
                        <a:t> (</a:t>
                      </a:r>
                      <a:r>
                        <a:rPr lang="en-IT" sz="1400" u="sng">
                          <a:effectLst/>
                          <a:latin typeface="Calibri" panose="020F0502020204030204" pitchFamily="34" charset="0"/>
                          <a:cs typeface="Calibri" panose="020F0502020204030204" pitchFamily="34" charset="0"/>
                          <a:hlinkClick r:id="rId12"/>
                        </a:rPr>
                        <a:t>EUR-Lex</a:t>
                      </a:r>
                      <a:r>
                        <a:rPr lang="en-IT" sz="1400">
                          <a:effectLst/>
                          <a:latin typeface="Calibri" panose="020F0502020204030204" pitchFamily="34" charset="0"/>
                          <a:cs typeface="Calibri" panose="020F0502020204030204" pitchFamily="34" charset="0"/>
                        </a:rPr>
                        <a:t>)</a:t>
                      </a: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2252608873"/>
                  </a:ext>
                </a:extLst>
              </a:tr>
              <a:tr h="452442">
                <a:tc>
                  <a:txBody>
                    <a:bodyPr/>
                    <a:lstStyle/>
                    <a:p>
                      <a:pPr>
                        <a:buNone/>
                      </a:pPr>
                      <a:r>
                        <a:rPr lang="en-IT" sz="1400" b="1">
                          <a:effectLst/>
                          <a:latin typeface="Calibri" panose="020F0502020204030204" pitchFamily="34" charset="0"/>
                          <a:cs typeface="Calibri" panose="020F0502020204030204" pitchFamily="34" charset="0"/>
                        </a:rPr>
                        <a:t>GDPR (Regulation (EU) 2016/679)</a:t>
                      </a:r>
                      <a:endParaRPr lang="en-IT" sz="140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r>
                        <a:rPr lang="en-GB" sz="1400" dirty="0">
                          <a:latin typeface="Calibri" panose="020F0502020204030204" pitchFamily="34" charset="0"/>
                          <a:cs typeface="Calibri" panose="020F0502020204030204" pitchFamily="34" charset="0"/>
                        </a:rPr>
                        <a:t>While not specifically environmental, this regulation governs the processing of personal data and is relevant for environmental data involving personal information</a:t>
                      </a:r>
                      <a:endParaRPr lang="en-IT" sz="1400" dirty="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r>
                        <a:rPr lang="en-IT" sz="1400" u="sng" dirty="0">
                          <a:effectLst/>
                          <a:latin typeface="Calibri" panose="020F0502020204030204" pitchFamily="34" charset="0"/>
                          <a:cs typeface="Calibri" panose="020F0502020204030204" pitchFamily="34" charset="0"/>
                          <a:hlinkClick r:id="rId13"/>
                        </a:rPr>
                        <a:t>https://eur-lex.europa.eu/eli/reg/2016/679/oj/eng</a:t>
                      </a:r>
                      <a:r>
                        <a:rPr lang="en-IT" sz="1400" dirty="0">
                          <a:effectLst/>
                          <a:latin typeface="Calibri" panose="020F0502020204030204" pitchFamily="34" charset="0"/>
                          <a:cs typeface="Calibri" panose="020F0502020204030204" pitchFamily="34" charset="0"/>
                        </a:rPr>
                        <a:t> (</a:t>
                      </a:r>
                      <a:r>
                        <a:rPr lang="en-IT" sz="1400" u="sng" dirty="0">
                          <a:effectLst/>
                          <a:latin typeface="Calibri" panose="020F0502020204030204" pitchFamily="34" charset="0"/>
                          <a:cs typeface="Calibri" panose="020F0502020204030204" pitchFamily="34" charset="0"/>
                          <a:hlinkClick r:id="rId14"/>
                        </a:rPr>
                        <a:t>EUR-Lex</a:t>
                      </a:r>
                      <a:r>
                        <a:rPr lang="en-IT" sz="1400" dirty="0">
                          <a:effectLst/>
                          <a:latin typeface="Calibri" panose="020F0502020204030204" pitchFamily="34" charset="0"/>
                          <a:cs typeface="Calibri" panose="020F0502020204030204" pitchFamily="34" charset="0"/>
                        </a:rPr>
                        <a:t>)</a:t>
                      </a: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2718797287"/>
                  </a:ext>
                </a:extLst>
              </a:tr>
              <a:tr h="233812">
                <a:tc>
                  <a:txBody>
                    <a:bodyPr/>
                    <a:lstStyle/>
                    <a:p>
                      <a:pPr>
                        <a:buNone/>
                      </a:pPr>
                      <a:r>
                        <a:rPr lang="en-IT" sz="1400" b="1">
                          <a:effectLst/>
                          <a:latin typeface="Calibri" panose="020F0502020204030204" pitchFamily="34" charset="0"/>
                          <a:cs typeface="Calibri" panose="020F0502020204030204" pitchFamily="34" charset="0"/>
                        </a:rPr>
                        <a:t>Open Data Directive (EU) 2019/1024</a:t>
                      </a:r>
                      <a:endParaRPr lang="en-IT" sz="140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Calibri" panose="020F0502020204030204" pitchFamily="34" charset="0"/>
                          <a:cs typeface="Calibri" panose="020F0502020204030204" pitchFamily="34" charset="0"/>
                        </a:rPr>
                        <a:t>Promotes the availability of public sector information (PSI) for reuse, which includes environmental data, and encourages making this data available in open formats.</a:t>
                      </a: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r>
                        <a:rPr lang="en-IT" sz="1400" u="sng">
                          <a:effectLst/>
                          <a:latin typeface="Calibri" panose="020F0502020204030204" pitchFamily="34" charset="0"/>
                          <a:cs typeface="Calibri" panose="020F0502020204030204" pitchFamily="34" charset="0"/>
                          <a:hlinkClick r:id="rId15"/>
                        </a:rPr>
                        <a:t>https://eur-lex.europa.eu/eli/dir/2019/1024/oj/eng</a:t>
                      </a:r>
                      <a:endParaRPr lang="en-IT" sz="140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1231000396"/>
                  </a:ext>
                </a:extLst>
              </a:tr>
              <a:tr h="233812">
                <a:tc>
                  <a:txBody>
                    <a:bodyPr/>
                    <a:lstStyle/>
                    <a:p>
                      <a:pPr>
                        <a:buNone/>
                      </a:pPr>
                      <a:r>
                        <a:rPr lang="en-IT" sz="1400" b="1">
                          <a:effectLst/>
                          <a:latin typeface="Calibri" panose="020F0502020204030204" pitchFamily="34" charset="0"/>
                          <a:cs typeface="Calibri" panose="020F0502020204030204" pitchFamily="34" charset="0"/>
                        </a:rPr>
                        <a:t>Data Governance Act (EU) 2022/868)</a:t>
                      </a:r>
                      <a:endParaRPr lang="en-IT" sz="140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Calibri" panose="020F0502020204030204" pitchFamily="34" charset="0"/>
                          <a:cs typeface="Calibri" panose="020F0502020204030204" pitchFamily="34" charset="0"/>
                        </a:rPr>
                        <a:t>Establishes a framework for data sharing and governance across the EU, including environmental data, to facilitate reuse, promote research and innovation, and ensure responsible data handling.</a:t>
                      </a:r>
                    </a:p>
                    <a:p>
                      <a:pPr>
                        <a:buNone/>
                      </a:pPr>
                      <a:endParaRPr lang="en-IT" sz="1400" dirty="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r>
                        <a:rPr lang="en-IT" sz="1400" u="sng" dirty="0">
                          <a:effectLst/>
                          <a:latin typeface="Calibri" panose="020F0502020204030204" pitchFamily="34" charset="0"/>
                          <a:cs typeface="Calibri" panose="020F0502020204030204" pitchFamily="34" charset="0"/>
                          <a:hlinkClick r:id="rId16"/>
                        </a:rPr>
                        <a:t>https://eur-lex.europa.eu/eli/reg/2022/868/oj/eng</a:t>
                      </a:r>
                      <a:endParaRPr lang="en-IT" sz="1400" dirty="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2560618498"/>
                  </a:ext>
                </a:extLst>
              </a:tr>
            </a:tbl>
          </a:graphicData>
        </a:graphic>
      </p:graphicFrame>
      <p:sp>
        <p:nvSpPr>
          <p:cNvPr id="15" name="Title 1">
            <a:extLst>
              <a:ext uri="{FF2B5EF4-FFF2-40B4-BE49-F238E27FC236}">
                <a16:creationId xmlns:a16="http://schemas.microsoft.com/office/drawing/2014/main" id="{B7458669-34E1-42F2-73F8-0A0DFC026341}"/>
              </a:ext>
            </a:extLst>
          </p:cNvPr>
          <p:cNvSpPr txBox="1">
            <a:spLocks/>
          </p:cNvSpPr>
          <p:nvPr/>
        </p:nvSpPr>
        <p:spPr>
          <a:xfrm>
            <a:off x="990600" y="517525"/>
            <a:ext cx="10515600" cy="1325563"/>
          </a:xfrm>
          <a:prstGeom prst="rect">
            <a:avLst/>
          </a:prstGeom>
        </p:spPr>
        <p:txBody>
          <a:bodyPr spcFirstLastPara="1" vert="horz" lIns="91440" tIns="45720" rIns="91440" bIns="45720" rtlCol="0" anchor="t" anchorCtr="0">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defTabSz="685766">
              <a:spcBef>
                <a:spcPts val="0"/>
              </a:spcBef>
              <a:spcAft>
                <a:spcPts val="600"/>
              </a:spcAft>
            </a:pPr>
            <a:r>
              <a:rPr lang="en-GB" kern="0" dirty="0">
                <a:solidFill>
                  <a:prstClr val="black"/>
                </a:solidFill>
              </a:rPr>
              <a:t>Resources: the EU Regulatory Framework 1/2</a:t>
            </a:r>
            <a:endParaRPr lang="en-GB" kern="0" dirty="0">
              <a:solidFill>
                <a:srgbClr val="E6A112"/>
              </a:solidFill>
            </a:endParaRPr>
          </a:p>
        </p:txBody>
      </p:sp>
    </p:spTree>
    <p:extLst>
      <p:ext uri="{BB962C8B-B14F-4D97-AF65-F5344CB8AC3E}">
        <p14:creationId xmlns:p14="http://schemas.microsoft.com/office/powerpoint/2010/main" val="9103651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0B8F9-9F6D-7E26-4A07-FBE04A9A5238}"/>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51642128-7F2B-FF5F-D2DE-E0A347F517D7}"/>
              </a:ext>
            </a:extLst>
          </p:cNvPr>
          <p:cNvGrpSpPr/>
          <p:nvPr/>
        </p:nvGrpSpPr>
        <p:grpSpPr>
          <a:xfrm>
            <a:off x="9499093" y="0"/>
            <a:ext cx="2692907" cy="1117600"/>
            <a:chOff x="8595360" y="411480"/>
            <a:chExt cx="2727960" cy="914400"/>
          </a:xfrm>
        </p:grpSpPr>
        <p:pic>
          <p:nvPicPr>
            <p:cNvPr id="14" name="Graphic 13" descr="Books on shelf with solid fill">
              <a:extLst>
                <a:ext uri="{FF2B5EF4-FFF2-40B4-BE49-F238E27FC236}">
                  <a16:creationId xmlns:a16="http://schemas.microsoft.com/office/drawing/2014/main" id="{52E9438A-F6C1-7C23-4B5C-A79C41D1EBB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408920" y="411480"/>
              <a:ext cx="914400" cy="914400"/>
            </a:xfrm>
            <a:prstGeom prst="rect">
              <a:avLst/>
            </a:prstGeom>
          </p:spPr>
        </p:pic>
        <p:pic>
          <p:nvPicPr>
            <p:cNvPr id="15" name="Graphic 14" descr="Books on shelf with solid fill">
              <a:extLst>
                <a:ext uri="{FF2B5EF4-FFF2-40B4-BE49-F238E27FC236}">
                  <a16:creationId xmlns:a16="http://schemas.microsoft.com/office/drawing/2014/main" id="{D933415F-9CDB-CD74-6EBA-96E77B6C664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95360" y="411480"/>
              <a:ext cx="914400" cy="914400"/>
            </a:xfrm>
            <a:prstGeom prst="rect">
              <a:avLst/>
            </a:prstGeom>
          </p:spPr>
        </p:pic>
        <p:pic>
          <p:nvPicPr>
            <p:cNvPr id="16" name="Graphic 15" descr="Books on shelf with solid fill">
              <a:extLst>
                <a:ext uri="{FF2B5EF4-FFF2-40B4-BE49-F238E27FC236}">
                  <a16:creationId xmlns:a16="http://schemas.microsoft.com/office/drawing/2014/main" id="{C0FB0D7E-68CE-3A92-3B31-63B54B46E23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311640" y="411480"/>
              <a:ext cx="914400" cy="914400"/>
            </a:xfrm>
            <a:prstGeom prst="rect">
              <a:avLst/>
            </a:prstGeom>
          </p:spPr>
        </p:pic>
        <p:pic>
          <p:nvPicPr>
            <p:cNvPr id="17" name="Graphic 16" descr="Books on shelf with solid fill">
              <a:extLst>
                <a:ext uri="{FF2B5EF4-FFF2-40B4-BE49-F238E27FC236}">
                  <a16:creationId xmlns:a16="http://schemas.microsoft.com/office/drawing/2014/main" id="{90CB0B12-6764-0D09-3A55-767E6F893BB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flipH="1">
              <a:off x="9768840" y="411480"/>
              <a:ext cx="1005840" cy="914400"/>
            </a:xfrm>
            <a:prstGeom prst="rect">
              <a:avLst/>
            </a:prstGeom>
          </p:spPr>
        </p:pic>
        <p:cxnSp>
          <p:nvCxnSpPr>
            <p:cNvPr id="18" name="Straight Connector 17">
              <a:extLst>
                <a:ext uri="{FF2B5EF4-FFF2-40B4-BE49-F238E27FC236}">
                  <a16:creationId xmlns:a16="http://schemas.microsoft.com/office/drawing/2014/main" id="{155F5A68-1D8B-61AB-54B2-25954C9018DE}"/>
                </a:ext>
              </a:extLst>
            </p:cNvPr>
            <p:cNvCxnSpPr>
              <a:cxnSpLocks/>
            </p:cNvCxnSpPr>
            <p:nvPr/>
          </p:nvCxnSpPr>
          <p:spPr>
            <a:xfrm flipH="1">
              <a:off x="8778240" y="1173480"/>
              <a:ext cx="2407920" cy="0"/>
            </a:xfrm>
            <a:prstGeom prst="line">
              <a:avLst/>
            </a:prstGeom>
            <a:ln w="76200">
              <a:solidFill>
                <a:schemeClr val="accent2"/>
              </a:solidFill>
            </a:ln>
          </p:spPr>
          <p:style>
            <a:lnRef idx="2">
              <a:schemeClr val="dk1"/>
            </a:lnRef>
            <a:fillRef idx="0">
              <a:schemeClr val="dk1"/>
            </a:fillRef>
            <a:effectRef idx="1">
              <a:schemeClr val="dk1"/>
            </a:effectRef>
            <a:fontRef idx="minor">
              <a:schemeClr val="tx1"/>
            </a:fontRef>
          </p:style>
        </p:cxnSp>
      </p:grpSp>
      <p:sp>
        <p:nvSpPr>
          <p:cNvPr id="8" name="Title 1">
            <a:extLst>
              <a:ext uri="{FF2B5EF4-FFF2-40B4-BE49-F238E27FC236}">
                <a16:creationId xmlns:a16="http://schemas.microsoft.com/office/drawing/2014/main" id="{E0632B3F-E330-F88E-B94E-A15D93826F63}"/>
              </a:ext>
            </a:extLst>
          </p:cNvPr>
          <p:cNvSpPr txBox="1">
            <a:spLocks/>
          </p:cNvSpPr>
          <p:nvPr/>
        </p:nvSpPr>
        <p:spPr>
          <a:xfrm>
            <a:off x="990600" y="517525"/>
            <a:ext cx="10515600" cy="1325563"/>
          </a:xfrm>
          <a:prstGeom prst="rect">
            <a:avLst/>
          </a:prstGeom>
        </p:spPr>
        <p:txBody>
          <a:bodyPr spcFirstLastPara="1" vert="horz" lIns="91440" tIns="45720" rIns="91440" bIns="45720" rtlCol="0" anchor="t" anchorCtr="0">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defTabSz="685766">
              <a:spcBef>
                <a:spcPts val="0"/>
              </a:spcBef>
              <a:spcAft>
                <a:spcPts val="600"/>
              </a:spcAft>
            </a:pPr>
            <a:r>
              <a:rPr lang="en-GB" kern="0" dirty="0">
                <a:solidFill>
                  <a:prstClr val="black"/>
                </a:solidFill>
              </a:rPr>
              <a:t>Resources: the EU Regulatory Framework 2/2</a:t>
            </a:r>
            <a:endParaRPr lang="en-GB" kern="0" dirty="0">
              <a:solidFill>
                <a:srgbClr val="E6A112"/>
              </a:solidFill>
            </a:endParaRPr>
          </a:p>
        </p:txBody>
      </p:sp>
      <p:graphicFrame>
        <p:nvGraphicFramePr>
          <p:cNvPr id="4" name="Table 3">
            <a:extLst>
              <a:ext uri="{FF2B5EF4-FFF2-40B4-BE49-F238E27FC236}">
                <a16:creationId xmlns:a16="http://schemas.microsoft.com/office/drawing/2014/main" id="{DC0FC9A1-AAD3-D215-5D57-391A7578ADEB}"/>
              </a:ext>
            </a:extLst>
          </p:cNvPr>
          <p:cNvGraphicFramePr>
            <a:graphicFrameLocks noGrp="1"/>
          </p:cNvGraphicFramePr>
          <p:nvPr>
            <p:extLst>
              <p:ext uri="{D42A27DB-BD31-4B8C-83A1-F6EECF244321}">
                <p14:modId xmlns:p14="http://schemas.microsoft.com/office/powerpoint/2010/main" val="2145883491"/>
              </p:ext>
            </p:extLst>
          </p:nvPr>
        </p:nvGraphicFramePr>
        <p:xfrm>
          <a:off x="321735" y="1180306"/>
          <a:ext cx="11683998" cy="4571652"/>
        </p:xfrm>
        <a:graphic>
          <a:graphicData uri="http://schemas.openxmlformats.org/drawingml/2006/table">
            <a:tbl>
              <a:tblPr/>
              <a:tblGrid>
                <a:gridCol w="2438399">
                  <a:extLst>
                    <a:ext uri="{9D8B030D-6E8A-4147-A177-3AD203B41FA5}">
                      <a16:colId xmlns:a16="http://schemas.microsoft.com/office/drawing/2014/main" val="194595005"/>
                    </a:ext>
                  </a:extLst>
                </a:gridCol>
                <a:gridCol w="4504267">
                  <a:extLst>
                    <a:ext uri="{9D8B030D-6E8A-4147-A177-3AD203B41FA5}">
                      <a16:colId xmlns:a16="http://schemas.microsoft.com/office/drawing/2014/main" val="721440106"/>
                    </a:ext>
                  </a:extLst>
                </a:gridCol>
                <a:gridCol w="4741332">
                  <a:extLst>
                    <a:ext uri="{9D8B030D-6E8A-4147-A177-3AD203B41FA5}">
                      <a16:colId xmlns:a16="http://schemas.microsoft.com/office/drawing/2014/main" val="1581212550"/>
                    </a:ext>
                  </a:extLst>
                </a:gridCol>
              </a:tblGrid>
              <a:tr h="452442">
                <a:tc>
                  <a:txBody>
                    <a:bodyPr/>
                    <a:lstStyle/>
                    <a:p>
                      <a:pPr>
                        <a:buNone/>
                      </a:pPr>
                      <a:r>
                        <a:rPr lang="en-IT" sz="1400" b="1" dirty="0">
                          <a:effectLst/>
                          <a:latin typeface="Calibri" panose="020F0502020204030204" pitchFamily="34" charset="0"/>
                          <a:cs typeface="Calibri" panose="020F0502020204030204" pitchFamily="34" charset="0"/>
                        </a:rPr>
                        <a:t>High-Value Datasets Regulation (EU) 2023/138)</a:t>
                      </a:r>
                      <a:endParaRPr lang="en-IT" sz="1400" dirty="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Calibri" panose="020F0502020204030204" pitchFamily="34" charset="0"/>
                          <a:cs typeface="Calibri" panose="020F0502020204030204" pitchFamily="34" charset="0"/>
                        </a:rPr>
                        <a:t>Defines a set of high-value datasets, ensuring their free publication and reusability to boost transparency, innovation, and economic growth across the EU.</a:t>
                      </a: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r>
                        <a:rPr lang="en-IT" sz="1400" u="sng">
                          <a:effectLst/>
                          <a:latin typeface="Calibri" panose="020F0502020204030204" pitchFamily="34" charset="0"/>
                          <a:cs typeface="Calibri" panose="020F0502020204030204" pitchFamily="34" charset="0"/>
                          <a:hlinkClick r:id="rId6"/>
                        </a:rPr>
                        <a:t>https://eur-lex.europa.eu/eli/reg_impl/2023/138/oj/eng</a:t>
                      </a:r>
                      <a:endParaRPr lang="en-IT" sz="140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3440663520"/>
                  </a:ext>
                </a:extLst>
              </a:tr>
              <a:tr h="233812">
                <a:tc>
                  <a:txBody>
                    <a:bodyPr/>
                    <a:lstStyle/>
                    <a:p>
                      <a:pPr>
                        <a:buNone/>
                      </a:pPr>
                      <a:r>
                        <a:rPr lang="en-IT" sz="1400" b="1">
                          <a:effectLst/>
                          <a:latin typeface="Calibri" panose="020F0502020204030204" pitchFamily="34" charset="0"/>
                          <a:cs typeface="Calibri" panose="020F0502020204030204" pitchFamily="34" charset="0"/>
                        </a:rPr>
                        <a:t>Data Act (EU) 2023/2854)</a:t>
                      </a:r>
                      <a:endParaRPr lang="en-IT" sz="140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r>
                        <a:rPr lang="en-GB" sz="1400" dirty="0">
                          <a:latin typeface="Calibri" panose="020F0502020204030204" pitchFamily="34" charset="0"/>
                          <a:cs typeface="Calibri" panose="020F0502020204030204" pitchFamily="34" charset="0"/>
                        </a:rPr>
                        <a:t>Entered into force on January 11, 2024, applies from September 12, 2025, fostering digital innovation in the EU and facilitating data sharing and access, including for environmental data</a:t>
                      </a:r>
                      <a:endParaRPr lang="en-IT" sz="1400" dirty="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r>
                        <a:rPr lang="en-IT" sz="1400" u="sng">
                          <a:effectLst/>
                          <a:latin typeface="Calibri" panose="020F0502020204030204" pitchFamily="34" charset="0"/>
                          <a:cs typeface="Calibri" panose="020F0502020204030204" pitchFamily="34" charset="0"/>
                          <a:hlinkClick r:id="rId7"/>
                        </a:rPr>
                        <a:t>https://eur-lex.europa.eu/eli/reg/2023/2854/oj/eng</a:t>
                      </a:r>
                      <a:endParaRPr lang="en-IT" sz="140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881611503"/>
                  </a:ext>
                </a:extLst>
              </a:tr>
              <a:tr h="233812">
                <a:tc>
                  <a:txBody>
                    <a:bodyPr/>
                    <a:lstStyle/>
                    <a:p>
                      <a:pPr>
                        <a:buNone/>
                      </a:pPr>
                      <a:r>
                        <a:rPr lang="en-IT" sz="1400" b="1">
                          <a:effectLst/>
                          <a:latin typeface="Calibri" panose="020F0502020204030204" pitchFamily="34" charset="0"/>
                          <a:cs typeface="Calibri" panose="020F0502020204030204" pitchFamily="34" charset="0"/>
                        </a:rPr>
                        <a:t>Interoperable Europe Act (EU) 2024/903)</a:t>
                      </a:r>
                      <a:endParaRPr lang="en-IT" sz="140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r>
                        <a:rPr lang="en-GB" sz="1400" b="0" dirty="0">
                          <a:latin typeface="Calibri" panose="020F0502020204030204" pitchFamily="34" charset="0"/>
                          <a:cs typeface="Calibri" panose="020F0502020204030204" pitchFamily="34" charset="0"/>
                        </a:rPr>
                        <a:t>Establishes measures to enhance cross-border interoperability of digital public services across the EU, promoting seamless data exchange and cooperation among public administrations</a:t>
                      </a:r>
                      <a:endParaRPr lang="en-IT" sz="1400" b="0" dirty="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r>
                        <a:rPr lang="en-IT" sz="1400" u="sng" dirty="0">
                          <a:effectLst/>
                          <a:latin typeface="Calibri" panose="020F0502020204030204" pitchFamily="34" charset="0"/>
                          <a:cs typeface="Calibri" panose="020F0502020204030204" pitchFamily="34" charset="0"/>
                          <a:hlinkClick r:id="rId8"/>
                        </a:rPr>
                        <a:t>https://eur-lex.europa.eu/eli/reg/2024/903/oj/eng</a:t>
                      </a:r>
                      <a:endParaRPr lang="en-IT" sz="1400" dirty="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33648079"/>
                  </a:ext>
                </a:extLst>
              </a:tr>
              <a:tr h="233812">
                <a:tc>
                  <a:txBody>
                    <a:bodyPr/>
                    <a:lstStyle/>
                    <a:p>
                      <a:pPr>
                        <a:buNone/>
                      </a:pPr>
                      <a:r>
                        <a:rPr lang="en-IT" sz="1400" b="1">
                          <a:effectLst/>
                          <a:latin typeface="Calibri" panose="020F0502020204030204" pitchFamily="34" charset="0"/>
                          <a:cs typeface="Calibri" panose="020F0502020204030204" pitchFamily="34" charset="0"/>
                        </a:rPr>
                        <a:t>AI Act (EU) 2024/1689)</a:t>
                      </a:r>
                      <a:endParaRPr lang="en-IT" sz="140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latin typeface="Calibri" panose="020F0502020204030204" pitchFamily="34" charset="0"/>
                          <a:cs typeface="Calibri" panose="020F0502020204030204" pitchFamily="34" charset="0"/>
                        </a:rPr>
                        <a:t>lays down harmonized rules on artificial intelligence– phased application, </a:t>
                      </a:r>
                      <a:r>
                        <a:rPr lang="en-IT" sz="1400" b="0" dirty="0">
                          <a:latin typeface="Calibri" panose="020F0502020204030204" pitchFamily="34" charset="0"/>
                          <a:cs typeface="Calibri" panose="020F0502020204030204" pitchFamily="34" charset="0"/>
                        </a:rPr>
                        <a:t> some rules already apply, most from 2 Aug 2026.</a:t>
                      </a:r>
                      <a:endParaRPr lang="en-GB" sz="1400" b="0" dirty="0">
                        <a:latin typeface="Calibri" panose="020F0502020204030204" pitchFamily="34" charset="0"/>
                        <a:cs typeface="Calibri" panose="020F0502020204030204" pitchFamily="34" charset="0"/>
                      </a:endParaRPr>
                    </a:p>
                    <a:p>
                      <a:pPr>
                        <a:buNone/>
                      </a:pPr>
                      <a:endParaRPr lang="en-IT" sz="1400" b="0" dirty="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r>
                        <a:rPr lang="en-IT" sz="1400" u="sng" dirty="0">
                          <a:effectLst/>
                          <a:latin typeface="Calibri" panose="020F0502020204030204" pitchFamily="34" charset="0"/>
                          <a:cs typeface="Calibri" panose="020F0502020204030204" pitchFamily="34" charset="0"/>
                          <a:hlinkClick r:id="rId9"/>
                        </a:rPr>
                        <a:t>https://eur-lex.europa.eu/eli/reg/2024/1689/oj/eng</a:t>
                      </a:r>
                      <a:endParaRPr lang="en-IT" sz="1400" dirty="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4145363159"/>
                  </a:ext>
                </a:extLst>
              </a:tr>
              <a:tr h="233812">
                <a:tc>
                  <a:txBody>
                    <a:bodyPr/>
                    <a:lstStyle/>
                    <a:p>
                      <a:pPr>
                        <a:buNone/>
                      </a:pPr>
                      <a:r>
                        <a:rPr lang="en-IT" sz="1400" b="1">
                          <a:effectLst/>
                          <a:latin typeface="Calibri" panose="020F0502020204030204" pitchFamily="34" charset="0"/>
                          <a:cs typeface="Calibri" panose="020F0502020204030204" pitchFamily="34" charset="0"/>
                        </a:rPr>
                        <a:t>Database Directive (96/9/EC)</a:t>
                      </a:r>
                      <a:endParaRPr lang="en-IT" sz="140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latin typeface="Calibri" panose="020F0502020204030204" pitchFamily="34" charset="0"/>
                          <a:cs typeface="Calibri" panose="020F0502020204030204" pitchFamily="34" charset="0"/>
                        </a:rPr>
                        <a:t>Provides legal protection for databases through copyright and sui generis rights, safeguarding against unauthorized extraction and reuse of substantial parts of databases.</a:t>
                      </a: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r>
                        <a:rPr lang="en-IT" sz="1400" u="sng" dirty="0">
                          <a:effectLst/>
                          <a:latin typeface="Calibri" panose="020F0502020204030204" pitchFamily="34" charset="0"/>
                          <a:cs typeface="Calibri" panose="020F0502020204030204" pitchFamily="34" charset="0"/>
                          <a:hlinkClick r:id="rId10"/>
                        </a:rPr>
                        <a:t>https://eur-lex.europa.eu/eli/dir/1996/9/oj/eng</a:t>
                      </a:r>
                      <a:endParaRPr lang="en-IT" sz="1400" dirty="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2243106202"/>
                  </a:ext>
                </a:extLst>
              </a:tr>
              <a:tr h="233812">
                <a:tc>
                  <a:txBody>
                    <a:bodyPr/>
                    <a:lstStyle/>
                    <a:p>
                      <a:pPr>
                        <a:buNone/>
                      </a:pPr>
                      <a:r>
                        <a:rPr lang="en-IT" sz="1400" b="1">
                          <a:effectLst/>
                          <a:latin typeface="Calibri" panose="020F0502020204030204" pitchFamily="34" charset="0"/>
                          <a:cs typeface="Calibri" panose="020F0502020204030204" pitchFamily="34" charset="0"/>
                        </a:rPr>
                        <a:t>Software Directive (2009/24/EC)</a:t>
                      </a:r>
                      <a:endParaRPr lang="en-IT" sz="140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r>
                        <a:rPr lang="en-GB" sz="1400" b="0" dirty="0">
                          <a:latin typeface="Calibri" panose="020F0502020204030204" pitchFamily="34" charset="0"/>
                          <a:cs typeface="Calibri" panose="020F0502020204030204" pitchFamily="34" charset="0"/>
                        </a:rPr>
                        <a:t>Provides legal protection for computer programs, ensuring that software, including those used for environmental data management, is protected under EU copyright law.</a:t>
                      </a:r>
                      <a:endParaRPr lang="en-IT" sz="1400" b="0" dirty="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r>
                        <a:rPr lang="en-IT" sz="1400" u="sng" dirty="0">
                          <a:effectLst/>
                          <a:latin typeface="Calibri" panose="020F0502020204030204" pitchFamily="34" charset="0"/>
                          <a:cs typeface="Calibri" panose="020F0502020204030204" pitchFamily="34" charset="0"/>
                          <a:hlinkClick r:id="rId11"/>
                        </a:rPr>
                        <a:t>https://eur-lex.europa.eu/eli/dir/2009/24/oj/eng</a:t>
                      </a:r>
                      <a:endParaRPr lang="en-IT" sz="1400" dirty="0">
                        <a:effectLst/>
                        <a:latin typeface="Calibri" panose="020F0502020204030204" pitchFamily="34" charset="0"/>
                        <a:cs typeface="Calibri" panose="020F0502020204030204" pitchFamily="34" charset="0"/>
                      </a:endParaRPr>
                    </a:p>
                  </a:txBody>
                  <a:tcPr marL="37957" marR="37957" marT="7591" marB="7591">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3960469214"/>
                  </a:ext>
                </a:extLst>
              </a:tr>
            </a:tbl>
          </a:graphicData>
        </a:graphic>
      </p:graphicFrame>
    </p:spTree>
    <p:extLst>
      <p:ext uri="{BB962C8B-B14F-4D97-AF65-F5344CB8AC3E}">
        <p14:creationId xmlns:p14="http://schemas.microsoft.com/office/powerpoint/2010/main" val="6257597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1A28E-E46A-F6D7-DDD8-1AB027D030FF}"/>
              </a:ext>
            </a:extLst>
          </p:cNvPr>
          <p:cNvSpPr>
            <a:spLocks noGrp="1"/>
          </p:cNvSpPr>
          <p:nvPr>
            <p:ph type="title"/>
          </p:nvPr>
        </p:nvSpPr>
        <p:spPr/>
        <p:txBody>
          <a:bodyPr/>
          <a:lstStyle/>
          <a:p>
            <a:r>
              <a:rPr lang="it-IT" dirty="0" err="1"/>
              <a:t>Resources</a:t>
            </a:r>
            <a:r>
              <a:rPr lang="it-IT" dirty="0"/>
              <a:t>: </a:t>
            </a:r>
            <a:r>
              <a:rPr lang="it-IT" dirty="0" err="1"/>
              <a:t>other</a:t>
            </a:r>
            <a:r>
              <a:rPr lang="it-IT" dirty="0"/>
              <a:t> </a:t>
            </a:r>
            <a:r>
              <a:rPr lang="it-IT" dirty="0" err="1"/>
              <a:t>references</a:t>
            </a:r>
            <a:endParaRPr lang="it-IT" dirty="0"/>
          </a:p>
        </p:txBody>
      </p:sp>
      <p:graphicFrame>
        <p:nvGraphicFramePr>
          <p:cNvPr id="4" name="Content Placeholder 3">
            <a:extLst>
              <a:ext uri="{FF2B5EF4-FFF2-40B4-BE49-F238E27FC236}">
                <a16:creationId xmlns:a16="http://schemas.microsoft.com/office/drawing/2014/main" id="{80BFDE8A-A4CE-0648-4B05-7BC9B3563BEC}"/>
              </a:ext>
            </a:extLst>
          </p:cNvPr>
          <p:cNvGraphicFramePr>
            <a:graphicFrameLocks noGrp="1"/>
          </p:cNvGraphicFramePr>
          <p:nvPr>
            <p:ph idx="1"/>
            <p:extLst>
              <p:ext uri="{D42A27DB-BD31-4B8C-83A1-F6EECF244321}">
                <p14:modId xmlns:p14="http://schemas.microsoft.com/office/powerpoint/2010/main" val="366151850"/>
              </p:ext>
            </p:extLst>
          </p:nvPr>
        </p:nvGraphicFramePr>
        <p:xfrm>
          <a:off x="321733" y="2401094"/>
          <a:ext cx="11497733" cy="2377440"/>
        </p:xfrm>
        <a:graphic>
          <a:graphicData uri="http://schemas.openxmlformats.org/drawingml/2006/table">
            <a:tbl>
              <a:tblPr/>
              <a:tblGrid>
                <a:gridCol w="4304707">
                  <a:extLst>
                    <a:ext uri="{9D8B030D-6E8A-4147-A177-3AD203B41FA5}">
                      <a16:colId xmlns:a16="http://schemas.microsoft.com/office/drawing/2014/main" val="1181048163"/>
                    </a:ext>
                  </a:extLst>
                </a:gridCol>
                <a:gridCol w="7193026">
                  <a:extLst>
                    <a:ext uri="{9D8B030D-6E8A-4147-A177-3AD203B41FA5}">
                      <a16:colId xmlns:a16="http://schemas.microsoft.com/office/drawing/2014/main" val="2671255713"/>
                    </a:ext>
                  </a:extLst>
                </a:gridCol>
              </a:tblGrid>
              <a:tr h="0">
                <a:tc>
                  <a:txBody>
                    <a:bodyPr/>
                    <a:lstStyle/>
                    <a:p>
                      <a:pPr>
                        <a:buNone/>
                      </a:pPr>
                      <a:endParaRPr lang="en-IT" dirty="0"/>
                    </a:p>
                  </a:txBody>
                  <a:tcPr anchor="ctr">
                    <a:lnL>
                      <a:noFill/>
                    </a:lnL>
                    <a:lnR>
                      <a:noFill/>
                    </a:lnR>
                    <a:lnT>
                      <a:noFill/>
                    </a:lnT>
                    <a:lnB>
                      <a:noFill/>
                    </a:lnB>
                    <a:noFill/>
                  </a:tcPr>
                </a:tc>
                <a:tc>
                  <a:txBody>
                    <a:bodyPr/>
                    <a:lstStyle/>
                    <a:p>
                      <a:pPr>
                        <a:buNone/>
                      </a:pPr>
                      <a:endParaRPr lang="en-IT" dirty="0"/>
                    </a:p>
                  </a:txBody>
                  <a:tcPr anchor="ctr">
                    <a:lnL>
                      <a:noFill/>
                    </a:lnL>
                    <a:lnR>
                      <a:noFill/>
                    </a:lnR>
                    <a:lnT>
                      <a:noFill/>
                    </a:lnT>
                    <a:lnB>
                      <a:noFill/>
                    </a:lnB>
                    <a:noFill/>
                  </a:tcPr>
                </a:tc>
                <a:extLst>
                  <a:ext uri="{0D108BD9-81ED-4DB2-BD59-A6C34878D82A}">
                    <a16:rowId xmlns:a16="http://schemas.microsoft.com/office/drawing/2014/main" val="553514677"/>
                  </a:ext>
                </a:extLst>
              </a:tr>
              <a:tr h="0">
                <a:tc>
                  <a:txBody>
                    <a:bodyPr/>
                    <a:lstStyle/>
                    <a:p>
                      <a:pPr>
                        <a:buNone/>
                      </a:pPr>
                      <a:r>
                        <a:rPr lang="en-IT" b="1"/>
                        <a:t>European Data Strategy</a:t>
                      </a:r>
                      <a:endParaRPr lang="en-IT"/>
                    </a:p>
                  </a:txBody>
                  <a:tcPr anchor="ctr">
                    <a:lnL>
                      <a:noFill/>
                    </a:lnL>
                    <a:lnR>
                      <a:noFill/>
                    </a:lnR>
                    <a:lnT>
                      <a:noFill/>
                    </a:lnT>
                    <a:lnB>
                      <a:noFill/>
                    </a:lnB>
                    <a:noFill/>
                  </a:tcPr>
                </a:tc>
                <a:tc>
                  <a:txBody>
                    <a:bodyPr/>
                    <a:lstStyle/>
                    <a:p>
                      <a:pPr>
                        <a:buNone/>
                      </a:pPr>
                      <a:r>
                        <a:rPr lang="en-IT">
                          <a:hlinkClick r:id="rId2"/>
                        </a:rPr>
                        <a:t>https://digital-strategy.ec.europa.eu/en/policies/strategy-data</a:t>
                      </a:r>
                      <a:endParaRPr lang="en-IT"/>
                    </a:p>
                  </a:txBody>
                  <a:tcPr anchor="ctr">
                    <a:lnL>
                      <a:noFill/>
                    </a:lnL>
                    <a:lnR>
                      <a:noFill/>
                    </a:lnR>
                    <a:lnT>
                      <a:noFill/>
                    </a:lnT>
                    <a:lnB>
                      <a:noFill/>
                    </a:lnB>
                    <a:noFill/>
                  </a:tcPr>
                </a:tc>
                <a:extLst>
                  <a:ext uri="{0D108BD9-81ED-4DB2-BD59-A6C34878D82A}">
                    <a16:rowId xmlns:a16="http://schemas.microsoft.com/office/drawing/2014/main" val="1589081696"/>
                  </a:ext>
                </a:extLst>
              </a:tr>
              <a:tr h="0">
                <a:tc>
                  <a:txBody>
                    <a:bodyPr/>
                    <a:lstStyle/>
                    <a:p>
                      <a:pPr>
                        <a:buNone/>
                      </a:pPr>
                      <a:r>
                        <a:rPr lang="en-IT" b="1"/>
                        <a:t>Horizon Europe Open Science requirements</a:t>
                      </a:r>
                      <a:endParaRPr lang="en-IT"/>
                    </a:p>
                  </a:txBody>
                  <a:tcPr anchor="ctr">
                    <a:lnL>
                      <a:noFill/>
                    </a:lnL>
                    <a:lnR>
                      <a:noFill/>
                    </a:lnR>
                    <a:lnT>
                      <a:noFill/>
                    </a:lnT>
                    <a:lnB>
                      <a:noFill/>
                    </a:lnB>
                    <a:noFill/>
                  </a:tcPr>
                </a:tc>
                <a:tc>
                  <a:txBody>
                    <a:bodyPr/>
                    <a:lstStyle/>
                    <a:p>
                      <a:pPr>
                        <a:buNone/>
                      </a:pPr>
                      <a:r>
                        <a:rPr lang="en-IT">
                          <a:hlinkClick r:id="rId3"/>
                        </a:rPr>
                        <a:t>https://research-and-innovation.ec.europa.eu/strategy/strategy-research-and-innovation/our-digital-future/open-science_en</a:t>
                      </a:r>
                      <a:endParaRPr lang="en-IT"/>
                    </a:p>
                  </a:txBody>
                  <a:tcPr anchor="ctr">
                    <a:lnL>
                      <a:noFill/>
                    </a:lnL>
                    <a:lnR>
                      <a:noFill/>
                    </a:lnR>
                    <a:lnT>
                      <a:noFill/>
                    </a:lnT>
                    <a:lnB>
                      <a:noFill/>
                    </a:lnB>
                    <a:noFill/>
                  </a:tcPr>
                </a:tc>
                <a:extLst>
                  <a:ext uri="{0D108BD9-81ED-4DB2-BD59-A6C34878D82A}">
                    <a16:rowId xmlns:a16="http://schemas.microsoft.com/office/drawing/2014/main" val="766746371"/>
                  </a:ext>
                </a:extLst>
              </a:tr>
              <a:tr h="0">
                <a:tc>
                  <a:txBody>
                    <a:bodyPr/>
                    <a:lstStyle/>
                    <a:p>
                      <a:pPr>
                        <a:buNone/>
                      </a:pPr>
                      <a:r>
                        <a:rPr lang="en-IT" b="1"/>
                        <a:t>EOSC (European Open Science Cloud)</a:t>
                      </a:r>
                      <a:endParaRPr lang="en-IT"/>
                    </a:p>
                  </a:txBody>
                  <a:tcPr anchor="ctr">
                    <a:lnL>
                      <a:noFill/>
                    </a:lnL>
                    <a:lnR>
                      <a:noFill/>
                    </a:lnR>
                    <a:lnT>
                      <a:noFill/>
                    </a:lnT>
                    <a:lnB>
                      <a:noFill/>
                    </a:lnB>
                    <a:noFill/>
                  </a:tcPr>
                </a:tc>
                <a:tc>
                  <a:txBody>
                    <a:bodyPr/>
                    <a:lstStyle/>
                    <a:p>
                      <a:pPr>
                        <a:buNone/>
                      </a:pPr>
                      <a:r>
                        <a:rPr lang="en-IT">
                          <a:hlinkClick r:id="rId4"/>
                        </a:rPr>
                        <a:t>https://eosc.eu</a:t>
                      </a:r>
                      <a:endParaRPr lang="en-IT"/>
                    </a:p>
                  </a:txBody>
                  <a:tcPr anchor="ctr">
                    <a:lnL>
                      <a:noFill/>
                    </a:lnL>
                    <a:lnR>
                      <a:noFill/>
                    </a:lnR>
                    <a:lnT>
                      <a:noFill/>
                    </a:lnT>
                    <a:lnB>
                      <a:noFill/>
                    </a:lnB>
                    <a:noFill/>
                  </a:tcPr>
                </a:tc>
                <a:extLst>
                  <a:ext uri="{0D108BD9-81ED-4DB2-BD59-A6C34878D82A}">
                    <a16:rowId xmlns:a16="http://schemas.microsoft.com/office/drawing/2014/main" val="3619490983"/>
                  </a:ext>
                </a:extLst>
              </a:tr>
              <a:tr h="0">
                <a:tc>
                  <a:txBody>
                    <a:bodyPr/>
                    <a:lstStyle/>
                    <a:p>
                      <a:pPr>
                        <a:buNone/>
                      </a:pPr>
                      <a:r>
                        <a:rPr lang="en-IT" b="1"/>
                        <a:t>Aarhus Convention</a:t>
                      </a:r>
                      <a:endParaRPr lang="en-IT"/>
                    </a:p>
                  </a:txBody>
                  <a:tcPr anchor="ctr">
                    <a:lnL>
                      <a:noFill/>
                    </a:lnL>
                    <a:lnR>
                      <a:noFill/>
                    </a:lnR>
                    <a:lnT>
                      <a:noFill/>
                    </a:lnT>
                    <a:lnB>
                      <a:noFill/>
                    </a:lnB>
                    <a:noFill/>
                  </a:tcPr>
                </a:tc>
                <a:tc>
                  <a:txBody>
                    <a:bodyPr/>
                    <a:lstStyle/>
                    <a:p>
                      <a:pPr>
                        <a:buNone/>
                      </a:pPr>
                      <a:r>
                        <a:rPr lang="en-IT" dirty="0">
                          <a:hlinkClick r:id="rId5"/>
                        </a:rPr>
                        <a:t>https://unece.org/environment-policy/public-participation/aarhus-convention/introduction</a:t>
                      </a:r>
                      <a:endParaRPr lang="en-IT" dirty="0"/>
                    </a:p>
                  </a:txBody>
                  <a:tcPr anchor="ctr">
                    <a:lnL>
                      <a:noFill/>
                    </a:lnL>
                    <a:lnR>
                      <a:noFill/>
                    </a:lnR>
                    <a:lnT>
                      <a:noFill/>
                    </a:lnT>
                    <a:lnB>
                      <a:noFill/>
                    </a:lnB>
                    <a:noFill/>
                  </a:tcPr>
                </a:tc>
                <a:extLst>
                  <a:ext uri="{0D108BD9-81ED-4DB2-BD59-A6C34878D82A}">
                    <a16:rowId xmlns:a16="http://schemas.microsoft.com/office/drawing/2014/main" val="4216519892"/>
                  </a:ext>
                </a:extLst>
              </a:tr>
            </a:tbl>
          </a:graphicData>
        </a:graphic>
      </p:graphicFrame>
      <p:grpSp>
        <p:nvGrpSpPr>
          <p:cNvPr id="12" name="Group 11">
            <a:extLst>
              <a:ext uri="{FF2B5EF4-FFF2-40B4-BE49-F238E27FC236}">
                <a16:creationId xmlns:a16="http://schemas.microsoft.com/office/drawing/2014/main" id="{521039D1-706C-8D5A-41C5-0581C27167D5}"/>
              </a:ext>
            </a:extLst>
          </p:cNvPr>
          <p:cNvGrpSpPr/>
          <p:nvPr/>
        </p:nvGrpSpPr>
        <p:grpSpPr>
          <a:xfrm>
            <a:off x="9499093" y="0"/>
            <a:ext cx="2692907" cy="1117600"/>
            <a:chOff x="8595360" y="411480"/>
            <a:chExt cx="2727960" cy="914400"/>
          </a:xfrm>
        </p:grpSpPr>
        <p:pic>
          <p:nvPicPr>
            <p:cNvPr id="13" name="Graphic 12" descr="Books on shelf with solid fill">
              <a:extLst>
                <a:ext uri="{FF2B5EF4-FFF2-40B4-BE49-F238E27FC236}">
                  <a16:creationId xmlns:a16="http://schemas.microsoft.com/office/drawing/2014/main" id="{FECBA450-F5A2-4B2C-66ED-40954B653EF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408920" y="411480"/>
              <a:ext cx="914400" cy="914400"/>
            </a:xfrm>
            <a:prstGeom prst="rect">
              <a:avLst/>
            </a:prstGeom>
          </p:spPr>
        </p:pic>
        <p:pic>
          <p:nvPicPr>
            <p:cNvPr id="14" name="Graphic 13" descr="Books on shelf with solid fill">
              <a:extLst>
                <a:ext uri="{FF2B5EF4-FFF2-40B4-BE49-F238E27FC236}">
                  <a16:creationId xmlns:a16="http://schemas.microsoft.com/office/drawing/2014/main" id="{50369BC7-D968-E421-AB2A-1F088800169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595360" y="411480"/>
              <a:ext cx="914400" cy="914400"/>
            </a:xfrm>
            <a:prstGeom prst="rect">
              <a:avLst/>
            </a:prstGeom>
          </p:spPr>
        </p:pic>
        <p:pic>
          <p:nvPicPr>
            <p:cNvPr id="15" name="Graphic 14" descr="Books on shelf with solid fill">
              <a:extLst>
                <a:ext uri="{FF2B5EF4-FFF2-40B4-BE49-F238E27FC236}">
                  <a16:creationId xmlns:a16="http://schemas.microsoft.com/office/drawing/2014/main" id="{59ADFB62-776B-C48C-C78E-BF143EA5242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311640" y="411480"/>
              <a:ext cx="914400" cy="914400"/>
            </a:xfrm>
            <a:prstGeom prst="rect">
              <a:avLst/>
            </a:prstGeom>
          </p:spPr>
        </p:pic>
        <p:pic>
          <p:nvPicPr>
            <p:cNvPr id="16" name="Graphic 15" descr="Books on shelf with solid fill">
              <a:extLst>
                <a:ext uri="{FF2B5EF4-FFF2-40B4-BE49-F238E27FC236}">
                  <a16:creationId xmlns:a16="http://schemas.microsoft.com/office/drawing/2014/main" id="{F7F5E4AB-6F6D-74E6-CBFC-64083E559AAE}"/>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flipH="1">
              <a:off x="9768840" y="411480"/>
              <a:ext cx="1005840" cy="914400"/>
            </a:xfrm>
            <a:prstGeom prst="rect">
              <a:avLst/>
            </a:prstGeom>
          </p:spPr>
        </p:pic>
        <p:cxnSp>
          <p:nvCxnSpPr>
            <p:cNvPr id="17" name="Straight Connector 16">
              <a:extLst>
                <a:ext uri="{FF2B5EF4-FFF2-40B4-BE49-F238E27FC236}">
                  <a16:creationId xmlns:a16="http://schemas.microsoft.com/office/drawing/2014/main" id="{10C91214-06DB-5905-17E3-D89546FC99B0}"/>
                </a:ext>
              </a:extLst>
            </p:cNvPr>
            <p:cNvCxnSpPr>
              <a:cxnSpLocks/>
            </p:cNvCxnSpPr>
            <p:nvPr/>
          </p:nvCxnSpPr>
          <p:spPr>
            <a:xfrm flipH="1">
              <a:off x="8778240" y="1173480"/>
              <a:ext cx="2407920" cy="0"/>
            </a:xfrm>
            <a:prstGeom prst="line">
              <a:avLst/>
            </a:prstGeom>
            <a:ln w="76200">
              <a:solidFill>
                <a:schemeClr val="accent2"/>
              </a:solidFill>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631447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1340949" name="Titolo 1"/>
          <p:cNvSpPr>
            <a:spLocks noGrp="1"/>
          </p:cNvSpPr>
          <p:nvPr/>
        </p:nvSpPr>
        <p:spPr bwMode="auto">
          <a:xfrm>
            <a:off x="1760539" y="834437"/>
            <a:ext cx="8612549" cy="622526"/>
          </a:xfrm>
        </p:spPr>
        <p:txBody>
          <a:bodyPr vertOverflow="overflow" horzOverflow="overflow" vert="horz" wrap="square" lIns="0" tIns="0" rIns="0" bIns="0" numCol="1" spcCol="0" rtlCol="0" fromWordArt="0" anchor="b" anchorCtr="0" forceAA="0" compatLnSpc="0">
            <a:noAutofit/>
          </a:bodyPr>
          <a:lstStyle>
            <a:lvl1pPr algn="l" defTabSz="914353">
              <a:lnSpc>
                <a:spcPct val="90000"/>
              </a:lnSpc>
              <a:spcBef>
                <a:spcPts val="0"/>
              </a:spcBef>
              <a:buNone/>
              <a:defRPr sz="4400">
                <a:solidFill>
                  <a:schemeClr val="tx1"/>
                </a:solidFill>
                <a:latin typeface="+mj-lt"/>
                <a:ea typeface="+mj-ea"/>
                <a:cs typeface="+mj-cs"/>
              </a:defRPr>
            </a:lvl1pPr>
          </a:lstStyle>
          <a:p>
            <a:pPr>
              <a:defRPr/>
            </a:pPr>
            <a:endParaRPr lang="en-GB" sz="2850" noProof="0" dirty="0">
              <a:latin typeface="Quicksand Bold"/>
              <a:cs typeface="Quicksand Bold"/>
            </a:endParaRPr>
          </a:p>
        </p:txBody>
      </p:sp>
      <p:sp>
        <p:nvSpPr>
          <p:cNvPr id="2" name="TextBox 1">
            <a:extLst>
              <a:ext uri="{FF2B5EF4-FFF2-40B4-BE49-F238E27FC236}">
                <a16:creationId xmlns:a16="http://schemas.microsoft.com/office/drawing/2014/main" id="{798268AA-42AB-8541-874F-EDDB10B89CAD}"/>
              </a:ext>
            </a:extLst>
          </p:cNvPr>
          <p:cNvSpPr txBox="1"/>
          <p:nvPr/>
        </p:nvSpPr>
        <p:spPr bwMode="auto">
          <a:xfrm>
            <a:off x="838200" y="5904780"/>
            <a:ext cx="9384236" cy="237566"/>
          </a:xfrm>
          <a:prstGeom prst="rect">
            <a:avLst/>
          </a:prstGeom>
          <a:solidFill>
            <a:schemeClr val="bg1"/>
          </a:solidFill>
        </p:spPr>
        <p:txBody>
          <a:bodyPr vertOverflow="overflow" horzOverflow="overflow" vert="horz" wrap="square" lIns="68580" tIns="34290" rIns="68580" bIns="34290" numCol="1" spcCol="0" rtlCol="0" fromWordArt="0" anchor="t" anchorCtr="0" forceAA="0" compatLnSpc="0">
            <a:spAutoFit/>
          </a:bodyPr>
          <a:lstStyle>
            <a:defPPr>
              <a:defRPr lang="en-GB"/>
            </a:defPPr>
            <a:lvl1pPr>
              <a:defRPr sz="1000" i="0">
                <a:latin typeface="Quicksand Medium"/>
                <a:ea typeface="Quicksand Medium"/>
                <a:cs typeface="Quicksand Medium"/>
              </a:defRPr>
            </a:lvl1pPr>
          </a:lstStyle>
          <a:p>
            <a:r>
              <a:rPr lang="en-GB" sz="1050" noProof="0" dirty="0"/>
              <a:t>Adapted from: Data Governance and Legislative Strategies for FAIR Research - </a:t>
            </a:r>
            <a:r>
              <a:rPr lang="en-GB" sz="1050" noProof="0" dirty="0" err="1"/>
              <a:t>Brizioli</a:t>
            </a:r>
            <a:r>
              <a:rPr lang="en-GB" sz="1050" noProof="0" dirty="0"/>
              <a:t>, S., </a:t>
            </a:r>
            <a:r>
              <a:rPr lang="en-GB" sz="1050" noProof="0" dirty="0" err="1"/>
              <a:t>Cacciaguerra</a:t>
            </a:r>
            <a:r>
              <a:rPr lang="en-GB" sz="1050" noProof="0" dirty="0"/>
              <a:t>, S., </a:t>
            </a:r>
            <a:r>
              <a:rPr lang="en-GB" sz="1050" noProof="0" dirty="0" err="1"/>
              <a:t>Colcelli</a:t>
            </a:r>
            <a:r>
              <a:rPr lang="en-GB" sz="1050" noProof="0" dirty="0"/>
              <a:t>, V., </a:t>
            </a:r>
            <a:r>
              <a:rPr lang="en-GB" sz="1050" noProof="0" dirty="0" err="1"/>
              <a:t>Locati</a:t>
            </a:r>
            <a:r>
              <a:rPr lang="en-GB" sz="1050" noProof="0" dirty="0"/>
              <a:t>, M., </a:t>
            </a:r>
            <a:r>
              <a:rPr lang="en-GB" sz="1050" noProof="0" dirty="0" err="1"/>
              <a:t>Schirru</a:t>
            </a:r>
            <a:r>
              <a:rPr lang="en-GB" sz="1050" noProof="0" dirty="0"/>
              <a:t> L., 2024 </a:t>
            </a:r>
          </a:p>
        </p:txBody>
      </p:sp>
      <p:sp>
        <p:nvSpPr>
          <p:cNvPr id="4" name="Title 3">
            <a:extLst>
              <a:ext uri="{FF2B5EF4-FFF2-40B4-BE49-F238E27FC236}">
                <a16:creationId xmlns:a16="http://schemas.microsoft.com/office/drawing/2014/main" id="{7AD43EAD-B203-D6A0-78B8-E0E384055EDD}"/>
              </a:ext>
            </a:extLst>
          </p:cNvPr>
          <p:cNvSpPr>
            <a:spLocks noGrp="1"/>
          </p:cNvSpPr>
          <p:nvPr>
            <p:ph type="title"/>
          </p:nvPr>
        </p:nvSpPr>
        <p:spPr>
          <a:xfrm>
            <a:off x="1436914" y="365125"/>
            <a:ext cx="9916886" cy="1325563"/>
          </a:xfrm>
        </p:spPr>
        <p:txBody>
          <a:bodyPr spcFirstLastPara="1" vert="horz" lIns="91440" tIns="45720" rIns="91440" bIns="45720" rtlCol="0" anchor="t" anchorCtr="0">
            <a:normAutofit/>
          </a:bodyPr>
          <a:lstStyle/>
          <a:p>
            <a:pPr algn="ctr" defTabSz="685766">
              <a:spcBef>
                <a:spcPts val="0"/>
              </a:spcBef>
              <a:spcAft>
                <a:spcPts val="600"/>
              </a:spcAft>
            </a:pPr>
            <a:r>
              <a:rPr lang="en-GB" sz="3600" kern="0" dirty="0">
                <a:solidFill>
                  <a:prstClr val="black"/>
                </a:solidFill>
              </a:rPr>
              <a:t>Data strategy in the Digital Single Market</a:t>
            </a:r>
          </a:p>
        </p:txBody>
      </p:sp>
      <p:sp>
        <p:nvSpPr>
          <p:cNvPr id="5" name="Content Placeholder 4">
            <a:extLst>
              <a:ext uri="{FF2B5EF4-FFF2-40B4-BE49-F238E27FC236}">
                <a16:creationId xmlns:a16="http://schemas.microsoft.com/office/drawing/2014/main" id="{C528D693-979B-5138-B2D1-696EB22E5DFC}"/>
              </a:ext>
            </a:extLst>
          </p:cNvPr>
          <p:cNvSpPr>
            <a:spLocks noGrp="1"/>
          </p:cNvSpPr>
          <p:nvPr>
            <p:ph idx="1"/>
          </p:nvPr>
        </p:nvSpPr>
        <p:spPr/>
        <p:txBody>
          <a:bodyPr>
            <a:normAutofit/>
          </a:bodyPr>
          <a:lstStyle/>
          <a:p>
            <a:pPr>
              <a:spcBef>
                <a:spcPts val="600"/>
              </a:spcBef>
            </a:pPr>
            <a:r>
              <a:rPr lang="en-GB" noProof="0" dirty="0">
                <a:latin typeface="Calibri" panose="020F0502020204030204" pitchFamily="34" charset="0"/>
                <a:cs typeface="Calibri" panose="020F0502020204030204" pitchFamily="34" charset="0"/>
              </a:rPr>
              <a:t>The European Data Strategy aims to </a:t>
            </a:r>
            <a:r>
              <a:rPr lang="en-GB" b="1" noProof="0" dirty="0">
                <a:latin typeface="Calibri" panose="020F0502020204030204" pitchFamily="34" charset="0"/>
                <a:cs typeface="Calibri" panose="020F0502020204030204" pitchFamily="34" charset="0"/>
              </a:rPr>
              <a:t>make the EU a leader </a:t>
            </a:r>
            <a:r>
              <a:rPr lang="en-GB" noProof="0" dirty="0">
                <a:latin typeface="Calibri" panose="020F0502020204030204" pitchFamily="34" charset="0"/>
                <a:cs typeface="Calibri" panose="020F0502020204030204" pitchFamily="34" charset="0"/>
              </a:rPr>
              <a:t>in a data-driven society.</a:t>
            </a:r>
          </a:p>
          <a:p>
            <a:pPr>
              <a:spcBef>
                <a:spcPts val="600"/>
              </a:spcBef>
            </a:pPr>
            <a:r>
              <a:rPr lang="en-GB" noProof="0" dirty="0">
                <a:latin typeface="Calibri" panose="020F0502020204030204" pitchFamily="34" charset="0"/>
                <a:cs typeface="Calibri" panose="020F0502020204030204" pitchFamily="34" charset="0"/>
              </a:rPr>
              <a:t>A single market for data will allow it to </a:t>
            </a:r>
            <a:r>
              <a:rPr lang="en-GB" b="1" noProof="0" dirty="0">
                <a:latin typeface="Calibri" panose="020F0502020204030204" pitchFamily="34" charset="0"/>
                <a:cs typeface="Calibri" panose="020F0502020204030204" pitchFamily="34" charset="0"/>
              </a:rPr>
              <a:t>flow freely within the EU</a:t>
            </a:r>
            <a:r>
              <a:rPr lang="en-GB" noProof="0" dirty="0">
                <a:latin typeface="Calibri" panose="020F0502020204030204" pitchFamily="34" charset="0"/>
                <a:cs typeface="Calibri" panose="020F0502020204030204" pitchFamily="34" charset="0"/>
              </a:rPr>
              <a:t> and across sectors.</a:t>
            </a:r>
          </a:p>
          <a:p>
            <a:pPr>
              <a:spcBef>
                <a:spcPts val="600"/>
              </a:spcBef>
            </a:pPr>
            <a:r>
              <a:rPr lang="en-GB" b="1" noProof="0" dirty="0">
                <a:latin typeface="Calibri" panose="020F0502020204030204" pitchFamily="34" charset="0"/>
                <a:cs typeface="Calibri" panose="020F0502020204030204" pitchFamily="34" charset="0"/>
              </a:rPr>
              <a:t>Data</a:t>
            </a:r>
            <a:r>
              <a:rPr lang="en-GB" noProof="0" dirty="0">
                <a:latin typeface="Calibri" panose="020F0502020204030204" pitchFamily="34" charset="0"/>
                <a:cs typeface="Calibri" panose="020F0502020204030204" pitchFamily="34" charset="0"/>
              </a:rPr>
              <a:t>, especially when generated using public funding,</a:t>
            </a:r>
            <a:br>
              <a:rPr lang="en-GB" noProof="0" dirty="0">
                <a:latin typeface="Calibri" panose="020F0502020204030204" pitchFamily="34" charset="0"/>
                <a:cs typeface="Calibri" panose="020F0502020204030204" pitchFamily="34" charset="0"/>
              </a:rPr>
            </a:br>
            <a:r>
              <a:rPr lang="en-GB" noProof="0" dirty="0">
                <a:latin typeface="Calibri" panose="020F0502020204030204" pitchFamily="34" charset="0"/>
                <a:cs typeface="Calibri" panose="020F0502020204030204" pitchFamily="34" charset="0"/>
              </a:rPr>
              <a:t> </a:t>
            </a:r>
            <a:r>
              <a:rPr lang="en-GB" b="1" noProof="0" dirty="0">
                <a:latin typeface="Calibri" panose="020F0502020204030204" pitchFamily="34" charset="0"/>
                <a:cs typeface="Calibri" panose="020F0502020204030204" pitchFamily="34" charset="0"/>
              </a:rPr>
              <a:t>should benefit businesses, researchers, public </a:t>
            </a:r>
            <a:br>
              <a:rPr lang="en-GB" b="1" noProof="0" dirty="0">
                <a:latin typeface="Calibri" panose="020F0502020204030204" pitchFamily="34" charset="0"/>
                <a:cs typeface="Calibri" panose="020F0502020204030204" pitchFamily="34" charset="0"/>
              </a:rPr>
            </a:br>
            <a:r>
              <a:rPr lang="en-GB" b="1" noProof="0" dirty="0">
                <a:latin typeface="Calibri" panose="020F0502020204030204" pitchFamily="34" charset="0"/>
                <a:cs typeface="Calibri" panose="020F0502020204030204" pitchFamily="34" charset="0"/>
              </a:rPr>
              <a:t>administrations and society</a:t>
            </a:r>
            <a:r>
              <a:rPr lang="en-GB" noProof="0" dirty="0">
                <a:latin typeface="Calibri" panose="020F0502020204030204" pitchFamily="34" charset="0"/>
                <a:cs typeface="Calibri" panose="020F0502020204030204" pitchFamily="34" charset="0"/>
              </a:rPr>
              <a:t>.</a:t>
            </a:r>
          </a:p>
          <a:p>
            <a:pPr>
              <a:spcBef>
                <a:spcPts val="600"/>
              </a:spcBef>
            </a:pPr>
            <a:endParaRPr lang="en-GB" noProof="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A9C500C4-5DBA-7D3B-C4F5-4EA8DB193D3E}"/>
              </a:ext>
            </a:extLst>
          </p:cNvPr>
          <p:cNvPicPr>
            <a:picLocks noChangeAspect="1"/>
          </p:cNvPicPr>
          <p:nvPr/>
        </p:nvPicPr>
        <p:blipFill>
          <a:blip r:embed="rId3"/>
          <a:stretch/>
        </p:blipFill>
        <p:spPr bwMode="auto">
          <a:xfrm>
            <a:off x="6725669" y="3331030"/>
            <a:ext cx="5082458" cy="2614114"/>
          </a:xfrm>
          <a:prstGeom prst="rect">
            <a:avLst/>
          </a:prstGeom>
        </p:spPr>
      </p:pic>
      <p:sp>
        <p:nvSpPr>
          <p:cNvPr id="9" name="TextBox 8">
            <a:extLst>
              <a:ext uri="{FF2B5EF4-FFF2-40B4-BE49-F238E27FC236}">
                <a16:creationId xmlns:a16="http://schemas.microsoft.com/office/drawing/2014/main" id="{40ABDC2F-341A-672C-2CF0-BC89B171A13C}"/>
              </a:ext>
            </a:extLst>
          </p:cNvPr>
          <p:cNvSpPr txBox="1"/>
          <p:nvPr/>
        </p:nvSpPr>
        <p:spPr bwMode="auto">
          <a:xfrm>
            <a:off x="9532666" y="5157690"/>
            <a:ext cx="1941629" cy="345770"/>
          </a:xfrm>
          <a:prstGeom prst="rect">
            <a:avLst/>
          </a:prstGeom>
          <a:noFill/>
        </p:spPr>
        <p:txBody>
          <a:bodyPr vertOverflow="overflow" horzOverflow="overflow" vert="horz" wrap="square" lIns="0" tIns="0" rIns="0" bIns="0" numCol="1" spcCol="0" rtlCol="0" fromWordArt="0" anchor="t" anchorCtr="0" forceAA="0" compatLnSpc="0">
            <a:noAutofit/>
          </a:bodyPr>
          <a:lstStyle/>
          <a:p>
            <a:pPr algn="r">
              <a:defRPr/>
            </a:pPr>
            <a:r>
              <a:rPr lang="en-GB" sz="1000" noProof="0" dirty="0">
                <a:solidFill>
                  <a:schemeClr val="bg1"/>
                </a:solidFill>
                <a:latin typeface="Quicksand Bold" pitchFamily="2" charset="77"/>
                <a:ea typeface="Quicksand Book"/>
                <a:cs typeface="Quicksand Book"/>
              </a:rPr>
              <a:t>Image by </a:t>
            </a:r>
            <a:r>
              <a:rPr lang="en-GB" sz="1000" noProof="0" dirty="0" err="1">
                <a:solidFill>
                  <a:schemeClr val="bg1"/>
                </a:solidFill>
                <a:latin typeface="Quicksand Bold" pitchFamily="2" charset="77"/>
                <a:ea typeface="Quicksand Book"/>
                <a:cs typeface="Quicksand Book"/>
              </a:rPr>
              <a:t>Nuthawut</a:t>
            </a:r>
            <a:r>
              <a:rPr lang="en-GB" sz="1000" noProof="0" dirty="0">
                <a:solidFill>
                  <a:schemeClr val="bg1"/>
                </a:solidFill>
                <a:latin typeface="Quicksand Bold" pitchFamily="2" charset="77"/>
                <a:ea typeface="Quicksand Book"/>
                <a:cs typeface="Quicksand Book"/>
              </a:rPr>
              <a:t> </a:t>
            </a:r>
            <a:r>
              <a:rPr lang="en-GB" sz="1000" noProof="0" dirty="0" err="1">
                <a:solidFill>
                  <a:schemeClr val="bg1"/>
                </a:solidFill>
                <a:latin typeface="Quicksand Bold" pitchFamily="2" charset="77"/>
                <a:ea typeface="Quicksand Book"/>
                <a:cs typeface="Quicksand Book"/>
              </a:rPr>
              <a:t>Somsuk</a:t>
            </a:r>
            <a:endParaRPr lang="en-GB" sz="1000" noProof="0" dirty="0">
              <a:solidFill>
                <a:schemeClr val="bg1"/>
              </a:solidFill>
              <a:latin typeface="Quicksand Bold" pitchFamily="2" charset="77"/>
              <a:ea typeface="Quicksand Book"/>
              <a:cs typeface="Quicksand Book"/>
            </a:endParaRPr>
          </a:p>
          <a:p>
            <a:pPr algn="r">
              <a:defRPr/>
            </a:pPr>
            <a:r>
              <a:rPr lang="en-GB" sz="1000" noProof="0" dirty="0">
                <a:solidFill>
                  <a:schemeClr val="bg1"/>
                </a:solidFill>
                <a:latin typeface="Quicksand Bold" pitchFamily="2" charset="77"/>
                <a:ea typeface="Quicksand Book"/>
                <a:cs typeface="Quicksand Book"/>
              </a:rPr>
              <a:t>at </a:t>
            </a:r>
            <a:r>
              <a:rPr lang="en-GB" sz="1000" u="sng" noProof="0" dirty="0">
                <a:solidFill>
                  <a:schemeClr val="bg1"/>
                </a:solidFill>
                <a:latin typeface="Quicksand Bold" pitchFamily="2" charset="77"/>
                <a:ea typeface="Quicksand Book"/>
                <a:cs typeface="Quicksand Book"/>
                <a:hlinkClick r:id="rId4" tooltip="https://www.vecteezy.com/">
                  <a:extLst>
                    <a:ext uri="{A12FA001-AC4F-418D-AE19-62706E023703}">
                      <ahyp:hlinkClr xmlns:ahyp="http://schemas.microsoft.com/office/drawing/2018/hyperlinkcolor" val="tx"/>
                    </a:ext>
                  </a:extLst>
                </a:hlinkClick>
              </a:rPr>
              <a:t>https://www.vecteezy.com/</a:t>
            </a:r>
            <a:endParaRPr lang="en-GB" sz="1000" noProof="0" dirty="0">
              <a:solidFill>
                <a:schemeClr val="bg1"/>
              </a:solidFill>
              <a:latin typeface="Quicksand Bold" pitchFamily="2" charset="77"/>
              <a:cs typeface="Quicksand Book"/>
            </a:endParaRPr>
          </a:p>
        </p:txBody>
      </p:sp>
    </p:spTree>
    <p:extLst>
      <p:ext uri="{BB962C8B-B14F-4D97-AF65-F5344CB8AC3E}">
        <p14:creationId xmlns:p14="http://schemas.microsoft.com/office/powerpoint/2010/main" val="18087386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07"/>
        <p:cNvGrpSpPr/>
        <p:nvPr/>
      </p:nvGrpSpPr>
      <p:grpSpPr>
        <a:xfrm>
          <a:off x="0" y="0"/>
          <a:ext cx="0" cy="0"/>
          <a:chOff x="0" y="0"/>
          <a:chExt cx="0" cy="0"/>
        </a:xfrm>
      </p:grpSpPr>
      <p:sp>
        <p:nvSpPr>
          <p:cNvPr id="3808" name="Google Shape;3808;p156"/>
          <p:cNvSpPr txBox="1">
            <a:spLocks noGrp="1"/>
          </p:cNvSpPr>
          <p:nvPr>
            <p:ph type="title"/>
          </p:nvPr>
        </p:nvSpPr>
        <p:spPr>
          <a:xfrm>
            <a:off x="838200" y="-24342"/>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it-IT" dirty="0" err="1"/>
              <a:t>Resources</a:t>
            </a:r>
            <a:r>
              <a:rPr lang="it-IT" dirty="0"/>
              <a:t>: </a:t>
            </a:r>
            <a:r>
              <a:rPr lang="it-IT" dirty="0" err="1"/>
              <a:t>licenses</a:t>
            </a:r>
            <a:endParaRPr dirty="0"/>
          </a:p>
        </p:txBody>
      </p:sp>
      <p:sp>
        <p:nvSpPr>
          <p:cNvPr id="3809" name="Google Shape;3809;p1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114000"/>
              </a:lnSpc>
              <a:spcBef>
                <a:spcPts val="0"/>
              </a:spcBef>
              <a:spcAft>
                <a:spcPts val="0"/>
              </a:spcAft>
              <a:buClr>
                <a:schemeClr val="hlink"/>
              </a:buClr>
              <a:buSzPts val="2400"/>
              <a:buChar char="•"/>
            </a:pPr>
            <a:r>
              <a:rPr lang="it-IT" u="sng" dirty="0">
                <a:solidFill>
                  <a:schemeClr val="hlink"/>
                </a:solidFill>
                <a:hlinkClick r:id="rId3"/>
              </a:rPr>
              <a:t>https://creativecommons.org/faq/</a:t>
            </a:r>
            <a:r>
              <a:rPr lang="it-IT" dirty="0"/>
              <a:t> </a:t>
            </a:r>
            <a:endParaRPr dirty="0"/>
          </a:p>
          <a:p>
            <a:pPr marL="228600" lvl="0" indent="-228600" algn="l" rtl="0">
              <a:lnSpc>
                <a:spcPct val="114000"/>
              </a:lnSpc>
              <a:spcBef>
                <a:spcPts val="1000"/>
              </a:spcBef>
              <a:spcAft>
                <a:spcPts val="0"/>
              </a:spcAft>
              <a:buClr>
                <a:schemeClr val="hlink"/>
              </a:buClr>
              <a:buSzPts val="2400"/>
              <a:buChar char="•"/>
            </a:pPr>
            <a:r>
              <a:rPr lang="it-IT" u="sng" dirty="0">
                <a:solidFill>
                  <a:schemeClr val="hlink"/>
                </a:solidFill>
                <a:hlinkClick r:id="rId4"/>
              </a:rPr>
              <a:t>https://certificates.creativecommons.org/cccertedu/</a:t>
            </a:r>
            <a:r>
              <a:rPr lang="it-IT" dirty="0"/>
              <a:t> </a:t>
            </a:r>
          </a:p>
          <a:p>
            <a:pPr lvl="0">
              <a:lnSpc>
                <a:spcPct val="114000"/>
              </a:lnSpc>
              <a:buClr>
                <a:schemeClr val="hlink"/>
              </a:buClr>
              <a:buSzPts val="2400"/>
            </a:pPr>
            <a:r>
              <a:rPr lang="en-GB" dirty="0">
                <a:hlinkClick r:id="rId5"/>
              </a:rPr>
              <a:t>https://opensource.org/licenses</a:t>
            </a:r>
            <a:r>
              <a:rPr lang="en-GB" dirty="0"/>
              <a:t> </a:t>
            </a:r>
            <a:endParaRPr dirty="0"/>
          </a:p>
          <a:p>
            <a:pPr marL="228600" lvl="0" indent="-76200" algn="l" rtl="0">
              <a:lnSpc>
                <a:spcPct val="114000"/>
              </a:lnSpc>
              <a:spcBef>
                <a:spcPts val="1000"/>
              </a:spcBef>
              <a:spcAft>
                <a:spcPts val="0"/>
              </a:spcAft>
              <a:buClr>
                <a:schemeClr val="dk1"/>
              </a:buClr>
              <a:buSzPts val="2400"/>
              <a:buNone/>
            </a:pPr>
            <a:endParaRPr dirty="0"/>
          </a:p>
        </p:txBody>
      </p:sp>
      <p:grpSp>
        <p:nvGrpSpPr>
          <p:cNvPr id="3" name="Group 2">
            <a:extLst>
              <a:ext uri="{FF2B5EF4-FFF2-40B4-BE49-F238E27FC236}">
                <a16:creationId xmlns:a16="http://schemas.microsoft.com/office/drawing/2014/main" id="{0C3509D4-C2A0-DC41-A3C3-F2AC87C3042C}"/>
              </a:ext>
            </a:extLst>
          </p:cNvPr>
          <p:cNvGrpSpPr/>
          <p:nvPr/>
        </p:nvGrpSpPr>
        <p:grpSpPr>
          <a:xfrm>
            <a:off x="9499093" y="0"/>
            <a:ext cx="2692907" cy="1117600"/>
            <a:chOff x="8595360" y="411480"/>
            <a:chExt cx="2727960" cy="914400"/>
          </a:xfrm>
        </p:grpSpPr>
        <p:pic>
          <p:nvPicPr>
            <p:cNvPr id="4" name="Graphic 3" descr="Books on shelf with solid fill">
              <a:extLst>
                <a:ext uri="{FF2B5EF4-FFF2-40B4-BE49-F238E27FC236}">
                  <a16:creationId xmlns:a16="http://schemas.microsoft.com/office/drawing/2014/main" id="{59621F51-13E7-A8CF-8419-98FA7546763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408920" y="411480"/>
              <a:ext cx="914400" cy="914400"/>
            </a:xfrm>
            <a:prstGeom prst="rect">
              <a:avLst/>
            </a:prstGeom>
          </p:spPr>
        </p:pic>
        <p:pic>
          <p:nvPicPr>
            <p:cNvPr id="5" name="Graphic 4" descr="Books on shelf with solid fill">
              <a:extLst>
                <a:ext uri="{FF2B5EF4-FFF2-40B4-BE49-F238E27FC236}">
                  <a16:creationId xmlns:a16="http://schemas.microsoft.com/office/drawing/2014/main" id="{CB181E9F-F2F2-9E13-8A79-C88B62A68BC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595360" y="411480"/>
              <a:ext cx="914400" cy="914400"/>
            </a:xfrm>
            <a:prstGeom prst="rect">
              <a:avLst/>
            </a:prstGeom>
          </p:spPr>
        </p:pic>
        <p:pic>
          <p:nvPicPr>
            <p:cNvPr id="6" name="Graphic 5" descr="Books on shelf with solid fill">
              <a:extLst>
                <a:ext uri="{FF2B5EF4-FFF2-40B4-BE49-F238E27FC236}">
                  <a16:creationId xmlns:a16="http://schemas.microsoft.com/office/drawing/2014/main" id="{E66EE7B1-7A6B-D53F-53CA-8B88A1AAA0E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311640" y="411480"/>
              <a:ext cx="914400" cy="914400"/>
            </a:xfrm>
            <a:prstGeom prst="rect">
              <a:avLst/>
            </a:prstGeom>
          </p:spPr>
        </p:pic>
        <p:pic>
          <p:nvPicPr>
            <p:cNvPr id="7" name="Graphic 6" descr="Books on shelf with solid fill">
              <a:extLst>
                <a:ext uri="{FF2B5EF4-FFF2-40B4-BE49-F238E27FC236}">
                  <a16:creationId xmlns:a16="http://schemas.microsoft.com/office/drawing/2014/main" id="{4FB05D1E-4B4F-2B3E-FDAE-A59D17912AF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flipH="1">
              <a:off x="9768840" y="411480"/>
              <a:ext cx="1005840" cy="914400"/>
            </a:xfrm>
            <a:prstGeom prst="rect">
              <a:avLst/>
            </a:prstGeom>
          </p:spPr>
        </p:pic>
        <p:cxnSp>
          <p:nvCxnSpPr>
            <p:cNvPr id="8" name="Straight Connector 7">
              <a:extLst>
                <a:ext uri="{FF2B5EF4-FFF2-40B4-BE49-F238E27FC236}">
                  <a16:creationId xmlns:a16="http://schemas.microsoft.com/office/drawing/2014/main" id="{67A7DE70-21F3-1292-4247-88F57B480D0B}"/>
                </a:ext>
              </a:extLst>
            </p:cNvPr>
            <p:cNvCxnSpPr>
              <a:cxnSpLocks/>
            </p:cNvCxnSpPr>
            <p:nvPr/>
          </p:nvCxnSpPr>
          <p:spPr>
            <a:xfrm flipH="1">
              <a:off x="8778240" y="1173480"/>
              <a:ext cx="2407920" cy="0"/>
            </a:xfrm>
            <a:prstGeom prst="line">
              <a:avLst/>
            </a:prstGeom>
            <a:ln w="76200">
              <a:solidFill>
                <a:schemeClr val="accent2"/>
              </a:solidFill>
            </a:ln>
          </p:spPr>
          <p:style>
            <a:lnRef idx="2">
              <a:schemeClr val="dk1"/>
            </a:lnRef>
            <a:fillRef idx="0">
              <a:schemeClr val="dk1"/>
            </a:fillRef>
            <a:effectRef idx="1">
              <a:schemeClr val="dk1"/>
            </a:effectRef>
            <a:fontRef idx="minor">
              <a:schemeClr val="tx1"/>
            </a:fontRef>
          </p:style>
        </p:cxn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07">
          <a:extLst>
            <a:ext uri="{FF2B5EF4-FFF2-40B4-BE49-F238E27FC236}">
              <a16:creationId xmlns:a16="http://schemas.microsoft.com/office/drawing/2014/main" id="{9D9C309B-DF79-9399-21C8-DEBA11D0E1A9}"/>
            </a:ext>
          </a:extLst>
        </p:cNvPr>
        <p:cNvGrpSpPr/>
        <p:nvPr/>
      </p:nvGrpSpPr>
      <p:grpSpPr>
        <a:xfrm>
          <a:off x="0" y="0"/>
          <a:ext cx="0" cy="0"/>
          <a:chOff x="0" y="0"/>
          <a:chExt cx="0" cy="0"/>
        </a:xfrm>
      </p:grpSpPr>
      <p:sp>
        <p:nvSpPr>
          <p:cNvPr id="3808" name="Google Shape;3808;p156">
            <a:extLst>
              <a:ext uri="{FF2B5EF4-FFF2-40B4-BE49-F238E27FC236}">
                <a16:creationId xmlns:a16="http://schemas.microsoft.com/office/drawing/2014/main" id="{CE3C6324-810D-CDD8-8171-2D3E48D54CF2}"/>
              </a:ext>
            </a:extLst>
          </p:cNvPr>
          <p:cNvSpPr txBox="1">
            <a:spLocks noGrp="1"/>
          </p:cNvSpPr>
          <p:nvPr>
            <p:ph type="title"/>
          </p:nvPr>
        </p:nvSpPr>
        <p:spPr>
          <a:xfrm>
            <a:off x="838200" y="-24342"/>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it-IT" dirty="0" err="1"/>
              <a:t>Resources</a:t>
            </a:r>
            <a:r>
              <a:rPr lang="it-IT" dirty="0"/>
              <a:t>: the EPOS data policy</a:t>
            </a:r>
            <a:endParaRPr dirty="0"/>
          </a:p>
        </p:txBody>
      </p:sp>
      <p:sp>
        <p:nvSpPr>
          <p:cNvPr id="3809" name="Google Shape;3809;p156">
            <a:extLst>
              <a:ext uri="{FF2B5EF4-FFF2-40B4-BE49-F238E27FC236}">
                <a16:creationId xmlns:a16="http://schemas.microsoft.com/office/drawing/2014/main" id="{EE9EE341-1B38-897E-7E1B-D88E53322EFD}"/>
              </a:ext>
            </a:extLst>
          </p:cNvPr>
          <p:cNvSpPr txBox="1">
            <a:spLocks noGrp="1"/>
          </p:cNvSpPr>
          <p:nvPr>
            <p:ph type="body" idx="1"/>
          </p:nvPr>
        </p:nvSpPr>
        <p:spPr>
          <a:xfrm>
            <a:off x="838200" y="1825625"/>
            <a:ext cx="7814733" cy="4351338"/>
          </a:xfrm>
          <a:prstGeom prst="rect">
            <a:avLst/>
          </a:prstGeom>
          <a:noFill/>
          <a:ln>
            <a:noFill/>
          </a:ln>
        </p:spPr>
        <p:txBody>
          <a:bodyPr spcFirstLastPara="1" wrap="square" lIns="91425" tIns="45700" rIns="91425" bIns="45700" anchor="t" anchorCtr="0">
            <a:noAutofit/>
          </a:bodyPr>
          <a:lstStyle/>
          <a:p>
            <a:pPr marL="0" lvl="0" indent="0">
              <a:buClr>
                <a:schemeClr val="dk1"/>
              </a:buClr>
              <a:buSzPts val="2400"/>
              <a:buNone/>
            </a:pPr>
            <a:r>
              <a:rPr lang="en-IT" dirty="0"/>
              <a:t>The EPOS Data Policy </a:t>
            </a:r>
          </a:p>
          <a:p>
            <a:pPr>
              <a:buClr>
                <a:schemeClr val="dk1"/>
              </a:buClr>
              <a:buSzPts val="2400"/>
            </a:pPr>
            <a:r>
              <a:rPr lang="en-IT" dirty="0"/>
              <a:t>defines the roles and responsibilities of key stakeholders within the EPOS RI who are involved in the data lifecycle,</a:t>
            </a:r>
          </a:p>
          <a:p>
            <a:pPr>
              <a:buClr>
                <a:schemeClr val="dk1"/>
              </a:buClr>
              <a:buSzPts val="2400"/>
            </a:pPr>
            <a:r>
              <a:rPr lang="en-IT" dirty="0"/>
              <a:t>establishes the core principles governing the provision, integration, sharing, access, use and exploitation of data, ensuring its effective management and utilization. </a:t>
            </a:r>
            <a:br>
              <a:rPr lang="it-IT" dirty="0"/>
            </a:br>
            <a:r>
              <a:rPr lang="it-IT" dirty="0"/>
              <a:t> </a:t>
            </a:r>
            <a:r>
              <a:rPr lang="it-IT" u="sng" dirty="0">
                <a:solidFill>
                  <a:schemeClr val="hlink"/>
                </a:solidFill>
                <a:hlinkClick r:id="rId3"/>
              </a:rPr>
              <a:t>https://shorturl.at/u59G7</a:t>
            </a:r>
            <a:r>
              <a:rPr lang="it-IT" dirty="0"/>
              <a:t> </a:t>
            </a:r>
          </a:p>
          <a:p>
            <a:pPr>
              <a:buClr>
                <a:schemeClr val="dk1"/>
              </a:buClr>
              <a:buSzPts val="2400"/>
            </a:pPr>
            <a:r>
              <a:rPr lang="it-IT" dirty="0"/>
              <a:t>DOI: </a:t>
            </a:r>
            <a:r>
              <a:rPr lang="en-IT">
                <a:hlinkClick r:id="rId4"/>
              </a:rPr>
              <a:t>10.5281/zenodo.17287074</a:t>
            </a:r>
            <a:endParaRPr dirty="0"/>
          </a:p>
        </p:txBody>
      </p:sp>
      <p:pic>
        <p:nvPicPr>
          <p:cNvPr id="2" name="Picture 1">
            <a:extLst>
              <a:ext uri="{FF2B5EF4-FFF2-40B4-BE49-F238E27FC236}">
                <a16:creationId xmlns:a16="http://schemas.microsoft.com/office/drawing/2014/main" id="{82A61842-88F8-3EFF-3CB4-C851A2F1D282}"/>
              </a:ext>
            </a:extLst>
          </p:cNvPr>
          <p:cNvPicPr>
            <a:picLocks noChangeAspect="1"/>
          </p:cNvPicPr>
          <p:nvPr/>
        </p:nvPicPr>
        <p:blipFill>
          <a:blip r:embed="rId5"/>
          <a:stretch>
            <a:fillRect/>
          </a:stretch>
        </p:blipFill>
        <p:spPr>
          <a:xfrm>
            <a:off x="8660893" y="2048933"/>
            <a:ext cx="2692907" cy="3857959"/>
          </a:xfrm>
          <a:prstGeom prst="rect">
            <a:avLst/>
          </a:prstGeom>
          <a:ln>
            <a:solidFill>
              <a:schemeClr val="tx1">
                <a:lumMod val="75000"/>
                <a:lumOff val="25000"/>
              </a:schemeClr>
            </a:solidFill>
          </a:ln>
          <a:effectLst>
            <a:outerShdw blurRad="50800" dist="38100" dir="8100000" algn="tr" rotWithShape="0">
              <a:prstClr val="black">
                <a:alpha val="40000"/>
              </a:prstClr>
            </a:outerShdw>
          </a:effectLst>
        </p:spPr>
      </p:pic>
      <p:grpSp>
        <p:nvGrpSpPr>
          <p:cNvPr id="3" name="Group 2">
            <a:extLst>
              <a:ext uri="{FF2B5EF4-FFF2-40B4-BE49-F238E27FC236}">
                <a16:creationId xmlns:a16="http://schemas.microsoft.com/office/drawing/2014/main" id="{BF58959C-4E33-7293-6DDF-DE3BF8787F30}"/>
              </a:ext>
            </a:extLst>
          </p:cNvPr>
          <p:cNvGrpSpPr/>
          <p:nvPr/>
        </p:nvGrpSpPr>
        <p:grpSpPr>
          <a:xfrm>
            <a:off x="9499093" y="0"/>
            <a:ext cx="2692907" cy="1117600"/>
            <a:chOff x="8595360" y="411480"/>
            <a:chExt cx="2727960" cy="914400"/>
          </a:xfrm>
        </p:grpSpPr>
        <p:pic>
          <p:nvPicPr>
            <p:cNvPr id="4" name="Graphic 3" descr="Books on shelf with solid fill">
              <a:extLst>
                <a:ext uri="{FF2B5EF4-FFF2-40B4-BE49-F238E27FC236}">
                  <a16:creationId xmlns:a16="http://schemas.microsoft.com/office/drawing/2014/main" id="{4B4695DA-E767-BC1E-6A54-D74820A8776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408920" y="411480"/>
              <a:ext cx="914400" cy="914400"/>
            </a:xfrm>
            <a:prstGeom prst="rect">
              <a:avLst/>
            </a:prstGeom>
          </p:spPr>
        </p:pic>
        <p:pic>
          <p:nvPicPr>
            <p:cNvPr id="5" name="Graphic 4" descr="Books on shelf with solid fill">
              <a:extLst>
                <a:ext uri="{FF2B5EF4-FFF2-40B4-BE49-F238E27FC236}">
                  <a16:creationId xmlns:a16="http://schemas.microsoft.com/office/drawing/2014/main" id="{32F0E3DA-9E53-3B2C-B169-83D9D1FD2DB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595360" y="411480"/>
              <a:ext cx="914400" cy="914400"/>
            </a:xfrm>
            <a:prstGeom prst="rect">
              <a:avLst/>
            </a:prstGeom>
          </p:spPr>
        </p:pic>
        <p:pic>
          <p:nvPicPr>
            <p:cNvPr id="6" name="Graphic 5" descr="Books on shelf with solid fill">
              <a:extLst>
                <a:ext uri="{FF2B5EF4-FFF2-40B4-BE49-F238E27FC236}">
                  <a16:creationId xmlns:a16="http://schemas.microsoft.com/office/drawing/2014/main" id="{88D3D9E2-53A8-BF33-AEE4-DF998938E5B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311640" y="411480"/>
              <a:ext cx="914400" cy="914400"/>
            </a:xfrm>
            <a:prstGeom prst="rect">
              <a:avLst/>
            </a:prstGeom>
          </p:spPr>
        </p:pic>
        <p:pic>
          <p:nvPicPr>
            <p:cNvPr id="7" name="Graphic 6" descr="Books on shelf with solid fill">
              <a:extLst>
                <a:ext uri="{FF2B5EF4-FFF2-40B4-BE49-F238E27FC236}">
                  <a16:creationId xmlns:a16="http://schemas.microsoft.com/office/drawing/2014/main" id="{8FB8B1A8-E3F3-C826-9297-38B24B0EBEAA}"/>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flipH="1">
              <a:off x="9768840" y="411480"/>
              <a:ext cx="1005840" cy="914400"/>
            </a:xfrm>
            <a:prstGeom prst="rect">
              <a:avLst/>
            </a:prstGeom>
          </p:spPr>
        </p:pic>
        <p:cxnSp>
          <p:nvCxnSpPr>
            <p:cNvPr id="8" name="Straight Connector 7">
              <a:extLst>
                <a:ext uri="{FF2B5EF4-FFF2-40B4-BE49-F238E27FC236}">
                  <a16:creationId xmlns:a16="http://schemas.microsoft.com/office/drawing/2014/main" id="{CEEE43FF-C183-E351-C0E6-3F2FDDB6B371}"/>
                </a:ext>
              </a:extLst>
            </p:cNvPr>
            <p:cNvCxnSpPr>
              <a:cxnSpLocks/>
            </p:cNvCxnSpPr>
            <p:nvPr/>
          </p:nvCxnSpPr>
          <p:spPr>
            <a:xfrm flipH="1">
              <a:off x="8778240" y="1173480"/>
              <a:ext cx="2407920" cy="0"/>
            </a:xfrm>
            <a:prstGeom prst="line">
              <a:avLst/>
            </a:prstGeom>
            <a:ln w="76200">
              <a:solidFill>
                <a:schemeClr val="accent2"/>
              </a:solidFill>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6190434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6EB1B672-B0DE-AFBE-E242-95A09F152A00}"/>
              </a:ext>
            </a:extLst>
          </p:cNvPr>
          <p:cNvSpPr/>
          <p:nvPr/>
        </p:nvSpPr>
        <p:spPr>
          <a:xfrm>
            <a:off x="313265" y="1851378"/>
            <a:ext cx="2678291" cy="4222044"/>
          </a:xfrm>
          <a:prstGeom prst="roundRect">
            <a:avLst>
              <a:gd name="adj" fmla="val 4987"/>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T" sz="1200" b="1" dirty="0">
                <a:solidFill>
                  <a:sysClr val="windowText" lastClr="000000"/>
                </a:solidFill>
              </a:rPr>
              <a:t>Does it contain personal information?</a:t>
            </a:r>
          </a:p>
          <a:p>
            <a:r>
              <a:rPr lang="en-IT" sz="1200" dirty="0">
                <a:solidFill>
                  <a:sysClr val="windowText" lastClr="000000"/>
                </a:solidFill>
              </a:rPr>
              <a:t>Can the data be fully anonymised?</a:t>
            </a:r>
          </a:p>
          <a:p>
            <a:r>
              <a:rPr lang="en-IT" sz="1200" dirty="0">
                <a:solidFill>
                  <a:sysClr val="windowText" lastClr="000000"/>
                </a:solidFill>
              </a:rPr>
              <a:t>Is there a legal basis for sharing?</a:t>
            </a:r>
          </a:p>
          <a:p>
            <a:r>
              <a:rPr lang="en-IT" sz="1200" dirty="0">
                <a:solidFill>
                  <a:sysClr val="windowText" lastClr="000000"/>
                </a:solidFill>
              </a:rPr>
              <a:t>Would sharing create risks for data subjects?</a:t>
            </a:r>
          </a:p>
          <a:p>
            <a:endParaRPr lang="en-IT" sz="1200" b="1" dirty="0">
              <a:solidFill>
                <a:schemeClr val="tx1"/>
              </a:solidFill>
            </a:endParaRPr>
          </a:p>
          <a:p>
            <a:r>
              <a:rPr lang="en-IT" sz="1200" b="1" dirty="0">
                <a:solidFill>
                  <a:schemeClr val="tx1"/>
                </a:solidFill>
              </a:rPr>
              <a:t>Does it contain sensitive or restricted information?</a:t>
            </a:r>
            <a:endParaRPr lang="en-IT" sz="1200" dirty="0">
              <a:solidFill>
                <a:schemeClr val="tx1"/>
              </a:solidFill>
            </a:endParaRPr>
          </a:p>
          <a:p>
            <a:r>
              <a:rPr lang="en-IT" sz="1200" dirty="0">
                <a:solidFill>
                  <a:schemeClr val="tx1"/>
                </a:solidFill>
              </a:rPr>
              <a:t>☐ Public security / defence</a:t>
            </a:r>
          </a:p>
          <a:p>
            <a:r>
              <a:rPr lang="en-IT" sz="1200" dirty="0">
                <a:solidFill>
                  <a:schemeClr val="tx1"/>
                </a:solidFill>
              </a:rPr>
              <a:t>☐ Critical infrastructure</a:t>
            </a:r>
          </a:p>
          <a:p>
            <a:r>
              <a:rPr lang="en-IT" sz="1200" dirty="0">
                <a:solidFill>
                  <a:schemeClr val="tx1"/>
                </a:solidFill>
              </a:rPr>
              <a:t>☐ Commercially confidential information</a:t>
            </a:r>
          </a:p>
          <a:p>
            <a:r>
              <a:rPr lang="en-IT" sz="1200" dirty="0">
                <a:solidFill>
                  <a:schemeClr val="tx1"/>
                </a:solidFill>
              </a:rPr>
              <a:t>☐ Third-party confidential information</a:t>
            </a:r>
          </a:p>
          <a:p>
            <a:r>
              <a:rPr lang="en-IT" sz="1200" dirty="0">
                <a:solidFill>
                  <a:schemeClr val="tx1"/>
                </a:solidFill>
              </a:rPr>
              <a:t>☐ Indigenous or community-sensitive knowledge</a:t>
            </a:r>
          </a:p>
          <a:p>
            <a:r>
              <a:rPr lang="en-IT" sz="1200" dirty="0">
                <a:solidFill>
                  <a:schemeClr val="tx1"/>
                </a:solidFill>
              </a:rPr>
              <a:t>☐ Export-controlled or dual-use information</a:t>
            </a:r>
          </a:p>
        </p:txBody>
      </p:sp>
      <p:sp>
        <p:nvSpPr>
          <p:cNvPr id="3" name="Content Placeholder 2">
            <a:extLst>
              <a:ext uri="{FF2B5EF4-FFF2-40B4-BE49-F238E27FC236}">
                <a16:creationId xmlns:a16="http://schemas.microsoft.com/office/drawing/2014/main" id="{19C6C632-BB7F-E6D8-2510-3C1052CA5F73}"/>
              </a:ext>
            </a:extLst>
          </p:cNvPr>
          <p:cNvSpPr>
            <a:spLocks noGrp="1"/>
          </p:cNvSpPr>
          <p:nvPr>
            <p:ph idx="1"/>
          </p:nvPr>
        </p:nvSpPr>
        <p:spPr>
          <a:xfrm>
            <a:off x="3055056" y="1704622"/>
            <a:ext cx="2961921" cy="4368800"/>
          </a:xfrm>
          <a:prstGeom prst="roundRect">
            <a:avLst>
              <a:gd name="adj" fmla="val 4069"/>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0"/>
              </a:spcBef>
              <a:buNone/>
            </a:pPr>
            <a:endParaRPr lang="en-IT" sz="1200" b="1" dirty="0">
              <a:solidFill>
                <a:sysClr val="windowText" lastClr="000000"/>
              </a:solidFill>
              <a:latin typeface="Calibri" panose="020F0502020204030204" pitchFamily="34" charset="0"/>
              <a:cs typeface="Calibri" panose="020F0502020204030204" pitchFamily="34" charset="0"/>
            </a:endParaRPr>
          </a:p>
          <a:p>
            <a:pPr marL="0" indent="0">
              <a:lnSpc>
                <a:spcPct val="100000"/>
              </a:lnSpc>
              <a:spcBef>
                <a:spcPts val="0"/>
              </a:spcBef>
              <a:buNone/>
            </a:pPr>
            <a:r>
              <a:rPr lang="en-IT" sz="1200" b="1" dirty="0">
                <a:solidFill>
                  <a:sysClr val="windowText" lastClr="000000"/>
                </a:solidFill>
                <a:latin typeface="Calibri" panose="020F0502020204030204" pitchFamily="34" charset="0"/>
                <a:cs typeface="Calibri" panose="020F0502020204030204" pitchFamily="34" charset="0"/>
              </a:rPr>
              <a:t>Did I create the work?</a:t>
            </a:r>
          </a:p>
          <a:p>
            <a:pPr marL="0" indent="0">
              <a:lnSpc>
                <a:spcPct val="100000"/>
              </a:lnSpc>
              <a:spcBef>
                <a:spcPts val="0"/>
              </a:spcBef>
              <a:buNone/>
            </a:pPr>
            <a:r>
              <a:rPr lang="en-IT" sz="1200" dirty="0">
                <a:solidFill>
                  <a:sysClr val="windowText" lastClr="000000"/>
                </a:solidFill>
                <a:latin typeface="Calibri" panose="020F0502020204030204" pitchFamily="34" charset="0"/>
                <a:cs typeface="Calibri" panose="020F0502020204030204" pitchFamily="34" charset="0"/>
              </a:rPr>
              <a:t>☐ Yes</a:t>
            </a:r>
          </a:p>
          <a:p>
            <a:pPr marL="0" indent="0">
              <a:lnSpc>
                <a:spcPct val="100000"/>
              </a:lnSpc>
              <a:spcBef>
                <a:spcPts val="0"/>
              </a:spcBef>
              <a:buNone/>
            </a:pPr>
            <a:r>
              <a:rPr lang="en-IT" sz="1200" dirty="0">
                <a:solidFill>
                  <a:sysClr val="windowText" lastClr="000000"/>
                </a:solidFill>
                <a:latin typeface="Calibri" panose="020F0502020204030204" pitchFamily="34" charset="0"/>
                <a:cs typeface="Calibri" panose="020F0502020204030204" pitchFamily="34" charset="0"/>
              </a:rPr>
              <a:t>☐ Partially (co-authors/collaborators)</a:t>
            </a:r>
          </a:p>
          <a:p>
            <a:pPr marL="0" indent="0">
              <a:lnSpc>
                <a:spcPct val="100000"/>
              </a:lnSpc>
              <a:spcBef>
                <a:spcPts val="0"/>
              </a:spcBef>
              <a:buNone/>
            </a:pPr>
            <a:r>
              <a:rPr lang="en-IT" sz="1200" dirty="0">
                <a:solidFill>
                  <a:sysClr val="windowText" lastClr="000000"/>
                </a:solidFill>
                <a:latin typeface="Calibri" panose="020F0502020204030204" pitchFamily="34" charset="0"/>
                <a:cs typeface="Calibri" panose="020F0502020204030204" pitchFamily="34" charset="0"/>
              </a:rPr>
              <a:t>☐ No</a:t>
            </a:r>
          </a:p>
          <a:p>
            <a:pPr marL="0" indent="0">
              <a:lnSpc>
                <a:spcPct val="100000"/>
              </a:lnSpc>
              <a:spcBef>
                <a:spcPts val="0"/>
              </a:spcBef>
              <a:buNone/>
            </a:pPr>
            <a:r>
              <a:rPr lang="en-IT" sz="1200" b="1" dirty="0">
                <a:solidFill>
                  <a:sysClr val="windowText" lastClr="000000"/>
                </a:solidFill>
                <a:latin typeface="Calibri" panose="020F0502020204030204" pitchFamily="34" charset="0"/>
                <a:cs typeface="Calibri" panose="020F0502020204030204" pitchFamily="34" charset="0"/>
              </a:rPr>
              <a:t>If collaborators are involved:</a:t>
            </a:r>
          </a:p>
          <a:p>
            <a:pPr marL="0" indent="0">
              <a:lnSpc>
                <a:spcPct val="100000"/>
              </a:lnSpc>
              <a:spcBef>
                <a:spcPts val="0"/>
              </a:spcBef>
              <a:buNone/>
            </a:pPr>
            <a:r>
              <a:rPr lang="en-IT" sz="1200" dirty="0">
                <a:solidFill>
                  <a:sysClr val="windowText" lastClr="000000"/>
                </a:solidFill>
                <a:latin typeface="Calibri" panose="020F0502020204030204" pitchFamily="34" charset="0"/>
                <a:cs typeface="Calibri" panose="020F0502020204030204" pitchFamily="34" charset="0"/>
              </a:rPr>
              <a:t>☐ Rights and responsibilities are clearly agreed</a:t>
            </a:r>
          </a:p>
          <a:p>
            <a:pPr marL="0" indent="0">
              <a:lnSpc>
                <a:spcPct val="100000"/>
              </a:lnSpc>
              <a:spcBef>
                <a:spcPts val="0"/>
              </a:spcBef>
              <a:buNone/>
            </a:pPr>
            <a:r>
              <a:rPr lang="en-IT" sz="1200" dirty="0">
                <a:solidFill>
                  <a:sysClr val="windowText" lastClr="000000"/>
                </a:solidFill>
                <a:latin typeface="Calibri" panose="020F0502020204030204" pitchFamily="34" charset="0"/>
                <a:cs typeface="Calibri" panose="020F0502020204030204" pitchFamily="34" charset="0"/>
              </a:rPr>
              <a:t>☐ Permission has been obtained before publication</a:t>
            </a:r>
          </a:p>
          <a:p>
            <a:pPr marL="0">
              <a:lnSpc>
                <a:spcPct val="100000"/>
              </a:lnSpc>
              <a:spcBef>
                <a:spcPts val="0"/>
              </a:spcBef>
            </a:pPr>
            <a:endParaRPr lang="en-IT" sz="1200" dirty="0">
              <a:solidFill>
                <a:sysClr val="windowText" lastClr="000000"/>
              </a:solidFill>
              <a:latin typeface="Calibri" panose="020F0502020204030204" pitchFamily="34" charset="0"/>
              <a:cs typeface="Calibri" panose="020F0502020204030204" pitchFamily="34" charset="0"/>
            </a:endParaRPr>
          </a:p>
          <a:p>
            <a:pPr marL="0" indent="0">
              <a:lnSpc>
                <a:spcPct val="100000"/>
              </a:lnSpc>
              <a:spcBef>
                <a:spcPts val="0"/>
              </a:spcBef>
              <a:buNone/>
            </a:pPr>
            <a:r>
              <a:rPr lang="en-IT" sz="1200" b="1" dirty="0">
                <a:solidFill>
                  <a:sysClr val="windowText" lastClr="000000"/>
                </a:solidFill>
                <a:latin typeface="Calibri" panose="020F0502020204030204" pitchFamily="34" charset="0"/>
                <a:cs typeface="Calibri" panose="020F0502020204030204" pitchFamily="34" charset="0"/>
              </a:rPr>
              <a:t>Does the work contain third-party material?</a:t>
            </a:r>
          </a:p>
          <a:p>
            <a:pPr marL="0" indent="0">
              <a:lnSpc>
                <a:spcPct val="100000"/>
              </a:lnSpc>
              <a:spcBef>
                <a:spcPts val="0"/>
              </a:spcBef>
              <a:buNone/>
            </a:pPr>
            <a:r>
              <a:rPr lang="en-IT" sz="1200" dirty="0">
                <a:solidFill>
                  <a:sysClr val="windowText" lastClr="000000"/>
                </a:solidFill>
                <a:latin typeface="Calibri" panose="020F0502020204030204" pitchFamily="34" charset="0"/>
                <a:cs typeface="Calibri" panose="020F0502020204030204" pitchFamily="34" charset="0"/>
              </a:rPr>
              <a:t>☐ No</a:t>
            </a:r>
          </a:p>
          <a:p>
            <a:pPr marL="0" indent="0">
              <a:lnSpc>
                <a:spcPct val="100000"/>
              </a:lnSpc>
              <a:spcBef>
                <a:spcPts val="0"/>
              </a:spcBef>
              <a:buNone/>
            </a:pPr>
            <a:r>
              <a:rPr lang="en-IT" sz="1200" dirty="0">
                <a:solidFill>
                  <a:sysClr val="windowText" lastClr="000000"/>
                </a:solidFill>
                <a:latin typeface="Calibri" panose="020F0502020204030204" pitchFamily="34" charset="0"/>
                <a:cs typeface="Calibri" panose="020F0502020204030204" pitchFamily="34" charset="0"/>
              </a:rPr>
              <a:t>☐ Yes</a:t>
            </a:r>
          </a:p>
          <a:p>
            <a:pPr marL="0" indent="0">
              <a:lnSpc>
                <a:spcPct val="100000"/>
              </a:lnSpc>
              <a:spcBef>
                <a:spcPts val="0"/>
              </a:spcBef>
              <a:buNone/>
            </a:pPr>
            <a:r>
              <a:rPr lang="en-IT" sz="1200" dirty="0">
                <a:solidFill>
                  <a:sysClr val="windowText" lastClr="000000"/>
                </a:solidFill>
                <a:latin typeface="Calibri" panose="020F0502020204030204" pitchFamily="34" charset="0"/>
                <a:cs typeface="Calibri" panose="020F0502020204030204" pitchFamily="34" charset="0"/>
              </a:rPr>
              <a:t>( e.g. figures, maps, images, datasets, software libraries, documentation…)</a:t>
            </a:r>
          </a:p>
          <a:p>
            <a:pPr marL="0" indent="0">
              <a:lnSpc>
                <a:spcPct val="100000"/>
              </a:lnSpc>
              <a:spcBef>
                <a:spcPts val="0"/>
              </a:spcBef>
              <a:buNone/>
            </a:pPr>
            <a:endParaRPr lang="en-IT" sz="1200" dirty="0">
              <a:solidFill>
                <a:sysClr val="windowText" lastClr="000000"/>
              </a:solidFill>
              <a:latin typeface="Calibri" panose="020F0502020204030204" pitchFamily="34" charset="0"/>
              <a:cs typeface="Calibri" panose="020F0502020204030204" pitchFamily="34" charset="0"/>
              <a:sym typeface="Wingdings" pitchFamily="2" charset="2"/>
            </a:endParaRPr>
          </a:p>
          <a:p>
            <a:pPr marL="0" indent="0">
              <a:lnSpc>
                <a:spcPct val="100000"/>
              </a:lnSpc>
              <a:spcBef>
                <a:spcPts val="0"/>
              </a:spcBef>
              <a:buNone/>
            </a:pPr>
            <a:r>
              <a:rPr lang="en-IT" sz="1200" b="1" i="1" dirty="0">
                <a:solidFill>
                  <a:sysClr val="windowText" lastClr="000000"/>
                </a:solidFill>
                <a:latin typeface="Calibri" panose="020F0502020204030204" pitchFamily="34" charset="0"/>
                <a:cs typeface="Calibri" panose="020F0502020204030204" pitchFamily="34" charset="0"/>
                <a:sym typeface="Wingdings" pitchFamily="2" charset="2"/>
              </a:rPr>
              <a:t> </a:t>
            </a:r>
            <a:r>
              <a:rPr lang="en-IT" sz="1200" b="1" i="1" dirty="0">
                <a:solidFill>
                  <a:sysClr val="windowText" lastClr="000000"/>
                </a:solidFill>
                <a:latin typeface="Calibri" panose="020F0502020204030204" pitchFamily="34" charset="0"/>
                <a:cs typeface="Calibri" panose="020F0502020204030204" pitchFamily="34" charset="0"/>
              </a:rPr>
              <a:t>Check licence compatibility before sharing.</a:t>
            </a:r>
          </a:p>
          <a:p>
            <a:pPr marL="0"/>
            <a:endParaRPr lang="it-IT" sz="1200" dirty="0">
              <a:solidFill>
                <a:sysClr val="windowText" lastClr="000000"/>
              </a:solidFill>
              <a:latin typeface="+mn-lt"/>
              <a:cs typeface="+mn-cs"/>
            </a:endParaRPr>
          </a:p>
        </p:txBody>
      </p:sp>
      <p:sp>
        <p:nvSpPr>
          <p:cNvPr id="4" name="Round Same-side Corner of Rectangle 3">
            <a:extLst>
              <a:ext uri="{FF2B5EF4-FFF2-40B4-BE49-F238E27FC236}">
                <a16:creationId xmlns:a16="http://schemas.microsoft.com/office/drawing/2014/main" id="{59B3B404-0CA6-25AF-C39A-5F4D29BC5CD0}"/>
              </a:ext>
            </a:extLst>
          </p:cNvPr>
          <p:cNvSpPr/>
          <p:nvPr/>
        </p:nvSpPr>
        <p:spPr>
          <a:xfrm>
            <a:off x="313266" y="1191157"/>
            <a:ext cx="2678290" cy="829734"/>
          </a:xfrm>
          <a:prstGeom prst="round2SameRect">
            <a:avLst/>
          </a:prstGeom>
          <a:solidFill>
            <a:srgbClr val="FEDC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ysClr val="windowText" lastClr="000000"/>
                </a:solidFill>
              </a:rPr>
              <a:t>Step 1: Can I </a:t>
            </a:r>
            <a:r>
              <a:rPr lang="it-IT" b="1" dirty="0" err="1">
                <a:solidFill>
                  <a:sysClr val="windowText" lastClr="000000"/>
                </a:solidFill>
              </a:rPr>
              <a:t>openly</a:t>
            </a:r>
            <a:r>
              <a:rPr lang="it-IT" b="1" dirty="0">
                <a:solidFill>
                  <a:sysClr val="windowText" lastClr="000000"/>
                </a:solidFill>
              </a:rPr>
              <a:t> share </a:t>
            </a:r>
            <a:r>
              <a:rPr lang="it-IT" b="1" dirty="0" err="1">
                <a:solidFill>
                  <a:sysClr val="windowText" lastClr="000000"/>
                </a:solidFill>
              </a:rPr>
              <a:t>it</a:t>
            </a:r>
            <a:r>
              <a:rPr lang="it-IT" b="1" dirty="0">
                <a:solidFill>
                  <a:sysClr val="windowText" lastClr="000000"/>
                </a:solidFill>
              </a:rPr>
              <a:t>?</a:t>
            </a:r>
          </a:p>
        </p:txBody>
      </p:sp>
      <p:sp>
        <p:nvSpPr>
          <p:cNvPr id="8" name="TextBox 7">
            <a:extLst>
              <a:ext uri="{FF2B5EF4-FFF2-40B4-BE49-F238E27FC236}">
                <a16:creationId xmlns:a16="http://schemas.microsoft.com/office/drawing/2014/main" id="{1DAD1B19-EEDE-63ED-68E2-E689C2BA8F7F}"/>
              </a:ext>
            </a:extLst>
          </p:cNvPr>
          <p:cNvSpPr txBox="1"/>
          <p:nvPr/>
        </p:nvSpPr>
        <p:spPr>
          <a:xfrm>
            <a:off x="6080475" y="1704623"/>
            <a:ext cx="3560235" cy="4368800"/>
          </a:xfrm>
          <a:prstGeom prst="roundRect">
            <a:avLst>
              <a:gd name="adj" fmla="val 4971"/>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indent="0">
              <a:lnSpc>
                <a:spcPct val="114000"/>
              </a:lnSpc>
              <a:spcBef>
                <a:spcPts val="1000"/>
              </a:spcBef>
              <a:buClr>
                <a:schemeClr val="accent1"/>
              </a:buClr>
              <a:buFont typeface="Arial" panose="020B0604020202020204" pitchFamily="34" charset="0"/>
              <a:buNone/>
              <a:defRPr sz="1200" b="0" i="0">
                <a:solidFill>
                  <a:sysClr val="windowText" lastClr="000000"/>
                </a:solidFill>
              </a:defRPr>
            </a:lvl1pPr>
            <a:lvl2pPr marL="685800" indent="-228600">
              <a:lnSpc>
                <a:spcPct val="114000"/>
              </a:lnSpc>
              <a:spcBef>
                <a:spcPts val="500"/>
              </a:spcBef>
              <a:buClr>
                <a:schemeClr val="accent1"/>
              </a:buClr>
              <a:buFont typeface="Arial" panose="020B0604020202020204" pitchFamily="34" charset="0"/>
              <a:buChar char="•"/>
              <a:defRPr sz="2000" b="0" i="0">
                <a:solidFill>
                  <a:schemeClr val="lt1"/>
                </a:solidFill>
              </a:defRPr>
            </a:lvl2pPr>
            <a:lvl3pPr marL="1143000" indent="-228600">
              <a:lnSpc>
                <a:spcPct val="114000"/>
              </a:lnSpc>
              <a:spcBef>
                <a:spcPts val="500"/>
              </a:spcBef>
              <a:buClr>
                <a:schemeClr val="accent1"/>
              </a:buClr>
              <a:buFont typeface="Arial" panose="020B0604020202020204" pitchFamily="34" charset="0"/>
              <a:buChar char="•"/>
              <a:defRPr b="0" i="0">
                <a:solidFill>
                  <a:schemeClr val="lt1"/>
                </a:solidFill>
              </a:defRPr>
            </a:lvl3pPr>
            <a:lvl4pPr marL="1600200" indent="-228600">
              <a:lnSpc>
                <a:spcPct val="114000"/>
              </a:lnSpc>
              <a:spcBef>
                <a:spcPts val="500"/>
              </a:spcBef>
              <a:buClr>
                <a:schemeClr val="accent1"/>
              </a:buClr>
              <a:buFont typeface="Arial" panose="020B0604020202020204" pitchFamily="34" charset="0"/>
              <a:buChar char="•"/>
              <a:defRPr sz="1600" b="0" i="0">
                <a:solidFill>
                  <a:schemeClr val="lt1"/>
                </a:solidFill>
              </a:defRPr>
            </a:lvl4pPr>
            <a:lvl5pPr marL="2057400" indent="-228600">
              <a:lnSpc>
                <a:spcPct val="114000"/>
              </a:lnSpc>
              <a:spcBef>
                <a:spcPts val="500"/>
              </a:spcBef>
              <a:buClr>
                <a:schemeClr val="accent1"/>
              </a:buClr>
              <a:buFont typeface="Arial" panose="020B0604020202020204" pitchFamily="34" charset="0"/>
              <a:buChar char="•"/>
              <a:defRPr sz="1600" b="0" i="0">
                <a:solidFill>
                  <a:schemeClr val="lt1"/>
                </a:solidFill>
              </a:defRPr>
            </a:lvl5pPr>
            <a:lvl6pPr marL="2514600" indent="-228600">
              <a:lnSpc>
                <a:spcPct val="90000"/>
              </a:lnSpc>
              <a:spcBef>
                <a:spcPts val="500"/>
              </a:spcBef>
              <a:buFont typeface="Arial" panose="020B0604020202020204" pitchFamily="34" charset="0"/>
              <a:buChar char="•"/>
              <a:defRPr>
                <a:solidFill>
                  <a:schemeClr val="lt1"/>
                </a:solidFill>
              </a:defRPr>
            </a:lvl6pPr>
            <a:lvl7pPr marL="2971800" indent="-228600">
              <a:lnSpc>
                <a:spcPct val="90000"/>
              </a:lnSpc>
              <a:spcBef>
                <a:spcPts val="500"/>
              </a:spcBef>
              <a:buFont typeface="Arial" panose="020B0604020202020204" pitchFamily="34" charset="0"/>
              <a:buChar char="•"/>
              <a:defRPr>
                <a:solidFill>
                  <a:schemeClr val="lt1"/>
                </a:solidFill>
              </a:defRPr>
            </a:lvl7pPr>
            <a:lvl8pPr marL="3429000" indent="-228600">
              <a:lnSpc>
                <a:spcPct val="90000"/>
              </a:lnSpc>
              <a:spcBef>
                <a:spcPts val="500"/>
              </a:spcBef>
              <a:buFont typeface="Arial" panose="020B0604020202020204" pitchFamily="34" charset="0"/>
              <a:buChar char="•"/>
              <a:defRPr>
                <a:solidFill>
                  <a:schemeClr val="lt1"/>
                </a:solidFill>
              </a:defRPr>
            </a:lvl8pPr>
            <a:lvl9pPr marL="3886200" indent="-228600">
              <a:lnSpc>
                <a:spcPct val="90000"/>
              </a:lnSpc>
              <a:spcBef>
                <a:spcPts val="500"/>
              </a:spcBef>
              <a:buFont typeface="Arial" panose="020B0604020202020204" pitchFamily="34" charset="0"/>
              <a:buChar char="•"/>
              <a:defRPr>
                <a:solidFill>
                  <a:schemeClr val="lt1"/>
                </a:solidFill>
              </a:defRPr>
            </a:lvl9pPr>
          </a:lstStyle>
          <a:p>
            <a:pPr>
              <a:lnSpc>
                <a:spcPct val="100000"/>
              </a:lnSpc>
              <a:spcBef>
                <a:spcPts val="0"/>
              </a:spcBef>
            </a:pPr>
            <a:endParaRPr lang="en-IT" b="1" dirty="0">
              <a:latin typeface="Calibri" panose="020F0502020204030204" pitchFamily="34" charset="0"/>
              <a:cs typeface="Calibri" panose="020F0502020204030204" pitchFamily="34" charset="0"/>
            </a:endParaRPr>
          </a:p>
          <a:p>
            <a:pPr>
              <a:lnSpc>
                <a:spcPct val="100000"/>
              </a:lnSpc>
              <a:spcBef>
                <a:spcPts val="0"/>
              </a:spcBef>
            </a:pPr>
            <a:endParaRPr lang="en-IT" b="1" dirty="0">
              <a:latin typeface="Calibri" panose="020F0502020204030204" pitchFamily="34" charset="0"/>
              <a:cs typeface="Calibri" panose="020F0502020204030204" pitchFamily="34" charset="0"/>
            </a:endParaRPr>
          </a:p>
          <a:p>
            <a:pPr>
              <a:lnSpc>
                <a:spcPct val="100000"/>
              </a:lnSpc>
              <a:spcBef>
                <a:spcPts val="0"/>
              </a:spcBef>
            </a:pPr>
            <a:r>
              <a:rPr lang="en-IT" dirty="0">
                <a:latin typeface="Calibri" panose="020F0502020204030204" pitchFamily="34" charset="0"/>
                <a:cs typeface="Calibri" panose="020F0502020204030204" pitchFamily="34" charset="0"/>
              </a:rPr>
              <a:t>☐ </a:t>
            </a:r>
            <a:r>
              <a:rPr lang="en-IT" b="1" dirty="0">
                <a:latin typeface="Calibri" panose="020F0502020204030204" pitchFamily="34" charset="0"/>
                <a:cs typeface="Calibri" panose="020F0502020204030204" pitchFamily="34" charset="0"/>
              </a:rPr>
              <a:t>Raw data/Metadata </a:t>
            </a:r>
            <a:r>
              <a:rPr lang="en-IT" dirty="0">
                <a:latin typeface="Calibri" panose="020F0502020204030204" pitchFamily="34" charset="0"/>
                <a:cs typeface="Calibri" panose="020F0502020204030204" pitchFamily="34" charset="0"/>
              </a:rPr>
              <a:t>(Examples: observations, measurements,  instrument readings</a:t>
            </a:r>
          </a:p>
          <a:p>
            <a:pPr>
              <a:lnSpc>
                <a:spcPct val="100000"/>
              </a:lnSpc>
              <a:spcBef>
                <a:spcPts val="0"/>
              </a:spcBef>
            </a:pPr>
            <a:r>
              <a:rPr lang="en-IT" dirty="0">
                <a:latin typeface="Calibri" panose="020F0502020204030204" pitchFamily="34" charset="0"/>
                <a:cs typeface="Calibri" panose="020F0502020204030204" pitchFamily="34" charset="0"/>
              </a:rPr>
              <a:t>metadata records….)</a:t>
            </a:r>
          </a:p>
          <a:p>
            <a:pPr>
              <a:lnSpc>
                <a:spcPct val="100000"/>
              </a:lnSpc>
              <a:spcBef>
                <a:spcPts val="0"/>
              </a:spcBef>
            </a:pPr>
            <a:r>
              <a:rPr lang="en-IT" b="1" i="1" dirty="0">
                <a:latin typeface="Calibri" panose="020F0502020204030204" pitchFamily="34" charset="0"/>
                <a:cs typeface="Calibri" panose="020F0502020204030204" pitchFamily="34" charset="0"/>
                <a:sym typeface="Wingdings" pitchFamily="2" charset="2"/>
              </a:rPr>
              <a:t> </a:t>
            </a:r>
            <a:r>
              <a:rPr lang="en-IT" b="1" i="1" dirty="0">
                <a:latin typeface="Calibri" panose="020F0502020204030204" pitchFamily="34" charset="0"/>
                <a:cs typeface="Calibri" panose="020F0502020204030204" pitchFamily="34" charset="0"/>
              </a:rPr>
              <a:t>Goal: maximise reuse and </a:t>
            </a:r>
            <a:br>
              <a:rPr lang="en-IT" b="1" i="1" dirty="0">
                <a:latin typeface="Calibri" panose="020F0502020204030204" pitchFamily="34" charset="0"/>
                <a:cs typeface="Calibri" panose="020F0502020204030204" pitchFamily="34" charset="0"/>
              </a:rPr>
            </a:br>
            <a:r>
              <a:rPr lang="en-IT" b="1" i="1" dirty="0">
                <a:latin typeface="Calibri" panose="020F0502020204030204" pitchFamily="34" charset="0"/>
                <a:cs typeface="Calibri" panose="020F0502020204030204" pitchFamily="34" charset="0"/>
              </a:rPr>
              <a:t>interoperability.</a:t>
            </a:r>
            <a:endParaRPr lang="en-IT" dirty="0">
              <a:latin typeface="Calibri" panose="020F0502020204030204" pitchFamily="34" charset="0"/>
              <a:cs typeface="Calibri" panose="020F0502020204030204" pitchFamily="34" charset="0"/>
            </a:endParaRPr>
          </a:p>
          <a:p>
            <a:pPr>
              <a:lnSpc>
                <a:spcPct val="100000"/>
              </a:lnSpc>
              <a:spcBef>
                <a:spcPts val="0"/>
              </a:spcBef>
            </a:pPr>
            <a:r>
              <a:rPr lang="en-IT" dirty="0">
                <a:latin typeface="Calibri" panose="020F0502020204030204" pitchFamily="34" charset="0"/>
                <a:cs typeface="Calibri" panose="020F0502020204030204" pitchFamily="34" charset="0"/>
              </a:rPr>
              <a:t>Recommended licenses:</a:t>
            </a:r>
          </a:p>
          <a:p>
            <a:pPr marL="223838" lvl="2" indent="0">
              <a:lnSpc>
                <a:spcPct val="100000"/>
              </a:lnSpc>
              <a:spcBef>
                <a:spcPts val="0"/>
              </a:spcBef>
              <a:buNone/>
            </a:pPr>
            <a:r>
              <a:rPr lang="en-IT" sz="1200" dirty="0">
                <a:solidFill>
                  <a:sysClr val="windowText" lastClr="000000"/>
                </a:solidFill>
                <a:latin typeface="Calibri" panose="020F0502020204030204" pitchFamily="34" charset="0"/>
                <a:cs typeface="Calibri" panose="020F0502020204030204" pitchFamily="34" charset="0"/>
              </a:rPr>
              <a:t>☐ CC0</a:t>
            </a:r>
          </a:p>
          <a:p>
            <a:pPr marL="223838" lvl="2" indent="0">
              <a:lnSpc>
                <a:spcPct val="100000"/>
              </a:lnSpc>
              <a:spcBef>
                <a:spcPts val="0"/>
              </a:spcBef>
              <a:buNone/>
            </a:pPr>
            <a:r>
              <a:rPr lang="en-IT" sz="1200" dirty="0">
                <a:solidFill>
                  <a:sysClr val="windowText" lastClr="000000"/>
                </a:solidFill>
                <a:latin typeface="Calibri" panose="020F0502020204030204" pitchFamily="34" charset="0"/>
                <a:cs typeface="Calibri" panose="020F0502020204030204" pitchFamily="34" charset="0"/>
              </a:rPr>
              <a:t>☐ PDDL</a:t>
            </a:r>
          </a:p>
          <a:p>
            <a:pPr>
              <a:lnSpc>
                <a:spcPct val="100000"/>
              </a:lnSpc>
              <a:spcBef>
                <a:spcPts val="0"/>
              </a:spcBef>
            </a:pPr>
            <a:r>
              <a:rPr lang="en-IT" dirty="0">
                <a:latin typeface="Calibri" panose="020F0502020204030204" pitchFamily="34" charset="0"/>
                <a:cs typeface="Calibri" panose="020F0502020204030204" pitchFamily="34" charset="0"/>
              </a:rPr>
              <a:t>☐ </a:t>
            </a:r>
            <a:r>
              <a:rPr lang="en-IT" b="1" dirty="0">
                <a:latin typeface="Calibri" panose="020F0502020204030204" pitchFamily="34" charset="0"/>
                <a:cs typeface="Calibri" panose="020F0502020204030204" pitchFamily="34" charset="0"/>
              </a:rPr>
              <a:t>Dataset / database /  scientific product</a:t>
            </a:r>
          </a:p>
          <a:p>
            <a:pPr>
              <a:lnSpc>
                <a:spcPct val="100000"/>
              </a:lnSpc>
              <a:spcBef>
                <a:spcPts val="0"/>
              </a:spcBef>
            </a:pPr>
            <a:r>
              <a:rPr lang="en-IT" dirty="0">
                <a:latin typeface="Calibri" panose="020F0502020204030204" pitchFamily="34" charset="0"/>
                <a:cs typeface="Calibri" panose="020F0502020204030204" pitchFamily="34" charset="0"/>
              </a:rPr>
              <a:t>(Examples: curated dataset, database, susceptibility map, hazard map, model outputs…)</a:t>
            </a:r>
          </a:p>
          <a:p>
            <a:pPr>
              <a:lnSpc>
                <a:spcPct val="100000"/>
              </a:lnSpc>
              <a:spcBef>
                <a:spcPts val="0"/>
              </a:spcBef>
            </a:pPr>
            <a:r>
              <a:rPr lang="en-IT" dirty="0">
                <a:latin typeface="Calibri" panose="020F0502020204030204" pitchFamily="34" charset="0"/>
                <a:cs typeface="Calibri" panose="020F0502020204030204" pitchFamily="34" charset="0"/>
              </a:rPr>
              <a:t>Recommended:</a:t>
            </a:r>
          </a:p>
          <a:p>
            <a:pPr marL="223838">
              <a:lnSpc>
                <a:spcPct val="100000"/>
              </a:lnSpc>
              <a:spcBef>
                <a:spcPts val="0"/>
              </a:spcBef>
            </a:pPr>
            <a:r>
              <a:rPr lang="en-IT" dirty="0">
                <a:latin typeface="Calibri" panose="020F0502020204030204" pitchFamily="34" charset="0"/>
                <a:cs typeface="Calibri" panose="020F0502020204030204" pitchFamily="34" charset="0"/>
              </a:rPr>
              <a:t>☐ CC BY 4.0</a:t>
            </a:r>
          </a:p>
          <a:p>
            <a:pPr>
              <a:lnSpc>
                <a:spcPct val="100000"/>
              </a:lnSpc>
              <a:spcBef>
                <a:spcPts val="0"/>
              </a:spcBef>
            </a:pPr>
            <a:r>
              <a:rPr lang="en-IT" dirty="0">
                <a:latin typeface="Calibri" panose="020F0502020204030204" pitchFamily="34" charset="0"/>
                <a:cs typeface="Calibri" panose="020F0502020204030204" pitchFamily="34" charset="0"/>
              </a:rPr>
              <a:t>Possible alternatives:</a:t>
            </a:r>
          </a:p>
          <a:p>
            <a:pPr marL="223838">
              <a:lnSpc>
                <a:spcPct val="100000"/>
              </a:lnSpc>
              <a:spcBef>
                <a:spcPts val="0"/>
              </a:spcBef>
            </a:pPr>
            <a:r>
              <a:rPr lang="en-IT" dirty="0">
                <a:latin typeface="Calibri" panose="020F0502020204030204" pitchFamily="34" charset="0"/>
                <a:cs typeface="Calibri" panose="020F0502020204030204" pitchFamily="34" charset="0"/>
              </a:rPr>
              <a:t>☐ ODC-BY</a:t>
            </a:r>
          </a:p>
          <a:p>
            <a:pPr marL="44450">
              <a:lnSpc>
                <a:spcPct val="100000"/>
              </a:lnSpc>
              <a:spcBef>
                <a:spcPts val="0"/>
              </a:spcBef>
            </a:pPr>
            <a:r>
              <a:rPr lang="en-IT" dirty="0">
                <a:latin typeface="Calibri" panose="020F0502020204030204" pitchFamily="34" charset="0"/>
                <a:cs typeface="Calibri" panose="020F0502020204030204" pitchFamily="34" charset="0"/>
              </a:rPr>
              <a:t>Avoid unless justified:</a:t>
            </a:r>
          </a:p>
          <a:p>
            <a:pPr marL="223838">
              <a:lnSpc>
                <a:spcPct val="100000"/>
              </a:lnSpc>
              <a:spcBef>
                <a:spcPts val="0"/>
              </a:spcBef>
            </a:pPr>
            <a:r>
              <a:rPr lang="en-IT" dirty="0">
                <a:latin typeface="Calibri" panose="020F0502020204030204" pitchFamily="34" charset="0"/>
                <a:cs typeface="Calibri" panose="020F0502020204030204" pitchFamily="34" charset="0"/>
              </a:rPr>
              <a:t>☐ CC BY-SA </a:t>
            </a:r>
          </a:p>
          <a:p>
            <a:pPr marL="223838">
              <a:lnSpc>
                <a:spcPct val="100000"/>
              </a:lnSpc>
              <a:spcBef>
                <a:spcPts val="0"/>
              </a:spcBef>
            </a:pPr>
            <a:r>
              <a:rPr lang="en-IT" dirty="0">
                <a:latin typeface="Calibri" panose="020F0502020204030204" pitchFamily="34" charset="0"/>
                <a:cs typeface="Calibri" panose="020F0502020204030204" pitchFamily="34" charset="0"/>
              </a:rPr>
              <a:t>☐ CC BY-NC</a:t>
            </a:r>
          </a:p>
          <a:p>
            <a:pPr marL="223838">
              <a:lnSpc>
                <a:spcPct val="100000"/>
              </a:lnSpc>
              <a:spcBef>
                <a:spcPts val="0"/>
              </a:spcBef>
            </a:pPr>
            <a:r>
              <a:rPr lang="en-IT" dirty="0">
                <a:latin typeface="Calibri" panose="020F0502020204030204" pitchFamily="34" charset="0"/>
                <a:cs typeface="Calibri" panose="020F0502020204030204" pitchFamily="34" charset="0"/>
              </a:rPr>
              <a:t>☐ CC BY-ND</a:t>
            </a:r>
          </a:p>
        </p:txBody>
      </p:sp>
      <p:sp>
        <p:nvSpPr>
          <p:cNvPr id="2" name="Round Same-side Corner of Rectangle 1">
            <a:extLst>
              <a:ext uri="{FF2B5EF4-FFF2-40B4-BE49-F238E27FC236}">
                <a16:creationId xmlns:a16="http://schemas.microsoft.com/office/drawing/2014/main" id="{D44E96AF-04E0-3F17-DBBE-55FFECE5B21E}"/>
              </a:ext>
            </a:extLst>
          </p:cNvPr>
          <p:cNvSpPr/>
          <p:nvPr/>
        </p:nvSpPr>
        <p:spPr>
          <a:xfrm>
            <a:off x="3055055" y="1191157"/>
            <a:ext cx="2961921" cy="829734"/>
          </a:xfrm>
          <a:prstGeom prst="round2SameRect">
            <a:avLst/>
          </a:prstGeom>
          <a:solidFill>
            <a:srgbClr val="F2B5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ysClr val="windowText" lastClr="000000"/>
                </a:solidFill>
              </a:rPr>
              <a:t>Step 2: Do I </a:t>
            </a:r>
            <a:r>
              <a:rPr lang="it-IT" b="1" dirty="0" err="1">
                <a:solidFill>
                  <a:sysClr val="windowText" lastClr="000000"/>
                </a:solidFill>
              </a:rPr>
              <a:t>own</a:t>
            </a:r>
            <a:r>
              <a:rPr lang="it-IT" b="1" dirty="0">
                <a:solidFill>
                  <a:sysClr val="windowText" lastClr="000000"/>
                </a:solidFill>
              </a:rPr>
              <a:t> the </a:t>
            </a:r>
            <a:r>
              <a:rPr lang="it-IT" b="1" dirty="0" err="1">
                <a:solidFill>
                  <a:sysClr val="windowText" lastClr="000000"/>
                </a:solidFill>
              </a:rPr>
              <a:t>rights</a:t>
            </a:r>
            <a:r>
              <a:rPr lang="it-IT" b="1" dirty="0">
                <a:solidFill>
                  <a:sysClr val="windowText" lastClr="000000"/>
                </a:solidFill>
              </a:rPr>
              <a:t> to share </a:t>
            </a:r>
            <a:r>
              <a:rPr lang="it-IT" b="1" dirty="0" err="1">
                <a:solidFill>
                  <a:sysClr val="windowText" lastClr="000000"/>
                </a:solidFill>
              </a:rPr>
              <a:t>it</a:t>
            </a:r>
            <a:r>
              <a:rPr lang="it-IT" b="1" dirty="0">
                <a:solidFill>
                  <a:sysClr val="windowText" lastClr="000000"/>
                </a:solidFill>
              </a:rPr>
              <a:t>?</a:t>
            </a:r>
          </a:p>
        </p:txBody>
      </p:sp>
      <p:sp>
        <p:nvSpPr>
          <p:cNvPr id="9" name="TextBox 8">
            <a:extLst>
              <a:ext uri="{FF2B5EF4-FFF2-40B4-BE49-F238E27FC236}">
                <a16:creationId xmlns:a16="http://schemas.microsoft.com/office/drawing/2014/main" id="{D37EBB7B-30E2-649F-DF18-1D79DFF5F69C}"/>
              </a:ext>
            </a:extLst>
          </p:cNvPr>
          <p:cNvSpPr txBox="1"/>
          <p:nvPr/>
        </p:nvSpPr>
        <p:spPr>
          <a:xfrm>
            <a:off x="9426222" y="1715911"/>
            <a:ext cx="2452512" cy="4368800"/>
          </a:xfrm>
          <a:prstGeom prst="roundRect">
            <a:avLst>
              <a:gd name="adj" fmla="val 538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indent="0">
              <a:lnSpc>
                <a:spcPct val="114000"/>
              </a:lnSpc>
              <a:spcBef>
                <a:spcPts val="1000"/>
              </a:spcBef>
              <a:buClr>
                <a:schemeClr val="accent1"/>
              </a:buClr>
              <a:buFont typeface="Arial" panose="020B0604020202020204" pitchFamily="34" charset="0"/>
              <a:buNone/>
              <a:defRPr sz="1200" b="0" i="0">
                <a:solidFill>
                  <a:sysClr val="windowText" lastClr="000000"/>
                </a:solidFill>
              </a:defRPr>
            </a:lvl1pPr>
            <a:lvl2pPr marL="685800" indent="-228600">
              <a:lnSpc>
                <a:spcPct val="114000"/>
              </a:lnSpc>
              <a:spcBef>
                <a:spcPts val="500"/>
              </a:spcBef>
              <a:buClr>
                <a:schemeClr val="accent1"/>
              </a:buClr>
              <a:buFont typeface="Arial" panose="020B0604020202020204" pitchFamily="34" charset="0"/>
              <a:buChar char="•"/>
              <a:defRPr sz="2000" b="0" i="0">
                <a:solidFill>
                  <a:schemeClr val="lt1"/>
                </a:solidFill>
              </a:defRPr>
            </a:lvl2pPr>
            <a:lvl3pPr marL="1143000" indent="-228600">
              <a:lnSpc>
                <a:spcPct val="114000"/>
              </a:lnSpc>
              <a:spcBef>
                <a:spcPts val="500"/>
              </a:spcBef>
              <a:buClr>
                <a:schemeClr val="accent1"/>
              </a:buClr>
              <a:buFont typeface="Arial" panose="020B0604020202020204" pitchFamily="34" charset="0"/>
              <a:buChar char="•"/>
              <a:defRPr b="0" i="0">
                <a:solidFill>
                  <a:schemeClr val="lt1"/>
                </a:solidFill>
              </a:defRPr>
            </a:lvl3pPr>
            <a:lvl4pPr marL="1600200" indent="-228600">
              <a:lnSpc>
                <a:spcPct val="114000"/>
              </a:lnSpc>
              <a:spcBef>
                <a:spcPts val="500"/>
              </a:spcBef>
              <a:buClr>
                <a:schemeClr val="accent1"/>
              </a:buClr>
              <a:buFont typeface="Arial" panose="020B0604020202020204" pitchFamily="34" charset="0"/>
              <a:buChar char="•"/>
              <a:defRPr sz="1600" b="0" i="0">
                <a:solidFill>
                  <a:schemeClr val="lt1"/>
                </a:solidFill>
              </a:defRPr>
            </a:lvl4pPr>
            <a:lvl5pPr marL="2057400" indent="-228600">
              <a:lnSpc>
                <a:spcPct val="114000"/>
              </a:lnSpc>
              <a:spcBef>
                <a:spcPts val="500"/>
              </a:spcBef>
              <a:buClr>
                <a:schemeClr val="accent1"/>
              </a:buClr>
              <a:buFont typeface="Arial" panose="020B0604020202020204" pitchFamily="34" charset="0"/>
              <a:buChar char="•"/>
              <a:defRPr sz="1600" b="0" i="0">
                <a:solidFill>
                  <a:schemeClr val="lt1"/>
                </a:solidFill>
              </a:defRPr>
            </a:lvl5pPr>
            <a:lvl6pPr marL="2514600" indent="-228600">
              <a:lnSpc>
                <a:spcPct val="90000"/>
              </a:lnSpc>
              <a:spcBef>
                <a:spcPts val="500"/>
              </a:spcBef>
              <a:buFont typeface="Arial" panose="020B0604020202020204" pitchFamily="34" charset="0"/>
              <a:buChar char="•"/>
              <a:defRPr>
                <a:solidFill>
                  <a:schemeClr val="lt1"/>
                </a:solidFill>
              </a:defRPr>
            </a:lvl6pPr>
            <a:lvl7pPr marL="2971800" indent="-228600">
              <a:lnSpc>
                <a:spcPct val="90000"/>
              </a:lnSpc>
              <a:spcBef>
                <a:spcPts val="500"/>
              </a:spcBef>
              <a:buFont typeface="Arial" panose="020B0604020202020204" pitchFamily="34" charset="0"/>
              <a:buChar char="•"/>
              <a:defRPr>
                <a:solidFill>
                  <a:schemeClr val="lt1"/>
                </a:solidFill>
              </a:defRPr>
            </a:lvl7pPr>
            <a:lvl8pPr marL="3429000" indent="-228600">
              <a:lnSpc>
                <a:spcPct val="90000"/>
              </a:lnSpc>
              <a:spcBef>
                <a:spcPts val="500"/>
              </a:spcBef>
              <a:buFont typeface="Arial" panose="020B0604020202020204" pitchFamily="34" charset="0"/>
              <a:buChar char="•"/>
              <a:defRPr>
                <a:solidFill>
                  <a:schemeClr val="lt1"/>
                </a:solidFill>
              </a:defRPr>
            </a:lvl8pPr>
            <a:lvl9pPr marL="3886200" indent="-228600">
              <a:lnSpc>
                <a:spcPct val="90000"/>
              </a:lnSpc>
              <a:spcBef>
                <a:spcPts val="500"/>
              </a:spcBef>
              <a:buFont typeface="Arial" panose="020B0604020202020204" pitchFamily="34" charset="0"/>
              <a:buChar char="•"/>
              <a:defRPr>
                <a:solidFill>
                  <a:schemeClr val="lt1"/>
                </a:solidFill>
              </a:defRPr>
            </a:lvl9pPr>
          </a:lstStyle>
          <a:p>
            <a:pPr>
              <a:lnSpc>
                <a:spcPct val="100000"/>
              </a:lnSpc>
              <a:spcBef>
                <a:spcPts val="0"/>
              </a:spcBef>
            </a:pPr>
            <a:br>
              <a:rPr lang="en-IT" b="1" dirty="0">
                <a:latin typeface="Calibri" panose="020F0502020204030204" pitchFamily="34" charset="0"/>
                <a:cs typeface="Calibri" panose="020F0502020204030204" pitchFamily="34" charset="0"/>
              </a:rPr>
            </a:br>
            <a:endParaRPr lang="en-IT" b="1" dirty="0">
              <a:latin typeface="Calibri" panose="020F0502020204030204" pitchFamily="34" charset="0"/>
              <a:cs typeface="Calibri" panose="020F0502020204030204" pitchFamily="34" charset="0"/>
            </a:endParaRPr>
          </a:p>
          <a:p>
            <a:pPr>
              <a:lnSpc>
                <a:spcPct val="100000"/>
              </a:lnSpc>
              <a:spcBef>
                <a:spcPts val="0"/>
              </a:spcBef>
            </a:pPr>
            <a:endParaRPr lang="en-IT" b="1" dirty="0">
              <a:latin typeface="Calibri" panose="020F0502020204030204" pitchFamily="34" charset="0"/>
              <a:cs typeface="Calibri" panose="020F0502020204030204" pitchFamily="34" charset="0"/>
            </a:endParaRPr>
          </a:p>
          <a:p>
            <a:pPr>
              <a:lnSpc>
                <a:spcPct val="100000"/>
              </a:lnSpc>
              <a:spcBef>
                <a:spcPts val="0"/>
              </a:spcBef>
            </a:pPr>
            <a:endParaRPr lang="en-IT" b="1" dirty="0">
              <a:latin typeface="Calibri" panose="020F0502020204030204" pitchFamily="34" charset="0"/>
              <a:cs typeface="Calibri" panose="020F0502020204030204" pitchFamily="34" charset="0"/>
            </a:endParaRPr>
          </a:p>
          <a:p>
            <a:pPr>
              <a:lnSpc>
                <a:spcPct val="100000"/>
              </a:lnSpc>
              <a:spcBef>
                <a:spcPts val="0"/>
              </a:spcBef>
            </a:pPr>
            <a:endParaRPr lang="en-IT" b="1" dirty="0">
              <a:latin typeface="Calibri" panose="020F0502020204030204" pitchFamily="34" charset="0"/>
              <a:cs typeface="Calibri" panose="020F0502020204030204" pitchFamily="34" charset="0"/>
            </a:endParaRPr>
          </a:p>
          <a:p>
            <a:pPr>
              <a:lnSpc>
                <a:spcPct val="100000"/>
              </a:lnSpc>
              <a:spcBef>
                <a:spcPts val="0"/>
              </a:spcBef>
            </a:pPr>
            <a:r>
              <a:rPr lang="en-IT" b="1" dirty="0">
                <a:latin typeface="Calibri" panose="020F0502020204030204" pitchFamily="34" charset="0"/>
                <a:cs typeface="Calibri" panose="020F0502020204030204" pitchFamily="34" charset="0"/>
              </a:rPr>
              <a:t>☐ Documentation / reports / training material</a:t>
            </a:r>
          </a:p>
          <a:p>
            <a:pPr>
              <a:lnSpc>
                <a:spcPct val="100000"/>
              </a:lnSpc>
              <a:spcBef>
                <a:spcPts val="0"/>
              </a:spcBef>
            </a:pPr>
            <a:r>
              <a:rPr lang="en-IT" dirty="0">
                <a:latin typeface="Calibri" panose="020F0502020204030204" pitchFamily="34" charset="0"/>
                <a:cs typeface="Calibri" panose="020F0502020204030204" pitchFamily="34" charset="0"/>
              </a:rPr>
              <a:t>Recommended:</a:t>
            </a:r>
          </a:p>
          <a:p>
            <a:pPr marL="223838">
              <a:lnSpc>
                <a:spcPct val="100000"/>
              </a:lnSpc>
              <a:spcBef>
                <a:spcPts val="0"/>
              </a:spcBef>
            </a:pPr>
            <a:r>
              <a:rPr lang="en-IT" dirty="0">
                <a:latin typeface="Calibri" panose="020F0502020204030204" pitchFamily="34" charset="0"/>
                <a:cs typeface="Calibri" panose="020F0502020204030204" pitchFamily="34" charset="0"/>
              </a:rPr>
              <a:t>☐ CC BY 4.0</a:t>
            </a:r>
          </a:p>
          <a:p>
            <a:pPr>
              <a:lnSpc>
                <a:spcPct val="100000"/>
              </a:lnSpc>
              <a:spcBef>
                <a:spcPts val="0"/>
              </a:spcBef>
            </a:pPr>
            <a:r>
              <a:rPr lang="en-IT" dirty="0">
                <a:latin typeface="Calibri" panose="020F0502020204030204" pitchFamily="34" charset="0"/>
                <a:cs typeface="Calibri" panose="020F0502020204030204" pitchFamily="34" charset="0"/>
              </a:rPr>
              <a:t>Avoid unless justified:</a:t>
            </a:r>
          </a:p>
          <a:p>
            <a:pPr marL="223838">
              <a:lnSpc>
                <a:spcPct val="100000"/>
              </a:lnSpc>
              <a:spcBef>
                <a:spcPts val="0"/>
              </a:spcBef>
            </a:pPr>
            <a:r>
              <a:rPr lang="en-IT" dirty="0">
                <a:latin typeface="Calibri" panose="020F0502020204030204" pitchFamily="34" charset="0"/>
                <a:cs typeface="Calibri" panose="020F0502020204030204" pitchFamily="34" charset="0"/>
              </a:rPr>
              <a:t>☐ CC BY-SA </a:t>
            </a:r>
          </a:p>
          <a:p>
            <a:pPr marL="223838">
              <a:lnSpc>
                <a:spcPct val="100000"/>
              </a:lnSpc>
              <a:spcBef>
                <a:spcPts val="0"/>
              </a:spcBef>
            </a:pPr>
            <a:r>
              <a:rPr lang="en-IT" dirty="0">
                <a:latin typeface="Calibri" panose="020F0502020204030204" pitchFamily="34" charset="0"/>
                <a:cs typeface="Calibri" panose="020F0502020204030204" pitchFamily="34" charset="0"/>
              </a:rPr>
              <a:t>☐ CC BY-NC</a:t>
            </a:r>
          </a:p>
          <a:p>
            <a:pPr marL="223838">
              <a:lnSpc>
                <a:spcPct val="100000"/>
              </a:lnSpc>
              <a:spcBef>
                <a:spcPts val="0"/>
              </a:spcBef>
            </a:pPr>
            <a:r>
              <a:rPr lang="en-IT" dirty="0">
                <a:latin typeface="Calibri" panose="020F0502020204030204" pitchFamily="34" charset="0"/>
                <a:cs typeface="Calibri" panose="020F0502020204030204" pitchFamily="34" charset="0"/>
              </a:rPr>
              <a:t>☐ CC BY-ND</a:t>
            </a:r>
          </a:p>
          <a:p>
            <a:pPr>
              <a:lnSpc>
                <a:spcPct val="100000"/>
              </a:lnSpc>
              <a:spcBef>
                <a:spcPts val="0"/>
              </a:spcBef>
            </a:pPr>
            <a:r>
              <a:rPr lang="en-IT" dirty="0">
                <a:latin typeface="Calibri" panose="020F0502020204030204" pitchFamily="34" charset="0"/>
                <a:cs typeface="Calibri" panose="020F0502020204030204" pitchFamily="34" charset="0"/>
              </a:rPr>
              <a:t>☐ Software</a:t>
            </a:r>
          </a:p>
          <a:p>
            <a:pPr>
              <a:lnSpc>
                <a:spcPct val="100000"/>
              </a:lnSpc>
              <a:spcBef>
                <a:spcPts val="0"/>
              </a:spcBef>
            </a:pPr>
            <a:r>
              <a:rPr lang="en-IT" b="1" i="1" dirty="0">
                <a:latin typeface="Calibri" panose="020F0502020204030204" pitchFamily="34" charset="0"/>
                <a:cs typeface="Calibri" panose="020F0502020204030204" pitchFamily="34" charset="0"/>
                <a:sym typeface="Wingdings" pitchFamily="2" charset="2"/>
              </a:rPr>
              <a:t> </a:t>
            </a:r>
            <a:r>
              <a:rPr lang="en-IT" b="1" i="1" dirty="0">
                <a:latin typeface="Calibri" panose="020F0502020204030204" pitchFamily="34" charset="0"/>
                <a:cs typeface="Calibri" panose="020F0502020204030204" pitchFamily="34" charset="0"/>
              </a:rPr>
              <a:t>Use an OSI-approved licence:</a:t>
            </a:r>
          </a:p>
          <a:p>
            <a:pPr marL="223838">
              <a:lnSpc>
                <a:spcPct val="100000"/>
              </a:lnSpc>
              <a:spcBef>
                <a:spcPts val="0"/>
              </a:spcBef>
            </a:pPr>
            <a:r>
              <a:rPr lang="en-IT" dirty="0">
                <a:latin typeface="Calibri" panose="020F0502020204030204" pitchFamily="34" charset="0"/>
                <a:cs typeface="Calibri" panose="020F0502020204030204" pitchFamily="34" charset="0"/>
              </a:rPr>
              <a:t>☐ MIT</a:t>
            </a:r>
          </a:p>
          <a:p>
            <a:pPr marL="223838">
              <a:lnSpc>
                <a:spcPct val="100000"/>
              </a:lnSpc>
              <a:spcBef>
                <a:spcPts val="0"/>
              </a:spcBef>
            </a:pPr>
            <a:r>
              <a:rPr lang="en-IT" dirty="0">
                <a:latin typeface="Calibri" panose="020F0502020204030204" pitchFamily="34" charset="0"/>
                <a:cs typeface="Calibri" panose="020F0502020204030204" pitchFamily="34" charset="0"/>
              </a:rPr>
              <a:t>☐ Apache 2.0</a:t>
            </a:r>
          </a:p>
          <a:p>
            <a:pPr marL="223838">
              <a:lnSpc>
                <a:spcPct val="100000"/>
              </a:lnSpc>
              <a:spcBef>
                <a:spcPts val="0"/>
              </a:spcBef>
            </a:pPr>
            <a:r>
              <a:rPr lang="en-IT" dirty="0">
                <a:latin typeface="Calibri" panose="020F0502020204030204" pitchFamily="34" charset="0"/>
                <a:cs typeface="Calibri" panose="020F0502020204030204" pitchFamily="34" charset="0"/>
              </a:rPr>
              <a:t>☐ GPL</a:t>
            </a:r>
          </a:p>
          <a:p>
            <a:pPr marL="223838">
              <a:lnSpc>
                <a:spcPct val="100000"/>
              </a:lnSpc>
              <a:spcBef>
                <a:spcPts val="0"/>
              </a:spcBef>
            </a:pPr>
            <a:r>
              <a:rPr lang="en-IT" dirty="0">
                <a:latin typeface="Calibri" panose="020F0502020204030204" pitchFamily="34" charset="0"/>
                <a:cs typeface="Calibri" panose="020F0502020204030204" pitchFamily="34" charset="0"/>
              </a:rPr>
              <a:t>☐ MPL</a:t>
            </a:r>
          </a:p>
          <a:p>
            <a:pPr marL="223838">
              <a:lnSpc>
                <a:spcPct val="100000"/>
              </a:lnSpc>
              <a:spcBef>
                <a:spcPts val="0"/>
              </a:spcBef>
            </a:pPr>
            <a:r>
              <a:rPr lang="en-IT" dirty="0">
                <a:latin typeface="Calibri" panose="020F0502020204030204" pitchFamily="34" charset="0"/>
                <a:cs typeface="Calibri" panose="020F0502020204030204" pitchFamily="34" charset="0"/>
              </a:rPr>
              <a:t>☐ BSD</a:t>
            </a:r>
          </a:p>
          <a:p>
            <a:pPr>
              <a:lnSpc>
                <a:spcPct val="100000"/>
              </a:lnSpc>
              <a:spcBef>
                <a:spcPts val="0"/>
              </a:spcBef>
            </a:pPr>
            <a:r>
              <a:rPr lang="en-IT" sz="1800" b="1" dirty="0">
                <a:latin typeface="Calibri" panose="020F0502020204030204" pitchFamily="34" charset="0"/>
                <a:cs typeface="Calibri" panose="020F0502020204030204" pitchFamily="34" charset="0"/>
              </a:rPr>
              <a:t>⚠ </a:t>
            </a:r>
            <a:r>
              <a:rPr lang="en-IT" dirty="0">
                <a:latin typeface="Calibri" panose="020F0502020204030204" pitchFamily="34" charset="0"/>
                <a:cs typeface="Calibri" panose="020F0502020204030204" pitchFamily="34" charset="0"/>
              </a:rPr>
              <a:t>Do not use Creative Commons licences for software.</a:t>
            </a:r>
          </a:p>
          <a:p>
            <a:pPr>
              <a:lnSpc>
                <a:spcPct val="100000"/>
              </a:lnSpc>
              <a:spcBef>
                <a:spcPts val="0"/>
              </a:spcBef>
            </a:pPr>
            <a:endParaRPr lang="en-IT" dirty="0">
              <a:latin typeface="Calibri" panose="020F0502020204030204" pitchFamily="34" charset="0"/>
              <a:cs typeface="Calibri" panose="020F0502020204030204" pitchFamily="34" charset="0"/>
            </a:endParaRPr>
          </a:p>
          <a:p>
            <a:pPr>
              <a:lnSpc>
                <a:spcPct val="100000"/>
              </a:lnSpc>
              <a:spcBef>
                <a:spcPts val="0"/>
              </a:spcBef>
            </a:pPr>
            <a:endParaRPr lang="en-IT" dirty="0">
              <a:latin typeface="Calibri" panose="020F0502020204030204" pitchFamily="34" charset="0"/>
              <a:cs typeface="Calibri" panose="020F0502020204030204" pitchFamily="34" charset="0"/>
            </a:endParaRPr>
          </a:p>
          <a:p>
            <a:pPr>
              <a:lnSpc>
                <a:spcPct val="100000"/>
              </a:lnSpc>
              <a:spcBef>
                <a:spcPts val="0"/>
              </a:spcBef>
            </a:pPr>
            <a:endParaRPr lang="en-IT" dirty="0">
              <a:latin typeface="Calibri" panose="020F0502020204030204" pitchFamily="34" charset="0"/>
              <a:cs typeface="Calibri" panose="020F0502020204030204" pitchFamily="34" charset="0"/>
            </a:endParaRPr>
          </a:p>
          <a:p>
            <a:pPr>
              <a:lnSpc>
                <a:spcPct val="100000"/>
              </a:lnSpc>
              <a:spcBef>
                <a:spcPts val="0"/>
              </a:spcBef>
            </a:pPr>
            <a:endParaRPr lang="en-IT" dirty="0">
              <a:latin typeface="Calibri" panose="020F0502020204030204" pitchFamily="34" charset="0"/>
              <a:cs typeface="Calibri" panose="020F0502020204030204" pitchFamily="34" charset="0"/>
            </a:endParaRPr>
          </a:p>
        </p:txBody>
      </p:sp>
      <p:sp>
        <p:nvSpPr>
          <p:cNvPr id="10" name="Google Shape;3808;p156">
            <a:extLst>
              <a:ext uri="{FF2B5EF4-FFF2-40B4-BE49-F238E27FC236}">
                <a16:creationId xmlns:a16="http://schemas.microsoft.com/office/drawing/2014/main" id="{7794B34C-17CE-0E05-406F-7AB0242DF9FD}"/>
              </a:ext>
            </a:extLst>
          </p:cNvPr>
          <p:cNvSpPr txBox="1">
            <a:spLocks noGrp="1"/>
          </p:cNvSpPr>
          <p:nvPr>
            <p:ph type="title"/>
          </p:nvPr>
        </p:nvSpPr>
        <p:spPr>
          <a:xfrm>
            <a:off x="313265" y="-24342"/>
            <a:ext cx="1187873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it-IT" dirty="0" err="1"/>
              <a:t>Resources</a:t>
            </a:r>
            <a:r>
              <a:rPr lang="it-IT" dirty="0"/>
              <a:t>: </a:t>
            </a:r>
            <a:br>
              <a:rPr lang="it-IT" dirty="0"/>
            </a:br>
            <a:r>
              <a:rPr lang="it-IT" dirty="0"/>
              <a:t>	</a:t>
            </a:r>
            <a:r>
              <a:rPr lang="it-IT" sz="2800" dirty="0"/>
              <a:t>data sharing </a:t>
            </a:r>
            <a:r>
              <a:rPr lang="it-IT" sz="2800" dirty="0" err="1"/>
              <a:t>cheatsheet</a:t>
            </a:r>
            <a:r>
              <a:rPr lang="it-IT" sz="2800" dirty="0"/>
              <a:t> for data </a:t>
            </a:r>
            <a:r>
              <a:rPr lang="it-IT" sz="2800" dirty="0" err="1"/>
              <a:t>regulation</a:t>
            </a:r>
            <a:r>
              <a:rPr lang="it-IT" sz="2800" dirty="0"/>
              <a:t> compliance - </a:t>
            </a:r>
            <a:r>
              <a:rPr lang="it-IT" sz="2800" dirty="0">
                <a:highlight>
                  <a:srgbClr val="FEDC76"/>
                </a:highlight>
              </a:rPr>
              <a:t>part1</a:t>
            </a:r>
            <a:endParaRPr dirty="0">
              <a:highlight>
                <a:srgbClr val="FEDC76"/>
              </a:highlight>
            </a:endParaRPr>
          </a:p>
        </p:txBody>
      </p:sp>
      <p:sp>
        <p:nvSpPr>
          <p:cNvPr id="7" name="Round Same-side Corner of Rectangle 6">
            <a:extLst>
              <a:ext uri="{FF2B5EF4-FFF2-40B4-BE49-F238E27FC236}">
                <a16:creationId xmlns:a16="http://schemas.microsoft.com/office/drawing/2014/main" id="{3398059A-E1E7-CF32-30E3-1EADA99A9383}"/>
              </a:ext>
            </a:extLst>
          </p:cNvPr>
          <p:cNvSpPr/>
          <p:nvPr/>
        </p:nvSpPr>
        <p:spPr>
          <a:xfrm>
            <a:off x="6096001" y="1191157"/>
            <a:ext cx="5782734" cy="829734"/>
          </a:xfrm>
          <a:prstGeom prst="round2Same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ysClr val="windowText" lastClr="000000"/>
                </a:solidFill>
              </a:rPr>
              <a:t>Step 3: </a:t>
            </a:r>
            <a:r>
              <a:rPr lang="it-IT" b="1" dirty="0" err="1">
                <a:solidFill>
                  <a:sysClr val="windowText" lastClr="000000"/>
                </a:solidFill>
              </a:rPr>
              <a:t>What</a:t>
            </a:r>
            <a:r>
              <a:rPr lang="it-IT" b="1" dirty="0">
                <a:solidFill>
                  <a:sysClr val="windowText" lastClr="000000"/>
                </a:solidFill>
              </a:rPr>
              <a:t> </a:t>
            </a:r>
            <a:r>
              <a:rPr lang="it-IT" b="1" dirty="0" err="1">
                <a:solidFill>
                  <a:sysClr val="windowText" lastClr="000000"/>
                </a:solidFill>
              </a:rPr>
              <a:t>type</a:t>
            </a:r>
            <a:r>
              <a:rPr lang="it-IT" b="1" dirty="0">
                <a:solidFill>
                  <a:sysClr val="windowText" lastClr="000000"/>
                </a:solidFill>
              </a:rPr>
              <a:t> of </a:t>
            </a:r>
            <a:r>
              <a:rPr lang="it-IT" b="1" dirty="0" err="1">
                <a:solidFill>
                  <a:sysClr val="windowText" lastClr="000000"/>
                </a:solidFill>
              </a:rPr>
              <a:t>research</a:t>
            </a:r>
            <a:r>
              <a:rPr lang="it-IT" b="1" dirty="0">
                <a:solidFill>
                  <a:sysClr val="windowText" lastClr="000000"/>
                </a:solidFill>
              </a:rPr>
              <a:t> output </a:t>
            </a:r>
            <a:r>
              <a:rPr lang="it-IT" b="1" dirty="0" err="1">
                <a:solidFill>
                  <a:sysClr val="windowText" lastClr="000000"/>
                </a:solidFill>
              </a:rPr>
              <a:t>is</a:t>
            </a:r>
            <a:r>
              <a:rPr lang="it-IT" b="1" dirty="0">
                <a:solidFill>
                  <a:sysClr val="windowText" lastClr="000000"/>
                </a:solidFill>
              </a:rPr>
              <a:t> </a:t>
            </a:r>
            <a:r>
              <a:rPr lang="it-IT" b="1" dirty="0" err="1">
                <a:solidFill>
                  <a:sysClr val="windowText" lastClr="000000"/>
                </a:solidFill>
              </a:rPr>
              <a:t>it</a:t>
            </a:r>
            <a:r>
              <a:rPr lang="it-IT" b="1" dirty="0">
                <a:solidFill>
                  <a:sysClr val="windowText" lastClr="000000"/>
                </a:solidFill>
              </a:rPr>
              <a:t>?</a:t>
            </a:r>
          </a:p>
        </p:txBody>
      </p:sp>
    </p:spTree>
    <p:extLst>
      <p:ext uri="{BB962C8B-B14F-4D97-AF65-F5344CB8AC3E}">
        <p14:creationId xmlns:p14="http://schemas.microsoft.com/office/powerpoint/2010/main" val="29837393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C2F4F-EAE7-2D2D-7B6F-41DFEF687CBE}"/>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F3CA1778-6977-8D58-B7B5-397BEAA76243}"/>
              </a:ext>
            </a:extLst>
          </p:cNvPr>
          <p:cNvSpPr/>
          <p:nvPr/>
        </p:nvSpPr>
        <p:spPr>
          <a:xfrm>
            <a:off x="313265" y="1885245"/>
            <a:ext cx="2678291" cy="4289778"/>
          </a:xfrm>
          <a:prstGeom prst="roundRect">
            <a:avLst>
              <a:gd name="adj" fmla="val 498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T" sz="1400" b="1" dirty="0">
                <a:solidFill>
                  <a:schemeClr val="tx1"/>
                </a:solidFill>
                <a:latin typeface="Calibri" panose="020F0502020204030204" pitchFamily="34" charset="0"/>
                <a:cs typeface="Calibri" panose="020F0502020204030204" pitchFamily="34" charset="0"/>
              </a:rPr>
              <a:t>Fully Open Science compatible</a:t>
            </a:r>
            <a:endParaRPr lang="en-IT" sz="1400" dirty="0">
              <a:solidFill>
                <a:schemeClr val="tx1"/>
              </a:solidFill>
              <a:latin typeface="Calibri" panose="020F0502020204030204" pitchFamily="34" charset="0"/>
              <a:cs typeface="Calibri" panose="020F0502020204030204" pitchFamily="34" charset="0"/>
            </a:endParaRPr>
          </a:p>
          <a:p>
            <a:r>
              <a:rPr lang="en-IT" sz="1400" dirty="0">
                <a:solidFill>
                  <a:schemeClr val="tx1"/>
                </a:solidFill>
                <a:latin typeface="Calibri" panose="020F0502020204030204" pitchFamily="34" charset="0"/>
                <a:cs typeface="Calibri" panose="020F0502020204030204" pitchFamily="34" charset="0"/>
              </a:rPr>
              <a:t>☐ CC0</a:t>
            </a:r>
          </a:p>
          <a:p>
            <a:r>
              <a:rPr lang="en-IT" sz="1400" dirty="0">
                <a:solidFill>
                  <a:schemeClr val="tx1"/>
                </a:solidFill>
                <a:latin typeface="Calibri" panose="020F0502020204030204" pitchFamily="34" charset="0"/>
                <a:cs typeface="Calibri" panose="020F0502020204030204" pitchFamily="34" charset="0"/>
              </a:rPr>
              <a:t>☐ CC BY</a:t>
            </a:r>
          </a:p>
          <a:p>
            <a:r>
              <a:rPr lang="en-IT" sz="1400" dirty="0">
                <a:solidFill>
                  <a:schemeClr val="tx1"/>
                </a:solidFill>
                <a:latin typeface="Calibri" panose="020F0502020204030204" pitchFamily="34" charset="0"/>
                <a:cs typeface="Calibri" panose="020F0502020204030204" pitchFamily="34" charset="0"/>
              </a:rPr>
              <a:t>☐ MIT</a:t>
            </a:r>
          </a:p>
          <a:p>
            <a:r>
              <a:rPr lang="en-IT" sz="1400" dirty="0">
                <a:solidFill>
                  <a:schemeClr val="tx1"/>
                </a:solidFill>
                <a:latin typeface="Calibri" panose="020F0502020204030204" pitchFamily="34" charset="0"/>
                <a:cs typeface="Calibri" panose="020F0502020204030204" pitchFamily="34" charset="0"/>
              </a:rPr>
              <a:t>☐ Apache 2.0</a:t>
            </a:r>
          </a:p>
          <a:p>
            <a:r>
              <a:rPr lang="en-IT" sz="1400" dirty="0">
                <a:solidFill>
                  <a:schemeClr val="tx1"/>
                </a:solidFill>
                <a:latin typeface="Calibri" panose="020F0502020204030204" pitchFamily="34" charset="0"/>
                <a:cs typeface="Calibri" panose="020F0502020204030204" pitchFamily="34" charset="0"/>
              </a:rPr>
              <a:t>☐ GPL</a:t>
            </a:r>
            <a:br>
              <a:rPr lang="en-IT" sz="1400" dirty="0">
                <a:solidFill>
                  <a:schemeClr val="tx1"/>
                </a:solidFill>
                <a:latin typeface="Calibri" panose="020F0502020204030204" pitchFamily="34" charset="0"/>
                <a:cs typeface="Calibri" panose="020F0502020204030204" pitchFamily="34" charset="0"/>
              </a:rPr>
            </a:br>
            <a:endParaRPr lang="en-IT" sz="1400" dirty="0">
              <a:solidFill>
                <a:schemeClr val="tx1"/>
              </a:solidFill>
              <a:latin typeface="Calibri" panose="020F0502020204030204" pitchFamily="34" charset="0"/>
              <a:cs typeface="Calibri" panose="020F0502020204030204" pitchFamily="34" charset="0"/>
            </a:endParaRPr>
          </a:p>
          <a:p>
            <a:r>
              <a:rPr lang="en-IT" sz="1400" b="1" dirty="0">
                <a:solidFill>
                  <a:schemeClr val="tx1"/>
                </a:solidFill>
                <a:latin typeface="Calibri" panose="020F0502020204030204" pitchFamily="34" charset="0"/>
                <a:cs typeface="Calibri" panose="020F0502020204030204" pitchFamily="34" charset="0"/>
              </a:rPr>
              <a:t>Potentially problematic for Open Science</a:t>
            </a:r>
            <a:endParaRPr lang="en-IT" sz="1400" dirty="0">
              <a:solidFill>
                <a:schemeClr val="tx1"/>
              </a:solidFill>
              <a:latin typeface="Calibri" panose="020F0502020204030204" pitchFamily="34" charset="0"/>
              <a:cs typeface="Calibri" panose="020F0502020204030204" pitchFamily="34" charset="0"/>
            </a:endParaRPr>
          </a:p>
          <a:p>
            <a:r>
              <a:rPr lang="en-IT" sz="1400" dirty="0">
                <a:solidFill>
                  <a:schemeClr val="tx1"/>
                </a:solidFill>
                <a:latin typeface="Calibri" panose="020F0502020204030204" pitchFamily="34" charset="0"/>
                <a:cs typeface="Calibri" panose="020F0502020204030204" pitchFamily="34" charset="0"/>
              </a:rPr>
              <a:t>☐ CC BY-SA</a:t>
            </a:r>
          </a:p>
          <a:p>
            <a:r>
              <a:rPr lang="en-IT" sz="1400" dirty="0">
                <a:solidFill>
                  <a:schemeClr val="tx1"/>
                </a:solidFill>
                <a:latin typeface="Calibri" panose="020F0502020204030204" pitchFamily="34" charset="0"/>
                <a:cs typeface="Calibri" panose="020F0502020204030204" pitchFamily="34" charset="0"/>
              </a:rPr>
              <a:t>☐ CC BY-NC</a:t>
            </a:r>
          </a:p>
          <a:p>
            <a:r>
              <a:rPr lang="en-IT" sz="1400" dirty="0">
                <a:solidFill>
                  <a:schemeClr val="tx1"/>
                </a:solidFill>
                <a:latin typeface="Calibri" panose="020F0502020204030204" pitchFamily="34" charset="0"/>
                <a:cs typeface="Calibri" panose="020F0502020204030204" pitchFamily="34" charset="0"/>
              </a:rPr>
              <a:t>☐ CC BY-ND</a:t>
            </a:r>
          </a:p>
          <a:p>
            <a:r>
              <a:rPr lang="en-IT" sz="1400" dirty="0">
                <a:solidFill>
                  <a:schemeClr val="tx1"/>
                </a:solidFill>
                <a:latin typeface="Calibri" panose="020F0502020204030204" pitchFamily="34" charset="0"/>
                <a:cs typeface="Calibri" panose="020F0502020204030204" pitchFamily="34" charset="0"/>
              </a:rPr>
              <a:t>These restrict reuse and may reduce interoperability.</a:t>
            </a:r>
          </a:p>
          <a:p>
            <a:r>
              <a:rPr lang="en-IT" sz="1400" dirty="0">
                <a:solidFill>
                  <a:schemeClr val="tx1"/>
                </a:solidFill>
                <a:latin typeface="Calibri" panose="020F0502020204030204" pitchFamily="34" charset="0"/>
                <a:cs typeface="Calibri" panose="020F0502020204030204" pitchFamily="34" charset="0"/>
              </a:rPr>
              <a:t>Use only when justified.</a:t>
            </a:r>
          </a:p>
        </p:txBody>
      </p:sp>
      <p:sp>
        <p:nvSpPr>
          <p:cNvPr id="3" name="Content Placeholder 2">
            <a:extLst>
              <a:ext uri="{FF2B5EF4-FFF2-40B4-BE49-F238E27FC236}">
                <a16:creationId xmlns:a16="http://schemas.microsoft.com/office/drawing/2014/main" id="{AE01B1AB-4A8C-F0D3-FF1F-ABF3996C5626}"/>
              </a:ext>
            </a:extLst>
          </p:cNvPr>
          <p:cNvSpPr>
            <a:spLocks noGrp="1"/>
          </p:cNvSpPr>
          <p:nvPr>
            <p:ph idx="1"/>
          </p:nvPr>
        </p:nvSpPr>
        <p:spPr>
          <a:xfrm>
            <a:off x="3088924" y="1794933"/>
            <a:ext cx="3255432" cy="4380089"/>
          </a:xfrm>
          <a:prstGeom prst="roundRect">
            <a:avLst>
              <a:gd name="adj" fmla="val 4069"/>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IT" sz="1400" b="1" dirty="0">
                <a:solidFill>
                  <a:schemeClr val="tx1"/>
                </a:solidFill>
                <a:latin typeface="Calibri" panose="020F0502020204030204" pitchFamily="34" charset="0"/>
                <a:cs typeface="Calibri" panose="020F0502020204030204" pitchFamily="34" charset="0"/>
              </a:rPr>
              <a:t>Are these elements provided?</a:t>
            </a:r>
          </a:p>
          <a:p>
            <a:pPr marL="0" indent="0">
              <a:buNone/>
            </a:pPr>
            <a:r>
              <a:rPr lang="en-IT" sz="1400" dirty="0">
                <a:solidFill>
                  <a:schemeClr val="tx1"/>
                </a:solidFill>
                <a:latin typeface="Calibri" panose="020F0502020204030204" pitchFamily="34" charset="0"/>
                <a:cs typeface="Calibri" panose="020F0502020204030204" pitchFamily="34" charset="0"/>
              </a:rPr>
              <a:t>☐ Rich metadata</a:t>
            </a:r>
          </a:p>
          <a:p>
            <a:pPr marL="0" indent="0">
              <a:buNone/>
            </a:pPr>
            <a:r>
              <a:rPr lang="en-IT" sz="1400" dirty="0">
                <a:solidFill>
                  <a:schemeClr val="tx1"/>
                </a:solidFill>
                <a:latin typeface="Calibri" panose="020F0502020204030204" pitchFamily="34" charset="0"/>
                <a:cs typeface="Calibri" panose="020F0502020204030204" pitchFamily="34" charset="0"/>
              </a:rPr>
              <a:t>☐ Documentation</a:t>
            </a:r>
          </a:p>
          <a:p>
            <a:pPr marL="0" indent="0">
              <a:buNone/>
            </a:pPr>
            <a:r>
              <a:rPr lang="en-IT" sz="1400" dirty="0">
                <a:solidFill>
                  <a:schemeClr val="tx1"/>
                </a:solidFill>
                <a:latin typeface="Calibri" panose="020F0502020204030204" pitchFamily="34" charset="0"/>
                <a:cs typeface="Calibri" panose="020F0502020204030204" pitchFamily="34" charset="0"/>
              </a:rPr>
              <a:t>☐ Provenance recorded</a:t>
            </a:r>
          </a:p>
          <a:p>
            <a:pPr marL="0" indent="0">
              <a:buNone/>
            </a:pPr>
            <a:r>
              <a:rPr lang="en-IT" sz="1400" dirty="0">
                <a:solidFill>
                  <a:schemeClr val="tx1"/>
                </a:solidFill>
                <a:latin typeface="Calibri" panose="020F0502020204030204" pitchFamily="34" charset="0"/>
                <a:cs typeface="Calibri" panose="020F0502020204030204" pitchFamily="34" charset="0"/>
              </a:rPr>
              <a:t>☐ Persistent Identifier (DOI, Handle, etc.)</a:t>
            </a:r>
          </a:p>
          <a:p>
            <a:pPr marL="0" indent="0">
              <a:buNone/>
            </a:pPr>
            <a:r>
              <a:rPr lang="en-IT" sz="1400" dirty="0">
                <a:solidFill>
                  <a:schemeClr val="tx1"/>
                </a:solidFill>
                <a:latin typeface="Calibri" panose="020F0502020204030204" pitchFamily="34" charset="0"/>
                <a:cs typeface="Calibri" panose="020F0502020204030204" pitchFamily="34" charset="0"/>
              </a:rPr>
              <a:t>☐ Machine-readable format</a:t>
            </a:r>
          </a:p>
          <a:p>
            <a:pPr marL="0" indent="0">
              <a:buNone/>
            </a:pPr>
            <a:r>
              <a:rPr lang="en-IT" sz="1400" dirty="0">
                <a:solidFill>
                  <a:schemeClr val="tx1"/>
                </a:solidFill>
                <a:latin typeface="Calibri" panose="020F0502020204030204" pitchFamily="34" charset="0"/>
                <a:cs typeface="Calibri" panose="020F0502020204030204" pitchFamily="34" charset="0"/>
              </a:rPr>
              <a:t>☐ Open, non-proprietary formats when possible</a:t>
            </a:r>
          </a:p>
          <a:p>
            <a:pPr marL="0" indent="0">
              <a:buNone/>
            </a:pPr>
            <a:r>
              <a:rPr lang="en-IT" sz="1400" dirty="0">
                <a:solidFill>
                  <a:schemeClr val="tx1"/>
                </a:solidFill>
                <a:latin typeface="Calibri" panose="020F0502020204030204" pitchFamily="34" charset="0"/>
                <a:cs typeface="Calibri" panose="020F0502020204030204" pitchFamily="34" charset="0"/>
              </a:rPr>
              <a:t>☐ Licence clearly displayed</a:t>
            </a:r>
          </a:p>
          <a:p>
            <a:pPr marL="0" indent="0">
              <a:buNone/>
            </a:pPr>
            <a:r>
              <a:rPr lang="en-IT" sz="1400" dirty="0">
                <a:solidFill>
                  <a:schemeClr val="tx1"/>
                </a:solidFill>
                <a:latin typeface="Calibri" panose="020F0502020204030204" pitchFamily="34" charset="0"/>
                <a:cs typeface="Calibri" panose="020F0502020204030204" pitchFamily="34" charset="0"/>
              </a:rPr>
              <a:t>☐ Citation required and clearly displayed</a:t>
            </a:r>
          </a:p>
          <a:p>
            <a:pPr marL="0" indent="0">
              <a:buNone/>
            </a:pPr>
            <a:endParaRPr lang="it-IT" sz="1200" dirty="0">
              <a:solidFill>
                <a:sysClr val="windowText" lastClr="000000"/>
              </a:solidFill>
              <a:latin typeface="+mn-lt"/>
              <a:cs typeface="+mn-cs"/>
            </a:endParaRPr>
          </a:p>
        </p:txBody>
      </p:sp>
      <p:sp>
        <p:nvSpPr>
          <p:cNvPr id="4" name="Round Same-side Corner of Rectangle 3">
            <a:extLst>
              <a:ext uri="{FF2B5EF4-FFF2-40B4-BE49-F238E27FC236}">
                <a16:creationId xmlns:a16="http://schemas.microsoft.com/office/drawing/2014/main" id="{6C128025-A2BF-4F04-6E94-876661899EB4}"/>
              </a:ext>
            </a:extLst>
          </p:cNvPr>
          <p:cNvSpPr/>
          <p:nvPr/>
        </p:nvSpPr>
        <p:spPr>
          <a:xfrm>
            <a:off x="313266" y="1191157"/>
            <a:ext cx="2678290" cy="829734"/>
          </a:xfrm>
          <a:prstGeom prst="round2Same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760"/>
              </a:lnSpc>
            </a:pPr>
            <a:r>
              <a:rPr lang="it-IT" b="1" dirty="0">
                <a:solidFill>
                  <a:sysClr val="windowText" lastClr="000000"/>
                </a:solidFill>
              </a:rPr>
              <a:t>Step 4: i</a:t>
            </a:r>
            <a:r>
              <a:rPr lang="en-IT" b="1" dirty="0">
                <a:solidFill>
                  <a:sysClr val="windowText" lastClr="000000"/>
                </a:solidFill>
              </a:rPr>
              <a:t>s the licence compatible with Open Science?</a:t>
            </a:r>
          </a:p>
        </p:txBody>
      </p:sp>
      <p:sp>
        <p:nvSpPr>
          <p:cNvPr id="8" name="TextBox 7">
            <a:extLst>
              <a:ext uri="{FF2B5EF4-FFF2-40B4-BE49-F238E27FC236}">
                <a16:creationId xmlns:a16="http://schemas.microsoft.com/office/drawing/2014/main" id="{520D7B56-7872-A2BD-D789-78382F126E8E}"/>
              </a:ext>
            </a:extLst>
          </p:cNvPr>
          <p:cNvSpPr txBox="1"/>
          <p:nvPr/>
        </p:nvSpPr>
        <p:spPr>
          <a:xfrm>
            <a:off x="6441724" y="1878186"/>
            <a:ext cx="5437011" cy="2958924"/>
          </a:xfrm>
          <a:prstGeom prst="roundRect">
            <a:avLst>
              <a:gd name="adj" fmla="val 4971"/>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indent="0">
              <a:lnSpc>
                <a:spcPct val="114000"/>
              </a:lnSpc>
              <a:spcBef>
                <a:spcPts val="1000"/>
              </a:spcBef>
              <a:buClr>
                <a:schemeClr val="accent1"/>
              </a:buClr>
              <a:buFont typeface="Arial" panose="020B0604020202020204" pitchFamily="34" charset="0"/>
              <a:buNone/>
              <a:defRPr sz="1200" b="0" i="0">
                <a:solidFill>
                  <a:sysClr val="windowText" lastClr="000000"/>
                </a:solidFill>
              </a:defRPr>
            </a:lvl1pPr>
            <a:lvl2pPr marL="685800" indent="-228600">
              <a:lnSpc>
                <a:spcPct val="114000"/>
              </a:lnSpc>
              <a:spcBef>
                <a:spcPts val="500"/>
              </a:spcBef>
              <a:buClr>
                <a:schemeClr val="accent1"/>
              </a:buClr>
              <a:buFont typeface="Arial" panose="020B0604020202020204" pitchFamily="34" charset="0"/>
              <a:buChar char="•"/>
              <a:defRPr sz="2000" b="0" i="0">
                <a:solidFill>
                  <a:schemeClr val="lt1"/>
                </a:solidFill>
              </a:defRPr>
            </a:lvl2pPr>
            <a:lvl3pPr marL="1143000" indent="-228600">
              <a:lnSpc>
                <a:spcPct val="114000"/>
              </a:lnSpc>
              <a:spcBef>
                <a:spcPts val="500"/>
              </a:spcBef>
              <a:buClr>
                <a:schemeClr val="accent1"/>
              </a:buClr>
              <a:buFont typeface="Arial" panose="020B0604020202020204" pitchFamily="34" charset="0"/>
              <a:buChar char="•"/>
              <a:defRPr b="0" i="0">
                <a:solidFill>
                  <a:schemeClr val="lt1"/>
                </a:solidFill>
              </a:defRPr>
            </a:lvl3pPr>
            <a:lvl4pPr marL="1600200" indent="-228600">
              <a:lnSpc>
                <a:spcPct val="114000"/>
              </a:lnSpc>
              <a:spcBef>
                <a:spcPts val="500"/>
              </a:spcBef>
              <a:buClr>
                <a:schemeClr val="accent1"/>
              </a:buClr>
              <a:buFont typeface="Arial" panose="020B0604020202020204" pitchFamily="34" charset="0"/>
              <a:buChar char="•"/>
              <a:defRPr sz="1600" b="0" i="0">
                <a:solidFill>
                  <a:schemeClr val="lt1"/>
                </a:solidFill>
              </a:defRPr>
            </a:lvl4pPr>
            <a:lvl5pPr marL="2057400" indent="-228600">
              <a:lnSpc>
                <a:spcPct val="114000"/>
              </a:lnSpc>
              <a:spcBef>
                <a:spcPts val="500"/>
              </a:spcBef>
              <a:buClr>
                <a:schemeClr val="accent1"/>
              </a:buClr>
              <a:buFont typeface="Arial" panose="020B0604020202020204" pitchFamily="34" charset="0"/>
              <a:buChar char="•"/>
              <a:defRPr sz="1600" b="0" i="0">
                <a:solidFill>
                  <a:schemeClr val="lt1"/>
                </a:solidFill>
              </a:defRPr>
            </a:lvl5pPr>
            <a:lvl6pPr marL="2514600" indent="-228600">
              <a:lnSpc>
                <a:spcPct val="90000"/>
              </a:lnSpc>
              <a:spcBef>
                <a:spcPts val="500"/>
              </a:spcBef>
              <a:buFont typeface="Arial" panose="020B0604020202020204" pitchFamily="34" charset="0"/>
              <a:buChar char="•"/>
              <a:defRPr>
                <a:solidFill>
                  <a:schemeClr val="lt1"/>
                </a:solidFill>
              </a:defRPr>
            </a:lvl6pPr>
            <a:lvl7pPr marL="2971800" indent="-228600">
              <a:lnSpc>
                <a:spcPct val="90000"/>
              </a:lnSpc>
              <a:spcBef>
                <a:spcPts val="500"/>
              </a:spcBef>
              <a:buFont typeface="Arial" panose="020B0604020202020204" pitchFamily="34" charset="0"/>
              <a:buChar char="•"/>
              <a:defRPr>
                <a:solidFill>
                  <a:schemeClr val="lt1"/>
                </a:solidFill>
              </a:defRPr>
            </a:lvl7pPr>
            <a:lvl8pPr marL="3429000" indent="-228600">
              <a:lnSpc>
                <a:spcPct val="90000"/>
              </a:lnSpc>
              <a:spcBef>
                <a:spcPts val="500"/>
              </a:spcBef>
              <a:buFont typeface="Arial" panose="020B0604020202020204" pitchFamily="34" charset="0"/>
              <a:buChar char="•"/>
              <a:defRPr>
                <a:solidFill>
                  <a:schemeClr val="lt1"/>
                </a:solidFill>
              </a:defRPr>
            </a:lvl8pPr>
            <a:lvl9pPr marL="3886200" indent="-228600">
              <a:lnSpc>
                <a:spcPct val="90000"/>
              </a:lnSpc>
              <a:spcBef>
                <a:spcPts val="500"/>
              </a:spcBef>
              <a:buFont typeface="Arial" panose="020B0604020202020204" pitchFamily="34" charset="0"/>
              <a:buChar char="•"/>
              <a:defRPr>
                <a:solidFill>
                  <a:schemeClr val="lt1"/>
                </a:solidFill>
              </a:defRPr>
            </a:lvl9pPr>
          </a:lstStyle>
          <a:p>
            <a:endParaRPr lang="en-IT" b="1" dirty="0"/>
          </a:p>
          <a:p>
            <a:r>
              <a:rPr lang="en-IT" b="1" dirty="0"/>
              <a:t>Can a researcher:</a:t>
            </a:r>
          </a:p>
          <a:p>
            <a:r>
              <a:rPr lang="en-IT" dirty="0"/>
              <a:t>☐ Find it?</a:t>
            </a:r>
          </a:p>
          <a:p>
            <a:r>
              <a:rPr lang="en-IT" dirty="0"/>
              <a:t>☐ Access it?</a:t>
            </a:r>
          </a:p>
          <a:p>
            <a:r>
              <a:rPr lang="en-IT" dirty="0"/>
              <a:t>☐ Understand it?</a:t>
            </a:r>
          </a:p>
          <a:p>
            <a:r>
              <a:rPr lang="en-IT" dirty="0"/>
              <a:t>☐ Reuse it?</a:t>
            </a:r>
          </a:p>
          <a:p>
            <a:r>
              <a:rPr lang="en-IT" dirty="0"/>
              <a:t>☐ Cite it?</a:t>
            </a:r>
          </a:p>
          <a:p>
            <a:r>
              <a:rPr lang="en-IT" dirty="0"/>
              <a:t>If any answer is "No", improve documentation, metadata, access conditions, or licensing before publication.</a:t>
            </a:r>
          </a:p>
        </p:txBody>
      </p:sp>
      <p:sp>
        <p:nvSpPr>
          <p:cNvPr id="2" name="Round Same-side Corner of Rectangle 1">
            <a:extLst>
              <a:ext uri="{FF2B5EF4-FFF2-40B4-BE49-F238E27FC236}">
                <a16:creationId xmlns:a16="http://schemas.microsoft.com/office/drawing/2014/main" id="{42283CDB-AFB3-BEC7-C40E-67AF9B760DF6}"/>
              </a:ext>
            </a:extLst>
          </p:cNvPr>
          <p:cNvSpPr/>
          <p:nvPr/>
        </p:nvSpPr>
        <p:spPr>
          <a:xfrm>
            <a:off x="3088923" y="1191157"/>
            <a:ext cx="3255432" cy="829734"/>
          </a:xfrm>
          <a:prstGeom prst="round2Same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ysClr val="windowText" lastClr="000000"/>
                </a:solidFill>
              </a:rPr>
              <a:t>Step 5: </a:t>
            </a:r>
            <a:r>
              <a:rPr lang="en-IT" b="1" dirty="0">
                <a:solidFill>
                  <a:sysClr val="windowText" lastClr="000000"/>
                </a:solidFill>
              </a:rPr>
              <a:t>Can others understand and reuse it?</a:t>
            </a:r>
          </a:p>
        </p:txBody>
      </p:sp>
      <p:sp>
        <p:nvSpPr>
          <p:cNvPr id="7" name="Round Same-side Corner of Rectangle 6">
            <a:extLst>
              <a:ext uri="{FF2B5EF4-FFF2-40B4-BE49-F238E27FC236}">
                <a16:creationId xmlns:a16="http://schemas.microsoft.com/office/drawing/2014/main" id="{F9A96245-E93A-2941-5984-CD042E641B4B}"/>
              </a:ext>
            </a:extLst>
          </p:cNvPr>
          <p:cNvSpPr/>
          <p:nvPr/>
        </p:nvSpPr>
        <p:spPr>
          <a:xfrm>
            <a:off x="6441722" y="1191157"/>
            <a:ext cx="5437013" cy="829734"/>
          </a:xfrm>
          <a:prstGeom prst="round2Same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a:solidFill>
                  <a:sysClr val="windowText" lastClr="000000"/>
                </a:solidFill>
              </a:rPr>
              <a:t>Step 6: </a:t>
            </a:r>
            <a:r>
              <a:rPr lang="it-IT" b="1" dirty="0" err="1">
                <a:solidFill>
                  <a:sysClr val="windowText" lastClr="000000"/>
                </a:solidFill>
              </a:rPr>
              <a:t>Final</a:t>
            </a:r>
            <a:r>
              <a:rPr lang="it-IT" b="1" dirty="0">
                <a:solidFill>
                  <a:sysClr val="windowText" lastClr="000000"/>
                </a:solidFill>
              </a:rPr>
              <a:t> OS/</a:t>
            </a:r>
            <a:r>
              <a:rPr lang="it-IT" b="1" dirty="0" err="1">
                <a:solidFill>
                  <a:sysClr val="windowText" lastClr="000000"/>
                </a:solidFill>
              </a:rPr>
              <a:t>FAIRcheck</a:t>
            </a:r>
            <a:endParaRPr lang="it-IT" b="1" dirty="0">
              <a:solidFill>
                <a:sysClr val="windowText" lastClr="000000"/>
              </a:solidFill>
            </a:endParaRPr>
          </a:p>
        </p:txBody>
      </p:sp>
      <p:sp>
        <p:nvSpPr>
          <p:cNvPr id="11" name="TextBox 10">
            <a:extLst>
              <a:ext uri="{FF2B5EF4-FFF2-40B4-BE49-F238E27FC236}">
                <a16:creationId xmlns:a16="http://schemas.microsoft.com/office/drawing/2014/main" id="{8D0E49D4-DB76-E89C-F854-B3AE85B92DFC}"/>
              </a:ext>
            </a:extLst>
          </p:cNvPr>
          <p:cNvSpPr txBox="1"/>
          <p:nvPr/>
        </p:nvSpPr>
        <p:spPr>
          <a:xfrm>
            <a:off x="6441722" y="4962712"/>
            <a:ext cx="5388327" cy="1322348"/>
          </a:xfrm>
          <a:prstGeom prst="roundRect">
            <a:avLst>
              <a:gd name="adj" fmla="val 5569"/>
            </a:avLst>
          </a:prstGeom>
          <a:solidFill>
            <a:srgbClr val="FFC000"/>
          </a:solidFill>
        </p:spPr>
        <p:txBody>
          <a:bodyPr wrap="square">
            <a:spAutoFit/>
          </a:bodyPr>
          <a:lstStyle/>
          <a:p>
            <a:pPr>
              <a:spcAft>
                <a:spcPts val="150"/>
              </a:spcAft>
              <a:buNone/>
            </a:pPr>
            <a:r>
              <a:rPr lang="en-IT" sz="1400" b="1" dirty="0">
                <a:latin typeface="Calibri" panose="020F0502020204030204" pitchFamily="34" charset="0"/>
                <a:cs typeface="Calibri" panose="020F0502020204030204" pitchFamily="34" charset="0"/>
              </a:rPr>
              <a:t>The </a:t>
            </a:r>
            <a:r>
              <a:rPr lang="en-IT" sz="1400" b="1" dirty="0">
                <a:effectLst/>
                <a:latin typeface="Calibri" panose="020F0502020204030204" pitchFamily="34" charset="0"/>
                <a:cs typeface="Calibri" panose="020F0502020204030204" pitchFamily="34" charset="0"/>
              </a:rPr>
              <a:t>Golden Rule</a:t>
            </a:r>
            <a:endParaRPr lang="en-IT" sz="1400" dirty="0">
              <a:effectLst/>
              <a:latin typeface="Calibri" panose="020F0502020204030204" pitchFamily="34" charset="0"/>
              <a:cs typeface="Calibri" panose="020F0502020204030204" pitchFamily="34" charset="0"/>
            </a:endParaRPr>
          </a:p>
          <a:p>
            <a:pPr>
              <a:buNone/>
            </a:pPr>
            <a:r>
              <a:rPr lang="en-IT" sz="1400" b="1" dirty="0">
                <a:effectLst/>
                <a:latin typeface="Calibri" panose="020F0502020204030204" pitchFamily="34" charset="0"/>
                <a:cs typeface="Calibri" panose="020F0502020204030204" pitchFamily="34" charset="0"/>
              </a:rPr>
              <a:t>As open as possible, as closed as necessary.</a:t>
            </a:r>
            <a:endParaRPr lang="en-IT" sz="1400" dirty="0">
              <a:effectLst/>
              <a:latin typeface="Calibri" panose="020F0502020204030204" pitchFamily="34" charset="0"/>
              <a:cs typeface="Calibri" panose="020F0502020204030204" pitchFamily="34" charset="0"/>
            </a:endParaRPr>
          </a:p>
          <a:p>
            <a:pPr>
              <a:buNone/>
            </a:pPr>
            <a:r>
              <a:rPr lang="en-IT" sz="1400" dirty="0">
                <a:effectLst/>
                <a:latin typeface="Calibri" panose="020F0502020204030204" pitchFamily="34" charset="0"/>
                <a:cs typeface="Calibri" panose="020F0502020204030204" pitchFamily="34" charset="0"/>
              </a:rPr>
              <a:t>Share the maximum amount of data and research outputs that can be made available without violating privacy, security, confidentiality, contractual obligations, or intellectual property rights.</a:t>
            </a:r>
          </a:p>
        </p:txBody>
      </p:sp>
      <p:sp>
        <p:nvSpPr>
          <p:cNvPr id="13" name="Google Shape;3808;p156">
            <a:extLst>
              <a:ext uri="{FF2B5EF4-FFF2-40B4-BE49-F238E27FC236}">
                <a16:creationId xmlns:a16="http://schemas.microsoft.com/office/drawing/2014/main" id="{DB6C2408-3AED-1E83-51A6-73C39BE087C8}"/>
              </a:ext>
            </a:extLst>
          </p:cNvPr>
          <p:cNvSpPr txBox="1">
            <a:spLocks noGrp="1"/>
          </p:cNvSpPr>
          <p:nvPr>
            <p:ph type="title"/>
          </p:nvPr>
        </p:nvSpPr>
        <p:spPr>
          <a:xfrm>
            <a:off x="313265" y="-24342"/>
            <a:ext cx="1187873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it-IT" dirty="0" err="1"/>
              <a:t>Resources</a:t>
            </a:r>
            <a:r>
              <a:rPr lang="it-IT" dirty="0"/>
              <a:t>: </a:t>
            </a:r>
            <a:br>
              <a:rPr lang="it-IT" dirty="0"/>
            </a:br>
            <a:r>
              <a:rPr lang="it-IT" dirty="0"/>
              <a:t>	</a:t>
            </a:r>
            <a:r>
              <a:rPr lang="it-IT" sz="2800" dirty="0"/>
              <a:t>data sharing </a:t>
            </a:r>
            <a:r>
              <a:rPr lang="it-IT" sz="2800" dirty="0" err="1"/>
              <a:t>cheatsheet</a:t>
            </a:r>
            <a:r>
              <a:rPr lang="it-IT" sz="2800" dirty="0"/>
              <a:t> for data </a:t>
            </a:r>
            <a:r>
              <a:rPr lang="it-IT" sz="2800" dirty="0" err="1"/>
              <a:t>regulation</a:t>
            </a:r>
            <a:r>
              <a:rPr lang="it-IT" sz="2800" dirty="0"/>
              <a:t> compliance – </a:t>
            </a:r>
            <a:r>
              <a:rPr lang="it-IT" sz="2800" dirty="0">
                <a:highlight>
                  <a:srgbClr val="FEDC76"/>
                </a:highlight>
              </a:rPr>
              <a:t>part2</a:t>
            </a:r>
            <a:endParaRPr dirty="0">
              <a:highlight>
                <a:srgbClr val="FEDC76"/>
              </a:highlight>
            </a:endParaRPr>
          </a:p>
        </p:txBody>
      </p:sp>
    </p:spTree>
    <p:extLst>
      <p:ext uri="{BB962C8B-B14F-4D97-AF65-F5344CB8AC3E}">
        <p14:creationId xmlns:p14="http://schemas.microsoft.com/office/powerpoint/2010/main" val="30021535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8" descr="Immagine che contiene logo, Elementi grafici, schermata, grafica&#10;&#10;Descrizione generata automaticamente">
            <a:extLst>
              <a:ext uri="{FF2B5EF4-FFF2-40B4-BE49-F238E27FC236}">
                <a16:creationId xmlns:a16="http://schemas.microsoft.com/office/drawing/2014/main" id="{39E3BAB4-EFBC-DE54-E86B-3CA8A76932CC}"/>
              </a:ext>
            </a:extLst>
          </p:cNvPr>
          <p:cNvPicPr>
            <a:picLocks noGrp="1" noChangeAspect="1"/>
          </p:cNvPicPr>
          <p:nvPr>
            <p:ph idx="4294967295"/>
          </p:nvPr>
        </p:nvPicPr>
        <p:blipFill>
          <a:blip r:embed="rId3"/>
          <a:stretch>
            <a:fillRect/>
          </a:stretch>
        </p:blipFill>
        <p:spPr>
          <a:xfrm>
            <a:off x="0" y="11113"/>
            <a:ext cx="6096000" cy="2328862"/>
          </a:xfrm>
        </p:spPr>
      </p:pic>
      <p:sp>
        <p:nvSpPr>
          <p:cNvPr id="5" name="Title 1">
            <a:extLst>
              <a:ext uri="{FF2B5EF4-FFF2-40B4-BE49-F238E27FC236}">
                <a16:creationId xmlns:a16="http://schemas.microsoft.com/office/drawing/2014/main" id="{D39C8AB6-3E25-7601-8148-D2C5FE6C17E7}"/>
              </a:ext>
            </a:extLst>
          </p:cNvPr>
          <p:cNvSpPr>
            <a:spLocks noGrp="1"/>
          </p:cNvSpPr>
          <p:nvPr>
            <p:ph type="title" idx="4294967295"/>
          </p:nvPr>
        </p:nvSpPr>
        <p:spPr>
          <a:xfrm>
            <a:off x="0" y="2914015"/>
            <a:ext cx="12192000" cy="1365250"/>
          </a:xfrm>
        </p:spPr>
        <p:txBody>
          <a:bodyPr>
            <a:normAutofit/>
          </a:bodyPr>
          <a:lstStyle/>
          <a:p>
            <a:pPr algn="ctr"/>
            <a:r>
              <a:rPr lang="en-GB" sz="4400" dirty="0">
                <a:solidFill>
                  <a:srgbClr val="1D4927"/>
                </a:solidFill>
              </a:rPr>
              <a:t>Thank you for your attention!</a:t>
            </a:r>
          </a:p>
        </p:txBody>
      </p:sp>
      <p:sp>
        <p:nvSpPr>
          <p:cNvPr id="6" name="Title 1">
            <a:extLst>
              <a:ext uri="{FF2B5EF4-FFF2-40B4-BE49-F238E27FC236}">
                <a16:creationId xmlns:a16="http://schemas.microsoft.com/office/drawing/2014/main" id="{7B7934E8-C0FC-623C-AE84-67461FB98E7D}"/>
              </a:ext>
            </a:extLst>
          </p:cNvPr>
          <p:cNvSpPr txBox="1">
            <a:spLocks/>
          </p:cNvSpPr>
          <p:nvPr/>
        </p:nvSpPr>
        <p:spPr>
          <a:xfrm>
            <a:off x="0" y="4156376"/>
            <a:ext cx="12191999" cy="5700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400" dirty="0" err="1">
                <a:solidFill>
                  <a:srgbClr val="EBA900"/>
                </a:solidFill>
                <a:latin typeface="Calibri" panose="020F0502020204030204" pitchFamily="34" charset="0"/>
                <a:cs typeface="Calibri" panose="020F0502020204030204" pitchFamily="34" charset="0"/>
              </a:rPr>
              <a:t>federica.tanlongo@epos-eric.eu</a:t>
            </a:r>
            <a:endParaRPr lang="en-GB" sz="2400" dirty="0">
              <a:solidFill>
                <a:srgbClr val="EBA900"/>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06C863A9-1257-189E-ED01-C6ECA7A1AE64}"/>
              </a:ext>
            </a:extLst>
          </p:cNvPr>
          <p:cNvSpPr txBox="1">
            <a:spLocks/>
          </p:cNvSpPr>
          <p:nvPr/>
        </p:nvSpPr>
        <p:spPr>
          <a:xfrm>
            <a:off x="0" y="4782214"/>
            <a:ext cx="12192000" cy="570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000" dirty="0">
                <a:hlinkClick r:id="rId4">
                  <a:extLst>
                    <a:ext uri="{A12FA001-AC4F-418D-AE19-62706E023703}">
                      <ahyp:hlinkClr xmlns:ahyp="http://schemas.microsoft.com/office/drawing/2018/hyperlinkcolor" val="tx"/>
                    </a:ext>
                  </a:extLst>
                </a:hlinkClick>
              </a:rPr>
              <a:t>www.epos-eu.org/on</a:t>
            </a:r>
            <a:r>
              <a:rPr lang="en-GB" sz="2000" dirty="0"/>
              <a:t> </a:t>
            </a:r>
            <a:r>
              <a:rPr lang="en-GB" sz="2000" dirty="0">
                <a:solidFill>
                  <a:srgbClr val="EBA900"/>
                </a:solidFill>
              </a:rPr>
              <a:t>|</a:t>
            </a:r>
            <a:r>
              <a:rPr lang="en-GB" sz="2000" dirty="0"/>
              <a:t> social media </a:t>
            </a:r>
            <a:r>
              <a:rPr lang="en-GB" sz="2000" dirty="0">
                <a:solidFill>
                  <a:srgbClr val="E5A113"/>
                </a:solidFill>
              </a:rPr>
              <a:t>#</a:t>
            </a:r>
            <a:r>
              <a:rPr lang="en-GB" sz="2000" dirty="0" err="1"/>
              <a:t>EPOSon</a:t>
            </a:r>
            <a:endParaRPr lang="en-GB" sz="2000" dirty="0"/>
          </a:p>
        </p:txBody>
      </p:sp>
    </p:spTree>
    <p:extLst>
      <p:ext uri="{BB962C8B-B14F-4D97-AF65-F5344CB8AC3E}">
        <p14:creationId xmlns:p14="http://schemas.microsoft.com/office/powerpoint/2010/main" val="4289618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a:extLst>
              <a:ext uri="{FF2B5EF4-FFF2-40B4-BE49-F238E27FC236}">
                <a16:creationId xmlns:a16="http://schemas.microsoft.com/office/drawing/2014/main" id="{A1807004-C523-F47E-273C-EB42567A7E67}"/>
              </a:ext>
            </a:extLst>
          </p:cNvPr>
          <p:cNvSpPr>
            <a:spLocks noGrp="1"/>
          </p:cNvSpPr>
          <p:nvPr>
            <p:ph type="title"/>
          </p:nvPr>
        </p:nvSpPr>
        <p:spPr>
          <a:xfrm>
            <a:off x="691317" y="360009"/>
            <a:ext cx="11116370" cy="1325563"/>
          </a:xfrm>
        </p:spPr>
        <p:txBody>
          <a:bodyPr spcFirstLastPara="1" vert="horz" lIns="91440" tIns="45720" rIns="91440" bIns="45720" rtlCol="0" anchor="t" anchorCtr="0">
            <a:normAutofit/>
          </a:bodyPr>
          <a:lstStyle/>
          <a:p>
            <a:pPr defTabSz="685766">
              <a:lnSpc>
                <a:spcPct val="80000"/>
              </a:lnSpc>
              <a:spcBef>
                <a:spcPts val="0"/>
              </a:spcBef>
              <a:spcAft>
                <a:spcPts val="600"/>
              </a:spcAft>
            </a:pPr>
            <a:r>
              <a:rPr lang="en-GB" sz="3600" kern="0" dirty="0">
                <a:solidFill>
                  <a:prstClr val="black"/>
                </a:solidFill>
              </a:rPr>
              <a:t>Data that </a:t>
            </a:r>
            <a:br>
              <a:rPr lang="en-GB" sz="3600" kern="0" dirty="0">
                <a:solidFill>
                  <a:prstClr val="black"/>
                </a:solidFill>
              </a:rPr>
            </a:br>
            <a:r>
              <a:rPr lang="en-GB" sz="3600" kern="0" dirty="0">
                <a:solidFill>
                  <a:srgbClr val="FF0000"/>
                </a:solidFill>
              </a:rPr>
              <a:t>must not</a:t>
            </a:r>
            <a:r>
              <a:rPr lang="en-GB" sz="3600" kern="0" dirty="0">
                <a:solidFill>
                  <a:prstClr val="black"/>
                </a:solidFill>
              </a:rPr>
              <a:t>, should be, and must be shared</a:t>
            </a:r>
          </a:p>
        </p:txBody>
      </p:sp>
      <p:sp>
        <p:nvSpPr>
          <p:cNvPr id="1441763002" name="Google Shape;258;p41"/>
          <p:cNvSpPr txBox="1"/>
          <p:nvPr/>
        </p:nvSpPr>
        <p:spPr bwMode="auto">
          <a:xfrm>
            <a:off x="838200" y="3046046"/>
            <a:ext cx="2683933" cy="3128271"/>
          </a:xfrm>
          <a:prstGeom prst="rect">
            <a:avLst/>
          </a:prstGeom>
          <a:noFill/>
          <a:ln>
            <a:noFill/>
          </a:ln>
        </p:spPr>
        <p:txBody>
          <a:bodyPr spcFirstLastPara="1" wrap="square" lIns="0" tIns="0" rIns="0" bIns="0" anchor="t" anchorCtr="0">
            <a:noAutofit/>
          </a:bodyPr>
          <a:lstStyle/>
          <a:p>
            <a:pPr>
              <a:lnSpc>
                <a:spcPct val="114999"/>
              </a:lnSpc>
              <a:spcBef>
                <a:spcPts val="896"/>
              </a:spcBef>
              <a:defRPr/>
            </a:pPr>
            <a:r>
              <a:rPr lang="en-GB" sz="2000" b="1" noProof="0" dirty="0">
                <a:solidFill>
                  <a:srgbClr val="FF0000"/>
                </a:solidFill>
                <a:latin typeface="Calibri" panose="020F0502020204030204" pitchFamily="34" charset="0"/>
                <a:ea typeface="Quicksand Bold"/>
                <a:cs typeface="Calibri" panose="020F0502020204030204" pitchFamily="34" charset="0"/>
              </a:rPr>
              <a:t>Sharing</a:t>
            </a:r>
            <a:br>
              <a:rPr lang="en-GB" sz="2000" b="1" noProof="0" dirty="0">
                <a:solidFill>
                  <a:srgbClr val="FF0000"/>
                </a:solidFill>
                <a:latin typeface="Calibri" panose="020F0502020204030204" pitchFamily="34" charset="0"/>
                <a:ea typeface="Quicksand Bold"/>
                <a:cs typeface="Calibri" panose="020F0502020204030204" pitchFamily="34" charset="0"/>
              </a:rPr>
            </a:br>
            <a:r>
              <a:rPr lang="en-GB" sz="2000" b="1" noProof="0" dirty="0">
                <a:solidFill>
                  <a:srgbClr val="FF0000"/>
                </a:solidFill>
                <a:latin typeface="Calibri" panose="020F0502020204030204" pitchFamily="34" charset="0"/>
                <a:ea typeface="Quicksand Bold"/>
                <a:cs typeface="Calibri" panose="020F0502020204030204" pitchFamily="34" charset="0"/>
              </a:rPr>
              <a:t>LIMITATIONS for:</a:t>
            </a:r>
            <a:endParaRPr lang="en-GB" sz="2000" b="1" noProof="0" dirty="0">
              <a:solidFill>
                <a:srgbClr val="FF0000"/>
              </a:solidFill>
              <a:latin typeface="Calibri" panose="020F0502020204030204" pitchFamily="34" charset="0"/>
              <a:cs typeface="Calibri" panose="020F0502020204030204" pitchFamily="34" charset="0"/>
            </a:endParaRPr>
          </a:p>
          <a:p>
            <a:pPr marL="135000" indent="-135000">
              <a:lnSpc>
                <a:spcPct val="114999"/>
              </a:lnSpc>
              <a:spcBef>
                <a:spcPts val="896"/>
              </a:spcBef>
              <a:buFont typeface="Arial"/>
              <a:buChar char="•"/>
              <a:defRPr/>
            </a:pPr>
            <a:r>
              <a:rPr lang="en-GB" sz="2000" noProof="0" dirty="0">
                <a:latin typeface="Calibri" panose="020F0502020204030204" pitchFamily="34" charset="0"/>
                <a:ea typeface="Quicksand Book"/>
                <a:cs typeface="Calibri" panose="020F0502020204030204" pitchFamily="34" charset="0"/>
              </a:rPr>
              <a:t>Personal data</a:t>
            </a:r>
          </a:p>
          <a:p>
            <a:pPr marL="135000" indent="-135000">
              <a:lnSpc>
                <a:spcPct val="114999"/>
              </a:lnSpc>
              <a:spcBef>
                <a:spcPts val="896"/>
              </a:spcBef>
              <a:buFont typeface="Arial"/>
              <a:buChar char="•"/>
              <a:defRPr/>
            </a:pPr>
            <a:r>
              <a:rPr lang="en-GB" sz="2000" noProof="0" dirty="0">
                <a:latin typeface="Calibri" panose="020F0502020204030204" pitchFamily="34" charset="0"/>
                <a:ea typeface="Quicksand Book"/>
                <a:cs typeface="Calibri" panose="020F0502020204030204" pitchFamily="34" charset="0"/>
              </a:rPr>
              <a:t>Data related to public security, defence and national security</a:t>
            </a:r>
          </a:p>
        </p:txBody>
      </p:sp>
      <p:sp>
        <p:nvSpPr>
          <p:cNvPr id="10" name="Folded Corner 9">
            <a:extLst>
              <a:ext uri="{FF2B5EF4-FFF2-40B4-BE49-F238E27FC236}">
                <a16:creationId xmlns:a16="http://schemas.microsoft.com/office/drawing/2014/main" id="{D77AABCE-2803-FDE1-45EE-7D06BD104996}"/>
              </a:ext>
            </a:extLst>
          </p:cNvPr>
          <p:cNvSpPr/>
          <p:nvPr/>
        </p:nvSpPr>
        <p:spPr bwMode="auto">
          <a:xfrm>
            <a:off x="691316" y="2264245"/>
            <a:ext cx="3541346" cy="648336"/>
          </a:xfrm>
          <a:prstGeom prst="foldedCorner">
            <a:avLst/>
          </a:prstGeom>
          <a:solidFill>
            <a:srgbClr val="FF0000"/>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0"/>
          <a:lstStyle/>
          <a:p>
            <a:pPr algn="ctr">
              <a:lnSpc>
                <a:spcPct val="80000"/>
              </a:lnSpc>
              <a:spcBef>
                <a:spcPts val="896"/>
              </a:spcBef>
              <a:defRPr/>
            </a:pPr>
            <a:r>
              <a:rPr lang="en-GB" sz="2800" b="1" noProof="0" dirty="0">
                <a:solidFill>
                  <a:schemeClr val="bg1"/>
                </a:solidFill>
                <a:latin typeface="Calibri" panose="020F0502020204030204" pitchFamily="34" charset="0"/>
                <a:ea typeface="Quicksand Bold"/>
                <a:cs typeface="Calibri" panose="020F0502020204030204" pitchFamily="34" charset="0"/>
              </a:rPr>
              <a:t>as closed as necessary</a:t>
            </a:r>
            <a:endParaRPr lang="en-GB" sz="2800" b="1" noProof="0" dirty="0">
              <a:solidFill>
                <a:schemeClr val="bg1"/>
              </a:solidFill>
              <a:latin typeface="Calibri" panose="020F0502020204030204" pitchFamily="34" charset="0"/>
              <a:cs typeface="Calibri" panose="020F0502020204030204" pitchFamily="34" charset="0"/>
            </a:endParaRPr>
          </a:p>
        </p:txBody>
      </p:sp>
      <p:sp>
        <p:nvSpPr>
          <p:cNvPr id="11" name="Folded Corner 10">
            <a:extLst>
              <a:ext uri="{FF2B5EF4-FFF2-40B4-BE49-F238E27FC236}">
                <a16:creationId xmlns:a16="http://schemas.microsoft.com/office/drawing/2014/main" id="{D7176B06-796F-C451-4D22-D45742720E29}"/>
              </a:ext>
            </a:extLst>
          </p:cNvPr>
          <p:cNvSpPr/>
          <p:nvPr/>
        </p:nvSpPr>
        <p:spPr bwMode="auto">
          <a:xfrm>
            <a:off x="691441" y="1594207"/>
            <a:ext cx="3541346" cy="648336"/>
          </a:xfrm>
          <a:prstGeom prst="foldedCorner">
            <a:avLst/>
          </a:prstGeom>
          <a:solidFill>
            <a:srgbClr val="92D050"/>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27000" rIns="0" bIns="0" numCol="1" spcCol="0" rtlCol="0" fromWordArt="0" anchor="ctr" anchorCtr="0" forceAA="0" compatLnSpc="0"/>
          <a:lstStyle/>
          <a:p>
            <a:pPr algn="ctr">
              <a:lnSpc>
                <a:spcPct val="80000"/>
              </a:lnSpc>
              <a:spcBef>
                <a:spcPts val="896"/>
              </a:spcBef>
              <a:defRPr/>
            </a:pPr>
            <a:r>
              <a:rPr lang="en-GB" sz="2800" b="1" noProof="0" dirty="0">
                <a:solidFill>
                  <a:schemeClr val="bg1"/>
                </a:solidFill>
                <a:latin typeface="Calibri" panose="020F0502020204030204" pitchFamily="34" charset="0"/>
                <a:ea typeface="Quicksand Bold"/>
                <a:cs typeface="Calibri" panose="020F0502020204030204" pitchFamily="34" charset="0"/>
              </a:rPr>
              <a:t>As open as possible,</a:t>
            </a:r>
          </a:p>
        </p:txBody>
      </p:sp>
      <p:sp>
        <p:nvSpPr>
          <p:cNvPr id="2" name="TextBox 1">
            <a:extLst>
              <a:ext uri="{FF2B5EF4-FFF2-40B4-BE49-F238E27FC236}">
                <a16:creationId xmlns:a16="http://schemas.microsoft.com/office/drawing/2014/main" id="{CA18F1CA-AA21-D98D-5CAE-4518F6B22329}"/>
              </a:ext>
            </a:extLst>
          </p:cNvPr>
          <p:cNvSpPr txBox="1"/>
          <p:nvPr/>
        </p:nvSpPr>
        <p:spPr bwMode="auto">
          <a:xfrm>
            <a:off x="2141349" y="6095905"/>
            <a:ext cx="9990890" cy="237566"/>
          </a:xfrm>
          <a:prstGeom prst="rect">
            <a:avLst/>
          </a:prstGeom>
          <a:solidFill>
            <a:schemeClr val="bg1"/>
          </a:solidFill>
        </p:spPr>
        <p:txBody>
          <a:bodyPr vertOverflow="overflow" horzOverflow="overflow" vert="horz" wrap="square" lIns="68580" tIns="34290" rIns="68580" bIns="34290" numCol="1" spcCol="0" rtlCol="0" fromWordArt="0" anchor="t" anchorCtr="0" forceAA="0" compatLnSpc="0">
            <a:spAutoFit/>
          </a:bodyPr>
          <a:lstStyle>
            <a:defPPr>
              <a:defRPr lang="en-GB"/>
            </a:defPPr>
            <a:lvl1pPr>
              <a:defRPr sz="1000" i="0">
                <a:latin typeface="Quicksand Medium"/>
                <a:ea typeface="Quicksand Medium"/>
                <a:cs typeface="Quicksand Medium"/>
              </a:defRPr>
            </a:lvl1pPr>
          </a:lstStyle>
          <a:p>
            <a:pPr algn="r"/>
            <a:r>
              <a:rPr lang="en-GB" sz="1050" noProof="0" dirty="0"/>
              <a:t>Data Governance and Legislative Strategies for FAIR Research - </a:t>
            </a:r>
            <a:r>
              <a:rPr lang="en-GB" sz="1050" noProof="0" dirty="0" err="1"/>
              <a:t>Brizioli</a:t>
            </a:r>
            <a:r>
              <a:rPr lang="en-GB" sz="1050" noProof="0" dirty="0"/>
              <a:t>, S., </a:t>
            </a:r>
            <a:r>
              <a:rPr lang="en-GB" sz="1050" noProof="0" dirty="0" err="1"/>
              <a:t>Cacciaguerra</a:t>
            </a:r>
            <a:r>
              <a:rPr lang="en-GB" sz="1050" noProof="0" dirty="0"/>
              <a:t>, S., </a:t>
            </a:r>
            <a:r>
              <a:rPr lang="en-GB" sz="1050" noProof="0" dirty="0" err="1"/>
              <a:t>Colcelli</a:t>
            </a:r>
            <a:r>
              <a:rPr lang="en-GB" sz="1050" noProof="0" dirty="0"/>
              <a:t>, V., </a:t>
            </a:r>
            <a:r>
              <a:rPr lang="en-GB" sz="1050" noProof="0" dirty="0" err="1"/>
              <a:t>Locati</a:t>
            </a:r>
            <a:r>
              <a:rPr lang="en-GB" sz="1050" noProof="0" dirty="0"/>
              <a:t>, M., </a:t>
            </a:r>
            <a:r>
              <a:rPr lang="en-GB" sz="1050" noProof="0" dirty="0" err="1"/>
              <a:t>Schirru</a:t>
            </a:r>
            <a:r>
              <a:rPr lang="en-GB" sz="1050" noProof="0" dirty="0"/>
              <a:t> L., 2024 </a:t>
            </a:r>
          </a:p>
        </p:txBody>
      </p:sp>
    </p:spTree>
    <p:extLst>
      <p:ext uri="{BB962C8B-B14F-4D97-AF65-F5344CB8AC3E}">
        <p14:creationId xmlns:p14="http://schemas.microsoft.com/office/powerpoint/2010/main" val="965119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928AD-DCB2-9E01-68DF-823BE34F96E1}"/>
              </a:ext>
            </a:extLst>
          </p:cNvPr>
          <p:cNvSpPr>
            <a:spLocks noGrp="1"/>
          </p:cNvSpPr>
          <p:nvPr>
            <p:ph type="title"/>
          </p:nvPr>
        </p:nvSpPr>
        <p:spPr/>
        <p:txBody>
          <a:bodyPr/>
          <a:lstStyle/>
          <a:p>
            <a:r>
              <a:rPr lang="it-IT" dirty="0" err="1"/>
              <a:t>Protecting</a:t>
            </a:r>
            <a:r>
              <a:rPr lang="it-IT" dirty="0"/>
              <a:t> personal info: the GDPR</a:t>
            </a:r>
          </a:p>
        </p:txBody>
      </p:sp>
      <p:sp>
        <p:nvSpPr>
          <p:cNvPr id="3" name="Content Placeholder 2">
            <a:extLst>
              <a:ext uri="{FF2B5EF4-FFF2-40B4-BE49-F238E27FC236}">
                <a16:creationId xmlns:a16="http://schemas.microsoft.com/office/drawing/2014/main" id="{19389D45-24A7-E770-7BC5-929959C85C32}"/>
              </a:ext>
            </a:extLst>
          </p:cNvPr>
          <p:cNvSpPr>
            <a:spLocks noGrp="1"/>
          </p:cNvSpPr>
          <p:nvPr>
            <p:ph sz="half" idx="1"/>
          </p:nvPr>
        </p:nvSpPr>
        <p:spPr>
          <a:xfrm>
            <a:off x="838200" y="1690689"/>
            <a:ext cx="5181600" cy="4486274"/>
          </a:xfrm>
          <a:noFill/>
        </p:spPr>
        <p:txBody>
          <a:bodyPr/>
          <a:lstStyle/>
          <a:p>
            <a:pPr marL="100013" indent="0">
              <a:lnSpc>
                <a:spcPct val="100000"/>
              </a:lnSpc>
              <a:buClr>
                <a:srgbClr val="477D8F"/>
              </a:buClr>
              <a:buSzPts val="2200"/>
              <a:buNone/>
            </a:pPr>
            <a:r>
              <a:rPr lang="en-GB" dirty="0"/>
              <a:t>When we collect data that include </a:t>
            </a:r>
            <a:r>
              <a:rPr lang="en-GB" b="1" dirty="0">
                <a:highlight>
                  <a:srgbClr val="FEDC7F"/>
                </a:highlight>
              </a:rPr>
              <a:t>personal information </a:t>
            </a:r>
            <a:r>
              <a:rPr lang="en-GB" dirty="0"/>
              <a:t>we need to comply with the GDPR (General Data Protection Regulation) principles.</a:t>
            </a:r>
            <a:endParaRPr lang="en-GB" sz="2300" dirty="0">
              <a:solidFill>
                <a:schemeClr val="dk1"/>
              </a:solidFill>
            </a:endParaRPr>
          </a:p>
          <a:p>
            <a:pPr marL="1219200" lvl="1" indent="-444500">
              <a:lnSpc>
                <a:spcPct val="100000"/>
              </a:lnSpc>
              <a:spcBef>
                <a:spcPts val="1200"/>
              </a:spcBef>
              <a:buClr>
                <a:srgbClr val="477D8F"/>
              </a:buClr>
              <a:buSzPts val="2200"/>
              <a:buFont typeface="Noto Sans Symbols"/>
              <a:buChar char="✔"/>
            </a:pPr>
            <a:r>
              <a:rPr lang="en-GB" sz="2400" dirty="0">
                <a:solidFill>
                  <a:schemeClr val="dk1"/>
                </a:solidFill>
              </a:rPr>
              <a:t>Data Minimization </a:t>
            </a:r>
            <a:endParaRPr lang="en-GB" sz="2400" dirty="0"/>
          </a:p>
          <a:p>
            <a:pPr marL="1219200" lvl="1" indent="-444500">
              <a:lnSpc>
                <a:spcPct val="100000"/>
              </a:lnSpc>
              <a:spcBef>
                <a:spcPts val="1200"/>
              </a:spcBef>
              <a:buClr>
                <a:srgbClr val="477D8F"/>
              </a:buClr>
              <a:buSzPts val="2200"/>
              <a:buFont typeface="Noto Sans Symbols"/>
              <a:buChar char="✔"/>
            </a:pPr>
            <a:r>
              <a:rPr lang="en-GB" sz="2400" dirty="0">
                <a:solidFill>
                  <a:schemeClr val="dk1"/>
                </a:solidFill>
              </a:rPr>
              <a:t>Transparency </a:t>
            </a:r>
            <a:endParaRPr lang="en-GB" sz="2400" dirty="0"/>
          </a:p>
          <a:p>
            <a:pPr marL="1219200" lvl="1" indent="-444500">
              <a:lnSpc>
                <a:spcPct val="100000"/>
              </a:lnSpc>
              <a:spcBef>
                <a:spcPts val="1200"/>
              </a:spcBef>
              <a:buClr>
                <a:srgbClr val="477D8F"/>
              </a:buClr>
              <a:buSzPts val="2200"/>
              <a:buFont typeface="Noto Sans Symbols"/>
              <a:buChar char="✔"/>
            </a:pPr>
            <a:r>
              <a:rPr lang="en-GB" sz="2400" dirty="0">
                <a:solidFill>
                  <a:schemeClr val="dk1"/>
                </a:solidFill>
              </a:rPr>
              <a:t>Security</a:t>
            </a:r>
            <a:endParaRPr lang="en-GB" sz="2400" dirty="0"/>
          </a:p>
          <a:p>
            <a:pPr marL="1219200" lvl="1" indent="-444500">
              <a:lnSpc>
                <a:spcPct val="100000"/>
              </a:lnSpc>
              <a:spcBef>
                <a:spcPts val="1200"/>
              </a:spcBef>
              <a:buClr>
                <a:srgbClr val="477D8F"/>
              </a:buClr>
              <a:buSzPts val="2200"/>
              <a:buFont typeface="Noto Sans Symbols"/>
              <a:buChar char="✔"/>
            </a:pPr>
            <a:r>
              <a:rPr lang="en-GB" sz="2400" dirty="0">
                <a:solidFill>
                  <a:schemeClr val="dk1"/>
                </a:solidFill>
              </a:rPr>
              <a:t>Purpose Limitation</a:t>
            </a:r>
            <a:endParaRPr lang="en-GB" sz="2400" dirty="0"/>
          </a:p>
          <a:p>
            <a:pPr marL="1219200" lvl="1" indent="-444500">
              <a:lnSpc>
                <a:spcPct val="100000"/>
              </a:lnSpc>
              <a:spcBef>
                <a:spcPts val="1200"/>
              </a:spcBef>
              <a:buClr>
                <a:srgbClr val="477D8F"/>
              </a:buClr>
              <a:buSzPts val="2200"/>
              <a:buFont typeface="Noto Sans Symbols"/>
              <a:buChar char="✔"/>
            </a:pPr>
            <a:r>
              <a:rPr lang="en-GB" sz="2400" dirty="0">
                <a:solidFill>
                  <a:schemeClr val="dk1"/>
                </a:solidFill>
              </a:rPr>
              <a:t>Appropriate Retention Periods </a:t>
            </a:r>
          </a:p>
          <a:p>
            <a:pPr marL="190500" lvl="0" indent="0">
              <a:lnSpc>
                <a:spcPct val="90000"/>
              </a:lnSpc>
              <a:spcBef>
                <a:spcPts val="1100"/>
              </a:spcBef>
              <a:buSzPts val="2200"/>
              <a:buNone/>
            </a:pPr>
            <a:endParaRPr lang="en-GB" dirty="0"/>
          </a:p>
        </p:txBody>
      </p:sp>
      <p:sp>
        <p:nvSpPr>
          <p:cNvPr id="5" name="Content Placeholder 4">
            <a:extLst>
              <a:ext uri="{FF2B5EF4-FFF2-40B4-BE49-F238E27FC236}">
                <a16:creationId xmlns:a16="http://schemas.microsoft.com/office/drawing/2014/main" id="{6F19C7D7-7572-2AB3-3DB7-BBD152DB15C1}"/>
              </a:ext>
            </a:extLst>
          </p:cNvPr>
          <p:cNvSpPr>
            <a:spLocks noGrp="1"/>
          </p:cNvSpPr>
          <p:nvPr>
            <p:ph sz="half" idx="2"/>
          </p:nvPr>
        </p:nvSpPr>
        <p:spPr>
          <a:xfrm>
            <a:off x="6172200" y="1690689"/>
            <a:ext cx="5181600" cy="4486274"/>
          </a:xfrm>
        </p:spPr>
        <p:txBody>
          <a:bodyPr/>
          <a:lstStyle/>
          <a:p>
            <a:pPr marL="190500" lvl="0" indent="0">
              <a:lnSpc>
                <a:spcPct val="90000"/>
              </a:lnSpc>
              <a:spcBef>
                <a:spcPts val="1100"/>
              </a:spcBef>
              <a:buSzPts val="2200"/>
              <a:buNone/>
            </a:pPr>
            <a:r>
              <a:rPr lang="en-GB" dirty="0">
                <a:solidFill>
                  <a:schemeClr val="dk1"/>
                </a:solidFill>
              </a:rPr>
              <a:t>The GDPR:</a:t>
            </a:r>
          </a:p>
          <a:p>
            <a:pPr marL="533400" indent="-342900">
              <a:lnSpc>
                <a:spcPct val="90000"/>
              </a:lnSpc>
              <a:spcBef>
                <a:spcPts val="1100"/>
              </a:spcBef>
              <a:buSzPts val="2200"/>
            </a:pPr>
            <a:r>
              <a:rPr lang="en-GB" dirty="0">
                <a:solidFill>
                  <a:schemeClr val="dk1"/>
                </a:solidFill>
              </a:rPr>
              <a:t>identifies </a:t>
            </a:r>
            <a:r>
              <a:rPr lang="en-GB" dirty="0">
                <a:solidFill>
                  <a:schemeClr val="dk1"/>
                </a:solidFill>
                <a:highlight>
                  <a:srgbClr val="FEDC7F"/>
                </a:highlight>
              </a:rPr>
              <a:t>roles and responsibilities </a:t>
            </a:r>
            <a:r>
              <a:rPr lang="en-GB" dirty="0">
                <a:solidFill>
                  <a:schemeClr val="dk1"/>
                </a:solidFill>
              </a:rPr>
              <a:t>in the handling of personal data</a:t>
            </a:r>
          </a:p>
          <a:p>
            <a:pPr marL="533400" indent="-342900">
              <a:lnSpc>
                <a:spcPct val="90000"/>
              </a:lnSpc>
              <a:spcBef>
                <a:spcPts val="1100"/>
              </a:spcBef>
              <a:buSzPts val="2200"/>
            </a:pPr>
            <a:r>
              <a:rPr lang="en-GB" dirty="0">
                <a:solidFill>
                  <a:schemeClr val="dk1"/>
                </a:solidFill>
              </a:rPr>
              <a:t>grants Data Subject (i.e. the persons whom the data are about) </a:t>
            </a:r>
            <a:r>
              <a:rPr lang="en-GB" dirty="0">
                <a:solidFill>
                  <a:schemeClr val="dk1"/>
                </a:solidFill>
                <a:highlight>
                  <a:srgbClr val="FEDC7F"/>
                </a:highlight>
              </a:rPr>
              <a:t>rights </a:t>
            </a:r>
            <a:r>
              <a:rPr lang="en-GB" dirty="0">
                <a:solidFill>
                  <a:schemeClr val="dk1"/>
                </a:solidFill>
              </a:rPr>
              <a:t>concerning their data, across the whole data lifecycle:</a:t>
            </a:r>
            <a:endParaRPr lang="en-GB" dirty="0"/>
          </a:p>
          <a:p>
            <a:pPr marL="1219200" lvl="1" indent="-444500">
              <a:lnSpc>
                <a:spcPct val="100000"/>
              </a:lnSpc>
              <a:spcBef>
                <a:spcPts val="1200"/>
              </a:spcBef>
              <a:buClr>
                <a:srgbClr val="477D8F"/>
              </a:buClr>
              <a:buSzPts val="2200"/>
              <a:buFont typeface="Noto Sans Symbols"/>
              <a:buChar char="✔"/>
            </a:pPr>
            <a:r>
              <a:rPr lang="en-GB" sz="2400" dirty="0">
                <a:solidFill>
                  <a:schemeClr val="dk1"/>
                </a:solidFill>
              </a:rPr>
              <a:t>Access</a:t>
            </a:r>
          </a:p>
          <a:p>
            <a:pPr marL="1219200" lvl="1" indent="-444500">
              <a:lnSpc>
                <a:spcPct val="100000"/>
              </a:lnSpc>
              <a:spcBef>
                <a:spcPts val="1200"/>
              </a:spcBef>
              <a:buClr>
                <a:srgbClr val="477D8F"/>
              </a:buClr>
              <a:buSzPts val="2200"/>
              <a:buFont typeface="Noto Sans Symbols"/>
              <a:buChar char="✔"/>
            </a:pPr>
            <a:r>
              <a:rPr lang="en-GB" sz="2400" dirty="0">
                <a:solidFill>
                  <a:schemeClr val="dk1"/>
                </a:solidFill>
              </a:rPr>
              <a:t>Rectification</a:t>
            </a:r>
          </a:p>
          <a:p>
            <a:pPr marL="1219200" lvl="1" indent="-444500">
              <a:lnSpc>
                <a:spcPct val="100000"/>
              </a:lnSpc>
              <a:spcBef>
                <a:spcPts val="1200"/>
              </a:spcBef>
              <a:buClr>
                <a:srgbClr val="477D8F"/>
              </a:buClr>
              <a:buSzPts val="2200"/>
              <a:buFont typeface="Noto Sans Symbols"/>
              <a:buChar char="✔"/>
            </a:pPr>
            <a:r>
              <a:rPr lang="en-GB" sz="2400" dirty="0">
                <a:solidFill>
                  <a:schemeClr val="dk1"/>
                </a:solidFill>
              </a:rPr>
              <a:t>Erasure</a:t>
            </a:r>
            <a:endParaRPr lang="it-IT" sz="2400" dirty="0">
              <a:solidFill>
                <a:schemeClr val="dk1"/>
              </a:solidFill>
            </a:endParaRPr>
          </a:p>
        </p:txBody>
      </p:sp>
    </p:spTree>
    <p:extLst>
      <p:ext uri="{BB962C8B-B14F-4D97-AF65-F5344CB8AC3E}">
        <p14:creationId xmlns:p14="http://schemas.microsoft.com/office/powerpoint/2010/main" val="3800476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82161240" name="Google Shape;258;p41"/>
          <p:cNvSpPr txBox="1"/>
          <p:nvPr/>
        </p:nvSpPr>
        <p:spPr bwMode="auto">
          <a:xfrm>
            <a:off x="3716595" y="3046048"/>
            <a:ext cx="2683932" cy="2173199"/>
          </a:xfrm>
          <a:prstGeom prst="rect">
            <a:avLst/>
          </a:prstGeom>
          <a:noFill/>
          <a:ln>
            <a:noFill/>
          </a:ln>
        </p:spPr>
        <p:txBody>
          <a:bodyPr spcFirstLastPara="1" wrap="square" lIns="0" tIns="0" rIns="0" bIns="0" anchor="t" anchorCtr="0">
            <a:noAutofit/>
          </a:bodyPr>
          <a:lstStyle>
            <a:defPPr>
              <a:defRPr lang="it-IT"/>
            </a:defPPr>
            <a:lvl1pPr>
              <a:lnSpc>
                <a:spcPct val="114999"/>
              </a:lnSpc>
              <a:spcBef>
                <a:spcPts val="896"/>
              </a:spcBef>
              <a:defRPr b="1">
                <a:solidFill>
                  <a:srgbClr val="FF0000"/>
                </a:solidFill>
                <a:latin typeface="Quicksand" pitchFamily="2" charset="77"/>
                <a:ea typeface="Quicksand Bold"/>
                <a:cs typeface="Quicksand Bold"/>
              </a:defRPr>
            </a:lvl1pPr>
          </a:lstStyle>
          <a:p>
            <a:r>
              <a:rPr lang="en-GB" sz="2000" dirty="0">
                <a:solidFill>
                  <a:schemeClr val="accent4">
                    <a:lumMod val="75000"/>
                  </a:schemeClr>
                </a:solidFill>
                <a:latin typeface="Calibri" panose="020F0502020204030204" pitchFamily="34" charset="0"/>
                <a:cs typeface="Calibri" panose="020F0502020204030204" pitchFamily="34" charset="0"/>
              </a:rPr>
              <a:t>Sharing</a:t>
            </a:r>
            <a:br>
              <a:rPr lang="en-GB" sz="2000" dirty="0">
                <a:solidFill>
                  <a:schemeClr val="accent4">
                    <a:lumMod val="75000"/>
                  </a:schemeClr>
                </a:solidFill>
                <a:latin typeface="Calibri" panose="020F0502020204030204" pitchFamily="34" charset="0"/>
                <a:cs typeface="Calibri" panose="020F0502020204030204" pitchFamily="34" charset="0"/>
              </a:rPr>
            </a:br>
            <a:r>
              <a:rPr lang="en-GB" sz="2000" dirty="0">
                <a:solidFill>
                  <a:schemeClr val="accent4">
                    <a:lumMod val="75000"/>
                  </a:schemeClr>
                </a:solidFill>
                <a:latin typeface="Calibri" panose="020F0502020204030204" pitchFamily="34" charset="0"/>
                <a:cs typeface="Calibri" panose="020F0502020204030204" pitchFamily="34" charset="0"/>
              </a:rPr>
              <a:t>RECOMMENDED for:</a:t>
            </a:r>
          </a:p>
          <a:p>
            <a:pPr marL="135000" indent="-135000">
              <a:buFont typeface="Arial"/>
              <a:buChar char="•"/>
              <a:defRPr/>
            </a:pPr>
            <a:r>
              <a:rPr lang="en-GB" sz="2000" b="0" dirty="0">
                <a:solidFill>
                  <a:schemeClr val="tx1"/>
                </a:solidFill>
                <a:latin typeface="Calibri" panose="020F0502020204030204" pitchFamily="34" charset="0"/>
                <a:cs typeface="Calibri" panose="020F0502020204030204" pitchFamily="34" charset="0"/>
              </a:rPr>
              <a:t>Data generated using</a:t>
            </a:r>
            <a:br>
              <a:rPr lang="en-GB" sz="2000" b="0" dirty="0">
                <a:solidFill>
                  <a:schemeClr val="tx1"/>
                </a:solidFill>
                <a:latin typeface="Calibri" panose="020F0502020204030204" pitchFamily="34" charset="0"/>
                <a:cs typeface="Calibri" panose="020F0502020204030204" pitchFamily="34" charset="0"/>
              </a:rPr>
            </a:br>
            <a:r>
              <a:rPr lang="en-GB" sz="2000" b="0" dirty="0">
                <a:solidFill>
                  <a:schemeClr val="tx1"/>
                </a:solidFill>
                <a:latin typeface="Calibri" panose="020F0502020204030204" pitchFamily="34" charset="0"/>
                <a:cs typeface="Calibri" panose="020F0502020204030204" pitchFamily="34" charset="0"/>
              </a:rPr>
              <a:t>public funding</a:t>
            </a:r>
          </a:p>
          <a:p>
            <a:pPr marL="135000" indent="-135000">
              <a:buFont typeface="Arial"/>
              <a:buChar char="•"/>
              <a:defRPr/>
            </a:pPr>
            <a:r>
              <a:rPr lang="en-GB" sz="2000" b="0" dirty="0">
                <a:solidFill>
                  <a:schemeClr val="tx1"/>
                </a:solidFill>
                <a:latin typeface="Calibri" panose="020F0502020204030204" pitchFamily="34" charset="0"/>
                <a:cs typeface="Calibri" panose="020F0502020204030204" pitchFamily="34" charset="0"/>
              </a:rPr>
              <a:t>No re-use limitations, even for commercial purposes</a:t>
            </a:r>
          </a:p>
        </p:txBody>
      </p:sp>
      <p:sp>
        <p:nvSpPr>
          <p:cNvPr id="14" name="Title 3">
            <a:extLst>
              <a:ext uri="{FF2B5EF4-FFF2-40B4-BE49-F238E27FC236}">
                <a16:creationId xmlns:a16="http://schemas.microsoft.com/office/drawing/2014/main" id="{420A38A7-54DD-6F5C-D6C8-BE0D39AAD8DD}"/>
              </a:ext>
            </a:extLst>
          </p:cNvPr>
          <p:cNvSpPr>
            <a:spLocks noGrp="1"/>
          </p:cNvSpPr>
          <p:nvPr>
            <p:ph type="title"/>
          </p:nvPr>
        </p:nvSpPr>
        <p:spPr bwMode="auto">
          <a:xfrm>
            <a:off x="691317" y="345260"/>
            <a:ext cx="11142874" cy="1325563"/>
          </a:xfrm>
        </p:spPr>
        <p:txBody>
          <a:bodyPr spcFirstLastPara="1" vert="horz" lIns="91440" tIns="45720" rIns="91440" bIns="45720" rtlCol="0" anchor="t" anchorCtr="0">
            <a:normAutofit/>
          </a:bodyPr>
          <a:lstStyle/>
          <a:p>
            <a:pPr defTabSz="685766">
              <a:lnSpc>
                <a:spcPct val="80000"/>
              </a:lnSpc>
              <a:spcBef>
                <a:spcPts val="0"/>
              </a:spcBef>
              <a:spcAft>
                <a:spcPts val="600"/>
              </a:spcAft>
            </a:pPr>
            <a:r>
              <a:rPr lang="en-GB" sz="3600" kern="0" dirty="0">
                <a:solidFill>
                  <a:prstClr val="black"/>
                </a:solidFill>
              </a:rPr>
              <a:t>Data that </a:t>
            </a:r>
            <a:br>
              <a:rPr lang="en-GB" sz="3600" kern="0" dirty="0">
                <a:solidFill>
                  <a:prstClr val="black"/>
                </a:solidFill>
              </a:rPr>
            </a:br>
            <a:r>
              <a:rPr lang="en-GB" sz="3600" kern="0" dirty="0">
                <a:solidFill>
                  <a:prstClr val="black"/>
                </a:solidFill>
              </a:rPr>
              <a:t>must not, </a:t>
            </a:r>
            <a:r>
              <a:rPr lang="en-GB" sz="3600" kern="0" dirty="0">
                <a:solidFill>
                  <a:srgbClr val="B0510E"/>
                </a:solidFill>
              </a:rPr>
              <a:t>should be</a:t>
            </a:r>
            <a:r>
              <a:rPr lang="en-GB" sz="3600" kern="0" dirty="0">
                <a:solidFill>
                  <a:prstClr val="black"/>
                </a:solidFill>
              </a:rPr>
              <a:t>, and must be shared</a:t>
            </a:r>
          </a:p>
        </p:txBody>
      </p:sp>
      <p:sp>
        <p:nvSpPr>
          <p:cNvPr id="3" name="Google Shape;258;p41">
            <a:extLst>
              <a:ext uri="{FF2B5EF4-FFF2-40B4-BE49-F238E27FC236}">
                <a16:creationId xmlns:a16="http://schemas.microsoft.com/office/drawing/2014/main" id="{907F6F2C-7692-398C-C471-EDFA9FE95A82}"/>
              </a:ext>
            </a:extLst>
          </p:cNvPr>
          <p:cNvSpPr txBox="1"/>
          <p:nvPr/>
        </p:nvSpPr>
        <p:spPr bwMode="auto">
          <a:xfrm>
            <a:off x="838200" y="3046046"/>
            <a:ext cx="2683933" cy="3128271"/>
          </a:xfrm>
          <a:prstGeom prst="rect">
            <a:avLst/>
          </a:prstGeom>
          <a:noFill/>
          <a:ln>
            <a:noFill/>
          </a:ln>
        </p:spPr>
        <p:txBody>
          <a:bodyPr spcFirstLastPara="1" wrap="square" lIns="0" tIns="0" rIns="0" bIns="0" anchor="t" anchorCtr="0">
            <a:noAutofit/>
          </a:bodyPr>
          <a:lstStyle/>
          <a:p>
            <a:pPr>
              <a:lnSpc>
                <a:spcPct val="114999"/>
              </a:lnSpc>
              <a:spcBef>
                <a:spcPts val="896"/>
              </a:spcBef>
              <a:defRPr/>
            </a:pPr>
            <a:r>
              <a:rPr lang="en-GB" sz="2000" b="1" noProof="0" dirty="0">
                <a:solidFill>
                  <a:srgbClr val="FF0000"/>
                </a:solidFill>
                <a:latin typeface="Calibri" panose="020F0502020204030204" pitchFamily="34" charset="0"/>
                <a:ea typeface="Quicksand Bold"/>
                <a:cs typeface="Calibri" panose="020F0502020204030204" pitchFamily="34" charset="0"/>
              </a:rPr>
              <a:t>Sharing</a:t>
            </a:r>
            <a:br>
              <a:rPr lang="en-GB" sz="2000" b="1" noProof="0" dirty="0">
                <a:solidFill>
                  <a:srgbClr val="FF0000"/>
                </a:solidFill>
                <a:latin typeface="Calibri" panose="020F0502020204030204" pitchFamily="34" charset="0"/>
                <a:ea typeface="Quicksand Bold"/>
                <a:cs typeface="Calibri" panose="020F0502020204030204" pitchFamily="34" charset="0"/>
              </a:rPr>
            </a:br>
            <a:r>
              <a:rPr lang="en-GB" sz="2000" b="1" noProof="0" dirty="0">
                <a:solidFill>
                  <a:srgbClr val="FF0000"/>
                </a:solidFill>
                <a:latin typeface="Calibri" panose="020F0502020204030204" pitchFamily="34" charset="0"/>
                <a:ea typeface="Quicksand Bold"/>
                <a:cs typeface="Calibri" panose="020F0502020204030204" pitchFamily="34" charset="0"/>
              </a:rPr>
              <a:t>LIMITATIONS for:</a:t>
            </a:r>
            <a:endParaRPr lang="en-GB" sz="2000" b="1" noProof="0" dirty="0">
              <a:solidFill>
                <a:srgbClr val="FF0000"/>
              </a:solidFill>
              <a:latin typeface="Calibri" panose="020F0502020204030204" pitchFamily="34" charset="0"/>
              <a:cs typeface="Calibri" panose="020F0502020204030204" pitchFamily="34" charset="0"/>
            </a:endParaRPr>
          </a:p>
          <a:p>
            <a:pPr marL="135000" indent="-135000">
              <a:lnSpc>
                <a:spcPct val="114999"/>
              </a:lnSpc>
              <a:spcBef>
                <a:spcPts val="896"/>
              </a:spcBef>
              <a:buFont typeface="Arial"/>
              <a:buChar char="•"/>
              <a:defRPr/>
            </a:pPr>
            <a:r>
              <a:rPr lang="en-GB" sz="2000" noProof="0" dirty="0">
                <a:latin typeface="Calibri" panose="020F0502020204030204" pitchFamily="34" charset="0"/>
                <a:ea typeface="Quicksand Book"/>
                <a:cs typeface="Calibri" panose="020F0502020204030204" pitchFamily="34" charset="0"/>
              </a:rPr>
              <a:t>Personal data</a:t>
            </a:r>
          </a:p>
          <a:p>
            <a:pPr marL="135000" indent="-135000">
              <a:lnSpc>
                <a:spcPct val="114999"/>
              </a:lnSpc>
              <a:spcBef>
                <a:spcPts val="896"/>
              </a:spcBef>
              <a:buFont typeface="Arial"/>
              <a:buChar char="•"/>
              <a:defRPr/>
            </a:pPr>
            <a:r>
              <a:rPr lang="en-GB" sz="2000" noProof="0" dirty="0">
                <a:latin typeface="Calibri" panose="020F0502020204030204" pitchFamily="34" charset="0"/>
                <a:ea typeface="Quicksand Book"/>
                <a:cs typeface="Calibri" panose="020F0502020204030204" pitchFamily="34" charset="0"/>
              </a:rPr>
              <a:t>Data related to public security, defence and national security</a:t>
            </a:r>
          </a:p>
        </p:txBody>
      </p:sp>
      <p:sp>
        <p:nvSpPr>
          <p:cNvPr id="4" name="Folded Corner 3">
            <a:extLst>
              <a:ext uri="{FF2B5EF4-FFF2-40B4-BE49-F238E27FC236}">
                <a16:creationId xmlns:a16="http://schemas.microsoft.com/office/drawing/2014/main" id="{DE1D5137-E939-8A77-6CA1-35B442080244}"/>
              </a:ext>
            </a:extLst>
          </p:cNvPr>
          <p:cNvSpPr/>
          <p:nvPr/>
        </p:nvSpPr>
        <p:spPr bwMode="auto">
          <a:xfrm>
            <a:off x="691316" y="2264245"/>
            <a:ext cx="3541346" cy="648336"/>
          </a:xfrm>
          <a:prstGeom prst="foldedCorner">
            <a:avLst/>
          </a:prstGeom>
          <a:solidFill>
            <a:srgbClr val="FF0000"/>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0"/>
          <a:lstStyle/>
          <a:p>
            <a:pPr algn="ctr">
              <a:lnSpc>
                <a:spcPct val="80000"/>
              </a:lnSpc>
              <a:spcBef>
                <a:spcPts val="896"/>
              </a:spcBef>
              <a:defRPr/>
            </a:pPr>
            <a:r>
              <a:rPr lang="en-GB" sz="2800" b="1" noProof="0" dirty="0">
                <a:solidFill>
                  <a:schemeClr val="bg1"/>
                </a:solidFill>
                <a:latin typeface="Calibri" panose="020F0502020204030204" pitchFamily="34" charset="0"/>
                <a:ea typeface="Quicksand Bold"/>
                <a:cs typeface="Calibri" panose="020F0502020204030204" pitchFamily="34" charset="0"/>
              </a:rPr>
              <a:t>as closed as necessary</a:t>
            </a:r>
            <a:endParaRPr lang="en-GB" sz="2800" b="1" noProof="0" dirty="0">
              <a:solidFill>
                <a:schemeClr val="bg1"/>
              </a:solidFill>
              <a:latin typeface="Calibri" panose="020F0502020204030204" pitchFamily="34" charset="0"/>
              <a:cs typeface="Calibri" panose="020F0502020204030204" pitchFamily="34" charset="0"/>
            </a:endParaRPr>
          </a:p>
        </p:txBody>
      </p:sp>
      <p:sp>
        <p:nvSpPr>
          <p:cNvPr id="5" name="Folded Corner 4">
            <a:extLst>
              <a:ext uri="{FF2B5EF4-FFF2-40B4-BE49-F238E27FC236}">
                <a16:creationId xmlns:a16="http://schemas.microsoft.com/office/drawing/2014/main" id="{7CCFDB85-B444-AC0E-601C-C7DEF0322492}"/>
              </a:ext>
            </a:extLst>
          </p:cNvPr>
          <p:cNvSpPr/>
          <p:nvPr/>
        </p:nvSpPr>
        <p:spPr bwMode="auto">
          <a:xfrm>
            <a:off x="691441" y="1594207"/>
            <a:ext cx="3541346" cy="648336"/>
          </a:xfrm>
          <a:prstGeom prst="foldedCorner">
            <a:avLst/>
          </a:prstGeom>
          <a:solidFill>
            <a:srgbClr val="92D050"/>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27000" rIns="0" bIns="0" numCol="1" spcCol="0" rtlCol="0" fromWordArt="0" anchor="ctr" anchorCtr="0" forceAA="0" compatLnSpc="0"/>
          <a:lstStyle/>
          <a:p>
            <a:pPr algn="ctr">
              <a:lnSpc>
                <a:spcPct val="80000"/>
              </a:lnSpc>
              <a:spcBef>
                <a:spcPts val="896"/>
              </a:spcBef>
              <a:defRPr/>
            </a:pPr>
            <a:r>
              <a:rPr lang="en-GB" sz="2800" b="1" noProof="0" dirty="0">
                <a:solidFill>
                  <a:schemeClr val="bg1"/>
                </a:solidFill>
                <a:latin typeface="Calibri" panose="020F0502020204030204" pitchFamily="34" charset="0"/>
                <a:ea typeface="Quicksand Bold"/>
                <a:cs typeface="Calibri" panose="020F0502020204030204" pitchFamily="34" charset="0"/>
              </a:rPr>
              <a:t>As open as possible,</a:t>
            </a:r>
          </a:p>
        </p:txBody>
      </p:sp>
      <p:sp>
        <p:nvSpPr>
          <p:cNvPr id="6" name="TextBox 5">
            <a:extLst>
              <a:ext uri="{FF2B5EF4-FFF2-40B4-BE49-F238E27FC236}">
                <a16:creationId xmlns:a16="http://schemas.microsoft.com/office/drawing/2014/main" id="{EE72A288-5E73-79CE-C5CE-7D55AE5E86B6}"/>
              </a:ext>
            </a:extLst>
          </p:cNvPr>
          <p:cNvSpPr txBox="1"/>
          <p:nvPr/>
        </p:nvSpPr>
        <p:spPr bwMode="auto">
          <a:xfrm>
            <a:off x="2141349" y="6095905"/>
            <a:ext cx="9990890" cy="237566"/>
          </a:xfrm>
          <a:prstGeom prst="rect">
            <a:avLst/>
          </a:prstGeom>
          <a:solidFill>
            <a:schemeClr val="bg1"/>
          </a:solidFill>
        </p:spPr>
        <p:txBody>
          <a:bodyPr vertOverflow="overflow" horzOverflow="overflow" vert="horz" wrap="square" lIns="68580" tIns="34290" rIns="68580" bIns="34290" numCol="1" spcCol="0" rtlCol="0" fromWordArt="0" anchor="t" anchorCtr="0" forceAA="0" compatLnSpc="0">
            <a:spAutoFit/>
          </a:bodyPr>
          <a:lstStyle>
            <a:defPPr>
              <a:defRPr lang="en-GB"/>
            </a:defPPr>
            <a:lvl1pPr>
              <a:defRPr sz="1000" i="0">
                <a:latin typeface="Quicksand Medium"/>
                <a:ea typeface="Quicksand Medium"/>
                <a:cs typeface="Quicksand Medium"/>
              </a:defRPr>
            </a:lvl1pPr>
          </a:lstStyle>
          <a:p>
            <a:pPr algn="r"/>
            <a:r>
              <a:rPr lang="en-GB" sz="1050" noProof="0" dirty="0"/>
              <a:t>Data Governance and Legislative Strategies for FAIR Research - </a:t>
            </a:r>
            <a:r>
              <a:rPr lang="en-GB" sz="1050" noProof="0" dirty="0" err="1"/>
              <a:t>Brizioli</a:t>
            </a:r>
            <a:r>
              <a:rPr lang="en-GB" sz="1050" noProof="0" dirty="0"/>
              <a:t>, S., </a:t>
            </a:r>
            <a:r>
              <a:rPr lang="en-GB" sz="1050" noProof="0" dirty="0" err="1"/>
              <a:t>Cacciaguerra</a:t>
            </a:r>
            <a:r>
              <a:rPr lang="en-GB" sz="1050" noProof="0" dirty="0"/>
              <a:t>, S., </a:t>
            </a:r>
            <a:r>
              <a:rPr lang="en-GB" sz="1050" noProof="0" dirty="0" err="1"/>
              <a:t>Colcelli</a:t>
            </a:r>
            <a:r>
              <a:rPr lang="en-GB" sz="1050" noProof="0" dirty="0"/>
              <a:t>, V., </a:t>
            </a:r>
            <a:r>
              <a:rPr lang="en-GB" sz="1050" noProof="0" dirty="0" err="1"/>
              <a:t>Locati</a:t>
            </a:r>
            <a:r>
              <a:rPr lang="en-GB" sz="1050" noProof="0" dirty="0"/>
              <a:t>, M., </a:t>
            </a:r>
            <a:r>
              <a:rPr lang="en-GB" sz="1050" noProof="0" dirty="0" err="1"/>
              <a:t>Schirru</a:t>
            </a:r>
            <a:r>
              <a:rPr lang="en-GB" sz="1050" noProof="0" dirty="0"/>
              <a:t> L., 2024 </a:t>
            </a:r>
          </a:p>
        </p:txBody>
      </p:sp>
    </p:spTree>
    <p:extLst>
      <p:ext uri="{BB962C8B-B14F-4D97-AF65-F5344CB8AC3E}">
        <p14:creationId xmlns:p14="http://schemas.microsoft.com/office/powerpoint/2010/main" val="1476339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 name="Google Shape;258;p41">
            <a:extLst>
              <a:ext uri="{FF2B5EF4-FFF2-40B4-BE49-F238E27FC236}">
                <a16:creationId xmlns:a16="http://schemas.microsoft.com/office/drawing/2014/main" id="{93BDC807-5EF6-97F6-E4A1-DF2CF7966476}"/>
              </a:ext>
            </a:extLst>
          </p:cNvPr>
          <p:cNvSpPr txBox="1"/>
          <p:nvPr/>
        </p:nvSpPr>
        <p:spPr bwMode="auto">
          <a:xfrm>
            <a:off x="5046233" y="1525345"/>
            <a:ext cx="2317094" cy="968848"/>
          </a:xfrm>
          <a:prstGeom prst="foldedCorner">
            <a:avLst/>
          </a:prstGeom>
          <a:solidFill>
            <a:srgbClr val="FFC000"/>
          </a:solidFill>
          <a:ln>
            <a:noFill/>
          </a:ln>
        </p:spPr>
        <p:txBody>
          <a:bodyPr spcFirstLastPara="1" wrap="square" lIns="0" tIns="0" rIns="0" bIns="0" anchor="t" anchorCtr="0">
            <a:noAutofit/>
          </a:bodyPr>
          <a:lstStyle/>
          <a:p>
            <a:pPr algn="ctr">
              <a:lnSpc>
                <a:spcPct val="114999"/>
              </a:lnSpc>
              <a:spcBef>
                <a:spcPts val="896"/>
              </a:spcBef>
              <a:defRPr/>
            </a:pPr>
            <a:r>
              <a:rPr lang="en-GB" sz="2000" b="1" noProof="0" dirty="0">
                <a:latin typeface="Calibri" panose="020F0502020204030204" pitchFamily="34" charset="0"/>
                <a:ea typeface="Quicksand Bold"/>
                <a:cs typeface="Calibri" panose="020F0502020204030204" pitchFamily="34" charset="0"/>
              </a:rPr>
              <a:t>Sharing is</a:t>
            </a:r>
            <a:br>
              <a:rPr lang="en-GB" sz="2000" b="1" noProof="0" dirty="0">
                <a:latin typeface="Calibri" panose="020F0502020204030204" pitchFamily="34" charset="0"/>
                <a:ea typeface="Quicksand Bold"/>
                <a:cs typeface="Calibri" panose="020F0502020204030204" pitchFamily="34" charset="0"/>
              </a:rPr>
            </a:br>
            <a:r>
              <a:rPr lang="en-GB" sz="2000" b="1" u="sng" noProof="0" dirty="0">
                <a:latin typeface="Calibri" panose="020F0502020204030204" pitchFamily="34" charset="0"/>
                <a:ea typeface="Quicksand Bold"/>
                <a:cs typeface="Calibri" panose="020F0502020204030204" pitchFamily="34" charset="0"/>
              </a:rPr>
              <a:t>COMPULSORY</a:t>
            </a:r>
            <a:r>
              <a:rPr lang="en-GB" sz="2000" b="1" noProof="0" dirty="0">
                <a:latin typeface="Calibri" panose="020F0502020204030204" pitchFamily="34" charset="0"/>
                <a:ea typeface="Quicksand Bold"/>
                <a:cs typeface="Calibri" panose="020F0502020204030204" pitchFamily="34" charset="0"/>
              </a:rPr>
              <a:t> for:</a:t>
            </a:r>
            <a:endParaRPr lang="en-GB" sz="2000" b="1" noProof="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584941F4-9C29-B8F8-EADB-29C7DE1C7D2D}"/>
              </a:ext>
            </a:extLst>
          </p:cNvPr>
          <p:cNvSpPr txBox="1"/>
          <p:nvPr/>
        </p:nvSpPr>
        <p:spPr bwMode="auto">
          <a:xfrm>
            <a:off x="6533321" y="4829354"/>
            <a:ext cx="5543662" cy="1286208"/>
          </a:xfrm>
          <a:prstGeom prst="rect">
            <a:avLst/>
          </a:prstGeom>
          <a:noFill/>
        </p:spPr>
        <p:txBody>
          <a:bodyPr vertOverflow="overflow" horzOverflow="overflow" vert="horz" wrap="square" lIns="0" tIns="0" rIns="0" bIns="0" numCol="1" spcCol="0" rtlCol="0" fromWordArt="0" anchor="t" anchorCtr="0" forceAA="0" compatLnSpc="0">
            <a:noAutofit/>
          </a:bodyPr>
          <a:lstStyle/>
          <a:p>
            <a:pPr algn="l">
              <a:lnSpc>
                <a:spcPts val="1900"/>
              </a:lnSpc>
              <a:defRPr/>
            </a:pPr>
            <a:r>
              <a:rPr lang="en-GB" noProof="0" dirty="0">
                <a:latin typeface="Calibri" panose="020F0502020204030204" pitchFamily="34" charset="0"/>
                <a:ea typeface="Quicksand Book"/>
                <a:cs typeface="Calibri" panose="020F0502020204030204" pitchFamily="34" charset="0"/>
              </a:rPr>
              <a:t>Re-usable dataset that </a:t>
            </a:r>
            <a:r>
              <a:rPr lang="en-GB" b="1" noProof="0" dirty="0">
                <a:solidFill>
                  <a:schemeClr val="accent4">
                    <a:lumMod val="75000"/>
                  </a:schemeClr>
                </a:solidFill>
                <a:latin typeface="Calibri" panose="020F0502020204030204" pitchFamily="34" charset="0"/>
                <a:ea typeface="Quicksand Book"/>
                <a:cs typeface="Calibri" panose="020F0502020204030204" pitchFamily="34" charset="0"/>
              </a:rPr>
              <a:t>may generate important </a:t>
            </a:r>
            <a:r>
              <a:rPr lang="en-GB" b="1" noProof="0" dirty="0">
                <a:solidFill>
                  <a:schemeClr val="accent4">
                    <a:lumMod val="75000"/>
                  </a:schemeClr>
                </a:solidFill>
                <a:latin typeface="Calibri" panose="020F0502020204030204" pitchFamily="34" charset="0"/>
                <a:ea typeface="Quicksand Bold"/>
                <a:cs typeface="Calibri" panose="020F0502020204030204" pitchFamily="34" charset="0"/>
              </a:rPr>
              <a:t>benefits for society</a:t>
            </a:r>
            <a:r>
              <a:rPr lang="en-GB" noProof="0" dirty="0">
                <a:solidFill>
                  <a:schemeClr val="accent4">
                    <a:lumMod val="75000"/>
                  </a:schemeClr>
                </a:solidFill>
                <a:latin typeface="Calibri" panose="020F0502020204030204" pitchFamily="34" charset="0"/>
                <a:ea typeface="Quicksand Bold"/>
                <a:cs typeface="Calibri" panose="020F0502020204030204" pitchFamily="34" charset="0"/>
              </a:rPr>
              <a:t>, </a:t>
            </a:r>
            <a:r>
              <a:rPr lang="en-GB" b="1" noProof="0" dirty="0">
                <a:solidFill>
                  <a:schemeClr val="accent4">
                    <a:lumMod val="75000"/>
                  </a:schemeClr>
                </a:solidFill>
                <a:latin typeface="Calibri" panose="020F0502020204030204" pitchFamily="34" charset="0"/>
                <a:ea typeface="Quicksand Bold"/>
                <a:cs typeface="Calibri" panose="020F0502020204030204" pitchFamily="34" charset="0"/>
              </a:rPr>
              <a:t>the environment and the economy</a:t>
            </a:r>
            <a:r>
              <a:rPr lang="en-GB" noProof="0" dirty="0">
                <a:solidFill>
                  <a:schemeClr val="accent4">
                    <a:lumMod val="75000"/>
                  </a:schemeClr>
                </a:solidFill>
                <a:latin typeface="Calibri" panose="020F0502020204030204" pitchFamily="34" charset="0"/>
                <a:ea typeface="Quicksand Book"/>
                <a:cs typeface="Calibri" panose="020F0502020204030204" pitchFamily="34" charset="0"/>
              </a:rPr>
              <a:t>, </a:t>
            </a:r>
            <a:r>
              <a:rPr lang="en-GB" noProof="0" dirty="0">
                <a:latin typeface="Calibri" panose="020F0502020204030204" pitchFamily="34" charset="0"/>
                <a:ea typeface="Quicksand Book"/>
                <a:cs typeface="Calibri" panose="020F0502020204030204" pitchFamily="34" charset="0"/>
              </a:rPr>
              <a:t>in particular because of their suitability for the creation of </a:t>
            </a:r>
            <a:r>
              <a:rPr lang="en-GB" dirty="0">
                <a:latin typeface="Calibri" panose="020F0502020204030204" pitchFamily="34" charset="0"/>
                <a:ea typeface="Quicksand Book"/>
                <a:cs typeface="Calibri" panose="020F0502020204030204" pitchFamily="34" charset="0"/>
              </a:rPr>
              <a:t>added</a:t>
            </a:r>
            <a:r>
              <a:rPr lang="en-GB" noProof="0" dirty="0">
                <a:latin typeface="Calibri" panose="020F0502020204030204" pitchFamily="34" charset="0"/>
                <a:ea typeface="Quicksand Book"/>
                <a:cs typeface="Calibri" panose="020F0502020204030204" pitchFamily="34" charset="0"/>
              </a:rPr>
              <a:t>-value services, applications, and new, high-quality and decent jobs for many potential beneficiaries.</a:t>
            </a:r>
            <a:endParaRPr lang="en-GB" noProof="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1095BFE9-61FD-DFAD-BB6E-C726317DB71B}"/>
              </a:ext>
            </a:extLst>
          </p:cNvPr>
          <p:cNvSpPr txBox="1"/>
          <p:nvPr/>
        </p:nvSpPr>
        <p:spPr bwMode="auto">
          <a:xfrm>
            <a:off x="2141349" y="6095905"/>
            <a:ext cx="9990890" cy="237566"/>
          </a:xfrm>
          <a:prstGeom prst="rect">
            <a:avLst/>
          </a:prstGeom>
          <a:solidFill>
            <a:schemeClr val="bg1"/>
          </a:solidFill>
        </p:spPr>
        <p:txBody>
          <a:bodyPr vertOverflow="overflow" horzOverflow="overflow" vert="horz" wrap="square" lIns="68580" tIns="34290" rIns="68580" bIns="34290" numCol="1" spcCol="0" rtlCol="0" fromWordArt="0" anchor="t" anchorCtr="0" forceAA="0" compatLnSpc="0">
            <a:spAutoFit/>
          </a:bodyPr>
          <a:lstStyle>
            <a:defPPr>
              <a:defRPr lang="en-GB"/>
            </a:defPPr>
            <a:lvl1pPr>
              <a:defRPr sz="1000" i="0">
                <a:latin typeface="Quicksand Medium"/>
                <a:ea typeface="Quicksand Medium"/>
                <a:cs typeface="Quicksand Medium"/>
              </a:defRPr>
            </a:lvl1pPr>
          </a:lstStyle>
          <a:p>
            <a:pPr algn="r"/>
            <a:r>
              <a:rPr lang="en-GB" sz="1050" noProof="0" dirty="0"/>
              <a:t>Data Governance and Legislative Strategies for FAIR Research - </a:t>
            </a:r>
            <a:r>
              <a:rPr lang="en-GB" sz="1050" noProof="0" dirty="0" err="1"/>
              <a:t>Brizioli</a:t>
            </a:r>
            <a:r>
              <a:rPr lang="en-GB" sz="1050" noProof="0" dirty="0"/>
              <a:t>, S., </a:t>
            </a:r>
            <a:r>
              <a:rPr lang="en-GB" sz="1050" noProof="0" dirty="0" err="1"/>
              <a:t>Cacciaguerra</a:t>
            </a:r>
            <a:r>
              <a:rPr lang="en-GB" sz="1050" noProof="0" dirty="0"/>
              <a:t>, S., </a:t>
            </a:r>
            <a:r>
              <a:rPr lang="en-GB" sz="1050" noProof="0" dirty="0" err="1"/>
              <a:t>Colcelli</a:t>
            </a:r>
            <a:r>
              <a:rPr lang="en-GB" sz="1050" noProof="0" dirty="0"/>
              <a:t>, V., </a:t>
            </a:r>
            <a:r>
              <a:rPr lang="en-GB" sz="1050" noProof="0" dirty="0" err="1"/>
              <a:t>Locati</a:t>
            </a:r>
            <a:r>
              <a:rPr lang="en-GB" sz="1050" noProof="0" dirty="0"/>
              <a:t>, M., </a:t>
            </a:r>
            <a:r>
              <a:rPr lang="en-GB" sz="1050" noProof="0" dirty="0" err="1"/>
              <a:t>Schirru</a:t>
            </a:r>
            <a:r>
              <a:rPr lang="en-GB" sz="1050" noProof="0" dirty="0"/>
              <a:t> L., 2024 </a:t>
            </a:r>
          </a:p>
        </p:txBody>
      </p:sp>
      <p:grpSp>
        <p:nvGrpSpPr>
          <p:cNvPr id="21" name="Group 20">
            <a:extLst>
              <a:ext uri="{FF2B5EF4-FFF2-40B4-BE49-F238E27FC236}">
                <a16:creationId xmlns:a16="http://schemas.microsoft.com/office/drawing/2014/main" id="{1477B146-161F-2C79-9D44-AE6181D67D68}"/>
              </a:ext>
            </a:extLst>
          </p:cNvPr>
          <p:cNvGrpSpPr/>
          <p:nvPr/>
        </p:nvGrpSpPr>
        <p:grpSpPr>
          <a:xfrm>
            <a:off x="7213973" y="779512"/>
            <a:ext cx="4557621" cy="4483851"/>
            <a:chOff x="7145769" y="1081426"/>
            <a:chExt cx="4557621" cy="4483851"/>
          </a:xfrm>
        </p:grpSpPr>
        <p:pic>
          <p:nvPicPr>
            <p:cNvPr id="11" name="Picture 10">
              <a:extLst>
                <a:ext uri="{FF2B5EF4-FFF2-40B4-BE49-F238E27FC236}">
                  <a16:creationId xmlns:a16="http://schemas.microsoft.com/office/drawing/2014/main" id="{A4587C0D-2254-16F8-04EE-55421D0D82CF}"/>
                </a:ext>
              </a:extLst>
            </p:cNvPr>
            <p:cNvPicPr>
              <a:picLocks noChangeAspect="1"/>
            </p:cNvPicPr>
            <p:nvPr/>
          </p:nvPicPr>
          <p:blipFill rotWithShape="1">
            <a:blip r:embed="rId3">
              <a:duotone>
                <a:prstClr val="black"/>
                <a:schemeClr val="accent3">
                  <a:tint val="45000"/>
                  <a:satMod val="400000"/>
                </a:schemeClr>
              </a:duotone>
            </a:blip>
            <a:srcRect l="32223" t="26681" r="23549" b="25789"/>
            <a:stretch/>
          </p:blipFill>
          <p:spPr bwMode="auto">
            <a:xfrm>
              <a:off x="7145769" y="1081426"/>
              <a:ext cx="4557621" cy="4483851"/>
            </a:xfrm>
            <a:prstGeom prst="ellipse">
              <a:avLst/>
            </a:prstGeom>
            <a:ln w="63500" cap="rnd">
              <a:noFill/>
            </a:ln>
            <a:effectLst/>
          </p:spPr>
        </p:pic>
        <p:sp>
          <p:nvSpPr>
            <p:cNvPr id="19" name="Oval 18">
              <a:extLst>
                <a:ext uri="{FF2B5EF4-FFF2-40B4-BE49-F238E27FC236}">
                  <a16:creationId xmlns:a16="http://schemas.microsoft.com/office/drawing/2014/main" id="{2FCB51A4-1FEA-5FF4-597F-C225AB8523FA}"/>
                </a:ext>
              </a:extLst>
            </p:cNvPr>
            <p:cNvSpPr/>
            <p:nvPr/>
          </p:nvSpPr>
          <p:spPr bwMode="auto">
            <a:xfrm>
              <a:off x="8047909" y="1859899"/>
              <a:ext cx="2764653" cy="2764653"/>
            </a:xfrm>
            <a:prstGeom prst="ellipse">
              <a:avLst/>
            </a:prstGeom>
            <a:gradFill flip="none" rotWithShape="1">
              <a:gsLst>
                <a:gs pos="100000">
                  <a:schemeClr val="accent4">
                    <a:satMod val="103000"/>
                    <a:lumMod val="102000"/>
                    <a:tint val="94000"/>
                  </a:schemeClr>
                </a:gs>
                <a:gs pos="51000">
                  <a:schemeClr val="accent4">
                    <a:lumMod val="60000"/>
                    <a:lumOff val="40000"/>
                  </a:schemeClr>
                </a:gs>
                <a:gs pos="0">
                  <a:schemeClr val="accent4">
                    <a:lumMod val="75000"/>
                  </a:schemeClr>
                </a:gs>
              </a:gsLst>
              <a:path path="circle">
                <a:fillToRect l="100000" t="100000"/>
              </a:path>
              <a:tileRect r="-100000" b="-100000"/>
            </a:gradFill>
          </p:spPr>
          <p:style>
            <a:lnRef idx="1">
              <a:schemeClr val="accent4"/>
            </a:lnRef>
            <a:fillRef idx="3">
              <a:schemeClr val="accent4"/>
            </a:fillRef>
            <a:effectRef idx="2">
              <a:schemeClr val="accent4"/>
            </a:effectRef>
            <a:fontRef idx="minor">
              <a:schemeClr val="lt1"/>
            </a:fontRef>
          </p:style>
          <p:txBody>
            <a:bodyPr/>
            <a:lstStyle/>
            <a:p>
              <a:endParaRPr lang="en-GB" noProof="0" dirty="0">
                <a:solidFill>
                  <a:schemeClr val="accent4"/>
                </a:solidFill>
              </a:endParaRPr>
            </a:p>
          </p:txBody>
        </p:sp>
        <p:sp>
          <p:nvSpPr>
            <p:cNvPr id="20" name="Google Shape;258;p41">
              <a:extLst>
                <a:ext uri="{FF2B5EF4-FFF2-40B4-BE49-F238E27FC236}">
                  <a16:creationId xmlns:a16="http://schemas.microsoft.com/office/drawing/2014/main" id="{078E1B51-F33C-5EF8-AA69-3B38A13EE7E7}"/>
                </a:ext>
              </a:extLst>
            </p:cNvPr>
            <p:cNvSpPr txBox="1"/>
            <p:nvPr/>
          </p:nvSpPr>
          <p:spPr bwMode="auto">
            <a:xfrm>
              <a:off x="8063951" y="2693108"/>
              <a:ext cx="2697853" cy="1266561"/>
            </a:xfrm>
            <a:prstGeom prst="rect">
              <a:avLst/>
            </a:prstGeom>
            <a:noFill/>
            <a:ln>
              <a:noFill/>
            </a:ln>
          </p:spPr>
          <p:txBody>
            <a:bodyPr spcFirstLastPara="1" wrap="square" lIns="0" tIns="0" rIns="0" bIns="0" anchor="t" anchorCtr="0">
              <a:noAutofit/>
            </a:bodyPr>
            <a:lstStyle/>
            <a:p>
              <a:pPr algn="ctr">
                <a:defRPr/>
              </a:pPr>
              <a:r>
                <a:rPr lang="en-GB" sz="3400" b="1" noProof="0" dirty="0">
                  <a:latin typeface="Calibri" panose="020F0502020204030204" pitchFamily="34" charset="0"/>
                  <a:ea typeface="Quicksand Bold"/>
                  <a:cs typeface="Calibri" panose="020F0502020204030204" pitchFamily="34" charset="0"/>
                </a:rPr>
                <a:t>High-value</a:t>
              </a:r>
              <a:endParaRPr lang="en-GB" sz="3400" b="1" noProof="0" dirty="0">
                <a:latin typeface="Calibri" panose="020F0502020204030204" pitchFamily="34" charset="0"/>
                <a:cs typeface="Calibri" panose="020F0502020204030204" pitchFamily="34" charset="0"/>
              </a:endParaRPr>
            </a:p>
            <a:p>
              <a:pPr algn="ctr">
                <a:defRPr/>
              </a:pPr>
              <a:r>
                <a:rPr lang="en-GB" sz="3400" b="1" noProof="0" dirty="0">
                  <a:latin typeface="Calibri" panose="020F0502020204030204" pitchFamily="34" charset="0"/>
                  <a:ea typeface="Quicksand Bold"/>
                  <a:cs typeface="Calibri" panose="020F0502020204030204" pitchFamily="34" charset="0"/>
                </a:rPr>
                <a:t>Dataset</a:t>
              </a:r>
              <a:endParaRPr lang="en-GB" sz="3400" b="1" noProof="0" dirty="0">
                <a:latin typeface="Calibri" panose="020F0502020204030204" pitchFamily="34" charset="0"/>
                <a:cs typeface="Calibri" panose="020F0502020204030204" pitchFamily="34" charset="0"/>
              </a:endParaRPr>
            </a:p>
          </p:txBody>
        </p:sp>
      </p:grpSp>
      <p:sp>
        <p:nvSpPr>
          <p:cNvPr id="2" name="Google Shape;258;p41">
            <a:extLst>
              <a:ext uri="{FF2B5EF4-FFF2-40B4-BE49-F238E27FC236}">
                <a16:creationId xmlns:a16="http://schemas.microsoft.com/office/drawing/2014/main" id="{C57486A1-9EF9-ABEB-EAED-1F8D286C96BD}"/>
              </a:ext>
            </a:extLst>
          </p:cNvPr>
          <p:cNvSpPr txBox="1"/>
          <p:nvPr/>
        </p:nvSpPr>
        <p:spPr bwMode="auto">
          <a:xfrm>
            <a:off x="3716595" y="3046048"/>
            <a:ext cx="2683932" cy="2173199"/>
          </a:xfrm>
          <a:prstGeom prst="rect">
            <a:avLst/>
          </a:prstGeom>
          <a:noFill/>
          <a:ln>
            <a:noFill/>
          </a:ln>
        </p:spPr>
        <p:txBody>
          <a:bodyPr spcFirstLastPara="1" wrap="square" lIns="0" tIns="0" rIns="0" bIns="0" anchor="t" anchorCtr="0">
            <a:noAutofit/>
          </a:bodyPr>
          <a:lstStyle>
            <a:defPPr>
              <a:defRPr lang="it-IT"/>
            </a:defPPr>
            <a:lvl1pPr>
              <a:lnSpc>
                <a:spcPct val="114999"/>
              </a:lnSpc>
              <a:spcBef>
                <a:spcPts val="896"/>
              </a:spcBef>
              <a:defRPr b="1">
                <a:solidFill>
                  <a:srgbClr val="FF0000"/>
                </a:solidFill>
                <a:latin typeface="Quicksand" pitchFamily="2" charset="77"/>
                <a:ea typeface="Quicksand Bold"/>
                <a:cs typeface="Quicksand Bold"/>
              </a:defRPr>
            </a:lvl1pPr>
          </a:lstStyle>
          <a:p>
            <a:r>
              <a:rPr lang="en-GB" sz="2000" dirty="0">
                <a:solidFill>
                  <a:schemeClr val="accent4">
                    <a:lumMod val="75000"/>
                  </a:schemeClr>
                </a:solidFill>
                <a:latin typeface="Calibri" panose="020F0502020204030204" pitchFamily="34" charset="0"/>
                <a:cs typeface="Calibri" panose="020F0502020204030204" pitchFamily="34" charset="0"/>
              </a:rPr>
              <a:t>Sharing</a:t>
            </a:r>
            <a:br>
              <a:rPr lang="en-GB" sz="2000" dirty="0">
                <a:solidFill>
                  <a:schemeClr val="accent4">
                    <a:lumMod val="75000"/>
                  </a:schemeClr>
                </a:solidFill>
                <a:latin typeface="Calibri" panose="020F0502020204030204" pitchFamily="34" charset="0"/>
                <a:cs typeface="Calibri" panose="020F0502020204030204" pitchFamily="34" charset="0"/>
              </a:rPr>
            </a:br>
            <a:r>
              <a:rPr lang="en-GB" sz="2000" dirty="0">
                <a:solidFill>
                  <a:schemeClr val="accent4">
                    <a:lumMod val="75000"/>
                  </a:schemeClr>
                </a:solidFill>
                <a:latin typeface="Calibri" panose="020F0502020204030204" pitchFamily="34" charset="0"/>
                <a:cs typeface="Calibri" panose="020F0502020204030204" pitchFamily="34" charset="0"/>
              </a:rPr>
              <a:t>RECOMMENDED for:</a:t>
            </a:r>
          </a:p>
          <a:p>
            <a:pPr marL="135000" indent="-135000">
              <a:buFont typeface="Arial"/>
              <a:buChar char="•"/>
              <a:defRPr/>
            </a:pPr>
            <a:r>
              <a:rPr lang="en-GB" sz="2000" b="0" dirty="0">
                <a:solidFill>
                  <a:schemeClr val="tx1"/>
                </a:solidFill>
                <a:latin typeface="Calibri" panose="020F0502020204030204" pitchFamily="34" charset="0"/>
                <a:cs typeface="Calibri" panose="020F0502020204030204" pitchFamily="34" charset="0"/>
              </a:rPr>
              <a:t>Data generated using</a:t>
            </a:r>
            <a:br>
              <a:rPr lang="en-GB" sz="2000" b="0" dirty="0">
                <a:solidFill>
                  <a:schemeClr val="tx1"/>
                </a:solidFill>
                <a:latin typeface="Calibri" panose="020F0502020204030204" pitchFamily="34" charset="0"/>
                <a:cs typeface="Calibri" panose="020F0502020204030204" pitchFamily="34" charset="0"/>
              </a:rPr>
            </a:br>
            <a:r>
              <a:rPr lang="en-GB" sz="2000" b="0" dirty="0">
                <a:solidFill>
                  <a:schemeClr val="tx1"/>
                </a:solidFill>
                <a:latin typeface="Calibri" panose="020F0502020204030204" pitchFamily="34" charset="0"/>
                <a:cs typeface="Calibri" panose="020F0502020204030204" pitchFamily="34" charset="0"/>
              </a:rPr>
              <a:t>public funding</a:t>
            </a:r>
          </a:p>
          <a:p>
            <a:pPr marL="135000" indent="-135000">
              <a:buFont typeface="Arial"/>
              <a:buChar char="•"/>
              <a:defRPr/>
            </a:pPr>
            <a:r>
              <a:rPr lang="en-GB" sz="2000" b="0" dirty="0">
                <a:solidFill>
                  <a:schemeClr val="tx1"/>
                </a:solidFill>
                <a:latin typeface="Calibri" panose="020F0502020204030204" pitchFamily="34" charset="0"/>
                <a:cs typeface="Calibri" panose="020F0502020204030204" pitchFamily="34" charset="0"/>
              </a:rPr>
              <a:t>No re-use limitations, even for commercial purposes</a:t>
            </a:r>
          </a:p>
        </p:txBody>
      </p:sp>
      <p:sp>
        <p:nvSpPr>
          <p:cNvPr id="3" name="Google Shape;258;p41">
            <a:extLst>
              <a:ext uri="{FF2B5EF4-FFF2-40B4-BE49-F238E27FC236}">
                <a16:creationId xmlns:a16="http://schemas.microsoft.com/office/drawing/2014/main" id="{32E8D6B7-14BC-D517-D4EF-BB68C7C63517}"/>
              </a:ext>
            </a:extLst>
          </p:cNvPr>
          <p:cNvSpPr txBox="1"/>
          <p:nvPr/>
        </p:nvSpPr>
        <p:spPr bwMode="auto">
          <a:xfrm>
            <a:off x="838200" y="3046046"/>
            <a:ext cx="2683933" cy="3128271"/>
          </a:xfrm>
          <a:prstGeom prst="rect">
            <a:avLst/>
          </a:prstGeom>
          <a:noFill/>
          <a:ln>
            <a:noFill/>
          </a:ln>
        </p:spPr>
        <p:txBody>
          <a:bodyPr spcFirstLastPara="1" wrap="square" lIns="0" tIns="0" rIns="0" bIns="0" anchor="t" anchorCtr="0">
            <a:noAutofit/>
          </a:bodyPr>
          <a:lstStyle/>
          <a:p>
            <a:pPr>
              <a:lnSpc>
                <a:spcPct val="114999"/>
              </a:lnSpc>
              <a:spcBef>
                <a:spcPts val="896"/>
              </a:spcBef>
              <a:defRPr/>
            </a:pPr>
            <a:r>
              <a:rPr lang="en-GB" sz="2000" b="1" noProof="0" dirty="0">
                <a:solidFill>
                  <a:srgbClr val="FF0000"/>
                </a:solidFill>
                <a:latin typeface="Calibri" panose="020F0502020204030204" pitchFamily="34" charset="0"/>
                <a:ea typeface="Quicksand Bold"/>
                <a:cs typeface="Calibri" panose="020F0502020204030204" pitchFamily="34" charset="0"/>
              </a:rPr>
              <a:t>Sharing</a:t>
            </a:r>
            <a:br>
              <a:rPr lang="en-GB" sz="2000" b="1" noProof="0" dirty="0">
                <a:solidFill>
                  <a:srgbClr val="FF0000"/>
                </a:solidFill>
                <a:latin typeface="Calibri" panose="020F0502020204030204" pitchFamily="34" charset="0"/>
                <a:ea typeface="Quicksand Bold"/>
                <a:cs typeface="Calibri" panose="020F0502020204030204" pitchFamily="34" charset="0"/>
              </a:rPr>
            </a:br>
            <a:r>
              <a:rPr lang="en-GB" sz="2000" b="1" noProof="0" dirty="0">
                <a:solidFill>
                  <a:srgbClr val="FF0000"/>
                </a:solidFill>
                <a:latin typeface="Calibri" panose="020F0502020204030204" pitchFamily="34" charset="0"/>
                <a:ea typeface="Quicksand Bold"/>
                <a:cs typeface="Calibri" panose="020F0502020204030204" pitchFamily="34" charset="0"/>
              </a:rPr>
              <a:t>LIMITATIONS for:</a:t>
            </a:r>
            <a:endParaRPr lang="en-GB" sz="2000" b="1" noProof="0" dirty="0">
              <a:solidFill>
                <a:srgbClr val="FF0000"/>
              </a:solidFill>
              <a:latin typeface="Calibri" panose="020F0502020204030204" pitchFamily="34" charset="0"/>
              <a:cs typeface="Calibri" panose="020F0502020204030204" pitchFamily="34" charset="0"/>
            </a:endParaRPr>
          </a:p>
          <a:p>
            <a:pPr marL="135000" indent="-135000">
              <a:lnSpc>
                <a:spcPct val="114999"/>
              </a:lnSpc>
              <a:spcBef>
                <a:spcPts val="896"/>
              </a:spcBef>
              <a:buFont typeface="Arial"/>
              <a:buChar char="•"/>
              <a:defRPr/>
            </a:pPr>
            <a:r>
              <a:rPr lang="en-GB" sz="2000" noProof="0" dirty="0">
                <a:latin typeface="Calibri" panose="020F0502020204030204" pitchFamily="34" charset="0"/>
                <a:ea typeface="Quicksand Book"/>
                <a:cs typeface="Calibri" panose="020F0502020204030204" pitchFamily="34" charset="0"/>
              </a:rPr>
              <a:t>Personal data</a:t>
            </a:r>
          </a:p>
          <a:p>
            <a:pPr marL="135000" indent="-135000">
              <a:lnSpc>
                <a:spcPct val="114999"/>
              </a:lnSpc>
              <a:spcBef>
                <a:spcPts val="896"/>
              </a:spcBef>
              <a:buFont typeface="Arial"/>
              <a:buChar char="•"/>
              <a:defRPr/>
            </a:pPr>
            <a:r>
              <a:rPr lang="en-GB" sz="2000" noProof="0" dirty="0">
                <a:latin typeface="Calibri" panose="020F0502020204030204" pitchFamily="34" charset="0"/>
                <a:ea typeface="Quicksand Book"/>
                <a:cs typeface="Calibri" panose="020F0502020204030204" pitchFamily="34" charset="0"/>
              </a:rPr>
              <a:t>Data related to public security, defence and national security</a:t>
            </a:r>
          </a:p>
        </p:txBody>
      </p:sp>
      <p:sp>
        <p:nvSpPr>
          <p:cNvPr id="4" name="Folded Corner 3">
            <a:extLst>
              <a:ext uri="{FF2B5EF4-FFF2-40B4-BE49-F238E27FC236}">
                <a16:creationId xmlns:a16="http://schemas.microsoft.com/office/drawing/2014/main" id="{D5B1EED3-D9BE-240E-9C6E-D1186C8C8F87}"/>
              </a:ext>
            </a:extLst>
          </p:cNvPr>
          <p:cNvSpPr/>
          <p:nvPr/>
        </p:nvSpPr>
        <p:spPr bwMode="auto">
          <a:xfrm>
            <a:off x="691316" y="2264245"/>
            <a:ext cx="3541346" cy="648336"/>
          </a:xfrm>
          <a:prstGeom prst="foldedCorner">
            <a:avLst/>
          </a:prstGeom>
          <a:solidFill>
            <a:srgbClr val="FF0000"/>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0"/>
          <a:lstStyle/>
          <a:p>
            <a:pPr algn="ctr">
              <a:lnSpc>
                <a:spcPct val="80000"/>
              </a:lnSpc>
              <a:spcBef>
                <a:spcPts val="896"/>
              </a:spcBef>
              <a:defRPr/>
            </a:pPr>
            <a:r>
              <a:rPr lang="en-GB" sz="2800" b="1" noProof="0" dirty="0">
                <a:solidFill>
                  <a:schemeClr val="bg1"/>
                </a:solidFill>
                <a:latin typeface="Calibri" panose="020F0502020204030204" pitchFamily="34" charset="0"/>
                <a:ea typeface="Quicksand Bold"/>
                <a:cs typeface="Calibri" panose="020F0502020204030204" pitchFamily="34" charset="0"/>
              </a:rPr>
              <a:t>as closed as necessary</a:t>
            </a:r>
            <a:endParaRPr lang="en-GB" sz="2800" b="1" noProof="0" dirty="0">
              <a:solidFill>
                <a:schemeClr val="bg1"/>
              </a:solidFill>
              <a:latin typeface="Calibri" panose="020F0502020204030204" pitchFamily="34" charset="0"/>
              <a:cs typeface="Calibri" panose="020F0502020204030204" pitchFamily="34" charset="0"/>
            </a:endParaRPr>
          </a:p>
        </p:txBody>
      </p:sp>
      <p:sp>
        <p:nvSpPr>
          <p:cNvPr id="5" name="Folded Corner 4">
            <a:extLst>
              <a:ext uri="{FF2B5EF4-FFF2-40B4-BE49-F238E27FC236}">
                <a16:creationId xmlns:a16="http://schemas.microsoft.com/office/drawing/2014/main" id="{BAD5CBBC-6461-1159-D2F4-66B0BE850E3A}"/>
              </a:ext>
            </a:extLst>
          </p:cNvPr>
          <p:cNvSpPr/>
          <p:nvPr/>
        </p:nvSpPr>
        <p:spPr bwMode="auto">
          <a:xfrm>
            <a:off x="691441" y="1594207"/>
            <a:ext cx="3541346" cy="648336"/>
          </a:xfrm>
          <a:prstGeom prst="foldedCorner">
            <a:avLst/>
          </a:prstGeom>
          <a:solidFill>
            <a:srgbClr val="92D050"/>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27000" rIns="0" bIns="0" numCol="1" spcCol="0" rtlCol="0" fromWordArt="0" anchor="ctr" anchorCtr="0" forceAA="0" compatLnSpc="0"/>
          <a:lstStyle/>
          <a:p>
            <a:pPr algn="ctr">
              <a:lnSpc>
                <a:spcPct val="80000"/>
              </a:lnSpc>
              <a:spcBef>
                <a:spcPts val="896"/>
              </a:spcBef>
              <a:defRPr/>
            </a:pPr>
            <a:r>
              <a:rPr lang="en-GB" sz="2800" b="1" noProof="0" dirty="0">
                <a:solidFill>
                  <a:schemeClr val="bg1"/>
                </a:solidFill>
                <a:latin typeface="Calibri" panose="020F0502020204030204" pitchFamily="34" charset="0"/>
                <a:ea typeface="Quicksand Bold"/>
                <a:cs typeface="Calibri" panose="020F0502020204030204" pitchFamily="34" charset="0"/>
              </a:rPr>
              <a:t>As open as possible,</a:t>
            </a:r>
          </a:p>
        </p:txBody>
      </p:sp>
      <p:sp>
        <p:nvSpPr>
          <p:cNvPr id="9" name="Title 3">
            <a:extLst>
              <a:ext uri="{FF2B5EF4-FFF2-40B4-BE49-F238E27FC236}">
                <a16:creationId xmlns:a16="http://schemas.microsoft.com/office/drawing/2014/main" id="{19D9CCAE-7D21-9CED-489B-C8AA0EC1F6A0}"/>
              </a:ext>
            </a:extLst>
          </p:cNvPr>
          <p:cNvSpPr>
            <a:spLocks noGrp="1"/>
          </p:cNvSpPr>
          <p:nvPr>
            <p:ph type="title"/>
          </p:nvPr>
        </p:nvSpPr>
        <p:spPr bwMode="auto">
          <a:xfrm>
            <a:off x="691317" y="345260"/>
            <a:ext cx="11142874" cy="1325563"/>
          </a:xfrm>
        </p:spPr>
        <p:txBody>
          <a:bodyPr spcFirstLastPara="1" vert="horz" lIns="91440" tIns="45720" rIns="91440" bIns="45720" rtlCol="0" anchor="t" anchorCtr="0">
            <a:normAutofit/>
          </a:bodyPr>
          <a:lstStyle/>
          <a:p>
            <a:pPr defTabSz="685766">
              <a:lnSpc>
                <a:spcPct val="80000"/>
              </a:lnSpc>
              <a:spcBef>
                <a:spcPts val="0"/>
              </a:spcBef>
              <a:spcAft>
                <a:spcPts val="600"/>
              </a:spcAft>
            </a:pPr>
            <a:r>
              <a:rPr lang="en-GB" sz="3600" kern="0" dirty="0">
                <a:solidFill>
                  <a:prstClr val="black"/>
                </a:solidFill>
              </a:rPr>
              <a:t>Data that </a:t>
            </a:r>
            <a:br>
              <a:rPr lang="en-GB" sz="3600" kern="0" dirty="0">
                <a:solidFill>
                  <a:prstClr val="black"/>
                </a:solidFill>
              </a:rPr>
            </a:br>
            <a:r>
              <a:rPr lang="en-GB" sz="3600" kern="0" dirty="0">
                <a:solidFill>
                  <a:prstClr val="black"/>
                </a:solidFill>
              </a:rPr>
              <a:t>must not, </a:t>
            </a:r>
            <a:r>
              <a:rPr lang="en-GB" sz="3600" kern="0" dirty="0"/>
              <a:t>should be, and </a:t>
            </a:r>
            <a:r>
              <a:rPr lang="en-GB" sz="3600" kern="0" dirty="0">
                <a:solidFill>
                  <a:srgbClr val="E5A113"/>
                </a:solidFill>
              </a:rPr>
              <a:t>must be shared</a:t>
            </a:r>
          </a:p>
        </p:txBody>
      </p:sp>
    </p:spTree>
    <p:extLst>
      <p:ext uri="{BB962C8B-B14F-4D97-AF65-F5344CB8AC3E}">
        <p14:creationId xmlns:p14="http://schemas.microsoft.com/office/powerpoint/2010/main" val="4021311627"/>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275E48"/>
      </a:accent6>
      <a:hlink>
        <a:srgbClr val="005CA3"/>
      </a:hlink>
      <a:folHlink>
        <a:srgbClr val="8D7E4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OS_ON_slide_template" id="{1CAD09EF-139D-904C-82DB-FF0F2ED2E792}" vid="{F28351D2-5FE7-5741-9308-6E01DBF2C9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12808</TotalTime>
  <Words>5555</Words>
  <Application>Microsoft Macintosh PowerPoint</Application>
  <PresentationFormat>Widescreen</PresentationFormat>
  <Paragraphs>549</Paragraphs>
  <Slides>54</Slides>
  <Notes>32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54</vt:i4>
      </vt:variant>
    </vt:vector>
  </HeadingPairs>
  <TitlesOfParts>
    <vt:vector size="69" baseType="lpstr">
      <vt:lpstr>ADLaM Display</vt:lpstr>
      <vt:lpstr>Aptos</vt:lpstr>
      <vt:lpstr>Arial</vt:lpstr>
      <vt:lpstr>Arial</vt:lpstr>
      <vt:lpstr>Bradley Hand</vt:lpstr>
      <vt:lpstr>Calibri</vt:lpstr>
      <vt:lpstr>Calibri Light</vt:lpstr>
      <vt:lpstr>Lato</vt:lpstr>
      <vt:lpstr>Noto Sans Symbols</vt:lpstr>
      <vt:lpstr>Open Sans</vt:lpstr>
      <vt:lpstr>Permanent Marker</vt:lpstr>
      <vt:lpstr>proxima-nova</vt:lpstr>
      <vt:lpstr>Quicksand Bold</vt:lpstr>
      <vt:lpstr>Wingdings</vt:lpstr>
      <vt:lpstr>Office Theme</vt:lpstr>
      <vt:lpstr>The rules  of data sharing introduction to research data sharing regulations in Europe (and elsewhere)</vt:lpstr>
      <vt:lpstr>Part 1: the EU regulatory framework</vt:lpstr>
      <vt:lpstr>A Shared approach</vt:lpstr>
      <vt:lpstr>PowerPoint Presentation</vt:lpstr>
      <vt:lpstr>Data strategy in the Digital Single Market</vt:lpstr>
      <vt:lpstr>Data that  must not, should be, and must be shared</vt:lpstr>
      <vt:lpstr>Protecting personal info: the GDPR</vt:lpstr>
      <vt:lpstr>Data that  must not, should be, and must be shared</vt:lpstr>
      <vt:lpstr>Data that  must not, should be, and must be shared</vt:lpstr>
      <vt:lpstr>High-value datasets</vt:lpstr>
      <vt:lpstr>High-value datasets</vt:lpstr>
      <vt:lpstr>INSPIRE INfrastructure for SPatial InfoRmation in Europe)</vt:lpstr>
      <vt:lpstr>INSPIRE principles</vt:lpstr>
      <vt:lpstr>INSPIRE in a Nutshell</vt:lpstr>
      <vt:lpstr>INSPIRE standards</vt:lpstr>
      <vt:lpstr>Part 2: protecting the data producers’ rights</vt:lpstr>
      <vt:lpstr>Making data reusable does NOT imply not protecting IPR  Making data/products Open does NOT mean not attributing a work and recognising the data producers’ rights  Using open licenses does NOT mean that no restrictions apply to the usage of data/products</vt:lpstr>
      <vt:lpstr>What is copyright?</vt:lpstr>
      <vt:lpstr>What is copyright?</vt:lpstr>
      <vt:lpstr>What is copyright?</vt:lpstr>
      <vt:lpstr>But... Who’s the copyright holder  of scientific data?</vt:lpstr>
      <vt:lpstr>Which copyright law?</vt:lpstr>
      <vt:lpstr>Licensing:  different legal tools for different products</vt:lpstr>
      <vt:lpstr>Licensing:  different legal tools for different products</vt:lpstr>
      <vt:lpstr>Licenses:  Raw data and Metadata</vt:lpstr>
      <vt:lpstr>Licenses:  Raw data and Metadata</vt:lpstr>
      <vt:lpstr>Licenses:  Raw data and Metadata</vt:lpstr>
      <vt:lpstr>Licenses:  Datasets and other scientific products</vt:lpstr>
      <vt:lpstr>Licenses:  Datasets and other scientific products</vt:lpstr>
      <vt:lpstr>PowerPoint Presentation</vt:lpstr>
      <vt:lpstr>PowerPoint Presentation</vt:lpstr>
      <vt:lpstr>How does a public license work? CC</vt:lpstr>
      <vt:lpstr>PowerPoint Presentation</vt:lpstr>
      <vt:lpstr>PowerPoint Presentation</vt:lpstr>
      <vt:lpstr>Part 3: Providing Recognition</vt:lpstr>
      <vt:lpstr>PowerPoint Presentation</vt:lpstr>
      <vt:lpstr>Licenses and citations: examples</vt:lpstr>
      <vt:lpstr>PowerPoint Presentation</vt:lpstr>
      <vt:lpstr>Licenses and citations: examples</vt:lpstr>
      <vt:lpstr>Part 4: building on others’ works: licensing for adaptations and derivative works</vt:lpstr>
      <vt:lpstr>PowerPoint Presentation</vt:lpstr>
      <vt:lpstr>PowerPoint Presentation</vt:lpstr>
      <vt:lpstr>PowerPoint Presentation</vt:lpstr>
      <vt:lpstr>PowerPoint Presentation</vt:lpstr>
      <vt:lpstr>PowerPoint Presentation</vt:lpstr>
      <vt:lpstr>Derivative works: SW and how to prevent others close it off</vt:lpstr>
      <vt:lpstr>PowerPoint Presentation</vt:lpstr>
      <vt:lpstr>PowerPoint Presentation</vt:lpstr>
      <vt:lpstr>Resources: other references</vt:lpstr>
      <vt:lpstr>Resources: licenses</vt:lpstr>
      <vt:lpstr>Resources: the EPOS data policy</vt:lpstr>
      <vt:lpstr>Resources:   data sharing cheatsheet for data regulation compliance - part1</vt:lpstr>
      <vt:lpstr>Resources:   data sharing cheatsheet for data regulation compliance – part2</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Federica Tanlongo</dc:creator>
  <cp:lastModifiedBy>Federica Tanlongo</cp:lastModifiedBy>
  <cp:revision>27</cp:revision>
  <cp:lastPrinted>2025-06-23T22:07:03Z</cp:lastPrinted>
  <dcterms:created xsi:type="dcterms:W3CDTF">2024-09-12T12:53:35Z</dcterms:created>
  <dcterms:modified xsi:type="dcterms:W3CDTF">2026-06-30T10:34:35Z</dcterms:modified>
</cp:coreProperties>
</file>