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5"/>
  </p:notesMasterIdLst>
  <p:sldIdLst>
    <p:sldId id="278" r:id="rId2"/>
    <p:sldId id="256" r:id="rId3"/>
    <p:sldId id="264" r:id="rId4"/>
    <p:sldId id="263" r:id="rId5"/>
    <p:sldId id="268" r:id="rId6"/>
    <p:sldId id="269" r:id="rId7"/>
    <p:sldId id="265" r:id="rId8"/>
    <p:sldId id="279" r:id="rId9"/>
    <p:sldId id="280" r:id="rId10"/>
    <p:sldId id="1897" r:id="rId11"/>
    <p:sldId id="1893" r:id="rId12"/>
    <p:sldId id="1888" r:id="rId13"/>
    <p:sldId id="1889" r:id="rId14"/>
    <p:sldId id="1890" r:id="rId15"/>
    <p:sldId id="1891" r:id="rId16"/>
    <p:sldId id="1892" r:id="rId17"/>
    <p:sldId id="1895" r:id="rId18"/>
    <p:sldId id="1896" r:id="rId19"/>
    <p:sldId id="1748" r:id="rId20"/>
    <p:sldId id="1746" r:id="rId21"/>
    <p:sldId id="1747" r:id="rId22"/>
    <p:sldId id="1898" r:id="rId23"/>
    <p:sldId id="1899" r:id="rId2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4699"/>
  </p:normalViewPr>
  <p:slideViewPr>
    <p:cSldViewPr snapToGrid="0">
      <p:cViewPr varScale="1">
        <p:scale>
          <a:sx n="103" d="100"/>
          <a:sy n="103" d="100"/>
        </p:scale>
        <p:origin x="84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CCAD40-6A89-4893-8634-CABFDC40E08B}" type="doc">
      <dgm:prSet loTypeId="urn:microsoft.com/office/officeart/2005/8/layout/gear1" loCatId="process" qsTypeId="urn:microsoft.com/office/officeart/2005/8/quickstyle/simple1" qsCatId="simple" csTypeId="urn:microsoft.com/office/officeart/2005/8/colors/colorful5" csCatId="colorful" phldr="1"/>
      <dgm:spPr/>
      <dgm:t>
        <a:bodyPr/>
        <a:lstStyle/>
        <a:p>
          <a:endParaRPr lang="it-IT"/>
        </a:p>
      </dgm:t>
    </dgm:pt>
    <dgm:pt modelId="{DA36A0BD-DC02-4FB5-AE2D-696A428814F6}">
      <dgm:prSet phldrT="[Testo]" phldr="0"/>
      <dgm:spPr/>
      <dgm:t>
        <a:bodyPr/>
        <a:lstStyle/>
        <a:p>
          <a:r>
            <a:rPr lang="it-IT" dirty="0"/>
            <a:t>TCS</a:t>
          </a:r>
        </a:p>
      </dgm:t>
    </dgm:pt>
    <dgm:pt modelId="{85A1B6AC-F0BC-4A9D-A7BE-1ACA7E4ACEF5}" type="parTrans" cxnId="{23C35B9A-E9F2-4FDA-85B2-BE41D0AE833D}">
      <dgm:prSet/>
      <dgm:spPr/>
      <dgm:t>
        <a:bodyPr/>
        <a:lstStyle/>
        <a:p>
          <a:endParaRPr lang="it-IT"/>
        </a:p>
      </dgm:t>
    </dgm:pt>
    <dgm:pt modelId="{DCEB419E-AA77-4137-BA47-D4919EC560D8}" type="sibTrans" cxnId="{23C35B9A-E9F2-4FDA-85B2-BE41D0AE833D}">
      <dgm:prSet/>
      <dgm:spPr/>
      <dgm:t>
        <a:bodyPr/>
        <a:lstStyle/>
        <a:p>
          <a:endParaRPr lang="it-IT"/>
        </a:p>
      </dgm:t>
    </dgm:pt>
    <dgm:pt modelId="{BFFC3B89-9050-4D1C-83C5-1DBDB0C7AD95}">
      <dgm:prSet phldrT="[Testo]" phldr="0"/>
      <dgm:spPr/>
      <dgm:t>
        <a:bodyPr/>
        <a:lstStyle/>
        <a:p>
          <a:r>
            <a:rPr lang="it-IT" dirty="0"/>
            <a:t>ICS</a:t>
          </a:r>
        </a:p>
      </dgm:t>
    </dgm:pt>
    <dgm:pt modelId="{B4CC98F2-1B0F-4310-B0D9-0F9E05E8A489}" type="sibTrans" cxnId="{F2B95B62-55BD-42E5-A57D-A986DD677880}">
      <dgm:prSet/>
      <dgm:spPr/>
      <dgm:t>
        <a:bodyPr/>
        <a:lstStyle/>
        <a:p>
          <a:endParaRPr lang="it-IT"/>
        </a:p>
      </dgm:t>
    </dgm:pt>
    <dgm:pt modelId="{8551A1AD-2C49-406E-A82B-2F8865DFCB8B}" type="parTrans" cxnId="{F2B95B62-55BD-42E5-A57D-A986DD677880}">
      <dgm:prSet/>
      <dgm:spPr/>
      <dgm:t>
        <a:bodyPr/>
        <a:lstStyle/>
        <a:p>
          <a:endParaRPr lang="it-IT"/>
        </a:p>
      </dgm:t>
    </dgm:pt>
    <dgm:pt modelId="{2C7BFB7F-7C4B-4C63-B711-1F040488A830}" type="pres">
      <dgm:prSet presAssocID="{9BCCAD40-6A89-4893-8634-CABFDC40E08B}" presName="composite" presStyleCnt="0">
        <dgm:presLayoutVars>
          <dgm:chMax val="3"/>
          <dgm:animLvl val="lvl"/>
          <dgm:resizeHandles val="exact"/>
        </dgm:presLayoutVars>
      </dgm:prSet>
      <dgm:spPr/>
    </dgm:pt>
    <dgm:pt modelId="{E63244E1-632E-4486-8401-909798CAE66C}" type="pres">
      <dgm:prSet presAssocID="{BFFC3B89-9050-4D1C-83C5-1DBDB0C7AD95}" presName="gear1" presStyleLbl="node1" presStyleIdx="0" presStyleCnt="2" custScaleX="72718" custScaleY="72718">
        <dgm:presLayoutVars>
          <dgm:chMax val="1"/>
          <dgm:bulletEnabled val="1"/>
        </dgm:presLayoutVars>
      </dgm:prSet>
      <dgm:spPr/>
    </dgm:pt>
    <dgm:pt modelId="{88B1CD26-FF1D-4FB5-8D18-8EC201186128}" type="pres">
      <dgm:prSet presAssocID="{BFFC3B89-9050-4D1C-83C5-1DBDB0C7AD95}" presName="gear1srcNode" presStyleLbl="node1" presStyleIdx="0" presStyleCnt="2"/>
      <dgm:spPr/>
    </dgm:pt>
    <dgm:pt modelId="{1DD5D0F6-2328-472A-A07A-6B76547FC863}" type="pres">
      <dgm:prSet presAssocID="{BFFC3B89-9050-4D1C-83C5-1DBDB0C7AD95}" presName="gear1dstNode" presStyleLbl="node1" presStyleIdx="0" presStyleCnt="2"/>
      <dgm:spPr/>
    </dgm:pt>
    <dgm:pt modelId="{99EFE271-48D1-40D0-8A3E-E9C21CFDDABE}" type="pres">
      <dgm:prSet presAssocID="{DA36A0BD-DC02-4FB5-AE2D-696A428814F6}" presName="gear2" presStyleLbl="node1" presStyleIdx="1" presStyleCnt="2" custLinFactNeighborX="18894" custLinFactNeighborY="8023">
        <dgm:presLayoutVars>
          <dgm:chMax val="1"/>
          <dgm:bulletEnabled val="1"/>
        </dgm:presLayoutVars>
      </dgm:prSet>
      <dgm:spPr/>
    </dgm:pt>
    <dgm:pt modelId="{0DEC0C2B-740E-4D7E-82A8-0FE9BA75F101}" type="pres">
      <dgm:prSet presAssocID="{DA36A0BD-DC02-4FB5-AE2D-696A428814F6}" presName="gear2srcNode" presStyleLbl="node1" presStyleIdx="1" presStyleCnt="2"/>
      <dgm:spPr/>
    </dgm:pt>
    <dgm:pt modelId="{D235CA08-E933-4E03-9DC6-71DBF3D08021}" type="pres">
      <dgm:prSet presAssocID="{DA36A0BD-DC02-4FB5-AE2D-696A428814F6}" presName="gear2dstNode" presStyleLbl="node1" presStyleIdx="1" presStyleCnt="2"/>
      <dgm:spPr/>
    </dgm:pt>
    <dgm:pt modelId="{CBB5A058-86C5-4B21-BDC2-C76DF78EE7E2}" type="pres">
      <dgm:prSet presAssocID="{B4CC98F2-1B0F-4310-B0D9-0F9E05E8A489}" presName="connector1" presStyleLbl="sibTrans2D1" presStyleIdx="0" presStyleCnt="2"/>
      <dgm:spPr/>
    </dgm:pt>
    <dgm:pt modelId="{257D2A41-BE03-4E2B-84BA-BF1B62071FC1}" type="pres">
      <dgm:prSet presAssocID="{DCEB419E-AA77-4137-BA47-D4919EC560D8}" presName="connector2" presStyleLbl="sibTrans2D1" presStyleIdx="1" presStyleCnt="2"/>
      <dgm:spPr/>
    </dgm:pt>
  </dgm:ptLst>
  <dgm:cxnLst>
    <dgm:cxn modelId="{98C73F09-6859-4285-BE80-F4FB7673A908}" type="presOf" srcId="{DCEB419E-AA77-4137-BA47-D4919EC560D8}" destId="{257D2A41-BE03-4E2B-84BA-BF1B62071FC1}" srcOrd="0" destOrd="0" presId="urn:microsoft.com/office/officeart/2005/8/layout/gear1"/>
    <dgm:cxn modelId="{A6F2E73D-91B5-414B-95E5-85FADE24F9EE}" type="presOf" srcId="{B4CC98F2-1B0F-4310-B0D9-0F9E05E8A489}" destId="{CBB5A058-86C5-4B21-BDC2-C76DF78EE7E2}" srcOrd="0" destOrd="0" presId="urn:microsoft.com/office/officeart/2005/8/layout/gear1"/>
    <dgm:cxn modelId="{F6CE9751-BC9D-4212-B420-B1E1D7594C39}" type="presOf" srcId="{DA36A0BD-DC02-4FB5-AE2D-696A428814F6}" destId="{D235CA08-E933-4E03-9DC6-71DBF3D08021}" srcOrd="2" destOrd="0" presId="urn:microsoft.com/office/officeart/2005/8/layout/gear1"/>
    <dgm:cxn modelId="{79297459-D6A5-4DB3-A37F-8DEE7B59C19E}" type="presOf" srcId="{9BCCAD40-6A89-4893-8634-CABFDC40E08B}" destId="{2C7BFB7F-7C4B-4C63-B711-1F040488A830}" srcOrd="0" destOrd="0" presId="urn:microsoft.com/office/officeart/2005/8/layout/gear1"/>
    <dgm:cxn modelId="{6614F25C-B3E8-40E9-B7E0-C60622C215F3}" type="presOf" srcId="{DA36A0BD-DC02-4FB5-AE2D-696A428814F6}" destId="{0DEC0C2B-740E-4D7E-82A8-0FE9BA75F101}" srcOrd="1" destOrd="0" presId="urn:microsoft.com/office/officeart/2005/8/layout/gear1"/>
    <dgm:cxn modelId="{F2B95B62-55BD-42E5-A57D-A986DD677880}" srcId="{9BCCAD40-6A89-4893-8634-CABFDC40E08B}" destId="{BFFC3B89-9050-4D1C-83C5-1DBDB0C7AD95}" srcOrd="0" destOrd="0" parTransId="{8551A1AD-2C49-406E-A82B-2F8865DFCB8B}" sibTransId="{B4CC98F2-1B0F-4310-B0D9-0F9E05E8A489}"/>
    <dgm:cxn modelId="{23C35B9A-E9F2-4FDA-85B2-BE41D0AE833D}" srcId="{9BCCAD40-6A89-4893-8634-CABFDC40E08B}" destId="{DA36A0BD-DC02-4FB5-AE2D-696A428814F6}" srcOrd="1" destOrd="0" parTransId="{85A1B6AC-F0BC-4A9D-A7BE-1ACA7E4ACEF5}" sibTransId="{DCEB419E-AA77-4137-BA47-D4919EC560D8}"/>
    <dgm:cxn modelId="{6D19DDA5-2BD9-4180-A03A-2607F3F2E70D}" type="presOf" srcId="{BFFC3B89-9050-4D1C-83C5-1DBDB0C7AD95}" destId="{1DD5D0F6-2328-472A-A07A-6B76547FC863}" srcOrd="2" destOrd="0" presId="urn:microsoft.com/office/officeart/2005/8/layout/gear1"/>
    <dgm:cxn modelId="{87B8C4BA-96CD-44F9-B95E-D0262240AF52}" type="presOf" srcId="{BFFC3B89-9050-4D1C-83C5-1DBDB0C7AD95}" destId="{88B1CD26-FF1D-4FB5-8D18-8EC201186128}" srcOrd="1" destOrd="0" presId="urn:microsoft.com/office/officeart/2005/8/layout/gear1"/>
    <dgm:cxn modelId="{8F47D3D2-FE8B-41E3-B931-EF3A8C6741C2}" type="presOf" srcId="{BFFC3B89-9050-4D1C-83C5-1DBDB0C7AD95}" destId="{E63244E1-632E-4486-8401-909798CAE66C}" srcOrd="0" destOrd="0" presId="urn:microsoft.com/office/officeart/2005/8/layout/gear1"/>
    <dgm:cxn modelId="{5828B4FF-D814-4914-8A38-6C54DD43B846}" type="presOf" srcId="{DA36A0BD-DC02-4FB5-AE2D-696A428814F6}" destId="{99EFE271-48D1-40D0-8A3E-E9C21CFDDABE}" srcOrd="0" destOrd="0" presId="urn:microsoft.com/office/officeart/2005/8/layout/gear1"/>
    <dgm:cxn modelId="{BD463A5F-3B9B-42A9-8C64-F212979CFD9F}" type="presParOf" srcId="{2C7BFB7F-7C4B-4C63-B711-1F040488A830}" destId="{E63244E1-632E-4486-8401-909798CAE66C}" srcOrd="0" destOrd="0" presId="urn:microsoft.com/office/officeart/2005/8/layout/gear1"/>
    <dgm:cxn modelId="{58B66FBA-C6EF-4FCF-992C-E86F72848CA8}" type="presParOf" srcId="{2C7BFB7F-7C4B-4C63-B711-1F040488A830}" destId="{88B1CD26-FF1D-4FB5-8D18-8EC201186128}" srcOrd="1" destOrd="0" presId="urn:microsoft.com/office/officeart/2005/8/layout/gear1"/>
    <dgm:cxn modelId="{E162F33B-7FC0-4568-B5B0-CAFB23EE990C}" type="presParOf" srcId="{2C7BFB7F-7C4B-4C63-B711-1F040488A830}" destId="{1DD5D0F6-2328-472A-A07A-6B76547FC863}" srcOrd="2" destOrd="0" presId="urn:microsoft.com/office/officeart/2005/8/layout/gear1"/>
    <dgm:cxn modelId="{8C5AB9F5-910D-45CA-BEDE-C8FB57468C15}" type="presParOf" srcId="{2C7BFB7F-7C4B-4C63-B711-1F040488A830}" destId="{99EFE271-48D1-40D0-8A3E-E9C21CFDDABE}" srcOrd="3" destOrd="0" presId="urn:microsoft.com/office/officeart/2005/8/layout/gear1"/>
    <dgm:cxn modelId="{F6453185-23D2-40E8-8941-EF8C61AD2BD8}" type="presParOf" srcId="{2C7BFB7F-7C4B-4C63-B711-1F040488A830}" destId="{0DEC0C2B-740E-4D7E-82A8-0FE9BA75F101}" srcOrd="4" destOrd="0" presId="urn:microsoft.com/office/officeart/2005/8/layout/gear1"/>
    <dgm:cxn modelId="{4602DB6F-EDBC-42B0-812E-7C6AFE176EBB}" type="presParOf" srcId="{2C7BFB7F-7C4B-4C63-B711-1F040488A830}" destId="{D235CA08-E933-4E03-9DC6-71DBF3D08021}" srcOrd="5" destOrd="0" presId="urn:microsoft.com/office/officeart/2005/8/layout/gear1"/>
    <dgm:cxn modelId="{79AC4C3A-BDA1-4D7F-8C35-A4C49B5D14DC}" type="presParOf" srcId="{2C7BFB7F-7C4B-4C63-B711-1F040488A830}" destId="{CBB5A058-86C5-4B21-BDC2-C76DF78EE7E2}" srcOrd="6" destOrd="0" presId="urn:microsoft.com/office/officeart/2005/8/layout/gear1"/>
    <dgm:cxn modelId="{79584538-E6B2-4BA2-A785-B1FE52D3F7EC}" type="presParOf" srcId="{2C7BFB7F-7C4B-4C63-B711-1F040488A830}" destId="{257D2A41-BE03-4E2B-84BA-BF1B62071FC1}" srcOrd="7" destOrd="0" presId="urn:microsoft.com/office/officeart/2005/8/layout/gear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244E1-632E-4486-8401-909798CAE66C}">
      <dsp:nvSpPr>
        <dsp:cNvPr id="0" name=""/>
        <dsp:cNvSpPr/>
      </dsp:nvSpPr>
      <dsp:spPr>
        <a:xfrm>
          <a:off x="1872103" y="1111015"/>
          <a:ext cx="1003384" cy="1003384"/>
        </a:xfrm>
        <a:prstGeom prst="gear9">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it-IT" sz="2300" kern="1200" dirty="0"/>
            <a:t>ICS</a:t>
          </a:r>
        </a:p>
      </dsp:txBody>
      <dsp:txXfrm>
        <a:off x="2073828" y="1346053"/>
        <a:ext cx="599934" cy="515760"/>
      </dsp:txXfrm>
    </dsp:sp>
    <dsp:sp modelId="{99EFE271-48D1-40D0-8A3E-E9C21CFDDABE}">
      <dsp:nvSpPr>
        <dsp:cNvPr id="0" name=""/>
        <dsp:cNvSpPr/>
      </dsp:nvSpPr>
      <dsp:spPr>
        <a:xfrm>
          <a:off x="1070674" y="677163"/>
          <a:ext cx="1003512" cy="1003512"/>
        </a:xfrm>
        <a:prstGeom prst="gear6">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it-IT" sz="2300" kern="1200" dirty="0"/>
            <a:t>TCS</a:t>
          </a:r>
        </a:p>
      </dsp:txBody>
      <dsp:txXfrm>
        <a:off x="1323311" y="931327"/>
        <a:ext cx="498238" cy="495184"/>
      </dsp:txXfrm>
    </dsp:sp>
    <dsp:sp modelId="{CBB5A058-86C5-4B21-BDC2-C76DF78EE7E2}">
      <dsp:nvSpPr>
        <dsp:cNvPr id="0" name=""/>
        <dsp:cNvSpPr/>
      </dsp:nvSpPr>
      <dsp:spPr>
        <a:xfrm>
          <a:off x="1709529" y="708418"/>
          <a:ext cx="1697190" cy="1697190"/>
        </a:xfrm>
        <a:prstGeom prst="circularArrow">
          <a:avLst>
            <a:gd name="adj1" fmla="val 4878"/>
            <a:gd name="adj2" fmla="val 312630"/>
            <a:gd name="adj3" fmla="val 2975636"/>
            <a:gd name="adj4" fmla="val 15465696"/>
            <a:gd name="adj5" fmla="val 5691"/>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7D2A41-BE03-4E2B-84BA-BF1B62071FC1}">
      <dsp:nvSpPr>
        <dsp:cNvPr id="0" name=""/>
        <dsp:cNvSpPr/>
      </dsp:nvSpPr>
      <dsp:spPr>
        <a:xfrm>
          <a:off x="703351" y="381845"/>
          <a:ext cx="1283241" cy="1283241"/>
        </a:xfrm>
        <a:prstGeom prst="leftCircularArrow">
          <a:avLst>
            <a:gd name="adj1" fmla="val 6452"/>
            <a:gd name="adj2" fmla="val 429999"/>
            <a:gd name="adj3" fmla="val 10489124"/>
            <a:gd name="adj4" fmla="val 14837806"/>
            <a:gd name="adj5" fmla="val 7527"/>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9562C-4FCD-4001-A0DE-1DC1DB0E3F76}" type="datetimeFigureOut">
              <a:rPr lang="it-IT" smtClean="0"/>
              <a:t>23/03/26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31A1C7-8949-4A34-97DA-7389F1D10868}" type="slidenum">
              <a:rPr lang="it-IT" smtClean="0"/>
              <a:t>‹N›</a:t>
            </a:fld>
            <a:endParaRPr lang="it-IT"/>
          </a:p>
        </p:txBody>
      </p:sp>
    </p:spTree>
    <p:extLst>
      <p:ext uri="{BB962C8B-B14F-4D97-AF65-F5344CB8AC3E}">
        <p14:creationId xmlns:p14="http://schemas.microsoft.com/office/powerpoint/2010/main" val="2037972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FEC87-3A50-6803-A432-7350626143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3A4DB5-1DE9-2D5B-1DFA-49568F4AC7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3F3570-2AC4-F989-8297-0C7D0AA9C4A5}"/>
              </a:ext>
            </a:extLst>
          </p:cNvPr>
          <p:cNvSpPr>
            <a:spLocks noGrp="1"/>
          </p:cNvSpPr>
          <p:nvPr>
            <p:ph type="body" idx="1"/>
          </p:nvPr>
        </p:nvSpPr>
        <p:spPr/>
        <p:txBody>
          <a:bodyPr/>
          <a:lstStyle/>
          <a:p>
            <a:r>
              <a:rPr lang="en-GB" dirty="0"/>
              <a:t>Content slide</a:t>
            </a:r>
          </a:p>
        </p:txBody>
      </p:sp>
      <p:sp>
        <p:nvSpPr>
          <p:cNvPr id="4" name="Slide Number Placeholder 3">
            <a:extLst>
              <a:ext uri="{FF2B5EF4-FFF2-40B4-BE49-F238E27FC236}">
                <a16:creationId xmlns:a16="http://schemas.microsoft.com/office/drawing/2014/main" id="{53B67829-A090-F8A8-4665-5A83C08FECE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2B328-1FC2-1C4B-B807-8716236A14CF}"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66570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200" dirty="0">
                <a:solidFill>
                  <a:srgbClr val="FF0000"/>
                </a:solidFill>
              </a:rPr>
              <a:t>Colour code: Verde (</a:t>
            </a:r>
            <a:r>
              <a:rPr lang="en-GB" sz="1200" dirty="0" err="1">
                <a:solidFill>
                  <a:srgbClr val="FF0000"/>
                </a:solidFill>
              </a:rPr>
              <a:t>già</a:t>
            </a:r>
            <a:r>
              <a:rPr lang="en-GB" sz="1200" dirty="0">
                <a:solidFill>
                  <a:srgbClr val="FF0000"/>
                </a:solidFill>
              </a:rPr>
              <a:t> </a:t>
            </a:r>
            <a:r>
              <a:rPr lang="en-GB" sz="1200" dirty="0" err="1">
                <a:solidFill>
                  <a:srgbClr val="FF0000"/>
                </a:solidFill>
              </a:rPr>
              <a:t>fatte</a:t>
            </a:r>
            <a:r>
              <a:rPr lang="en-GB" sz="1200" dirty="0">
                <a:solidFill>
                  <a:srgbClr val="FF0000"/>
                </a:solidFill>
              </a:rPr>
              <a:t>; </a:t>
            </a:r>
            <a:r>
              <a:rPr lang="en-GB" sz="1200" dirty="0" err="1">
                <a:solidFill>
                  <a:srgbClr val="FF0000"/>
                </a:solidFill>
              </a:rPr>
              <a:t>arancioni</a:t>
            </a:r>
            <a:r>
              <a:rPr lang="en-GB" sz="1200" dirty="0">
                <a:solidFill>
                  <a:srgbClr val="FF0000"/>
                </a:solidFill>
              </a:rPr>
              <a:t> (on-going with the support of EU projects, </a:t>
            </a:r>
            <a:r>
              <a:rPr lang="en-GB" sz="1200" dirty="0" err="1">
                <a:solidFill>
                  <a:srgbClr val="FF0000"/>
                </a:solidFill>
              </a:rPr>
              <a:t>rosse</a:t>
            </a:r>
            <a:r>
              <a:rPr lang="en-GB" sz="1200" dirty="0">
                <a:solidFill>
                  <a:srgbClr val="FF0000"/>
                </a:solidFill>
              </a:rPr>
              <a:t> </a:t>
            </a:r>
            <a:r>
              <a:rPr lang="en-GB" sz="1200" dirty="0" err="1">
                <a:solidFill>
                  <a:srgbClr val="FF0000"/>
                </a:solidFill>
              </a:rPr>
              <a:t>azioni</a:t>
            </a:r>
            <a:r>
              <a:rPr lang="en-GB" sz="1200" dirty="0">
                <a:solidFill>
                  <a:srgbClr val="FF0000"/>
                </a:solidFill>
              </a:rPr>
              <a:t> non </a:t>
            </a:r>
            <a:r>
              <a:rPr lang="en-GB" sz="1200" dirty="0" err="1">
                <a:solidFill>
                  <a:srgbClr val="FF0000"/>
                </a:solidFill>
              </a:rPr>
              <a:t>ancora</a:t>
            </a:r>
            <a:r>
              <a:rPr lang="en-GB" sz="1200" dirty="0">
                <a:solidFill>
                  <a:srgbClr val="FF0000"/>
                </a:solidFill>
              </a:rPr>
              <a:t> </a:t>
            </a:r>
            <a:r>
              <a:rPr lang="en-GB" sz="1200" dirty="0" err="1">
                <a:solidFill>
                  <a:srgbClr val="FF0000"/>
                </a:solidFill>
              </a:rPr>
              <a:t>iniziate</a:t>
            </a:r>
            <a:r>
              <a:rPr lang="en-GB" sz="1200" dirty="0">
                <a:solidFill>
                  <a:srgbClr val="FF0000"/>
                </a:solidFill>
              </a:rPr>
              <a:t> </a:t>
            </a:r>
            <a:r>
              <a:rPr lang="en-GB" sz="1200" dirty="0" err="1">
                <a:solidFill>
                  <a:srgbClr val="FF0000"/>
                </a:solidFill>
              </a:rPr>
              <a:t>perchè</a:t>
            </a:r>
            <a:r>
              <a:rPr lang="en-GB" sz="1200" dirty="0">
                <a:solidFill>
                  <a:srgbClr val="FF0000"/>
                </a:solidFill>
              </a:rPr>
              <a:t> non </a:t>
            </a:r>
            <a:r>
              <a:rPr lang="en-GB" sz="1200" dirty="0" err="1">
                <a:solidFill>
                  <a:srgbClr val="FF0000"/>
                </a:solidFill>
              </a:rPr>
              <a:t>abbiamo</a:t>
            </a:r>
            <a:r>
              <a:rPr lang="en-GB" sz="1200" dirty="0">
                <a:solidFill>
                  <a:srgbClr val="FF0000"/>
                </a:solidFill>
              </a:rPr>
              <a:t> </a:t>
            </a:r>
            <a:r>
              <a:rPr lang="en-GB" sz="1200" dirty="0" err="1">
                <a:solidFill>
                  <a:srgbClr val="FF0000"/>
                </a:solidFill>
              </a:rPr>
              <a:t>risorse</a:t>
            </a:r>
            <a:r>
              <a:rPr lang="en-GB" sz="1200" dirty="0">
                <a:solidFill>
                  <a:srgbClr val="FF0000"/>
                </a:solidFill>
              </a:rPr>
              <a:t> e </a:t>
            </a:r>
            <a:r>
              <a:rPr lang="en-GB" sz="1200" dirty="0" err="1">
                <a:solidFill>
                  <a:srgbClr val="FF0000"/>
                </a:solidFill>
              </a:rPr>
              <a:t>quindi</a:t>
            </a:r>
            <a:r>
              <a:rPr lang="en-GB" sz="1200" dirty="0">
                <a:solidFill>
                  <a:srgbClr val="FF0000"/>
                </a:solidFill>
              </a:rPr>
              <a:t> </a:t>
            </a:r>
            <a:r>
              <a:rPr lang="en-GB" sz="1200" dirty="0" err="1">
                <a:solidFill>
                  <a:srgbClr val="FF0000"/>
                </a:solidFill>
              </a:rPr>
              <a:t>prioritizzare</a:t>
            </a:r>
            <a:r>
              <a:rPr lang="en-GB" sz="1200" dirty="0">
                <a:solidFill>
                  <a:srgbClr val="FF0000"/>
                </a:solidFill>
              </a:rPr>
              <a:t>)</a:t>
            </a:r>
            <a:endParaRPr lang="en-GB"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D59092-BE2C-446F-BEA8-A28ADA1760BA}"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88477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5E738-85EF-DC6C-0925-A4753D87B0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0AD4F3-7EC3-BB71-623E-5C9202A136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D8DD8D-62BE-AE27-42B4-F6C8D9765986}"/>
              </a:ext>
            </a:extLst>
          </p:cNvPr>
          <p:cNvSpPr>
            <a:spLocks noGrp="1"/>
          </p:cNvSpPr>
          <p:nvPr>
            <p:ph type="body" idx="1"/>
          </p:nvPr>
        </p:nvSpPr>
        <p:spPr/>
        <p:txBody>
          <a:bodyPr/>
          <a:lstStyle/>
          <a:p>
            <a:r>
              <a:rPr lang="en-GB" dirty="0"/>
              <a:t>Colour code: Verde (</a:t>
            </a:r>
            <a:r>
              <a:rPr lang="en-GB" dirty="0" err="1"/>
              <a:t>già</a:t>
            </a:r>
            <a:r>
              <a:rPr lang="en-GB" dirty="0"/>
              <a:t> </a:t>
            </a:r>
            <a:r>
              <a:rPr lang="en-GB" dirty="0" err="1"/>
              <a:t>fatte</a:t>
            </a:r>
            <a:r>
              <a:rPr lang="en-GB" dirty="0"/>
              <a:t>; </a:t>
            </a:r>
            <a:r>
              <a:rPr lang="en-GB" dirty="0" err="1"/>
              <a:t>arancioni</a:t>
            </a:r>
            <a:r>
              <a:rPr lang="en-GB" dirty="0"/>
              <a:t> (on-going with the support of EU projects, </a:t>
            </a:r>
            <a:r>
              <a:rPr lang="en-GB" dirty="0" err="1"/>
              <a:t>rosse</a:t>
            </a:r>
            <a:r>
              <a:rPr lang="en-GB" dirty="0"/>
              <a:t> </a:t>
            </a:r>
            <a:r>
              <a:rPr lang="en-GB" dirty="0" err="1"/>
              <a:t>azioni</a:t>
            </a:r>
            <a:r>
              <a:rPr lang="en-GB" dirty="0"/>
              <a:t> non </a:t>
            </a:r>
            <a:r>
              <a:rPr lang="en-GB" dirty="0" err="1"/>
              <a:t>ancora</a:t>
            </a:r>
            <a:r>
              <a:rPr lang="en-GB" dirty="0"/>
              <a:t> </a:t>
            </a:r>
            <a:r>
              <a:rPr lang="en-GB" dirty="0" err="1"/>
              <a:t>iniziate</a:t>
            </a:r>
            <a:r>
              <a:rPr lang="en-GB" dirty="0"/>
              <a:t> </a:t>
            </a:r>
            <a:r>
              <a:rPr lang="en-GB" dirty="0" err="1"/>
              <a:t>perchè</a:t>
            </a:r>
            <a:r>
              <a:rPr lang="en-GB" dirty="0"/>
              <a:t> non </a:t>
            </a:r>
            <a:r>
              <a:rPr lang="en-GB" dirty="0" err="1"/>
              <a:t>abbiamo</a:t>
            </a:r>
            <a:r>
              <a:rPr lang="en-GB" dirty="0"/>
              <a:t> </a:t>
            </a:r>
            <a:r>
              <a:rPr lang="en-GB" dirty="0" err="1"/>
              <a:t>risorse</a:t>
            </a:r>
            <a:r>
              <a:rPr lang="en-GB" dirty="0"/>
              <a:t> e </a:t>
            </a:r>
            <a:r>
              <a:rPr lang="en-GB" dirty="0" err="1"/>
              <a:t>quindi</a:t>
            </a:r>
            <a:r>
              <a:rPr lang="en-GB" dirty="0"/>
              <a:t> </a:t>
            </a:r>
            <a:r>
              <a:rPr lang="en-GB" dirty="0" err="1"/>
              <a:t>prioritizzare</a:t>
            </a:r>
            <a:r>
              <a:rPr lang="en-GB" dirty="0"/>
              <a:t>)</a:t>
            </a:r>
          </a:p>
        </p:txBody>
      </p:sp>
      <p:sp>
        <p:nvSpPr>
          <p:cNvPr id="4" name="Slide Number Placeholder 3">
            <a:extLst>
              <a:ext uri="{FF2B5EF4-FFF2-40B4-BE49-F238E27FC236}">
                <a16:creationId xmlns:a16="http://schemas.microsoft.com/office/drawing/2014/main" id="{FCCA6906-C286-EDBD-261A-4369DD2D99E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D59092-BE2C-446F-BEA8-A28ADA1760BA}"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36639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2A97C-A276-03BC-765C-FAA4413F45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E22974-E14E-73F6-67DF-2550D26C4E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4C0081-1CD6-58DF-5772-CBBD2AA46879}"/>
              </a:ext>
            </a:extLst>
          </p:cNvPr>
          <p:cNvSpPr>
            <a:spLocks noGrp="1"/>
          </p:cNvSpPr>
          <p:nvPr>
            <p:ph type="body" idx="1"/>
          </p:nvPr>
        </p:nvSpPr>
        <p:spPr/>
        <p:txBody>
          <a:bodyPr/>
          <a:lstStyle/>
          <a:p>
            <a:r>
              <a:rPr lang="en-GB" dirty="0"/>
              <a:t>Colour code: Verde (</a:t>
            </a:r>
            <a:r>
              <a:rPr lang="en-GB" dirty="0" err="1"/>
              <a:t>già</a:t>
            </a:r>
            <a:r>
              <a:rPr lang="en-GB" dirty="0"/>
              <a:t> </a:t>
            </a:r>
            <a:r>
              <a:rPr lang="en-GB" dirty="0" err="1"/>
              <a:t>fatte</a:t>
            </a:r>
            <a:r>
              <a:rPr lang="en-GB" dirty="0"/>
              <a:t>; </a:t>
            </a:r>
            <a:r>
              <a:rPr lang="en-GB" dirty="0" err="1"/>
              <a:t>arancioni</a:t>
            </a:r>
            <a:r>
              <a:rPr lang="en-GB" dirty="0"/>
              <a:t> (on-going with the support of EU projects, </a:t>
            </a:r>
            <a:r>
              <a:rPr lang="en-GB" dirty="0" err="1"/>
              <a:t>rosse</a:t>
            </a:r>
            <a:r>
              <a:rPr lang="en-GB" dirty="0"/>
              <a:t> </a:t>
            </a:r>
            <a:r>
              <a:rPr lang="en-GB" dirty="0" err="1"/>
              <a:t>azioni</a:t>
            </a:r>
            <a:r>
              <a:rPr lang="en-GB" dirty="0"/>
              <a:t> non </a:t>
            </a:r>
            <a:r>
              <a:rPr lang="en-GB" dirty="0" err="1"/>
              <a:t>ancora</a:t>
            </a:r>
            <a:r>
              <a:rPr lang="en-GB" dirty="0"/>
              <a:t> </a:t>
            </a:r>
            <a:r>
              <a:rPr lang="en-GB" dirty="0" err="1"/>
              <a:t>iniziate</a:t>
            </a:r>
            <a:r>
              <a:rPr lang="en-GB" dirty="0"/>
              <a:t> </a:t>
            </a:r>
            <a:r>
              <a:rPr lang="en-GB" dirty="0" err="1"/>
              <a:t>perchè</a:t>
            </a:r>
            <a:r>
              <a:rPr lang="en-GB" dirty="0"/>
              <a:t> non </a:t>
            </a:r>
            <a:r>
              <a:rPr lang="en-GB" dirty="0" err="1"/>
              <a:t>abbiamo</a:t>
            </a:r>
            <a:r>
              <a:rPr lang="en-GB" dirty="0"/>
              <a:t> </a:t>
            </a:r>
            <a:r>
              <a:rPr lang="en-GB" dirty="0" err="1"/>
              <a:t>risorse</a:t>
            </a:r>
            <a:r>
              <a:rPr lang="en-GB" dirty="0"/>
              <a:t> e </a:t>
            </a:r>
            <a:r>
              <a:rPr lang="en-GB" dirty="0" err="1"/>
              <a:t>quindi</a:t>
            </a:r>
            <a:r>
              <a:rPr lang="en-GB" dirty="0"/>
              <a:t> </a:t>
            </a:r>
            <a:r>
              <a:rPr lang="en-GB" dirty="0" err="1"/>
              <a:t>prioritizzare</a:t>
            </a:r>
            <a:r>
              <a:rPr lang="en-GB" dirty="0"/>
              <a:t>)</a:t>
            </a:r>
          </a:p>
        </p:txBody>
      </p:sp>
      <p:sp>
        <p:nvSpPr>
          <p:cNvPr id="4" name="Slide Number Placeholder 3">
            <a:extLst>
              <a:ext uri="{FF2B5EF4-FFF2-40B4-BE49-F238E27FC236}">
                <a16:creationId xmlns:a16="http://schemas.microsoft.com/office/drawing/2014/main" id="{87CD5EF2-DCF9-B343-E285-218E9363DC0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D59092-BE2C-446F-BEA8-A28ADA1760BA}"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4507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BAA1E-ABC8-BB46-D1D0-139D41054D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6A5508-D949-2A36-B50F-D172F589AD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5799DD-BB04-0E71-6C40-C6160842BFAC}"/>
              </a:ext>
            </a:extLst>
          </p:cNvPr>
          <p:cNvSpPr>
            <a:spLocks noGrp="1"/>
          </p:cNvSpPr>
          <p:nvPr>
            <p:ph type="body" idx="1"/>
          </p:nvPr>
        </p:nvSpPr>
        <p:spPr/>
        <p:txBody>
          <a:bodyPr/>
          <a:lstStyle/>
          <a:p>
            <a:r>
              <a:rPr lang="en-GB" dirty="0"/>
              <a:t>Colour code: Verde (</a:t>
            </a:r>
            <a:r>
              <a:rPr lang="en-GB" dirty="0" err="1"/>
              <a:t>già</a:t>
            </a:r>
            <a:r>
              <a:rPr lang="en-GB" dirty="0"/>
              <a:t> </a:t>
            </a:r>
            <a:r>
              <a:rPr lang="en-GB" dirty="0" err="1"/>
              <a:t>fatte</a:t>
            </a:r>
            <a:r>
              <a:rPr lang="en-GB" dirty="0"/>
              <a:t>; </a:t>
            </a:r>
            <a:r>
              <a:rPr lang="en-GB" dirty="0" err="1"/>
              <a:t>arancioni</a:t>
            </a:r>
            <a:r>
              <a:rPr lang="en-GB" dirty="0"/>
              <a:t> (on-going with the support of EU projects, </a:t>
            </a:r>
            <a:r>
              <a:rPr lang="en-GB" dirty="0" err="1"/>
              <a:t>rosse</a:t>
            </a:r>
            <a:r>
              <a:rPr lang="en-GB" dirty="0"/>
              <a:t> </a:t>
            </a:r>
            <a:r>
              <a:rPr lang="en-GB" dirty="0" err="1"/>
              <a:t>azioni</a:t>
            </a:r>
            <a:r>
              <a:rPr lang="en-GB" dirty="0"/>
              <a:t> non </a:t>
            </a:r>
            <a:r>
              <a:rPr lang="en-GB" dirty="0" err="1"/>
              <a:t>ancora</a:t>
            </a:r>
            <a:r>
              <a:rPr lang="en-GB" dirty="0"/>
              <a:t> </a:t>
            </a:r>
            <a:r>
              <a:rPr lang="en-GB" dirty="0" err="1"/>
              <a:t>iniziate</a:t>
            </a:r>
            <a:r>
              <a:rPr lang="en-GB" dirty="0"/>
              <a:t> </a:t>
            </a:r>
            <a:r>
              <a:rPr lang="en-GB" dirty="0" err="1"/>
              <a:t>perchè</a:t>
            </a:r>
            <a:r>
              <a:rPr lang="en-GB" dirty="0"/>
              <a:t> non </a:t>
            </a:r>
            <a:r>
              <a:rPr lang="en-GB" dirty="0" err="1"/>
              <a:t>abbiamo</a:t>
            </a:r>
            <a:r>
              <a:rPr lang="en-GB" dirty="0"/>
              <a:t> </a:t>
            </a:r>
            <a:r>
              <a:rPr lang="en-GB" dirty="0" err="1"/>
              <a:t>risorse</a:t>
            </a:r>
            <a:r>
              <a:rPr lang="en-GB" dirty="0"/>
              <a:t> e </a:t>
            </a:r>
            <a:r>
              <a:rPr lang="en-GB" dirty="0" err="1"/>
              <a:t>quindi</a:t>
            </a:r>
            <a:r>
              <a:rPr lang="en-GB" dirty="0"/>
              <a:t> </a:t>
            </a:r>
            <a:r>
              <a:rPr lang="en-GB" dirty="0" err="1"/>
              <a:t>prioritizzare</a:t>
            </a:r>
            <a:r>
              <a:rPr lang="en-GB" dirty="0"/>
              <a:t>)</a:t>
            </a:r>
          </a:p>
        </p:txBody>
      </p:sp>
      <p:sp>
        <p:nvSpPr>
          <p:cNvPr id="4" name="Slide Number Placeholder 3">
            <a:extLst>
              <a:ext uri="{FF2B5EF4-FFF2-40B4-BE49-F238E27FC236}">
                <a16:creationId xmlns:a16="http://schemas.microsoft.com/office/drawing/2014/main" id="{16380140-F7EB-8C91-F07A-13FB55B3BE8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D59092-BE2C-446F-BEA8-A28ADA1760BA}"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28442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A39BB-DF4A-AE04-314B-4CF2999266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5D6FC3-712F-F9DA-1104-F4E781A556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2AC9F4-9A55-687B-6E4D-BD9CC054BB7A}"/>
              </a:ext>
            </a:extLst>
          </p:cNvPr>
          <p:cNvSpPr>
            <a:spLocks noGrp="1"/>
          </p:cNvSpPr>
          <p:nvPr>
            <p:ph type="body" idx="1"/>
          </p:nvPr>
        </p:nvSpPr>
        <p:spPr/>
        <p:txBody>
          <a:bodyPr/>
          <a:lstStyle/>
          <a:p>
            <a:r>
              <a:rPr lang="en-GB" dirty="0"/>
              <a:t>Colour code: Verde (</a:t>
            </a:r>
            <a:r>
              <a:rPr lang="en-GB" dirty="0" err="1"/>
              <a:t>già</a:t>
            </a:r>
            <a:r>
              <a:rPr lang="en-GB" dirty="0"/>
              <a:t> </a:t>
            </a:r>
            <a:r>
              <a:rPr lang="en-GB" dirty="0" err="1"/>
              <a:t>fatte</a:t>
            </a:r>
            <a:r>
              <a:rPr lang="en-GB" dirty="0"/>
              <a:t>; </a:t>
            </a:r>
            <a:r>
              <a:rPr lang="en-GB" dirty="0" err="1"/>
              <a:t>arancioni</a:t>
            </a:r>
            <a:r>
              <a:rPr lang="en-GB" dirty="0"/>
              <a:t> (on-going with the support of EU projects, </a:t>
            </a:r>
            <a:r>
              <a:rPr lang="en-GB" dirty="0" err="1"/>
              <a:t>rosse</a:t>
            </a:r>
            <a:r>
              <a:rPr lang="en-GB" dirty="0"/>
              <a:t> </a:t>
            </a:r>
            <a:r>
              <a:rPr lang="en-GB" dirty="0" err="1"/>
              <a:t>azioni</a:t>
            </a:r>
            <a:r>
              <a:rPr lang="en-GB" dirty="0"/>
              <a:t> non </a:t>
            </a:r>
            <a:r>
              <a:rPr lang="en-GB" dirty="0" err="1"/>
              <a:t>ancora</a:t>
            </a:r>
            <a:r>
              <a:rPr lang="en-GB" dirty="0"/>
              <a:t> </a:t>
            </a:r>
            <a:r>
              <a:rPr lang="en-GB" dirty="0" err="1"/>
              <a:t>iniziate</a:t>
            </a:r>
            <a:r>
              <a:rPr lang="en-GB" dirty="0"/>
              <a:t> </a:t>
            </a:r>
            <a:r>
              <a:rPr lang="en-GB" dirty="0" err="1"/>
              <a:t>perchè</a:t>
            </a:r>
            <a:r>
              <a:rPr lang="en-GB" dirty="0"/>
              <a:t> non </a:t>
            </a:r>
            <a:r>
              <a:rPr lang="en-GB" dirty="0" err="1"/>
              <a:t>abbiamo</a:t>
            </a:r>
            <a:r>
              <a:rPr lang="en-GB" dirty="0"/>
              <a:t> </a:t>
            </a:r>
            <a:r>
              <a:rPr lang="en-GB" dirty="0" err="1"/>
              <a:t>risorse</a:t>
            </a:r>
            <a:r>
              <a:rPr lang="en-GB" dirty="0"/>
              <a:t> e </a:t>
            </a:r>
            <a:r>
              <a:rPr lang="en-GB" dirty="0" err="1"/>
              <a:t>quindi</a:t>
            </a:r>
            <a:r>
              <a:rPr lang="en-GB" dirty="0"/>
              <a:t> </a:t>
            </a:r>
            <a:r>
              <a:rPr lang="en-GB" dirty="0" err="1"/>
              <a:t>prioritizzare</a:t>
            </a:r>
            <a:r>
              <a:rPr lang="en-GB" dirty="0"/>
              <a:t>)</a:t>
            </a:r>
          </a:p>
        </p:txBody>
      </p:sp>
      <p:sp>
        <p:nvSpPr>
          <p:cNvPr id="4" name="Slide Number Placeholder 3">
            <a:extLst>
              <a:ext uri="{FF2B5EF4-FFF2-40B4-BE49-F238E27FC236}">
                <a16:creationId xmlns:a16="http://schemas.microsoft.com/office/drawing/2014/main" id="{EE45E7D9-9862-C13E-FE30-33F6B784BE9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D59092-BE2C-446F-BEA8-A28ADA1760BA}"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19195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FD8B6-3FAC-64A3-11FD-A97B2D2267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BB5D38-003E-0270-9C1D-37E7B18A2E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007531-29BD-116E-C668-F943C24B9EAC}"/>
              </a:ext>
            </a:extLst>
          </p:cNvPr>
          <p:cNvSpPr>
            <a:spLocks noGrp="1"/>
          </p:cNvSpPr>
          <p:nvPr>
            <p:ph type="body" idx="1"/>
          </p:nvPr>
        </p:nvSpPr>
        <p:spPr/>
        <p:txBody>
          <a:bodyPr/>
          <a:lstStyle/>
          <a:p>
            <a:r>
              <a:rPr lang="en-GB" dirty="0"/>
              <a:t>Colour code: Verde (</a:t>
            </a:r>
            <a:r>
              <a:rPr lang="en-GB" dirty="0" err="1"/>
              <a:t>già</a:t>
            </a:r>
            <a:r>
              <a:rPr lang="en-GB" dirty="0"/>
              <a:t> </a:t>
            </a:r>
            <a:r>
              <a:rPr lang="en-GB" dirty="0" err="1"/>
              <a:t>fatte</a:t>
            </a:r>
            <a:r>
              <a:rPr lang="en-GB" dirty="0"/>
              <a:t>; </a:t>
            </a:r>
            <a:r>
              <a:rPr lang="en-GB" dirty="0" err="1"/>
              <a:t>arancioni</a:t>
            </a:r>
            <a:r>
              <a:rPr lang="en-GB" dirty="0"/>
              <a:t> (on-going with the support of EU projects, </a:t>
            </a:r>
            <a:r>
              <a:rPr lang="en-GB" dirty="0" err="1"/>
              <a:t>rosse</a:t>
            </a:r>
            <a:r>
              <a:rPr lang="en-GB" dirty="0"/>
              <a:t> </a:t>
            </a:r>
            <a:r>
              <a:rPr lang="en-GB" dirty="0" err="1"/>
              <a:t>azioni</a:t>
            </a:r>
            <a:r>
              <a:rPr lang="en-GB" dirty="0"/>
              <a:t> non </a:t>
            </a:r>
            <a:r>
              <a:rPr lang="en-GB" dirty="0" err="1"/>
              <a:t>ancora</a:t>
            </a:r>
            <a:r>
              <a:rPr lang="en-GB" dirty="0"/>
              <a:t> </a:t>
            </a:r>
            <a:r>
              <a:rPr lang="en-GB" dirty="0" err="1"/>
              <a:t>iniziate</a:t>
            </a:r>
            <a:r>
              <a:rPr lang="en-GB" dirty="0"/>
              <a:t> </a:t>
            </a:r>
            <a:r>
              <a:rPr lang="en-GB" dirty="0" err="1"/>
              <a:t>perchè</a:t>
            </a:r>
            <a:r>
              <a:rPr lang="en-GB" dirty="0"/>
              <a:t> non </a:t>
            </a:r>
            <a:r>
              <a:rPr lang="en-GB" dirty="0" err="1"/>
              <a:t>abbiamo</a:t>
            </a:r>
            <a:r>
              <a:rPr lang="en-GB" dirty="0"/>
              <a:t> </a:t>
            </a:r>
            <a:r>
              <a:rPr lang="en-GB" dirty="0" err="1"/>
              <a:t>risorse</a:t>
            </a:r>
            <a:r>
              <a:rPr lang="en-GB" dirty="0"/>
              <a:t> e </a:t>
            </a:r>
            <a:r>
              <a:rPr lang="en-GB" dirty="0" err="1"/>
              <a:t>quindi</a:t>
            </a:r>
            <a:r>
              <a:rPr lang="en-GB" dirty="0"/>
              <a:t> </a:t>
            </a:r>
            <a:r>
              <a:rPr lang="en-GB" dirty="0" err="1"/>
              <a:t>prioritizzare</a:t>
            </a:r>
            <a:r>
              <a:rPr lang="en-GB" dirty="0"/>
              <a:t>)</a:t>
            </a:r>
          </a:p>
        </p:txBody>
      </p:sp>
      <p:sp>
        <p:nvSpPr>
          <p:cNvPr id="4" name="Slide Number Placeholder 3">
            <a:extLst>
              <a:ext uri="{FF2B5EF4-FFF2-40B4-BE49-F238E27FC236}">
                <a16:creationId xmlns:a16="http://schemas.microsoft.com/office/drawing/2014/main" id="{F9467B57-F253-CAA5-8F3A-68AB380FB0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D59092-BE2C-446F-BEA8-A28ADA1760BA}"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90511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D9AE9-3554-6088-F8B4-A6B804B7E0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6AC40E-AB84-90C9-7819-53E045006F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04526B-51CC-C41C-BFCA-1BFD3D54BF6F}"/>
              </a:ext>
            </a:extLst>
          </p:cNvPr>
          <p:cNvSpPr>
            <a:spLocks noGrp="1"/>
          </p:cNvSpPr>
          <p:nvPr>
            <p:ph type="body" idx="1"/>
          </p:nvPr>
        </p:nvSpPr>
        <p:spPr/>
        <p:txBody>
          <a:bodyPr/>
          <a:lstStyle/>
          <a:p>
            <a:r>
              <a:rPr lang="en-GB" dirty="0"/>
              <a:t>Colour code: Verde (</a:t>
            </a:r>
            <a:r>
              <a:rPr lang="en-GB" dirty="0" err="1"/>
              <a:t>già</a:t>
            </a:r>
            <a:r>
              <a:rPr lang="en-GB" dirty="0"/>
              <a:t> </a:t>
            </a:r>
            <a:r>
              <a:rPr lang="en-GB" dirty="0" err="1"/>
              <a:t>fatte</a:t>
            </a:r>
            <a:r>
              <a:rPr lang="en-GB" dirty="0"/>
              <a:t>; </a:t>
            </a:r>
            <a:r>
              <a:rPr lang="en-GB" dirty="0" err="1"/>
              <a:t>arancioni</a:t>
            </a:r>
            <a:r>
              <a:rPr lang="en-GB" dirty="0"/>
              <a:t> (on-going with the support of EU projects, </a:t>
            </a:r>
            <a:r>
              <a:rPr lang="en-GB" dirty="0" err="1"/>
              <a:t>rosse</a:t>
            </a:r>
            <a:r>
              <a:rPr lang="en-GB" dirty="0"/>
              <a:t> </a:t>
            </a:r>
            <a:r>
              <a:rPr lang="en-GB" dirty="0" err="1"/>
              <a:t>azioni</a:t>
            </a:r>
            <a:r>
              <a:rPr lang="en-GB" dirty="0"/>
              <a:t> non </a:t>
            </a:r>
            <a:r>
              <a:rPr lang="en-GB" dirty="0" err="1"/>
              <a:t>ancora</a:t>
            </a:r>
            <a:r>
              <a:rPr lang="en-GB" dirty="0"/>
              <a:t> </a:t>
            </a:r>
            <a:r>
              <a:rPr lang="en-GB" dirty="0" err="1"/>
              <a:t>iniziate</a:t>
            </a:r>
            <a:r>
              <a:rPr lang="en-GB" dirty="0"/>
              <a:t> </a:t>
            </a:r>
            <a:r>
              <a:rPr lang="en-GB" dirty="0" err="1"/>
              <a:t>perchè</a:t>
            </a:r>
            <a:r>
              <a:rPr lang="en-GB" dirty="0"/>
              <a:t> non </a:t>
            </a:r>
            <a:r>
              <a:rPr lang="en-GB" dirty="0" err="1"/>
              <a:t>abbiamo</a:t>
            </a:r>
            <a:r>
              <a:rPr lang="en-GB" dirty="0"/>
              <a:t> </a:t>
            </a:r>
            <a:r>
              <a:rPr lang="en-GB" dirty="0" err="1"/>
              <a:t>risorse</a:t>
            </a:r>
            <a:r>
              <a:rPr lang="en-GB" dirty="0"/>
              <a:t> e </a:t>
            </a:r>
            <a:r>
              <a:rPr lang="en-GB" dirty="0" err="1"/>
              <a:t>quindi</a:t>
            </a:r>
            <a:r>
              <a:rPr lang="en-GB" dirty="0"/>
              <a:t> </a:t>
            </a:r>
            <a:r>
              <a:rPr lang="en-GB" dirty="0" err="1"/>
              <a:t>prioritizzare</a:t>
            </a:r>
            <a:r>
              <a:rPr lang="en-GB" dirty="0"/>
              <a:t>)</a:t>
            </a:r>
          </a:p>
        </p:txBody>
      </p:sp>
      <p:sp>
        <p:nvSpPr>
          <p:cNvPr id="4" name="Slide Number Placeholder 3">
            <a:extLst>
              <a:ext uri="{FF2B5EF4-FFF2-40B4-BE49-F238E27FC236}">
                <a16:creationId xmlns:a16="http://schemas.microsoft.com/office/drawing/2014/main" id="{584E1B00-B772-25E7-AD99-7755614F360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D59092-BE2C-446F-BEA8-A28ADA1760BA}"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12490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0AB68-3C02-EAD7-7878-DB7A9BDA02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B631B8-DF2F-379A-BE82-01FB9C68A4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C490AB-D17C-CBB2-FDA3-5CC58ADB1ED5}"/>
              </a:ext>
            </a:extLst>
          </p:cNvPr>
          <p:cNvSpPr>
            <a:spLocks noGrp="1"/>
          </p:cNvSpPr>
          <p:nvPr>
            <p:ph type="body" idx="1"/>
          </p:nvPr>
        </p:nvSpPr>
        <p:spPr/>
        <p:txBody>
          <a:bodyPr/>
          <a:lstStyle/>
          <a:p>
            <a:r>
              <a:rPr lang="en-GB" dirty="0"/>
              <a:t>Colour code: Verde (</a:t>
            </a:r>
            <a:r>
              <a:rPr lang="en-GB" dirty="0" err="1"/>
              <a:t>già</a:t>
            </a:r>
            <a:r>
              <a:rPr lang="en-GB" dirty="0"/>
              <a:t> </a:t>
            </a:r>
            <a:r>
              <a:rPr lang="en-GB" dirty="0" err="1"/>
              <a:t>fatte</a:t>
            </a:r>
            <a:r>
              <a:rPr lang="en-GB" dirty="0"/>
              <a:t>; </a:t>
            </a:r>
            <a:r>
              <a:rPr lang="en-GB" dirty="0" err="1"/>
              <a:t>arancioni</a:t>
            </a:r>
            <a:r>
              <a:rPr lang="en-GB" dirty="0"/>
              <a:t> (on-going with the support of EU projects, </a:t>
            </a:r>
            <a:r>
              <a:rPr lang="en-GB" dirty="0" err="1"/>
              <a:t>rosse</a:t>
            </a:r>
            <a:r>
              <a:rPr lang="en-GB" dirty="0"/>
              <a:t> </a:t>
            </a:r>
            <a:r>
              <a:rPr lang="en-GB" dirty="0" err="1"/>
              <a:t>azioni</a:t>
            </a:r>
            <a:r>
              <a:rPr lang="en-GB" dirty="0"/>
              <a:t> non </a:t>
            </a:r>
            <a:r>
              <a:rPr lang="en-GB" dirty="0" err="1"/>
              <a:t>ancora</a:t>
            </a:r>
            <a:r>
              <a:rPr lang="en-GB" dirty="0"/>
              <a:t> </a:t>
            </a:r>
            <a:r>
              <a:rPr lang="en-GB" dirty="0" err="1"/>
              <a:t>iniziate</a:t>
            </a:r>
            <a:r>
              <a:rPr lang="en-GB" dirty="0"/>
              <a:t> </a:t>
            </a:r>
            <a:r>
              <a:rPr lang="en-GB" dirty="0" err="1"/>
              <a:t>perchè</a:t>
            </a:r>
            <a:r>
              <a:rPr lang="en-GB" dirty="0"/>
              <a:t> non </a:t>
            </a:r>
            <a:r>
              <a:rPr lang="en-GB" dirty="0" err="1"/>
              <a:t>abbiamo</a:t>
            </a:r>
            <a:r>
              <a:rPr lang="en-GB" dirty="0"/>
              <a:t> </a:t>
            </a:r>
            <a:r>
              <a:rPr lang="en-GB" dirty="0" err="1"/>
              <a:t>risorse</a:t>
            </a:r>
            <a:r>
              <a:rPr lang="en-GB" dirty="0"/>
              <a:t> e </a:t>
            </a:r>
            <a:r>
              <a:rPr lang="en-GB" dirty="0" err="1"/>
              <a:t>quindi</a:t>
            </a:r>
            <a:r>
              <a:rPr lang="en-GB" dirty="0"/>
              <a:t> </a:t>
            </a:r>
            <a:r>
              <a:rPr lang="en-GB" dirty="0" err="1"/>
              <a:t>prioritizzare</a:t>
            </a:r>
            <a:r>
              <a:rPr lang="en-GB" dirty="0"/>
              <a:t>)</a:t>
            </a:r>
          </a:p>
        </p:txBody>
      </p:sp>
      <p:sp>
        <p:nvSpPr>
          <p:cNvPr id="4" name="Slide Number Placeholder 3">
            <a:extLst>
              <a:ext uri="{FF2B5EF4-FFF2-40B4-BE49-F238E27FC236}">
                <a16:creationId xmlns:a16="http://schemas.microsoft.com/office/drawing/2014/main" id="{96D37936-AF1D-E575-CB0D-D0BFF53EC43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D59092-BE2C-446F-BEA8-A28ADA1760BA}"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75897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5C813F-62C6-A5D5-9EA1-0CA39316C675}"/>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GB"/>
          </a:p>
        </p:txBody>
      </p:sp>
      <p:sp>
        <p:nvSpPr>
          <p:cNvPr id="3" name="Sottotitolo 2">
            <a:extLst>
              <a:ext uri="{FF2B5EF4-FFF2-40B4-BE49-F238E27FC236}">
                <a16:creationId xmlns:a16="http://schemas.microsoft.com/office/drawing/2014/main" id="{891A16F0-1CD1-96E7-5776-79C946CECC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Tree>
    <p:extLst>
      <p:ext uri="{BB962C8B-B14F-4D97-AF65-F5344CB8AC3E}">
        <p14:creationId xmlns:p14="http://schemas.microsoft.com/office/powerpoint/2010/main" val="3402022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iapositiva titolo">
  <p:cSld name="1_Diapositiva titolo">
    <p:spTree>
      <p:nvGrpSpPr>
        <p:cNvPr id="1" name="Shape 27"/>
        <p:cNvGrpSpPr/>
        <p:nvPr/>
      </p:nvGrpSpPr>
      <p:grpSpPr>
        <a:xfrm>
          <a:off x="0" y="0"/>
          <a:ext cx="0" cy="0"/>
          <a:chOff x="0" y="0"/>
          <a:chExt cx="0" cy="0"/>
        </a:xfrm>
      </p:grpSpPr>
    </p:spTree>
    <p:extLst>
      <p:ext uri="{BB962C8B-B14F-4D97-AF65-F5344CB8AC3E}">
        <p14:creationId xmlns:p14="http://schemas.microsoft.com/office/powerpoint/2010/main" val="333971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8C995-890A-2269-3D73-4D8355EFB7A6}"/>
              </a:ext>
            </a:extLst>
          </p:cNvPr>
          <p:cNvSpPr>
            <a:spLocks noGrp="1"/>
          </p:cNvSpPr>
          <p:nvPr>
            <p:ph type="title"/>
          </p:nvPr>
        </p:nvSpPr>
        <p:spPr/>
        <p:txBody>
          <a:bodyPr>
            <a:noAutofit/>
          </a:bodyPr>
          <a:lstStyle>
            <a:lvl1pPr algn="ctr">
              <a:defRPr sz="3200" b="1" i="0">
                <a:latin typeface="Calibri" panose="020F0502020204030204" pitchFamily="34" charset="0"/>
                <a:cs typeface="Calibri" panose="020F0502020204030204" pitchFamily="34" charset="0"/>
              </a:defRPr>
            </a:lvl1pPr>
          </a:lstStyle>
          <a:p>
            <a:r>
              <a:rPr lang="en-GB" dirty="0"/>
              <a:t>Click to edit Master title style</a:t>
            </a:r>
          </a:p>
        </p:txBody>
      </p:sp>
      <p:sp>
        <p:nvSpPr>
          <p:cNvPr id="3" name="Content Placeholder 2">
            <a:extLst>
              <a:ext uri="{FF2B5EF4-FFF2-40B4-BE49-F238E27FC236}">
                <a16:creationId xmlns:a16="http://schemas.microsoft.com/office/drawing/2014/main" id="{DBE2AE17-442B-7AE4-1C2E-4A7E851307EB}"/>
              </a:ext>
            </a:extLst>
          </p:cNvPr>
          <p:cNvSpPr>
            <a:spLocks noGrp="1"/>
          </p:cNvSpPr>
          <p:nvPr>
            <p:ph idx="1"/>
          </p:nvPr>
        </p:nvSpPr>
        <p:spPr/>
        <p:txBody>
          <a:bodyPr/>
          <a:lstStyle>
            <a:lvl1pPr>
              <a:buClr>
                <a:schemeClr val="accent1"/>
              </a:buClr>
              <a:buSzPct val="100000"/>
              <a:defRPr/>
            </a:lvl1pPr>
            <a:lvl2pPr>
              <a:buClr>
                <a:schemeClr val="accent1"/>
              </a:buClr>
              <a:buSzPct val="100000"/>
              <a:defRPr/>
            </a:lvl2pPr>
            <a:lvl3pPr>
              <a:buClr>
                <a:schemeClr val="accent1"/>
              </a:buClr>
              <a:buSzPct val="100000"/>
              <a:defRPr/>
            </a:lvl3pPr>
            <a:lvl4pPr>
              <a:buClr>
                <a:schemeClr val="accent1"/>
              </a:buClr>
              <a:buSzPct val="100000"/>
              <a:defRPr/>
            </a:lvl4pPr>
            <a:lvl5pPr>
              <a:buClr>
                <a:schemeClr val="accent1"/>
              </a:buClr>
              <a:buSzPct val="1000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0D8E4F80-7AD6-0524-4F9E-B070E47C8348}"/>
              </a:ext>
            </a:extLst>
          </p:cNvPr>
          <p:cNvSpPr>
            <a:spLocks noGrp="1"/>
          </p:cNvSpPr>
          <p:nvPr>
            <p:ph type="sldNum" sz="quarter" idx="12"/>
          </p:nvPr>
        </p:nvSpPr>
        <p:spPr/>
        <p:txBody>
          <a:bodyPr/>
          <a:lstStyle/>
          <a:p>
            <a:fld id="{4DD777E7-DC69-634D-A570-B7417637B5CD}" type="slidenum">
              <a:rPr lang="en-GB" smtClean="0"/>
              <a:t>‹N›</a:t>
            </a:fld>
            <a:endParaRPr lang="en-GB"/>
          </a:p>
        </p:txBody>
      </p:sp>
    </p:spTree>
    <p:extLst>
      <p:ext uri="{BB962C8B-B14F-4D97-AF65-F5344CB8AC3E}">
        <p14:creationId xmlns:p14="http://schemas.microsoft.com/office/powerpoint/2010/main" val="2329765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66187-525D-FC9D-6268-038CA9169622}"/>
              </a:ext>
            </a:extLst>
          </p:cNvPr>
          <p:cNvSpPr>
            <a:spLocks noGrp="1"/>
          </p:cNvSpPr>
          <p:nvPr>
            <p:ph type="title"/>
          </p:nvPr>
        </p:nvSpPr>
        <p:spPr>
          <a:xfrm>
            <a:off x="839788" y="365125"/>
            <a:ext cx="10515600" cy="1325563"/>
          </a:xfrm>
        </p:spPr>
        <p:txBody>
          <a:bodyPr/>
          <a:lstStyle/>
          <a:p>
            <a:r>
              <a:rPr lang="en-GB" dirty="0"/>
              <a:t>Click to edit Master title style</a:t>
            </a:r>
          </a:p>
        </p:txBody>
      </p:sp>
      <p:sp>
        <p:nvSpPr>
          <p:cNvPr id="3" name="Text Placeholder 2">
            <a:extLst>
              <a:ext uri="{FF2B5EF4-FFF2-40B4-BE49-F238E27FC236}">
                <a16:creationId xmlns:a16="http://schemas.microsoft.com/office/drawing/2014/main" id="{310ABA30-B701-D0DD-659E-2364EB1383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7CADE1E-85A6-6A6C-CED9-FCC256091267}"/>
              </a:ext>
            </a:extLst>
          </p:cNvPr>
          <p:cNvSpPr>
            <a:spLocks noGrp="1"/>
          </p:cNvSpPr>
          <p:nvPr>
            <p:ph sz="half" idx="2"/>
          </p:nvPr>
        </p:nvSpPr>
        <p:spPr>
          <a:xfrm>
            <a:off x="839788" y="2505075"/>
            <a:ext cx="5157787"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Placeholder 4">
            <a:extLst>
              <a:ext uri="{FF2B5EF4-FFF2-40B4-BE49-F238E27FC236}">
                <a16:creationId xmlns:a16="http://schemas.microsoft.com/office/drawing/2014/main" id="{369F195F-F785-29D9-6F2A-A904E61C43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FB42E28-9D36-BB1D-CAE0-A82E0B4463D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8">
            <a:extLst>
              <a:ext uri="{FF2B5EF4-FFF2-40B4-BE49-F238E27FC236}">
                <a16:creationId xmlns:a16="http://schemas.microsoft.com/office/drawing/2014/main" id="{5C99D758-98C4-08C1-1FD4-49D4BC7BFBFE}"/>
              </a:ext>
            </a:extLst>
          </p:cNvPr>
          <p:cNvSpPr>
            <a:spLocks noGrp="1"/>
          </p:cNvSpPr>
          <p:nvPr>
            <p:ph type="sldNum" sz="quarter" idx="12"/>
          </p:nvPr>
        </p:nvSpPr>
        <p:spPr/>
        <p:txBody>
          <a:bodyPr/>
          <a:lstStyle/>
          <a:p>
            <a:fld id="{4DD777E7-DC69-634D-A570-B7417637B5CD}" type="slidenum">
              <a:rPr lang="en-GB" smtClean="0"/>
              <a:t>‹N›</a:t>
            </a:fld>
            <a:endParaRPr lang="en-GB"/>
          </a:p>
        </p:txBody>
      </p:sp>
    </p:spTree>
    <p:extLst>
      <p:ext uri="{BB962C8B-B14F-4D97-AF65-F5344CB8AC3E}">
        <p14:creationId xmlns:p14="http://schemas.microsoft.com/office/powerpoint/2010/main" val="4139551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0E9BC0-8D26-143A-CEE6-8996059DA38C}"/>
              </a:ext>
            </a:extLst>
          </p:cNvPr>
          <p:cNvSpPr>
            <a:spLocks noGrp="1"/>
          </p:cNvSpPr>
          <p:nvPr>
            <p:ph type="title"/>
          </p:nvPr>
        </p:nvSpPr>
        <p:spPr>
          <a:xfrm>
            <a:off x="838200" y="861836"/>
            <a:ext cx="10515600" cy="1325563"/>
          </a:xfrm>
        </p:spPr>
        <p:txBody>
          <a:bodyPr/>
          <a:lstStyle/>
          <a:p>
            <a:r>
              <a:rPr lang="it-IT" dirty="0"/>
              <a:t>Fare clic per modificare lo stile del titolo dello schema</a:t>
            </a:r>
            <a:endParaRPr lang="en-GB" dirty="0"/>
          </a:p>
        </p:txBody>
      </p:sp>
      <p:sp>
        <p:nvSpPr>
          <p:cNvPr id="3" name="Segnaposto contenuto 2">
            <a:extLst>
              <a:ext uri="{FF2B5EF4-FFF2-40B4-BE49-F238E27FC236}">
                <a16:creationId xmlns:a16="http://schemas.microsoft.com/office/drawing/2014/main" id="{FB6FE488-6DFB-DE1B-87B1-054093008216}"/>
              </a:ext>
            </a:extLst>
          </p:cNvPr>
          <p:cNvSpPr>
            <a:spLocks noGrp="1"/>
          </p:cNvSpPr>
          <p:nvPr>
            <p:ph idx="1"/>
          </p:nvPr>
        </p:nvSpPr>
        <p:spPr>
          <a:xfrm>
            <a:off x="838200" y="2187399"/>
            <a:ext cx="10515600" cy="3648957"/>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GB" dirty="0"/>
          </a:p>
        </p:txBody>
      </p:sp>
    </p:spTree>
    <p:extLst>
      <p:ext uri="{BB962C8B-B14F-4D97-AF65-F5344CB8AC3E}">
        <p14:creationId xmlns:p14="http://schemas.microsoft.com/office/powerpoint/2010/main" val="662206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10C6BB-6928-C13E-2034-C77DAEB7E943}"/>
              </a:ext>
            </a:extLst>
          </p:cNvPr>
          <p:cNvSpPr>
            <a:spLocks noGrp="1"/>
          </p:cNvSpPr>
          <p:nvPr>
            <p:ph type="title"/>
          </p:nvPr>
        </p:nvSpPr>
        <p:spPr>
          <a:xfrm>
            <a:off x="831850" y="1179160"/>
            <a:ext cx="10515600" cy="2852737"/>
          </a:xfrm>
        </p:spPr>
        <p:txBody>
          <a:bodyPr anchor="b"/>
          <a:lstStyle>
            <a:lvl1pPr>
              <a:defRPr sz="6000"/>
            </a:lvl1pPr>
          </a:lstStyle>
          <a:p>
            <a:r>
              <a:rPr lang="it-IT" dirty="0"/>
              <a:t>Fare clic per modificare lo stile del titolo dello schema</a:t>
            </a:r>
            <a:endParaRPr lang="en-GB" dirty="0"/>
          </a:p>
        </p:txBody>
      </p:sp>
      <p:sp>
        <p:nvSpPr>
          <p:cNvPr id="3" name="Segnaposto testo 2">
            <a:extLst>
              <a:ext uri="{FF2B5EF4-FFF2-40B4-BE49-F238E27FC236}">
                <a16:creationId xmlns:a16="http://schemas.microsoft.com/office/drawing/2014/main" id="{74A60AFA-C986-2165-404C-D0120E7633B2}"/>
              </a:ext>
            </a:extLst>
          </p:cNvPr>
          <p:cNvSpPr>
            <a:spLocks noGrp="1"/>
          </p:cNvSpPr>
          <p:nvPr>
            <p:ph type="body" idx="1"/>
          </p:nvPr>
        </p:nvSpPr>
        <p:spPr>
          <a:xfrm>
            <a:off x="831850" y="405888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Tree>
    <p:extLst>
      <p:ext uri="{BB962C8B-B14F-4D97-AF65-F5344CB8AC3E}">
        <p14:creationId xmlns:p14="http://schemas.microsoft.com/office/powerpoint/2010/main" val="2168050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3AF877-4D7E-D104-D087-5B951208842B}"/>
              </a:ext>
            </a:extLst>
          </p:cNvPr>
          <p:cNvSpPr>
            <a:spLocks noGrp="1"/>
          </p:cNvSpPr>
          <p:nvPr>
            <p:ph type="title"/>
          </p:nvPr>
        </p:nvSpPr>
        <p:spPr>
          <a:xfrm>
            <a:off x="838200" y="925689"/>
            <a:ext cx="10515600" cy="1061155"/>
          </a:xfrm>
        </p:spPr>
        <p:txBody>
          <a:bodyPr/>
          <a:lstStyle/>
          <a:p>
            <a:r>
              <a:rPr lang="it-IT" dirty="0"/>
              <a:t>Fare clic per modificare lo stile del titolo dello schema</a:t>
            </a:r>
            <a:endParaRPr lang="en-GB" dirty="0"/>
          </a:p>
        </p:txBody>
      </p:sp>
      <p:sp>
        <p:nvSpPr>
          <p:cNvPr id="3" name="Segnaposto contenuto 2">
            <a:extLst>
              <a:ext uri="{FF2B5EF4-FFF2-40B4-BE49-F238E27FC236}">
                <a16:creationId xmlns:a16="http://schemas.microsoft.com/office/drawing/2014/main" id="{FF42D62F-FA44-CEC6-6FD7-2815DB6984D9}"/>
              </a:ext>
            </a:extLst>
          </p:cNvPr>
          <p:cNvSpPr>
            <a:spLocks noGrp="1"/>
          </p:cNvSpPr>
          <p:nvPr>
            <p:ph sz="half" idx="1"/>
          </p:nvPr>
        </p:nvSpPr>
        <p:spPr>
          <a:xfrm>
            <a:off x="838200" y="2107992"/>
            <a:ext cx="5167489" cy="3615332"/>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GB" dirty="0"/>
          </a:p>
        </p:txBody>
      </p:sp>
      <p:sp>
        <p:nvSpPr>
          <p:cNvPr id="4" name="Segnaposto contenuto 3">
            <a:extLst>
              <a:ext uri="{FF2B5EF4-FFF2-40B4-BE49-F238E27FC236}">
                <a16:creationId xmlns:a16="http://schemas.microsoft.com/office/drawing/2014/main" id="{EA3658C4-A31E-634E-5B7F-E9A4553EAA92}"/>
              </a:ext>
            </a:extLst>
          </p:cNvPr>
          <p:cNvSpPr>
            <a:spLocks noGrp="1"/>
          </p:cNvSpPr>
          <p:nvPr>
            <p:ph sz="half" idx="2"/>
          </p:nvPr>
        </p:nvSpPr>
        <p:spPr>
          <a:xfrm>
            <a:off x="6172200" y="2107992"/>
            <a:ext cx="5167489" cy="361533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Tree>
    <p:extLst>
      <p:ext uri="{BB962C8B-B14F-4D97-AF65-F5344CB8AC3E}">
        <p14:creationId xmlns:p14="http://schemas.microsoft.com/office/powerpoint/2010/main" val="744581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EBCC3CF1-8602-DF3E-DA18-3E9BB210AAC8}"/>
              </a:ext>
            </a:extLst>
          </p:cNvPr>
          <p:cNvSpPr>
            <a:spLocks noGrp="1"/>
          </p:cNvSpPr>
          <p:nvPr>
            <p:ph type="title"/>
          </p:nvPr>
        </p:nvSpPr>
        <p:spPr>
          <a:xfrm>
            <a:off x="838200" y="925689"/>
            <a:ext cx="10515600" cy="1061155"/>
          </a:xfrm>
        </p:spPr>
        <p:txBody>
          <a:bodyPr/>
          <a:lstStyle/>
          <a:p>
            <a:r>
              <a:rPr lang="it-IT" dirty="0"/>
              <a:t>Fare clic per modificare lo stile del titolo dello schema</a:t>
            </a:r>
            <a:endParaRPr lang="en-GB" dirty="0"/>
          </a:p>
        </p:txBody>
      </p:sp>
    </p:spTree>
    <p:extLst>
      <p:ext uri="{BB962C8B-B14F-4D97-AF65-F5344CB8AC3E}">
        <p14:creationId xmlns:p14="http://schemas.microsoft.com/office/powerpoint/2010/main" val="2865325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982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6E3F5F-F48B-63A1-869B-D723B5897871}"/>
              </a:ext>
            </a:extLst>
          </p:cNvPr>
          <p:cNvSpPr>
            <a:spLocks noGrp="1"/>
          </p:cNvSpPr>
          <p:nvPr>
            <p:ph type="title"/>
          </p:nvPr>
        </p:nvSpPr>
        <p:spPr>
          <a:xfrm>
            <a:off x="839788" y="987424"/>
            <a:ext cx="3932237" cy="1439687"/>
          </a:xfrm>
        </p:spPr>
        <p:txBody>
          <a:bodyPr anchor="b"/>
          <a:lstStyle>
            <a:lvl1pPr>
              <a:defRPr sz="3200"/>
            </a:lvl1pPr>
          </a:lstStyle>
          <a:p>
            <a:r>
              <a:rPr lang="it-IT" dirty="0"/>
              <a:t>Fare clic per modificare lo stile del titolo dello schema</a:t>
            </a:r>
            <a:endParaRPr lang="en-GB" dirty="0"/>
          </a:p>
        </p:txBody>
      </p:sp>
      <p:sp>
        <p:nvSpPr>
          <p:cNvPr id="3" name="Segnaposto contenuto 2">
            <a:extLst>
              <a:ext uri="{FF2B5EF4-FFF2-40B4-BE49-F238E27FC236}">
                <a16:creationId xmlns:a16="http://schemas.microsoft.com/office/drawing/2014/main" id="{67684C6A-9FFB-FC08-5119-2E6F666143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a:extLst>
              <a:ext uri="{FF2B5EF4-FFF2-40B4-BE49-F238E27FC236}">
                <a16:creationId xmlns:a16="http://schemas.microsoft.com/office/drawing/2014/main" id="{C141C26F-0905-3CB9-3E63-4E4057675702}"/>
              </a:ext>
            </a:extLst>
          </p:cNvPr>
          <p:cNvSpPr>
            <a:spLocks noGrp="1"/>
          </p:cNvSpPr>
          <p:nvPr>
            <p:ph type="body" sz="half" idx="2"/>
          </p:nvPr>
        </p:nvSpPr>
        <p:spPr>
          <a:xfrm>
            <a:off x="839788" y="2552698"/>
            <a:ext cx="3932237" cy="331628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Tree>
    <p:extLst>
      <p:ext uri="{BB962C8B-B14F-4D97-AF65-F5344CB8AC3E}">
        <p14:creationId xmlns:p14="http://schemas.microsoft.com/office/powerpoint/2010/main" val="455591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84AE3A-CBA8-FB61-0706-B5D38560FD5C}"/>
              </a:ext>
            </a:extLst>
          </p:cNvPr>
          <p:cNvSpPr>
            <a:spLocks noGrp="1"/>
          </p:cNvSpPr>
          <p:nvPr>
            <p:ph type="title"/>
          </p:nvPr>
        </p:nvSpPr>
        <p:spPr>
          <a:xfrm>
            <a:off x="839788" y="987425"/>
            <a:ext cx="3932237" cy="1600200"/>
          </a:xfrm>
        </p:spPr>
        <p:txBody>
          <a:bodyPr anchor="b"/>
          <a:lstStyle>
            <a:lvl1pPr>
              <a:defRPr sz="3200"/>
            </a:lvl1pPr>
          </a:lstStyle>
          <a:p>
            <a:r>
              <a:rPr lang="it-IT" dirty="0"/>
              <a:t>Fare clic per modificare lo stile del titolo dello schema</a:t>
            </a:r>
            <a:endParaRPr lang="en-GB" dirty="0"/>
          </a:p>
        </p:txBody>
      </p:sp>
      <p:sp>
        <p:nvSpPr>
          <p:cNvPr id="3" name="Segnaposto immagine 2">
            <a:extLst>
              <a:ext uri="{FF2B5EF4-FFF2-40B4-BE49-F238E27FC236}">
                <a16:creationId xmlns:a16="http://schemas.microsoft.com/office/drawing/2014/main" id="{C5B17F68-E097-6C69-EFE9-E56047A0C5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a:extLst>
              <a:ext uri="{FF2B5EF4-FFF2-40B4-BE49-F238E27FC236}">
                <a16:creationId xmlns:a16="http://schemas.microsoft.com/office/drawing/2014/main" id="{C1DC2EB4-4690-629C-C981-2B4EBD183A76}"/>
              </a:ext>
            </a:extLst>
          </p:cNvPr>
          <p:cNvSpPr>
            <a:spLocks noGrp="1"/>
          </p:cNvSpPr>
          <p:nvPr>
            <p:ph type="body" sz="half" idx="2"/>
          </p:nvPr>
        </p:nvSpPr>
        <p:spPr>
          <a:xfrm>
            <a:off x="839788" y="2641600"/>
            <a:ext cx="3932237" cy="3227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Tree>
    <p:extLst>
      <p:ext uri="{BB962C8B-B14F-4D97-AF65-F5344CB8AC3E}">
        <p14:creationId xmlns:p14="http://schemas.microsoft.com/office/powerpoint/2010/main" val="2809512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D9F019-85F0-9CF8-791A-2023701AA596}"/>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B02E578F-161A-AE12-0369-CDD9C2888008}"/>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Tree>
    <p:extLst>
      <p:ext uri="{BB962C8B-B14F-4D97-AF65-F5344CB8AC3E}">
        <p14:creationId xmlns:p14="http://schemas.microsoft.com/office/powerpoint/2010/main" val="924220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DC7A3E3-0318-B7C0-A5F6-1E3FA6AFA1E5}"/>
              </a:ext>
            </a:extLst>
          </p:cNvPr>
          <p:cNvSpPr>
            <a:spLocks noGrp="1"/>
          </p:cNvSpPr>
          <p:nvPr>
            <p:ph type="title"/>
          </p:nvPr>
        </p:nvSpPr>
        <p:spPr>
          <a:xfrm>
            <a:off x="838200" y="929570"/>
            <a:ext cx="10515600" cy="1325563"/>
          </a:xfrm>
          <a:prstGeom prst="rect">
            <a:avLst/>
          </a:prstGeom>
        </p:spPr>
        <p:txBody>
          <a:bodyPr vert="horz" lIns="91440" tIns="45720" rIns="91440" bIns="45720" rtlCol="0" anchor="ctr">
            <a:normAutofit/>
          </a:bodyPr>
          <a:lstStyle/>
          <a:p>
            <a:r>
              <a:rPr lang="it-IT" dirty="0"/>
              <a:t>Fare clic per modificare lo stile del titolo dello schema</a:t>
            </a:r>
            <a:endParaRPr lang="en-GB" dirty="0"/>
          </a:p>
        </p:txBody>
      </p:sp>
      <p:sp>
        <p:nvSpPr>
          <p:cNvPr id="3" name="Segnaposto testo 2">
            <a:extLst>
              <a:ext uri="{FF2B5EF4-FFF2-40B4-BE49-F238E27FC236}">
                <a16:creationId xmlns:a16="http://schemas.microsoft.com/office/drawing/2014/main" id="{83BEC1F2-7D93-C8A5-FA1F-DE6384CFBA97}"/>
              </a:ext>
            </a:extLst>
          </p:cNvPr>
          <p:cNvSpPr>
            <a:spLocks noGrp="1"/>
          </p:cNvSpPr>
          <p:nvPr>
            <p:ph type="body" idx="1"/>
          </p:nvPr>
        </p:nvSpPr>
        <p:spPr>
          <a:xfrm>
            <a:off x="838200" y="2336799"/>
            <a:ext cx="10515600" cy="3499557"/>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GB" dirty="0"/>
          </a:p>
        </p:txBody>
      </p:sp>
    </p:spTree>
    <p:extLst>
      <p:ext uri="{BB962C8B-B14F-4D97-AF65-F5344CB8AC3E}">
        <p14:creationId xmlns:p14="http://schemas.microsoft.com/office/powerpoint/2010/main" val="405605068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1.wdp"/><Relationship Id="rId9" Type="http://schemas.microsoft.com/office/2007/relationships/diagramDrawing" Target="../diagrams/drawing1.xml"/></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forms.office.com/e/ebCnRY83eQ" TargetMode="Externa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BDD8C-C155-77DF-5A60-E3FE0DE3BD42}"/>
            </a:ext>
          </a:extLst>
        </p:cNvPr>
        <p:cNvGrpSpPr/>
        <p:nvPr/>
      </p:nvGrpSpPr>
      <p:grpSpPr>
        <a:xfrm>
          <a:off x="0" y="0"/>
          <a:ext cx="0" cy="0"/>
          <a:chOff x="0" y="0"/>
          <a:chExt cx="0" cy="0"/>
        </a:xfrm>
      </p:grpSpPr>
      <p:sp>
        <p:nvSpPr>
          <p:cNvPr id="3" name="TextBox 9">
            <a:extLst>
              <a:ext uri="{FF2B5EF4-FFF2-40B4-BE49-F238E27FC236}">
                <a16:creationId xmlns:a16="http://schemas.microsoft.com/office/drawing/2014/main" id="{FF7AC441-F641-8C59-DD59-96B8FCA51F06}"/>
              </a:ext>
            </a:extLst>
          </p:cNvPr>
          <p:cNvSpPr txBox="1"/>
          <p:nvPr/>
        </p:nvSpPr>
        <p:spPr>
          <a:xfrm>
            <a:off x="3471323" y="1514230"/>
            <a:ext cx="8079029" cy="5232202"/>
          </a:xfrm>
          <a:prstGeom prst="rect">
            <a:avLst/>
          </a:prstGeom>
          <a:noFill/>
        </p:spPr>
        <p:txBody>
          <a:bodyPr wrap="square" rtlCol="0">
            <a:spAutoFit/>
          </a:bodyPr>
          <a:lstStyle/>
          <a:p>
            <a:pPr marL="133350" marR="0" lvl="0" algn="just" defTabSz="914400" rtl="0" eaLnBrk="1" fontAlgn="auto" latinLnBrk="0" hangingPunct="1">
              <a:lnSpc>
                <a:spcPct val="100000"/>
              </a:lnSpc>
              <a:spcBef>
                <a:spcPts val="1200"/>
              </a:spcBef>
              <a:spcAft>
                <a:spcPts val="0"/>
              </a:spcAft>
              <a:buClr>
                <a:prstClr val="black"/>
              </a:buClr>
              <a:buSzTx/>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Contributing to EPOS by</a:t>
            </a:r>
          </a:p>
          <a:p>
            <a:pPr marL="1047750" lvl="1" indent="-457200" algn="just">
              <a:spcBef>
                <a:spcPts val="1200"/>
              </a:spcBef>
              <a:buClr>
                <a:prstClr val="black"/>
              </a:buClr>
              <a:buFont typeface="Wingdings" panose="05000000000000000000" pitchFamily="2" charset="2"/>
              <a:buChar char="§"/>
            </a:pPr>
            <a:r>
              <a:rPr lang="en-US" sz="2200" dirty="0">
                <a:solidFill>
                  <a:schemeClr val="accent6">
                    <a:lumMod val="75000"/>
                  </a:schemeClr>
                </a:solidFill>
                <a:latin typeface="Calibri" panose="020F0502020204030204" pitchFamily="34" charset="0"/>
                <a:cs typeface="Calibri" panose="020F0502020204030204" pitchFamily="34" charset="0"/>
              </a:rPr>
              <a:t>Increasing </a:t>
            </a:r>
            <a:r>
              <a:rPr lang="en-US" sz="2400" b="1" dirty="0">
                <a:solidFill>
                  <a:schemeClr val="accent6">
                    <a:lumMod val="75000"/>
                  </a:schemeClr>
                </a:solidFill>
                <a:latin typeface="Calibri" panose="020F0502020204030204" pitchFamily="34" charset="0"/>
                <a:cs typeface="Calibri" panose="020F0502020204030204" pitchFamily="34" charset="0"/>
              </a:rPr>
              <a:t>data quantity</a:t>
            </a:r>
            <a:r>
              <a:rPr lang="en-US" sz="2200" b="1" dirty="0">
                <a:solidFill>
                  <a:schemeClr val="accent6">
                    <a:lumMod val="75000"/>
                  </a:schemeClr>
                </a:solidFill>
                <a:latin typeface="Calibri" panose="020F0502020204030204" pitchFamily="34" charset="0"/>
                <a:cs typeface="Calibri" panose="020F0502020204030204" pitchFamily="34" charset="0"/>
              </a:rPr>
              <a:t>, </a:t>
            </a:r>
            <a:r>
              <a:rPr lang="en-US" sz="2400" b="1" dirty="0">
                <a:solidFill>
                  <a:schemeClr val="accent6">
                    <a:lumMod val="75000"/>
                  </a:schemeClr>
                </a:solidFill>
                <a:latin typeface="Calibri" panose="020F0502020204030204" pitchFamily="34" charset="0"/>
                <a:cs typeface="Calibri" panose="020F0502020204030204" pitchFamily="34" charset="0"/>
              </a:rPr>
              <a:t>coverage, FAIRNESS</a:t>
            </a:r>
          </a:p>
          <a:p>
            <a:pPr marL="1047750" lvl="1" indent="-457200" algn="just">
              <a:spcBef>
                <a:spcPts val="1200"/>
              </a:spcBef>
              <a:buClr>
                <a:prstClr val="black"/>
              </a:buClr>
              <a:buFont typeface="Wingdings" panose="05000000000000000000" pitchFamily="2" charset="2"/>
              <a:buChar char="§"/>
            </a:pPr>
            <a:r>
              <a:rPr lang="en-US" sz="2200" dirty="0">
                <a:solidFill>
                  <a:schemeClr val="accent6">
                    <a:lumMod val="75000"/>
                  </a:schemeClr>
                </a:solidFill>
                <a:latin typeface="Calibri" panose="020F0502020204030204" pitchFamily="34" charset="0"/>
                <a:cs typeface="Calibri" panose="020F0502020204030204" pitchFamily="34" charset="0"/>
              </a:rPr>
              <a:t>Exposing </a:t>
            </a:r>
            <a:r>
              <a:rPr lang="en-US" sz="2400" b="1" dirty="0">
                <a:solidFill>
                  <a:schemeClr val="accent6">
                    <a:lumMod val="75000"/>
                  </a:schemeClr>
                </a:solidFill>
                <a:latin typeface="Calibri" panose="020F0502020204030204" pitchFamily="34" charset="0"/>
                <a:cs typeface="Calibri" panose="020F0502020204030204" pitchFamily="34" charset="0"/>
              </a:rPr>
              <a:t>new data </a:t>
            </a:r>
            <a:r>
              <a:rPr lang="en-US" sz="2200" dirty="0">
                <a:solidFill>
                  <a:schemeClr val="accent6">
                    <a:lumMod val="75000"/>
                  </a:schemeClr>
                </a:solidFill>
                <a:latin typeface="Calibri" panose="020F0502020204030204" pitchFamily="34" charset="0"/>
                <a:cs typeface="Calibri" panose="020F0502020204030204" pitchFamily="34" charset="0"/>
              </a:rPr>
              <a:t>and products through </a:t>
            </a:r>
            <a:r>
              <a:rPr lang="en-US" sz="2400" b="1" dirty="0">
                <a:solidFill>
                  <a:schemeClr val="accent6">
                    <a:lumMod val="75000"/>
                  </a:schemeClr>
                </a:solidFill>
                <a:latin typeface="Calibri" panose="020F0502020204030204" pitchFamily="34" charset="0"/>
                <a:cs typeface="Calibri" panose="020F0502020204030204" pitchFamily="34" charset="0"/>
              </a:rPr>
              <a:t>new services</a:t>
            </a:r>
          </a:p>
          <a:p>
            <a:pPr marL="1047750" lvl="1" indent="-457200" algn="just">
              <a:spcBef>
                <a:spcPts val="1200"/>
              </a:spcBef>
              <a:buClr>
                <a:prstClr val="black"/>
              </a:buClr>
              <a:buFont typeface="Wingdings" panose="05000000000000000000" pitchFamily="2" charset="2"/>
              <a:buChar char="§"/>
            </a:pPr>
            <a:r>
              <a:rPr lang="en-US" sz="2200" dirty="0">
                <a:solidFill>
                  <a:schemeClr val="accent6">
                    <a:lumMod val="75000"/>
                  </a:schemeClr>
                </a:solidFill>
                <a:latin typeface="Calibri" panose="020F0502020204030204" pitchFamily="34" charset="0"/>
                <a:cs typeface="Calibri" panose="020F0502020204030204" pitchFamily="34" charset="0"/>
              </a:rPr>
              <a:t>Integrating scripts (JN) to foster </a:t>
            </a:r>
            <a:r>
              <a:rPr lang="en-US" sz="2400" b="1" dirty="0">
                <a:solidFill>
                  <a:schemeClr val="accent6">
                    <a:lumMod val="75000"/>
                  </a:schemeClr>
                </a:solidFill>
                <a:latin typeface="Calibri" panose="020F0502020204030204" pitchFamily="34" charset="0"/>
                <a:cs typeface="Calibri" panose="020F0502020204030204" pitchFamily="34" charset="0"/>
              </a:rPr>
              <a:t>data retrieval </a:t>
            </a:r>
            <a:r>
              <a:rPr lang="en-US" sz="2200" dirty="0">
                <a:solidFill>
                  <a:schemeClr val="accent6">
                    <a:lumMod val="75000"/>
                  </a:schemeClr>
                </a:solidFill>
                <a:latin typeface="Calibri" panose="020F0502020204030204" pitchFamily="34" charset="0"/>
                <a:cs typeface="Calibri" panose="020F0502020204030204" pitchFamily="34" charset="0"/>
              </a:rPr>
              <a:t>and usage</a:t>
            </a:r>
          </a:p>
          <a:p>
            <a:pPr marL="1047750" lvl="1" indent="-457200" algn="just">
              <a:spcBef>
                <a:spcPts val="1200"/>
              </a:spcBef>
              <a:buClr>
                <a:prstClr val="black"/>
              </a:buClr>
              <a:buFont typeface="Wingdings" panose="05000000000000000000" pitchFamily="2" charset="2"/>
              <a:buChar char="§"/>
            </a:pPr>
            <a:r>
              <a:rPr lang="en-US" sz="2200" dirty="0">
                <a:solidFill>
                  <a:schemeClr val="accent2">
                    <a:lumMod val="75000"/>
                  </a:schemeClr>
                </a:solidFill>
                <a:latin typeface="Calibri" panose="020F0502020204030204" pitchFamily="34" charset="0"/>
                <a:cs typeface="Calibri" panose="020F0502020204030204" pitchFamily="34" charset="0"/>
              </a:rPr>
              <a:t>Contributing to roadmaps for </a:t>
            </a:r>
            <a:r>
              <a:rPr lang="en-US" sz="2400" b="1" dirty="0">
                <a:solidFill>
                  <a:schemeClr val="accent2">
                    <a:lumMod val="75000"/>
                  </a:schemeClr>
                </a:solidFill>
                <a:latin typeface="Calibri" panose="020F0502020204030204" pitchFamily="34" charset="0"/>
                <a:cs typeface="Calibri" panose="020F0502020204030204" pitchFamily="34" charset="0"/>
              </a:rPr>
              <a:t>new transformative DDSS </a:t>
            </a:r>
            <a:r>
              <a:rPr lang="en-US" sz="2200" dirty="0">
                <a:solidFill>
                  <a:schemeClr val="accent2">
                    <a:lumMod val="75000"/>
                  </a:schemeClr>
                </a:solidFill>
                <a:latin typeface="Calibri" panose="020F0502020204030204" pitchFamily="34" charset="0"/>
                <a:cs typeface="Calibri" panose="020F0502020204030204" pitchFamily="34" charset="0"/>
              </a:rPr>
              <a:t>(software, SDL, DAS data, TNA)</a:t>
            </a:r>
          </a:p>
          <a:p>
            <a:pPr marL="1047750" lvl="1" indent="-457200" algn="just">
              <a:spcBef>
                <a:spcPts val="1200"/>
              </a:spcBef>
              <a:buClr>
                <a:prstClr val="black"/>
              </a:buClr>
              <a:buFont typeface="Wingdings" panose="05000000000000000000" pitchFamily="2" charset="2"/>
              <a:buChar char="§"/>
            </a:pPr>
            <a:r>
              <a:rPr lang="en-US" sz="2200" dirty="0">
                <a:solidFill>
                  <a:schemeClr val="accent2">
                    <a:lumMod val="75000"/>
                  </a:schemeClr>
                </a:solidFill>
                <a:latin typeface="Calibri" panose="020F0502020204030204" pitchFamily="34" charset="0"/>
                <a:cs typeface="Calibri" panose="020F0502020204030204" pitchFamily="34" charset="0"/>
              </a:rPr>
              <a:t>Enlarging Earth Science community – with </a:t>
            </a:r>
            <a:r>
              <a:rPr lang="en-US" sz="2400" b="1" dirty="0">
                <a:solidFill>
                  <a:schemeClr val="accent2">
                    <a:lumMod val="75000"/>
                  </a:schemeClr>
                </a:solidFill>
                <a:latin typeface="Calibri" panose="020F0502020204030204" pitchFamily="34" charset="0"/>
                <a:cs typeface="Calibri" panose="020F0502020204030204" pitchFamily="34" charset="0"/>
              </a:rPr>
              <a:t>new actors </a:t>
            </a:r>
            <a:r>
              <a:rPr lang="en-US" sz="2200" dirty="0">
                <a:solidFill>
                  <a:schemeClr val="accent2">
                    <a:lumMod val="75000"/>
                  </a:schemeClr>
                </a:solidFill>
                <a:latin typeface="Calibri" panose="020F0502020204030204" pitchFamily="34" charset="0"/>
                <a:cs typeface="Calibri" panose="020F0502020204030204" pitchFamily="34" charset="0"/>
              </a:rPr>
              <a:t>and potentially </a:t>
            </a:r>
            <a:r>
              <a:rPr lang="en-US" sz="2400" b="1" dirty="0">
                <a:solidFill>
                  <a:schemeClr val="accent2">
                    <a:lumMod val="75000"/>
                  </a:schemeClr>
                </a:solidFill>
                <a:latin typeface="Calibri" panose="020F0502020204030204" pitchFamily="34" charset="0"/>
                <a:cs typeface="Calibri" panose="020F0502020204030204" pitchFamily="34" charset="0"/>
              </a:rPr>
              <a:t>new communities</a:t>
            </a:r>
            <a:r>
              <a:rPr lang="en-US" sz="2200" dirty="0">
                <a:solidFill>
                  <a:schemeClr val="accent2">
                    <a:lumMod val="75000"/>
                  </a:schemeClr>
                </a:solidFill>
                <a:latin typeface="Calibri" panose="020F0502020204030204" pitchFamily="34" charset="0"/>
                <a:cs typeface="Calibri" panose="020F0502020204030204" pitchFamily="34" charset="0"/>
              </a:rPr>
              <a:t>. </a:t>
            </a:r>
          </a:p>
          <a:p>
            <a:pPr marL="1047750" lvl="1" indent="-457200" algn="just">
              <a:spcBef>
                <a:spcPts val="1200"/>
              </a:spcBef>
              <a:buClr>
                <a:prstClr val="black"/>
              </a:buClr>
              <a:buFont typeface="Wingdings" panose="05000000000000000000" pitchFamily="2" charset="2"/>
              <a:buChar char="§"/>
            </a:pPr>
            <a:r>
              <a:rPr lang="en-US" sz="2400" b="1" dirty="0">
                <a:solidFill>
                  <a:schemeClr val="tx2">
                    <a:lumMod val="75000"/>
                  </a:schemeClr>
                </a:solidFill>
                <a:latin typeface="Calibri" panose="020F0502020204030204" pitchFamily="34" charset="0"/>
                <a:cs typeface="Calibri" panose="020F0502020204030204" pitchFamily="34" charset="0"/>
              </a:rPr>
              <a:t>Cross-TCS</a:t>
            </a:r>
            <a:r>
              <a:rPr lang="en-US" sz="2200" dirty="0">
                <a:solidFill>
                  <a:schemeClr val="tx2">
                    <a:lumMod val="75000"/>
                  </a:schemeClr>
                </a:solidFill>
                <a:latin typeface="Calibri" panose="020F0502020204030204" pitchFamily="34" charset="0"/>
                <a:cs typeface="Calibri" panose="020F0502020204030204" pitchFamily="34" charset="0"/>
              </a:rPr>
              <a:t> activities (SRA, projects)</a:t>
            </a:r>
          </a:p>
          <a:p>
            <a:pPr marL="1047750" lvl="1" indent="-457200" algn="just">
              <a:spcBef>
                <a:spcPts val="1200"/>
              </a:spcBef>
              <a:buClr>
                <a:prstClr val="black"/>
              </a:buClr>
              <a:buFont typeface="Wingdings" panose="05000000000000000000" pitchFamily="2" charset="2"/>
              <a:buChar char="q"/>
            </a:pPr>
            <a:endParaRPr lang="en-US" sz="2200" dirty="0">
              <a:solidFill>
                <a:prstClr val="black"/>
              </a:solidFill>
              <a:latin typeface="Calibri" panose="020F0502020204030204" pitchFamily="34" charset="0"/>
              <a:cs typeface="Calibri" panose="020F0502020204030204" pitchFamily="34" charset="0"/>
            </a:endParaRPr>
          </a:p>
          <a:p>
            <a:pPr marL="590550" lvl="1" algn="just">
              <a:spcBef>
                <a:spcPts val="1200"/>
              </a:spcBef>
              <a:buClr>
                <a:prstClr val="black"/>
              </a:buClr>
            </a:pPr>
            <a:endParaRPr kumimoji="0" lang="en-US" sz="2200" b="1" i="0" u="none" strike="noStrike" kern="1200" cap="none" spc="0" normalizeH="0" baseline="0" noProof="0" dirty="0">
              <a:ln>
                <a:noFill/>
              </a:ln>
              <a:solidFill>
                <a:srgbClr val="477D8F"/>
              </a:solidFill>
              <a:effectLst/>
              <a:uLnTx/>
              <a:uFillTx/>
              <a:latin typeface="Calibri"/>
              <a:ea typeface="Calibri"/>
              <a:cs typeface="Calibri"/>
            </a:endParaRPr>
          </a:p>
        </p:txBody>
      </p:sp>
      <p:pic>
        <p:nvPicPr>
          <p:cNvPr id="4" name="Immagine 3">
            <a:extLst>
              <a:ext uri="{FF2B5EF4-FFF2-40B4-BE49-F238E27FC236}">
                <a16:creationId xmlns:a16="http://schemas.microsoft.com/office/drawing/2014/main" id="{33C50BF5-892B-3466-B74A-45010EA6FA4D}"/>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tretch>
            <a:fillRect/>
          </a:stretch>
        </p:blipFill>
        <p:spPr>
          <a:xfrm>
            <a:off x="480333" y="931045"/>
            <a:ext cx="2843733" cy="3212963"/>
          </a:xfrm>
          <a:prstGeom prst="rect">
            <a:avLst/>
          </a:prstGeom>
        </p:spPr>
      </p:pic>
      <p:sp>
        <p:nvSpPr>
          <p:cNvPr id="5" name="Google Shape;243;p13">
            <a:extLst>
              <a:ext uri="{FF2B5EF4-FFF2-40B4-BE49-F238E27FC236}">
                <a16:creationId xmlns:a16="http://schemas.microsoft.com/office/drawing/2014/main" id="{56B22E96-2C6F-05DC-CBF6-316B1A53E213}"/>
              </a:ext>
            </a:extLst>
          </p:cNvPr>
          <p:cNvSpPr txBox="1">
            <a:spLocks/>
          </p:cNvSpPr>
          <p:nvPr/>
        </p:nvSpPr>
        <p:spPr>
          <a:xfrm>
            <a:off x="2933934" y="661036"/>
            <a:ext cx="7954719" cy="42659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6350" marR="0" lvl="0" indent="4763" algn="ctr" defTabSz="914400" rtl="0" eaLnBrk="1" fontAlgn="auto" latinLnBrk="0" hangingPunct="1">
              <a:lnSpc>
                <a:spcPct val="100000"/>
              </a:lnSpc>
              <a:spcBef>
                <a:spcPct val="0"/>
              </a:spcBef>
              <a:spcAft>
                <a:spcPts val="0"/>
              </a:spcAft>
              <a:buClr>
                <a:srgbClr val="000000"/>
              </a:buClr>
              <a:buSzPts val="2000"/>
              <a:buFont typeface="Arial"/>
              <a:buNone/>
              <a:tabLst/>
              <a:defRPr/>
            </a:pPr>
            <a:r>
              <a:rPr kumimoji="0" lang="en-US" sz="2800" b="1" i="0" u="none" strike="noStrike" kern="1200" cap="none" spc="0" normalizeH="0" baseline="0" noProof="0" dirty="0">
                <a:ln>
                  <a:noFill/>
                </a:ln>
                <a:solidFill>
                  <a:prstClr val="black"/>
                </a:solidFill>
                <a:effectLst/>
                <a:uLnTx/>
                <a:uFillTx/>
                <a:sym typeface="Arial"/>
              </a:rPr>
              <a:t>Perspectives	 	TCS</a:t>
            </a:r>
          </a:p>
        </p:txBody>
      </p:sp>
      <p:sp>
        <p:nvSpPr>
          <p:cNvPr id="6" name="CasellaDiTesto 5">
            <a:extLst>
              <a:ext uri="{FF2B5EF4-FFF2-40B4-BE49-F238E27FC236}">
                <a16:creationId xmlns:a16="http://schemas.microsoft.com/office/drawing/2014/main" id="{835789CB-00EB-68DE-FCA9-E65D84F60060}"/>
              </a:ext>
            </a:extLst>
          </p:cNvPr>
          <p:cNvSpPr txBox="1"/>
          <p:nvPr/>
        </p:nvSpPr>
        <p:spPr>
          <a:xfrm>
            <a:off x="7278736" y="407825"/>
            <a:ext cx="612873" cy="523220"/>
          </a:xfrm>
          <a:prstGeom prst="rect">
            <a:avLst/>
          </a:prstGeom>
          <a:noFill/>
        </p:spPr>
        <p:txBody>
          <a:bodyPr wrap="square">
            <a:spAutoFit/>
          </a:bodyPr>
          <a:lstStyle/>
          <a:p>
            <a:r>
              <a:rPr kumimoji="0" lang="en-US" sz="2800" b="1" i="0" u="none" strike="noStrike" kern="1200" cap="none" spc="0" normalizeH="0" baseline="0" noProof="0" dirty="0">
                <a:ln>
                  <a:noFill/>
                </a:ln>
                <a:solidFill>
                  <a:srgbClr val="FF0000"/>
                </a:solidFill>
                <a:effectLst/>
                <a:uLnTx/>
                <a:uFillTx/>
                <a:latin typeface="Calibri" panose="020F0502020204030204"/>
                <a:ea typeface="Calibri"/>
                <a:cs typeface="Calibri"/>
                <a:sym typeface="Arial"/>
              </a:rPr>
              <a:t>for</a:t>
            </a:r>
            <a:endParaRPr lang="it-IT" sz="2800" dirty="0">
              <a:solidFill>
                <a:srgbClr val="FF0000"/>
              </a:solidFill>
            </a:endParaRPr>
          </a:p>
        </p:txBody>
      </p:sp>
      <p:sp>
        <p:nvSpPr>
          <p:cNvPr id="7" name="CasellaDiTesto 6">
            <a:extLst>
              <a:ext uri="{FF2B5EF4-FFF2-40B4-BE49-F238E27FC236}">
                <a16:creationId xmlns:a16="http://schemas.microsoft.com/office/drawing/2014/main" id="{F2C70977-F696-DF49-7FC9-3E03B6EAAE76}"/>
              </a:ext>
            </a:extLst>
          </p:cNvPr>
          <p:cNvSpPr txBox="1"/>
          <p:nvPr/>
        </p:nvSpPr>
        <p:spPr>
          <a:xfrm>
            <a:off x="7120258" y="826023"/>
            <a:ext cx="929829" cy="523220"/>
          </a:xfrm>
          <a:prstGeom prst="rect">
            <a:avLst/>
          </a:prstGeom>
          <a:noFill/>
        </p:spPr>
        <p:txBody>
          <a:bodyPr wrap="square">
            <a:spAutoFit/>
          </a:bodyPr>
          <a:lstStyle/>
          <a:p>
            <a:r>
              <a:rPr kumimoji="0" lang="en-US" sz="2800" b="1" i="0" u="none" strike="noStrike" kern="1200" cap="none" spc="0" normalizeH="0" baseline="0" noProof="0" dirty="0">
                <a:ln>
                  <a:noFill/>
                </a:ln>
                <a:solidFill>
                  <a:srgbClr val="00B0F0"/>
                </a:solidFill>
                <a:effectLst/>
                <a:uLnTx/>
                <a:uFillTx/>
                <a:latin typeface="Calibri" panose="020F0502020204030204"/>
                <a:ea typeface="Calibri"/>
                <a:cs typeface="Calibri"/>
                <a:sym typeface="Arial"/>
              </a:rPr>
              <a:t>from</a:t>
            </a:r>
            <a:endParaRPr lang="it-IT" sz="2800" dirty="0">
              <a:solidFill>
                <a:srgbClr val="00B0F0"/>
              </a:solidFill>
            </a:endParaRPr>
          </a:p>
        </p:txBody>
      </p:sp>
      <p:sp>
        <p:nvSpPr>
          <p:cNvPr id="9" name="Freccia circolare a destra 8">
            <a:extLst>
              <a:ext uri="{FF2B5EF4-FFF2-40B4-BE49-F238E27FC236}">
                <a16:creationId xmlns:a16="http://schemas.microsoft.com/office/drawing/2014/main" id="{D99F1D6B-0667-7D75-51C5-093A426A2C86}"/>
              </a:ext>
            </a:extLst>
          </p:cNvPr>
          <p:cNvSpPr/>
          <p:nvPr/>
        </p:nvSpPr>
        <p:spPr>
          <a:xfrm>
            <a:off x="6823643" y="689086"/>
            <a:ext cx="307836" cy="493161"/>
          </a:xfrm>
          <a:prstGeom prst="curvedRightArrow">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0" name="Freccia circolare a destra 9">
            <a:extLst>
              <a:ext uri="{FF2B5EF4-FFF2-40B4-BE49-F238E27FC236}">
                <a16:creationId xmlns:a16="http://schemas.microsoft.com/office/drawing/2014/main" id="{9C37555C-792E-6DC1-A508-CEB8A48E392B}"/>
              </a:ext>
            </a:extLst>
          </p:cNvPr>
          <p:cNvSpPr/>
          <p:nvPr/>
        </p:nvSpPr>
        <p:spPr>
          <a:xfrm rot="10800000">
            <a:off x="8038866" y="661036"/>
            <a:ext cx="307836" cy="493161"/>
          </a:xfrm>
          <a:prstGeom prst="curvedRightArrow">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graphicFrame>
        <p:nvGraphicFramePr>
          <p:cNvPr id="11" name="Diagramma 10">
            <a:extLst>
              <a:ext uri="{FF2B5EF4-FFF2-40B4-BE49-F238E27FC236}">
                <a16:creationId xmlns:a16="http://schemas.microsoft.com/office/drawing/2014/main" id="{2A40E4F4-4677-26F1-7F70-3A701499FF81}"/>
              </a:ext>
            </a:extLst>
          </p:cNvPr>
          <p:cNvGraphicFramePr/>
          <p:nvPr>
            <p:extLst>
              <p:ext uri="{D42A27DB-BD31-4B8C-83A1-F6EECF244321}">
                <p14:modId xmlns:p14="http://schemas.microsoft.com/office/powerpoint/2010/main" val="1373103567"/>
              </p:ext>
            </p:extLst>
          </p:nvPr>
        </p:nvGraphicFramePr>
        <p:xfrm>
          <a:off x="0" y="3688183"/>
          <a:ext cx="3568465" cy="250878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27620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2886F-616A-6A69-2682-A6C5EC666C25}"/>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4BE125E-6DC2-37E5-1729-4ACD1E5D747E}"/>
              </a:ext>
            </a:extLst>
          </p:cNvPr>
          <p:cNvSpPr>
            <a:spLocks noGrp="1"/>
          </p:cNvSpPr>
          <p:nvPr>
            <p:ph type="title"/>
          </p:nvPr>
        </p:nvSpPr>
        <p:spPr>
          <a:xfrm>
            <a:off x="658813" y="421128"/>
            <a:ext cx="10837862" cy="1325563"/>
          </a:xfrm>
        </p:spPr>
        <p:txBody>
          <a:bodyPr vert="horz" lIns="91440" tIns="45720" rIns="91440" bIns="45720" rtlCol="0" anchor="ctr">
            <a:normAutofit/>
          </a:bodyPr>
          <a:lstStyle/>
          <a:p>
            <a:pPr algn="ctr"/>
            <a:r>
              <a:rPr lang="en-GB" sz="3200" b="1" dirty="0">
                <a:solidFill>
                  <a:srgbClr val="A16368"/>
                </a:solidFill>
                <a:latin typeface="+mn-lt"/>
              </a:rPr>
              <a:t>Code </a:t>
            </a:r>
            <a:r>
              <a:rPr lang="en-GB" sz="3200" b="1" dirty="0" err="1">
                <a:solidFill>
                  <a:srgbClr val="A16368"/>
                </a:solidFill>
                <a:latin typeface="+mn-lt"/>
              </a:rPr>
              <a:t>Color</a:t>
            </a:r>
            <a:endParaRPr lang="en-GB" sz="2800" b="1" dirty="0">
              <a:latin typeface="+mn-lt"/>
            </a:endParaRPr>
          </a:p>
        </p:txBody>
      </p:sp>
      <p:grpSp>
        <p:nvGrpSpPr>
          <p:cNvPr id="27" name="Group 26">
            <a:extLst>
              <a:ext uri="{FF2B5EF4-FFF2-40B4-BE49-F238E27FC236}">
                <a16:creationId xmlns:a16="http://schemas.microsoft.com/office/drawing/2014/main" id="{363AF236-7AED-7505-A640-74A7C0DBA13E}"/>
              </a:ext>
            </a:extLst>
          </p:cNvPr>
          <p:cNvGrpSpPr>
            <a:grpSpLocks noChangeAspect="1"/>
          </p:cNvGrpSpPr>
          <p:nvPr/>
        </p:nvGrpSpPr>
        <p:grpSpPr>
          <a:xfrm>
            <a:off x="2405600" y="2707900"/>
            <a:ext cx="648000" cy="648000"/>
            <a:chOff x="3959403" y="2700754"/>
            <a:chExt cx="407422" cy="407422"/>
          </a:xfrm>
        </p:grpSpPr>
        <p:sp>
          <p:nvSpPr>
            <p:cNvPr id="28" name="Oval 27">
              <a:extLst>
                <a:ext uri="{FF2B5EF4-FFF2-40B4-BE49-F238E27FC236}">
                  <a16:creationId xmlns:a16="http://schemas.microsoft.com/office/drawing/2014/main" id="{EFD74EDB-45AE-DFB2-6FE2-069B5A0D0B87}"/>
                </a:ext>
              </a:extLst>
            </p:cNvPr>
            <p:cNvSpPr/>
            <p:nvPr/>
          </p:nvSpPr>
          <p:spPr>
            <a:xfrm>
              <a:off x="3959403" y="2700754"/>
              <a:ext cx="407422" cy="407422"/>
            </a:xfrm>
            <a:prstGeom prst="ellipse">
              <a:avLst/>
            </a:prstGeom>
            <a:solidFill>
              <a:schemeClr val="accent4">
                <a:lumMod val="7500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Bent Arrow 28">
              <a:extLst>
                <a:ext uri="{FF2B5EF4-FFF2-40B4-BE49-F238E27FC236}">
                  <a16:creationId xmlns:a16="http://schemas.microsoft.com/office/drawing/2014/main" id="{EEA71776-4E58-8C9F-BD07-AB5661C946AA}"/>
                </a:ext>
              </a:extLst>
            </p:cNvPr>
            <p:cNvSpPr/>
            <p:nvPr/>
          </p:nvSpPr>
          <p:spPr>
            <a:xfrm>
              <a:off x="4010988" y="2748516"/>
              <a:ext cx="231403" cy="188258"/>
            </a:xfrm>
            <a:prstGeom prst="bentArrow">
              <a:avLst>
                <a:gd name="adj1" fmla="val 36568"/>
                <a:gd name="adj2" fmla="val 25000"/>
                <a:gd name="adj3" fmla="val 25000"/>
                <a:gd name="adj4" fmla="val 75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Bent Arrow 29">
              <a:extLst>
                <a:ext uri="{FF2B5EF4-FFF2-40B4-BE49-F238E27FC236}">
                  <a16:creationId xmlns:a16="http://schemas.microsoft.com/office/drawing/2014/main" id="{7EE2AF4B-8E11-704D-B16B-E5079988A187}"/>
                </a:ext>
              </a:extLst>
            </p:cNvPr>
            <p:cNvSpPr/>
            <p:nvPr/>
          </p:nvSpPr>
          <p:spPr>
            <a:xfrm rot="10800000">
              <a:off x="4081938" y="2869227"/>
              <a:ext cx="231403" cy="188258"/>
            </a:xfrm>
            <a:prstGeom prst="bentArrow">
              <a:avLst>
                <a:gd name="adj1" fmla="val 36568"/>
                <a:gd name="adj2" fmla="val 25000"/>
                <a:gd name="adj3" fmla="val 25000"/>
                <a:gd name="adj4" fmla="val 75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9" name="Group 38">
            <a:extLst>
              <a:ext uri="{FF2B5EF4-FFF2-40B4-BE49-F238E27FC236}">
                <a16:creationId xmlns:a16="http://schemas.microsoft.com/office/drawing/2014/main" id="{907FF369-B5B5-9DDD-073E-45310093C518}"/>
              </a:ext>
            </a:extLst>
          </p:cNvPr>
          <p:cNvGrpSpPr>
            <a:grpSpLocks noChangeAspect="1"/>
          </p:cNvGrpSpPr>
          <p:nvPr/>
        </p:nvGrpSpPr>
        <p:grpSpPr>
          <a:xfrm>
            <a:off x="2404192" y="3703911"/>
            <a:ext cx="648000" cy="648000"/>
            <a:chOff x="3959403" y="2700754"/>
            <a:chExt cx="407422" cy="407422"/>
          </a:xfrm>
        </p:grpSpPr>
        <p:sp>
          <p:nvSpPr>
            <p:cNvPr id="40" name="Oval 39">
              <a:extLst>
                <a:ext uri="{FF2B5EF4-FFF2-40B4-BE49-F238E27FC236}">
                  <a16:creationId xmlns:a16="http://schemas.microsoft.com/office/drawing/2014/main" id="{666457F2-8D38-041A-EBE8-5DE613A39904}"/>
                </a:ext>
              </a:extLst>
            </p:cNvPr>
            <p:cNvSpPr/>
            <p:nvPr/>
          </p:nvSpPr>
          <p:spPr>
            <a:xfrm>
              <a:off x="3959403" y="2700754"/>
              <a:ext cx="407422" cy="407422"/>
            </a:xfrm>
            <a:prstGeom prst="ellipse">
              <a:avLst/>
            </a:prstGeom>
            <a:solidFill>
              <a:srgbClr val="A70048"/>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Bent Arrow 40">
              <a:extLst>
                <a:ext uri="{FF2B5EF4-FFF2-40B4-BE49-F238E27FC236}">
                  <a16:creationId xmlns:a16="http://schemas.microsoft.com/office/drawing/2014/main" id="{DA0B36EF-623F-66C9-A71A-E27976920554}"/>
                </a:ext>
              </a:extLst>
            </p:cNvPr>
            <p:cNvSpPr/>
            <p:nvPr/>
          </p:nvSpPr>
          <p:spPr>
            <a:xfrm>
              <a:off x="4010988" y="2748516"/>
              <a:ext cx="231403" cy="188258"/>
            </a:xfrm>
            <a:prstGeom prst="bentArrow">
              <a:avLst>
                <a:gd name="adj1" fmla="val 36568"/>
                <a:gd name="adj2" fmla="val 25000"/>
                <a:gd name="adj3" fmla="val 25000"/>
                <a:gd name="adj4" fmla="val 75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Bent Arrow 41">
              <a:extLst>
                <a:ext uri="{FF2B5EF4-FFF2-40B4-BE49-F238E27FC236}">
                  <a16:creationId xmlns:a16="http://schemas.microsoft.com/office/drawing/2014/main" id="{853ECA13-2CD1-459D-15C7-F0C957B227BA}"/>
                </a:ext>
              </a:extLst>
            </p:cNvPr>
            <p:cNvSpPr/>
            <p:nvPr/>
          </p:nvSpPr>
          <p:spPr>
            <a:xfrm rot="10800000">
              <a:off x="4081938" y="2869227"/>
              <a:ext cx="231403" cy="188258"/>
            </a:xfrm>
            <a:prstGeom prst="bentArrow">
              <a:avLst>
                <a:gd name="adj1" fmla="val 36568"/>
                <a:gd name="adj2" fmla="val 25000"/>
                <a:gd name="adj3" fmla="val 25000"/>
                <a:gd name="adj4" fmla="val 75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4" name="Graphic 18" descr="Badge Tick1 with solid fill">
            <a:extLst>
              <a:ext uri="{FF2B5EF4-FFF2-40B4-BE49-F238E27FC236}">
                <a16:creationId xmlns:a16="http://schemas.microsoft.com/office/drawing/2014/main" id="{EC5612EB-8ED1-D5FC-DFA3-21845A4EA9E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330672" y="1627584"/>
            <a:ext cx="756000" cy="756000"/>
          </a:xfrm>
          <a:prstGeom prst="rect">
            <a:avLst/>
          </a:prstGeom>
        </p:spPr>
      </p:pic>
      <p:sp>
        <p:nvSpPr>
          <p:cNvPr id="16" name="Segnaposto contenuto 15">
            <a:extLst>
              <a:ext uri="{FF2B5EF4-FFF2-40B4-BE49-F238E27FC236}">
                <a16:creationId xmlns:a16="http://schemas.microsoft.com/office/drawing/2014/main" id="{9F111D09-36C3-3A6C-C74A-DBE71874A73E}"/>
              </a:ext>
            </a:extLst>
          </p:cNvPr>
          <p:cNvSpPr>
            <a:spLocks noGrp="1"/>
          </p:cNvSpPr>
          <p:nvPr>
            <p:ph idx="1"/>
          </p:nvPr>
        </p:nvSpPr>
        <p:spPr>
          <a:xfrm>
            <a:off x="3121152" y="1794066"/>
            <a:ext cx="6205280" cy="3648957"/>
          </a:xfrm>
        </p:spPr>
        <p:txBody>
          <a:bodyPr/>
          <a:lstStyle/>
          <a:p>
            <a:r>
              <a:rPr lang="en-GB" b="1" dirty="0"/>
              <a:t>Achieved</a:t>
            </a:r>
          </a:p>
          <a:p>
            <a:endParaRPr lang="en-GB" b="1" dirty="0"/>
          </a:p>
          <a:p>
            <a:r>
              <a:rPr lang="en-GB" b="1" dirty="0"/>
              <a:t>Ongoing, by design</a:t>
            </a:r>
          </a:p>
          <a:p>
            <a:endParaRPr lang="en-GB" b="1" dirty="0"/>
          </a:p>
          <a:p>
            <a:r>
              <a:rPr lang="en-GB" b="1" dirty="0"/>
              <a:t>Ongoing</a:t>
            </a:r>
          </a:p>
          <a:p>
            <a:endParaRPr lang="en-GB" b="1" dirty="0"/>
          </a:p>
          <a:p>
            <a:r>
              <a:rPr lang="en-GB" b="1" dirty="0"/>
              <a:t>Still a lot to do </a:t>
            </a:r>
          </a:p>
          <a:p>
            <a:endParaRPr lang="en-GB" b="1" dirty="0"/>
          </a:p>
          <a:p>
            <a:endParaRPr lang="en-GB" b="1" dirty="0"/>
          </a:p>
        </p:txBody>
      </p:sp>
      <p:grpSp>
        <p:nvGrpSpPr>
          <p:cNvPr id="17" name="Group 24">
            <a:extLst>
              <a:ext uri="{FF2B5EF4-FFF2-40B4-BE49-F238E27FC236}">
                <a16:creationId xmlns:a16="http://schemas.microsoft.com/office/drawing/2014/main" id="{80E78FDB-B000-1942-E882-80E97F1E6017}"/>
              </a:ext>
            </a:extLst>
          </p:cNvPr>
          <p:cNvGrpSpPr>
            <a:grpSpLocks noChangeAspect="1"/>
          </p:cNvGrpSpPr>
          <p:nvPr/>
        </p:nvGrpSpPr>
        <p:grpSpPr>
          <a:xfrm>
            <a:off x="2422192" y="4749807"/>
            <a:ext cx="612000" cy="612000"/>
            <a:chOff x="10710244" y="2700754"/>
            <a:chExt cx="407422" cy="407422"/>
          </a:xfrm>
        </p:grpSpPr>
        <p:sp>
          <p:nvSpPr>
            <p:cNvPr id="19" name="Oval 20">
              <a:extLst>
                <a:ext uri="{FF2B5EF4-FFF2-40B4-BE49-F238E27FC236}">
                  <a16:creationId xmlns:a16="http://schemas.microsoft.com/office/drawing/2014/main" id="{DFB825BD-17FB-4C83-9D0D-57414793C40F}"/>
                </a:ext>
              </a:extLst>
            </p:cNvPr>
            <p:cNvSpPr/>
            <p:nvPr/>
          </p:nvSpPr>
          <p:spPr>
            <a:xfrm>
              <a:off x="10710244" y="2700754"/>
              <a:ext cx="407422" cy="407422"/>
            </a:xfrm>
            <a:prstGeom prst="ellipse">
              <a:avLst/>
            </a:prstGeom>
            <a:solidFill>
              <a:srgbClr val="C02344"/>
            </a:solidFill>
            <a:ln>
              <a:solidFill>
                <a:srgbClr val="C0234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 name="Graphic 23" descr="Pause with solid fill">
              <a:extLst>
                <a:ext uri="{FF2B5EF4-FFF2-40B4-BE49-F238E27FC236}">
                  <a16:creationId xmlns:a16="http://schemas.microsoft.com/office/drawing/2014/main" id="{29A4461E-0532-0D7F-FBEC-1BA5D514AA5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806645" y="2807254"/>
              <a:ext cx="215392" cy="215392"/>
            </a:xfrm>
            <a:prstGeom prst="rect">
              <a:avLst/>
            </a:prstGeom>
          </p:spPr>
        </p:pic>
      </p:grpSp>
    </p:spTree>
    <p:extLst>
      <p:ext uri="{BB962C8B-B14F-4D97-AF65-F5344CB8AC3E}">
        <p14:creationId xmlns:p14="http://schemas.microsoft.com/office/powerpoint/2010/main" val="298120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ECD80-16F9-DEF1-DED1-4ED54D706CF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029A8489-1BD9-6904-5FE0-4DC6F1E1CE2B}"/>
              </a:ext>
            </a:extLst>
          </p:cNvPr>
          <p:cNvSpPr>
            <a:spLocks noGrp="1"/>
          </p:cNvSpPr>
          <p:nvPr>
            <p:ph type="title"/>
          </p:nvPr>
        </p:nvSpPr>
        <p:spPr>
          <a:xfrm>
            <a:off x="658812" y="433101"/>
            <a:ext cx="10837863" cy="1325563"/>
          </a:xfrm>
        </p:spPr>
        <p:txBody>
          <a:bodyPr vert="horz" lIns="91440" tIns="45720" rIns="91440" bIns="45720" rtlCol="0" anchor="ctr">
            <a:normAutofit/>
          </a:bodyPr>
          <a:lstStyle/>
          <a:p>
            <a:pPr algn="ctr"/>
            <a:r>
              <a:rPr lang="en-GB" sz="3200" b="1" dirty="0">
                <a:solidFill>
                  <a:srgbClr val="487D8F"/>
                </a:solidFill>
                <a:latin typeface="+mn-lt"/>
              </a:rPr>
              <a:t>Strategic Objective 1 </a:t>
            </a:r>
            <a:br>
              <a:rPr lang="en-GB" sz="3200" b="1" dirty="0">
                <a:latin typeface="+mn-lt"/>
              </a:rPr>
            </a:br>
            <a:r>
              <a:rPr lang="en-GB" sz="2400" b="1" dirty="0">
                <a:latin typeface="+mn-lt"/>
              </a:rPr>
              <a:t>Ensuring smooth and seamless access to solid Earth science data and services</a:t>
            </a:r>
            <a:endParaRPr lang="en-GB" sz="2800" b="1" dirty="0">
              <a:latin typeface="+mn-lt"/>
            </a:endParaRPr>
          </a:p>
        </p:txBody>
      </p:sp>
      <p:sp>
        <p:nvSpPr>
          <p:cNvPr id="8" name="Segnaposto contenuto 2">
            <a:extLst>
              <a:ext uri="{FF2B5EF4-FFF2-40B4-BE49-F238E27FC236}">
                <a16:creationId xmlns:a16="http://schemas.microsoft.com/office/drawing/2014/main" id="{6880E449-D40C-E80B-E7DC-4728B6925BE5}"/>
              </a:ext>
            </a:extLst>
          </p:cNvPr>
          <p:cNvSpPr>
            <a:spLocks noGrp="1"/>
          </p:cNvSpPr>
          <p:nvPr>
            <p:ph idx="1"/>
          </p:nvPr>
        </p:nvSpPr>
        <p:spPr>
          <a:xfrm>
            <a:off x="1674760" y="1689834"/>
            <a:ext cx="9821916" cy="2119745"/>
          </a:xfrm>
        </p:spPr>
        <p:txBody>
          <a:bodyPr>
            <a:noAutofit/>
          </a:bodyPr>
          <a:lstStyle/>
          <a:p>
            <a:pPr indent="-134938">
              <a:lnSpc>
                <a:spcPct val="100000"/>
              </a:lnSpc>
              <a:defRPr/>
            </a:pPr>
            <a:r>
              <a:rPr lang="en-GB" sz="2000" dirty="0"/>
              <a:t>Operating the </a:t>
            </a:r>
            <a:r>
              <a:rPr lang="en-GB" sz="2000" b="1" dirty="0"/>
              <a:t>EPOS Data Portal </a:t>
            </a:r>
            <a:r>
              <a:rPr lang="en-GB" sz="2000" dirty="0"/>
              <a:t>via the ICS-C</a:t>
            </a:r>
          </a:p>
          <a:p>
            <a:pPr indent="-134938">
              <a:lnSpc>
                <a:spcPct val="100000"/>
              </a:lnSpc>
              <a:defRPr/>
            </a:pPr>
            <a:r>
              <a:rPr lang="en-GB" sz="2000" dirty="0"/>
              <a:t>Ensuring the </a:t>
            </a:r>
            <a:r>
              <a:rPr lang="en-GB" sz="2000" b="1" dirty="0"/>
              <a:t>integration of TCS data and services </a:t>
            </a:r>
            <a:r>
              <a:rPr lang="en-GB" sz="2000" dirty="0"/>
              <a:t>through the ICS-TCS System</a:t>
            </a:r>
          </a:p>
          <a:p>
            <a:pPr indent="-134938">
              <a:lnSpc>
                <a:spcPct val="100000"/>
              </a:lnSpc>
              <a:defRPr/>
            </a:pPr>
            <a:r>
              <a:rPr lang="en-GB" sz="2000" dirty="0"/>
              <a:t>Ensuring long-term provision of TCS data and services by consolidating the </a:t>
            </a:r>
            <a:r>
              <a:rPr lang="en-GB" sz="2000" b="1" dirty="0"/>
              <a:t>TCS governance</a:t>
            </a:r>
            <a:r>
              <a:rPr lang="en-GB" sz="2000" dirty="0"/>
              <a:t> and coordination</a:t>
            </a:r>
          </a:p>
          <a:p>
            <a:pPr indent="-134938">
              <a:lnSpc>
                <a:spcPct val="100000"/>
              </a:lnSpc>
              <a:defRPr/>
            </a:pPr>
            <a:r>
              <a:rPr lang="en-GB" sz="2000" dirty="0"/>
              <a:t>Strengthening </a:t>
            </a:r>
            <a:r>
              <a:rPr lang="en-GB" sz="2000" b="1" dirty="0"/>
              <a:t>engagement with data and service providers </a:t>
            </a:r>
            <a:r>
              <a:rPr lang="en-GB" sz="2000" dirty="0"/>
              <a:t>and National Research Organizations, including strengthening internal communication with EPOS </a:t>
            </a:r>
            <a:r>
              <a:rPr lang="en-GB" sz="2000" b="1" dirty="0"/>
              <a:t>national nodes</a:t>
            </a:r>
          </a:p>
        </p:txBody>
      </p:sp>
      <p:sp>
        <p:nvSpPr>
          <p:cNvPr id="4" name="Rectangular Callout 3">
            <a:extLst>
              <a:ext uri="{FF2B5EF4-FFF2-40B4-BE49-F238E27FC236}">
                <a16:creationId xmlns:a16="http://schemas.microsoft.com/office/drawing/2014/main" id="{F399E874-C218-B857-BF36-6773A56C5010}"/>
              </a:ext>
            </a:extLst>
          </p:cNvPr>
          <p:cNvSpPr/>
          <p:nvPr/>
        </p:nvSpPr>
        <p:spPr>
          <a:xfrm>
            <a:off x="131922" y="2012743"/>
            <a:ext cx="1458042" cy="1918294"/>
          </a:xfrm>
          <a:prstGeom prst="wedgeRectCallout">
            <a:avLst>
              <a:gd name="adj1" fmla="val 66264"/>
              <a:gd name="adj2" fmla="val -33489"/>
            </a:avLst>
          </a:prstGeom>
          <a:solidFill>
            <a:srgbClr val="487D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white"/>
                </a:solidFill>
                <a:effectLst/>
                <a:uLnTx/>
                <a:uFillTx/>
                <a:latin typeface="Calibri" panose="020F0502020204030204"/>
                <a:ea typeface="+mn-ea"/>
                <a:cs typeface="+mn-cs"/>
              </a:rPr>
              <a:t>Actions to </a:t>
            </a:r>
            <a:r>
              <a:rPr kumimoji="0" lang="it-IT" sz="2000" b="1" i="0" u="none" strike="noStrike" kern="1200" cap="none" spc="0" normalizeH="0" baseline="0" noProof="0" dirty="0" err="1">
                <a:ln>
                  <a:noFill/>
                </a:ln>
                <a:solidFill>
                  <a:prstClr val="white"/>
                </a:solidFill>
                <a:effectLst/>
                <a:uLnTx/>
                <a:uFillTx/>
                <a:latin typeface="Calibri" panose="020F0502020204030204"/>
                <a:ea typeface="+mn-ea"/>
                <a:cs typeface="+mn-cs"/>
              </a:rPr>
              <a:t>implement</a:t>
            </a:r>
            <a:r>
              <a:rPr kumimoji="0" lang="it-IT" sz="2000" b="1" i="0" u="none" strike="noStrike" kern="1200" cap="none" spc="0" normalizeH="0" baseline="0" noProof="0" dirty="0">
                <a:ln>
                  <a:noFill/>
                </a:ln>
                <a:solidFill>
                  <a:prstClr val="white"/>
                </a:solidFill>
                <a:effectLst/>
                <a:uLnTx/>
                <a:uFillTx/>
                <a:latin typeface="Calibri" panose="020F0502020204030204"/>
                <a:ea typeface="+mn-ea"/>
                <a:cs typeface="+mn-cs"/>
              </a:rPr>
              <a:t> the </a:t>
            </a:r>
            <a:r>
              <a:rPr kumimoji="0" lang="it-IT" sz="2000" b="1" i="0" u="none" strike="noStrike" kern="1200" cap="none" spc="0" normalizeH="0" baseline="0" noProof="0" dirty="0" err="1">
                <a:ln>
                  <a:noFill/>
                </a:ln>
                <a:solidFill>
                  <a:prstClr val="white"/>
                </a:solidFill>
                <a:effectLst/>
                <a:uLnTx/>
                <a:uFillTx/>
                <a:latin typeface="Calibri" panose="020F0502020204030204"/>
                <a:ea typeface="+mn-ea"/>
                <a:cs typeface="+mn-cs"/>
              </a:rPr>
              <a:t>objective</a:t>
            </a:r>
            <a:endParaRPr kumimoji="0" lang="it-IT"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CasellaDiTesto 4">
            <a:extLst>
              <a:ext uri="{FF2B5EF4-FFF2-40B4-BE49-F238E27FC236}">
                <a16:creationId xmlns:a16="http://schemas.microsoft.com/office/drawing/2014/main" id="{ABD7D41A-2F66-BF99-6E72-B50ABC621115}"/>
              </a:ext>
            </a:extLst>
          </p:cNvPr>
          <p:cNvSpPr txBox="1"/>
          <p:nvPr/>
        </p:nvSpPr>
        <p:spPr>
          <a:xfrm>
            <a:off x="658813" y="4638620"/>
            <a:ext cx="10837862" cy="1200329"/>
          </a:xfrm>
          <a:prstGeom prst="rect">
            <a:avLst/>
          </a:prstGeom>
          <a:solidFill>
            <a:srgbClr val="EDF0F4"/>
          </a:solid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487D8F"/>
              </a:buClr>
              <a:buSzTx/>
              <a:buFont typeface="Wingdings" pitchFamily="2" charset="2"/>
              <a:buChar char="ü"/>
              <a:tabLst/>
              <a:defRPr/>
            </a:pP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Continuos</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development</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cycles</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for the EPOS Platform,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supported</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through</a:t>
            </a:r>
            <a:b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the ICS-TCS system</a:t>
            </a:r>
          </a:p>
          <a:p>
            <a:pPr marL="285750" marR="0" lvl="0" indent="-285750" algn="l" defTabSz="914400" rtl="0" eaLnBrk="1" fontAlgn="auto" latinLnBrk="0" hangingPunct="1">
              <a:lnSpc>
                <a:spcPct val="100000"/>
              </a:lnSpc>
              <a:spcBef>
                <a:spcPts val="0"/>
              </a:spcBef>
              <a:spcAft>
                <a:spcPts val="0"/>
              </a:spcAft>
              <a:buClr>
                <a:srgbClr val="487D8F"/>
              </a:buClr>
              <a:buSzTx/>
              <a:buFont typeface="Wingdings" pitchFamily="2" charset="2"/>
              <a:buChar char="ü"/>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Integration of new features and services, major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technology</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refactoring</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planned</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487D8F"/>
              </a:buClr>
              <a:buSzTx/>
              <a:buFont typeface="Wingdings" pitchFamily="2" charset="2"/>
              <a:buChar char="ü"/>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Forum on National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participation</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ular Callout 14">
            <a:extLst>
              <a:ext uri="{FF2B5EF4-FFF2-40B4-BE49-F238E27FC236}">
                <a16:creationId xmlns:a16="http://schemas.microsoft.com/office/drawing/2014/main" id="{AF4B4D68-416F-693E-005C-752828D6A256}"/>
              </a:ext>
            </a:extLst>
          </p:cNvPr>
          <p:cNvSpPr/>
          <p:nvPr/>
        </p:nvSpPr>
        <p:spPr>
          <a:xfrm>
            <a:off x="9268608" y="4920842"/>
            <a:ext cx="2700000" cy="936000"/>
          </a:xfrm>
          <a:prstGeom prst="wedgeRectCallout">
            <a:avLst>
              <a:gd name="adj1" fmla="val -57958"/>
              <a:gd name="adj2" fmla="val -22287"/>
            </a:avLst>
          </a:prstGeom>
          <a:solidFill>
            <a:srgbClr val="477D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white"/>
                </a:solidFill>
                <a:effectLst/>
                <a:uLnTx/>
                <a:uFillTx/>
                <a:latin typeface="Calibri" panose="020F0502020204030204"/>
                <a:ea typeface="+mn-ea"/>
                <a:cs typeface="+mn-cs"/>
              </a:rPr>
              <a:t>Instruments to support </a:t>
            </a:r>
            <a:r>
              <a:rPr kumimoji="0" lang="it-IT" sz="2000" b="1" i="0" u="none" strike="noStrike" kern="1200" cap="none" spc="0" normalizeH="0" baseline="0" noProof="0" dirty="0" err="1">
                <a:ln>
                  <a:noFill/>
                </a:ln>
                <a:solidFill>
                  <a:prstClr val="white"/>
                </a:solidFill>
                <a:effectLst/>
                <a:uLnTx/>
                <a:uFillTx/>
                <a:latin typeface="Calibri" panose="020F0502020204030204"/>
                <a:ea typeface="+mn-ea"/>
                <a:cs typeface="+mn-cs"/>
              </a:rPr>
              <a:t>implementation</a:t>
            </a:r>
            <a:r>
              <a:rPr kumimoji="0" lang="it-IT" sz="2000" b="1"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19" name="Graphic 18" descr="Badge Tick1 with solid fill">
            <a:extLst>
              <a:ext uri="{FF2B5EF4-FFF2-40B4-BE49-F238E27FC236}">
                <a16:creationId xmlns:a16="http://schemas.microsoft.com/office/drawing/2014/main" id="{BB1D554E-CA3B-C330-4C30-141AD21D2E6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948451" y="1885930"/>
            <a:ext cx="522513" cy="522513"/>
          </a:xfrm>
          <a:prstGeom prst="rect">
            <a:avLst/>
          </a:prstGeom>
        </p:spPr>
      </p:pic>
      <p:grpSp>
        <p:nvGrpSpPr>
          <p:cNvPr id="20" name="Group 19">
            <a:extLst>
              <a:ext uri="{FF2B5EF4-FFF2-40B4-BE49-F238E27FC236}">
                <a16:creationId xmlns:a16="http://schemas.microsoft.com/office/drawing/2014/main" id="{26D92969-AC61-6E86-0AC1-5E37A2979BA1}"/>
              </a:ext>
            </a:extLst>
          </p:cNvPr>
          <p:cNvGrpSpPr/>
          <p:nvPr/>
        </p:nvGrpSpPr>
        <p:grpSpPr>
          <a:xfrm>
            <a:off x="11148409" y="2265367"/>
            <a:ext cx="407422" cy="407422"/>
            <a:chOff x="3959403" y="2700754"/>
            <a:chExt cx="407422" cy="407422"/>
          </a:xfrm>
        </p:grpSpPr>
        <p:sp>
          <p:nvSpPr>
            <p:cNvPr id="21" name="Oval 20">
              <a:extLst>
                <a:ext uri="{FF2B5EF4-FFF2-40B4-BE49-F238E27FC236}">
                  <a16:creationId xmlns:a16="http://schemas.microsoft.com/office/drawing/2014/main" id="{E1321E33-8FA4-CD26-AACD-9B1FB33A6C53}"/>
                </a:ext>
              </a:extLst>
            </p:cNvPr>
            <p:cNvSpPr/>
            <p:nvPr/>
          </p:nvSpPr>
          <p:spPr>
            <a:xfrm>
              <a:off x="3959403" y="2700754"/>
              <a:ext cx="407422" cy="407422"/>
            </a:xfrm>
            <a:prstGeom prst="ellipse">
              <a:avLst/>
            </a:prstGeom>
            <a:solidFill>
              <a:schemeClr val="accent4">
                <a:lumMod val="7500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endParaRPr>
            </a:p>
          </p:txBody>
        </p:sp>
        <p:sp>
          <p:nvSpPr>
            <p:cNvPr id="22" name="Bent Arrow 21">
              <a:extLst>
                <a:ext uri="{FF2B5EF4-FFF2-40B4-BE49-F238E27FC236}">
                  <a16:creationId xmlns:a16="http://schemas.microsoft.com/office/drawing/2014/main" id="{7143B6D1-8F45-4EF0-0C2C-43D6D5F38134}"/>
                </a:ext>
              </a:extLst>
            </p:cNvPr>
            <p:cNvSpPr/>
            <p:nvPr/>
          </p:nvSpPr>
          <p:spPr>
            <a:xfrm>
              <a:off x="4010988" y="2748516"/>
              <a:ext cx="231403" cy="188258"/>
            </a:xfrm>
            <a:prstGeom prst="bentArrow">
              <a:avLst>
                <a:gd name="adj1" fmla="val 36568"/>
                <a:gd name="adj2" fmla="val 25000"/>
                <a:gd name="adj3" fmla="val 25000"/>
                <a:gd name="adj4" fmla="val 75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C000">
                    <a:lumMod val="75000"/>
                  </a:srgbClr>
                </a:solidFill>
                <a:effectLst/>
                <a:uLnTx/>
                <a:uFillTx/>
                <a:latin typeface="Calibri" panose="020F0502020204030204"/>
                <a:ea typeface="+mn-ea"/>
                <a:cs typeface="+mn-cs"/>
              </a:endParaRPr>
            </a:p>
          </p:txBody>
        </p:sp>
        <p:sp>
          <p:nvSpPr>
            <p:cNvPr id="23" name="Bent Arrow 22">
              <a:extLst>
                <a:ext uri="{FF2B5EF4-FFF2-40B4-BE49-F238E27FC236}">
                  <a16:creationId xmlns:a16="http://schemas.microsoft.com/office/drawing/2014/main" id="{C3A5B262-1A33-8105-FEB7-0EDAD700FFA4}"/>
                </a:ext>
              </a:extLst>
            </p:cNvPr>
            <p:cNvSpPr/>
            <p:nvPr/>
          </p:nvSpPr>
          <p:spPr>
            <a:xfrm rot="10800000">
              <a:off x="4081938" y="2869227"/>
              <a:ext cx="231403" cy="188258"/>
            </a:xfrm>
            <a:prstGeom prst="bentArrow">
              <a:avLst>
                <a:gd name="adj1" fmla="val 36568"/>
                <a:gd name="adj2" fmla="val 25000"/>
                <a:gd name="adj3" fmla="val 25000"/>
                <a:gd name="adj4" fmla="val 75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C000">
                    <a:lumMod val="75000"/>
                  </a:srgbClr>
                </a:solidFill>
                <a:effectLst/>
                <a:uLnTx/>
                <a:uFillTx/>
                <a:latin typeface="Calibri" panose="020F0502020204030204"/>
                <a:ea typeface="+mn-ea"/>
                <a:cs typeface="+mn-cs"/>
              </a:endParaRPr>
            </a:p>
          </p:txBody>
        </p:sp>
      </p:grpSp>
      <p:grpSp>
        <p:nvGrpSpPr>
          <p:cNvPr id="24" name="Group 23">
            <a:extLst>
              <a:ext uri="{FF2B5EF4-FFF2-40B4-BE49-F238E27FC236}">
                <a16:creationId xmlns:a16="http://schemas.microsoft.com/office/drawing/2014/main" id="{958D45EC-F900-87FB-E999-3A7333D58365}"/>
              </a:ext>
            </a:extLst>
          </p:cNvPr>
          <p:cNvGrpSpPr/>
          <p:nvPr/>
        </p:nvGrpSpPr>
        <p:grpSpPr>
          <a:xfrm>
            <a:off x="10664171" y="3265477"/>
            <a:ext cx="407422" cy="407422"/>
            <a:chOff x="3959403" y="2700754"/>
            <a:chExt cx="407422" cy="407422"/>
          </a:xfrm>
        </p:grpSpPr>
        <p:sp>
          <p:nvSpPr>
            <p:cNvPr id="25" name="Oval 24">
              <a:extLst>
                <a:ext uri="{FF2B5EF4-FFF2-40B4-BE49-F238E27FC236}">
                  <a16:creationId xmlns:a16="http://schemas.microsoft.com/office/drawing/2014/main" id="{A4258BAD-32F2-13ED-FCAD-19504ABD4844}"/>
                </a:ext>
              </a:extLst>
            </p:cNvPr>
            <p:cNvSpPr/>
            <p:nvPr/>
          </p:nvSpPr>
          <p:spPr>
            <a:xfrm>
              <a:off x="3959403" y="2700754"/>
              <a:ext cx="407422" cy="407422"/>
            </a:xfrm>
            <a:prstGeom prst="ellipse">
              <a:avLst/>
            </a:prstGeom>
            <a:solidFill>
              <a:schemeClr val="accent4">
                <a:lumMod val="7500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endParaRPr>
            </a:p>
          </p:txBody>
        </p:sp>
        <p:sp>
          <p:nvSpPr>
            <p:cNvPr id="26" name="Bent Arrow 25">
              <a:extLst>
                <a:ext uri="{FF2B5EF4-FFF2-40B4-BE49-F238E27FC236}">
                  <a16:creationId xmlns:a16="http://schemas.microsoft.com/office/drawing/2014/main" id="{8D7848CF-FDFD-101D-B61B-4E0CBF83C05F}"/>
                </a:ext>
              </a:extLst>
            </p:cNvPr>
            <p:cNvSpPr/>
            <p:nvPr/>
          </p:nvSpPr>
          <p:spPr>
            <a:xfrm>
              <a:off x="4010988" y="2748516"/>
              <a:ext cx="231403" cy="188258"/>
            </a:xfrm>
            <a:prstGeom prst="bentArrow">
              <a:avLst>
                <a:gd name="adj1" fmla="val 36568"/>
                <a:gd name="adj2" fmla="val 25000"/>
                <a:gd name="adj3" fmla="val 25000"/>
                <a:gd name="adj4" fmla="val 75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C000">
                    <a:lumMod val="75000"/>
                  </a:srgbClr>
                </a:solidFill>
                <a:effectLst/>
                <a:uLnTx/>
                <a:uFillTx/>
                <a:latin typeface="Calibri" panose="020F0502020204030204"/>
                <a:ea typeface="+mn-ea"/>
                <a:cs typeface="+mn-cs"/>
              </a:endParaRPr>
            </a:p>
          </p:txBody>
        </p:sp>
        <p:sp>
          <p:nvSpPr>
            <p:cNvPr id="27" name="Bent Arrow 26">
              <a:extLst>
                <a:ext uri="{FF2B5EF4-FFF2-40B4-BE49-F238E27FC236}">
                  <a16:creationId xmlns:a16="http://schemas.microsoft.com/office/drawing/2014/main" id="{82DC6336-25DE-7B93-909B-3ACD02B73835}"/>
                </a:ext>
              </a:extLst>
            </p:cNvPr>
            <p:cNvSpPr/>
            <p:nvPr/>
          </p:nvSpPr>
          <p:spPr>
            <a:xfrm rot="10800000">
              <a:off x="4081938" y="2869227"/>
              <a:ext cx="231403" cy="188258"/>
            </a:xfrm>
            <a:prstGeom prst="bentArrow">
              <a:avLst>
                <a:gd name="adj1" fmla="val 36568"/>
                <a:gd name="adj2" fmla="val 25000"/>
                <a:gd name="adj3" fmla="val 25000"/>
                <a:gd name="adj4" fmla="val 75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C000">
                    <a:lumMod val="75000"/>
                  </a:srgbClr>
                </a:solidFill>
                <a:effectLst/>
                <a:uLnTx/>
                <a:uFillTx/>
                <a:latin typeface="Calibri" panose="020F0502020204030204"/>
                <a:ea typeface="+mn-ea"/>
                <a:cs typeface="+mn-cs"/>
              </a:endParaRPr>
            </a:p>
          </p:txBody>
        </p:sp>
      </p:grpSp>
      <p:pic>
        <p:nvPicPr>
          <p:cNvPr id="3" name="Graphic 18" descr="Badge Tick1 with solid fill">
            <a:extLst>
              <a:ext uri="{FF2B5EF4-FFF2-40B4-BE49-F238E27FC236}">
                <a16:creationId xmlns:a16="http://schemas.microsoft.com/office/drawing/2014/main" id="{D0E0B4BC-28F7-CC9D-4F91-B09AB08BF97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764526" y="1561041"/>
            <a:ext cx="522513" cy="522513"/>
          </a:xfrm>
          <a:prstGeom prst="rect">
            <a:avLst/>
          </a:prstGeom>
        </p:spPr>
      </p:pic>
    </p:spTree>
    <p:extLst>
      <p:ext uri="{BB962C8B-B14F-4D97-AF65-F5344CB8AC3E}">
        <p14:creationId xmlns:p14="http://schemas.microsoft.com/office/powerpoint/2010/main" val="2576666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7E6AF-1E65-5689-CEB9-86FE1778F62D}"/>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9B591897-355F-2CDC-B585-2E6D618FE0C2}"/>
              </a:ext>
            </a:extLst>
          </p:cNvPr>
          <p:cNvSpPr>
            <a:spLocks noGrp="1"/>
          </p:cNvSpPr>
          <p:nvPr>
            <p:ph type="title"/>
          </p:nvPr>
        </p:nvSpPr>
        <p:spPr>
          <a:xfrm>
            <a:off x="658813" y="421128"/>
            <a:ext cx="10837862" cy="1325563"/>
          </a:xfrm>
        </p:spPr>
        <p:txBody>
          <a:bodyPr vert="horz" lIns="91440" tIns="45720" rIns="91440" bIns="45720" rtlCol="0" anchor="ctr">
            <a:normAutofit/>
          </a:bodyPr>
          <a:lstStyle/>
          <a:p>
            <a:pPr algn="ctr"/>
            <a:r>
              <a:rPr lang="en-GB" sz="3200" b="1" dirty="0">
                <a:solidFill>
                  <a:srgbClr val="A16368"/>
                </a:solidFill>
                <a:latin typeface="+mn-lt"/>
              </a:rPr>
              <a:t>Strategic Objective 2 </a:t>
            </a:r>
            <a:br>
              <a:rPr lang="en-GB" sz="3200" b="1" dirty="0">
                <a:latin typeface="+mn-lt"/>
              </a:rPr>
            </a:br>
            <a:r>
              <a:rPr lang="en-GB" sz="2400" b="1" dirty="0">
                <a:latin typeface="+mn-lt"/>
              </a:rPr>
              <a:t>Enhancing and advancing services for solid Earth science</a:t>
            </a:r>
            <a:endParaRPr lang="en-GB" sz="2800" b="1" dirty="0">
              <a:latin typeface="+mn-lt"/>
            </a:endParaRPr>
          </a:p>
        </p:txBody>
      </p:sp>
      <p:sp>
        <p:nvSpPr>
          <p:cNvPr id="5" name="CasellaDiTesto 4">
            <a:extLst>
              <a:ext uri="{FF2B5EF4-FFF2-40B4-BE49-F238E27FC236}">
                <a16:creationId xmlns:a16="http://schemas.microsoft.com/office/drawing/2014/main" id="{E835AC26-8498-E68D-4ACF-57C5D7492B09}"/>
              </a:ext>
            </a:extLst>
          </p:cNvPr>
          <p:cNvSpPr txBox="1"/>
          <p:nvPr/>
        </p:nvSpPr>
        <p:spPr>
          <a:xfrm>
            <a:off x="668411" y="4354521"/>
            <a:ext cx="10828264" cy="1477328"/>
          </a:xfrm>
          <a:prstGeom prst="rect">
            <a:avLst/>
          </a:prstGeom>
          <a:solidFill>
            <a:srgbClr val="F4ECEA"/>
          </a:solid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A16368"/>
              </a:buClr>
              <a:buSzTx/>
              <a:buFont typeface="Wingdings" pitchFamily="2" charset="2"/>
              <a:buChar char="ü"/>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EPOS ON,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Specifically</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WP2 –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Enhancing</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Services for Science</a:t>
            </a:r>
          </a:p>
          <a:p>
            <a:pPr marL="285750" marR="0" lvl="0" indent="-285750" algn="l" defTabSz="914400" rtl="0" eaLnBrk="1" fontAlgn="auto" latinLnBrk="0" hangingPunct="1">
              <a:lnSpc>
                <a:spcPct val="100000"/>
              </a:lnSpc>
              <a:spcBef>
                <a:spcPts val="0"/>
              </a:spcBef>
              <a:spcAft>
                <a:spcPts val="0"/>
              </a:spcAft>
              <a:buClr>
                <a:srgbClr val="A16368"/>
              </a:buClr>
              <a:buSzTx/>
              <a:buFont typeface="Wingdings" pitchFamily="2" charset="2"/>
              <a:buChar char="ü"/>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EPOS ON,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Specifically</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WP4 –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Strenghtening</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Impact through User Engagement</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A16368"/>
              </a:buClr>
              <a:buSzTx/>
              <a:buFont typeface="Wingdings" pitchFamily="2" charset="2"/>
              <a:buChar char="ü"/>
              <a:tabLst/>
              <a:defRPr/>
            </a:pP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Sponsored</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Research</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Activities</a:t>
            </a:r>
          </a:p>
          <a:p>
            <a:pPr marL="285750" marR="0" lvl="0" indent="-285750" algn="l" defTabSz="914400" rtl="0" eaLnBrk="1" fontAlgn="auto" latinLnBrk="0" hangingPunct="1">
              <a:lnSpc>
                <a:spcPct val="100000"/>
              </a:lnSpc>
              <a:spcBef>
                <a:spcPts val="0"/>
              </a:spcBef>
              <a:spcAft>
                <a:spcPts val="0"/>
              </a:spcAft>
              <a:buClr>
                <a:srgbClr val="A16368"/>
              </a:buClr>
              <a:buSzTx/>
              <a:buFont typeface="Wingdings" pitchFamily="2" charset="2"/>
              <a:buChar char="ü"/>
              <a:tabLst/>
              <a:defRPr/>
            </a:pP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Other</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EU-</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funded</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projects (e.g. GEO-Inquire, DT-GEO)</a:t>
            </a:r>
          </a:p>
          <a:p>
            <a:pPr marL="285750" marR="0" lvl="0" indent="-285750" algn="l" defTabSz="914400" rtl="0" eaLnBrk="1" fontAlgn="auto" latinLnBrk="0" hangingPunct="1">
              <a:lnSpc>
                <a:spcPct val="100000"/>
              </a:lnSpc>
              <a:spcBef>
                <a:spcPts val="0"/>
              </a:spcBef>
              <a:spcAft>
                <a:spcPts val="0"/>
              </a:spcAft>
              <a:buClr>
                <a:srgbClr val="A16368"/>
              </a:buClr>
              <a:buSzTx/>
              <a:buFont typeface="Wingdings" pitchFamily="2" charset="2"/>
              <a:buChar char="ü"/>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New Projects (HIAOO-S2,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EarthAID</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Segnaposto contenuto 2">
            <a:extLst>
              <a:ext uri="{FF2B5EF4-FFF2-40B4-BE49-F238E27FC236}">
                <a16:creationId xmlns:a16="http://schemas.microsoft.com/office/drawing/2014/main" id="{650C68BA-C3CE-6550-AEFD-1A6E720BABEF}"/>
              </a:ext>
            </a:extLst>
          </p:cNvPr>
          <p:cNvSpPr>
            <a:spLocks noGrp="1"/>
          </p:cNvSpPr>
          <p:nvPr>
            <p:ph idx="1"/>
          </p:nvPr>
        </p:nvSpPr>
        <p:spPr>
          <a:xfrm>
            <a:off x="1707444" y="1717455"/>
            <a:ext cx="9789231" cy="2566916"/>
          </a:xfrm>
        </p:spPr>
        <p:txBody>
          <a:bodyPr>
            <a:noAutofit/>
          </a:bodyPr>
          <a:lstStyle/>
          <a:p>
            <a:pPr>
              <a:lnSpc>
                <a:spcPct val="100000"/>
              </a:lnSpc>
              <a:spcBef>
                <a:spcPts val="400"/>
              </a:spcBef>
              <a:defRPr/>
            </a:pPr>
            <a:r>
              <a:rPr lang="en-GB" sz="2000" dirty="0"/>
              <a:t>Continuously enhance the EPOS portfolio by </a:t>
            </a:r>
            <a:r>
              <a:rPr lang="en-GB" sz="2000" b="1" dirty="0"/>
              <a:t>integrating new and improving existing services</a:t>
            </a:r>
          </a:p>
          <a:p>
            <a:pPr>
              <a:lnSpc>
                <a:spcPct val="100000"/>
              </a:lnSpc>
              <a:spcBef>
                <a:spcPts val="400"/>
              </a:spcBef>
              <a:defRPr/>
            </a:pPr>
            <a:r>
              <a:rPr lang="en-GB" sz="2000" dirty="0"/>
              <a:t>Enhance the EPOS Platform’s functionality based on </a:t>
            </a:r>
            <a:r>
              <a:rPr lang="en-GB" sz="2000" b="1" dirty="0"/>
              <a:t>user feedback</a:t>
            </a:r>
          </a:p>
          <a:p>
            <a:pPr>
              <a:lnSpc>
                <a:spcPct val="100000"/>
              </a:lnSpc>
              <a:spcBef>
                <a:spcPts val="400"/>
              </a:spcBef>
              <a:defRPr/>
            </a:pPr>
            <a:r>
              <a:rPr lang="en-GB" sz="2000" dirty="0"/>
              <a:t>Identify and engage </a:t>
            </a:r>
            <a:r>
              <a:rPr lang="en-GB" sz="2000" b="1" dirty="0"/>
              <a:t>emerging thematic communities</a:t>
            </a:r>
          </a:p>
          <a:p>
            <a:pPr>
              <a:lnSpc>
                <a:spcPct val="100000"/>
              </a:lnSpc>
              <a:spcBef>
                <a:spcPts val="400"/>
              </a:spcBef>
              <a:defRPr/>
            </a:pPr>
            <a:r>
              <a:rPr lang="en-GB" sz="2000" dirty="0"/>
              <a:t>Finalize the </a:t>
            </a:r>
            <a:r>
              <a:rPr lang="en-GB" sz="2000" b="1" dirty="0"/>
              <a:t>framework for trans-national access </a:t>
            </a:r>
            <a:r>
              <a:rPr lang="en-GB" sz="2000" dirty="0"/>
              <a:t>in EPOS</a:t>
            </a:r>
          </a:p>
          <a:p>
            <a:pPr>
              <a:lnSpc>
                <a:spcPct val="100000"/>
              </a:lnSpc>
              <a:spcBef>
                <a:spcPts val="400"/>
              </a:spcBef>
              <a:defRPr/>
            </a:pPr>
            <a:r>
              <a:rPr lang="en-GB" sz="2000" dirty="0"/>
              <a:t>Implement </a:t>
            </a:r>
            <a:r>
              <a:rPr lang="en-GB" sz="2000" b="1" dirty="0"/>
              <a:t>distributed multi-purpose platforms </a:t>
            </a:r>
            <a:r>
              <a:rPr lang="en-GB" sz="2000" dirty="0"/>
              <a:t>(ICS-D)</a:t>
            </a:r>
          </a:p>
          <a:p>
            <a:pPr>
              <a:lnSpc>
                <a:spcPct val="100000"/>
              </a:lnSpc>
              <a:spcBef>
                <a:spcPts val="400"/>
              </a:spcBef>
              <a:defRPr/>
            </a:pPr>
            <a:r>
              <a:rPr lang="en-GB" sz="2000" dirty="0"/>
              <a:t>Prepare the EPOS research infrastructure for the growing demand for </a:t>
            </a:r>
            <a:r>
              <a:rPr lang="en-GB" sz="2000" b="1" dirty="0"/>
              <a:t>AI applications</a:t>
            </a:r>
          </a:p>
        </p:txBody>
      </p:sp>
      <p:sp>
        <p:nvSpPr>
          <p:cNvPr id="3" name="Rectangular Callout 2">
            <a:extLst>
              <a:ext uri="{FF2B5EF4-FFF2-40B4-BE49-F238E27FC236}">
                <a16:creationId xmlns:a16="http://schemas.microsoft.com/office/drawing/2014/main" id="{B9BD5E37-EFA7-C41C-1E0D-919AB75CB1B0}"/>
              </a:ext>
            </a:extLst>
          </p:cNvPr>
          <p:cNvSpPr/>
          <p:nvPr/>
        </p:nvSpPr>
        <p:spPr>
          <a:xfrm>
            <a:off x="119063" y="1987424"/>
            <a:ext cx="1458042" cy="1918294"/>
          </a:xfrm>
          <a:prstGeom prst="wedgeRectCallout">
            <a:avLst>
              <a:gd name="adj1" fmla="val 66264"/>
              <a:gd name="adj2" fmla="val -33489"/>
            </a:avLst>
          </a:prstGeom>
          <a:solidFill>
            <a:srgbClr val="A163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white"/>
                </a:solidFill>
                <a:effectLst/>
                <a:uLnTx/>
                <a:uFillTx/>
                <a:latin typeface="Calibri" panose="020F0502020204030204"/>
                <a:ea typeface="+mn-ea"/>
                <a:cs typeface="+mn-cs"/>
              </a:rPr>
              <a:t>Actions to </a:t>
            </a:r>
            <a:r>
              <a:rPr kumimoji="0" lang="it-IT" sz="2000" b="1" i="0" u="none" strike="noStrike" kern="1200" cap="none" spc="0" normalizeH="0" baseline="0" noProof="0" dirty="0" err="1">
                <a:ln>
                  <a:noFill/>
                </a:ln>
                <a:solidFill>
                  <a:prstClr val="white"/>
                </a:solidFill>
                <a:effectLst/>
                <a:uLnTx/>
                <a:uFillTx/>
                <a:latin typeface="Calibri" panose="020F0502020204030204"/>
                <a:ea typeface="+mn-ea"/>
                <a:cs typeface="+mn-cs"/>
              </a:rPr>
              <a:t>implement</a:t>
            </a:r>
            <a:r>
              <a:rPr kumimoji="0" lang="it-IT" sz="2000" b="1" i="0" u="none" strike="noStrike" kern="1200" cap="none" spc="0" normalizeH="0" baseline="0" noProof="0" dirty="0">
                <a:ln>
                  <a:noFill/>
                </a:ln>
                <a:solidFill>
                  <a:prstClr val="white"/>
                </a:solidFill>
                <a:effectLst/>
                <a:uLnTx/>
                <a:uFillTx/>
                <a:latin typeface="Calibri" panose="020F0502020204030204"/>
                <a:ea typeface="+mn-ea"/>
                <a:cs typeface="+mn-cs"/>
              </a:rPr>
              <a:t> the </a:t>
            </a:r>
            <a:r>
              <a:rPr kumimoji="0" lang="it-IT" sz="2000" b="1" i="0" u="none" strike="noStrike" kern="1200" cap="none" spc="0" normalizeH="0" baseline="0" noProof="0" dirty="0" err="1">
                <a:ln>
                  <a:noFill/>
                </a:ln>
                <a:solidFill>
                  <a:prstClr val="white"/>
                </a:solidFill>
                <a:effectLst/>
                <a:uLnTx/>
                <a:uFillTx/>
                <a:latin typeface="Calibri" panose="020F0502020204030204"/>
                <a:ea typeface="+mn-ea"/>
                <a:cs typeface="+mn-cs"/>
              </a:rPr>
              <a:t>objective</a:t>
            </a:r>
            <a:endParaRPr kumimoji="0" lang="it-IT"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ular Callout 17">
            <a:extLst>
              <a:ext uri="{FF2B5EF4-FFF2-40B4-BE49-F238E27FC236}">
                <a16:creationId xmlns:a16="http://schemas.microsoft.com/office/drawing/2014/main" id="{4ED374D5-CA29-5CCA-9D70-CCAA7CEF4874}"/>
              </a:ext>
            </a:extLst>
          </p:cNvPr>
          <p:cNvSpPr/>
          <p:nvPr/>
        </p:nvSpPr>
        <p:spPr>
          <a:xfrm>
            <a:off x="9285895" y="4912269"/>
            <a:ext cx="2700000" cy="936000"/>
          </a:xfrm>
          <a:prstGeom prst="wedgeRectCallout">
            <a:avLst>
              <a:gd name="adj1" fmla="val -57958"/>
              <a:gd name="adj2" fmla="val -22287"/>
            </a:avLst>
          </a:prstGeom>
          <a:solidFill>
            <a:srgbClr val="A163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white"/>
                </a:solidFill>
                <a:effectLst/>
                <a:uLnTx/>
                <a:uFillTx/>
                <a:latin typeface="Calibri" panose="020F0502020204030204"/>
                <a:ea typeface="+mn-ea"/>
                <a:cs typeface="+mn-cs"/>
              </a:rPr>
              <a:t>Instruments to support </a:t>
            </a:r>
            <a:r>
              <a:rPr kumimoji="0" lang="it-IT" sz="2000" b="1" i="0" u="none" strike="noStrike" kern="1200" cap="none" spc="0" normalizeH="0" baseline="0" noProof="0" dirty="0" err="1">
                <a:ln>
                  <a:noFill/>
                </a:ln>
                <a:solidFill>
                  <a:prstClr val="white"/>
                </a:solidFill>
                <a:effectLst/>
                <a:uLnTx/>
                <a:uFillTx/>
                <a:latin typeface="Calibri" panose="020F0502020204030204"/>
                <a:ea typeface="+mn-ea"/>
                <a:cs typeface="+mn-cs"/>
              </a:rPr>
              <a:t>implementation</a:t>
            </a:r>
            <a:r>
              <a:rPr kumimoji="0" lang="it-IT" sz="2000" b="1"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3" name="Group 22">
            <a:extLst>
              <a:ext uri="{FF2B5EF4-FFF2-40B4-BE49-F238E27FC236}">
                <a16:creationId xmlns:a16="http://schemas.microsoft.com/office/drawing/2014/main" id="{6C3534BE-44CE-7D2E-8C16-0A797F7CB68B}"/>
              </a:ext>
            </a:extLst>
          </p:cNvPr>
          <p:cNvGrpSpPr/>
          <p:nvPr/>
        </p:nvGrpSpPr>
        <p:grpSpPr>
          <a:xfrm>
            <a:off x="10861130" y="1771503"/>
            <a:ext cx="407422" cy="407422"/>
            <a:chOff x="3959403" y="2700754"/>
            <a:chExt cx="407422" cy="407422"/>
          </a:xfrm>
        </p:grpSpPr>
        <p:sp>
          <p:nvSpPr>
            <p:cNvPr id="24" name="Oval 23">
              <a:extLst>
                <a:ext uri="{FF2B5EF4-FFF2-40B4-BE49-F238E27FC236}">
                  <a16:creationId xmlns:a16="http://schemas.microsoft.com/office/drawing/2014/main" id="{0C8F041E-5F93-56C7-F304-9ABAC0DD0F7B}"/>
                </a:ext>
              </a:extLst>
            </p:cNvPr>
            <p:cNvSpPr/>
            <p:nvPr/>
          </p:nvSpPr>
          <p:spPr>
            <a:xfrm>
              <a:off x="3959403" y="2700754"/>
              <a:ext cx="407422" cy="407422"/>
            </a:xfrm>
            <a:prstGeom prst="ellipse">
              <a:avLst/>
            </a:prstGeom>
            <a:solidFill>
              <a:schemeClr val="accent4">
                <a:lumMod val="7500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Bent Arrow 24">
              <a:extLst>
                <a:ext uri="{FF2B5EF4-FFF2-40B4-BE49-F238E27FC236}">
                  <a16:creationId xmlns:a16="http://schemas.microsoft.com/office/drawing/2014/main" id="{6DD0248D-DF4A-4C71-37F8-295891759BF8}"/>
                </a:ext>
              </a:extLst>
            </p:cNvPr>
            <p:cNvSpPr/>
            <p:nvPr/>
          </p:nvSpPr>
          <p:spPr>
            <a:xfrm>
              <a:off x="4010988" y="2748516"/>
              <a:ext cx="231403" cy="188258"/>
            </a:xfrm>
            <a:prstGeom prst="bentArrow">
              <a:avLst>
                <a:gd name="adj1" fmla="val 36568"/>
                <a:gd name="adj2" fmla="val 25000"/>
                <a:gd name="adj3" fmla="val 25000"/>
                <a:gd name="adj4" fmla="val 75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Bent Arrow 25">
              <a:extLst>
                <a:ext uri="{FF2B5EF4-FFF2-40B4-BE49-F238E27FC236}">
                  <a16:creationId xmlns:a16="http://schemas.microsoft.com/office/drawing/2014/main" id="{77C360BB-ADEE-45BB-B93D-872C5E0016AB}"/>
                </a:ext>
              </a:extLst>
            </p:cNvPr>
            <p:cNvSpPr/>
            <p:nvPr/>
          </p:nvSpPr>
          <p:spPr>
            <a:xfrm rot="10800000">
              <a:off x="4081938" y="2869227"/>
              <a:ext cx="231403" cy="188258"/>
            </a:xfrm>
            <a:prstGeom prst="bentArrow">
              <a:avLst>
                <a:gd name="adj1" fmla="val 36568"/>
                <a:gd name="adj2" fmla="val 25000"/>
                <a:gd name="adj3" fmla="val 25000"/>
                <a:gd name="adj4" fmla="val 75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7" name="Group 26">
            <a:extLst>
              <a:ext uri="{FF2B5EF4-FFF2-40B4-BE49-F238E27FC236}">
                <a16:creationId xmlns:a16="http://schemas.microsoft.com/office/drawing/2014/main" id="{B107D34E-4340-2CC4-AC17-7658A53572DA}"/>
              </a:ext>
            </a:extLst>
          </p:cNvPr>
          <p:cNvGrpSpPr/>
          <p:nvPr/>
        </p:nvGrpSpPr>
        <p:grpSpPr>
          <a:xfrm>
            <a:off x="9002908" y="2308882"/>
            <a:ext cx="407422" cy="407422"/>
            <a:chOff x="3959403" y="2700754"/>
            <a:chExt cx="407422" cy="407422"/>
          </a:xfrm>
        </p:grpSpPr>
        <p:sp>
          <p:nvSpPr>
            <p:cNvPr id="28" name="Oval 27">
              <a:extLst>
                <a:ext uri="{FF2B5EF4-FFF2-40B4-BE49-F238E27FC236}">
                  <a16:creationId xmlns:a16="http://schemas.microsoft.com/office/drawing/2014/main" id="{2EDB4A70-85DE-57F5-7D29-72A4B09BBD80}"/>
                </a:ext>
              </a:extLst>
            </p:cNvPr>
            <p:cNvSpPr/>
            <p:nvPr/>
          </p:nvSpPr>
          <p:spPr>
            <a:xfrm>
              <a:off x="3959403" y="2700754"/>
              <a:ext cx="407422" cy="407422"/>
            </a:xfrm>
            <a:prstGeom prst="ellipse">
              <a:avLst/>
            </a:prstGeom>
            <a:solidFill>
              <a:schemeClr val="accent4">
                <a:lumMod val="7500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Bent Arrow 28">
              <a:extLst>
                <a:ext uri="{FF2B5EF4-FFF2-40B4-BE49-F238E27FC236}">
                  <a16:creationId xmlns:a16="http://schemas.microsoft.com/office/drawing/2014/main" id="{2994B0D1-BB67-40DC-3B49-86F82E345A8D}"/>
                </a:ext>
              </a:extLst>
            </p:cNvPr>
            <p:cNvSpPr/>
            <p:nvPr/>
          </p:nvSpPr>
          <p:spPr>
            <a:xfrm>
              <a:off x="4010988" y="2748516"/>
              <a:ext cx="231403" cy="188258"/>
            </a:xfrm>
            <a:prstGeom prst="bentArrow">
              <a:avLst>
                <a:gd name="adj1" fmla="val 36568"/>
                <a:gd name="adj2" fmla="val 25000"/>
                <a:gd name="adj3" fmla="val 25000"/>
                <a:gd name="adj4" fmla="val 75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Bent Arrow 29">
              <a:extLst>
                <a:ext uri="{FF2B5EF4-FFF2-40B4-BE49-F238E27FC236}">
                  <a16:creationId xmlns:a16="http://schemas.microsoft.com/office/drawing/2014/main" id="{E312FDDD-405A-75D1-EEE5-601A67E7DD60}"/>
                </a:ext>
              </a:extLst>
            </p:cNvPr>
            <p:cNvSpPr/>
            <p:nvPr/>
          </p:nvSpPr>
          <p:spPr>
            <a:xfrm rot="10800000">
              <a:off x="4081938" y="2869227"/>
              <a:ext cx="231403" cy="188258"/>
            </a:xfrm>
            <a:prstGeom prst="bentArrow">
              <a:avLst>
                <a:gd name="adj1" fmla="val 36568"/>
                <a:gd name="adj2" fmla="val 25000"/>
                <a:gd name="adj3" fmla="val 25000"/>
                <a:gd name="adj4" fmla="val 75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9" name="Group 38">
            <a:extLst>
              <a:ext uri="{FF2B5EF4-FFF2-40B4-BE49-F238E27FC236}">
                <a16:creationId xmlns:a16="http://schemas.microsoft.com/office/drawing/2014/main" id="{FD6BDDCD-7E45-0A24-1705-357E12881EE5}"/>
              </a:ext>
            </a:extLst>
          </p:cNvPr>
          <p:cNvGrpSpPr/>
          <p:nvPr/>
        </p:nvGrpSpPr>
        <p:grpSpPr>
          <a:xfrm>
            <a:off x="8007065" y="3058992"/>
            <a:ext cx="407422" cy="407422"/>
            <a:chOff x="3959403" y="2700754"/>
            <a:chExt cx="407422" cy="407422"/>
          </a:xfrm>
        </p:grpSpPr>
        <p:sp>
          <p:nvSpPr>
            <p:cNvPr id="40" name="Oval 39">
              <a:extLst>
                <a:ext uri="{FF2B5EF4-FFF2-40B4-BE49-F238E27FC236}">
                  <a16:creationId xmlns:a16="http://schemas.microsoft.com/office/drawing/2014/main" id="{B2EFA33A-55D9-0E10-17F6-DD29D20FD983}"/>
                </a:ext>
              </a:extLst>
            </p:cNvPr>
            <p:cNvSpPr/>
            <p:nvPr/>
          </p:nvSpPr>
          <p:spPr>
            <a:xfrm>
              <a:off x="3959403" y="2700754"/>
              <a:ext cx="407422" cy="407422"/>
            </a:xfrm>
            <a:prstGeom prst="ellipse">
              <a:avLst/>
            </a:prstGeom>
            <a:solidFill>
              <a:srgbClr val="A70048"/>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Bent Arrow 40">
              <a:extLst>
                <a:ext uri="{FF2B5EF4-FFF2-40B4-BE49-F238E27FC236}">
                  <a16:creationId xmlns:a16="http://schemas.microsoft.com/office/drawing/2014/main" id="{81718BB1-5A43-C229-1C4E-D88C27FB8E87}"/>
                </a:ext>
              </a:extLst>
            </p:cNvPr>
            <p:cNvSpPr/>
            <p:nvPr/>
          </p:nvSpPr>
          <p:spPr>
            <a:xfrm>
              <a:off x="4010988" y="2748516"/>
              <a:ext cx="231403" cy="188258"/>
            </a:xfrm>
            <a:prstGeom prst="bentArrow">
              <a:avLst>
                <a:gd name="adj1" fmla="val 36568"/>
                <a:gd name="adj2" fmla="val 25000"/>
                <a:gd name="adj3" fmla="val 25000"/>
                <a:gd name="adj4" fmla="val 75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Bent Arrow 41">
              <a:extLst>
                <a:ext uri="{FF2B5EF4-FFF2-40B4-BE49-F238E27FC236}">
                  <a16:creationId xmlns:a16="http://schemas.microsoft.com/office/drawing/2014/main" id="{7AC61F2E-C961-E5E4-981A-3F7F234485B5}"/>
                </a:ext>
              </a:extLst>
            </p:cNvPr>
            <p:cNvSpPr/>
            <p:nvPr/>
          </p:nvSpPr>
          <p:spPr>
            <a:xfrm rot="10800000">
              <a:off x="4081938" y="2869227"/>
              <a:ext cx="231403" cy="188258"/>
            </a:xfrm>
            <a:prstGeom prst="bentArrow">
              <a:avLst>
                <a:gd name="adj1" fmla="val 36568"/>
                <a:gd name="adj2" fmla="val 25000"/>
                <a:gd name="adj3" fmla="val 25000"/>
                <a:gd name="adj4" fmla="val 75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4" name="Graphic 18" descr="Badge Tick1 with solid fill">
            <a:extLst>
              <a:ext uri="{FF2B5EF4-FFF2-40B4-BE49-F238E27FC236}">
                <a16:creationId xmlns:a16="http://schemas.microsoft.com/office/drawing/2014/main" id="{A5A51769-332E-2E6A-5AE2-236D610C928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557924" y="2679834"/>
            <a:ext cx="522513" cy="522513"/>
          </a:xfrm>
          <a:prstGeom prst="rect">
            <a:avLst/>
          </a:prstGeom>
        </p:spPr>
      </p:pic>
      <p:grpSp>
        <p:nvGrpSpPr>
          <p:cNvPr id="7" name="Group 38">
            <a:extLst>
              <a:ext uri="{FF2B5EF4-FFF2-40B4-BE49-F238E27FC236}">
                <a16:creationId xmlns:a16="http://schemas.microsoft.com/office/drawing/2014/main" id="{08704E54-52E0-8C6E-7044-44241407EBEB}"/>
              </a:ext>
            </a:extLst>
          </p:cNvPr>
          <p:cNvGrpSpPr/>
          <p:nvPr/>
        </p:nvGrpSpPr>
        <p:grpSpPr>
          <a:xfrm>
            <a:off x="10861130" y="3762802"/>
            <a:ext cx="407422" cy="407422"/>
            <a:chOff x="3959403" y="2700754"/>
            <a:chExt cx="407422" cy="407422"/>
          </a:xfrm>
        </p:grpSpPr>
        <p:sp>
          <p:nvSpPr>
            <p:cNvPr id="9" name="Oval 39">
              <a:extLst>
                <a:ext uri="{FF2B5EF4-FFF2-40B4-BE49-F238E27FC236}">
                  <a16:creationId xmlns:a16="http://schemas.microsoft.com/office/drawing/2014/main" id="{4C6F6099-9858-BB17-AD74-2FE87A311809}"/>
                </a:ext>
              </a:extLst>
            </p:cNvPr>
            <p:cNvSpPr/>
            <p:nvPr/>
          </p:nvSpPr>
          <p:spPr>
            <a:xfrm>
              <a:off x="3959403" y="2700754"/>
              <a:ext cx="407422" cy="407422"/>
            </a:xfrm>
            <a:prstGeom prst="ellipse">
              <a:avLst/>
            </a:prstGeom>
            <a:solidFill>
              <a:srgbClr val="A70048"/>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Bent Arrow 40">
              <a:extLst>
                <a:ext uri="{FF2B5EF4-FFF2-40B4-BE49-F238E27FC236}">
                  <a16:creationId xmlns:a16="http://schemas.microsoft.com/office/drawing/2014/main" id="{6575B5ED-EAB6-4BCF-B6E9-B3D543AEAB9E}"/>
                </a:ext>
              </a:extLst>
            </p:cNvPr>
            <p:cNvSpPr/>
            <p:nvPr/>
          </p:nvSpPr>
          <p:spPr>
            <a:xfrm>
              <a:off x="4010988" y="2748516"/>
              <a:ext cx="231403" cy="188258"/>
            </a:xfrm>
            <a:prstGeom prst="bentArrow">
              <a:avLst>
                <a:gd name="adj1" fmla="val 36568"/>
                <a:gd name="adj2" fmla="val 25000"/>
                <a:gd name="adj3" fmla="val 25000"/>
                <a:gd name="adj4" fmla="val 75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Bent Arrow 41">
              <a:extLst>
                <a:ext uri="{FF2B5EF4-FFF2-40B4-BE49-F238E27FC236}">
                  <a16:creationId xmlns:a16="http://schemas.microsoft.com/office/drawing/2014/main" id="{38B1E83A-D772-157B-3F23-01E448DE2CC9}"/>
                </a:ext>
              </a:extLst>
            </p:cNvPr>
            <p:cNvSpPr/>
            <p:nvPr/>
          </p:nvSpPr>
          <p:spPr>
            <a:xfrm rot="10800000">
              <a:off x="4081938" y="2869227"/>
              <a:ext cx="231403" cy="188258"/>
            </a:xfrm>
            <a:prstGeom prst="bentArrow">
              <a:avLst>
                <a:gd name="adj1" fmla="val 36568"/>
                <a:gd name="adj2" fmla="val 25000"/>
                <a:gd name="adj3" fmla="val 25000"/>
                <a:gd name="adj4" fmla="val 75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2" name="Group 38">
            <a:extLst>
              <a:ext uri="{FF2B5EF4-FFF2-40B4-BE49-F238E27FC236}">
                <a16:creationId xmlns:a16="http://schemas.microsoft.com/office/drawing/2014/main" id="{9366C94C-A727-8F10-5FFE-E5EBC5FE691C}"/>
              </a:ext>
            </a:extLst>
          </p:cNvPr>
          <p:cNvGrpSpPr/>
          <p:nvPr/>
        </p:nvGrpSpPr>
        <p:grpSpPr>
          <a:xfrm>
            <a:off x="8129600" y="3500200"/>
            <a:ext cx="407422" cy="407422"/>
            <a:chOff x="3959403" y="2700754"/>
            <a:chExt cx="407422" cy="407422"/>
          </a:xfrm>
        </p:grpSpPr>
        <p:sp>
          <p:nvSpPr>
            <p:cNvPr id="13" name="Oval 39">
              <a:extLst>
                <a:ext uri="{FF2B5EF4-FFF2-40B4-BE49-F238E27FC236}">
                  <a16:creationId xmlns:a16="http://schemas.microsoft.com/office/drawing/2014/main" id="{D3485D92-96F8-8F54-B09F-DEA7104AB015}"/>
                </a:ext>
              </a:extLst>
            </p:cNvPr>
            <p:cNvSpPr/>
            <p:nvPr/>
          </p:nvSpPr>
          <p:spPr>
            <a:xfrm>
              <a:off x="3959403" y="2700754"/>
              <a:ext cx="407422" cy="407422"/>
            </a:xfrm>
            <a:prstGeom prst="ellipse">
              <a:avLst/>
            </a:prstGeom>
            <a:solidFill>
              <a:srgbClr val="A70048"/>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Bent Arrow 40">
              <a:extLst>
                <a:ext uri="{FF2B5EF4-FFF2-40B4-BE49-F238E27FC236}">
                  <a16:creationId xmlns:a16="http://schemas.microsoft.com/office/drawing/2014/main" id="{4221CE57-0FBC-F798-47AF-7165401E97E1}"/>
                </a:ext>
              </a:extLst>
            </p:cNvPr>
            <p:cNvSpPr/>
            <p:nvPr/>
          </p:nvSpPr>
          <p:spPr>
            <a:xfrm>
              <a:off x="4010988" y="2748516"/>
              <a:ext cx="231403" cy="188258"/>
            </a:xfrm>
            <a:prstGeom prst="bentArrow">
              <a:avLst>
                <a:gd name="adj1" fmla="val 36568"/>
                <a:gd name="adj2" fmla="val 25000"/>
                <a:gd name="adj3" fmla="val 25000"/>
                <a:gd name="adj4" fmla="val 75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Bent Arrow 41">
              <a:extLst>
                <a:ext uri="{FF2B5EF4-FFF2-40B4-BE49-F238E27FC236}">
                  <a16:creationId xmlns:a16="http://schemas.microsoft.com/office/drawing/2014/main" id="{0699A77F-3666-E648-B905-07C5AD7010FE}"/>
                </a:ext>
              </a:extLst>
            </p:cNvPr>
            <p:cNvSpPr/>
            <p:nvPr/>
          </p:nvSpPr>
          <p:spPr>
            <a:xfrm rot="10800000">
              <a:off x="4081938" y="2869227"/>
              <a:ext cx="231403" cy="188258"/>
            </a:xfrm>
            <a:prstGeom prst="bentArrow">
              <a:avLst>
                <a:gd name="adj1" fmla="val 36568"/>
                <a:gd name="adj2" fmla="val 25000"/>
                <a:gd name="adj3" fmla="val 25000"/>
                <a:gd name="adj4" fmla="val 75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948561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5F1B6-EEAB-15A6-B555-59A6B39B05C9}"/>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CB81B835-38FB-5424-B915-6EA47105D9BC}"/>
              </a:ext>
            </a:extLst>
          </p:cNvPr>
          <p:cNvSpPr>
            <a:spLocks noGrp="1"/>
          </p:cNvSpPr>
          <p:nvPr>
            <p:ph type="title"/>
          </p:nvPr>
        </p:nvSpPr>
        <p:spPr>
          <a:xfrm>
            <a:off x="658813" y="433971"/>
            <a:ext cx="10837862" cy="1325563"/>
          </a:xfrm>
        </p:spPr>
        <p:txBody>
          <a:bodyPr vert="horz" lIns="91440" tIns="45720" rIns="91440" bIns="45720" rtlCol="0" anchor="ctr">
            <a:normAutofit/>
          </a:bodyPr>
          <a:lstStyle/>
          <a:p>
            <a:pPr algn="ctr"/>
            <a:r>
              <a:rPr lang="en-GB" sz="3200" b="1" dirty="0">
                <a:solidFill>
                  <a:schemeClr val="accent2">
                    <a:lumMod val="75000"/>
                  </a:schemeClr>
                </a:solidFill>
                <a:latin typeface="+mn-lt"/>
              </a:rPr>
              <a:t>Strategic Objective 3 </a:t>
            </a:r>
            <a:br>
              <a:rPr lang="en-GB" sz="3200" b="1" dirty="0">
                <a:latin typeface="+mn-lt"/>
              </a:rPr>
            </a:br>
            <a:r>
              <a:rPr lang="en-GB" sz="2400" b="1" dirty="0">
                <a:latin typeface="+mn-lt"/>
              </a:rPr>
              <a:t>Enlarging, widening and empowering the user community</a:t>
            </a:r>
            <a:endParaRPr lang="en-GB" sz="2800" b="1" dirty="0">
              <a:latin typeface="+mn-lt"/>
            </a:endParaRPr>
          </a:p>
        </p:txBody>
      </p:sp>
      <p:sp>
        <p:nvSpPr>
          <p:cNvPr id="5" name="CasellaDiTesto 4">
            <a:extLst>
              <a:ext uri="{FF2B5EF4-FFF2-40B4-BE49-F238E27FC236}">
                <a16:creationId xmlns:a16="http://schemas.microsoft.com/office/drawing/2014/main" id="{29C73EC7-4DFD-5ED8-D2DD-90CA3C1BFD31}"/>
              </a:ext>
            </a:extLst>
          </p:cNvPr>
          <p:cNvSpPr txBox="1"/>
          <p:nvPr/>
        </p:nvSpPr>
        <p:spPr>
          <a:xfrm>
            <a:off x="658813" y="4898568"/>
            <a:ext cx="10837862" cy="923330"/>
          </a:xfrm>
          <a:prstGeom prst="rect">
            <a:avLst/>
          </a:prstGeom>
          <a:solidFill>
            <a:srgbClr val="F0F1F7"/>
          </a:solid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ED7D31">
                  <a:lumMod val="75000"/>
                </a:srgbClr>
              </a:buClr>
              <a:buSzTx/>
              <a:buFont typeface="Wingdings" pitchFamily="2" charset="2"/>
              <a:buChar char="ü"/>
              <a:tabLst/>
              <a:defRPr/>
            </a:pP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Participation</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to EOSC: EOSC Mesh and candidate EOSC ENVRI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Node</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ED7D31">
                  <a:lumMod val="75000"/>
                </a:srgbClr>
              </a:buClr>
              <a:buSzTx/>
              <a:buFont typeface="Wingdings" pitchFamily="2" charset="2"/>
              <a:buChar char="ü"/>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EPOS ON,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Specifically</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WP4 –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Strenghtening</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Impact through User Engagement</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ED7D31">
                  <a:lumMod val="75000"/>
                </a:srgbClr>
              </a:buClr>
              <a:buSzTx/>
              <a:buFont typeface="Wingdings" pitchFamily="2" charset="2"/>
              <a:buChar char="ü"/>
              <a:tabLst/>
              <a:defRPr/>
            </a:pP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Operational</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communication</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plan 2024-2028,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aligned</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with the EPOS Strategy</a:t>
            </a:r>
          </a:p>
        </p:txBody>
      </p:sp>
      <p:sp>
        <p:nvSpPr>
          <p:cNvPr id="8" name="Segnaposto contenuto 2">
            <a:extLst>
              <a:ext uri="{FF2B5EF4-FFF2-40B4-BE49-F238E27FC236}">
                <a16:creationId xmlns:a16="http://schemas.microsoft.com/office/drawing/2014/main" id="{2A540CFC-F0B9-8E71-0413-23AADDB6D01C}"/>
              </a:ext>
            </a:extLst>
          </p:cNvPr>
          <p:cNvSpPr>
            <a:spLocks noGrp="1"/>
          </p:cNvSpPr>
          <p:nvPr>
            <p:ph idx="1"/>
          </p:nvPr>
        </p:nvSpPr>
        <p:spPr>
          <a:xfrm>
            <a:off x="1847850" y="1903484"/>
            <a:ext cx="9648825" cy="1998253"/>
          </a:xfrm>
        </p:spPr>
        <p:txBody>
          <a:bodyPr>
            <a:normAutofit/>
          </a:bodyPr>
          <a:lstStyle/>
          <a:p>
            <a:pPr>
              <a:lnSpc>
                <a:spcPct val="100000"/>
              </a:lnSpc>
              <a:spcBef>
                <a:spcPts val="400"/>
              </a:spcBef>
              <a:defRPr/>
            </a:pPr>
            <a:r>
              <a:rPr lang="en-GB" sz="2000" dirty="0"/>
              <a:t>Identifying potential user groups of the EPOS infrastructure and establishing a </a:t>
            </a:r>
            <a:r>
              <a:rPr lang="en-GB" sz="2000" b="1" dirty="0"/>
              <a:t>framework of interaction</a:t>
            </a:r>
          </a:p>
          <a:p>
            <a:pPr>
              <a:lnSpc>
                <a:spcPct val="100000"/>
              </a:lnSpc>
              <a:spcBef>
                <a:spcPts val="400"/>
              </a:spcBef>
              <a:defRPr/>
            </a:pPr>
            <a:r>
              <a:rPr lang="en-GB" sz="2000" dirty="0"/>
              <a:t>Identifying </a:t>
            </a:r>
            <a:r>
              <a:rPr lang="en-GB" sz="2000" b="1" dirty="0"/>
              <a:t>potential barriers or gaps </a:t>
            </a:r>
            <a:r>
              <a:rPr lang="en-GB" sz="2000" dirty="0"/>
              <a:t>that hinder the efficient and widespread usage of the EPOS data and services portfolio</a:t>
            </a:r>
          </a:p>
          <a:p>
            <a:pPr>
              <a:lnSpc>
                <a:spcPct val="100000"/>
              </a:lnSpc>
              <a:spcBef>
                <a:spcPts val="400"/>
              </a:spcBef>
              <a:defRPr/>
            </a:pPr>
            <a:r>
              <a:rPr lang="en-GB" sz="2000" dirty="0"/>
              <a:t>Reinforcing </a:t>
            </a:r>
            <a:r>
              <a:rPr lang="en-GB" sz="2000" b="1" dirty="0"/>
              <a:t>user engagement through </a:t>
            </a:r>
            <a:r>
              <a:rPr lang="en-GB" sz="2000" dirty="0"/>
              <a:t>actions</a:t>
            </a:r>
          </a:p>
          <a:p>
            <a:pPr>
              <a:lnSpc>
                <a:spcPct val="100000"/>
              </a:lnSpc>
              <a:spcBef>
                <a:spcPts val="400"/>
              </a:spcBef>
              <a:defRPr/>
            </a:pPr>
            <a:endParaRPr lang="en-GB" sz="2000" b="1" dirty="0"/>
          </a:p>
        </p:txBody>
      </p:sp>
      <p:sp>
        <p:nvSpPr>
          <p:cNvPr id="3" name="Rectangular Callout 2">
            <a:extLst>
              <a:ext uri="{FF2B5EF4-FFF2-40B4-BE49-F238E27FC236}">
                <a16:creationId xmlns:a16="http://schemas.microsoft.com/office/drawing/2014/main" id="{F5A35F77-C379-8B58-6B41-5C7574C626AD}"/>
              </a:ext>
            </a:extLst>
          </p:cNvPr>
          <p:cNvSpPr/>
          <p:nvPr/>
        </p:nvSpPr>
        <p:spPr>
          <a:xfrm>
            <a:off x="119063" y="1989138"/>
            <a:ext cx="1458042" cy="1918294"/>
          </a:xfrm>
          <a:prstGeom prst="wedgeRectCallout">
            <a:avLst>
              <a:gd name="adj1" fmla="val 66264"/>
              <a:gd name="adj2" fmla="val -33489"/>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white"/>
                </a:solidFill>
                <a:effectLst/>
                <a:uLnTx/>
                <a:uFillTx/>
                <a:latin typeface="Calibri" panose="020F0502020204030204"/>
                <a:ea typeface="+mn-ea"/>
                <a:cs typeface="+mn-cs"/>
              </a:rPr>
              <a:t>Actions to </a:t>
            </a:r>
            <a:r>
              <a:rPr kumimoji="0" lang="it-IT" sz="2000" b="1" i="0" u="none" strike="noStrike" kern="1200" cap="none" spc="0" normalizeH="0" baseline="0" noProof="0" dirty="0" err="1">
                <a:ln>
                  <a:noFill/>
                </a:ln>
                <a:solidFill>
                  <a:prstClr val="white"/>
                </a:solidFill>
                <a:effectLst/>
                <a:uLnTx/>
                <a:uFillTx/>
                <a:latin typeface="Calibri" panose="020F0502020204030204"/>
                <a:ea typeface="+mn-ea"/>
                <a:cs typeface="+mn-cs"/>
              </a:rPr>
              <a:t>implement</a:t>
            </a:r>
            <a:r>
              <a:rPr kumimoji="0" lang="it-IT" sz="2000" b="1" i="0" u="none" strike="noStrike" kern="1200" cap="none" spc="0" normalizeH="0" baseline="0" noProof="0" dirty="0">
                <a:ln>
                  <a:noFill/>
                </a:ln>
                <a:solidFill>
                  <a:prstClr val="white"/>
                </a:solidFill>
                <a:effectLst/>
                <a:uLnTx/>
                <a:uFillTx/>
                <a:latin typeface="Calibri" panose="020F0502020204030204"/>
                <a:ea typeface="+mn-ea"/>
                <a:cs typeface="+mn-cs"/>
              </a:rPr>
              <a:t> the </a:t>
            </a:r>
            <a:r>
              <a:rPr kumimoji="0" lang="it-IT" sz="2000" b="1" i="0" u="none" strike="noStrike" kern="1200" cap="none" spc="0" normalizeH="0" baseline="0" noProof="0" dirty="0" err="1">
                <a:ln>
                  <a:noFill/>
                </a:ln>
                <a:solidFill>
                  <a:prstClr val="white"/>
                </a:solidFill>
                <a:effectLst/>
                <a:uLnTx/>
                <a:uFillTx/>
                <a:latin typeface="Calibri" panose="020F0502020204030204"/>
                <a:ea typeface="+mn-ea"/>
                <a:cs typeface="+mn-cs"/>
              </a:rPr>
              <a:t>objective</a:t>
            </a:r>
            <a:endParaRPr kumimoji="0" lang="it-IT"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ular Callout 18">
            <a:extLst>
              <a:ext uri="{FF2B5EF4-FFF2-40B4-BE49-F238E27FC236}">
                <a16:creationId xmlns:a16="http://schemas.microsoft.com/office/drawing/2014/main" id="{90043D7F-8E7A-B8C2-4B07-50C020927996}"/>
              </a:ext>
            </a:extLst>
          </p:cNvPr>
          <p:cNvSpPr/>
          <p:nvPr/>
        </p:nvSpPr>
        <p:spPr>
          <a:xfrm>
            <a:off x="9253650" y="4915018"/>
            <a:ext cx="2700000" cy="936000"/>
          </a:xfrm>
          <a:prstGeom prst="wedgeRectCallout">
            <a:avLst>
              <a:gd name="adj1" fmla="val -57958"/>
              <a:gd name="adj2" fmla="val -22287"/>
            </a:avLst>
          </a:prstGeom>
          <a:solidFill>
            <a:srgbClr val="C65A1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white"/>
                </a:solidFill>
                <a:effectLst/>
                <a:uLnTx/>
                <a:uFillTx/>
                <a:latin typeface="Calibri" panose="020F0502020204030204"/>
                <a:ea typeface="+mn-ea"/>
                <a:cs typeface="+mn-cs"/>
              </a:rPr>
              <a:t>Instruments to support </a:t>
            </a:r>
            <a:r>
              <a:rPr kumimoji="0" lang="it-IT" sz="2000" b="1" i="0" u="none" strike="noStrike" kern="1200" cap="none" spc="0" normalizeH="0" baseline="0" noProof="0" dirty="0" err="1">
                <a:ln>
                  <a:noFill/>
                </a:ln>
                <a:solidFill>
                  <a:prstClr val="white"/>
                </a:solidFill>
                <a:effectLst/>
                <a:uLnTx/>
                <a:uFillTx/>
                <a:latin typeface="Calibri" panose="020F0502020204030204"/>
                <a:ea typeface="+mn-ea"/>
                <a:cs typeface="+mn-cs"/>
              </a:rPr>
              <a:t>implementation</a:t>
            </a:r>
            <a:r>
              <a:rPr kumimoji="0" lang="it-IT" sz="2000" b="1"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4" name="Group 22">
            <a:extLst>
              <a:ext uri="{FF2B5EF4-FFF2-40B4-BE49-F238E27FC236}">
                <a16:creationId xmlns:a16="http://schemas.microsoft.com/office/drawing/2014/main" id="{72BFD6B2-D09A-1CF5-7A13-FDFA29F2E9AF}"/>
              </a:ext>
            </a:extLst>
          </p:cNvPr>
          <p:cNvGrpSpPr/>
          <p:nvPr/>
        </p:nvGrpSpPr>
        <p:grpSpPr>
          <a:xfrm>
            <a:off x="10840619" y="1616179"/>
            <a:ext cx="407422" cy="407422"/>
            <a:chOff x="3959403" y="2700754"/>
            <a:chExt cx="407422" cy="407422"/>
          </a:xfrm>
        </p:grpSpPr>
        <p:sp>
          <p:nvSpPr>
            <p:cNvPr id="6" name="Oval 23">
              <a:extLst>
                <a:ext uri="{FF2B5EF4-FFF2-40B4-BE49-F238E27FC236}">
                  <a16:creationId xmlns:a16="http://schemas.microsoft.com/office/drawing/2014/main" id="{BBD57199-ABC9-4016-99FA-2424220FB65D}"/>
                </a:ext>
              </a:extLst>
            </p:cNvPr>
            <p:cNvSpPr/>
            <p:nvPr/>
          </p:nvSpPr>
          <p:spPr>
            <a:xfrm>
              <a:off x="3959403" y="2700754"/>
              <a:ext cx="407422" cy="407422"/>
            </a:xfrm>
            <a:prstGeom prst="ellipse">
              <a:avLst/>
            </a:prstGeom>
            <a:solidFill>
              <a:schemeClr val="accent4">
                <a:lumMod val="7500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Bent Arrow 24">
              <a:extLst>
                <a:ext uri="{FF2B5EF4-FFF2-40B4-BE49-F238E27FC236}">
                  <a16:creationId xmlns:a16="http://schemas.microsoft.com/office/drawing/2014/main" id="{6715F9AC-78C4-CA5E-A426-A72D567700DD}"/>
                </a:ext>
              </a:extLst>
            </p:cNvPr>
            <p:cNvSpPr/>
            <p:nvPr/>
          </p:nvSpPr>
          <p:spPr>
            <a:xfrm>
              <a:off x="4010988" y="2748516"/>
              <a:ext cx="231403" cy="188258"/>
            </a:xfrm>
            <a:prstGeom prst="bentArrow">
              <a:avLst>
                <a:gd name="adj1" fmla="val 36568"/>
                <a:gd name="adj2" fmla="val 25000"/>
                <a:gd name="adj3" fmla="val 25000"/>
                <a:gd name="adj4" fmla="val 75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Bent Arrow 25">
              <a:extLst>
                <a:ext uri="{FF2B5EF4-FFF2-40B4-BE49-F238E27FC236}">
                  <a16:creationId xmlns:a16="http://schemas.microsoft.com/office/drawing/2014/main" id="{98580DDC-4622-943E-8127-930F04DBA7B5}"/>
                </a:ext>
              </a:extLst>
            </p:cNvPr>
            <p:cNvSpPr/>
            <p:nvPr/>
          </p:nvSpPr>
          <p:spPr>
            <a:xfrm rot="10800000">
              <a:off x="4081938" y="2869227"/>
              <a:ext cx="231403" cy="188258"/>
            </a:xfrm>
            <a:prstGeom prst="bentArrow">
              <a:avLst>
                <a:gd name="adj1" fmla="val 36568"/>
                <a:gd name="adj2" fmla="val 25000"/>
                <a:gd name="adj3" fmla="val 25000"/>
                <a:gd name="adj4" fmla="val 75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0" name="Group 22">
            <a:extLst>
              <a:ext uri="{FF2B5EF4-FFF2-40B4-BE49-F238E27FC236}">
                <a16:creationId xmlns:a16="http://schemas.microsoft.com/office/drawing/2014/main" id="{93CCDD71-DFE5-D888-89C0-22BE41B18346}"/>
              </a:ext>
            </a:extLst>
          </p:cNvPr>
          <p:cNvGrpSpPr/>
          <p:nvPr/>
        </p:nvGrpSpPr>
        <p:grpSpPr>
          <a:xfrm>
            <a:off x="11194557" y="2630585"/>
            <a:ext cx="407422" cy="407422"/>
            <a:chOff x="3959403" y="2700754"/>
            <a:chExt cx="407422" cy="407422"/>
          </a:xfrm>
        </p:grpSpPr>
        <p:sp>
          <p:nvSpPr>
            <p:cNvPr id="11" name="Oval 23">
              <a:extLst>
                <a:ext uri="{FF2B5EF4-FFF2-40B4-BE49-F238E27FC236}">
                  <a16:creationId xmlns:a16="http://schemas.microsoft.com/office/drawing/2014/main" id="{B5787F9D-CEC4-0AAA-EF53-70B71F80FFD2}"/>
                </a:ext>
              </a:extLst>
            </p:cNvPr>
            <p:cNvSpPr/>
            <p:nvPr/>
          </p:nvSpPr>
          <p:spPr>
            <a:xfrm>
              <a:off x="3959403" y="2700754"/>
              <a:ext cx="407422" cy="407422"/>
            </a:xfrm>
            <a:prstGeom prst="ellipse">
              <a:avLst/>
            </a:prstGeom>
            <a:solidFill>
              <a:schemeClr val="accent4">
                <a:lumMod val="7500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Bent Arrow 24">
              <a:extLst>
                <a:ext uri="{FF2B5EF4-FFF2-40B4-BE49-F238E27FC236}">
                  <a16:creationId xmlns:a16="http://schemas.microsoft.com/office/drawing/2014/main" id="{8AD624FA-BF86-BDF8-96A3-7B4F8C36308F}"/>
                </a:ext>
              </a:extLst>
            </p:cNvPr>
            <p:cNvSpPr/>
            <p:nvPr/>
          </p:nvSpPr>
          <p:spPr>
            <a:xfrm>
              <a:off x="4010988" y="2748516"/>
              <a:ext cx="231403" cy="188258"/>
            </a:xfrm>
            <a:prstGeom prst="bentArrow">
              <a:avLst>
                <a:gd name="adj1" fmla="val 36568"/>
                <a:gd name="adj2" fmla="val 25000"/>
                <a:gd name="adj3" fmla="val 25000"/>
                <a:gd name="adj4" fmla="val 75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Bent Arrow 25">
              <a:extLst>
                <a:ext uri="{FF2B5EF4-FFF2-40B4-BE49-F238E27FC236}">
                  <a16:creationId xmlns:a16="http://schemas.microsoft.com/office/drawing/2014/main" id="{DECF7E3B-51F3-F2C2-7F8A-5014E85C879E}"/>
                </a:ext>
              </a:extLst>
            </p:cNvPr>
            <p:cNvSpPr/>
            <p:nvPr/>
          </p:nvSpPr>
          <p:spPr>
            <a:xfrm rot="10800000">
              <a:off x="4081938" y="2869227"/>
              <a:ext cx="231403" cy="188258"/>
            </a:xfrm>
            <a:prstGeom prst="bentArrow">
              <a:avLst>
                <a:gd name="adj1" fmla="val 36568"/>
                <a:gd name="adj2" fmla="val 25000"/>
                <a:gd name="adj3" fmla="val 25000"/>
                <a:gd name="adj4" fmla="val 75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14" name="Graphic 18" descr="Badge Tick1 with solid fill">
            <a:extLst>
              <a:ext uri="{FF2B5EF4-FFF2-40B4-BE49-F238E27FC236}">
                <a16:creationId xmlns:a16="http://schemas.microsoft.com/office/drawing/2014/main" id="{255607AF-2515-0A35-F040-52922830D3D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912643" y="3275818"/>
            <a:ext cx="522513" cy="522513"/>
          </a:xfrm>
          <a:prstGeom prst="rect">
            <a:avLst/>
          </a:prstGeom>
        </p:spPr>
      </p:pic>
    </p:spTree>
    <p:extLst>
      <p:ext uri="{BB962C8B-B14F-4D97-AF65-F5344CB8AC3E}">
        <p14:creationId xmlns:p14="http://schemas.microsoft.com/office/powerpoint/2010/main" val="1255785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39E5F-1B5D-A491-1967-9F48A153A75B}"/>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4C029FF-1AFF-DA24-D76A-0CE17878A669}"/>
              </a:ext>
            </a:extLst>
          </p:cNvPr>
          <p:cNvSpPr>
            <a:spLocks noGrp="1"/>
          </p:cNvSpPr>
          <p:nvPr>
            <p:ph type="title"/>
          </p:nvPr>
        </p:nvSpPr>
        <p:spPr>
          <a:xfrm>
            <a:off x="630589" y="599811"/>
            <a:ext cx="10889346" cy="1325563"/>
          </a:xfrm>
        </p:spPr>
        <p:txBody>
          <a:bodyPr vert="horz" lIns="91440" tIns="45720" rIns="91440" bIns="45720" rtlCol="0" anchor="ctr">
            <a:normAutofit fontScale="90000"/>
          </a:bodyPr>
          <a:lstStyle/>
          <a:p>
            <a:pPr algn="ctr"/>
            <a:r>
              <a:rPr lang="en-GB" sz="3600" b="1" dirty="0">
                <a:solidFill>
                  <a:schemeClr val="accent6">
                    <a:lumMod val="75000"/>
                  </a:schemeClr>
                </a:solidFill>
                <a:latin typeface="+mn-lt"/>
              </a:rPr>
              <a:t>Strategic Objective 4 </a:t>
            </a:r>
            <a:br>
              <a:rPr lang="en-GB" sz="3600" b="1" dirty="0">
                <a:solidFill>
                  <a:schemeClr val="accent6">
                    <a:lumMod val="75000"/>
                  </a:schemeClr>
                </a:solidFill>
                <a:latin typeface="+mn-lt"/>
              </a:rPr>
            </a:br>
            <a:r>
              <a:rPr lang="en-GB" sz="2700" b="1" dirty="0">
                <a:latin typeface="+mn-lt"/>
              </a:rPr>
              <a:t>Implementing principles of Open Science and FAIR data management, </a:t>
            </a:r>
            <a:br>
              <a:rPr lang="en-GB" sz="2700" b="1" dirty="0">
                <a:latin typeface="+mn-lt"/>
              </a:rPr>
            </a:br>
            <a:r>
              <a:rPr lang="en-GB" sz="2700" b="1" dirty="0">
                <a:latin typeface="+mn-lt"/>
              </a:rPr>
              <a:t>and contributing to e-science innovation</a:t>
            </a:r>
          </a:p>
        </p:txBody>
      </p:sp>
      <p:sp>
        <p:nvSpPr>
          <p:cNvPr id="5" name="CasellaDiTesto 4">
            <a:extLst>
              <a:ext uri="{FF2B5EF4-FFF2-40B4-BE49-F238E27FC236}">
                <a16:creationId xmlns:a16="http://schemas.microsoft.com/office/drawing/2014/main" id="{4DC5134A-4A1C-5C1F-0B54-B6B2470118CE}"/>
              </a:ext>
            </a:extLst>
          </p:cNvPr>
          <p:cNvSpPr txBox="1"/>
          <p:nvPr/>
        </p:nvSpPr>
        <p:spPr>
          <a:xfrm>
            <a:off x="658813" y="4658510"/>
            <a:ext cx="10766775" cy="1200329"/>
          </a:xfrm>
          <a:prstGeom prst="rect">
            <a:avLst/>
          </a:prstGeom>
          <a:solidFill>
            <a:srgbClr val="EDF1F4"/>
          </a:solid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70AD47">
                  <a:lumMod val="75000"/>
                </a:srgbClr>
              </a:buClr>
              <a:buSzTx/>
              <a:buFont typeface="Wingdings" pitchFamily="2" charset="2"/>
              <a:buChar char="ü"/>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EPOS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Citation</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Guidelines</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 EPOS Data Policy</a:t>
            </a:r>
          </a:p>
          <a:p>
            <a:pPr marL="285750" marR="0" lvl="0" indent="-285750" algn="l" defTabSz="914400" rtl="0" eaLnBrk="1" fontAlgn="auto" latinLnBrk="0" hangingPunct="1">
              <a:lnSpc>
                <a:spcPct val="100000"/>
              </a:lnSpc>
              <a:spcBef>
                <a:spcPts val="0"/>
              </a:spcBef>
              <a:spcAft>
                <a:spcPts val="0"/>
              </a:spcAft>
              <a:buClr>
                <a:srgbClr val="70AD47">
                  <a:lumMod val="75000"/>
                </a:srgbClr>
              </a:buClr>
              <a:buSzTx/>
              <a:buFont typeface="Wingdings" pitchFamily="2" charset="2"/>
              <a:buChar char="ü"/>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EPOS Open Source releases</a:t>
            </a:r>
          </a:p>
          <a:p>
            <a:pPr marL="285750" marR="0" lvl="0" indent="-285750" algn="l" defTabSz="914400" rtl="0" eaLnBrk="1" fontAlgn="auto" latinLnBrk="0" hangingPunct="1">
              <a:lnSpc>
                <a:spcPct val="100000"/>
              </a:lnSpc>
              <a:spcBef>
                <a:spcPts val="0"/>
              </a:spcBef>
              <a:spcAft>
                <a:spcPts val="0"/>
              </a:spcAft>
              <a:buClr>
                <a:srgbClr val="70AD47">
                  <a:lumMod val="75000"/>
                </a:srgbClr>
              </a:buClr>
              <a:buSzTx/>
              <a:buFont typeface="Wingdings" pitchFamily="2" charset="2"/>
              <a:buChar char="ü"/>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FAIR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Assessment</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70AD47">
                  <a:lumMod val="75000"/>
                </a:srgbClr>
              </a:buClr>
              <a:buSzTx/>
              <a:buFont typeface="Wingdings" pitchFamily="2" charset="2"/>
              <a:buChar char="ü"/>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New projects (HIAOOS-2, EOSC Mesh)</a:t>
            </a:r>
          </a:p>
        </p:txBody>
      </p:sp>
      <p:sp>
        <p:nvSpPr>
          <p:cNvPr id="8" name="Segnaposto contenuto 2">
            <a:extLst>
              <a:ext uri="{FF2B5EF4-FFF2-40B4-BE49-F238E27FC236}">
                <a16:creationId xmlns:a16="http://schemas.microsoft.com/office/drawing/2014/main" id="{DF6F8D39-CCFD-E39A-4477-C798C5A03156}"/>
              </a:ext>
            </a:extLst>
          </p:cNvPr>
          <p:cNvSpPr>
            <a:spLocks noGrp="1"/>
          </p:cNvSpPr>
          <p:nvPr>
            <p:ph idx="1"/>
          </p:nvPr>
        </p:nvSpPr>
        <p:spPr>
          <a:xfrm>
            <a:off x="1753845" y="1960687"/>
            <a:ext cx="9742829" cy="2857268"/>
          </a:xfrm>
        </p:spPr>
        <p:txBody>
          <a:bodyPr>
            <a:noAutofit/>
          </a:bodyPr>
          <a:lstStyle/>
          <a:p>
            <a:pPr>
              <a:lnSpc>
                <a:spcPct val="100000"/>
              </a:lnSpc>
              <a:spcBef>
                <a:spcPts val="400"/>
              </a:spcBef>
              <a:defRPr/>
            </a:pPr>
            <a:r>
              <a:rPr lang="en-GB" sz="2000" dirty="0"/>
              <a:t>Enhancing the implementation of open data principles by reinforcing the implementation of </a:t>
            </a:r>
            <a:r>
              <a:rPr lang="en-GB" sz="2000" b="1" dirty="0"/>
              <a:t>FAIR principles and open licenses</a:t>
            </a:r>
          </a:p>
          <a:p>
            <a:pPr>
              <a:lnSpc>
                <a:spcPct val="100000"/>
              </a:lnSpc>
              <a:spcBef>
                <a:spcPts val="400"/>
              </a:spcBef>
              <a:defRPr/>
            </a:pPr>
            <a:r>
              <a:rPr lang="en-GB" sz="2000" dirty="0"/>
              <a:t>Releasing the EPOS Data Portal code </a:t>
            </a:r>
            <a:r>
              <a:rPr lang="en-GB" sz="2000" b="1" dirty="0"/>
              <a:t>Open-Source</a:t>
            </a:r>
            <a:r>
              <a:rPr lang="en-GB" sz="2000" dirty="0"/>
              <a:t>, and fostering the reuse of any code developed at TCS level, either for data modelling or processing or any other purposes, in an open source fashion</a:t>
            </a:r>
          </a:p>
          <a:p>
            <a:pPr>
              <a:lnSpc>
                <a:spcPct val="100000"/>
              </a:lnSpc>
              <a:spcBef>
                <a:spcPts val="400"/>
              </a:spcBef>
              <a:defRPr/>
            </a:pPr>
            <a:r>
              <a:rPr lang="en-GB" sz="2000" dirty="0"/>
              <a:t>Promoting the </a:t>
            </a:r>
            <a:r>
              <a:rPr lang="en-GB" sz="2000" b="1" dirty="0"/>
              <a:t>dissemination of EPOS-based research </a:t>
            </a:r>
            <a:r>
              <a:rPr lang="en-GB" sz="2000" dirty="0"/>
              <a:t>in open access publications</a:t>
            </a:r>
          </a:p>
          <a:p>
            <a:pPr>
              <a:lnSpc>
                <a:spcPct val="100000"/>
              </a:lnSpc>
              <a:spcBef>
                <a:spcPts val="400"/>
              </a:spcBef>
              <a:defRPr/>
            </a:pPr>
            <a:r>
              <a:rPr lang="en-GB" sz="2000" dirty="0"/>
              <a:t>Fostering the adoption of shared practices and solutions for FAIR data management by disseminating the </a:t>
            </a:r>
            <a:r>
              <a:rPr lang="en-GB" sz="2000" b="1" dirty="0"/>
              <a:t>EPOS Data Policy </a:t>
            </a:r>
            <a:r>
              <a:rPr lang="en-GB" sz="2000" dirty="0"/>
              <a:t>within data and service providers</a:t>
            </a:r>
          </a:p>
        </p:txBody>
      </p:sp>
      <p:sp>
        <p:nvSpPr>
          <p:cNvPr id="3" name="Rectangular Callout 2">
            <a:extLst>
              <a:ext uri="{FF2B5EF4-FFF2-40B4-BE49-F238E27FC236}">
                <a16:creationId xmlns:a16="http://schemas.microsoft.com/office/drawing/2014/main" id="{D91EB455-2347-F57F-52C7-F4D4880E9D60}"/>
              </a:ext>
            </a:extLst>
          </p:cNvPr>
          <p:cNvSpPr/>
          <p:nvPr/>
        </p:nvSpPr>
        <p:spPr>
          <a:xfrm>
            <a:off x="129844" y="1989138"/>
            <a:ext cx="1458042" cy="1918294"/>
          </a:xfrm>
          <a:prstGeom prst="wedgeRectCallout">
            <a:avLst>
              <a:gd name="adj1" fmla="val 66264"/>
              <a:gd name="adj2" fmla="val -33489"/>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white"/>
                </a:solidFill>
                <a:effectLst/>
                <a:uLnTx/>
                <a:uFillTx/>
                <a:latin typeface="Calibri" panose="020F0502020204030204"/>
                <a:ea typeface="+mn-ea"/>
                <a:cs typeface="+mn-cs"/>
              </a:rPr>
              <a:t>Actions to </a:t>
            </a:r>
            <a:r>
              <a:rPr kumimoji="0" lang="it-IT" sz="2000" b="1" i="0" u="none" strike="noStrike" kern="1200" cap="none" spc="0" normalizeH="0" baseline="0" noProof="0" dirty="0" err="1">
                <a:ln>
                  <a:noFill/>
                </a:ln>
                <a:solidFill>
                  <a:prstClr val="white"/>
                </a:solidFill>
                <a:effectLst/>
                <a:uLnTx/>
                <a:uFillTx/>
                <a:latin typeface="Calibri" panose="020F0502020204030204"/>
                <a:ea typeface="+mn-ea"/>
                <a:cs typeface="+mn-cs"/>
              </a:rPr>
              <a:t>implement</a:t>
            </a:r>
            <a:r>
              <a:rPr kumimoji="0" lang="it-IT" sz="2000" b="1" i="0" u="none" strike="noStrike" kern="1200" cap="none" spc="0" normalizeH="0" baseline="0" noProof="0" dirty="0">
                <a:ln>
                  <a:noFill/>
                </a:ln>
                <a:solidFill>
                  <a:prstClr val="white"/>
                </a:solidFill>
                <a:effectLst/>
                <a:uLnTx/>
                <a:uFillTx/>
                <a:latin typeface="Calibri" panose="020F0502020204030204"/>
                <a:ea typeface="+mn-ea"/>
                <a:cs typeface="+mn-cs"/>
              </a:rPr>
              <a:t> the </a:t>
            </a:r>
            <a:r>
              <a:rPr kumimoji="0" lang="it-IT" sz="2000" b="1" i="0" u="none" strike="noStrike" kern="1200" cap="none" spc="0" normalizeH="0" baseline="0" noProof="0" dirty="0" err="1">
                <a:ln>
                  <a:noFill/>
                </a:ln>
                <a:solidFill>
                  <a:prstClr val="white"/>
                </a:solidFill>
                <a:effectLst/>
                <a:uLnTx/>
                <a:uFillTx/>
                <a:latin typeface="Calibri" panose="020F0502020204030204"/>
                <a:ea typeface="+mn-ea"/>
                <a:cs typeface="+mn-cs"/>
              </a:rPr>
              <a:t>objective</a:t>
            </a:r>
            <a:endParaRPr kumimoji="0" lang="it-IT"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ular Callout 13">
            <a:extLst>
              <a:ext uri="{FF2B5EF4-FFF2-40B4-BE49-F238E27FC236}">
                <a16:creationId xmlns:a16="http://schemas.microsoft.com/office/drawing/2014/main" id="{BDCAED7F-D9B7-5B3C-0EAC-05BEB5083495}"/>
              </a:ext>
            </a:extLst>
          </p:cNvPr>
          <p:cNvSpPr/>
          <p:nvPr/>
        </p:nvSpPr>
        <p:spPr>
          <a:xfrm>
            <a:off x="9244846" y="4918884"/>
            <a:ext cx="2700000" cy="936000"/>
          </a:xfrm>
          <a:prstGeom prst="wedgeRectCallout">
            <a:avLst>
              <a:gd name="adj1" fmla="val -57958"/>
              <a:gd name="adj2" fmla="val -22287"/>
            </a:avLst>
          </a:prstGeom>
          <a:solidFill>
            <a:srgbClr val="5382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white"/>
                </a:solidFill>
                <a:effectLst/>
                <a:uLnTx/>
                <a:uFillTx/>
                <a:latin typeface="Calibri" panose="020F0502020204030204"/>
                <a:ea typeface="+mn-ea"/>
                <a:cs typeface="+mn-cs"/>
              </a:rPr>
              <a:t>Instruments to support </a:t>
            </a:r>
            <a:r>
              <a:rPr kumimoji="0" lang="it-IT" sz="2000" b="1" i="0" u="none" strike="noStrike" kern="1200" cap="none" spc="0" normalizeH="0" baseline="0" noProof="0" dirty="0" err="1">
                <a:ln>
                  <a:noFill/>
                </a:ln>
                <a:solidFill>
                  <a:prstClr val="white"/>
                </a:solidFill>
                <a:effectLst/>
                <a:uLnTx/>
                <a:uFillTx/>
                <a:latin typeface="Calibri" panose="020F0502020204030204"/>
                <a:ea typeface="+mn-ea"/>
                <a:cs typeface="+mn-cs"/>
              </a:rPr>
              <a:t>implementation</a:t>
            </a:r>
            <a:r>
              <a:rPr kumimoji="0" lang="it-IT" sz="2000" b="1"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5" name="Group 24">
            <a:extLst>
              <a:ext uri="{FF2B5EF4-FFF2-40B4-BE49-F238E27FC236}">
                <a16:creationId xmlns:a16="http://schemas.microsoft.com/office/drawing/2014/main" id="{9B6ACB3D-6686-153A-1B67-B43D9E7A905D}"/>
              </a:ext>
            </a:extLst>
          </p:cNvPr>
          <p:cNvGrpSpPr/>
          <p:nvPr/>
        </p:nvGrpSpPr>
        <p:grpSpPr>
          <a:xfrm>
            <a:off x="10490935" y="3480869"/>
            <a:ext cx="407422" cy="407422"/>
            <a:chOff x="10710244" y="2700754"/>
            <a:chExt cx="407422" cy="407422"/>
          </a:xfrm>
        </p:grpSpPr>
        <p:sp>
          <p:nvSpPr>
            <p:cNvPr id="21" name="Oval 20">
              <a:extLst>
                <a:ext uri="{FF2B5EF4-FFF2-40B4-BE49-F238E27FC236}">
                  <a16:creationId xmlns:a16="http://schemas.microsoft.com/office/drawing/2014/main" id="{4A651675-7E38-569F-AE6D-C9BEC2E52169}"/>
                </a:ext>
              </a:extLst>
            </p:cNvPr>
            <p:cNvSpPr/>
            <p:nvPr/>
          </p:nvSpPr>
          <p:spPr>
            <a:xfrm>
              <a:off x="10710244" y="2700754"/>
              <a:ext cx="407422" cy="407422"/>
            </a:xfrm>
            <a:prstGeom prst="ellipse">
              <a:avLst/>
            </a:prstGeom>
            <a:solidFill>
              <a:srgbClr val="C02344"/>
            </a:solidFill>
            <a:ln>
              <a:solidFill>
                <a:srgbClr val="C0234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4" name="Graphic 23" descr="Pause with solid fill">
              <a:extLst>
                <a:ext uri="{FF2B5EF4-FFF2-40B4-BE49-F238E27FC236}">
                  <a16:creationId xmlns:a16="http://schemas.microsoft.com/office/drawing/2014/main" id="{EFB68C79-AA59-0656-9BD9-5608B68F9C9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806645" y="2807254"/>
              <a:ext cx="215392" cy="215392"/>
            </a:xfrm>
            <a:prstGeom prst="rect">
              <a:avLst/>
            </a:prstGeom>
          </p:spPr>
        </p:pic>
      </p:grpSp>
      <p:pic>
        <p:nvPicPr>
          <p:cNvPr id="4" name="Graphic 18" descr="Badge Tick1 with solid fill">
            <a:extLst>
              <a:ext uri="{FF2B5EF4-FFF2-40B4-BE49-F238E27FC236}">
                <a16:creationId xmlns:a16="http://schemas.microsoft.com/office/drawing/2014/main" id="{EC16E915-9CEE-B30D-6BC4-F156CE24171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164331" y="1727881"/>
            <a:ext cx="522513" cy="522513"/>
          </a:xfrm>
          <a:prstGeom prst="rect">
            <a:avLst/>
          </a:prstGeom>
        </p:spPr>
      </p:pic>
      <p:pic>
        <p:nvPicPr>
          <p:cNvPr id="6" name="Graphic 18" descr="Badge Tick1 with solid fill">
            <a:extLst>
              <a:ext uri="{FF2B5EF4-FFF2-40B4-BE49-F238E27FC236}">
                <a16:creationId xmlns:a16="http://schemas.microsoft.com/office/drawing/2014/main" id="{36653CF7-D456-B472-573D-C434AC5477F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069246" y="2676452"/>
            <a:ext cx="522513" cy="522513"/>
          </a:xfrm>
          <a:prstGeom prst="rect">
            <a:avLst/>
          </a:prstGeom>
        </p:spPr>
      </p:pic>
      <p:pic>
        <p:nvPicPr>
          <p:cNvPr id="7" name="Graphic 18" descr="Badge Tick1 with solid fill">
            <a:extLst>
              <a:ext uri="{FF2B5EF4-FFF2-40B4-BE49-F238E27FC236}">
                <a16:creationId xmlns:a16="http://schemas.microsoft.com/office/drawing/2014/main" id="{63BB33BF-1703-F5AF-5484-315648814BF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677362" y="4232248"/>
            <a:ext cx="522513" cy="522513"/>
          </a:xfrm>
          <a:prstGeom prst="rect">
            <a:avLst/>
          </a:prstGeom>
        </p:spPr>
      </p:pic>
    </p:spTree>
    <p:extLst>
      <p:ext uri="{BB962C8B-B14F-4D97-AF65-F5344CB8AC3E}">
        <p14:creationId xmlns:p14="http://schemas.microsoft.com/office/powerpoint/2010/main" val="4101485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9861E-0A88-8D12-985B-160AA5128AC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078E733-181F-3E4F-D6B9-9F65AFB6BCEC}"/>
              </a:ext>
            </a:extLst>
          </p:cNvPr>
          <p:cNvSpPr>
            <a:spLocks noGrp="1"/>
          </p:cNvSpPr>
          <p:nvPr>
            <p:ph type="title"/>
          </p:nvPr>
        </p:nvSpPr>
        <p:spPr>
          <a:xfrm>
            <a:off x="657333" y="431755"/>
            <a:ext cx="10839342" cy="1325563"/>
          </a:xfrm>
        </p:spPr>
        <p:txBody>
          <a:bodyPr vert="horz" lIns="91440" tIns="45720" rIns="91440" bIns="45720" rtlCol="0" anchor="ctr">
            <a:normAutofit/>
          </a:bodyPr>
          <a:lstStyle/>
          <a:p>
            <a:pPr algn="ctr"/>
            <a:r>
              <a:rPr lang="en-GB" sz="3200" b="1" dirty="0">
                <a:solidFill>
                  <a:srgbClr val="C00000"/>
                </a:solidFill>
                <a:latin typeface="+mn-lt"/>
              </a:rPr>
              <a:t>Strategic Objective 5 </a:t>
            </a:r>
            <a:br>
              <a:rPr lang="en-GB" sz="3200" b="1" dirty="0">
                <a:latin typeface="+mn-lt"/>
              </a:rPr>
            </a:br>
            <a:r>
              <a:rPr lang="en-GB" sz="2400" b="1" dirty="0">
                <a:latin typeface="+mn-lt"/>
              </a:rPr>
              <a:t>Amplifying and spreading the societal value of EPOS</a:t>
            </a:r>
            <a:endParaRPr lang="en-GB" sz="2800" b="1" dirty="0">
              <a:latin typeface="+mn-lt"/>
            </a:endParaRPr>
          </a:p>
        </p:txBody>
      </p:sp>
      <p:sp>
        <p:nvSpPr>
          <p:cNvPr id="5" name="CasellaDiTesto 4">
            <a:extLst>
              <a:ext uri="{FF2B5EF4-FFF2-40B4-BE49-F238E27FC236}">
                <a16:creationId xmlns:a16="http://schemas.microsoft.com/office/drawing/2014/main" id="{555BEA82-D00E-DED3-8915-CF35CF314197}"/>
              </a:ext>
            </a:extLst>
          </p:cNvPr>
          <p:cNvSpPr txBox="1"/>
          <p:nvPr/>
        </p:nvSpPr>
        <p:spPr>
          <a:xfrm>
            <a:off x="657333" y="4906134"/>
            <a:ext cx="10766775" cy="923330"/>
          </a:xfrm>
          <a:prstGeom prst="rect">
            <a:avLst/>
          </a:prstGeom>
          <a:solidFill>
            <a:srgbClr val="F4ECEA"/>
          </a:solid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C00000"/>
              </a:buClr>
              <a:buSzTx/>
              <a:buFont typeface="Wingdings" pitchFamily="2" charset="2"/>
              <a:buChar char="ü"/>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EPOS ON –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Specifically</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Work package WP3 –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Contribution to tackle societal challenges</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itchFamily="2" charset="2"/>
              <a:buChar char="ü"/>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New projects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EarthAID</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itchFamily="2" charset="2"/>
              <a:buChar char="ü"/>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EPOS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Sponsored</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Research</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Activities</a:t>
            </a:r>
          </a:p>
        </p:txBody>
      </p:sp>
      <p:sp>
        <p:nvSpPr>
          <p:cNvPr id="8" name="Segnaposto contenuto 2">
            <a:extLst>
              <a:ext uri="{FF2B5EF4-FFF2-40B4-BE49-F238E27FC236}">
                <a16:creationId xmlns:a16="http://schemas.microsoft.com/office/drawing/2014/main" id="{36BA78F2-E9F3-FA55-F561-1F31BACABA40}"/>
              </a:ext>
            </a:extLst>
          </p:cNvPr>
          <p:cNvSpPr>
            <a:spLocks noGrp="1"/>
          </p:cNvSpPr>
          <p:nvPr>
            <p:ph idx="1"/>
          </p:nvPr>
        </p:nvSpPr>
        <p:spPr>
          <a:xfrm>
            <a:off x="1760434" y="1649278"/>
            <a:ext cx="9736241" cy="2999633"/>
          </a:xfrm>
        </p:spPr>
        <p:txBody>
          <a:bodyPr>
            <a:noAutofit/>
          </a:bodyPr>
          <a:lstStyle/>
          <a:p>
            <a:pPr marL="177800" indent="-177800">
              <a:lnSpc>
                <a:spcPct val="100000"/>
              </a:lnSpc>
              <a:spcBef>
                <a:spcPts val="400"/>
              </a:spcBef>
              <a:defRPr/>
            </a:pPr>
            <a:r>
              <a:rPr lang="en-GB" sz="2000" dirty="0"/>
              <a:t>Ensuring the </a:t>
            </a:r>
            <a:r>
              <a:rPr lang="en-GB" sz="2000" b="1" dirty="0"/>
              <a:t>continuous enhancement </a:t>
            </a:r>
            <a:r>
              <a:rPr lang="en-GB" sz="2000" dirty="0"/>
              <a:t>of the EPOS service portfolio to enable </a:t>
            </a:r>
            <a:r>
              <a:rPr lang="en-GB" sz="2000" b="1" dirty="0"/>
              <a:t>trans-disciplinary research in hazard assessment and risk management</a:t>
            </a:r>
            <a:r>
              <a:rPr lang="en-GB" sz="2000" dirty="0"/>
              <a:t>, sustainable stewardship of geo-resources, climate change and clean energy transition</a:t>
            </a:r>
          </a:p>
          <a:p>
            <a:pPr marL="177800" indent="-177800">
              <a:lnSpc>
                <a:spcPct val="100000"/>
              </a:lnSpc>
              <a:spcBef>
                <a:spcPts val="400"/>
              </a:spcBef>
              <a:defRPr/>
            </a:pPr>
            <a:r>
              <a:rPr lang="en-GB" sz="2000" dirty="0"/>
              <a:t>Promoting</a:t>
            </a:r>
            <a:r>
              <a:rPr lang="en-GB" sz="2000" b="1" dirty="0"/>
              <a:t> </a:t>
            </a:r>
            <a:r>
              <a:rPr lang="en-GB" sz="2000" dirty="0"/>
              <a:t>innovation, learning opportunities and constructive dialogue between EPOS and key</a:t>
            </a:r>
            <a:r>
              <a:rPr lang="en-GB" sz="2000" b="1" dirty="0"/>
              <a:t> stakeholders. </a:t>
            </a:r>
            <a:r>
              <a:rPr lang="en-GB" sz="2000" dirty="0"/>
              <a:t>Participants in </a:t>
            </a:r>
            <a:r>
              <a:rPr lang="en-GB" sz="2000" b="1" dirty="0"/>
              <a:t>civil protection, disaster risk management, </a:t>
            </a:r>
            <a:r>
              <a:rPr lang="en-GB" sz="2000" dirty="0"/>
              <a:t>and the </a:t>
            </a:r>
            <a:r>
              <a:rPr lang="en-GB" sz="2000" b="1" dirty="0"/>
              <a:t>private sector.</a:t>
            </a:r>
          </a:p>
          <a:p>
            <a:pPr marL="177800" indent="-177800">
              <a:lnSpc>
                <a:spcPct val="100000"/>
              </a:lnSpc>
              <a:spcBef>
                <a:spcPts val="400"/>
              </a:spcBef>
              <a:defRPr/>
            </a:pPr>
            <a:r>
              <a:rPr lang="en-GB" sz="2000" dirty="0"/>
              <a:t>Implementing the </a:t>
            </a:r>
            <a:r>
              <a:rPr lang="en-GB" sz="2000" b="1" dirty="0"/>
              <a:t>EPOS Ethical Guidelines </a:t>
            </a:r>
            <a:r>
              <a:rPr lang="en-GB" sz="2000" dirty="0"/>
              <a:t>and constructing a comprehensive code to delineate the attributes of EPOS services</a:t>
            </a:r>
          </a:p>
          <a:p>
            <a:pPr marL="177800" indent="-177800">
              <a:lnSpc>
                <a:spcPct val="100000"/>
              </a:lnSpc>
              <a:spcBef>
                <a:spcPts val="400"/>
              </a:spcBef>
              <a:defRPr/>
            </a:pPr>
            <a:r>
              <a:rPr lang="en-GB" sz="2000" b="1" dirty="0"/>
              <a:t>Disseminating </a:t>
            </a:r>
            <a:r>
              <a:rPr lang="en-GB" sz="2000" dirty="0"/>
              <a:t>the societal value of the EPOS infrastructure</a:t>
            </a:r>
          </a:p>
        </p:txBody>
      </p:sp>
      <p:sp>
        <p:nvSpPr>
          <p:cNvPr id="3" name="Rectangular Callout 2">
            <a:extLst>
              <a:ext uri="{FF2B5EF4-FFF2-40B4-BE49-F238E27FC236}">
                <a16:creationId xmlns:a16="http://schemas.microsoft.com/office/drawing/2014/main" id="{C5DDD5B9-EADF-27AE-FF2D-89A4343E1520}"/>
              </a:ext>
            </a:extLst>
          </p:cNvPr>
          <p:cNvSpPr/>
          <p:nvPr/>
        </p:nvSpPr>
        <p:spPr>
          <a:xfrm>
            <a:off x="119063" y="2006802"/>
            <a:ext cx="1458042" cy="1918294"/>
          </a:xfrm>
          <a:prstGeom prst="wedgeRectCallout">
            <a:avLst>
              <a:gd name="adj1" fmla="val 66264"/>
              <a:gd name="adj2" fmla="val -33489"/>
            </a:avLst>
          </a:prstGeom>
          <a:solidFill>
            <a:srgbClr val="A7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white"/>
                </a:solidFill>
                <a:effectLst/>
                <a:uLnTx/>
                <a:uFillTx/>
                <a:latin typeface="Calibri" panose="020F0502020204030204"/>
                <a:ea typeface="+mn-ea"/>
                <a:cs typeface="+mn-cs"/>
              </a:rPr>
              <a:t>Actions to </a:t>
            </a:r>
            <a:r>
              <a:rPr kumimoji="0" lang="it-IT" sz="2000" b="1" i="0" u="none" strike="noStrike" kern="1200" cap="none" spc="0" normalizeH="0" baseline="0" noProof="0" dirty="0" err="1">
                <a:ln>
                  <a:noFill/>
                </a:ln>
                <a:solidFill>
                  <a:prstClr val="white"/>
                </a:solidFill>
                <a:effectLst/>
                <a:uLnTx/>
                <a:uFillTx/>
                <a:latin typeface="Calibri" panose="020F0502020204030204"/>
                <a:ea typeface="+mn-ea"/>
                <a:cs typeface="+mn-cs"/>
              </a:rPr>
              <a:t>implement</a:t>
            </a:r>
            <a:r>
              <a:rPr kumimoji="0" lang="it-IT" sz="2000" b="1" i="0" u="none" strike="noStrike" kern="1200" cap="none" spc="0" normalizeH="0" baseline="0" noProof="0" dirty="0">
                <a:ln>
                  <a:noFill/>
                </a:ln>
                <a:solidFill>
                  <a:prstClr val="white"/>
                </a:solidFill>
                <a:effectLst/>
                <a:uLnTx/>
                <a:uFillTx/>
                <a:latin typeface="Calibri" panose="020F0502020204030204"/>
                <a:ea typeface="+mn-ea"/>
                <a:cs typeface="+mn-cs"/>
              </a:rPr>
              <a:t> the </a:t>
            </a:r>
            <a:r>
              <a:rPr kumimoji="0" lang="it-IT" sz="2000" b="1" i="0" u="none" strike="noStrike" kern="1200" cap="none" spc="0" normalizeH="0" baseline="0" noProof="0" dirty="0" err="1">
                <a:ln>
                  <a:noFill/>
                </a:ln>
                <a:solidFill>
                  <a:prstClr val="white"/>
                </a:solidFill>
                <a:effectLst/>
                <a:uLnTx/>
                <a:uFillTx/>
                <a:latin typeface="Calibri" panose="020F0502020204030204"/>
                <a:ea typeface="+mn-ea"/>
                <a:cs typeface="+mn-cs"/>
              </a:rPr>
              <a:t>objective</a:t>
            </a:r>
            <a:endParaRPr kumimoji="0" lang="it-IT"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ular Callout 13">
            <a:extLst>
              <a:ext uri="{FF2B5EF4-FFF2-40B4-BE49-F238E27FC236}">
                <a16:creationId xmlns:a16="http://schemas.microsoft.com/office/drawing/2014/main" id="{141E7B08-5F60-2002-1370-0164A042C4DF}"/>
              </a:ext>
            </a:extLst>
          </p:cNvPr>
          <p:cNvSpPr/>
          <p:nvPr/>
        </p:nvSpPr>
        <p:spPr>
          <a:xfrm>
            <a:off x="9262670" y="4919207"/>
            <a:ext cx="2700000" cy="936000"/>
          </a:xfrm>
          <a:prstGeom prst="wedgeRectCallout">
            <a:avLst>
              <a:gd name="adj1" fmla="val -57958"/>
              <a:gd name="adj2" fmla="val -22287"/>
            </a:avLst>
          </a:prstGeom>
          <a:solidFill>
            <a:srgbClr val="A700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white"/>
                </a:solidFill>
                <a:effectLst/>
                <a:uLnTx/>
                <a:uFillTx/>
                <a:latin typeface="Calibri" panose="020F0502020204030204"/>
                <a:ea typeface="+mn-ea"/>
                <a:cs typeface="+mn-cs"/>
              </a:rPr>
              <a:t>Instruments to support </a:t>
            </a:r>
            <a:r>
              <a:rPr kumimoji="0" lang="it-IT" sz="2000" b="1" i="0" u="none" strike="noStrike" kern="1200" cap="none" spc="0" normalizeH="0" baseline="0" noProof="0" dirty="0" err="1">
                <a:ln>
                  <a:noFill/>
                </a:ln>
                <a:solidFill>
                  <a:prstClr val="white"/>
                </a:solidFill>
                <a:effectLst/>
                <a:uLnTx/>
                <a:uFillTx/>
                <a:latin typeface="Calibri" panose="020F0502020204030204"/>
                <a:ea typeface="+mn-ea"/>
                <a:cs typeface="+mn-cs"/>
              </a:rPr>
              <a:t>implementation</a:t>
            </a:r>
            <a:r>
              <a:rPr kumimoji="0" lang="it-IT" sz="2000" b="1"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4" name="Group 22">
            <a:extLst>
              <a:ext uri="{FF2B5EF4-FFF2-40B4-BE49-F238E27FC236}">
                <a16:creationId xmlns:a16="http://schemas.microsoft.com/office/drawing/2014/main" id="{FDDB8133-D814-C9E2-1970-A020B75DD3BC}"/>
              </a:ext>
            </a:extLst>
          </p:cNvPr>
          <p:cNvGrpSpPr/>
          <p:nvPr/>
        </p:nvGrpSpPr>
        <p:grpSpPr>
          <a:xfrm>
            <a:off x="10862660" y="1551677"/>
            <a:ext cx="407422" cy="407422"/>
            <a:chOff x="3959403" y="2700754"/>
            <a:chExt cx="407422" cy="407422"/>
          </a:xfrm>
        </p:grpSpPr>
        <p:sp>
          <p:nvSpPr>
            <p:cNvPr id="6" name="Oval 23">
              <a:extLst>
                <a:ext uri="{FF2B5EF4-FFF2-40B4-BE49-F238E27FC236}">
                  <a16:creationId xmlns:a16="http://schemas.microsoft.com/office/drawing/2014/main" id="{B06A2B5C-4EBB-B621-404A-75BDB688D38A}"/>
                </a:ext>
              </a:extLst>
            </p:cNvPr>
            <p:cNvSpPr/>
            <p:nvPr/>
          </p:nvSpPr>
          <p:spPr>
            <a:xfrm>
              <a:off x="3959403" y="2700754"/>
              <a:ext cx="407422" cy="407422"/>
            </a:xfrm>
            <a:prstGeom prst="ellipse">
              <a:avLst/>
            </a:prstGeom>
            <a:solidFill>
              <a:schemeClr val="accent4">
                <a:lumMod val="7500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Bent Arrow 24">
              <a:extLst>
                <a:ext uri="{FF2B5EF4-FFF2-40B4-BE49-F238E27FC236}">
                  <a16:creationId xmlns:a16="http://schemas.microsoft.com/office/drawing/2014/main" id="{2539827B-4DCA-217B-0156-9BC8DCE43433}"/>
                </a:ext>
              </a:extLst>
            </p:cNvPr>
            <p:cNvSpPr/>
            <p:nvPr/>
          </p:nvSpPr>
          <p:spPr>
            <a:xfrm>
              <a:off x="4010988" y="2748516"/>
              <a:ext cx="231403" cy="188258"/>
            </a:xfrm>
            <a:prstGeom prst="bentArrow">
              <a:avLst>
                <a:gd name="adj1" fmla="val 36568"/>
                <a:gd name="adj2" fmla="val 25000"/>
                <a:gd name="adj3" fmla="val 25000"/>
                <a:gd name="adj4" fmla="val 75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Bent Arrow 25">
              <a:extLst>
                <a:ext uri="{FF2B5EF4-FFF2-40B4-BE49-F238E27FC236}">
                  <a16:creationId xmlns:a16="http://schemas.microsoft.com/office/drawing/2014/main" id="{2A171C23-4FCB-47B2-2EFD-BAF9188E3D76}"/>
                </a:ext>
              </a:extLst>
            </p:cNvPr>
            <p:cNvSpPr/>
            <p:nvPr/>
          </p:nvSpPr>
          <p:spPr>
            <a:xfrm rot="10800000">
              <a:off x="4081938" y="2869227"/>
              <a:ext cx="231403" cy="188258"/>
            </a:xfrm>
            <a:prstGeom prst="bentArrow">
              <a:avLst>
                <a:gd name="adj1" fmla="val 36568"/>
                <a:gd name="adj2" fmla="val 25000"/>
                <a:gd name="adj3" fmla="val 25000"/>
                <a:gd name="adj4" fmla="val 75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0" name="Group 22">
            <a:extLst>
              <a:ext uri="{FF2B5EF4-FFF2-40B4-BE49-F238E27FC236}">
                <a16:creationId xmlns:a16="http://schemas.microsoft.com/office/drawing/2014/main" id="{52066735-D9C8-1F63-811B-7D4594B5B403}"/>
              </a:ext>
            </a:extLst>
          </p:cNvPr>
          <p:cNvGrpSpPr/>
          <p:nvPr/>
        </p:nvGrpSpPr>
        <p:grpSpPr>
          <a:xfrm>
            <a:off x="11115343" y="2685735"/>
            <a:ext cx="407422" cy="407422"/>
            <a:chOff x="3959403" y="2700754"/>
            <a:chExt cx="407422" cy="407422"/>
          </a:xfrm>
        </p:grpSpPr>
        <p:sp>
          <p:nvSpPr>
            <p:cNvPr id="11" name="Oval 23">
              <a:extLst>
                <a:ext uri="{FF2B5EF4-FFF2-40B4-BE49-F238E27FC236}">
                  <a16:creationId xmlns:a16="http://schemas.microsoft.com/office/drawing/2014/main" id="{6B791652-325F-1C4C-D777-0794E85D88DB}"/>
                </a:ext>
              </a:extLst>
            </p:cNvPr>
            <p:cNvSpPr/>
            <p:nvPr/>
          </p:nvSpPr>
          <p:spPr>
            <a:xfrm>
              <a:off x="3959403" y="2700754"/>
              <a:ext cx="407422" cy="407422"/>
            </a:xfrm>
            <a:prstGeom prst="ellipse">
              <a:avLst/>
            </a:prstGeom>
            <a:solidFill>
              <a:schemeClr val="accent4">
                <a:lumMod val="7500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Bent Arrow 24">
              <a:extLst>
                <a:ext uri="{FF2B5EF4-FFF2-40B4-BE49-F238E27FC236}">
                  <a16:creationId xmlns:a16="http://schemas.microsoft.com/office/drawing/2014/main" id="{2C730D90-B1CD-F1A0-A502-AFE13A401DFA}"/>
                </a:ext>
              </a:extLst>
            </p:cNvPr>
            <p:cNvSpPr/>
            <p:nvPr/>
          </p:nvSpPr>
          <p:spPr>
            <a:xfrm>
              <a:off x="4010988" y="2748516"/>
              <a:ext cx="231403" cy="188258"/>
            </a:xfrm>
            <a:prstGeom prst="bentArrow">
              <a:avLst>
                <a:gd name="adj1" fmla="val 36568"/>
                <a:gd name="adj2" fmla="val 25000"/>
                <a:gd name="adj3" fmla="val 25000"/>
                <a:gd name="adj4" fmla="val 75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Bent Arrow 25">
              <a:extLst>
                <a:ext uri="{FF2B5EF4-FFF2-40B4-BE49-F238E27FC236}">
                  <a16:creationId xmlns:a16="http://schemas.microsoft.com/office/drawing/2014/main" id="{B950730C-0329-08C3-79C7-7A10FCF338E2}"/>
                </a:ext>
              </a:extLst>
            </p:cNvPr>
            <p:cNvSpPr/>
            <p:nvPr/>
          </p:nvSpPr>
          <p:spPr>
            <a:xfrm rot="10800000">
              <a:off x="4081938" y="2869227"/>
              <a:ext cx="231403" cy="188258"/>
            </a:xfrm>
            <a:prstGeom prst="bentArrow">
              <a:avLst>
                <a:gd name="adj1" fmla="val 36568"/>
                <a:gd name="adj2" fmla="val 25000"/>
                <a:gd name="adj3" fmla="val 25000"/>
                <a:gd name="adj4" fmla="val 75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32" name="Graphic 18" descr="Badge Tick1 with solid fill">
            <a:extLst>
              <a:ext uri="{FF2B5EF4-FFF2-40B4-BE49-F238E27FC236}">
                <a16:creationId xmlns:a16="http://schemas.microsoft.com/office/drawing/2014/main" id="{20394CC6-E1D9-4B48-669E-86F217400D5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180611" y="4141880"/>
            <a:ext cx="522513" cy="522513"/>
          </a:xfrm>
          <a:prstGeom prst="rect">
            <a:avLst/>
          </a:prstGeom>
        </p:spPr>
      </p:pic>
      <p:grpSp>
        <p:nvGrpSpPr>
          <p:cNvPr id="15" name="Group 38">
            <a:extLst>
              <a:ext uri="{FF2B5EF4-FFF2-40B4-BE49-F238E27FC236}">
                <a16:creationId xmlns:a16="http://schemas.microsoft.com/office/drawing/2014/main" id="{4A7763FF-CCAC-B8FC-FED6-F444ED624029}"/>
              </a:ext>
            </a:extLst>
          </p:cNvPr>
          <p:cNvGrpSpPr/>
          <p:nvPr/>
        </p:nvGrpSpPr>
        <p:grpSpPr>
          <a:xfrm>
            <a:off x="10861130" y="3762802"/>
            <a:ext cx="407422" cy="407422"/>
            <a:chOff x="3959403" y="2700754"/>
            <a:chExt cx="407422" cy="407422"/>
          </a:xfrm>
        </p:grpSpPr>
        <p:sp>
          <p:nvSpPr>
            <p:cNvPr id="16" name="Oval 39">
              <a:extLst>
                <a:ext uri="{FF2B5EF4-FFF2-40B4-BE49-F238E27FC236}">
                  <a16:creationId xmlns:a16="http://schemas.microsoft.com/office/drawing/2014/main" id="{6817837C-83C4-1816-7287-5FCCA1B64388}"/>
                </a:ext>
              </a:extLst>
            </p:cNvPr>
            <p:cNvSpPr/>
            <p:nvPr/>
          </p:nvSpPr>
          <p:spPr>
            <a:xfrm>
              <a:off x="3959403" y="2700754"/>
              <a:ext cx="407422" cy="407422"/>
            </a:xfrm>
            <a:prstGeom prst="ellipse">
              <a:avLst/>
            </a:prstGeom>
            <a:solidFill>
              <a:srgbClr val="A70048"/>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Bent Arrow 40">
              <a:extLst>
                <a:ext uri="{FF2B5EF4-FFF2-40B4-BE49-F238E27FC236}">
                  <a16:creationId xmlns:a16="http://schemas.microsoft.com/office/drawing/2014/main" id="{5A400C5B-02A1-FAC4-52B3-03D2434D8643}"/>
                </a:ext>
              </a:extLst>
            </p:cNvPr>
            <p:cNvSpPr/>
            <p:nvPr/>
          </p:nvSpPr>
          <p:spPr>
            <a:xfrm>
              <a:off x="4010988" y="2748516"/>
              <a:ext cx="231403" cy="188258"/>
            </a:xfrm>
            <a:prstGeom prst="bentArrow">
              <a:avLst>
                <a:gd name="adj1" fmla="val 36568"/>
                <a:gd name="adj2" fmla="val 25000"/>
                <a:gd name="adj3" fmla="val 25000"/>
                <a:gd name="adj4" fmla="val 75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Bent Arrow 41">
              <a:extLst>
                <a:ext uri="{FF2B5EF4-FFF2-40B4-BE49-F238E27FC236}">
                  <a16:creationId xmlns:a16="http://schemas.microsoft.com/office/drawing/2014/main" id="{1A727FCA-CE47-2CDF-3D01-83E0EBEEAA7B}"/>
                </a:ext>
              </a:extLst>
            </p:cNvPr>
            <p:cNvSpPr/>
            <p:nvPr/>
          </p:nvSpPr>
          <p:spPr>
            <a:xfrm rot="10800000">
              <a:off x="4081938" y="2869227"/>
              <a:ext cx="231403" cy="188258"/>
            </a:xfrm>
            <a:prstGeom prst="bentArrow">
              <a:avLst>
                <a:gd name="adj1" fmla="val 36568"/>
                <a:gd name="adj2" fmla="val 25000"/>
                <a:gd name="adj3" fmla="val 25000"/>
                <a:gd name="adj4" fmla="val 75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170395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C1839-FDE6-8E91-0A39-49A0BE47236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8ADE7D9-657A-3AD4-AA4B-788F9259B62B}"/>
              </a:ext>
            </a:extLst>
          </p:cNvPr>
          <p:cNvSpPr>
            <a:spLocks noGrp="1"/>
          </p:cNvSpPr>
          <p:nvPr>
            <p:ph type="title"/>
          </p:nvPr>
        </p:nvSpPr>
        <p:spPr>
          <a:xfrm>
            <a:off x="677069" y="417404"/>
            <a:ext cx="10837862" cy="1325563"/>
          </a:xfrm>
        </p:spPr>
        <p:txBody>
          <a:bodyPr vert="horz" lIns="91440" tIns="45720" rIns="91440" bIns="45720" rtlCol="0" anchor="ctr">
            <a:normAutofit/>
          </a:bodyPr>
          <a:lstStyle/>
          <a:p>
            <a:pPr algn="ctr"/>
            <a:r>
              <a:rPr lang="en-GB" sz="3200" b="1" dirty="0">
                <a:solidFill>
                  <a:srgbClr val="7A81FF"/>
                </a:solidFill>
                <a:latin typeface="+mn-lt"/>
              </a:rPr>
              <a:t>Strategic Objective 6 </a:t>
            </a:r>
            <a:br>
              <a:rPr lang="en-GB" sz="3200" b="1" dirty="0">
                <a:solidFill>
                  <a:srgbClr val="7A81FF"/>
                </a:solidFill>
                <a:latin typeface="+mn-lt"/>
              </a:rPr>
            </a:br>
            <a:r>
              <a:rPr lang="en-GB" sz="2400" b="1" dirty="0">
                <a:latin typeface="+mn-lt"/>
              </a:rPr>
              <a:t>Boosting global cooperation</a:t>
            </a:r>
            <a:endParaRPr lang="en-GB" sz="2800" b="1" dirty="0">
              <a:latin typeface="+mn-lt"/>
            </a:endParaRPr>
          </a:p>
        </p:txBody>
      </p:sp>
      <p:sp>
        <p:nvSpPr>
          <p:cNvPr id="5" name="CasellaDiTesto 4">
            <a:extLst>
              <a:ext uri="{FF2B5EF4-FFF2-40B4-BE49-F238E27FC236}">
                <a16:creationId xmlns:a16="http://schemas.microsoft.com/office/drawing/2014/main" id="{3D661EEA-AE8A-580C-A023-1E54C75EBD1A}"/>
              </a:ext>
            </a:extLst>
          </p:cNvPr>
          <p:cNvSpPr txBox="1"/>
          <p:nvPr/>
        </p:nvSpPr>
        <p:spPr>
          <a:xfrm>
            <a:off x="677069" y="4364137"/>
            <a:ext cx="10748519" cy="1477328"/>
          </a:xfrm>
          <a:prstGeom prst="rect">
            <a:avLst/>
          </a:prstGeom>
          <a:solidFill>
            <a:srgbClr val="F0F1F7"/>
          </a:solid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7A81FF"/>
              </a:buClr>
              <a:buSzTx/>
              <a:buFont typeface="Wingdings" pitchFamily="2" charset="2"/>
              <a:buChar char="ü"/>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Active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participation</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in ERIC Forum; </a:t>
            </a:r>
          </a:p>
          <a:p>
            <a:pPr marL="285750" marR="0" lvl="0" indent="-285750" algn="l" defTabSz="914400" rtl="0" eaLnBrk="1" fontAlgn="auto" latinLnBrk="0" hangingPunct="1">
              <a:lnSpc>
                <a:spcPct val="100000"/>
              </a:lnSpc>
              <a:spcBef>
                <a:spcPts val="0"/>
              </a:spcBef>
              <a:spcAft>
                <a:spcPts val="0"/>
              </a:spcAft>
              <a:buClr>
                <a:srgbClr val="7A81FF"/>
              </a:buClr>
              <a:buSzTx/>
              <a:buFont typeface="Wingdings" pitchFamily="2" charset="2"/>
              <a:buChar char="ü"/>
              <a:tabLst/>
              <a:defRPr/>
            </a:pP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MoUs</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with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specific</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ESFRI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Ris</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(e.g. ECCSEL)</a:t>
            </a:r>
          </a:p>
          <a:p>
            <a:pPr marL="285750" marR="0" lvl="0" indent="-285750" algn="l" defTabSz="914400" rtl="0" eaLnBrk="1" fontAlgn="auto" latinLnBrk="0" hangingPunct="1">
              <a:lnSpc>
                <a:spcPct val="100000"/>
              </a:lnSpc>
              <a:spcBef>
                <a:spcPts val="0"/>
              </a:spcBef>
              <a:spcAft>
                <a:spcPts val="0"/>
              </a:spcAft>
              <a:buClr>
                <a:srgbClr val="7A81FF"/>
              </a:buClr>
              <a:buSzTx/>
              <a:buFont typeface="Wingdings" pitchFamily="2" charset="2"/>
              <a:buChar char="ü"/>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New projects (EOSC Mesh) and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initiatives</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(Candidate EOSC ENVRI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Node</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
                <a:srgbClr val="7A81FF"/>
              </a:buClr>
              <a:buSzTx/>
              <a:buFont typeface="Wingdings" pitchFamily="2" charset="2"/>
              <a:buChar char="ü"/>
              <a:tabLst/>
              <a:defRPr/>
            </a:pP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Multilateral</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MoU</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with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Auscope</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(Australia) Earth Sciences NZ (NZ) and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Earthscope</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(US)</a:t>
            </a:r>
          </a:p>
          <a:p>
            <a:pPr marL="285750" marR="0" lvl="0" indent="-285750" algn="l" defTabSz="914400" rtl="0" eaLnBrk="1" fontAlgn="auto" latinLnBrk="0" hangingPunct="1">
              <a:lnSpc>
                <a:spcPct val="100000"/>
              </a:lnSpc>
              <a:spcBef>
                <a:spcPts val="0"/>
              </a:spcBef>
              <a:spcAft>
                <a:spcPts val="0"/>
              </a:spcAft>
              <a:buClr>
                <a:srgbClr val="7A81FF"/>
              </a:buClr>
              <a:buSzTx/>
              <a:buFont typeface="Wingdings" pitchFamily="2" charset="2"/>
              <a:buChar char="ü"/>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EPOS ON,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Specifically</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WP5 –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Enlarging European and International Collaborations</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Segnaposto contenuto 2">
            <a:extLst>
              <a:ext uri="{FF2B5EF4-FFF2-40B4-BE49-F238E27FC236}">
                <a16:creationId xmlns:a16="http://schemas.microsoft.com/office/drawing/2014/main" id="{17964C96-1D8A-6F3E-5F87-229D5AB7CB64}"/>
              </a:ext>
            </a:extLst>
          </p:cNvPr>
          <p:cNvSpPr>
            <a:spLocks noGrp="1"/>
          </p:cNvSpPr>
          <p:nvPr>
            <p:ph idx="1"/>
          </p:nvPr>
        </p:nvSpPr>
        <p:spPr>
          <a:xfrm>
            <a:off x="1746249" y="1758842"/>
            <a:ext cx="9750426" cy="2566916"/>
          </a:xfrm>
        </p:spPr>
        <p:txBody>
          <a:bodyPr>
            <a:noAutofit/>
          </a:bodyPr>
          <a:lstStyle/>
          <a:p>
            <a:pPr>
              <a:lnSpc>
                <a:spcPct val="100000"/>
              </a:lnSpc>
              <a:spcBef>
                <a:spcPts val="400"/>
              </a:spcBef>
              <a:defRPr/>
            </a:pPr>
            <a:r>
              <a:rPr lang="en-GB" sz="2000" dirty="0"/>
              <a:t>Sustaining and expanding </a:t>
            </a:r>
            <a:r>
              <a:rPr lang="en-GB" sz="2000" b="1" dirty="0"/>
              <a:t>collaborations with European Research Infrastructures </a:t>
            </a:r>
            <a:r>
              <a:rPr lang="en-GB" sz="2000" dirty="0"/>
              <a:t>within the ESFRI framework</a:t>
            </a:r>
          </a:p>
          <a:p>
            <a:pPr>
              <a:lnSpc>
                <a:spcPct val="100000"/>
              </a:lnSpc>
              <a:spcBef>
                <a:spcPts val="400"/>
              </a:spcBef>
              <a:defRPr/>
            </a:pPr>
            <a:r>
              <a:rPr lang="en-GB" sz="2000" dirty="0"/>
              <a:t>Continuously cultivating and expanding </a:t>
            </a:r>
            <a:r>
              <a:rPr lang="en-GB" sz="2000" b="1" dirty="0"/>
              <a:t>partnerships with ENVRI</a:t>
            </a:r>
          </a:p>
          <a:p>
            <a:pPr>
              <a:lnSpc>
                <a:spcPct val="100000"/>
              </a:lnSpc>
              <a:spcBef>
                <a:spcPts val="400"/>
              </a:spcBef>
              <a:defRPr/>
            </a:pPr>
            <a:r>
              <a:rPr lang="en-GB" sz="2000" dirty="0"/>
              <a:t>Enhancing international cooperation in solid Earth science across diverse regions (Africa, Latin America, USA, Australia) </a:t>
            </a:r>
          </a:p>
          <a:p>
            <a:pPr>
              <a:lnSpc>
                <a:spcPct val="100000"/>
              </a:lnSpc>
              <a:spcBef>
                <a:spcPts val="400"/>
              </a:spcBef>
              <a:defRPr/>
            </a:pPr>
            <a:r>
              <a:rPr lang="en-GB" sz="2000" dirty="0"/>
              <a:t>Contributing to the global dimension of open science and data science, advancing </a:t>
            </a:r>
            <a:br>
              <a:rPr lang="en-GB" sz="2000" dirty="0"/>
            </a:br>
            <a:r>
              <a:rPr lang="en-GB" sz="2000" dirty="0"/>
              <a:t>the broader scientific community's access to knowledge and collaboration on a </a:t>
            </a:r>
            <a:br>
              <a:rPr lang="en-GB" sz="2000" dirty="0"/>
            </a:br>
            <a:r>
              <a:rPr lang="en-GB" sz="2000" dirty="0"/>
              <a:t>global scale</a:t>
            </a:r>
          </a:p>
        </p:txBody>
      </p:sp>
      <p:sp>
        <p:nvSpPr>
          <p:cNvPr id="3" name="Rectangular Callout 2">
            <a:extLst>
              <a:ext uri="{FF2B5EF4-FFF2-40B4-BE49-F238E27FC236}">
                <a16:creationId xmlns:a16="http://schemas.microsoft.com/office/drawing/2014/main" id="{4F27BCD8-0BAD-447C-244D-A220C1587B1A}"/>
              </a:ext>
            </a:extLst>
          </p:cNvPr>
          <p:cNvSpPr/>
          <p:nvPr/>
        </p:nvSpPr>
        <p:spPr>
          <a:xfrm>
            <a:off x="138085" y="1989121"/>
            <a:ext cx="1458042" cy="1918294"/>
          </a:xfrm>
          <a:prstGeom prst="wedgeRectCallout">
            <a:avLst>
              <a:gd name="adj1" fmla="val 66264"/>
              <a:gd name="adj2" fmla="val -33489"/>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white"/>
                </a:solidFill>
                <a:effectLst/>
                <a:uLnTx/>
                <a:uFillTx/>
                <a:latin typeface="Calibri" panose="020F0502020204030204"/>
                <a:ea typeface="+mn-ea"/>
                <a:cs typeface="+mn-cs"/>
              </a:rPr>
              <a:t>Actions to </a:t>
            </a:r>
            <a:r>
              <a:rPr kumimoji="0" lang="it-IT" sz="2000" b="1" i="0" u="none" strike="noStrike" kern="1200" cap="none" spc="0" normalizeH="0" baseline="0" noProof="0" dirty="0" err="1">
                <a:ln>
                  <a:noFill/>
                </a:ln>
                <a:solidFill>
                  <a:prstClr val="white"/>
                </a:solidFill>
                <a:effectLst/>
                <a:uLnTx/>
                <a:uFillTx/>
                <a:latin typeface="Calibri" panose="020F0502020204030204"/>
                <a:ea typeface="+mn-ea"/>
                <a:cs typeface="+mn-cs"/>
              </a:rPr>
              <a:t>implement</a:t>
            </a:r>
            <a:r>
              <a:rPr kumimoji="0" lang="it-IT" sz="2000" b="1" i="0" u="none" strike="noStrike" kern="1200" cap="none" spc="0" normalizeH="0" baseline="0" noProof="0" dirty="0">
                <a:ln>
                  <a:noFill/>
                </a:ln>
                <a:solidFill>
                  <a:prstClr val="white"/>
                </a:solidFill>
                <a:effectLst/>
                <a:uLnTx/>
                <a:uFillTx/>
                <a:latin typeface="Calibri" panose="020F0502020204030204"/>
                <a:ea typeface="+mn-ea"/>
                <a:cs typeface="+mn-cs"/>
              </a:rPr>
              <a:t> the </a:t>
            </a:r>
            <a:r>
              <a:rPr kumimoji="0" lang="it-IT" sz="2000" b="1" i="0" u="none" strike="noStrike" kern="1200" cap="none" spc="0" normalizeH="0" baseline="0" noProof="0" dirty="0" err="1">
                <a:ln>
                  <a:noFill/>
                </a:ln>
                <a:solidFill>
                  <a:prstClr val="white"/>
                </a:solidFill>
                <a:effectLst/>
                <a:uLnTx/>
                <a:uFillTx/>
                <a:latin typeface="Calibri" panose="020F0502020204030204"/>
                <a:ea typeface="+mn-ea"/>
                <a:cs typeface="+mn-cs"/>
              </a:rPr>
              <a:t>objective</a:t>
            </a:r>
            <a:endParaRPr kumimoji="0" lang="it-IT"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ular Callout 5">
            <a:extLst>
              <a:ext uri="{FF2B5EF4-FFF2-40B4-BE49-F238E27FC236}">
                <a16:creationId xmlns:a16="http://schemas.microsoft.com/office/drawing/2014/main" id="{0439C2AF-CCC3-C98C-BB08-B2D4A0611AA7}"/>
              </a:ext>
            </a:extLst>
          </p:cNvPr>
          <p:cNvSpPr/>
          <p:nvPr/>
        </p:nvSpPr>
        <p:spPr>
          <a:xfrm>
            <a:off x="9271217" y="4934585"/>
            <a:ext cx="2700000" cy="936000"/>
          </a:xfrm>
          <a:prstGeom prst="wedgeRectCallout">
            <a:avLst>
              <a:gd name="adj1" fmla="val -57958"/>
              <a:gd name="adj2" fmla="val -22287"/>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white"/>
                </a:solidFill>
                <a:effectLst/>
                <a:uLnTx/>
                <a:uFillTx/>
                <a:latin typeface="Calibri" panose="020F0502020204030204"/>
                <a:ea typeface="+mn-ea"/>
                <a:cs typeface="+mn-cs"/>
              </a:rPr>
              <a:t>Instruments to support </a:t>
            </a:r>
            <a:r>
              <a:rPr kumimoji="0" lang="it-IT" sz="2000" b="1" i="0" u="none" strike="noStrike" kern="1200" cap="none" spc="0" normalizeH="0" baseline="0" noProof="0" dirty="0" err="1">
                <a:ln>
                  <a:noFill/>
                </a:ln>
                <a:solidFill>
                  <a:prstClr val="white"/>
                </a:solidFill>
                <a:effectLst/>
                <a:uLnTx/>
                <a:uFillTx/>
                <a:latin typeface="Calibri" panose="020F0502020204030204"/>
                <a:ea typeface="+mn-ea"/>
                <a:cs typeface="+mn-cs"/>
              </a:rPr>
              <a:t>implementation</a:t>
            </a:r>
            <a:r>
              <a:rPr kumimoji="0" lang="it-IT" sz="2000" b="1"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4" name="Group 22">
            <a:extLst>
              <a:ext uri="{FF2B5EF4-FFF2-40B4-BE49-F238E27FC236}">
                <a16:creationId xmlns:a16="http://schemas.microsoft.com/office/drawing/2014/main" id="{28B8B93C-3463-E454-2B2D-ED3C635FD9EF}"/>
              </a:ext>
            </a:extLst>
          </p:cNvPr>
          <p:cNvGrpSpPr/>
          <p:nvPr/>
        </p:nvGrpSpPr>
        <p:grpSpPr>
          <a:xfrm>
            <a:off x="11200085" y="2912594"/>
            <a:ext cx="407422" cy="407422"/>
            <a:chOff x="3959403" y="2700754"/>
            <a:chExt cx="407422" cy="407422"/>
          </a:xfrm>
        </p:grpSpPr>
        <p:sp>
          <p:nvSpPr>
            <p:cNvPr id="7" name="Oval 23">
              <a:extLst>
                <a:ext uri="{FF2B5EF4-FFF2-40B4-BE49-F238E27FC236}">
                  <a16:creationId xmlns:a16="http://schemas.microsoft.com/office/drawing/2014/main" id="{AE6A211A-3D90-C07E-B2B0-54AE694D83C0}"/>
                </a:ext>
              </a:extLst>
            </p:cNvPr>
            <p:cNvSpPr/>
            <p:nvPr/>
          </p:nvSpPr>
          <p:spPr>
            <a:xfrm>
              <a:off x="3959403" y="2700754"/>
              <a:ext cx="407422" cy="407422"/>
            </a:xfrm>
            <a:prstGeom prst="ellipse">
              <a:avLst/>
            </a:prstGeom>
            <a:solidFill>
              <a:schemeClr val="accent4">
                <a:lumMod val="7500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Bent Arrow 24">
              <a:extLst>
                <a:ext uri="{FF2B5EF4-FFF2-40B4-BE49-F238E27FC236}">
                  <a16:creationId xmlns:a16="http://schemas.microsoft.com/office/drawing/2014/main" id="{B0C5181B-409B-A93B-BA61-8681B48D3508}"/>
                </a:ext>
              </a:extLst>
            </p:cNvPr>
            <p:cNvSpPr/>
            <p:nvPr/>
          </p:nvSpPr>
          <p:spPr>
            <a:xfrm>
              <a:off x="4010988" y="2748516"/>
              <a:ext cx="231403" cy="188258"/>
            </a:xfrm>
            <a:prstGeom prst="bentArrow">
              <a:avLst>
                <a:gd name="adj1" fmla="val 36568"/>
                <a:gd name="adj2" fmla="val 25000"/>
                <a:gd name="adj3" fmla="val 25000"/>
                <a:gd name="adj4" fmla="val 75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Bent Arrow 25">
              <a:extLst>
                <a:ext uri="{FF2B5EF4-FFF2-40B4-BE49-F238E27FC236}">
                  <a16:creationId xmlns:a16="http://schemas.microsoft.com/office/drawing/2014/main" id="{2A7119A2-C50F-1A33-1FDA-657F60A0AADB}"/>
                </a:ext>
              </a:extLst>
            </p:cNvPr>
            <p:cNvSpPr/>
            <p:nvPr/>
          </p:nvSpPr>
          <p:spPr>
            <a:xfrm rot="10800000">
              <a:off x="4081938" y="2869227"/>
              <a:ext cx="231403" cy="188258"/>
            </a:xfrm>
            <a:prstGeom prst="bentArrow">
              <a:avLst>
                <a:gd name="adj1" fmla="val 36568"/>
                <a:gd name="adj2" fmla="val 25000"/>
                <a:gd name="adj3" fmla="val 25000"/>
                <a:gd name="adj4" fmla="val 75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 name="Group 22">
            <a:extLst>
              <a:ext uri="{FF2B5EF4-FFF2-40B4-BE49-F238E27FC236}">
                <a16:creationId xmlns:a16="http://schemas.microsoft.com/office/drawing/2014/main" id="{E20B57C1-6302-8DEA-00D0-E703E1FAE2E8}"/>
              </a:ext>
            </a:extLst>
          </p:cNvPr>
          <p:cNvGrpSpPr/>
          <p:nvPr/>
        </p:nvGrpSpPr>
        <p:grpSpPr>
          <a:xfrm>
            <a:off x="10417506" y="3907415"/>
            <a:ext cx="407422" cy="407422"/>
            <a:chOff x="3959403" y="2700754"/>
            <a:chExt cx="407422" cy="407422"/>
          </a:xfrm>
        </p:grpSpPr>
        <p:sp>
          <p:nvSpPr>
            <p:cNvPr id="16" name="Oval 23">
              <a:extLst>
                <a:ext uri="{FF2B5EF4-FFF2-40B4-BE49-F238E27FC236}">
                  <a16:creationId xmlns:a16="http://schemas.microsoft.com/office/drawing/2014/main" id="{69966C4C-6941-DA26-F103-26E2E88799A4}"/>
                </a:ext>
              </a:extLst>
            </p:cNvPr>
            <p:cNvSpPr/>
            <p:nvPr/>
          </p:nvSpPr>
          <p:spPr>
            <a:xfrm>
              <a:off x="3959403" y="2700754"/>
              <a:ext cx="407422" cy="407422"/>
            </a:xfrm>
            <a:prstGeom prst="ellipse">
              <a:avLst/>
            </a:prstGeom>
            <a:solidFill>
              <a:schemeClr val="accent4">
                <a:lumMod val="7500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Bent Arrow 24">
              <a:extLst>
                <a:ext uri="{FF2B5EF4-FFF2-40B4-BE49-F238E27FC236}">
                  <a16:creationId xmlns:a16="http://schemas.microsoft.com/office/drawing/2014/main" id="{F5C376F6-0882-2C2A-4A1C-2795BE9C4F57}"/>
                </a:ext>
              </a:extLst>
            </p:cNvPr>
            <p:cNvSpPr/>
            <p:nvPr/>
          </p:nvSpPr>
          <p:spPr>
            <a:xfrm>
              <a:off x="4010988" y="2748516"/>
              <a:ext cx="231403" cy="188258"/>
            </a:xfrm>
            <a:prstGeom prst="bentArrow">
              <a:avLst>
                <a:gd name="adj1" fmla="val 36568"/>
                <a:gd name="adj2" fmla="val 25000"/>
                <a:gd name="adj3" fmla="val 25000"/>
                <a:gd name="adj4" fmla="val 75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Bent Arrow 25">
              <a:extLst>
                <a:ext uri="{FF2B5EF4-FFF2-40B4-BE49-F238E27FC236}">
                  <a16:creationId xmlns:a16="http://schemas.microsoft.com/office/drawing/2014/main" id="{78658000-4649-C1A8-2B19-C9ABB8414D98}"/>
                </a:ext>
              </a:extLst>
            </p:cNvPr>
            <p:cNvSpPr/>
            <p:nvPr/>
          </p:nvSpPr>
          <p:spPr>
            <a:xfrm rot="10800000">
              <a:off x="4081938" y="2869227"/>
              <a:ext cx="231403" cy="188258"/>
            </a:xfrm>
            <a:prstGeom prst="bentArrow">
              <a:avLst>
                <a:gd name="adj1" fmla="val 36568"/>
                <a:gd name="adj2" fmla="val 25000"/>
                <a:gd name="adj3" fmla="val 25000"/>
                <a:gd name="adj4" fmla="val 75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19" name="Graphic 18" descr="Badge Tick1 with solid fill">
            <a:extLst>
              <a:ext uri="{FF2B5EF4-FFF2-40B4-BE49-F238E27FC236}">
                <a16:creationId xmlns:a16="http://schemas.microsoft.com/office/drawing/2014/main" id="{B8D56AEB-1EBC-4785-E9CD-4DDDD9B0895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031510" y="1388515"/>
            <a:ext cx="522513" cy="522513"/>
          </a:xfrm>
          <a:prstGeom prst="rect">
            <a:avLst/>
          </a:prstGeom>
        </p:spPr>
      </p:pic>
      <p:pic>
        <p:nvPicPr>
          <p:cNvPr id="20" name="Graphic 18" descr="Badge Tick1 with solid fill">
            <a:extLst>
              <a:ext uri="{FF2B5EF4-FFF2-40B4-BE49-F238E27FC236}">
                <a16:creationId xmlns:a16="http://schemas.microsoft.com/office/drawing/2014/main" id="{CFECCC3F-4798-4781-4CBB-B7D2672622B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863363" y="2313415"/>
            <a:ext cx="522513" cy="522513"/>
          </a:xfrm>
          <a:prstGeom prst="rect">
            <a:avLst/>
          </a:prstGeom>
        </p:spPr>
      </p:pic>
    </p:spTree>
    <p:extLst>
      <p:ext uri="{BB962C8B-B14F-4D97-AF65-F5344CB8AC3E}">
        <p14:creationId xmlns:p14="http://schemas.microsoft.com/office/powerpoint/2010/main" val="2172755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6B1383-0129-8791-5486-25454D47A71C}"/>
              </a:ext>
            </a:extLst>
          </p:cNvPr>
          <p:cNvSpPr>
            <a:spLocks noGrp="1"/>
          </p:cNvSpPr>
          <p:nvPr>
            <p:ph idx="1"/>
          </p:nvPr>
        </p:nvSpPr>
        <p:spPr>
          <a:xfrm>
            <a:off x="658813" y="1989138"/>
            <a:ext cx="10837862" cy="3648957"/>
          </a:xfrm>
        </p:spPr>
        <p:txBody>
          <a:bodyPr/>
          <a:lstStyle/>
          <a:p>
            <a:r>
              <a:rPr lang="it-IT" dirty="0"/>
              <a:t>Science Program </a:t>
            </a:r>
            <a:r>
              <a:rPr lang="it-IT" dirty="0" err="1"/>
              <a:t>implemented</a:t>
            </a:r>
            <a:r>
              <a:rPr lang="it-IT" dirty="0"/>
              <a:t> </a:t>
            </a:r>
            <a:r>
              <a:rPr lang="it-IT" dirty="0" err="1"/>
              <a:t>according</a:t>
            </a:r>
            <a:r>
              <a:rPr lang="it-IT" dirty="0"/>
              <a:t> to the </a:t>
            </a:r>
            <a:r>
              <a:rPr lang="it-IT" dirty="0" err="1"/>
              <a:t>current</a:t>
            </a:r>
            <a:r>
              <a:rPr lang="it-IT" dirty="0"/>
              <a:t> EPOS Strategy 2024-2028 </a:t>
            </a:r>
          </a:p>
          <a:p>
            <a:r>
              <a:rPr lang="it-IT" dirty="0" err="1"/>
              <a:t>Many</a:t>
            </a:r>
            <a:r>
              <a:rPr lang="it-IT" dirty="0"/>
              <a:t> actions in progress, by design</a:t>
            </a:r>
          </a:p>
          <a:p>
            <a:r>
              <a:rPr lang="it-IT" dirty="0" err="1"/>
              <a:t>Ensure</a:t>
            </a:r>
            <a:r>
              <a:rPr lang="it-IT" dirty="0"/>
              <a:t> </a:t>
            </a:r>
            <a:r>
              <a:rPr lang="it-IT" dirty="0" err="1"/>
              <a:t>sustainability</a:t>
            </a:r>
            <a:r>
              <a:rPr lang="it-IT" dirty="0"/>
              <a:t> for the </a:t>
            </a:r>
            <a:r>
              <a:rPr lang="it-IT" dirty="0" err="1"/>
              <a:t>remaining</a:t>
            </a:r>
            <a:r>
              <a:rPr lang="it-IT" dirty="0"/>
              <a:t> </a:t>
            </a:r>
            <a:r>
              <a:rPr lang="it-IT" dirty="0" err="1"/>
              <a:t>period</a:t>
            </a:r>
            <a:r>
              <a:rPr lang="it-IT" dirty="0"/>
              <a:t> of the </a:t>
            </a:r>
            <a:r>
              <a:rPr lang="it-IT" dirty="0" err="1"/>
              <a:t>current</a:t>
            </a:r>
            <a:r>
              <a:rPr lang="it-IT" dirty="0"/>
              <a:t> EPOS Science Program 2024-2028 and </a:t>
            </a:r>
            <a:r>
              <a:rPr lang="it-IT" dirty="0" err="1"/>
              <a:t>very</a:t>
            </a:r>
            <a:r>
              <a:rPr lang="it-IT" dirty="0"/>
              <a:t> </a:t>
            </a:r>
            <a:r>
              <a:rPr lang="it-IT" dirty="0" err="1"/>
              <a:t>soon</a:t>
            </a:r>
            <a:r>
              <a:rPr lang="it-IT" dirty="0"/>
              <a:t> start planning the </a:t>
            </a:r>
            <a:r>
              <a:rPr lang="it-IT" dirty="0" err="1"/>
              <a:t>next</a:t>
            </a:r>
            <a:r>
              <a:rPr lang="it-IT" dirty="0"/>
              <a:t> EPOS Science Program 2029-2033</a:t>
            </a:r>
          </a:p>
        </p:txBody>
      </p:sp>
      <p:sp>
        <p:nvSpPr>
          <p:cNvPr id="4" name="Titolo 1">
            <a:extLst>
              <a:ext uri="{FF2B5EF4-FFF2-40B4-BE49-F238E27FC236}">
                <a16:creationId xmlns:a16="http://schemas.microsoft.com/office/drawing/2014/main" id="{050BA91E-D310-FDD3-2F85-248F58DD7F54}"/>
              </a:ext>
            </a:extLst>
          </p:cNvPr>
          <p:cNvSpPr>
            <a:spLocks noGrp="1"/>
          </p:cNvSpPr>
          <p:nvPr>
            <p:ph type="title"/>
          </p:nvPr>
        </p:nvSpPr>
        <p:spPr>
          <a:xfrm>
            <a:off x="677069" y="417405"/>
            <a:ext cx="10837862" cy="1033444"/>
          </a:xfrm>
        </p:spPr>
        <p:txBody>
          <a:bodyPr vert="horz" lIns="91440" tIns="45720" rIns="91440" bIns="45720" rtlCol="0" anchor="ctr">
            <a:normAutofit/>
          </a:bodyPr>
          <a:lstStyle/>
          <a:p>
            <a:pPr algn="ctr"/>
            <a:r>
              <a:rPr lang="en-GB" sz="3200" b="1" dirty="0">
                <a:latin typeface="+mn-lt"/>
              </a:rPr>
              <a:t>Key Messages</a:t>
            </a:r>
            <a:endParaRPr lang="en-GB" sz="2800" b="1" dirty="0">
              <a:latin typeface="+mn-lt"/>
            </a:endParaRPr>
          </a:p>
        </p:txBody>
      </p:sp>
    </p:spTree>
    <p:extLst>
      <p:ext uri="{BB962C8B-B14F-4D97-AF65-F5344CB8AC3E}">
        <p14:creationId xmlns:p14="http://schemas.microsoft.com/office/powerpoint/2010/main" val="2785588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p13"/>
          <p:cNvGrpSpPr/>
          <p:nvPr/>
        </p:nvGrpSpPr>
        <p:grpSpPr>
          <a:xfrm>
            <a:off x="3493231" y="-157162"/>
            <a:ext cx="8476343" cy="6858001"/>
            <a:chOff x="3715657" y="-1"/>
            <a:chExt cx="8476343" cy="6858001"/>
          </a:xfrm>
        </p:grpSpPr>
        <p:pic>
          <p:nvPicPr>
            <p:cNvPr id="85" name="Google Shape;85;p13"/>
            <p:cNvPicPr preferRelativeResize="0"/>
            <p:nvPr/>
          </p:nvPicPr>
          <p:blipFill rotWithShape="1">
            <a:blip r:embed="rId3">
              <a:alphaModFix/>
            </a:blip>
            <a:srcRect/>
            <a:stretch/>
          </p:blipFill>
          <p:spPr>
            <a:xfrm>
              <a:off x="4889798" y="1389840"/>
              <a:ext cx="7302202" cy="5468160"/>
            </a:xfrm>
            <a:prstGeom prst="rect">
              <a:avLst/>
            </a:prstGeom>
            <a:noFill/>
            <a:ln>
              <a:noFill/>
            </a:ln>
          </p:spPr>
        </p:pic>
        <p:sp>
          <p:nvSpPr>
            <p:cNvPr id="86" name="Google Shape;86;p13"/>
            <p:cNvSpPr/>
            <p:nvPr/>
          </p:nvSpPr>
          <p:spPr>
            <a:xfrm>
              <a:off x="3715657" y="-1"/>
              <a:ext cx="5094514" cy="2951748"/>
            </a:xfrm>
            <a:prstGeom prst="rect">
              <a:avLst/>
            </a:prstGeom>
            <a:solidFill>
              <a:schemeClr val="lt1"/>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Arial"/>
                <a:cs typeface="Arial"/>
                <a:sym typeface="Arial"/>
              </a:endParaRPr>
            </a:p>
          </p:txBody>
        </p:sp>
      </p:grpSp>
      <p:pic>
        <p:nvPicPr>
          <p:cNvPr id="87" name="Google Shape;87;p13" descr="A logo with text overlay&#10;&#10;AI-generated content may be incorrect."/>
          <p:cNvPicPr preferRelativeResize="0"/>
          <p:nvPr/>
        </p:nvPicPr>
        <p:blipFill rotWithShape="1">
          <a:blip r:embed="rId4">
            <a:alphaModFix/>
          </a:blip>
          <a:srcRect/>
          <a:stretch/>
        </p:blipFill>
        <p:spPr>
          <a:xfrm>
            <a:off x="0" y="0"/>
            <a:ext cx="4318000" cy="1778000"/>
          </a:xfrm>
          <a:prstGeom prst="rect">
            <a:avLst/>
          </a:prstGeom>
          <a:noFill/>
          <a:ln>
            <a:noFill/>
          </a:ln>
        </p:spPr>
      </p:pic>
      <p:sp>
        <p:nvSpPr>
          <p:cNvPr id="89" name="Google Shape;89;p13"/>
          <p:cNvSpPr txBox="1"/>
          <p:nvPr/>
        </p:nvSpPr>
        <p:spPr>
          <a:xfrm>
            <a:off x="4706100" y="0"/>
            <a:ext cx="6808355" cy="1477287"/>
          </a:xfrm>
          <a:prstGeom prst="rect">
            <a:avLst/>
          </a:prstGeom>
          <a:solidFill>
            <a:schemeClr val="bg1"/>
          </a:solidFill>
          <a:ln>
            <a:noFill/>
          </a:ln>
        </p:spPr>
        <p:txBody>
          <a:bodyPr spcFirstLastPara="1" wrap="square" lIns="91425" tIns="45700" rIns="91425" bIns="45700" anchor="t" anchorCtr="0">
            <a:spAutoFit/>
          </a:bodyPr>
          <a:lstStyle/>
          <a:p>
            <a:pPr marL="285750" marR="0" lvl="0" indent="-279400" algn="l" defTabSz="914400" rtl="0" eaLnBrk="1" fontAlgn="auto" latinLnBrk="0" hangingPunct="1">
              <a:lnSpc>
                <a:spcPct val="100000"/>
              </a:lnSpc>
              <a:spcBef>
                <a:spcPts val="0"/>
              </a:spcBef>
              <a:spcAft>
                <a:spcPts val="0"/>
              </a:spcAft>
              <a:buClr>
                <a:prstClr val="black"/>
              </a:buClr>
              <a:buSzPts val="1700"/>
              <a:buFont typeface="Arial"/>
              <a:buChar char="•"/>
              <a:tabLst/>
              <a:defRPr/>
            </a:pPr>
            <a:endParaRPr kumimoji="0" lang="en-US" sz="1800" b="1" i="1"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285750" marR="0" lvl="0" indent="-279400" algn="l" defTabSz="914400" rtl="0" eaLnBrk="1" fontAlgn="auto" latinLnBrk="0" hangingPunct="1">
              <a:lnSpc>
                <a:spcPct val="100000"/>
              </a:lnSpc>
              <a:spcBef>
                <a:spcPts val="0"/>
              </a:spcBef>
              <a:spcAft>
                <a:spcPts val="0"/>
              </a:spcAft>
              <a:buClr>
                <a:prstClr val="black"/>
              </a:buClr>
              <a:buSzPts val="1700"/>
              <a:buFont typeface="Arial"/>
              <a:buChar char="•"/>
              <a:tabLst/>
              <a:defRPr/>
            </a:pPr>
            <a:r>
              <a:rPr kumimoji="0" lang="en-US" sz="1800" b="1" i="1" u="none" strike="noStrike" kern="1200" cap="none" spc="0" normalizeH="0" baseline="0" noProof="0" dirty="0">
                <a:ln>
                  <a:noFill/>
                </a:ln>
                <a:solidFill>
                  <a:prstClr val="black"/>
                </a:solidFill>
                <a:effectLst/>
                <a:uLnTx/>
                <a:uFillTx/>
                <a:latin typeface="Calibri" panose="020F0502020204030204"/>
                <a:ea typeface="Arial"/>
                <a:cs typeface="Arial"/>
                <a:sym typeface="Arial"/>
              </a:rPr>
              <a:t>HORIZON-INFRA-2025-01 — TECH-03</a:t>
            </a:r>
            <a:endParaRPr kumimoji="0"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79400" algn="l" defTabSz="914400" rtl="0" eaLnBrk="1" fontAlgn="auto" latinLnBrk="0" hangingPunct="1">
              <a:lnSpc>
                <a:spcPct val="100000"/>
              </a:lnSpc>
              <a:spcBef>
                <a:spcPts val="0"/>
              </a:spcBef>
              <a:spcAft>
                <a:spcPts val="0"/>
              </a:spcAft>
              <a:buClr>
                <a:prstClr val="black"/>
              </a:buClr>
              <a:buSzPts val="1700"/>
              <a:buFont typeface="Arial"/>
              <a:buChar char="•"/>
              <a:tabLst/>
              <a:defRPr/>
            </a:pPr>
            <a:r>
              <a:rPr kumimoji="0" lang="en-US" sz="1800" b="1" i="1" u="none" strike="noStrike" kern="1200" cap="none" spc="0" normalizeH="0" baseline="0" noProof="0" dirty="0">
                <a:ln>
                  <a:noFill/>
                </a:ln>
                <a:solidFill>
                  <a:prstClr val="black"/>
                </a:solidFill>
                <a:effectLst/>
                <a:uLnTx/>
                <a:uFillTx/>
                <a:latin typeface="Calibri" panose="020F0502020204030204"/>
                <a:ea typeface="Arial"/>
                <a:cs typeface="Arial"/>
                <a:sym typeface="Arial"/>
              </a:rPr>
              <a:t>Coordinated by ETHZ – Swiss Seismological Service (</a:t>
            </a:r>
            <a:r>
              <a:rPr kumimoji="0" lang="en-US" sz="1800" b="1" i="1" u="none" strike="noStrike" kern="1200" cap="none" spc="0" normalizeH="0" baseline="0" noProof="0" dirty="0" err="1">
                <a:ln>
                  <a:noFill/>
                </a:ln>
                <a:solidFill>
                  <a:prstClr val="black"/>
                </a:solidFill>
                <a:effectLst/>
                <a:uLnTx/>
                <a:uFillTx/>
                <a:latin typeface="Calibri" panose="020F0502020204030204"/>
                <a:ea typeface="Arial"/>
                <a:cs typeface="Arial"/>
                <a:sym typeface="Arial"/>
              </a:rPr>
              <a:t>Wiemer</a:t>
            </a:r>
            <a:r>
              <a:rPr kumimoji="0" lang="en-US" sz="1800" b="1" i="1" u="none" strike="noStrike" kern="1200" cap="none" spc="0" normalizeH="0" baseline="0" noProof="0" dirty="0">
                <a:ln>
                  <a:noFill/>
                </a:ln>
                <a:solidFill>
                  <a:prstClr val="black"/>
                </a:solidFill>
                <a:effectLst/>
                <a:uLnTx/>
                <a:uFillTx/>
                <a:latin typeface="Calibri" panose="020F0502020204030204"/>
                <a:ea typeface="Arial"/>
                <a:cs typeface="Arial"/>
                <a:sym typeface="Arial"/>
              </a:rPr>
              <a:t>)</a:t>
            </a:r>
            <a:endParaRPr kumimoji="0" sz="1800" b="1"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285750" marR="0" lvl="0" indent="-279400" algn="l" defTabSz="914400" rtl="0" eaLnBrk="1" fontAlgn="auto" latinLnBrk="0" hangingPunct="1">
              <a:lnSpc>
                <a:spcPct val="100000"/>
              </a:lnSpc>
              <a:spcBef>
                <a:spcPts val="0"/>
              </a:spcBef>
              <a:spcAft>
                <a:spcPts val="0"/>
              </a:spcAft>
              <a:buClr>
                <a:prstClr val="black"/>
              </a:buClr>
              <a:buSzPts val="1700"/>
              <a:buFont typeface="Arial"/>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Builds on top of DT-GEO, Geo-INQUIRE, and targets integration in </a:t>
            </a:r>
            <a:r>
              <a:rPr kumimoji="0" lang="en-US" sz="1800" b="1" i="1" u="none" strike="noStrike" kern="1200" cap="none" spc="0" normalizeH="0" baseline="0" noProof="0" dirty="0">
                <a:ln>
                  <a:noFill/>
                </a:ln>
                <a:solidFill>
                  <a:prstClr val="black"/>
                </a:solidFill>
                <a:effectLst/>
                <a:uLnTx/>
                <a:uFillTx/>
                <a:latin typeface="Calibri" panose="020F0502020204030204"/>
                <a:ea typeface="Arial"/>
                <a:cs typeface="Arial"/>
                <a:sym typeface="Arial"/>
              </a:rPr>
              <a:t>Destination Earth</a:t>
            </a:r>
            <a:endParaRPr kumimoji="0" sz="1800" b="1"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p:txBody>
      </p:sp>
      <p:sp>
        <p:nvSpPr>
          <p:cNvPr id="90" name="Google Shape;90;p13"/>
          <p:cNvSpPr txBox="1"/>
          <p:nvPr/>
        </p:nvSpPr>
        <p:spPr>
          <a:xfrm>
            <a:off x="562805" y="2668846"/>
            <a:ext cx="5001928" cy="2554505"/>
          </a:xfrm>
          <a:prstGeom prst="rect">
            <a:avLst/>
          </a:prstGeom>
          <a:solidFill>
            <a:srgbClr val="D8F2CF"/>
          </a:solid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Arial"/>
                <a:cs typeface="Arial"/>
                <a:sym typeface="Arial"/>
              </a:rPr>
              <a:t>The core objective is </a:t>
            </a:r>
            <a:r>
              <a:rPr kumimoji="0" lang="en-US" sz="2000" b="1" i="1" u="none" strike="noStrike" kern="1200" cap="none" spc="0" normalizeH="0" baseline="0" noProof="0" dirty="0">
                <a:ln>
                  <a:noFill/>
                </a:ln>
                <a:solidFill>
                  <a:prstClr val="black"/>
                </a:solidFill>
                <a:effectLst/>
                <a:uLnTx/>
                <a:uFillTx/>
                <a:latin typeface="Calibri" panose="020F0502020204030204"/>
                <a:ea typeface="Arial"/>
                <a:cs typeface="Arial"/>
                <a:sym typeface="Arial"/>
              </a:rPr>
              <a:t>to develop an explainable AI-powered</a:t>
            </a:r>
            <a:r>
              <a:rPr kumimoji="0" lang="en-US" sz="2000" b="1"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 </a:t>
            </a:r>
            <a:r>
              <a:rPr kumimoji="0" lang="en-US" sz="2000" b="1" i="1" u="none" strike="noStrike" kern="1200" cap="none" spc="0" normalizeH="0" baseline="0" noProof="0" dirty="0">
                <a:ln>
                  <a:noFill/>
                </a:ln>
                <a:solidFill>
                  <a:prstClr val="black"/>
                </a:solidFill>
                <a:effectLst/>
                <a:uLnTx/>
                <a:uFillTx/>
                <a:latin typeface="Calibri" panose="020F0502020204030204"/>
                <a:ea typeface="Arial"/>
                <a:cs typeface="Arial"/>
                <a:sym typeface="Arial"/>
              </a:rPr>
              <a:t>system </a:t>
            </a:r>
            <a:r>
              <a:rPr kumimoji="0" lang="en-US" sz="2000" b="0" i="1" u="none" strike="noStrike" kern="1200" cap="none" spc="0" normalizeH="0" baseline="0" noProof="0" dirty="0">
                <a:ln>
                  <a:noFill/>
                </a:ln>
                <a:solidFill>
                  <a:prstClr val="black"/>
                </a:solidFill>
                <a:effectLst/>
                <a:uLnTx/>
                <a:uFillTx/>
                <a:latin typeface="Calibri" panose="020F0502020204030204"/>
                <a:ea typeface="Arial"/>
                <a:cs typeface="Arial"/>
                <a:sym typeface="Arial"/>
              </a:rPr>
              <a:t>for local impact simulations and decision support  </a:t>
            </a:r>
            <a:r>
              <a:rPr kumimoji="0" lang="en-US" sz="2000" b="1" i="1" u="none" strike="noStrike" kern="1200" cap="none" spc="0" normalizeH="0" baseline="0" noProof="0" dirty="0">
                <a:ln>
                  <a:noFill/>
                </a:ln>
                <a:solidFill>
                  <a:prstClr val="black"/>
                </a:solidFill>
                <a:effectLst/>
                <a:uLnTx/>
                <a:uFillTx/>
                <a:latin typeface="Calibri" panose="020F0502020204030204"/>
                <a:ea typeface="Arial"/>
                <a:cs typeface="Arial"/>
                <a:sym typeface="Arial"/>
              </a:rPr>
              <a:t>that will orchestrate existing </a:t>
            </a:r>
            <a:r>
              <a:rPr kumimoji="0" lang="en-US" sz="2000" b="1"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Digital Twins, federated data lakes, domain knowledge and real-time sensing </a:t>
            </a:r>
            <a:r>
              <a:rPr kumimoji="0" lang="en-US" sz="2000" b="1" i="1" u="none" strike="noStrike" kern="1200" cap="none" spc="0" normalizeH="0" baseline="0" noProof="0" dirty="0">
                <a:ln>
                  <a:noFill/>
                </a:ln>
                <a:solidFill>
                  <a:prstClr val="black"/>
                </a:solidFill>
                <a:effectLst/>
                <a:uLnTx/>
                <a:uFillTx/>
                <a:latin typeface="Calibri" panose="020F0502020204030204"/>
                <a:ea typeface="Arial"/>
                <a:cs typeface="Arial"/>
                <a:sym typeface="Arial"/>
              </a:rPr>
              <a:t>to</a:t>
            </a:r>
            <a:r>
              <a:rPr kumimoji="0" lang="en-US" sz="2000" b="1"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 </a:t>
            </a:r>
            <a:r>
              <a:rPr kumimoji="0" lang="en-US" sz="2000" b="1" i="1" u="none" strike="noStrike" kern="1200" cap="none" spc="0" normalizeH="0" baseline="0" noProof="0" dirty="0">
                <a:ln>
                  <a:noFill/>
                </a:ln>
                <a:solidFill>
                  <a:prstClr val="black"/>
                </a:solidFill>
                <a:effectLst/>
                <a:uLnTx/>
                <a:uFillTx/>
                <a:latin typeface="Calibri" panose="020F0502020204030204"/>
                <a:ea typeface="Arial"/>
                <a:cs typeface="Arial"/>
                <a:sym typeface="Arial"/>
              </a:rPr>
              <a:t>deliver transparent, trustworthy end-to-end operational services for geohazards and </a:t>
            </a:r>
            <a:r>
              <a:rPr kumimoji="0" lang="en-US" sz="2000" b="1" i="1" u="none" strike="noStrike" kern="1200" cap="none" spc="0" normalizeH="0" baseline="0" noProof="0" dirty="0" err="1">
                <a:ln>
                  <a:noFill/>
                </a:ln>
                <a:solidFill>
                  <a:prstClr val="black"/>
                </a:solidFill>
                <a:effectLst/>
                <a:uLnTx/>
                <a:uFillTx/>
                <a:latin typeface="Calibri" panose="020F0502020204030204"/>
                <a:ea typeface="Arial"/>
                <a:cs typeface="Arial"/>
                <a:sym typeface="Arial"/>
              </a:rPr>
              <a:t>georesources</a:t>
            </a:r>
            <a:r>
              <a:rPr kumimoji="0" lang="en-US" sz="2000" b="1" i="1" u="none" strike="noStrike" kern="1200" cap="none" spc="0" normalizeH="0" baseline="0" noProof="0" dirty="0">
                <a:ln>
                  <a:noFill/>
                </a:ln>
                <a:solidFill>
                  <a:prstClr val="black"/>
                </a:solidFill>
                <a:effectLst/>
                <a:uLnTx/>
                <a:uFillTx/>
                <a:latin typeface="Calibri" panose="020F0502020204030204"/>
                <a:ea typeface="Arial"/>
                <a:cs typeface="Arial"/>
                <a:sym typeface="Arial"/>
              </a:rPr>
              <a:t>.</a:t>
            </a:r>
            <a:endParaRPr kumimoji="0" sz="2000" b="1"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p:txBody>
      </p:sp>
      <p:pic>
        <p:nvPicPr>
          <p:cNvPr id="91" name="Google Shape;91;p13" descr="Seismology | EPOS"/>
          <p:cNvPicPr preferRelativeResize="0"/>
          <p:nvPr/>
        </p:nvPicPr>
        <p:blipFill rotWithShape="1">
          <a:blip r:embed="rId5">
            <a:alphaModFix/>
          </a:blip>
          <a:srcRect/>
          <a:stretch/>
        </p:blipFill>
        <p:spPr>
          <a:xfrm>
            <a:off x="2202274" y="1491298"/>
            <a:ext cx="995680" cy="995680"/>
          </a:xfrm>
          <a:prstGeom prst="rect">
            <a:avLst/>
          </a:prstGeom>
          <a:noFill/>
          <a:ln>
            <a:noFill/>
          </a:ln>
        </p:spPr>
      </p:pic>
      <p:pic>
        <p:nvPicPr>
          <p:cNvPr id="92" name="Google Shape;92;p13" descr="Volcano Observations | EPOS"/>
          <p:cNvPicPr preferRelativeResize="0"/>
          <p:nvPr/>
        </p:nvPicPr>
        <p:blipFill rotWithShape="1">
          <a:blip r:embed="rId6">
            <a:alphaModFix/>
          </a:blip>
          <a:srcRect/>
          <a:stretch/>
        </p:blipFill>
        <p:spPr>
          <a:xfrm>
            <a:off x="3317209" y="1634649"/>
            <a:ext cx="995680" cy="995680"/>
          </a:xfrm>
          <a:prstGeom prst="rect">
            <a:avLst/>
          </a:prstGeom>
          <a:noFill/>
          <a:ln>
            <a:noFill/>
          </a:ln>
        </p:spPr>
      </p:pic>
      <p:pic>
        <p:nvPicPr>
          <p:cNvPr id="93" name="Google Shape;93;p13" descr="Anthropogenic Hazards | EPOS"/>
          <p:cNvPicPr preferRelativeResize="0"/>
          <p:nvPr/>
        </p:nvPicPr>
        <p:blipFill rotWithShape="1">
          <a:blip r:embed="rId7">
            <a:alphaModFix/>
          </a:blip>
          <a:srcRect/>
          <a:stretch/>
        </p:blipFill>
        <p:spPr>
          <a:xfrm>
            <a:off x="5299092" y="1706374"/>
            <a:ext cx="995680" cy="995680"/>
          </a:xfrm>
          <a:prstGeom prst="rect">
            <a:avLst/>
          </a:prstGeom>
          <a:noFill/>
          <a:ln>
            <a:noFill/>
          </a:ln>
        </p:spPr>
      </p:pic>
      <p:pic>
        <p:nvPicPr>
          <p:cNvPr id="94" name="Google Shape;94;p13" descr="Multi-Scale Laboratories | EPOS"/>
          <p:cNvPicPr preferRelativeResize="0"/>
          <p:nvPr/>
        </p:nvPicPr>
        <p:blipFill rotWithShape="1">
          <a:blip r:embed="rId8">
            <a:alphaModFix/>
          </a:blip>
          <a:srcRect/>
          <a:stretch/>
        </p:blipFill>
        <p:spPr>
          <a:xfrm>
            <a:off x="6369510" y="1477287"/>
            <a:ext cx="1057910" cy="995680"/>
          </a:xfrm>
          <a:prstGeom prst="rect">
            <a:avLst/>
          </a:prstGeom>
          <a:noFill/>
          <a:ln>
            <a:noFill/>
          </a:ln>
        </p:spPr>
      </p:pic>
      <p:pic>
        <p:nvPicPr>
          <p:cNvPr id="95" name="Google Shape;95;p13" descr="TCS Tsunami logo"/>
          <p:cNvPicPr preferRelativeResize="0"/>
          <p:nvPr/>
        </p:nvPicPr>
        <p:blipFill rotWithShape="1">
          <a:blip r:embed="rId9">
            <a:alphaModFix/>
          </a:blip>
          <a:srcRect/>
          <a:stretch/>
        </p:blipFill>
        <p:spPr>
          <a:xfrm>
            <a:off x="4380637" y="1529108"/>
            <a:ext cx="828548" cy="82854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me to EGU26 with EPOS GO! - Prize for ECS">
            <a:extLst>
              <a:ext uri="{FF2B5EF4-FFF2-40B4-BE49-F238E27FC236}">
                <a16:creationId xmlns:a16="http://schemas.microsoft.com/office/drawing/2014/main" id="{EBDE997C-9762-9F64-8951-6F90C092D6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7901" y="1092935"/>
            <a:ext cx="4229100" cy="42291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5">
            <a:extLst>
              <a:ext uri="{FF2B5EF4-FFF2-40B4-BE49-F238E27FC236}">
                <a16:creationId xmlns:a16="http://schemas.microsoft.com/office/drawing/2014/main" id="{77978FBB-1351-897C-F0F2-194BE0FCB200}"/>
              </a:ext>
            </a:extLst>
          </p:cNvPr>
          <p:cNvSpPr txBox="1">
            <a:spLocks/>
          </p:cNvSpPr>
          <p:nvPr/>
        </p:nvSpPr>
        <p:spPr>
          <a:xfrm>
            <a:off x="838200" y="557191"/>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a:ea typeface="+mj-ea"/>
                <a:cs typeface="+mj-cs"/>
              </a:rPr>
              <a:t>EPOS GO!</a:t>
            </a:r>
            <a:br>
              <a:rPr kumimoji="0" lang="en-GB" sz="2800" b="0" i="0" u="none" strike="noStrike" kern="1200" cap="none" spc="0" normalizeH="0" baseline="0" noProof="0" dirty="0">
                <a:ln>
                  <a:noFill/>
                </a:ln>
                <a:solidFill>
                  <a:prstClr val="black"/>
                </a:solidFill>
                <a:effectLst/>
                <a:uLnTx/>
                <a:uFillTx/>
                <a:latin typeface="Calibri" panose="020F0502020204030204"/>
                <a:ea typeface="+mj-ea"/>
                <a:cs typeface="+mj-cs"/>
              </a:rPr>
            </a:br>
            <a:endParaRPr kumimoji="0" lang="it-IT" sz="3600" b="0" i="0" u="none" strike="noStrike" kern="1200" cap="none" spc="0" normalizeH="0" baseline="0" noProof="0" dirty="0">
              <a:ln>
                <a:noFill/>
              </a:ln>
              <a:solidFill>
                <a:prstClr val="black"/>
              </a:solidFill>
              <a:effectLst/>
              <a:uLnTx/>
              <a:uFillTx/>
              <a:latin typeface="Calibri" panose="020F0502020204030204"/>
              <a:ea typeface="+mj-ea"/>
              <a:cs typeface="+mj-cs"/>
            </a:endParaRPr>
          </a:p>
        </p:txBody>
      </p:sp>
      <p:sp>
        <p:nvSpPr>
          <p:cNvPr id="3" name="TextBox 2">
            <a:extLst>
              <a:ext uri="{FF2B5EF4-FFF2-40B4-BE49-F238E27FC236}">
                <a16:creationId xmlns:a16="http://schemas.microsoft.com/office/drawing/2014/main" id="{FD6B2197-973A-ADC6-CE81-FF8FDC1CDB7F}"/>
              </a:ext>
            </a:extLst>
          </p:cNvPr>
          <p:cNvSpPr txBox="1"/>
          <p:nvPr/>
        </p:nvSpPr>
        <p:spPr>
          <a:xfrm>
            <a:off x="658813" y="1157734"/>
            <a:ext cx="6875843" cy="401648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Prize for </a:t>
            </a: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ECRs with an </a:t>
            </a:r>
            <a:r>
              <a:rPr kumimoji="0" lang="en-GB" sz="2400" b="1" i="0" u="none" strike="noStrike" kern="1200" cap="none" spc="0" normalizeH="0" baseline="0" noProof="0" dirty="0">
                <a:ln>
                  <a:noFill/>
                </a:ln>
                <a:solidFill>
                  <a:prstClr val="black"/>
                </a:solidFill>
                <a:effectLst/>
                <a:highlight>
                  <a:srgbClr val="FDDB1B"/>
                </a:highlight>
                <a:uLnTx/>
                <a:uFillTx/>
                <a:latin typeface="Calibri" panose="020F0502020204030204"/>
                <a:ea typeface="+mn-ea"/>
                <a:cs typeface="+mn-cs"/>
              </a:rPr>
              <a:t>accepted abstract </a:t>
            </a: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at EGU26</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Valid for contributions </a:t>
            </a: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under ITS1 – Digital Geosciences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sessions  using the keyword “</a:t>
            </a: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solid Earth</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Up to 3 prizes of </a:t>
            </a:r>
            <a:r>
              <a:rPr kumimoji="0" lang="en-GB" sz="2400" b="0" i="0" u="none" strike="noStrike" kern="1200" cap="none" spc="0" normalizeH="0" baseline="0" noProof="0" dirty="0">
                <a:ln>
                  <a:noFill/>
                </a:ln>
                <a:solidFill>
                  <a:prstClr val="black"/>
                </a:solidFill>
                <a:effectLst/>
                <a:highlight>
                  <a:srgbClr val="FDDB1B"/>
                </a:highlight>
                <a:uLnTx/>
                <a:uFillTx/>
                <a:latin typeface="Calibri" panose="020F0502020204030204"/>
                <a:ea typeface="+mn-ea"/>
                <a:cs typeface="+mn-cs"/>
              </a:rPr>
              <a:t>€</a:t>
            </a:r>
            <a:r>
              <a:rPr kumimoji="0" lang="en-GB" sz="2400" b="1" i="0" u="none" strike="noStrike" kern="1200" cap="none" spc="0" normalizeH="0" baseline="0" noProof="0" dirty="0">
                <a:ln>
                  <a:noFill/>
                </a:ln>
                <a:solidFill>
                  <a:prstClr val="black"/>
                </a:solidFill>
                <a:effectLst/>
                <a:highlight>
                  <a:srgbClr val="FDDB1B"/>
                </a:highlight>
                <a:uLnTx/>
                <a:uFillTx/>
                <a:latin typeface="Calibri" panose="020F0502020204030204"/>
                <a:ea typeface="+mn-ea"/>
                <a:cs typeface="+mn-cs"/>
              </a:rPr>
              <a:t>2,000 €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Apply until </a:t>
            </a:r>
            <a:r>
              <a:rPr kumimoji="0" lang="en-GB" sz="2400" b="1" i="0" u="none" strike="noStrike" kern="1200" cap="none" spc="0" normalizeH="0" baseline="0" noProof="0" dirty="0">
                <a:ln>
                  <a:noFill/>
                </a:ln>
                <a:solidFill>
                  <a:prstClr val="black"/>
                </a:solidFill>
                <a:effectLst/>
                <a:highlight>
                  <a:srgbClr val="FDDB1B"/>
                </a:highlight>
                <a:uLnTx/>
                <a:uFillTx/>
                <a:latin typeface="Calibri" panose="020F0502020204030204"/>
                <a:ea typeface="+mn-ea"/>
                <a:cs typeface="+mn-cs"/>
              </a:rPr>
              <a:t>March 30</a:t>
            </a:r>
            <a:r>
              <a:rPr kumimoji="0" lang="en-GB" sz="2400" b="1" i="0" u="none" strike="noStrike" kern="1200" cap="none" spc="0" normalizeH="0" baseline="30000" noProof="0" dirty="0">
                <a:ln>
                  <a:noFill/>
                </a:ln>
                <a:solidFill>
                  <a:prstClr val="black"/>
                </a:solidFill>
                <a:effectLst/>
                <a:highlight>
                  <a:srgbClr val="FDDB1B"/>
                </a:highlight>
                <a:uLnTx/>
                <a:uFillTx/>
                <a:latin typeface="Calibri" panose="020F0502020204030204"/>
                <a:ea typeface="+mn-ea"/>
                <a:cs typeface="+mn-cs"/>
              </a:rPr>
              <a:t>th</a:t>
            </a:r>
            <a:endParaRPr kumimoji="0" lang="en-GB" sz="2400" b="1" i="0" u="none" strike="noStrike" kern="1200" cap="none" spc="0" normalizeH="0" baseline="0" noProof="0" dirty="0">
              <a:ln>
                <a:noFill/>
              </a:ln>
              <a:solidFill>
                <a:prstClr val="black"/>
              </a:solidFill>
              <a:effectLst/>
              <a:highlight>
                <a:srgbClr val="FDDB1B"/>
              </a:highligh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A09D87A3-0DF0-BD89-02A3-74479C5F8718}"/>
              </a:ext>
            </a:extLst>
          </p:cNvPr>
          <p:cNvPicPr>
            <a:picLocks noChangeAspect="1"/>
          </p:cNvPicPr>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11500"/>
                    </a14:imgEffect>
                    <a14:imgEffect>
                      <a14:saturation sat="187000"/>
                    </a14:imgEffect>
                  </a14:imgLayer>
                </a14:imgProps>
              </a:ext>
            </a:extLst>
          </a:blip>
          <a:srcRect/>
          <a:stretch>
            <a:fillRect/>
          </a:stretch>
        </p:blipFill>
        <p:spPr>
          <a:xfrm>
            <a:off x="5024288" y="3429000"/>
            <a:ext cx="1923967" cy="1893035"/>
          </a:xfrm>
          <a:prstGeom prst="rect">
            <a:avLst/>
          </a:prstGeom>
        </p:spPr>
      </p:pic>
    </p:spTree>
    <p:extLst>
      <p:ext uri="{BB962C8B-B14F-4D97-AF65-F5344CB8AC3E}">
        <p14:creationId xmlns:p14="http://schemas.microsoft.com/office/powerpoint/2010/main" val="384999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0B6A92C-A3C6-B34F-B275-D8566501F34C}"/>
              </a:ext>
            </a:extLst>
          </p:cNvPr>
          <p:cNvSpPr txBox="1">
            <a:spLocks/>
          </p:cNvSpPr>
          <p:nvPr/>
        </p:nvSpPr>
        <p:spPr>
          <a:xfrm>
            <a:off x="1676400" y="3533785"/>
            <a:ext cx="10424556"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000" b="0" i="0" u="none" strike="noStrike" kern="1200" cap="none" spc="0" normalizeH="0" baseline="0" noProof="0" dirty="0">
                <a:ln>
                  <a:noFill/>
                </a:ln>
                <a:solidFill>
                  <a:prstClr val="black"/>
                </a:solidFill>
                <a:effectLst/>
                <a:uLnTx/>
                <a:uFillTx/>
                <a:latin typeface="Calibri Light" panose="020F0302020204030204"/>
                <a:ea typeface="+mj-ea"/>
                <a:cs typeface="+mj-cs"/>
              </a:rPr>
              <a:t>International collaboration</a:t>
            </a:r>
          </a:p>
        </p:txBody>
      </p:sp>
    </p:spTree>
    <p:extLst>
      <p:ext uri="{BB962C8B-B14F-4D97-AF65-F5344CB8AC3E}">
        <p14:creationId xmlns:p14="http://schemas.microsoft.com/office/powerpoint/2010/main" val="251690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946D80-BB0E-1ACB-2698-F0D2030257B5}"/>
              </a:ext>
            </a:extLst>
          </p:cNvPr>
          <p:cNvSpPr>
            <a:spLocks noGrp="1"/>
          </p:cNvSpPr>
          <p:nvPr>
            <p:ph type="title"/>
          </p:nvPr>
        </p:nvSpPr>
        <p:spPr>
          <a:xfrm>
            <a:off x="838200" y="557191"/>
            <a:ext cx="10515600" cy="1325563"/>
          </a:xfrm>
        </p:spPr>
        <p:txBody>
          <a:bodyPr>
            <a:normAutofit/>
          </a:bodyPr>
          <a:lstStyle/>
          <a:p>
            <a:pPr algn="ctr"/>
            <a:r>
              <a:rPr lang="en-GB" sz="2800" b="1" dirty="0">
                <a:solidFill>
                  <a:srgbClr val="000000"/>
                </a:solidFill>
                <a:latin typeface="+mn-lt"/>
              </a:rPr>
              <a:t>EPOS ON &amp; KMT at World Geothermal Congress 2026</a:t>
            </a:r>
            <a:br>
              <a:rPr lang="en-GB" sz="2800" dirty="0">
                <a:latin typeface="+mn-lt"/>
              </a:rPr>
            </a:br>
            <a:endParaRPr lang="it-IT" sz="3600" dirty="0">
              <a:latin typeface="+mn-lt"/>
            </a:endParaRPr>
          </a:p>
        </p:txBody>
      </p:sp>
      <p:sp>
        <p:nvSpPr>
          <p:cNvPr id="7" name="Content Placeholder 6">
            <a:extLst>
              <a:ext uri="{FF2B5EF4-FFF2-40B4-BE49-F238E27FC236}">
                <a16:creationId xmlns:a16="http://schemas.microsoft.com/office/drawing/2014/main" id="{4404B5F2-47FA-7B5A-38E7-EDF39CB28B61}"/>
              </a:ext>
            </a:extLst>
          </p:cNvPr>
          <p:cNvSpPr>
            <a:spLocks noGrp="1"/>
          </p:cNvSpPr>
          <p:nvPr>
            <p:ph idx="1"/>
          </p:nvPr>
        </p:nvSpPr>
        <p:spPr>
          <a:xfrm>
            <a:off x="658813" y="1975823"/>
            <a:ext cx="7314282" cy="2851818"/>
          </a:xfrm>
        </p:spPr>
        <p:txBody>
          <a:bodyPr>
            <a:normAutofit fontScale="85000" lnSpcReduction="20000"/>
          </a:bodyPr>
          <a:lstStyle/>
          <a:p>
            <a:pPr>
              <a:lnSpc>
                <a:spcPct val="120000"/>
              </a:lnSpc>
              <a:buNone/>
            </a:pPr>
            <a:r>
              <a:rPr lang="en-GB" sz="3200" b="1" dirty="0">
                <a:solidFill>
                  <a:srgbClr val="000000"/>
                </a:solidFill>
              </a:rPr>
              <a:t>Workshop on Superhot Geothermal Energy</a:t>
            </a:r>
            <a:endParaRPr lang="en-GB" dirty="0"/>
          </a:p>
          <a:p>
            <a:pPr>
              <a:lnSpc>
                <a:spcPct val="120000"/>
              </a:lnSpc>
              <a:buNone/>
            </a:pPr>
            <a:r>
              <a:rPr lang="en-GB" b="1" dirty="0">
                <a:solidFill>
                  <a:srgbClr val="000000"/>
                </a:solidFill>
              </a:rPr>
              <a:t>Date &amp; time: </a:t>
            </a:r>
            <a:r>
              <a:rPr lang="en-GB" dirty="0">
                <a:solidFill>
                  <a:srgbClr val="000000"/>
                </a:solidFill>
              </a:rPr>
              <a:t>Tuesday, 9th of June, 14:00-17:00</a:t>
            </a:r>
            <a:endParaRPr lang="en-GB" dirty="0"/>
          </a:p>
          <a:p>
            <a:pPr>
              <a:lnSpc>
                <a:spcPct val="120000"/>
              </a:lnSpc>
              <a:buNone/>
            </a:pPr>
            <a:r>
              <a:rPr lang="en-GB" b="1" dirty="0">
                <a:solidFill>
                  <a:srgbClr val="000000"/>
                </a:solidFill>
              </a:rPr>
              <a:t>Venue &amp; room: </a:t>
            </a:r>
            <a:r>
              <a:rPr lang="en-GB" dirty="0">
                <a:solidFill>
                  <a:srgbClr val="000000"/>
                </a:solidFill>
              </a:rPr>
              <a:t>Calgary TELUS Convention Centre, Calgary, Canada</a:t>
            </a:r>
            <a:endParaRPr lang="en-GB" dirty="0"/>
          </a:p>
          <a:p>
            <a:pPr>
              <a:lnSpc>
                <a:spcPct val="120000"/>
              </a:lnSpc>
              <a:buNone/>
            </a:pPr>
            <a:r>
              <a:rPr lang="en-GB" b="1" dirty="0">
                <a:solidFill>
                  <a:srgbClr val="000000"/>
                </a:solidFill>
              </a:rPr>
              <a:t>Registration: </a:t>
            </a:r>
            <a:r>
              <a:rPr lang="en-GB" u="sng" dirty="0">
                <a:solidFill>
                  <a:srgbClr val="467886"/>
                </a:solidFill>
                <a:hlinkClick r:id="rId2"/>
              </a:rPr>
              <a:t>https://forms.office.com/e/ebCnRY83eQ</a:t>
            </a:r>
            <a:r>
              <a:rPr lang="en-GB" dirty="0">
                <a:solidFill>
                  <a:srgbClr val="000000"/>
                </a:solidFill>
              </a:rPr>
              <a:t>  </a:t>
            </a:r>
            <a:endParaRPr lang="en-GB" dirty="0"/>
          </a:p>
          <a:p>
            <a:pPr>
              <a:lnSpc>
                <a:spcPct val="120000"/>
              </a:lnSpc>
              <a:buNone/>
            </a:pPr>
            <a:r>
              <a:rPr lang="en-GB" b="1" dirty="0">
                <a:solidFill>
                  <a:srgbClr val="000000"/>
                </a:solidFill>
                <a:highlight>
                  <a:srgbClr val="FDDB1B"/>
                </a:highlight>
              </a:rPr>
              <a:t>Travel grants for early-career scientists – EUR 2,000</a:t>
            </a:r>
            <a:endParaRPr lang="en-GB" dirty="0">
              <a:highlight>
                <a:srgbClr val="FDDB1B"/>
              </a:highlight>
            </a:endParaRPr>
          </a:p>
          <a:p>
            <a:endParaRPr lang="it-IT" dirty="0"/>
          </a:p>
        </p:txBody>
      </p:sp>
      <p:pic>
        <p:nvPicPr>
          <p:cNvPr id="10" name="Drawing 0">
            <a:extLst>
              <a:ext uri="{FF2B5EF4-FFF2-40B4-BE49-F238E27FC236}">
                <a16:creationId xmlns:a16="http://schemas.microsoft.com/office/drawing/2014/main" id="{77A1E63E-FCE2-6BF1-B3B7-324032F02383}"/>
              </a:ext>
            </a:extLst>
          </p:cNvPr>
          <p:cNvPicPr>
            <a:picLocks noChangeAspect="1"/>
          </p:cNvPicPr>
          <p:nvPr/>
        </p:nvPicPr>
        <p:blipFill>
          <a:blip r:embed="rId3">
            <a:duotone>
              <a:prstClr val="black"/>
              <a:schemeClr val="accent5">
                <a:tint val="45000"/>
                <a:satMod val="400000"/>
              </a:schemeClr>
            </a:duotone>
          </a:blip>
          <a:stretch>
            <a:fillRect/>
          </a:stretch>
        </p:blipFill>
        <p:spPr>
          <a:xfrm>
            <a:off x="8860664" y="3079641"/>
            <a:ext cx="1977924" cy="1977924"/>
          </a:xfrm>
          <a:prstGeom prst="rect">
            <a:avLst/>
          </a:prstGeom>
          <a:solidFill>
            <a:srgbClr val="A3CED0"/>
          </a:solidFill>
        </p:spPr>
      </p:pic>
      <p:sp>
        <p:nvSpPr>
          <p:cNvPr id="11" name="TextBox 10">
            <a:extLst>
              <a:ext uri="{FF2B5EF4-FFF2-40B4-BE49-F238E27FC236}">
                <a16:creationId xmlns:a16="http://schemas.microsoft.com/office/drawing/2014/main" id="{C0B52155-D2C4-6C88-8D14-AB8A6102C944}"/>
              </a:ext>
            </a:extLst>
          </p:cNvPr>
          <p:cNvSpPr txBox="1"/>
          <p:nvPr/>
        </p:nvSpPr>
        <p:spPr>
          <a:xfrm>
            <a:off x="8756401" y="2248644"/>
            <a:ext cx="208218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1" u="none" strike="noStrike" kern="1200" cap="none" spc="0" normalizeH="0" baseline="0" noProof="0" dirty="0" err="1">
                <a:ln>
                  <a:noFill/>
                </a:ln>
                <a:solidFill>
                  <a:srgbClr val="477D8F"/>
                </a:solidFill>
                <a:effectLst/>
                <a:uLnTx/>
                <a:uFillTx/>
                <a:latin typeface="Calibri" panose="020F0502020204030204"/>
                <a:ea typeface="+mn-ea"/>
                <a:cs typeface="+mn-cs"/>
              </a:rPr>
              <a:t>Scan</a:t>
            </a:r>
            <a:r>
              <a:rPr kumimoji="0" lang="it-IT" sz="2400" b="1" i="1" u="none" strike="noStrike" kern="1200" cap="none" spc="0" normalizeH="0" baseline="0" noProof="0" dirty="0">
                <a:ln>
                  <a:noFill/>
                </a:ln>
                <a:solidFill>
                  <a:srgbClr val="477D8F"/>
                </a:solidFill>
                <a:effectLst/>
                <a:uLnTx/>
                <a:uFillTx/>
                <a:latin typeface="Calibri" panose="020F0502020204030204"/>
                <a:ea typeface="+mn-ea"/>
                <a:cs typeface="+mn-cs"/>
              </a:rPr>
              <a:t> me and </a:t>
            </a:r>
            <a:r>
              <a:rPr kumimoji="0" lang="it-IT" sz="2400" b="1" i="1" u="none" strike="noStrike" kern="1200" cap="none" spc="0" normalizeH="0" baseline="0" noProof="0" dirty="0" err="1">
                <a:ln>
                  <a:noFill/>
                </a:ln>
                <a:solidFill>
                  <a:srgbClr val="477D8F"/>
                </a:solidFill>
                <a:effectLst/>
                <a:uLnTx/>
                <a:uFillTx/>
                <a:latin typeface="Calibri" panose="020F0502020204030204"/>
                <a:ea typeface="+mn-ea"/>
                <a:cs typeface="+mn-cs"/>
              </a:rPr>
              <a:t>register</a:t>
            </a:r>
            <a:r>
              <a:rPr kumimoji="0" lang="it-IT" sz="2400" b="1" i="1" u="none" strike="noStrike" kern="1200" cap="none" spc="0" normalizeH="0" baseline="0" noProof="0" dirty="0">
                <a:ln>
                  <a:noFill/>
                </a:ln>
                <a:solidFill>
                  <a:srgbClr val="477D8F"/>
                </a:solidFill>
                <a:effectLst/>
                <a:uLnTx/>
                <a:uFillTx/>
                <a:latin typeface="Calibri" panose="020F0502020204030204"/>
                <a:ea typeface="+mn-ea"/>
                <a:cs typeface="+mn-cs"/>
              </a:rPr>
              <a:t>!</a:t>
            </a:r>
          </a:p>
        </p:txBody>
      </p:sp>
      <p:pic>
        <p:nvPicPr>
          <p:cNvPr id="13" name="Picture 12">
            <a:extLst>
              <a:ext uri="{FF2B5EF4-FFF2-40B4-BE49-F238E27FC236}">
                <a16:creationId xmlns:a16="http://schemas.microsoft.com/office/drawing/2014/main" id="{84AF82B1-4F1A-4DA3-6BA2-3B6B9473E018}"/>
              </a:ext>
            </a:extLst>
          </p:cNvPr>
          <p:cNvPicPr>
            <a:picLocks noChangeAspect="1"/>
          </p:cNvPicPr>
          <p:nvPr/>
        </p:nvPicPr>
        <p:blipFill>
          <a:blip r:embed="rId4"/>
          <a:stretch>
            <a:fillRect/>
          </a:stretch>
        </p:blipFill>
        <p:spPr>
          <a:xfrm>
            <a:off x="3388145" y="5318103"/>
            <a:ext cx="1665588" cy="341659"/>
          </a:xfrm>
          <a:prstGeom prst="rect">
            <a:avLst/>
          </a:prstGeom>
        </p:spPr>
      </p:pic>
      <p:pic>
        <p:nvPicPr>
          <p:cNvPr id="15" name="Picture 14" descr="A black background with red text&#10;&#10;AI-generated content may be incorrect.">
            <a:extLst>
              <a:ext uri="{FF2B5EF4-FFF2-40B4-BE49-F238E27FC236}">
                <a16:creationId xmlns:a16="http://schemas.microsoft.com/office/drawing/2014/main" id="{C454F757-6B6E-9D9E-A96B-B0D9B06499AB}"/>
              </a:ext>
            </a:extLst>
          </p:cNvPr>
          <p:cNvPicPr>
            <a:picLocks noChangeAspect="1"/>
          </p:cNvPicPr>
          <p:nvPr/>
        </p:nvPicPr>
        <p:blipFill>
          <a:blip r:embed="rId5"/>
          <a:stretch>
            <a:fillRect/>
          </a:stretch>
        </p:blipFill>
        <p:spPr>
          <a:xfrm>
            <a:off x="5877396" y="5204208"/>
            <a:ext cx="1523666" cy="569451"/>
          </a:xfrm>
          <a:prstGeom prst="rect">
            <a:avLst/>
          </a:prstGeom>
        </p:spPr>
      </p:pic>
      <p:pic>
        <p:nvPicPr>
          <p:cNvPr id="17" name="Picture 16" descr="A logo with a yellow circle and green text&#10;&#10;AI-generated content may be incorrect.">
            <a:extLst>
              <a:ext uri="{FF2B5EF4-FFF2-40B4-BE49-F238E27FC236}">
                <a16:creationId xmlns:a16="http://schemas.microsoft.com/office/drawing/2014/main" id="{7807613E-3D1F-F9F0-281A-D64C63E1CF71}"/>
              </a:ext>
            </a:extLst>
          </p:cNvPr>
          <p:cNvPicPr>
            <a:picLocks noChangeAspect="1"/>
          </p:cNvPicPr>
          <p:nvPr/>
        </p:nvPicPr>
        <p:blipFill>
          <a:blip r:embed="rId6"/>
          <a:stretch>
            <a:fillRect/>
          </a:stretch>
        </p:blipFill>
        <p:spPr>
          <a:xfrm>
            <a:off x="838200" y="5062459"/>
            <a:ext cx="1879600" cy="711200"/>
          </a:xfrm>
          <a:prstGeom prst="rect">
            <a:avLst/>
          </a:prstGeom>
        </p:spPr>
      </p:pic>
    </p:spTree>
    <p:extLst>
      <p:ext uri="{BB962C8B-B14F-4D97-AF65-F5344CB8AC3E}">
        <p14:creationId xmlns:p14="http://schemas.microsoft.com/office/powerpoint/2010/main" val="623884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A group of people standing together&#10;&#10;AI-generated content may be incorrect.">
            <a:extLst>
              <a:ext uri="{FF2B5EF4-FFF2-40B4-BE49-F238E27FC236}">
                <a16:creationId xmlns:a16="http://schemas.microsoft.com/office/drawing/2014/main" id="{A8AD729C-1C66-4882-9F03-C4BC56497346}"/>
              </a:ext>
            </a:extLst>
          </p:cNvPr>
          <p:cNvPicPr>
            <a:picLocks noGrp="1" noChangeAspect="1"/>
          </p:cNvPicPr>
          <p:nvPr>
            <p:ph idx="1"/>
          </p:nvPr>
        </p:nvPicPr>
        <p:blipFill>
          <a:blip r:embed="rId2"/>
          <a:srcRect t="7092" b="50115"/>
          <a:stretch>
            <a:fillRect/>
          </a:stretch>
        </p:blipFill>
        <p:spPr>
          <a:xfrm>
            <a:off x="941044" y="1604222"/>
            <a:ext cx="5154955" cy="1563673"/>
          </a:xfrm>
          <a:prstGeom prst="rect">
            <a:avLst/>
          </a:prstGeom>
        </p:spPr>
      </p:pic>
      <p:sp>
        <p:nvSpPr>
          <p:cNvPr id="6" name="Google Shape;243;p13">
            <a:extLst>
              <a:ext uri="{FF2B5EF4-FFF2-40B4-BE49-F238E27FC236}">
                <a16:creationId xmlns:a16="http://schemas.microsoft.com/office/drawing/2014/main" id="{FC860E10-96A7-91B6-F339-E88618883E8C}"/>
              </a:ext>
            </a:extLst>
          </p:cNvPr>
          <p:cNvSpPr txBox="1">
            <a:spLocks/>
          </p:cNvSpPr>
          <p:nvPr/>
        </p:nvSpPr>
        <p:spPr>
          <a:xfrm>
            <a:off x="0" y="745182"/>
            <a:ext cx="12191999" cy="42659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6350" marR="0" lvl="0" indent="4763" algn="ctr" defTabSz="914400" rtl="0" eaLnBrk="1" fontAlgn="auto" latinLnBrk="0" hangingPunct="1">
              <a:lnSpc>
                <a:spcPct val="100000"/>
              </a:lnSpc>
              <a:spcBef>
                <a:spcPct val="0"/>
              </a:spcBef>
              <a:spcAft>
                <a:spcPts val="0"/>
              </a:spcAft>
              <a:buClr>
                <a:srgbClr val="000000"/>
              </a:buClr>
              <a:buSzPts val="2000"/>
              <a:buFont typeface="Arial"/>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j-ea"/>
                <a:cs typeface="Calibri"/>
                <a:sym typeface="Arial"/>
              </a:rPr>
              <a:t>EPOS Summer School 2026</a:t>
            </a:r>
          </a:p>
        </p:txBody>
      </p:sp>
      <p:sp>
        <p:nvSpPr>
          <p:cNvPr id="7" name="AutoShape 2">
            <a:extLst>
              <a:ext uri="{FF2B5EF4-FFF2-40B4-BE49-F238E27FC236}">
                <a16:creationId xmlns:a16="http://schemas.microsoft.com/office/drawing/2014/main" id="{8B8F11C1-9C6D-8409-20CA-A45CDF598329}"/>
              </a:ext>
            </a:extLst>
          </p:cNvPr>
          <p:cNvSpPr>
            <a:spLocks noChangeAspect="1" noChangeArrowheads="1"/>
          </p:cNvSpPr>
          <p:nvPr/>
        </p:nvSpPr>
        <p:spPr bwMode="auto">
          <a:xfrm>
            <a:off x="127000" y="-2825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4">
            <a:extLst>
              <a:ext uri="{FF2B5EF4-FFF2-40B4-BE49-F238E27FC236}">
                <a16:creationId xmlns:a16="http://schemas.microsoft.com/office/drawing/2014/main" id="{9BB57860-9B5A-C8D5-FE26-81669BAF662E}"/>
              </a:ext>
            </a:extLst>
          </p:cNvPr>
          <p:cNvSpPr>
            <a:spLocks noChangeAspect="1" noChangeArrowheads="1"/>
          </p:cNvSpPr>
          <p:nvPr/>
        </p:nvSpPr>
        <p:spPr bwMode="auto">
          <a:xfrm>
            <a:off x="127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AutoShape 6">
            <a:extLst>
              <a:ext uri="{FF2B5EF4-FFF2-40B4-BE49-F238E27FC236}">
                <a16:creationId xmlns:a16="http://schemas.microsoft.com/office/drawing/2014/main" id="{CCE600EA-88AC-54EA-236A-DBE9FC935E0D}"/>
              </a:ext>
            </a:extLst>
          </p:cNvPr>
          <p:cNvSpPr>
            <a:spLocks noChangeAspect="1" noChangeArrowheads="1"/>
          </p:cNvSpPr>
          <p:nvPr/>
        </p:nvSpPr>
        <p:spPr bwMode="auto">
          <a:xfrm>
            <a:off x="395838" y="-130175"/>
            <a:ext cx="18836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AutoShape 8">
            <a:extLst>
              <a:ext uri="{FF2B5EF4-FFF2-40B4-BE49-F238E27FC236}">
                <a16:creationId xmlns:a16="http://schemas.microsoft.com/office/drawing/2014/main" id="{F05FA5D7-47B5-B351-39F8-7208C9DFEF91}"/>
              </a:ext>
            </a:extLst>
          </p:cNvPr>
          <p:cNvSpPr>
            <a:spLocks noChangeAspect="1" noChangeArrowheads="1"/>
          </p:cNvSpPr>
          <p:nvPr/>
        </p:nvSpPr>
        <p:spPr bwMode="auto">
          <a:xfrm>
            <a:off x="395838" y="7937"/>
            <a:ext cx="188361"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Content Placeholder 6">
            <a:extLst>
              <a:ext uri="{FF2B5EF4-FFF2-40B4-BE49-F238E27FC236}">
                <a16:creationId xmlns:a16="http://schemas.microsoft.com/office/drawing/2014/main" id="{006513C6-F8FC-49EF-35B5-D79F7CE2B8D8}"/>
              </a:ext>
            </a:extLst>
          </p:cNvPr>
          <p:cNvSpPr txBox="1">
            <a:spLocks/>
          </p:cNvSpPr>
          <p:nvPr/>
        </p:nvSpPr>
        <p:spPr>
          <a:xfrm>
            <a:off x="6341719" y="1462205"/>
            <a:ext cx="5154956" cy="4036723"/>
          </a:xfrm>
          <a:prstGeom prst="rect">
            <a:avLst/>
          </a:prstGeom>
          <a:no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rPr>
              <a:t>Date &amp; time: </a:t>
            </a:r>
            <a:r>
              <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rPr>
              <a:t>28 June - 4 July</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rPr>
              <a:t>Venue: </a:t>
            </a:r>
            <a:r>
              <a:rPr kumimoji="0" lang="en-GB" sz="2400" b="0" i="0" u="none" strike="noStrike" kern="1200" cap="none" spc="0" normalizeH="0" baseline="0" noProof="0" dirty="0" err="1">
                <a:ln>
                  <a:noFill/>
                </a:ln>
                <a:solidFill>
                  <a:srgbClr val="000000"/>
                </a:solidFill>
                <a:effectLst/>
                <a:uLnTx/>
                <a:uFillTx/>
                <a:latin typeface="Calibri" panose="020F0502020204030204"/>
                <a:ea typeface="+mn-ea"/>
                <a:cs typeface="+mn-cs"/>
              </a:rPr>
              <a:t>Espai</a:t>
            </a:r>
            <a:r>
              <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GB" sz="2400" b="0" i="0" u="none" strike="noStrike" kern="1200" cap="none" spc="0" normalizeH="0" baseline="0" noProof="0" dirty="0" err="1">
                <a:ln>
                  <a:noFill/>
                </a:ln>
                <a:solidFill>
                  <a:srgbClr val="000000"/>
                </a:solidFill>
                <a:effectLst/>
                <a:uLnTx/>
                <a:uFillTx/>
                <a:latin typeface="Calibri" panose="020F0502020204030204"/>
                <a:ea typeface="+mn-ea"/>
                <a:cs typeface="+mn-cs"/>
              </a:rPr>
              <a:t>Cràter</a:t>
            </a:r>
            <a:r>
              <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rPr>
              <a:t> Museum</a:t>
            </a:r>
            <a:r>
              <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rPr>
              <a:t>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err="1">
                <a:ln>
                  <a:noFill/>
                </a:ln>
                <a:solidFill>
                  <a:srgbClr val="000000"/>
                </a:solidFill>
                <a:effectLst/>
                <a:uLnTx/>
                <a:uFillTx/>
                <a:latin typeface="Calibri" panose="020F0502020204030204"/>
                <a:ea typeface="+mn-ea"/>
                <a:cs typeface="+mn-cs"/>
              </a:rPr>
              <a:t>Olot</a:t>
            </a:r>
            <a:r>
              <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rPr>
              <a:t>, Spain</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rPr>
              <a:t>Applications by </a:t>
            </a:r>
            <a:r>
              <a:rPr kumimoji="0" lang="en-GB" sz="2400" b="1" i="0" u="none" strike="noStrike" kern="1200" cap="none" spc="0" normalizeH="0" baseline="0" noProof="0" dirty="0">
                <a:ln>
                  <a:noFill/>
                </a:ln>
                <a:solidFill>
                  <a:srgbClr val="000000"/>
                </a:solidFill>
                <a:effectLst/>
                <a:highlight>
                  <a:srgbClr val="FDDB1B"/>
                </a:highlight>
                <a:uLnTx/>
                <a:uFillTx/>
                <a:latin typeface="Calibri" panose="020F0502020204030204"/>
                <a:ea typeface="+mn-ea"/>
                <a:cs typeface="+mn-cs"/>
              </a:rPr>
              <a:t>20 April</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270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rPr>
              <a:t>Topic: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geoscience research data and their practical applications, research data management</a:t>
            </a:r>
          </a:p>
          <a:p>
            <a:pPr marL="1270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rPr>
              <a:t>Total and partial travel grants are available for early-career scientists</a:t>
            </a:r>
            <a:endPar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270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9" name="Drawing 0">
            <a:extLst>
              <a:ext uri="{FF2B5EF4-FFF2-40B4-BE49-F238E27FC236}">
                <a16:creationId xmlns:a16="http://schemas.microsoft.com/office/drawing/2014/main" id="{FAA3ABA9-150A-3A27-E14B-33C6BA3070C6}"/>
              </a:ext>
            </a:extLst>
          </p:cNvPr>
          <p:cNvPicPr>
            <a:picLocks noChangeAspect="1"/>
          </p:cNvPicPr>
          <p:nvPr/>
        </p:nvPicPr>
        <p:blipFill>
          <a:blip r:embed="rId3">
            <a:duotone>
              <a:prstClr val="black"/>
              <a:schemeClr val="accent6">
                <a:tint val="45000"/>
                <a:satMod val="400000"/>
              </a:schemeClr>
            </a:duotone>
          </a:blip>
          <a:stretch>
            <a:fillRect/>
          </a:stretch>
        </p:blipFill>
        <p:spPr>
          <a:xfrm>
            <a:off x="2483557" y="3429000"/>
            <a:ext cx="2069928" cy="2069928"/>
          </a:xfrm>
          <a:prstGeom prst="rect">
            <a:avLst/>
          </a:prstGeom>
          <a:solidFill>
            <a:srgbClr val="4AA2A4"/>
          </a:solidFill>
        </p:spPr>
      </p:pic>
    </p:spTree>
    <p:extLst>
      <p:ext uri="{BB962C8B-B14F-4D97-AF65-F5344CB8AC3E}">
        <p14:creationId xmlns:p14="http://schemas.microsoft.com/office/powerpoint/2010/main" val="592508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109F79-1A90-D977-EA5D-F34D374D06E8}"/>
              </a:ext>
            </a:extLst>
          </p:cNvPr>
          <p:cNvSpPr>
            <a:spLocks noGrp="1"/>
          </p:cNvSpPr>
          <p:nvPr>
            <p:ph idx="1"/>
          </p:nvPr>
        </p:nvSpPr>
        <p:spPr>
          <a:xfrm>
            <a:off x="686197" y="2963182"/>
            <a:ext cx="10819605" cy="2831097"/>
          </a:xfrm>
        </p:spPr>
        <p:txBody>
          <a:bodyPr>
            <a:normAutofit/>
          </a:bodyPr>
          <a:lstStyle/>
          <a:p>
            <a:pPr>
              <a:buClr>
                <a:schemeClr val="accent5">
                  <a:lumMod val="75000"/>
                </a:schemeClr>
              </a:buClr>
              <a:buFont typeface="Wingdings" pitchFamily="2" charset="2"/>
              <a:buChar char="ü"/>
            </a:pPr>
            <a:r>
              <a:rPr lang="it-IT" sz="2400" b="1" dirty="0"/>
              <a:t>Save the date to be </a:t>
            </a:r>
            <a:r>
              <a:rPr lang="it-IT" sz="2400" b="1" dirty="0" err="1"/>
              <a:t>announced</a:t>
            </a:r>
            <a:r>
              <a:rPr lang="it-IT" sz="2400" b="1" dirty="0"/>
              <a:t> </a:t>
            </a:r>
            <a:r>
              <a:rPr lang="it-IT" sz="2400" b="1" dirty="0" err="1"/>
              <a:t>soon</a:t>
            </a:r>
            <a:r>
              <a:rPr lang="it-IT" sz="2400" b="1" dirty="0"/>
              <a:t>, target </a:t>
            </a:r>
            <a:r>
              <a:rPr lang="it-IT" sz="2400" b="1" dirty="0" err="1"/>
              <a:t>dates</a:t>
            </a:r>
            <a:r>
              <a:rPr lang="it-IT" sz="2400" b="1" dirty="0"/>
              <a:t> are the 3 </a:t>
            </a:r>
            <a:r>
              <a:rPr lang="it-IT" sz="2400" b="1" dirty="0" err="1"/>
              <a:t>central</a:t>
            </a:r>
            <a:r>
              <a:rPr lang="it-IT" sz="2400" b="1" dirty="0"/>
              <a:t> weeks of June:</a:t>
            </a:r>
          </a:p>
          <a:p>
            <a:pPr lvl="1">
              <a:buClr>
                <a:schemeClr val="accent5">
                  <a:lumMod val="75000"/>
                </a:schemeClr>
              </a:buClr>
              <a:buFont typeface="Wingdings" pitchFamily="2" charset="2"/>
              <a:buChar char="ü"/>
            </a:pPr>
            <a:r>
              <a:rPr lang="it-IT" b="1" dirty="0"/>
              <a:t>7-11</a:t>
            </a:r>
          </a:p>
          <a:p>
            <a:pPr lvl="1">
              <a:buClr>
                <a:schemeClr val="accent5">
                  <a:lumMod val="75000"/>
                </a:schemeClr>
              </a:buClr>
              <a:buFont typeface="Wingdings" pitchFamily="2" charset="2"/>
              <a:buChar char="ü"/>
            </a:pPr>
            <a:r>
              <a:rPr lang="it-IT" b="1" dirty="0"/>
              <a:t>14-18</a:t>
            </a:r>
          </a:p>
          <a:p>
            <a:pPr lvl="1">
              <a:buClr>
                <a:schemeClr val="accent5">
                  <a:lumMod val="75000"/>
                </a:schemeClr>
              </a:buClr>
              <a:buFont typeface="Wingdings" pitchFamily="2" charset="2"/>
              <a:buChar char="ü"/>
            </a:pPr>
            <a:r>
              <a:rPr lang="it-IT" b="1" dirty="0"/>
              <a:t>21-25</a:t>
            </a:r>
          </a:p>
          <a:p>
            <a:pPr>
              <a:buClr>
                <a:schemeClr val="accent5">
                  <a:lumMod val="75000"/>
                </a:schemeClr>
              </a:buClr>
              <a:buFont typeface="Wingdings" pitchFamily="2" charset="2"/>
              <a:buChar char="ü"/>
            </a:pPr>
            <a:r>
              <a:rPr lang="it-IT" sz="2400" b="1" dirty="0" err="1"/>
              <a:t>If</a:t>
            </a:r>
            <a:r>
              <a:rPr lang="it-IT" sz="2400" b="1" dirty="0"/>
              <a:t> </a:t>
            </a:r>
            <a:r>
              <a:rPr lang="it-IT" sz="2400" b="1" dirty="0" err="1"/>
              <a:t>you</a:t>
            </a:r>
            <a:r>
              <a:rPr lang="it-IT" sz="2400" b="1" dirty="0"/>
              <a:t> are </a:t>
            </a:r>
            <a:r>
              <a:rPr lang="it-IT" sz="2400" b="1" dirty="0" err="1"/>
              <a:t>aware</a:t>
            </a:r>
            <a:r>
              <a:rPr lang="it-IT" sz="2400" b="1" dirty="0"/>
              <a:t> of </a:t>
            </a:r>
            <a:r>
              <a:rPr lang="it-IT" sz="2400" b="1" dirty="0" err="1"/>
              <a:t>any</a:t>
            </a:r>
            <a:r>
              <a:rPr lang="it-IT" sz="2400" b="1" dirty="0"/>
              <a:t> </a:t>
            </a:r>
            <a:r>
              <a:rPr lang="it-IT" sz="2400" b="1" u="sng" dirty="0"/>
              <a:t>major </a:t>
            </a:r>
            <a:r>
              <a:rPr lang="it-IT" sz="2400" b="1" dirty="0"/>
              <a:t>event </a:t>
            </a:r>
            <a:r>
              <a:rPr lang="it-IT" sz="2400" b="1" dirty="0" err="1"/>
              <a:t>planned</a:t>
            </a:r>
            <a:r>
              <a:rPr lang="it-IT" sz="2400" b="1" dirty="0"/>
              <a:t> one of the </a:t>
            </a:r>
            <a:r>
              <a:rPr lang="it-IT" sz="2400" b="1" dirty="0" err="1"/>
              <a:t>three</a:t>
            </a:r>
            <a:r>
              <a:rPr lang="it-IT" sz="2400" b="1" dirty="0"/>
              <a:t> </a:t>
            </a:r>
            <a:r>
              <a:rPr lang="it-IT" sz="2400" b="1" dirty="0" err="1"/>
              <a:t>please</a:t>
            </a:r>
            <a:r>
              <a:rPr lang="it-IT" sz="2400" b="1" dirty="0"/>
              <a:t> </a:t>
            </a:r>
            <a:r>
              <a:rPr lang="it-IT" sz="2400" b="1" dirty="0" err="1"/>
              <a:t>let</a:t>
            </a:r>
            <a:r>
              <a:rPr lang="it-IT" sz="2400" b="1" dirty="0"/>
              <a:t> the </a:t>
            </a:r>
            <a:r>
              <a:rPr lang="it-IT" sz="2400" b="1" dirty="0" err="1"/>
              <a:t>Communication</a:t>
            </a:r>
            <a:r>
              <a:rPr lang="it-IT" sz="2400" b="1" dirty="0"/>
              <a:t> Unit know </a:t>
            </a:r>
            <a:r>
              <a:rPr lang="it-IT" sz="2400" b="1" dirty="0" err="1"/>
              <a:t>before</a:t>
            </a:r>
            <a:r>
              <a:rPr lang="it-IT" sz="2400" b="1" dirty="0"/>
              <a:t> </a:t>
            </a:r>
            <a:r>
              <a:rPr lang="it-IT" sz="2400" b="1" dirty="0" err="1"/>
              <a:t>we</a:t>
            </a:r>
            <a:r>
              <a:rPr lang="it-IT" sz="2400" b="1" dirty="0"/>
              <a:t> </a:t>
            </a:r>
            <a:r>
              <a:rPr lang="it-IT" sz="2400" b="1" dirty="0" err="1"/>
              <a:t>confirm</a:t>
            </a:r>
            <a:r>
              <a:rPr lang="it-IT" sz="2400" b="1" dirty="0"/>
              <a:t> the </a:t>
            </a:r>
            <a:r>
              <a:rPr lang="it-IT" sz="2400" b="1" dirty="0" err="1"/>
              <a:t>dates</a:t>
            </a:r>
            <a:r>
              <a:rPr lang="it-IT" sz="2400" b="1" dirty="0"/>
              <a:t>!</a:t>
            </a:r>
          </a:p>
          <a:p>
            <a:pPr>
              <a:buClr>
                <a:schemeClr val="accent5">
                  <a:lumMod val="75000"/>
                </a:schemeClr>
              </a:buClr>
              <a:buFont typeface="Wingdings" pitchFamily="2" charset="2"/>
              <a:buChar char="ü"/>
            </a:pPr>
            <a:endParaRPr lang="it-IT" sz="2400" b="1" dirty="0"/>
          </a:p>
        </p:txBody>
      </p:sp>
      <p:sp>
        <p:nvSpPr>
          <p:cNvPr id="6" name="Title 1">
            <a:extLst>
              <a:ext uri="{FF2B5EF4-FFF2-40B4-BE49-F238E27FC236}">
                <a16:creationId xmlns:a16="http://schemas.microsoft.com/office/drawing/2014/main" id="{8EF04869-3574-D617-FDEA-D35D0E7BE8AB}"/>
              </a:ext>
            </a:extLst>
          </p:cNvPr>
          <p:cNvSpPr txBox="1">
            <a:spLocks/>
          </p:cNvSpPr>
          <p:nvPr/>
        </p:nvSpPr>
        <p:spPr>
          <a:xfrm>
            <a:off x="838200" y="428387"/>
            <a:ext cx="10515600" cy="10611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3200" b="1" i="0" u="none" strike="noStrike" kern="1200" cap="none" spc="0" normalizeH="0" baseline="0" noProof="0" dirty="0">
                <a:ln>
                  <a:noFill/>
                </a:ln>
                <a:solidFill>
                  <a:prstClr val="black"/>
                </a:solidFill>
                <a:effectLst/>
                <a:uLnTx/>
                <a:uFillTx/>
                <a:latin typeface="Calibri" panose="020F0502020204030204"/>
                <a:ea typeface="+mj-ea"/>
                <a:cs typeface="+mj-cs"/>
              </a:rPr>
              <a:t>Making an </a:t>
            </a:r>
            <a:r>
              <a:rPr kumimoji="0" lang="it-IT" sz="3200" b="1" i="0" u="none" strike="noStrike" kern="1200" cap="none" spc="0" normalizeH="0" baseline="0" noProof="0" dirty="0" err="1">
                <a:ln>
                  <a:noFill/>
                </a:ln>
                <a:solidFill>
                  <a:prstClr val="black"/>
                </a:solidFill>
                <a:effectLst/>
                <a:uLnTx/>
                <a:uFillTx/>
                <a:latin typeface="Calibri" panose="020F0502020204030204"/>
                <a:ea typeface="+mj-ea"/>
                <a:cs typeface="+mj-cs"/>
              </a:rPr>
              <a:t>appointment</a:t>
            </a:r>
            <a:r>
              <a:rPr kumimoji="0" lang="it-IT" sz="3200" b="1" i="0" u="none" strike="noStrike" kern="1200" cap="none" spc="0" normalizeH="0" baseline="0" noProof="0" dirty="0">
                <a:ln>
                  <a:noFill/>
                </a:ln>
                <a:solidFill>
                  <a:prstClr val="black"/>
                </a:solidFill>
                <a:effectLst/>
                <a:uLnTx/>
                <a:uFillTx/>
                <a:latin typeface="Calibri" panose="020F0502020204030204"/>
                <a:ea typeface="+mj-ea"/>
                <a:cs typeface="+mj-cs"/>
              </a:rPr>
              <a:t> for </a:t>
            </a:r>
            <a:r>
              <a:rPr kumimoji="0" lang="it-IT" sz="3200" b="1" i="0" u="none" strike="noStrike" kern="1200" cap="none" spc="0" normalizeH="0" baseline="0" noProof="0" dirty="0" err="1">
                <a:ln>
                  <a:noFill/>
                </a:ln>
                <a:solidFill>
                  <a:prstClr val="black"/>
                </a:solidFill>
                <a:effectLst/>
                <a:uLnTx/>
                <a:uFillTx/>
                <a:latin typeface="Calibri" panose="020F0502020204030204"/>
                <a:ea typeface="+mj-ea"/>
                <a:cs typeface="+mj-cs"/>
              </a:rPr>
              <a:t>next</a:t>
            </a:r>
            <a:r>
              <a:rPr kumimoji="0" lang="it-IT" sz="3200" b="1" i="0" u="none" strike="noStrike" kern="1200" cap="none" spc="0" normalizeH="0" baseline="0" noProof="0" dirty="0">
                <a:ln>
                  <a:noFill/>
                </a:ln>
                <a:solidFill>
                  <a:prstClr val="black"/>
                </a:solidFill>
                <a:effectLst/>
                <a:uLnTx/>
                <a:uFillTx/>
                <a:latin typeface="Calibri" panose="020F0502020204030204"/>
                <a:ea typeface="+mj-ea"/>
                <a:cs typeface="+mj-cs"/>
              </a:rPr>
              <a:t> </a:t>
            </a:r>
            <a:r>
              <a:rPr kumimoji="0" lang="it-IT" sz="3200" b="1" i="0" u="none" strike="noStrike" kern="1200" cap="none" spc="0" normalizeH="0" baseline="0" noProof="0" dirty="0" err="1">
                <a:ln>
                  <a:noFill/>
                </a:ln>
                <a:solidFill>
                  <a:prstClr val="black"/>
                </a:solidFill>
                <a:effectLst/>
                <a:uLnTx/>
                <a:uFillTx/>
                <a:latin typeface="Calibri" panose="020F0502020204030204"/>
                <a:ea typeface="+mj-ea"/>
                <a:cs typeface="+mj-cs"/>
              </a:rPr>
              <a:t>edition</a:t>
            </a:r>
            <a:r>
              <a:rPr kumimoji="0" lang="it-IT" sz="3200" b="1" i="0" u="none" strike="noStrike" kern="1200" cap="none" spc="0" normalizeH="0" baseline="0" noProof="0" dirty="0">
                <a:ln>
                  <a:noFill/>
                </a:ln>
                <a:solidFill>
                  <a:prstClr val="black"/>
                </a:solidFill>
                <a:effectLst/>
                <a:uLnTx/>
                <a:uFillTx/>
                <a:latin typeface="Calibri" panose="020F0502020204030204"/>
                <a:ea typeface="+mj-ea"/>
                <a:cs typeface="+mj-cs"/>
              </a:rPr>
              <a:t> …</a:t>
            </a:r>
          </a:p>
        </p:txBody>
      </p:sp>
      <p:sp>
        <p:nvSpPr>
          <p:cNvPr id="7" name="Content Placeholder 2">
            <a:extLst>
              <a:ext uri="{FF2B5EF4-FFF2-40B4-BE49-F238E27FC236}">
                <a16:creationId xmlns:a16="http://schemas.microsoft.com/office/drawing/2014/main" id="{EC768C2A-0A2F-1D28-E9FE-A818C52E6699}"/>
              </a:ext>
            </a:extLst>
          </p:cNvPr>
          <p:cNvSpPr txBox="1">
            <a:spLocks/>
          </p:cNvSpPr>
          <p:nvPr/>
        </p:nvSpPr>
        <p:spPr>
          <a:xfrm>
            <a:off x="677069" y="1653055"/>
            <a:ext cx="10837862" cy="1061155"/>
          </a:xfrm>
          <a:prstGeom prst="rect">
            <a:avLst/>
          </a:prstGeom>
          <a:solidFill>
            <a:schemeClr val="accent5">
              <a:lumMod val="7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800" b="1" i="0" u="none" strike="noStrike" kern="1200" cap="none" spc="0" normalizeH="0" baseline="0" noProof="0" dirty="0">
                <a:ln>
                  <a:noFill/>
                </a:ln>
                <a:solidFill>
                  <a:prstClr val="white"/>
                </a:solidFill>
                <a:effectLst/>
                <a:uLnTx/>
                <a:uFillTx/>
                <a:latin typeface="Calibri" panose="020F0502020204030204"/>
                <a:ea typeface="+mn-ea"/>
                <a:cs typeface="+mn-cs"/>
              </a:rPr>
              <a:t>The </a:t>
            </a:r>
            <a:r>
              <a:rPr kumimoji="0" lang="it-IT" sz="2800" b="1" i="0" u="none" strike="noStrike" kern="1200" cap="none" spc="0" normalizeH="0" baseline="0" noProof="0" dirty="0" err="1">
                <a:ln>
                  <a:noFill/>
                </a:ln>
                <a:solidFill>
                  <a:prstClr val="white"/>
                </a:solidFill>
                <a:effectLst/>
                <a:uLnTx/>
                <a:uFillTx/>
                <a:latin typeface="Calibri" panose="020F0502020204030204"/>
                <a:ea typeface="+mn-ea"/>
                <a:cs typeface="+mn-cs"/>
              </a:rPr>
              <a:t>next</a:t>
            </a:r>
            <a:r>
              <a:rPr kumimoji="0" lang="it-IT" sz="2800" b="1" i="0" u="none" strike="noStrike" kern="1200" cap="none" spc="0" normalizeH="0" baseline="0" noProof="0" dirty="0">
                <a:ln>
                  <a:noFill/>
                </a:ln>
                <a:solidFill>
                  <a:prstClr val="white"/>
                </a:solidFill>
                <a:effectLst/>
                <a:uLnTx/>
                <a:uFillTx/>
                <a:latin typeface="Calibri" panose="020F0502020204030204"/>
                <a:ea typeface="+mn-ea"/>
                <a:cs typeface="+mn-cs"/>
              </a:rPr>
              <a:t> EPOS Days </a:t>
            </a:r>
            <a:r>
              <a:rPr kumimoji="0" lang="it-IT" sz="2800" b="1" i="0" u="none" strike="noStrike" kern="1200" cap="none" spc="0" normalizeH="0" baseline="0" noProof="0" dirty="0" err="1">
                <a:ln>
                  <a:noFill/>
                </a:ln>
                <a:solidFill>
                  <a:prstClr val="white"/>
                </a:solidFill>
                <a:effectLst/>
                <a:uLnTx/>
                <a:uFillTx/>
                <a:latin typeface="Calibri" panose="020F0502020204030204"/>
                <a:ea typeface="+mn-ea"/>
                <a:cs typeface="+mn-cs"/>
              </a:rPr>
              <a:t>will</a:t>
            </a:r>
            <a:r>
              <a:rPr kumimoji="0" lang="it-IT" sz="2800" b="1" i="0" u="none" strike="noStrike" kern="1200" cap="none" spc="0" normalizeH="0" baseline="0" noProof="0" dirty="0">
                <a:ln>
                  <a:noFill/>
                </a:ln>
                <a:solidFill>
                  <a:prstClr val="white"/>
                </a:solidFill>
                <a:effectLst/>
                <a:uLnTx/>
                <a:uFillTx/>
                <a:latin typeface="Calibri" panose="020F0502020204030204"/>
                <a:ea typeface="+mn-ea"/>
                <a:cs typeface="+mn-cs"/>
              </a:rPr>
              <a:t> be </a:t>
            </a:r>
            <a:r>
              <a:rPr kumimoji="0" lang="it-IT" sz="2800" b="1" i="0" u="none" strike="noStrike" kern="1200" cap="none" spc="0" normalizeH="0" baseline="0" noProof="0" dirty="0" err="1">
                <a:ln>
                  <a:noFill/>
                </a:ln>
                <a:solidFill>
                  <a:prstClr val="white"/>
                </a:solidFill>
                <a:effectLst/>
                <a:uLnTx/>
                <a:uFillTx/>
                <a:latin typeface="Calibri" panose="020F0502020204030204"/>
                <a:ea typeface="+mn-ea"/>
                <a:cs typeface="+mn-cs"/>
              </a:rPr>
              <a:t>held</a:t>
            </a:r>
            <a:r>
              <a:rPr kumimoji="0" lang="it-IT" sz="2800" b="1" i="0" u="none" strike="noStrike" kern="1200" cap="none" spc="0" normalizeH="0" baseline="0" noProof="0" dirty="0">
                <a:ln>
                  <a:noFill/>
                </a:ln>
                <a:solidFill>
                  <a:prstClr val="white"/>
                </a:solidFill>
                <a:effectLst/>
                <a:uLnTx/>
                <a:uFillTx/>
                <a:latin typeface="Calibri" panose="020F0502020204030204"/>
                <a:ea typeface="+mn-ea"/>
                <a:cs typeface="+mn-cs"/>
              </a:rPr>
              <a:t> in June 2027 and </a:t>
            </a:r>
            <a:r>
              <a:rPr kumimoji="0" lang="it-IT" sz="2800" b="1" i="0" u="none" strike="noStrike" kern="1200" cap="none" spc="0" normalizeH="0" baseline="0" noProof="0" dirty="0" err="1">
                <a:ln>
                  <a:noFill/>
                </a:ln>
                <a:solidFill>
                  <a:prstClr val="white"/>
                </a:solidFill>
                <a:effectLst/>
                <a:uLnTx/>
                <a:uFillTx/>
                <a:latin typeface="Calibri" panose="020F0502020204030204"/>
                <a:ea typeface="+mn-ea"/>
                <a:cs typeface="+mn-cs"/>
              </a:rPr>
              <a:t>will</a:t>
            </a:r>
            <a:r>
              <a:rPr kumimoji="0" lang="it-IT" sz="2800" b="1" i="0" u="none" strike="noStrike" kern="1200" cap="none" spc="0" normalizeH="0" baseline="0" noProof="0" dirty="0">
                <a:ln>
                  <a:noFill/>
                </a:ln>
                <a:solidFill>
                  <a:prstClr val="white"/>
                </a:solidFill>
                <a:effectLst/>
                <a:uLnTx/>
                <a:uFillTx/>
                <a:latin typeface="Calibri" panose="020F0502020204030204"/>
                <a:ea typeface="+mn-ea"/>
                <a:cs typeface="+mn-cs"/>
              </a:rPr>
              <a:t> include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800" b="1" i="0" u="none" strike="noStrike" kern="1200" cap="none" spc="0" normalizeH="0" baseline="0" noProof="0" dirty="0">
                <a:ln>
                  <a:noFill/>
                </a:ln>
                <a:solidFill>
                  <a:prstClr val="white"/>
                </a:solidFill>
                <a:effectLst/>
                <a:uLnTx/>
                <a:uFillTx/>
                <a:latin typeface="Calibri" panose="020F0502020204030204"/>
                <a:ea typeface="+mn-ea"/>
                <a:cs typeface="+mn-cs"/>
              </a:rPr>
              <a:t>the EPOS ON </a:t>
            </a:r>
            <a:r>
              <a:rPr kumimoji="0" lang="it-IT" sz="2800" b="1" i="0" u="none" strike="noStrike" kern="1200" cap="none" spc="0" normalizeH="0" baseline="0" noProof="0" dirty="0" err="1">
                <a:ln>
                  <a:noFill/>
                </a:ln>
                <a:solidFill>
                  <a:prstClr val="white"/>
                </a:solidFill>
                <a:effectLst/>
                <a:uLnTx/>
                <a:uFillTx/>
                <a:latin typeface="Calibri" panose="020F0502020204030204"/>
                <a:ea typeface="+mn-ea"/>
                <a:cs typeface="+mn-cs"/>
              </a:rPr>
              <a:t>Final</a:t>
            </a:r>
            <a:r>
              <a:rPr kumimoji="0" lang="it-IT" sz="2800" b="1" i="0" u="none" strike="noStrike" kern="1200" cap="none" spc="0" normalizeH="0" baseline="0" noProof="0" dirty="0">
                <a:ln>
                  <a:noFill/>
                </a:ln>
                <a:solidFill>
                  <a:prstClr val="white"/>
                </a:solidFill>
                <a:effectLst/>
                <a:uLnTx/>
                <a:uFillTx/>
                <a:latin typeface="Calibri" panose="020F0502020204030204"/>
                <a:ea typeface="+mn-ea"/>
                <a:cs typeface="+mn-cs"/>
              </a:rPr>
              <a:t> Conference</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it-IT"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3654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0B6A92C-A3C6-B34F-B275-D8566501F34C}"/>
              </a:ext>
            </a:extLst>
          </p:cNvPr>
          <p:cNvSpPr txBox="1">
            <a:spLocks/>
          </p:cNvSpPr>
          <p:nvPr/>
        </p:nvSpPr>
        <p:spPr>
          <a:xfrm>
            <a:off x="1676400" y="3533785"/>
            <a:ext cx="10424556" cy="1325563"/>
          </a:xfrm>
          <a:prstGeom prst="rect">
            <a:avLst/>
          </a:prstGeom>
        </p:spPr>
        <p:txBody>
          <a:bodyPr vert="horz" lIns="91440" tIns="45720" rIns="91440" bIns="45720" rtlCol="0" anchor="ctr">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8600" b="0" i="0" u="none" strike="noStrike" kern="1200" cap="none" spc="0" normalizeH="0" baseline="0" noProof="0" dirty="0">
                <a:ln>
                  <a:noFill/>
                </a:ln>
                <a:solidFill>
                  <a:prstClr val="black"/>
                </a:solidFill>
                <a:effectLst/>
                <a:uLnTx/>
                <a:uFillTx/>
                <a:latin typeface="Calibri" panose="020F0502020204030204"/>
                <a:ea typeface="+mj-ea"/>
                <a:cs typeface="+mj-cs"/>
              </a:rPr>
              <a:t>Thank you…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000" b="0" i="0" u="none" strike="noStrike" kern="1200" cap="none" spc="0" normalizeH="0" baseline="0" noProof="0" dirty="0">
                <a:ln>
                  <a:noFill/>
                </a:ln>
                <a:solidFill>
                  <a:prstClr val="black"/>
                </a:solidFill>
                <a:effectLst/>
                <a:uLnTx/>
                <a:uFillTx/>
                <a:latin typeface="Calibri" panose="020F0502020204030204"/>
                <a:ea typeface="+mj-ea"/>
                <a:cs typeface="+mj-cs"/>
              </a:rPr>
              <a:t>And looking forward to seeing you again next year!</a:t>
            </a:r>
          </a:p>
        </p:txBody>
      </p:sp>
    </p:spTree>
    <p:extLst>
      <p:ext uri="{BB962C8B-B14F-4D97-AF65-F5344CB8AC3E}">
        <p14:creationId xmlns:p14="http://schemas.microsoft.com/office/powerpoint/2010/main" val="2463937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7185A86-DE94-DC0C-6754-F802B91BCAE4}"/>
              </a:ext>
            </a:extLst>
          </p:cNvPr>
          <p:cNvSpPr>
            <a:spLocks noGrp="1"/>
          </p:cNvSpPr>
          <p:nvPr>
            <p:ph idx="1"/>
          </p:nvPr>
        </p:nvSpPr>
        <p:spPr>
          <a:xfrm>
            <a:off x="487018" y="1385643"/>
            <a:ext cx="10515600" cy="4929018"/>
          </a:xfrm>
        </p:spPr>
        <p:txBody>
          <a:bodyPr>
            <a:normAutofit/>
          </a:bodyPr>
          <a:lstStyle/>
          <a:p>
            <a:pPr marL="0" indent="0">
              <a:buNone/>
            </a:pPr>
            <a:r>
              <a:rPr lang="en-GB" dirty="0"/>
              <a:t>Drivers for international collaboration</a:t>
            </a:r>
          </a:p>
          <a:p>
            <a:pPr lvl="1"/>
            <a:r>
              <a:rPr lang="en-GB" sz="2800" dirty="0"/>
              <a:t>Efficiency in research</a:t>
            </a:r>
          </a:p>
          <a:p>
            <a:pPr lvl="2"/>
            <a:r>
              <a:rPr lang="en-GB" sz="2800" dirty="0"/>
              <a:t>	Maximising use of resources</a:t>
            </a:r>
          </a:p>
          <a:p>
            <a:pPr lvl="2"/>
            <a:r>
              <a:rPr lang="en-GB" sz="2800" dirty="0"/>
              <a:t>	Avoiding duplication of effort</a:t>
            </a:r>
          </a:p>
          <a:p>
            <a:pPr lvl="2"/>
            <a:r>
              <a:rPr lang="en-GB" sz="2800" dirty="0"/>
              <a:t>	Pursing common goals e.g. global RI for the solid Earth</a:t>
            </a:r>
          </a:p>
          <a:p>
            <a:pPr marL="0" indent="0">
              <a:buNone/>
            </a:pPr>
            <a:r>
              <a:rPr lang="en-GB" dirty="0"/>
              <a:t>Barriers to collaboration, evidenced by the preliminary survey results are:</a:t>
            </a:r>
          </a:p>
          <a:p>
            <a:pPr lvl="1"/>
            <a:r>
              <a:rPr lang="en-GB" sz="2800" dirty="0"/>
              <a:t>Resourcing (staff and funding)</a:t>
            </a:r>
          </a:p>
          <a:p>
            <a:pPr lvl="1"/>
            <a:r>
              <a:rPr lang="en-GB" sz="2800" dirty="0"/>
              <a:t>Alignment of scientific priorities</a:t>
            </a:r>
          </a:p>
        </p:txBody>
      </p:sp>
    </p:spTree>
    <p:extLst>
      <p:ext uri="{BB962C8B-B14F-4D97-AF65-F5344CB8AC3E}">
        <p14:creationId xmlns:p14="http://schemas.microsoft.com/office/powerpoint/2010/main" val="4204049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F1FB75F-D97A-BCCB-AA70-7A55D46BDF25}"/>
              </a:ext>
            </a:extLst>
          </p:cNvPr>
          <p:cNvSpPr>
            <a:spLocks noGrp="1"/>
          </p:cNvSpPr>
          <p:nvPr>
            <p:ph idx="1"/>
          </p:nvPr>
        </p:nvSpPr>
        <p:spPr>
          <a:xfrm>
            <a:off x="738809" y="1491660"/>
            <a:ext cx="10515600" cy="3648957"/>
          </a:xfrm>
        </p:spPr>
        <p:txBody>
          <a:bodyPr>
            <a:normAutofit fontScale="92500" lnSpcReduction="10000"/>
          </a:bodyPr>
          <a:lstStyle/>
          <a:p>
            <a:r>
              <a:rPr lang="en-GB" dirty="0"/>
              <a:t>International collaboration and capacity building identified as a priority. e.g. specifically identified in the national strategy for management of natural disasters in Morocco </a:t>
            </a:r>
          </a:p>
          <a:p>
            <a:r>
              <a:rPr lang="en-GB" dirty="0"/>
              <a:t>Initiatives such as AMHEWAS and UNDRR illustrated the added value of international collaboration and highlighted the importance of access to tools and services for local actors in Africa</a:t>
            </a:r>
          </a:p>
          <a:p>
            <a:r>
              <a:rPr lang="en-GB" dirty="0"/>
              <a:t>Training and capacity building ensures the valid use of available tools and services, which in turn build trust in results. </a:t>
            </a:r>
          </a:p>
          <a:p>
            <a:r>
              <a:rPr lang="en-GB" dirty="0"/>
              <a:t>Open data is essential. e.g. availability of data has helped to remove the risk of cascading disasters in Sudan. </a:t>
            </a:r>
          </a:p>
          <a:p>
            <a:endParaRPr lang="en-GB" dirty="0"/>
          </a:p>
          <a:p>
            <a:endParaRPr lang="en-GB" dirty="0"/>
          </a:p>
        </p:txBody>
      </p:sp>
    </p:spTree>
    <p:extLst>
      <p:ext uri="{BB962C8B-B14F-4D97-AF65-F5344CB8AC3E}">
        <p14:creationId xmlns:p14="http://schemas.microsoft.com/office/powerpoint/2010/main" val="160456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CBCD1-A8F1-F5BD-AC50-7BD9D7153E5E}"/>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1A92987-8B94-9410-F1F2-B27728E83E2E}"/>
              </a:ext>
            </a:extLst>
          </p:cNvPr>
          <p:cNvSpPr>
            <a:spLocks noGrp="1"/>
          </p:cNvSpPr>
          <p:nvPr>
            <p:ph idx="1"/>
          </p:nvPr>
        </p:nvSpPr>
        <p:spPr>
          <a:xfrm>
            <a:off x="725557" y="1160356"/>
            <a:ext cx="10515600" cy="4379053"/>
          </a:xfrm>
        </p:spPr>
        <p:txBody>
          <a:bodyPr>
            <a:normAutofit/>
          </a:bodyPr>
          <a:lstStyle/>
          <a:p>
            <a:endParaRPr lang="en-GB" dirty="0"/>
          </a:p>
          <a:p>
            <a:r>
              <a:rPr lang="en-GB" dirty="0"/>
              <a:t>Increasing need to broaden the range of stakeholders to include the private sector. Area where EPOS can benefit from knowledge exchange with initiatives that have successful industrial partnerships.</a:t>
            </a:r>
          </a:p>
          <a:p>
            <a:endParaRPr lang="en-GB" dirty="0"/>
          </a:p>
          <a:p>
            <a:r>
              <a:rPr lang="en-GB" dirty="0"/>
              <a:t>EPOS provides critical information for the deployment of this large infrastructure and, once operational, EPOS can expose the data.</a:t>
            </a:r>
          </a:p>
          <a:p>
            <a:endParaRPr lang="en-GB" dirty="0"/>
          </a:p>
        </p:txBody>
      </p:sp>
    </p:spTree>
    <p:extLst>
      <p:ext uri="{BB962C8B-B14F-4D97-AF65-F5344CB8AC3E}">
        <p14:creationId xmlns:p14="http://schemas.microsoft.com/office/powerpoint/2010/main" val="191926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43930-B458-9B46-F8E2-143A078D6B8F}"/>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E9E44DF-AF84-7E94-4E43-A329720DAC99}"/>
              </a:ext>
            </a:extLst>
          </p:cNvPr>
          <p:cNvSpPr>
            <a:spLocks noGrp="1"/>
          </p:cNvSpPr>
          <p:nvPr>
            <p:ph idx="1"/>
          </p:nvPr>
        </p:nvSpPr>
        <p:spPr>
          <a:xfrm>
            <a:off x="725557" y="1160356"/>
            <a:ext cx="10515600" cy="4379053"/>
          </a:xfrm>
        </p:spPr>
        <p:txBody>
          <a:bodyPr>
            <a:normAutofit/>
          </a:bodyPr>
          <a:lstStyle/>
          <a:p>
            <a:endParaRPr lang="en-GB" dirty="0"/>
          </a:p>
          <a:p>
            <a:r>
              <a:rPr lang="en-GB" dirty="0"/>
              <a:t>Alignment between EPOS, </a:t>
            </a:r>
            <a:r>
              <a:rPr lang="en-GB" dirty="0" err="1"/>
              <a:t>AuScope</a:t>
            </a:r>
            <a:r>
              <a:rPr lang="en-GB" dirty="0"/>
              <a:t>, </a:t>
            </a:r>
            <a:r>
              <a:rPr lang="en-GB" dirty="0" err="1"/>
              <a:t>EarthScope</a:t>
            </a:r>
            <a:r>
              <a:rPr lang="en-GB" dirty="0"/>
              <a:t> and Earth Sciences New Zealand and a formalised partnership through </a:t>
            </a:r>
            <a:r>
              <a:rPr lang="en-GB" dirty="0" err="1"/>
              <a:t>MoUs</a:t>
            </a:r>
            <a:r>
              <a:rPr lang="en-GB" dirty="0"/>
              <a:t> are laying the foundations for a global RI for the solid Earth</a:t>
            </a:r>
          </a:p>
          <a:p>
            <a:r>
              <a:rPr lang="en-GB" dirty="0"/>
              <a:t>Breadth of contributions illustrates the global reach of EPOS collaborations and the future opportunities for additional partnerships that extend beyond RIs e.g. with universities in Japan where there isn’t the equivalent of EPOS RI. </a:t>
            </a:r>
          </a:p>
          <a:p>
            <a:endParaRPr lang="en-GB" dirty="0"/>
          </a:p>
        </p:txBody>
      </p:sp>
    </p:spTree>
    <p:extLst>
      <p:ext uri="{BB962C8B-B14F-4D97-AF65-F5344CB8AC3E}">
        <p14:creationId xmlns:p14="http://schemas.microsoft.com/office/powerpoint/2010/main" val="3540850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0B6A92C-A3C6-B34F-B275-D8566501F34C}"/>
              </a:ext>
            </a:extLst>
          </p:cNvPr>
          <p:cNvSpPr txBox="1">
            <a:spLocks/>
          </p:cNvSpPr>
          <p:nvPr/>
        </p:nvSpPr>
        <p:spPr>
          <a:xfrm>
            <a:off x="1676400" y="3533785"/>
            <a:ext cx="10424556"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000" b="0" i="0" u="none" strike="noStrike" kern="1200" cap="none" spc="0" normalizeH="0" baseline="0" noProof="0" dirty="0">
                <a:ln>
                  <a:noFill/>
                </a:ln>
                <a:solidFill>
                  <a:prstClr val="black"/>
                </a:solidFill>
                <a:effectLst/>
                <a:uLnTx/>
                <a:uFillTx/>
                <a:latin typeface="Calibri Light" panose="020F0302020204030204"/>
                <a:ea typeface="+mj-ea"/>
                <a:cs typeface="+mj-cs"/>
              </a:rPr>
              <a:t>Thank you!</a:t>
            </a:r>
          </a:p>
        </p:txBody>
      </p:sp>
    </p:spTree>
    <p:extLst>
      <p:ext uri="{BB962C8B-B14F-4D97-AF65-F5344CB8AC3E}">
        <p14:creationId xmlns:p14="http://schemas.microsoft.com/office/powerpoint/2010/main" val="721627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0B6A92C-A3C6-B34F-B275-D8566501F34C}"/>
              </a:ext>
            </a:extLst>
          </p:cNvPr>
          <p:cNvSpPr txBox="1">
            <a:spLocks/>
          </p:cNvSpPr>
          <p:nvPr/>
        </p:nvSpPr>
        <p:spPr>
          <a:xfrm>
            <a:off x="1847850" y="3429000"/>
            <a:ext cx="9648825"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3200" b="1" i="0" u="none" strike="noStrike" kern="1200" cap="none" spc="0" normalizeH="0" baseline="0" noProof="0" dirty="0" err="1">
                <a:ln>
                  <a:noFill/>
                </a:ln>
                <a:solidFill>
                  <a:prstClr val="black"/>
                </a:solidFill>
                <a:effectLst/>
                <a:uLnTx/>
                <a:uFillTx/>
                <a:latin typeface="Calibri" panose="020F0502020204030204"/>
                <a:ea typeface="+mj-ea"/>
                <a:cs typeface="+mj-cs"/>
              </a:rPr>
              <a:t>Halfway</a:t>
            </a:r>
            <a:r>
              <a:rPr kumimoji="0" lang="it-IT" sz="3200" b="1" i="0" u="none" strike="noStrike" kern="1200" cap="none" spc="0" normalizeH="0" baseline="0" noProof="0" dirty="0">
                <a:ln>
                  <a:noFill/>
                </a:ln>
                <a:solidFill>
                  <a:prstClr val="black"/>
                </a:solidFill>
                <a:effectLst/>
                <a:uLnTx/>
                <a:uFillTx/>
                <a:latin typeface="Calibri" panose="020F0502020204030204"/>
                <a:ea typeface="+mj-ea"/>
                <a:cs typeface="+mj-cs"/>
              </a:rPr>
              <a:t> </a:t>
            </a:r>
            <a:r>
              <a:rPr kumimoji="0" lang="it-IT" sz="3200" b="1" i="0" u="none" strike="noStrike" kern="1200" cap="none" spc="0" normalizeH="0" baseline="0" noProof="0" dirty="0" err="1">
                <a:ln>
                  <a:noFill/>
                </a:ln>
                <a:solidFill>
                  <a:prstClr val="black"/>
                </a:solidFill>
                <a:effectLst/>
                <a:uLnTx/>
                <a:uFillTx/>
                <a:latin typeface="Calibri" panose="020F0502020204030204"/>
                <a:ea typeface="+mj-ea"/>
                <a:cs typeface="+mj-cs"/>
              </a:rPr>
              <a:t>Through</a:t>
            </a:r>
            <a:r>
              <a:rPr kumimoji="0" lang="it-IT" sz="3200" b="1" i="0" u="none" strike="noStrike" kern="1200" cap="none" spc="0" normalizeH="0" baseline="0" noProof="0" dirty="0">
                <a:ln>
                  <a:noFill/>
                </a:ln>
                <a:solidFill>
                  <a:prstClr val="black"/>
                </a:solidFill>
                <a:effectLst/>
                <a:uLnTx/>
                <a:uFillTx/>
                <a:latin typeface="Calibri" panose="020F0502020204030204"/>
                <a:ea typeface="+mj-ea"/>
                <a:cs typeface="+mj-cs"/>
              </a:rPr>
              <a:t> EPOS Science Program 2024–2028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3200" b="1" i="0" u="none" strike="noStrike" kern="1200" cap="none" spc="0" normalizeH="0" baseline="0" noProof="0" dirty="0" err="1">
                <a:ln>
                  <a:noFill/>
                </a:ln>
                <a:solidFill>
                  <a:prstClr val="black"/>
                </a:solidFill>
                <a:effectLst/>
                <a:uLnTx/>
                <a:uFillTx/>
                <a:latin typeface="Calibri" panose="020F0502020204030204"/>
                <a:ea typeface="+mj-ea"/>
                <a:cs typeface="+mj-cs"/>
              </a:rPr>
              <a:t>Achievements</a:t>
            </a:r>
            <a:r>
              <a:rPr kumimoji="0" lang="it-IT" sz="3200" b="1" i="0" u="none" strike="noStrike" kern="1200" cap="none" spc="0" normalizeH="0" baseline="0" noProof="0" dirty="0">
                <a:ln>
                  <a:noFill/>
                </a:ln>
                <a:solidFill>
                  <a:prstClr val="black"/>
                </a:solidFill>
                <a:effectLst/>
                <a:uLnTx/>
                <a:uFillTx/>
                <a:latin typeface="Calibri" panose="020F0502020204030204"/>
                <a:ea typeface="+mj-ea"/>
                <a:cs typeface="+mj-cs"/>
              </a:rPr>
              <a:t> and Next Steps</a:t>
            </a:r>
            <a:endParaRPr kumimoji="0" lang="en-GB" sz="3200" b="1" i="0" u="none" strike="noStrike" kern="1200" cap="none" spc="0" normalizeH="0" baseline="0" noProof="0" dirty="0">
              <a:ln>
                <a:noFill/>
              </a:ln>
              <a:solidFill>
                <a:srgbClr val="487D8F"/>
              </a:solidFill>
              <a:effectLst/>
              <a:uLnTx/>
              <a:uFillTx/>
              <a:latin typeface="Calibri" panose="020F0502020204030204"/>
              <a:ea typeface="+mj-ea"/>
              <a:cs typeface="+mj-cs"/>
            </a:endParaRPr>
          </a:p>
        </p:txBody>
      </p:sp>
      <p:sp>
        <p:nvSpPr>
          <p:cNvPr id="3" name="Rectangle 1">
            <a:extLst>
              <a:ext uri="{FF2B5EF4-FFF2-40B4-BE49-F238E27FC236}">
                <a16:creationId xmlns:a16="http://schemas.microsoft.com/office/drawing/2014/main" id="{59AAC246-D154-22E5-CFCD-2B172F54BEB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36751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a:extLst>
              <a:ext uri="{FF2B5EF4-FFF2-40B4-BE49-F238E27FC236}">
                <a16:creationId xmlns:a16="http://schemas.microsoft.com/office/drawing/2014/main" id="{53DEF374-FC10-3F88-88A9-4EC727DC2674}"/>
              </a:ext>
            </a:extLst>
          </p:cNvPr>
          <p:cNvSpPr txBox="1"/>
          <p:nvPr/>
        </p:nvSpPr>
        <p:spPr>
          <a:xfrm>
            <a:off x="7936849" y="4183021"/>
            <a:ext cx="3537287" cy="1395313"/>
          </a:xfrm>
          <a:prstGeom prst="foldedCorner">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tIns="72000" rIns="72000" bIns="72000" rtlCol="0" anchor="ctr" anchorCtr="1">
            <a:normAutofit/>
          </a:bodyPr>
          <a:lstStyle>
            <a:defPPr>
              <a:defRPr lang="it-IT"/>
            </a:defPPr>
            <a:lvl1pPr>
              <a:defRPr sz="20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mn-cs"/>
              </a:rPr>
              <a:t>SO6: Boosting </a:t>
            </a:r>
            <a:br>
              <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mn-cs"/>
              </a:rPr>
              <a:t>global cooperation</a:t>
            </a:r>
          </a:p>
        </p:txBody>
      </p:sp>
      <p:sp>
        <p:nvSpPr>
          <p:cNvPr id="50" name="TextBox 49">
            <a:extLst>
              <a:ext uri="{FF2B5EF4-FFF2-40B4-BE49-F238E27FC236}">
                <a16:creationId xmlns:a16="http://schemas.microsoft.com/office/drawing/2014/main" id="{981EFAAA-761E-A9A4-D352-75D1120C264B}"/>
              </a:ext>
            </a:extLst>
          </p:cNvPr>
          <p:cNvSpPr txBox="1"/>
          <p:nvPr/>
        </p:nvSpPr>
        <p:spPr>
          <a:xfrm>
            <a:off x="4369343" y="4170553"/>
            <a:ext cx="3475831" cy="1432500"/>
          </a:xfrm>
          <a:prstGeom prst="foldedCorner">
            <a:avLst/>
          </a:prstGeom>
          <a:solidFill>
            <a:srgbClr val="A7004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tIns="72000" rIns="72000" bIns="72000" rtlCol="0" anchor="ctr" anchorCtr="1">
            <a:normAutofit/>
          </a:bodyPr>
          <a:lstStyle>
            <a:defPPr>
              <a:defRPr lang="it-IT"/>
            </a:defPPr>
            <a:lvl1pPr>
              <a:defRPr sz="20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mn-cs"/>
              </a:rPr>
              <a:t>SO5: Amplifying and spreading the societal value of EPOS</a:t>
            </a:r>
          </a:p>
        </p:txBody>
      </p:sp>
      <p:sp>
        <p:nvSpPr>
          <p:cNvPr id="54" name="TextBox 53">
            <a:extLst>
              <a:ext uri="{FF2B5EF4-FFF2-40B4-BE49-F238E27FC236}">
                <a16:creationId xmlns:a16="http://schemas.microsoft.com/office/drawing/2014/main" id="{13B77812-AD32-258E-1EB1-D4B95D9E4681}"/>
              </a:ext>
            </a:extLst>
          </p:cNvPr>
          <p:cNvSpPr txBox="1"/>
          <p:nvPr/>
        </p:nvSpPr>
        <p:spPr>
          <a:xfrm>
            <a:off x="627875" y="4176062"/>
            <a:ext cx="3637093" cy="1426760"/>
          </a:xfrm>
          <a:prstGeom prst="foldedCorner">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tIns="72000" rIns="72000" bIns="72000" rtlCol="0" anchor="ctr" anchorCtr="1">
            <a:noAutofit/>
          </a:bodyPr>
          <a:lstStyle>
            <a:defPPr>
              <a:defRPr lang="it-IT"/>
            </a:defPPr>
            <a:lvl1pPr>
              <a:defRPr sz="20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mn-cs"/>
              </a:rPr>
              <a:t>SO4: Implementing principles of Open Science and FAIR data management, and contributing to e-science innovation</a:t>
            </a:r>
            <a:endParaRPr kumimoji="0" lang="en-IT"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TextBox 54">
            <a:extLst>
              <a:ext uri="{FF2B5EF4-FFF2-40B4-BE49-F238E27FC236}">
                <a16:creationId xmlns:a16="http://schemas.microsoft.com/office/drawing/2014/main" id="{08BD3A03-98B9-963A-C492-6969969F4948}"/>
              </a:ext>
            </a:extLst>
          </p:cNvPr>
          <p:cNvSpPr txBox="1"/>
          <p:nvPr/>
        </p:nvSpPr>
        <p:spPr>
          <a:xfrm>
            <a:off x="7942797" y="2673273"/>
            <a:ext cx="3540833" cy="1419074"/>
          </a:xfrm>
          <a:prstGeom prst="foldedCorner">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tIns="72000" rIns="72000" bIns="72000" rtlCol="0" anchor="ctr" anchorCtr="1">
            <a:normAutofit/>
          </a:bodyPr>
          <a:lstStyle>
            <a:defPPr>
              <a:defRPr lang="it-IT"/>
            </a:defPPr>
            <a:lvl1pPr>
              <a:defRPr sz="20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mn-cs"/>
              </a:rPr>
              <a:t>SO3:</a:t>
            </a:r>
            <a:r>
              <a:rPr kumimoji="0" lang="en-IT" sz="2000" b="1"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mn-cs"/>
              </a:rPr>
              <a:t>Enlarging, widening and empowering the user community</a:t>
            </a:r>
          </a:p>
        </p:txBody>
      </p:sp>
      <p:sp>
        <p:nvSpPr>
          <p:cNvPr id="49" name="TextBox 48">
            <a:extLst>
              <a:ext uri="{FF2B5EF4-FFF2-40B4-BE49-F238E27FC236}">
                <a16:creationId xmlns:a16="http://schemas.microsoft.com/office/drawing/2014/main" id="{FFD9C1CF-E0ED-CFAE-12DF-A40B818F0A78}"/>
              </a:ext>
            </a:extLst>
          </p:cNvPr>
          <p:cNvSpPr txBox="1"/>
          <p:nvPr/>
        </p:nvSpPr>
        <p:spPr>
          <a:xfrm>
            <a:off x="4382043" y="2686661"/>
            <a:ext cx="3478713" cy="1405686"/>
          </a:xfrm>
          <a:prstGeom prst="foldedCorner">
            <a:avLst/>
          </a:prstGeom>
          <a:solidFill>
            <a:srgbClr val="A1636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tIns="72000" rIns="72000" bIns="72000" rtlCol="0" anchor="ctr" anchorCtr="1">
            <a:normAutofit/>
          </a:bodyPr>
          <a:lstStyle>
            <a:defPPr>
              <a:defRPr lang="it-IT"/>
            </a:defPPr>
            <a:lvl1pPr>
              <a:defRPr sz="20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mn-cs"/>
              </a:rPr>
              <a:t>SO2: Enhancing and advancing services for solid Earth science</a:t>
            </a:r>
          </a:p>
        </p:txBody>
      </p:sp>
      <p:sp>
        <p:nvSpPr>
          <p:cNvPr id="48" name="TextBox 47">
            <a:extLst>
              <a:ext uri="{FF2B5EF4-FFF2-40B4-BE49-F238E27FC236}">
                <a16:creationId xmlns:a16="http://schemas.microsoft.com/office/drawing/2014/main" id="{558ECBAD-32AB-AD9B-CA11-41D85AF79B26}"/>
              </a:ext>
            </a:extLst>
          </p:cNvPr>
          <p:cNvSpPr txBox="1"/>
          <p:nvPr/>
        </p:nvSpPr>
        <p:spPr>
          <a:xfrm>
            <a:off x="658812" y="2686660"/>
            <a:ext cx="3637093" cy="1405687"/>
          </a:xfrm>
          <a:prstGeom prst="foldedCorner">
            <a:avLst/>
          </a:prstGeom>
          <a:solidFill>
            <a:srgbClr val="487D8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tIns="72000" rIns="72000" bIns="72000" rtlCol="0" anchor="ctr" anchorCtr="1">
            <a:noAutofit/>
          </a:bodyPr>
          <a:lstStyle>
            <a:defPPr>
              <a:defRPr lang="it-IT"/>
            </a:defPPr>
            <a:lvl1pPr>
              <a:defRPr sz="20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mn-cs"/>
              </a:rPr>
              <a:t>SO1: Ensuring smooth and seamless access to solid Earth science data and services</a:t>
            </a:r>
          </a:p>
        </p:txBody>
      </p:sp>
      <p:sp>
        <p:nvSpPr>
          <p:cNvPr id="3" name="Segnaposto contenuto 2">
            <a:extLst>
              <a:ext uri="{FF2B5EF4-FFF2-40B4-BE49-F238E27FC236}">
                <a16:creationId xmlns:a16="http://schemas.microsoft.com/office/drawing/2014/main" id="{97185A86-DE94-DC0C-6754-F802B91BCAE4}"/>
              </a:ext>
            </a:extLst>
          </p:cNvPr>
          <p:cNvSpPr>
            <a:spLocks noGrp="1"/>
          </p:cNvSpPr>
          <p:nvPr>
            <p:ph idx="1"/>
          </p:nvPr>
        </p:nvSpPr>
        <p:spPr>
          <a:xfrm>
            <a:off x="658812" y="1310278"/>
            <a:ext cx="10815323" cy="1265000"/>
          </a:xfrm>
          <a:noFill/>
        </p:spPr>
        <p:txBody>
          <a:bodyPr>
            <a:normAutofit/>
          </a:bodyPr>
          <a:lstStyle/>
          <a:p>
            <a:r>
              <a:rPr lang="it-IT" sz="2200" dirty="0"/>
              <a:t>Part of the </a:t>
            </a:r>
            <a:r>
              <a:rPr lang="it-IT" sz="2200" b="1" dirty="0"/>
              <a:t>EPOS Strategy 2024-2028</a:t>
            </a:r>
          </a:p>
          <a:p>
            <a:r>
              <a:rPr lang="it-IT" sz="2200" b="1" dirty="0"/>
              <a:t>6 </a:t>
            </a:r>
            <a:r>
              <a:rPr lang="it-IT" sz="2200" b="1" dirty="0" err="1"/>
              <a:t>strategic</a:t>
            </a:r>
            <a:r>
              <a:rPr lang="it-IT" sz="2200" b="1" dirty="0"/>
              <a:t> </a:t>
            </a:r>
            <a:r>
              <a:rPr lang="it-IT" sz="2200" b="1" dirty="0" err="1"/>
              <a:t>objectives</a:t>
            </a:r>
            <a:r>
              <a:rPr lang="it-IT" sz="2200" b="1" dirty="0"/>
              <a:t> </a:t>
            </a:r>
            <a:r>
              <a:rPr lang="it-IT" sz="2200" dirty="0"/>
              <a:t>to </a:t>
            </a:r>
            <a:r>
              <a:rPr lang="it-IT" sz="2200" dirty="0" err="1"/>
              <a:t>meet</a:t>
            </a:r>
            <a:r>
              <a:rPr lang="it-IT" sz="2200" dirty="0"/>
              <a:t> the</a:t>
            </a:r>
            <a:r>
              <a:rPr lang="en-GB" sz="2200" dirty="0"/>
              <a:t> challenge of operating </a:t>
            </a:r>
            <a:r>
              <a:rPr lang="en-GB" sz="2200" b="1" dirty="0"/>
              <a:t>a sustainable and resilient Research Infrastructure</a:t>
            </a:r>
            <a:r>
              <a:rPr lang="en-GB" sz="2200" dirty="0"/>
              <a:t> in the rapidly evolving domain of solid Earth sciences</a:t>
            </a:r>
            <a:endParaRPr lang="it-IT" sz="2200" dirty="0"/>
          </a:p>
          <a:p>
            <a:pPr marL="0" indent="0">
              <a:buNone/>
            </a:pPr>
            <a:endParaRPr lang="it-IT" sz="2200" dirty="0"/>
          </a:p>
        </p:txBody>
      </p:sp>
      <p:sp>
        <p:nvSpPr>
          <p:cNvPr id="7" name="Title 1">
            <a:extLst>
              <a:ext uri="{FF2B5EF4-FFF2-40B4-BE49-F238E27FC236}">
                <a16:creationId xmlns:a16="http://schemas.microsoft.com/office/drawing/2014/main" id="{3B7BC676-C0FE-EA78-6897-E24BBF286DE0}"/>
              </a:ext>
            </a:extLst>
          </p:cNvPr>
          <p:cNvSpPr txBox="1">
            <a:spLocks/>
          </p:cNvSpPr>
          <p:nvPr/>
        </p:nvSpPr>
        <p:spPr>
          <a:xfrm>
            <a:off x="658813" y="528183"/>
            <a:ext cx="10837861" cy="8195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3200" b="1" i="0" u="none" strike="noStrike" kern="1200" cap="none" spc="0" normalizeH="0" baseline="0" noProof="0" dirty="0">
                <a:ln>
                  <a:noFill/>
                </a:ln>
                <a:solidFill>
                  <a:prstClr val="black"/>
                </a:solidFill>
                <a:effectLst/>
                <a:uLnTx/>
                <a:uFillTx/>
                <a:latin typeface="Calibri" panose="020F0502020204030204"/>
                <a:ea typeface="+mj-ea"/>
                <a:cs typeface="+mj-cs"/>
              </a:rPr>
              <a:t>The EPOS Science Program </a:t>
            </a:r>
            <a:r>
              <a:rPr kumimoji="0" lang="it-IT" sz="3200" b="1" i="0" u="none" strike="noStrike" kern="1200" cap="none" spc="0" normalizeH="0" baseline="0" noProof="0" dirty="0" err="1">
                <a:ln>
                  <a:noFill/>
                </a:ln>
                <a:solidFill>
                  <a:prstClr val="black"/>
                </a:solidFill>
                <a:effectLst/>
                <a:uLnTx/>
                <a:uFillTx/>
                <a:latin typeface="Calibri" panose="020F0502020204030204"/>
                <a:ea typeface="+mj-ea"/>
                <a:cs typeface="+mj-cs"/>
              </a:rPr>
              <a:t>at</a:t>
            </a:r>
            <a:r>
              <a:rPr kumimoji="0" lang="it-IT" sz="3200" b="1" i="0" u="none" strike="noStrike" kern="1200" cap="none" spc="0" normalizeH="0" baseline="0" noProof="0" dirty="0">
                <a:ln>
                  <a:noFill/>
                </a:ln>
                <a:solidFill>
                  <a:prstClr val="black"/>
                </a:solidFill>
                <a:effectLst/>
                <a:uLnTx/>
                <a:uFillTx/>
                <a:latin typeface="Calibri" panose="020F0502020204030204"/>
                <a:ea typeface="+mj-ea"/>
                <a:cs typeface="+mj-cs"/>
              </a:rPr>
              <a:t> a </a:t>
            </a:r>
            <a:r>
              <a:rPr kumimoji="0" lang="it-IT" sz="3200" b="1" i="0" u="none" strike="noStrike" kern="1200" cap="none" spc="0" normalizeH="0" baseline="0" noProof="0" dirty="0" err="1">
                <a:ln>
                  <a:noFill/>
                </a:ln>
                <a:solidFill>
                  <a:prstClr val="black"/>
                </a:solidFill>
                <a:effectLst/>
                <a:uLnTx/>
                <a:uFillTx/>
                <a:latin typeface="Calibri" panose="020F0502020204030204"/>
                <a:ea typeface="+mj-ea"/>
                <a:cs typeface="+mj-cs"/>
              </a:rPr>
              <a:t>glance</a:t>
            </a:r>
            <a:endParaRPr kumimoji="0" lang="it-IT" sz="3200" b="1" i="0" u="none" strike="noStrike" kern="1200" cap="none" spc="0" normalizeH="0" baseline="0" noProof="0" dirty="0">
              <a:ln>
                <a:noFill/>
              </a:ln>
              <a:solidFill>
                <a:prstClr val="black"/>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4126632094"/>
      </p:ext>
    </p:extLst>
  </p:cSld>
  <p:clrMapOvr>
    <a:masterClrMapping/>
  </p:clrMapOvr>
</p:sld>
</file>

<file path=ppt/theme/theme1.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TotalTime>
  <Words>1821</Words>
  <Application>Microsoft Macintosh PowerPoint</Application>
  <PresentationFormat>Widescreen</PresentationFormat>
  <Paragraphs>178</Paragraphs>
  <Slides>23</Slides>
  <Notes>10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23</vt:i4>
      </vt:variant>
    </vt:vector>
  </HeadingPairs>
  <TitlesOfParts>
    <vt:vector size="29" baseType="lpstr">
      <vt:lpstr>Aptos</vt:lpstr>
      <vt:lpstr>Arial</vt:lpstr>
      <vt:lpstr>Calibri</vt:lpstr>
      <vt:lpstr>Calibri Light</vt:lpstr>
      <vt:lpstr>Wingdings</vt:lpstr>
      <vt:lpstr>1_Tema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Code Color</vt:lpstr>
      <vt:lpstr>Strategic Objective 1  Ensuring smooth and seamless access to solid Earth science data and services</vt:lpstr>
      <vt:lpstr>Strategic Objective 2  Enhancing and advancing services for solid Earth science</vt:lpstr>
      <vt:lpstr>Strategic Objective 3  Enlarging, widening and empowering the user community</vt:lpstr>
      <vt:lpstr>Strategic Objective 4  Implementing principles of Open Science and FAIR data management,  and contributing to e-science innovation</vt:lpstr>
      <vt:lpstr>Strategic Objective 5  Amplifying and spreading the societal value of EPOS</vt:lpstr>
      <vt:lpstr>Strategic Objective 6  Boosting global cooperation</vt:lpstr>
      <vt:lpstr>Key Messages</vt:lpstr>
      <vt:lpstr>Presentazione standard di PowerPoint</vt:lpstr>
      <vt:lpstr>Presentazione standard di PowerPoint</vt:lpstr>
      <vt:lpstr>EPOS ON &amp; KMT at World Geothermal Congress 2026 </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GAETANO FESTA</dc:creator>
  <cp:lastModifiedBy>Karl_EPOS ERIC </cp:lastModifiedBy>
  <cp:revision>2</cp:revision>
  <dcterms:created xsi:type="dcterms:W3CDTF">2026-03-20T08:25:47Z</dcterms:created>
  <dcterms:modified xsi:type="dcterms:W3CDTF">2026-03-23T08:21:24Z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ad0b24d-6422-44b0-b3de-abb3a9e8c81a_Enabled">
    <vt:lpwstr>true</vt:lpwstr>
  </property>
  <property fmtid="{D5CDD505-2E9C-101B-9397-08002B2CF9AE}" pid="3" name="MSIP_Label_2ad0b24d-6422-44b0-b3de-abb3a9e8c81a_SetDate">
    <vt:lpwstr>2026-03-20T09:21:01Z</vt:lpwstr>
  </property>
  <property fmtid="{D5CDD505-2E9C-101B-9397-08002B2CF9AE}" pid="4" name="MSIP_Label_2ad0b24d-6422-44b0-b3de-abb3a9e8c81a_Method">
    <vt:lpwstr>Standard</vt:lpwstr>
  </property>
  <property fmtid="{D5CDD505-2E9C-101B-9397-08002B2CF9AE}" pid="5" name="MSIP_Label_2ad0b24d-6422-44b0-b3de-abb3a9e8c81a_Name">
    <vt:lpwstr>defa4170-0d19-0005-0004-bc88714345d2</vt:lpwstr>
  </property>
  <property fmtid="{D5CDD505-2E9C-101B-9397-08002B2CF9AE}" pid="6" name="MSIP_Label_2ad0b24d-6422-44b0-b3de-abb3a9e8c81a_SiteId">
    <vt:lpwstr>2fcfe26a-bb62-46b0-b1e3-28f9da0c45fd</vt:lpwstr>
  </property>
  <property fmtid="{D5CDD505-2E9C-101B-9397-08002B2CF9AE}" pid="7" name="MSIP_Label_2ad0b24d-6422-44b0-b3de-abb3a9e8c81a_ActionId">
    <vt:lpwstr>74274c73-181b-4ef9-9924-cd20ebdbb262</vt:lpwstr>
  </property>
  <property fmtid="{D5CDD505-2E9C-101B-9397-08002B2CF9AE}" pid="8" name="MSIP_Label_2ad0b24d-6422-44b0-b3de-abb3a9e8c81a_ContentBits">
    <vt:lpwstr>0</vt:lpwstr>
  </property>
  <property fmtid="{D5CDD505-2E9C-101B-9397-08002B2CF9AE}" pid="9" name="MSIP_Label_2ad0b24d-6422-44b0-b3de-abb3a9e8c81a_Tag">
    <vt:lpwstr>10, 3, 0, 1</vt:lpwstr>
  </property>
</Properties>
</file>