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8" r:id="rId6"/>
    <p:sldMasterId id="214748366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747775"/>
          </p15:clr>
        </p15:guide>
        <p15:guide id="2" orient="horz" pos="2160">
          <p15:clr>
            <a:srgbClr val="000000"/>
          </p15:clr>
        </p15:guide>
      </p15:sldGuideLst>
    </p:ext>
    <p:ext uri="GoogleSlidesCustomDataVersion2">
      <go:slidesCustomData xmlns:go="http://customooxmlschemas.google.com/" r:id="rId63" roundtripDataSignature="AMtx7mjDITH+7I2r9wvJDwEeI6aIJbnq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F0A8A8B-D259-4487-AC76-0965C3A345D3}">
  <a:tblStyle styleId="{0F0A8A8B-D259-4487-AC76-0965C3A345D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3" Type="http://customschemas.google.com/relationships/presentationmetadata" Target="meta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ce7dce3a2d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3ce7dce3a2d_2_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t>Open science / openness: allows transparent research practices, encourages reproducibility, accelerates science innovation, facilitates collaboration, </a:t>
            </a:r>
            <a:endParaRPr/>
          </a:p>
          <a:p>
            <a:pPr indent="0" lvl="0" marL="0" rtl="0" algn="l">
              <a:lnSpc>
                <a:spcPct val="100000"/>
              </a:lnSpc>
              <a:spcBef>
                <a:spcPts val="0"/>
              </a:spcBef>
              <a:spcAft>
                <a:spcPts val="0"/>
              </a:spcAft>
              <a:buSzPts val="1100"/>
              <a:buNone/>
            </a:pPr>
            <a:r>
              <a:rPr lang="en-GB"/>
              <a:t>Founidng values also extend to: efficiency and accountability, which fosters trust and ensures information and knowledge is available to everyone including next generation of researchers and those in low/middle income countries. </a:t>
            </a:r>
            <a:endParaRPr/>
          </a:p>
        </p:txBody>
      </p:sp>
      <p:sp>
        <p:nvSpPr>
          <p:cNvPr id="172" name="Google Shape;172;g3ce7dce3a2d_2_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ce7dce3a2d_2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3ce7dce3a2d_2_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t>Acknowledgement and Credit:  recognition for research incentivises data sharing, which in turn enhances transparency and reproducibility of outputs</a:t>
            </a:r>
            <a:endParaRPr/>
          </a:p>
        </p:txBody>
      </p:sp>
      <p:sp>
        <p:nvSpPr>
          <p:cNvPr id="179" name="Google Shape;179;g3ce7dce3a2d_2_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ce7dce3a2d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3ce7dce3a2d_2_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86" name="Google Shape;186;g3ce7dce3a2d_2_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ce7dce3a2d_2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3ce7dce3a2d_2_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EPOS Data Policy also uses relevant legislation and regulations as its foundation.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 Aarhus Convention is an international treaty that grants the public rights to access environmental information, participate in decision-making, and seek justice in environmental matters, promoting transparency, accountability, and environmental democracy.</a:t>
            </a:r>
            <a:endParaRPr/>
          </a:p>
        </p:txBody>
      </p:sp>
      <p:sp>
        <p:nvSpPr>
          <p:cNvPr id="193" name="Google Shape;193;g3ce7dce3a2d_2_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ce7dce3a2d_2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3ce7dce3a2d_2_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t>The Aarhus Convention is an international treaty that grants the public rights to access environmental information, participate in decision-making, and seek justice in environmental matters, promoting transparency, accountability, and environmental democracy.</a:t>
            </a:r>
            <a:endParaRPr/>
          </a:p>
        </p:txBody>
      </p:sp>
      <p:sp>
        <p:nvSpPr>
          <p:cNvPr id="200" name="Google Shape;200;g3ce7dce3a2d_2_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ce7dce3a2d_2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3ce7dce3a2d_2_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t>Database Directive safeguards against unauthorised abstraction and reuse of substantial parts of a database</a:t>
            </a:r>
            <a:endParaRPr/>
          </a:p>
          <a:p>
            <a:pPr indent="0" lvl="0" marL="0" rtl="0" algn="l">
              <a:lnSpc>
                <a:spcPct val="100000"/>
              </a:lnSpc>
              <a:spcBef>
                <a:spcPts val="0"/>
              </a:spcBef>
              <a:spcAft>
                <a:spcPts val="0"/>
              </a:spcAft>
              <a:buSzPts val="1100"/>
              <a:buNone/>
            </a:pPr>
            <a:r>
              <a:rPr lang="en-GB"/>
              <a:t>Software directive protects software, including that used manage and manipulate environmental data  </a:t>
            </a:r>
            <a:endParaRPr/>
          </a:p>
        </p:txBody>
      </p:sp>
      <p:sp>
        <p:nvSpPr>
          <p:cNvPr id="207" name="Google Shape;207;g3ce7dce3a2d_2_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ce7dce3a2d_2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3ce7dce3a2d_2_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lang="en-GB"/>
              <a:t>EPOS Data Policy also recognises relevant international observation system initiatives and national policies </a:t>
            </a:r>
            <a:endParaRPr/>
          </a:p>
          <a:p>
            <a:pPr indent="0" lvl="0" marL="0" rtl="0" algn="l">
              <a:lnSpc>
                <a:spcPct val="100000"/>
              </a:lnSpc>
              <a:spcBef>
                <a:spcPts val="0"/>
              </a:spcBef>
              <a:spcAft>
                <a:spcPts val="0"/>
              </a:spcAft>
              <a:buSzPts val="1100"/>
              <a:buNone/>
            </a:pPr>
            <a:r>
              <a:rPr b="0" lang="en-GB"/>
              <a:t>and legislation with the aim of full and open exchange of data, metadata and derived data products being </a:t>
            </a:r>
            <a:endParaRPr/>
          </a:p>
          <a:p>
            <a:pPr indent="0" lvl="0" marL="0" rtl="0" algn="l">
              <a:lnSpc>
                <a:spcPct val="100000"/>
              </a:lnSpc>
              <a:spcBef>
                <a:spcPts val="0"/>
              </a:spcBef>
              <a:spcAft>
                <a:spcPts val="0"/>
              </a:spcAft>
              <a:buSzPts val="1100"/>
              <a:buNone/>
            </a:pPr>
            <a:r>
              <a:rPr b="0" lang="en-GB"/>
              <a:t>made available with minimum delay and at no cost, except in exceptional cases where a minimal cost </a:t>
            </a:r>
            <a:endParaRPr/>
          </a:p>
          <a:p>
            <a:pPr indent="0" lvl="0" marL="0" rtl="0" algn="l">
              <a:lnSpc>
                <a:spcPct val="100000"/>
              </a:lnSpc>
              <a:spcBef>
                <a:spcPts val="0"/>
              </a:spcBef>
              <a:spcAft>
                <a:spcPts val="0"/>
              </a:spcAft>
              <a:buSzPts val="1100"/>
              <a:buNone/>
            </a:pPr>
            <a:r>
              <a:rPr b="0" lang="en-GB"/>
              <a:t>recovery is necessary. </a:t>
            </a:r>
            <a:endParaRPr/>
          </a:p>
        </p:txBody>
      </p:sp>
      <p:sp>
        <p:nvSpPr>
          <p:cNvPr id="214" name="Google Shape;214;g3ce7dce3a2d_2_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cb94f9915b_2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3cb94f9915b_2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ce16d72c44_1_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g3ce16d72c4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ce16d72c44_1_1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3ce16d72c44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ce16d72c44_1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3ce16d72c44_1_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74" name="Google Shape;274;g3ce16d72c44_1_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ce16d72c44_1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3ce16d72c44_1_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89" name="Google Shape;289;g3ce16d72c44_1_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ce16d72c44_1_7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g3ce16d72c44_1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ce16d72c44_1_8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g3ce16d72c44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ce16d72c44_1_9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3ce16d72c44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ce16d72c44_1_10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3ce16d72c44_1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ce16d72c44_1_11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g3ce16d72c44_1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ce16d72c44_1_12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g3ce16d72c44_1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ce16d72c44_1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3ce16d72c44_1_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64" name="Google Shape;364;g3ce16d72c44_1_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ce16d72c44_1_15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g3ce16d72c44_1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ce16d72c44_1_18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g3ce16d72c44_1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ce16d72c44_1_21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g3ce16d72c44_1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cf5e0e2f1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3cf5e0e2f1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cb94f9915b_2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g3cb94f9915b_2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cf3062a0e6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9" name="Google Shape;479;g3cf3062a0e6_1_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cf3062a0e6_1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g3cf3062a0e6_1_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ce8f3ac39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6" name="Google Shape;496;g3ce8f3ac39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ce8f3ac39b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0" name="Google Shape;510;g3ce8f3ac39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cf3062a0e6_1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9" name="Google Shape;529;g3cf3062a0e6_1_8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cf3062a0e6_1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3cf3062a0e6_1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SzPts val="1100"/>
              <a:buNone/>
            </a:pPr>
            <a:r>
              <a:rPr lang="en-GB" sz="800">
                <a:solidFill>
                  <a:srgbClr val="153E5C"/>
                </a:solidFill>
                <a:latin typeface="Calibri"/>
                <a:ea typeface="Calibri"/>
                <a:cs typeface="Calibri"/>
                <a:sym typeface="Calibri"/>
              </a:rPr>
              <a:t>Checksum: Mathematical fingerprints used to verify data has not been altered or corrupted during storage or transmission.</a:t>
            </a:r>
            <a:endParaRPr/>
          </a:p>
          <a:p>
            <a:pPr indent="-298450" lvl="0" marL="457200" rtl="0" algn="l">
              <a:lnSpc>
                <a:spcPct val="130000"/>
              </a:lnSpc>
              <a:spcBef>
                <a:spcPts val="0"/>
              </a:spcBef>
              <a:spcAft>
                <a:spcPts val="0"/>
              </a:spcAft>
              <a:buSzPts val="1100"/>
              <a:buChar char="●"/>
            </a:pPr>
            <a:r>
              <a:rPr lang="en-GB" sz="1100">
                <a:solidFill>
                  <a:srgbClr val="153E5C"/>
                </a:solidFill>
                <a:latin typeface="Calibri"/>
                <a:ea typeface="Calibri"/>
                <a:cs typeface="Calibri"/>
                <a:sym typeface="Calibri"/>
              </a:rPr>
              <a:t>Cryptographic hashing: One-way functions producing unique fixed-size outputs for data verification and tamper detection.</a:t>
            </a:r>
            <a:br>
              <a:rPr lang="en-GB" sz="1100">
                <a:solidFill>
                  <a:srgbClr val="153E5C"/>
                </a:solidFill>
                <a:latin typeface="Calibri"/>
                <a:ea typeface="Calibri"/>
                <a:cs typeface="Calibri"/>
                <a:sym typeface="Calibri"/>
              </a:rPr>
            </a:br>
            <a:r>
              <a:rPr lang="en-GB" sz="1100">
                <a:solidFill>
                  <a:srgbClr val="153E5C"/>
                </a:solidFill>
                <a:latin typeface="Calibri"/>
                <a:ea typeface="Calibri"/>
                <a:cs typeface="Calibri"/>
                <a:sym typeface="Calibri"/>
              </a:rPr>
              <a:t>Version Control: </a:t>
            </a:r>
            <a:r>
              <a:rPr lang="en-GB" sz="1800">
                <a:solidFill>
                  <a:srgbClr val="153E5C"/>
                </a:solidFill>
                <a:latin typeface="Calibri"/>
                <a:ea typeface="Calibri"/>
                <a:cs typeface="Calibri"/>
                <a:sym typeface="Calibri"/>
              </a:rPr>
              <a:t>Tracking changes to data over time, enabling recovery of previous versions and audit trails.</a:t>
            </a:r>
            <a:endParaRPr sz="3200">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ccf56997f8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3ccf56997f8_2_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17" name="Google Shape;117;g3ccf56997f8_2_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ce8f3ac39b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g3ce8f3ac39b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SzPts val="1100"/>
              <a:buNone/>
            </a:pPr>
            <a:r>
              <a:rPr lang="en-GB" sz="800">
                <a:solidFill>
                  <a:srgbClr val="153E5C"/>
                </a:solidFill>
                <a:latin typeface="Calibri"/>
                <a:ea typeface="Calibri"/>
                <a:cs typeface="Calibri"/>
                <a:sym typeface="Calibri"/>
              </a:rPr>
              <a:t>Checksum: Mathematical fingerprints used to verify data has not been altered or corrupted during storage or transmission.</a:t>
            </a:r>
            <a:endParaRPr/>
          </a:p>
          <a:p>
            <a:pPr indent="-298450" lvl="0" marL="457200" rtl="0" algn="l">
              <a:lnSpc>
                <a:spcPct val="130000"/>
              </a:lnSpc>
              <a:spcBef>
                <a:spcPts val="0"/>
              </a:spcBef>
              <a:spcAft>
                <a:spcPts val="0"/>
              </a:spcAft>
              <a:buSzPts val="1100"/>
              <a:buChar char="●"/>
            </a:pPr>
            <a:r>
              <a:rPr lang="en-GB" sz="1100">
                <a:solidFill>
                  <a:srgbClr val="153E5C"/>
                </a:solidFill>
                <a:latin typeface="Calibri"/>
                <a:ea typeface="Calibri"/>
                <a:cs typeface="Calibri"/>
                <a:sym typeface="Calibri"/>
              </a:rPr>
              <a:t>Cryptographic hashing: One-way functions producing unique fixed-size outputs for data verification and tamper detection.</a:t>
            </a:r>
            <a:br>
              <a:rPr lang="en-GB" sz="1100">
                <a:solidFill>
                  <a:srgbClr val="153E5C"/>
                </a:solidFill>
                <a:latin typeface="Calibri"/>
                <a:ea typeface="Calibri"/>
                <a:cs typeface="Calibri"/>
                <a:sym typeface="Calibri"/>
              </a:rPr>
            </a:br>
            <a:r>
              <a:rPr lang="en-GB" sz="1100">
                <a:solidFill>
                  <a:srgbClr val="153E5C"/>
                </a:solidFill>
                <a:latin typeface="Calibri"/>
                <a:ea typeface="Calibri"/>
                <a:cs typeface="Calibri"/>
                <a:sym typeface="Calibri"/>
              </a:rPr>
              <a:t>Version Control: </a:t>
            </a:r>
            <a:r>
              <a:rPr lang="en-GB" sz="1800">
                <a:solidFill>
                  <a:srgbClr val="153E5C"/>
                </a:solidFill>
                <a:latin typeface="Calibri"/>
                <a:ea typeface="Calibri"/>
                <a:cs typeface="Calibri"/>
                <a:sym typeface="Calibri"/>
              </a:rPr>
              <a:t>Tracking changes to data over time, enabling recovery of previous versions and audit trails.</a:t>
            </a:r>
            <a:endParaRPr sz="3200">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ce8f3ac39b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g3ce8f3ac39b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SzPts val="1100"/>
              <a:buNone/>
            </a:pPr>
            <a:r>
              <a:rPr lang="en-GB" sz="800">
                <a:solidFill>
                  <a:srgbClr val="153E5C"/>
                </a:solidFill>
                <a:latin typeface="Calibri"/>
                <a:ea typeface="Calibri"/>
                <a:cs typeface="Calibri"/>
                <a:sym typeface="Calibri"/>
              </a:rPr>
              <a:t>Checksum: Mathematical fingerprints used to verify data has not been altered or corrupted during storage or transmission.</a:t>
            </a:r>
            <a:endParaRPr/>
          </a:p>
          <a:p>
            <a:pPr indent="-298450" lvl="0" marL="457200" rtl="0" algn="l">
              <a:lnSpc>
                <a:spcPct val="130000"/>
              </a:lnSpc>
              <a:spcBef>
                <a:spcPts val="0"/>
              </a:spcBef>
              <a:spcAft>
                <a:spcPts val="0"/>
              </a:spcAft>
              <a:buSzPts val="1100"/>
              <a:buChar char="●"/>
            </a:pPr>
            <a:r>
              <a:rPr lang="en-GB" sz="1100">
                <a:solidFill>
                  <a:srgbClr val="153E5C"/>
                </a:solidFill>
                <a:latin typeface="Calibri"/>
                <a:ea typeface="Calibri"/>
                <a:cs typeface="Calibri"/>
                <a:sym typeface="Calibri"/>
              </a:rPr>
              <a:t>Cryptographic hashing: One-way functions producing unique fixed-size outputs for data verification and tamper detection.</a:t>
            </a:r>
            <a:br>
              <a:rPr lang="en-GB" sz="1100">
                <a:solidFill>
                  <a:srgbClr val="153E5C"/>
                </a:solidFill>
                <a:latin typeface="Calibri"/>
                <a:ea typeface="Calibri"/>
                <a:cs typeface="Calibri"/>
                <a:sym typeface="Calibri"/>
              </a:rPr>
            </a:br>
            <a:r>
              <a:rPr lang="en-GB" sz="1100">
                <a:solidFill>
                  <a:srgbClr val="153E5C"/>
                </a:solidFill>
                <a:latin typeface="Calibri"/>
                <a:ea typeface="Calibri"/>
                <a:cs typeface="Calibri"/>
                <a:sym typeface="Calibri"/>
              </a:rPr>
              <a:t>Version Control: </a:t>
            </a:r>
            <a:r>
              <a:rPr lang="en-GB" sz="1800">
                <a:solidFill>
                  <a:srgbClr val="153E5C"/>
                </a:solidFill>
                <a:latin typeface="Calibri"/>
                <a:ea typeface="Calibri"/>
                <a:cs typeface="Calibri"/>
                <a:sym typeface="Calibri"/>
              </a:rPr>
              <a:t>Tracking changes to data over time, enabling recovery of previous versions and audit trails.</a:t>
            </a:r>
            <a:endParaRPr sz="3200">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ce8f3ac39b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g3ce8f3ac39b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SzPts val="1100"/>
              <a:buNone/>
            </a:pPr>
            <a:r>
              <a:rPr lang="en-GB" sz="800">
                <a:solidFill>
                  <a:srgbClr val="153E5C"/>
                </a:solidFill>
                <a:latin typeface="Calibri"/>
                <a:ea typeface="Calibri"/>
                <a:cs typeface="Calibri"/>
                <a:sym typeface="Calibri"/>
              </a:rPr>
              <a:t>Checksum: Mathematical fingerprints used to verify data has not been altered or corrupted during storage or transmission.</a:t>
            </a:r>
            <a:endParaRPr/>
          </a:p>
          <a:p>
            <a:pPr indent="-298450" lvl="0" marL="457200" rtl="0" algn="l">
              <a:lnSpc>
                <a:spcPct val="130000"/>
              </a:lnSpc>
              <a:spcBef>
                <a:spcPts val="0"/>
              </a:spcBef>
              <a:spcAft>
                <a:spcPts val="0"/>
              </a:spcAft>
              <a:buSzPts val="1100"/>
              <a:buChar char="●"/>
            </a:pPr>
            <a:r>
              <a:rPr lang="en-GB" sz="1100">
                <a:solidFill>
                  <a:srgbClr val="153E5C"/>
                </a:solidFill>
                <a:latin typeface="Calibri"/>
                <a:ea typeface="Calibri"/>
                <a:cs typeface="Calibri"/>
                <a:sym typeface="Calibri"/>
              </a:rPr>
              <a:t>Cryptographic hashing: One-way functions producing unique fixed-size outputs for data verification and tamper detection.</a:t>
            </a:r>
            <a:br>
              <a:rPr lang="en-GB" sz="1100">
                <a:solidFill>
                  <a:srgbClr val="153E5C"/>
                </a:solidFill>
                <a:latin typeface="Calibri"/>
                <a:ea typeface="Calibri"/>
                <a:cs typeface="Calibri"/>
                <a:sym typeface="Calibri"/>
              </a:rPr>
            </a:br>
            <a:r>
              <a:rPr lang="en-GB" sz="1100">
                <a:solidFill>
                  <a:srgbClr val="153E5C"/>
                </a:solidFill>
                <a:latin typeface="Calibri"/>
                <a:ea typeface="Calibri"/>
                <a:cs typeface="Calibri"/>
                <a:sym typeface="Calibri"/>
              </a:rPr>
              <a:t>Version Control: </a:t>
            </a:r>
            <a:r>
              <a:rPr lang="en-GB" sz="1800">
                <a:solidFill>
                  <a:srgbClr val="153E5C"/>
                </a:solidFill>
                <a:latin typeface="Calibri"/>
                <a:ea typeface="Calibri"/>
                <a:cs typeface="Calibri"/>
                <a:sym typeface="Calibri"/>
              </a:rPr>
              <a:t>Tracking changes to data over time, enabling recovery of previous versions and audit trails.</a:t>
            </a:r>
            <a:endParaRPr sz="3200">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cb94f9915b_2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g3cb94f9915b_2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cb94f9915b_2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g3cb94f9915b_2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cda28aeffc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0" name="Google Shape;600;g3cda28aeffc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cda28aeffc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9" name="Google Shape;609;g3cda28aeffc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cda28aeffc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7" name="Google Shape;617;g3cda28aeffc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cda28aeffc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7" name="Google Shape;627;g3cda28aeffc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cda28aeffc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7" name="Google Shape;637;g3cda28aeffc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ccf56997f8_2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3ccf56997f8_2_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24" name="Google Shape;124;g3ccf56997f8_2_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cda28aeffc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5" name="Google Shape;645;g3cda28aeffc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cda28aeffc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7" name="Google Shape;667;g3cda28aeffc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cda28aeffc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6" name="Google Shape;676;g3cda28aeffc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cb94f9915b_2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5" name="Google Shape;685;g3cb94f9915b_2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0" name="Google Shape;6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ccf56997f8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ccf56997f8_2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44" name="Google Shape;144;g3ccf56997f8_2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ccf56997f8_2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3ccf56997f8_2_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latin typeface="Calibri"/>
                <a:ea typeface="Calibri"/>
                <a:cs typeface="Calibri"/>
                <a:sym typeface="Calibri"/>
              </a:rPr>
              <a:t>The new Data Policy has been published in September 2025 and replace the first edition elaborated in 2018. </a:t>
            </a:r>
            <a:r>
              <a:rPr lang="en-GB">
                <a:solidFill>
                  <a:schemeClr val="dk1"/>
                </a:solidFill>
                <a:latin typeface="Calibri"/>
                <a:ea typeface="Calibri"/>
                <a:cs typeface="Calibri"/>
                <a:sym typeface="Calibri"/>
              </a:rPr>
              <a:t>The new version introduces a new aspect compared to the previous edition, defining the roles and responsibilities of all key stakeholders within the EPOS Research Infrastructure who are involved in the data lifecycle.</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151" name="Google Shape;151;g3ccf56997f8_2_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cb94f9915b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3cb94f9915b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ce7dce3a2d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3ce7dce3a2d_2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t>The EPOS Data Policy is relevant to anyone interested in the reuse of EPOS solid Earth science data, especially from the perspective of open science</a:t>
            </a:r>
            <a:endParaRPr/>
          </a:p>
          <a:p>
            <a:pPr indent="0" lvl="0" marL="0" rtl="0" algn="l">
              <a:lnSpc>
                <a:spcPct val="100000"/>
              </a:lnSpc>
              <a:spcBef>
                <a:spcPts val="0"/>
              </a:spcBef>
              <a:spcAft>
                <a:spcPts val="0"/>
              </a:spcAft>
              <a:buSzPts val="1100"/>
              <a:buNone/>
            </a:pPr>
            <a:r>
              <a:rPr lang="en-GB"/>
              <a:t>EPOS Data Policy considers the relevant European legal framework related to environmental data, information, and databases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Range or European regulations and directives relevant for EPOS data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Data policies introduce common principles, guidance and working practices in the areas of data management, data interoperability and standards, and data quality. </a:t>
            </a:r>
            <a:endParaRPr/>
          </a:p>
          <a:p>
            <a:pPr indent="0" lvl="0" marL="0" rtl="0" algn="l">
              <a:lnSpc>
                <a:spcPct val="100000"/>
              </a:lnSpc>
              <a:spcBef>
                <a:spcPts val="0"/>
              </a:spcBef>
              <a:spcAft>
                <a:spcPts val="0"/>
              </a:spcAft>
              <a:buSzPts val="1100"/>
              <a:buNone/>
            </a:pPr>
            <a:r>
              <a:t/>
            </a:r>
            <a:endParaRPr/>
          </a:p>
        </p:txBody>
      </p:sp>
      <p:sp>
        <p:nvSpPr>
          <p:cNvPr id="165" name="Google Shape;165;g3ce7dce3a2d_2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8" name="Shape 8"/>
        <p:cNvGrpSpPr/>
        <p:nvPr/>
      </p:nvGrpSpPr>
      <p:grpSpPr>
        <a:xfrm>
          <a:off x="0" y="0"/>
          <a:ext cx="0" cy="0"/>
          <a:chOff x="0" y="0"/>
          <a:chExt cx="0" cy="0"/>
        </a:xfrm>
      </p:grpSpPr>
      <p:sp>
        <p:nvSpPr>
          <p:cNvPr id="9" name="Google Shape;9;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8" name="Shape 38"/>
        <p:cNvGrpSpPr/>
        <p:nvPr/>
      </p:nvGrpSpPr>
      <p:grpSpPr>
        <a:xfrm>
          <a:off x="0" y="0"/>
          <a:ext cx="0" cy="0"/>
          <a:chOff x="0" y="0"/>
          <a:chExt cx="0" cy="0"/>
        </a:xfrm>
      </p:grpSpPr>
      <p:sp>
        <p:nvSpPr>
          <p:cNvPr id="39" name="Google Shape;39;g3cc91f3c23d_2_6"/>
          <p:cNvSpPr txBox="1"/>
          <p:nvPr>
            <p:ph type="title"/>
          </p:nvPr>
        </p:nvSpPr>
        <p:spPr>
          <a:xfrm>
            <a:off x="838200" y="86183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3cc91f3c23d_2_6"/>
          <p:cNvSpPr txBox="1"/>
          <p:nvPr>
            <p:ph idx="1" type="body"/>
          </p:nvPr>
        </p:nvSpPr>
        <p:spPr>
          <a:xfrm>
            <a:off x="838200" y="2187399"/>
            <a:ext cx="10515600" cy="36489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41" name="Shape 41"/>
        <p:cNvGrpSpPr/>
        <p:nvPr/>
      </p:nvGrpSpPr>
      <p:grpSpPr>
        <a:xfrm>
          <a:off x="0" y="0"/>
          <a:ext cx="0" cy="0"/>
          <a:chOff x="0" y="0"/>
          <a:chExt cx="0" cy="0"/>
        </a:xfrm>
      </p:grpSpPr>
      <p:sp>
        <p:nvSpPr>
          <p:cNvPr id="42" name="Google Shape;42;g3cc91f3c23d_2_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3cc91f3c23d_2_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4" name="Shape 44"/>
        <p:cNvGrpSpPr/>
        <p:nvPr/>
      </p:nvGrpSpPr>
      <p:grpSpPr>
        <a:xfrm>
          <a:off x="0" y="0"/>
          <a:ext cx="0" cy="0"/>
          <a:chOff x="0" y="0"/>
          <a:chExt cx="0" cy="0"/>
        </a:xfrm>
      </p:grpSpPr>
      <p:sp>
        <p:nvSpPr>
          <p:cNvPr id="45" name="Google Shape;45;g3cc91f3c23d_2_9"/>
          <p:cNvSpPr txBox="1"/>
          <p:nvPr>
            <p:ph type="title"/>
          </p:nvPr>
        </p:nvSpPr>
        <p:spPr>
          <a:xfrm>
            <a:off x="831850" y="117916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g3cc91f3c23d_2_9"/>
          <p:cNvSpPr txBox="1"/>
          <p:nvPr>
            <p:ph idx="1" type="body"/>
          </p:nvPr>
        </p:nvSpPr>
        <p:spPr>
          <a:xfrm>
            <a:off x="831850" y="405888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7" name="Shape 47"/>
        <p:cNvGrpSpPr/>
        <p:nvPr/>
      </p:nvGrpSpPr>
      <p:grpSpPr>
        <a:xfrm>
          <a:off x="0" y="0"/>
          <a:ext cx="0" cy="0"/>
          <a:chOff x="0" y="0"/>
          <a:chExt cx="0" cy="0"/>
        </a:xfrm>
      </p:grpSpPr>
      <p:sp>
        <p:nvSpPr>
          <p:cNvPr id="48" name="Google Shape;48;g3cc91f3c23d_2_12"/>
          <p:cNvSpPr txBox="1"/>
          <p:nvPr>
            <p:ph type="title"/>
          </p:nvPr>
        </p:nvSpPr>
        <p:spPr>
          <a:xfrm>
            <a:off x="838200" y="925689"/>
            <a:ext cx="10515600" cy="10611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cc91f3c23d_2_12"/>
          <p:cNvSpPr txBox="1"/>
          <p:nvPr>
            <p:ph idx="1" type="body"/>
          </p:nvPr>
        </p:nvSpPr>
        <p:spPr>
          <a:xfrm>
            <a:off x="838200" y="2107992"/>
            <a:ext cx="5167489" cy="36153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g3cc91f3c23d_2_12"/>
          <p:cNvSpPr txBox="1"/>
          <p:nvPr>
            <p:ph idx="2" type="body"/>
          </p:nvPr>
        </p:nvSpPr>
        <p:spPr>
          <a:xfrm>
            <a:off x="6172200" y="2107992"/>
            <a:ext cx="5167489" cy="36153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51" name="Shape 51"/>
        <p:cNvGrpSpPr/>
        <p:nvPr/>
      </p:nvGrpSpPr>
      <p:grpSpPr>
        <a:xfrm>
          <a:off x="0" y="0"/>
          <a:ext cx="0" cy="0"/>
          <a:chOff x="0" y="0"/>
          <a:chExt cx="0" cy="0"/>
        </a:xfrm>
      </p:grpSpPr>
      <p:sp>
        <p:nvSpPr>
          <p:cNvPr id="52" name="Google Shape;52;g3cc91f3c23d_2_16"/>
          <p:cNvSpPr txBox="1"/>
          <p:nvPr>
            <p:ph type="title"/>
          </p:nvPr>
        </p:nvSpPr>
        <p:spPr>
          <a:xfrm>
            <a:off x="838200" y="925689"/>
            <a:ext cx="10515600" cy="10611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3" name="Shape 5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g3cc91f3c23d_2_19"/>
          <p:cNvSpPr txBox="1"/>
          <p:nvPr>
            <p:ph type="title"/>
          </p:nvPr>
        </p:nvSpPr>
        <p:spPr>
          <a:xfrm>
            <a:off x="839788" y="987424"/>
            <a:ext cx="3932237" cy="14396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cc91f3c23d_2_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g3cc91f3c23d_2_19"/>
          <p:cNvSpPr txBox="1"/>
          <p:nvPr>
            <p:ph idx="2" type="body"/>
          </p:nvPr>
        </p:nvSpPr>
        <p:spPr>
          <a:xfrm>
            <a:off x="839788" y="2552698"/>
            <a:ext cx="3932237" cy="33162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58" name="Shape 58"/>
        <p:cNvGrpSpPr/>
        <p:nvPr/>
      </p:nvGrpSpPr>
      <p:grpSpPr>
        <a:xfrm>
          <a:off x="0" y="0"/>
          <a:ext cx="0" cy="0"/>
          <a:chOff x="0" y="0"/>
          <a:chExt cx="0" cy="0"/>
        </a:xfrm>
      </p:grpSpPr>
      <p:sp>
        <p:nvSpPr>
          <p:cNvPr id="59" name="Google Shape;59;g3cc91f3c23d_2_23"/>
          <p:cNvSpPr txBox="1"/>
          <p:nvPr>
            <p:ph type="title"/>
          </p:nvPr>
        </p:nvSpPr>
        <p:spPr>
          <a:xfrm>
            <a:off x="839788" y="987425"/>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3cc91f3c23d_2_23"/>
          <p:cNvSpPr/>
          <p:nvPr>
            <p:ph idx="2" type="pic"/>
          </p:nvPr>
        </p:nvSpPr>
        <p:spPr>
          <a:xfrm>
            <a:off x="5183188" y="987425"/>
            <a:ext cx="6172200" cy="4873625"/>
          </a:xfrm>
          <a:prstGeom prst="rect">
            <a:avLst/>
          </a:prstGeom>
          <a:noFill/>
          <a:ln>
            <a:noFill/>
          </a:ln>
        </p:spPr>
      </p:sp>
      <p:sp>
        <p:nvSpPr>
          <p:cNvPr id="61" name="Google Shape;61;g3cc91f3c23d_2_23"/>
          <p:cNvSpPr txBox="1"/>
          <p:nvPr>
            <p:ph idx="1" type="body"/>
          </p:nvPr>
        </p:nvSpPr>
        <p:spPr>
          <a:xfrm>
            <a:off x="839788" y="2641600"/>
            <a:ext cx="3932237"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2" name="Shape 62"/>
        <p:cNvGrpSpPr/>
        <p:nvPr/>
      </p:nvGrpSpPr>
      <p:grpSpPr>
        <a:xfrm>
          <a:off x="0" y="0"/>
          <a:ext cx="0" cy="0"/>
          <a:chOff x="0" y="0"/>
          <a:chExt cx="0" cy="0"/>
        </a:xfrm>
      </p:grpSpPr>
      <p:sp>
        <p:nvSpPr>
          <p:cNvPr id="63" name="Google Shape;63;g3cc91f3c23d_2_27"/>
          <p:cNvSpPr txBox="1"/>
          <p:nvPr>
            <p:ph type="title"/>
          </p:nvPr>
        </p:nvSpPr>
        <p:spPr>
          <a:xfrm>
            <a:off x="838200" y="929570"/>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3cc91f3c23d_2_27"/>
          <p:cNvSpPr txBox="1"/>
          <p:nvPr>
            <p:ph idx="1" type="body"/>
          </p:nvPr>
        </p:nvSpPr>
        <p:spPr>
          <a:xfrm rot="5400000">
            <a:off x="4346222" y="-1171222"/>
            <a:ext cx="3499557"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68" name="Shape 68"/>
        <p:cNvGrpSpPr/>
        <p:nvPr/>
      </p:nvGrpSpPr>
      <p:grpSpPr>
        <a:xfrm>
          <a:off x="0" y="0"/>
          <a:ext cx="0" cy="0"/>
          <a:chOff x="0" y="0"/>
          <a:chExt cx="0" cy="0"/>
        </a:xfrm>
      </p:grpSpPr>
      <p:sp>
        <p:nvSpPr>
          <p:cNvPr id="69" name="Google Shape;69;g3cf3062a0e6_1_4"/>
          <p:cNvSpPr txBox="1"/>
          <p:nvPr>
            <p:ph type="title"/>
          </p:nvPr>
        </p:nvSpPr>
        <p:spPr>
          <a:xfrm>
            <a:off x="838200" y="86183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0" name="Google Shape;70;g3cf3062a0e6_1_4"/>
          <p:cNvSpPr txBox="1"/>
          <p:nvPr>
            <p:ph idx="1" type="body"/>
          </p:nvPr>
        </p:nvSpPr>
        <p:spPr>
          <a:xfrm>
            <a:off x="838200" y="2187399"/>
            <a:ext cx="10515600" cy="3648957"/>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1" name="Shape 11"/>
        <p:cNvGrpSpPr/>
        <p:nvPr/>
      </p:nvGrpSpPr>
      <p:grpSpPr>
        <a:xfrm>
          <a:off x="0" y="0"/>
          <a:ext cx="0" cy="0"/>
          <a:chOff x="0" y="0"/>
          <a:chExt cx="0" cy="0"/>
        </a:xfrm>
      </p:grpSpPr>
      <p:sp>
        <p:nvSpPr>
          <p:cNvPr id="12" name="Google Shape;12;p11"/>
          <p:cNvSpPr txBox="1"/>
          <p:nvPr>
            <p:ph type="title"/>
          </p:nvPr>
        </p:nvSpPr>
        <p:spPr>
          <a:xfrm>
            <a:off x="838200" y="86183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 type="body"/>
          </p:nvPr>
        </p:nvSpPr>
        <p:spPr>
          <a:xfrm>
            <a:off x="838200" y="2187399"/>
            <a:ext cx="10515600" cy="36489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71" name="Shape 71"/>
        <p:cNvGrpSpPr/>
        <p:nvPr/>
      </p:nvGrpSpPr>
      <p:grpSpPr>
        <a:xfrm>
          <a:off x="0" y="0"/>
          <a:ext cx="0" cy="0"/>
          <a:chOff x="0" y="0"/>
          <a:chExt cx="0" cy="0"/>
        </a:xfrm>
      </p:grpSpPr>
      <p:sp>
        <p:nvSpPr>
          <p:cNvPr id="72" name="Google Shape;72;g3cf3062a0e6_1_7"/>
          <p:cNvSpPr txBox="1"/>
          <p:nvPr>
            <p:ph type="title"/>
          </p:nvPr>
        </p:nvSpPr>
        <p:spPr>
          <a:xfrm>
            <a:off x="838200" y="925689"/>
            <a:ext cx="10515600" cy="10611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g3cf3062a0e6_1_7"/>
          <p:cNvSpPr txBox="1"/>
          <p:nvPr>
            <p:ph idx="1" type="body"/>
          </p:nvPr>
        </p:nvSpPr>
        <p:spPr>
          <a:xfrm>
            <a:off x="838200" y="2107992"/>
            <a:ext cx="5167489" cy="3615332"/>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4" name="Google Shape;74;g3cf3062a0e6_1_7"/>
          <p:cNvSpPr txBox="1"/>
          <p:nvPr>
            <p:ph idx="2" type="body"/>
          </p:nvPr>
        </p:nvSpPr>
        <p:spPr>
          <a:xfrm>
            <a:off x="6172200" y="2107992"/>
            <a:ext cx="5167489" cy="3615332"/>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howMasterSp="0">
  <p:cSld name="DEFAULT">
    <p:spTree>
      <p:nvGrpSpPr>
        <p:cNvPr id="75" name="Shape 7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76" name="Shape 76"/>
        <p:cNvGrpSpPr/>
        <p:nvPr/>
      </p:nvGrpSpPr>
      <p:grpSpPr>
        <a:xfrm>
          <a:off x="0" y="0"/>
          <a:ext cx="0" cy="0"/>
          <a:chOff x="0" y="0"/>
          <a:chExt cx="0" cy="0"/>
        </a:xfrm>
      </p:grpSpPr>
      <p:sp>
        <p:nvSpPr>
          <p:cNvPr id="77" name="Google Shape;77;g3cf3062a0e6_1_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8" name="Google Shape;78;g3cf3062a0e6_1_11"/>
          <p:cNvSpPr txBox="1"/>
          <p:nvPr>
            <p:ph idx="1" type="subTitle"/>
          </p:nvPr>
        </p:nvSpPr>
        <p:spPr>
          <a:xfrm>
            <a:off x="1524000" y="3602037"/>
            <a:ext cx="9144000" cy="165576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79" name="Shape 79"/>
        <p:cNvGrpSpPr/>
        <p:nvPr/>
      </p:nvGrpSpPr>
      <p:grpSpPr>
        <a:xfrm>
          <a:off x="0" y="0"/>
          <a:ext cx="0" cy="0"/>
          <a:chOff x="0" y="0"/>
          <a:chExt cx="0" cy="0"/>
        </a:xfrm>
      </p:grpSpPr>
      <p:sp>
        <p:nvSpPr>
          <p:cNvPr id="80" name="Google Shape;80;g3cf3062a0e6_1_14"/>
          <p:cNvSpPr txBox="1"/>
          <p:nvPr>
            <p:ph type="title"/>
          </p:nvPr>
        </p:nvSpPr>
        <p:spPr>
          <a:xfrm>
            <a:off x="831851" y="117916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1" name="Google Shape;81;g3cf3062a0e6_1_14"/>
          <p:cNvSpPr txBox="1"/>
          <p:nvPr>
            <p:ph idx="1" type="body"/>
          </p:nvPr>
        </p:nvSpPr>
        <p:spPr>
          <a:xfrm>
            <a:off x="831851" y="405888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82" name="Shape 82"/>
        <p:cNvGrpSpPr/>
        <p:nvPr/>
      </p:nvGrpSpPr>
      <p:grpSpPr>
        <a:xfrm>
          <a:off x="0" y="0"/>
          <a:ext cx="0" cy="0"/>
          <a:chOff x="0" y="0"/>
          <a:chExt cx="0" cy="0"/>
        </a:xfrm>
      </p:grpSpPr>
      <p:sp>
        <p:nvSpPr>
          <p:cNvPr id="83" name="Google Shape;83;g3cf3062a0e6_1_17"/>
          <p:cNvSpPr txBox="1"/>
          <p:nvPr>
            <p:ph type="title"/>
          </p:nvPr>
        </p:nvSpPr>
        <p:spPr>
          <a:xfrm>
            <a:off x="838200" y="925689"/>
            <a:ext cx="10515600" cy="10611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5" name="Shape 85"/>
        <p:cNvGrpSpPr/>
        <p:nvPr/>
      </p:nvGrpSpPr>
      <p:grpSpPr>
        <a:xfrm>
          <a:off x="0" y="0"/>
          <a:ext cx="0" cy="0"/>
          <a:chOff x="0" y="0"/>
          <a:chExt cx="0" cy="0"/>
        </a:xfrm>
      </p:grpSpPr>
      <p:sp>
        <p:nvSpPr>
          <p:cNvPr id="86" name="Google Shape;86;g3cf3062a0e6_1_20"/>
          <p:cNvSpPr txBox="1"/>
          <p:nvPr>
            <p:ph type="title"/>
          </p:nvPr>
        </p:nvSpPr>
        <p:spPr>
          <a:xfrm>
            <a:off x="839788" y="987424"/>
            <a:ext cx="3932237" cy="14396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7" name="Google Shape;87;g3cf3062a0e6_1_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8" name="Google Shape;88;g3cf3062a0e6_1_20"/>
          <p:cNvSpPr txBox="1"/>
          <p:nvPr>
            <p:ph idx="2" type="body"/>
          </p:nvPr>
        </p:nvSpPr>
        <p:spPr>
          <a:xfrm>
            <a:off x="839788" y="2552699"/>
            <a:ext cx="3932237" cy="33162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9" name="Shape 89"/>
        <p:cNvGrpSpPr/>
        <p:nvPr/>
      </p:nvGrpSpPr>
      <p:grpSpPr>
        <a:xfrm>
          <a:off x="0" y="0"/>
          <a:ext cx="0" cy="0"/>
          <a:chOff x="0" y="0"/>
          <a:chExt cx="0" cy="0"/>
        </a:xfrm>
      </p:grpSpPr>
      <p:sp>
        <p:nvSpPr>
          <p:cNvPr id="90" name="Google Shape;90;g3cf3062a0e6_1_24"/>
          <p:cNvSpPr txBox="1"/>
          <p:nvPr>
            <p:ph type="title"/>
          </p:nvPr>
        </p:nvSpPr>
        <p:spPr>
          <a:xfrm>
            <a:off x="839788" y="987425"/>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1" name="Google Shape;91;g3cf3062a0e6_1_24"/>
          <p:cNvSpPr/>
          <p:nvPr>
            <p:ph idx="2" type="pic"/>
          </p:nvPr>
        </p:nvSpPr>
        <p:spPr>
          <a:xfrm>
            <a:off x="5183188" y="987425"/>
            <a:ext cx="6172200" cy="4873625"/>
          </a:xfrm>
          <a:prstGeom prst="rect">
            <a:avLst/>
          </a:prstGeom>
          <a:noFill/>
          <a:ln>
            <a:noFill/>
          </a:ln>
        </p:spPr>
      </p:sp>
      <p:sp>
        <p:nvSpPr>
          <p:cNvPr id="92" name="Google Shape;92;g3cf3062a0e6_1_24"/>
          <p:cNvSpPr txBox="1"/>
          <p:nvPr>
            <p:ph idx="1" type="body"/>
          </p:nvPr>
        </p:nvSpPr>
        <p:spPr>
          <a:xfrm>
            <a:off x="839788" y="2641600"/>
            <a:ext cx="3932237"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93" name="Shape 93"/>
        <p:cNvGrpSpPr/>
        <p:nvPr/>
      </p:nvGrpSpPr>
      <p:grpSpPr>
        <a:xfrm>
          <a:off x="0" y="0"/>
          <a:ext cx="0" cy="0"/>
          <a:chOff x="0" y="0"/>
          <a:chExt cx="0" cy="0"/>
        </a:xfrm>
      </p:grpSpPr>
      <p:sp>
        <p:nvSpPr>
          <p:cNvPr id="94" name="Google Shape;94;g3cf3062a0e6_1_28"/>
          <p:cNvSpPr txBox="1"/>
          <p:nvPr>
            <p:ph type="title"/>
          </p:nvPr>
        </p:nvSpPr>
        <p:spPr>
          <a:xfrm>
            <a:off x="838200" y="92957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5" name="Google Shape;95;g3cf3062a0e6_1_28"/>
          <p:cNvSpPr txBox="1"/>
          <p:nvPr>
            <p:ph idx="1" type="body"/>
          </p:nvPr>
        </p:nvSpPr>
        <p:spPr>
          <a:xfrm rot="5400000">
            <a:off x="4346221" y="-1171223"/>
            <a:ext cx="3499557"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4" name="Shape 14"/>
        <p:cNvGrpSpPr/>
        <p:nvPr/>
      </p:nvGrpSpPr>
      <p:grpSpPr>
        <a:xfrm>
          <a:off x="0" y="0"/>
          <a:ext cx="0" cy="0"/>
          <a:chOff x="0" y="0"/>
          <a:chExt cx="0" cy="0"/>
        </a:xfrm>
      </p:grpSpPr>
      <p:sp>
        <p:nvSpPr>
          <p:cNvPr id="15" name="Google Shape;15;p12"/>
          <p:cNvSpPr txBox="1"/>
          <p:nvPr>
            <p:ph type="title"/>
          </p:nvPr>
        </p:nvSpPr>
        <p:spPr>
          <a:xfrm>
            <a:off x="831850" y="117916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2"/>
          <p:cNvSpPr txBox="1"/>
          <p:nvPr>
            <p:ph idx="1" type="body"/>
          </p:nvPr>
        </p:nvSpPr>
        <p:spPr>
          <a:xfrm>
            <a:off x="831850" y="405888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7" name="Shape 17"/>
        <p:cNvGrpSpPr/>
        <p:nvPr/>
      </p:nvGrpSpPr>
      <p:grpSpPr>
        <a:xfrm>
          <a:off x="0" y="0"/>
          <a:ext cx="0" cy="0"/>
          <a:chOff x="0" y="0"/>
          <a:chExt cx="0" cy="0"/>
        </a:xfrm>
      </p:grpSpPr>
      <p:sp>
        <p:nvSpPr>
          <p:cNvPr id="18" name="Google Shape;18;p13"/>
          <p:cNvSpPr txBox="1"/>
          <p:nvPr>
            <p:ph type="title"/>
          </p:nvPr>
        </p:nvSpPr>
        <p:spPr>
          <a:xfrm>
            <a:off x="838200" y="925689"/>
            <a:ext cx="10515600" cy="10611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 type="body"/>
          </p:nvPr>
        </p:nvSpPr>
        <p:spPr>
          <a:xfrm>
            <a:off x="838200" y="2107992"/>
            <a:ext cx="5167489" cy="36153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2" type="body"/>
          </p:nvPr>
        </p:nvSpPr>
        <p:spPr>
          <a:xfrm>
            <a:off x="6172200" y="2107992"/>
            <a:ext cx="5167489" cy="36153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21" name="Shape 21"/>
        <p:cNvGrpSpPr/>
        <p:nvPr/>
      </p:nvGrpSpPr>
      <p:grpSpPr>
        <a:xfrm>
          <a:off x="0" y="0"/>
          <a:ext cx="0" cy="0"/>
          <a:chOff x="0" y="0"/>
          <a:chExt cx="0" cy="0"/>
        </a:xfrm>
      </p:grpSpPr>
      <p:sp>
        <p:nvSpPr>
          <p:cNvPr id="22" name="Google Shape;22;p14"/>
          <p:cNvSpPr txBox="1"/>
          <p:nvPr>
            <p:ph type="title"/>
          </p:nvPr>
        </p:nvSpPr>
        <p:spPr>
          <a:xfrm>
            <a:off x="838200" y="925689"/>
            <a:ext cx="10515600" cy="10611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24" name="Shape 24"/>
        <p:cNvGrpSpPr/>
        <p:nvPr/>
      </p:nvGrpSpPr>
      <p:grpSpPr>
        <a:xfrm>
          <a:off x="0" y="0"/>
          <a:ext cx="0" cy="0"/>
          <a:chOff x="0" y="0"/>
          <a:chExt cx="0" cy="0"/>
        </a:xfrm>
      </p:grpSpPr>
      <p:sp>
        <p:nvSpPr>
          <p:cNvPr id="25" name="Google Shape;25;p16"/>
          <p:cNvSpPr txBox="1"/>
          <p:nvPr>
            <p:ph type="title"/>
          </p:nvPr>
        </p:nvSpPr>
        <p:spPr>
          <a:xfrm>
            <a:off x="839788" y="987424"/>
            <a:ext cx="3932237" cy="14396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 name="Google Shape;27;p16"/>
          <p:cNvSpPr txBox="1"/>
          <p:nvPr>
            <p:ph idx="2" type="body"/>
          </p:nvPr>
        </p:nvSpPr>
        <p:spPr>
          <a:xfrm>
            <a:off x="839788" y="2552698"/>
            <a:ext cx="3932237" cy="33162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28" name="Shape 28"/>
        <p:cNvGrpSpPr/>
        <p:nvPr/>
      </p:nvGrpSpPr>
      <p:grpSpPr>
        <a:xfrm>
          <a:off x="0" y="0"/>
          <a:ext cx="0" cy="0"/>
          <a:chOff x="0" y="0"/>
          <a:chExt cx="0" cy="0"/>
        </a:xfrm>
      </p:grpSpPr>
      <p:sp>
        <p:nvSpPr>
          <p:cNvPr id="29" name="Google Shape;29;p17"/>
          <p:cNvSpPr txBox="1"/>
          <p:nvPr>
            <p:ph type="title"/>
          </p:nvPr>
        </p:nvSpPr>
        <p:spPr>
          <a:xfrm>
            <a:off x="839788" y="987425"/>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p:nvPr>
            <p:ph idx="2" type="pic"/>
          </p:nvPr>
        </p:nvSpPr>
        <p:spPr>
          <a:xfrm>
            <a:off x="5183188" y="987425"/>
            <a:ext cx="6172200" cy="4873625"/>
          </a:xfrm>
          <a:prstGeom prst="rect">
            <a:avLst/>
          </a:prstGeom>
          <a:noFill/>
          <a:ln>
            <a:noFill/>
          </a:ln>
        </p:spPr>
      </p:sp>
      <p:sp>
        <p:nvSpPr>
          <p:cNvPr id="31" name="Google Shape;31;p17"/>
          <p:cNvSpPr txBox="1"/>
          <p:nvPr>
            <p:ph idx="1" type="body"/>
          </p:nvPr>
        </p:nvSpPr>
        <p:spPr>
          <a:xfrm>
            <a:off x="839788" y="2641600"/>
            <a:ext cx="3932237"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32" name="Shape 32"/>
        <p:cNvGrpSpPr/>
        <p:nvPr/>
      </p:nvGrpSpPr>
      <p:grpSpPr>
        <a:xfrm>
          <a:off x="0" y="0"/>
          <a:ext cx="0" cy="0"/>
          <a:chOff x="0" y="0"/>
          <a:chExt cx="0" cy="0"/>
        </a:xfrm>
      </p:grpSpPr>
      <p:sp>
        <p:nvSpPr>
          <p:cNvPr id="33" name="Google Shape;33;p18"/>
          <p:cNvSpPr txBox="1"/>
          <p:nvPr>
            <p:ph type="title"/>
          </p:nvPr>
        </p:nvSpPr>
        <p:spPr>
          <a:xfrm>
            <a:off x="838200" y="929570"/>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 type="body"/>
          </p:nvPr>
        </p:nvSpPr>
        <p:spPr>
          <a:xfrm rot="5400000">
            <a:off x="4346222" y="-1171222"/>
            <a:ext cx="3499557"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theme" Target="../theme/theme4.xml"/><Relationship Id="rId10" Type="http://schemas.openxmlformats.org/officeDocument/2006/relationships/slideLayout" Target="../slideLayouts/slideLayout18.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929570"/>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2336799"/>
            <a:ext cx="10515600" cy="349955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 name="Shape 35"/>
        <p:cNvGrpSpPr/>
        <p:nvPr/>
      </p:nvGrpSpPr>
      <p:grpSpPr>
        <a:xfrm>
          <a:off x="0" y="0"/>
          <a:ext cx="0" cy="0"/>
          <a:chOff x="0" y="0"/>
          <a:chExt cx="0" cy="0"/>
        </a:xfrm>
      </p:grpSpPr>
      <p:sp>
        <p:nvSpPr>
          <p:cNvPr id="36" name="Google Shape;36;g3cc91f3c23d_2_0"/>
          <p:cNvSpPr txBox="1"/>
          <p:nvPr>
            <p:ph type="title"/>
          </p:nvPr>
        </p:nvSpPr>
        <p:spPr>
          <a:xfrm>
            <a:off x="838200" y="929570"/>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g3cc91f3c23d_2_0"/>
          <p:cNvSpPr txBox="1"/>
          <p:nvPr>
            <p:ph idx="1" type="body"/>
          </p:nvPr>
        </p:nvSpPr>
        <p:spPr>
          <a:xfrm>
            <a:off x="838200" y="2336799"/>
            <a:ext cx="10515600" cy="349955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5" name="Shape 65"/>
        <p:cNvGrpSpPr/>
        <p:nvPr/>
      </p:nvGrpSpPr>
      <p:grpSpPr>
        <a:xfrm>
          <a:off x="0" y="0"/>
          <a:ext cx="0" cy="0"/>
          <a:chOff x="0" y="0"/>
          <a:chExt cx="0" cy="0"/>
        </a:xfrm>
      </p:grpSpPr>
      <p:sp>
        <p:nvSpPr>
          <p:cNvPr id="66" name="Google Shape;66;g3cf3062a0e6_1_0"/>
          <p:cNvSpPr txBox="1"/>
          <p:nvPr>
            <p:ph type="title"/>
          </p:nvPr>
        </p:nvSpPr>
        <p:spPr>
          <a:xfrm>
            <a:off x="838200" y="929571"/>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67" name="Google Shape;67;g3cf3062a0e6_1_0"/>
          <p:cNvSpPr txBox="1"/>
          <p:nvPr>
            <p:ph idx="1" type="body"/>
          </p:nvPr>
        </p:nvSpPr>
        <p:spPr>
          <a:xfrm>
            <a:off x="838200" y="2336799"/>
            <a:ext cx="10515600" cy="349955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2.xml"/><Relationship Id="rId3"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png"/><Relationship Id="rId7" Type="http://schemas.openxmlformats.org/officeDocument/2006/relationships/hyperlink" Target="https://www.epos-eu.org/epos-eric/document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6.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
          <p:cNvSpPr txBox="1"/>
          <p:nvPr/>
        </p:nvSpPr>
        <p:spPr>
          <a:xfrm>
            <a:off x="1676400" y="3533785"/>
            <a:ext cx="10424556"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b="0" i="0" lang="en-GB" sz="6000" u="none" cap="none" strike="noStrike">
                <a:solidFill>
                  <a:schemeClr val="dk1"/>
                </a:solidFill>
                <a:latin typeface="Calibri"/>
                <a:ea typeface="Calibri"/>
                <a:cs typeface="Calibri"/>
                <a:sym typeface="Calibri"/>
              </a:rPr>
              <a:t>Introducing the EPOS Data Policy</a:t>
            </a:r>
            <a:endParaRPr b="0" i="0" sz="1400" u="none" cap="none" strike="noStrike">
              <a:solidFill>
                <a:srgbClr val="000000"/>
              </a:solidFill>
              <a:latin typeface="Arial"/>
              <a:ea typeface="Arial"/>
              <a:cs typeface="Arial"/>
              <a:sym typeface="Arial"/>
            </a:endParaRPr>
          </a:p>
        </p:txBody>
      </p:sp>
      <p:sp>
        <p:nvSpPr>
          <p:cNvPr id="101" name="Google Shape;101;p1"/>
          <p:cNvSpPr txBox="1"/>
          <p:nvPr/>
        </p:nvSpPr>
        <p:spPr>
          <a:xfrm>
            <a:off x="4440350" y="4738450"/>
            <a:ext cx="4295400" cy="12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C55A11"/>
                </a:solidFill>
                <a:latin typeface="Calibri"/>
                <a:ea typeface="Calibri"/>
                <a:cs typeface="Calibri"/>
                <a:sym typeface="Calibri"/>
              </a:rPr>
              <a:t>Policy Working Group</a:t>
            </a:r>
            <a:endParaRPr b="1" i="0" sz="3000" u="none" cap="none" strike="noStrike">
              <a:solidFill>
                <a:srgbClr val="C55A1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ce7dce3a2d_2_7"/>
          <p:cNvSpPr txBox="1"/>
          <p:nvPr>
            <p:ph type="title"/>
          </p:nvPr>
        </p:nvSpPr>
        <p:spPr>
          <a:xfrm>
            <a:off x="688299" y="659567"/>
            <a:ext cx="11004030" cy="9372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EPOS Data Policy: Founding values</a:t>
            </a:r>
            <a:endParaRPr/>
          </a:p>
        </p:txBody>
      </p:sp>
      <p:sp>
        <p:nvSpPr>
          <p:cNvPr id="175" name="Google Shape;175;g3ce7dce3a2d_2_7"/>
          <p:cNvSpPr txBox="1"/>
          <p:nvPr>
            <p:ph idx="1" type="body"/>
          </p:nvPr>
        </p:nvSpPr>
        <p:spPr>
          <a:xfrm>
            <a:off x="425189" y="1460313"/>
            <a:ext cx="11267140" cy="4525723"/>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a:t>Comprehensive framework for managing , protecting and using data with the EPOS research infrastructure </a:t>
            </a:r>
            <a:endParaRPr/>
          </a:p>
          <a:p>
            <a:pPr indent="-228600" lvl="0" marL="228600" rtl="0" algn="l">
              <a:lnSpc>
                <a:spcPct val="90000"/>
              </a:lnSpc>
              <a:spcBef>
                <a:spcPts val="2200"/>
              </a:spcBef>
              <a:spcAft>
                <a:spcPts val="0"/>
              </a:spcAft>
              <a:buClr>
                <a:schemeClr val="dk1"/>
              </a:buClr>
              <a:buSzPct val="100000"/>
              <a:buChar char="•"/>
            </a:pPr>
            <a:r>
              <a:rPr lang="en-GB"/>
              <a:t>Based on the values of: </a:t>
            </a:r>
            <a:endParaRPr/>
          </a:p>
          <a:p>
            <a:pPr indent="-228600" lvl="1" marL="685800" rtl="0" algn="l">
              <a:lnSpc>
                <a:spcPct val="90000"/>
              </a:lnSpc>
              <a:spcBef>
                <a:spcPts val="1700"/>
              </a:spcBef>
              <a:spcAft>
                <a:spcPts val="0"/>
              </a:spcAft>
              <a:buClr>
                <a:schemeClr val="dk1"/>
              </a:buClr>
              <a:buSzPct val="100000"/>
              <a:buChar char="•"/>
            </a:pPr>
            <a:r>
              <a:rPr b="1" lang="en-GB"/>
              <a:t>Openness</a:t>
            </a:r>
            <a:r>
              <a:rPr lang="en-GB"/>
              <a:t>: promotes unrestricted sharing and access to data for stakeholders</a:t>
            </a:r>
            <a:endParaRPr/>
          </a:p>
          <a:p>
            <a:pPr indent="-228600" lvl="1" marL="685800" rtl="0" algn="l">
              <a:lnSpc>
                <a:spcPct val="90000"/>
              </a:lnSpc>
              <a:spcBef>
                <a:spcPts val="1100"/>
              </a:spcBef>
              <a:spcAft>
                <a:spcPts val="0"/>
              </a:spcAft>
              <a:buClr>
                <a:schemeClr val="dk1"/>
              </a:buClr>
              <a:buSzPct val="100000"/>
              <a:buChar char="•"/>
            </a:pPr>
            <a:r>
              <a:rPr b="1" lang="en-GB"/>
              <a:t>Innovation: </a:t>
            </a:r>
            <a:r>
              <a:rPr lang="en-GB"/>
              <a:t> generating new and creative solutions to different and/or complex challenges</a:t>
            </a:r>
            <a:endParaRPr/>
          </a:p>
          <a:p>
            <a:pPr indent="-228600" lvl="1" marL="685800" rtl="0" algn="l">
              <a:lnSpc>
                <a:spcPct val="90000"/>
              </a:lnSpc>
              <a:spcBef>
                <a:spcPts val="1100"/>
              </a:spcBef>
              <a:spcAft>
                <a:spcPts val="0"/>
              </a:spcAft>
              <a:buClr>
                <a:schemeClr val="dk1"/>
              </a:buClr>
              <a:buSzPct val="100000"/>
              <a:buChar char="•"/>
            </a:pPr>
            <a:r>
              <a:rPr b="1" lang="en-GB"/>
              <a:t>Collaboration</a:t>
            </a:r>
            <a:r>
              <a:rPr lang="en-GB"/>
              <a:t>: fostering cooperation across diverse research communities</a:t>
            </a:r>
            <a:endParaRPr/>
          </a:p>
          <a:p>
            <a:pPr indent="-228600" lvl="1" marL="685800" rtl="0" algn="l">
              <a:lnSpc>
                <a:spcPct val="90000"/>
              </a:lnSpc>
              <a:spcBef>
                <a:spcPts val="1100"/>
              </a:spcBef>
              <a:spcAft>
                <a:spcPts val="0"/>
              </a:spcAft>
              <a:buClr>
                <a:schemeClr val="dk1"/>
              </a:buClr>
              <a:buSzPct val="100000"/>
              <a:buChar char="•"/>
            </a:pPr>
            <a:r>
              <a:rPr b="1" lang="en-GB"/>
              <a:t>Efficiency</a:t>
            </a:r>
            <a:r>
              <a:rPr lang="en-GB"/>
              <a:t>: effective data management  to maximise impact and reduce duplication of effort</a:t>
            </a:r>
            <a:endParaRPr/>
          </a:p>
          <a:p>
            <a:pPr indent="-228600" lvl="1" marL="685800" rtl="0" algn="l">
              <a:lnSpc>
                <a:spcPct val="90000"/>
              </a:lnSpc>
              <a:spcBef>
                <a:spcPts val="1100"/>
              </a:spcBef>
              <a:spcAft>
                <a:spcPts val="0"/>
              </a:spcAft>
              <a:buClr>
                <a:schemeClr val="dk1"/>
              </a:buClr>
              <a:buSzPct val="100000"/>
              <a:buChar char="•"/>
            </a:pPr>
            <a:r>
              <a:rPr b="1" lang="en-GB"/>
              <a:t>Accountability</a:t>
            </a:r>
            <a:r>
              <a:rPr lang="en-GB"/>
              <a:t>: encourages verification and validation of data, including provenance</a:t>
            </a:r>
            <a:endParaRPr/>
          </a:p>
          <a:p>
            <a:pPr indent="-228600" lvl="1" marL="685800" rtl="0" algn="l">
              <a:lnSpc>
                <a:spcPct val="90000"/>
              </a:lnSpc>
              <a:spcBef>
                <a:spcPts val="1100"/>
              </a:spcBef>
              <a:spcAft>
                <a:spcPts val="0"/>
              </a:spcAft>
              <a:buClr>
                <a:schemeClr val="dk1"/>
              </a:buClr>
              <a:buSzPct val="100000"/>
              <a:buChar char="•"/>
            </a:pPr>
            <a:r>
              <a:rPr b="1" lang="en-GB"/>
              <a:t>Capacity Strengthening</a:t>
            </a:r>
            <a:r>
              <a:rPr lang="en-GB"/>
              <a:t>: facilitating education of next generation of researchers and expanding data availability, especially in low / middle income countries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ce7dce3a2d_2_13"/>
          <p:cNvSpPr txBox="1"/>
          <p:nvPr>
            <p:ph type="title"/>
          </p:nvPr>
        </p:nvSpPr>
        <p:spPr>
          <a:xfrm>
            <a:off x="670949" y="727805"/>
            <a:ext cx="1100403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EPOS Data Policy: Guiding principles</a:t>
            </a:r>
            <a:endParaRPr/>
          </a:p>
        </p:txBody>
      </p:sp>
      <p:sp>
        <p:nvSpPr>
          <p:cNvPr id="182" name="Google Shape;182;g3ce7dce3a2d_2_13"/>
          <p:cNvSpPr txBox="1"/>
          <p:nvPr>
            <p:ph idx="1" type="body"/>
          </p:nvPr>
        </p:nvSpPr>
        <p:spPr>
          <a:xfrm>
            <a:off x="517021" y="1922739"/>
            <a:ext cx="11346586" cy="45447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GB"/>
              <a:t>Open access </a:t>
            </a:r>
            <a:r>
              <a:rPr lang="en-GB"/>
              <a:t>to data and knowledge: ensuring data availability of data and knowledge</a:t>
            </a:r>
            <a:endParaRPr/>
          </a:p>
          <a:p>
            <a:pPr indent="-228600" lvl="0" marL="228600" rtl="0" algn="l">
              <a:lnSpc>
                <a:spcPct val="90000"/>
              </a:lnSpc>
              <a:spcBef>
                <a:spcPts val="2200"/>
              </a:spcBef>
              <a:spcAft>
                <a:spcPts val="0"/>
              </a:spcAft>
              <a:buClr>
                <a:schemeClr val="dk1"/>
              </a:buClr>
              <a:buSzPts val="2800"/>
              <a:buChar char="•"/>
            </a:pPr>
            <a:r>
              <a:rPr b="1" lang="en-GB"/>
              <a:t>Timely availability of data </a:t>
            </a:r>
            <a:r>
              <a:rPr lang="en-GB"/>
              <a:t>without unnecessary delay</a:t>
            </a:r>
            <a:endParaRPr/>
          </a:p>
          <a:p>
            <a:pPr indent="-228600" lvl="0" marL="228600" rtl="0" algn="l">
              <a:lnSpc>
                <a:spcPct val="90000"/>
              </a:lnSpc>
              <a:spcBef>
                <a:spcPts val="2200"/>
              </a:spcBef>
              <a:spcAft>
                <a:spcPts val="0"/>
              </a:spcAft>
              <a:buClr>
                <a:schemeClr val="dk1"/>
              </a:buClr>
              <a:buSzPts val="2800"/>
              <a:buChar char="•"/>
            </a:pPr>
            <a:r>
              <a:rPr b="1" lang="en-GB"/>
              <a:t>Community Licensing</a:t>
            </a:r>
            <a:r>
              <a:rPr lang="en-GB"/>
              <a:t>: promoting use of widely accepted licensing schemes e.g. Creative Commons</a:t>
            </a:r>
            <a:endParaRPr/>
          </a:p>
          <a:p>
            <a:pPr indent="-228600" lvl="0" marL="228600" rtl="0" algn="l">
              <a:lnSpc>
                <a:spcPct val="90000"/>
              </a:lnSpc>
              <a:spcBef>
                <a:spcPts val="2200"/>
              </a:spcBef>
              <a:spcAft>
                <a:spcPts val="0"/>
              </a:spcAft>
              <a:buClr>
                <a:schemeClr val="dk1"/>
              </a:buClr>
              <a:buSzPts val="2800"/>
              <a:buChar char="•"/>
            </a:pPr>
            <a:r>
              <a:rPr b="1" lang="en-GB"/>
              <a:t>Acknowledgement and Credit</a:t>
            </a:r>
            <a:r>
              <a:rPr lang="en-GB"/>
              <a:t>: ensuring contributors receive appropriate credit for their work, including citation and acknowledgement  </a:t>
            </a:r>
            <a:endParaRPr/>
          </a:p>
          <a:p>
            <a:pPr indent="-76200" lvl="1" marL="685800" rtl="0" algn="l">
              <a:lnSpc>
                <a:spcPct val="90000"/>
              </a:lnSpc>
              <a:spcBef>
                <a:spcPts val="1700"/>
              </a:spcBef>
              <a:spcAft>
                <a:spcPts val="0"/>
              </a:spcAft>
              <a:buClr>
                <a:schemeClr val="dk1"/>
              </a:buClr>
              <a:buSzPts val="2400"/>
              <a:buNone/>
            </a:pPr>
            <a:r>
              <a:t/>
            </a:r>
            <a:endParaRPr/>
          </a:p>
          <a:p>
            <a:pPr indent="-50800" lvl="0" marL="228600" rtl="0" algn="l">
              <a:lnSpc>
                <a:spcPct val="90000"/>
              </a:lnSpc>
              <a:spcBef>
                <a:spcPts val="22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ce7dce3a2d_2_19"/>
          <p:cNvSpPr txBox="1"/>
          <p:nvPr>
            <p:ph type="title"/>
          </p:nvPr>
        </p:nvSpPr>
        <p:spPr>
          <a:xfrm>
            <a:off x="688299" y="509441"/>
            <a:ext cx="1100403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EPOS Data Policy: Guiding principles</a:t>
            </a:r>
            <a:endParaRPr/>
          </a:p>
        </p:txBody>
      </p:sp>
      <p:sp>
        <p:nvSpPr>
          <p:cNvPr id="189" name="Google Shape;189;g3ce7dce3a2d_2_19"/>
          <p:cNvSpPr txBox="1"/>
          <p:nvPr>
            <p:ph idx="1" type="body"/>
          </p:nvPr>
        </p:nvSpPr>
        <p:spPr>
          <a:xfrm>
            <a:off x="499671" y="1665027"/>
            <a:ext cx="11346586" cy="48336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Promoting relevant principles:</a:t>
            </a:r>
            <a:endParaRPr/>
          </a:p>
          <a:p>
            <a:pPr indent="-228600" lvl="1" marL="685800" rtl="0" algn="l">
              <a:lnSpc>
                <a:spcPct val="90000"/>
              </a:lnSpc>
              <a:spcBef>
                <a:spcPts val="1700"/>
              </a:spcBef>
              <a:spcAft>
                <a:spcPts val="0"/>
              </a:spcAft>
              <a:buClr>
                <a:schemeClr val="dk1"/>
              </a:buClr>
              <a:buSzPts val="2400"/>
              <a:buChar char="•"/>
            </a:pPr>
            <a:r>
              <a:rPr b="1" lang="en-GB"/>
              <a:t>OECD Principles and Guidelines </a:t>
            </a:r>
            <a:r>
              <a:rPr lang="en-GB"/>
              <a:t>for publicly funded research data</a:t>
            </a:r>
            <a:endParaRPr/>
          </a:p>
          <a:p>
            <a:pPr indent="-228600" lvl="1" marL="685800" rtl="0" algn="l">
              <a:lnSpc>
                <a:spcPct val="90000"/>
              </a:lnSpc>
              <a:spcBef>
                <a:spcPts val="1700"/>
              </a:spcBef>
              <a:spcAft>
                <a:spcPts val="0"/>
              </a:spcAft>
              <a:buClr>
                <a:schemeClr val="dk1"/>
              </a:buClr>
              <a:buSzPts val="2400"/>
              <a:buChar char="•"/>
            </a:pPr>
            <a:r>
              <a:rPr b="1" lang="en-GB"/>
              <a:t>FAIR Principles</a:t>
            </a:r>
            <a:r>
              <a:rPr lang="en-GB"/>
              <a:t>: to ensure data is </a:t>
            </a:r>
            <a:r>
              <a:rPr b="1" lang="en-GB"/>
              <a:t>F</a:t>
            </a:r>
            <a:r>
              <a:rPr lang="en-GB"/>
              <a:t>indable, </a:t>
            </a:r>
            <a:r>
              <a:rPr b="1" lang="en-GB"/>
              <a:t>A</a:t>
            </a:r>
            <a:r>
              <a:rPr lang="en-GB"/>
              <a:t>ccessible, </a:t>
            </a:r>
            <a:r>
              <a:rPr b="1" lang="en-GB"/>
              <a:t>I</a:t>
            </a:r>
            <a:r>
              <a:rPr lang="en-GB"/>
              <a:t>nteroperable </a:t>
            </a:r>
            <a:r>
              <a:rPr b="1" lang="en-GB"/>
              <a:t>R</a:t>
            </a:r>
            <a:r>
              <a:rPr lang="en-GB"/>
              <a:t>e-useable </a:t>
            </a:r>
            <a:endParaRPr/>
          </a:p>
          <a:p>
            <a:pPr indent="-228600" lvl="1" marL="685800" rtl="0" algn="l">
              <a:lnSpc>
                <a:spcPct val="90000"/>
              </a:lnSpc>
              <a:spcBef>
                <a:spcPts val="1700"/>
              </a:spcBef>
              <a:spcAft>
                <a:spcPts val="0"/>
              </a:spcAft>
              <a:buClr>
                <a:schemeClr val="dk1"/>
              </a:buClr>
              <a:buSzPts val="2400"/>
              <a:buChar char="•"/>
            </a:pPr>
            <a:r>
              <a:rPr b="1" lang="en-GB"/>
              <a:t>TRUST Principles</a:t>
            </a:r>
            <a:r>
              <a:rPr lang="en-GB"/>
              <a:t>: </a:t>
            </a:r>
            <a:r>
              <a:rPr b="1" lang="en-GB"/>
              <a:t>T</a:t>
            </a:r>
            <a:r>
              <a:rPr lang="en-GB"/>
              <a:t>ransparency, </a:t>
            </a:r>
            <a:r>
              <a:rPr b="1" lang="en-GB"/>
              <a:t>R</a:t>
            </a:r>
            <a:r>
              <a:rPr lang="en-GB"/>
              <a:t>esponsibility, </a:t>
            </a:r>
            <a:r>
              <a:rPr b="1" lang="en-GB"/>
              <a:t>U</a:t>
            </a:r>
            <a:r>
              <a:rPr lang="en-GB"/>
              <a:t>ser focus, </a:t>
            </a:r>
            <a:r>
              <a:rPr b="1" lang="en-GB"/>
              <a:t>S</a:t>
            </a:r>
            <a:r>
              <a:rPr lang="en-GB"/>
              <a:t>ustainability and </a:t>
            </a:r>
            <a:r>
              <a:rPr b="1" lang="en-GB"/>
              <a:t>T</a:t>
            </a:r>
            <a:r>
              <a:rPr lang="en-GB"/>
              <a:t>echnology repository </a:t>
            </a:r>
            <a:endParaRPr/>
          </a:p>
          <a:p>
            <a:pPr indent="-228600" lvl="1" marL="685800" rtl="0" algn="l">
              <a:lnSpc>
                <a:spcPct val="90000"/>
              </a:lnSpc>
              <a:spcBef>
                <a:spcPts val="1100"/>
              </a:spcBef>
              <a:spcAft>
                <a:spcPts val="0"/>
              </a:spcAft>
              <a:buClr>
                <a:schemeClr val="dk1"/>
              </a:buClr>
              <a:buSzPts val="2400"/>
              <a:buChar char="•"/>
            </a:pPr>
            <a:r>
              <a:rPr b="1" lang="en-GB"/>
              <a:t>CARE Principles</a:t>
            </a:r>
            <a:r>
              <a:rPr lang="en-GB"/>
              <a:t>: </a:t>
            </a:r>
            <a:r>
              <a:rPr b="1" lang="en-GB"/>
              <a:t>C</a:t>
            </a:r>
            <a:r>
              <a:rPr lang="en-GB"/>
              <a:t>ollective </a:t>
            </a:r>
            <a:r>
              <a:rPr b="1" lang="en-GB"/>
              <a:t>B</a:t>
            </a:r>
            <a:r>
              <a:rPr lang="en-GB"/>
              <a:t>enefit, </a:t>
            </a:r>
            <a:r>
              <a:rPr b="1" lang="en-GB"/>
              <a:t>A</a:t>
            </a:r>
            <a:r>
              <a:rPr lang="en-GB"/>
              <a:t>uthority to Control, </a:t>
            </a:r>
            <a:r>
              <a:rPr b="1" lang="en-GB"/>
              <a:t>R</a:t>
            </a:r>
            <a:r>
              <a:rPr lang="en-GB"/>
              <a:t>esponsibility, </a:t>
            </a:r>
            <a:r>
              <a:rPr b="1" lang="en-GB"/>
              <a:t>E</a:t>
            </a:r>
            <a:r>
              <a:rPr lang="en-GB"/>
              <a:t>thics for indigenous data </a:t>
            </a:r>
            <a:endParaRPr/>
          </a:p>
          <a:p>
            <a:pPr indent="-228600" lvl="1" marL="685800" rtl="0" algn="l">
              <a:lnSpc>
                <a:spcPct val="90000"/>
              </a:lnSpc>
              <a:spcBef>
                <a:spcPts val="1100"/>
              </a:spcBef>
              <a:spcAft>
                <a:spcPts val="0"/>
              </a:spcAft>
              <a:buClr>
                <a:schemeClr val="dk1"/>
              </a:buClr>
              <a:buSzPts val="2400"/>
              <a:buChar char="•"/>
            </a:pPr>
            <a:r>
              <a:rPr b="1" lang="en-GB"/>
              <a:t>GEO Data Sharing and Data Management Principles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ce7dce3a2d_2_25"/>
          <p:cNvSpPr txBox="1"/>
          <p:nvPr>
            <p:ph type="title"/>
          </p:nvPr>
        </p:nvSpPr>
        <p:spPr>
          <a:xfrm>
            <a:off x="838199" y="861836"/>
            <a:ext cx="1128884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European Directives and Regulations: environmental data</a:t>
            </a:r>
            <a:endParaRPr/>
          </a:p>
        </p:txBody>
      </p:sp>
      <p:sp>
        <p:nvSpPr>
          <p:cNvPr id="196" name="Google Shape;196;g3ce7dce3a2d_2_25"/>
          <p:cNvSpPr txBox="1"/>
          <p:nvPr>
            <p:ph idx="1" type="body"/>
          </p:nvPr>
        </p:nvSpPr>
        <p:spPr>
          <a:xfrm>
            <a:off x="838200" y="2592133"/>
            <a:ext cx="10591800" cy="36489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GB"/>
              <a:t>INSPIRE Directive (2007/2/EC) </a:t>
            </a:r>
            <a:r>
              <a:rPr lang="en-GB"/>
              <a:t>aims to make environmental spatial data more accessible and interoperable across Europe</a:t>
            </a:r>
            <a:endParaRPr/>
          </a:p>
          <a:p>
            <a:pPr indent="-228600" lvl="0" marL="228600" rtl="0" algn="l">
              <a:lnSpc>
                <a:spcPct val="90000"/>
              </a:lnSpc>
              <a:spcBef>
                <a:spcPts val="2200"/>
              </a:spcBef>
              <a:spcAft>
                <a:spcPts val="0"/>
              </a:spcAft>
              <a:buClr>
                <a:schemeClr val="dk1"/>
              </a:buClr>
              <a:buSzPts val="2800"/>
              <a:buChar char="•"/>
            </a:pPr>
            <a:r>
              <a:rPr b="1" lang="en-GB"/>
              <a:t>Access to Environmental Information Directive (2003/4/EC) </a:t>
            </a:r>
            <a:r>
              <a:rPr lang="en-GB"/>
              <a:t>implementing Aarhus Convention (1998) granting public access to environmental information and fostering environmental democracy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ce7dce3a2d_2_31"/>
          <p:cNvSpPr txBox="1"/>
          <p:nvPr>
            <p:ph type="title"/>
          </p:nvPr>
        </p:nvSpPr>
        <p:spPr>
          <a:xfrm>
            <a:off x="838200" y="86183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European Directives and Regulations: relevant for environmental data</a:t>
            </a:r>
            <a:endParaRPr/>
          </a:p>
        </p:txBody>
      </p:sp>
      <p:sp>
        <p:nvSpPr>
          <p:cNvPr id="203" name="Google Shape;203;g3ce7dce3a2d_2_31"/>
          <p:cNvSpPr txBox="1"/>
          <p:nvPr>
            <p:ph idx="1" type="body"/>
          </p:nvPr>
        </p:nvSpPr>
        <p:spPr>
          <a:xfrm>
            <a:off x="838200" y="2187399"/>
            <a:ext cx="10591800" cy="364895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b="1" lang="en-GB" sz="2400"/>
              <a:t>Open Data Directive (2019/1024/EU): </a:t>
            </a:r>
            <a:r>
              <a:rPr lang="en-GB" sz="2400"/>
              <a:t>promotes availability pf public sector data for re-use</a:t>
            </a:r>
            <a:endParaRPr/>
          </a:p>
          <a:p>
            <a:pPr indent="-228600" lvl="0" marL="228600" rtl="0" algn="l">
              <a:lnSpc>
                <a:spcPct val="90000"/>
              </a:lnSpc>
              <a:spcBef>
                <a:spcPts val="1600"/>
              </a:spcBef>
              <a:spcAft>
                <a:spcPts val="0"/>
              </a:spcAft>
              <a:buClr>
                <a:schemeClr val="dk1"/>
              </a:buClr>
              <a:buSzPts val="2400"/>
              <a:buChar char="•"/>
            </a:pPr>
            <a:r>
              <a:rPr b="1" lang="en-GB" sz="2400"/>
              <a:t>Regulation (EU) 2022/868 (Data Governance Act): </a:t>
            </a:r>
            <a:r>
              <a:rPr lang="en-GB" sz="2400"/>
              <a:t>Establishes framework for data sharing and governance across European Union to facilitate re-use, promote research and innovation, and ensure responsible data stewardship</a:t>
            </a:r>
            <a:endParaRPr/>
          </a:p>
          <a:p>
            <a:pPr indent="-228600" lvl="0" marL="228600" rtl="0" algn="l">
              <a:lnSpc>
                <a:spcPct val="90000"/>
              </a:lnSpc>
              <a:spcBef>
                <a:spcPts val="1600"/>
              </a:spcBef>
              <a:spcAft>
                <a:spcPts val="0"/>
              </a:spcAft>
              <a:buClr>
                <a:schemeClr val="dk1"/>
              </a:buClr>
              <a:buSzPts val="2400"/>
              <a:buChar char="•"/>
            </a:pPr>
            <a:r>
              <a:rPr b="1" lang="en-GB" sz="2400"/>
              <a:t>Regulation (EU) 2023/2854 (Data Act): </a:t>
            </a:r>
            <a:r>
              <a:rPr lang="en-GB" sz="2400"/>
              <a:t>Fostering digital innovation on the EU, and facilitation data sharing and access</a:t>
            </a:r>
            <a:endParaRPr/>
          </a:p>
          <a:p>
            <a:pPr indent="-228600" lvl="0" marL="228600" rtl="0" algn="l">
              <a:lnSpc>
                <a:spcPct val="90000"/>
              </a:lnSpc>
              <a:spcBef>
                <a:spcPts val="1600"/>
              </a:spcBef>
              <a:spcAft>
                <a:spcPts val="0"/>
              </a:spcAft>
              <a:buClr>
                <a:schemeClr val="dk1"/>
              </a:buClr>
              <a:buSzPts val="2400"/>
              <a:buChar char="•"/>
            </a:pPr>
            <a:r>
              <a:rPr b="1" lang="en-GB" sz="2400"/>
              <a:t>Regulation (EU) 2023/138 (High-Value Datasets): </a:t>
            </a:r>
            <a:r>
              <a:rPr lang="en-GB" sz="2400"/>
              <a:t>defines set of high-value datasets ensuring free publication  and reusability to boost innovation and boost economic growth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ce7dce3a2d_2_37"/>
          <p:cNvSpPr txBox="1"/>
          <p:nvPr>
            <p:ph type="title"/>
          </p:nvPr>
        </p:nvSpPr>
        <p:spPr>
          <a:xfrm>
            <a:off x="838200" y="86183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European Directives and Regulations: other relevant legislation</a:t>
            </a:r>
            <a:endParaRPr/>
          </a:p>
        </p:txBody>
      </p:sp>
      <p:sp>
        <p:nvSpPr>
          <p:cNvPr id="210" name="Google Shape;210;g3ce7dce3a2d_2_37"/>
          <p:cNvSpPr txBox="1"/>
          <p:nvPr>
            <p:ph idx="1" type="body"/>
          </p:nvPr>
        </p:nvSpPr>
        <p:spPr>
          <a:xfrm>
            <a:off x="838200" y="2187399"/>
            <a:ext cx="11049000" cy="40560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b="1" lang="en-GB" sz="2400"/>
              <a:t>General Data Protection Regulation (GDPR - 2016/679): </a:t>
            </a:r>
            <a:r>
              <a:rPr lang="en-GB" sz="2400"/>
              <a:t>governs the processing of personal data</a:t>
            </a:r>
            <a:endParaRPr/>
          </a:p>
          <a:p>
            <a:pPr indent="-228600" lvl="0" marL="228600" rtl="0" algn="l">
              <a:lnSpc>
                <a:spcPct val="90000"/>
              </a:lnSpc>
              <a:spcBef>
                <a:spcPts val="1000"/>
              </a:spcBef>
              <a:spcAft>
                <a:spcPts val="0"/>
              </a:spcAft>
              <a:buClr>
                <a:schemeClr val="dk1"/>
              </a:buClr>
              <a:buSzPts val="2400"/>
              <a:buChar char="•"/>
            </a:pPr>
            <a:r>
              <a:rPr b="1" lang="en-GB" sz="2400"/>
              <a:t>Regulation (EU) 2024/903 (Interoperable Europe Act): </a:t>
            </a:r>
            <a:r>
              <a:rPr lang="en-GB" sz="2400"/>
              <a:t>establishes measures to enhance cross-border interoperability of digital public services  across EU. </a:t>
            </a:r>
            <a:endParaRPr/>
          </a:p>
          <a:p>
            <a:pPr indent="-228600" lvl="0" marL="228600" rtl="0" algn="l">
              <a:lnSpc>
                <a:spcPct val="90000"/>
              </a:lnSpc>
              <a:spcBef>
                <a:spcPts val="1000"/>
              </a:spcBef>
              <a:spcAft>
                <a:spcPts val="0"/>
              </a:spcAft>
              <a:buClr>
                <a:schemeClr val="dk1"/>
              </a:buClr>
              <a:buSzPts val="2400"/>
              <a:buChar char="•"/>
            </a:pPr>
            <a:r>
              <a:rPr b="1" lang="en-GB" sz="2400"/>
              <a:t>Regulation (EU) 2024/1689 (Artificial Intelligence Act or AI Act): </a:t>
            </a:r>
            <a:r>
              <a:rPr lang="en-GB" sz="2400"/>
              <a:t>defines harmonised rules on artificial intelligence (AI)</a:t>
            </a:r>
            <a:endParaRPr/>
          </a:p>
          <a:p>
            <a:pPr indent="-228600" lvl="0" marL="228600" rtl="0" algn="l">
              <a:lnSpc>
                <a:spcPct val="90000"/>
              </a:lnSpc>
              <a:spcBef>
                <a:spcPts val="1000"/>
              </a:spcBef>
              <a:spcAft>
                <a:spcPts val="0"/>
              </a:spcAft>
              <a:buClr>
                <a:schemeClr val="dk1"/>
              </a:buClr>
              <a:buSzPts val="2400"/>
              <a:buChar char="•"/>
            </a:pPr>
            <a:r>
              <a:rPr b="1" lang="en-GB" sz="2400"/>
              <a:t>Database Directive (96/9/EC): </a:t>
            </a:r>
            <a:r>
              <a:rPr lang="en-GB" sz="2400"/>
              <a:t>provides legal protection for databases through copyright and </a:t>
            </a:r>
            <a:r>
              <a:rPr i="1" lang="en-GB" sz="2400"/>
              <a:t>sui generis </a:t>
            </a:r>
            <a:r>
              <a:rPr lang="en-GB" sz="2400"/>
              <a:t>(unique) rights. </a:t>
            </a:r>
            <a:endParaRPr/>
          </a:p>
          <a:p>
            <a:pPr indent="-228600" lvl="0" marL="228600" rtl="0" algn="l">
              <a:lnSpc>
                <a:spcPct val="90000"/>
              </a:lnSpc>
              <a:spcBef>
                <a:spcPts val="1000"/>
              </a:spcBef>
              <a:spcAft>
                <a:spcPts val="0"/>
              </a:spcAft>
              <a:buClr>
                <a:schemeClr val="dk1"/>
              </a:buClr>
              <a:buSzPts val="2400"/>
              <a:buChar char="•"/>
            </a:pPr>
            <a:r>
              <a:rPr b="1" lang="en-GB" sz="2400"/>
              <a:t>Software Directive (2009/24/EC): </a:t>
            </a:r>
            <a:r>
              <a:rPr lang="en-GB" sz="2400"/>
              <a:t>legal protection for computer programs, ensure software is protected under EU copyright law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ce7dce3a2d_2_43"/>
          <p:cNvSpPr txBox="1"/>
          <p:nvPr>
            <p:ph type="title"/>
          </p:nvPr>
        </p:nvSpPr>
        <p:spPr>
          <a:xfrm>
            <a:off x="838200" y="86183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EPOS Data Policy: other relevant initiatives and regulatory frameworks</a:t>
            </a:r>
            <a:endParaRPr/>
          </a:p>
        </p:txBody>
      </p:sp>
      <p:sp>
        <p:nvSpPr>
          <p:cNvPr id="217" name="Google Shape;217;g3ce7dce3a2d_2_43"/>
          <p:cNvSpPr txBox="1"/>
          <p:nvPr>
            <p:ph idx="1" type="body"/>
          </p:nvPr>
        </p:nvSpPr>
        <p:spPr>
          <a:xfrm>
            <a:off x="838200" y="2376022"/>
            <a:ext cx="10515600" cy="36489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Recognises relevant international initiatives e.g GEO, COPERNICUS </a:t>
            </a:r>
            <a:endParaRPr/>
          </a:p>
          <a:p>
            <a:pPr indent="-228600" lvl="0" marL="228600" rtl="0" algn="l">
              <a:lnSpc>
                <a:spcPct val="90000"/>
              </a:lnSpc>
              <a:spcBef>
                <a:spcPts val="1000"/>
              </a:spcBef>
              <a:spcAft>
                <a:spcPts val="0"/>
              </a:spcAft>
              <a:buClr>
                <a:schemeClr val="dk1"/>
              </a:buClr>
              <a:buSzPts val="2800"/>
              <a:buChar char="•"/>
            </a:pPr>
            <a:r>
              <a:rPr lang="en-GB"/>
              <a:t>References national policies and legislation where appropriate</a:t>
            </a:r>
            <a:endParaRPr/>
          </a:p>
          <a:p>
            <a:pPr indent="-228600" lvl="0" marL="228600" rtl="0" algn="l">
              <a:lnSpc>
                <a:spcPct val="90000"/>
              </a:lnSpc>
              <a:spcBef>
                <a:spcPts val="1000"/>
              </a:spcBef>
              <a:spcAft>
                <a:spcPts val="0"/>
              </a:spcAft>
              <a:buClr>
                <a:schemeClr val="dk1"/>
              </a:buClr>
              <a:buSzPts val="2800"/>
              <a:buChar char="•"/>
            </a:pPr>
            <a:r>
              <a:rPr lang="en-GB"/>
              <a:t>Focuses on open and free exchange of data, metadata and derived products (with only minimal costs in exceptional cases for cost recovery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cb94f9915b_2_12"/>
          <p:cNvSpPr txBox="1"/>
          <p:nvPr>
            <p:ph type="title"/>
          </p:nvPr>
        </p:nvSpPr>
        <p:spPr>
          <a:xfrm>
            <a:off x="914975" y="1847043"/>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The EPOS Data Lifecycle</a:t>
            </a:r>
            <a:endParaRPr b="1"/>
          </a:p>
        </p:txBody>
      </p:sp>
      <p:sp>
        <p:nvSpPr>
          <p:cNvPr id="223" name="Google Shape;223;g3cb94f9915b_2_12"/>
          <p:cNvSpPr/>
          <p:nvPr/>
        </p:nvSpPr>
        <p:spPr>
          <a:xfrm>
            <a:off x="4376500" y="3504405"/>
            <a:ext cx="3760500" cy="297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Calibri"/>
                <a:ea typeface="Calibri"/>
                <a:cs typeface="Calibri"/>
                <a:sym typeface="Calibri"/>
              </a:rPr>
              <a:t>Rossana Paciello</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ce16d72c44_1_0"/>
          <p:cNvSpPr txBox="1"/>
          <p:nvPr/>
        </p:nvSpPr>
        <p:spPr>
          <a:xfrm>
            <a:off x="478164" y="559477"/>
            <a:ext cx="11331000" cy="9321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A3960"/>
              </a:buClr>
              <a:buSzPts val="4000"/>
              <a:buFont typeface="Calibri"/>
              <a:buNone/>
            </a:pPr>
            <a:r>
              <a:rPr b="1" i="0" lang="en-GB" sz="4000" u="none" cap="none" strike="noStrike">
                <a:solidFill>
                  <a:srgbClr val="2A3960"/>
                </a:solidFill>
                <a:latin typeface="Calibri"/>
                <a:ea typeface="Calibri"/>
                <a:cs typeface="Calibri"/>
                <a:sym typeface="Calibri"/>
              </a:rPr>
              <a:t>Why the EPOS Data Lifecycle </a:t>
            </a:r>
            <a:br>
              <a:rPr b="1" i="0" lang="en-GB" sz="4000" u="none" cap="none" strike="noStrike">
                <a:solidFill>
                  <a:srgbClr val="2A3960"/>
                </a:solidFill>
                <a:latin typeface="Calibri"/>
                <a:ea typeface="Calibri"/>
                <a:cs typeface="Calibri"/>
                <a:sym typeface="Calibri"/>
              </a:rPr>
            </a:br>
            <a:r>
              <a:rPr b="1" i="0" lang="en-GB" sz="4000" u="none" cap="none" strike="noStrike">
                <a:solidFill>
                  <a:srgbClr val="2A3960"/>
                </a:solidFill>
                <a:latin typeface="Calibri"/>
                <a:ea typeface="Calibri"/>
                <a:cs typeface="Calibri"/>
                <a:sym typeface="Calibri"/>
              </a:rPr>
              <a:t>is included in the Data Policy</a:t>
            </a:r>
            <a:endParaRPr b="0" i="0" sz="1400" u="none" cap="none" strike="noStrike">
              <a:solidFill>
                <a:srgbClr val="000000"/>
              </a:solidFill>
              <a:latin typeface="Arial"/>
              <a:ea typeface="Arial"/>
              <a:cs typeface="Arial"/>
              <a:sym typeface="Arial"/>
            </a:endParaRPr>
          </a:p>
        </p:txBody>
      </p:sp>
      <p:sp>
        <p:nvSpPr>
          <p:cNvPr id="229" name="Google Shape;229;g3ce16d72c44_1_0"/>
          <p:cNvSpPr txBox="1"/>
          <p:nvPr>
            <p:ph idx="1" type="body"/>
          </p:nvPr>
        </p:nvSpPr>
        <p:spPr>
          <a:xfrm>
            <a:off x="838200" y="1976914"/>
            <a:ext cx="6981900" cy="4069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Describe how </a:t>
            </a:r>
            <a:r>
              <a:rPr b="1" lang="en-GB"/>
              <a:t>EPOS works in a federated setting</a:t>
            </a:r>
            <a:r>
              <a:rPr lang="en-GB"/>
              <a:t>: data stay with providers; access is through web services.</a:t>
            </a:r>
            <a:endParaRPr/>
          </a:p>
          <a:p>
            <a:pPr indent="-228600" lvl="0" marL="228600" rtl="0" algn="l">
              <a:lnSpc>
                <a:spcPct val="90000"/>
              </a:lnSpc>
              <a:spcBef>
                <a:spcPts val="1000"/>
              </a:spcBef>
              <a:spcAft>
                <a:spcPts val="0"/>
              </a:spcAft>
              <a:buClr>
                <a:schemeClr val="dk1"/>
              </a:buClr>
              <a:buSzPts val="2800"/>
              <a:buChar char="•"/>
            </a:pPr>
            <a:r>
              <a:rPr lang="en-GB"/>
              <a:t>Clarify </a:t>
            </a:r>
            <a:r>
              <a:rPr b="1" lang="en-GB"/>
              <a:t>roles and responsibilities </a:t>
            </a:r>
            <a:r>
              <a:rPr lang="en-GB"/>
              <a:t>across EPOS actors.</a:t>
            </a:r>
            <a:endParaRPr/>
          </a:p>
          <a:p>
            <a:pPr indent="-228600" lvl="0" marL="228600" rtl="0" algn="l">
              <a:lnSpc>
                <a:spcPct val="90000"/>
              </a:lnSpc>
              <a:spcBef>
                <a:spcPts val="1000"/>
              </a:spcBef>
              <a:spcAft>
                <a:spcPts val="0"/>
              </a:spcAft>
              <a:buClr>
                <a:schemeClr val="dk1"/>
              </a:buClr>
              <a:buSzPts val="2800"/>
              <a:buChar char="•"/>
            </a:pPr>
            <a:r>
              <a:rPr lang="en-GB"/>
              <a:t>Provide a </a:t>
            </a:r>
            <a:r>
              <a:rPr b="1" lang="en-GB"/>
              <a:t>common reference </a:t>
            </a:r>
            <a:r>
              <a:rPr lang="en-GB"/>
              <a:t>to ensure consistent management and use of data. </a:t>
            </a:r>
            <a:endParaRPr/>
          </a:p>
        </p:txBody>
      </p:sp>
      <p:pic>
        <p:nvPicPr>
          <p:cNvPr descr="Immagine che contiene testo, schermata, cerchio, Carattere&#10;&#10;Il contenuto generato dall'IA potrebbe non essere corretto." id="230" name="Google Shape;230;g3ce16d72c44_1_0"/>
          <p:cNvPicPr preferRelativeResize="0"/>
          <p:nvPr/>
        </p:nvPicPr>
        <p:blipFill rotWithShape="1">
          <a:blip r:embed="rId3">
            <a:alphaModFix/>
          </a:blip>
          <a:srcRect b="0" l="0" r="0" t="0"/>
          <a:stretch/>
        </p:blipFill>
        <p:spPr>
          <a:xfrm>
            <a:off x="7965900" y="1701880"/>
            <a:ext cx="3981848" cy="3981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ce16d72c44_1_11"/>
          <p:cNvSpPr/>
          <p:nvPr/>
        </p:nvSpPr>
        <p:spPr>
          <a:xfrm>
            <a:off x="313801" y="1378168"/>
            <a:ext cx="11542626" cy="811718"/>
          </a:xfrm>
          <a:custGeom>
            <a:rect b="b" l="l" r="r" t="t"/>
            <a:pathLst>
              <a:path extrusionOk="0" h="811718" w="11542626">
                <a:moveTo>
                  <a:pt x="121758" y="0"/>
                </a:moveTo>
                <a:lnTo>
                  <a:pt x="11420868" y="0"/>
                </a:lnTo>
                <a:cubicBezTo>
                  <a:pt x="11488113" y="0"/>
                  <a:pt x="11542626" y="54513"/>
                  <a:pt x="11542626" y="121758"/>
                </a:cubicBezTo>
                <a:lnTo>
                  <a:pt x="11542626" y="689960"/>
                </a:lnTo>
                <a:cubicBezTo>
                  <a:pt x="11542626" y="757205"/>
                  <a:pt x="11488113" y="811718"/>
                  <a:pt x="11420868" y="811718"/>
                </a:cubicBezTo>
                <a:lnTo>
                  <a:pt x="121758" y="811718"/>
                </a:lnTo>
                <a:cubicBezTo>
                  <a:pt x="54513" y="811718"/>
                  <a:pt x="0" y="757205"/>
                  <a:pt x="0" y="689960"/>
                </a:cubicBezTo>
                <a:lnTo>
                  <a:pt x="0" y="121758"/>
                </a:lnTo>
                <a:cubicBezTo>
                  <a:pt x="0" y="54558"/>
                  <a:pt x="54558" y="0"/>
                  <a:pt x="121758" y="0"/>
                </a:cubicBezTo>
                <a:close/>
              </a:path>
            </a:pathLst>
          </a:custGeom>
          <a:solidFill>
            <a:srgbClr val="ECF0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g3ce16d72c44_1_11"/>
          <p:cNvSpPr/>
          <p:nvPr/>
        </p:nvSpPr>
        <p:spPr>
          <a:xfrm>
            <a:off x="435559" y="1499926"/>
            <a:ext cx="568202" cy="568202"/>
          </a:xfrm>
          <a:custGeom>
            <a:rect b="b" l="l" r="r" t="t"/>
            <a:pathLst>
              <a:path extrusionOk="0" h="568202" w="568202">
                <a:moveTo>
                  <a:pt x="121760" y="0"/>
                </a:moveTo>
                <a:lnTo>
                  <a:pt x="446442" y="0"/>
                </a:lnTo>
                <a:cubicBezTo>
                  <a:pt x="513689" y="0"/>
                  <a:pt x="568202" y="54514"/>
                  <a:pt x="568202" y="121760"/>
                </a:cubicBezTo>
                <a:lnTo>
                  <a:pt x="568202" y="446442"/>
                </a:lnTo>
                <a:cubicBezTo>
                  <a:pt x="568202" y="513689"/>
                  <a:pt x="513689" y="568202"/>
                  <a:pt x="446442" y="568202"/>
                </a:cubicBezTo>
                <a:lnTo>
                  <a:pt x="121760" y="568202"/>
                </a:lnTo>
                <a:cubicBezTo>
                  <a:pt x="54514" y="568202"/>
                  <a:pt x="0" y="513689"/>
                  <a:pt x="0" y="446442"/>
                </a:cubicBezTo>
                <a:lnTo>
                  <a:pt x="0" y="121760"/>
                </a:lnTo>
                <a:cubicBezTo>
                  <a:pt x="0" y="54559"/>
                  <a:pt x="54559" y="0"/>
                  <a:pt x="121760" y="0"/>
                </a:cubicBezTo>
                <a:close/>
              </a:path>
            </a:pathLst>
          </a:custGeom>
          <a:solidFill>
            <a:srgbClr val="FFFFF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g3ce16d72c44_1_11"/>
          <p:cNvSpPr/>
          <p:nvPr/>
        </p:nvSpPr>
        <p:spPr>
          <a:xfrm>
            <a:off x="574439" y="1621683"/>
            <a:ext cx="413976" cy="324687"/>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000000"/>
              </a:buClr>
              <a:buSzPts val="2400"/>
              <a:buFont typeface="Arial"/>
              <a:buNone/>
            </a:pPr>
            <a:r>
              <a:rPr b="1" i="0" lang="en-GB" sz="2400" u="none" cap="none" strike="noStrike">
                <a:solidFill>
                  <a:srgbClr val="623337"/>
                </a:solidFill>
                <a:latin typeface="Calibri"/>
                <a:ea typeface="Calibri"/>
                <a:cs typeface="Calibri"/>
                <a:sym typeface="Calibri"/>
              </a:rPr>
              <a:t>L0</a:t>
            </a:r>
            <a:endParaRPr b="1" i="0" sz="2400" u="none" cap="none" strike="noStrike">
              <a:solidFill>
                <a:srgbClr val="623337"/>
              </a:solidFill>
              <a:latin typeface="Calibri"/>
              <a:ea typeface="Calibri"/>
              <a:cs typeface="Calibri"/>
              <a:sym typeface="Calibri"/>
            </a:endParaRPr>
          </a:p>
        </p:txBody>
      </p:sp>
      <p:sp>
        <p:nvSpPr>
          <p:cNvPr id="238" name="Google Shape;238;g3ce16d72c44_1_11"/>
          <p:cNvSpPr/>
          <p:nvPr/>
        </p:nvSpPr>
        <p:spPr>
          <a:xfrm>
            <a:off x="1125519" y="1560804"/>
            <a:ext cx="9829901" cy="243515"/>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2400"/>
              <a:buFont typeface="Arial"/>
              <a:buNone/>
            </a:pPr>
            <a:r>
              <a:rPr b="1" i="0" lang="en-GB" sz="2400" u="none" cap="none" strike="noStrike">
                <a:solidFill>
                  <a:srgbClr val="623337"/>
                </a:solidFill>
                <a:latin typeface="Calibri"/>
                <a:ea typeface="Calibri"/>
                <a:cs typeface="Calibri"/>
                <a:sym typeface="Calibri"/>
              </a:rPr>
              <a:t>Raw Data</a:t>
            </a:r>
            <a:endParaRPr b="1" i="0" sz="3200" u="none" cap="none" strike="noStrike">
              <a:solidFill>
                <a:srgbClr val="623337"/>
              </a:solidFill>
              <a:latin typeface="Calibri"/>
              <a:ea typeface="Calibri"/>
              <a:cs typeface="Calibri"/>
              <a:sym typeface="Calibri"/>
            </a:endParaRPr>
          </a:p>
        </p:txBody>
      </p:sp>
      <p:sp>
        <p:nvSpPr>
          <p:cNvPr id="239" name="Google Shape;239;g3ce16d72c44_1_11"/>
          <p:cNvSpPr/>
          <p:nvPr/>
        </p:nvSpPr>
        <p:spPr>
          <a:xfrm>
            <a:off x="1125519" y="1869120"/>
            <a:ext cx="9819755" cy="202929"/>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623337"/>
                </a:solidFill>
                <a:latin typeface="Calibri"/>
                <a:ea typeface="Calibri"/>
                <a:cs typeface="Calibri"/>
                <a:sym typeface="Calibri"/>
              </a:rPr>
              <a:t>Instrument data as collected from a data source, without any processing</a:t>
            </a:r>
            <a:endParaRPr b="1" i="0" sz="2800" u="none" cap="none" strike="noStrike">
              <a:solidFill>
                <a:srgbClr val="623337"/>
              </a:solidFill>
              <a:latin typeface="Calibri"/>
              <a:ea typeface="Calibri"/>
              <a:cs typeface="Calibri"/>
              <a:sym typeface="Calibri"/>
            </a:endParaRPr>
          </a:p>
        </p:txBody>
      </p:sp>
      <p:sp>
        <p:nvSpPr>
          <p:cNvPr id="240" name="Google Shape;240;g3ce16d72c44_1_11"/>
          <p:cNvSpPr/>
          <p:nvPr/>
        </p:nvSpPr>
        <p:spPr>
          <a:xfrm>
            <a:off x="10559671" y="1560804"/>
            <a:ext cx="1178169" cy="22335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623337"/>
                </a:solidFill>
                <a:latin typeface="Calibri"/>
                <a:ea typeface="Calibri"/>
                <a:cs typeface="Calibri"/>
                <a:sym typeface="Calibri"/>
              </a:rPr>
              <a:t>Seismograms</a:t>
            </a:r>
            <a:endParaRPr b="1" i="0" sz="3600" u="none" cap="none" strike="noStrike">
              <a:solidFill>
                <a:srgbClr val="623337"/>
              </a:solidFill>
              <a:latin typeface="Calibri"/>
              <a:ea typeface="Calibri"/>
              <a:cs typeface="Calibri"/>
              <a:sym typeface="Calibri"/>
            </a:endParaRPr>
          </a:p>
        </p:txBody>
      </p:sp>
      <p:sp>
        <p:nvSpPr>
          <p:cNvPr id="241" name="Google Shape;241;g3ce16d72c44_1_11"/>
          <p:cNvSpPr/>
          <p:nvPr/>
        </p:nvSpPr>
        <p:spPr>
          <a:xfrm>
            <a:off x="10559671" y="1769320"/>
            <a:ext cx="1178169" cy="22335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623337"/>
                </a:solidFill>
                <a:latin typeface="Calibri"/>
                <a:ea typeface="Calibri"/>
                <a:cs typeface="Calibri"/>
                <a:sym typeface="Calibri"/>
              </a:rPr>
              <a:t>Time series</a:t>
            </a:r>
            <a:endParaRPr b="1" i="0" sz="3600" u="none" cap="none" strike="noStrike">
              <a:solidFill>
                <a:srgbClr val="623337"/>
              </a:solidFill>
              <a:latin typeface="Calibri"/>
              <a:ea typeface="Calibri"/>
              <a:cs typeface="Calibri"/>
              <a:sym typeface="Calibri"/>
            </a:endParaRPr>
          </a:p>
        </p:txBody>
      </p:sp>
      <p:sp>
        <p:nvSpPr>
          <p:cNvPr id="242" name="Google Shape;242;g3ce16d72c44_1_11"/>
          <p:cNvSpPr/>
          <p:nvPr/>
        </p:nvSpPr>
        <p:spPr>
          <a:xfrm>
            <a:off x="313801" y="2271057"/>
            <a:ext cx="11542626" cy="811718"/>
          </a:xfrm>
          <a:custGeom>
            <a:rect b="b" l="l" r="r" t="t"/>
            <a:pathLst>
              <a:path extrusionOk="0" h="811718" w="11542626">
                <a:moveTo>
                  <a:pt x="121758" y="0"/>
                </a:moveTo>
                <a:lnTo>
                  <a:pt x="11420868" y="0"/>
                </a:lnTo>
                <a:cubicBezTo>
                  <a:pt x="11488113" y="0"/>
                  <a:pt x="11542626" y="54513"/>
                  <a:pt x="11542626" y="121758"/>
                </a:cubicBezTo>
                <a:lnTo>
                  <a:pt x="11542626" y="689960"/>
                </a:lnTo>
                <a:cubicBezTo>
                  <a:pt x="11542626" y="757205"/>
                  <a:pt x="11488113" y="811718"/>
                  <a:pt x="11420868" y="811718"/>
                </a:cubicBezTo>
                <a:lnTo>
                  <a:pt x="121758" y="811718"/>
                </a:lnTo>
                <a:cubicBezTo>
                  <a:pt x="54513" y="811718"/>
                  <a:pt x="0" y="757205"/>
                  <a:pt x="0" y="689960"/>
                </a:cubicBezTo>
                <a:lnTo>
                  <a:pt x="0" y="121758"/>
                </a:lnTo>
                <a:cubicBezTo>
                  <a:pt x="0" y="54558"/>
                  <a:pt x="54558" y="0"/>
                  <a:pt x="121758" y="0"/>
                </a:cubicBezTo>
                <a:close/>
              </a:path>
            </a:pathLst>
          </a:custGeom>
          <a:solidFill>
            <a:srgbClr val="ECF0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 name="Google Shape;243;g3ce16d72c44_1_11"/>
          <p:cNvSpPr/>
          <p:nvPr/>
        </p:nvSpPr>
        <p:spPr>
          <a:xfrm>
            <a:off x="435559" y="2392815"/>
            <a:ext cx="568202" cy="568202"/>
          </a:xfrm>
          <a:custGeom>
            <a:rect b="b" l="l" r="r" t="t"/>
            <a:pathLst>
              <a:path extrusionOk="0" h="568202" w="568202">
                <a:moveTo>
                  <a:pt x="121760" y="0"/>
                </a:moveTo>
                <a:lnTo>
                  <a:pt x="446442" y="0"/>
                </a:lnTo>
                <a:cubicBezTo>
                  <a:pt x="513689" y="0"/>
                  <a:pt x="568202" y="54514"/>
                  <a:pt x="568202" y="121760"/>
                </a:cubicBezTo>
                <a:lnTo>
                  <a:pt x="568202" y="446442"/>
                </a:lnTo>
                <a:cubicBezTo>
                  <a:pt x="568202" y="513689"/>
                  <a:pt x="513689" y="568202"/>
                  <a:pt x="446442" y="568202"/>
                </a:cubicBezTo>
                <a:lnTo>
                  <a:pt x="121760" y="568202"/>
                </a:lnTo>
                <a:cubicBezTo>
                  <a:pt x="54514" y="568202"/>
                  <a:pt x="0" y="513689"/>
                  <a:pt x="0" y="446442"/>
                </a:cubicBezTo>
                <a:lnTo>
                  <a:pt x="0" y="121760"/>
                </a:lnTo>
                <a:cubicBezTo>
                  <a:pt x="0" y="54559"/>
                  <a:pt x="54559" y="0"/>
                  <a:pt x="121760" y="0"/>
                </a:cubicBezTo>
                <a:close/>
              </a:path>
            </a:pathLst>
          </a:custGeom>
          <a:solidFill>
            <a:srgbClr val="FFFFF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g3ce16d72c44_1_11"/>
          <p:cNvSpPr/>
          <p:nvPr/>
        </p:nvSpPr>
        <p:spPr>
          <a:xfrm>
            <a:off x="603483" y="2514573"/>
            <a:ext cx="357156" cy="324687"/>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000000"/>
              </a:buClr>
              <a:buSzPts val="2400"/>
              <a:buFont typeface="Arial"/>
              <a:buNone/>
            </a:pPr>
            <a:r>
              <a:rPr b="1" i="0" lang="en-GB" sz="2400" u="none" cap="none" strike="noStrike">
                <a:solidFill>
                  <a:srgbClr val="002060"/>
                </a:solidFill>
                <a:latin typeface="Calibri"/>
                <a:ea typeface="Calibri"/>
                <a:cs typeface="Calibri"/>
                <a:sym typeface="Calibri"/>
              </a:rPr>
              <a:t>L1</a:t>
            </a:r>
            <a:endParaRPr b="1" i="0" sz="2400" u="none" cap="none" strike="noStrike">
              <a:solidFill>
                <a:srgbClr val="002060"/>
              </a:solidFill>
              <a:latin typeface="Calibri"/>
              <a:ea typeface="Calibri"/>
              <a:cs typeface="Calibri"/>
              <a:sym typeface="Calibri"/>
            </a:endParaRPr>
          </a:p>
        </p:txBody>
      </p:sp>
      <p:sp>
        <p:nvSpPr>
          <p:cNvPr id="245" name="Google Shape;245;g3ce16d72c44_1_11"/>
          <p:cNvSpPr/>
          <p:nvPr/>
        </p:nvSpPr>
        <p:spPr>
          <a:xfrm>
            <a:off x="1125519" y="2453694"/>
            <a:ext cx="9448394" cy="243515"/>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2400"/>
              <a:buFont typeface="Arial"/>
              <a:buNone/>
            </a:pPr>
            <a:r>
              <a:rPr b="1" i="0" lang="en-GB" sz="2400" u="none" cap="none" strike="noStrike">
                <a:solidFill>
                  <a:srgbClr val="002060"/>
                </a:solidFill>
                <a:latin typeface="Calibri"/>
                <a:ea typeface="Calibri"/>
                <a:cs typeface="Calibri"/>
                <a:sym typeface="Calibri"/>
              </a:rPr>
              <a:t>Automated Products</a:t>
            </a:r>
            <a:endParaRPr b="1" i="0" sz="3200" u="none" cap="none" strike="noStrike">
              <a:solidFill>
                <a:srgbClr val="002060"/>
              </a:solidFill>
              <a:latin typeface="Calibri"/>
              <a:ea typeface="Calibri"/>
              <a:cs typeface="Calibri"/>
              <a:sym typeface="Calibri"/>
            </a:endParaRPr>
          </a:p>
        </p:txBody>
      </p:sp>
      <p:sp>
        <p:nvSpPr>
          <p:cNvPr id="246" name="Google Shape;246;g3ce16d72c44_1_11"/>
          <p:cNvSpPr/>
          <p:nvPr/>
        </p:nvSpPr>
        <p:spPr>
          <a:xfrm>
            <a:off x="1125519" y="2762009"/>
            <a:ext cx="9438248" cy="202929"/>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002060"/>
                </a:solidFill>
                <a:latin typeface="Calibri"/>
                <a:ea typeface="Calibri"/>
                <a:cs typeface="Calibri"/>
                <a:sym typeface="Calibri"/>
              </a:rPr>
              <a:t>Level 0 data processed and organized. Formats are domain standards.</a:t>
            </a:r>
            <a:endParaRPr b="1" i="0" sz="2800" u="none" cap="none" strike="noStrike">
              <a:solidFill>
                <a:srgbClr val="002060"/>
              </a:solidFill>
              <a:latin typeface="Calibri"/>
              <a:ea typeface="Calibri"/>
              <a:cs typeface="Calibri"/>
              <a:sym typeface="Calibri"/>
            </a:endParaRPr>
          </a:p>
        </p:txBody>
      </p:sp>
      <p:sp>
        <p:nvSpPr>
          <p:cNvPr id="247" name="Google Shape;247;g3ce16d72c44_1_11"/>
          <p:cNvSpPr/>
          <p:nvPr/>
        </p:nvSpPr>
        <p:spPr>
          <a:xfrm>
            <a:off x="9654363" y="2453693"/>
            <a:ext cx="2079799" cy="235461"/>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002060"/>
                </a:solidFill>
                <a:latin typeface="Calibri"/>
                <a:ea typeface="Calibri"/>
                <a:cs typeface="Calibri"/>
                <a:sym typeface="Calibri"/>
              </a:rPr>
              <a:t>Earthquake locations</a:t>
            </a:r>
            <a:endParaRPr b="1" i="0" sz="3600" u="none" cap="none" strike="noStrike">
              <a:solidFill>
                <a:srgbClr val="002060"/>
              </a:solidFill>
              <a:latin typeface="Calibri"/>
              <a:ea typeface="Calibri"/>
              <a:cs typeface="Calibri"/>
              <a:sym typeface="Calibri"/>
            </a:endParaRPr>
          </a:p>
        </p:txBody>
      </p:sp>
      <p:sp>
        <p:nvSpPr>
          <p:cNvPr id="248" name="Google Shape;248;g3ce16d72c44_1_11"/>
          <p:cNvSpPr/>
          <p:nvPr/>
        </p:nvSpPr>
        <p:spPr>
          <a:xfrm>
            <a:off x="9993821" y="2751389"/>
            <a:ext cx="1740300" cy="22350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002060"/>
                </a:solidFill>
                <a:latin typeface="Calibri"/>
                <a:ea typeface="Calibri"/>
                <a:cs typeface="Calibri"/>
                <a:sym typeface="Calibri"/>
              </a:rPr>
              <a:t>Magnitudes</a:t>
            </a:r>
            <a:endParaRPr b="1" i="0" sz="3600" u="none" cap="none" strike="noStrike">
              <a:solidFill>
                <a:srgbClr val="002060"/>
              </a:solidFill>
              <a:latin typeface="Calibri"/>
              <a:ea typeface="Calibri"/>
              <a:cs typeface="Calibri"/>
              <a:sym typeface="Calibri"/>
            </a:endParaRPr>
          </a:p>
        </p:txBody>
      </p:sp>
      <p:sp>
        <p:nvSpPr>
          <p:cNvPr id="249" name="Google Shape;249;g3ce16d72c44_1_11"/>
          <p:cNvSpPr/>
          <p:nvPr/>
        </p:nvSpPr>
        <p:spPr>
          <a:xfrm>
            <a:off x="313801" y="3163947"/>
            <a:ext cx="11542626" cy="811718"/>
          </a:xfrm>
          <a:custGeom>
            <a:rect b="b" l="l" r="r" t="t"/>
            <a:pathLst>
              <a:path extrusionOk="0" h="811718" w="11542626">
                <a:moveTo>
                  <a:pt x="121758" y="0"/>
                </a:moveTo>
                <a:lnTo>
                  <a:pt x="11420868" y="0"/>
                </a:lnTo>
                <a:cubicBezTo>
                  <a:pt x="11488113" y="0"/>
                  <a:pt x="11542626" y="54513"/>
                  <a:pt x="11542626" y="121758"/>
                </a:cubicBezTo>
                <a:lnTo>
                  <a:pt x="11542626" y="689960"/>
                </a:lnTo>
                <a:cubicBezTo>
                  <a:pt x="11542626" y="757205"/>
                  <a:pt x="11488113" y="811718"/>
                  <a:pt x="11420868" y="811718"/>
                </a:cubicBezTo>
                <a:lnTo>
                  <a:pt x="121758" y="811718"/>
                </a:lnTo>
                <a:cubicBezTo>
                  <a:pt x="54513" y="811718"/>
                  <a:pt x="0" y="757205"/>
                  <a:pt x="0" y="689960"/>
                </a:cubicBezTo>
                <a:lnTo>
                  <a:pt x="0" y="121758"/>
                </a:lnTo>
                <a:cubicBezTo>
                  <a:pt x="0" y="54558"/>
                  <a:pt x="54558" y="0"/>
                  <a:pt x="121758" y="0"/>
                </a:cubicBezTo>
                <a:close/>
              </a:path>
            </a:pathLst>
          </a:custGeom>
          <a:solidFill>
            <a:srgbClr val="ECF0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g3ce16d72c44_1_11"/>
          <p:cNvSpPr/>
          <p:nvPr/>
        </p:nvSpPr>
        <p:spPr>
          <a:xfrm>
            <a:off x="435559" y="3285705"/>
            <a:ext cx="568202" cy="568202"/>
          </a:xfrm>
          <a:custGeom>
            <a:rect b="b" l="l" r="r" t="t"/>
            <a:pathLst>
              <a:path extrusionOk="0" h="568202" w="568202">
                <a:moveTo>
                  <a:pt x="121760" y="0"/>
                </a:moveTo>
                <a:lnTo>
                  <a:pt x="446442" y="0"/>
                </a:lnTo>
                <a:cubicBezTo>
                  <a:pt x="513689" y="0"/>
                  <a:pt x="568202" y="54514"/>
                  <a:pt x="568202" y="121760"/>
                </a:cubicBezTo>
                <a:lnTo>
                  <a:pt x="568202" y="446442"/>
                </a:lnTo>
                <a:cubicBezTo>
                  <a:pt x="568202" y="513689"/>
                  <a:pt x="513689" y="568202"/>
                  <a:pt x="446442" y="568202"/>
                </a:cubicBezTo>
                <a:lnTo>
                  <a:pt x="121760" y="568202"/>
                </a:lnTo>
                <a:cubicBezTo>
                  <a:pt x="54514" y="568202"/>
                  <a:pt x="0" y="513689"/>
                  <a:pt x="0" y="446442"/>
                </a:cubicBezTo>
                <a:lnTo>
                  <a:pt x="0" y="121760"/>
                </a:lnTo>
                <a:cubicBezTo>
                  <a:pt x="0" y="54559"/>
                  <a:pt x="54559" y="0"/>
                  <a:pt x="121760" y="0"/>
                </a:cubicBezTo>
                <a:close/>
              </a:path>
            </a:pathLst>
          </a:custGeom>
          <a:solidFill>
            <a:srgbClr val="FFFFF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g3ce16d72c44_1_11"/>
          <p:cNvSpPr/>
          <p:nvPr/>
        </p:nvSpPr>
        <p:spPr>
          <a:xfrm>
            <a:off x="581414" y="3407462"/>
            <a:ext cx="397742" cy="324687"/>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000000"/>
              </a:buClr>
              <a:buSzPts val="2400"/>
              <a:buFont typeface="Arial"/>
              <a:buNone/>
            </a:pPr>
            <a:r>
              <a:rPr b="1" i="0" lang="en-GB" sz="2400" u="none" cap="none" strike="noStrike">
                <a:solidFill>
                  <a:srgbClr val="2A506B"/>
                </a:solidFill>
                <a:latin typeface="Calibri"/>
                <a:ea typeface="Calibri"/>
                <a:cs typeface="Calibri"/>
                <a:sym typeface="Calibri"/>
              </a:rPr>
              <a:t>L2</a:t>
            </a:r>
            <a:endParaRPr b="1" i="0" sz="2400" u="none" cap="none" strike="noStrike">
              <a:solidFill>
                <a:srgbClr val="2A506B"/>
              </a:solidFill>
              <a:latin typeface="Calibri"/>
              <a:ea typeface="Calibri"/>
              <a:cs typeface="Calibri"/>
              <a:sym typeface="Calibri"/>
            </a:endParaRPr>
          </a:p>
        </p:txBody>
      </p:sp>
      <p:sp>
        <p:nvSpPr>
          <p:cNvPr id="252" name="Google Shape;252;g3ce16d72c44_1_11"/>
          <p:cNvSpPr/>
          <p:nvPr/>
        </p:nvSpPr>
        <p:spPr>
          <a:xfrm>
            <a:off x="1125519" y="3346583"/>
            <a:ext cx="9764964" cy="243515"/>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2400"/>
              <a:buFont typeface="Arial"/>
              <a:buNone/>
            </a:pPr>
            <a:r>
              <a:rPr b="1" i="0" lang="en-GB" sz="2400" u="none" cap="none" strike="noStrike">
                <a:solidFill>
                  <a:srgbClr val="2A506B"/>
                </a:solidFill>
                <a:latin typeface="Calibri"/>
                <a:ea typeface="Calibri"/>
                <a:cs typeface="Calibri"/>
                <a:sym typeface="Calibri"/>
              </a:rPr>
              <a:t>Scientific Investigation</a:t>
            </a:r>
            <a:endParaRPr b="1" i="0" sz="3200" u="none" cap="none" strike="noStrike">
              <a:solidFill>
                <a:srgbClr val="2A506B"/>
              </a:solidFill>
              <a:latin typeface="Calibri"/>
              <a:ea typeface="Calibri"/>
              <a:cs typeface="Calibri"/>
              <a:sym typeface="Calibri"/>
            </a:endParaRPr>
          </a:p>
        </p:txBody>
      </p:sp>
      <p:sp>
        <p:nvSpPr>
          <p:cNvPr id="253" name="Google Shape;253;g3ce16d72c44_1_11"/>
          <p:cNvSpPr/>
          <p:nvPr/>
        </p:nvSpPr>
        <p:spPr>
          <a:xfrm>
            <a:off x="1125519" y="3654899"/>
            <a:ext cx="9754818" cy="202929"/>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2A506B"/>
                </a:solidFill>
                <a:latin typeface="Calibri"/>
                <a:ea typeface="Calibri"/>
                <a:cs typeface="Calibri"/>
                <a:sym typeface="Calibri"/>
              </a:rPr>
              <a:t>Results from analysis of Level 1 data. Monodisciplinary, community standards.</a:t>
            </a:r>
            <a:endParaRPr b="1" i="0" sz="2800" u="none" cap="none" strike="noStrike">
              <a:solidFill>
                <a:srgbClr val="2A506B"/>
              </a:solidFill>
              <a:latin typeface="Calibri"/>
              <a:ea typeface="Calibri"/>
              <a:cs typeface="Calibri"/>
              <a:sym typeface="Calibri"/>
            </a:endParaRPr>
          </a:p>
        </p:txBody>
      </p:sp>
      <p:sp>
        <p:nvSpPr>
          <p:cNvPr id="254" name="Google Shape;254;g3ce16d72c44_1_11"/>
          <p:cNvSpPr/>
          <p:nvPr/>
        </p:nvSpPr>
        <p:spPr>
          <a:xfrm>
            <a:off x="10461953" y="3346583"/>
            <a:ext cx="1273858" cy="22335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2A506B"/>
                </a:solidFill>
                <a:latin typeface="Calibri"/>
                <a:ea typeface="Calibri"/>
                <a:cs typeface="Calibri"/>
                <a:sym typeface="Calibri"/>
              </a:rPr>
              <a:t>Crustal models</a:t>
            </a:r>
            <a:endParaRPr b="1" i="0" sz="3600" u="none" cap="none" strike="noStrike">
              <a:solidFill>
                <a:srgbClr val="2A506B"/>
              </a:solidFill>
              <a:latin typeface="Calibri"/>
              <a:ea typeface="Calibri"/>
              <a:cs typeface="Calibri"/>
              <a:sym typeface="Calibri"/>
            </a:endParaRPr>
          </a:p>
        </p:txBody>
      </p:sp>
      <p:sp>
        <p:nvSpPr>
          <p:cNvPr id="255" name="Google Shape;255;g3ce16d72c44_1_11"/>
          <p:cNvSpPr/>
          <p:nvPr/>
        </p:nvSpPr>
        <p:spPr>
          <a:xfrm>
            <a:off x="10461953" y="3539548"/>
            <a:ext cx="1273800" cy="22350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2A506B"/>
                </a:solidFill>
                <a:latin typeface="Calibri"/>
                <a:ea typeface="Calibri"/>
                <a:cs typeface="Calibri"/>
                <a:sym typeface="Calibri"/>
              </a:rPr>
              <a:t>Strain maps</a:t>
            </a:r>
            <a:endParaRPr b="1" i="0" sz="3600" u="none" cap="none" strike="noStrike">
              <a:solidFill>
                <a:srgbClr val="2A506B"/>
              </a:solidFill>
              <a:latin typeface="Calibri"/>
              <a:ea typeface="Calibri"/>
              <a:cs typeface="Calibri"/>
              <a:sym typeface="Calibri"/>
            </a:endParaRPr>
          </a:p>
        </p:txBody>
      </p:sp>
      <p:sp>
        <p:nvSpPr>
          <p:cNvPr id="256" name="Google Shape;256;g3ce16d72c44_1_11"/>
          <p:cNvSpPr/>
          <p:nvPr/>
        </p:nvSpPr>
        <p:spPr>
          <a:xfrm>
            <a:off x="313801" y="4056836"/>
            <a:ext cx="11542626" cy="811718"/>
          </a:xfrm>
          <a:custGeom>
            <a:rect b="b" l="l" r="r" t="t"/>
            <a:pathLst>
              <a:path extrusionOk="0" h="811718" w="11542626">
                <a:moveTo>
                  <a:pt x="121758" y="0"/>
                </a:moveTo>
                <a:lnTo>
                  <a:pt x="11420868" y="0"/>
                </a:lnTo>
                <a:cubicBezTo>
                  <a:pt x="11488113" y="0"/>
                  <a:pt x="11542626" y="54513"/>
                  <a:pt x="11542626" y="121758"/>
                </a:cubicBezTo>
                <a:lnTo>
                  <a:pt x="11542626" y="689960"/>
                </a:lnTo>
                <a:cubicBezTo>
                  <a:pt x="11542626" y="757205"/>
                  <a:pt x="11488113" y="811718"/>
                  <a:pt x="11420868" y="811718"/>
                </a:cubicBezTo>
                <a:lnTo>
                  <a:pt x="121758" y="811718"/>
                </a:lnTo>
                <a:cubicBezTo>
                  <a:pt x="54513" y="811718"/>
                  <a:pt x="0" y="757205"/>
                  <a:pt x="0" y="689960"/>
                </a:cubicBezTo>
                <a:lnTo>
                  <a:pt x="0" y="121758"/>
                </a:lnTo>
                <a:cubicBezTo>
                  <a:pt x="0" y="54558"/>
                  <a:pt x="54558" y="0"/>
                  <a:pt x="121758" y="0"/>
                </a:cubicBezTo>
                <a:close/>
              </a:path>
            </a:pathLst>
          </a:custGeom>
          <a:solidFill>
            <a:srgbClr val="ECF0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g3ce16d72c44_1_11"/>
          <p:cNvSpPr/>
          <p:nvPr/>
        </p:nvSpPr>
        <p:spPr>
          <a:xfrm>
            <a:off x="435559" y="4178594"/>
            <a:ext cx="568202" cy="568202"/>
          </a:xfrm>
          <a:custGeom>
            <a:rect b="b" l="l" r="r" t="t"/>
            <a:pathLst>
              <a:path extrusionOk="0" h="568202" w="568202">
                <a:moveTo>
                  <a:pt x="121760" y="0"/>
                </a:moveTo>
                <a:lnTo>
                  <a:pt x="446442" y="0"/>
                </a:lnTo>
                <a:cubicBezTo>
                  <a:pt x="513689" y="0"/>
                  <a:pt x="568202" y="54514"/>
                  <a:pt x="568202" y="121760"/>
                </a:cubicBezTo>
                <a:lnTo>
                  <a:pt x="568202" y="446442"/>
                </a:lnTo>
                <a:cubicBezTo>
                  <a:pt x="568202" y="513689"/>
                  <a:pt x="513689" y="568202"/>
                  <a:pt x="446442" y="568202"/>
                </a:cubicBezTo>
                <a:lnTo>
                  <a:pt x="121760" y="568202"/>
                </a:lnTo>
                <a:cubicBezTo>
                  <a:pt x="54514" y="568202"/>
                  <a:pt x="0" y="513689"/>
                  <a:pt x="0" y="446442"/>
                </a:cubicBezTo>
                <a:lnTo>
                  <a:pt x="0" y="121760"/>
                </a:lnTo>
                <a:cubicBezTo>
                  <a:pt x="0" y="54559"/>
                  <a:pt x="54559" y="0"/>
                  <a:pt x="121760" y="0"/>
                </a:cubicBezTo>
                <a:close/>
              </a:path>
            </a:pathLst>
          </a:custGeom>
          <a:solidFill>
            <a:srgbClr val="FFFFF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g3ce16d72c44_1_11"/>
          <p:cNvSpPr/>
          <p:nvPr/>
        </p:nvSpPr>
        <p:spPr>
          <a:xfrm>
            <a:off x="580273" y="4300352"/>
            <a:ext cx="397742" cy="324687"/>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000000"/>
              </a:buClr>
              <a:buSzPts val="2400"/>
              <a:buFont typeface="Arial"/>
              <a:buNone/>
            </a:pPr>
            <a:r>
              <a:rPr b="1" i="0" lang="en-GB" sz="2400" u="none" cap="none" strike="noStrike">
                <a:solidFill>
                  <a:srgbClr val="7030A0"/>
                </a:solidFill>
                <a:latin typeface="Calibri"/>
                <a:ea typeface="Calibri"/>
                <a:cs typeface="Calibri"/>
                <a:sym typeface="Calibri"/>
              </a:rPr>
              <a:t>L3</a:t>
            </a:r>
            <a:endParaRPr b="1" i="0" sz="2400" u="none" cap="none" strike="noStrike">
              <a:solidFill>
                <a:srgbClr val="7030A0"/>
              </a:solidFill>
              <a:latin typeface="Calibri"/>
              <a:ea typeface="Calibri"/>
              <a:cs typeface="Calibri"/>
              <a:sym typeface="Calibri"/>
            </a:endParaRPr>
          </a:p>
        </p:txBody>
      </p:sp>
      <p:sp>
        <p:nvSpPr>
          <p:cNvPr id="259" name="Google Shape;259;g3ce16d72c44_1_11"/>
          <p:cNvSpPr/>
          <p:nvPr/>
        </p:nvSpPr>
        <p:spPr>
          <a:xfrm>
            <a:off x="1125519" y="4239473"/>
            <a:ext cx="9691909" cy="243515"/>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2400"/>
              <a:buFont typeface="Arial"/>
              <a:buNone/>
            </a:pPr>
            <a:r>
              <a:rPr b="1" i="0" lang="en-GB" sz="2400" u="none" cap="none" strike="noStrike">
                <a:solidFill>
                  <a:srgbClr val="7030A0"/>
                </a:solidFill>
                <a:latin typeface="Calibri"/>
                <a:ea typeface="Calibri"/>
                <a:cs typeface="Calibri"/>
                <a:sym typeface="Calibri"/>
              </a:rPr>
              <a:t>Integrated Products</a:t>
            </a:r>
            <a:endParaRPr b="1" i="0" sz="3200" u="none" cap="none" strike="noStrike">
              <a:solidFill>
                <a:srgbClr val="7030A0"/>
              </a:solidFill>
              <a:latin typeface="Calibri"/>
              <a:ea typeface="Calibri"/>
              <a:cs typeface="Calibri"/>
              <a:sym typeface="Calibri"/>
            </a:endParaRPr>
          </a:p>
        </p:txBody>
      </p:sp>
      <p:sp>
        <p:nvSpPr>
          <p:cNvPr id="260" name="Google Shape;260;g3ce16d72c44_1_11"/>
          <p:cNvSpPr/>
          <p:nvPr/>
        </p:nvSpPr>
        <p:spPr>
          <a:xfrm>
            <a:off x="1125519" y="4547788"/>
            <a:ext cx="9681763" cy="202929"/>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7030A0"/>
                </a:solidFill>
                <a:latin typeface="Calibri"/>
                <a:ea typeface="Calibri"/>
                <a:cs typeface="Calibri"/>
                <a:sym typeface="Calibri"/>
              </a:rPr>
              <a:t>Complex outputs combining data from different subdomains. Multi/interdisciplinary.</a:t>
            </a:r>
            <a:endParaRPr b="1" i="0" sz="2800" u="none" cap="none" strike="noStrike">
              <a:solidFill>
                <a:srgbClr val="7030A0"/>
              </a:solidFill>
              <a:latin typeface="Calibri"/>
              <a:ea typeface="Calibri"/>
              <a:cs typeface="Calibri"/>
              <a:sym typeface="Calibri"/>
            </a:endParaRPr>
          </a:p>
        </p:txBody>
      </p:sp>
      <p:sp>
        <p:nvSpPr>
          <p:cNvPr id="261" name="Google Shape;261;g3ce16d72c44_1_11"/>
          <p:cNvSpPr/>
          <p:nvPr/>
        </p:nvSpPr>
        <p:spPr>
          <a:xfrm>
            <a:off x="10346400" y="4239473"/>
            <a:ext cx="1393469" cy="22335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7030A0"/>
                </a:solidFill>
                <a:latin typeface="Calibri"/>
                <a:ea typeface="Calibri"/>
                <a:cs typeface="Calibri"/>
                <a:sym typeface="Calibri"/>
              </a:rPr>
              <a:t>Hazard maps</a:t>
            </a:r>
            <a:endParaRPr b="1" i="0" sz="3600" u="none" cap="none" strike="noStrike">
              <a:solidFill>
                <a:srgbClr val="7030A0"/>
              </a:solidFill>
              <a:latin typeface="Calibri"/>
              <a:ea typeface="Calibri"/>
              <a:cs typeface="Calibri"/>
              <a:sym typeface="Calibri"/>
            </a:endParaRPr>
          </a:p>
        </p:txBody>
      </p:sp>
      <p:sp>
        <p:nvSpPr>
          <p:cNvPr id="262" name="Google Shape;262;g3ce16d72c44_1_11"/>
          <p:cNvSpPr/>
          <p:nvPr/>
        </p:nvSpPr>
        <p:spPr>
          <a:xfrm>
            <a:off x="10346400" y="4432437"/>
            <a:ext cx="1393500" cy="22350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7030A0"/>
                </a:solidFill>
                <a:latin typeface="Calibri"/>
                <a:ea typeface="Calibri"/>
                <a:cs typeface="Calibri"/>
                <a:sym typeface="Calibri"/>
              </a:rPr>
              <a:t>Fault catalogues</a:t>
            </a:r>
            <a:endParaRPr b="1" i="0" sz="3600" u="none" cap="none" strike="noStrike">
              <a:solidFill>
                <a:srgbClr val="7030A0"/>
              </a:solidFill>
              <a:latin typeface="Calibri"/>
              <a:ea typeface="Calibri"/>
              <a:cs typeface="Calibri"/>
              <a:sym typeface="Calibri"/>
            </a:endParaRPr>
          </a:p>
        </p:txBody>
      </p:sp>
      <p:sp>
        <p:nvSpPr>
          <p:cNvPr id="263" name="Google Shape;263;g3ce16d72c44_1_11"/>
          <p:cNvSpPr/>
          <p:nvPr/>
        </p:nvSpPr>
        <p:spPr>
          <a:xfrm>
            <a:off x="313801" y="4949726"/>
            <a:ext cx="11542626" cy="811718"/>
          </a:xfrm>
          <a:custGeom>
            <a:rect b="b" l="l" r="r" t="t"/>
            <a:pathLst>
              <a:path extrusionOk="0" h="811718" w="11542626">
                <a:moveTo>
                  <a:pt x="121758" y="0"/>
                </a:moveTo>
                <a:lnTo>
                  <a:pt x="11420868" y="0"/>
                </a:lnTo>
                <a:cubicBezTo>
                  <a:pt x="11488113" y="0"/>
                  <a:pt x="11542626" y="54513"/>
                  <a:pt x="11542626" y="121758"/>
                </a:cubicBezTo>
                <a:lnTo>
                  <a:pt x="11542626" y="689960"/>
                </a:lnTo>
                <a:cubicBezTo>
                  <a:pt x="11542626" y="757205"/>
                  <a:pt x="11488113" y="811718"/>
                  <a:pt x="11420868" y="811718"/>
                </a:cubicBezTo>
                <a:lnTo>
                  <a:pt x="121758" y="811718"/>
                </a:lnTo>
                <a:cubicBezTo>
                  <a:pt x="54513" y="811718"/>
                  <a:pt x="0" y="757205"/>
                  <a:pt x="0" y="689960"/>
                </a:cubicBezTo>
                <a:lnTo>
                  <a:pt x="0" y="121758"/>
                </a:lnTo>
                <a:cubicBezTo>
                  <a:pt x="0" y="54558"/>
                  <a:pt x="54558" y="0"/>
                  <a:pt x="121758" y="0"/>
                </a:cubicBezTo>
                <a:close/>
              </a:path>
            </a:pathLst>
          </a:custGeom>
          <a:solidFill>
            <a:srgbClr val="ECF0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g3ce16d72c44_1_11"/>
          <p:cNvSpPr/>
          <p:nvPr/>
        </p:nvSpPr>
        <p:spPr>
          <a:xfrm>
            <a:off x="435559" y="5071484"/>
            <a:ext cx="568202" cy="568202"/>
          </a:xfrm>
          <a:custGeom>
            <a:rect b="b" l="l" r="r" t="t"/>
            <a:pathLst>
              <a:path extrusionOk="0" h="568202" w="568202">
                <a:moveTo>
                  <a:pt x="121760" y="0"/>
                </a:moveTo>
                <a:lnTo>
                  <a:pt x="446442" y="0"/>
                </a:lnTo>
                <a:cubicBezTo>
                  <a:pt x="513689" y="0"/>
                  <a:pt x="568202" y="54514"/>
                  <a:pt x="568202" y="121760"/>
                </a:cubicBezTo>
                <a:lnTo>
                  <a:pt x="568202" y="446442"/>
                </a:lnTo>
                <a:cubicBezTo>
                  <a:pt x="568202" y="513689"/>
                  <a:pt x="513689" y="568202"/>
                  <a:pt x="446442" y="568202"/>
                </a:cubicBezTo>
                <a:lnTo>
                  <a:pt x="121760" y="568202"/>
                </a:lnTo>
                <a:cubicBezTo>
                  <a:pt x="54514" y="568202"/>
                  <a:pt x="0" y="513689"/>
                  <a:pt x="0" y="446442"/>
                </a:cubicBezTo>
                <a:lnTo>
                  <a:pt x="0" y="121760"/>
                </a:lnTo>
                <a:cubicBezTo>
                  <a:pt x="0" y="54559"/>
                  <a:pt x="54559" y="0"/>
                  <a:pt x="121760" y="0"/>
                </a:cubicBezTo>
                <a:close/>
              </a:path>
            </a:pathLst>
          </a:custGeom>
          <a:solidFill>
            <a:srgbClr val="FFFFF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 name="Google Shape;265;g3ce16d72c44_1_11"/>
          <p:cNvSpPr/>
          <p:nvPr/>
        </p:nvSpPr>
        <p:spPr>
          <a:xfrm>
            <a:off x="580400" y="5193241"/>
            <a:ext cx="397742" cy="324687"/>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000000"/>
              </a:buClr>
              <a:buSzPts val="2400"/>
              <a:buFont typeface="Arial"/>
              <a:buNone/>
            </a:pPr>
            <a:r>
              <a:rPr b="1" i="0" lang="en-GB" sz="2400" u="none" cap="none" strike="noStrike">
                <a:solidFill>
                  <a:srgbClr val="C55A11"/>
                </a:solidFill>
                <a:latin typeface="Calibri"/>
                <a:ea typeface="Calibri"/>
                <a:cs typeface="Calibri"/>
                <a:sym typeface="Calibri"/>
              </a:rPr>
              <a:t>L4</a:t>
            </a:r>
            <a:endParaRPr b="1" i="0" sz="2400" u="none" cap="none" strike="noStrike">
              <a:solidFill>
                <a:srgbClr val="C55A11"/>
              </a:solidFill>
              <a:latin typeface="Calibri"/>
              <a:ea typeface="Calibri"/>
              <a:cs typeface="Calibri"/>
              <a:sym typeface="Calibri"/>
            </a:endParaRPr>
          </a:p>
        </p:txBody>
      </p:sp>
      <p:sp>
        <p:nvSpPr>
          <p:cNvPr id="266" name="Google Shape;266;g3ce16d72c44_1_11"/>
          <p:cNvSpPr/>
          <p:nvPr/>
        </p:nvSpPr>
        <p:spPr>
          <a:xfrm>
            <a:off x="1125519" y="5132362"/>
            <a:ext cx="9570152" cy="243515"/>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2400"/>
              <a:buFont typeface="Arial"/>
              <a:buNone/>
            </a:pPr>
            <a:r>
              <a:rPr b="1" i="0" lang="en-GB" sz="2400" u="none" cap="none" strike="noStrike">
                <a:solidFill>
                  <a:srgbClr val="C55A11"/>
                </a:solidFill>
                <a:latin typeface="Calibri"/>
                <a:ea typeface="Calibri"/>
                <a:cs typeface="Calibri"/>
                <a:sym typeface="Calibri"/>
              </a:rPr>
              <a:t>Software &amp; Tools</a:t>
            </a:r>
            <a:endParaRPr b="1" i="0" sz="3200" u="none" cap="none" strike="noStrike">
              <a:solidFill>
                <a:srgbClr val="C55A11"/>
              </a:solidFill>
              <a:latin typeface="Calibri"/>
              <a:ea typeface="Calibri"/>
              <a:cs typeface="Calibri"/>
              <a:sym typeface="Calibri"/>
            </a:endParaRPr>
          </a:p>
        </p:txBody>
      </p:sp>
      <p:sp>
        <p:nvSpPr>
          <p:cNvPr id="267" name="Google Shape;267;g3ce16d72c44_1_11"/>
          <p:cNvSpPr/>
          <p:nvPr/>
        </p:nvSpPr>
        <p:spPr>
          <a:xfrm>
            <a:off x="1125519" y="5440678"/>
            <a:ext cx="9560005" cy="202929"/>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C55A11"/>
                </a:solidFill>
                <a:latin typeface="Calibri"/>
                <a:ea typeface="Calibri"/>
                <a:cs typeface="Calibri"/>
                <a:sym typeface="Calibri"/>
              </a:rPr>
              <a:t>Reusable code and applications for automating workflows.</a:t>
            </a:r>
            <a:endParaRPr b="1" i="0" sz="2800" u="none" cap="none" strike="noStrike">
              <a:solidFill>
                <a:srgbClr val="C55A11"/>
              </a:solidFill>
              <a:latin typeface="Calibri"/>
              <a:ea typeface="Calibri"/>
              <a:cs typeface="Calibri"/>
              <a:sym typeface="Calibri"/>
            </a:endParaRPr>
          </a:p>
        </p:txBody>
      </p:sp>
      <p:sp>
        <p:nvSpPr>
          <p:cNvPr id="268" name="Google Shape;268;g3ce16d72c44_1_11"/>
          <p:cNvSpPr/>
          <p:nvPr/>
        </p:nvSpPr>
        <p:spPr>
          <a:xfrm>
            <a:off x="10165843" y="5132362"/>
            <a:ext cx="1572886" cy="22335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C55A11"/>
                </a:solidFill>
                <a:latin typeface="Calibri"/>
                <a:ea typeface="Calibri"/>
                <a:cs typeface="Calibri"/>
                <a:sym typeface="Calibri"/>
              </a:rPr>
              <a:t>Jupyter notebooks</a:t>
            </a:r>
            <a:endParaRPr b="1" i="0" sz="3600" u="none" cap="none" strike="noStrike">
              <a:solidFill>
                <a:srgbClr val="C55A11"/>
              </a:solidFill>
              <a:latin typeface="Calibri"/>
              <a:ea typeface="Calibri"/>
              <a:cs typeface="Calibri"/>
              <a:sym typeface="Calibri"/>
            </a:endParaRPr>
          </a:p>
        </p:txBody>
      </p:sp>
      <p:sp>
        <p:nvSpPr>
          <p:cNvPr id="269" name="Google Shape;269;g3ce16d72c44_1_11"/>
          <p:cNvSpPr/>
          <p:nvPr/>
        </p:nvSpPr>
        <p:spPr>
          <a:xfrm>
            <a:off x="10165843" y="5367859"/>
            <a:ext cx="1572900" cy="223500"/>
          </a:xfrm>
          <a:prstGeom prst="rect">
            <a:avLst/>
          </a:prstGeom>
          <a:noFill/>
          <a:ln>
            <a:noFill/>
          </a:ln>
        </p:spPr>
        <p:txBody>
          <a:bodyPr anchorCtr="0" anchor="ctr" bIns="0" lIns="0" spcFirstLastPara="1" rIns="0" wrap="square" tIns="0">
            <a:noAutofit/>
          </a:bodyPr>
          <a:lstStyle/>
          <a:p>
            <a:pPr indent="0" lvl="0" marL="0" marR="0" rtl="0" algn="r">
              <a:lnSpc>
                <a:spcPct val="110000"/>
              </a:lnSpc>
              <a:spcBef>
                <a:spcPts val="0"/>
              </a:spcBef>
              <a:spcAft>
                <a:spcPts val="0"/>
              </a:spcAft>
              <a:buClr>
                <a:srgbClr val="000000"/>
              </a:buClr>
              <a:buSzPts val="1600"/>
              <a:buFont typeface="Arial"/>
              <a:buNone/>
            </a:pPr>
            <a:r>
              <a:rPr b="1" i="0" lang="en-GB" sz="1600" u="none" cap="none" strike="noStrike">
                <a:solidFill>
                  <a:srgbClr val="C55A11"/>
                </a:solidFill>
                <a:latin typeface="Calibri"/>
                <a:ea typeface="Calibri"/>
                <a:cs typeface="Calibri"/>
                <a:sym typeface="Calibri"/>
              </a:rPr>
              <a:t>Processing scripts</a:t>
            </a:r>
            <a:endParaRPr b="1" i="0" sz="3600" u="none" cap="none" strike="noStrike">
              <a:solidFill>
                <a:srgbClr val="C55A11"/>
              </a:solidFill>
              <a:latin typeface="Calibri"/>
              <a:ea typeface="Calibri"/>
              <a:cs typeface="Calibri"/>
              <a:sym typeface="Calibri"/>
            </a:endParaRPr>
          </a:p>
        </p:txBody>
      </p:sp>
      <p:sp>
        <p:nvSpPr>
          <p:cNvPr id="270" name="Google Shape;270;g3ce16d72c44_1_11"/>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The EPOS Data Taxonomy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838200" y="86183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Introducing the EPOS Data Policy</a:t>
            </a:r>
            <a:endParaRPr/>
          </a:p>
        </p:txBody>
      </p:sp>
      <p:graphicFrame>
        <p:nvGraphicFramePr>
          <p:cNvPr id="107" name="Google Shape;107;p2"/>
          <p:cNvGraphicFramePr/>
          <p:nvPr/>
        </p:nvGraphicFramePr>
        <p:xfrm>
          <a:off x="556413" y="2391425"/>
          <a:ext cx="3000000" cy="3000000"/>
        </p:xfrm>
        <a:graphic>
          <a:graphicData uri="http://schemas.openxmlformats.org/drawingml/2006/table">
            <a:tbl>
              <a:tblPr>
                <a:noFill/>
                <a:tableStyleId>{0F0A8A8B-D259-4487-AC76-0965C3A345D3}</a:tableStyleId>
              </a:tblPr>
              <a:tblGrid>
                <a:gridCol w="2431175"/>
                <a:gridCol w="6216800"/>
                <a:gridCol w="2431175"/>
              </a:tblGrid>
              <a:tr h="747300">
                <a:tc>
                  <a:txBody>
                    <a:bodyPr/>
                    <a:lstStyle/>
                    <a:p>
                      <a:pPr indent="0" lvl="0" marL="0" marR="0" rtl="0" algn="ctr">
                        <a:lnSpc>
                          <a:spcPct val="115000"/>
                        </a:lnSpc>
                        <a:spcBef>
                          <a:spcPts val="0"/>
                        </a:spcBef>
                        <a:spcAft>
                          <a:spcPts val="0"/>
                        </a:spcAft>
                        <a:buClr>
                          <a:srgbClr val="000000"/>
                        </a:buClr>
                        <a:buSzPts val="1850"/>
                        <a:buFont typeface="Arial"/>
                        <a:buNone/>
                      </a:pPr>
                      <a:r>
                        <a:rPr b="1" lang="en-GB" sz="1850" u="none" cap="none" strike="noStrike">
                          <a:solidFill>
                            <a:srgbClr val="124179"/>
                          </a:solidFill>
                          <a:latin typeface="Calibri"/>
                          <a:ea typeface="Calibri"/>
                          <a:cs typeface="Calibri"/>
                          <a:sym typeface="Calibri"/>
                        </a:rPr>
                        <a:t>09.30 – 09.40</a:t>
                      </a:r>
                      <a:endParaRPr b="1" sz="1850" u="none" cap="none" strike="noStrike">
                        <a:solidFill>
                          <a:srgbClr val="124179"/>
                        </a:solidFill>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b="1" lang="en-GB" sz="1850" u="none" cap="none" strike="noStrike">
                          <a:latin typeface="Calibri"/>
                          <a:ea typeface="Calibri"/>
                          <a:cs typeface="Calibri"/>
                          <a:sym typeface="Calibri"/>
                        </a:rPr>
                        <a:t>Introduction and context: the EPOS Policy WG and the new EPOS Data Policy</a:t>
                      </a:r>
                      <a:endParaRPr b="1" sz="1850" u="none" cap="none" strike="noStrike">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i="1" lang="en-GB" sz="1850" u="none" cap="none" strike="noStrike">
                          <a:latin typeface="Calibri"/>
                          <a:ea typeface="Calibri"/>
                          <a:cs typeface="Calibri"/>
                          <a:sym typeface="Calibri"/>
                        </a:rPr>
                        <a:t>Daniela Mercurio</a:t>
                      </a:r>
                      <a:endParaRPr i="1" sz="1850" u="none" cap="none" strike="noStrike">
                        <a:latin typeface="Calibri"/>
                        <a:ea typeface="Calibri"/>
                        <a:cs typeface="Calibri"/>
                        <a:sym typeface="Calibri"/>
                      </a:endParaRPr>
                    </a:p>
                  </a:txBody>
                  <a:tcPr marT="9525" marB="9525" marR="9525" marL="9525">
                    <a:solidFill>
                      <a:srgbClr val="FFFFFF"/>
                    </a:solidFill>
                  </a:tcPr>
                </a:tc>
              </a:tr>
              <a:tr h="436975">
                <a:tc>
                  <a:txBody>
                    <a:bodyPr/>
                    <a:lstStyle/>
                    <a:p>
                      <a:pPr indent="0" lvl="0" marL="0" marR="0" rtl="0" algn="ctr">
                        <a:lnSpc>
                          <a:spcPct val="115000"/>
                        </a:lnSpc>
                        <a:spcBef>
                          <a:spcPts val="0"/>
                        </a:spcBef>
                        <a:spcAft>
                          <a:spcPts val="0"/>
                        </a:spcAft>
                        <a:buClr>
                          <a:srgbClr val="000000"/>
                        </a:buClr>
                        <a:buSzPts val="1850"/>
                        <a:buFont typeface="Arial"/>
                        <a:buNone/>
                      </a:pPr>
                      <a:r>
                        <a:rPr b="1" lang="en-GB" sz="1850" u="none" cap="none" strike="noStrike">
                          <a:solidFill>
                            <a:srgbClr val="124179"/>
                          </a:solidFill>
                          <a:latin typeface="Calibri"/>
                          <a:ea typeface="Calibri"/>
                          <a:cs typeface="Calibri"/>
                          <a:sym typeface="Calibri"/>
                        </a:rPr>
                        <a:t>09.40 – 09.50</a:t>
                      </a:r>
                      <a:endParaRPr b="1" sz="1850" u="none" cap="none" strike="noStrike">
                        <a:solidFill>
                          <a:srgbClr val="124179"/>
                        </a:solidFill>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b="1" lang="en-GB" sz="1850" u="none" cap="none" strike="noStrike">
                          <a:latin typeface="Calibri"/>
                          <a:ea typeface="Calibri"/>
                          <a:cs typeface="Calibri"/>
                          <a:sym typeface="Calibri"/>
                        </a:rPr>
                        <a:t>Founding values and EU legal framework</a:t>
                      </a:r>
                      <a:endParaRPr b="1" sz="1850" u="none" cap="none" strike="noStrike">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i="1" lang="en-GB" sz="1850" u="none" cap="none" strike="noStrike">
                          <a:latin typeface="Calibri"/>
                          <a:ea typeface="Calibri"/>
                          <a:cs typeface="Calibri"/>
                          <a:sym typeface="Calibri"/>
                        </a:rPr>
                        <a:t>Helen Glaves</a:t>
                      </a:r>
                      <a:endParaRPr i="1" sz="1850" u="none" cap="none" strike="noStrike">
                        <a:latin typeface="Calibri"/>
                        <a:ea typeface="Calibri"/>
                        <a:cs typeface="Calibri"/>
                        <a:sym typeface="Calibri"/>
                      </a:endParaRPr>
                    </a:p>
                  </a:txBody>
                  <a:tcPr marT="9525" marB="9525" marR="9525" marL="9525">
                    <a:solidFill>
                      <a:srgbClr val="FFFFFF"/>
                    </a:solidFill>
                  </a:tcPr>
                </a:tc>
              </a:tr>
              <a:tr h="436975">
                <a:tc>
                  <a:txBody>
                    <a:bodyPr/>
                    <a:lstStyle/>
                    <a:p>
                      <a:pPr indent="0" lvl="0" marL="0" marR="0" rtl="0" algn="ctr">
                        <a:lnSpc>
                          <a:spcPct val="115000"/>
                        </a:lnSpc>
                        <a:spcBef>
                          <a:spcPts val="0"/>
                        </a:spcBef>
                        <a:spcAft>
                          <a:spcPts val="0"/>
                        </a:spcAft>
                        <a:buClr>
                          <a:srgbClr val="000000"/>
                        </a:buClr>
                        <a:buSzPts val="1850"/>
                        <a:buFont typeface="Arial"/>
                        <a:buNone/>
                      </a:pPr>
                      <a:r>
                        <a:rPr b="1" lang="en-GB" sz="1850" u="none" cap="none" strike="noStrike">
                          <a:solidFill>
                            <a:srgbClr val="124179"/>
                          </a:solidFill>
                          <a:latin typeface="Calibri"/>
                          <a:ea typeface="Calibri"/>
                          <a:cs typeface="Calibri"/>
                          <a:sym typeface="Calibri"/>
                        </a:rPr>
                        <a:t>09.50 – 10.10</a:t>
                      </a:r>
                      <a:endParaRPr b="1" sz="1850" u="none" cap="none" strike="noStrike">
                        <a:solidFill>
                          <a:srgbClr val="124179"/>
                        </a:solidFill>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b="1" lang="en-GB" sz="1850" u="none" cap="none" strike="noStrike">
                          <a:latin typeface="Calibri"/>
                          <a:ea typeface="Calibri"/>
                          <a:cs typeface="Calibri"/>
                          <a:sym typeface="Calibri"/>
                        </a:rPr>
                        <a:t>The EPOS Data Lifecycle</a:t>
                      </a:r>
                      <a:endParaRPr b="1" sz="1850" u="none" cap="none" strike="noStrike">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i="1" lang="en-GB" sz="1850" u="none" cap="none" strike="noStrike">
                          <a:latin typeface="Calibri"/>
                          <a:ea typeface="Calibri"/>
                          <a:cs typeface="Calibri"/>
                          <a:sym typeface="Calibri"/>
                        </a:rPr>
                        <a:t>Rossana Paciello</a:t>
                      </a:r>
                      <a:endParaRPr i="1" sz="1850" u="none" cap="none" strike="noStrike">
                        <a:latin typeface="Calibri"/>
                        <a:ea typeface="Calibri"/>
                        <a:cs typeface="Calibri"/>
                        <a:sym typeface="Calibri"/>
                      </a:endParaRPr>
                    </a:p>
                  </a:txBody>
                  <a:tcPr marT="9525" marB="9525" marR="9525" marL="9525">
                    <a:solidFill>
                      <a:srgbClr val="FFFFFF"/>
                    </a:solidFill>
                  </a:tcPr>
                </a:tc>
              </a:tr>
              <a:tr h="436975">
                <a:tc>
                  <a:txBody>
                    <a:bodyPr/>
                    <a:lstStyle/>
                    <a:p>
                      <a:pPr indent="0" lvl="0" marL="0" marR="0" rtl="0" algn="ctr">
                        <a:lnSpc>
                          <a:spcPct val="115000"/>
                        </a:lnSpc>
                        <a:spcBef>
                          <a:spcPts val="0"/>
                        </a:spcBef>
                        <a:spcAft>
                          <a:spcPts val="0"/>
                        </a:spcAft>
                        <a:buClr>
                          <a:srgbClr val="000000"/>
                        </a:buClr>
                        <a:buSzPts val="1850"/>
                        <a:buFont typeface="Arial"/>
                        <a:buNone/>
                      </a:pPr>
                      <a:r>
                        <a:rPr b="1" lang="en-GB" sz="1850" u="none" cap="none" strike="noStrike">
                          <a:solidFill>
                            <a:srgbClr val="124179"/>
                          </a:solidFill>
                          <a:latin typeface="Calibri"/>
                          <a:ea typeface="Calibri"/>
                          <a:cs typeface="Calibri"/>
                          <a:sym typeface="Calibri"/>
                        </a:rPr>
                        <a:t>10.10 – 10.20</a:t>
                      </a:r>
                      <a:endParaRPr b="1" sz="1850" u="none" cap="none" strike="noStrike">
                        <a:solidFill>
                          <a:srgbClr val="124179"/>
                        </a:solidFill>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b="1" lang="en-GB" sz="1850" u="none" cap="none" strike="noStrike">
                          <a:latin typeface="Calibri"/>
                          <a:ea typeface="Calibri"/>
                          <a:cs typeface="Calibri"/>
                          <a:sym typeface="Calibri"/>
                        </a:rPr>
                        <a:t>Data security and protection</a:t>
                      </a:r>
                      <a:endParaRPr b="1" sz="1850" u="none" cap="none" strike="noStrike">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i="1" lang="en-GB" sz="1850" u="none" cap="none" strike="noStrike">
                          <a:latin typeface="Calibri"/>
                          <a:ea typeface="Calibri"/>
                          <a:cs typeface="Calibri"/>
                          <a:sym typeface="Calibri"/>
                        </a:rPr>
                        <a:t>Federica Tanlongo</a:t>
                      </a:r>
                      <a:endParaRPr i="1" sz="1850" u="none" cap="none" strike="noStrike">
                        <a:latin typeface="Calibri"/>
                        <a:ea typeface="Calibri"/>
                        <a:cs typeface="Calibri"/>
                        <a:sym typeface="Calibri"/>
                      </a:endParaRPr>
                    </a:p>
                  </a:txBody>
                  <a:tcPr marT="9525" marB="9525" marR="9525" marL="9525">
                    <a:solidFill>
                      <a:srgbClr val="FFFFFF"/>
                    </a:solidFill>
                  </a:tcPr>
                </a:tc>
              </a:tr>
              <a:tr h="436975">
                <a:tc>
                  <a:txBody>
                    <a:bodyPr/>
                    <a:lstStyle/>
                    <a:p>
                      <a:pPr indent="0" lvl="0" marL="0" marR="0" rtl="0" algn="ctr">
                        <a:lnSpc>
                          <a:spcPct val="115000"/>
                        </a:lnSpc>
                        <a:spcBef>
                          <a:spcPts val="0"/>
                        </a:spcBef>
                        <a:spcAft>
                          <a:spcPts val="0"/>
                        </a:spcAft>
                        <a:buClr>
                          <a:srgbClr val="000000"/>
                        </a:buClr>
                        <a:buSzPts val="1850"/>
                        <a:buFont typeface="Arial"/>
                        <a:buNone/>
                      </a:pPr>
                      <a:r>
                        <a:rPr b="1" lang="en-GB" sz="1850" u="none" cap="none" strike="noStrike">
                          <a:solidFill>
                            <a:srgbClr val="124179"/>
                          </a:solidFill>
                          <a:latin typeface="Calibri"/>
                          <a:ea typeface="Calibri"/>
                          <a:cs typeface="Calibri"/>
                          <a:sym typeface="Calibri"/>
                        </a:rPr>
                        <a:t>10.20 – 10.30</a:t>
                      </a:r>
                      <a:endParaRPr b="1" sz="1850" u="none" cap="none" strike="noStrike">
                        <a:solidFill>
                          <a:srgbClr val="124179"/>
                        </a:solidFill>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b="1" lang="en-GB" sz="1850" u="none" cap="none" strike="noStrike">
                          <a:latin typeface="Calibri"/>
                          <a:ea typeface="Calibri"/>
                          <a:cs typeface="Calibri"/>
                          <a:sym typeface="Calibri"/>
                        </a:rPr>
                        <a:t>Intellectual Property Rights</a:t>
                      </a:r>
                      <a:endParaRPr b="1" sz="1850" u="none" cap="none" strike="noStrike">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i="1" lang="en-GB" sz="1850" u="none" cap="none" strike="noStrike">
                          <a:latin typeface="Calibri"/>
                          <a:ea typeface="Calibri"/>
                          <a:cs typeface="Calibri"/>
                          <a:sym typeface="Calibri"/>
                        </a:rPr>
                        <a:t>Mario Locati</a:t>
                      </a:r>
                      <a:endParaRPr i="1" sz="1850" u="none" cap="none" strike="noStrike">
                        <a:latin typeface="Calibri"/>
                        <a:ea typeface="Calibri"/>
                        <a:cs typeface="Calibri"/>
                        <a:sym typeface="Calibri"/>
                      </a:endParaRPr>
                    </a:p>
                  </a:txBody>
                  <a:tcPr marT="9525" marB="9525" marR="9525" marL="9525">
                    <a:solidFill>
                      <a:srgbClr val="FFFFFF"/>
                    </a:solidFill>
                  </a:tcPr>
                </a:tc>
              </a:tr>
              <a:tr h="849650">
                <a:tc>
                  <a:txBody>
                    <a:bodyPr/>
                    <a:lstStyle/>
                    <a:p>
                      <a:pPr indent="0" lvl="0" marL="0" marR="0" rtl="0" algn="ctr">
                        <a:lnSpc>
                          <a:spcPct val="115000"/>
                        </a:lnSpc>
                        <a:spcBef>
                          <a:spcPts val="0"/>
                        </a:spcBef>
                        <a:spcAft>
                          <a:spcPts val="0"/>
                        </a:spcAft>
                        <a:buClr>
                          <a:srgbClr val="000000"/>
                        </a:buClr>
                        <a:buSzPts val="1850"/>
                        <a:buFont typeface="Arial"/>
                        <a:buNone/>
                      </a:pPr>
                      <a:r>
                        <a:rPr b="1" lang="en-GB" sz="1850" u="none" cap="none" strike="noStrike">
                          <a:solidFill>
                            <a:srgbClr val="124179"/>
                          </a:solidFill>
                          <a:latin typeface="Calibri"/>
                          <a:ea typeface="Calibri"/>
                          <a:cs typeface="Calibri"/>
                          <a:sym typeface="Calibri"/>
                        </a:rPr>
                        <a:t>10.30-11.00 </a:t>
                      </a:r>
                      <a:endParaRPr b="1" sz="1850" u="none" cap="none" strike="noStrike">
                        <a:solidFill>
                          <a:srgbClr val="124179"/>
                        </a:solidFill>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b="1" lang="en-GB" sz="1850" u="none" cap="none" strike="noStrike">
                          <a:latin typeface="Calibri"/>
                          <a:ea typeface="Calibri"/>
                          <a:cs typeface="Calibri"/>
                          <a:sym typeface="Calibri"/>
                        </a:rPr>
                        <a:t>Q&amp;A from the audience -</a:t>
                      </a:r>
                      <a:r>
                        <a:rPr b="1" i="1" lang="en-GB" sz="1850" u="none" cap="none" strike="noStrike">
                          <a:solidFill>
                            <a:srgbClr val="6079B3"/>
                          </a:solidFill>
                          <a:latin typeface="Calibri"/>
                          <a:ea typeface="Calibri"/>
                          <a:cs typeface="Calibri"/>
                          <a:sym typeface="Calibri"/>
                        </a:rPr>
                        <a:t> Interactive discussion</a:t>
                      </a:r>
                      <a:endParaRPr b="1" i="1" sz="1850" u="none" cap="none" strike="noStrike">
                        <a:solidFill>
                          <a:srgbClr val="6079B3"/>
                        </a:solidFill>
                        <a:latin typeface="Calibri"/>
                        <a:ea typeface="Calibri"/>
                        <a:cs typeface="Calibri"/>
                        <a:sym typeface="Calibri"/>
                      </a:endParaRPr>
                    </a:p>
                  </a:txBody>
                  <a:tcPr marT="9525" marB="9525" marR="9525" marL="9525">
                    <a:solidFill>
                      <a:srgbClr val="FFFFFF"/>
                    </a:solidFill>
                  </a:tcPr>
                </a:tc>
                <a:tc>
                  <a:txBody>
                    <a:bodyPr/>
                    <a:lstStyle/>
                    <a:p>
                      <a:pPr indent="0" lvl="0" marL="0" marR="0" rtl="0" algn="l">
                        <a:lnSpc>
                          <a:spcPct val="115000"/>
                        </a:lnSpc>
                        <a:spcBef>
                          <a:spcPts val="0"/>
                        </a:spcBef>
                        <a:spcAft>
                          <a:spcPts val="0"/>
                        </a:spcAft>
                        <a:buClr>
                          <a:srgbClr val="000000"/>
                        </a:buClr>
                        <a:buSzPts val="1850"/>
                        <a:buFont typeface="Arial"/>
                        <a:buNone/>
                      </a:pPr>
                      <a:r>
                        <a:rPr i="1" lang="en-GB" sz="1850" u="none" cap="none" strike="noStrike">
                          <a:latin typeface="Calibri"/>
                          <a:ea typeface="Calibri"/>
                          <a:cs typeface="Calibri"/>
                          <a:sym typeface="Calibri"/>
                        </a:rPr>
                        <a:t>Daniela Mercurio and the EPOS Data Policy WG</a:t>
                      </a:r>
                      <a:endParaRPr i="1" sz="1850" u="none" cap="none" strike="noStrike">
                        <a:latin typeface="Calibri"/>
                        <a:ea typeface="Calibri"/>
                        <a:cs typeface="Calibri"/>
                        <a:sym typeface="Calibri"/>
                      </a:endParaRPr>
                    </a:p>
                  </a:txBody>
                  <a:tcPr marT="9525" marB="9525" marR="9525" marL="9525">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ce16d72c44_1_50"/>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Provider</a:t>
            </a:r>
            <a:endParaRPr/>
          </a:p>
        </p:txBody>
      </p:sp>
      <p:sp>
        <p:nvSpPr>
          <p:cNvPr id="277" name="Google Shape;277;g3ce16d72c44_1_50"/>
          <p:cNvSpPr/>
          <p:nvPr/>
        </p:nvSpPr>
        <p:spPr>
          <a:xfrm>
            <a:off x="329609" y="1150937"/>
            <a:ext cx="11546958" cy="4588223"/>
          </a:xfrm>
          <a:custGeom>
            <a:rect b="b" l="l" r="r" t="t"/>
            <a:pathLst>
              <a:path extrusionOk="0" h="3659187" w="5659438">
                <a:moveTo>
                  <a:pt x="119070" y="0"/>
                </a:moveTo>
                <a:lnTo>
                  <a:pt x="5540368" y="0"/>
                </a:lnTo>
                <a:cubicBezTo>
                  <a:pt x="5606128" y="0"/>
                  <a:pt x="5659438" y="53309"/>
                  <a:pt x="5659438" y="119070"/>
                </a:cubicBezTo>
                <a:lnTo>
                  <a:pt x="5659438" y="3540118"/>
                </a:lnTo>
                <a:cubicBezTo>
                  <a:pt x="5659438" y="3605878"/>
                  <a:pt x="5606128" y="3659187"/>
                  <a:pt x="5540368" y="3659187"/>
                </a:cubicBezTo>
                <a:lnTo>
                  <a:pt x="119070" y="3659187"/>
                </a:lnTo>
                <a:cubicBezTo>
                  <a:pt x="53309" y="3659187"/>
                  <a:pt x="0" y="3605878"/>
                  <a:pt x="0" y="3540118"/>
                </a:cubicBezTo>
                <a:lnTo>
                  <a:pt x="0" y="119070"/>
                </a:lnTo>
                <a:cubicBezTo>
                  <a:pt x="0" y="53353"/>
                  <a:pt x="53353" y="0"/>
                  <a:pt x="119070" y="0"/>
                </a:cubicBezTo>
                <a:close/>
              </a:path>
            </a:pathLst>
          </a:custGeom>
          <a:solidFill>
            <a:srgbClr val="497D8F">
              <a:alpha val="3333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g3ce16d72c44_1_50"/>
          <p:cNvSpPr/>
          <p:nvPr/>
        </p:nvSpPr>
        <p:spPr>
          <a:xfrm>
            <a:off x="554625" y="2186175"/>
            <a:ext cx="11054700" cy="674700"/>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a:t>
            </a:r>
            <a:r>
              <a:rPr b="0" i="0" lang="en-GB" sz="2400" u="none" cap="none" strike="noStrike">
                <a:solidFill>
                  <a:schemeClr val="lt1"/>
                </a:solidFill>
                <a:latin typeface="Calibri"/>
                <a:ea typeface="Calibri"/>
                <a:cs typeface="Calibri"/>
                <a:sym typeface="Calibri"/>
              </a:rPr>
              <a:t> </a:t>
            </a:r>
            <a:r>
              <a:rPr b="1" i="0" lang="en-GB" sz="2400" u="none" cap="none" strike="noStrike">
                <a:solidFill>
                  <a:srgbClr val="153E5C"/>
                </a:solidFill>
                <a:latin typeface="Calibri"/>
                <a:ea typeface="Calibri"/>
                <a:cs typeface="Calibri"/>
                <a:sym typeface="Calibri"/>
              </a:rPr>
              <a:t>legal entity</a:t>
            </a:r>
            <a:r>
              <a:rPr b="0" i="0" lang="en-GB" sz="2400" u="none" cap="none" strike="noStrike">
                <a:solidFill>
                  <a:schemeClr val="dk1"/>
                </a:solidFill>
                <a:latin typeface="Calibri"/>
                <a:ea typeface="Calibri"/>
                <a:cs typeface="Calibri"/>
                <a:sym typeface="Calibri"/>
              </a:rPr>
              <a:t>, typically a research organization, university, or private company, </a:t>
            </a:r>
            <a:r>
              <a:rPr b="1" i="0" lang="en-GB" sz="2400" u="none" cap="none" strike="noStrike">
                <a:solidFill>
                  <a:srgbClr val="153E5C"/>
                </a:solidFill>
                <a:latin typeface="Calibri"/>
                <a:ea typeface="Calibri"/>
                <a:cs typeface="Calibri"/>
                <a:sym typeface="Calibri"/>
              </a:rPr>
              <a:t>responsible for supplying data</a:t>
            </a:r>
            <a:r>
              <a:rPr b="1" i="0" lang="en-GB" sz="2400" u="none" cap="none" strike="noStrike">
                <a:solidFill>
                  <a:srgbClr val="E97E2E"/>
                </a:solidFill>
                <a:latin typeface="Calibri"/>
                <a:ea typeface="Calibri"/>
                <a:cs typeface="Calibri"/>
                <a:sym typeface="Calibri"/>
              </a:rPr>
              <a:t> </a:t>
            </a:r>
            <a:r>
              <a:rPr b="0" i="0" lang="en-GB" sz="2400" u="none" cap="none" strike="noStrike">
                <a:solidFill>
                  <a:schemeClr val="dk1"/>
                </a:solidFill>
                <a:latin typeface="Calibri"/>
                <a:ea typeface="Calibri"/>
                <a:cs typeface="Calibri"/>
                <a:sym typeface="Calibri"/>
              </a:rPr>
              <a:t>across various levels of the EPOS data taxonomy.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Data provider retains the </a:t>
            </a:r>
            <a:r>
              <a:rPr b="1" i="0" lang="en-GB" sz="2400" u="none" cap="none" strike="noStrike">
                <a:solidFill>
                  <a:srgbClr val="153E5C"/>
                </a:solidFill>
                <a:latin typeface="Calibri"/>
                <a:ea typeface="Calibri"/>
                <a:cs typeface="Calibri"/>
                <a:sym typeface="Calibri"/>
              </a:rPr>
              <a:t>data ownership</a:t>
            </a:r>
            <a:r>
              <a:rPr b="0" i="0" lang="en-GB" sz="2400" u="none" cap="none" strike="noStrike">
                <a:solidFill>
                  <a:srgbClr val="153E5C"/>
                </a:solidFill>
                <a:latin typeface="Calibri"/>
                <a:ea typeface="Calibri"/>
                <a:cs typeface="Calibri"/>
                <a:sym typeface="Calibri"/>
              </a:rPr>
              <a:t>.</a:t>
            </a:r>
            <a:endParaRPr b="0" i="0" sz="2400" u="none" cap="none" strike="noStrike">
              <a:solidFill>
                <a:srgbClr val="153E5C"/>
              </a:solidFill>
              <a:latin typeface="Calibri"/>
              <a:ea typeface="Calibri"/>
              <a:cs typeface="Calibri"/>
              <a:sym typeface="Calibri"/>
            </a:endParaRPr>
          </a:p>
          <a:p>
            <a:pPr indent="0" lvl="0" marL="0" marR="0" rtl="0" algn="just">
              <a:lnSpc>
                <a:spcPct val="14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79" name="Google Shape;279;g3ce16d72c44_1_50"/>
          <p:cNvSpPr/>
          <p:nvPr/>
        </p:nvSpPr>
        <p:spPr>
          <a:xfrm>
            <a:off x="617141" y="3736525"/>
            <a:ext cx="5185172" cy="515938"/>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80" name="Google Shape;280;g3ce16d72c44_1_50"/>
          <p:cNvSpPr/>
          <p:nvPr/>
        </p:nvSpPr>
        <p:spPr>
          <a:xfrm rot="-2700000">
            <a:off x="471701" y="3288132"/>
            <a:ext cx="622585" cy="659839"/>
          </a:xfrm>
          <a:custGeom>
            <a:rect b="b" l="l" r="r" t="t"/>
            <a:pathLst>
              <a:path extrusionOk="0" h="178594" w="178594">
                <a:moveTo>
                  <a:pt x="117202" y="122783"/>
                </a:moveTo>
                <a:cubicBezTo>
                  <a:pt x="151107" y="122783"/>
                  <a:pt x="178594" y="95297"/>
                  <a:pt x="178594" y="61392"/>
                </a:cubicBezTo>
                <a:cubicBezTo>
                  <a:pt x="178594" y="27487"/>
                  <a:pt x="151107" y="0"/>
                  <a:pt x="117202" y="0"/>
                </a:cubicBezTo>
                <a:cubicBezTo>
                  <a:pt x="83297" y="0"/>
                  <a:pt x="55811" y="27487"/>
                  <a:pt x="55811" y="61392"/>
                </a:cubicBezTo>
                <a:cubicBezTo>
                  <a:pt x="55811" y="67914"/>
                  <a:pt x="56822" y="74228"/>
                  <a:pt x="58706" y="80123"/>
                </a:cubicBezTo>
                <a:lnTo>
                  <a:pt x="2442" y="136387"/>
                </a:lnTo>
                <a:cubicBezTo>
                  <a:pt x="872" y="137957"/>
                  <a:pt x="0" y="140084"/>
                  <a:pt x="0" y="142317"/>
                </a:cubicBezTo>
                <a:lnTo>
                  <a:pt x="0" y="170222"/>
                </a:lnTo>
                <a:cubicBezTo>
                  <a:pt x="0" y="174861"/>
                  <a:pt x="3732" y="178594"/>
                  <a:pt x="8372" y="178594"/>
                </a:cubicBezTo>
                <a:lnTo>
                  <a:pt x="36277" y="178594"/>
                </a:lnTo>
                <a:cubicBezTo>
                  <a:pt x="40916" y="178594"/>
                  <a:pt x="44648" y="174861"/>
                  <a:pt x="44648" y="170222"/>
                </a:cubicBezTo>
                <a:lnTo>
                  <a:pt x="44648" y="156270"/>
                </a:lnTo>
                <a:lnTo>
                  <a:pt x="58601" y="156270"/>
                </a:lnTo>
                <a:cubicBezTo>
                  <a:pt x="63240" y="156270"/>
                  <a:pt x="66973" y="152537"/>
                  <a:pt x="66973" y="147898"/>
                </a:cubicBezTo>
                <a:lnTo>
                  <a:pt x="66973" y="133945"/>
                </a:lnTo>
                <a:lnTo>
                  <a:pt x="80925" y="133945"/>
                </a:lnTo>
                <a:cubicBezTo>
                  <a:pt x="83158" y="133945"/>
                  <a:pt x="85285" y="133073"/>
                  <a:pt x="86855" y="131504"/>
                </a:cubicBezTo>
                <a:lnTo>
                  <a:pt x="98471" y="119888"/>
                </a:lnTo>
                <a:cubicBezTo>
                  <a:pt x="104366" y="121772"/>
                  <a:pt x="110679" y="122783"/>
                  <a:pt x="117202" y="122783"/>
                </a:cubicBezTo>
                <a:close/>
                <a:moveTo>
                  <a:pt x="131155" y="33486"/>
                </a:moveTo>
                <a:cubicBezTo>
                  <a:pt x="138855" y="33486"/>
                  <a:pt x="145107" y="39738"/>
                  <a:pt x="145107" y="47439"/>
                </a:cubicBezTo>
                <a:cubicBezTo>
                  <a:pt x="145107" y="55140"/>
                  <a:pt x="138855" y="61392"/>
                  <a:pt x="131155" y="61392"/>
                </a:cubicBezTo>
                <a:cubicBezTo>
                  <a:pt x="123454" y="61392"/>
                  <a:pt x="117202" y="55140"/>
                  <a:pt x="117202" y="47439"/>
                </a:cubicBezTo>
                <a:cubicBezTo>
                  <a:pt x="117202" y="39738"/>
                  <a:pt x="123454" y="33486"/>
                  <a:pt x="131155" y="33486"/>
                </a:cubicBezTo>
                <a:close/>
              </a:path>
            </a:pathLst>
          </a:custGeom>
          <a:solidFill>
            <a:srgbClr val="3D77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g3ce16d72c44_1_50"/>
          <p:cNvSpPr/>
          <p:nvPr/>
        </p:nvSpPr>
        <p:spPr>
          <a:xfrm>
            <a:off x="1032817" y="3464005"/>
            <a:ext cx="3691200" cy="2778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2800"/>
              <a:buFont typeface="Arial"/>
              <a:buNone/>
            </a:pPr>
            <a:r>
              <a:rPr b="1" i="0" lang="en-GB" sz="2800" u="none" cap="none" strike="noStrike">
                <a:solidFill>
                  <a:srgbClr val="153E5C"/>
                </a:solidFill>
                <a:latin typeface="Calibri"/>
                <a:ea typeface="Calibri"/>
                <a:cs typeface="Calibri"/>
                <a:sym typeface="Calibri"/>
              </a:rPr>
              <a:t>Key Responsibilities</a:t>
            </a:r>
            <a:endParaRPr b="0" i="0" sz="2800" u="none" cap="none" strike="noStrike">
              <a:solidFill>
                <a:srgbClr val="153E5C"/>
              </a:solidFill>
              <a:latin typeface="Calibri"/>
              <a:ea typeface="Calibri"/>
              <a:cs typeface="Calibri"/>
              <a:sym typeface="Calibri"/>
            </a:endParaRPr>
          </a:p>
        </p:txBody>
      </p:sp>
      <p:sp>
        <p:nvSpPr>
          <p:cNvPr id="282" name="Google Shape;282;g3ce16d72c44_1_50"/>
          <p:cNvSpPr/>
          <p:nvPr/>
        </p:nvSpPr>
        <p:spPr>
          <a:xfrm>
            <a:off x="820756" y="4198997"/>
            <a:ext cx="2760266" cy="198438"/>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283" name="Google Shape;283;g3ce16d72c44_1_50"/>
          <p:cNvSpPr/>
          <p:nvPr/>
        </p:nvSpPr>
        <p:spPr>
          <a:xfrm>
            <a:off x="812597" y="4524983"/>
            <a:ext cx="10279800" cy="344700"/>
          </a:xfrm>
          <a:prstGeom prst="rect">
            <a:avLst/>
          </a:prstGeom>
          <a:noFill/>
          <a:ln>
            <a:noFill/>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Collect data in compliance with established protocols and standards</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Ensure data accuracy, relevance, and quality</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Ensure proper data management</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Assign proper license for data distribution through the EPOS Platform</a:t>
            </a:r>
            <a:endParaRPr b="0" i="0" sz="1400" u="none" cap="none" strike="noStrike">
              <a:solidFill>
                <a:schemeClr val="dk1"/>
              </a:solidFill>
              <a:latin typeface="Arial"/>
              <a:ea typeface="Arial"/>
              <a:cs typeface="Arial"/>
              <a:sym typeface="Arial"/>
            </a:endParaRPr>
          </a:p>
        </p:txBody>
      </p:sp>
      <p:sp>
        <p:nvSpPr>
          <p:cNvPr id="284" name="Google Shape;284;g3ce16d72c44_1_50"/>
          <p:cNvSpPr/>
          <p:nvPr/>
        </p:nvSpPr>
        <p:spPr>
          <a:xfrm>
            <a:off x="820756" y="5230872"/>
            <a:ext cx="3903266" cy="198438"/>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285" name="Google Shape;285;g3ce16d72c44_1_50"/>
          <p:cNvSpPr/>
          <p:nvPr/>
        </p:nvSpPr>
        <p:spPr>
          <a:xfrm>
            <a:off x="991412" y="5286578"/>
            <a:ext cx="3561953" cy="198438"/>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ce16d72c44_1_64"/>
          <p:cNvSpPr/>
          <p:nvPr/>
        </p:nvSpPr>
        <p:spPr>
          <a:xfrm>
            <a:off x="329609" y="1150937"/>
            <a:ext cx="11546958" cy="4588223"/>
          </a:xfrm>
          <a:custGeom>
            <a:rect b="b" l="l" r="r" t="t"/>
            <a:pathLst>
              <a:path extrusionOk="0" h="3659187" w="5659438">
                <a:moveTo>
                  <a:pt x="119070" y="0"/>
                </a:moveTo>
                <a:lnTo>
                  <a:pt x="5540368" y="0"/>
                </a:lnTo>
                <a:cubicBezTo>
                  <a:pt x="5606128" y="0"/>
                  <a:pt x="5659438" y="53309"/>
                  <a:pt x="5659438" y="119070"/>
                </a:cubicBezTo>
                <a:lnTo>
                  <a:pt x="5659438" y="3540118"/>
                </a:lnTo>
                <a:cubicBezTo>
                  <a:pt x="5659438" y="3605878"/>
                  <a:pt x="5606128" y="3659187"/>
                  <a:pt x="5540368" y="3659187"/>
                </a:cubicBezTo>
                <a:lnTo>
                  <a:pt x="119070" y="3659187"/>
                </a:lnTo>
                <a:cubicBezTo>
                  <a:pt x="53309" y="3659187"/>
                  <a:pt x="0" y="3605878"/>
                  <a:pt x="0" y="3540118"/>
                </a:cubicBezTo>
                <a:lnTo>
                  <a:pt x="0" y="119070"/>
                </a:lnTo>
                <a:cubicBezTo>
                  <a:pt x="0" y="53353"/>
                  <a:pt x="53353" y="0"/>
                  <a:pt x="119070" y="0"/>
                </a:cubicBezTo>
                <a:close/>
              </a:path>
            </a:pathLst>
          </a:custGeom>
          <a:solidFill>
            <a:srgbClr val="F5EC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g3ce16d72c44_1_64"/>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Service Provider</a:t>
            </a:r>
            <a:endParaRPr/>
          </a:p>
        </p:txBody>
      </p:sp>
      <p:sp>
        <p:nvSpPr>
          <p:cNvPr id="293" name="Google Shape;293;g3ce16d72c44_1_64"/>
          <p:cNvSpPr/>
          <p:nvPr/>
        </p:nvSpPr>
        <p:spPr>
          <a:xfrm>
            <a:off x="554632" y="2818191"/>
            <a:ext cx="11079129" cy="515938"/>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 </a:t>
            </a:r>
            <a:r>
              <a:rPr b="1" i="0" lang="en-GB" sz="2400" u="none" cap="none" strike="noStrike">
                <a:solidFill>
                  <a:srgbClr val="623337"/>
                </a:solidFill>
                <a:latin typeface="Calibri"/>
                <a:ea typeface="Calibri"/>
                <a:cs typeface="Calibri"/>
                <a:sym typeface="Calibri"/>
              </a:rPr>
              <a:t>legal entity</a:t>
            </a:r>
            <a:r>
              <a:rPr b="1" i="0" lang="en-GB" sz="2400" u="none" cap="none" strike="noStrike">
                <a:solidFill>
                  <a:schemeClr val="dk1"/>
                </a:solidFill>
                <a:latin typeface="Calibri"/>
                <a:ea typeface="Calibri"/>
                <a:cs typeface="Calibri"/>
                <a:sym typeface="Calibri"/>
              </a:rPr>
              <a:t> </a:t>
            </a:r>
            <a:r>
              <a:rPr b="0" i="0" lang="en-GB" sz="2400" u="none" cap="none" strike="noStrike">
                <a:solidFill>
                  <a:schemeClr val="dk1"/>
                </a:solidFill>
                <a:latin typeface="Calibri"/>
                <a:ea typeface="Calibri"/>
                <a:cs typeface="Calibri"/>
                <a:sym typeface="Calibri"/>
              </a:rPr>
              <a:t>operating within a TCS, </a:t>
            </a:r>
            <a:r>
              <a:rPr b="1" lang="en-GB" sz="2400">
                <a:solidFill>
                  <a:srgbClr val="623337"/>
                </a:solidFill>
                <a:latin typeface="Calibri"/>
                <a:ea typeface="Calibri"/>
                <a:cs typeface="Calibri"/>
                <a:sym typeface="Calibri"/>
              </a:rPr>
              <a:t>res</a:t>
            </a:r>
            <a:r>
              <a:rPr b="1" i="0" lang="en-GB" sz="2400" u="none" cap="none" strike="noStrike">
                <a:solidFill>
                  <a:srgbClr val="623337"/>
                </a:solidFill>
                <a:latin typeface="Calibri"/>
                <a:ea typeface="Calibri"/>
                <a:cs typeface="Calibri"/>
                <a:sym typeface="Calibri"/>
              </a:rPr>
              <a:t>ponsible for aggregating, managing, and ensuring access to data</a:t>
            </a:r>
            <a:r>
              <a:rPr b="0" i="0" lang="en-GB" sz="2400" u="none" cap="none" strike="noStrike">
                <a:solidFill>
                  <a:schemeClr val="dk1"/>
                </a:solidFill>
                <a:latin typeface="Calibri"/>
                <a:ea typeface="Calibri"/>
                <a:cs typeface="Calibri"/>
                <a:sym typeface="Calibri"/>
              </a:rPr>
              <a:t> from multiple Data Providers through the EPOS Platform.</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The Service Provider represents the </a:t>
            </a:r>
            <a:r>
              <a:rPr b="1" i="0" lang="en-GB" sz="2400" u="none" cap="none" strike="noStrike">
                <a:solidFill>
                  <a:schemeClr val="dk1"/>
                </a:solidFill>
                <a:latin typeface="Calibri"/>
                <a:ea typeface="Calibri"/>
                <a:cs typeface="Calibri"/>
                <a:sym typeface="Calibri"/>
              </a:rPr>
              <a:t>link</a:t>
            </a:r>
            <a:r>
              <a:rPr b="0" i="0" lang="en-GB" sz="2400" u="none" cap="none" strike="noStrike">
                <a:solidFill>
                  <a:schemeClr val="dk1"/>
                </a:solidFill>
                <a:latin typeface="Calibri"/>
                <a:ea typeface="Calibri"/>
                <a:cs typeface="Calibri"/>
                <a:sym typeface="Calibri"/>
              </a:rPr>
              <a:t> between Data Providers and the EPOS Platform, enabling seamless </a:t>
            </a:r>
            <a:r>
              <a:rPr b="1" i="0" lang="en-GB" sz="2400" u="none" cap="none" strike="noStrike">
                <a:solidFill>
                  <a:srgbClr val="623337"/>
                </a:solidFill>
                <a:latin typeface="Calibri"/>
                <a:ea typeface="Calibri"/>
                <a:cs typeface="Calibri"/>
                <a:sym typeface="Calibri"/>
              </a:rPr>
              <a:t>data flow and access</a:t>
            </a:r>
            <a:r>
              <a:rPr b="0" i="0" lang="en-GB" sz="2400" u="none" cap="none" strike="noStrike">
                <a:solidFill>
                  <a:schemeClr val="dk1"/>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94" name="Google Shape;294;g3ce16d72c44_1_64"/>
          <p:cNvSpPr/>
          <p:nvPr/>
        </p:nvSpPr>
        <p:spPr>
          <a:xfrm>
            <a:off x="617141" y="3736525"/>
            <a:ext cx="5185172" cy="515938"/>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95" name="Google Shape;295;g3ce16d72c44_1_64"/>
          <p:cNvSpPr/>
          <p:nvPr/>
        </p:nvSpPr>
        <p:spPr>
          <a:xfrm rot="-2530862">
            <a:off x="469881" y="3324209"/>
            <a:ext cx="519976" cy="557279"/>
          </a:xfrm>
          <a:custGeom>
            <a:rect b="b" l="l" r="r" t="t"/>
            <a:pathLst>
              <a:path extrusionOk="0" h="178594" w="178594">
                <a:moveTo>
                  <a:pt x="117202" y="122783"/>
                </a:moveTo>
                <a:cubicBezTo>
                  <a:pt x="151107" y="122783"/>
                  <a:pt x="178594" y="95297"/>
                  <a:pt x="178594" y="61392"/>
                </a:cubicBezTo>
                <a:cubicBezTo>
                  <a:pt x="178594" y="27487"/>
                  <a:pt x="151107" y="0"/>
                  <a:pt x="117202" y="0"/>
                </a:cubicBezTo>
                <a:cubicBezTo>
                  <a:pt x="83297" y="0"/>
                  <a:pt x="55811" y="27487"/>
                  <a:pt x="55811" y="61392"/>
                </a:cubicBezTo>
                <a:cubicBezTo>
                  <a:pt x="55811" y="67914"/>
                  <a:pt x="56822" y="74228"/>
                  <a:pt x="58706" y="80123"/>
                </a:cubicBezTo>
                <a:lnTo>
                  <a:pt x="2442" y="136387"/>
                </a:lnTo>
                <a:cubicBezTo>
                  <a:pt x="872" y="137957"/>
                  <a:pt x="0" y="140084"/>
                  <a:pt x="0" y="142317"/>
                </a:cubicBezTo>
                <a:lnTo>
                  <a:pt x="0" y="170222"/>
                </a:lnTo>
                <a:cubicBezTo>
                  <a:pt x="0" y="174861"/>
                  <a:pt x="3732" y="178594"/>
                  <a:pt x="8372" y="178594"/>
                </a:cubicBezTo>
                <a:lnTo>
                  <a:pt x="36277" y="178594"/>
                </a:lnTo>
                <a:cubicBezTo>
                  <a:pt x="40916" y="178594"/>
                  <a:pt x="44648" y="174861"/>
                  <a:pt x="44648" y="170222"/>
                </a:cubicBezTo>
                <a:lnTo>
                  <a:pt x="44648" y="156270"/>
                </a:lnTo>
                <a:lnTo>
                  <a:pt x="58601" y="156270"/>
                </a:lnTo>
                <a:cubicBezTo>
                  <a:pt x="63240" y="156270"/>
                  <a:pt x="66973" y="152537"/>
                  <a:pt x="66973" y="147898"/>
                </a:cubicBezTo>
                <a:lnTo>
                  <a:pt x="66973" y="133945"/>
                </a:lnTo>
                <a:lnTo>
                  <a:pt x="80925" y="133945"/>
                </a:lnTo>
                <a:cubicBezTo>
                  <a:pt x="83158" y="133945"/>
                  <a:pt x="85285" y="133073"/>
                  <a:pt x="86855" y="131504"/>
                </a:cubicBezTo>
                <a:lnTo>
                  <a:pt x="98471" y="119888"/>
                </a:lnTo>
                <a:cubicBezTo>
                  <a:pt x="104366" y="121772"/>
                  <a:pt x="110679" y="122783"/>
                  <a:pt x="117202" y="122783"/>
                </a:cubicBezTo>
                <a:close/>
                <a:moveTo>
                  <a:pt x="131155" y="33486"/>
                </a:moveTo>
                <a:cubicBezTo>
                  <a:pt x="138855" y="33486"/>
                  <a:pt x="145107" y="39738"/>
                  <a:pt x="145107" y="47439"/>
                </a:cubicBezTo>
                <a:cubicBezTo>
                  <a:pt x="145107" y="55140"/>
                  <a:pt x="138855" y="61392"/>
                  <a:pt x="131155" y="61392"/>
                </a:cubicBezTo>
                <a:cubicBezTo>
                  <a:pt x="123454" y="61392"/>
                  <a:pt x="117202" y="55140"/>
                  <a:pt x="117202" y="47439"/>
                </a:cubicBezTo>
                <a:cubicBezTo>
                  <a:pt x="117202" y="39738"/>
                  <a:pt x="123454" y="33486"/>
                  <a:pt x="131155" y="33486"/>
                </a:cubicBezTo>
                <a:close/>
              </a:path>
            </a:pathLst>
          </a:custGeom>
          <a:solidFill>
            <a:srgbClr val="29506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g3ce16d72c44_1_64"/>
          <p:cNvSpPr/>
          <p:nvPr/>
        </p:nvSpPr>
        <p:spPr>
          <a:xfrm>
            <a:off x="1032817" y="3464005"/>
            <a:ext cx="3691205" cy="277813"/>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2800"/>
              <a:buFont typeface="Arial"/>
              <a:buNone/>
            </a:pPr>
            <a:r>
              <a:rPr b="1" i="0" lang="en-GB" sz="2800" u="none" cap="none" strike="noStrike">
                <a:solidFill>
                  <a:srgbClr val="623337"/>
                </a:solidFill>
                <a:latin typeface="Calibri"/>
                <a:ea typeface="Calibri"/>
                <a:cs typeface="Calibri"/>
                <a:sym typeface="Calibri"/>
              </a:rPr>
              <a:t>Key Responsibilities</a:t>
            </a:r>
            <a:endParaRPr b="0" i="0" sz="2800" u="none" cap="none" strike="noStrike">
              <a:solidFill>
                <a:srgbClr val="623337"/>
              </a:solidFill>
              <a:latin typeface="Calibri"/>
              <a:ea typeface="Calibri"/>
              <a:cs typeface="Calibri"/>
              <a:sym typeface="Calibri"/>
            </a:endParaRPr>
          </a:p>
        </p:txBody>
      </p:sp>
      <p:sp>
        <p:nvSpPr>
          <p:cNvPr id="297" name="Google Shape;297;g3ce16d72c44_1_64"/>
          <p:cNvSpPr/>
          <p:nvPr/>
        </p:nvSpPr>
        <p:spPr>
          <a:xfrm>
            <a:off x="1032816" y="4082260"/>
            <a:ext cx="9748597" cy="996115"/>
          </a:xfrm>
          <a:prstGeom prst="rect">
            <a:avLst/>
          </a:prstGeom>
          <a:noFill/>
          <a:ln>
            <a:noFill/>
          </a:ln>
        </p:spPr>
        <p:txBody>
          <a:bodyPr anchorCtr="0" anchor="ctr" bIns="0" lIns="0" spcFirstLastPara="1" rIns="0" wrap="square" tIns="0">
            <a:noAutofit/>
          </a:bodyPr>
          <a:lstStyle/>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Ensure that data is discoverable through web services</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Ensure that underlying systems are available, reliable, and scalable</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Ensure the adoption of standardized access protocols for interoperability</a:t>
            </a:r>
            <a:endParaRPr b="0" i="0" sz="2200" u="none" cap="none" strike="noStrike">
              <a:solidFill>
                <a:schemeClr val="dk1"/>
              </a:solidFill>
              <a:latin typeface="Calibri"/>
              <a:ea typeface="Calibri"/>
              <a:cs typeface="Calibri"/>
              <a:sym typeface="Calibri"/>
            </a:endParaRPr>
          </a:p>
          <a:p>
            <a:pPr indent="-203200" lvl="0" marL="342900" marR="0" rtl="0" algn="l">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298" name="Google Shape;298;g3ce16d72c44_1_64"/>
          <p:cNvSpPr/>
          <p:nvPr/>
        </p:nvSpPr>
        <p:spPr>
          <a:xfrm>
            <a:off x="717520" y="4867513"/>
            <a:ext cx="4995032" cy="204564"/>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2200"/>
              <a:buFont typeface="Arial"/>
              <a:buNone/>
            </a:pPr>
            <a:r>
              <a:t/>
            </a:r>
            <a:endParaRPr b="0" i="0" sz="2200" u="none" cap="none" strike="noStrike">
              <a:solidFill>
                <a:schemeClr val="lt1"/>
              </a:solidFill>
              <a:latin typeface="Calibri"/>
              <a:ea typeface="Calibri"/>
              <a:cs typeface="Calibri"/>
              <a:sym typeface="Calibri"/>
            </a:endParaRPr>
          </a:p>
        </p:txBody>
      </p:sp>
      <p:sp>
        <p:nvSpPr>
          <p:cNvPr id="299" name="Google Shape;299;g3ce16d72c44_1_64"/>
          <p:cNvSpPr/>
          <p:nvPr/>
        </p:nvSpPr>
        <p:spPr>
          <a:xfrm>
            <a:off x="981906" y="5727785"/>
            <a:ext cx="5259418" cy="204564"/>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2200"/>
              <a:buFont typeface="Arial"/>
              <a:buNone/>
            </a:pPr>
            <a:r>
              <a:t/>
            </a:r>
            <a:endParaRPr b="0" i="0" sz="2200" u="none" cap="none" strike="noStrike">
              <a:solidFill>
                <a:schemeClr val="lt1"/>
              </a:solidFill>
              <a:latin typeface="Calibri"/>
              <a:ea typeface="Calibri"/>
              <a:cs typeface="Calibri"/>
              <a:sym typeface="Calibri"/>
            </a:endParaRPr>
          </a:p>
        </p:txBody>
      </p:sp>
      <p:sp>
        <p:nvSpPr>
          <p:cNvPr id="300" name="Google Shape;300;g3ce16d72c44_1_64"/>
          <p:cNvSpPr/>
          <p:nvPr/>
        </p:nvSpPr>
        <p:spPr>
          <a:xfrm>
            <a:off x="6678778" y="4833937"/>
            <a:ext cx="4945063" cy="47625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ce16d72c44_1_78"/>
          <p:cNvSpPr/>
          <p:nvPr/>
        </p:nvSpPr>
        <p:spPr>
          <a:xfrm>
            <a:off x="296485" y="3923414"/>
            <a:ext cx="7608821" cy="1930504"/>
          </a:xfrm>
          <a:prstGeom prst="rect">
            <a:avLst/>
          </a:prstGeom>
          <a:solidFill>
            <a:srgbClr val="5B4D5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magine che contiene testo, schermata, cerchio, Carattere&#10;&#10;Il contenuto generato dall'IA potrebbe non essere corretto." id="306" name="Google Shape;306;g3ce16d72c44_1_78"/>
          <p:cNvPicPr preferRelativeResize="0"/>
          <p:nvPr/>
        </p:nvPicPr>
        <p:blipFill rotWithShape="1">
          <a:blip r:embed="rId3">
            <a:alphaModFix/>
          </a:blip>
          <a:srcRect b="0" l="0" r="0" t="0"/>
          <a:stretch/>
        </p:blipFill>
        <p:spPr>
          <a:xfrm>
            <a:off x="3904090" y="1010467"/>
            <a:ext cx="4702133" cy="4702133"/>
          </a:xfrm>
          <a:prstGeom prst="rect">
            <a:avLst/>
          </a:prstGeom>
          <a:noFill/>
          <a:ln>
            <a:noFill/>
          </a:ln>
        </p:spPr>
      </p:pic>
      <p:sp>
        <p:nvSpPr>
          <p:cNvPr id="307" name="Google Shape;307;g3ce16d72c44_1_78"/>
          <p:cNvSpPr txBox="1"/>
          <p:nvPr/>
        </p:nvSpPr>
        <p:spPr>
          <a:xfrm>
            <a:off x="476368" y="3961092"/>
            <a:ext cx="35067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Data is generated, collected, and managed in accordance with established protocols, standards, and policies.</a:t>
            </a:r>
            <a:endParaRPr b="1" i="0" sz="1400" u="none" cap="none" strike="noStrike">
              <a:solidFill>
                <a:srgbClr val="000000"/>
              </a:solidFill>
              <a:latin typeface="Arial"/>
              <a:ea typeface="Arial"/>
              <a:cs typeface="Arial"/>
              <a:sym typeface="Arial"/>
            </a:endParaRPr>
          </a:p>
        </p:txBody>
      </p:sp>
      <p:sp>
        <p:nvSpPr>
          <p:cNvPr id="308" name="Google Shape;308;g3ce16d72c44_1_78"/>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Provision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ce16d72c44_1_85"/>
          <p:cNvSpPr/>
          <p:nvPr/>
        </p:nvSpPr>
        <p:spPr>
          <a:xfrm>
            <a:off x="296485" y="3923414"/>
            <a:ext cx="7608821" cy="1930504"/>
          </a:xfrm>
          <a:prstGeom prst="rect">
            <a:avLst/>
          </a:prstGeom>
          <a:solidFill>
            <a:srgbClr val="5B4D5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magine che contiene testo, schermata, cerchio, Carattere&#10;&#10;Il contenuto generato dall'IA potrebbe non essere corretto." id="314" name="Google Shape;314;g3ce16d72c44_1_85"/>
          <p:cNvPicPr preferRelativeResize="0"/>
          <p:nvPr/>
        </p:nvPicPr>
        <p:blipFill rotWithShape="1">
          <a:blip r:embed="rId3">
            <a:alphaModFix/>
          </a:blip>
          <a:srcRect b="0" l="0" r="0" t="0"/>
          <a:stretch/>
        </p:blipFill>
        <p:spPr>
          <a:xfrm>
            <a:off x="3904090" y="1010467"/>
            <a:ext cx="4702133" cy="4702133"/>
          </a:xfrm>
          <a:prstGeom prst="rect">
            <a:avLst/>
          </a:prstGeom>
          <a:noFill/>
          <a:ln>
            <a:noFill/>
          </a:ln>
        </p:spPr>
      </p:pic>
      <p:sp>
        <p:nvSpPr>
          <p:cNvPr id="315" name="Google Shape;315;g3ce16d72c44_1_85"/>
          <p:cNvSpPr txBox="1"/>
          <p:nvPr/>
        </p:nvSpPr>
        <p:spPr>
          <a:xfrm>
            <a:off x="476368" y="3961092"/>
            <a:ext cx="35067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Data is generated, collected, and managed in accordance with established protocols, standards, and policies.</a:t>
            </a:r>
            <a:endParaRPr b="1" i="0" sz="1400" u="none" cap="none" strike="noStrike">
              <a:solidFill>
                <a:srgbClr val="000000"/>
              </a:solidFill>
              <a:latin typeface="Arial"/>
              <a:ea typeface="Arial"/>
              <a:cs typeface="Arial"/>
              <a:sym typeface="Arial"/>
            </a:endParaRPr>
          </a:p>
        </p:txBody>
      </p:sp>
      <p:sp>
        <p:nvSpPr>
          <p:cNvPr id="316" name="Google Shape;316;g3ce16d72c44_1_85"/>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Provision</a:t>
            </a:r>
            <a:endParaRPr/>
          </a:p>
        </p:txBody>
      </p:sp>
      <p:grpSp>
        <p:nvGrpSpPr>
          <p:cNvPr id="317" name="Google Shape;317;g3ce16d72c44_1_85"/>
          <p:cNvGrpSpPr/>
          <p:nvPr/>
        </p:nvGrpSpPr>
        <p:grpSpPr>
          <a:xfrm>
            <a:off x="9355158" y="1004680"/>
            <a:ext cx="2232551" cy="317500"/>
            <a:chOff x="9596778" y="967638"/>
            <a:chExt cx="2232551" cy="317500"/>
          </a:xfrm>
        </p:grpSpPr>
        <p:sp>
          <p:nvSpPr>
            <p:cNvPr id="318" name="Google Shape;318;g3ce16d72c44_1_85"/>
            <p:cNvSpPr/>
            <p:nvPr/>
          </p:nvSpPr>
          <p:spPr>
            <a:xfrm>
              <a:off x="9596778" y="1007202"/>
              <a:ext cx="238125" cy="238125"/>
            </a:xfrm>
            <a:custGeom>
              <a:rect b="b" l="l" r="r" t="t"/>
              <a:pathLst>
                <a:path extrusionOk="0" h="238125" w="238125">
                  <a:moveTo>
                    <a:pt x="62229" y="16883"/>
                  </a:moveTo>
                  <a:cubicBezTo>
                    <a:pt x="67298" y="20417"/>
                    <a:pt x="68507" y="27394"/>
                    <a:pt x="64973" y="32417"/>
                  </a:cubicBezTo>
                  <a:lnTo>
                    <a:pt x="38928" y="69624"/>
                  </a:lnTo>
                  <a:cubicBezTo>
                    <a:pt x="37021" y="72321"/>
                    <a:pt x="34044" y="74042"/>
                    <a:pt x="30742" y="74321"/>
                  </a:cubicBezTo>
                  <a:cubicBezTo>
                    <a:pt x="27440" y="74600"/>
                    <a:pt x="24185" y="73484"/>
                    <a:pt x="21859" y="71158"/>
                  </a:cubicBezTo>
                  <a:lnTo>
                    <a:pt x="3256" y="52555"/>
                  </a:lnTo>
                  <a:cubicBezTo>
                    <a:pt x="-1070" y="48183"/>
                    <a:pt x="-1070" y="41114"/>
                    <a:pt x="3256" y="36742"/>
                  </a:cubicBezTo>
                  <a:cubicBezTo>
                    <a:pt x="7581" y="32370"/>
                    <a:pt x="14697" y="32417"/>
                    <a:pt x="19069" y="36742"/>
                  </a:cubicBezTo>
                  <a:lnTo>
                    <a:pt x="28277" y="45951"/>
                  </a:lnTo>
                  <a:lnTo>
                    <a:pt x="46695" y="19627"/>
                  </a:lnTo>
                  <a:cubicBezTo>
                    <a:pt x="50229" y="14557"/>
                    <a:pt x="57206" y="13348"/>
                    <a:pt x="62229" y="16883"/>
                  </a:cubicBezTo>
                  <a:close/>
                  <a:moveTo>
                    <a:pt x="62229" y="91297"/>
                  </a:moveTo>
                  <a:cubicBezTo>
                    <a:pt x="67298" y="94831"/>
                    <a:pt x="68507" y="101808"/>
                    <a:pt x="64973" y="106831"/>
                  </a:cubicBezTo>
                  <a:lnTo>
                    <a:pt x="38928" y="144038"/>
                  </a:lnTo>
                  <a:cubicBezTo>
                    <a:pt x="37021" y="146735"/>
                    <a:pt x="34044" y="148456"/>
                    <a:pt x="30742" y="148735"/>
                  </a:cubicBezTo>
                  <a:cubicBezTo>
                    <a:pt x="27440" y="149014"/>
                    <a:pt x="24185" y="147898"/>
                    <a:pt x="21859" y="145573"/>
                  </a:cubicBezTo>
                  <a:lnTo>
                    <a:pt x="3256" y="126969"/>
                  </a:lnTo>
                  <a:cubicBezTo>
                    <a:pt x="-1116" y="122597"/>
                    <a:pt x="-1116" y="115528"/>
                    <a:pt x="3256" y="111203"/>
                  </a:cubicBezTo>
                  <a:cubicBezTo>
                    <a:pt x="7627" y="106877"/>
                    <a:pt x="14697" y="106831"/>
                    <a:pt x="19022" y="111203"/>
                  </a:cubicBezTo>
                  <a:lnTo>
                    <a:pt x="28231" y="120411"/>
                  </a:lnTo>
                  <a:lnTo>
                    <a:pt x="46648" y="94087"/>
                  </a:lnTo>
                  <a:cubicBezTo>
                    <a:pt x="50183" y="89018"/>
                    <a:pt x="57159" y="87809"/>
                    <a:pt x="62182" y="91343"/>
                  </a:cubicBezTo>
                  <a:close/>
                  <a:moveTo>
                    <a:pt x="104180" y="44648"/>
                  </a:moveTo>
                  <a:cubicBezTo>
                    <a:pt x="104180" y="36416"/>
                    <a:pt x="110830" y="29766"/>
                    <a:pt x="119062" y="29766"/>
                  </a:cubicBezTo>
                  <a:lnTo>
                    <a:pt x="223242" y="29766"/>
                  </a:lnTo>
                  <a:cubicBezTo>
                    <a:pt x="231474" y="29766"/>
                    <a:pt x="238125" y="36416"/>
                    <a:pt x="238125" y="44648"/>
                  </a:cubicBezTo>
                  <a:cubicBezTo>
                    <a:pt x="238125" y="52880"/>
                    <a:pt x="231474" y="59531"/>
                    <a:pt x="223242" y="59531"/>
                  </a:cubicBezTo>
                  <a:lnTo>
                    <a:pt x="119062" y="59531"/>
                  </a:lnTo>
                  <a:cubicBezTo>
                    <a:pt x="110830" y="59531"/>
                    <a:pt x="104180" y="52880"/>
                    <a:pt x="104180" y="44648"/>
                  </a:cubicBezTo>
                  <a:close/>
                  <a:moveTo>
                    <a:pt x="104180" y="119062"/>
                  </a:moveTo>
                  <a:cubicBezTo>
                    <a:pt x="104180" y="110830"/>
                    <a:pt x="110830" y="104180"/>
                    <a:pt x="119062" y="104180"/>
                  </a:cubicBezTo>
                  <a:lnTo>
                    <a:pt x="223242" y="104180"/>
                  </a:lnTo>
                  <a:cubicBezTo>
                    <a:pt x="231474" y="104180"/>
                    <a:pt x="238125" y="110830"/>
                    <a:pt x="238125" y="119062"/>
                  </a:cubicBezTo>
                  <a:cubicBezTo>
                    <a:pt x="238125" y="127295"/>
                    <a:pt x="231474" y="133945"/>
                    <a:pt x="223242" y="133945"/>
                  </a:cubicBezTo>
                  <a:lnTo>
                    <a:pt x="119062" y="133945"/>
                  </a:lnTo>
                  <a:cubicBezTo>
                    <a:pt x="110830" y="133945"/>
                    <a:pt x="104180" y="127295"/>
                    <a:pt x="104180" y="119062"/>
                  </a:cubicBezTo>
                  <a:close/>
                  <a:moveTo>
                    <a:pt x="74414" y="193477"/>
                  </a:moveTo>
                  <a:cubicBezTo>
                    <a:pt x="74414" y="185245"/>
                    <a:pt x="81065" y="178594"/>
                    <a:pt x="89297" y="178594"/>
                  </a:cubicBezTo>
                  <a:lnTo>
                    <a:pt x="223242" y="178594"/>
                  </a:lnTo>
                  <a:cubicBezTo>
                    <a:pt x="231474" y="178594"/>
                    <a:pt x="238125" y="185245"/>
                    <a:pt x="238125" y="193477"/>
                  </a:cubicBezTo>
                  <a:cubicBezTo>
                    <a:pt x="238125" y="201709"/>
                    <a:pt x="231474" y="208359"/>
                    <a:pt x="223242" y="208359"/>
                  </a:cubicBezTo>
                  <a:lnTo>
                    <a:pt x="89297" y="208359"/>
                  </a:lnTo>
                  <a:cubicBezTo>
                    <a:pt x="81065" y="208359"/>
                    <a:pt x="74414" y="201709"/>
                    <a:pt x="74414" y="193477"/>
                  </a:cubicBezTo>
                  <a:close/>
                  <a:moveTo>
                    <a:pt x="29766" y="174873"/>
                  </a:moveTo>
                  <a:cubicBezTo>
                    <a:pt x="40033" y="174873"/>
                    <a:pt x="48369" y="183209"/>
                    <a:pt x="48369" y="193477"/>
                  </a:cubicBezTo>
                  <a:cubicBezTo>
                    <a:pt x="48369" y="203744"/>
                    <a:pt x="40033" y="212080"/>
                    <a:pt x="29766" y="212080"/>
                  </a:cubicBezTo>
                  <a:cubicBezTo>
                    <a:pt x="19498" y="212080"/>
                    <a:pt x="11162" y="203744"/>
                    <a:pt x="11162" y="193477"/>
                  </a:cubicBezTo>
                  <a:cubicBezTo>
                    <a:pt x="11162" y="183209"/>
                    <a:pt x="19498" y="174873"/>
                    <a:pt x="29766" y="174873"/>
                  </a:cubicBezTo>
                  <a:close/>
                </a:path>
              </a:pathLst>
            </a:custGeom>
            <a:solidFill>
              <a:srgbClr val="5B4D5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319" name="Google Shape;319;g3ce16d72c44_1_85"/>
            <p:cNvSpPr/>
            <p:nvPr/>
          </p:nvSpPr>
          <p:spPr>
            <a:xfrm>
              <a:off x="9947679" y="967638"/>
              <a:ext cx="1881650" cy="3175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000000"/>
                </a:buClr>
                <a:buSzPts val="2200"/>
                <a:buFont typeface="Arial"/>
                <a:buNone/>
              </a:pPr>
              <a:r>
                <a:rPr b="1" i="0" lang="en-GB" sz="2200" u="none" cap="none" strike="noStrike">
                  <a:solidFill>
                    <a:srgbClr val="29506B"/>
                  </a:solidFill>
                  <a:latin typeface="Calibri"/>
                  <a:ea typeface="Calibri"/>
                  <a:cs typeface="Calibri"/>
                  <a:sym typeface="Calibri"/>
                </a:rPr>
                <a:t>Key Aspects</a:t>
              </a:r>
              <a:endParaRPr b="0" i="0" sz="2200" u="none" cap="none" strike="noStrike">
                <a:solidFill>
                  <a:srgbClr val="29506B"/>
                </a:solidFill>
                <a:latin typeface="Calibri"/>
                <a:ea typeface="Calibri"/>
                <a:cs typeface="Calibri"/>
                <a:sym typeface="Calibri"/>
              </a:endParaRPr>
            </a:p>
          </p:txBody>
        </p:sp>
      </p:grpSp>
      <p:sp>
        <p:nvSpPr>
          <p:cNvPr id="320" name="Google Shape;320;g3ce16d72c44_1_85"/>
          <p:cNvSpPr txBox="1"/>
          <p:nvPr/>
        </p:nvSpPr>
        <p:spPr>
          <a:xfrm>
            <a:off x="8606762" y="1518420"/>
            <a:ext cx="3585300" cy="3447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0000"/>
              </a:lnSpc>
              <a:spcBef>
                <a:spcPts val="0"/>
              </a:spcBef>
              <a:spcAft>
                <a:spcPts val="0"/>
              </a:spcAft>
              <a:buClr>
                <a:srgbClr val="29506B"/>
              </a:buClr>
              <a:buSzPts val="2000"/>
              <a:buFont typeface="Arial"/>
              <a:buChar char="•"/>
            </a:pPr>
            <a:r>
              <a:rPr b="0" i="0" lang="en-GB" sz="2000" u="none" cap="none" strike="noStrike">
                <a:solidFill>
                  <a:srgbClr val="29506B"/>
                </a:solidFill>
                <a:latin typeface="Calibri"/>
                <a:ea typeface="Calibri"/>
                <a:cs typeface="Calibri"/>
                <a:sym typeface="Calibri"/>
              </a:rPr>
              <a:t>Ensure </a:t>
            </a:r>
            <a:r>
              <a:rPr b="1" i="0" lang="en-GB" sz="2000" u="none" cap="none" strike="noStrike">
                <a:solidFill>
                  <a:srgbClr val="29506B"/>
                </a:solidFill>
                <a:latin typeface="Calibri"/>
                <a:ea typeface="Calibri"/>
                <a:cs typeface="Calibri"/>
                <a:sym typeface="Calibri"/>
              </a:rPr>
              <a:t>long-term preservation </a:t>
            </a:r>
            <a:r>
              <a:rPr b="0" i="0" lang="en-GB" sz="2000" u="none" cap="none" strike="noStrike">
                <a:solidFill>
                  <a:srgbClr val="29506B"/>
                </a:solidFill>
                <a:latin typeface="Calibri"/>
                <a:ea typeface="Calibri"/>
                <a:cs typeface="Calibri"/>
                <a:sym typeface="Calibri"/>
              </a:rPr>
              <a:t>and availability of data</a:t>
            </a:r>
            <a:endParaRPr b="0" i="0" sz="2000" u="none" cap="none" strike="noStrike">
              <a:solidFill>
                <a:srgbClr val="000000"/>
              </a:solidFill>
              <a:latin typeface="Calibri"/>
              <a:ea typeface="Calibri"/>
              <a:cs typeface="Calibri"/>
              <a:sym typeface="Calibri"/>
            </a:endParaRPr>
          </a:p>
          <a:p>
            <a:pPr indent="-342900" lvl="0" marL="342900" marR="0" rtl="0" algn="l">
              <a:lnSpc>
                <a:spcPct val="110000"/>
              </a:lnSpc>
              <a:spcBef>
                <a:spcPts val="0"/>
              </a:spcBef>
              <a:spcAft>
                <a:spcPts val="0"/>
              </a:spcAft>
              <a:buClr>
                <a:srgbClr val="29506B"/>
              </a:buClr>
              <a:buSzPts val="2000"/>
              <a:buFont typeface="Arial"/>
              <a:buChar char="•"/>
            </a:pPr>
            <a:r>
              <a:rPr b="0" i="0" lang="en-GB" sz="2000" u="none" cap="none" strike="noStrike">
                <a:solidFill>
                  <a:srgbClr val="29506B"/>
                </a:solidFill>
                <a:latin typeface="Calibri"/>
                <a:ea typeface="Calibri"/>
                <a:cs typeface="Calibri"/>
                <a:sym typeface="Calibri"/>
              </a:rPr>
              <a:t>Implement measures to guarantee </a:t>
            </a:r>
            <a:r>
              <a:rPr b="1" i="0" lang="en-GB" sz="2000" u="none" cap="none" strike="noStrike">
                <a:solidFill>
                  <a:srgbClr val="29506B"/>
                </a:solidFill>
                <a:latin typeface="Calibri"/>
                <a:ea typeface="Calibri"/>
                <a:cs typeface="Calibri"/>
                <a:sym typeface="Calibri"/>
              </a:rPr>
              <a:t>data integrity</a:t>
            </a:r>
            <a:r>
              <a:rPr b="0" i="0" lang="en-GB" sz="2000" u="none" cap="none" strike="noStrike">
                <a:solidFill>
                  <a:srgbClr val="29506B"/>
                </a:solidFill>
                <a:latin typeface="Calibri"/>
                <a:ea typeface="Calibri"/>
                <a:cs typeface="Calibri"/>
                <a:sym typeface="Calibri"/>
              </a:rPr>
              <a:t> across the lifecycle</a:t>
            </a:r>
            <a:endParaRPr b="0" i="0" sz="2000" u="none" cap="none" strike="noStrike">
              <a:solidFill>
                <a:srgbClr val="000000"/>
              </a:solidFill>
              <a:latin typeface="Calibri"/>
              <a:ea typeface="Calibri"/>
              <a:cs typeface="Calibri"/>
              <a:sym typeface="Calibri"/>
            </a:endParaRPr>
          </a:p>
          <a:p>
            <a:pPr indent="-342900" lvl="0" marL="342900" marR="0" rtl="0" algn="l">
              <a:lnSpc>
                <a:spcPct val="110000"/>
              </a:lnSpc>
              <a:spcBef>
                <a:spcPts val="0"/>
              </a:spcBef>
              <a:spcAft>
                <a:spcPts val="0"/>
              </a:spcAft>
              <a:buClr>
                <a:srgbClr val="29506B"/>
              </a:buClr>
              <a:buSzPts val="2000"/>
              <a:buFont typeface="Arial"/>
              <a:buChar char="•"/>
            </a:pPr>
            <a:r>
              <a:rPr b="0" i="0" lang="en-GB" sz="2000" u="none" cap="none" strike="noStrike">
                <a:solidFill>
                  <a:srgbClr val="29506B"/>
                </a:solidFill>
                <a:latin typeface="Calibri"/>
                <a:ea typeface="Calibri"/>
                <a:cs typeface="Calibri"/>
                <a:sym typeface="Calibri"/>
              </a:rPr>
              <a:t>Provide access to data and metadata through </a:t>
            </a:r>
            <a:r>
              <a:rPr b="1" i="0" lang="en-GB" sz="2000" u="none" cap="none" strike="noStrike">
                <a:solidFill>
                  <a:srgbClr val="29506B"/>
                </a:solidFill>
                <a:latin typeface="Calibri"/>
                <a:ea typeface="Calibri"/>
                <a:cs typeface="Calibri"/>
                <a:sym typeface="Calibri"/>
              </a:rPr>
              <a:t>web services/APIs</a:t>
            </a:r>
            <a:endParaRPr b="0" i="0" sz="2000" u="none" cap="none" strike="noStrike">
              <a:solidFill>
                <a:srgbClr val="000000"/>
              </a:solidFill>
              <a:latin typeface="Calibri"/>
              <a:ea typeface="Calibri"/>
              <a:cs typeface="Calibri"/>
              <a:sym typeface="Calibri"/>
            </a:endParaRPr>
          </a:p>
          <a:p>
            <a:pPr indent="-215900" lvl="0" marL="342900" marR="0" rtl="0" algn="l">
              <a:lnSpc>
                <a:spcPct val="110000"/>
              </a:lnSpc>
              <a:spcBef>
                <a:spcPts val="0"/>
              </a:spcBef>
              <a:spcAft>
                <a:spcPts val="0"/>
              </a:spcAft>
              <a:buClr>
                <a:schemeClr val="dk1"/>
              </a:buClr>
              <a:buSzPts val="2000"/>
              <a:buFont typeface="Arial"/>
              <a:buNone/>
            </a:pPr>
            <a:r>
              <a:t/>
            </a:r>
            <a:endParaRPr b="0" i="0" sz="2000" u="none" cap="none" strike="noStrike">
              <a:solidFill>
                <a:srgbClr val="29506B"/>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ce16d72c44_1_96"/>
          <p:cNvSpPr/>
          <p:nvPr/>
        </p:nvSpPr>
        <p:spPr>
          <a:xfrm>
            <a:off x="6676021" y="1086786"/>
            <a:ext cx="5394059" cy="3957404"/>
          </a:xfrm>
          <a:prstGeom prst="rect">
            <a:avLst/>
          </a:prstGeom>
          <a:solidFill>
            <a:srgbClr val="CB885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g3ce16d72c44_1_96"/>
          <p:cNvSpPr txBox="1"/>
          <p:nvPr/>
        </p:nvSpPr>
        <p:spPr>
          <a:xfrm>
            <a:off x="8767606" y="1406860"/>
            <a:ext cx="3227700" cy="350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Data and services go through a community-driven process of standardisation, harmonisation, and enrichment </a:t>
            </a:r>
            <a:r>
              <a:rPr b="1" i="0" lang="en-GB" sz="2600" u="none" cap="none" strike="noStrike">
                <a:solidFill>
                  <a:schemeClr val="lt1"/>
                </a:solidFill>
                <a:latin typeface="Calibri"/>
                <a:ea typeface="Calibri"/>
                <a:cs typeface="Calibri"/>
                <a:sym typeface="Calibri"/>
              </a:rPr>
              <a:t>within TCS.</a:t>
            </a:r>
            <a:endParaRPr b="1" i="0" sz="1400" u="none" cap="none" strike="noStrike">
              <a:solidFill>
                <a:srgbClr val="000000"/>
              </a:solidFill>
              <a:latin typeface="Arial"/>
              <a:ea typeface="Arial"/>
              <a:cs typeface="Arial"/>
              <a:sym typeface="Arial"/>
            </a:endParaRPr>
          </a:p>
        </p:txBody>
      </p:sp>
      <p:pic>
        <p:nvPicPr>
          <p:cNvPr descr="Immagine che contiene testo, schermata, cerchio, Carattere&#10;&#10;Il contenuto generato dall'IA potrebbe non essere corretto." id="327" name="Google Shape;327;g3ce16d72c44_1_96"/>
          <p:cNvPicPr preferRelativeResize="0"/>
          <p:nvPr/>
        </p:nvPicPr>
        <p:blipFill rotWithShape="1">
          <a:blip r:embed="rId3">
            <a:alphaModFix/>
          </a:blip>
          <a:srcRect b="0" l="0" r="0" t="0"/>
          <a:stretch/>
        </p:blipFill>
        <p:spPr>
          <a:xfrm>
            <a:off x="3904090" y="1010467"/>
            <a:ext cx="4702133" cy="4702133"/>
          </a:xfrm>
          <a:prstGeom prst="rect">
            <a:avLst/>
          </a:prstGeom>
          <a:noFill/>
          <a:ln>
            <a:noFill/>
          </a:ln>
        </p:spPr>
      </p:pic>
      <p:sp>
        <p:nvSpPr>
          <p:cNvPr id="328" name="Google Shape;328;g3ce16d72c44_1_96"/>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Integration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ce16d72c44_1_103"/>
          <p:cNvSpPr/>
          <p:nvPr/>
        </p:nvSpPr>
        <p:spPr>
          <a:xfrm>
            <a:off x="6676021" y="1086786"/>
            <a:ext cx="5394059" cy="3957404"/>
          </a:xfrm>
          <a:prstGeom prst="rect">
            <a:avLst/>
          </a:prstGeom>
          <a:solidFill>
            <a:srgbClr val="CB885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g3ce16d72c44_1_103"/>
          <p:cNvSpPr txBox="1"/>
          <p:nvPr/>
        </p:nvSpPr>
        <p:spPr>
          <a:xfrm>
            <a:off x="8767606" y="1406860"/>
            <a:ext cx="3227700" cy="350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Data and services go through a community-driven process of standardisation, harmonisation, and enrichment </a:t>
            </a:r>
            <a:r>
              <a:rPr b="1" i="0" lang="en-GB" sz="2600" u="none" cap="none" strike="noStrike">
                <a:solidFill>
                  <a:schemeClr val="lt1"/>
                </a:solidFill>
                <a:latin typeface="Calibri"/>
                <a:ea typeface="Calibri"/>
                <a:cs typeface="Calibri"/>
                <a:sym typeface="Calibri"/>
              </a:rPr>
              <a:t>within TCS.</a:t>
            </a:r>
            <a:endParaRPr b="1" i="0" sz="1400" u="none" cap="none" strike="noStrike">
              <a:solidFill>
                <a:srgbClr val="000000"/>
              </a:solidFill>
              <a:latin typeface="Arial"/>
              <a:ea typeface="Arial"/>
              <a:cs typeface="Arial"/>
              <a:sym typeface="Arial"/>
            </a:endParaRPr>
          </a:p>
        </p:txBody>
      </p:sp>
      <p:pic>
        <p:nvPicPr>
          <p:cNvPr descr="Immagine che contiene testo, schermata, cerchio, Carattere&#10;&#10;Il contenuto generato dall'IA potrebbe non essere corretto." id="335" name="Google Shape;335;g3ce16d72c44_1_103"/>
          <p:cNvPicPr preferRelativeResize="0"/>
          <p:nvPr/>
        </p:nvPicPr>
        <p:blipFill rotWithShape="1">
          <a:blip r:embed="rId3">
            <a:alphaModFix/>
          </a:blip>
          <a:srcRect b="0" l="0" r="0" t="0"/>
          <a:stretch/>
        </p:blipFill>
        <p:spPr>
          <a:xfrm>
            <a:off x="3904090" y="1010467"/>
            <a:ext cx="4702133" cy="4702133"/>
          </a:xfrm>
          <a:prstGeom prst="rect">
            <a:avLst/>
          </a:prstGeom>
          <a:noFill/>
          <a:ln>
            <a:noFill/>
          </a:ln>
        </p:spPr>
      </p:pic>
      <p:sp>
        <p:nvSpPr>
          <p:cNvPr id="336" name="Google Shape;336;g3ce16d72c44_1_103"/>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Integration</a:t>
            </a:r>
            <a:endParaRPr/>
          </a:p>
        </p:txBody>
      </p:sp>
      <p:sp>
        <p:nvSpPr>
          <p:cNvPr id="337" name="Google Shape;337;g3ce16d72c44_1_103"/>
          <p:cNvSpPr txBox="1"/>
          <p:nvPr/>
        </p:nvSpPr>
        <p:spPr>
          <a:xfrm>
            <a:off x="408572" y="1941874"/>
            <a:ext cx="3495600" cy="3478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9506B"/>
              </a:buClr>
              <a:buSzPts val="2000"/>
              <a:buFont typeface="Arial"/>
              <a:buChar char="•"/>
            </a:pPr>
            <a:r>
              <a:rPr b="0" i="0" lang="en-GB" sz="2000" u="none" cap="none" strike="noStrike">
                <a:solidFill>
                  <a:srgbClr val="29506B"/>
                </a:solidFill>
                <a:latin typeface="Calibri"/>
                <a:ea typeface="Calibri"/>
                <a:cs typeface="Calibri"/>
                <a:sym typeface="Calibri"/>
              </a:rPr>
              <a:t>Data are </a:t>
            </a:r>
            <a:r>
              <a:rPr b="1" i="0" lang="en-GB" sz="2000" u="none" cap="none" strike="noStrike">
                <a:solidFill>
                  <a:srgbClr val="29506B"/>
                </a:solidFill>
                <a:latin typeface="Calibri"/>
                <a:ea typeface="Calibri"/>
                <a:cs typeface="Calibri"/>
                <a:sym typeface="Calibri"/>
              </a:rPr>
              <a:t>not copied centrally</a:t>
            </a:r>
            <a:r>
              <a:rPr b="0" i="0" lang="en-GB" sz="2000" u="none" cap="none" strike="noStrike">
                <a:solidFill>
                  <a:srgbClr val="29506B"/>
                </a:solidFill>
                <a:latin typeface="Calibri"/>
                <a:ea typeface="Calibri"/>
                <a:cs typeface="Calibri"/>
                <a:sym typeface="Calibri"/>
              </a:rPr>
              <a:t>; data access is provided via </a:t>
            </a:r>
            <a:r>
              <a:rPr b="1" i="0" lang="en-GB" sz="2000" u="none" cap="none" strike="noStrike">
                <a:solidFill>
                  <a:srgbClr val="29506B"/>
                </a:solidFill>
                <a:latin typeface="Calibri"/>
                <a:ea typeface="Calibri"/>
                <a:cs typeface="Calibri"/>
                <a:sym typeface="Calibri"/>
              </a:rPr>
              <a:t>web services</a:t>
            </a:r>
            <a:endParaRPr b="0" i="0" sz="2000" u="none" cap="none" strike="noStrike">
              <a:solidFill>
                <a:srgbClr val="29506B"/>
              </a:solidFill>
              <a:latin typeface="Calibri"/>
              <a:ea typeface="Calibri"/>
              <a:cs typeface="Calibri"/>
              <a:sym typeface="Calibri"/>
            </a:endParaRPr>
          </a:p>
          <a:p>
            <a:pPr indent="-342900" lvl="0" marL="342900" marR="0" rtl="0" algn="l">
              <a:lnSpc>
                <a:spcPct val="100000"/>
              </a:lnSpc>
              <a:spcBef>
                <a:spcPts val="0"/>
              </a:spcBef>
              <a:spcAft>
                <a:spcPts val="0"/>
              </a:spcAft>
              <a:buClr>
                <a:srgbClr val="29506B"/>
              </a:buClr>
              <a:buSzPts val="2000"/>
              <a:buFont typeface="Arial"/>
              <a:buChar char="•"/>
            </a:pPr>
            <a:r>
              <a:rPr b="1" i="0" lang="en-GB" sz="2000" u="none" cap="none" strike="noStrike">
                <a:solidFill>
                  <a:srgbClr val="29506B"/>
                </a:solidFill>
                <a:latin typeface="Calibri"/>
                <a:ea typeface="Calibri"/>
                <a:cs typeface="Calibri"/>
                <a:sym typeface="Calibri"/>
              </a:rPr>
              <a:t>Rich metadata </a:t>
            </a:r>
            <a:r>
              <a:rPr b="0" i="0" lang="en-GB" sz="2000" u="none" cap="none" strike="noStrike">
                <a:solidFill>
                  <a:srgbClr val="29506B"/>
                </a:solidFill>
                <a:latin typeface="Calibri"/>
                <a:ea typeface="Calibri"/>
                <a:cs typeface="Calibri"/>
                <a:sym typeface="Calibri"/>
              </a:rPr>
              <a:t>describe how to access and use services</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29506B"/>
              </a:buClr>
              <a:buSzPts val="2000"/>
              <a:buFont typeface="Arial"/>
              <a:buChar char="•"/>
            </a:pPr>
            <a:r>
              <a:rPr b="0" i="0" lang="en-GB" sz="2000" u="none" cap="none" strike="noStrike">
                <a:solidFill>
                  <a:srgbClr val="29506B"/>
                </a:solidFill>
                <a:latin typeface="Calibri"/>
                <a:ea typeface="Calibri"/>
                <a:cs typeface="Calibri"/>
                <a:sym typeface="Calibri"/>
              </a:rPr>
              <a:t>Metadata comply with </a:t>
            </a:r>
            <a:r>
              <a:rPr b="1" i="0" lang="en-GB" sz="2000" u="none" cap="none" strike="noStrike">
                <a:solidFill>
                  <a:srgbClr val="29506B"/>
                </a:solidFill>
                <a:latin typeface="Calibri"/>
                <a:ea typeface="Calibri"/>
                <a:cs typeface="Calibri"/>
                <a:sym typeface="Calibri"/>
              </a:rPr>
              <a:t>EPOS-DCAT-AP</a:t>
            </a:r>
            <a:r>
              <a:rPr b="0" i="0" lang="en-GB" sz="2000" u="none" cap="none" strike="noStrike">
                <a:solidFill>
                  <a:srgbClr val="29506B"/>
                </a:solidFill>
                <a:latin typeface="Calibri"/>
                <a:ea typeface="Calibri"/>
                <a:cs typeface="Calibri"/>
                <a:sym typeface="Calibri"/>
              </a:rPr>
              <a:t> to ensure interoperability and enhance </a:t>
            </a:r>
            <a:r>
              <a:rPr b="1" i="0" lang="en-GB" sz="2000" u="none" cap="none" strike="noStrike">
                <a:solidFill>
                  <a:srgbClr val="29506B"/>
                </a:solidFill>
                <a:latin typeface="Calibri"/>
                <a:ea typeface="Calibri"/>
                <a:cs typeface="Calibri"/>
                <a:sym typeface="Calibri"/>
              </a:rPr>
              <a:t>FAIRness</a:t>
            </a:r>
            <a:endParaRPr sz="2000">
              <a:solidFill>
                <a:srgbClr val="29506B"/>
              </a:solidFill>
              <a:latin typeface="Calibri"/>
              <a:ea typeface="Calibri"/>
              <a:cs typeface="Calibri"/>
              <a:sym typeface="Calibri"/>
            </a:endParaRPr>
          </a:p>
          <a:p>
            <a:pPr indent="-342900" lvl="0" marL="342900" marR="0" rtl="0" algn="l">
              <a:lnSpc>
                <a:spcPct val="100000"/>
              </a:lnSpc>
              <a:spcBef>
                <a:spcPts val="0"/>
              </a:spcBef>
              <a:spcAft>
                <a:spcPts val="0"/>
              </a:spcAft>
              <a:buClr>
                <a:srgbClr val="29506B"/>
              </a:buClr>
              <a:buSzPts val="2000"/>
              <a:buFont typeface="Arial"/>
              <a:buChar char="•"/>
            </a:pPr>
            <a:r>
              <a:rPr b="0" i="0" lang="en-GB" sz="2000" u="none" cap="none" strike="noStrike">
                <a:solidFill>
                  <a:srgbClr val="29506B"/>
                </a:solidFill>
                <a:latin typeface="Calibri"/>
                <a:ea typeface="Calibri"/>
                <a:cs typeface="Calibri"/>
                <a:sym typeface="Calibri"/>
              </a:rPr>
              <a:t>Metadata are stored in a </a:t>
            </a:r>
            <a:r>
              <a:rPr b="1" i="0" lang="en-GB" sz="2000" u="none" cap="none" strike="noStrike">
                <a:solidFill>
                  <a:srgbClr val="29506B"/>
                </a:solidFill>
                <a:latin typeface="Calibri"/>
                <a:ea typeface="Calibri"/>
                <a:cs typeface="Calibri"/>
                <a:sym typeface="Calibri"/>
              </a:rPr>
              <a:t>central catalogue</a:t>
            </a:r>
            <a:endParaRPr b="0" i="0" sz="2000" u="none" cap="none" strike="noStrike">
              <a:solidFill>
                <a:srgbClr val="000000"/>
              </a:solidFill>
              <a:latin typeface="Calibri"/>
              <a:ea typeface="Calibri"/>
              <a:cs typeface="Calibri"/>
              <a:sym typeface="Calibri"/>
            </a:endParaRPr>
          </a:p>
        </p:txBody>
      </p:sp>
      <p:grpSp>
        <p:nvGrpSpPr>
          <p:cNvPr id="338" name="Google Shape;338;g3ce16d72c44_1_103"/>
          <p:cNvGrpSpPr/>
          <p:nvPr/>
        </p:nvGrpSpPr>
        <p:grpSpPr>
          <a:xfrm>
            <a:off x="794576" y="1490273"/>
            <a:ext cx="2232551" cy="317500"/>
            <a:chOff x="9596778" y="967638"/>
            <a:chExt cx="2232551" cy="317500"/>
          </a:xfrm>
        </p:grpSpPr>
        <p:sp>
          <p:nvSpPr>
            <p:cNvPr id="339" name="Google Shape;339;g3ce16d72c44_1_103"/>
            <p:cNvSpPr/>
            <p:nvPr/>
          </p:nvSpPr>
          <p:spPr>
            <a:xfrm>
              <a:off x="9596778" y="1007202"/>
              <a:ext cx="238125" cy="238125"/>
            </a:xfrm>
            <a:custGeom>
              <a:rect b="b" l="l" r="r" t="t"/>
              <a:pathLst>
                <a:path extrusionOk="0" h="238125" w="238125">
                  <a:moveTo>
                    <a:pt x="62229" y="16883"/>
                  </a:moveTo>
                  <a:cubicBezTo>
                    <a:pt x="67298" y="20417"/>
                    <a:pt x="68507" y="27394"/>
                    <a:pt x="64973" y="32417"/>
                  </a:cubicBezTo>
                  <a:lnTo>
                    <a:pt x="38928" y="69624"/>
                  </a:lnTo>
                  <a:cubicBezTo>
                    <a:pt x="37021" y="72321"/>
                    <a:pt x="34044" y="74042"/>
                    <a:pt x="30742" y="74321"/>
                  </a:cubicBezTo>
                  <a:cubicBezTo>
                    <a:pt x="27440" y="74600"/>
                    <a:pt x="24185" y="73484"/>
                    <a:pt x="21859" y="71158"/>
                  </a:cubicBezTo>
                  <a:lnTo>
                    <a:pt x="3256" y="52555"/>
                  </a:lnTo>
                  <a:cubicBezTo>
                    <a:pt x="-1070" y="48183"/>
                    <a:pt x="-1070" y="41114"/>
                    <a:pt x="3256" y="36742"/>
                  </a:cubicBezTo>
                  <a:cubicBezTo>
                    <a:pt x="7581" y="32370"/>
                    <a:pt x="14697" y="32417"/>
                    <a:pt x="19069" y="36742"/>
                  </a:cubicBezTo>
                  <a:lnTo>
                    <a:pt x="28277" y="45951"/>
                  </a:lnTo>
                  <a:lnTo>
                    <a:pt x="46695" y="19627"/>
                  </a:lnTo>
                  <a:cubicBezTo>
                    <a:pt x="50229" y="14557"/>
                    <a:pt x="57206" y="13348"/>
                    <a:pt x="62229" y="16883"/>
                  </a:cubicBezTo>
                  <a:close/>
                  <a:moveTo>
                    <a:pt x="62229" y="91297"/>
                  </a:moveTo>
                  <a:cubicBezTo>
                    <a:pt x="67298" y="94831"/>
                    <a:pt x="68507" y="101808"/>
                    <a:pt x="64973" y="106831"/>
                  </a:cubicBezTo>
                  <a:lnTo>
                    <a:pt x="38928" y="144038"/>
                  </a:lnTo>
                  <a:cubicBezTo>
                    <a:pt x="37021" y="146735"/>
                    <a:pt x="34044" y="148456"/>
                    <a:pt x="30742" y="148735"/>
                  </a:cubicBezTo>
                  <a:cubicBezTo>
                    <a:pt x="27440" y="149014"/>
                    <a:pt x="24185" y="147898"/>
                    <a:pt x="21859" y="145573"/>
                  </a:cubicBezTo>
                  <a:lnTo>
                    <a:pt x="3256" y="126969"/>
                  </a:lnTo>
                  <a:cubicBezTo>
                    <a:pt x="-1116" y="122597"/>
                    <a:pt x="-1116" y="115528"/>
                    <a:pt x="3256" y="111203"/>
                  </a:cubicBezTo>
                  <a:cubicBezTo>
                    <a:pt x="7627" y="106877"/>
                    <a:pt x="14697" y="106831"/>
                    <a:pt x="19022" y="111203"/>
                  </a:cubicBezTo>
                  <a:lnTo>
                    <a:pt x="28231" y="120411"/>
                  </a:lnTo>
                  <a:lnTo>
                    <a:pt x="46648" y="94087"/>
                  </a:lnTo>
                  <a:cubicBezTo>
                    <a:pt x="50183" y="89018"/>
                    <a:pt x="57159" y="87809"/>
                    <a:pt x="62182" y="91343"/>
                  </a:cubicBezTo>
                  <a:close/>
                  <a:moveTo>
                    <a:pt x="104180" y="44648"/>
                  </a:moveTo>
                  <a:cubicBezTo>
                    <a:pt x="104180" y="36416"/>
                    <a:pt x="110830" y="29766"/>
                    <a:pt x="119062" y="29766"/>
                  </a:cubicBezTo>
                  <a:lnTo>
                    <a:pt x="223242" y="29766"/>
                  </a:lnTo>
                  <a:cubicBezTo>
                    <a:pt x="231474" y="29766"/>
                    <a:pt x="238125" y="36416"/>
                    <a:pt x="238125" y="44648"/>
                  </a:cubicBezTo>
                  <a:cubicBezTo>
                    <a:pt x="238125" y="52880"/>
                    <a:pt x="231474" y="59531"/>
                    <a:pt x="223242" y="59531"/>
                  </a:cubicBezTo>
                  <a:lnTo>
                    <a:pt x="119062" y="59531"/>
                  </a:lnTo>
                  <a:cubicBezTo>
                    <a:pt x="110830" y="59531"/>
                    <a:pt x="104180" y="52880"/>
                    <a:pt x="104180" y="44648"/>
                  </a:cubicBezTo>
                  <a:close/>
                  <a:moveTo>
                    <a:pt x="104180" y="119062"/>
                  </a:moveTo>
                  <a:cubicBezTo>
                    <a:pt x="104180" y="110830"/>
                    <a:pt x="110830" y="104180"/>
                    <a:pt x="119062" y="104180"/>
                  </a:cubicBezTo>
                  <a:lnTo>
                    <a:pt x="223242" y="104180"/>
                  </a:lnTo>
                  <a:cubicBezTo>
                    <a:pt x="231474" y="104180"/>
                    <a:pt x="238125" y="110830"/>
                    <a:pt x="238125" y="119062"/>
                  </a:cubicBezTo>
                  <a:cubicBezTo>
                    <a:pt x="238125" y="127295"/>
                    <a:pt x="231474" y="133945"/>
                    <a:pt x="223242" y="133945"/>
                  </a:cubicBezTo>
                  <a:lnTo>
                    <a:pt x="119062" y="133945"/>
                  </a:lnTo>
                  <a:cubicBezTo>
                    <a:pt x="110830" y="133945"/>
                    <a:pt x="104180" y="127295"/>
                    <a:pt x="104180" y="119062"/>
                  </a:cubicBezTo>
                  <a:close/>
                  <a:moveTo>
                    <a:pt x="74414" y="193477"/>
                  </a:moveTo>
                  <a:cubicBezTo>
                    <a:pt x="74414" y="185245"/>
                    <a:pt x="81065" y="178594"/>
                    <a:pt x="89297" y="178594"/>
                  </a:cubicBezTo>
                  <a:lnTo>
                    <a:pt x="223242" y="178594"/>
                  </a:lnTo>
                  <a:cubicBezTo>
                    <a:pt x="231474" y="178594"/>
                    <a:pt x="238125" y="185245"/>
                    <a:pt x="238125" y="193477"/>
                  </a:cubicBezTo>
                  <a:cubicBezTo>
                    <a:pt x="238125" y="201709"/>
                    <a:pt x="231474" y="208359"/>
                    <a:pt x="223242" y="208359"/>
                  </a:cubicBezTo>
                  <a:lnTo>
                    <a:pt x="89297" y="208359"/>
                  </a:lnTo>
                  <a:cubicBezTo>
                    <a:pt x="81065" y="208359"/>
                    <a:pt x="74414" y="201709"/>
                    <a:pt x="74414" y="193477"/>
                  </a:cubicBezTo>
                  <a:close/>
                  <a:moveTo>
                    <a:pt x="29766" y="174873"/>
                  </a:moveTo>
                  <a:cubicBezTo>
                    <a:pt x="40033" y="174873"/>
                    <a:pt x="48369" y="183209"/>
                    <a:pt x="48369" y="193477"/>
                  </a:cubicBezTo>
                  <a:cubicBezTo>
                    <a:pt x="48369" y="203744"/>
                    <a:pt x="40033" y="212080"/>
                    <a:pt x="29766" y="212080"/>
                  </a:cubicBezTo>
                  <a:cubicBezTo>
                    <a:pt x="19498" y="212080"/>
                    <a:pt x="11162" y="203744"/>
                    <a:pt x="11162" y="193477"/>
                  </a:cubicBezTo>
                  <a:cubicBezTo>
                    <a:pt x="11162" y="183209"/>
                    <a:pt x="19498" y="174873"/>
                    <a:pt x="29766" y="174873"/>
                  </a:cubicBezTo>
                  <a:close/>
                </a:path>
              </a:pathLst>
            </a:custGeom>
            <a:solidFill>
              <a:srgbClr val="5B4D5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9506B"/>
                </a:solidFill>
                <a:latin typeface="Calibri"/>
                <a:ea typeface="Calibri"/>
                <a:cs typeface="Calibri"/>
                <a:sym typeface="Calibri"/>
              </a:endParaRPr>
            </a:p>
          </p:txBody>
        </p:sp>
        <p:sp>
          <p:nvSpPr>
            <p:cNvPr id="340" name="Google Shape;340;g3ce16d72c44_1_103"/>
            <p:cNvSpPr/>
            <p:nvPr/>
          </p:nvSpPr>
          <p:spPr>
            <a:xfrm>
              <a:off x="9947679" y="967638"/>
              <a:ext cx="1881650" cy="3175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000000"/>
                </a:buClr>
                <a:buSzPts val="2200"/>
                <a:buFont typeface="Arial"/>
                <a:buNone/>
              </a:pPr>
              <a:r>
                <a:rPr b="1" i="0" lang="en-GB" sz="2200" u="none" cap="none" strike="noStrike">
                  <a:solidFill>
                    <a:srgbClr val="29506B"/>
                  </a:solidFill>
                  <a:latin typeface="Calibri"/>
                  <a:ea typeface="Calibri"/>
                  <a:cs typeface="Calibri"/>
                  <a:sym typeface="Calibri"/>
                </a:rPr>
                <a:t>Key Aspects</a:t>
              </a:r>
              <a:endParaRPr b="0" i="0" sz="2200" u="none" cap="none" strike="noStrike">
                <a:solidFill>
                  <a:srgbClr val="29506B"/>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ce16d72c44_1_114"/>
          <p:cNvSpPr/>
          <p:nvPr/>
        </p:nvSpPr>
        <p:spPr>
          <a:xfrm>
            <a:off x="296486" y="1071797"/>
            <a:ext cx="6451644" cy="2863121"/>
          </a:xfrm>
          <a:prstGeom prst="rect">
            <a:avLst/>
          </a:prstGeom>
          <a:solidFill>
            <a:srgbClr val="587ABC"/>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g3ce16d72c44_1_114"/>
          <p:cNvSpPr txBox="1"/>
          <p:nvPr/>
        </p:nvSpPr>
        <p:spPr>
          <a:xfrm>
            <a:off x="656249" y="1456916"/>
            <a:ext cx="31059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chemeClr val="lt1"/>
                </a:solidFill>
                <a:latin typeface="Calibri"/>
                <a:ea typeface="Calibri"/>
                <a:cs typeface="Calibri"/>
                <a:sym typeface="Calibri"/>
              </a:rPr>
              <a:t>Data provided through services are made available via the EPOS Platform for access and reuse.</a:t>
            </a:r>
            <a:endParaRPr b="1" i="0" sz="1400" u="none" cap="none" strike="noStrike">
              <a:solidFill>
                <a:srgbClr val="000000"/>
              </a:solidFill>
              <a:latin typeface="Arial"/>
              <a:ea typeface="Arial"/>
              <a:cs typeface="Arial"/>
              <a:sym typeface="Arial"/>
            </a:endParaRPr>
          </a:p>
        </p:txBody>
      </p:sp>
      <p:pic>
        <p:nvPicPr>
          <p:cNvPr descr="Immagine che contiene testo, schermata, cerchio, Carattere&#10;&#10;Il contenuto generato dall'IA potrebbe non essere corretto." id="347" name="Google Shape;347;g3ce16d72c44_1_114"/>
          <p:cNvPicPr preferRelativeResize="0"/>
          <p:nvPr/>
        </p:nvPicPr>
        <p:blipFill rotWithShape="1">
          <a:blip r:embed="rId3">
            <a:alphaModFix/>
          </a:blip>
          <a:srcRect b="0" l="0" r="0" t="0"/>
          <a:stretch/>
        </p:blipFill>
        <p:spPr>
          <a:xfrm>
            <a:off x="3904090" y="1010467"/>
            <a:ext cx="4702133" cy="4702133"/>
          </a:xfrm>
          <a:prstGeom prst="rect">
            <a:avLst/>
          </a:prstGeom>
          <a:noFill/>
          <a:ln>
            <a:noFill/>
          </a:ln>
        </p:spPr>
      </p:pic>
      <p:sp>
        <p:nvSpPr>
          <p:cNvPr id="348" name="Google Shape;348;g3ce16d72c44_1_114"/>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Access &amp; Reuse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ce16d72c44_1_121"/>
          <p:cNvSpPr/>
          <p:nvPr/>
        </p:nvSpPr>
        <p:spPr>
          <a:xfrm>
            <a:off x="296486" y="1071797"/>
            <a:ext cx="6451644" cy="2863121"/>
          </a:xfrm>
          <a:prstGeom prst="rect">
            <a:avLst/>
          </a:prstGeom>
          <a:solidFill>
            <a:srgbClr val="587ABC"/>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g3ce16d72c44_1_121"/>
          <p:cNvSpPr txBox="1"/>
          <p:nvPr/>
        </p:nvSpPr>
        <p:spPr>
          <a:xfrm>
            <a:off x="656249" y="1456916"/>
            <a:ext cx="31059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chemeClr val="lt1"/>
                </a:solidFill>
                <a:latin typeface="Calibri"/>
                <a:ea typeface="Calibri"/>
                <a:cs typeface="Calibri"/>
                <a:sym typeface="Calibri"/>
              </a:rPr>
              <a:t>Data provided through services are made available via the EPOS Platform for access and reuse.</a:t>
            </a:r>
            <a:endParaRPr b="1" i="0" sz="1400" u="none" cap="none" strike="noStrike">
              <a:solidFill>
                <a:srgbClr val="000000"/>
              </a:solidFill>
              <a:latin typeface="Arial"/>
              <a:ea typeface="Arial"/>
              <a:cs typeface="Arial"/>
              <a:sym typeface="Arial"/>
            </a:endParaRPr>
          </a:p>
        </p:txBody>
      </p:sp>
      <p:pic>
        <p:nvPicPr>
          <p:cNvPr descr="Immagine che contiene testo, schermata, cerchio, Carattere&#10;&#10;Il contenuto generato dall'IA potrebbe non essere corretto." id="355" name="Google Shape;355;g3ce16d72c44_1_121"/>
          <p:cNvPicPr preferRelativeResize="0"/>
          <p:nvPr/>
        </p:nvPicPr>
        <p:blipFill rotWithShape="1">
          <a:blip r:embed="rId3">
            <a:alphaModFix/>
          </a:blip>
          <a:srcRect b="0" l="0" r="0" t="0"/>
          <a:stretch/>
        </p:blipFill>
        <p:spPr>
          <a:xfrm>
            <a:off x="3904090" y="1010467"/>
            <a:ext cx="4702133" cy="4702133"/>
          </a:xfrm>
          <a:prstGeom prst="rect">
            <a:avLst/>
          </a:prstGeom>
          <a:noFill/>
          <a:ln>
            <a:noFill/>
          </a:ln>
        </p:spPr>
      </p:pic>
      <p:sp>
        <p:nvSpPr>
          <p:cNvPr id="356" name="Google Shape;356;g3ce16d72c44_1_121"/>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Access &amp; Reuse</a:t>
            </a:r>
            <a:endParaRPr/>
          </a:p>
        </p:txBody>
      </p:sp>
      <p:sp>
        <p:nvSpPr>
          <p:cNvPr id="357" name="Google Shape;357;g3ce16d72c44_1_121"/>
          <p:cNvSpPr/>
          <p:nvPr/>
        </p:nvSpPr>
        <p:spPr>
          <a:xfrm>
            <a:off x="8629158" y="1412551"/>
            <a:ext cx="3637800" cy="4401300"/>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29506B"/>
              </a:buClr>
              <a:buSzPts val="2000"/>
              <a:buFont typeface="Arial"/>
              <a:buChar char="•"/>
            </a:pPr>
            <a:r>
              <a:rPr b="1" i="0" lang="en-GB" sz="2000" u="none" cap="none" strike="noStrike">
                <a:solidFill>
                  <a:srgbClr val="29506B"/>
                </a:solidFill>
                <a:latin typeface="Calibri"/>
                <a:ea typeface="Calibri"/>
                <a:cs typeface="Calibri"/>
                <a:sym typeface="Calibri"/>
              </a:rPr>
              <a:t>Access conditions:</a:t>
            </a:r>
            <a:r>
              <a:rPr b="0" i="0" lang="en-GB" sz="2000" u="none" cap="none" strike="noStrike">
                <a:solidFill>
                  <a:srgbClr val="29506B"/>
                </a:solidFill>
                <a:latin typeface="Calibri"/>
                <a:ea typeface="Calibri"/>
                <a:cs typeface="Calibri"/>
                <a:sym typeface="Calibri"/>
              </a:rPr>
              <a:t> Open, Restricted, Embargoed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29506B"/>
              </a:buClr>
              <a:buSzPts val="2000"/>
              <a:buFont typeface="Arial"/>
              <a:buChar char="•"/>
            </a:pPr>
            <a:r>
              <a:rPr b="1" i="0" lang="en-GB" sz="2000" u="none" cap="none" strike="noStrike">
                <a:solidFill>
                  <a:srgbClr val="29506B"/>
                </a:solidFill>
                <a:latin typeface="Calibri"/>
                <a:ea typeface="Calibri"/>
                <a:cs typeface="Calibri"/>
                <a:sym typeface="Calibri"/>
              </a:rPr>
              <a:t>Metadata remain openly available</a:t>
            </a:r>
            <a:r>
              <a:rPr b="0" i="0" lang="en-GB" sz="2000" u="none" cap="none" strike="noStrike">
                <a:solidFill>
                  <a:srgbClr val="29506B"/>
                </a:solidFill>
                <a:latin typeface="Calibri"/>
                <a:ea typeface="Calibri"/>
                <a:cs typeface="Calibri"/>
                <a:sym typeface="Calibri"/>
              </a:rPr>
              <a:t> even when data are restricted or embargoed.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29506B"/>
              </a:buClr>
              <a:buSzPts val="2000"/>
              <a:buFont typeface="Arial"/>
              <a:buChar char="•"/>
            </a:pPr>
            <a:r>
              <a:rPr b="1" i="0" lang="en-GB" sz="2000" u="none" cap="none" strike="noStrike">
                <a:solidFill>
                  <a:srgbClr val="29506B"/>
                </a:solidFill>
                <a:latin typeface="Calibri"/>
                <a:ea typeface="Calibri"/>
                <a:cs typeface="Calibri"/>
                <a:sym typeface="Calibri"/>
              </a:rPr>
              <a:t>Data distribution modes via the EPOS Platform:</a:t>
            </a:r>
            <a:r>
              <a:rPr b="0" i="0" lang="en-GB" sz="2000" u="none" cap="none" strike="noStrike">
                <a:solidFill>
                  <a:srgbClr val="29506B"/>
                </a:solidFill>
                <a:latin typeface="Calibri"/>
                <a:ea typeface="Calibri"/>
                <a:cs typeface="Calibri"/>
                <a:sym typeface="Calibri"/>
              </a:rPr>
              <a:t> Anonymous, Registered/Authenticated, Authorised </a:t>
            </a:r>
            <a:endParaRPr b="0" i="0" sz="2000" u="none" cap="none" strike="noStrike">
              <a:solidFill>
                <a:srgbClr val="29506B"/>
              </a:solidFill>
              <a:latin typeface="Calibri"/>
              <a:ea typeface="Calibri"/>
              <a:cs typeface="Calibri"/>
              <a:sym typeface="Calibri"/>
            </a:endParaRPr>
          </a:p>
          <a:p>
            <a:pPr indent="-342900" lvl="0" marL="342900" marR="0" rtl="0" algn="l">
              <a:lnSpc>
                <a:spcPct val="100000"/>
              </a:lnSpc>
              <a:spcBef>
                <a:spcPts val="0"/>
              </a:spcBef>
              <a:spcAft>
                <a:spcPts val="0"/>
              </a:spcAft>
              <a:buClr>
                <a:srgbClr val="29506B"/>
              </a:buClr>
              <a:buSzPts val="2000"/>
              <a:buFont typeface="Calibri"/>
              <a:buChar char="•"/>
            </a:pPr>
            <a:r>
              <a:rPr b="1" i="0" lang="en-GB" sz="2000" u="none" cap="none" strike="noStrike">
                <a:solidFill>
                  <a:srgbClr val="29506B"/>
                </a:solidFill>
                <a:latin typeface="Calibri"/>
                <a:ea typeface="Calibri"/>
                <a:cs typeface="Calibri"/>
                <a:sym typeface="Calibri"/>
              </a:rPr>
              <a:t>Software distribution</a:t>
            </a:r>
            <a:r>
              <a:rPr b="0" i="0" lang="en-GB" sz="2000" u="none" cap="none" strike="noStrike">
                <a:solidFill>
                  <a:srgbClr val="29506B"/>
                </a:solidFill>
                <a:latin typeface="Calibri"/>
                <a:ea typeface="Calibri"/>
                <a:cs typeface="Calibri"/>
                <a:sym typeface="Calibri"/>
              </a:rPr>
              <a:t>: acquired, contributed and generated </a:t>
            </a:r>
            <a:endParaRPr b="0" i="0" sz="2000" u="none" cap="none" strike="noStrike">
              <a:solidFill>
                <a:srgbClr val="29506B"/>
              </a:solidFill>
              <a:latin typeface="Calibri"/>
              <a:ea typeface="Calibri"/>
              <a:cs typeface="Calibri"/>
              <a:sym typeface="Calibri"/>
            </a:endParaRPr>
          </a:p>
        </p:txBody>
      </p:sp>
      <p:grpSp>
        <p:nvGrpSpPr>
          <p:cNvPr id="358" name="Google Shape;358;g3ce16d72c44_1_121"/>
          <p:cNvGrpSpPr/>
          <p:nvPr/>
        </p:nvGrpSpPr>
        <p:grpSpPr>
          <a:xfrm>
            <a:off x="9331737" y="913047"/>
            <a:ext cx="2232551" cy="317500"/>
            <a:chOff x="9596778" y="967638"/>
            <a:chExt cx="2232551" cy="317500"/>
          </a:xfrm>
        </p:grpSpPr>
        <p:sp>
          <p:nvSpPr>
            <p:cNvPr id="359" name="Google Shape;359;g3ce16d72c44_1_121"/>
            <p:cNvSpPr/>
            <p:nvPr/>
          </p:nvSpPr>
          <p:spPr>
            <a:xfrm>
              <a:off x="9596778" y="1007202"/>
              <a:ext cx="238125" cy="238125"/>
            </a:xfrm>
            <a:custGeom>
              <a:rect b="b" l="l" r="r" t="t"/>
              <a:pathLst>
                <a:path extrusionOk="0" h="238125" w="238125">
                  <a:moveTo>
                    <a:pt x="62229" y="16883"/>
                  </a:moveTo>
                  <a:cubicBezTo>
                    <a:pt x="67298" y="20417"/>
                    <a:pt x="68507" y="27394"/>
                    <a:pt x="64973" y="32417"/>
                  </a:cubicBezTo>
                  <a:lnTo>
                    <a:pt x="38928" y="69624"/>
                  </a:lnTo>
                  <a:cubicBezTo>
                    <a:pt x="37021" y="72321"/>
                    <a:pt x="34044" y="74042"/>
                    <a:pt x="30742" y="74321"/>
                  </a:cubicBezTo>
                  <a:cubicBezTo>
                    <a:pt x="27440" y="74600"/>
                    <a:pt x="24185" y="73484"/>
                    <a:pt x="21859" y="71158"/>
                  </a:cubicBezTo>
                  <a:lnTo>
                    <a:pt x="3256" y="52555"/>
                  </a:lnTo>
                  <a:cubicBezTo>
                    <a:pt x="-1070" y="48183"/>
                    <a:pt x="-1070" y="41114"/>
                    <a:pt x="3256" y="36742"/>
                  </a:cubicBezTo>
                  <a:cubicBezTo>
                    <a:pt x="7581" y="32370"/>
                    <a:pt x="14697" y="32417"/>
                    <a:pt x="19069" y="36742"/>
                  </a:cubicBezTo>
                  <a:lnTo>
                    <a:pt x="28277" y="45951"/>
                  </a:lnTo>
                  <a:lnTo>
                    <a:pt x="46695" y="19627"/>
                  </a:lnTo>
                  <a:cubicBezTo>
                    <a:pt x="50229" y="14557"/>
                    <a:pt x="57206" y="13348"/>
                    <a:pt x="62229" y="16883"/>
                  </a:cubicBezTo>
                  <a:close/>
                  <a:moveTo>
                    <a:pt x="62229" y="91297"/>
                  </a:moveTo>
                  <a:cubicBezTo>
                    <a:pt x="67298" y="94831"/>
                    <a:pt x="68507" y="101808"/>
                    <a:pt x="64973" y="106831"/>
                  </a:cubicBezTo>
                  <a:lnTo>
                    <a:pt x="38928" y="144038"/>
                  </a:lnTo>
                  <a:cubicBezTo>
                    <a:pt x="37021" y="146735"/>
                    <a:pt x="34044" y="148456"/>
                    <a:pt x="30742" y="148735"/>
                  </a:cubicBezTo>
                  <a:cubicBezTo>
                    <a:pt x="27440" y="149014"/>
                    <a:pt x="24185" y="147898"/>
                    <a:pt x="21859" y="145573"/>
                  </a:cubicBezTo>
                  <a:lnTo>
                    <a:pt x="3256" y="126969"/>
                  </a:lnTo>
                  <a:cubicBezTo>
                    <a:pt x="-1116" y="122597"/>
                    <a:pt x="-1116" y="115528"/>
                    <a:pt x="3256" y="111203"/>
                  </a:cubicBezTo>
                  <a:cubicBezTo>
                    <a:pt x="7627" y="106877"/>
                    <a:pt x="14697" y="106831"/>
                    <a:pt x="19022" y="111203"/>
                  </a:cubicBezTo>
                  <a:lnTo>
                    <a:pt x="28231" y="120411"/>
                  </a:lnTo>
                  <a:lnTo>
                    <a:pt x="46648" y="94087"/>
                  </a:lnTo>
                  <a:cubicBezTo>
                    <a:pt x="50183" y="89018"/>
                    <a:pt x="57159" y="87809"/>
                    <a:pt x="62182" y="91343"/>
                  </a:cubicBezTo>
                  <a:close/>
                  <a:moveTo>
                    <a:pt x="104180" y="44648"/>
                  </a:moveTo>
                  <a:cubicBezTo>
                    <a:pt x="104180" y="36416"/>
                    <a:pt x="110830" y="29766"/>
                    <a:pt x="119062" y="29766"/>
                  </a:cubicBezTo>
                  <a:lnTo>
                    <a:pt x="223242" y="29766"/>
                  </a:lnTo>
                  <a:cubicBezTo>
                    <a:pt x="231474" y="29766"/>
                    <a:pt x="238125" y="36416"/>
                    <a:pt x="238125" y="44648"/>
                  </a:cubicBezTo>
                  <a:cubicBezTo>
                    <a:pt x="238125" y="52880"/>
                    <a:pt x="231474" y="59531"/>
                    <a:pt x="223242" y="59531"/>
                  </a:cubicBezTo>
                  <a:lnTo>
                    <a:pt x="119062" y="59531"/>
                  </a:lnTo>
                  <a:cubicBezTo>
                    <a:pt x="110830" y="59531"/>
                    <a:pt x="104180" y="52880"/>
                    <a:pt x="104180" y="44648"/>
                  </a:cubicBezTo>
                  <a:close/>
                  <a:moveTo>
                    <a:pt x="104180" y="119062"/>
                  </a:moveTo>
                  <a:cubicBezTo>
                    <a:pt x="104180" y="110830"/>
                    <a:pt x="110830" y="104180"/>
                    <a:pt x="119062" y="104180"/>
                  </a:cubicBezTo>
                  <a:lnTo>
                    <a:pt x="223242" y="104180"/>
                  </a:lnTo>
                  <a:cubicBezTo>
                    <a:pt x="231474" y="104180"/>
                    <a:pt x="238125" y="110830"/>
                    <a:pt x="238125" y="119062"/>
                  </a:cubicBezTo>
                  <a:cubicBezTo>
                    <a:pt x="238125" y="127295"/>
                    <a:pt x="231474" y="133945"/>
                    <a:pt x="223242" y="133945"/>
                  </a:cubicBezTo>
                  <a:lnTo>
                    <a:pt x="119062" y="133945"/>
                  </a:lnTo>
                  <a:cubicBezTo>
                    <a:pt x="110830" y="133945"/>
                    <a:pt x="104180" y="127295"/>
                    <a:pt x="104180" y="119062"/>
                  </a:cubicBezTo>
                  <a:close/>
                  <a:moveTo>
                    <a:pt x="74414" y="193477"/>
                  </a:moveTo>
                  <a:cubicBezTo>
                    <a:pt x="74414" y="185245"/>
                    <a:pt x="81065" y="178594"/>
                    <a:pt x="89297" y="178594"/>
                  </a:cubicBezTo>
                  <a:lnTo>
                    <a:pt x="223242" y="178594"/>
                  </a:lnTo>
                  <a:cubicBezTo>
                    <a:pt x="231474" y="178594"/>
                    <a:pt x="238125" y="185245"/>
                    <a:pt x="238125" y="193477"/>
                  </a:cubicBezTo>
                  <a:cubicBezTo>
                    <a:pt x="238125" y="201709"/>
                    <a:pt x="231474" y="208359"/>
                    <a:pt x="223242" y="208359"/>
                  </a:cubicBezTo>
                  <a:lnTo>
                    <a:pt x="89297" y="208359"/>
                  </a:lnTo>
                  <a:cubicBezTo>
                    <a:pt x="81065" y="208359"/>
                    <a:pt x="74414" y="201709"/>
                    <a:pt x="74414" y="193477"/>
                  </a:cubicBezTo>
                  <a:close/>
                  <a:moveTo>
                    <a:pt x="29766" y="174873"/>
                  </a:moveTo>
                  <a:cubicBezTo>
                    <a:pt x="40033" y="174873"/>
                    <a:pt x="48369" y="183209"/>
                    <a:pt x="48369" y="193477"/>
                  </a:cubicBezTo>
                  <a:cubicBezTo>
                    <a:pt x="48369" y="203744"/>
                    <a:pt x="40033" y="212080"/>
                    <a:pt x="29766" y="212080"/>
                  </a:cubicBezTo>
                  <a:cubicBezTo>
                    <a:pt x="19498" y="212080"/>
                    <a:pt x="11162" y="203744"/>
                    <a:pt x="11162" y="193477"/>
                  </a:cubicBezTo>
                  <a:cubicBezTo>
                    <a:pt x="11162" y="183209"/>
                    <a:pt x="19498" y="174873"/>
                    <a:pt x="29766" y="174873"/>
                  </a:cubicBezTo>
                  <a:close/>
                </a:path>
              </a:pathLst>
            </a:custGeom>
            <a:solidFill>
              <a:srgbClr val="5B4D5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9506B"/>
                </a:solidFill>
                <a:latin typeface="Calibri"/>
                <a:ea typeface="Calibri"/>
                <a:cs typeface="Calibri"/>
                <a:sym typeface="Calibri"/>
              </a:endParaRPr>
            </a:p>
          </p:txBody>
        </p:sp>
        <p:sp>
          <p:nvSpPr>
            <p:cNvPr id="360" name="Google Shape;360;g3ce16d72c44_1_121"/>
            <p:cNvSpPr/>
            <p:nvPr/>
          </p:nvSpPr>
          <p:spPr>
            <a:xfrm>
              <a:off x="9947679" y="967638"/>
              <a:ext cx="1881650" cy="3175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000000"/>
                </a:buClr>
                <a:buSzPts val="2200"/>
                <a:buFont typeface="Arial"/>
                <a:buNone/>
              </a:pPr>
              <a:r>
                <a:rPr b="1" i="0" lang="en-GB" sz="2200" u="none" cap="none" strike="noStrike">
                  <a:solidFill>
                    <a:srgbClr val="29506B"/>
                  </a:solidFill>
                  <a:latin typeface="Calibri"/>
                  <a:ea typeface="Calibri"/>
                  <a:cs typeface="Calibri"/>
                  <a:sym typeface="Calibri"/>
                </a:rPr>
                <a:t>Key Aspects</a:t>
              </a:r>
              <a:endParaRPr b="0" i="0" sz="2200" u="none" cap="none" strike="noStrike">
                <a:solidFill>
                  <a:srgbClr val="29506B"/>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ce16d72c44_1_132"/>
          <p:cNvSpPr txBox="1"/>
          <p:nvPr>
            <p:ph idx="1" type="body"/>
          </p:nvPr>
        </p:nvSpPr>
        <p:spPr>
          <a:xfrm>
            <a:off x="792625" y="1535700"/>
            <a:ext cx="7080600" cy="3786600"/>
          </a:xfrm>
          <a:prstGeom prst="rect">
            <a:avLst/>
          </a:prstGeom>
          <a:noFill/>
          <a:ln>
            <a:noFill/>
          </a:ln>
        </p:spPr>
        <p:txBody>
          <a:bodyPr anchorCtr="0" anchor="ctr" bIns="45700" lIns="91425" spcFirstLastPara="1" rIns="91425" wrap="square" tIns="45700">
            <a:spAutoFit/>
          </a:bodyPr>
          <a:lstStyle/>
          <a:p>
            <a:pPr indent="-222250" lvl="0" marL="228600" rtl="0" algn="l">
              <a:lnSpc>
                <a:spcPct val="100000"/>
              </a:lnSpc>
              <a:spcBef>
                <a:spcPts val="0"/>
              </a:spcBef>
              <a:spcAft>
                <a:spcPts val="0"/>
              </a:spcAft>
              <a:buClr>
                <a:srgbClr val="29506B"/>
              </a:buClr>
              <a:buSzPts val="2400"/>
              <a:buChar char="•"/>
            </a:pPr>
            <a:r>
              <a:rPr lang="en-GB" sz="2400">
                <a:solidFill>
                  <a:srgbClr val="29506B"/>
                </a:solidFill>
                <a:latin typeface="Calibri"/>
                <a:ea typeface="Calibri"/>
                <a:cs typeface="Calibri"/>
                <a:sym typeface="Calibri"/>
              </a:rPr>
              <a:t>The data lifecycle defines what needs to be done; functional roles define who ensures it gets done. </a:t>
            </a:r>
            <a:endParaRPr sz="2400"/>
          </a:p>
          <a:p>
            <a:pPr indent="-222250" lvl="0" marL="228600" rtl="0" algn="l">
              <a:lnSpc>
                <a:spcPct val="100000"/>
              </a:lnSpc>
              <a:spcBef>
                <a:spcPts val="0"/>
              </a:spcBef>
              <a:spcAft>
                <a:spcPts val="0"/>
              </a:spcAft>
              <a:buClr>
                <a:srgbClr val="29506B"/>
              </a:buClr>
              <a:buSzPts val="2400"/>
              <a:buChar char="•"/>
            </a:pPr>
            <a:r>
              <a:rPr b="1" lang="en-GB" sz="2400">
                <a:solidFill>
                  <a:srgbClr val="29506B"/>
                </a:solidFill>
                <a:latin typeface="Calibri"/>
                <a:ea typeface="Calibri"/>
                <a:cs typeface="Calibri"/>
                <a:sym typeface="Calibri"/>
              </a:rPr>
              <a:t>EPOS relies on functional roles and responsibilities </a:t>
            </a:r>
            <a:r>
              <a:rPr lang="en-GB" sz="2400">
                <a:solidFill>
                  <a:srgbClr val="29506B"/>
                </a:solidFill>
                <a:latin typeface="Calibri"/>
                <a:ea typeface="Calibri"/>
                <a:cs typeface="Calibri"/>
                <a:sym typeface="Calibri"/>
              </a:rPr>
              <a:t>covering all stages of the data.</a:t>
            </a:r>
            <a:endParaRPr sz="2400"/>
          </a:p>
          <a:p>
            <a:pPr indent="-222250" lvl="0" marL="228600" rtl="0" algn="l">
              <a:lnSpc>
                <a:spcPct val="100000"/>
              </a:lnSpc>
              <a:spcBef>
                <a:spcPts val="0"/>
              </a:spcBef>
              <a:spcAft>
                <a:spcPts val="0"/>
              </a:spcAft>
              <a:buClr>
                <a:srgbClr val="29506B"/>
              </a:buClr>
              <a:buSzPts val="2400"/>
              <a:buChar char="•"/>
            </a:pPr>
            <a:r>
              <a:rPr b="1" lang="en-GB" sz="2400">
                <a:solidFill>
                  <a:srgbClr val="29506B"/>
                </a:solidFill>
                <a:latin typeface="Calibri"/>
                <a:ea typeface="Calibri"/>
                <a:cs typeface="Calibri"/>
                <a:sym typeface="Calibri"/>
              </a:rPr>
              <a:t>These role definitions are guidelines </a:t>
            </a:r>
            <a:r>
              <a:rPr lang="en-GB" sz="2400">
                <a:solidFill>
                  <a:srgbClr val="29506B"/>
                </a:solidFill>
                <a:latin typeface="Calibri"/>
                <a:ea typeface="Calibri"/>
                <a:cs typeface="Calibri"/>
                <a:sym typeface="Calibri"/>
              </a:rPr>
              <a:t>to clarify responsibilities and foster alignment across diverse contexts. </a:t>
            </a:r>
            <a:endParaRPr sz="2400"/>
          </a:p>
          <a:p>
            <a:pPr indent="-222250" lvl="0" marL="228600" rtl="0" algn="l">
              <a:lnSpc>
                <a:spcPct val="100000"/>
              </a:lnSpc>
              <a:spcBef>
                <a:spcPts val="0"/>
              </a:spcBef>
              <a:spcAft>
                <a:spcPts val="0"/>
              </a:spcAft>
              <a:buClr>
                <a:srgbClr val="29506B"/>
              </a:buClr>
              <a:buSzPts val="2400"/>
              <a:buChar char="•"/>
            </a:pPr>
            <a:r>
              <a:rPr b="1" lang="en-GB" sz="2400">
                <a:solidFill>
                  <a:srgbClr val="29506B"/>
                </a:solidFill>
                <a:latin typeface="Calibri"/>
                <a:ea typeface="Calibri"/>
                <a:cs typeface="Calibri"/>
                <a:sym typeface="Calibri"/>
              </a:rPr>
              <a:t>Roles are flexible</a:t>
            </a:r>
            <a:r>
              <a:rPr lang="en-GB" sz="2400">
                <a:solidFill>
                  <a:srgbClr val="29506B"/>
                </a:solidFill>
                <a:latin typeface="Calibri"/>
                <a:ea typeface="Calibri"/>
                <a:cs typeface="Calibri"/>
                <a:sym typeface="Calibri"/>
              </a:rPr>
              <a:t>: they may be assigned to individuals or teams, and one person may cover multiple responsibilities. </a:t>
            </a:r>
            <a:endParaRPr sz="2400"/>
          </a:p>
        </p:txBody>
      </p:sp>
      <p:sp>
        <p:nvSpPr>
          <p:cNvPr id="367" name="Google Shape;367;g3ce16d72c44_1_132"/>
          <p:cNvSpPr txBox="1"/>
          <p:nvPr>
            <p:ph type="title"/>
          </p:nvPr>
        </p:nvSpPr>
        <p:spPr>
          <a:xfrm>
            <a:off x="2150165" y="627619"/>
            <a:ext cx="82977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From Activities to Accountability </a:t>
            </a:r>
            <a:endParaRPr/>
          </a:p>
        </p:txBody>
      </p:sp>
      <p:pic>
        <p:nvPicPr>
          <p:cNvPr id="368" name="Google Shape;368;g3ce16d72c44_1_132"/>
          <p:cNvPicPr preferRelativeResize="0"/>
          <p:nvPr/>
        </p:nvPicPr>
        <p:blipFill rotWithShape="1">
          <a:blip r:embed="rId3">
            <a:alphaModFix/>
          </a:blip>
          <a:srcRect b="0" l="0" r="0" t="0"/>
          <a:stretch/>
        </p:blipFill>
        <p:spPr>
          <a:xfrm>
            <a:off x="7726782" y="1454465"/>
            <a:ext cx="4168675" cy="4190725"/>
          </a:xfrm>
          <a:prstGeom prst="rect">
            <a:avLst/>
          </a:prstGeom>
          <a:noFill/>
          <a:ln>
            <a:noFill/>
          </a:ln>
        </p:spPr>
      </p:pic>
      <p:pic>
        <p:nvPicPr>
          <p:cNvPr id="369" name="Google Shape;369;g3ce16d72c44_1_132"/>
          <p:cNvPicPr preferRelativeResize="0"/>
          <p:nvPr/>
        </p:nvPicPr>
        <p:blipFill rotWithShape="1">
          <a:blip r:embed="rId4">
            <a:alphaModFix/>
          </a:blip>
          <a:srcRect b="0" l="0" r="0" t="0"/>
          <a:stretch/>
        </p:blipFill>
        <p:spPr>
          <a:xfrm>
            <a:off x="8715504" y="2431767"/>
            <a:ext cx="2138925" cy="2138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ce16d72c44_1_152"/>
          <p:cNvSpPr/>
          <p:nvPr/>
        </p:nvSpPr>
        <p:spPr>
          <a:xfrm>
            <a:off x="371486" y="1158684"/>
            <a:ext cx="2186462" cy="3669027"/>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noFill/>
          <a:ln cap="flat" cmpd="sng" w="38100">
            <a:solidFill>
              <a:srgbClr val="29506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75" name="Google Shape;375;g3ce16d72c44_1_152"/>
          <p:cNvGrpSpPr/>
          <p:nvPr/>
        </p:nvGrpSpPr>
        <p:grpSpPr>
          <a:xfrm>
            <a:off x="943965" y="1769907"/>
            <a:ext cx="835930" cy="836119"/>
            <a:chOff x="1149373" y="1741013"/>
            <a:chExt cx="629845" cy="629845"/>
          </a:xfrm>
        </p:grpSpPr>
        <p:sp>
          <p:nvSpPr>
            <p:cNvPr id="376" name="Google Shape;376;g3ce16d72c44_1_152"/>
            <p:cNvSpPr/>
            <p:nvPr/>
          </p:nvSpPr>
          <p:spPr>
            <a:xfrm>
              <a:off x="1149373" y="1741013"/>
              <a:ext cx="629845" cy="629845"/>
            </a:xfrm>
            <a:custGeom>
              <a:rect b="b" l="l" r="r" t="t"/>
              <a:pathLst>
                <a:path extrusionOk="0" h="629845" w="629845">
                  <a:moveTo>
                    <a:pt x="314923" y="0"/>
                  </a:moveTo>
                  <a:lnTo>
                    <a:pt x="314923" y="0"/>
                  </a:lnTo>
                  <a:cubicBezTo>
                    <a:pt x="488733" y="0"/>
                    <a:pt x="629845" y="141112"/>
                    <a:pt x="629845" y="314923"/>
                  </a:cubicBezTo>
                  <a:lnTo>
                    <a:pt x="629845" y="314923"/>
                  </a:lnTo>
                  <a:cubicBezTo>
                    <a:pt x="629845" y="488733"/>
                    <a:pt x="488733" y="629845"/>
                    <a:pt x="314923" y="629845"/>
                  </a:cubicBezTo>
                  <a:lnTo>
                    <a:pt x="314923" y="629845"/>
                  </a:lnTo>
                  <a:cubicBezTo>
                    <a:pt x="141112" y="629845"/>
                    <a:pt x="0" y="488733"/>
                    <a:pt x="0" y="314923"/>
                  </a:cubicBezTo>
                  <a:lnTo>
                    <a:pt x="0" y="314923"/>
                  </a:lnTo>
                  <a:cubicBezTo>
                    <a:pt x="0" y="141112"/>
                    <a:pt x="141112" y="0"/>
                    <a:pt x="314923" y="0"/>
                  </a:cubicBezTo>
                  <a:close/>
                </a:path>
              </a:pathLst>
            </a:custGeom>
            <a:solidFill>
              <a:srgbClr val="FFFFFF">
                <a:alpha val="20000"/>
              </a:srgbClr>
            </a:solidFill>
            <a:ln>
              <a:noFill/>
            </a:ln>
          </p:spPr>
          <p:txBody>
            <a:bodyPr anchorCtr="0" anchor="t" bIns="60650" lIns="121350" spcFirstLastPara="1" rIns="121350" wrap="square" tIns="60650">
              <a:noAutofit/>
            </a:bodyPr>
            <a:lstStyle/>
            <a:p>
              <a:pPr indent="0" lvl="0" marL="0" marR="0" rtl="0" algn="l">
                <a:lnSpc>
                  <a:spcPct val="100000"/>
                </a:lnSpc>
                <a:spcBef>
                  <a:spcPts val="0"/>
                </a:spcBef>
                <a:spcAft>
                  <a:spcPts val="0"/>
                </a:spcAft>
                <a:buClr>
                  <a:srgbClr val="000000"/>
                </a:buClr>
                <a:buSzPts val="2389"/>
                <a:buFont typeface="Arial"/>
                <a:buNone/>
              </a:pPr>
              <a:r>
                <a:t/>
              </a:r>
              <a:endParaRPr b="0" i="0" sz="2389" u="none" cap="none" strike="noStrike">
                <a:solidFill>
                  <a:srgbClr val="29506B"/>
                </a:solidFill>
                <a:latin typeface="Calibri"/>
                <a:ea typeface="Calibri"/>
                <a:cs typeface="Calibri"/>
                <a:sym typeface="Calibri"/>
              </a:endParaRPr>
            </a:p>
          </p:txBody>
        </p:sp>
        <p:sp>
          <p:nvSpPr>
            <p:cNvPr id="377" name="Google Shape;377;g3ce16d72c44_1_152"/>
            <p:cNvSpPr/>
            <p:nvPr/>
          </p:nvSpPr>
          <p:spPr>
            <a:xfrm>
              <a:off x="1297837" y="1920969"/>
              <a:ext cx="337417" cy="269934"/>
            </a:xfrm>
            <a:custGeom>
              <a:rect b="b" l="l" r="r" t="t"/>
              <a:pathLst>
                <a:path extrusionOk="0" h="269934" w="337417">
                  <a:moveTo>
                    <a:pt x="135020" y="130749"/>
                  </a:moveTo>
                  <a:cubicBezTo>
                    <a:pt x="169937" y="130749"/>
                    <a:pt x="198285" y="102401"/>
                    <a:pt x="198285" y="67483"/>
                  </a:cubicBezTo>
                  <a:cubicBezTo>
                    <a:pt x="198285" y="32566"/>
                    <a:pt x="169937" y="4218"/>
                    <a:pt x="135020" y="4218"/>
                  </a:cubicBezTo>
                  <a:cubicBezTo>
                    <a:pt x="100102" y="4218"/>
                    <a:pt x="71754" y="32566"/>
                    <a:pt x="71754" y="67483"/>
                  </a:cubicBezTo>
                  <a:cubicBezTo>
                    <a:pt x="71754" y="102401"/>
                    <a:pt x="100102" y="130749"/>
                    <a:pt x="135020" y="130749"/>
                  </a:cubicBezTo>
                  <a:close/>
                  <a:moveTo>
                    <a:pt x="119361" y="160273"/>
                  </a:moveTo>
                  <a:cubicBezTo>
                    <a:pt x="67431" y="160273"/>
                    <a:pt x="25359" y="202345"/>
                    <a:pt x="25359" y="254275"/>
                  </a:cubicBezTo>
                  <a:cubicBezTo>
                    <a:pt x="25359" y="262922"/>
                    <a:pt x="32371" y="269934"/>
                    <a:pt x="41017" y="269934"/>
                  </a:cubicBezTo>
                  <a:lnTo>
                    <a:pt x="144615" y="269934"/>
                  </a:lnTo>
                  <a:lnTo>
                    <a:pt x="150361" y="241200"/>
                  </a:lnTo>
                  <a:cubicBezTo>
                    <a:pt x="152628" y="229760"/>
                    <a:pt x="158270" y="219268"/>
                    <a:pt x="166494" y="211044"/>
                  </a:cubicBezTo>
                  <a:lnTo>
                    <a:pt x="201976" y="175562"/>
                  </a:lnTo>
                  <a:cubicBezTo>
                    <a:pt x="187214" y="165914"/>
                    <a:pt x="169605" y="160326"/>
                    <a:pt x="150625" y="160326"/>
                  </a:cubicBezTo>
                  <a:lnTo>
                    <a:pt x="119309" y="160326"/>
                  </a:lnTo>
                  <a:close/>
                  <a:moveTo>
                    <a:pt x="175193" y="246156"/>
                  </a:moveTo>
                  <a:lnTo>
                    <a:pt x="168919" y="277578"/>
                  </a:lnTo>
                  <a:cubicBezTo>
                    <a:pt x="168814" y="278053"/>
                    <a:pt x="168761" y="278580"/>
                    <a:pt x="168761" y="279107"/>
                  </a:cubicBezTo>
                  <a:cubicBezTo>
                    <a:pt x="168761" y="283325"/>
                    <a:pt x="172188" y="286804"/>
                    <a:pt x="176459" y="286804"/>
                  </a:cubicBezTo>
                  <a:cubicBezTo>
                    <a:pt x="176986" y="286804"/>
                    <a:pt x="177460" y="286752"/>
                    <a:pt x="177987" y="286646"/>
                  </a:cubicBezTo>
                  <a:lnTo>
                    <a:pt x="209409" y="280372"/>
                  </a:lnTo>
                  <a:cubicBezTo>
                    <a:pt x="215947" y="279054"/>
                    <a:pt x="221957" y="275838"/>
                    <a:pt x="226649" y="271146"/>
                  </a:cubicBezTo>
                  <a:lnTo>
                    <a:pt x="289335" y="208460"/>
                  </a:lnTo>
                  <a:lnTo>
                    <a:pt x="247158" y="166283"/>
                  </a:lnTo>
                  <a:lnTo>
                    <a:pt x="184472" y="228969"/>
                  </a:lnTo>
                  <a:cubicBezTo>
                    <a:pt x="179780" y="233661"/>
                    <a:pt x="176564" y="239671"/>
                    <a:pt x="175246" y="246209"/>
                  </a:cubicBezTo>
                  <a:close/>
                  <a:moveTo>
                    <a:pt x="316381" y="181309"/>
                  </a:moveTo>
                  <a:cubicBezTo>
                    <a:pt x="328033" y="169657"/>
                    <a:pt x="328033" y="150783"/>
                    <a:pt x="316381" y="139132"/>
                  </a:cubicBezTo>
                  <a:cubicBezTo>
                    <a:pt x="304730" y="127480"/>
                    <a:pt x="285855" y="127480"/>
                    <a:pt x="274204" y="139132"/>
                  </a:cubicBezTo>
                  <a:lnTo>
                    <a:pt x="259020" y="154316"/>
                  </a:lnTo>
                  <a:lnTo>
                    <a:pt x="301197" y="196493"/>
                  </a:lnTo>
                  <a:lnTo>
                    <a:pt x="316381" y="181309"/>
                  </a:lnTo>
                  <a:close/>
                </a:path>
              </a:pathLst>
            </a:custGeom>
            <a:solidFill>
              <a:srgbClr val="487D8E"/>
            </a:solidFill>
            <a:ln>
              <a:noFill/>
            </a:ln>
          </p:spPr>
          <p:txBody>
            <a:bodyPr anchorCtr="0" anchor="t" bIns="60650" lIns="121350" spcFirstLastPara="1" rIns="121350" wrap="square" tIns="60650">
              <a:noAutofit/>
            </a:bodyPr>
            <a:lstStyle/>
            <a:p>
              <a:pPr indent="0" lvl="0" marL="0" marR="0" rtl="0" algn="l">
                <a:lnSpc>
                  <a:spcPct val="100000"/>
                </a:lnSpc>
                <a:spcBef>
                  <a:spcPts val="0"/>
                </a:spcBef>
                <a:spcAft>
                  <a:spcPts val="0"/>
                </a:spcAft>
                <a:buClr>
                  <a:srgbClr val="000000"/>
                </a:buClr>
                <a:buSzPts val="2389"/>
                <a:buFont typeface="Arial"/>
                <a:buNone/>
              </a:pPr>
              <a:r>
                <a:t/>
              </a:r>
              <a:endParaRPr b="0" i="0" sz="2389" u="none" cap="none" strike="noStrike">
                <a:solidFill>
                  <a:srgbClr val="29506B"/>
                </a:solidFill>
                <a:latin typeface="Calibri"/>
                <a:ea typeface="Calibri"/>
                <a:cs typeface="Calibri"/>
                <a:sym typeface="Calibri"/>
              </a:endParaRPr>
            </a:p>
          </p:txBody>
        </p:sp>
      </p:grpSp>
      <p:sp>
        <p:nvSpPr>
          <p:cNvPr id="378" name="Google Shape;378;g3ce16d72c44_1_152"/>
          <p:cNvSpPr/>
          <p:nvPr/>
        </p:nvSpPr>
        <p:spPr>
          <a:xfrm>
            <a:off x="506453" y="1358122"/>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Producer</a:t>
            </a:r>
            <a:endParaRPr b="0" i="0" sz="2800" u="none" cap="none" strike="noStrike">
              <a:solidFill>
                <a:srgbClr val="29506B"/>
              </a:solidFill>
              <a:latin typeface="Calibri"/>
              <a:ea typeface="Calibri"/>
              <a:cs typeface="Calibri"/>
              <a:sym typeface="Calibri"/>
            </a:endParaRPr>
          </a:p>
        </p:txBody>
      </p:sp>
      <p:sp>
        <p:nvSpPr>
          <p:cNvPr id="379" name="Google Shape;379;g3ce16d72c44_1_152"/>
          <p:cNvSpPr/>
          <p:nvPr/>
        </p:nvSpPr>
        <p:spPr>
          <a:xfrm>
            <a:off x="517275" y="3227625"/>
            <a:ext cx="1997700" cy="881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29506B"/>
                </a:solidFill>
                <a:latin typeface="Calibri"/>
                <a:ea typeface="Calibri"/>
                <a:cs typeface="Calibri"/>
                <a:sym typeface="Calibri"/>
              </a:rPr>
              <a:t>Creates data and collaborates with Data Manager to ensure accuracy, completeness, quality</a:t>
            </a:r>
            <a:endParaRPr b="0" i="0" sz="2200" u="none" cap="none" strike="noStrike">
              <a:solidFill>
                <a:srgbClr val="29506B"/>
              </a:solidFill>
              <a:latin typeface="Calibri"/>
              <a:ea typeface="Calibri"/>
              <a:cs typeface="Calibri"/>
              <a:sym typeface="Calibri"/>
            </a:endParaRPr>
          </a:p>
        </p:txBody>
      </p:sp>
      <p:sp>
        <p:nvSpPr>
          <p:cNvPr id="380" name="Google Shape;380;g3ce16d72c44_1_152"/>
          <p:cNvSpPr/>
          <p:nvPr/>
        </p:nvSpPr>
        <p:spPr>
          <a:xfrm>
            <a:off x="2692212" y="1158684"/>
            <a:ext cx="2186462" cy="3669027"/>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noFill/>
          <a:ln cap="flat" cmpd="sng" w="38100">
            <a:solidFill>
              <a:srgbClr val="29506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1" name="Google Shape;381;g3ce16d72c44_1_152"/>
          <p:cNvGrpSpPr/>
          <p:nvPr/>
        </p:nvGrpSpPr>
        <p:grpSpPr>
          <a:xfrm>
            <a:off x="3293845" y="1740661"/>
            <a:ext cx="807020" cy="807146"/>
            <a:chOff x="3470240" y="1741012"/>
            <a:chExt cx="629845" cy="629845"/>
          </a:xfrm>
        </p:grpSpPr>
        <p:sp>
          <p:nvSpPr>
            <p:cNvPr id="382" name="Google Shape;382;g3ce16d72c44_1_152"/>
            <p:cNvSpPr/>
            <p:nvPr/>
          </p:nvSpPr>
          <p:spPr>
            <a:xfrm>
              <a:off x="3470240" y="1741012"/>
              <a:ext cx="629845" cy="629845"/>
            </a:xfrm>
            <a:custGeom>
              <a:rect b="b" l="l" r="r" t="t"/>
              <a:pathLst>
                <a:path extrusionOk="0" h="629845" w="629845">
                  <a:moveTo>
                    <a:pt x="314923" y="0"/>
                  </a:moveTo>
                  <a:lnTo>
                    <a:pt x="314923" y="0"/>
                  </a:lnTo>
                  <a:cubicBezTo>
                    <a:pt x="488733" y="0"/>
                    <a:pt x="629845" y="141112"/>
                    <a:pt x="629845" y="314923"/>
                  </a:cubicBezTo>
                  <a:lnTo>
                    <a:pt x="629845" y="314923"/>
                  </a:lnTo>
                  <a:cubicBezTo>
                    <a:pt x="629845" y="488733"/>
                    <a:pt x="488733" y="629845"/>
                    <a:pt x="314923" y="629845"/>
                  </a:cubicBezTo>
                  <a:lnTo>
                    <a:pt x="314923" y="629845"/>
                  </a:lnTo>
                  <a:cubicBezTo>
                    <a:pt x="141112" y="629845"/>
                    <a:pt x="0" y="488733"/>
                    <a:pt x="0" y="314923"/>
                  </a:cubicBezTo>
                  <a:lnTo>
                    <a:pt x="0" y="314923"/>
                  </a:lnTo>
                  <a:cubicBezTo>
                    <a:pt x="0" y="141112"/>
                    <a:pt x="141112" y="0"/>
                    <a:pt x="314923" y="0"/>
                  </a:cubicBezTo>
                  <a:close/>
                </a:path>
              </a:pathLst>
            </a:custGeom>
            <a:solidFill>
              <a:srgbClr val="FFFFFF">
                <a:alpha val="20000"/>
              </a:srgbClr>
            </a:solidFill>
            <a:ln>
              <a:noFill/>
            </a:ln>
          </p:spPr>
          <p:txBody>
            <a:bodyPr anchorCtr="0" anchor="t" bIns="58550" lIns="117150" spcFirstLastPara="1" rIns="117150" wrap="square" tIns="58550">
              <a:noAutofit/>
            </a:bodyPr>
            <a:lstStyle/>
            <a:p>
              <a:pPr indent="0" lvl="0" marL="0" marR="0" rtl="0" algn="l">
                <a:lnSpc>
                  <a:spcPct val="100000"/>
                </a:lnSpc>
                <a:spcBef>
                  <a:spcPts val="0"/>
                </a:spcBef>
                <a:spcAft>
                  <a:spcPts val="0"/>
                </a:spcAft>
                <a:buClr>
                  <a:srgbClr val="000000"/>
                </a:buClr>
                <a:buSzPts val="2306"/>
                <a:buFont typeface="Arial"/>
                <a:buNone/>
              </a:pPr>
              <a:r>
                <a:t/>
              </a:r>
              <a:endParaRPr b="0" i="0" sz="2306" u="none" cap="none" strike="noStrike">
                <a:solidFill>
                  <a:srgbClr val="29506B"/>
                </a:solidFill>
                <a:latin typeface="Calibri"/>
                <a:ea typeface="Calibri"/>
                <a:cs typeface="Calibri"/>
                <a:sym typeface="Calibri"/>
              </a:endParaRPr>
            </a:p>
          </p:txBody>
        </p:sp>
        <p:sp>
          <p:nvSpPr>
            <p:cNvPr id="383" name="Google Shape;383;g3ce16d72c44_1_152"/>
            <p:cNvSpPr/>
            <p:nvPr/>
          </p:nvSpPr>
          <p:spPr>
            <a:xfrm>
              <a:off x="3652445" y="1920968"/>
              <a:ext cx="269934" cy="269934"/>
            </a:xfrm>
            <a:custGeom>
              <a:rect b="b" l="l" r="r" t="t"/>
              <a:pathLst>
                <a:path extrusionOk="0" h="269934" w="269934">
                  <a:moveTo>
                    <a:pt x="70541" y="19138"/>
                  </a:moveTo>
                  <a:cubicBezTo>
                    <a:pt x="76288" y="23145"/>
                    <a:pt x="77659" y="31053"/>
                    <a:pt x="73652" y="36747"/>
                  </a:cubicBezTo>
                  <a:lnTo>
                    <a:pt x="44128" y="78924"/>
                  </a:lnTo>
                  <a:cubicBezTo>
                    <a:pt x="41966" y="81982"/>
                    <a:pt x="38592" y="83932"/>
                    <a:pt x="34849" y="84249"/>
                  </a:cubicBezTo>
                  <a:cubicBezTo>
                    <a:pt x="31106" y="84565"/>
                    <a:pt x="27415" y="83300"/>
                    <a:pt x="24779" y="80664"/>
                  </a:cubicBezTo>
                  <a:lnTo>
                    <a:pt x="3690" y="59575"/>
                  </a:lnTo>
                  <a:cubicBezTo>
                    <a:pt x="-1213" y="54619"/>
                    <a:pt x="-1213" y="46606"/>
                    <a:pt x="3690" y="41650"/>
                  </a:cubicBezTo>
                  <a:cubicBezTo>
                    <a:pt x="8594" y="36694"/>
                    <a:pt x="16660" y="36747"/>
                    <a:pt x="21616" y="41650"/>
                  </a:cubicBezTo>
                  <a:lnTo>
                    <a:pt x="32055" y="52089"/>
                  </a:lnTo>
                  <a:lnTo>
                    <a:pt x="52932" y="22248"/>
                  </a:lnTo>
                  <a:cubicBezTo>
                    <a:pt x="56939" y="16502"/>
                    <a:pt x="64847" y="15131"/>
                    <a:pt x="70541" y="19138"/>
                  </a:cubicBezTo>
                  <a:close/>
                  <a:moveTo>
                    <a:pt x="70541" y="103492"/>
                  </a:moveTo>
                  <a:cubicBezTo>
                    <a:pt x="76288" y="107499"/>
                    <a:pt x="77659" y="115407"/>
                    <a:pt x="73652" y="121101"/>
                  </a:cubicBezTo>
                  <a:lnTo>
                    <a:pt x="44128" y="163278"/>
                  </a:lnTo>
                  <a:cubicBezTo>
                    <a:pt x="41966" y="166336"/>
                    <a:pt x="38592" y="168287"/>
                    <a:pt x="34849" y="168603"/>
                  </a:cubicBezTo>
                  <a:cubicBezTo>
                    <a:pt x="31106" y="168919"/>
                    <a:pt x="27415" y="167654"/>
                    <a:pt x="24779" y="165018"/>
                  </a:cubicBezTo>
                  <a:lnTo>
                    <a:pt x="3690" y="143929"/>
                  </a:lnTo>
                  <a:cubicBezTo>
                    <a:pt x="-1265" y="138974"/>
                    <a:pt x="-1265" y="130960"/>
                    <a:pt x="3690" y="126057"/>
                  </a:cubicBezTo>
                  <a:cubicBezTo>
                    <a:pt x="8646" y="121154"/>
                    <a:pt x="16660" y="121101"/>
                    <a:pt x="21563" y="126057"/>
                  </a:cubicBezTo>
                  <a:lnTo>
                    <a:pt x="32002" y="136496"/>
                  </a:lnTo>
                  <a:lnTo>
                    <a:pt x="52880" y="106655"/>
                  </a:lnTo>
                  <a:cubicBezTo>
                    <a:pt x="56886" y="100909"/>
                    <a:pt x="64795" y="99538"/>
                    <a:pt x="70489" y="103545"/>
                  </a:cubicBezTo>
                  <a:close/>
                  <a:moveTo>
                    <a:pt x="118096" y="50613"/>
                  </a:moveTo>
                  <a:cubicBezTo>
                    <a:pt x="118096" y="41281"/>
                    <a:pt x="125635" y="33742"/>
                    <a:pt x="134967" y="33742"/>
                  </a:cubicBezTo>
                  <a:lnTo>
                    <a:pt x="253063" y="33742"/>
                  </a:lnTo>
                  <a:cubicBezTo>
                    <a:pt x="262394" y="33742"/>
                    <a:pt x="269934" y="41281"/>
                    <a:pt x="269934" y="50613"/>
                  </a:cubicBezTo>
                  <a:cubicBezTo>
                    <a:pt x="269934" y="59944"/>
                    <a:pt x="262394" y="67483"/>
                    <a:pt x="253063" y="67483"/>
                  </a:cubicBezTo>
                  <a:lnTo>
                    <a:pt x="134967" y="67483"/>
                  </a:lnTo>
                  <a:cubicBezTo>
                    <a:pt x="125635" y="67483"/>
                    <a:pt x="118096" y="59944"/>
                    <a:pt x="118096" y="50613"/>
                  </a:cubicBezTo>
                  <a:close/>
                  <a:moveTo>
                    <a:pt x="118096" y="134967"/>
                  </a:moveTo>
                  <a:cubicBezTo>
                    <a:pt x="118096" y="125635"/>
                    <a:pt x="125635" y="118096"/>
                    <a:pt x="134967" y="118096"/>
                  </a:cubicBezTo>
                  <a:lnTo>
                    <a:pt x="253063" y="118096"/>
                  </a:lnTo>
                  <a:cubicBezTo>
                    <a:pt x="262394" y="118096"/>
                    <a:pt x="269934" y="125635"/>
                    <a:pt x="269934" y="134967"/>
                  </a:cubicBezTo>
                  <a:cubicBezTo>
                    <a:pt x="269934" y="144298"/>
                    <a:pt x="262394" y="151838"/>
                    <a:pt x="253063" y="151838"/>
                  </a:cubicBezTo>
                  <a:lnTo>
                    <a:pt x="134967" y="151838"/>
                  </a:lnTo>
                  <a:cubicBezTo>
                    <a:pt x="125635" y="151838"/>
                    <a:pt x="118096" y="144298"/>
                    <a:pt x="118096" y="134967"/>
                  </a:cubicBezTo>
                  <a:close/>
                  <a:moveTo>
                    <a:pt x="84354" y="219321"/>
                  </a:moveTo>
                  <a:cubicBezTo>
                    <a:pt x="84354" y="209989"/>
                    <a:pt x="91893" y="202450"/>
                    <a:pt x="101225" y="202450"/>
                  </a:cubicBezTo>
                  <a:lnTo>
                    <a:pt x="253063" y="202450"/>
                  </a:lnTo>
                  <a:cubicBezTo>
                    <a:pt x="262394" y="202450"/>
                    <a:pt x="269934" y="209989"/>
                    <a:pt x="269934" y="219321"/>
                  </a:cubicBezTo>
                  <a:cubicBezTo>
                    <a:pt x="269934" y="228653"/>
                    <a:pt x="262394" y="236192"/>
                    <a:pt x="253063" y="236192"/>
                  </a:cubicBezTo>
                  <a:lnTo>
                    <a:pt x="101225" y="236192"/>
                  </a:lnTo>
                  <a:cubicBezTo>
                    <a:pt x="91893" y="236192"/>
                    <a:pt x="84354" y="228653"/>
                    <a:pt x="84354" y="219321"/>
                  </a:cubicBezTo>
                  <a:close/>
                  <a:moveTo>
                    <a:pt x="33742" y="198232"/>
                  </a:moveTo>
                  <a:cubicBezTo>
                    <a:pt x="45381" y="198232"/>
                    <a:pt x="54830" y="207682"/>
                    <a:pt x="54830" y="219321"/>
                  </a:cubicBezTo>
                  <a:cubicBezTo>
                    <a:pt x="54830" y="230960"/>
                    <a:pt x="45381" y="240410"/>
                    <a:pt x="33742" y="240410"/>
                  </a:cubicBezTo>
                  <a:cubicBezTo>
                    <a:pt x="22103" y="240410"/>
                    <a:pt x="12653" y="230960"/>
                    <a:pt x="12653" y="219321"/>
                  </a:cubicBezTo>
                  <a:cubicBezTo>
                    <a:pt x="12653" y="207682"/>
                    <a:pt x="22103" y="198232"/>
                    <a:pt x="33742" y="198232"/>
                  </a:cubicBezTo>
                  <a:close/>
                </a:path>
              </a:pathLst>
            </a:custGeom>
            <a:solidFill>
              <a:srgbClr val="487D8E"/>
            </a:solidFill>
            <a:ln>
              <a:noFill/>
            </a:ln>
          </p:spPr>
          <p:txBody>
            <a:bodyPr anchorCtr="0" anchor="t" bIns="58550" lIns="117150" spcFirstLastPara="1" rIns="117150" wrap="square" tIns="58550">
              <a:noAutofit/>
            </a:bodyPr>
            <a:lstStyle/>
            <a:p>
              <a:pPr indent="0" lvl="0" marL="0" marR="0" rtl="0" algn="l">
                <a:lnSpc>
                  <a:spcPct val="100000"/>
                </a:lnSpc>
                <a:spcBef>
                  <a:spcPts val="0"/>
                </a:spcBef>
                <a:spcAft>
                  <a:spcPts val="0"/>
                </a:spcAft>
                <a:buClr>
                  <a:srgbClr val="000000"/>
                </a:buClr>
                <a:buSzPts val="2306"/>
                <a:buFont typeface="Arial"/>
                <a:buNone/>
              </a:pPr>
              <a:r>
                <a:t/>
              </a:r>
              <a:endParaRPr b="0" i="0" sz="2306" u="none" cap="none" strike="noStrike">
                <a:solidFill>
                  <a:srgbClr val="29506B"/>
                </a:solidFill>
                <a:latin typeface="Calibri"/>
                <a:ea typeface="Calibri"/>
                <a:cs typeface="Calibri"/>
                <a:sym typeface="Calibri"/>
              </a:endParaRPr>
            </a:p>
          </p:txBody>
        </p:sp>
      </p:grpSp>
      <p:sp>
        <p:nvSpPr>
          <p:cNvPr id="384" name="Google Shape;384;g3ce16d72c44_1_152"/>
          <p:cNvSpPr/>
          <p:nvPr/>
        </p:nvSpPr>
        <p:spPr>
          <a:xfrm>
            <a:off x="2827249" y="1355008"/>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Manager</a:t>
            </a:r>
            <a:endParaRPr b="0" i="0" sz="2800" u="none" cap="none" strike="noStrike">
              <a:solidFill>
                <a:srgbClr val="29506B"/>
              </a:solidFill>
              <a:latin typeface="Calibri"/>
              <a:ea typeface="Calibri"/>
              <a:cs typeface="Calibri"/>
              <a:sym typeface="Calibri"/>
            </a:endParaRPr>
          </a:p>
        </p:txBody>
      </p:sp>
      <p:sp>
        <p:nvSpPr>
          <p:cNvPr id="385" name="Google Shape;385;g3ce16d72c44_1_152"/>
          <p:cNvSpPr/>
          <p:nvPr/>
        </p:nvSpPr>
        <p:spPr>
          <a:xfrm>
            <a:off x="2819475" y="3353950"/>
            <a:ext cx="1997700" cy="65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29506B"/>
                </a:solidFill>
                <a:latin typeface="Calibri"/>
                <a:ea typeface="Calibri"/>
                <a:cs typeface="Calibri"/>
                <a:sym typeface="Calibri"/>
              </a:rPr>
              <a:t>Oversees operational activities: collection, storage, security, and maintenance</a:t>
            </a:r>
            <a:endParaRPr b="0" i="0" sz="2200" u="none" cap="none" strike="noStrike">
              <a:solidFill>
                <a:srgbClr val="29506B"/>
              </a:solidFill>
              <a:latin typeface="Calibri"/>
              <a:ea typeface="Calibri"/>
              <a:cs typeface="Calibri"/>
              <a:sym typeface="Calibri"/>
            </a:endParaRPr>
          </a:p>
        </p:txBody>
      </p:sp>
      <p:sp>
        <p:nvSpPr>
          <p:cNvPr id="386" name="Google Shape;386;g3ce16d72c44_1_152"/>
          <p:cNvSpPr/>
          <p:nvPr/>
        </p:nvSpPr>
        <p:spPr>
          <a:xfrm>
            <a:off x="5013079" y="1158684"/>
            <a:ext cx="2186462" cy="3669027"/>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noFill/>
          <a:ln cap="flat" cmpd="sng" w="38100">
            <a:solidFill>
              <a:srgbClr val="29506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7" name="Google Shape;387;g3ce16d72c44_1_152"/>
          <p:cNvGrpSpPr/>
          <p:nvPr/>
        </p:nvGrpSpPr>
        <p:grpSpPr>
          <a:xfrm>
            <a:off x="5710198" y="1761205"/>
            <a:ext cx="807020" cy="807209"/>
            <a:chOff x="5790965" y="1741008"/>
            <a:chExt cx="629845" cy="629845"/>
          </a:xfrm>
        </p:grpSpPr>
        <p:sp>
          <p:nvSpPr>
            <p:cNvPr id="388" name="Google Shape;388;g3ce16d72c44_1_152"/>
            <p:cNvSpPr/>
            <p:nvPr/>
          </p:nvSpPr>
          <p:spPr>
            <a:xfrm>
              <a:off x="5790965" y="1741008"/>
              <a:ext cx="629845" cy="629845"/>
            </a:xfrm>
            <a:custGeom>
              <a:rect b="b" l="l" r="r" t="t"/>
              <a:pathLst>
                <a:path extrusionOk="0" h="629845" w="629845">
                  <a:moveTo>
                    <a:pt x="314923" y="0"/>
                  </a:moveTo>
                  <a:lnTo>
                    <a:pt x="314923" y="0"/>
                  </a:lnTo>
                  <a:cubicBezTo>
                    <a:pt x="488733" y="0"/>
                    <a:pt x="629845" y="141112"/>
                    <a:pt x="629845" y="314923"/>
                  </a:cubicBezTo>
                  <a:lnTo>
                    <a:pt x="629845" y="314923"/>
                  </a:lnTo>
                  <a:cubicBezTo>
                    <a:pt x="629845" y="488733"/>
                    <a:pt x="488733" y="629845"/>
                    <a:pt x="314923" y="629845"/>
                  </a:cubicBezTo>
                  <a:lnTo>
                    <a:pt x="314923" y="629845"/>
                  </a:lnTo>
                  <a:cubicBezTo>
                    <a:pt x="141112" y="629845"/>
                    <a:pt x="0" y="488733"/>
                    <a:pt x="0" y="314923"/>
                  </a:cubicBezTo>
                  <a:lnTo>
                    <a:pt x="0" y="314923"/>
                  </a:lnTo>
                  <a:cubicBezTo>
                    <a:pt x="0" y="141112"/>
                    <a:pt x="141112" y="0"/>
                    <a:pt x="314923" y="0"/>
                  </a:cubicBezTo>
                  <a:close/>
                </a:path>
              </a:pathLst>
            </a:custGeom>
            <a:solidFill>
              <a:srgbClr val="FFFFFF">
                <a:alpha val="20000"/>
              </a:srgbClr>
            </a:solidFill>
            <a:ln>
              <a:noFill/>
            </a:ln>
          </p:spPr>
          <p:txBody>
            <a:bodyPr anchorCtr="0" anchor="t" bIns="58550" lIns="117150" spcFirstLastPara="1" rIns="117150" wrap="square" tIns="58550">
              <a:noAutofit/>
            </a:bodyPr>
            <a:lstStyle/>
            <a:p>
              <a:pPr indent="0" lvl="0" marL="0" marR="0" rtl="0" algn="l">
                <a:lnSpc>
                  <a:spcPct val="100000"/>
                </a:lnSpc>
                <a:spcBef>
                  <a:spcPts val="0"/>
                </a:spcBef>
                <a:spcAft>
                  <a:spcPts val="0"/>
                </a:spcAft>
                <a:buClr>
                  <a:srgbClr val="000000"/>
                </a:buClr>
                <a:buSzPts val="2306"/>
                <a:buFont typeface="Arial"/>
                <a:buNone/>
              </a:pPr>
              <a:r>
                <a:t/>
              </a:r>
              <a:endParaRPr b="0" i="0" sz="2306" u="none" cap="none" strike="noStrike">
                <a:solidFill>
                  <a:srgbClr val="29506B"/>
                </a:solidFill>
                <a:latin typeface="Calibri"/>
                <a:ea typeface="Calibri"/>
                <a:cs typeface="Calibri"/>
                <a:sym typeface="Calibri"/>
              </a:endParaRPr>
            </a:p>
          </p:txBody>
        </p:sp>
        <p:sp>
          <p:nvSpPr>
            <p:cNvPr id="389" name="Google Shape;389;g3ce16d72c44_1_152"/>
            <p:cNvSpPr/>
            <p:nvPr/>
          </p:nvSpPr>
          <p:spPr>
            <a:xfrm>
              <a:off x="5956300" y="1920964"/>
              <a:ext cx="303675" cy="269934"/>
            </a:xfrm>
            <a:custGeom>
              <a:rect b="b" l="l" r="r" t="t"/>
              <a:pathLst>
                <a:path extrusionOk="0" h="269934" w="303675">
                  <a:moveTo>
                    <a:pt x="29524" y="118939"/>
                  </a:moveTo>
                  <a:lnTo>
                    <a:pt x="17082" y="156161"/>
                  </a:lnTo>
                  <a:lnTo>
                    <a:pt x="17082" y="50613"/>
                  </a:lnTo>
                  <a:cubicBezTo>
                    <a:pt x="17082" y="32002"/>
                    <a:pt x="32213" y="16871"/>
                    <a:pt x="50823" y="16871"/>
                  </a:cubicBezTo>
                  <a:lnTo>
                    <a:pt x="123948" y="16871"/>
                  </a:lnTo>
                  <a:cubicBezTo>
                    <a:pt x="131224" y="16871"/>
                    <a:pt x="138341" y="19243"/>
                    <a:pt x="144193" y="23619"/>
                  </a:cubicBezTo>
                  <a:lnTo>
                    <a:pt x="164438" y="38803"/>
                  </a:lnTo>
                  <a:cubicBezTo>
                    <a:pt x="167338" y="41017"/>
                    <a:pt x="170923" y="42177"/>
                    <a:pt x="174561" y="42177"/>
                  </a:cubicBezTo>
                  <a:lnTo>
                    <a:pt x="236403" y="42177"/>
                  </a:lnTo>
                  <a:cubicBezTo>
                    <a:pt x="255013" y="42177"/>
                    <a:pt x="270144" y="57308"/>
                    <a:pt x="270144" y="75919"/>
                  </a:cubicBezTo>
                  <a:lnTo>
                    <a:pt x="270144" y="84354"/>
                  </a:lnTo>
                  <a:lnTo>
                    <a:pt x="77500" y="84354"/>
                  </a:lnTo>
                  <a:cubicBezTo>
                    <a:pt x="55727" y="84354"/>
                    <a:pt x="36378" y="98273"/>
                    <a:pt x="29471" y="118939"/>
                  </a:cubicBezTo>
                  <a:close/>
                  <a:moveTo>
                    <a:pt x="251903" y="236192"/>
                  </a:moveTo>
                  <a:lnTo>
                    <a:pt x="52194" y="236192"/>
                  </a:lnTo>
                  <a:cubicBezTo>
                    <a:pt x="34902" y="236192"/>
                    <a:pt x="22723" y="219268"/>
                    <a:pt x="28206" y="202872"/>
                  </a:cubicBezTo>
                  <a:lnTo>
                    <a:pt x="53512" y="126953"/>
                  </a:lnTo>
                  <a:cubicBezTo>
                    <a:pt x="56939" y="116620"/>
                    <a:pt x="66640" y="109661"/>
                    <a:pt x="77500" y="109661"/>
                  </a:cubicBezTo>
                  <a:lnTo>
                    <a:pt x="277209" y="109661"/>
                  </a:lnTo>
                  <a:cubicBezTo>
                    <a:pt x="294502" y="109661"/>
                    <a:pt x="306680" y="126584"/>
                    <a:pt x="301197" y="142980"/>
                  </a:cubicBezTo>
                  <a:lnTo>
                    <a:pt x="275891" y="218899"/>
                  </a:lnTo>
                  <a:cubicBezTo>
                    <a:pt x="272464" y="229233"/>
                    <a:pt x="262763" y="236192"/>
                    <a:pt x="251903" y="236192"/>
                  </a:cubicBezTo>
                  <a:close/>
                </a:path>
              </a:pathLst>
            </a:custGeom>
            <a:solidFill>
              <a:srgbClr val="487D8E"/>
            </a:solidFill>
            <a:ln>
              <a:noFill/>
            </a:ln>
          </p:spPr>
          <p:txBody>
            <a:bodyPr anchorCtr="0" anchor="t" bIns="58550" lIns="117150" spcFirstLastPara="1" rIns="117150" wrap="square" tIns="58550">
              <a:noAutofit/>
            </a:bodyPr>
            <a:lstStyle/>
            <a:p>
              <a:pPr indent="0" lvl="0" marL="0" marR="0" rtl="0" algn="l">
                <a:lnSpc>
                  <a:spcPct val="100000"/>
                </a:lnSpc>
                <a:spcBef>
                  <a:spcPts val="0"/>
                </a:spcBef>
                <a:spcAft>
                  <a:spcPts val="0"/>
                </a:spcAft>
                <a:buClr>
                  <a:srgbClr val="000000"/>
                </a:buClr>
                <a:buSzPts val="2306"/>
                <a:buFont typeface="Arial"/>
                <a:buNone/>
              </a:pPr>
              <a:r>
                <a:t/>
              </a:r>
              <a:endParaRPr b="0" i="0" sz="2306" u="none" cap="none" strike="noStrike">
                <a:solidFill>
                  <a:srgbClr val="29506B"/>
                </a:solidFill>
                <a:latin typeface="Calibri"/>
                <a:ea typeface="Calibri"/>
                <a:cs typeface="Calibri"/>
                <a:sym typeface="Calibri"/>
              </a:endParaRPr>
            </a:p>
          </p:txBody>
        </p:sp>
      </p:grpSp>
      <p:sp>
        <p:nvSpPr>
          <p:cNvPr id="390" name="Google Shape;390;g3ce16d72c44_1_152"/>
          <p:cNvSpPr/>
          <p:nvPr/>
        </p:nvSpPr>
        <p:spPr>
          <a:xfrm>
            <a:off x="5148045" y="1348779"/>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Curator</a:t>
            </a:r>
            <a:endParaRPr b="0" i="0" sz="2800" u="none" cap="none" strike="noStrike">
              <a:solidFill>
                <a:srgbClr val="29506B"/>
              </a:solidFill>
              <a:latin typeface="Calibri"/>
              <a:ea typeface="Calibri"/>
              <a:cs typeface="Calibri"/>
              <a:sym typeface="Calibri"/>
            </a:endParaRPr>
          </a:p>
        </p:txBody>
      </p:sp>
      <p:sp>
        <p:nvSpPr>
          <p:cNvPr id="391" name="Google Shape;391;g3ce16d72c44_1_152"/>
          <p:cNvSpPr/>
          <p:nvPr/>
        </p:nvSpPr>
        <p:spPr>
          <a:xfrm>
            <a:off x="5121674" y="3221700"/>
            <a:ext cx="2077800" cy="65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29506B"/>
                </a:solidFill>
                <a:latin typeface="Calibri"/>
                <a:ea typeface="Calibri"/>
                <a:cs typeface="Calibri"/>
                <a:sym typeface="Calibri"/>
              </a:rPr>
              <a:t>Organizes and documents datasets, ensures well-structured, high-quality data</a:t>
            </a:r>
            <a:endParaRPr b="0" i="0" sz="2200" u="none" cap="none" strike="noStrike">
              <a:solidFill>
                <a:srgbClr val="29506B"/>
              </a:solidFill>
              <a:latin typeface="Calibri"/>
              <a:ea typeface="Calibri"/>
              <a:cs typeface="Calibri"/>
              <a:sym typeface="Calibri"/>
            </a:endParaRPr>
          </a:p>
        </p:txBody>
      </p:sp>
      <p:sp>
        <p:nvSpPr>
          <p:cNvPr id="392" name="Google Shape;392;g3ce16d72c44_1_152"/>
          <p:cNvSpPr/>
          <p:nvPr/>
        </p:nvSpPr>
        <p:spPr>
          <a:xfrm>
            <a:off x="7333805" y="1158684"/>
            <a:ext cx="2186462" cy="3669027"/>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noFill/>
          <a:ln cap="flat" cmpd="sng" w="38100">
            <a:solidFill>
              <a:srgbClr val="29506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93" name="Google Shape;393;g3ce16d72c44_1_152"/>
          <p:cNvGrpSpPr/>
          <p:nvPr/>
        </p:nvGrpSpPr>
        <p:grpSpPr>
          <a:xfrm>
            <a:off x="7999068" y="1726225"/>
            <a:ext cx="835930" cy="836056"/>
            <a:chOff x="8111832" y="1717859"/>
            <a:chExt cx="629845" cy="629845"/>
          </a:xfrm>
        </p:grpSpPr>
        <p:sp>
          <p:nvSpPr>
            <p:cNvPr id="394" name="Google Shape;394;g3ce16d72c44_1_152"/>
            <p:cNvSpPr/>
            <p:nvPr/>
          </p:nvSpPr>
          <p:spPr>
            <a:xfrm>
              <a:off x="8111832" y="1717859"/>
              <a:ext cx="629845" cy="629845"/>
            </a:xfrm>
            <a:custGeom>
              <a:rect b="b" l="l" r="r" t="t"/>
              <a:pathLst>
                <a:path extrusionOk="0" h="629845" w="629845">
                  <a:moveTo>
                    <a:pt x="314923" y="0"/>
                  </a:moveTo>
                  <a:lnTo>
                    <a:pt x="314923" y="0"/>
                  </a:lnTo>
                  <a:cubicBezTo>
                    <a:pt x="488733" y="0"/>
                    <a:pt x="629845" y="141112"/>
                    <a:pt x="629845" y="314923"/>
                  </a:cubicBezTo>
                  <a:lnTo>
                    <a:pt x="629845" y="314923"/>
                  </a:lnTo>
                  <a:cubicBezTo>
                    <a:pt x="629845" y="488733"/>
                    <a:pt x="488733" y="629845"/>
                    <a:pt x="314923" y="629845"/>
                  </a:cubicBezTo>
                  <a:lnTo>
                    <a:pt x="314923" y="629845"/>
                  </a:lnTo>
                  <a:cubicBezTo>
                    <a:pt x="141112" y="629845"/>
                    <a:pt x="0" y="488733"/>
                    <a:pt x="0" y="314923"/>
                  </a:cubicBezTo>
                  <a:lnTo>
                    <a:pt x="0" y="314923"/>
                  </a:lnTo>
                  <a:cubicBezTo>
                    <a:pt x="0" y="141112"/>
                    <a:pt x="141112" y="0"/>
                    <a:pt x="314923" y="0"/>
                  </a:cubicBezTo>
                  <a:close/>
                </a:path>
              </a:pathLst>
            </a:custGeom>
            <a:solidFill>
              <a:srgbClr val="FFFFFF">
                <a:alpha val="20000"/>
              </a:srgbClr>
            </a:solidFill>
            <a:ln>
              <a:noFill/>
            </a:ln>
          </p:spPr>
          <p:txBody>
            <a:bodyPr anchorCtr="0" anchor="t" bIns="60650" lIns="121350" spcFirstLastPara="1" rIns="121350" wrap="square" tIns="60650">
              <a:noAutofit/>
            </a:bodyPr>
            <a:lstStyle/>
            <a:p>
              <a:pPr indent="0" lvl="0" marL="0" marR="0" rtl="0" algn="l">
                <a:lnSpc>
                  <a:spcPct val="100000"/>
                </a:lnSpc>
                <a:spcBef>
                  <a:spcPts val="0"/>
                </a:spcBef>
                <a:spcAft>
                  <a:spcPts val="0"/>
                </a:spcAft>
                <a:buClr>
                  <a:srgbClr val="000000"/>
                </a:buClr>
                <a:buSzPts val="2388"/>
                <a:buFont typeface="Arial"/>
                <a:buNone/>
              </a:pPr>
              <a:r>
                <a:t/>
              </a:r>
              <a:endParaRPr b="0" i="0" sz="2388" u="none" cap="none" strike="noStrike">
                <a:solidFill>
                  <a:srgbClr val="29506B"/>
                </a:solidFill>
                <a:latin typeface="Calibri"/>
                <a:ea typeface="Calibri"/>
                <a:cs typeface="Calibri"/>
                <a:sym typeface="Calibri"/>
              </a:endParaRPr>
            </a:p>
          </p:txBody>
        </p:sp>
        <p:sp>
          <p:nvSpPr>
            <p:cNvPr id="395" name="Google Shape;395;g3ce16d72c44_1_152"/>
            <p:cNvSpPr/>
            <p:nvPr/>
          </p:nvSpPr>
          <p:spPr>
            <a:xfrm>
              <a:off x="8294037" y="1897815"/>
              <a:ext cx="269934" cy="269934"/>
            </a:xfrm>
            <a:custGeom>
              <a:rect b="b" l="l" r="r" t="t"/>
              <a:pathLst>
                <a:path extrusionOk="0" h="269934" w="269934">
                  <a:moveTo>
                    <a:pt x="134967" y="0"/>
                  </a:moveTo>
                  <a:cubicBezTo>
                    <a:pt x="137392" y="0"/>
                    <a:pt x="139817" y="527"/>
                    <a:pt x="142031" y="1529"/>
                  </a:cubicBezTo>
                  <a:lnTo>
                    <a:pt x="241359" y="43653"/>
                  </a:lnTo>
                  <a:cubicBezTo>
                    <a:pt x="252957" y="48556"/>
                    <a:pt x="261604" y="59997"/>
                    <a:pt x="261551" y="73810"/>
                  </a:cubicBezTo>
                  <a:cubicBezTo>
                    <a:pt x="261287" y="126110"/>
                    <a:pt x="239777" y="221799"/>
                    <a:pt x="148938" y="265294"/>
                  </a:cubicBezTo>
                  <a:cubicBezTo>
                    <a:pt x="140133" y="269512"/>
                    <a:pt x="129906" y="269512"/>
                    <a:pt x="121101" y="265294"/>
                  </a:cubicBezTo>
                  <a:cubicBezTo>
                    <a:pt x="30209" y="221799"/>
                    <a:pt x="8752" y="126110"/>
                    <a:pt x="8488" y="73810"/>
                  </a:cubicBezTo>
                  <a:cubicBezTo>
                    <a:pt x="8435" y="59997"/>
                    <a:pt x="17082" y="48556"/>
                    <a:pt x="28680" y="43653"/>
                  </a:cubicBezTo>
                  <a:lnTo>
                    <a:pt x="127955" y="1529"/>
                  </a:lnTo>
                  <a:cubicBezTo>
                    <a:pt x="130169" y="527"/>
                    <a:pt x="132542" y="0"/>
                    <a:pt x="134967" y="0"/>
                  </a:cubicBezTo>
                  <a:close/>
                  <a:moveTo>
                    <a:pt x="134967" y="35218"/>
                  </a:moveTo>
                  <a:lnTo>
                    <a:pt x="134967" y="234558"/>
                  </a:lnTo>
                  <a:cubicBezTo>
                    <a:pt x="207722" y="199340"/>
                    <a:pt x="227282" y="121312"/>
                    <a:pt x="227756" y="74601"/>
                  </a:cubicBezTo>
                  <a:lnTo>
                    <a:pt x="134967" y="35271"/>
                  </a:lnTo>
                  <a:lnTo>
                    <a:pt x="134967" y="35271"/>
                  </a:lnTo>
                  <a:close/>
                </a:path>
              </a:pathLst>
            </a:custGeom>
            <a:solidFill>
              <a:srgbClr val="487D8E"/>
            </a:solidFill>
            <a:ln>
              <a:noFill/>
            </a:ln>
          </p:spPr>
          <p:txBody>
            <a:bodyPr anchorCtr="0" anchor="t" bIns="60650" lIns="121350" spcFirstLastPara="1" rIns="121350" wrap="square" tIns="60650">
              <a:noAutofit/>
            </a:bodyPr>
            <a:lstStyle/>
            <a:p>
              <a:pPr indent="0" lvl="0" marL="0" marR="0" rtl="0" algn="l">
                <a:lnSpc>
                  <a:spcPct val="100000"/>
                </a:lnSpc>
                <a:spcBef>
                  <a:spcPts val="0"/>
                </a:spcBef>
                <a:spcAft>
                  <a:spcPts val="0"/>
                </a:spcAft>
                <a:buClr>
                  <a:srgbClr val="000000"/>
                </a:buClr>
                <a:buSzPts val="2388"/>
                <a:buFont typeface="Arial"/>
                <a:buNone/>
              </a:pPr>
              <a:r>
                <a:t/>
              </a:r>
              <a:endParaRPr b="0" i="0" sz="2388" u="none" cap="none" strike="noStrike">
                <a:solidFill>
                  <a:srgbClr val="29506B"/>
                </a:solidFill>
                <a:latin typeface="Calibri"/>
                <a:ea typeface="Calibri"/>
                <a:cs typeface="Calibri"/>
                <a:sym typeface="Calibri"/>
              </a:endParaRPr>
            </a:p>
          </p:txBody>
        </p:sp>
      </p:grpSp>
      <p:sp>
        <p:nvSpPr>
          <p:cNvPr id="396" name="Google Shape;396;g3ce16d72c44_1_152"/>
          <p:cNvSpPr/>
          <p:nvPr/>
        </p:nvSpPr>
        <p:spPr>
          <a:xfrm>
            <a:off x="7468841" y="1351894"/>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Steward</a:t>
            </a:r>
            <a:endParaRPr b="0" i="0" sz="2800" u="none" cap="none" strike="noStrike">
              <a:solidFill>
                <a:srgbClr val="29506B"/>
              </a:solidFill>
              <a:latin typeface="Calibri"/>
              <a:ea typeface="Calibri"/>
              <a:cs typeface="Calibri"/>
              <a:sym typeface="Calibri"/>
            </a:endParaRPr>
          </a:p>
        </p:txBody>
      </p:sp>
      <p:sp>
        <p:nvSpPr>
          <p:cNvPr id="397" name="Google Shape;397;g3ce16d72c44_1_152"/>
          <p:cNvSpPr/>
          <p:nvPr/>
        </p:nvSpPr>
        <p:spPr>
          <a:xfrm>
            <a:off x="7423887" y="3200589"/>
            <a:ext cx="1916528" cy="65683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29506B"/>
                </a:solidFill>
                <a:latin typeface="Calibri"/>
                <a:ea typeface="Calibri"/>
                <a:cs typeface="Calibri"/>
                <a:sym typeface="Calibri"/>
              </a:rPr>
              <a:t>Ensures compliance with policies, ethical guidelines, and legal standards</a:t>
            </a:r>
            <a:endParaRPr b="0" i="0" sz="2200" u="none" cap="none" strike="noStrike">
              <a:solidFill>
                <a:srgbClr val="29506B"/>
              </a:solidFill>
              <a:latin typeface="Calibri"/>
              <a:ea typeface="Calibri"/>
              <a:cs typeface="Calibri"/>
              <a:sym typeface="Calibri"/>
            </a:endParaRPr>
          </a:p>
        </p:txBody>
      </p:sp>
      <p:sp>
        <p:nvSpPr>
          <p:cNvPr id="398" name="Google Shape;398;g3ce16d72c44_1_152"/>
          <p:cNvSpPr/>
          <p:nvPr/>
        </p:nvSpPr>
        <p:spPr>
          <a:xfrm>
            <a:off x="9645901" y="1158684"/>
            <a:ext cx="2186462" cy="3669027"/>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noFill/>
          <a:ln cap="flat" cmpd="sng" w="38100">
            <a:solidFill>
              <a:srgbClr val="29506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99" name="Google Shape;399;g3ce16d72c44_1_152"/>
          <p:cNvGrpSpPr/>
          <p:nvPr/>
        </p:nvGrpSpPr>
        <p:grpSpPr>
          <a:xfrm>
            <a:off x="10310612" y="1758178"/>
            <a:ext cx="881405" cy="881720"/>
            <a:chOff x="10425714" y="1683139"/>
            <a:chExt cx="629845" cy="629845"/>
          </a:xfrm>
        </p:grpSpPr>
        <p:sp>
          <p:nvSpPr>
            <p:cNvPr id="400" name="Google Shape;400;g3ce16d72c44_1_152"/>
            <p:cNvSpPr/>
            <p:nvPr/>
          </p:nvSpPr>
          <p:spPr>
            <a:xfrm>
              <a:off x="10425714" y="1683139"/>
              <a:ext cx="629845" cy="629845"/>
            </a:xfrm>
            <a:custGeom>
              <a:rect b="b" l="l" r="r" t="t"/>
              <a:pathLst>
                <a:path extrusionOk="0" h="629845" w="629845">
                  <a:moveTo>
                    <a:pt x="314923" y="0"/>
                  </a:moveTo>
                  <a:lnTo>
                    <a:pt x="314923" y="0"/>
                  </a:lnTo>
                  <a:cubicBezTo>
                    <a:pt x="488733" y="0"/>
                    <a:pt x="629845" y="141112"/>
                    <a:pt x="629845" y="314923"/>
                  </a:cubicBezTo>
                  <a:lnTo>
                    <a:pt x="629845" y="314923"/>
                  </a:lnTo>
                  <a:cubicBezTo>
                    <a:pt x="629845" y="488733"/>
                    <a:pt x="488733" y="629845"/>
                    <a:pt x="314923" y="629845"/>
                  </a:cubicBezTo>
                  <a:lnTo>
                    <a:pt x="314923" y="629845"/>
                  </a:lnTo>
                  <a:cubicBezTo>
                    <a:pt x="141112" y="629845"/>
                    <a:pt x="0" y="488733"/>
                    <a:pt x="0" y="314923"/>
                  </a:cubicBezTo>
                  <a:lnTo>
                    <a:pt x="0" y="314923"/>
                  </a:lnTo>
                  <a:cubicBezTo>
                    <a:pt x="0" y="141112"/>
                    <a:pt x="141112" y="0"/>
                    <a:pt x="314923" y="0"/>
                  </a:cubicBezTo>
                  <a:close/>
                </a:path>
              </a:pathLst>
            </a:custGeom>
            <a:solidFill>
              <a:srgbClr val="FFFFFF">
                <a:alpha val="20000"/>
              </a:srgbClr>
            </a:solidFill>
            <a:ln>
              <a:noFill/>
            </a:ln>
          </p:spPr>
          <p:txBody>
            <a:bodyPr anchorCtr="0" anchor="t" bIns="63975" lIns="127950" spcFirstLastPara="1" rIns="127950" wrap="square" tIns="63975">
              <a:noAutofit/>
            </a:bodyPr>
            <a:lstStyle/>
            <a:p>
              <a:pPr indent="0" lvl="0" marL="0" marR="0" rtl="0" algn="l">
                <a:lnSpc>
                  <a:spcPct val="100000"/>
                </a:lnSpc>
                <a:spcBef>
                  <a:spcPts val="0"/>
                </a:spcBef>
                <a:spcAft>
                  <a:spcPts val="0"/>
                </a:spcAft>
                <a:buClr>
                  <a:srgbClr val="000000"/>
                </a:buClr>
                <a:buSzPts val="2519"/>
                <a:buFont typeface="Arial"/>
                <a:buNone/>
              </a:pPr>
              <a:r>
                <a:t/>
              </a:r>
              <a:endParaRPr b="0" i="0" sz="2519" u="none" cap="none" strike="noStrike">
                <a:solidFill>
                  <a:srgbClr val="29506B"/>
                </a:solidFill>
                <a:latin typeface="Calibri"/>
                <a:ea typeface="Calibri"/>
                <a:cs typeface="Calibri"/>
                <a:sym typeface="Calibri"/>
              </a:endParaRPr>
            </a:p>
          </p:txBody>
        </p:sp>
        <p:sp>
          <p:nvSpPr>
            <p:cNvPr id="401" name="Google Shape;401;g3ce16d72c44_1_152"/>
            <p:cNvSpPr/>
            <p:nvPr/>
          </p:nvSpPr>
          <p:spPr>
            <a:xfrm>
              <a:off x="10594710" y="1863095"/>
              <a:ext cx="337417" cy="269934"/>
            </a:xfrm>
            <a:custGeom>
              <a:rect b="b" l="l" r="r" t="t"/>
              <a:pathLst>
                <a:path extrusionOk="0" h="269934" w="337417">
                  <a:moveTo>
                    <a:pt x="33742" y="50613"/>
                  </a:moveTo>
                  <a:cubicBezTo>
                    <a:pt x="33742" y="32002"/>
                    <a:pt x="48873" y="16871"/>
                    <a:pt x="67483" y="16871"/>
                  </a:cubicBezTo>
                  <a:lnTo>
                    <a:pt x="269934" y="16871"/>
                  </a:lnTo>
                  <a:cubicBezTo>
                    <a:pt x="288544" y="16871"/>
                    <a:pt x="303675" y="32002"/>
                    <a:pt x="303675" y="50613"/>
                  </a:cubicBezTo>
                  <a:lnTo>
                    <a:pt x="303675" y="177144"/>
                  </a:lnTo>
                  <a:lnTo>
                    <a:pt x="269934" y="177144"/>
                  </a:lnTo>
                  <a:lnTo>
                    <a:pt x="269934" y="50613"/>
                  </a:lnTo>
                  <a:lnTo>
                    <a:pt x="67483" y="50613"/>
                  </a:lnTo>
                  <a:lnTo>
                    <a:pt x="67483" y="177144"/>
                  </a:lnTo>
                  <a:lnTo>
                    <a:pt x="33742" y="177144"/>
                  </a:lnTo>
                  <a:lnTo>
                    <a:pt x="33742" y="50613"/>
                  </a:lnTo>
                  <a:close/>
                  <a:moveTo>
                    <a:pt x="0" y="212573"/>
                  </a:moveTo>
                  <a:cubicBezTo>
                    <a:pt x="0" y="206984"/>
                    <a:pt x="4534" y="202450"/>
                    <a:pt x="10123" y="202450"/>
                  </a:cubicBezTo>
                  <a:lnTo>
                    <a:pt x="327294" y="202450"/>
                  </a:lnTo>
                  <a:cubicBezTo>
                    <a:pt x="332883" y="202450"/>
                    <a:pt x="337417" y="206984"/>
                    <a:pt x="337417" y="212573"/>
                  </a:cubicBezTo>
                  <a:cubicBezTo>
                    <a:pt x="337417" y="234927"/>
                    <a:pt x="319281" y="253063"/>
                    <a:pt x="296927" y="253063"/>
                  </a:cubicBezTo>
                  <a:lnTo>
                    <a:pt x="40490" y="253063"/>
                  </a:lnTo>
                  <a:cubicBezTo>
                    <a:pt x="18136" y="253063"/>
                    <a:pt x="0" y="234927"/>
                    <a:pt x="0" y="212573"/>
                  </a:cubicBezTo>
                  <a:close/>
                  <a:moveTo>
                    <a:pt x="148147" y="110188"/>
                  </a:moveTo>
                  <a:lnTo>
                    <a:pt x="131804" y="126531"/>
                  </a:lnTo>
                  <a:lnTo>
                    <a:pt x="148147" y="142875"/>
                  </a:lnTo>
                  <a:cubicBezTo>
                    <a:pt x="153103" y="147831"/>
                    <a:pt x="153103" y="155844"/>
                    <a:pt x="148147" y="160748"/>
                  </a:cubicBezTo>
                  <a:cubicBezTo>
                    <a:pt x="143191" y="165651"/>
                    <a:pt x="135178" y="165703"/>
                    <a:pt x="130275" y="160748"/>
                  </a:cubicBezTo>
                  <a:lnTo>
                    <a:pt x="104968" y="135441"/>
                  </a:lnTo>
                  <a:cubicBezTo>
                    <a:pt x="100012" y="130485"/>
                    <a:pt x="100012" y="122472"/>
                    <a:pt x="104968" y="117569"/>
                  </a:cubicBezTo>
                  <a:lnTo>
                    <a:pt x="130275" y="92262"/>
                  </a:lnTo>
                  <a:cubicBezTo>
                    <a:pt x="135230" y="87307"/>
                    <a:pt x="143244" y="87307"/>
                    <a:pt x="148147" y="92262"/>
                  </a:cubicBezTo>
                  <a:cubicBezTo>
                    <a:pt x="153050" y="97218"/>
                    <a:pt x="153103" y="105232"/>
                    <a:pt x="148147" y="110135"/>
                  </a:cubicBezTo>
                  <a:close/>
                  <a:moveTo>
                    <a:pt x="207195" y="92262"/>
                  </a:moveTo>
                  <a:lnTo>
                    <a:pt x="232501" y="117569"/>
                  </a:lnTo>
                  <a:cubicBezTo>
                    <a:pt x="237457" y="122525"/>
                    <a:pt x="237457" y="130538"/>
                    <a:pt x="232501" y="135441"/>
                  </a:cubicBezTo>
                  <a:lnTo>
                    <a:pt x="207195" y="160748"/>
                  </a:lnTo>
                  <a:cubicBezTo>
                    <a:pt x="202239" y="165703"/>
                    <a:pt x="194226" y="165703"/>
                    <a:pt x="189323" y="160748"/>
                  </a:cubicBezTo>
                  <a:cubicBezTo>
                    <a:pt x="184419" y="155792"/>
                    <a:pt x="184367" y="147778"/>
                    <a:pt x="189323" y="142875"/>
                  </a:cubicBezTo>
                  <a:lnTo>
                    <a:pt x="205666" y="126531"/>
                  </a:lnTo>
                  <a:lnTo>
                    <a:pt x="189323" y="110188"/>
                  </a:lnTo>
                  <a:cubicBezTo>
                    <a:pt x="184367" y="105232"/>
                    <a:pt x="184367" y="97218"/>
                    <a:pt x="189323" y="92315"/>
                  </a:cubicBezTo>
                  <a:cubicBezTo>
                    <a:pt x="194278" y="87412"/>
                    <a:pt x="202292" y="87359"/>
                    <a:pt x="207195" y="92315"/>
                  </a:cubicBezTo>
                  <a:close/>
                </a:path>
              </a:pathLst>
            </a:custGeom>
            <a:solidFill>
              <a:srgbClr val="487D8E"/>
            </a:solidFill>
            <a:ln>
              <a:noFill/>
            </a:ln>
          </p:spPr>
          <p:txBody>
            <a:bodyPr anchorCtr="0" anchor="t" bIns="63975" lIns="127950" spcFirstLastPara="1" rIns="127950" wrap="square" tIns="63975">
              <a:noAutofit/>
            </a:bodyPr>
            <a:lstStyle/>
            <a:p>
              <a:pPr indent="0" lvl="0" marL="0" marR="0" rtl="0" algn="l">
                <a:lnSpc>
                  <a:spcPct val="100000"/>
                </a:lnSpc>
                <a:spcBef>
                  <a:spcPts val="0"/>
                </a:spcBef>
                <a:spcAft>
                  <a:spcPts val="0"/>
                </a:spcAft>
                <a:buClr>
                  <a:srgbClr val="000000"/>
                </a:buClr>
                <a:buSzPts val="2519"/>
                <a:buFont typeface="Arial"/>
                <a:buNone/>
              </a:pPr>
              <a:r>
                <a:t/>
              </a:r>
              <a:endParaRPr b="0" i="0" sz="2519" u="none" cap="none" strike="noStrike">
                <a:solidFill>
                  <a:srgbClr val="29506B"/>
                </a:solidFill>
                <a:latin typeface="Calibri"/>
                <a:ea typeface="Calibri"/>
                <a:cs typeface="Calibri"/>
                <a:sym typeface="Calibri"/>
              </a:endParaRPr>
            </a:p>
          </p:txBody>
        </p:sp>
      </p:grpSp>
      <p:sp>
        <p:nvSpPr>
          <p:cNvPr id="402" name="Google Shape;402;g3ce16d72c44_1_152"/>
          <p:cNvSpPr/>
          <p:nvPr/>
        </p:nvSpPr>
        <p:spPr>
          <a:xfrm>
            <a:off x="9789638" y="1361237"/>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IT Specialist</a:t>
            </a:r>
            <a:endParaRPr b="0" i="0" sz="2800" u="none" cap="none" strike="noStrike">
              <a:solidFill>
                <a:srgbClr val="29506B"/>
              </a:solidFill>
              <a:latin typeface="Calibri"/>
              <a:ea typeface="Calibri"/>
              <a:cs typeface="Calibri"/>
              <a:sym typeface="Calibri"/>
            </a:endParaRPr>
          </a:p>
        </p:txBody>
      </p:sp>
      <p:sp>
        <p:nvSpPr>
          <p:cNvPr id="403" name="Google Shape;403;g3ce16d72c44_1_152"/>
          <p:cNvSpPr/>
          <p:nvPr/>
        </p:nvSpPr>
        <p:spPr>
          <a:xfrm>
            <a:off x="9748585" y="3112193"/>
            <a:ext cx="1997789" cy="88178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29506B"/>
                </a:solidFill>
                <a:latin typeface="Calibri"/>
                <a:ea typeface="Calibri"/>
                <a:cs typeface="Calibri"/>
                <a:sym typeface="Calibri"/>
              </a:rPr>
              <a:t>Manages technical infrastructure for data collection, processing, accessibility</a:t>
            </a:r>
            <a:endParaRPr b="0" i="0" sz="2200" u="none" cap="none" strike="noStrike">
              <a:solidFill>
                <a:srgbClr val="29506B"/>
              </a:solidFill>
              <a:latin typeface="Calibri"/>
              <a:ea typeface="Calibri"/>
              <a:cs typeface="Calibri"/>
              <a:sym typeface="Calibri"/>
            </a:endParaRPr>
          </a:p>
        </p:txBody>
      </p:sp>
      <p:sp>
        <p:nvSpPr>
          <p:cNvPr id="404" name="Google Shape;404;g3ce16d72c44_1_152"/>
          <p:cNvSpPr/>
          <p:nvPr/>
        </p:nvSpPr>
        <p:spPr>
          <a:xfrm>
            <a:off x="377907" y="4987135"/>
            <a:ext cx="11454182" cy="719823"/>
          </a:xfrm>
          <a:custGeom>
            <a:rect b="b" l="l" r="r" t="t"/>
            <a:pathLst>
              <a:path extrusionOk="0" h="719823" w="11454182">
                <a:moveTo>
                  <a:pt x="35991" y="0"/>
                </a:moveTo>
                <a:lnTo>
                  <a:pt x="11319215" y="0"/>
                </a:lnTo>
                <a:cubicBezTo>
                  <a:pt x="11393755" y="0"/>
                  <a:pt x="11454182" y="60427"/>
                  <a:pt x="11454182" y="134967"/>
                </a:cubicBezTo>
                <a:lnTo>
                  <a:pt x="11454182" y="584856"/>
                </a:lnTo>
                <a:cubicBezTo>
                  <a:pt x="11454182" y="659396"/>
                  <a:pt x="11393755" y="719823"/>
                  <a:pt x="11319215" y="719823"/>
                </a:cubicBezTo>
                <a:lnTo>
                  <a:pt x="35991" y="719823"/>
                </a:lnTo>
                <a:cubicBezTo>
                  <a:pt x="16114" y="719823"/>
                  <a:pt x="0" y="703709"/>
                  <a:pt x="0" y="683832"/>
                </a:cubicBezTo>
                <a:lnTo>
                  <a:pt x="0" y="35991"/>
                </a:lnTo>
                <a:cubicBezTo>
                  <a:pt x="0" y="16114"/>
                  <a:pt x="16114" y="0"/>
                  <a:pt x="35991" y="0"/>
                </a:cubicBezTo>
                <a:close/>
              </a:path>
            </a:pathLst>
          </a:custGeom>
          <a:solidFill>
            <a:srgbClr val="FDDB1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1E293B"/>
                </a:solidFill>
                <a:latin typeface="Calibri"/>
                <a:ea typeface="Calibri"/>
                <a:cs typeface="Calibri"/>
                <a:sym typeface="Calibri"/>
              </a:rPr>
              <a:t>Depending on organizational needs, these roles may be assigned to individuals or teams.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1E293B"/>
                </a:solidFill>
                <a:latin typeface="Calibri"/>
                <a:ea typeface="Calibri"/>
                <a:cs typeface="Calibri"/>
                <a:sym typeface="Calibri"/>
              </a:rPr>
              <a:t>A person may take on multiple responsibilities (e.g., Data Curator and Steward).</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5" name="Google Shape;405;g3ce16d72c44_1_152"/>
          <p:cNvSpPr/>
          <p:nvPr/>
        </p:nvSpPr>
        <p:spPr>
          <a:xfrm>
            <a:off x="377907" y="4987135"/>
            <a:ext cx="35991" cy="719823"/>
          </a:xfrm>
          <a:custGeom>
            <a:rect b="b" l="l" r="r" t="t"/>
            <a:pathLst>
              <a:path extrusionOk="0" h="719823" w="35991">
                <a:moveTo>
                  <a:pt x="35991" y="0"/>
                </a:moveTo>
                <a:lnTo>
                  <a:pt x="35991" y="0"/>
                </a:lnTo>
                <a:lnTo>
                  <a:pt x="35991" y="719823"/>
                </a:lnTo>
                <a:lnTo>
                  <a:pt x="35991" y="719823"/>
                </a:lnTo>
                <a:cubicBezTo>
                  <a:pt x="16114" y="719823"/>
                  <a:pt x="0" y="703709"/>
                  <a:pt x="0" y="683832"/>
                </a:cubicBezTo>
                <a:lnTo>
                  <a:pt x="0" y="35991"/>
                </a:lnTo>
                <a:cubicBezTo>
                  <a:pt x="0" y="16127"/>
                  <a:pt x="16127" y="0"/>
                  <a:pt x="35991" y="0"/>
                </a:cubicBezTo>
                <a:close/>
              </a:path>
            </a:pathLst>
          </a:custGeom>
          <a:solidFill>
            <a:srgbClr val="A163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6" name="Google Shape;406;g3ce16d72c44_1_152"/>
          <p:cNvSpPr txBox="1"/>
          <p:nvPr>
            <p:ph type="title"/>
          </p:nvPr>
        </p:nvSpPr>
        <p:spPr>
          <a:xfrm>
            <a:off x="2150165" y="490940"/>
            <a:ext cx="8297849" cy="5137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Functional Roles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914975" y="1847043"/>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GB"/>
              <a:t>Introduction and context: the EPOS Policy WG and the new EPOS Data Policy</a:t>
            </a:r>
            <a:endParaRPr/>
          </a:p>
        </p:txBody>
      </p:sp>
      <p:sp>
        <p:nvSpPr>
          <p:cNvPr id="113" name="Google Shape;113;p3"/>
          <p:cNvSpPr/>
          <p:nvPr/>
        </p:nvSpPr>
        <p:spPr>
          <a:xfrm>
            <a:off x="4376500" y="4067375"/>
            <a:ext cx="3760500" cy="297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Calibri"/>
                <a:ea typeface="Calibri"/>
                <a:cs typeface="Calibri"/>
                <a:sym typeface="Calibri"/>
              </a:rPr>
              <a:t>Daniela Mercurio</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3ce16d72c44_1_188"/>
          <p:cNvSpPr/>
          <p:nvPr/>
        </p:nvSpPr>
        <p:spPr>
          <a:xfrm>
            <a:off x="1" y="1008733"/>
            <a:ext cx="12191999" cy="4840534"/>
          </a:xfrm>
          <a:prstGeom prst="rect">
            <a:avLst/>
          </a:prstGeom>
          <a:solidFill>
            <a:srgbClr val="5B4D5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g3ce16d72c44_1_188"/>
          <p:cNvSpPr/>
          <p:nvPr/>
        </p:nvSpPr>
        <p:spPr>
          <a:xfrm>
            <a:off x="7777678" y="1349520"/>
            <a:ext cx="3716007" cy="198438"/>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600"/>
              <a:buFont typeface="Arial"/>
              <a:buNone/>
            </a:pPr>
            <a:r>
              <a:t/>
            </a:r>
            <a:endParaRPr b="0" i="0" sz="1600" u="none" cap="none" strike="noStrike">
              <a:solidFill>
                <a:srgbClr val="29506B"/>
              </a:solidFill>
              <a:latin typeface="Calibri"/>
              <a:ea typeface="Calibri"/>
              <a:cs typeface="Calibri"/>
              <a:sym typeface="Calibri"/>
            </a:endParaRPr>
          </a:p>
        </p:txBody>
      </p:sp>
      <p:sp>
        <p:nvSpPr>
          <p:cNvPr id="413" name="Google Shape;413;g3ce16d72c44_1_188"/>
          <p:cNvSpPr/>
          <p:nvPr/>
        </p:nvSpPr>
        <p:spPr>
          <a:xfrm>
            <a:off x="2181854" y="1134318"/>
            <a:ext cx="2186462" cy="4618299"/>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14" name="Google Shape;414;g3ce16d72c44_1_188"/>
          <p:cNvSpPr/>
          <p:nvPr/>
        </p:nvSpPr>
        <p:spPr>
          <a:xfrm>
            <a:off x="2316891" y="1289594"/>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Manager</a:t>
            </a:r>
            <a:endParaRPr b="0" i="0" sz="2800" u="none" cap="none" strike="noStrike">
              <a:solidFill>
                <a:srgbClr val="29506B"/>
              </a:solidFill>
              <a:latin typeface="Calibri"/>
              <a:ea typeface="Calibri"/>
              <a:cs typeface="Calibri"/>
              <a:sym typeface="Calibri"/>
            </a:endParaRPr>
          </a:p>
        </p:txBody>
      </p:sp>
      <p:sp>
        <p:nvSpPr>
          <p:cNvPr id="415" name="Google Shape;415;g3ce16d72c44_1_188"/>
          <p:cNvSpPr/>
          <p:nvPr/>
        </p:nvSpPr>
        <p:spPr>
          <a:xfrm>
            <a:off x="4502721" y="1134318"/>
            <a:ext cx="2186462" cy="4616607"/>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16" name="Google Shape;416;g3ce16d72c44_1_188"/>
          <p:cNvSpPr/>
          <p:nvPr/>
        </p:nvSpPr>
        <p:spPr>
          <a:xfrm>
            <a:off x="4637687" y="1283365"/>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Curator</a:t>
            </a:r>
            <a:endParaRPr b="0" i="0" sz="2800" u="none" cap="none" strike="noStrike">
              <a:solidFill>
                <a:srgbClr val="29506B"/>
              </a:solidFill>
              <a:latin typeface="Calibri"/>
              <a:ea typeface="Calibri"/>
              <a:cs typeface="Calibri"/>
              <a:sym typeface="Calibri"/>
            </a:endParaRPr>
          </a:p>
        </p:txBody>
      </p:sp>
      <p:sp>
        <p:nvSpPr>
          <p:cNvPr id="417" name="Google Shape;417;g3ce16d72c44_1_188"/>
          <p:cNvSpPr/>
          <p:nvPr/>
        </p:nvSpPr>
        <p:spPr>
          <a:xfrm>
            <a:off x="6823447" y="1134318"/>
            <a:ext cx="2186462" cy="4618299"/>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18" name="Google Shape;418;g3ce16d72c44_1_188"/>
          <p:cNvSpPr/>
          <p:nvPr/>
        </p:nvSpPr>
        <p:spPr>
          <a:xfrm>
            <a:off x="6958483" y="1286480"/>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Steward</a:t>
            </a:r>
            <a:endParaRPr b="0" i="0" sz="2800" u="none" cap="none" strike="noStrike">
              <a:solidFill>
                <a:srgbClr val="29506B"/>
              </a:solidFill>
              <a:latin typeface="Calibri"/>
              <a:ea typeface="Calibri"/>
              <a:cs typeface="Calibri"/>
              <a:sym typeface="Calibri"/>
            </a:endParaRPr>
          </a:p>
        </p:txBody>
      </p:sp>
      <p:sp>
        <p:nvSpPr>
          <p:cNvPr id="419" name="Google Shape;419;g3ce16d72c44_1_188"/>
          <p:cNvSpPr/>
          <p:nvPr/>
        </p:nvSpPr>
        <p:spPr>
          <a:xfrm>
            <a:off x="9144313" y="1134318"/>
            <a:ext cx="2186462" cy="4618299"/>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20" name="Google Shape;420;g3ce16d72c44_1_188"/>
          <p:cNvSpPr/>
          <p:nvPr/>
        </p:nvSpPr>
        <p:spPr>
          <a:xfrm>
            <a:off x="9279280" y="1295823"/>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IT Specialist</a:t>
            </a:r>
            <a:endParaRPr b="0" i="0" sz="2800" u="none" cap="none" strike="noStrike">
              <a:solidFill>
                <a:srgbClr val="29506B"/>
              </a:solidFill>
              <a:latin typeface="Calibri"/>
              <a:ea typeface="Calibri"/>
              <a:cs typeface="Calibri"/>
              <a:sym typeface="Calibri"/>
            </a:endParaRPr>
          </a:p>
        </p:txBody>
      </p:sp>
      <p:sp>
        <p:nvSpPr>
          <p:cNvPr id="421" name="Google Shape;421;g3ce16d72c44_1_188"/>
          <p:cNvSpPr/>
          <p:nvPr/>
        </p:nvSpPr>
        <p:spPr>
          <a:xfrm>
            <a:off x="1250071" y="1723500"/>
            <a:ext cx="10080600" cy="1925100"/>
          </a:xfrm>
          <a:prstGeom prst="rect">
            <a:avLst/>
          </a:prstGeom>
          <a:solidFill>
            <a:srgbClr val="A16368">
              <a:alpha val="3647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22" name="Google Shape;422;g3ce16d72c44_1_188"/>
          <p:cNvSpPr/>
          <p:nvPr/>
        </p:nvSpPr>
        <p:spPr>
          <a:xfrm>
            <a:off x="2309123" y="2437915"/>
            <a:ext cx="1894034" cy="656838"/>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Manage data collection, storage, security.</a:t>
            </a:r>
            <a:endParaRPr b="1" i="0" sz="1400" u="none" cap="none" strike="noStrike">
              <a:solidFill>
                <a:srgbClr val="000000"/>
              </a:solidFill>
              <a:latin typeface="Arial"/>
              <a:ea typeface="Arial"/>
              <a:cs typeface="Arial"/>
              <a:sym typeface="Arial"/>
            </a:endParaRPr>
          </a:p>
        </p:txBody>
      </p:sp>
      <p:sp>
        <p:nvSpPr>
          <p:cNvPr id="423" name="Google Shape;423;g3ce16d72c44_1_188"/>
          <p:cNvSpPr/>
          <p:nvPr/>
        </p:nvSpPr>
        <p:spPr>
          <a:xfrm>
            <a:off x="4611325" y="2305681"/>
            <a:ext cx="2032269" cy="656838"/>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Organise datasets, metadata, ensure quality and suitability for sharing.</a:t>
            </a:r>
            <a:endParaRPr b="1" i="0" sz="1400" u="none" cap="none" strike="noStrike">
              <a:solidFill>
                <a:srgbClr val="000000"/>
              </a:solidFill>
              <a:latin typeface="Arial"/>
              <a:ea typeface="Arial"/>
              <a:cs typeface="Arial"/>
              <a:sym typeface="Arial"/>
            </a:endParaRPr>
          </a:p>
        </p:txBody>
      </p:sp>
      <p:sp>
        <p:nvSpPr>
          <p:cNvPr id="424" name="Google Shape;424;g3ce16d72c44_1_188"/>
          <p:cNvSpPr/>
          <p:nvPr/>
        </p:nvSpPr>
        <p:spPr>
          <a:xfrm>
            <a:off x="6913529" y="2284564"/>
            <a:ext cx="1916528" cy="656838"/>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local governance and compliance with national policies and GDPR.</a:t>
            </a:r>
            <a:endParaRPr b="1" i="0" sz="1400" u="none" cap="none" strike="noStrike">
              <a:solidFill>
                <a:srgbClr val="000000"/>
              </a:solidFill>
              <a:latin typeface="Arial"/>
              <a:ea typeface="Arial"/>
              <a:cs typeface="Arial"/>
              <a:sym typeface="Arial"/>
            </a:endParaRPr>
          </a:p>
        </p:txBody>
      </p:sp>
      <p:sp>
        <p:nvSpPr>
          <p:cNvPr id="425" name="Google Shape;425;g3ce16d72c44_1_188"/>
          <p:cNvSpPr/>
          <p:nvPr/>
        </p:nvSpPr>
        <p:spPr>
          <a:xfrm>
            <a:off x="9176073" y="2196168"/>
            <a:ext cx="2154702" cy="881783"/>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functionality and security of hardware, software, networks.</a:t>
            </a:r>
            <a:endParaRPr b="1" i="0" sz="2000" u="none" cap="none" strike="noStrike">
              <a:solidFill>
                <a:srgbClr val="29506B"/>
              </a:solidFill>
              <a:latin typeface="Calibri"/>
              <a:ea typeface="Calibri"/>
              <a:cs typeface="Calibri"/>
              <a:sym typeface="Calibri"/>
            </a:endParaRPr>
          </a:p>
        </p:txBody>
      </p:sp>
      <p:sp>
        <p:nvSpPr>
          <p:cNvPr id="426" name="Google Shape;426;g3ce16d72c44_1_188"/>
          <p:cNvSpPr/>
          <p:nvPr/>
        </p:nvSpPr>
        <p:spPr>
          <a:xfrm>
            <a:off x="1250071" y="3725205"/>
            <a:ext cx="10080704" cy="1897758"/>
          </a:xfrm>
          <a:prstGeom prst="rect">
            <a:avLst/>
          </a:prstGeom>
          <a:solidFill>
            <a:srgbClr val="487D8E">
              <a:alpha val="4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27" name="Google Shape;427;g3ce16d72c44_1_188"/>
          <p:cNvSpPr/>
          <p:nvPr/>
        </p:nvSpPr>
        <p:spPr>
          <a:xfrm>
            <a:off x="2328068" y="4187621"/>
            <a:ext cx="1894034" cy="656838"/>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Aggregate and integrate data from multiple data providers.</a:t>
            </a:r>
            <a:endParaRPr b="1" i="0" sz="2000" u="none" cap="none" strike="noStrike">
              <a:solidFill>
                <a:srgbClr val="29506B"/>
              </a:solidFill>
              <a:latin typeface="Calibri"/>
              <a:ea typeface="Calibri"/>
              <a:cs typeface="Calibri"/>
              <a:sym typeface="Calibri"/>
            </a:endParaRPr>
          </a:p>
        </p:txBody>
      </p:sp>
      <p:sp>
        <p:nvSpPr>
          <p:cNvPr id="428" name="Google Shape;428;g3ce16d72c44_1_188"/>
          <p:cNvSpPr txBox="1"/>
          <p:nvPr/>
        </p:nvSpPr>
        <p:spPr>
          <a:xfrm>
            <a:off x="4449106" y="3806675"/>
            <a:ext cx="22872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Harmonise data and metadata. Ensure consistency, proper formatting, standardization.</a:t>
            </a:r>
            <a:endParaRPr b="1" i="0" sz="1400" u="none" cap="none" strike="noStrike">
              <a:solidFill>
                <a:srgbClr val="000000"/>
              </a:solidFill>
              <a:latin typeface="Arial"/>
              <a:ea typeface="Arial"/>
              <a:cs typeface="Arial"/>
              <a:sym typeface="Arial"/>
            </a:endParaRPr>
          </a:p>
        </p:txBody>
      </p:sp>
      <p:sp>
        <p:nvSpPr>
          <p:cNvPr id="429" name="Google Shape;429;g3ce16d72c44_1_188"/>
          <p:cNvSpPr txBox="1"/>
          <p:nvPr/>
        </p:nvSpPr>
        <p:spPr>
          <a:xfrm>
            <a:off x="6870458" y="3833597"/>
            <a:ext cx="2004600" cy="163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governance aligned with EU/international standards.</a:t>
            </a:r>
            <a:endParaRPr b="1" i="0" sz="1400" u="none" cap="none" strike="noStrike">
              <a:solidFill>
                <a:srgbClr val="000000"/>
              </a:solidFill>
              <a:latin typeface="Arial"/>
              <a:ea typeface="Arial"/>
              <a:cs typeface="Arial"/>
              <a:sym typeface="Arial"/>
            </a:endParaRPr>
          </a:p>
        </p:txBody>
      </p:sp>
      <p:sp>
        <p:nvSpPr>
          <p:cNvPr id="430" name="Google Shape;430;g3ce16d72c44_1_188"/>
          <p:cNvSpPr txBox="1"/>
          <p:nvPr/>
        </p:nvSpPr>
        <p:spPr>
          <a:xfrm>
            <a:off x="9009909" y="3833596"/>
            <a:ext cx="2401800" cy="14160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Manage</a:t>
            </a:r>
            <a:endParaRPr b="1"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 infrastructure for aggregation; ensure secure access.</a:t>
            </a:r>
            <a:endParaRPr b="1" i="0" sz="1400" u="none" cap="none" strike="noStrike">
              <a:solidFill>
                <a:srgbClr val="000000"/>
              </a:solidFill>
              <a:latin typeface="Arial"/>
              <a:ea typeface="Arial"/>
              <a:cs typeface="Arial"/>
              <a:sym typeface="Arial"/>
            </a:endParaRPr>
          </a:p>
        </p:txBody>
      </p:sp>
      <p:sp>
        <p:nvSpPr>
          <p:cNvPr id="431" name="Google Shape;431;g3ce16d72c44_1_188"/>
          <p:cNvSpPr txBox="1"/>
          <p:nvPr/>
        </p:nvSpPr>
        <p:spPr>
          <a:xfrm rot="-5400000">
            <a:off x="681993" y="2485960"/>
            <a:ext cx="1925026"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Data Provider</a:t>
            </a:r>
            <a:endParaRPr b="1" i="0" sz="1400" u="none" cap="none" strike="noStrike">
              <a:solidFill>
                <a:srgbClr val="000000"/>
              </a:solidFill>
              <a:latin typeface="Arial"/>
              <a:ea typeface="Arial"/>
              <a:cs typeface="Arial"/>
              <a:sym typeface="Arial"/>
            </a:endParaRPr>
          </a:p>
        </p:txBody>
      </p:sp>
      <p:sp>
        <p:nvSpPr>
          <p:cNvPr id="432" name="Google Shape;432;g3ce16d72c44_1_188"/>
          <p:cNvSpPr txBox="1"/>
          <p:nvPr/>
        </p:nvSpPr>
        <p:spPr>
          <a:xfrm rot="-5400000">
            <a:off x="683484" y="4480175"/>
            <a:ext cx="1910047"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Service Provider</a:t>
            </a:r>
            <a:endParaRPr b="1" i="0" sz="1400" u="none" cap="none" strike="noStrike">
              <a:solidFill>
                <a:srgbClr val="000000"/>
              </a:solidFill>
              <a:latin typeface="Arial"/>
              <a:ea typeface="Arial"/>
              <a:cs typeface="Arial"/>
              <a:sym typeface="Arial"/>
            </a:endParaRPr>
          </a:p>
        </p:txBody>
      </p:sp>
      <p:sp>
        <p:nvSpPr>
          <p:cNvPr id="433" name="Google Shape;433;g3ce16d72c44_1_188"/>
          <p:cNvSpPr txBox="1"/>
          <p:nvPr>
            <p:ph type="title"/>
          </p:nvPr>
        </p:nvSpPr>
        <p:spPr>
          <a:xfrm>
            <a:off x="2150177" y="490950"/>
            <a:ext cx="10041900" cy="517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Provision: Roles &amp; Responsibilities</a:t>
            </a:r>
            <a:endParaRPr/>
          </a:p>
        </p:txBody>
      </p:sp>
      <p:sp>
        <p:nvSpPr>
          <p:cNvPr id="434" name="Google Shape;434;g3ce16d72c44_1_188"/>
          <p:cNvSpPr txBox="1"/>
          <p:nvPr/>
        </p:nvSpPr>
        <p:spPr>
          <a:xfrm rot="-5400000">
            <a:off x="-75018" y="2332068"/>
            <a:ext cx="1925026"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National Organizations</a:t>
            </a:r>
            <a:endParaRPr b="1" i="0" sz="1400" u="none" cap="none" strike="noStrike">
              <a:solidFill>
                <a:srgbClr val="000000"/>
              </a:solidFill>
              <a:latin typeface="Arial"/>
              <a:ea typeface="Arial"/>
              <a:cs typeface="Arial"/>
              <a:sym typeface="Arial"/>
            </a:endParaRPr>
          </a:p>
        </p:txBody>
      </p:sp>
      <p:sp>
        <p:nvSpPr>
          <p:cNvPr id="435" name="Google Shape;435;g3ce16d72c44_1_188"/>
          <p:cNvSpPr txBox="1"/>
          <p:nvPr/>
        </p:nvSpPr>
        <p:spPr>
          <a:xfrm rot="-5400000">
            <a:off x="-61111" y="4326200"/>
            <a:ext cx="1910100" cy="708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 EPOS TCS</a:t>
            </a:r>
            <a:endParaRPr b="1" i="0" sz="2000" u="none" cap="none" strike="noStrike">
              <a:solidFill>
                <a:srgbClr val="29506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29506B"/>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3ce16d72c44_1_216"/>
          <p:cNvSpPr/>
          <p:nvPr/>
        </p:nvSpPr>
        <p:spPr>
          <a:xfrm>
            <a:off x="1" y="1008733"/>
            <a:ext cx="12191999" cy="4840534"/>
          </a:xfrm>
          <a:prstGeom prst="rect">
            <a:avLst/>
          </a:prstGeom>
          <a:solidFill>
            <a:srgbClr val="CC8858"/>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g3ce16d72c44_1_216"/>
          <p:cNvSpPr/>
          <p:nvPr/>
        </p:nvSpPr>
        <p:spPr>
          <a:xfrm>
            <a:off x="7777678" y="1349520"/>
            <a:ext cx="3716007" cy="198438"/>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600"/>
              <a:buFont typeface="Arial"/>
              <a:buNone/>
            </a:pPr>
            <a:r>
              <a:t/>
            </a:r>
            <a:endParaRPr b="0" i="0" sz="1600" u="none" cap="none" strike="noStrike">
              <a:solidFill>
                <a:srgbClr val="29506B"/>
              </a:solidFill>
              <a:latin typeface="Calibri"/>
              <a:ea typeface="Calibri"/>
              <a:cs typeface="Calibri"/>
              <a:sym typeface="Calibri"/>
            </a:endParaRPr>
          </a:p>
        </p:txBody>
      </p:sp>
      <p:sp>
        <p:nvSpPr>
          <p:cNvPr id="442" name="Google Shape;442;g3ce16d72c44_1_216"/>
          <p:cNvSpPr/>
          <p:nvPr/>
        </p:nvSpPr>
        <p:spPr>
          <a:xfrm>
            <a:off x="2181854" y="1134318"/>
            <a:ext cx="2186462" cy="4618299"/>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43" name="Google Shape;443;g3ce16d72c44_1_216"/>
          <p:cNvSpPr/>
          <p:nvPr/>
        </p:nvSpPr>
        <p:spPr>
          <a:xfrm>
            <a:off x="2316891" y="1289594"/>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Manager</a:t>
            </a:r>
            <a:endParaRPr b="0" i="0" sz="2800" u="none" cap="none" strike="noStrike">
              <a:solidFill>
                <a:srgbClr val="29506B"/>
              </a:solidFill>
              <a:latin typeface="Calibri"/>
              <a:ea typeface="Calibri"/>
              <a:cs typeface="Calibri"/>
              <a:sym typeface="Calibri"/>
            </a:endParaRPr>
          </a:p>
        </p:txBody>
      </p:sp>
      <p:sp>
        <p:nvSpPr>
          <p:cNvPr id="444" name="Google Shape;444;g3ce16d72c44_1_216"/>
          <p:cNvSpPr/>
          <p:nvPr/>
        </p:nvSpPr>
        <p:spPr>
          <a:xfrm>
            <a:off x="4502721" y="1134318"/>
            <a:ext cx="2186462" cy="4618299"/>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45" name="Google Shape;445;g3ce16d72c44_1_216"/>
          <p:cNvSpPr/>
          <p:nvPr/>
        </p:nvSpPr>
        <p:spPr>
          <a:xfrm>
            <a:off x="4637687" y="1283365"/>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Curator</a:t>
            </a:r>
            <a:endParaRPr b="0" i="0" sz="2800" u="none" cap="none" strike="noStrike">
              <a:solidFill>
                <a:srgbClr val="29506B"/>
              </a:solidFill>
              <a:latin typeface="Calibri"/>
              <a:ea typeface="Calibri"/>
              <a:cs typeface="Calibri"/>
              <a:sym typeface="Calibri"/>
            </a:endParaRPr>
          </a:p>
        </p:txBody>
      </p:sp>
      <p:sp>
        <p:nvSpPr>
          <p:cNvPr id="446" name="Google Shape;446;g3ce16d72c44_1_216"/>
          <p:cNvSpPr/>
          <p:nvPr/>
        </p:nvSpPr>
        <p:spPr>
          <a:xfrm>
            <a:off x="6823447" y="1134318"/>
            <a:ext cx="2186462" cy="4618299"/>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47" name="Google Shape;447;g3ce16d72c44_1_216"/>
          <p:cNvSpPr/>
          <p:nvPr/>
        </p:nvSpPr>
        <p:spPr>
          <a:xfrm>
            <a:off x="6958483" y="1286480"/>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Data Steward</a:t>
            </a:r>
            <a:endParaRPr b="0" i="0" sz="2800" u="none" cap="none" strike="noStrike">
              <a:solidFill>
                <a:srgbClr val="29506B"/>
              </a:solidFill>
              <a:latin typeface="Calibri"/>
              <a:ea typeface="Calibri"/>
              <a:cs typeface="Calibri"/>
              <a:sym typeface="Calibri"/>
            </a:endParaRPr>
          </a:p>
        </p:txBody>
      </p:sp>
      <p:sp>
        <p:nvSpPr>
          <p:cNvPr id="448" name="Google Shape;448;g3ce16d72c44_1_216"/>
          <p:cNvSpPr/>
          <p:nvPr/>
        </p:nvSpPr>
        <p:spPr>
          <a:xfrm>
            <a:off x="9144313" y="1134318"/>
            <a:ext cx="2186462" cy="4618299"/>
          </a:xfrm>
          <a:custGeom>
            <a:rect b="b" l="l" r="r" t="t"/>
            <a:pathLst>
              <a:path extrusionOk="0" h="3032254" w="2186462">
                <a:moveTo>
                  <a:pt x="134970" y="0"/>
                </a:moveTo>
                <a:lnTo>
                  <a:pt x="2051492" y="0"/>
                </a:lnTo>
                <a:cubicBezTo>
                  <a:pt x="2125984" y="0"/>
                  <a:pt x="2186462" y="60478"/>
                  <a:pt x="2186462" y="134970"/>
                </a:cubicBezTo>
                <a:lnTo>
                  <a:pt x="2186462" y="2897284"/>
                </a:lnTo>
                <a:cubicBezTo>
                  <a:pt x="2186462" y="2971826"/>
                  <a:pt x="2126034" y="3032254"/>
                  <a:pt x="2051492" y="3032254"/>
                </a:cubicBezTo>
                <a:lnTo>
                  <a:pt x="134970" y="3032254"/>
                </a:lnTo>
                <a:cubicBezTo>
                  <a:pt x="60478" y="3032254"/>
                  <a:pt x="0" y="2971776"/>
                  <a:pt x="0" y="2897284"/>
                </a:cubicBezTo>
                <a:lnTo>
                  <a:pt x="0" y="134970"/>
                </a:lnTo>
                <a:cubicBezTo>
                  <a:pt x="0" y="60478"/>
                  <a:pt x="60478" y="0"/>
                  <a:pt x="13497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49" name="Google Shape;449;g3ce16d72c44_1_216"/>
          <p:cNvSpPr/>
          <p:nvPr/>
        </p:nvSpPr>
        <p:spPr>
          <a:xfrm>
            <a:off x="9279280" y="1295823"/>
            <a:ext cx="1916528" cy="269934"/>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rgbClr val="29506B"/>
                </a:solidFill>
                <a:latin typeface="Calibri"/>
                <a:ea typeface="Calibri"/>
                <a:cs typeface="Calibri"/>
                <a:sym typeface="Calibri"/>
              </a:rPr>
              <a:t>IT Specialist</a:t>
            </a:r>
            <a:endParaRPr b="0" i="0" sz="2800" u="none" cap="none" strike="noStrike">
              <a:solidFill>
                <a:srgbClr val="29506B"/>
              </a:solidFill>
              <a:latin typeface="Calibri"/>
              <a:ea typeface="Calibri"/>
              <a:cs typeface="Calibri"/>
              <a:sym typeface="Calibri"/>
            </a:endParaRPr>
          </a:p>
        </p:txBody>
      </p:sp>
      <p:sp>
        <p:nvSpPr>
          <p:cNvPr id="450" name="Google Shape;450;g3ce16d72c44_1_216"/>
          <p:cNvSpPr txBox="1"/>
          <p:nvPr>
            <p:ph type="title"/>
          </p:nvPr>
        </p:nvSpPr>
        <p:spPr>
          <a:xfrm>
            <a:off x="2150176" y="490951"/>
            <a:ext cx="9956400" cy="517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Integration: Roles &amp; Responsibilities</a:t>
            </a:r>
            <a:endParaRPr/>
          </a:p>
        </p:txBody>
      </p:sp>
      <p:sp>
        <p:nvSpPr>
          <p:cNvPr id="451" name="Google Shape;451;g3ce16d72c44_1_216"/>
          <p:cNvSpPr/>
          <p:nvPr/>
        </p:nvSpPr>
        <p:spPr>
          <a:xfrm>
            <a:off x="1250064" y="1726343"/>
            <a:ext cx="10080600" cy="1925100"/>
          </a:xfrm>
          <a:prstGeom prst="rect">
            <a:avLst/>
          </a:prstGeom>
          <a:solidFill>
            <a:srgbClr val="A16368">
              <a:alpha val="3647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52" name="Google Shape;452;g3ce16d72c44_1_216"/>
          <p:cNvSpPr/>
          <p:nvPr/>
        </p:nvSpPr>
        <p:spPr>
          <a:xfrm>
            <a:off x="1250071" y="3733975"/>
            <a:ext cx="10080600" cy="1897800"/>
          </a:xfrm>
          <a:prstGeom prst="rect">
            <a:avLst/>
          </a:prstGeom>
          <a:solidFill>
            <a:srgbClr val="487D8E">
              <a:alpha val="4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9506B"/>
              </a:solidFill>
              <a:latin typeface="Calibri"/>
              <a:ea typeface="Calibri"/>
              <a:cs typeface="Calibri"/>
              <a:sym typeface="Calibri"/>
            </a:endParaRPr>
          </a:p>
        </p:txBody>
      </p:sp>
      <p:sp>
        <p:nvSpPr>
          <p:cNvPr id="453" name="Google Shape;453;g3ce16d72c44_1_216"/>
          <p:cNvSpPr txBox="1"/>
          <p:nvPr/>
        </p:nvSpPr>
        <p:spPr>
          <a:xfrm rot="-5400000">
            <a:off x="684210" y="2485959"/>
            <a:ext cx="1925029"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29506B"/>
                </a:solidFill>
                <a:latin typeface="Calibri"/>
                <a:ea typeface="Calibri"/>
                <a:cs typeface="Calibri"/>
                <a:sym typeface="Calibri"/>
              </a:rPr>
              <a:t>EPOS ECO &amp; HO</a:t>
            </a:r>
            <a:endParaRPr b="0" i="0" sz="1400" u="none" cap="none" strike="noStrike">
              <a:solidFill>
                <a:srgbClr val="000000"/>
              </a:solidFill>
              <a:latin typeface="Arial"/>
              <a:ea typeface="Arial"/>
              <a:cs typeface="Arial"/>
              <a:sym typeface="Arial"/>
            </a:endParaRPr>
          </a:p>
        </p:txBody>
      </p:sp>
      <p:sp>
        <p:nvSpPr>
          <p:cNvPr id="454" name="Google Shape;454;g3ce16d72c44_1_216"/>
          <p:cNvSpPr txBox="1"/>
          <p:nvPr/>
        </p:nvSpPr>
        <p:spPr>
          <a:xfrm rot="-5400000">
            <a:off x="683484" y="4480175"/>
            <a:ext cx="1910047"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29506B"/>
                </a:solidFill>
                <a:latin typeface="Calibri"/>
                <a:ea typeface="Calibri"/>
                <a:cs typeface="Calibri"/>
                <a:sym typeface="Calibri"/>
              </a:rPr>
              <a:t>Service Provider</a:t>
            </a:r>
            <a:endParaRPr b="0" i="0" sz="1400" u="none" cap="none" strike="noStrike">
              <a:solidFill>
                <a:srgbClr val="000000"/>
              </a:solidFill>
              <a:latin typeface="Arial"/>
              <a:ea typeface="Arial"/>
              <a:cs typeface="Arial"/>
              <a:sym typeface="Arial"/>
            </a:endParaRPr>
          </a:p>
        </p:txBody>
      </p:sp>
      <p:sp>
        <p:nvSpPr>
          <p:cNvPr id="455" name="Google Shape;455;g3ce16d72c44_1_216"/>
          <p:cNvSpPr txBox="1"/>
          <p:nvPr/>
        </p:nvSpPr>
        <p:spPr>
          <a:xfrm rot="-5400000">
            <a:off x="99914" y="4480172"/>
            <a:ext cx="1910049"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29506B"/>
                </a:solidFill>
                <a:latin typeface="Calibri"/>
                <a:ea typeface="Calibri"/>
                <a:cs typeface="Calibri"/>
                <a:sym typeface="Calibri"/>
              </a:rPr>
              <a:t> EPOS TCS</a:t>
            </a:r>
            <a:endParaRPr b="0" i="0" sz="1400" u="none" cap="none" strike="noStrike">
              <a:solidFill>
                <a:srgbClr val="000000"/>
              </a:solidFill>
              <a:latin typeface="Arial"/>
              <a:ea typeface="Arial"/>
              <a:cs typeface="Arial"/>
              <a:sym typeface="Arial"/>
            </a:endParaRPr>
          </a:p>
        </p:txBody>
      </p:sp>
      <p:sp>
        <p:nvSpPr>
          <p:cNvPr id="456" name="Google Shape;456;g3ce16d72c44_1_216"/>
          <p:cNvSpPr txBox="1"/>
          <p:nvPr/>
        </p:nvSpPr>
        <p:spPr>
          <a:xfrm rot="-5400000">
            <a:off x="97622" y="2485957"/>
            <a:ext cx="1925028"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29506B"/>
                </a:solidFill>
                <a:latin typeface="Calibri"/>
                <a:ea typeface="Calibri"/>
                <a:cs typeface="Calibri"/>
                <a:sym typeface="Calibri"/>
              </a:rPr>
              <a:t> EPOS ICS</a:t>
            </a:r>
            <a:endParaRPr b="0" i="0" sz="1400" u="none" cap="none" strike="noStrike">
              <a:solidFill>
                <a:srgbClr val="000000"/>
              </a:solidFill>
              <a:latin typeface="Arial"/>
              <a:ea typeface="Arial"/>
              <a:cs typeface="Arial"/>
              <a:sym typeface="Arial"/>
            </a:endParaRPr>
          </a:p>
        </p:txBody>
      </p:sp>
      <p:sp>
        <p:nvSpPr>
          <p:cNvPr id="457" name="Google Shape;457;g3ce16d72c44_1_216"/>
          <p:cNvSpPr/>
          <p:nvPr/>
        </p:nvSpPr>
        <p:spPr>
          <a:xfrm>
            <a:off x="2205000" y="2335273"/>
            <a:ext cx="2218200" cy="656700"/>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Oversee central metadata catalog; ensure robustness, security, and reliability.</a:t>
            </a:r>
            <a:endParaRPr b="1" i="0" sz="1400" u="none" cap="none" strike="noStrike">
              <a:solidFill>
                <a:srgbClr val="000000"/>
              </a:solidFill>
              <a:latin typeface="Arial"/>
              <a:ea typeface="Arial"/>
              <a:cs typeface="Arial"/>
              <a:sym typeface="Arial"/>
            </a:endParaRPr>
          </a:p>
        </p:txBody>
      </p:sp>
      <p:sp>
        <p:nvSpPr>
          <p:cNvPr id="458" name="Google Shape;458;g3ce16d72c44_1_216"/>
          <p:cNvSpPr/>
          <p:nvPr/>
        </p:nvSpPr>
        <p:spPr>
          <a:xfrm>
            <a:off x="4634472" y="2347763"/>
            <a:ext cx="2032200" cy="656700"/>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web services metadata is well-structured, and ready for integration.</a:t>
            </a:r>
            <a:endParaRPr b="1" i="0" sz="4000" u="none" cap="none" strike="noStrike">
              <a:solidFill>
                <a:srgbClr val="29506B"/>
              </a:solidFill>
              <a:latin typeface="Calibri"/>
              <a:ea typeface="Calibri"/>
              <a:cs typeface="Calibri"/>
              <a:sym typeface="Calibri"/>
            </a:endParaRPr>
          </a:p>
        </p:txBody>
      </p:sp>
      <p:sp>
        <p:nvSpPr>
          <p:cNvPr id="459" name="Google Shape;459;g3ce16d72c44_1_216"/>
          <p:cNvSpPr/>
          <p:nvPr/>
        </p:nvSpPr>
        <p:spPr>
          <a:xfrm>
            <a:off x="6811400" y="2321025"/>
            <a:ext cx="2193000" cy="65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metadata management follows EPOS standards and data-sharing agreements.</a:t>
            </a:r>
            <a:endParaRPr b="1" i="0" sz="2000" u="none" cap="none" strike="noStrike">
              <a:solidFill>
                <a:srgbClr val="29506B"/>
              </a:solidFill>
              <a:latin typeface="Calibri"/>
              <a:ea typeface="Calibri"/>
              <a:cs typeface="Calibri"/>
              <a:sym typeface="Calibri"/>
            </a:endParaRPr>
          </a:p>
        </p:txBody>
      </p:sp>
      <p:sp>
        <p:nvSpPr>
          <p:cNvPr id="460" name="Google Shape;460;g3ce16d72c44_1_216"/>
          <p:cNvSpPr/>
          <p:nvPr/>
        </p:nvSpPr>
        <p:spPr>
          <a:xfrm>
            <a:off x="9199218" y="2186337"/>
            <a:ext cx="2091900" cy="881700"/>
          </a:xfrm>
          <a:prstGeom prst="rect">
            <a:avLst/>
          </a:prstGeom>
          <a:noFill/>
          <a:ln>
            <a:noFill/>
          </a:ln>
        </p:spPr>
        <p:txBody>
          <a:bodyPr anchorCtr="0" anchor="ctr" bIns="0" lIns="0" spcFirstLastPara="1" rIns="0" wrap="square" tIns="0">
            <a:no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Maintain the core infrastructure integrating services and enabling global access.</a:t>
            </a:r>
            <a:endParaRPr b="1" i="0" sz="1400" u="none" cap="none" strike="noStrike">
              <a:solidFill>
                <a:srgbClr val="000000"/>
              </a:solidFill>
              <a:latin typeface="Arial"/>
              <a:ea typeface="Arial"/>
              <a:cs typeface="Arial"/>
              <a:sym typeface="Arial"/>
            </a:endParaRPr>
          </a:p>
        </p:txBody>
      </p:sp>
      <p:sp>
        <p:nvSpPr>
          <p:cNvPr id="461" name="Google Shape;461;g3ce16d72c44_1_216"/>
          <p:cNvSpPr/>
          <p:nvPr/>
        </p:nvSpPr>
        <p:spPr>
          <a:xfrm>
            <a:off x="2351214" y="4346805"/>
            <a:ext cx="1893900" cy="65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efficient provision of </a:t>
            </a:r>
            <a:br>
              <a:rPr b="1" i="0" lang="en-GB" sz="2000" u="none" cap="none" strike="noStrike">
                <a:solidFill>
                  <a:srgbClr val="29506B"/>
                </a:solidFill>
                <a:latin typeface="Calibri"/>
                <a:ea typeface="Calibri"/>
                <a:cs typeface="Calibri"/>
                <a:sym typeface="Calibri"/>
              </a:rPr>
            </a:br>
            <a:r>
              <a:rPr b="1" i="0" lang="en-GB" sz="2000" u="none" cap="none" strike="noStrike">
                <a:solidFill>
                  <a:srgbClr val="29506B"/>
                </a:solidFill>
                <a:latin typeface="Calibri"/>
                <a:ea typeface="Calibri"/>
                <a:cs typeface="Calibri"/>
                <a:sym typeface="Calibri"/>
              </a:rPr>
              <a:t>web services metadata and provide technical support.</a:t>
            </a:r>
            <a:endParaRPr b="1" i="0" sz="4000" u="none" cap="none" strike="noStrike">
              <a:solidFill>
                <a:srgbClr val="29506B"/>
              </a:solidFill>
              <a:latin typeface="Calibri"/>
              <a:ea typeface="Calibri"/>
              <a:cs typeface="Calibri"/>
              <a:sym typeface="Calibri"/>
            </a:endParaRPr>
          </a:p>
        </p:txBody>
      </p:sp>
      <p:sp>
        <p:nvSpPr>
          <p:cNvPr id="462" name="Google Shape;462;g3ce16d72c44_1_216"/>
          <p:cNvSpPr txBox="1"/>
          <p:nvPr/>
        </p:nvSpPr>
        <p:spPr>
          <a:xfrm>
            <a:off x="4472252" y="3757513"/>
            <a:ext cx="22872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accuracy, quality, completeness, and usability of web services.</a:t>
            </a:r>
            <a:endParaRPr b="1" i="0" sz="4000" u="none" cap="none" strike="noStrike">
              <a:solidFill>
                <a:srgbClr val="29506B"/>
              </a:solidFill>
              <a:latin typeface="Calibri"/>
              <a:ea typeface="Calibri"/>
              <a:cs typeface="Calibri"/>
              <a:sym typeface="Calibri"/>
            </a:endParaRPr>
          </a:p>
        </p:txBody>
      </p:sp>
      <p:sp>
        <p:nvSpPr>
          <p:cNvPr id="463" name="Google Shape;463;g3ce16d72c44_1_216"/>
          <p:cNvSpPr txBox="1"/>
          <p:nvPr/>
        </p:nvSpPr>
        <p:spPr>
          <a:xfrm>
            <a:off x="6893604" y="3784435"/>
            <a:ext cx="21930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metadata adheres to EPOS standards, using standardized vocabularies.</a:t>
            </a:r>
            <a:endParaRPr b="1" i="0" sz="4000" u="none" cap="none" strike="noStrike">
              <a:solidFill>
                <a:srgbClr val="29506B"/>
              </a:solidFill>
              <a:latin typeface="Calibri"/>
              <a:ea typeface="Calibri"/>
              <a:cs typeface="Calibri"/>
              <a:sym typeface="Calibri"/>
            </a:endParaRPr>
          </a:p>
        </p:txBody>
      </p:sp>
      <p:sp>
        <p:nvSpPr>
          <p:cNvPr id="464" name="Google Shape;464;g3ce16d72c44_1_216"/>
          <p:cNvSpPr txBox="1"/>
          <p:nvPr/>
        </p:nvSpPr>
        <p:spPr>
          <a:xfrm>
            <a:off x="9167319" y="3784434"/>
            <a:ext cx="2193000" cy="14160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000"/>
              <a:buFont typeface="Arial"/>
              <a:buNone/>
            </a:pPr>
            <a:r>
              <a:rPr b="1" i="0" lang="en-GB" sz="2000" u="none" cap="none" strike="noStrike">
                <a:solidFill>
                  <a:srgbClr val="29506B"/>
                </a:solidFill>
                <a:latin typeface="Calibri"/>
                <a:ea typeface="Calibri"/>
                <a:cs typeface="Calibri"/>
                <a:sym typeface="Calibri"/>
              </a:rPr>
              <a:t>Ensure web services are available and reliable.</a:t>
            </a:r>
            <a:endParaRPr b="1" i="0" sz="2000" u="none" cap="none" strike="noStrike">
              <a:solidFill>
                <a:srgbClr val="29506B"/>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cf5e0e2f1d_0_1"/>
          <p:cNvSpPr txBox="1"/>
          <p:nvPr>
            <p:ph type="title"/>
          </p:nvPr>
        </p:nvSpPr>
        <p:spPr>
          <a:xfrm>
            <a:off x="838200" y="861836"/>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900">
                <a:solidFill>
                  <a:srgbClr val="2A3960"/>
                </a:solidFill>
              </a:rPr>
              <a:t>Summary: The Pillars of the EPOS Data Lifecycle</a:t>
            </a:r>
            <a:endParaRPr sz="3900"/>
          </a:p>
        </p:txBody>
      </p:sp>
      <p:sp>
        <p:nvSpPr>
          <p:cNvPr id="470" name="Google Shape;470;g3cf5e0e2f1d_0_1"/>
          <p:cNvSpPr txBox="1"/>
          <p:nvPr>
            <p:ph idx="1" type="body"/>
          </p:nvPr>
        </p:nvSpPr>
        <p:spPr>
          <a:xfrm>
            <a:off x="838200" y="2088668"/>
            <a:ext cx="10515600" cy="3648900"/>
          </a:xfrm>
          <a:prstGeom prst="rect">
            <a:avLst/>
          </a:prstGeom>
          <a:noFill/>
          <a:ln>
            <a:noFill/>
          </a:ln>
        </p:spPr>
        <p:txBody>
          <a:bodyPr anchorCtr="0" anchor="t" bIns="45700" lIns="91425" spcFirstLastPara="1" rIns="91425" wrap="square" tIns="45700">
            <a:normAutofit fontScale="85000" lnSpcReduction="20000"/>
          </a:bodyPr>
          <a:lstStyle/>
          <a:p>
            <a:pPr indent="-341947" lvl="0" marL="457200" rtl="0" algn="just">
              <a:lnSpc>
                <a:spcPct val="115000"/>
              </a:lnSpc>
              <a:spcBef>
                <a:spcPts val="1000"/>
              </a:spcBef>
              <a:spcAft>
                <a:spcPts val="0"/>
              </a:spcAft>
              <a:buSzPct val="87500"/>
              <a:buChar char="•"/>
            </a:pPr>
            <a:r>
              <a:rPr b="1" lang="en-GB" sz="2400">
                <a:solidFill>
                  <a:srgbClr val="29506B"/>
                </a:solidFill>
              </a:rPr>
              <a:t>Federated Data Provision</a:t>
            </a:r>
            <a:r>
              <a:rPr lang="en-GB" sz="2400">
                <a:solidFill>
                  <a:srgbClr val="29506B"/>
                </a:solidFill>
              </a:rPr>
              <a:t>: Data </a:t>
            </a:r>
            <a:r>
              <a:rPr b="1" lang="en-GB" sz="2400">
                <a:solidFill>
                  <a:srgbClr val="29506B"/>
                </a:solidFill>
              </a:rPr>
              <a:t>stays</a:t>
            </a:r>
            <a:r>
              <a:rPr lang="en-GB" sz="2400">
                <a:solidFill>
                  <a:srgbClr val="29506B"/>
                </a:solidFill>
              </a:rPr>
              <a:t> with the source </a:t>
            </a:r>
            <a:r>
              <a:rPr b="1" lang="en-GB" sz="2400">
                <a:solidFill>
                  <a:srgbClr val="29506B"/>
                </a:solidFill>
              </a:rPr>
              <a:t>providers</a:t>
            </a:r>
            <a:r>
              <a:rPr lang="en-GB" sz="2400">
                <a:solidFill>
                  <a:srgbClr val="29506B"/>
                </a:solidFill>
              </a:rPr>
              <a:t> ensuring local ownership, while </a:t>
            </a:r>
            <a:r>
              <a:rPr b="1" lang="en-GB" sz="2400">
                <a:solidFill>
                  <a:srgbClr val="29506B"/>
                </a:solidFill>
              </a:rPr>
              <a:t>web services,</a:t>
            </a:r>
            <a:r>
              <a:rPr lang="en-GB" sz="2400">
                <a:solidFill>
                  <a:srgbClr val="29506B"/>
                </a:solidFill>
              </a:rPr>
              <a:t> provided by </a:t>
            </a:r>
            <a:r>
              <a:rPr b="1" lang="en-GB" sz="2400">
                <a:solidFill>
                  <a:srgbClr val="29506B"/>
                </a:solidFill>
              </a:rPr>
              <a:t>service providers,</a:t>
            </a:r>
            <a:r>
              <a:rPr lang="en-GB" sz="2400">
                <a:solidFill>
                  <a:srgbClr val="29506B"/>
                </a:solidFill>
              </a:rPr>
              <a:t> guarantee global access to data through the </a:t>
            </a:r>
            <a:r>
              <a:rPr b="1" lang="en-GB" sz="2400">
                <a:solidFill>
                  <a:srgbClr val="29506B"/>
                </a:solidFill>
              </a:rPr>
              <a:t>EPOS Platform</a:t>
            </a:r>
            <a:r>
              <a:rPr lang="en-GB" sz="2400">
                <a:solidFill>
                  <a:srgbClr val="29506B"/>
                </a:solidFill>
              </a:rPr>
              <a:t>.</a:t>
            </a:r>
            <a:endParaRPr sz="2400">
              <a:solidFill>
                <a:srgbClr val="29506B"/>
              </a:solidFill>
            </a:endParaRPr>
          </a:p>
          <a:p>
            <a:pPr indent="-341947" lvl="0" marL="457200" rtl="0" algn="just">
              <a:lnSpc>
                <a:spcPct val="115000"/>
              </a:lnSpc>
              <a:spcBef>
                <a:spcPts val="0"/>
              </a:spcBef>
              <a:spcAft>
                <a:spcPts val="0"/>
              </a:spcAft>
              <a:buSzPct val="87500"/>
              <a:buChar char="•"/>
            </a:pPr>
            <a:r>
              <a:rPr b="1" lang="en-GB" sz="2400">
                <a:solidFill>
                  <a:srgbClr val="29506B"/>
                </a:solidFill>
              </a:rPr>
              <a:t>Community-Driven Standardization</a:t>
            </a:r>
            <a:r>
              <a:rPr lang="en-GB" sz="2400">
                <a:solidFill>
                  <a:srgbClr val="29506B"/>
                </a:solidFill>
              </a:rPr>
              <a:t>: Data and services follow a process of standardization, harmonization, and enrichment within the Thematic Core Services (TCS), guided by </a:t>
            </a:r>
            <a:r>
              <a:rPr b="1" lang="en-GB" sz="2400">
                <a:solidFill>
                  <a:srgbClr val="29506B"/>
                </a:solidFill>
              </a:rPr>
              <a:t>domain-specific standards</a:t>
            </a:r>
            <a:r>
              <a:rPr lang="en-GB" sz="2400">
                <a:solidFill>
                  <a:srgbClr val="29506B"/>
                </a:solidFill>
              </a:rPr>
              <a:t>.</a:t>
            </a:r>
            <a:endParaRPr sz="2400">
              <a:solidFill>
                <a:srgbClr val="29506B"/>
              </a:solidFill>
            </a:endParaRPr>
          </a:p>
          <a:p>
            <a:pPr indent="-341947" lvl="0" marL="457200" rtl="0" algn="just">
              <a:lnSpc>
                <a:spcPct val="115000"/>
              </a:lnSpc>
              <a:spcBef>
                <a:spcPts val="0"/>
              </a:spcBef>
              <a:spcAft>
                <a:spcPts val="0"/>
              </a:spcAft>
              <a:buSzPct val="87500"/>
              <a:buChar char="•"/>
            </a:pPr>
            <a:r>
              <a:rPr b="1" lang="en-GB" sz="2400">
                <a:solidFill>
                  <a:srgbClr val="29506B"/>
                </a:solidFill>
              </a:rPr>
              <a:t>Metadata-Driven Integration</a:t>
            </a:r>
            <a:r>
              <a:rPr lang="en-GB" sz="2400">
                <a:solidFill>
                  <a:srgbClr val="29506B"/>
                </a:solidFill>
              </a:rPr>
              <a:t>: The </a:t>
            </a:r>
            <a:r>
              <a:rPr b="1" lang="en-GB" sz="2400">
                <a:solidFill>
                  <a:srgbClr val="29506B"/>
                </a:solidFill>
              </a:rPr>
              <a:t>EPOS-DCAT-AP</a:t>
            </a:r>
            <a:r>
              <a:rPr lang="en-GB" sz="2400">
                <a:solidFill>
                  <a:srgbClr val="29506B"/>
                </a:solidFill>
              </a:rPr>
              <a:t> metadata standard enables </a:t>
            </a:r>
            <a:r>
              <a:rPr b="1" lang="en-GB" sz="2400">
                <a:solidFill>
                  <a:srgbClr val="29506B"/>
                </a:solidFill>
              </a:rPr>
              <a:t>FAIR-compliant services</a:t>
            </a:r>
            <a:r>
              <a:rPr lang="en-GB" sz="2400">
                <a:solidFill>
                  <a:srgbClr val="29506B"/>
                </a:solidFill>
              </a:rPr>
              <a:t>, allowing users to discover, query, and interact with diverse datasets through a consistent and meaningful interface.</a:t>
            </a:r>
            <a:endParaRPr sz="2400">
              <a:solidFill>
                <a:srgbClr val="29506B"/>
              </a:solidFill>
            </a:endParaRPr>
          </a:p>
          <a:p>
            <a:pPr indent="-341947" lvl="0" marL="457200" rtl="0" algn="just">
              <a:lnSpc>
                <a:spcPct val="115000"/>
              </a:lnSpc>
              <a:spcBef>
                <a:spcPts val="0"/>
              </a:spcBef>
              <a:spcAft>
                <a:spcPts val="0"/>
              </a:spcAft>
              <a:buSzPct val="87500"/>
              <a:buChar char="•"/>
            </a:pPr>
            <a:r>
              <a:rPr b="1" lang="en-GB" sz="2400">
                <a:solidFill>
                  <a:srgbClr val="29506B"/>
                </a:solidFill>
              </a:rPr>
              <a:t>Expert Accountability</a:t>
            </a:r>
            <a:r>
              <a:rPr lang="en-GB" sz="2400">
                <a:solidFill>
                  <a:srgbClr val="29506B"/>
                </a:solidFill>
              </a:rPr>
              <a:t>: The definition of </a:t>
            </a:r>
            <a:r>
              <a:rPr b="1" lang="en-GB" sz="2400">
                <a:solidFill>
                  <a:srgbClr val="29506B"/>
                </a:solidFill>
              </a:rPr>
              <a:t>functional roles</a:t>
            </a:r>
            <a:r>
              <a:rPr lang="en-GB" sz="2400">
                <a:solidFill>
                  <a:srgbClr val="29506B"/>
                </a:solidFill>
              </a:rPr>
              <a:t> (Manager, Curator, Steward, IT Specialist) ensures that specialized expertise is applied to guarantee data quality and compliance with the FAIR principles at every stage of the data lifecycle.</a:t>
            </a:r>
            <a:endParaRPr sz="2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3cb94f9915b_2_37"/>
          <p:cNvSpPr txBox="1"/>
          <p:nvPr>
            <p:ph type="title"/>
          </p:nvPr>
        </p:nvSpPr>
        <p:spPr>
          <a:xfrm>
            <a:off x="914975" y="1847043"/>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Data security and protection</a:t>
            </a:r>
            <a:endParaRPr b="1"/>
          </a:p>
        </p:txBody>
      </p:sp>
      <p:sp>
        <p:nvSpPr>
          <p:cNvPr id="476" name="Google Shape;476;g3cb94f9915b_2_37"/>
          <p:cNvSpPr/>
          <p:nvPr/>
        </p:nvSpPr>
        <p:spPr>
          <a:xfrm>
            <a:off x="4376500" y="3504405"/>
            <a:ext cx="3760500" cy="297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Calibri"/>
                <a:ea typeface="Calibri"/>
                <a:cs typeface="Calibri"/>
                <a:sym typeface="Calibri"/>
              </a:rPr>
              <a:t>Federica Tanlongo</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descr="Shield with solid fill" id="481" name="Google Shape;481;g3cf3062a0e6_1_38"/>
          <p:cNvPicPr preferRelativeResize="0"/>
          <p:nvPr/>
        </p:nvPicPr>
        <p:blipFill rotWithShape="1">
          <a:blip r:embed="rId3">
            <a:alphaModFix/>
          </a:blip>
          <a:srcRect b="0" l="0" r="0" t="0"/>
          <a:stretch/>
        </p:blipFill>
        <p:spPr>
          <a:xfrm>
            <a:off x="9598085" y="558439"/>
            <a:ext cx="837524" cy="837524"/>
          </a:xfrm>
          <a:prstGeom prst="rect">
            <a:avLst/>
          </a:prstGeom>
          <a:noFill/>
          <a:ln>
            <a:noFill/>
          </a:ln>
        </p:spPr>
      </p:pic>
      <p:sp>
        <p:nvSpPr>
          <p:cNvPr id="482" name="Google Shape;482;g3cf3062a0e6_1_38"/>
          <p:cNvSpPr txBox="1"/>
          <p:nvPr>
            <p:ph idx="1" type="body"/>
          </p:nvPr>
        </p:nvSpPr>
        <p:spPr>
          <a:xfrm>
            <a:off x="838200" y="1654348"/>
            <a:ext cx="10515600" cy="3147000"/>
          </a:xfrm>
          <a:prstGeom prst="rect">
            <a:avLst/>
          </a:prstGeom>
          <a:solidFill>
            <a:srgbClr val="FFFFFF">
              <a:alpha val="10196"/>
            </a:srgbClr>
          </a:solidFill>
          <a:ln>
            <a:noFill/>
          </a:ln>
        </p:spPr>
        <p:txBody>
          <a:bodyPr anchorCtr="0" anchor="t" bIns="45700" lIns="91425" spcFirstLastPara="1" rIns="91425" wrap="square" tIns="45700">
            <a:noAutofit/>
          </a:bodyPr>
          <a:lstStyle/>
          <a:p>
            <a:pPr indent="-431800" lvl="0" marL="609600" rtl="0" algn="l">
              <a:lnSpc>
                <a:spcPct val="90000"/>
              </a:lnSpc>
              <a:spcBef>
                <a:spcPts val="1100"/>
              </a:spcBef>
              <a:spcAft>
                <a:spcPts val="0"/>
              </a:spcAft>
              <a:buClr>
                <a:schemeClr val="dk1"/>
              </a:buClr>
              <a:buSzPts val="2000"/>
              <a:buChar char="•"/>
            </a:pPr>
            <a:r>
              <a:rPr lang="en-GB" sz="2500"/>
              <a:t>EPOS strives to ensure all data security and protection measures are implemented to the </a:t>
            </a:r>
            <a:r>
              <a:rPr b="1" lang="en-GB" sz="2500">
                <a:highlight>
                  <a:schemeClr val="accent4"/>
                </a:highlight>
              </a:rPr>
              <a:t>highest standards</a:t>
            </a:r>
            <a:r>
              <a:rPr b="1" lang="en-GB" sz="2500"/>
              <a:t> </a:t>
            </a:r>
            <a:r>
              <a:rPr lang="en-GB" sz="2500"/>
              <a:t>on all systems under its </a:t>
            </a:r>
            <a:r>
              <a:rPr b="1" lang="en-GB" sz="2500">
                <a:highlight>
                  <a:schemeClr val="accent4"/>
                </a:highlight>
              </a:rPr>
              <a:t>direct control</a:t>
            </a:r>
            <a:r>
              <a:rPr lang="en-GB" sz="2500"/>
              <a:t>.</a:t>
            </a:r>
            <a:endParaRPr sz="2900"/>
          </a:p>
          <a:p>
            <a:pPr indent="-431800" lvl="0" marL="609600" rtl="0" algn="l">
              <a:lnSpc>
                <a:spcPct val="90000"/>
              </a:lnSpc>
              <a:spcBef>
                <a:spcPts val="1100"/>
              </a:spcBef>
              <a:spcAft>
                <a:spcPts val="0"/>
              </a:spcAft>
              <a:buClr>
                <a:schemeClr val="dk1"/>
              </a:buClr>
              <a:buSzPts val="2000"/>
              <a:buChar char="•"/>
            </a:pPr>
            <a:r>
              <a:rPr b="1" lang="en-GB" sz="2500">
                <a:highlight>
                  <a:schemeClr val="accent4"/>
                </a:highlight>
              </a:rPr>
              <a:t>Shared responsibility of stakeholders</a:t>
            </a:r>
            <a:r>
              <a:rPr b="1" lang="en-GB" sz="2500">
                <a:solidFill>
                  <a:srgbClr val="A16368"/>
                </a:solidFill>
              </a:rPr>
              <a:t> </a:t>
            </a:r>
            <a:r>
              <a:rPr lang="en-GB" sz="2500"/>
              <a:t>in a federated environment</a:t>
            </a:r>
            <a:endParaRPr sz="2900"/>
          </a:p>
          <a:p>
            <a:pPr indent="-431800" lvl="0" marL="609600" rtl="0" algn="l">
              <a:lnSpc>
                <a:spcPct val="90000"/>
              </a:lnSpc>
              <a:spcBef>
                <a:spcPts val="1100"/>
              </a:spcBef>
              <a:spcAft>
                <a:spcPts val="0"/>
              </a:spcAft>
              <a:buClr>
                <a:schemeClr val="dk1"/>
              </a:buClr>
              <a:buSzPts val="2000"/>
              <a:buChar char="•"/>
            </a:pPr>
            <a:r>
              <a:rPr lang="en-GB" sz="2500"/>
              <a:t>The data policy </a:t>
            </a:r>
            <a:r>
              <a:rPr b="1" lang="en-GB" sz="2500">
                <a:highlight>
                  <a:schemeClr val="accent4"/>
                </a:highlight>
              </a:rPr>
              <a:t>encourages actors at all the levels of the data lifecycle</a:t>
            </a:r>
            <a:r>
              <a:rPr b="1" lang="en-GB" sz="2500">
                <a:solidFill>
                  <a:srgbClr val="A16368"/>
                </a:solidFill>
              </a:rPr>
              <a:t> </a:t>
            </a:r>
            <a:r>
              <a:rPr lang="en-GB" sz="2500"/>
              <a:t>to implement:</a:t>
            </a:r>
            <a:endParaRPr sz="2900"/>
          </a:p>
          <a:p>
            <a:pPr indent="-431800" lvl="1" marL="1219200" rtl="0" algn="l">
              <a:lnSpc>
                <a:spcPct val="90000"/>
              </a:lnSpc>
              <a:spcBef>
                <a:spcPts val="500"/>
              </a:spcBef>
              <a:spcAft>
                <a:spcPts val="0"/>
              </a:spcAft>
              <a:buSzPts val="2000"/>
              <a:buChar char="•"/>
            </a:pPr>
            <a:r>
              <a:rPr lang="en-GB" sz="2200"/>
              <a:t>Best practice implementation</a:t>
            </a:r>
            <a:endParaRPr sz="2500"/>
          </a:p>
          <a:p>
            <a:pPr indent="-431800" lvl="1" marL="1219200" rtl="0" algn="l">
              <a:lnSpc>
                <a:spcPct val="90000"/>
              </a:lnSpc>
              <a:spcBef>
                <a:spcPts val="500"/>
              </a:spcBef>
              <a:spcAft>
                <a:spcPts val="0"/>
              </a:spcAft>
              <a:buSzPts val="2000"/>
              <a:buChar char="•"/>
            </a:pPr>
            <a:r>
              <a:rPr lang="en-GB" sz="2200"/>
              <a:t>Continuous monitoring</a:t>
            </a:r>
            <a:endParaRPr sz="2500"/>
          </a:p>
          <a:p>
            <a:pPr indent="-431800" lvl="1" marL="1219200" rtl="0" algn="l">
              <a:lnSpc>
                <a:spcPct val="90000"/>
              </a:lnSpc>
              <a:spcBef>
                <a:spcPts val="500"/>
              </a:spcBef>
              <a:spcAft>
                <a:spcPts val="0"/>
              </a:spcAft>
              <a:buSzPts val="2000"/>
              <a:buChar char="•"/>
            </a:pPr>
            <a:r>
              <a:rPr lang="en-GB" sz="2200"/>
              <a:t>Regular security assessments</a:t>
            </a:r>
            <a:endParaRPr sz="2500"/>
          </a:p>
          <a:p>
            <a:pPr indent="-304800" lvl="0" marL="609600" rtl="0" algn="l">
              <a:lnSpc>
                <a:spcPct val="90000"/>
              </a:lnSpc>
              <a:spcBef>
                <a:spcPts val="1100"/>
              </a:spcBef>
              <a:spcAft>
                <a:spcPts val="0"/>
              </a:spcAft>
              <a:buClr>
                <a:schemeClr val="dk1"/>
              </a:buClr>
              <a:buSzPts val="1900"/>
              <a:buNone/>
            </a:pPr>
            <a:r>
              <a:t/>
            </a:r>
            <a:endParaRPr sz="2500"/>
          </a:p>
        </p:txBody>
      </p:sp>
      <p:sp>
        <p:nvSpPr>
          <p:cNvPr id="483" name="Google Shape;483;g3cf3062a0e6_1_38"/>
          <p:cNvSpPr/>
          <p:nvPr/>
        </p:nvSpPr>
        <p:spPr>
          <a:xfrm>
            <a:off x="938609" y="6483573"/>
            <a:ext cx="4744800" cy="2380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descr="Shield Tick with solid fill" id="484" name="Google Shape;484;g3cf3062a0e6_1_38"/>
          <p:cNvPicPr preferRelativeResize="0"/>
          <p:nvPr/>
        </p:nvPicPr>
        <p:blipFill rotWithShape="1">
          <a:blip r:embed="rId4">
            <a:alphaModFix/>
          </a:blip>
          <a:srcRect b="0" l="0" r="0" t="0"/>
          <a:stretch/>
        </p:blipFill>
        <p:spPr>
          <a:xfrm>
            <a:off x="9406717" y="359548"/>
            <a:ext cx="1219200" cy="1219200"/>
          </a:xfrm>
          <a:prstGeom prst="rect">
            <a:avLst/>
          </a:prstGeom>
          <a:noFill/>
          <a:ln>
            <a:noFill/>
          </a:ln>
        </p:spPr>
      </p:pic>
      <p:sp>
        <p:nvSpPr>
          <p:cNvPr id="485" name="Google Shape;485;g3cf3062a0e6_1_38"/>
          <p:cNvSpPr txBox="1"/>
          <p:nvPr>
            <p:ph type="title"/>
          </p:nvPr>
        </p:nvSpPr>
        <p:spPr>
          <a:xfrm>
            <a:off x="1779904" y="531175"/>
            <a:ext cx="86460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Data protection and security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cf3062a0e6_1_46"/>
          <p:cNvSpPr txBox="1"/>
          <p:nvPr>
            <p:ph idx="1" type="body"/>
          </p:nvPr>
        </p:nvSpPr>
        <p:spPr>
          <a:xfrm>
            <a:off x="838200" y="1485325"/>
            <a:ext cx="5257800" cy="4238100"/>
          </a:xfrm>
          <a:prstGeom prst="rect">
            <a:avLst/>
          </a:prstGeom>
          <a:noFill/>
          <a:ln>
            <a:noFill/>
          </a:ln>
        </p:spPr>
        <p:txBody>
          <a:bodyPr anchorCtr="0" anchor="t" bIns="45700" lIns="91425" spcFirstLastPara="1" rIns="91425" wrap="square" tIns="45700">
            <a:noAutofit/>
          </a:bodyPr>
          <a:lstStyle/>
          <a:p>
            <a:pPr indent="0" lvl="0" marL="12700" rtl="0" algn="l">
              <a:lnSpc>
                <a:spcPct val="110000"/>
              </a:lnSpc>
              <a:spcBef>
                <a:spcPts val="1100"/>
              </a:spcBef>
              <a:spcAft>
                <a:spcPts val="0"/>
              </a:spcAft>
              <a:buSzPts val="1875"/>
              <a:buNone/>
            </a:pPr>
            <a:r>
              <a:rPr b="1" lang="en-GB" sz="2300">
                <a:solidFill>
                  <a:schemeClr val="dk1"/>
                </a:solidFill>
              </a:rPr>
              <a:t>Personal Data</a:t>
            </a:r>
            <a:endParaRPr sz="26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privacy and compliance </a:t>
            </a:r>
            <a:br>
              <a:rPr lang="en-GB" sz="2400">
                <a:solidFill>
                  <a:schemeClr val="dk1"/>
                </a:solidFill>
              </a:rPr>
            </a:br>
            <a:r>
              <a:rPr lang="en-GB" sz="2400">
                <a:solidFill>
                  <a:schemeClr val="dk1"/>
                </a:solidFill>
              </a:rPr>
              <a:t>with regulations (GDPR). </a:t>
            </a:r>
            <a:endParaRPr sz="2150"/>
          </a:p>
          <a:p>
            <a:pPr indent="-342900" lvl="0" marL="457200" rtl="0" algn="l">
              <a:lnSpc>
                <a:spcPct val="100000"/>
              </a:lnSpc>
              <a:spcBef>
                <a:spcPts val="0"/>
              </a:spcBef>
              <a:spcAft>
                <a:spcPts val="0"/>
              </a:spcAft>
              <a:buSzPts val="1875"/>
              <a:buNone/>
            </a:pPr>
            <a:r>
              <a:t/>
            </a:r>
            <a:endParaRPr sz="2400">
              <a:solidFill>
                <a:schemeClr val="dk1"/>
              </a:solidFill>
            </a:endParaRPr>
          </a:p>
          <a:p>
            <a:pPr indent="0" lvl="0" marL="0" rtl="0" algn="l">
              <a:lnSpc>
                <a:spcPct val="100000"/>
              </a:lnSpc>
              <a:spcBef>
                <a:spcPts val="0"/>
              </a:spcBef>
              <a:spcAft>
                <a:spcPts val="0"/>
              </a:spcAft>
              <a:buSzPts val="1875"/>
              <a:buNone/>
            </a:pPr>
            <a:r>
              <a:rPr b="1" lang="en-GB" sz="2400">
                <a:solidFill>
                  <a:schemeClr val="dk1"/>
                </a:solidFill>
              </a:rPr>
              <a:t>Scientific Data</a:t>
            </a:r>
            <a:endParaRPr sz="27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Support research integrity and reliability of findings.</a:t>
            </a:r>
            <a:endParaRPr sz="2150"/>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protection against accidental loss, unauthorized handling, and corruption. </a:t>
            </a:r>
            <a:endParaRPr sz="2150"/>
          </a:p>
        </p:txBody>
      </p:sp>
      <p:sp>
        <p:nvSpPr>
          <p:cNvPr id="491" name="Google Shape;491;g3cf3062a0e6_1_46"/>
          <p:cNvSpPr/>
          <p:nvPr/>
        </p:nvSpPr>
        <p:spPr>
          <a:xfrm>
            <a:off x="838200" y="3259817"/>
            <a:ext cx="4992800" cy="7144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descr="Drawing compass with solid fill" id="492" name="Google Shape;492;g3cf3062a0e6_1_46"/>
          <p:cNvPicPr preferRelativeResize="0"/>
          <p:nvPr/>
        </p:nvPicPr>
        <p:blipFill rotWithShape="1">
          <a:blip r:embed="rId3">
            <a:alphaModFix/>
          </a:blip>
          <a:srcRect b="0" l="0" r="0" t="0"/>
          <a:stretch/>
        </p:blipFill>
        <p:spPr>
          <a:xfrm>
            <a:off x="9887451" y="465801"/>
            <a:ext cx="987325" cy="987325"/>
          </a:xfrm>
          <a:prstGeom prst="rect">
            <a:avLst/>
          </a:prstGeom>
          <a:noFill/>
          <a:ln>
            <a:noFill/>
          </a:ln>
        </p:spPr>
      </p:pic>
      <p:sp>
        <p:nvSpPr>
          <p:cNvPr id="493" name="Google Shape;493;g3cf3062a0e6_1_46"/>
          <p:cNvSpPr txBox="1"/>
          <p:nvPr>
            <p:ph type="title"/>
          </p:nvPr>
        </p:nvSpPr>
        <p:spPr>
          <a:xfrm>
            <a:off x="1418772" y="490950"/>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Scope: which data are we protecting?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3ce8f3ac39b_0_8"/>
          <p:cNvSpPr txBox="1"/>
          <p:nvPr>
            <p:ph idx="1" type="body"/>
          </p:nvPr>
        </p:nvSpPr>
        <p:spPr>
          <a:xfrm>
            <a:off x="838200" y="1485325"/>
            <a:ext cx="5257800" cy="4238100"/>
          </a:xfrm>
          <a:prstGeom prst="rect">
            <a:avLst/>
          </a:prstGeom>
          <a:noFill/>
          <a:ln>
            <a:noFill/>
          </a:ln>
        </p:spPr>
        <p:txBody>
          <a:bodyPr anchorCtr="0" anchor="t" bIns="45700" lIns="91425" spcFirstLastPara="1" rIns="91425" wrap="square" tIns="45700">
            <a:noAutofit/>
          </a:bodyPr>
          <a:lstStyle/>
          <a:p>
            <a:pPr indent="0" lvl="0" marL="12700" rtl="0" algn="l">
              <a:lnSpc>
                <a:spcPct val="110000"/>
              </a:lnSpc>
              <a:spcBef>
                <a:spcPts val="1100"/>
              </a:spcBef>
              <a:spcAft>
                <a:spcPts val="0"/>
              </a:spcAft>
              <a:buSzPts val="1875"/>
              <a:buNone/>
            </a:pPr>
            <a:r>
              <a:rPr b="1" lang="en-GB" sz="2300">
                <a:solidFill>
                  <a:schemeClr val="dk1"/>
                </a:solidFill>
              </a:rPr>
              <a:t>Personal Data</a:t>
            </a:r>
            <a:endParaRPr sz="26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privacy and compliance </a:t>
            </a:r>
            <a:br>
              <a:rPr lang="en-GB" sz="2400">
                <a:solidFill>
                  <a:schemeClr val="dk1"/>
                </a:solidFill>
              </a:rPr>
            </a:br>
            <a:r>
              <a:rPr lang="en-GB" sz="2400">
                <a:solidFill>
                  <a:schemeClr val="dk1"/>
                </a:solidFill>
              </a:rPr>
              <a:t>with regulations (GDPR). </a:t>
            </a:r>
            <a:endParaRPr sz="2150"/>
          </a:p>
          <a:p>
            <a:pPr indent="-342900" lvl="0" marL="457200" rtl="0" algn="l">
              <a:lnSpc>
                <a:spcPct val="100000"/>
              </a:lnSpc>
              <a:spcBef>
                <a:spcPts val="0"/>
              </a:spcBef>
              <a:spcAft>
                <a:spcPts val="0"/>
              </a:spcAft>
              <a:buSzPts val="1875"/>
              <a:buNone/>
            </a:pPr>
            <a:r>
              <a:t/>
            </a:r>
            <a:endParaRPr sz="2400">
              <a:solidFill>
                <a:schemeClr val="dk1"/>
              </a:solidFill>
            </a:endParaRPr>
          </a:p>
          <a:p>
            <a:pPr indent="0" lvl="0" marL="0" rtl="0" algn="l">
              <a:lnSpc>
                <a:spcPct val="100000"/>
              </a:lnSpc>
              <a:spcBef>
                <a:spcPts val="0"/>
              </a:spcBef>
              <a:spcAft>
                <a:spcPts val="0"/>
              </a:spcAft>
              <a:buSzPts val="1875"/>
              <a:buNone/>
            </a:pPr>
            <a:r>
              <a:rPr b="1" lang="en-GB" sz="2400">
                <a:solidFill>
                  <a:schemeClr val="dk1"/>
                </a:solidFill>
              </a:rPr>
              <a:t>Scientific Data</a:t>
            </a:r>
            <a:endParaRPr sz="27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Support research integrity and reliability of findings.</a:t>
            </a:r>
            <a:endParaRPr sz="2150"/>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protection against accidental loss, unauthorized handling, and corruption. </a:t>
            </a:r>
            <a:endParaRPr sz="2150"/>
          </a:p>
        </p:txBody>
      </p:sp>
      <p:sp>
        <p:nvSpPr>
          <p:cNvPr id="499" name="Google Shape;499;g3ce8f3ac39b_0_8"/>
          <p:cNvSpPr/>
          <p:nvPr/>
        </p:nvSpPr>
        <p:spPr>
          <a:xfrm>
            <a:off x="838200" y="3259817"/>
            <a:ext cx="4992900" cy="7143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descr="Drawing compass with solid fill" id="500" name="Google Shape;500;g3ce8f3ac39b_0_8"/>
          <p:cNvPicPr preferRelativeResize="0"/>
          <p:nvPr/>
        </p:nvPicPr>
        <p:blipFill rotWithShape="1">
          <a:blip r:embed="rId3">
            <a:alphaModFix/>
          </a:blip>
          <a:srcRect b="0" l="0" r="0" t="0"/>
          <a:stretch/>
        </p:blipFill>
        <p:spPr>
          <a:xfrm>
            <a:off x="9887451" y="465801"/>
            <a:ext cx="987325" cy="987325"/>
          </a:xfrm>
          <a:prstGeom prst="rect">
            <a:avLst/>
          </a:prstGeom>
          <a:noFill/>
          <a:ln>
            <a:noFill/>
          </a:ln>
        </p:spPr>
      </p:pic>
      <p:sp>
        <p:nvSpPr>
          <p:cNvPr id="501" name="Google Shape;501;g3ce8f3ac39b_0_8"/>
          <p:cNvSpPr txBox="1"/>
          <p:nvPr>
            <p:ph type="title"/>
          </p:nvPr>
        </p:nvSpPr>
        <p:spPr>
          <a:xfrm>
            <a:off x="1418772" y="490950"/>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Scope: which data are we protecting?</a:t>
            </a:r>
            <a:endParaRPr/>
          </a:p>
        </p:txBody>
      </p:sp>
      <p:sp>
        <p:nvSpPr>
          <p:cNvPr id="502" name="Google Shape;502;g3ce8f3ac39b_0_8"/>
          <p:cNvSpPr/>
          <p:nvPr/>
        </p:nvSpPr>
        <p:spPr>
          <a:xfrm>
            <a:off x="5491716" y="1957243"/>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03" name="Google Shape;503;g3ce8f3ac39b_0_8"/>
          <p:cNvSpPr/>
          <p:nvPr/>
        </p:nvSpPr>
        <p:spPr>
          <a:xfrm>
            <a:off x="5762476" y="1962303"/>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04" name="Google Shape;504;g3ce8f3ac39b_0_8"/>
          <p:cNvSpPr/>
          <p:nvPr/>
        </p:nvSpPr>
        <p:spPr>
          <a:xfrm>
            <a:off x="6049675" y="1957243"/>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05" name="Google Shape;505;g3ce8f3ac39b_0_8"/>
          <p:cNvSpPr/>
          <p:nvPr/>
        </p:nvSpPr>
        <p:spPr>
          <a:xfrm>
            <a:off x="6319088" y="1952183"/>
            <a:ext cx="930000" cy="1103400"/>
          </a:xfrm>
          <a:prstGeom prst="chevron">
            <a:avLst>
              <a:gd fmla="val 24828"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06" name="Google Shape;506;g3ce8f3ac39b_0_8"/>
          <p:cNvSpPr txBox="1"/>
          <p:nvPr>
            <p:ph type="title"/>
          </p:nvPr>
        </p:nvSpPr>
        <p:spPr>
          <a:xfrm>
            <a:off x="1421859" y="965317"/>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A16368"/>
                </a:solidFill>
              </a:rPr>
              <a:t>And how?</a:t>
            </a:r>
            <a:endParaRPr>
              <a:solidFill>
                <a:srgbClr val="A16368"/>
              </a:solidFill>
            </a:endParaRPr>
          </a:p>
        </p:txBody>
      </p:sp>
      <p:sp>
        <p:nvSpPr>
          <p:cNvPr id="507" name="Google Shape;507;g3ce8f3ac39b_0_8"/>
          <p:cNvSpPr/>
          <p:nvPr>
            <p:ph idx="2" type="body"/>
          </p:nvPr>
        </p:nvSpPr>
        <p:spPr>
          <a:xfrm>
            <a:off x="7492976" y="1869675"/>
            <a:ext cx="4293300" cy="1507500"/>
          </a:xfrm>
          <a:prstGeom prst="foldedCorner">
            <a:avLst>
              <a:gd fmla="val 16667" name="adj"/>
            </a:avLst>
          </a:prstGeom>
          <a:solidFill>
            <a:srgbClr val="ECF0F3"/>
          </a:solidFill>
          <a:ln>
            <a:noFill/>
          </a:ln>
          <a:effectLst>
            <a:outerShdw blurRad="50800" rotWithShape="0" algn="tr" dir="8100000" dist="38100">
              <a:srgbClr val="000000">
                <a:alpha val="40000"/>
              </a:srgbClr>
            </a:outerShdw>
          </a:effectLst>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900"/>
              <a:buNone/>
            </a:pPr>
            <a:r>
              <a:t/>
            </a:r>
            <a:endParaRPr b="1" sz="2000">
              <a:solidFill>
                <a:schemeClr val="dk1"/>
              </a:solidFill>
            </a:endParaRPr>
          </a:p>
          <a:p>
            <a:pPr indent="-387350" lvl="0" marL="630000" rtl="0" algn="l">
              <a:lnSpc>
                <a:spcPct val="120000"/>
              </a:lnSpc>
              <a:spcBef>
                <a:spcPts val="0"/>
              </a:spcBef>
              <a:spcAft>
                <a:spcPts val="0"/>
              </a:spcAft>
              <a:buClr>
                <a:srgbClr val="3D7780"/>
              </a:buClr>
              <a:buSzPts val="1900"/>
              <a:buFont typeface="Noto Sans Symbols"/>
              <a:buChar char="✔"/>
            </a:pPr>
            <a:r>
              <a:rPr b="1" lang="en-GB" sz="2100">
                <a:solidFill>
                  <a:schemeClr val="dk1"/>
                </a:solidFill>
              </a:rPr>
              <a:t>GDPR Compliance</a:t>
            </a:r>
            <a:endParaRPr/>
          </a:p>
          <a:p>
            <a:pPr indent="-387350" lvl="0" marL="630000" rtl="0" algn="l">
              <a:lnSpc>
                <a:spcPct val="120000"/>
              </a:lnSpc>
              <a:spcBef>
                <a:spcPts val="0"/>
              </a:spcBef>
              <a:spcAft>
                <a:spcPts val="0"/>
              </a:spcAft>
              <a:buClr>
                <a:srgbClr val="3D7780"/>
              </a:buClr>
              <a:buSzPts val="1900"/>
              <a:buFont typeface="Noto Sans Symbols"/>
              <a:buChar char="✔"/>
            </a:pPr>
            <a:r>
              <a:rPr b="1" lang="en-GB" sz="2100">
                <a:solidFill>
                  <a:schemeClr val="dk1"/>
                </a:solidFill>
              </a:rPr>
              <a:t>EPOS Privacy policy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3ce8f3ac39b_0_28"/>
          <p:cNvSpPr txBox="1"/>
          <p:nvPr>
            <p:ph idx="1" type="body"/>
          </p:nvPr>
        </p:nvSpPr>
        <p:spPr>
          <a:xfrm>
            <a:off x="838200" y="1485325"/>
            <a:ext cx="5257800" cy="4238100"/>
          </a:xfrm>
          <a:prstGeom prst="rect">
            <a:avLst/>
          </a:prstGeom>
          <a:noFill/>
          <a:ln>
            <a:noFill/>
          </a:ln>
        </p:spPr>
        <p:txBody>
          <a:bodyPr anchorCtr="0" anchor="t" bIns="45700" lIns="91425" spcFirstLastPara="1" rIns="91425" wrap="square" tIns="45700">
            <a:noAutofit/>
          </a:bodyPr>
          <a:lstStyle/>
          <a:p>
            <a:pPr indent="0" lvl="0" marL="12700" rtl="0" algn="l">
              <a:lnSpc>
                <a:spcPct val="110000"/>
              </a:lnSpc>
              <a:spcBef>
                <a:spcPts val="1100"/>
              </a:spcBef>
              <a:spcAft>
                <a:spcPts val="0"/>
              </a:spcAft>
              <a:buSzPts val="1875"/>
              <a:buNone/>
            </a:pPr>
            <a:r>
              <a:rPr b="1" lang="en-GB" sz="2300">
                <a:solidFill>
                  <a:schemeClr val="dk1"/>
                </a:solidFill>
              </a:rPr>
              <a:t>Personal Data</a:t>
            </a:r>
            <a:endParaRPr sz="26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privacy and compliance </a:t>
            </a:r>
            <a:br>
              <a:rPr lang="en-GB" sz="2400">
                <a:solidFill>
                  <a:schemeClr val="dk1"/>
                </a:solidFill>
              </a:rPr>
            </a:br>
            <a:r>
              <a:rPr lang="en-GB" sz="2400">
                <a:solidFill>
                  <a:schemeClr val="dk1"/>
                </a:solidFill>
              </a:rPr>
              <a:t>with regulations (GDPR). </a:t>
            </a:r>
            <a:endParaRPr sz="2150"/>
          </a:p>
          <a:p>
            <a:pPr indent="-342900" lvl="0" marL="457200" rtl="0" algn="l">
              <a:lnSpc>
                <a:spcPct val="100000"/>
              </a:lnSpc>
              <a:spcBef>
                <a:spcPts val="0"/>
              </a:spcBef>
              <a:spcAft>
                <a:spcPts val="0"/>
              </a:spcAft>
              <a:buSzPts val="1875"/>
              <a:buNone/>
            </a:pPr>
            <a:r>
              <a:t/>
            </a:r>
            <a:endParaRPr sz="2400">
              <a:solidFill>
                <a:schemeClr val="dk1"/>
              </a:solidFill>
            </a:endParaRPr>
          </a:p>
          <a:p>
            <a:pPr indent="0" lvl="0" marL="0" rtl="0" algn="l">
              <a:lnSpc>
                <a:spcPct val="100000"/>
              </a:lnSpc>
              <a:spcBef>
                <a:spcPts val="0"/>
              </a:spcBef>
              <a:spcAft>
                <a:spcPts val="0"/>
              </a:spcAft>
              <a:buSzPts val="1875"/>
              <a:buNone/>
            </a:pPr>
            <a:r>
              <a:rPr b="1" lang="en-GB" sz="2400">
                <a:solidFill>
                  <a:schemeClr val="dk1"/>
                </a:solidFill>
              </a:rPr>
              <a:t>Scientific Data</a:t>
            </a:r>
            <a:endParaRPr sz="27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Support research integrity and reliability of findings.</a:t>
            </a:r>
            <a:endParaRPr sz="2150"/>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protection against </a:t>
            </a:r>
            <a:br>
              <a:rPr lang="en-GB" sz="2400">
                <a:solidFill>
                  <a:schemeClr val="dk1"/>
                </a:solidFill>
              </a:rPr>
            </a:br>
            <a:r>
              <a:rPr lang="en-GB" sz="2400">
                <a:solidFill>
                  <a:schemeClr val="dk1"/>
                </a:solidFill>
              </a:rPr>
              <a:t>accidental loss, unauthorized handling, and corruption. </a:t>
            </a:r>
            <a:endParaRPr sz="2150"/>
          </a:p>
        </p:txBody>
      </p:sp>
      <p:sp>
        <p:nvSpPr>
          <p:cNvPr id="513" name="Google Shape;513;g3ce8f3ac39b_0_28"/>
          <p:cNvSpPr/>
          <p:nvPr/>
        </p:nvSpPr>
        <p:spPr>
          <a:xfrm>
            <a:off x="838200" y="3259817"/>
            <a:ext cx="4992900" cy="7143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descr="Drawing compass with solid fill" id="514" name="Google Shape;514;g3ce8f3ac39b_0_28"/>
          <p:cNvPicPr preferRelativeResize="0"/>
          <p:nvPr/>
        </p:nvPicPr>
        <p:blipFill rotWithShape="1">
          <a:blip r:embed="rId3">
            <a:alphaModFix/>
          </a:blip>
          <a:srcRect b="0" l="0" r="0" t="0"/>
          <a:stretch/>
        </p:blipFill>
        <p:spPr>
          <a:xfrm>
            <a:off x="9887451" y="465801"/>
            <a:ext cx="987325" cy="987325"/>
          </a:xfrm>
          <a:prstGeom prst="rect">
            <a:avLst/>
          </a:prstGeom>
          <a:noFill/>
          <a:ln>
            <a:noFill/>
          </a:ln>
        </p:spPr>
      </p:pic>
      <p:sp>
        <p:nvSpPr>
          <p:cNvPr id="515" name="Google Shape;515;g3ce8f3ac39b_0_28"/>
          <p:cNvSpPr txBox="1"/>
          <p:nvPr>
            <p:ph type="title"/>
          </p:nvPr>
        </p:nvSpPr>
        <p:spPr>
          <a:xfrm>
            <a:off x="1418772" y="490950"/>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Scope: which data are we protecting?</a:t>
            </a:r>
            <a:endParaRPr/>
          </a:p>
        </p:txBody>
      </p:sp>
      <p:sp>
        <p:nvSpPr>
          <p:cNvPr id="516" name="Google Shape;516;g3ce8f3ac39b_0_28"/>
          <p:cNvSpPr/>
          <p:nvPr>
            <p:ph idx="2" type="body"/>
          </p:nvPr>
        </p:nvSpPr>
        <p:spPr>
          <a:xfrm>
            <a:off x="7492976" y="1869675"/>
            <a:ext cx="4293300" cy="1507500"/>
          </a:xfrm>
          <a:prstGeom prst="foldedCorner">
            <a:avLst>
              <a:gd fmla="val 16667" name="adj"/>
            </a:avLst>
          </a:prstGeom>
          <a:solidFill>
            <a:srgbClr val="ECF0F3"/>
          </a:solidFill>
          <a:ln>
            <a:noFill/>
          </a:ln>
          <a:effectLst>
            <a:outerShdw blurRad="50800" rotWithShape="0" algn="tr" dir="8100000" dist="38100">
              <a:srgbClr val="000000">
                <a:alpha val="40000"/>
              </a:srgbClr>
            </a:outerShdw>
          </a:effectLst>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900"/>
              <a:buNone/>
            </a:pPr>
            <a:r>
              <a:t/>
            </a:r>
            <a:endParaRPr b="1" sz="2000">
              <a:solidFill>
                <a:schemeClr val="dk1"/>
              </a:solidFill>
            </a:endParaRPr>
          </a:p>
          <a:p>
            <a:pPr indent="-387350" lvl="0" marL="630000" rtl="0" algn="l">
              <a:lnSpc>
                <a:spcPct val="120000"/>
              </a:lnSpc>
              <a:spcBef>
                <a:spcPts val="0"/>
              </a:spcBef>
              <a:spcAft>
                <a:spcPts val="0"/>
              </a:spcAft>
              <a:buClr>
                <a:srgbClr val="3D7780"/>
              </a:buClr>
              <a:buSzPts val="1900"/>
              <a:buFont typeface="Noto Sans Symbols"/>
              <a:buChar char="✔"/>
            </a:pPr>
            <a:r>
              <a:rPr b="1" lang="en-GB" sz="2100">
                <a:solidFill>
                  <a:schemeClr val="dk1"/>
                </a:solidFill>
              </a:rPr>
              <a:t>GDPR Compliance</a:t>
            </a:r>
            <a:endParaRPr/>
          </a:p>
          <a:p>
            <a:pPr indent="-387350" lvl="0" marL="630000" rtl="0" algn="l">
              <a:lnSpc>
                <a:spcPct val="120000"/>
              </a:lnSpc>
              <a:spcBef>
                <a:spcPts val="0"/>
              </a:spcBef>
              <a:spcAft>
                <a:spcPts val="0"/>
              </a:spcAft>
              <a:buClr>
                <a:srgbClr val="3D7780"/>
              </a:buClr>
              <a:buSzPts val="1900"/>
              <a:buFont typeface="Noto Sans Symbols"/>
              <a:buChar char="✔"/>
            </a:pPr>
            <a:r>
              <a:rPr b="1" lang="en-GB" sz="2100">
                <a:solidFill>
                  <a:schemeClr val="dk1"/>
                </a:solidFill>
              </a:rPr>
              <a:t>EPOS Privacy policy</a:t>
            </a:r>
            <a:endParaRPr/>
          </a:p>
        </p:txBody>
      </p:sp>
      <p:sp>
        <p:nvSpPr>
          <p:cNvPr id="517" name="Google Shape;517;g3ce8f3ac39b_0_28"/>
          <p:cNvSpPr/>
          <p:nvPr/>
        </p:nvSpPr>
        <p:spPr>
          <a:xfrm>
            <a:off x="5491716" y="1957243"/>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18" name="Google Shape;518;g3ce8f3ac39b_0_28"/>
          <p:cNvSpPr/>
          <p:nvPr/>
        </p:nvSpPr>
        <p:spPr>
          <a:xfrm>
            <a:off x="5762476" y="1962303"/>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19" name="Google Shape;519;g3ce8f3ac39b_0_28"/>
          <p:cNvSpPr/>
          <p:nvPr/>
        </p:nvSpPr>
        <p:spPr>
          <a:xfrm>
            <a:off x="6049675" y="1957243"/>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20" name="Google Shape;520;g3ce8f3ac39b_0_28"/>
          <p:cNvSpPr/>
          <p:nvPr/>
        </p:nvSpPr>
        <p:spPr>
          <a:xfrm>
            <a:off x="6319088" y="1952183"/>
            <a:ext cx="930000" cy="1103400"/>
          </a:xfrm>
          <a:prstGeom prst="chevron">
            <a:avLst>
              <a:gd fmla="val 24828"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21" name="Google Shape;521;g3ce8f3ac39b_0_28"/>
          <p:cNvSpPr txBox="1"/>
          <p:nvPr>
            <p:ph type="title"/>
          </p:nvPr>
        </p:nvSpPr>
        <p:spPr>
          <a:xfrm>
            <a:off x="1421859" y="965317"/>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A16368"/>
                </a:solidFill>
              </a:rPr>
              <a:t>…and how?</a:t>
            </a:r>
            <a:endParaRPr>
              <a:solidFill>
                <a:srgbClr val="A16368"/>
              </a:solidFill>
            </a:endParaRPr>
          </a:p>
        </p:txBody>
      </p:sp>
      <p:sp>
        <p:nvSpPr>
          <p:cNvPr id="522" name="Google Shape;522;g3ce8f3ac39b_0_28"/>
          <p:cNvSpPr/>
          <p:nvPr/>
        </p:nvSpPr>
        <p:spPr>
          <a:xfrm>
            <a:off x="5499229" y="4065622"/>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23" name="Google Shape;523;g3ce8f3ac39b_0_28"/>
          <p:cNvSpPr/>
          <p:nvPr/>
        </p:nvSpPr>
        <p:spPr>
          <a:xfrm>
            <a:off x="5769989" y="4070682"/>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24" name="Google Shape;524;g3ce8f3ac39b_0_28"/>
          <p:cNvSpPr/>
          <p:nvPr/>
        </p:nvSpPr>
        <p:spPr>
          <a:xfrm>
            <a:off x="6057187" y="4065622"/>
            <a:ext cx="373200" cy="1115700"/>
          </a:xfrm>
          <a:prstGeom prst="chevron">
            <a:avLst>
              <a:gd fmla="val 50000"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25" name="Google Shape;525;g3ce8f3ac39b_0_28"/>
          <p:cNvSpPr/>
          <p:nvPr/>
        </p:nvSpPr>
        <p:spPr>
          <a:xfrm>
            <a:off x="6326601" y="4060562"/>
            <a:ext cx="930000" cy="1103400"/>
          </a:xfrm>
          <a:prstGeom prst="chevron">
            <a:avLst>
              <a:gd fmla="val 24828"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26" name="Google Shape;526;g3ce8f3ac39b_0_28"/>
          <p:cNvSpPr/>
          <p:nvPr/>
        </p:nvSpPr>
        <p:spPr>
          <a:xfrm>
            <a:off x="7492975" y="3480903"/>
            <a:ext cx="4293300" cy="2242500"/>
          </a:xfrm>
          <a:prstGeom prst="foldedCorner">
            <a:avLst>
              <a:gd fmla="val 16667" name="adj"/>
            </a:avLst>
          </a:prstGeom>
          <a:solidFill>
            <a:srgbClr val="FEFAEE"/>
          </a:solidFill>
          <a:ln>
            <a:noFill/>
          </a:ln>
          <a:effectLst>
            <a:outerShdw blurRad="50800" rotWithShape="0" algn="tr" dir="8100000" dist="38100">
              <a:srgbClr val="000000">
                <a:alpha val="40000"/>
              </a:srgbClr>
            </a:outerShdw>
          </a:effectLst>
        </p:spPr>
        <p:txBody>
          <a:bodyPr anchorCtr="0" anchor="t" bIns="45700" lIns="91425" spcFirstLastPara="1" rIns="91425" wrap="square" tIns="45700">
            <a:noAutofit/>
          </a:bodyPr>
          <a:lstStyle/>
          <a:p>
            <a:pPr indent="-387350" lvl="0" marL="630000" marR="0" rtl="0" algn="l">
              <a:lnSpc>
                <a:spcPct val="130000"/>
              </a:lnSpc>
              <a:spcBef>
                <a:spcPts val="0"/>
              </a:spcBef>
              <a:spcAft>
                <a:spcPts val="0"/>
              </a:spcAft>
              <a:buClr>
                <a:srgbClr val="3D7780"/>
              </a:buClr>
              <a:buSzPts val="1900"/>
              <a:buFont typeface="Noto Sans Symbols"/>
              <a:buChar char="✔"/>
            </a:pPr>
            <a:r>
              <a:rPr b="1" i="0" lang="en-GB" sz="2100" u="none" cap="none" strike="noStrike">
                <a:solidFill>
                  <a:schemeClr val="dk1"/>
                </a:solidFill>
                <a:latin typeface="Calibri"/>
                <a:ea typeface="Calibri"/>
                <a:cs typeface="Calibri"/>
                <a:sym typeface="Calibri"/>
              </a:rPr>
              <a:t>Data Integrity measures</a:t>
            </a:r>
            <a:endParaRPr b="0" i="0" sz="1900" u="none" cap="none" strike="noStrike">
              <a:solidFill>
                <a:srgbClr val="000000"/>
              </a:solidFill>
              <a:latin typeface="Arial"/>
              <a:ea typeface="Arial"/>
              <a:cs typeface="Arial"/>
              <a:sym typeface="Arial"/>
            </a:endParaRPr>
          </a:p>
          <a:p>
            <a:pPr indent="-387350" lvl="0" marL="630000" marR="0" rtl="0" algn="l">
              <a:lnSpc>
                <a:spcPct val="130000"/>
              </a:lnSpc>
              <a:spcBef>
                <a:spcPts val="0"/>
              </a:spcBef>
              <a:spcAft>
                <a:spcPts val="0"/>
              </a:spcAft>
              <a:buClr>
                <a:srgbClr val="3D7780"/>
              </a:buClr>
              <a:buSzPts val="1900"/>
              <a:buFont typeface="Noto Sans Symbols"/>
              <a:buChar char="✔"/>
            </a:pPr>
            <a:r>
              <a:rPr b="1" i="0" lang="en-GB" sz="2100" u="none" cap="none" strike="noStrike">
                <a:solidFill>
                  <a:schemeClr val="dk1"/>
                </a:solidFill>
                <a:latin typeface="Calibri"/>
                <a:ea typeface="Calibri"/>
                <a:cs typeface="Calibri"/>
                <a:sym typeface="Calibri"/>
              </a:rPr>
              <a:t>Data loss mitigation &amp; </a:t>
            </a:r>
            <a:br>
              <a:rPr b="1" i="0" lang="en-GB" sz="2100" u="none" cap="none" strike="noStrike">
                <a:solidFill>
                  <a:schemeClr val="dk1"/>
                </a:solidFill>
                <a:latin typeface="Calibri"/>
                <a:ea typeface="Calibri"/>
                <a:cs typeface="Calibri"/>
                <a:sym typeface="Calibri"/>
              </a:rPr>
            </a:br>
            <a:r>
              <a:rPr b="1" i="0" lang="en-GB" sz="2100" u="none" cap="none" strike="noStrike">
                <a:solidFill>
                  <a:schemeClr val="dk1"/>
                </a:solidFill>
                <a:latin typeface="Calibri"/>
                <a:ea typeface="Calibri"/>
                <a:cs typeface="Calibri"/>
                <a:sym typeface="Calibri"/>
              </a:rPr>
              <a:t>recovery measures</a:t>
            </a:r>
            <a:endParaRPr b="0" i="0" sz="1900" u="none" cap="none" strike="noStrike">
              <a:solidFill>
                <a:srgbClr val="000000"/>
              </a:solidFill>
              <a:latin typeface="Arial"/>
              <a:ea typeface="Arial"/>
              <a:cs typeface="Arial"/>
              <a:sym typeface="Arial"/>
            </a:endParaRPr>
          </a:p>
          <a:p>
            <a:pPr indent="-387350" lvl="0" marL="630000" marR="0" rtl="0" algn="l">
              <a:lnSpc>
                <a:spcPct val="130000"/>
              </a:lnSpc>
              <a:spcBef>
                <a:spcPts val="0"/>
              </a:spcBef>
              <a:spcAft>
                <a:spcPts val="0"/>
              </a:spcAft>
              <a:buClr>
                <a:srgbClr val="3D7780"/>
              </a:buClr>
              <a:buSzPts val="1900"/>
              <a:buFont typeface="Noto Sans Symbols"/>
              <a:buChar char="✔"/>
            </a:pPr>
            <a:r>
              <a:rPr b="1" i="0" lang="en-GB" sz="2100" u="none" cap="none" strike="noStrike">
                <a:solidFill>
                  <a:schemeClr val="dk1"/>
                </a:solidFill>
                <a:latin typeface="Calibri"/>
                <a:ea typeface="Calibri"/>
                <a:cs typeface="Calibri"/>
                <a:sym typeface="Calibri"/>
              </a:rPr>
              <a:t>Prevention of accidental losses</a:t>
            </a:r>
            <a:endParaRPr b="0" i="0" sz="1900" u="none" cap="none" strike="noStrike">
              <a:solidFill>
                <a:srgbClr val="000000"/>
              </a:solidFill>
              <a:latin typeface="Arial"/>
              <a:ea typeface="Arial"/>
              <a:cs typeface="Arial"/>
              <a:sym typeface="Arial"/>
            </a:endParaRPr>
          </a:p>
          <a:p>
            <a:pPr indent="-387350" lvl="0" marL="630000" marR="0" rtl="0" algn="l">
              <a:lnSpc>
                <a:spcPct val="130000"/>
              </a:lnSpc>
              <a:spcBef>
                <a:spcPts val="0"/>
              </a:spcBef>
              <a:spcAft>
                <a:spcPts val="0"/>
              </a:spcAft>
              <a:buClr>
                <a:srgbClr val="3D7780"/>
              </a:buClr>
              <a:buSzPts val="1900"/>
              <a:buFont typeface="Noto Sans Symbols"/>
              <a:buChar char="✔"/>
            </a:pPr>
            <a:r>
              <a:rPr b="1" i="0" lang="en-GB" sz="2100" u="none" cap="none" strike="noStrike">
                <a:solidFill>
                  <a:schemeClr val="dk1"/>
                </a:solidFill>
                <a:latin typeface="Calibri"/>
                <a:ea typeface="Calibri"/>
                <a:cs typeface="Calibri"/>
                <a:sym typeface="Calibri"/>
              </a:rPr>
              <a:t>Access control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3cf3062a0e6_1_85"/>
          <p:cNvSpPr/>
          <p:nvPr/>
        </p:nvSpPr>
        <p:spPr>
          <a:xfrm rot="10800000">
            <a:off x="-100" y="1469326"/>
            <a:ext cx="11991000" cy="4254000"/>
          </a:xfrm>
          <a:prstGeom prst="corner">
            <a:avLst>
              <a:gd fmla="val 36611" name="adj1"/>
              <a:gd fmla="val 149183" name="adj2"/>
            </a:avLst>
          </a:prstGeom>
          <a:solidFill>
            <a:srgbClr val="ECF0F3"/>
          </a:solidFill>
          <a:ln>
            <a:noFill/>
          </a:ln>
          <a:effectLst>
            <a:outerShdw blurRad="50800" rotWithShape="0" algn="tr" dir="81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2100"/>
              <a:buFont typeface="Arial"/>
              <a:buNone/>
            </a:pPr>
            <a:r>
              <a:t/>
            </a:r>
            <a:endParaRPr b="1" i="0" sz="2100" u="none" cap="none" strike="noStrike">
              <a:solidFill>
                <a:schemeClr val="dk1"/>
              </a:solidFill>
              <a:latin typeface="Calibri"/>
              <a:ea typeface="Calibri"/>
              <a:cs typeface="Calibri"/>
              <a:sym typeface="Calibri"/>
            </a:endParaRPr>
          </a:p>
        </p:txBody>
      </p:sp>
      <p:sp>
        <p:nvSpPr>
          <p:cNvPr id="532" name="Google Shape;532;g3cf3062a0e6_1_85"/>
          <p:cNvSpPr txBox="1"/>
          <p:nvPr>
            <p:ph idx="2" type="body"/>
          </p:nvPr>
        </p:nvSpPr>
        <p:spPr>
          <a:xfrm>
            <a:off x="6461275" y="1694600"/>
            <a:ext cx="5167500" cy="4028700"/>
          </a:xfrm>
          <a:prstGeom prst="rect">
            <a:avLst/>
          </a:prstGeom>
          <a:noFill/>
          <a:ln>
            <a:noFill/>
          </a:ln>
        </p:spPr>
        <p:txBody>
          <a:bodyPr anchorCtr="0" anchor="t" bIns="45700" lIns="91425" spcFirstLastPara="1" rIns="91425" wrap="square" tIns="45700">
            <a:normAutofit lnSpcReduction="20000"/>
          </a:bodyPr>
          <a:lstStyle/>
          <a:p>
            <a:pPr indent="0" lvl="0" marL="190500" rtl="0" algn="l">
              <a:lnSpc>
                <a:spcPct val="90000"/>
              </a:lnSpc>
              <a:spcBef>
                <a:spcPts val="1100"/>
              </a:spcBef>
              <a:spcAft>
                <a:spcPts val="0"/>
              </a:spcAft>
              <a:buSzPts val="2200"/>
              <a:buNone/>
            </a:pPr>
            <a:r>
              <a:rPr b="1" lang="en-GB" sz="2700">
                <a:solidFill>
                  <a:schemeClr val="dk1"/>
                </a:solidFill>
                <a:highlight>
                  <a:srgbClr val="FDDB1B"/>
                </a:highlight>
              </a:rPr>
              <a:t>Uphold GDPR principles </a:t>
            </a:r>
            <a:r>
              <a:rPr b="1" lang="en-GB" sz="2700">
                <a:solidFill>
                  <a:srgbClr val="3D7780"/>
                </a:solidFill>
                <a:highlight>
                  <a:srgbClr val="FDDB1B"/>
                </a:highlight>
              </a:rPr>
              <a:t>throughout the data lifecycle</a:t>
            </a:r>
            <a:endParaRPr/>
          </a:p>
          <a:p>
            <a:pPr indent="-444500" lvl="1" marL="1219200" rtl="0" algn="l">
              <a:lnSpc>
                <a:spcPct val="100000"/>
              </a:lnSpc>
              <a:spcBef>
                <a:spcPts val="1000"/>
              </a:spcBef>
              <a:spcAft>
                <a:spcPts val="0"/>
              </a:spcAft>
              <a:buClr>
                <a:srgbClr val="477D8F"/>
              </a:buClr>
              <a:buSzPts val="2200"/>
              <a:buFont typeface="Noto Sans Symbols"/>
              <a:buChar char="✔"/>
            </a:pPr>
            <a:r>
              <a:rPr lang="en-GB" sz="2300">
                <a:solidFill>
                  <a:schemeClr val="dk1"/>
                </a:solidFill>
              </a:rPr>
              <a:t>Data Minimization </a:t>
            </a:r>
            <a:endParaRPr/>
          </a:p>
          <a:p>
            <a:pPr indent="-444500" lvl="1" marL="1219200" rtl="0" algn="l">
              <a:lnSpc>
                <a:spcPct val="100000"/>
              </a:lnSpc>
              <a:spcBef>
                <a:spcPts val="500"/>
              </a:spcBef>
              <a:spcAft>
                <a:spcPts val="0"/>
              </a:spcAft>
              <a:buClr>
                <a:srgbClr val="477D8F"/>
              </a:buClr>
              <a:buSzPts val="2200"/>
              <a:buFont typeface="Noto Sans Symbols"/>
              <a:buChar char="✔"/>
            </a:pPr>
            <a:r>
              <a:rPr lang="en-GB" sz="2300">
                <a:solidFill>
                  <a:schemeClr val="dk1"/>
                </a:solidFill>
              </a:rPr>
              <a:t>Transparency </a:t>
            </a:r>
            <a:endParaRPr/>
          </a:p>
          <a:p>
            <a:pPr indent="-444500" lvl="1" marL="1219200" rtl="0" algn="l">
              <a:lnSpc>
                <a:spcPct val="100000"/>
              </a:lnSpc>
              <a:spcBef>
                <a:spcPts val="500"/>
              </a:spcBef>
              <a:spcAft>
                <a:spcPts val="0"/>
              </a:spcAft>
              <a:buClr>
                <a:srgbClr val="477D8F"/>
              </a:buClr>
              <a:buSzPts val="2200"/>
              <a:buFont typeface="Noto Sans Symbols"/>
              <a:buChar char="✔"/>
            </a:pPr>
            <a:r>
              <a:rPr lang="en-GB" sz="2300">
                <a:solidFill>
                  <a:schemeClr val="dk1"/>
                </a:solidFill>
              </a:rPr>
              <a:t>Security</a:t>
            </a:r>
            <a:endParaRPr/>
          </a:p>
          <a:p>
            <a:pPr indent="-444500" lvl="1" marL="1219200" rtl="0" algn="l">
              <a:lnSpc>
                <a:spcPct val="100000"/>
              </a:lnSpc>
              <a:spcBef>
                <a:spcPts val="500"/>
              </a:spcBef>
              <a:spcAft>
                <a:spcPts val="0"/>
              </a:spcAft>
              <a:buClr>
                <a:srgbClr val="477D8F"/>
              </a:buClr>
              <a:buSzPts val="2200"/>
              <a:buFont typeface="Noto Sans Symbols"/>
              <a:buChar char="✔"/>
            </a:pPr>
            <a:r>
              <a:rPr lang="en-GB" sz="2300">
                <a:solidFill>
                  <a:schemeClr val="dk1"/>
                </a:solidFill>
              </a:rPr>
              <a:t>Purpose Limitation</a:t>
            </a:r>
            <a:endParaRPr/>
          </a:p>
          <a:p>
            <a:pPr indent="-444500" lvl="1" marL="1219200" rtl="0" algn="l">
              <a:lnSpc>
                <a:spcPct val="100000"/>
              </a:lnSpc>
              <a:spcBef>
                <a:spcPts val="500"/>
              </a:spcBef>
              <a:spcAft>
                <a:spcPts val="0"/>
              </a:spcAft>
              <a:buClr>
                <a:srgbClr val="477D8F"/>
              </a:buClr>
              <a:buSzPts val="2200"/>
              <a:buFont typeface="Noto Sans Symbols"/>
              <a:buChar char="✔"/>
            </a:pPr>
            <a:r>
              <a:rPr lang="en-GB" sz="2300">
                <a:solidFill>
                  <a:schemeClr val="dk1"/>
                </a:solidFill>
              </a:rPr>
              <a:t>Appropriate Retention Periods </a:t>
            </a:r>
            <a:endParaRPr sz="2300">
              <a:solidFill>
                <a:schemeClr val="dk1"/>
              </a:solidFill>
            </a:endParaRPr>
          </a:p>
          <a:p>
            <a:pPr indent="0" lvl="0" marL="190500" rtl="0" algn="l">
              <a:lnSpc>
                <a:spcPct val="90000"/>
              </a:lnSpc>
              <a:spcBef>
                <a:spcPts val="1100"/>
              </a:spcBef>
              <a:spcAft>
                <a:spcPts val="0"/>
              </a:spcAft>
              <a:buSzPts val="2200"/>
              <a:buNone/>
            </a:pPr>
            <a:r>
              <a:rPr b="1" lang="en-GB" sz="2700">
                <a:solidFill>
                  <a:schemeClr val="dk1"/>
                </a:solidFill>
              </a:rPr>
              <a:t>Uphold Data Subject rights:</a:t>
            </a:r>
            <a:endParaRPr/>
          </a:p>
          <a:p>
            <a:pPr indent="-444500" lvl="1" marL="1219200" rtl="0" algn="l">
              <a:lnSpc>
                <a:spcPct val="100000"/>
              </a:lnSpc>
              <a:spcBef>
                <a:spcPts val="1000"/>
              </a:spcBef>
              <a:spcAft>
                <a:spcPts val="0"/>
              </a:spcAft>
              <a:buClr>
                <a:srgbClr val="477D8F"/>
              </a:buClr>
              <a:buSzPts val="2200"/>
              <a:buFont typeface="Noto Sans Symbols"/>
              <a:buChar char="✔"/>
            </a:pPr>
            <a:r>
              <a:rPr lang="en-GB" sz="2100">
                <a:solidFill>
                  <a:schemeClr val="dk1"/>
                </a:solidFill>
              </a:rPr>
              <a:t>Access</a:t>
            </a:r>
            <a:endParaRPr/>
          </a:p>
          <a:p>
            <a:pPr indent="-444500" lvl="1" marL="1219200" rtl="0" algn="l">
              <a:lnSpc>
                <a:spcPct val="100000"/>
              </a:lnSpc>
              <a:spcBef>
                <a:spcPts val="500"/>
              </a:spcBef>
              <a:spcAft>
                <a:spcPts val="0"/>
              </a:spcAft>
              <a:buClr>
                <a:srgbClr val="477D8F"/>
              </a:buClr>
              <a:buSzPts val="2200"/>
              <a:buFont typeface="Noto Sans Symbols"/>
              <a:buChar char="✔"/>
            </a:pPr>
            <a:r>
              <a:rPr lang="en-GB" sz="2100">
                <a:solidFill>
                  <a:schemeClr val="dk1"/>
                </a:solidFill>
              </a:rPr>
              <a:t>Rectification</a:t>
            </a:r>
            <a:endParaRPr sz="2100">
              <a:solidFill>
                <a:schemeClr val="dk1"/>
              </a:solidFill>
            </a:endParaRPr>
          </a:p>
          <a:p>
            <a:pPr indent="-444500" lvl="1" marL="1219200" rtl="0" algn="l">
              <a:lnSpc>
                <a:spcPct val="100000"/>
              </a:lnSpc>
              <a:spcBef>
                <a:spcPts val="500"/>
              </a:spcBef>
              <a:spcAft>
                <a:spcPts val="0"/>
              </a:spcAft>
              <a:buClr>
                <a:srgbClr val="477D8F"/>
              </a:buClr>
              <a:buSzPts val="2200"/>
              <a:buFont typeface="Noto Sans Symbols"/>
              <a:buChar char="✔"/>
            </a:pPr>
            <a:r>
              <a:rPr lang="en-GB" sz="2100">
                <a:solidFill>
                  <a:schemeClr val="dk1"/>
                </a:solidFill>
              </a:rPr>
              <a:t>Erasure</a:t>
            </a:r>
            <a:endParaRPr/>
          </a:p>
        </p:txBody>
      </p:sp>
      <p:sp>
        <p:nvSpPr>
          <p:cNvPr id="533" name="Google Shape;533;g3cf3062a0e6_1_85"/>
          <p:cNvSpPr/>
          <p:nvPr/>
        </p:nvSpPr>
        <p:spPr>
          <a:xfrm>
            <a:off x="838200" y="3259817"/>
            <a:ext cx="4992800" cy="7144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descr="Man with solid fill" id="534" name="Google Shape;534;g3cf3062a0e6_1_85"/>
          <p:cNvPicPr preferRelativeResize="0"/>
          <p:nvPr/>
        </p:nvPicPr>
        <p:blipFill rotWithShape="1">
          <a:blip r:embed="rId3">
            <a:alphaModFix/>
          </a:blip>
          <a:srcRect b="59889" l="1" r="-3077" t="-3076"/>
          <a:stretch/>
        </p:blipFill>
        <p:spPr>
          <a:xfrm>
            <a:off x="8357276" y="398851"/>
            <a:ext cx="1712550" cy="717518"/>
          </a:xfrm>
          <a:prstGeom prst="rect">
            <a:avLst/>
          </a:prstGeom>
          <a:noFill/>
          <a:ln>
            <a:noFill/>
          </a:ln>
        </p:spPr>
      </p:pic>
      <p:pic>
        <p:nvPicPr>
          <p:cNvPr descr="Shield with solid fill" id="535" name="Google Shape;535;g3cf3062a0e6_1_85"/>
          <p:cNvPicPr preferRelativeResize="0"/>
          <p:nvPr/>
        </p:nvPicPr>
        <p:blipFill rotWithShape="1">
          <a:blip r:embed="rId4">
            <a:alphaModFix/>
          </a:blip>
          <a:srcRect b="0" l="0" r="0" t="0"/>
          <a:stretch/>
        </p:blipFill>
        <p:spPr>
          <a:xfrm>
            <a:off x="9074749" y="666371"/>
            <a:ext cx="783251" cy="783251"/>
          </a:xfrm>
          <a:prstGeom prst="rect">
            <a:avLst/>
          </a:prstGeom>
          <a:noFill/>
          <a:ln>
            <a:noFill/>
          </a:ln>
        </p:spPr>
      </p:pic>
      <p:pic>
        <p:nvPicPr>
          <p:cNvPr descr="Shield Tick with solid fill" id="536" name="Google Shape;536;g3cf3062a0e6_1_85"/>
          <p:cNvPicPr preferRelativeResize="0"/>
          <p:nvPr/>
        </p:nvPicPr>
        <p:blipFill rotWithShape="1">
          <a:blip r:embed="rId5">
            <a:alphaModFix/>
          </a:blip>
          <a:srcRect b="0" l="0" r="0" t="0"/>
          <a:stretch/>
        </p:blipFill>
        <p:spPr>
          <a:xfrm>
            <a:off x="9109650" y="701276"/>
            <a:ext cx="713425" cy="713425"/>
          </a:xfrm>
          <a:prstGeom prst="rect">
            <a:avLst/>
          </a:prstGeom>
          <a:noFill/>
          <a:ln>
            <a:noFill/>
          </a:ln>
        </p:spPr>
      </p:pic>
      <p:sp>
        <p:nvSpPr>
          <p:cNvPr id="537" name="Google Shape;537;g3cf3062a0e6_1_85"/>
          <p:cNvSpPr txBox="1"/>
          <p:nvPr>
            <p:ph idx="1" type="body"/>
          </p:nvPr>
        </p:nvSpPr>
        <p:spPr>
          <a:xfrm>
            <a:off x="838200" y="1485325"/>
            <a:ext cx="5257800" cy="4238100"/>
          </a:xfrm>
          <a:prstGeom prst="rect">
            <a:avLst/>
          </a:prstGeom>
          <a:noFill/>
          <a:ln>
            <a:noFill/>
          </a:ln>
        </p:spPr>
        <p:txBody>
          <a:bodyPr anchorCtr="0" anchor="t" bIns="45700" lIns="91425" spcFirstLastPara="1" rIns="91425" wrap="square" tIns="45700">
            <a:noAutofit/>
          </a:bodyPr>
          <a:lstStyle/>
          <a:p>
            <a:pPr indent="0" lvl="0" marL="12700" rtl="0" algn="l">
              <a:lnSpc>
                <a:spcPct val="110000"/>
              </a:lnSpc>
              <a:spcBef>
                <a:spcPts val="1100"/>
              </a:spcBef>
              <a:spcAft>
                <a:spcPts val="0"/>
              </a:spcAft>
              <a:buSzPts val="1875"/>
              <a:buNone/>
            </a:pPr>
            <a:r>
              <a:rPr b="1" lang="en-GB" sz="2300">
                <a:solidFill>
                  <a:schemeClr val="dk1"/>
                </a:solidFill>
              </a:rPr>
              <a:t>Personal Data</a:t>
            </a:r>
            <a:endParaRPr sz="26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privacy and compliance </a:t>
            </a:r>
            <a:br>
              <a:rPr lang="en-GB" sz="2400">
                <a:solidFill>
                  <a:schemeClr val="dk1"/>
                </a:solidFill>
              </a:rPr>
            </a:br>
            <a:r>
              <a:rPr lang="en-GB" sz="2400">
                <a:solidFill>
                  <a:schemeClr val="dk1"/>
                </a:solidFill>
              </a:rPr>
              <a:t>with regulations (GDPR). </a:t>
            </a:r>
            <a:endParaRPr sz="2150"/>
          </a:p>
          <a:p>
            <a:pPr indent="-342900" lvl="0" marL="457200" rtl="0" algn="l">
              <a:lnSpc>
                <a:spcPct val="100000"/>
              </a:lnSpc>
              <a:spcBef>
                <a:spcPts val="0"/>
              </a:spcBef>
              <a:spcAft>
                <a:spcPts val="0"/>
              </a:spcAft>
              <a:buSzPts val="1875"/>
              <a:buNone/>
            </a:pPr>
            <a:r>
              <a:t/>
            </a:r>
            <a:endParaRPr sz="2400">
              <a:solidFill>
                <a:schemeClr val="dk1"/>
              </a:solidFill>
            </a:endParaRPr>
          </a:p>
          <a:p>
            <a:pPr indent="0" lvl="0" marL="0" rtl="0" algn="l">
              <a:lnSpc>
                <a:spcPct val="100000"/>
              </a:lnSpc>
              <a:spcBef>
                <a:spcPts val="0"/>
              </a:spcBef>
              <a:spcAft>
                <a:spcPts val="0"/>
              </a:spcAft>
              <a:buSzPts val="1875"/>
              <a:buNone/>
            </a:pPr>
            <a:r>
              <a:rPr b="1" lang="en-GB" sz="2400">
                <a:solidFill>
                  <a:schemeClr val="dk1"/>
                </a:solidFill>
              </a:rPr>
              <a:t>Scientific Data</a:t>
            </a:r>
            <a:endParaRPr sz="27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Support research integrity and reliability of findings.</a:t>
            </a:r>
            <a:endParaRPr sz="2150"/>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protection against </a:t>
            </a:r>
            <a:br>
              <a:rPr lang="en-GB" sz="2400">
                <a:solidFill>
                  <a:schemeClr val="dk1"/>
                </a:solidFill>
              </a:rPr>
            </a:br>
            <a:r>
              <a:rPr lang="en-GB" sz="2400">
                <a:solidFill>
                  <a:schemeClr val="dk1"/>
                </a:solidFill>
              </a:rPr>
              <a:t>accidental loss, unauthorized handling, and corruption. </a:t>
            </a:r>
            <a:endParaRPr sz="2150"/>
          </a:p>
        </p:txBody>
      </p:sp>
      <p:sp>
        <p:nvSpPr>
          <p:cNvPr id="538" name="Google Shape;538;g3cf3062a0e6_1_85"/>
          <p:cNvSpPr txBox="1"/>
          <p:nvPr>
            <p:ph type="title"/>
          </p:nvPr>
        </p:nvSpPr>
        <p:spPr>
          <a:xfrm>
            <a:off x="1418772" y="490950"/>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Protecting Personal Data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3cf3062a0e6_1_97"/>
          <p:cNvSpPr/>
          <p:nvPr/>
        </p:nvSpPr>
        <p:spPr>
          <a:xfrm flipH="1">
            <a:off x="10125" y="1630200"/>
            <a:ext cx="11991000" cy="4093200"/>
          </a:xfrm>
          <a:prstGeom prst="corner">
            <a:avLst>
              <a:gd fmla="val 63620" name="adj1"/>
              <a:gd fmla="val 153130" name="adj2"/>
            </a:avLst>
          </a:prstGeom>
          <a:solidFill>
            <a:srgbClr val="FEFAEE"/>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44" name="Google Shape;544;g3cf3062a0e6_1_97"/>
          <p:cNvSpPr/>
          <p:nvPr/>
        </p:nvSpPr>
        <p:spPr>
          <a:xfrm>
            <a:off x="3044371" y="2742300"/>
            <a:ext cx="5002800" cy="2780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45" name="Google Shape;545;g3cf3062a0e6_1_97"/>
          <p:cNvSpPr txBox="1"/>
          <p:nvPr/>
        </p:nvSpPr>
        <p:spPr>
          <a:xfrm>
            <a:off x="5634225" y="1742901"/>
            <a:ext cx="6366900" cy="4224600"/>
          </a:xfrm>
          <a:prstGeom prst="rect">
            <a:avLst/>
          </a:prstGeom>
          <a:noFill/>
          <a:ln>
            <a:noFill/>
          </a:ln>
        </p:spPr>
        <p:txBody>
          <a:bodyPr anchorCtr="0" anchor="t" bIns="60925" lIns="121900" spcFirstLastPara="1" rIns="121900" wrap="square" tIns="60925">
            <a:spAutoFit/>
          </a:bodyPr>
          <a:lstStyle/>
          <a:p>
            <a:pPr indent="0" lvl="0" marL="0" marR="0" rtl="0" algn="ctr">
              <a:lnSpc>
                <a:spcPct val="120000"/>
              </a:lnSpc>
              <a:spcBef>
                <a:spcPts val="0"/>
              </a:spcBef>
              <a:spcAft>
                <a:spcPts val="0"/>
              </a:spcAft>
              <a:buClr>
                <a:srgbClr val="000000"/>
              </a:buClr>
              <a:buSzPts val="2400"/>
              <a:buFont typeface="Arial"/>
              <a:buNone/>
            </a:pPr>
            <a:r>
              <a:rPr b="1" i="0" lang="en-GB" sz="2400" u="none" cap="none" strike="noStrike">
                <a:solidFill>
                  <a:schemeClr val="dk1"/>
                </a:solidFill>
                <a:highlight>
                  <a:srgbClr val="FDDB1B"/>
                </a:highlight>
                <a:latin typeface="Calibri"/>
                <a:ea typeface="Calibri"/>
                <a:cs typeface="Calibri"/>
                <a:sym typeface="Calibri"/>
              </a:rPr>
              <a:t>Data Integrity Measures</a:t>
            </a:r>
            <a:endParaRPr b="0" i="0" sz="2200" u="none" cap="none" strike="noStrike">
              <a:solidFill>
                <a:srgbClr val="000000"/>
              </a:solidFill>
              <a:latin typeface="Arial"/>
              <a:ea typeface="Arial"/>
              <a:cs typeface="Arial"/>
              <a:sym typeface="Arial"/>
            </a:endParaRPr>
          </a:p>
          <a:p>
            <a:pPr indent="-381000" lvl="0" marL="719999" marR="0" rtl="0" algn="l">
              <a:lnSpc>
                <a:spcPct val="100000"/>
              </a:lnSpc>
              <a:spcBef>
                <a:spcPts val="600"/>
              </a:spcBef>
              <a:spcAft>
                <a:spcPts val="0"/>
              </a:spcAft>
              <a:buClr>
                <a:srgbClr val="3D7780"/>
              </a:buClr>
              <a:buSzPts val="1800"/>
              <a:buFont typeface="Noto Sans Symbols"/>
              <a:buChar char="✔"/>
            </a:pPr>
            <a:r>
              <a:rPr b="1" i="0" lang="en-GB" sz="1800" u="none" cap="none" strike="noStrike">
                <a:solidFill>
                  <a:schemeClr val="dk1"/>
                </a:solidFill>
                <a:latin typeface="Calibri"/>
                <a:ea typeface="Calibri"/>
                <a:cs typeface="Calibri"/>
                <a:sym typeface="Calibri"/>
              </a:rPr>
              <a:t>Essential for the reliability and credibility</a:t>
            </a:r>
            <a:r>
              <a:rPr b="0" i="0" lang="en-GB" sz="1800" u="none" cap="none" strike="noStrike">
                <a:solidFill>
                  <a:schemeClr val="dk1"/>
                </a:solidFill>
                <a:latin typeface="Calibri"/>
                <a:ea typeface="Calibri"/>
                <a:cs typeface="Calibri"/>
                <a:sym typeface="Calibri"/>
              </a:rPr>
              <a:t> of research findings.</a:t>
            </a:r>
            <a:endParaRPr b="0" i="0" sz="1800" u="none" cap="none" strike="noStrike">
              <a:solidFill>
                <a:srgbClr val="000000"/>
              </a:solidFill>
              <a:latin typeface="Arial"/>
              <a:ea typeface="Arial"/>
              <a:cs typeface="Arial"/>
              <a:sym typeface="Arial"/>
            </a:endParaRPr>
          </a:p>
          <a:p>
            <a:pPr indent="-381000" lvl="0" marL="719999" marR="0" rtl="0" algn="l">
              <a:lnSpc>
                <a:spcPct val="100000"/>
              </a:lnSpc>
              <a:spcBef>
                <a:spcPts val="600"/>
              </a:spcBef>
              <a:spcAft>
                <a:spcPts val="0"/>
              </a:spcAft>
              <a:buClr>
                <a:srgbClr val="3D7780"/>
              </a:buClr>
              <a:buSzPts val="1800"/>
              <a:buFont typeface="Noto Sans Symbols"/>
              <a:buChar char="✔"/>
            </a:pPr>
            <a:r>
              <a:rPr b="1" i="0" lang="en-GB" sz="1800" u="none" cap="none" strike="noStrike">
                <a:solidFill>
                  <a:schemeClr val="dk1"/>
                </a:solidFill>
                <a:latin typeface="Calibri"/>
                <a:ea typeface="Calibri"/>
                <a:cs typeface="Calibri"/>
                <a:sym typeface="Calibri"/>
              </a:rPr>
              <a:t>Data integrity check mechanisms: </a:t>
            </a:r>
            <a:r>
              <a:rPr b="0" i="0" lang="en-GB" sz="1800" u="none" cap="none" strike="noStrike">
                <a:solidFill>
                  <a:schemeClr val="dk1"/>
                </a:solidFill>
                <a:latin typeface="Calibri"/>
                <a:ea typeface="Calibri"/>
                <a:cs typeface="Calibri"/>
                <a:sym typeface="Calibri"/>
              </a:rPr>
              <a:t>Checksums, Cryptographic Hashing, Version Control</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80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Follow best practices at all stages of the Data Lifecycle:</a:t>
            </a:r>
            <a:endParaRPr b="0" i="0" sz="2000" u="none" cap="none" strike="noStrike">
              <a:solidFill>
                <a:srgbClr val="000000"/>
              </a:solidFill>
              <a:latin typeface="Arial"/>
              <a:ea typeface="Arial"/>
              <a:cs typeface="Arial"/>
              <a:sym typeface="Arial"/>
            </a:endParaRPr>
          </a:p>
          <a:p>
            <a:pPr indent="-381000" lvl="6" marL="719999" marR="0" rtl="0" algn="l">
              <a:lnSpc>
                <a:spcPct val="100000"/>
              </a:lnSpc>
              <a:spcBef>
                <a:spcPts val="600"/>
              </a:spcBef>
              <a:spcAft>
                <a:spcPts val="0"/>
              </a:spcAft>
              <a:buClr>
                <a:srgbClr val="3D7780"/>
              </a:buClr>
              <a:buSzPts val="1800"/>
              <a:buFont typeface="Noto Sans Symbols"/>
              <a:buChar char="✔"/>
            </a:pPr>
            <a:r>
              <a:rPr b="1" i="0" lang="en-GB" sz="1800" u="none" cap="none" strike="noStrike">
                <a:solidFill>
                  <a:schemeClr val="dk1"/>
                </a:solidFill>
                <a:latin typeface="Calibri"/>
                <a:ea typeface="Calibri"/>
                <a:cs typeface="Calibri"/>
                <a:sym typeface="Calibri"/>
              </a:rPr>
              <a:t>Comprehensive Logging </a:t>
            </a:r>
            <a:r>
              <a:rPr b="0" i="0" lang="en-GB" sz="1800" u="none" cap="none" strike="noStrike">
                <a:solidFill>
                  <a:schemeClr val="dk1"/>
                </a:solidFill>
                <a:latin typeface="Calibri"/>
                <a:ea typeface="Calibri"/>
                <a:cs typeface="Calibri"/>
                <a:sym typeface="Calibri"/>
              </a:rPr>
              <a:t>of modifications, access, and deletions of data</a:t>
            </a:r>
            <a:endParaRPr b="0" i="0" sz="1800" u="none" cap="none" strike="noStrike">
              <a:solidFill>
                <a:srgbClr val="000000"/>
              </a:solidFill>
              <a:latin typeface="Arial"/>
              <a:ea typeface="Arial"/>
              <a:cs typeface="Arial"/>
              <a:sym typeface="Arial"/>
            </a:endParaRPr>
          </a:p>
          <a:p>
            <a:pPr indent="-381000" lvl="4" marL="719999" marR="0" rtl="0" algn="l">
              <a:lnSpc>
                <a:spcPct val="100000"/>
              </a:lnSpc>
              <a:spcBef>
                <a:spcPts val="600"/>
              </a:spcBef>
              <a:spcAft>
                <a:spcPts val="0"/>
              </a:spcAft>
              <a:buClr>
                <a:srgbClr val="3D7780"/>
              </a:buClr>
              <a:buSzPts val="1800"/>
              <a:buFont typeface="Noto Sans Symbols"/>
              <a:buChar char="✔"/>
            </a:pPr>
            <a:r>
              <a:rPr b="1" i="0" lang="en-GB" sz="1800" u="none" cap="none" strike="noStrike">
                <a:solidFill>
                  <a:schemeClr val="dk1"/>
                </a:solidFill>
                <a:latin typeface="Calibri"/>
                <a:ea typeface="Calibri"/>
                <a:cs typeface="Calibri"/>
                <a:sym typeface="Calibri"/>
              </a:rPr>
              <a:t>Audit Trails </a:t>
            </a:r>
            <a:r>
              <a:rPr b="0" i="0" lang="en-GB" sz="1800" u="none" cap="none" strike="noStrike">
                <a:solidFill>
                  <a:schemeClr val="dk1"/>
                </a:solidFill>
                <a:latin typeface="Calibri"/>
                <a:ea typeface="Calibri"/>
                <a:cs typeface="Calibri"/>
                <a:sym typeface="Calibri"/>
              </a:rPr>
              <a:t>documenting who accessed data, </a:t>
            </a:r>
            <a:br>
              <a:rPr b="0" i="0" lang="en-GB" sz="1800" u="none" cap="none" strike="noStrike">
                <a:solidFill>
                  <a:schemeClr val="dk1"/>
                </a:solidFill>
                <a:latin typeface="Calibri"/>
                <a:ea typeface="Calibri"/>
                <a:cs typeface="Calibri"/>
                <a:sym typeface="Calibri"/>
              </a:rPr>
            </a:br>
            <a:r>
              <a:rPr b="0" i="0" lang="en-GB" sz="1800" u="none" cap="none" strike="noStrike">
                <a:solidFill>
                  <a:schemeClr val="dk1"/>
                </a:solidFill>
                <a:latin typeface="Calibri"/>
                <a:ea typeface="Calibri"/>
                <a:cs typeface="Calibri"/>
                <a:sym typeface="Calibri"/>
              </a:rPr>
              <a:t>when, and what changed</a:t>
            </a:r>
            <a:endParaRPr b="0" i="0" sz="1800" u="none" cap="none" strike="noStrike">
              <a:solidFill>
                <a:srgbClr val="000000"/>
              </a:solidFill>
              <a:latin typeface="Arial"/>
              <a:ea typeface="Arial"/>
              <a:cs typeface="Arial"/>
              <a:sym typeface="Arial"/>
            </a:endParaRPr>
          </a:p>
          <a:p>
            <a:pPr indent="-381000" lvl="4" marL="719999" marR="0" rtl="0" algn="l">
              <a:lnSpc>
                <a:spcPct val="100000"/>
              </a:lnSpc>
              <a:spcBef>
                <a:spcPts val="600"/>
              </a:spcBef>
              <a:spcAft>
                <a:spcPts val="0"/>
              </a:spcAft>
              <a:buClr>
                <a:srgbClr val="3D7780"/>
              </a:buClr>
              <a:buSzPts val="1800"/>
              <a:buFont typeface="Noto Sans Symbols"/>
              <a:buChar char="✔"/>
            </a:pPr>
            <a:r>
              <a:rPr b="1" i="0" lang="en-GB" sz="1800" u="none" cap="none" strike="noStrike">
                <a:solidFill>
                  <a:schemeClr val="dk1"/>
                </a:solidFill>
                <a:latin typeface="Calibri"/>
                <a:ea typeface="Calibri"/>
                <a:cs typeface="Calibri"/>
                <a:sym typeface="Calibri"/>
              </a:rPr>
              <a:t>Transparency</a:t>
            </a:r>
            <a:r>
              <a:rPr b="0" i="0" lang="en-GB" sz="1800" u="none" cap="none" strike="noStrike">
                <a:solidFill>
                  <a:schemeClr val="dk1"/>
                </a:solidFill>
                <a:latin typeface="Calibri"/>
                <a:ea typeface="Calibri"/>
                <a:cs typeface="Calibri"/>
                <a:sym typeface="Calibri"/>
              </a:rPr>
              <a:t> of all actions affecting data integrity</a:t>
            </a:r>
            <a:endParaRPr b="0" i="0" sz="18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ie chart with solid fill" id="546" name="Google Shape;546;g3cf3062a0e6_1_97"/>
          <p:cNvPicPr preferRelativeResize="0"/>
          <p:nvPr/>
        </p:nvPicPr>
        <p:blipFill rotWithShape="1">
          <a:blip r:embed="rId3">
            <a:alphaModFix/>
          </a:blip>
          <a:srcRect b="0" l="0" r="0" t="0"/>
          <a:stretch/>
        </p:blipFill>
        <p:spPr>
          <a:xfrm>
            <a:off x="10341725" y="271945"/>
            <a:ext cx="951613" cy="951613"/>
          </a:xfrm>
          <a:prstGeom prst="rect">
            <a:avLst/>
          </a:prstGeom>
          <a:noFill/>
          <a:ln>
            <a:noFill/>
          </a:ln>
        </p:spPr>
      </p:pic>
      <p:sp>
        <p:nvSpPr>
          <p:cNvPr id="547" name="Google Shape;547;g3cf3062a0e6_1_97"/>
          <p:cNvSpPr txBox="1"/>
          <p:nvPr>
            <p:ph type="title"/>
          </p:nvPr>
        </p:nvSpPr>
        <p:spPr>
          <a:xfrm>
            <a:off x="1418772" y="490950"/>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Protecting Science Data:</a:t>
            </a:r>
            <a:endParaRPr>
              <a:solidFill>
                <a:srgbClr val="487D8E"/>
              </a:solidFill>
            </a:endParaRPr>
          </a:p>
        </p:txBody>
      </p:sp>
      <p:sp>
        <p:nvSpPr>
          <p:cNvPr id="548" name="Google Shape;548;g3cf3062a0e6_1_97"/>
          <p:cNvSpPr txBox="1"/>
          <p:nvPr>
            <p:ph idx="1" type="body"/>
          </p:nvPr>
        </p:nvSpPr>
        <p:spPr>
          <a:xfrm>
            <a:off x="838200" y="1485325"/>
            <a:ext cx="5257800" cy="4238100"/>
          </a:xfrm>
          <a:prstGeom prst="rect">
            <a:avLst/>
          </a:prstGeom>
          <a:noFill/>
          <a:ln>
            <a:noFill/>
          </a:ln>
        </p:spPr>
        <p:txBody>
          <a:bodyPr anchorCtr="0" anchor="t" bIns="45700" lIns="91425" spcFirstLastPara="1" rIns="91425" wrap="square" tIns="45700">
            <a:noAutofit/>
          </a:bodyPr>
          <a:lstStyle/>
          <a:p>
            <a:pPr indent="0" lvl="0" marL="12700" rtl="0" algn="l">
              <a:lnSpc>
                <a:spcPct val="110000"/>
              </a:lnSpc>
              <a:spcBef>
                <a:spcPts val="1100"/>
              </a:spcBef>
              <a:spcAft>
                <a:spcPts val="0"/>
              </a:spcAft>
              <a:buSzPts val="1875"/>
              <a:buNone/>
            </a:pPr>
            <a:r>
              <a:rPr b="1" lang="en-GB" sz="2300">
                <a:solidFill>
                  <a:schemeClr val="dk1"/>
                </a:solidFill>
              </a:rPr>
              <a:t>Personal Data</a:t>
            </a:r>
            <a:endParaRPr sz="26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privacy and compliance </a:t>
            </a:r>
            <a:br>
              <a:rPr lang="en-GB" sz="2400">
                <a:solidFill>
                  <a:schemeClr val="dk1"/>
                </a:solidFill>
              </a:rPr>
            </a:br>
            <a:r>
              <a:rPr lang="en-GB" sz="2400">
                <a:solidFill>
                  <a:schemeClr val="dk1"/>
                </a:solidFill>
              </a:rPr>
              <a:t>with regulations (GDPR). </a:t>
            </a:r>
            <a:endParaRPr sz="2150"/>
          </a:p>
          <a:p>
            <a:pPr indent="-342900" lvl="0" marL="457200" rtl="0" algn="l">
              <a:lnSpc>
                <a:spcPct val="100000"/>
              </a:lnSpc>
              <a:spcBef>
                <a:spcPts val="0"/>
              </a:spcBef>
              <a:spcAft>
                <a:spcPts val="0"/>
              </a:spcAft>
              <a:buSzPts val="1875"/>
              <a:buNone/>
            </a:pPr>
            <a:r>
              <a:t/>
            </a:r>
            <a:endParaRPr sz="2400">
              <a:solidFill>
                <a:schemeClr val="dk1"/>
              </a:solidFill>
            </a:endParaRPr>
          </a:p>
          <a:p>
            <a:pPr indent="0" lvl="0" marL="0" rtl="0" algn="l">
              <a:lnSpc>
                <a:spcPct val="100000"/>
              </a:lnSpc>
              <a:spcBef>
                <a:spcPts val="0"/>
              </a:spcBef>
              <a:spcAft>
                <a:spcPts val="0"/>
              </a:spcAft>
              <a:buSzPts val="1875"/>
              <a:buNone/>
            </a:pPr>
            <a:r>
              <a:rPr b="1" lang="en-GB" sz="2400">
                <a:solidFill>
                  <a:schemeClr val="dk1"/>
                </a:solidFill>
              </a:rPr>
              <a:t>Scientific Data</a:t>
            </a:r>
            <a:endParaRPr sz="27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Support research integrity and reliability of findings.</a:t>
            </a:r>
            <a:endParaRPr sz="2150"/>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protection against </a:t>
            </a:r>
            <a:br>
              <a:rPr lang="en-GB" sz="2400">
                <a:solidFill>
                  <a:schemeClr val="dk1"/>
                </a:solidFill>
              </a:rPr>
            </a:br>
            <a:r>
              <a:rPr lang="en-GB" sz="2400">
                <a:solidFill>
                  <a:schemeClr val="dk1"/>
                </a:solidFill>
              </a:rPr>
              <a:t>accidental loss, unauthorized handling, and corruption. </a:t>
            </a:r>
            <a:endParaRPr sz="2150"/>
          </a:p>
        </p:txBody>
      </p:sp>
      <p:sp>
        <p:nvSpPr>
          <p:cNvPr id="549" name="Google Shape;549;g3cf3062a0e6_1_97"/>
          <p:cNvSpPr txBox="1"/>
          <p:nvPr>
            <p:ph type="title"/>
          </p:nvPr>
        </p:nvSpPr>
        <p:spPr>
          <a:xfrm>
            <a:off x="1421859" y="965317"/>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487D8E"/>
                </a:solidFill>
              </a:rPr>
              <a:t>Data Integrity</a:t>
            </a:r>
            <a:endParaRPr>
              <a:solidFill>
                <a:srgbClr val="A1636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ccf56997f8_2_7"/>
          <p:cNvSpPr txBox="1"/>
          <p:nvPr>
            <p:ph type="title"/>
          </p:nvPr>
        </p:nvSpPr>
        <p:spPr>
          <a:xfrm>
            <a:off x="838200" y="480921"/>
            <a:ext cx="1100403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The EPOS Policy Working Group (WG)</a:t>
            </a:r>
            <a:endParaRPr b="1"/>
          </a:p>
        </p:txBody>
      </p:sp>
      <p:sp>
        <p:nvSpPr>
          <p:cNvPr id="120" name="Google Shape;120;g3ccf56997f8_2_7"/>
          <p:cNvSpPr txBox="1"/>
          <p:nvPr>
            <p:ph idx="1" type="body"/>
          </p:nvPr>
        </p:nvSpPr>
        <p:spPr>
          <a:xfrm>
            <a:off x="349770" y="1750234"/>
            <a:ext cx="11492400" cy="41691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Clr>
                <a:schemeClr val="dk1"/>
              </a:buClr>
              <a:buSzPct val="100000"/>
              <a:buChar char="●"/>
            </a:pPr>
            <a:r>
              <a:rPr lang="en-GB"/>
              <a:t>The </a:t>
            </a:r>
            <a:r>
              <a:rPr b="1" lang="en-GB"/>
              <a:t>EPOS Policy WG supports the development of the EPOS Policies </a:t>
            </a:r>
            <a:r>
              <a:rPr lang="en-GB"/>
              <a:t>in line with the EPOS ERIC Statutes</a:t>
            </a:r>
            <a:endParaRPr/>
          </a:p>
          <a:p>
            <a:pPr indent="-228600" lvl="0" marL="228600" rtl="0" algn="just">
              <a:lnSpc>
                <a:spcPct val="90000"/>
              </a:lnSpc>
              <a:spcBef>
                <a:spcPts val="1000"/>
              </a:spcBef>
              <a:spcAft>
                <a:spcPts val="0"/>
              </a:spcAft>
              <a:buSzPct val="100000"/>
              <a:buChar char="●"/>
            </a:pPr>
            <a:r>
              <a:rPr lang="en-GB"/>
              <a:t>With its diverse expertise, the WG </a:t>
            </a:r>
            <a:r>
              <a:rPr b="1" lang="en-GB"/>
              <a:t>ensures</a:t>
            </a:r>
            <a:r>
              <a:rPr lang="en-GB"/>
              <a:t> that EPOS </a:t>
            </a:r>
            <a:r>
              <a:rPr b="1" lang="en-GB"/>
              <a:t>policies align</a:t>
            </a:r>
            <a:r>
              <a:rPr lang="en-GB"/>
              <a:t> with EU RI frameworks and Open Science principles, while addressing the operational needs of the EPOS RI.</a:t>
            </a:r>
            <a:endParaRPr/>
          </a:p>
          <a:p>
            <a:pPr indent="0" lvl="0" marL="228600" rtl="0" algn="just">
              <a:lnSpc>
                <a:spcPct val="90000"/>
              </a:lnSpc>
              <a:spcBef>
                <a:spcPts val="0"/>
              </a:spcBef>
              <a:spcAft>
                <a:spcPts val="0"/>
              </a:spcAft>
              <a:buSzPct val="69498"/>
              <a:buNone/>
            </a:pPr>
            <a:r>
              <a:t/>
            </a:r>
            <a:endParaRPr/>
          </a:p>
          <a:p>
            <a:pPr indent="-228600" lvl="0" marL="228600" rtl="0" algn="just">
              <a:lnSpc>
                <a:spcPct val="90000"/>
              </a:lnSpc>
              <a:spcBef>
                <a:spcPts val="0"/>
              </a:spcBef>
              <a:spcAft>
                <a:spcPts val="0"/>
              </a:spcAft>
              <a:buClr>
                <a:schemeClr val="dk1"/>
              </a:buClr>
              <a:buSzPct val="100000"/>
              <a:buChar char="●"/>
            </a:pPr>
            <a:r>
              <a:rPr b="1" lang="en-GB"/>
              <a:t>Members: </a:t>
            </a:r>
            <a:r>
              <a:rPr lang="en-GB"/>
              <a:t>Carine Bruyninx; Otto Lange; Rossana Paciello; Federica Tanlongo; Mario Locati; Lucio Badiali; Fulvio Galeazzi; Alessandro Turco; Ornela De Giacomo; Daniela Mercurio.</a:t>
            </a:r>
            <a:endParaRPr/>
          </a:p>
          <a:p>
            <a:pPr indent="0" lvl="0" marL="228600" rtl="0" algn="just">
              <a:lnSpc>
                <a:spcPct val="90000"/>
              </a:lnSpc>
              <a:spcBef>
                <a:spcPts val="0"/>
              </a:spcBef>
              <a:spcAft>
                <a:spcPts val="0"/>
              </a:spcAft>
              <a:buSzPct val="69498"/>
              <a:buNone/>
            </a:pPr>
            <a:r>
              <a:t/>
            </a:r>
            <a:endParaRPr/>
          </a:p>
          <a:p>
            <a:pPr indent="-228600" lvl="0" marL="228600" rtl="0" algn="just">
              <a:lnSpc>
                <a:spcPct val="90000"/>
              </a:lnSpc>
              <a:spcBef>
                <a:spcPts val="1000"/>
              </a:spcBef>
              <a:spcAft>
                <a:spcPts val="0"/>
              </a:spcAft>
              <a:buClr>
                <a:schemeClr val="dk1"/>
              </a:buClr>
              <a:buSzPct val="100000"/>
              <a:buChar char="●"/>
            </a:pPr>
            <a:r>
              <a:rPr lang="en-GB"/>
              <a:t>The </a:t>
            </a:r>
            <a:r>
              <a:rPr b="1" lang="en-GB"/>
              <a:t>activities and outputs</a:t>
            </a:r>
            <a:r>
              <a:rPr lang="en-GB"/>
              <a:t> of the WG are developed </a:t>
            </a:r>
            <a:r>
              <a:rPr b="1" lang="en-GB"/>
              <a:t>in coordination with</a:t>
            </a:r>
            <a:r>
              <a:rPr lang="en-GB"/>
              <a:t> the relevant EPOS ERIC Governance Bodies (EPOS ERIC Executive Committee and the Service Coordination Committee).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3ce8f3ac39b_0_52"/>
          <p:cNvSpPr/>
          <p:nvPr/>
        </p:nvSpPr>
        <p:spPr>
          <a:xfrm flipH="1">
            <a:off x="10125" y="1630200"/>
            <a:ext cx="11991000" cy="4093200"/>
          </a:xfrm>
          <a:prstGeom prst="corner">
            <a:avLst>
              <a:gd fmla="val 63620" name="adj1"/>
              <a:gd fmla="val 153130" name="adj2"/>
            </a:avLst>
          </a:prstGeom>
          <a:solidFill>
            <a:srgbClr val="FEFAEE"/>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55" name="Google Shape;555;g3ce8f3ac39b_0_52"/>
          <p:cNvSpPr/>
          <p:nvPr/>
        </p:nvSpPr>
        <p:spPr>
          <a:xfrm>
            <a:off x="3044371" y="2742300"/>
            <a:ext cx="5002800" cy="2781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56" name="Google Shape;556;g3ce8f3ac39b_0_52"/>
          <p:cNvSpPr txBox="1"/>
          <p:nvPr>
            <p:ph type="title"/>
          </p:nvPr>
        </p:nvSpPr>
        <p:spPr>
          <a:xfrm>
            <a:off x="1418772" y="490950"/>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Scientific Data Protection:</a:t>
            </a:r>
            <a:endParaRPr>
              <a:solidFill>
                <a:srgbClr val="487D8E"/>
              </a:solidFill>
            </a:endParaRPr>
          </a:p>
        </p:txBody>
      </p:sp>
      <p:sp>
        <p:nvSpPr>
          <p:cNvPr id="557" name="Google Shape;557;g3ce8f3ac39b_0_52"/>
          <p:cNvSpPr txBox="1"/>
          <p:nvPr>
            <p:ph idx="1" type="body"/>
          </p:nvPr>
        </p:nvSpPr>
        <p:spPr>
          <a:xfrm>
            <a:off x="838200" y="1485325"/>
            <a:ext cx="5257800" cy="4238100"/>
          </a:xfrm>
          <a:prstGeom prst="rect">
            <a:avLst/>
          </a:prstGeom>
          <a:noFill/>
          <a:ln>
            <a:noFill/>
          </a:ln>
        </p:spPr>
        <p:txBody>
          <a:bodyPr anchorCtr="0" anchor="t" bIns="45700" lIns="91425" spcFirstLastPara="1" rIns="91425" wrap="square" tIns="45700">
            <a:noAutofit/>
          </a:bodyPr>
          <a:lstStyle/>
          <a:p>
            <a:pPr indent="0" lvl="0" marL="12700" rtl="0" algn="l">
              <a:lnSpc>
                <a:spcPct val="110000"/>
              </a:lnSpc>
              <a:spcBef>
                <a:spcPts val="1100"/>
              </a:spcBef>
              <a:spcAft>
                <a:spcPts val="0"/>
              </a:spcAft>
              <a:buSzPts val="1875"/>
              <a:buNone/>
            </a:pPr>
            <a:r>
              <a:rPr b="1" lang="en-GB" sz="2300">
                <a:solidFill>
                  <a:schemeClr val="dk1"/>
                </a:solidFill>
              </a:rPr>
              <a:t>Personal Data</a:t>
            </a:r>
            <a:endParaRPr sz="26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privacy and compliance </a:t>
            </a:r>
            <a:br>
              <a:rPr lang="en-GB" sz="2400">
                <a:solidFill>
                  <a:schemeClr val="dk1"/>
                </a:solidFill>
              </a:rPr>
            </a:br>
            <a:r>
              <a:rPr lang="en-GB" sz="2400">
                <a:solidFill>
                  <a:schemeClr val="dk1"/>
                </a:solidFill>
              </a:rPr>
              <a:t>with regulations (GDPR). </a:t>
            </a:r>
            <a:endParaRPr sz="2150"/>
          </a:p>
          <a:p>
            <a:pPr indent="-342900" lvl="0" marL="457200" rtl="0" algn="l">
              <a:lnSpc>
                <a:spcPct val="100000"/>
              </a:lnSpc>
              <a:spcBef>
                <a:spcPts val="0"/>
              </a:spcBef>
              <a:spcAft>
                <a:spcPts val="0"/>
              </a:spcAft>
              <a:buSzPts val="1875"/>
              <a:buNone/>
            </a:pPr>
            <a:r>
              <a:t/>
            </a:r>
            <a:endParaRPr sz="2400">
              <a:solidFill>
                <a:schemeClr val="dk1"/>
              </a:solidFill>
            </a:endParaRPr>
          </a:p>
          <a:p>
            <a:pPr indent="0" lvl="0" marL="0" rtl="0" algn="l">
              <a:lnSpc>
                <a:spcPct val="100000"/>
              </a:lnSpc>
              <a:spcBef>
                <a:spcPts val="0"/>
              </a:spcBef>
              <a:spcAft>
                <a:spcPts val="0"/>
              </a:spcAft>
              <a:buSzPts val="1875"/>
              <a:buNone/>
            </a:pPr>
            <a:r>
              <a:rPr b="1" lang="en-GB" sz="2400">
                <a:solidFill>
                  <a:schemeClr val="dk1"/>
                </a:solidFill>
              </a:rPr>
              <a:t>Scientific Data</a:t>
            </a:r>
            <a:endParaRPr sz="27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Support research integrity and reliability of findings.</a:t>
            </a:r>
            <a:endParaRPr sz="2150"/>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protection against </a:t>
            </a:r>
            <a:br>
              <a:rPr lang="en-GB" sz="2400">
                <a:solidFill>
                  <a:schemeClr val="dk1"/>
                </a:solidFill>
              </a:rPr>
            </a:br>
            <a:r>
              <a:rPr lang="en-GB" sz="2400">
                <a:solidFill>
                  <a:schemeClr val="dk1"/>
                </a:solidFill>
              </a:rPr>
              <a:t>accidental loss, unauthorized handling, and corruption. </a:t>
            </a:r>
            <a:endParaRPr sz="2150"/>
          </a:p>
        </p:txBody>
      </p:sp>
      <p:pic>
        <p:nvPicPr>
          <p:cNvPr descr="Recycle with solid fill" id="558" name="Google Shape;558;g3ce8f3ac39b_0_52"/>
          <p:cNvPicPr preferRelativeResize="0"/>
          <p:nvPr/>
        </p:nvPicPr>
        <p:blipFill rotWithShape="1">
          <a:blip r:embed="rId3">
            <a:alphaModFix/>
          </a:blip>
          <a:srcRect b="0" l="0" r="0" t="0"/>
          <a:stretch/>
        </p:blipFill>
        <p:spPr>
          <a:xfrm>
            <a:off x="8825975" y="422688"/>
            <a:ext cx="650150" cy="650125"/>
          </a:xfrm>
          <a:prstGeom prst="rect">
            <a:avLst/>
          </a:prstGeom>
          <a:noFill/>
          <a:ln>
            <a:noFill/>
          </a:ln>
        </p:spPr>
      </p:pic>
      <p:sp>
        <p:nvSpPr>
          <p:cNvPr id="559" name="Google Shape;559;g3ce8f3ac39b_0_52"/>
          <p:cNvSpPr txBox="1"/>
          <p:nvPr/>
        </p:nvSpPr>
        <p:spPr>
          <a:xfrm>
            <a:off x="5844725" y="1791200"/>
            <a:ext cx="6096000" cy="4219500"/>
          </a:xfrm>
          <a:prstGeom prst="rect">
            <a:avLst/>
          </a:prstGeom>
          <a:noFill/>
          <a:ln>
            <a:noFill/>
          </a:ln>
        </p:spPr>
        <p:txBody>
          <a:bodyPr anchorCtr="0" anchor="t" bIns="60925" lIns="121900" spcFirstLastPara="1" rIns="121900" wrap="square" tIns="60925">
            <a:spAutoFit/>
          </a:bodyPr>
          <a:lstStyle/>
          <a:p>
            <a:pPr indent="0" lvl="0" marL="0" marR="0" rtl="0" algn="ctr">
              <a:lnSpc>
                <a:spcPct val="120000"/>
              </a:lnSpc>
              <a:spcBef>
                <a:spcPts val="0"/>
              </a:spcBef>
              <a:spcAft>
                <a:spcPts val="0"/>
              </a:spcAft>
              <a:buClr>
                <a:srgbClr val="000000"/>
              </a:buClr>
              <a:buSzPts val="2400"/>
              <a:buFont typeface="Arial"/>
              <a:buNone/>
            </a:pPr>
            <a:r>
              <a:rPr b="1" i="0" lang="en-GB" sz="2400" u="none" cap="none" strike="noStrike">
                <a:solidFill>
                  <a:schemeClr val="dk1"/>
                </a:solidFill>
                <a:highlight>
                  <a:srgbClr val="FDDB1B"/>
                </a:highlight>
                <a:latin typeface="Calibri"/>
                <a:ea typeface="Calibri"/>
                <a:cs typeface="Calibri"/>
                <a:sym typeface="Calibri"/>
              </a:rPr>
              <a:t>Data Loss Mitigation and Recovery Measures</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Different scenarios: Hardware failure, Cyberattacks, Natural Disasters, even Policy contingencies….</a:t>
            </a:r>
            <a:endParaRPr b="1" i="0" sz="1800" u="none" cap="none" strike="noStrike">
              <a:solidFill>
                <a:schemeClr val="dk1"/>
              </a:solidFill>
              <a:latin typeface="Calibri"/>
              <a:ea typeface="Calibri"/>
              <a:cs typeface="Calibri"/>
              <a:sym typeface="Calibri"/>
            </a:endParaRPr>
          </a:p>
          <a:p>
            <a:pPr indent="-381000" lvl="0" marL="381000" marR="0" rtl="0" algn="l">
              <a:lnSpc>
                <a:spcPct val="100000"/>
              </a:lnSpc>
              <a:spcBef>
                <a:spcPts val="1000"/>
              </a:spcBef>
              <a:spcAft>
                <a:spcPts val="0"/>
              </a:spcAft>
              <a:buClr>
                <a:srgbClr val="3D7780"/>
              </a:buClr>
              <a:buSzPts val="1800"/>
              <a:buFont typeface="Noto Sans Symbols"/>
              <a:buChar char="✔"/>
            </a:pPr>
            <a:r>
              <a:rPr b="0" i="0" lang="en-GB" sz="1800" u="none" cap="none" strike="noStrike">
                <a:solidFill>
                  <a:schemeClr val="dk1"/>
                </a:solidFill>
                <a:latin typeface="Calibri"/>
                <a:ea typeface="Calibri"/>
                <a:cs typeface="Calibri"/>
                <a:sym typeface="Calibri"/>
              </a:rPr>
              <a:t>Periodic </a:t>
            </a:r>
            <a:r>
              <a:rPr b="1" i="0" lang="en-GB" sz="1800" u="none" cap="none" strike="noStrike">
                <a:solidFill>
                  <a:schemeClr val="dk1"/>
                </a:solidFill>
                <a:latin typeface="Calibri"/>
                <a:ea typeface="Calibri"/>
                <a:cs typeface="Calibri"/>
                <a:sym typeface="Calibri"/>
              </a:rPr>
              <a:t>automated backups </a:t>
            </a:r>
            <a:r>
              <a:rPr b="0" i="0" lang="en-GB" sz="1800" u="none" cap="none" strike="noStrike">
                <a:solidFill>
                  <a:schemeClr val="dk1"/>
                </a:solidFill>
                <a:latin typeface="Calibri"/>
                <a:ea typeface="Calibri"/>
                <a:cs typeface="Calibri"/>
                <a:sym typeface="Calibri"/>
              </a:rPr>
              <a:t>essential to safeguard </a:t>
            </a:r>
            <a:br>
              <a:rPr b="0" i="0" lang="en-GB" sz="1800" u="none" cap="none" strike="noStrike">
                <a:solidFill>
                  <a:schemeClr val="dk1"/>
                </a:solidFill>
                <a:latin typeface="Calibri"/>
                <a:ea typeface="Calibri"/>
                <a:cs typeface="Calibri"/>
                <a:sym typeface="Calibri"/>
              </a:rPr>
            </a:br>
            <a:r>
              <a:rPr b="0" i="0" lang="en-GB" sz="1800" u="none" cap="none" strike="noStrike">
                <a:solidFill>
                  <a:schemeClr val="dk1"/>
                </a:solidFill>
                <a:latin typeface="Calibri"/>
                <a:ea typeface="Calibri"/>
                <a:cs typeface="Calibri"/>
                <a:sym typeface="Calibri"/>
              </a:rPr>
              <a:t>against accidental data loss or corruption.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1000"/>
              </a:spcBef>
              <a:spcAft>
                <a:spcPts val="0"/>
              </a:spcAft>
              <a:buClr>
                <a:srgbClr val="3D7780"/>
              </a:buClr>
              <a:buSzPts val="1800"/>
              <a:buFont typeface="Noto Sans Symbols"/>
              <a:buChar char="✔"/>
            </a:pPr>
            <a:r>
              <a:rPr b="0" i="0" lang="en-GB" sz="1800" u="none" cap="none" strike="noStrike">
                <a:solidFill>
                  <a:schemeClr val="dk1"/>
                </a:solidFill>
                <a:latin typeface="Calibri"/>
                <a:ea typeface="Calibri"/>
                <a:cs typeface="Calibri"/>
                <a:sym typeface="Calibri"/>
              </a:rPr>
              <a:t>Maintain </a:t>
            </a:r>
            <a:r>
              <a:rPr b="1" i="0" lang="en-GB" sz="1800" u="none" cap="none" strike="noStrike">
                <a:solidFill>
                  <a:schemeClr val="dk1"/>
                </a:solidFill>
                <a:latin typeface="Calibri"/>
                <a:ea typeface="Calibri"/>
                <a:cs typeface="Calibri"/>
                <a:sym typeface="Calibri"/>
              </a:rPr>
              <a:t>disaster recovery plans </a:t>
            </a:r>
            <a:r>
              <a:rPr b="0" i="0" lang="en-GB" sz="1800" u="none" cap="none" strike="noStrike">
                <a:solidFill>
                  <a:schemeClr val="dk1"/>
                </a:solidFill>
                <a:latin typeface="Calibri"/>
                <a:ea typeface="Calibri"/>
                <a:cs typeface="Calibri"/>
                <a:sym typeface="Calibri"/>
              </a:rPr>
              <a:t>at all levels (Data Providers, Service Providers, and ICS managers), to guarantee data can be recovered quickly and efficiently.</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1000"/>
              </a:spcBef>
              <a:spcAft>
                <a:spcPts val="0"/>
              </a:spcAft>
              <a:buClr>
                <a:srgbClr val="3D7780"/>
              </a:buClr>
              <a:buSzPts val="1800"/>
              <a:buFont typeface="Noto Sans Symbols"/>
              <a:buChar char="✔"/>
            </a:pPr>
            <a:r>
              <a:rPr b="0" i="0" lang="en-GB" sz="1800" u="none" cap="none" strike="noStrike">
                <a:solidFill>
                  <a:schemeClr val="dk1"/>
                </a:solidFill>
                <a:latin typeface="Calibri"/>
                <a:ea typeface="Calibri"/>
                <a:cs typeface="Calibri"/>
                <a:sym typeface="Calibri"/>
              </a:rPr>
              <a:t>Follow </a:t>
            </a:r>
            <a:r>
              <a:rPr b="1" i="0" lang="en-GB" sz="1800" u="none" cap="none" strike="noStrike">
                <a:solidFill>
                  <a:schemeClr val="dk1"/>
                </a:solidFill>
                <a:latin typeface="Calibri"/>
                <a:ea typeface="Calibri"/>
                <a:cs typeface="Calibri"/>
                <a:sym typeface="Calibri"/>
              </a:rPr>
              <a:t>best practices </a:t>
            </a:r>
            <a:r>
              <a:rPr b="0" i="0" lang="en-GB" sz="1800" u="none" cap="none" strike="noStrike">
                <a:solidFill>
                  <a:schemeClr val="dk1"/>
                </a:solidFill>
                <a:latin typeface="Calibri"/>
                <a:ea typeface="Calibri"/>
                <a:cs typeface="Calibri"/>
                <a:sym typeface="Calibri"/>
              </a:rPr>
              <a:t>(e.g. copies off-site)</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1000"/>
              </a:spcBef>
              <a:spcAft>
                <a:spcPts val="0"/>
              </a:spcAft>
              <a:buClr>
                <a:srgbClr val="3D7780"/>
              </a:buClr>
              <a:buSzPts val="1800"/>
              <a:buFont typeface="Noto Sans Symbols"/>
              <a:buChar char="✔"/>
            </a:pPr>
            <a:r>
              <a:rPr b="0" i="0" lang="en-GB" sz="1800" u="none" cap="none" strike="noStrike">
                <a:solidFill>
                  <a:schemeClr val="dk1"/>
                </a:solidFill>
                <a:latin typeface="Calibri"/>
                <a:ea typeface="Calibri"/>
                <a:cs typeface="Calibri"/>
                <a:sym typeface="Calibri"/>
              </a:rPr>
              <a:t>Design systems with </a:t>
            </a:r>
            <a:r>
              <a:rPr b="1" i="0" lang="en-GB" sz="1800" u="none" cap="none" strike="noStrike">
                <a:solidFill>
                  <a:schemeClr val="dk1"/>
                </a:solidFill>
                <a:latin typeface="Calibri"/>
                <a:ea typeface="Calibri"/>
                <a:cs typeface="Calibri"/>
                <a:sym typeface="Calibri"/>
              </a:rPr>
              <a:t>high availability </a:t>
            </a:r>
            <a:r>
              <a:rPr b="0" i="0" lang="en-GB" sz="1800" u="none" cap="none" strike="noStrike">
                <a:solidFill>
                  <a:schemeClr val="dk1"/>
                </a:solidFill>
                <a:latin typeface="Calibri"/>
                <a:ea typeface="Calibri"/>
                <a:cs typeface="Calibri"/>
                <a:sym typeface="Calibri"/>
              </a:rPr>
              <a:t>in mind to </a:t>
            </a:r>
            <a:br>
              <a:rPr b="0" i="0" lang="en-GB" sz="1800" u="none" cap="none" strike="noStrike">
                <a:solidFill>
                  <a:schemeClr val="dk1"/>
                </a:solidFill>
                <a:latin typeface="Calibri"/>
                <a:ea typeface="Calibri"/>
                <a:cs typeface="Calibri"/>
                <a:sym typeface="Calibri"/>
              </a:rPr>
            </a:br>
            <a:r>
              <a:rPr b="0" i="0" lang="en-GB" sz="1800" u="none" cap="none" strike="noStrike">
                <a:solidFill>
                  <a:schemeClr val="dk1"/>
                </a:solidFill>
                <a:latin typeface="Calibri"/>
                <a:ea typeface="Calibri"/>
                <a:cs typeface="Calibri"/>
                <a:sym typeface="Calibri"/>
              </a:rPr>
              <a:t>guarantee data access!</a:t>
            </a:r>
            <a:endParaRPr b="0" i="0" sz="18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
        <p:nvSpPr>
          <p:cNvPr id="560" name="Google Shape;560;g3ce8f3ac39b_0_52"/>
          <p:cNvSpPr txBox="1"/>
          <p:nvPr>
            <p:ph type="title"/>
          </p:nvPr>
        </p:nvSpPr>
        <p:spPr>
          <a:xfrm>
            <a:off x="1088207" y="941196"/>
            <a:ext cx="10046100" cy="513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A3960"/>
              </a:buClr>
              <a:buSzPts val="3960"/>
              <a:buFont typeface="Calibri"/>
              <a:buNone/>
            </a:pPr>
            <a:r>
              <a:rPr b="1" lang="en-GB" sz="3950">
                <a:solidFill>
                  <a:srgbClr val="487D8E"/>
                </a:solidFill>
              </a:rPr>
              <a:t>Data Loss Mitigation, Recovery &amp; Availability</a:t>
            </a:r>
            <a:endParaRPr sz="3950">
              <a:solidFill>
                <a:srgbClr val="487D8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3ce8f3ac39b_0_64"/>
          <p:cNvSpPr/>
          <p:nvPr/>
        </p:nvSpPr>
        <p:spPr>
          <a:xfrm flipH="1">
            <a:off x="10125" y="1630200"/>
            <a:ext cx="11991000" cy="4093200"/>
          </a:xfrm>
          <a:prstGeom prst="corner">
            <a:avLst>
              <a:gd fmla="val 63620" name="adj1"/>
              <a:gd fmla="val 153130" name="adj2"/>
            </a:avLst>
          </a:prstGeom>
          <a:solidFill>
            <a:srgbClr val="FEFAEE"/>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66" name="Google Shape;566;g3ce8f3ac39b_0_64"/>
          <p:cNvSpPr/>
          <p:nvPr/>
        </p:nvSpPr>
        <p:spPr>
          <a:xfrm>
            <a:off x="3044371" y="2742300"/>
            <a:ext cx="5002800" cy="2781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67" name="Google Shape;567;g3ce8f3ac39b_0_64"/>
          <p:cNvSpPr txBox="1"/>
          <p:nvPr>
            <p:ph type="title"/>
          </p:nvPr>
        </p:nvSpPr>
        <p:spPr>
          <a:xfrm>
            <a:off x="1418772" y="490950"/>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Scientific Data Protection:</a:t>
            </a:r>
            <a:endParaRPr>
              <a:solidFill>
                <a:srgbClr val="487D8E"/>
              </a:solidFill>
            </a:endParaRPr>
          </a:p>
        </p:txBody>
      </p:sp>
      <p:sp>
        <p:nvSpPr>
          <p:cNvPr id="568" name="Google Shape;568;g3ce8f3ac39b_0_64"/>
          <p:cNvSpPr txBox="1"/>
          <p:nvPr>
            <p:ph idx="1" type="body"/>
          </p:nvPr>
        </p:nvSpPr>
        <p:spPr>
          <a:xfrm>
            <a:off x="838200" y="1485325"/>
            <a:ext cx="5257800" cy="4238100"/>
          </a:xfrm>
          <a:prstGeom prst="rect">
            <a:avLst/>
          </a:prstGeom>
          <a:noFill/>
          <a:ln>
            <a:noFill/>
          </a:ln>
        </p:spPr>
        <p:txBody>
          <a:bodyPr anchorCtr="0" anchor="t" bIns="45700" lIns="91425" spcFirstLastPara="1" rIns="91425" wrap="square" tIns="45700">
            <a:noAutofit/>
          </a:bodyPr>
          <a:lstStyle/>
          <a:p>
            <a:pPr indent="0" lvl="0" marL="12700" rtl="0" algn="l">
              <a:lnSpc>
                <a:spcPct val="110000"/>
              </a:lnSpc>
              <a:spcBef>
                <a:spcPts val="1100"/>
              </a:spcBef>
              <a:spcAft>
                <a:spcPts val="0"/>
              </a:spcAft>
              <a:buSzPts val="1875"/>
              <a:buNone/>
            </a:pPr>
            <a:r>
              <a:rPr b="1" lang="en-GB" sz="2300">
                <a:solidFill>
                  <a:schemeClr val="dk1"/>
                </a:solidFill>
              </a:rPr>
              <a:t>Personal Data</a:t>
            </a:r>
            <a:endParaRPr sz="26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privacy and compliance </a:t>
            </a:r>
            <a:br>
              <a:rPr lang="en-GB" sz="2400">
                <a:solidFill>
                  <a:schemeClr val="dk1"/>
                </a:solidFill>
              </a:rPr>
            </a:br>
            <a:r>
              <a:rPr lang="en-GB" sz="2400">
                <a:solidFill>
                  <a:schemeClr val="dk1"/>
                </a:solidFill>
              </a:rPr>
              <a:t>with regulations (GDPR). </a:t>
            </a:r>
            <a:endParaRPr sz="2150"/>
          </a:p>
          <a:p>
            <a:pPr indent="-342900" lvl="0" marL="457200" rtl="0" algn="l">
              <a:lnSpc>
                <a:spcPct val="100000"/>
              </a:lnSpc>
              <a:spcBef>
                <a:spcPts val="0"/>
              </a:spcBef>
              <a:spcAft>
                <a:spcPts val="0"/>
              </a:spcAft>
              <a:buSzPts val="1875"/>
              <a:buNone/>
            </a:pPr>
            <a:r>
              <a:t/>
            </a:r>
            <a:endParaRPr sz="2400">
              <a:solidFill>
                <a:schemeClr val="dk1"/>
              </a:solidFill>
            </a:endParaRPr>
          </a:p>
          <a:p>
            <a:pPr indent="0" lvl="0" marL="0" rtl="0" algn="l">
              <a:lnSpc>
                <a:spcPct val="100000"/>
              </a:lnSpc>
              <a:spcBef>
                <a:spcPts val="0"/>
              </a:spcBef>
              <a:spcAft>
                <a:spcPts val="0"/>
              </a:spcAft>
              <a:buSzPts val="1875"/>
              <a:buNone/>
            </a:pPr>
            <a:r>
              <a:rPr b="1" lang="en-GB" sz="2400">
                <a:solidFill>
                  <a:schemeClr val="dk1"/>
                </a:solidFill>
              </a:rPr>
              <a:t>Scientific Data</a:t>
            </a:r>
            <a:endParaRPr sz="27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Support research integrity and reliability of findings.</a:t>
            </a:r>
            <a:endParaRPr sz="2150"/>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protection against </a:t>
            </a:r>
            <a:br>
              <a:rPr lang="en-GB" sz="2400">
                <a:solidFill>
                  <a:schemeClr val="dk1"/>
                </a:solidFill>
              </a:rPr>
            </a:br>
            <a:r>
              <a:rPr lang="en-GB" sz="2400">
                <a:solidFill>
                  <a:schemeClr val="dk1"/>
                </a:solidFill>
              </a:rPr>
              <a:t>accidental loss, unauthorized handling, and corruption. </a:t>
            </a:r>
            <a:endParaRPr sz="2150"/>
          </a:p>
        </p:txBody>
      </p:sp>
      <p:sp>
        <p:nvSpPr>
          <p:cNvPr id="569" name="Google Shape;569;g3ce8f3ac39b_0_64"/>
          <p:cNvSpPr txBox="1"/>
          <p:nvPr/>
        </p:nvSpPr>
        <p:spPr>
          <a:xfrm>
            <a:off x="6005700" y="1895825"/>
            <a:ext cx="5756400" cy="4381500"/>
          </a:xfrm>
          <a:prstGeom prst="rect">
            <a:avLst/>
          </a:prstGeom>
          <a:noFill/>
          <a:ln>
            <a:noFill/>
          </a:ln>
        </p:spPr>
        <p:txBody>
          <a:bodyPr anchorCtr="0" anchor="t" bIns="60925" lIns="121900" spcFirstLastPara="1" rIns="121900" wrap="square" tIns="60925">
            <a:spAutoFit/>
          </a:bodyPr>
          <a:lstStyle/>
          <a:p>
            <a:pPr indent="0" lvl="0" marL="0" marR="0" rtl="0" algn="ctr">
              <a:lnSpc>
                <a:spcPct val="120000"/>
              </a:lnSpc>
              <a:spcBef>
                <a:spcPts val="0"/>
              </a:spcBef>
              <a:spcAft>
                <a:spcPts val="0"/>
              </a:spcAft>
              <a:buClr>
                <a:srgbClr val="000000"/>
              </a:buClr>
              <a:buSzPts val="2400"/>
              <a:buFont typeface="Arial"/>
              <a:buNone/>
            </a:pPr>
            <a:r>
              <a:rPr b="1" i="0" lang="en-GB" sz="2400" u="none" cap="none" strike="noStrike">
                <a:solidFill>
                  <a:schemeClr val="dk1"/>
                </a:solidFill>
                <a:highlight>
                  <a:srgbClr val="FDDB1B"/>
                </a:highlight>
                <a:latin typeface="Calibri"/>
                <a:ea typeface="Calibri"/>
                <a:cs typeface="Calibri"/>
                <a:sym typeface="Calibri"/>
              </a:rPr>
              <a:t>Preventing Accidental Losses</a:t>
            </a:r>
            <a:endParaRPr b="0" i="0" sz="22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1900"/>
              <a:buFont typeface="Arial"/>
              <a:buNone/>
            </a:pPr>
            <a:r>
              <a:rPr b="0" i="0" lang="en-GB" sz="1900" u="none" cap="none" strike="noStrike">
                <a:solidFill>
                  <a:schemeClr val="dk1"/>
                </a:solidFill>
                <a:latin typeface="Calibri"/>
                <a:ea typeface="Calibri"/>
                <a:cs typeface="Calibri"/>
                <a:sym typeface="Calibri"/>
              </a:rPr>
              <a:t>Different scenarios: Human error, entry errors, improper handling (by machine and humans).</a:t>
            </a:r>
            <a:endParaRPr b="1" i="0" sz="1900" u="none" cap="none" strike="noStrike">
              <a:solidFill>
                <a:schemeClr val="dk1"/>
              </a:solidFill>
              <a:latin typeface="Calibri"/>
              <a:ea typeface="Calibri"/>
              <a:cs typeface="Calibri"/>
              <a:sym typeface="Calibri"/>
            </a:endParaRPr>
          </a:p>
          <a:p>
            <a:pPr indent="-381000" lvl="0" marL="381000" marR="0" rtl="0" algn="l">
              <a:lnSpc>
                <a:spcPct val="130000"/>
              </a:lnSpc>
              <a:spcBef>
                <a:spcPts val="800"/>
              </a:spcBef>
              <a:spcAft>
                <a:spcPts val="0"/>
              </a:spcAft>
              <a:buClr>
                <a:srgbClr val="3D7780"/>
              </a:buClr>
              <a:buSzPts val="1900"/>
              <a:buFont typeface="Noto Sans Symbols"/>
              <a:buChar char="✔"/>
            </a:pPr>
            <a:r>
              <a:rPr b="0" i="0" lang="en-GB" sz="1900" u="none" cap="none" strike="noStrike">
                <a:solidFill>
                  <a:schemeClr val="dk1"/>
                </a:solidFill>
                <a:latin typeface="Calibri"/>
                <a:ea typeface="Calibri"/>
                <a:cs typeface="Calibri"/>
                <a:sym typeface="Calibri"/>
              </a:rPr>
              <a:t>Adopting mechanisms to </a:t>
            </a:r>
            <a:r>
              <a:rPr b="1" i="0" lang="en-GB" sz="1900" u="none" cap="none" strike="noStrike">
                <a:solidFill>
                  <a:schemeClr val="dk1"/>
                </a:solidFill>
                <a:latin typeface="Calibri"/>
                <a:ea typeface="Calibri"/>
                <a:cs typeface="Calibri"/>
                <a:sym typeface="Calibri"/>
              </a:rPr>
              <a:t>minimise material errors </a:t>
            </a:r>
            <a:r>
              <a:rPr b="0" i="0" lang="en-GB" sz="1900" u="none" cap="none" strike="noStrike">
                <a:solidFill>
                  <a:schemeClr val="dk1"/>
                </a:solidFill>
                <a:latin typeface="Calibri"/>
                <a:ea typeface="Calibri"/>
                <a:cs typeface="Calibri"/>
                <a:sym typeface="Calibri"/>
              </a:rPr>
              <a:t>(e.g.Multi-step confirmation, “soft” deletion…)</a:t>
            </a:r>
            <a:endParaRPr b="0" i="0" sz="1900" u="none" cap="none" strike="noStrike">
              <a:solidFill>
                <a:srgbClr val="000000"/>
              </a:solidFill>
              <a:latin typeface="Arial"/>
              <a:ea typeface="Arial"/>
              <a:cs typeface="Arial"/>
              <a:sym typeface="Arial"/>
            </a:endParaRPr>
          </a:p>
          <a:p>
            <a:pPr indent="-381000" lvl="0" marL="381000" marR="0" rtl="0" algn="l">
              <a:lnSpc>
                <a:spcPct val="130000"/>
              </a:lnSpc>
              <a:spcBef>
                <a:spcPts val="800"/>
              </a:spcBef>
              <a:spcAft>
                <a:spcPts val="0"/>
              </a:spcAft>
              <a:buClr>
                <a:srgbClr val="3D7780"/>
              </a:buClr>
              <a:buSzPts val="1900"/>
              <a:buFont typeface="Noto Sans Symbols"/>
              <a:buChar char="✔"/>
            </a:pPr>
            <a:r>
              <a:rPr b="1" i="0" lang="en-GB" sz="1900" u="none" cap="none" strike="noStrike">
                <a:solidFill>
                  <a:schemeClr val="dk1"/>
                </a:solidFill>
                <a:latin typeface="Calibri"/>
                <a:ea typeface="Calibri"/>
                <a:cs typeface="Calibri"/>
                <a:sym typeface="Calibri"/>
              </a:rPr>
              <a:t>Implement validation checks </a:t>
            </a:r>
            <a:r>
              <a:rPr b="0" i="0" lang="en-GB" sz="1900" u="none" cap="none" strike="noStrike">
                <a:solidFill>
                  <a:schemeClr val="dk1"/>
                </a:solidFill>
                <a:latin typeface="Calibri"/>
                <a:ea typeface="Calibri"/>
                <a:cs typeface="Calibri"/>
                <a:sym typeface="Calibri"/>
              </a:rPr>
              <a:t>to prevent corruption from improper handling</a:t>
            </a:r>
            <a:endParaRPr b="0" i="0" sz="1900" u="none" cap="none" strike="noStrike">
              <a:solidFill>
                <a:srgbClr val="000000"/>
              </a:solidFill>
              <a:latin typeface="Arial"/>
              <a:ea typeface="Arial"/>
              <a:cs typeface="Arial"/>
              <a:sym typeface="Arial"/>
            </a:endParaRPr>
          </a:p>
          <a:p>
            <a:pPr indent="-381000" lvl="0" marL="381000" marR="0" rtl="0" algn="l">
              <a:lnSpc>
                <a:spcPct val="130000"/>
              </a:lnSpc>
              <a:spcBef>
                <a:spcPts val="800"/>
              </a:spcBef>
              <a:spcAft>
                <a:spcPts val="0"/>
              </a:spcAft>
              <a:buClr>
                <a:srgbClr val="3D7780"/>
              </a:buClr>
              <a:buSzPts val="1900"/>
              <a:buFont typeface="Noto Sans Symbols"/>
              <a:buChar char="✔"/>
            </a:pPr>
            <a:r>
              <a:rPr b="1" i="0" lang="en-GB" sz="1900" u="none" cap="none" strike="noStrike">
                <a:solidFill>
                  <a:schemeClr val="dk1"/>
                </a:solidFill>
                <a:latin typeface="Calibri"/>
                <a:ea typeface="Calibri"/>
                <a:cs typeface="Calibri"/>
                <a:sym typeface="Calibri"/>
              </a:rPr>
              <a:t>Train users </a:t>
            </a:r>
            <a:endParaRPr b="0" i="0" sz="1900" u="none" cap="none" strike="noStrike">
              <a:solidFill>
                <a:srgbClr val="000000"/>
              </a:solidFill>
              <a:latin typeface="Arial"/>
              <a:ea typeface="Arial"/>
              <a:cs typeface="Arial"/>
              <a:sym typeface="Arial"/>
            </a:endParaRPr>
          </a:p>
          <a:p>
            <a:pPr indent="-266700" lvl="0" marL="381000" marR="0" rtl="0" algn="l">
              <a:lnSpc>
                <a:spcPct val="130000"/>
              </a:lnSpc>
              <a:spcBef>
                <a:spcPts val="800"/>
              </a:spcBef>
              <a:spcAft>
                <a:spcPts val="0"/>
              </a:spcAft>
              <a:buClr>
                <a:srgbClr val="3D7780"/>
              </a:buClr>
              <a:buSzPts val="1900"/>
              <a:buFont typeface="Noto Sans Symbols"/>
              <a:buNone/>
            </a:pPr>
            <a:r>
              <a:t/>
            </a:r>
            <a:endParaRPr b="0" i="0" sz="21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pic>
        <p:nvPicPr>
          <p:cNvPr descr="Eraser with solid fill" id="570" name="Google Shape;570;g3ce8f3ac39b_0_64"/>
          <p:cNvPicPr preferRelativeResize="0"/>
          <p:nvPr/>
        </p:nvPicPr>
        <p:blipFill rotWithShape="1">
          <a:blip r:embed="rId3">
            <a:alphaModFix/>
          </a:blip>
          <a:srcRect b="0" l="0" r="0" t="0"/>
          <a:stretch/>
        </p:blipFill>
        <p:spPr>
          <a:xfrm>
            <a:off x="10587866" y="489493"/>
            <a:ext cx="582019" cy="582019"/>
          </a:xfrm>
          <a:prstGeom prst="rect">
            <a:avLst/>
          </a:prstGeom>
          <a:noFill/>
          <a:ln>
            <a:noFill/>
          </a:ln>
        </p:spPr>
      </p:pic>
      <p:sp>
        <p:nvSpPr>
          <p:cNvPr id="571" name="Google Shape;571;g3ce8f3ac39b_0_64"/>
          <p:cNvSpPr/>
          <p:nvPr/>
        </p:nvSpPr>
        <p:spPr>
          <a:xfrm>
            <a:off x="10369236" y="275239"/>
            <a:ext cx="1020600" cy="945000"/>
          </a:xfrm>
          <a:prstGeom prst="noSmoking">
            <a:avLst>
              <a:gd fmla="val 10313" name="adj"/>
            </a:avLst>
          </a:prstGeom>
          <a:solidFill>
            <a:srgbClr val="FDDB1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72" name="Google Shape;572;g3ce8f3ac39b_0_64"/>
          <p:cNvSpPr txBox="1"/>
          <p:nvPr>
            <p:ph type="title"/>
          </p:nvPr>
        </p:nvSpPr>
        <p:spPr>
          <a:xfrm>
            <a:off x="1426280" y="981438"/>
            <a:ext cx="9367200" cy="513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A3960"/>
              </a:buClr>
              <a:buSzPts val="3960"/>
              <a:buFont typeface="Calibri"/>
              <a:buNone/>
            </a:pPr>
            <a:r>
              <a:rPr b="1" lang="en-GB" sz="3959">
                <a:solidFill>
                  <a:srgbClr val="487D8E"/>
                </a:solidFill>
              </a:rPr>
              <a:t>Accidental Data Loss</a:t>
            </a:r>
            <a:endParaRPr sz="3959">
              <a:solidFill>
                <a:srgbClr val="487D8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3ce8f3ac39b_0_78"/>
          <p:cNvSpPr/>
          <p:nvPr/>
        </p:nvSpPr>
        <p:spPr>
          <a:xfrm flipH="1">
            <a:off x="10125" y="1630200"/>
            <a:ext cx="11991000" cy="4093200"/>
          </a:xfrm>
          <a:prstGeom prst="corner">
            <a:avLst>
              <a:gd fmla="val 63620" name="adj1"/>
              <a:gd fmla="val 153130" name="adj2"/>
            </a:avLst>
          </a:prstGeom>
          <a:solidFill>
            <a:srgbClr val="FEFAEE"/>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78" name="Google Shape;578;g3ce8f3ac39b_0_78"/>
          <p:cNvSpPr/>
          <p:nvPr/>
        </p:nvSpPr>
        <p:spPr>
          <a:xfrm>
            <a:off x="3044371" y="2742300"/>
            <a:ext cx="5002800" cy="2781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79" name="Google Shape;579;g3ce8f3ac39b_0_78"/>
          <p:cNvSpPr txBox="1"/>
          <p:nvPr>
            <p:ph type="title"/>
          </p:nvPr>
        </p:nvSpPr>
        <p:spPr>
          <a:xfrm>
            <a:off x="1418772" y="490950"/>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2A3960"/>
                </a:solidFill>
              </a:rPr>
              <a:t>Scientific Data Protection:</a:t>
            </a:r>
            <a:endParaRPr>
              <a:solidFill>
                <a:srgbClr val="487D8E"/>
              </a:solidFill>
            </a:endParaRPr>
          </a:p>
        </p:txBody>
      </p:sp>
      <p:sp>
        <p:nvSpPr>
          <p:cNvPr id="580" name="Google Shape;580;g3ce8f3ac39b_0_78"/>
          <p:cNvSpPr txBox="1"/>
          <p:nvPr>
            <p:ph idx="1" type="body"/>
          </p:nvPr>
        </p:nvSpPr>
        <p:spPr>
          <a:xfrm>
            <a:off x="838200" y="1485325"/>
            <a:ext cx="5257800" cy="4238100"/>
          </a:xfrm>
          <a:prstGeom prst="rect">
            <a:avLst/>
          </a:prstGeom>
          <a:noFill/>
          <a:ln>
            <a:noFill/>
          </a:ln>
        </p:spPr>
        <p:txBody>
          <a:bodyPr anchorCtr="0" anchor="t" bIns="45700" lIns="91425" spcFirstLastPara="1" rIns="91425" wrap="square" tIns="45700">
            <a:noAutofit/>
          </a:bodyPr>
          <a:lstStyle/>
          <a:p>
            <a:pPr indent="0" lvl="0" marL="12700" rtl="0" algn="l">
              <a:lnSpc>
                <a:spcPct val="110000"/>
              </a:lnSpc>
              <a:spcBef>
                <a:spcPts val="1100"/>
              </a:spcBef>
              <a:spcAft>
                <a:spcPts val="0"/>
              </a:spcAft>
              <a:buSzPts val="1875"/>
              <a:buNone/>
            </a:pPr>
            <a:r>
              <a:rPr b="1" lang="en-GB" sz="2300">
                <a:solidFill>
                  <a:schemeClr val="dk1"/>
                </a:solidFill>
              </a:rPr>
              <a:t>Personal Data</a:t>
            </a:r>
            <a:endParaRPr sz="26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privacy and compliance </a:t>
            </a:r>
            <a:br>
              <a:rPr lang="en-GB" sz="2400">
                <a:solidFill>
                  <a:schemeClr val="dk1"/>
                </a:solidFill>
              </a:rPr>
            </a:br>
            <a:r>
              <a:rPr lang="en-GB" sz="2400">
                <a:solidFill>
                  <a:schemeClr val="dk1"/>
                </a:solidFill>
              </a:rPr>
              <a:t>with regulations (GDPR). </a:t>
            </a:r>
            <a:endParaRPr sz="2150"/>
          </a:p>
          <a:p>
            <a:pPr indent="-342900" lvl="0" marL="457200" rtl="0" algn="l">
              <a:lnSpc>
                <a:spcPct val="100000"/>
              </a:lnSpc>
              <a:spcBef>
                <a:spcPts val="0"/>
              </a:spcBef>
              <a:spcAft>
                <a:spcPts val="0"/>
              </a:spcAft>
              <a:buSzPts val="1875"/>
              <a:buNone/>
            </a:pPr>
            <a:r>
              <a:t/>
            </a:r>
            <a:endParaRPr sz="2400">
              <a:solidFill>
                <a:schemeClr val="dk1"/>
              </a:solidFill>
            </a:endParaRPr>
          </a:p>
          <a:p>
            <a:pPr indent="0" lvl="0" marL="0" rtl="0" algn="l">
              <a:lnSpc>
                <a:spcPct val="100000"/>
              </a:lnSpc>
              <a:spcBef>
                <a:spcPts val="0"/>
              </a:spcBef>
              <a:spcAft>
                <a:spcPts val="0"/>
              </a:spcAft>
              <a:buSzPts val="1875"/>
              <a:buNone/>
            </a:pPr>
            <a:r>
              <a:rPr b="1" lang="en-GB" sz="2400">
                <a:solidFill>
                  <a:schemeClr val="dk1"/>
                </a:solidFill>
              </a:rPr>
              <a:t>Scientific Data</a:t>
            </a:r>
            <a:endParaRPr sz="2712">
              <a:solidFill>
                <a:schemeClr val="dk1"/>
              </a:solidFill>
            </a:endParaRPr>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Support research integrity and reliability of findings.</a:t>
            </a:r>
            <a:endParaRPr sz="2150"/>
          </a:p>
          <a:p>
            <a:pPr indent="-457200" lvl="0" marL="457200" rtl="0" algn="l">
              <a:lnSpc>
                <a:spcPct val="100000"/>
              </a:lnSpc>
              <a:spcBef>
                <a:spcPts val="0"/>
              </a:spcBef>
              <a:spcAft>
                <a:spcPts val="0"/>
              </a:spcAft>
              <a:buClr>
                <a:srgbClr val="3D7780"/>
              </a:buClr>
              <a:buSzPts val="3400"/>
              <a:buFont typeface="NTR"/>
              <a:buChar char="➠"/>
            </a:pPr>
            <a:r>
              <a:rPr lang="en-GB" sz="2400">
                <a:solidFill>
                  <a:schemeClr val="dk1"/>
                </a:solidFill>
              </a:rPr>
              <a:t>Ensure protection against </a:t>
            </a:r>
            <a:br>
              <a:rPr lang="en-GB" sz="2400">
                <a:solidFill>
                  <a:schemeClr val="dk1"/>
                </a:solidFill>
              </a:rPr>
            </a:br>
            <a:r>
              <a:rPr lang="en-GB" sz="2400">
                <a:solidFill>
                  <a:schemeClr val="dk1"/>
                </a:solidFill>
              </a:rPr>
              <a:t>accidental loss, unauthorized handling, and corruption. </a:t>
            </a:r>
            <a:endParaRPr sz="2150"/>
          </a:p>
        </p:txBody>
      </p:sp>
      <p:pic>
        <p:nvPicPr>
          <p:cNvPr descr="Key with solid fill" id="581" name="Google Shape;581;g3ce8f3ac39b_0_78"/>
          <p:cNvPicPr preferRelativeResize="0"/>
          <p:nvPr/>
        </p:nvPicPr>
        <p:blipFill rotWithShape="1">
          <a:blip r:embed="rId3">
            <a:alphaModFix/>
          </a:blip>
          <a:srcRect b="0" l="0" r="0" t="0"/>
          <a:stretch/>
        </p:blipFill>
        <p:spPr>
          <a:xfrm>
            <a:off x="8865231" y="259733"/>
            <a:ext cx="1219200" cy="1219200"/>
          </a:xfrm>
          <a:prstGeom prst="rect">
            <a:avLst/>
          </a:prstGeom>
          <a:noFill/>
          <a:ln>
            <a:noFill/>
          </a:ln>
        </p:spPr>
      </p:pic>
      <p:sp>
        <p:nvSpPr>
          <p:cNvPr id="582" name="Google Shape;582;g3ce8f3ac39b_0_78"/>
          <p:cNvSpPr txBox="1"/>
          <p:nvPr/>
        </p:nvSpPr>
        <p:spPr>
          <a:xfrm>
            <a:off x="6005699" y="1721975"/>
            <a:ext cx="5740200" cy="3246600"/>
          </a:xfrm>
          <a:prstGeom prst="rect">
            <a:avLst/>
          </a:prstGeom>
          <a:noFill/>
          <a:ln>
            <a:noFill/>
          </a:ln>
        </p:spPr>
        <p:txBody>
          <a:bodyPr anchorCtr="0" anchor="t" bIns="60925" lIns="121900" spcFirstLastPara="1" rIns="121900" wrap="square" tIns="60925">
            <a:spAutoFit/>
          </a:bodyPr>
          <a:lstStyle/>
          <a:p>
            <a:pPr indent="0" lvl="0" marL="0" marR="0" rtl="0" algn="ctr">
              <a:lnSpc>
                <a:spcPct val="130000"/>
              </a:lnSpc>
              <a:spcBef>
                <a:spcPts val="0"/>
              </a:spcBef>
              <a:spcAft>
                <a:spcPts val="0"/>
              </a:spcAft>
              <a:buClr>
                <a:srgbClr val="000000"/>
              </a:buClr>
              <a:buSzPts val="2300"/>
              <a:buFont typeface="Arial"/>
              <a:buNone/>
            </a:pPr>
            <a:r>
              <a:rPr b="1" i="0" lang="en-GB" sz="2300" u="sng" cap="none" strike="noStrike">
                <a:solidFill>
                  <a:schemeClr val="dk1"/>
                </a:solidFill>
                <a:highlight>
                  <a:srgbClr val="FDDB1B"/>
                </a:highlight>
                <a:latin typeface="Calibri"/>
                <a:ea typeface="Calibri"/>
                <a:cs typeface="Calibri"/>
                <a:sym typeface="Calibri"/>
              </a:rPr>
              <a:t>Implementing Access Control</a:t>
            </a:r>
            <a:endParaRPr b="0" i="0" sz="2100" u="sng"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1900"/>
              <a:buFont typeface="Arial"/>
              <a:buNone/>
            </a:pPr>
            <a:r>
              <a:t/>
            </a:r>
            <a:endParaRPr b="1" i="0" sz="1900" u="none" cap="none" strike="noStrike">
              <a:solidFill>
                <a:schemeClr val="dk1"/>
              </a:solidFill>
              <a:highlight>
                <a:srgbClr val="FDDB1B"/>
              </a:highlight>
              <a:latin typeface="Calibri"/>
              <a:ea typeface="Calibri"/>
              <a:cs typeface="Calibri"/>
              <a:sym typeface="Calibri"/>
            </a:endParaRPr>
          </a:p>
          <a:p>
            <a:pPr indent="-381000" lvl="0" marL="381000" marR="0" rtl="0" algn="l">
              <a:lnSpc>
                <a:spcPct val="130000"/>
              </a:lnSpc>
              <a:spcBef>
                <a:spcPts val="0"/>
              </a:spcBef>
              <a:spcAft>
                <a:spcPts val="0"/>
              </a:spcAft>
              <a:buClr>
                <a:srgbClr val="3D7780"/>
              </a:buClr>
              <a:buSzPts val="1800"/>
              <a:buFont typeface="Noto Sans Symbols"/>
              <a:buChar char="✔"/>
            </a:pPr>
            <a:r>
              <a:rPr b="0" i="0" lang="en-GB" sz="1800" u="none" cap="none" strike="noStrike">
                <a:solidFill>
                  <a:schemeClr val="dk1"/>
                </a:solidFill>
                <a:latin typeface="Calibri"/>
                <a:ea typeface="Calibri"/>
                <a:cs typeface="Calibri"/>
                <a:sym typeface="Calibri"/>
              </a:rPr>
              <a:t>Robust </a:t>
            </a:r>
            <a:r>
              <a:rPr b="1" i="0" lang="en-GB" sz="1800" u="none" cap="none" strike="noStrike">
                <a:solidFill>
                  <a:schemeClr val="dk1"/>
                </a:solidFill>
                <a:latin typeface="Calibri"/>
                <a:ea typeface="Calibri"/>
                <a:cs typeface="Calibri"/>
                <a:sym typeface="Calibri"/>
              </a:rPr>
              <a:t>AAI</a:t>
            </a: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mechanisms </a:t>
            </a:r>
            <a:r>
              <a:rPr b="0" i="0" lang="en-GB" sz="1800" u="none" cap="none" strike="noStrike">
                <a:solidFill>
                  <a:schemeClr val="dk1"/>
                </a:solidFill>
                <a:latin typeface="Calibri"/>
                <a:ea typeface="Calibri"/>
                <a:cs typeface="Calibri"/>
                <a:sym typeface="Calibri"/>
              </a:rPr>
              <a:t>are implemented to </a:t>
            </a:r>
            <a:r>
              <a:rPr b="1" i="0" lang="en-GB" sz="1800" u="none" cap="none" strike="noStrike">
                <a:solidFill>
                  <a:schemeClr val="dk1"/>
                </a:solidFill>
                <a:latin typeface="Calibri"/>
                <a:ea typeface="Calibri"/>
                <a:cs typeface="Calibri"/>
                <a:sym typeface="Calibri"/>
              </a:rPr>
              <a:t>prevent unauthorised access or manipulation of sensitive data/products.</a:t>
            </a:r>
            <a:endParaRPr b="0" i="0" sz="1800" u="none" cap="none" strike="noStrike">
              <a:solidFill>
                <a:srgbClr val="000000"/>
              </a:solidFill>
              <a:latin typeface="Arial"/>
              <a:ea typeface="Arial"/>
              <a:cs typeface="Arial"/>
              <a:sym typeface="Arial"/>
            </a:endParaRPr>
          </a:p>
          <a:p>
            <a:pPr indent="-381000" lvl="0" marL="381000" marR="0" rtl="0" algn="l">
              <a:lnSpc>
                <a:spcPct val="130000"/>
              </a:lnSpc>
              <a:spcBef>
                <a:spcPts val="1600"/>
              </a:spcBef>
              <a:spcAft>
                <a:spcPts val="0"/>
              </a:spcAft>
              <a:buClr>
                <a:srgbClr val="3D7780"/>
              </a:buClr>
              <a:buSzPts val="1800"/>
              <a:buFont typeface="Noto Sans Symbols"/>
              <a:buChar char="✔"/>
            </a:pPr>
            <a:r>
              <a:rPr b="1" i="0" lang="en-GB" sz="1800" u="none" cap="none" strike="noStrike">
                <a:solidFill>
                  <a:schemeClr val="dk1"/>
                </a:solidFill>
                <a:latin typeface="Calibri"/>
                <a:ea typeface="Calibri"/>
                <a:cs typeface="Calibri"/>
                <a:sym typeface="Calibri"/>
              </a:rPr>
              <a:t>Role- or privilege-based authorisation</a:t>
            </a:r>
            <a:r>
              <a:rPr b="0" i="0" lang="en-GB" sz="1800" u="none" cap="none" strike="noStrike">
                <a:solidFill>
                  <a:schemeClr val="dk1"/>
                </a:solidFill>
                <a:latin typeface="Calibri"/>
                <a:ea typeface="Calibri"/>
                <a:cs typeface="Calibri"/>
                <a:sym typeface="Calibri"/>
              </a:rPr>
              <a:t> adopted </a:t>
            </a:r>
            <a:r>
              <a:rPr b="1" i="0" lang="en-GB" sz="1800" u="none" cap="none" strike="noStrike">
                <a:solidFill>
                  <a:schemeClr val="dk1"/>
                </a:solidFill>
                <a:latin typeface="Calibri"/>
                <a:ea typeface="Calibri"/>
                <a:cs typeface="Calibri"/>
                <a:sym typeface="Calibri"/>
              </a:rPr>
              <a:t>where required by the nature of the data, services, or provider policies</a:t>
            </a:r>
            <a:r>
              <a:rPr b="0" i="0" lang="en-GB" sz="1800" u="none" cap="none" strike="noStrike">
                <a:solidFill>
                  <a:schemeClr val="dk1"/>
                </a:solidFill>
                <a:latin typeface="Calibri"/>
                <a:ea typeface="Calibri"/>
                <a:cs typeface="Calibri"/>
                <a:sym typeface="Calibri"/>
              </a:rPr>
              <a:t>.</a:t>
            </a:r>
            <a:r>
              <a:rPr b="1" i="0" lang="en-GB" sz="1800" u="none" cap="none" strike="noStrike">
                <a:solidFill>
                  <a:schemeClr val="dk1"/>
                </a:solidFill>
                <a:highlight>
                  <a:srgbClr val="FDDB1B"/>
                </a:highlight>
                <a:latin typeface="Calibri"/>
                <a:ea typeface="Calibri"/>
                <a:cs typeface="Calibri"/>
                <a:sym typeface="Calibri"/>
              </a:rPr>
              <a:t> </a:t>
            </a:r>
            <a:endParaRPr b="0" i="0" sz="1800" u="none" cap="none" strike="noStrike">
              <a:solidFill>
                <a:srgbClr val="000000"/>
              </a:solidFill>
              <a:latin typeface="Arial"/>
              <a:ea typeface="Arial"/>
              <a:cs typeface="Arial"/>
              <a:sym typeface="Arial"/>
            </a:endParaRPr>
          </a:p>
        </p:txBody>
      </p:sp>
      <p:sp>
        <p:nvSpPr>
          <p:cNvPr id="583" name="Google Shape;583;g3ce8f3ac39b_0_78"/>
          <p:cNvSpPr txBox="1"/>
          <p:nvPr>
            <p:ph type="title"/>
          </p:nvPr>
        </p:nvSpPr>
        <p:spPr>
          <a:xfrm>
            <a:off x="1421859" y="965317"/>
            <a:ext cx="9367200" cy="513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A3960"/>
              </a:buClr>
              <a:buSzPct val="100000"/>
              <a:buFont typeface="Calibri"/>
              <a:buNone/>
            </a:pPr>
            <a:r>
              <a:rPr b="1" lang="en-GB">
                <a:solidFill>
                  <a:srgbClr val="487D8E"/>
                </a:solidFill>
              </a:rPr>
              <a:t>Sensitive Data</a:t>
            </a:r>
            <a:endParaRPr>
              <a:solidFill>
                <a:srgbClr val="A16368"/>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3cb94f9915b_2_42"/>
          <p:cNvSpPr txBox="1"/>
          <p:nvPr>
            <p:ph type="title"/>
          </p:nvPr>
        </p:nvSpPr>
        <p:spPr>
          <a:xfrm>
            <a:off x="914975" y="1847043"/>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Intellectual Property Rights</a:t>
            </a:r>
            <a:endParaRPr b="1"/>
          </a:p>
        </p:txBody>
      </p:sp>
      <p:sp>
        <p:nvSpPr>
          <p:cNvPr id="589" name="Google Shape;589;g3cb94f9915b_2_42"/>
          <p:cNvSpPr/>
          <p:nvPr/>
        </p:nvSpPr>
        <p:spPr>
          <a:xfrm>
            <a:off x="4376500" y="3504405"/>
            <a:ext cx="3760500" cy="297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Calibri"/>
                <a:ea typeface="Calibri"/>
                <a:cs typeface="Calibri"/>
                <a:sym typeface="Calibri"/>
              </a:rPr>
              <a:t>Mario Locati</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3cb94f9915b_2_22"/>
          <p:cNvSpPr txBox="1"/>
          <p:nvPr>
            <p:ph type="title"/>
          </p:nvPr>
        </p:nvSpPr>
        <p:spPr>
          <a:xfrm>
            <a:off x="3810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The Basics</a:t>
            </a:r>
            <a:endParaRPr b="1"/>
          </a:p>
        </p:txBody>
      </p:sp>
      <p:sp>
        <p:nvSpPr>
          <p:cNvPr id="595" name="Google Shape;595;g3cb94f9915b_2_22"/>
          <p:cNvSpPr txBox="1"/>
          <p:nvPr>
            <p:ph idx="1" type="body"/>
          </p:nvPr>
        </p:nvSpPr>
        <p:spPr>
          <a:xfrm>
            <a:off x="381000" y="1955725"/>
            <a:ext cx="10662600" cy="1178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Scope of the Policy</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Data, services, software, and any other research outputs.</a:t>
            </a:r>
            <a:br>
              <a:rPr lang="en-GB"/>
            </a:br>
            <a:r>
              <a:rPr i="1" lang="en-GB"/>
              <a:t>(I will collectively referred to as "resources")</a:t>
            </a:r>
            <a:endParaRPr/>
          </a:p>
        </p:txBody>
      </p:sp>
      <p:sp>
        <p:nvSpPr>
          <p:cNvPr id="596" name="Google Shape;596;g3cb94f9915b_2_22"/>
          <p:cNvSpPr txBox="1"/>
          <p:nvPr>
            <p:ph idx="1" type="body"/>
          </p:nvPr>
        </p:nvSpPr>
        <p:spPr>
          <a:xfrm>
            <a:off x="381000" y="3632125"/>
            <a:ext cx="11802300" cy="1520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The Golden Rule</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Only the owner(s) have the authority to decide the terms associated with a resource, including its license, metadata, and any limits to access, use, and reuse.</a:t>
            </a:r>
            <a:endParaRPr/>
          </a:p>
        </p:txBody>
      </p:sp>
      <p:pic>
        <p:nvPicPr>
          <p:cNvPr id="597" name="Google Shape;597;g3cb94f9915b_2_22"/>
          <p:cNvPicPr preferRelativeResize="0"/>
          <p:nvPr/>
        </p:nvPicPr>
        <p:blipFill rotWithShape="1">
          <a:blip r:embed="rId3">
            <a:alphaModFix/>
          </a:blip>
          <a:srcRect b="0" l="0" r="0" t="0"/>
          <a:stretch/>
        </p:blipFill>
        <p:spPr>
          <a:xfrm>
            <a:off x="9119850" y="606522"/>
            <a:ext cx="3111100" cy="1879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3cda28aeffc_0_40"/>
          <p:cNvSpPr txBox="1"/>
          <p:nvPr>
            <p:ph type="title"/>
          </p:nvPr>
        </p:nvSpPr>
        <p:spPr>
          <a:xfrm>
            <a:off x="3810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The Open Science principle</a:t>
            </a:r>
            <a:endParaRPr b="1"/>
          </a:p>
        </p:txBody>
      </p:sp>
      <p:sp>
        <p:nvSpPr>
          <p:cNvPr id="603" name="Google Shape;603;g3cda28aeffc_0_40"/>
          <p:cNvSpPr txBox="1"/>
          <p:nvPr>
            <p:ph idx="1" type="body"/>
          </p:nvPr>
        </p:nvSpPr>
        <p:spPr>
          <a:xfrm>
            <a:off x="381000" y="1669160"/>
            <a:ext cx="11512500" cy="1246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A collaborative vision</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Open Science relies on efficiently sharing resources</a:t>
            </a:r>
            <a:endParaRPr/>
          </a:p>
          <a:p>
            <a:pPr indent="0" lvl="0" marL="0" rtl="0" algn="l">
              <a:lnSpc>
                <a:spcPct val="90000"/>
              </a:lnSpc>
              <a:spcBef>
                <a:spcPts val="0"/>
              </a:spcBef>
              <a:spcAft>
                <a:spcPts val="0"/>
              </a:spcAft>
              <a:buClr>
                <a:schemeClr val="dk1"/>
              </a:buClr>
              <a:buSzPts val="1100"/>
              <a:buNone/>
            </a:pPr>
            <a:r>
              <a:rPr lang="en-GB"/>
              <a:t>to increase overall scientific knowledge.</a:t>
            </a:r>
            <a:endParaRPr/>
          </a:p>
        </p:txBody>
      </p:sp>
      <p:sp>
        <p:nvSpPr>
          <p:cNvPr id="604" name="Google Shape;604;g3cda28aeffc_0_40"/>
          <p:cNvSpPr txBox="1"/>
          <p:nvPr>
            <p:ph idx="1" type="body"/>
          </p:nvPr>
        </p:nvSpPr>
        <p:spPr>
          <a:xfrm>
            <a:off x="381000" y="3080392"/>
            <a:ext cx="11512500" cy="1148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Integrating knowledge</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The creation of new knowledge inherently requires</a:t>
            </a:r>
            <a:br>
              <a:rPr lang="en-GB"/>
            </a:br>
            <a:r>
              <a:rPr lang="en-GB"/>
              <a:t>the reuse and integration of shared resources from different origins.</a:t>
            </a:r>
            <a:endParaRPr/>
          </a:p>
        </p:txBody>
      </p:sp>
      <p:sp>
        <p:nvSpPr>
          <p:cNvPr id="605" name="Google Shape;605;g3cda28aeffc_0_40"/>
          <p:cNvSpPr txBox="1"/>
          <p:nvPr>
            <p:ph idx="1" type="body"/>
          </p:nvPr>
        </p:nvSpPr>
        <p:spPr>
          <a:xfrm>
            <a:off x="381000" y="4508968"/>
            <a:ext cx="11512500" cy="1148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Aligned goals</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Owners who choose to make their resources available via EPOS</a:t>
            </a:r>
            <a:br>
              <a:rPr lang="en-GB"/>
            </a:br>
            <a:r>
              <a:rPr lang="en-GB"/>
              <a:t>actively share and support this collaborative view.</a:t>
            </a:r>
            <a:endParaRPr/>
          </a:p>
        </p:txBody>
      </p:sp>
      <p:pic>
        <p:nvPicPr>
          <p:cNvPr id="606" name="Google Shape;606;g3cda28aeffc_0_40"/>
          <p:cNvPicPr preferRelativeResize="0"/>
          <p:nvPr/>
        </p:nvPicPr>
        <p:blipFill rotWithShape="1">
          <a:blip r:embed="rId3">
            <a:alphaModFix/>
          </a:blip>
          <a:srcRect b="0" l="0" r="0" t="0"/>
          <a:stretch/>
        </p:blipFill>
        <p:spPr>
          <a:xfrm>
            <a:off x="9299563" y="550988"/>
            <a:ext cx="2695575" cy="2314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3cda28aeffc_0_45"/>
          <p:cNvSpPr txBox="1"/>
          <p:nvPr>
            <p:ph type="title"/>
          </p:nvPr>
        </p:nvSpPr>
        <p:spPr>
          <a:xfrm>
            <a:off x="3810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Providing resources vs. ownership</a:t>
            </a:r>
            <a:endParaRPr b="1"/>
          </a:p>
        </p:txBody>
      </p:sp>
      <p:sp>
        <p:nvSpPr>
          <p:cNvPr id="612" name="Google Shape;612;g3cda28aeffc_0_45"/>
          <p:cNvSpPr txBox="1"/>
          <p:nvPr>
            <p:ph idx="1" type="body"/>
          </p:nvPr>
        </p:nvSpPr>
        <p:spPr>
          <a:xfrm>
            <a:off x="381000" y="1955725"/>
            <a:ext cx="10515600" cy="1275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Ownership is retained</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Providing data to EPOS does not affect or transfer</a:t>
            </a:r>
            <a:endParaRPr/>
          </a:p>
          <a:p>
            <a:pPr indent="0" lvl="0" marL="0" rtl="0" algn="l">
              <a:lnSpc>
                <a:spcPct val="90000"/>
              </a:lnSpc>
              <a:spcBef>
                <a:spcPts val="0"/>
              </a:spcBef>
              <a:spcAft>
                <a:spcPts val="0"/>
              </a:spcAft>
              <a:buClr>
                <a:schemeClr val="dk1"/>
              </a:buClr>
              <a:buSzPts val="1100"/>
              <a:buNone/>
            </a:pPr>
            <a:r>
              <a:rPr lang="en-GB"/>
              <a:t>the original ownership of the resource.</a:t>
            </a:r>
            <a:endParaRPr/>
          </a:p>
        </p:txBody>
      </p:sp>
      <p:sp>
        <p:nvSpPr>
          <p:cNvPr id="613" name="Google Shape;613;g3cda28aeffc_0_45"/>
          <p:cNvSpPr txBox="1"/>
          <p:nvPr>
            <p:ph idx="1" type="body"/>
          </p:nvPr>
        </p:nvSpPr>
        <p:spPr>
          <a:xfrm>
            <a:off x="381000" y="3614375"/>
            <a:ext cx="10515600" cy="1612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Accepting the policy</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Data Providers accept the EPOS Data Policy,</a:t>
            </a:r>
            <a:endParaRPr/>
          </a:p>
          <a:p>
            <a:pPr indent="0" lvl="0" marL="0" rtl="0" algn="l">
              <a:lnSpc>
                <a:spcPct val="90000"/>
              </a:lnSpc>
              <a:spcBef>
                <a:spcPts val="0"/>
              </a:spcBef>
              <a:spcAft>
                <a:spcPts val="0"/>
              </a:spcAft>
              <a:buClr>
                <a:schemeClr val="dk1"/>
              </a:buClr>
              <a:buSzPts val="1100"/>
              <a:buNone/>
            </a:pPr>
            <a:r>
              <a:rPr lang="en-GB"/>
              <a:t>which is firmly rooted in the Open Science paradigm,</a:t>
            </a:r>
            <a:endParaRPr/>
          </a:p>
          <a:p>
            <a:pPr indent="0" lvl="0" marL="0" rtl="0" algn="l">
              <a:lnSpc>
                <a:spcPct val="90000"/>
              </a:lnSpc>
              <a:spcBef>
                <a:spcPts val="0"/>
              </a:spcBef>
              <a:spcAft>
                <a:spcPts val="0"/>
              </a:spcAft>
              <a:buClr>
                <a:schemeClr val="dk1"/>
              </a:buClr>
              <a:buSzPts val="1100"/>
              <a:buNone/>
            </a:pPr>
            <a:r>
              <a:rPr lang="en-GB"/>
              <a:t>encompassing Open Access and FAIR principles.</a:t>
            </a:r>
            <a:endParaRPr/>
          </a:p>
        </p:txBody>
      </p:sp>
      <p:pic>
        <p:nvPicPr>
          <p:cNvPr id="614" name="Google Shape;614;g3cda28aeffc_0_45"/>
          <p:cNvPicPr preferRelativeResize="0"/>
          <p:nvPr/>
        </p:nvPicPr>
        <p:blipFill rotWithShape="1">
          <a:blip r:embed="rId3">
            <a:alphaModFix/>
          </a:blip>
          <a:srcRect b="0" l="0" r="0" t="13912"/>
          <a:stretch/>
        </p:blipFill>
        <p:spPr>
          <a:xfrm>
            <a:off x="9257350" y="0"/>
            <a:ext cx="2889174" cy="2734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8" name="Shape 618"/>
        <p:cNvGrpSpPr/>
        <p:nvPr/>
      </p:nvGrpSpPr>
      <p:grpSpPr>
        <a:xfrm>
          <a:off x="0" y="0"/>
          <a:ext cx="0" cy="0"/>
          <a:chOff x="0" y="0"/>
          <a:chExt cx="0" cy="0"/>
        </a:xfrm>
      </p:grpSpPr>
      <p:pic>
        <p:nvPicPr>
          <p:cNvPr id="619" name="Google Shape;619;g3cda28aeffc_0_50"/>
          <p:cNvPicPr preferRelativeResize="0"/>
          <p:nvPr/>
        </p:nvPicPr>
        <p:blipFill rotWithShape="1">
          <a:blip r:embed="rId3">
            <a:alphaModFix/>
          </a:blip>
          <a:srcRect b="0" l="0" r="0" t="12181"/>
          <a:stretch/>
        </p:blipFill>
        <p:spPr>
          <a:xfrm>
            <a:off x="9997650" y="0"/>
            <a:ext cx="2194350" cy="1632675"/>
          </a:xfrm>
          <a:prstGeom prst="rect">
            <a:avLst/>
          </a:prstGeom>
          <a:noFill/>
          <a:ln>
            <a:noFill/>
          </a:ln>
        </p:spPr>
      </p:pic>
      <p:sp>
        <p:nvSpPr>
          <p:cNvPr id="620" name="Google Shape;620;g3cda28aeffc_0_50"/>
          <p:cNvSpPr txBox="1"/>
          <p:nvPr>
            <p:ph type="title"/>
          </p:nvPr>
        </p:nvSpPr>
        <p:spPr>
          <a:xfrm>
            <a:off x="3810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Navigating shared ownership</a:t>
            </a:r>
            <a:endParaRPr b="1"/>
          </a:p>
        </p:txBody>
      </p:sp>
      <p:sp>
        <p:nvSpPr>
          <p:cNvPr id="621" name="Google Shape;621;g3cda28aeffc_0_50"/>
          <p:cNvSpPr txBox="1"/>
          <p:nvPr>
            <p:ph idx="1" type="body"/>
          </p:nvPr>
        </p:nvSpPr>
        <p:spPr>
          <a:xfrm>
            <a:off x="381000" y="1803325"/>
            <a:ext cx="11609100" cy="756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Establish agreements</a:t>
            </a:r>
            <a:r>
              <a:rPr lang="en-GB"/>
              <a:t>: When multiple parties create a new resource together,</a:t>
            </a:r>
            <a:endParaRPr/>
          </a:p>
          <a:p>
            <a:pPr indent="0" lvl="0" marL="0" rtl="0" algn="l">
              <a:lnSpc>
                <a:spcPct val="90000"/>
              </a:lnSpc>
              <a:spcBef>
                <a:spcPts val="0"/>
              </a:spcBef>
              <a:spcAft>
                <a:spcPts val="0"/>
              </a:spcAft>
              <a:buClr>
                <a:schemeClr val="dk1"/>
              </a:buClr>
              <a:buSzPts val="1100"/>
              <a:buNone/>
            </a:pPr>
            <a:r>
              <a:rPr lang="en-GB"/>
              <a:t>an ownership agreement should be established in advance.</a:t>
            </a:r>
            <a:endParaRPr/>
          </a:p>
        </p:txBody>
      </p:sp>
      <p:sp>
        <p:nvSpPr>
          <p:cNvPr id="622" name="Google Shape;622;g3cda28aeffc_0_50"/>
          <p:cNvSpPr txBox="1"/>
          <p:nvPr>
            <p:ph idx="1" type="body"/>
          </p:nvPr>
        </p:nvSpPr>
        <p:spPr>
          <a:xfrm>
            <a:off x="381000" y="2857242"/>
            <a:ext cx="10515600" cy="756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Default status</a:t>
            </a:r>
            <a:r>
              <a:rPr lang="en-GB"/>
              <a:t>: By default, jointly generated scientific outputs</a:t>
            </a:r>
            <a:endParaRPr/>
          </a:p>
          <a:p>
            <a:pPr indent="0" lvl="0" marL="0" rtl="0" algn="l">
              <a:lnSpc>
                <a:spcPct val="90000"/>
              </a:lnSpc>
              <a:spcBef>
                <a:spcPts val="0"/>
              </a:spcBef>
              <a:spcAft>
                <a:spcPts val="0"/>
              </a:spcAft>
              <a:buClr>
                <a:schemeClr val="dk1"/>
              </a:buClr>
              <a:buSzPts val="1100"/>
              <a:buNone/>
            </a:pPr>
            <a:r>
              <a:rPr lang="en-GB"/>
              <a:t>lead to joint ownership unless agreed otherwise.</a:t>
            </a:r>
            <a:endParaRPr/>
          </a:p>
        </p:txBody>
      </p:sp>
      <p:sp>
        <p:nvSpPr>
          <p:cNvPr id="623" name="Google Shape;623;g3cda28aeffc_0_50"/>
          <p:cNvSpPr txBox="1"/>
          <p:nvPr>
            <p:ph idx="1" type="body"/>
          </p:nvPr>
        </p:nvSpPr>
        <p:spPr>
          <a:xfrm>
            <a:off x="381000" y="3911160"/>
            <a:ext cx="11609100" cy="756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Evaluating origins</a:t>
            </a:r>
            <a:r>
              <a:rPr lang="en-GB"/>
              <a:t>: Assessments must distinguish whether the used resources</a:t>
            </a:r>
            <a:br>
              <a:rPr lang="en-GB"/>
            </a:br>
            <a:r>
              <a:rPr lang="en-GB"/>
              <a:t>are pre-existing or generated outside the collaboration.</a:t>
            </a:r>
            <a:endParaRPr/>
          </a:p>
        </p:txBody>
      </p:sp>
      <p:sp>
        <p:nvSpPr>
          <p:cNvPr id="624" name="Google Shape;624;g3cda28aeffc_0_50"/>
          <p:cNvSpPr txBox="1"/>
          <p:nvPr>
            <p:ph idx="1" type="body"/>
          </p:nvPr>
        </p:nvSpPr>
        <p:spPr>
          <a:xfrm>
            <a:off x="381000" y="4965077"/>
            <a:ext cx="10515600" cy="756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Protecting underlying knowledge</a:t>
            </a:r>
            <a:r>
              <a:rPr lang="en-GB"/>
              <a:t>: Evaluation may justify allocating</a:t>
            </a:r>
            <a:br>
              <a:rPr lang="en-GB"/>
            </a:br>
            <a:r>
              <a:rPr lang="en-GB"/>
              <a:t>sole ownership to the owner of the underlying resources.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3cda28aeffc_0_55"/>
          <p:cNvSpPr txBox="1"/>
          <p:nvPr>
            <p:ph type="title"/>
          </p:nvPr>
        </p:nvSpPr>
        <p:spPr>
          <a:xfrm>
            <a:off x="3810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Terms of use and acknowledgment</a:t>
            </a:r>
            <a:endParaRPr b="1"/>
          </a:p>
        </p:txBody>
      </p:sp>
      <p:sp>
        <p:nvSpPr>
          <p:cNvPr id="630" name="Google Shape;630;g3cda28aeffc_0_55"/>
          <p:cNvSpPr txBox="1"/>
          <p:nvPr>
            <p:ph idx="1" type="body"/>
          </p:nvPr>
        </p:nvSpPr>
        <p:spPr>
          <a:xfrm>
            <a:off x="381000" y="1574725"/>
            <a:ext cx="11522400" cy="75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Applying licenses</a:t>
            </a:r>
            <a:endParaRPr/>
          </a:p>
          <a:p>
            <a:pPr indent="0" lvl="0" marL="0" rtl="0" algn="l">
              <a:lnSpc>
                <a:spcPct val="90000"/>
              </a:lnSpc>
              <a:spcBef>
                <a:spcPts val="0"/>
              </a:spcBef>
              <a:spcAft>
                <a:spcPts val="0"/>
              </a:spcAft>
              <a:buClr>
                <a:schemeClr val="dk1"/>
              </a:buClr>
              <a:buSzPts val="1100"/>
              <a:buNone/>
            </a:pPr>
            <a:r>
              <a:rPr lang="en-GB"/>
              <a:t>Owners must explicitly state their terms of use by applying a license.</a:t>
            </a:r>
            <a:endParaRPr/>
          </a:p>
        </p:txBody>
      </p:sp>
      <p:pic>
        <p:nvPicPr>
          <p:cNvPr id="631" name="Google Shape;631;g3cda28aeffc_0_55"/>
          <p:cNvPicPr preferRelativeResize="0"/>
          <p:nvPr/>
        </p:nvPicPr>
        <p:blipFill rotWithShape="1">
          <a:blip r:embed="rId3">
            <a:alphaModFix/>
          </a:blip>
          <a:srcRect b="0" l="0" r="0" t="0"/>
          <a:stretch/>
        </p:blipFill>
        <p:spPr>
          <a:xfrm>
            <a:off x="10636600" y="270150"/>
            <a:ext cx="1437200" cy="1991700"/>
          </a:xfrm>
          <a:prstGeom prst="rect">
            <a:avLst/>
          </a:prstGeom>
          <a:noFill/>
          <a:ln>
            <a:noFill/>
          </a:ln>
        </p:spPr>
      </p:pic>
      <p:sp>
        <p:nvSpPr>
          <p:cNvPr id="632" name="Google Shape;632;g3cda28aeffc_0_55"/>
          <p:cNvSpPr txBox="1"/>
          <p:nvPr>
            <p:ph idx="1" type="body"/>
          </p:nvPr>
        </p:nvSpPr>
        <p:spPr>
          <a:xfrm>
            <a:off x="381000" y="2479044"/>
            <a:ext cx="11522400" cy="75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The need for credit</a:t>
            </a:r>
            <a:endParaRPr/>
          </a:p>
          <a:p>
            <a:pPr indent="0" lvl="0" marL="0" rtl="0" algn="l">
              <a:lnSpc>
                <a:spcPct val="90000"/>
              </a:lnSpc>
              <a:spcBef>
                <a:spcPts val="0"/>
              </a:spcBef>
              <a:spcAft>
                <a:spcPts val="0"/>
              </a:spcAft>
              <a:buClr>
                <a:schemeClr val="dk1"/>
              </a:buClr>
              <a:buSzPts val="1100"/>
              <a:buNone/>
            </a:pPr>
            <a:r>
              <a:rPr lang="en-GB"/>
              <a:t>Most licenses require users to formally acknowledge the work of the owner(s).</a:t>
            </a:r>
            <a:endParaRPr/>
          </a:p>
        </p:txBody>
      </p:sp>
      <p:sp>
        <p:nvSpPr>
          <p:cNvPr id="633" name="Google Shape;633;g3cda28aeffc_0_55"/>
          <p:cNvSpPr txBox="1"/>
          <p:nvPr>
            <p:ph idx="1" type="body"/>
          </p:nvPr>
        </p:nvSpPr>
        <p:spPr>
          <a:xfrm>
            <a:off x="381000" y="3383363"/>
            <a:ext cx="11522400" cy="1126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Structured citations</a:t>
            </a:r>
            <a:endParaRPr/>
          </a:p>
          <a:p>
            <a:pPr indent="0" lvl="0" marL="0" rtl="0" algn="l">
              <a:lnSpc>
                <a:spcPct val="90000"/>
              </a:lnSpc>
              <a:spcBef>
                <a:spcPts val="0"/>
              </a:spcBef>
              <a:spcAft>
                <a:spcPts val="0"/>
              </a:spcAft>
              <a:buClr>
                <a:schemeClr val="dk1"/>
              </a:buClr>
              <a:buSzPts val="1100"/>
              <a:buNone/>
            </a:pPr>
            <a:r>
              <a:rPr lang="en-GB"/>
              <a:t>Providing this credit through properly structured citations</a:t>
            </a:r>
            <a:endParaRPr/>
          </a:p>
          <a:p>
            <a:pPr indent="0" lvl="0" marL="0" rtl="0" algn="l">
              <a:lnSpc>
                <a:spcPct val="90000"/>
              </a:lnSpc>
              <a:spcBef>
                <a:spcPts val="0"/>
              </a:spcBef>
              <a:spcAft>
                <a:spcPts val="0"/>
              </a:spcAft>
              <a:buClr>
                <a:schemeClr val="dk1"/>
              </a:buClr>
              <a:buSzPts val="1100"/>
              <a:buNone/>
            </a:pPr>
            <a:r>
              <a:rPr lang="en-GB"/>
              <a:t>is the most effective way to fulfill this requirement.</a:t>
            </a:r>
            <a:endParaRPr/>
          </a:p>
        </p:txBody>
      </p:sp>
      <p:sp>
        <p:nvSpPr>
          <p:cNvPr id="634" name="Google Shape;634;g3cda28aeffc_0_55"/>
          <p:cNvSpPr txBox="1"/>
          <p:nvPr>
            <p:ph idx="1" type="body"/>
          </p:nvPr>
        </p:nvSpPr>
        <p:spPr>
          <a:xfrm>
            <a:off x="381000" y="4660282"/>
            <a:ext cx="11522400" cy="1126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EPOS support</a:t>
            </a:r>
            <a:endParaRPr/>
          </a:p>
          <a:p>
            <a:pPr indent="0" lvl="0" marL="0" rtl="0" algn="l">
              <a:lnSpc>
                <a:spcPct val="90000"/>
              </a:lnSpc>
              <a:spcBef>
                <a:spcPts val="0"/>
              </a:spcBef>
              <a:spcAft>
                <a:spcPts val="0"/>
              </a:spcAft>
              <a:buClr>
                <a:schemeClr val="dk1"/>
              </a:buClr>
              <a:buSzPts val="1100"/>
              <a:buNone/>
            </a:pPr>
            <a:r>
              <a:rPr lang="en-GB"/>
              <a:t>To make life easier for users and ensure compliance,</a:t>
            </a:r>
            <a:endParaRPr/>
          </a:p>
          <a:p>
            <a:pPr indent="0" lvl="0" marL="0" rtl="0" algn="l">
              <a:lnSpc>
                <a:spcPct val="90000"/>
              </a:lnSpc>
              <a:spcBef>
                <a:spcPts val="0"/>
              </a:spcBef>
              <a:spcAft>
                <a:spcPts val="0"/>
              </a:spcAft>
              <a:buClr>
                <a:schemeClr val="dk1"/>
              </a:buClr>
              <a:buSzPts val="1100"/>
              <a:buNone/>
            </a:pPr>
            <a:r>
              <a:rPr lang="en-GB"/>
              <a:t>EPOS provides ready-to-use citations.</a:t>
            </a:r>
            <a:endParaRPr/>
          </a:p>
          <a:p>
            <a:pPr indent="0" lvl="0" marL="0" rtl="0" algn="l">
              <a:lnSpc>
                <a:spcPct val="90000"/>
              </a:lnSpc>
              <a:spcBef>
                <a:spcPts val="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3cda28aeffc_0_60"/>
          <p:cNvSpPr txBox="1"/>
          <p:nvPr>
            <p:ph type="title"/>
          </p:nvPr>
        </p:nvSpPr>
        <p:spPr>
          <a:xfrm>
            <a:off x="3810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Selecting an appropriate license</a:t>
            </a:r>
            <a:endParaRPr b="1"/>
          </a:p>
        </p:txBody>
      </p:sp>
      <p:sp>
        <p:nvSpPr>
          <p:cNvPr id="640" name="Google Shape;640;g3cda28aeffc_0_60"/>
          <p:cNvSpPr txBox="1"/>
          <p:nvPr>
            <p:ph idx="1" type="body"/>
          </p:nvPr>
        </p:nvSpPr>
        <p:spPr>
          <a:xfrm>
            <a:off x="381000" y="2103900"/>
            <a:ext cx="10515600" cy="1169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Open Science compatibility</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Owners must select a license that is fully compatible</a:t>
            </a:r>
            <a:endParaRPr/>
          </a:p>
          <a:p>
            <a:pPr indent="0" lvl="0" marL="0" rtl="0" algn="l">
              <a:lnSpc>
                <a:spcPct val="90000"/>
              </a:lnSpc>
              <a:spcBef>
                <a:spcPts val="0"/>
              </a:spcBef>
              <a:spcAft>
                <a:spcPts val="0"/>
              </a:spcAft>
              <a:buClr>
                <a:schemeClr val="dk1"/>
              </a:buClr>
              <a:buSzPts val="1100"/>
              <a:buNone/>
            </a:pPr>
            <a:r>
              <a:rPr lang="en-GB"/>
              <a:t>with the Open Science paradigm.</a:t>
            </a:r>
            <a:endParaRPr/>
          </a:p>
        </p:txBody>
      </p:sp>
      <p:pic>
        <p:nvPicPr>
          <p:cNvPr id="641" name="Google Shape;641;g3cda28aeffc_0_60"/>
          <p:cNvPicPr preferRelativeResize="0"/>
          <p:nvPr/>
        </p:nvPicPr>
        <p:blipFill rotWithShape="1">
          <a:blip r:embed="rId3">
            <a:alphaModFix/>
          </a:blip>
          <a:srcRect b="0" l="0" r="0" t="0"/>
          <a:stretch/>
        </p:blipFill>
        <p:spPr>
          <a:xfrm>
            <a:off x="9268647" y="380475"/>
            <a:ext cx="2389950" cy="2507025"/>
          </a:xfrm>
          <a:prstGeom prst="rect">
            <a:avLst/>
          </a:prstGeom>
          <a:noFill/>
          <a:ln>
            <a:noFill/>
          </a:ln>
        </p:spPr>
      </p:pic>
      <p:sp>
        <p:nvSpPr>
          <p:cNvPr id="642" name="Google Shape;642;g3cda28aeffc_0_60"/>
          <p:cNvSpPr txBox="1"/>
          <p:nvPr>
            <p:ph idx="1" type="body"/>
          </p:nvPr>
        </p:nvSpPr>
        <p:spPr>
          <a:xfrm>
            <a:off x="381000" y="3780300"/>
            <a:ext cx="10515600" cy="171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Key requirements</a:t>
            </a:r>
            <a:endParaRPr b="1">
              <a:solidFill>
                <a:srgbClr val="C00000"/>
              </a:solidFill>
            </a:endParaRPr>
          </a:p>
          <a:p>
            <a:pPr indent="-342900" lvl="0" marL="457200" rtl="0" algn="l">
              <a:lnSpc>
                <a:spcPct val="90000"/>
              </a:lnSpc>
              <a:spcBef>
                <a:spcPts val="0"/>
              </a:spcBef>
              <a:spcAft>
                <a:spcPts val="0"/>
              </a:spcAft>
              <a:buSzPts val="1800"/>
              <a:buChar char="•"/>
            </a:pPr>
            <a:r>
              <a:rPr lang="en-GB"/>
              <a:t>It must allow the creation of derivative works.</a:t>
            </a:r>
            <a:endParaRPr/>
          </a:p>
          <a:p>
            <a:pPr indent="-342900" lvl="0" marL="457200" rtl="0" algn="l">
              <a:lnSpc>
                <a:spcPct val="90000"/>
              </a:lnSpc>
              <a:spcBef>
                <a:spcPts val="1000"/>
              </a:spcBef>
              <a:spcAft>
                <a:spcPts val="0"/>
              </a:spcAft>
              <a:buSzPts val="1800"/>
              <a:buChar char="•"/>
            </a:pPr>
            <a:r>
              <a:rPr lang="en-GB"/>
              <a:t>It must be standardized to permit the seamless combination of resources from different origins.</a:t>
            </a:r>
            <a:endParaRPr/>
          </a:p>
          <a:p>
            <a:pPr indent="0" lvl="0" marL="0" rtl="0" algn="l">
              <a:lnSpc>
                <a:spcPct val="90000"/>
              </a:lnSpc>
              <a:spcBef>
                <a:spcPts val="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g3ccf56997f8_2_1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g3ccf56997f8_2_13"/>
          <p:cNvSpPr txBox="1"/>
          <p:nvPr>
            <p:ph type="title"/>
          </p:nvPr>
        </p:nvSpPr>
        <p:spPr>
          <a:xfrm>
            <a:off x="441446" y="1786027"/>
            <a:ext cx="2714010" cy="25361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GB" sz="3200"/>
              <a:t>The EPOS Policy WG: the latest products</a:t>
            </a:r>
            <a:endParaRPr/>
          </a:p>
        </p:txBody>
      </p:sp>
      <p:sp>
        <p:nvSpPr>
          <p:cNvPr id="128" name="Google Shape;128;g3ccf56997f8_2_13"/>
          <p:cNvSpPr/>
          <p:nvPr/>
        </p:nvSpPr>
        <p:spPr>
          <a:xfrm rot="5400000">
            <a:off x="2522480" y="3392097"/>
            <a:ext cx="1719072"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g3ccf56997f8_2_13"/>
          <p:cNvSpPr/>
          <p:nvPr/>
        </p:nvSpPr>
        <p:spPr>
          <a:xfrm rot="-5400000">
            <a:off x="7042549" y="-827233"/>
            <a:ext cx="1715478" cy="858342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3ccf56997f8_2_13"/>
          <p:cNvSpPr/>
          <p:nvPr/>
        </p:nvSpPr>
        <p:spPr>
          <a:xfrm>
            <a:off x="3807283" y="664308"/>
            <a:ext cx="8082632" cy="5600340"/>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magine che contiene testo, Carattere, schermata, bianco&#10;&#10;Il contenuto generato dall'IA potrebbe non essere corretto." id="131" name="Google Shape;131;g3ccf56997f8_2_13"/>
          <p:cNvPicPr preferRelativeResize="0"/>
          <p:nvPr/>
        </p:nvPicPr>
        <p:blipFill rotWithShape="1">
          <a:blip r:embed="rId3">
            <a:alphaModFix/>
          </a:blip>
          <a:srcRect b="0" l="0" r="0" t="0"/>
          <a:stretch/>
        </p:blipFill>
        <p:spPr>
          <a:xfrm>
            <a:off x="4688076" y="388779"/>
            <a:ext cx="2043298" cy="2063938"/>
          </a:xfrm>
          <a:prstGeom prst="rect">
            <a:avLst/>
          </a:prstGeom>
          <a:noFill/>
          <a:ln>
            <a:noFill/>
          </a:ln>
        </p:spPr>
      </p:pic>
      <p:pic>
        <p:nvPicPr>
          <p:cNvPr descr="Immagine che contiene testo, schermata, Carattere, lettera&#10;&#10;Il contenuto generato dall'IA potrebbe non essere corretto." id="132" name="Google Shape;132;g3ccf56997f8_2_13"/>
          <p:cNvPicPr preferRelativeResize="0"/>
          <p:nvPr/>
        </p:nvPicPr>
        <p:blipFill rotWithShape="1">
          <a:blip r:embed="rId4">
            <a:alphaModFix/>
          </a:blip>
          <a:srcRect b="0" l="0" r="0" t="0"/>
          <a:stretch/>
        </p:blipFill>
        <p:spPr>
          <a:xfrm>
            <a:off x="8447867" y="664307"/>
            <a:ext cx="2027638" cy="2017500"/>
          </a:xfrm>
          <a:prstGeom prst="rect">
            <a:avLst/>
          </a:prstGeom>
          <a:noFill/>
          <a:ln>
            <a:noFill/>
          </a:ln>
        </p:spPr>
      </p:pic>
      <p:pic>
        <p:nvPicPr>
          <p:cNvPr descr="Immagine che contiene testo, schermata, grafica&#10;&#10;Il contenuto generato dall'IA potrebbe non essere corretto." id="133" name="Google Shape;133;g3ccf56997f8_2_13"/>
          <p:cNvPicPr preferRelativeResize="0"/>
          <p:nvPr/>
        </p:nvPicPr>
        <p:blipFill rotWithShape="1">
          <a:blip r:embed="rId5">
            <a:alphaModFix/>
          </a:blip>
          <a:srcRect b="0" l="0" r="0" t="0"/>
          <a:stretch/>
        </p:blipFill>
        <p:spPr>
          <a:xfrm>
            <a:off x="8543167" y="2916470"/>
            <a:ext cx="2120351" cy="2035537"/>
          </a:xfrm>
          <a:prstGeom prst="rect">
            <a:avLst/>
          </a:prstGeom>
          <a:noFill/>
          <a:ln>
            <a:noFill/>
          </a:ln>
        </p:spPr>
      </p:pic>
      <p:pic>
        <p:nvPicPr>
          <p:cNvPr descr="Immagine che contiene testo, schermata&#10;&#10;Il contenuto generato dall'IA potrebbe non essere corretto." id="134" name="Google Shape;134;g3ccf56997f8_2_13"/>
          <p:cNvPicPr preferRelativeResize="0"/>
          <p:nvPr/>
        </p:nvPicPr>
        <p:blipFill rotWithShape="1">
          <a:blip r:embed="rId6">
            <a:alphaModFix/>
          </a:blip>
          <a:srcRect b="0" l="0" r="0" t="0"/>
          <a:stretch/>
        </p:blipFill>
        <p:spPr>
          <a:xfrm>
            <a:off x="4582887" y="3004892"/>
            <a:ext cx="2663582" cy="2523744"/>
          </a:xfrm>
          <a:prstGeom prst="rect">
            <a:avLst/>
          </a:prstGeom>
          <a:noFill/>
          <a:ln>
            <a:noFill/>
          </a:ln>
        </p:spPr>
      </p:pic>
      <p:sp>
        <p:nvSpPr>
          <p:cNvPr id="135" name="Google Shape;135;g3ccf56997f8_2_13"/>
          <p:cNvSpPr txBox="1"/>
          <p:nvPr/>
        </p:nvSpPr>
        <p:spPr>
          <a:xfrm>
            <a:off x="4172361" y="6422414"/>
            <a:ext cx="609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hlink"/>
                </a:solidFill>
                <a:latin typeface="Calibri"/>
                <a:ea typeface="Calibri"/>
                <a:cs typeface="Calibri"/>
                <a:sym typeface="Calibri"/>
                <a:hlinkClick r:id="rId7"/>
              </a:rPr>
              <a:t>https://www.epos-eu.org/epos-eric/documents</a:t>
            </a: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6" name="Google Shape;136;g3ccf56997f8_2_13"/>
          <p:cNvSpPr txBox="1"/>
          <p:nvPr/>
        </p:nvSpPr>
        <p:spPr>
          <a:xfrm>
            <a:off x="4582887" y="2131584"/>
            <a:ext cx="3077088" cy="707886"/>
          </a:xfrm>
          <a:prstGeom prst="rect">
            <a:avLst/>
          </a:prstGeom>
          <a:solidFill>
            <a:schemeClr val="lt1"/>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Calibri"/>
                <a:ea typeface="Calibri"/>
                <a:cs typeface="Calibri"/>
                <a:sym typeface="Calibri"/>
              </a:rPr>
              <a:t>It defines how to correctly cite EPOS datasets, data products, software and services, ensuring proper recognition of providers and supporting transparency and reproducibility of research.</a:t>
            </a:r>
            <a:endParaRPr b="0" i="0" sz="1400" u="none" cap="none" strike="noStrike">
              <a:solidFill>
                <a:srgbClr val="000000"/>
              </a:solidFill>
              <a:latin typeface="Arial"/>
              <a:ea typeface="Arial"/>
              <a:cs typeface="Arial"/>
              <a:sym typeface="Arial"/>
            </a:endParaRPr>
          </a:p>
        </p:txBody>
      </p:sp>
      <p:sp>
        <p:nvSpPr>
          <p:cNvPr id="137" name="Google Shape;137;g3ccf56997f8_2_13"/>
          <p:cNvSpPr txBox="1"/>
          <p:nvPr/>
        </p:nvSpPr>
        <p:spPr>
          <a:xfrm>
            <a:off x="8390170" y="2054563"/>
            <a:ext cx="3077088" cy="707886"/>
          </a:xfrm>
          <a:prstGeom prst="rect">
            <a:avLst/>
          </a:prstGeom>
          <a:solidFill>
            <a:schemeClr val="lt1"/>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Calibri"/>
                <a:ea typeface="Calibri"/>
                <a:cs typeface="Calibri"/>
                <a:sym typeface="Calibri"/>
              </a:rPr>
              <a:t>It define the rules governing users’ access to and use of the EPOS Platform. They establish the legal agreement between users and EPOS ERIC, including provisions related to data use, privacy and platform services.</a:t>
            </a:r>
            <a:endParaRPr b="0" i="0" sz="1400" u="none" cap="none" strike="noStrike">
              <a:solidFill>
                <a:srgbClr val="000000"/>
              </a:solidFill>
              <a:latin typeface="Arial"/>
              <a:ea typeface="Arial"/>
              <a:cs typeface="Arial"/>
              <a:sym typeface="Arial"/>
            </a:endParaRPr>
          </a:p>
        </p:txBody>
      </p:sp>
      <p:sp>
        <p:nvSpPr>
          <p:cNvPr id="138" name="Google Shape;138;g3ccf56997f8_2_13"/>
          <p:cNvSpPr txBox="1"/>
          <p:nvPr/>
        </p:nvSpPr>
        <p:spPr>
          <a:xfrm>
            <a:off x="4582887" y="4000771"/>
            <a:ext cx="3077088" cy="861774"/>
          </a:xfrm>
          <a:prstGeom prst="rect">
            <a:avLst/>
          </a:prstGeom>
          <a:solidFill>
            <a:schemeClr val="lt1"/>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Calibri"/>
                <a:ea typeface="Calibri"/>
                <a:cs typeface="Calibri"/>
                <a:sym typeface="Calibri"/>
              </a:rPr>
              <a:t>The EPOS Survey on Data Management Practices maps current data management approaches within the EPOS Delivery Framework. It identifies areas for improved alignment with the EPOS Data Policy and the EPOS ERIC Digital Assets Management Policy.</a:t>
            </a:r>
            <a:endParaRPr b="0" i="0" sz="1400" u="none" cap="none" strike="noStrike">
              <a:solidFill>
                <a:srgbClr val="000000"/>
              </a:solidFill>
              <a:latin typeface="Arial"/>
              <a:ea typeface="Arial"/>
              <a:cs typeface="Arial"/>
              <a:sym typeface="Arial"/>
            </a:endParaRPr>
          </a:p>
        </p:txBody>
      </p:sp>
      <p:sp>
        <p:nvSpPr>
          <p:cNvPr id="139" name="Google Shape;139;g3ccf56997f8_2_13"/>
          <p:cNvSpPr txBox="1"/>
          <p:nvPr/>
        </p:nvSpPr>
        <p:spPr>
          <a:xfrm>
            <a:off x="280204" y="5324746"/>
            <a:ext cx="3101812" cy="7916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00000"/>
              </a:buClr>
              <a:buSzPts val="3200"/>
              <a:buFont typeface="Calibri"/>
              <a:buNone/>
            </a:pPr>
            <a:r>
              <a:rPr b="1" i="0" lang="en-GB" sz="3200" u="none" cap="none" strike="noStrike">
                <a:solidFill>
                  <a:srgbClr val="C00000"/>
                </a:solidFill>
                <a:latin typeface="Calibri"/>
                <a:ea typeface="Calibri"/>
                <a:cs typeface="Calibri"/>
                <a:sym typeface="Calibri"/>
              </a:rPr>
              <a:t>…in the pipeline</a:t>
            </a:r>
            <a:endParaRPr b="0" i="0" sz="1400" u="none" cap="none" strike="noStrike">
              <a:solidFill>
                <a:srgbClr val="000000"/>
              </a:solidFill>
              <a:latin typeface="Arial"/>
              <a:ea typeface="Arial"/>
              <a:cs typeface="Arial"/>
              <a:sym typeface="Arial"/>
            </a:endParaRPr>
          </a:p>
        </p:txBody>
      </p:sp>
      <p:sp>
        <p:nvSpPr>
          <p:cNvPr id="140" name="Google Shape;140;g3ccf56997f8_2_13"/>
          <p:cNvSpPr txBox="1"/>
          <p:nvPr/>
        </p:nvSpPr>
        <p:spPr>
          <a:xfrm>
            <a:off x="4509075" y="5415450"/>
            <a:ext cx="7145100" cy="831000"/>
          </a:xfrm>
          <a:prstGeom prst="rect">
            <a:avLst/>
          </a:prstGeom>
          <a:solidFill>
            <a:schemeClr val="lt1"/>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C00000"/>
              </a:buClr>
              <a:buSzPts val="1600"/>
              <a:buFont typeface="Noto Sans Symbols"/>
              <a:buChar char="▪"/>
            </a:pPr>
            <a:r>
              <a:rPr b="1" i="0" lang="en-GB" sz="1600" u="none" cap="none" strike="noStrike">
                <a:solidFill>
                  <a:srgbClr val="C00000"/>
                </a:solidFill>
                <a:latin typeface="Calibri"/>
                <a:ea typeface="Calibri"/>
                <a:cs typeface="Calibri"/>
                <a:sym typeface="Calibri"/>
              </a:rPr>
              <a:t>EPOS ERIC Data Management Plan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1600"/>
              <a:buFont typeface="Noto Sans Symbols"/>
              <a:buChar char="▪"/>
            </a:pPr>
            <a:r>
              <a:rPr b="1" i="0" lang="en-GB" sz="1600" u="none" cap="none" strike="noStrike">
                <a:solidFill>
                  <a:srgbClr val="C00000"/>
                </a:solidFill>
                <a:latin typeface="Calibri"/>
                <a:ea typeface="Calibri"/>
                <a:cs typeface="Calibri"/>
                <a:sym typeface="Calibri"/>
              </a:rPr>
              <a:t>Recommendation on machine-actionable tools to support a federated DPMs  within the EPOS community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g3cda28aeffc_0_65"/>
          <p:cNvSpPr txBox="1"/>
          <p:nvPr>
            <p:ph type="title"/>
          </p:nvPr>
        </p:nvSpPr>
        <p:spPr>
          <a:xfrm>
            <a:off x="3810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Recommended licenses by resource type</a:t>
            </a:r>
            <a:endParaRPr b="1"/>
          </a:p>
        </p:txBody>
      </p:sp>
      <p:sp>
        <p:nvSpPr>
          <p:cNvPr id="648" name="Google Shape;648;g3cda28aeffc_0_65"/>
          <p:cNvSpPr txBox="1"/>
          <p:nvPr>
            <p:ph idx="1" type="body"/>
          </p:nvPr>
        </p:nvSpPr>
        <p:spPr>
          <a:xfrm>
            <a:off x="381000" y="1803325"/>
            <a:ext cx="11773500" cy="3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Metadata</a:t>
            </a:r>
            <a:r>
              <a:rPr lang="en-GB"/>
              <a:t>: Creative Commons Zero (CC0): no restrictions, no requirements.</a:t>
            </a:r>
            <a:endParaRPr/>
          </a:p>
        </p:txBody>
      </p:sp>
      <p:sp>
        <p:nvSpPr>
          <p:cNvPr id="649" name="Google Shape;649;g3cda28aeffc_0_65"/>
          <p:cNvSpPr txBox="1"/>
          <p:nvPr>
            <p:ph idx="1" type="body"/>
          </p:nvPr>
        </p:nvSpPr>
        <p:spPr>
          <a:xfrm>
            <a:off x="381000" y="2461725"/>
            <a:ext cx="11773500" cy="38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Software</a:t>
            </a:r>
            <a:r>
              <a:rPr lang="en-GB"/>
              <a:t>: Any standard Open Source license, including copyleft options.</a:t>
            </a:r>
            <a:endParaRPr/>
          </a:p>
        </p:txBody>
      </p:sp>
      <p:grpSp>
        <p:nvGrpSpPr>
          <p:cNvPr id="650" name="Google Shape;650;g3cda28aeffc_0_65"/>
          <p:cNvGrpSpPr/>
          <p:nvPr/>
        </p:nvGrpSpPr>
        <p:grpSpPr>
          <a:xfrm>
            <a:off x="381000" y="3860725"/>
            <a:ext cx="11734800" cy="1990473"/>
            <a:chOff x="304800" y="3860725"/>
            <a:chExt cx="11734800" cy="1990473"/>
          </a:xfrm>
        </p:grpSpPr>
        <p:pic>
          <p:nvPicPr>
            <p:cNvPr id="651" name="Google Shape;651;g3cda28aeffc_0_65" title="delme 6.png"/>
            <p:cNvPicPr preferRelativeResize="0"/>
            <p:nvPr/>
          </p:nvPicPr>
          <p:blipFill rotWithShape="1">
            <a:blip r:embed="rId3">
              <a:alphaModFix/>
            </a:blip>
            <a:srcRect b="0" l="0" r="0" t="0"/>
            <a:stretch/>
          </p:blipFill>
          <p:spPr>
            <a:xfrm>
              <a:off x="9715146" y="4790293"/>
              <a:ext cx="957466" cy="626614"/>
            </a:xfrm>
            <a:prstGeom prst="rect">
              <a:avLst/>
            </a:prstGeom>
            <a:noFill/>
            <a:ln>
              <a:noFill/>
            </a:ln>
          </p:spPr>
        </p:pic>
        <p:pic>
          <p:nvPicPr>
            <p:cNvPr id="652" name="Google Shape;652;g3cda28aeffc_0_65" title="delme 5.png"/>
            <p:cNvPicPr preferRelativeResize="0"/>
            <p:nvPr/>
          </p:nvPicPr>
          <p:blipFill rotWithShape="1">
            <a:blip r:embed="rId4">
              <a:alphaModFix/>
            </a:blip>
            <a:srcRect b="0" l="0" r="0" t="0"/>
            <a:stretch/>
          </p:blipFill>
          <p:spPr>
            <a:xfrm>
              <a:off x="8059558" y="4644919"/>
              <a:ext cx="766976" cy="917363"/>
            </a:xfrm>
            <a:prstGeom prst="rect">
              <a:avLst/>
            </a:prstGeom>
            <a:noFill/>
            <a:ln>
              <a:noFill/>
            </a:ln>
          </p:spPr>
        </p:pic>
        <p:pic>
          <p:nvPicPr>
            <p:cNvPr id="653" name="Google Shape;653;g3cda28aeffc_0_65" title="delme 4.png"/>
            <p:cNvPicPr preferRelativeResize="0"/>
            <p:nvPr/>
          </p:nvPicPr>
          <p:blipFill rotWithShape="1">
            <a:blip r:embed="rId5">
              <a:alphaModFix/>
            </a:blip>
            <a:srcRect b="0" l="0" r="0" t="0"/>
            <a:stretch/>
          </p:blipFill>
          <p:spPr>
            <a:xfrm>
              <a:off x="6328776" y="4685022"/>
              <a:ext cx="842169" cy="837156"/>
            </a:xfrm>
            <a:prstGeom prst="rect">
              <a:avLst/>
            </a:prstGeom>
            <a:noFill/>
            <a:ln>
              <a:noFill/>
            </a:ln>
          </p:spPr>
        </p:pic>
        <p:pic>
          <p:nvPicPr>
            <p:cNvPr id="654" name="Google Shape;654;g3cda28aeffc_0_65" title="delme 3.png"/>
            <p:cNvPicPr preferRelativeResize="0"/>
            <p:nvPr/>
          </p:nvPicPr>
          <p:blipFill rotWithShape="1">
            <a:blip r:embed="rId6">
              <a:alphaModFix/>
            </a:blip>
            <a:srcRect b="0" l="0" r="0" t="0"/>
            <a:stretch/>
          </p:blipFill>
          <p:spPr>
            <a:xfrm>
              <a:off x="4668175" y="4705074"/>
              <a:ext cx="771989" cy="797053"/>
            </a:xfrm>
            <a:prstGeom prst="rect">
              <a:avLst/>
            </a:prstGeom>
            <a:noFill/>
            <a:ln>
              <a:noFill/>
            </a:ln>
          </p:spPr>
        </p:pic>
        <p:pic>
          <p:nvPicPr>
            <p:cNvPr id="655" name="Google Shape;655;g3cda28aeffc_0_65" title="delme 2.png"/>
            <p:cNvPicPr preferRelativeResize="0"/>
            <p:nvPr/>
          </p:nvPicPr>
          <p:blipFill rotWithShape="1">
            <a:blip r:embed="rId7">
              <a:alphaModFix/>
            </a:blip>
            <a:srcRect b="0" l="0" r="0" t="0"/>
            <a:stretch/>
          </p:blipFill>
          <p:spPr>
            <a:xfrm>
              <a:off x="2822096" y="4715100"/>
              <a:ext cx="957466" cy="777001"/>
            </a:xfrm>
            <a:prstGeom prst="rect">
              <a:avLst/>
            </a:prstGeom>
            <a:noFill/>
            <a:ln>
              <a:noFill/>
            </a:ln>
          </p:spPr>
        </p:pic>
        <p:pic>
          <p:nvPicPr>
            <p:cNvPr id="656" name="Google Shape;656;g3cda28aeffc_0_65" title="delme 1.png"/>
            <p:cNvPicPr preferRelativeResize="0"/>
            <p:nvPr/>
          </p:nvPicPr>
          <p:blipFill rotWithShape="1">
            <a:blip r:embed="rId8">
              <a:alphaModFix/>
            </a:blip>
            <a:srcRect b="0" l="0" r="0" t="0"/>
            <a:stretch/>
          </p:blipFill>
          <p:spPr>
            <a:xfrm>
              <a:off x="1091314" y="4697555"/>
              <a:ext cx="842169" cy="812092"/>
            </a:xfrm>
            <a:prstGeom prst="rect">
              <a:avLst/>
            </a:prstGeom>
            <a:noFill/>
            <a:ln>
              <a:noFill/>
            </a:ln>
          </p:spPr>
        </p:pic>
        <p:sp>
          <p:nvSpPr>
            <p:cNvPr id="657" name="Google Shape;657;g3cda28aeffc_0_65"/>
            <p:cNvSpPr txBox="1"/>
            <p:nvPr/>
          </p:nvSpPr>
          <p:spPr>
            <a:xfrm>
              <a:off x="558149" y="5543098"/>
              <a:ext cx="1936800" cy="3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21"/>
                <a:buFont typeface="Arial"/>
                <a:buNone/>
              </a:pPr>
              <a:r>
                <a:rPr b="0" i="0" lang="en-GB" sz="1821" u="none" cap="none" strike="noStrike">
                  <a:solidFill>
                    <a:srgbClr val="2C5B8E"/>
                  </a:solidFill>
                  <a:latin typeface="Calibri"/>
                  <a:ea typeface="Calibri"/>
                  <a:cs typeface="Calibri"/>
                  <a:sym typeface="Calibri"/>
                </a:rPr>
                <a:t>Geospatial</a:t>
              </a:r>
              <a:endParaRPr b="0" i="0" sz="1821" u="none" cap="none" strike="noStrike">
                <a:solidFill>
                  <a:srgbClr val="2C5B8E"/>
                </a:solidFill>
                <a:latin typeface="Calibri"/>
                <a:ea typeface="Calibri"/>
                <a:cs typeface="Calibri"/>
                <a:sym typeface="Calibri"/>
              </a:endParaRPr>
            </a:p>
          </p:txBody>
        </p:sp>
        <p:sp>
          <p:nvSpPr>
            <p:cNvPr id="658" name="Google Shape;658;g3cda28aeffc_0_65"/>
            <p:cNvSpPr txBox="1"/>
            <p:nvPr/>
          </p:nvSpPr>
          <p:spPr>
            <a:xfrm>
              <a:off x="2363419" y="5543098"/>
              <a:ext cx="1936800" cy="3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21"/>
                <a:buFont typeface="Arial"/>
                <a:buNone/>
              </a:pPr>
              <a:r>
                <a:rPr b="0" i="0" lang="en-GB" sz="1821" u="none" cap="none" strike="noStrike">
                  <a:solidFill>
                    <a:srgbClr val="2C5B8E"/>
                  </a:solidFill>
                  <a:latin typeface="Calibri"/>
                  <a:ea typeface="Calibri"/>
                  <a:cs typeface="Calibri"/>
                  <a:sym typeface="Calibri"/>
                </a:rPr>
                <a:t>Environmental</a:t>
              </a:r>
              <a:endParaRPr b="0" i="0" sz="1821" u="none" cap="none" strike="noStrike">
                <a:solidFill>
                  <a:srgbClr val="2C5B8E"/>
                </a:solidFill>
                <a:latin typeface="Calibri"/>
                <a:ea typeface="Calibri"/>
                <a:cs typeface="Calibri"/>
                <a:sym typeface="Calibri"/>
              </a:endParaRPr>
            </a:p>
          </p:txBody>
        </p:sp>
        <p:sp>
          <p:nvSpPr>
            <p:cNvPr id="659" name="Google Shape;659;g3cda28aeffc_0_65"/>
            <p:cNvSpPr txBox="1"/>
            <p:nvPr/>
          </p:nvSpPr>
          <p:spPr>
            <a:xfrm>
              <a:off x="4047427" y="5543098"/>
              <a:ext cx="1936800" cy="3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21"/>
                <a:buFont typeface="Arial"/>
                <a:buNone/>
              </a:pPr>
              <a:r>
                <a:rPr b="0" i="0" lang="en-GB" sz="1821" u="none" cap="none" strike="noStrike">
                  <a:solidFill>
                    <a:srgbClr val="2C5B8E"/>
                  </a:solidFill>
                  <a:latin typeface="Calibri"/>
                  <a:ea typeface="Calibri"/>
                  <a:cs typeface="Calibri"/>
                  <a:sym typeface="Calibri"/>
                </a:rPr>
                <a:t>Meterological</a:t>
              </a:r>
              <a:endParaRPr b="0" i="0" sz="1821" u="none" cap="none" strike="noStrike">
                <a:solidFill>
                  <a:srgbClr val="2C5B8E"/>
                </a:solidFill>
                <a:latin typeface="Calibri"/>
                <a:ea typeface="Calibri"/>
                <a:cs typeface="Calibri"/>
                <a:sym typeface="Calibri"/>
              </a:endParaRPr>
            </a:p>
          </p:txBody>
        </p:sp>
        <p:sp>
          <p:nvSpPr>
            <p:cNvPr id="660" name="Google Shape;660;g3cda28aeffc_0_65"/>
            <p:cNvSpPr txBox="1"/>
            <p:nvPr/>
          </p:nvSpPr>
          <p:spPr>
            <a:xfrm>
              <a:off x="5687421" y="5543098"/>
              <a:ext cx="1936800" cy="3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21"/>
                <a:buFont typeface="Arial"/>
                <a:buNone/>
              </a:pPr>
              <a:r>
                <a:rPr b="0" i="0" lang="en-GB" sz="1821" u="none" cap="none" strike="noStrike">
                  <a:solidFill>
                    <a:srgbClr val="2C5B8E"/>
                  </a:solidFill>
                  <a:latin typeface="Calibri"/>
                  <a:ea typeface="Calibri"/>
                  <a:cs typeface="Calibri"/>
                  <a:sym typeface="Calibri"/>
                </a:rPr>
                <a:t>Statistical</a:t>
              </a:r>
              <a:endParaRPr b="0" i="0" sz="1821" u="none" cap="none" strike="noStrike">
                <a:solidFill>
                  <a:srgbClr val="2C5B8E"/>
                </a:solidFill>
                <a:latin typeface="Calibri"/>
                <a:ea typeface="Calibri"/>
                <a:cs typeface="Calibri"/>
                <a:sym typeface="Calibri"/>
              </a:endParaRPr>
            </a:p>
          </p:txBody>
        </p:sp>
        <p:sp>
          <p:nvSpPr>
            <p:cNvPr id="661" name="Google Shape;661;g3cda28aeffc_0_65"/>
            <p:cNvSpPr txBox="1"/>
            <p:nvPr/>
          </p:nvSpPr>
          <p:spPr>
            <a:xfrm>
              <a:off x="7405651" y="5543098"/>
              <a:ext cx="1936800" cy="3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21"/>
                <a:buFont typeface="Arial"/>
                <a:buNone/>
              </a:pPr>
              <a:r>
                <a:rPr b="0" i="0" lang="en-GB" sz="1821" u="none" cap="none" strike="noStrike">
                  <a:solidFill>
                    <a:srgbClr val="2C5B8E"/>
                  </a:solidFill>
                  <a:latin typeface="Calibri"/>
                  <a:ea typeface="Calibri"/>
                  <a:cs typeface="Calibri"/>
                  <a:sym typeface="Calibri"/>
                </a:rPr>
                <a:t>Commercial</a:t>
              </a:r>
              <a:endParaRPr b="0" i="0" sz="1821" u="none" cap="none" strike="noStrike">
                <a:solidFill>
                  <a:srgbClr val="2C5B8E"/>
                </a:solidFill>
                <a:latin typeface="Calibri"/>
                <a:ea typeface="Calibri"/>
                <a:cs typeface="Calibri"/>
                <a:sym typeface="Calibri"/>
              </a:endParaRPr>
            </a:p>
          </p:txBody>
        </p:sp>
        <p:sp>
          <p:nvSpPr>
            <p:cNvPr id="662" name="Google Shape;662;g3cda28aeffc_0_65"/>
            <p:cNvSpPr txBox="1"/>
            <p:nvPr/>
          </p:nvSpPr>
          <p:spPr>
            <a:xfrm>
              <a:off x="9246132" y="5543098"/>
              <a:ext cx="1936800" cy="3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21"/>
                <a:buFont typeface="Arial"/>
                <a:buNone/>
              </a:pPr>
              <a:r>
                <a:rPr b="0" i="0" lang="en-GB" sz="1821" u="none" cap="none" strike="noStrike">
                  <a:solidFill>
                    <a:srgbClr val="2C5B8E"/>
                  </a:solidFill>
                  <a:latin typeface="Calibri"/>
                  <a:ea typeface="Calibri"/>
                  <a:cs typeface="Calibri"/>
                  <a:sym typeface="Calibri"/>
                </a:rPr>
                <a:t>Mobility</a:t>
              </a:r>
              <a:endParaRPr b="0" i="0" sz="1821" u="none" cap="none" strike="noStrike">
                <a:solidFill>
                  <a:srgbClr val="2C5B8E"/>
                </a:solidFill>
                <a:latin typeface="Calibri"/>
                <a:ea typeface="Calibri"/>
                <a:cs typeface="Calibri"/>
                <a:sym typeface="Calibri"/>
              </a:endParaRPr>
            </a:p>
          </p:txBody>
        </p:sp>
        <p:sp>
          <p:nvSpPr>
            <p:cNvPr id="663" name="Google Shape;663;g3cda28aeffc_0_65"/>
            <p:cNvSpPr txBox="1"/>
            <p:nvPr/>
          </p:nvSpPr>
          <p:spPr>
            <a:xfrm>
              <a:off x="304800" y="3860725"/>
              <a:ext cx="11734800" cy="812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Arial"/>
                <a:buNone/>
              </a:pPr>
              <a:r>
                <a:rPr b="1" i="0" lang="en-GB" sz="2800" u="none" cap="none" strike="noStrike">
                  <a:solidFill>
                    <a:srgbClr val="C00000"/>
                  </a:solidFill>
                  <a:latin typeface="Calibri"/>
                  <a:ea typeface="Calibri"/>
                  <a:cs typeface="Calibri"/>
                  <a:sym typeface="Calibri"/>
                </a:rPr>
                <a:t>High-Value datasets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0" i="0" lang="en-GB" sz="2800" u="none" cap="none" strike="noStrike">
                  <a:solidFill>
                    <a:schemeClr val="dk1"/>
                  </a:solidFill>
                  <a:latin typeface="Calibri"/>
                  <a:ea typeface="Calibri"/>
                  <a:cs typeface="Calibri"/>
                  <a:sym typeface="Calibri"/>
                </a:rPr>
                <a:t>Under EU Regulation 2023/138 must strictly be licensed under CC0 or CC BY 4.0.</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22"/>
                <a:buFont typeface="Arial"/>
                <a:buNone/>
              </a:pPr>
              <a:r>
                <a:t/>
              </a:r>
              <a:endParaRPr b="0" i="0" sz="1821" u="none" cap="none" strike="noStrike">
                <a:solidFill>
                  <a:srgbClr val="2C5B8E"/>
                </a:solidFill>
                <a:latin typeface="Calibri"/>
                <a:ea typeface="Calibri"/>
                <a:cs typeface="Calibri"/>
                <a:sym typeface="Calibri"/>
              </a:endParaRPr>
            </a:p>
          </p:txBody>
        </p:sp>
      </p:grpSp>
      <p:sp>
        <p:nvSpPr>
          <p:cNvPr id="664" name="Google Shape;664;g3cda28aeffc_0_65"/>
          <p:cNvSpPr txBox="1"/>
          <p:nvPr>
            <p:ph idx="1" type="body"/>
          </p:nvPr>
        </p:nvSpPr>
        <p:spPr>
          <a:xfrm>
            <a:off x="381000" y="3161225"/>
            <a:ext cx="11773500" cy="38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Other content</a:t>
            </a:r>
            <a:r>
              <a:rPr lang="en-GB"/>
              <a:t>: Creative Commons Attribution (CC BY 4.0), requires credit only.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3cda28aeffc_0_94"/>
          <p:cNvSpPr txBox="1"/>
          <p:nvPr>
            <p:ph type="title"/>
          </p:nvPr>
        </p:nvSpPr>
        <p:spPr>
          <a:xfrm>
            <a:off x="3810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Identification for proper attribution</a:t>
            </a:r>
            <a:endParaRPr b="1"/>
          </a:p>
        </p:txBody>
      </p:sp>
      <p:sp>
        <p:nvSpPr>
          <p:cNvPr id="670" name="Google Shape;670;g3cda28aeffc_0_94"/>
          <p:cNvSpPr txBox="1"/>
          <p:nvPr>
            <p:ph idx="1" type="body"/>
          </p:nvPr>
        </p:nvSpPr>
        <p:spPr>
          <a:xfrm>
            <a:off x="381000" y="1955725"/>
            <a:ext cx="11435400" cy="75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Clear identification</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To cite a resource properly, it must be clearly and unambiguously identified.</a:t>
            </a:r>
            <a:endParaRPr/>
          </a:p>
        </p:txBody>
      </p:sp>
      <p:pic>
        <p:nvPicPr>
          <p:cNvPr id="671" name="Google Shape;671;g3cda28aeffc_0_94"/>
          <p:cNvPicPr preferRelativeResize="0"/>
          <p:nvPr/>
        </p:nvPicPr>
        <p:blipFill rotWithShape="1">
          <a:blip r:embed="rId3">
            <a:alphaModFix/>
          </a:blip>
          <a:srcRect b="0" l="0" r="0" t="0"/>
          <a:stretch/>
        </p:blipFill>
        <p:spPr>
          <a:xfrm>
            <a:off x="9969119" y="428211"/>
            <a:ext cx="2146675" cy="1240375"/>
          </a:xfrm>
          <a:prstGeom prst="rect">
            <a:avLst/>
          </a:prstGeom>
          <a:noFill/>
          <a:ln>
            <a:noFill/>
          </a:ln>
        </p:spPr>
      </p:pic>
      <p:sp>
        <p:nvSpPr>
          <p:cNvPr id="672" name="Google Shape;672;g3cda28aeffc_0_94"/>
          <p:cNvSpPr txBox="1"/>
          <p:nvPr>
            <p:ph idx="1" type="body"/>
          </p:nvPr>
        </p:nvSpPr>
        <p:spPr>
          <a:xfrm>
            <a:off x="381000" y="3098725"/>
            <a:ext cx="11658600" cy="75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Freedom of choice</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Owners are free to choose whichever Persistent Identifier (PID) they wish to use.</a:t>
            </a:r>
            <a:endParaRPr/>
          </a:p>
        </p:txBody>
      </p:sp>
      <p:sp>
        <p:nvSpPr>
          <p:cNvPr id="673" name="Google Shape;673;g3cda28aeffc_0_94"/>
          <p:cNvSpPr txBox="1"/>
          <p:nvPr>
            <p:ph idx="1" type="body"/>
          </p:nvPr>
        </p:nvSpPr>
        <p:spPr>
          <a:xfrm>
            <a:off x="381000" y="4241725"/>
            <a:ext cx="11493300" cy="112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EPOS minting service</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For owners who are unable to self-assign an identifier,</a:t>
            </a:r>
            <a:endParaRPr/>
          </a:p>
          <a:p>
            <a:pPr indent="0" lvl="0" marL="0" rtl="0" algn="l">
              <a:lnSpc>
                <a:spcPct val="90000"/>
              </a:lnSpc>
              <a:spcBef>
                <a:spcPts val="0"/>
              </a:spcBef>
              <a:spcAft>
                <a:spcPts val="0"/>
              </a:spcAft>
              <a:buClr>
                <a:schemeClr val="dk1"/>
              </a:buClr>
              <a:buSzPts val="1100"/>
              <a:buNone/>
            </a:pPr>
            <a:r>
              <a:rPr lang="en-GB"/>
              <a:t>EPOS provides support by offering a DOI minting service.</a:t>
            </a:r>
            <a:endParaRPr/>
          </a:p>
          <a:p>
            <a:pPr indent="0" lvl="0" marL="0" rtl="0" algn="l">
              <a:lnSpc>
                <a:spcPct val="90000"/>
              </a:lnSpc>
              <a:spcBef>
                <a:spcPts val="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g3cda28aeffc_0_112"/>
          <p:cNvSpPr txBox="1"/>
          <p:nvPr>
            <p:ph type="title"/>
          </p:nvPr>
        </p:nvSpPr>
        <p:spPr>
          <a:xfrm>
            <a:off x="457200" y="861825"/>
            <a:ext cx="11353800" cy="510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b="1" lang="en-GB"/>
              <a:t>Service provider responsibilities</a:t>
            </a:r>
            <a:endParaRPr b="1"/>
          </a:p>
        </p:txBody>
      </p:sp>
      <p:sp>
        <p:nvSpPr>
          <p:cNvPr id="679" name="Google Shape;679;g3cda28aeffc_0_112"/>
          <p:cNvSpPr txBox="1"/>
          <p:nvPr>
            <p:ph idx="1" type="body"/>
          </p:nvPr>
        </p:nvSpPr>
        <p:spPr>
          <a:xfrm>
            <a:off x="457200" y="2336725"/>
            <a:ext cx="10515600" cy="1140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Ensuring compliance</a:t>
            </a:r>
            <a:endParaRPr b="1">
              <a:solidFill>
                <a:srgbClr val="C00000"/>
              </a:solidFill>
            </a:endParaRPr>
          </a:p>
          <a:p>
            <a:pPr indent="0" lvl="0" marL="0" rtl="0" algn="l">
              <a:lnSpc>
                <a:spcPct val="90000"/>
              </a:lnSpc>
              <a:spcBef>
                <a:spcPts val="0"/>
              </a:spcBef>
              <a:spcAft>
                <a:spcPts val="0"/>
              </a:spcAft>
              <a:buClr>
                <a:schemeClr val="dk1"/>
              </a:buClr>
              <a:buSzPts val="1100"/>
              <a:buNone/>
            </a:pPr>
            <a:r>
              <a:rPr lang="en-GB"/>
              <a:t>Service providers are responsible for verifying that</a:t>
            </a:r>
            <a:endParaRPr/>
          </a:p>
          <a:p>
            <a:pPr indent="0" lvl="0" marL="0" rtl="0" algn="l">
              <a:lnSpc>
                <a:spcPct val="90000"/>
              </a:lnSpc>
              <a:spcBef>
                <a:spcPts val="0"/>
              </a:spcBef>
              <a:spcAft>
                <a:spcPts val="0"/>
              </a:spcAft>
              <a:buClr>
                <a:schemeClr val="dk1"/>
              </a:buClr>
              <a:buSzPts val="1100"/>
              <a:buNone/>
            </a:pPr>
            <a:r>
              <a:rPr lang="en-GB"/>
              <a:t>the applied licenses are entirely consistent with the EPOS policy.</a:t>
            </a:r>
            <a:endParaRPr/>
          </a:p>
        </p:txBody>
      </p:sp>
      <p:sp>
        <p:nvSpPr>
          <p:cNvPr id="680" name="Google Shape;680;g3cda28aeffc_0_112"/>
          <p:cNvSpPr txBox="1"/>
          <p:nvPr>
            <p:ph idx="1" type="body"/>
          </p:nvPr>
        </p:nvSpPr>
        <p:spPr>
          <a:xfrm>
            <a:off x="457200" y="4089325"/>
            <a:ext cx="10515600" cy="1140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None/>
            </a:pPr>
            <a:r>
              <a:rPr b="1" lang="en-GB">
                <a:solidFill>
                  <a:srgbClr val="C00000"/>
                </a:solidFill>
              </a:rPr>
              <a:t>Technical propagation</a:t>
            </a:r>
            <a:endParaRPr b="1">
              <a:solidFill>
                <a:srgbClr val="C00000"/>
              </a:solidFill>
              <a:highlight>
                <a:srgbClr val="00FFFF"/>
              </a:highlight>
            </a:endParaRPr>
          </a:p>
          <a:p>
            <a:pPr indent="0" lvl="0" marL="0" rtl="0" algn="l">
              <a:lnSpc>
                <a:spcPct val="90000"/>
              </a:lnSpc>
              <a:spcBef>
                <a:spcPts val="0"/>
              </a:spcBef>
              <a:spcAft>
                <a:spcPts val="0"/>
              </a:spcAft>
              <a:buClr>
                <a:schemeClr val="dk1"/>
              </a:buClr>
              <a:buSzPts val="1100"/>
              <a:buNone/>
            </a:pPr>
            <a:r>
              <a:rPr lang="en-GB"/>
              <a:t>They must also ensure the correct technical propagation</a:t>
            </a:r>
            <a:endParaRPr/>
          </a:p>
          <a:p>
            <a:pPr indent="0" lvl="0" marL="0" rtl="0" algn="l">
              <a:lnSpc>
                <a:spcPct val="90000"/>
              </a:lnSpc>
              <a:spcBef>
                <a:spcPts val="0"/>
              </a:spcBef>
              <a:spcAft>
                <a:spcPts val="0"/>
              </a:spcAft>
              <a:buClr>
                <a:schemeClr val="dk1"/>
              </a:buClr>
              <a:buSzPts val="1100"/>
              <a:buNone/>
            </a:pPr>
            <a:r>
              <a:rPr lang="en-GB"/>
              <a:t>of these licenses throughout all EPOS services.</a:t>
            </a:r>
            <a:endParaRPr/>
          </a:p>
        </p:txBody>
      </p:sp>
      <p:pic>
        <p:nvPicPr>
          <p:cNvPr id="681" name="Google Shape;681;g3cda28aeffc_0_112"/>
          <p:cNvPicPr preferRelativeResize="0"/>
          <p:nvPr/>
        </p:nvPicPr>
        <p:blipFill rotWithShape="1">
          <a:blip r:embed="rId3">
            <a:alphaModFix/>
          </a:blip>
          <a:srcRect b="22517" l="0" r="0" t="0"/>
          <a:stretch/>
        </p:blipFill>
        <p:spPr>
          <a:xfrm>
            <a:off x="9586275" y="0"/>
            <a:ext cx="2605725" cy="2180950"/>
          </a:xfrm>
          <a:prstGeom prst="rect">
            <a:avLst/>
          </a:prstGeom>
          <a:noFill/>
          <a:ln>
            <a:noFill/>
          </a:ln>
        </p:spPr>
      </p:pic>
      <p:pic>
        <p:nvPicPr>
          <p:cNvPr id="682" name="Google Shape;682;g3cda28aeffc_0_112"/>
          <p:cNvPicPr preferRelativeResize="0"/>
          <p:nvPr/>
        </p:nvPicPr>
        <p:blipFill rotWithShape="1">
          <a:blip r:embed="rId4">
            <a:alphaModFix/>
          </a:blip>
          <a:srcRect b="29933" l="0" r="0" t="0"/>
          <a:stretch/>
        </p:blipFill>
        <p:spPr>
          <a:xfrm>
            <a:off x="8833675" y="785625"/>
            <a:ext cx="2224849" cy="202400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3cb94f9915b_2_47"/>
          <p:cNvSpPr txBox="1"/>
          <p:nvPr>
            <p:ph type="title"/>
          </p:nvPr>
        </p:nvSpPr>
        <p:spPr>
          <a:xfrm>
            <a:off x="1049875" y="981375"/>
            <a:ext cx="10905900" cy="4545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GB"/>
              <a:t>Q&amp;A from the audience </a:t>
            </a:r>
            <a:endParaRPr/>
          </a:p>
          <a:p>
            <a:pPr indent="0" lvl="0" marL="0" rtl="0" algn="ctr">
              <a:lnSpc>
                <a:spcPct val="90000"/>
              </a:lnSpc>
              <a:spcBef>
                <a:spcPts val="0"/>
              </a:spcBef>
              <a:spcAft>
                <a:spcPts val="0"/>
              </a:spcAft>
              <a:buClr>
                <a:schemeClr val="dk1"/>
              </a:buClr>
              <a:buSzPts val="4400"/>
              <a:buFont typeface="Calibri"/>
              <a:buNone/>
            </a:pPr>
            <a:r>
              <a:t/>
            </a:r>
            <a:endParaRPr/>
          </a:p>
          <a:p>
            <a:pPr indent="0" lvl="0" marL="0" rtl="0" algn="ctr">
              <a:lnSpc>
                <a:spcPct val="90000"/>
              </a:lnSpc>
              <a:spcBef>
                <a:spcPts val="0"/>
              </a:spcBef>
              <a:spcAft>
                <a:spcPts val="0"/>
              </a:spcAft>
              <a:buClr>
                <a:schemeClr val="dk1"/>
              </a:buClr>
              <a:buSzPts val="4400"/>
              <a:buFont typeface="Calibri"/>
              <a:buNone/>
            </a:pPr>
            <a:r>
              <a:rPr i="1" lang="en-GB">
                <a:solidFill>
                  <a:srgbClr val="6079B3"/>
                </a:solidFill>
              </a:rPr>
              <a:t>Interactive discussion</a:t>
            </a:r>
            <a:endParaRPr i="1">
              <a:solidFill>
                <a:srgbClr val="6079B3"/>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1" name="Shape 691"/>
        <p:cNvGrpSpPr/>
        <p:nvPr/>
      </p:nvGrpSpPr>
      <p:grpSpPr>
        <a:xfrm>
          <a:off x="0" y="0"/>
          <a:ext cx="0" cy="0"/>
          <a:chOff x="0" y="0"/>
          <a:chExt cx="0" cy="0"/>
        </a:xfrm>
      </p:grpSpPr>
      <p:sp>
        <p:nvSpPr>
          <p:cNvPr id="692" name="Google Shape;692;p8"/>
          <p:cNvSpPr txBox="1"/>
          <p:nvPr/>
        </p:nvSpPr>
        <p:spPr>
          <a:xfrm>
            <a:off x="1676400" y="3533785"/>
            <a:ext cx="10424556"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b="0" i="0" lang="en-GB" sz="6000" u="none" cap="none" strike="noStrike">
                <a:solidFill>
                  <a:schemeClr val="dk1"/>
                </a:solidFill>
                <a:latin typeface="Calibri"/>
                <a:ea typeface="Calibri"/>
                <a:cs typeface="Calibri"/>
                <a:sym typeface="Calibri"/>
              </a:rPr>
              <a:t>Thank you!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ccf56997f8_2_0"/>
          <p:cNvSpPr txBox="1"/>
          <p:nvPr>
            <p:ph type="title"/>
          </p:nvPr>
        </p:nvSpPr>
        <p:spPr>
          <a:xfrm>
            <a:off x="838200" y="480921"/>
            <a:ext cx="1100403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Policies in a European Research Infrastructure</a:t>
            </a:r>
            <a:endParaRPr/>
          </a:p>
        </p:txBody>
      </p:sp>
      <p:sp>
        <p:nvSpPr>
          <p:cNvPr id="147" name="Google Shape;147;g3ccf56997f8_2_0"/>
          <p:cNvSpPr txBox="1"/>
          <p:nvPr>
            <p:ph idx="1" type="body"/>
          </p:nvPr>
        </p:nvSpPr>
        <p:spPr>
          <a:xfrm>
            <a:off x="349770" y="1660166"/>
            <a:ext cx="11492460" cy="4168431"/>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0"/>
              </a:spcBef>
              <a:spcAft>
                <a:spcPts val="0"/>
              </a:spcAft>
              <a:buSzPts val="1800"/>
              <a:buChar char="●"/>
            </a:pPr>
            <a:r>
              <a:rPr lang="en-GB"/>
              <a:t>European Research Infrastructures operate in </a:t>
            </a:r>
            <a:r>
              <a:rPr b="1" lang="en-GB"/>
              <a:t>complex, distributed environments</a:t>
            </a:r>
            <a:r>
              <a:rPr lang="en-GB"/>
              <a:t>, where shared policies are essential for </a:t>
            </a:r>
            <a:r>
              <a:rPr b="1" lang="en-GB"/>
              <a:t>transparency, coordination and sustainability</a:t>
            </a:r>
            <a:r>
              <a:rPr lang="en-GB"/>
              <a:t>.</a:t>
            </a:r>
            <a:endParaRPr sz="4500"/>
          </a:p>
          <a:p>
            <a:pPr indent="-342900" lvl="0" marL="457200" rtl="0" algn="just">
              <a:lnSpc>
                <a:spcPct val="90000"/>
              </a:lnSpc>
              <a:spcBef>
                <a:spcPts val="0"/>
              </a:spcBef>
              <a:spcAft>
                <a:spcPts val="0"/>
              </a:spcAft>
              <a:buSzPts val="1800"/>
              <a:buChar char="●"/>
            </a:pPr>
            <a:r>
              <a:rPr lang="en-GB"/>
              <a:t>Within EPOS, policies define how </a:t>
            </a:r>
            <a:r>
              <a:rPr b="1" lang="en-GB"/>
              <a:t>data and services are managed, shared and reused</a:t>
            </a:r>
            <a:r>
              <a:rPr lang="en-GB"/>
              <a:t>, guiding responsibilities, standards and good practices across the infrastructure.</a:t>
            </a:r>
            <a:endParaRPr/>
          </a:p>
          <a:p>
            <a:pPr indent="-342900" lvl="0" marL="457200" rtl="0" algn="just">
              <a:lnSpc>
                <a:spcPct val="90000"/>
              </a:lnSpc>
              <a:spcBef>
                <a:spcPts val="0"/>
              </a:spcBef>
              <a:spcAft>
                <a:spcPts val="0"/>
              </a:spcAft>
              <a:buSzPts val="1800"/>
              <a:buChar char="●"/>
            </a:pPr>
            <a:r>
              <a:rPr lang="en-GB"/>
              <a:t>The EPOS policy framework ensures that data and services </a:t>
            </a:r>
            <a:r>
              <a:rPr b="1" lang="en-GB"/>
              <a:t>maximize scientific and societal benefit</a:t>
            </a:r>
            <a:r>
              <a:rPr lang="en-GB"/>
              <a:t>, in line with </a:t>
            </a:r>
            <a:r>
              <a:rPr b="1" lang="en-GB"/>
              <a:t>Open Science and FAIR principles</a:t>
            </a:r>
            <a:r>
              <a:rPr lang="en-GB"/>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ccf56997f8_2_32"/>
          <p:cNvSpPr txBox="1"/>
          <p:nvPr>
            <p:ph type="title"/>
          </p:nvPr>
        </p:nvSpPr>
        <p:spPr>
          <a:xfrm>
            <a:off x="838200" y="480921"/>
            <a:ext cx="1100403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The EPOS Data Policy</a:t>
            </a:r>
            <a:endParaRPr b="1"/>
          </a:p>
        </p:txBody>
      </p:sp>
      <p:sp>
        <p:nvSpPr>
          <p:cNvPr id="154" name="Google Shape;154;g3ccf56997f8_2_32"/>
          <p:cNvSpPr txBox="1"/>
          <p:nvPr>
            <p:ph idx="1" type="body"/>
          </p:nvPr>
        </p:nvSpPr>
        <p:spPr>
          <a:xfrm>
            <a:off x="4345569" y="1467612"/>
            <a:ext cx="7496661" cy="4169134"/>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a:t>provides the overarching framework for the management, sharing and reuse of data within the EPOS Research Infrastructure.</a:t>
            </a:r>
            <a:endParaRPr/>
          </a:p>
          <a:p>
            <a:pPr indent="-228600" lvl="0" marL="228600" rtl="0" algn="l">
              <a:lnSpc>
                <a:spcPct val="90000"/>
              </a:lnSpc>
              <a:spcBef>
                <a:spcPts val="1000"/>
              </a:spcBef>
              <a:spcAft>
                <a:spcPts val="0"/>
              </a:spcAft>
              <a:buClr>
                <a:schemeClr val="dk1"/>
              </a:buClr>
              <a:buSzPct val="100000"/>
              <a:buChar char="•"/>
            </a:pPr>
            <a:r>
              <a:rPr lang="en-GB"/>
              <a:t>It establishes the core principles governing the provision, integration, access, use and exploitation of EPOS data and related digital assets.</a:t>
            </a:r>
            <a:endParaRPr/>
          </a:p>
          <a:p>
            <a:pPr indent="-228600" lvl="0" marL="228600" rtl="0" algn="l">
              <a:lnSpc>
                <a:spcPct val="90000"/>
              </a:lnSpc>
              <a:spcBef>
                <a:spcPts val="1000"/>
              </a:spcBef>
              <a:spcAft>
                <a:spcPts val="0"/>
              </a:spcAft>
              <a:buClr>
                <a:schemeClr val="dk1"/>
              </a:buClr>
              <a:buSzPct val="100000"/>
              <a:buChar char="•"/>
            </a:pPr>
            <a:r>
              <a:rPr lang="en-GB"/>
              <a:t>The policy also defines the roles and responsibilities of the key stakeholders involved in the EPOS data lifecycle, ensuring consistent and transparent data management across the infrastructure.</a:t>
            </a:r>
            <a:endParaRPr/>
          </a:p>
        </p:txBody>
      </p:sp>
      <p:pic>
        <p:nvPicPr>
          <p:cNvPr descr="Immagine che contiene testo, schermata, grafica&#10;&#10;Il contenuto generato dall'IA potrebbe non essere corretto." id="155" name="Google Shape;155;g3ccf56997f8_2_32"/>
          <p:cNvPicPr preferRelativeResize="0"/>
          <p:nvPr/>
        </p:nvPicPr>
        <p:blipFill rotWithShape="1">
          <a:blip r:embed="rId3">
            <a:alphaModFix/>
          </a:blip>
          <a:srcRect b="0" l="0" r="0" t="0"/>
          <a:stretch/>
        </p:blipFill>
        <p:spPr>
          <a:xfrm>
            <a:off x="349770" y="1464056"/>
            <a:ext cx="3621088" cy="34762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cb94f9915b_2_5"/>
          <p:cNvSpPr txBox="1"/>
          <p:nvPr>
            <p:ph type="title"/>
          </p:nvPr>
        </p:nvSpPr>
        <p:spPr>
          <a:xfrm>
            <a:off x="914975" y="1847043"/>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Founding values and EU legal framework</a:t>
            </a:r>
            <a:endParaRPr b="1"/>
          </a:p>
        </p:txBody>
      </p:sp>
      <p:sp>
        <p:nvSpPr>
          <p:cNvPr id="161" name="Google Shape;161;g3cb94f9915b_2_5"/>
          <p:cNvSpPr/>
          <p:nvPr/>
        </p:nvSpPr>
        <p:spPr>
          <a:xfrm>
            <a:off x="4376500" y="3504405"/>
            <a:ext cx="3760500" cy="297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Calibri"/>
                <a:ea typeface="Calibri"/>
                <a:cs typeface="Calibri"/>
                <a:sym typeface="Calibri"/>
              </a:rPr>
              <a:t>Helen Glaves</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6" name="Shape 166"/>
        <p:cNvGrpSpPr/>
        <p:nvPr/>
      </p:nvGrpSpPr>
      <p:grpSpPr>
        <a:xfrm>
          <a:off x="0" y="0"/>
          <a:ext cx="0" cy="0"/>
          <a:chOff x="0" y="0"/>
          <a:chExt cx="0" cy="0"/>
        </a:xfrm>
      </p:grpSpPr>
      <p:sp>
        <p:nvSpPr>
          <p:cNvPr id="167" name="Google Shape;167;g3ce7dce3a2d_2_0"/>
          <p:cNvSpPr txBox="1"/>
          <p:nvPr>
            <p:ph type="title"/>
          </p:nvPr>
        </p:nvSpPr>
        <p:spPr>
          <a:xfrm>
            <a:off x="593985" y="704440"/>
            <a:ext cx="1100403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EPOS Data Policy</a:t>
            </a:r>
            <a:endParaRPr/>
          </a:p>
        </p:txBody>
      </p:sp>
      <p:sp>
        <p:nvSpPr>
          <p:cNvPr id="168" name="Google Shape;168;g3ce7dce3a2d_2_0"/>
          <p:cNvSpPr txBox="1"/>
          <p:nvPr>
            <p:ph idx="1" type="body"/>
          </p:nvPr>
        </p:nvSpPr>
        <p:spPr>
          <a:xfrm>
            <a:off x="688299" y="1985129"/>
            <a:ext cx="10815402" cy="416843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EPOS Data Policy is relevant for anyone seeking to reuse solid Earth Science data accessible via EPOS</a:t>
            </a:r>
            <a:endParaRPr/>
          </a:p>
          <a:p>
            <a:pPr indent="-228600" lvl="0" marL="228600" rtl="0" algn="l">
              <a:lnSpc>
                <a:spcPct val="90000"/>
              </a:lnSpc>
              <a:spcBef>
                <a:spcPts val="2200"/>
              </a:spcBef>
              <a:spcAft>
                <a:spcPts val="0"/>
              </a:spcAft>
              <a:buClr>
                <a:schemeClr val="dk1"/>
              </a:buClr>
              <a:buSzPts val="2800"/>
              <a:buChar char="•"/>
            </a:pPr>
            <a:r>
              <a:rPr lang="en-GB"/>
              <a:t>Data policies introduce common principles, guidance and approaches for data management, standards, quality and interoperability.</a:t>
            </a:r>
            <a:endParaRPr/>
          </a:p>
          <a:p>
            <a:pPr indent="-228600" lvl="0" marL="228600" rtl="0" algn="l">
              <a:lnSpc>
                <a:spcPct val="90000"/>
              </a:lnSpc>
              <a:spcBef>
                <a:spcPts val="2200"/>
              </a:spcBef>
              <a:spcAft>
                <a:spcPts val="0"/>
              </a:spcAft>
              <a:buClr>
                <a:schemeClr val="dk1"/>
              </a:buClr>
              <a:buSzPts val="2800"/>
              <a:buChar char="•"/>
            </a:pPr>
            <a:r>
              <a:rPr lang="en-GB"/>
              <a:t>References relevant European legal instruments relating to environmental data, information, databases, software and relevant technologies such as artificial intelligence (AI)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POS_days_Data Policy sessio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2026-02-14T10:36:05Z</dcterms:created>
  <dc:creator>Barbara Angioni</dc:creator>
</cp:coreProperties>
</file>