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840">
          <p15:clr>
            <a:srgbClr val="A4A3A4"/>
          </p15:clr>
        </p15:guide>
        <p15:guide id="2" pos="415">
          <p15:clr>
            <a:srgbClr val="A4A3A4"/>
          </p15:clr>
        </p15:guide>
        <p15:guide id="3" pos="7242">
          <p15:clr>
            <a:srgbClr val="A4A3A4"/>
          </p15:clr>
        </p15:guide>
        <p15:guide id="4" orient="horz" pos="686">
          <p15:clr>
            <a:srgbClr val="A4A3A4"/>
          </p15:clr>
        </p15:guide>
        <p15:guide id="5" orient="horz" pos="1162">
          <p15:clr>
            <a:srgbClr val="A4A3A4"/>
          </p15:clr>
        </p15:guide>
        <p15:guide id="6" orient="horz" pos="275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j1jpKK7HdCh8GIrr2gq+EO8GNs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79C608-DF31-48E7-B52B-8C8A6AB5E442}">
  <a:tblStyle styleId="{EF79C608-DF31-48E7-B52B-8C8A6AB5E44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840"/>
        <p:guide pos="415"/>
        <p:guide pos="7242"/>
        <p:guide pos="686" orient="horz"/>
        <p:guide pos="1162" orient="horz"/>
        <p:guide pos="275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I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d0918523b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d0918523b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d0918523b1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7"/>
          <p:cNvSpPr txBox="1"/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 rot="5400000">
            <a:off x="4346222" y="-1171222"/>
            <a:ext cx="3499557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>
  <p:cSld name="1_Diapositiva titolo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title"/>
          </p:nvPr>
        </p:nvSpPr>
        <p:spPr>
          <a:xfrm>
            <a:off x="838200" y="8618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body"/>
          </p:nvPr>
        </p:nvSpPr>
        <p:spPr>
          <a:xfrm>
            <a:off x="838200" y="2187399"/>
            <a:ext cx="10515600" cy="36489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type="title"/>
          </p:nvPr>
        </p:nvSpPr>
        <p:spPr>
          <a:xfrm>
            <a:off x="831850" y="117916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831850" y="405888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" type="body"/>
          </p:nvPr>
        </p:nvSpPr>
        <p:spPr>
          <a:xfrm>
            <a:off x="838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2" type="body"/>
          </p:nvPr>
        </p:nvSpPr>
        <p:spPr>
          <a:xfrm>
            <a:off x="6172200" y="2107992"/>
            <a:ext cx="5167489" cy="3615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>
  <p:cSld name="Solo titolo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8200" y="925689"/>
            <a:ext cx="10515600" cy="10611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839788" y="987424"/>
            <a:ext cx="3932237" cy="1439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839788" y="2552698"/>
            <a:ext cx="3932237" cy="3316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/>
          <p:nvPr>
            <p:ph type="title"/>
          </p:nvPr>
        </p:nvSpPr>
        <p:spPr>
          <a:xfrm>
            <a:off x="839788" y="987425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839788" y="2641600"/>
            <a:ext cx="3932237" cy="3227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9295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2336799"/>
            <a:ext cx="10515600" cy="34995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/>
          <p:nvPr/>
        </p:nvSpPr>
        <p:spPr>
          <a:xfrm>
            <a:off x="658813" y="3149370"/>
            <a:ext cx="10801350" cy="8656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IT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and introduction to day 4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695325" y="4229248"/>
            <a:ext cx="10801350" cy="98461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0" i="1" lang="en-IT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Lilli Freda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b="0" i="1" lang="en-IT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 ERIC Executive Director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2"/>
          <p:cNvGrpSpPr/>
          <p:nvPr/>
        </p:nvGrpSpPr>
        <p:grpSpPr>
          <a:xfrm>
            <a:off x="3498626" y="1632669"/>
            <a:ext cx="6031853" cy="3873126"/>
            <a:chOff x="3287692" y="1146575"/>
            <a:chExt cx="6660000" cy="4321077"/>
          </a:xfrm>
        </p:grpSpPr>
        <p:pic>
          <p:nvPicPr>
            <p:cNvPr id="51" name="Google Shape;51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87692" y="1146575"/>
              <a:ext cx="6660000" cy="43210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" name="Google Shape;52;p2"/>
            <p:cNvSpPr txBox="1"/>
            <p:nvPr/>
          </p:nvSpPr>
          <p:spPr>
            <a:xfrm>
              <a:off x="6735429" y="1862249"/>
              <a:ext cx="2683239" cy="446339"/>
            </a:xfrm>
            <a:prstGeom prst="rect">
              <a:avLst/>
            </a:prstGeom>
            <a:solidFill>
              <a:srgbClr val="CDDA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000"/>
                <a:buFont typeface="Calibri"/>
                <a:buNone/>
              </a:pPr>
              <a:r>
                <a:rPr b="1" i="0" lang="en-IT" sz="2000" u="none" cap="none" strike="noStrike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DATA Access </a:t>
              </a:r>
              <a:endParaRPr b="0" i="0" sz="2000" u="none" cap="none" strike="noStrik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 txBox="1"/>
            <p:nvPr/>
          </p:nvSpPr>
          <p:spPr>
            <a:xfrm>
              <a:off x="3639112" y="1855472"/>
              <a:ext cx="2683239" cy="446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477D8F"/>
                </a:buClr>
                <a:buSzPts val="2000"/>
                <a:buFont typeface="Calibri"/>
                <a:buNone/>
              </a:pPr>
              <a:r>
                <a:rPr b="1" i="0" lang="en-IT" sz="2000" u="none" cap="none" strike="noStrike">
                  <a:solidFill>
                    <a:srgbClr val="477D8F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r>
                <a:rPr b="1" i="0" lang="en-IT" sz="2000" u="none" cap="none" strike="noStrike">
                  <a:solidFill>
                    <a:srgbClr val="0332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i="0" lang="en-IT" sz="2000" u="none" cap="none" strike="noStrike">
                  <a:solidFill>
                    <a:srgbClr val="477D8F"/>
                  </a:solidFill>
                  <a:latin typeface="Calibri"/>
                  <a:ea typeface="Calibri"/>
                  <a:cs typeface="Calibri"/>
                  <a:sym typeface="Calibri"/>
                </a:rPr>
                <a:t>Integration</a:t>
              </a:r>
              <a:r>
                <a:rPr b="1" i="0" lang="en-IT" sz="2000" u="none" cap="none" strike="noStrike">
                  <a:solidFill>
                    <a:srgbClr val="0332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2000" u="none" cap="none" strike="noStrike">
                <a:solidFill>
                  <a:srgbClr val="0332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2"/>
          <p:cNvSpPr txBox="1"/>
          <p:nvPr/>
        </p:nvSpPr>
        <p:spPr>
          <a:xfrm>
            <a:off x="538897" y="2151028"/>
            <a:ext cx="2589788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16368"/>
              </a:buClr>
              <a:buSzPts val="2000"/>
              <a:buFont typeface="Calibri"/>
              <a:buNone/>
            </a:pPr>
            <a:r>
              <a:rPr b="1" i="0" lang="en-IT" sz="2000" u="none" cap="none" strike="noStrike">
                <a:solidFill>
                  <a:srgbClr val="A16368"/>
                </a:solidFill>
                <a:latin typeface="Calibri"/>
                <a:ea typeface="Calibri"/>
                <a:cs typeface="Calibri"/>
                <a:sym typeface="Calibri"/>
              </a:rPr>
              <a:t>DATA Generation</a:t>
            </a:r>
            <a:endParaRPr b="0" i="0" sz="2000" u="none" cap="none" strike="noStrike">
              <a:solidFill>
                <a:srgbClr val="A163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"/>
          <p:cNvSpPr/>
          <p:nvPr/>
        </p:nvSpPr>
        <p:spPr>
          <a:xfrm>
            <a:off x="9063048" y="4744278"/>
            <a:ext cx="2469248" cy="1017825"/>
          </a:xfrm>
          <a:prstGeom prst="rect">
            <a:avLst/>
          </a:prstGeom>
          <a:solidFill>
            <a:srgbClr val="FEFAEE"/>
          </a:solidFill>
          <a:ln cap="flat" cmpd="sng" w="38100">
            <a:solidFill>
              <a:srgbClr val="F6D75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"/>
          <p:cNvSpPr/>
          <p:nvPr/>
        </p:nvSpPr>
        <p:spPr>
          <a:xfrm>
            <a:off x="9155018" y="4730186"/>
            <a:ext cx="2341657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IT" sz="16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Day 2: </a:t>
            </a:r>
            <a:r>
              <a:rPr b="1" i="0" lang="en-IT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Societal Impact and Responsible Research Infrastructures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6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Day 4: UFG report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"/>
          <p:cNvSpPr/>
          <p:nvPr/>
        </p:nvSpPr>
        <p:spPr>
          <a:xfrm>
            <a:off x="9051351" y="2074616"/>
            <a:ext cx="2346144" cy="1077218"/>
          </a:xfrm>
          <a:prstGeom prst="rect">
            <a:avLst/>
          </a:prstGeom>
          <a:solidFill>
            <a:srgbClr val="F0F1F7"/>
          </a:solidFill>
          <a:ln cap="flat" cmpd="sng" w="38100">
            <a:solidFill>
              <a:srgbClr val="477D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/>
          <p:nvPr/>
        </p:nvSpPr>
        <p:spPr>
          <a:xfrm>
            <a:off x="8997557" y="2197726"/>
            <a:ext cx="23999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4: Technical challenges, opportunities and solutions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"/>
          <p:cNvSpPr/>
          <p:nvPr/>
        </p:nvSpPr>
        <p:spPr>
          <a:xfrm>
            <a:off x="554630" y="3894992"/>
            <a:ext cx="2863123" cy="584735"/>
          </a:xfrm>
          <a:prstGeom prst="rect">
            <a:avLst/>
          </a:prstGeom>
          <a:solidFill>
            <a:srgbClr val="F5ECEA"/>
          </a:solidFill>
          <a:ln cap="flat" cmpd="sng" w="38100">
            <a:solidFill>
              <a:srgbClr val="9C63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"/>
          <p:cNvSpPr/>
          <p:nvPr/>
        </p:nvSpPr>
        <p:spPr>
          <a:xfrm>
            <a:off x="554630" y="3894992"/>
            <a:ext cx="2863123" cy="584735"/>
          </a:xfrm>
          <a:prstGeom prst="rect">
            <a:avLst/>
          </a:prstGeom>
          <a:noFill/>
          <a:ln cap="flat" cmpd="sng" w="9525">
            <a:solidFill>
              <a:srgbClr val="A1636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4: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 in National Landscapes</a:t>
            </a:r>
            <a:endParaRPr/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 b="0" l="-11148" r="0" t="0"/>
          <a:stretch/>
        </p:blipFill>
        <p:spPr>
          <a:xfrm rot="5400000">
            <a:off x="1405425" y="1659420"/>
            <a:ext cx="909740" cy="309813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"/>
          <p:cNvSpPr/>
          <p:nvPr/>
        </p:nvSpPr>
        <p:spPr>
          <a:xfrm>
            <a:off x="659700" y="4999594"/>
            <a:ext cx="4959216" cy="839630"/>
          </a:xfrm>
          <a:prstGeom prst="rect">
            <a:avLst/>
          </a:prstGeom>
          <a:solidFill>
            <a:srgbClr val="E1EFD8"/>
          </a:solidFill>
          <a:ln cap="flat" cmpd="sng" w="38100">
            <a:solidFill>
              <a:srgbClr val="A2C03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/>
          <p:nvPr/>
        </p:nvSpPr>
        <p:spPr>
          <a:xfrm>
            <a:off x="697921" y="5008267"/>
            <a:ext cx="5356052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1: Early Career Researchers, Thematic Core Services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2: New Services and communities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3: International Collaboration</a:t>
            </a:r>
            <a:endParaRPr/>
          </a:p>
        </p:txBody>
      </p:sp>
      <p:sp>
        <p:nvSpPr>
          <p:cNvPr id="64" name="Google Shape;64;p2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763" lvl="0" marL="6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EPOS Ecosystem and the EPOS Days 2026 Programme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"/>
          <p:cNvSpPr/>
          <p:nvPr/>
        </p:nvSpPr>
        <p:spPr>
          <a:xfrm>
            <a:off x="3574474" y="1218208"/>
            <a:ext cx="5580544" cy="544669"/>
          </a:xfrm>
          <a:prstGeom prst="rect">
            <a:avLst/>
          </a:prstGeom>
          <a:solidFill>
            <a:srgbClr val="FBE4D4"/>
          </a:solidFill>
          <a:ln cap="flat" cmpd="sng" w="381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5: EPOS Data Policy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3"/>
          <p:cNvGrpSpPr/>
          <p:nvPr/>
        </p:nvGrpSpPr>
        <p:grpSpPr>
          <a:xfrm>
            <a:off x="3498626" y="1632669"/>
            <a:ext cx="6031853" cy="3873126"/>
            <a:chOff x="3287692" y="1146575"/>
            <a:chExt cx="6660000" cy="4321077"/>
          </a:xfrm>
        </p:grpSpPr>
        <p:pic>
          <p:nvPicPr>
            <p:cNvPr id="71" name="Google Shape;71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87692" y="1146575"/>
              <a:ext cx="6660000" cy="43210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" name="Google Shape;72;p3"/>
            <p:cNvSpPr txBox="1"/>
            <p:nvPr/>
          </p:nvSpPr>
          <p:spPr>
            <a:xfrm>
              <a:off x="6735429" y="1862249"/>
              <a:ext cx="2683239" cy="446339"/>
            </a:xfrm>
            <a:prstGeom prst="rect">
              <a:avLst/>
            </a:prstGeom>
            <a:solidFill>
              <a:srgbClr val="CDDAD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1F3864"/>
                </a:buClr>
                <a:buSzPts val="2000"/>
                <a:buFont typeface="Calibri"/>
                <a:buNone/>
              </a:pPr>
              <a:r>
                <a:rPr b="1" lang="en-IT" sz="2000">
                  <a:solidFill>
                    <a:srgbClr val="1F3864"/>
                  </a:solidFill>
                  <a:latin typeface="Calibri"/>
                  <a:ea typeface="Calibri"/>
                  <a:cs typeface="Calibri"/>
                  <a:sym typeface="Calibri"/>
                </a:rPr>
                <a:t>DATA Access </a:t>
              </a:r>
              <a:endParaRPr sz="20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 txBox="1"/>
            <p:nvPr/>
          </p:nvSpPr>
          <p:spPr>
            <a:xfrm>
              <a:off x="3639112" y="1855472"/>
              <a:ext cx="2683239" cy="4463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477D8F"/>
                </a:buClr>
                <a:buSzPts val="2000"/>
                <a:buFont typeface="Calibri"/>
                <a:buNone/>
              </a:pPr>
              <a:r>
                <a:rPr b="1" lang="en-IT" sz="2000">
                  <a:solidFill>
                    <a:srgbClr val="477D8F"/>
                  </a:solidFill>
                  <a:latin typeface="Calibri"/>
                  <a:ea typeface="Calibri"/>
                  <a:cs typeface="Calibri"/>
                  <a:sym typeface="Calibri"/>
                </a:rPr>
                <a:t>DATA</a:t>
              </a:r>
              <a:r>
                <a:rPr b="1" lang="en-IT" sz="2000">
                  <a:solidFill>
                    <a:srgbClr val="0332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b="1" lang="en-IT" sz="2000">
                  <a:solidFill>
                    <a:srgbClr val="477D8F"/>
                  </a:solidFill>
                  <a:latin typeface="Calibri"/>
                  <a:ea typeface="Calibri"/>
                  <a:cs typeface="Calibri"/>
                  <a:sym typeface="Calibri"/>
                </a:rPr>
                <a:t>Integration</a:t>
              </a:r>
              <a:r>
                <a:rPr b="1" lang="en-IT" sz="2000">
                  <a:solidFill>
                    <a:srgbClr val="0332FF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>
                <a:solidFill>
                  <a:srgbClr val="0332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3"/>
          <p:cNvSpPr txBox="1"/>
          <p:nvPr/>
        </p:nvSpPr>
        <p:spPr>
          <a:xfrm>
            <a:off x="538897" y="2151028"/>
            <a:ext cx="2589788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A16368"/>
              </a:buClr>
              <a:buSzPts val="2000"/>
              <a:buFont typeface="Calibri"/>
              <a:buNone/>
            </a:pPr>
            <a:r>
              <a:rPr b="1" lang="en-IT" sz="2000">
                <a:solidFill>
                  <a:srgbClr val="A16368"/>
                </a:solidFill>
                <a:latin typeface="Calibri"/>
                <a:ea typeface="Calibri"/>
                <a:cs typeface="Calibri"/>
                <a:sym typeface="Calibri"/>
              </a:rPr>
              <a:t>DATA Generation</a:t>
            </a:r>
            <a:endParaRPr sz="2000">
              <a:solidFill>
                <a:srgbClr val="A163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 b="0" l="-11148" r="0" t="0"/>
          <a:stretch/>
        </p:blipFill>
        <p:spPr>
          <a:xfrm rot="5400000">
            <a:off x="1405425" y="1659420"/>
            <a:ext cx="909740" cy="309813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763" lvl="0" marL="6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EPOS Ecosystem and the EPOS Days 2026 Programme</a:t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3574474" y="1218208"/>
            <a:ext cx="5580544" cy="544669"/>
          </a:xfrm>
          <a:prstGeom prst="rect">
            <a:avLst/>
          </a:prstGeom>
          <a:solidFill>
            <a:srgbClr val="FBE4D4"/>
          </a:solidFill>
          <a:ln cap="flat" cmpd="sng" w="38100">
            <a:solidFill>
              <a:srgbClr val="C55A1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5: EPOS Data Policy</a:t>
            </a:r>
            <a:endParaRPr/>
          </a:p>
        </p:txBody>
      </p:sp>
      <p:pic>
        <p:nvPicPr>
          <p:cNvPr descr="Marker with solid fill" id="78" name="Google Shape;7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6264" y="1016753"/>
            <a:ext cx="1289302" cy="128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763" lvl="0" marL="6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 ON objectives covered in today’s sessions</a:t>
            </a:r>
            <a:endParaRPr/>
          </a:p>
        </p:txBody>
      </p:sp>
      <p:sp>
        <p:nvSpPr>
          <p:cNvPr id="84" name="Google Shape;84;p4"/>
          <p:cNvSpPr txBox="1"/>
          <p:nvPr/>
        </p:nvSpPr>
        <p:spPr>
          <a:xfrm>
            <a:off x="3039762" y="1405904"/>
            <a:ext cx="5993027" cy="557204"/>
          </a:xfrm>
          <a:prstGeom prst="rect">
            <a:avLst/>
          </a:prstGeom>
          <a:solidFill>
            <a:srgbClr val="F0F1F7"/>
          </a:solidFill>
          <a:ln cap="flat" cmpd="sng" w="76200">
            <a:solidFill>
              <a:srgbClr val="F0F1F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09:00-11:30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EPOS Data Policy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75405" y="2395041"/>
            <a:ext cx="6618761" cy="33519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4"/>
          <p:cNvCxnSpPr/>
          <p:nvPr/>
        </p:nvCxnSpPr>
        <p:spPr>
          <a:xfrm rot="10800000">
            <a:off x="5263530" y="1868369"/>
            <a:ext cx="0" cy="1585345"/>
          </a:xfrm>
          <a:prstGeom prst="straightConnector1">
            <a:avLst/>
          </a:prstGeom>
          <a:noFill/>
          <a:ln cap="rnd" cmpd="sng" w="1270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7" name="Google Shape;87;p4"/>
          <p:cNvCxnSpPr/>
          <p:nvPr/>
        </p:nvCxnSpPr>
        <p:spPr>
          <a:xfrm rot="10800000">
            <a:off x="6738107" y="1860128"/>
            <a:ext cx="0" cy="1585345"/>
          </a:xfrm>
          <a:prstGeom prst="straightConnector1">
            <a:avLst/>
          </a:prstGeom>
          <a:noFill/>
          <a:ln cap="rnd" cmpd="sng" w="1270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8" name="Google Shape;88;p4"/>
          <p:cNvCxnSpPr/>
          <p:nvPr/>
        </p:nvCxnSpPr>
        <p:spPr>
          <a:xfrm rot="10800000">
            <a:off x="8212687" y="1864245"/>
            <a:ext cx="0" cy="1585345"/>
          </a:xfrm>
          <a:prstGeom prst="straightConnector1">
            <a:avLst/>
          </a:prstGeom>
          <a:noFill/>
          <a:ln cap="rnd" cmpd="sng" w="1270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89" name="Google Shape;89;p4"/>
          <p:cNvCxnSpPr/>
          <p:nvPr/>
        </p:nvCxnSpPr>
        <p:spPr>
          <a:xfrm rot="10800000">
            <a:off x="3797191" y="1872485"/>
            <a:ext cx="0" cy="1585345"/>
          </a:xfrm>
          <a:prstGeom prst="straightConnector1">
            <a:avLst/>
          </a:prstGeom>
          <a:noFill/>
          <a:ln cap="rnd" cmpd="sng" w="127000">
            <a:solidFill>
              <a:schemeClr val="dk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grpSp>
        <p:nvGrpSpPr>
          <p:cNvPr id="90" name="Google Shape;90;p4"/>
          <p:cNvGrpSpPr/>
          <p:nvPr/>
        </p:nvGrpSpPr>
        <p:grpSpPr>
          <a:xfrm>
            <a:off x="8772816" y="1570201"/>
            <a:ext cx="1995927" cy="3918965"/>
            <a:chOff x="8828591" y="1570200"/>
            <a:chExt cx="1995927" cy="3918965"/>
          </a:xfrm>
        </p:grpSpPr>
        <p:sp>
          <p:nvSpPr>
            <p:cNvPr id="91" name="Google Shape;91;p4"/>
            <p:cNvSpPr/>
            <p:nvPr/>
          </p:nvSpPr>
          <p:spPr>
            <a:xfrm flipH="1" rot="5400000">
              <a:off x="8808828" y="3473475"/>
              <a:ext cx="2035453" cy="1995927"/>
            </a:xfrm>
            <a:prstGeom prst="bentArrow">
              <a:avLst>
                <a:gd fmla="val 6773" name="adj1"/>
                <a:gd fmla="val 11186" name="adj2"/>
                <a:gd fmla="val 0" name="adj3"/>
                <a:gd fmla="val 42108" name="adj4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 flipH="1">
              <a:off x="8983156" y="1570200"/>
              <a:ext cx="1682815" cy="3125367"/>
            </a:xfrm>
            <a:prstGeom prst="bentArrow">
              <a:avLst>
                <a:gd fmla="val 8126" name="adj1"/>
                <a:gd fmla="val 9948" name="adj2"/>
                <a:gd fmla="val 13380" name="adj3"/>
                <a:gd fmla="val 42727" name="adj4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" name="Google Shape;97;p5"/>
          <p:cNvGraphicFramePr/>
          <p:nvPr/>
        </p:nvGraphicFramePr>
        <p:xfrm>
          <a:off x="514861" y="123264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{EF79C608-DF31-48E7-B52B-8C8A6AB5E442}</a:tableStyleId>
              </a:tblPr>
              <a:tblGrid>
                <a:gridCol w="6555975"/>
                <a:gridCol w="1847475"/>
                <a:gridCol w="2748525"/>
              </a:tblGrid>
              <a:tr h="423150">
                <a:tc gridSpan="3">
                  <a:txBody>
                    <a:bodyPr/>
                    <a:lstStyle/>
                    <a:p>
                      <a:pPr indent="0" lvl="0" marL="1825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I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09.00-13.30 | Introducing the EPOS Data Policy </a:t>
                      </a:r>
                      <a:r>
                        <a:rPr b="1" lang="en-IT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Chair: Daniela Mercurio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450" marB="7450" marR="7450" marL="7450" anchor="ctr">
                    <a:solidFill>
                      <a:srgbClr val="477D8F"/>
                    </a:solidFill>
                  </a:tcPr>
                </a:tc>
                <a:tc hMerge="1"/>
                <a:tc hMerge="1"/>
              </a:tr>
              <a:tr h="243500">
                <a:tc gridSpan="2">
                  <a:txBody>
                    <a:bodyPr/>
                    <a:lstStyle/>
                    <a:p>
                      <a:pPr indent="0" lvl="0" marL="133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and Introduction of the day's agenda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L. Freda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</a:tr>
              <a:tr h="243500">
                <a:tc gridSpan="2">
                  <a:txBody>
                    <a:bodyPr/>
                    <a:lstStyle/>
                    <a:p>
                      <a:pPr indent="0" lvl="0" marL="133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and context: the EPOS Policy WG and the new EPOS Data Policy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 Mercurio 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</a:tr>
              <a:tr h="243500">
                <a:tc gridSpan="2">
                  <a:txBody>
                    <a:bodyPr/>
                    <a:lstStyle/>
                    <a:p>
                      <a:pPr indent="0" lvl="0" marL="133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Founding values and EU legal framework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H. Glaves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</a:tr>
              <a:tr h="243500">
                <a:tc gridSpan="2">
                  <a:txBody>
                    <a:bodyPr/>
                    <a:lstStyle/>
                    <a:p>
                      <a:pPr indent="0" lvl="0" marL="133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EPOS Data Lifecycle 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R. Paciello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</a:tr>
              <a:tr h="243500">
                <a:tc gridSpan="2">
                  <a:txBody>
                    <a:bodyPr/>
                    <a:lstStyle/>
                    <a:p>
                      <a:pPr indent="0" lvl="0" marL="133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security and protection 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F. Tanlongo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</a:tr>
              <a:tr h="243500">
                <a:tc gridSpan="2">
                  <a:txBody>
                    <a:bodyPr/>
                    <a:lstStyle/>
                    <a:p>
                      <a:pPr indent="0" lvl="0" marL="133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Intellectual Property Rights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M. Locati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</a:tr>
              <a:tr h="243500">
                <a:tc gridSpan="2">
                  <a:txBody>
                    <a:bodyPr/>
                    <a:lstStyle/>
                    <a:p>
                      <a:pPr indent="0" lvl="0" marL="133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7D8F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-IT" sz="1500" u="none" cap="none" strike="noStrike">
                          <a:solidFill>
                            <a:srgbClr val="477D8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Q&amp;A from the audience - Interactive discussion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t/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</a:tr>
              <a:tr h="549925">
                <a:tc gridSpan="3">
                  <a:txBody>
                    <a:bodyPr/>
                    <a:lstStyle/>
                    <a:p>
                      <a:pPr indent="0" lvl="0" marL="324802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T" sz="900" u="none" cap="none" strike="noStrike"/>
                        <a:t>Coffee break</a:t>
                      </a:r>
                      <a:r>
                        <a:rPr b="1" lang="en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11.00-11.45 | Coffee break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FFBEF"/>
                    </a:solidFill>
                  </a:tcPr>
                </a:tc>
                <a:tc hMerge="1"/>
                <a:tc hMerge="1"/>
              </a:tr>
              <a:tr h="417775">
                <a:tc gridSpan="3">
                  <a:txBody>
                    <a:bodyPr/>
                    <a:lstStyle/>
                    <a:p>
                      <a:pPr indent="0" lvl="0" marL="182563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IT" sz="18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11.45-13.00 | Conclusions and vision towards the future - </a:t>
                      </a:r>
                      <a:r>
                        <a:rPr b="1" lang="en-IT" sz="1600" u="none" cap="none" strike="noStrik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Chair: Lilli Freda</a:t>
                      </a:r>
                      <a:endParaRPr b="1" sz="1800" u="none" cap="none" strike="noStrik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450" marB="7450" marR="7450" marL="7450" anchor="ctr">
                    <a:solidFill>
                      <a:srgbClr val="477D8F"/>
                    </a:solidFill>
                  </a:tcPr>
                </a:tc>
                <a:tc hMerge="1"/>
                <a:tc hMerge="1"/>
              </a:tr>
              <a:tr h="262175">
                <a:tc>
                  <a:txBody>
                    <a:bodyPr/>
                    <a:lstStyle/>
                    <a:p>
                      <a:pPr indent="0" lvl="0" marL="133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11.45-12.30 - Conclusions from the EPOS Days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1333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G. Festa, O. Lange, H. Ciechowska, F. Monterroso, </a:t>
                      </a:r>
                      <a:b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H. Glaves, J. Fonseca, D. Mercurio, M. Fredella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  <a:tc hMerge="1"/>
              </a:tr>
              <a:tr h="262175">
                <a:tc>
                  <a:txBody>
                    <a:bodyPr/>
                    <a:lstStyle/>
                    <a:p>
                      <a:pPr indent="0" lvl="0" marL="133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 wrap-up and way forward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133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b="0" lang="en-IT" sz="15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L. Freda</a:t>
                      </a:r>
                      <a:endParaRPr b="0" sz="15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  <a:tc hMerge="1"/>
              </a:tr>
              <a:tr h="262175">
                <a:tc>
                  <a:txBody>
                    <a:bodyPr/>
                    <a:lstStyle/>
                    <a:p>
                      <a:pPr indent="0" lvl="0" marL="133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77D8F"/>
                        </a:buClr>
                        <a:buSzPts val="1500"/>
                        <a:buFont typeface="Calibri"/>
                        <a:buNone/>
                      </a:pPr>
                      <a:r>
                        <a:rPr b="1" lang="en-IT" sz="1500" u="none" cap="none" strike="noStrike">
                          <a:solidFill>
                            <a:srgbClr val="477D8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Future outlook - Interactive discussion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1333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rgbClr val="477D8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7450" marB="7450" marR="7450" marL="7450" anchor="ctr">
                    <a:solidFill>
                      <a:srgbClr val="F0F1F8"/>
                    </a:solidFill>
                  </a:tcPr>
                </a:tc>
                <a:tc hMerge="1"/>
              </a:tr>
              <a:tr h="393300">
                <a:tc gridSpan="3">
                  <a:txBody>
                    <a:bodyPr/>
                    <a:lstStyle/>
                    <a:p>
                      <a:pPr indent="0" lvl="0" marL="42735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b="1" lang="en-IT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13.00 | End of sessions</a:t>
                      </a:r>
                      <a:endParaRPr/>
                    </a:p>
                  </a:txBody>
                  <a:tcPr marT="7450" marB="7450" marR="7450" marL="7450" anchor="ctr">
                    <a:solidFill>
                      <a:srgbClr val="FDDB1B"/>
                    </a:solidFill>
                  </a:tcPr>
                </a:tc>
                <a:tc hMerge="1"/>
                <a:tc hMerge="1"/>
              </a:tr>
            </a:tbl>
          </a:graphicData>
        </a:graphic>
      </p:graphicFrame>
      <p:sp>
        <p:nvSpPr>
          <p:cNvPr id="98" name="Google Shape;98;p5"/>
          <p:cNvSpPr txBox="1"/>
          <p:nvPr/>
        </p:nvSpPr>
        <p:spPr>
          <a:xfrm>
            <a:off x="0" y="745182"/>
            <a:ext cx="12191999" cy="4265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763" lvl="0" marL="6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IT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Day 5 Agenda: Morning Sessions</a:t>
            </a:r>
            <a:endParaRPr/>
          </a:p>
        </p:txBody>
      </p:sp>
      <p:pic>
        <p:nvPicPr>
          <p:cNvPr descr="Coffee with solid fill" id="99" name="Google Shape;9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5569" y="3442639"/>
            <a:ext cx="346887" cy="3468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ake Off with solid fill" id="100" name="Google Shape;10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21756" y="5325762"/>
            <a:ext cx="462518" cy="46251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itcase with solid fill" id="101" name="Google Shape;101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96063" y="5380477"/>
            <a:ext cx="294306" cy="294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3d0918523b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525" y="1982025"/>
            <a:ext cx="3240124" cy="3240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d0918523b1_0_0"/>
          <p:cNvSpPr txBox="1"/>
          <p:nvPr/>
        </p:nvSpPr>
        <p:spPr>
          <a:xfrm>
            <a:off x="0" y="745182"/>
            <a:ext cx="121920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4762" lvl="0" marL="635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 form: </a:t>
            </a:r>
            <a:r>
              <a:rPr b="1" lang="en-IT" sz="2800">
                <a:solidFill>
                  <a:srgbClr val="9C637F"/>
                </a:solidFill>
                <a:latin typeface="Calibri"/>
                <a:ea typeface="Calibri"/>
                <a:cs typeface="Calibri"/>
                <a:sym typeface="Calibri"/>
              </a:rPr>
              <a:t>help us making the next edition better!</a:t>
            </a:r>
            <a:endParaRPr>
              <a:solidFill>
                <a:srgbClr val="9C637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/>
        </p:nvSpPr>
        <p:spPr>
          <a:xfrm>
            <a:off x="658813" y="3526650"/>
            <a:ext cx="1083786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3A61"/>
              </a:buClr>
              <a:buSzPts val="5400"/>
              <a:buFont typeface="Calibri"/>
              <a:buNone/>
            </a:pPr>
            <a:r>
              <a:rPr b="0" i="0" lang="en-IT" sz="5400" u="none" cap="none" strike="noStrike">
                <a:solidFill>
                  <a:srgbClr val="2A3A61"/>
                </a:solidFill>
                <a:latin typeface="Calibri"/>
                <a:ea typeface="Calibri"/>
                <a:cs typeface="Calibri"/>
                <a:sym typeface="Calibri"/>
              </a:rPr>
              <a:t>Enjoy the programme!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2026-02-14T10:36:05Z</dcterms:created>
  <dc:creator>Barbara Angioni</dc:creator>
</cp:coreProperties>
</file>