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12192000"/>
  <p:notesSz cx="6858000" cy="9144000"/>
  <p:embeddedFontLst>
    <p:embeddedFont>
      <p:font typeface="Google Sans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840">
          <p15:clr>
            <a:srgbClr val="A4A3A4"/>
          </p15:clr>
        </p15:guide>
        <p15:guide id="2" orient="horz" pos="686">
          <p15:clr>
            <a:srgbClr val="A4A3A4"/>
          </p15:clr>
        </p15:guide>
        <p15:guide id="3" orient="horz">
          <p15:clr>
            <a:srgbClr val="A4A3A4"/>
          </p15:clr>
        </p15:guide>
        <p15:guide id="4" pos="7265">
          <p15:clr>
            <a:srgbClr val="A4A3A4"/>
          </p15:clr>
        </p15:guide>
        <p15:guide id="5" pos="415">
          <p15:clr>
            <a:srgbClr val="A4A3A4"/>
          </p15:clr>
        </p15:guide>
        <p15:guide id="6" orient="horz" pos="1842">
          <p15:clr>
            <a:srgbClr val="A4A3A4"/>
          </p15:clr>
        </p15:guide>
        <p15:guide id="7" orient="horz" pos="935">
          <p15:clr>
            <a:srgbClr val="A4A3A4"/>
          </p15:clr>
        </p15:guide>
      </p15:sldGuideLst>
    </p:ext>
    <p:ext uri="GoogleSlidesCustomDataVersion2">
      <go:slidesCustomData xmlns:go="http://customooxmlschemas.google.com/" r:id="rId23" roundtripDataSignature="AMtx7mg9dmPlMrPd5GNHG3yOsNe7zgMv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840"/>
        <p:guide pos="686" orient="horz"/>
        <p:guide orient="horz"/>
        <p:guide pos="7265"/>
        <p:guide pos="415"/>
        <p:guide pos="1842" orient="horz"/>
        <p:guide pos="935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GoogleSans-bold.fntdata"/><Relationship Id="rId11" Type="http://schemas.openxmlformats.org/officeDocument/2006/relationships/slide" Target="slides/slide6.xml"/><Relationship Id="rId22" Type="http://schemas.openxmlformats.org/officeDocument/2006/relationships/font" Target="fonts/GoogleSans-boldItalic.fntdata"/><Relationship Id="rId10" Type="http://schemas.openxmlformats.org/officeDocument/2006/relationships/slide" Target="slides/slide5.xml"/><Relationship Id="rId21" Type="http://schemas.openxmlformats.org/officeDocument/2006/relationships/font" Target="fonts/GoogleSans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GoogleSans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2" name="Google Shape;112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9" name="Google Shape;119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74" name="Google Shape;7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6" name="Google Shape;96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6" name="Google Shape;106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4"/>
          <p:cNvSpPr txBox="1"/>
          <p:nvPr>
            <p:ph type="title"/>
          </p:nvPr>
        </p:nvSpPr>
        <p:spPr>
          <a:xfrm>
            <a:off x="838200" y="92957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4"/>
          <p:cNvSpPr txBox="1"/>
          <p:nvPr>
            <p:ph idx="1" type="body"/>
          </p:nvPr>
        </p:nvSpPr>
        <p:spPr>
          <a:xfrm rot="5400000">
            <a:off x="4346222" y="-1171222"/>
            <a:ext cx="3499557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contenuto">
  <p:cSld name="1_Titolo e contenuto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/>
          <p:nvPr>
            <p:ph type="title"/>
          </p:nvPr>
        </p:nvSpPr>
        <p:spPr>
          <a:xfrm>
            <a:off x="838200" y="8618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idx="1" type="body"/>
          </p:nvPr>
        </p:nvSpPr>
        <p:spPr>
          <a:xfrm>
            <a:off x="838200" y="2187399"/>
            <a:ext cx="10515600" cy="36489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9"/>
          <p:cNvSpPr txBox="1"/>
          <p:nvPr>
            <p:ph type="title"/>
          </p:nvPr>
        </p:nvSpPr>
        <p:spPr>
          <a:xfrm>
            <a:off x="831850" y="117916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9"/>
          <p:cNvSpPr txBox="1"/>
          <p:nvPr>
            <p:ph idx="1" type="body"/>
          </p:nvPr>
        </p:nvSpPr>
        <p:spPr>
          <a:xfrm>
            <a:off x="831850" y="405888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/>
          <p:nvPr>
            <p:ph type="title"/>
          </p:nvPr>
        </p:nvSpPr>
        <p:spPr>
          <a:xfrm>
            <a:off x="838200" y="925689"/>
            <a:ext cx="10515600" cy="10611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0"/>
          <p:cNvSpPr txBox="1"/>
          <p:nvPr>
            <p:ph idx="1" type="body"/>
          </p:nvPr>
        </p:nvSpPr>
        <p:spPr>
          <a:xfrm>
            <a:off x="838200" y="2107992"/>
            <a:ext cx="5167489" cy="3615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20"/>
          <p:cNvSpPr txBox="1"/>
          <p:nvPr>
            <p:ph idx="2" type="body"/>
          </p:nvPr>
        </p:nvSpPr>
        <p:spPr>
          <a:xfrm>
            <a:off x="6172200" y="2107992"/>
            <a:ext cx="5167489" cy="3615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>
  <p:cSld name="Solo titolo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/>
          <p:nvPr>
            <p:ph type="title"/>
          </p:nvPr>
        </p:nvSpPr>
        <p:spPr>
          <a:xfrm>
            <a:off x="838200" y="925689"/>
            <a:ext cx="10515600" cy="10611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 txBox="1"/>
          <p:nvPr>
            <p:ph type="title"/>
          </p:nvPr>
        </p:nvSpPr>
        <p:spPr>
          <a:xfrm>
            <a:off x="839788" y="987424"/>
            <a:ext cx="3932237" cy="1439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2" name="Google Shape;32;p22"/>
          <p:cNvSpPr txBox="1"/>
          <p:nvPr>
            <p:ph idx="2" type="body"/>
          </p:nvPr>
        </p:nvSpPr>
        <p:spPr>
          <a:xfrm>
            <a:off x="839788" y="2552698"/>
            <a:ext cx="3932237" cy="33162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/>
          <p:nvPr>
            <p:ph type="title"/>
          </p:nvPr>
        </p:nvSpPr>
        <p:spPr>
          <a:xfrm>
            <a:off x="839788" y="987425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23"/>
          <p:cNvSpPr txBox="1"/>
          <p:nvPr>
            <p:ph idx="1" type="body"/>
          </p:nvPr>
        </p:nvSpPr>
        <p:spPr>
          <a:xfrm>
            <a:off x="839788" y="2641600"/>
            <a:ext cx="3932237" cy="3227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title"/>
          </p:nvPr>
        </p:nvSpPr>
        <p:spPr>
          <a:xfrm>
            <a:off x="838200" y="92957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4"/>
          <p:cNvSpPr txBox="1"/>
          <p:nvPr>
            <p:ph idx="1" type="body"/>
          </p:nvPr>
        </p:nvSpPr>
        <p:spPr>
          <a:xfrm>
            <a:off x="838200" y="2336799"/>
            <a:ext cx="10515600" cy="34995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"/>
          <p:cNvSpPr txBox="1"/>
          <p:nvPr/>
        </p:nvSpPr>
        <p:spPr>
          <a:xfrm>
            <a:off x="658813" y="2299896"/>
            <a:ext cx="1087437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5536"/>
              </a:buClr>
              <a:buSzPts val="4800"/>
              <a:buFont typeface="Calibri"/>
              <a:buNone/>
            </a:pPr>
            <a:r>
              <a:rPr b="1" i="0" lang="en-US" sz="4800" u="none" cap="none" strike="noStrike">
                <a:solidFill>
                  <a:srgbClr val="275536"/>
                </a:solidFill>
                <a:latin typeface="Calibri"/>
                <a:ea typeface="Calibri"/>
                <a:cs typeface="Calibri"/>
                <a:sym typeface="Calibri"/>
              </a:rPr>
              <a:t>EPOS PLATFORM 2.0</a:t>
            </a:r>
            <a:endParaRPr b="1" i="0" sz="4800" u="none" cap="none" strike="noStrike">
              <a:solidFill>
                <a:srgbClr val="27553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45" name="Google Shape;4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95600" y="4636740"/>
            <a:ext cx="6400800" cy="939105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"/>
          <p:cNvSpPr txBox="1"/>
          <p:nvPr/>
        </p:nvSpPr>
        <p:spPr>
          <a:xfrm>
            <a:off x="658813" y="3290105"/>
            <a:ext cx="10874374" cy="9848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3200"/>
              <a:buFont typeface="Calibri"/>
              <a:buNone/>
            </a:pPr>
            <a:r>
              <a:rPr b="1" i="0" lang="en-US" sz="32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Integrating ICS-D into a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3200"/>
              <a:buFont typeface="Calibri"/>
              <a:buNone/>
            </a:pPr>
            <a:r>
              <a:rPr b="1" i="0" lang="en-US" sz="32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Unified Data and Computational Platform</a:t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1"/>
          <p:cNvSpPr txBox="1"/>
          <p:nvPr/>
        </p:nvSpPr>
        <p:spPr>
          <a:xfrm>
            <a:off x="658815" y="4615668"/>
            <a:ext cx="10874373" cy="8863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3600"/>
              <a:buFont typeface="Calibri"/>
              <a:buNone/>
            </a:pPr>
            <a:r>
              <a:rPr b="1" i="0" lang="en-US" sz="36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Daniele Bailo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0"/>
          <p:cNvSpPr txBox="1"/>
          <p:nvPr/>
        </p:nvSpPr>
        <p:spPr>
          <a:xfrm>
            <a:off x="675887" y="684319"/>
            <a:ext cx="10840225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4. Scientific Workflows standardization and integration</a:t>
            </a:r>
            <a:endParaRPr b="1" sz="32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0"/>
          <p:cNvSpPr txBox="1"/>
          <p:nvPr/>
        </p:nvSpPr>
        <p:spPr>
          <a:xfrm>
            <a:off x="667348" y="1207770"/>
            <a:ext cx="1085730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14122"/>
              </a:buClr>
              <a:buSzPts val="2600"/>
              <a:buFont typeface="Calibri"/>
              <a:buNone/>
            </a:pPr>
            <a:r>
              <a:rPr b="1" lang="en-US" sz="2600">
                <a:solidFill>
                  <a:srgbClr val="014122"/>
                </a:solidFill>
                <a:latin typeface="Calibri"/>
                <a:ea typeface="Calibri"/>
                <a:cs typeface="Calibri"/>
                <a:sym typeface="Calibri"/>
              </a:rPr>
              <a:t>To create a unified Data and Computational Platform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14122"/>
              </a:buClr>
              <a:buSzPts val="2600"/>
              <a:buFont typeface="Calibri"/>
              <a:buNone/>
            </a:pPr>
            <a:r>
              <a:rPr b="1" lang="en-US" sz="2600">
                <a:solidFill>
                  <a:srgbClr val="014122"/>
                </a:solidFill>
                <a:latin typeface="Calibri"/>
                <a:ea typeface="Calibri"/>
                <a:cs typeface="Calibri"/>
                <a:sym typeface="Calibri"/>
              </a:rPr>
              <a:t>workflows descriptions need to be standardized across communities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14122"/>
              </a:buClr>
              <a:buSzPts val="2600"/>
              <a:buFont typeface="Calibri"/>
              <a:buNone/>
            </a:pPr>
            <a:r>
              <a:rPr b="1" lang="en-US" sz="2600">
                <a:solidFill>
                  <a:srgbClr val="014122"/>
                </a:solidFill>
                <a:latin typeface="Calibri"/>
                <a:ea typeface="Calibri"/>
                <a:cs typeface="Calibri"/>
                <a:sym typeface="Calibri"/>
              </a:rPr>
              <a:t>(e.g., as EPOS-DCAT-AP for datasets)</a:t>
            </a:r>
            <a:endParaRPr/>
          </a:p>
        </p:txBody>
      </p:sp>
      <p:sp>
        <p:nvSpPr>
          <p:cNvPr id="116" name="Google Shape;116;p10"/>
          <p:cNvSpPr txBox="1"/>
          <p:nvPr/>
        </p:nvSpPr>
        <p:spPr>
          <a:xfrm>
            <a:off x="465465" y="2207753"/>
            <a:ext cx="11067723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2600"/>
              <a:buFont typeface="Calibri"/>
              <a:buNone/>
            </a:pPr>
            <a:r>
              <a:rPr b="1" i="0" lang="en-US" sz="2600" u="none" cap="none" strike="noStrike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This requires:</a:t>
            </a:r>
            <a:endParaRPr/>
          </a:p>
          <a:p>
            <a:pPr indent="-158750" lvl="0" marL="163513" marR="0" rtl="0" algn="l">
              <a:spcBef>
                <a:spcPts val="1200"/>
              </a:spcBef>
              <a:spcAft>
                <a:spcPts val="0"/>
              </a:spcAft>
              <a:buClr>
                <a:srgbClr val="2C3E50"/>
              </a:buClr>
              <a:buSzPts val="2500"/>
              <a:buFont typeface="Calibri"/>
              <a:buChar char="-"/>
            </a:pPr>
            <a:r>
              <a:rPr b="0" i="0" lang="en-US" sz="2500" u="none" cap="none" strike="noStrike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Consensus on the adoption of common “meta-formats” like CWL and RO-Crate</a:t>
            </a:r>
            <a:endParaRPr/>
          </a:p>
          <a:p>
            <a:pPr indent="-158750" lvl="0" marL="163513" marR="0" rtl="0" algn="l">
              <a:spcBef>
                <a:spcPts val="1200"/>
              </a:spcBef>
              <a:spcAft>
                <a:spcPts val="0"/>
              </a:spcAft>
              <a:buClr>
                <a:srgbClr val="2C3E50"/>
              </a:buClr>
              <a:buSzPts val="2500"/>
              <a:buFont typeface="Calibri"/>
              <a:buChar char="-"/>
            </a:pPr>
            <a:r>
              <a:rPr lang="en-US" sz="2500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Intra-TCS harmonization of workflows (e.g., EPOS-IP Harmonization WG)</a:t>
            </a:r>
            <a:endParaRPr/>
          </a:p>
          <a:p>
            <a:pPr indent="-158750" lvl="0" marL="163513" marR="0" rtl="0" algn="l">
              <a:spcBef>
                <a:spcPts val="1200"/>
              </a:spcBef>
              <a:spcAft>
                <a:spcPts val="0"/>
              </a:spcAft>
              <a:buClr>
                <a:srgbClr val="2C3E50"/>
              </a:buClr>
              <a:buSzPts val="2500"/>
              <a:buFont typeface="Calibri"/>
              <a:buChar char="-"/>
            </a:pPr>
            <a:r>
              <a:rPr b="0" i="0" lang="en-US" sz="2500" u="none" cap="none" strike="noStrike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Leverage </a:t>
            </a:r>
            <a:r>
              <a:rPr lang="en-US" sz="2500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on current (Earth-Aid, GEO-INQUIRE) and past initiative (DT-GEO, Cheese) to </a:t>
            </a:r>
            <a:r>
              <a:rPr b="1" lang="en-US" sz="2500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capitalize work done </a:t>
            </a:r>
            <a:r>
              <a:rPr lang="en-US" sz="2500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and avoid dispersion</a:t>
            </a:r>
            <a:endParaRPr/>
          </a:p>
          <a:p>
            <a:pPr indent="-158750" lvl="0" marL="163513" marR="0" rtl="0" algn="l">
              <a:spcBef>
                <a:spcPts val="1200"/>
              </a:spcBef>
              <a:spcAft>
                <a:spcPts val="0"/>
              </a:spcAft>
              <a:buClr>
                <a:srgbClr val="2C3E50"/>
              </a:buClr>
              <a:buSzPts val="2500"/>
              <a:buFont typeface="Calibri"/>
              <a:buChar char="-"/>
            </a:pPr>
            <a:r>
              <a:rPr lang="en-US" sz="2500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Consensus building over the integration and adoption of external tools and service for reproducibility and workflow management (e.g., Galaxy, Workflow Hub)</a:t>
            </a:r>
            <a:endParaRPr b="0" i="0" sz="2500" u="none" cap="none" strike="noStrike">
              <a:solidFill>
                <a:srgbClr val="2C3E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21" name="Google Shape;12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791315">
            <a:off x="9274777" y="1590202"/>
            <a:ext cx="3093493" cy="3677594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1"/>
          <p:cNvSpPr txBox="1"/>
          <p:nvPr/>
        </p:nvSpPr>
        <p:spPr>
          <a:xfrm>
            <a:off x="683485" y="682788"/>
            <a:ext cx="10874375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5. Access to Computational Resources</a:t>
            </a:r>
            <a:endParaRPr b="1" sz="32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1"/>
          <p:cNvSpPr txBox="1"/>
          <p:nvPr/>
        </p:nvSpPr>
        <p:spPr>
          <a:xfrm>
            <a:off x="408064" y="1407098"/>
            <a:ext cx="11081056" cy="37610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014122"/>
                </a:solidFill>
                <a:latin typeface="Calibri"/>
                <a:ea typeface="Calibri"/>
                <a:cs typeface="Calibri"/>
                <a:sym typeface="Calibri"/>
              </a:rPr>
              <a:t>EPOS will not build its own computational resources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014122"/>
                </a:solidFill>
                <a:latin typeface="Calibri"/>
                <a:ea typeface="Calibri"/>
                <a:cs typeface="Calibri"/>
                <a:sym typeface="Calibri"/>
              </a:rPr>
              <a:t>EPOS will leverage on existing ones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rgbClr val="0141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2600"/>
              <a:buFont typeface="Calibri"/>
              <a:buChar char="-"/>
            </a:pPr>
            <a:r>
              <a:rPr lang="en-US" sz="2600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Through </a:t>
            </a:r>
            <a:r>
              <a:rPr b="0" i="0" lang="en-US" sz="2600" u="none" cap="none" strike="noStrike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EOSC brokering capabilities</a:t>
            </a:r>
            <a:endParaRPr/>
          </a:p>
          <a:p>
            <a:pPr indent="-285750" lvl="0" marL="28575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2600"/>
              <a:buFont typeface="Calibri"/>
              <a:buChar char="-"/>
            </a:pPr>
            <a:r>
              <a:rPr b="0" i="0" lang="en-US" sz="2600" u="none" cap="none" strike="noStrike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Available computing Power accessible via EGI</a:t>
            </a:r>
            <a:endParaRPr/>
          </a:p>
          <a:p>
            <a:pPr indent="-285750" lvl="0" marL="28575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2600"/>
              <a:buFont typeface="Calibri"/>
              <a:buChar char="-"/>
            </a:pPr>
            <a:r>
              <a:rPr b="0" i="0" lang="en-US" sz="2600" u="none" cap="none" strike="noStrike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National HPC and Cloud facilities (e.g., CINECA, BSC, CYFRONET)</a:t>
            </a:r>
            <a:endParaRPr/>
          </a:p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2C3E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2"/>
          <p:cNvSpPr txBox="1"/>
          <p:nvPr/>
        </p:nvSpPr>
        <p:spPr>
          <a:xfrm>
            <a:off x="658810" y="1089025"/>
            <a:ext cx="10874375" cy="48320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2250" lvl="0" marL="231775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Completing the Vision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unifying research data, and computational workflows into a unified platform</a:t>
            </a:r>
            <a:endParaRPr/>
          </a:p>
          <a:p>
            <a:pPr indent="-222250" lvl="0" marL="231775" marR="0" rtl="0" algn="just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Empowering Communities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addressing the high-performance needs of domains like Tsunami, Volcanoes, and Satellite Data to prevent fragmentation between data and computing providers</a:t>
            </a:r>
            <a:endParaRPr/>
          </a:p>
          <a:p>
            <a:pPr indent="-222250" lvl="0" marL="231775" marR="0" rtl="0" algn="just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Strategic Leadership -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EPOS must actively govern its role within emerging initiatives (Destination Earth, EOSC, AI Factories, Cheese) through a proactive strategic vision</a:t>
            </a:r>
            <a:endParaRPr/>
          </a:p>
          <a:p>
            <a:pPr indent="-222250" lvl="0" marL="231775" marR="0" rtl="0" algn="just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Standardization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Standardizing scientific workflows using "meta-formats" (CWL, RO-Crate) to ensure integrability and reproducibility across the Platform 2.0</a:t>
            </a:r>
            <a:endParaRPr/>
          </a:p>
          <a:p>
            <a:pPr indent="-222250" lvl="0" marL="231775" marR="0" rtl="0" algn="just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Resource Orchestration -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Rather than building proprietary hardware, EPOS will broker access to existing National HPC and Cloud facilities (CINECA, BSC, etc.) via EOSC and EGI</a:t>
            </a:r>
            <a:endParaRPr/>
          </a:p>
        </p:txBody>
      </p:sp>
      <p:sp>
        <p:nvSpPr>
          <p:cNvPr id="129" name="Google Shape;129;p12"/>
          <p:cNvSpPr txBox="1"/>
          <p:nvPr/>
        </p:nvSpPr>
        <p:spPr>
          <a:xfrm>
            <a:off x="658811" y="339622"/>
            <a:ext cx="1087437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14122"/>
                </a:solidFill>
                <a:latin typeface="Calibri"/>
                <a:ea typeface="Calibri"/>
                <a:cs typeface="Calibri"/>
                <a:sym typeface="Calibri"/>
              </a:rPr>
              <a:t>Key takeaways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/>
        </p:nvSpPr>
        <p:spPr>
          <a:xfrm>
            <a:off x="738130" y="3533785"/>
            <a:ext cx="1079505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52" name="Google Shape;5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81750" y="1695450"/>
            <a:ext cx="504825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2"/>
          <p:cNvSpPr txBox="1"/>
          <p:nvPr/>
        </p:nvSpPr>
        <p:spPr>
          <a:xfrm>
            <a:off x="658814" y="1574220"/>
            <a:ext cx="10874374" cy="28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30188" lvl="0" marL="317500" marR="0" rtl="0" algn="l">
              <a:spcBef>
                <a:spcPts val="600"/>
              </a:spcBef>
              <a:spcAft>
                <a:spcPts val="0"/>
              </a:spcAft>
              <a:buClr>
                <a:srgbClr val="4D4D4D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Integration of Integrated Core Services - Distributed (ICS-D) is a core vision since EPOS design phase</a:t>
            </a:r>
            <a:endParaRPr/>
          </a:p>
          <a:p>
            <a:pPr indent="-230188" lvl="0" marL="317500" marR="0" rtl="0" algn="l">
              <a:spcBef>
                <a:spcPts val="600"/>
              </a:spcBef>
              <a:spcAft>
                <a:spcPts val="0"/>
              </a:spcAft>
              <a:buClr>
                <a:srgbClr val="4D4D4D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ICS-D are included in the </a:t>
            </a:r>
            <a:r>
              <a:rPr b="1" i="0" lang="en-US" sz="28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EPOS ERIC Statutes </a:t>
            </a:r>
            <a:r>
              <a:rPr b="0" i="0" lang="en-US" sz="28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as a core ICS component, together with the Central Hub.</a:t>
            </a:r>
            <a:endParaRPr/>
          </a:p>
          <a:p>
            <a:pPr indent="-230188" lvl="0" marL="317500" marR="0" rtl="0" algn="l">
              <a:spcBef>
                <a:spcPts val="600"/>
              </a:spcBef>
              <a:spcAft>
                <a:spcPts val="0"/>
              </a:spcAft>
              <a:buClr>
                <a:srgbClr val="4D4D4D"/>
              </a:buClr>
              <a:buSzPts val="2800"/>
              <a:buFont typeface="Arial"/>
              <a:buChar char="•"/>
            </a:pPr>
            <a:r>
              <a:rPr b="1" i="0" lang="en-US" sz="28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Currently, communities split </a:t>
            </a:r>
            <a:r>
              <a:rPr b="0" i="0" lang="en-US" sz="28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between data Infrastructure (EPOS) and compute providers initiatives (Cheese, DestinE, AI Factories, EOSC)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2"/>
          <p:cNvSpPr txBox="1"/>
          <p:nvPr/>
        </p:nvSpPr>
        <p:spPr>
          <a:xfrm>
            <a:off x="658813" y="666750"/>
            <a:ext cx="10874375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75536"/>
              </a:buClr>
              <a:buSzPts val="3200"/>
              <a:buFont typeface="Calibri"/>
              <a:buNone/>
            </a:pPr>
            <a:r>
              <a:rPr b="1" i="0" lang="en-US" sz="3200" u="none" cap="none" strike="noStrike">
                <a:solidFill>
                  <a:srgbClr val="275536"/>
                </a:solidFill>
                <a:latin typeface="Calibri"/>
                <a:ea typeface="Calibri"/>
                <a:cs typeface="Calibri"/>
                <a:sym typeface="Calibri"/>
              </a:rPr>
              <a:t>WHY COMPUTATION MATTERS IN EPOS</a:t>
            </a:r>
            <a:endParaRPr b="0" i="0" sz="3200" u="none" cap="none" strike="noStrike">
              <a:solidFill>
                <a:srgbClr val="27553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2"/>
          <p:cNvSpPr/>
          <p:nvPr/>
        </p:nvSpPr>
        <p:spPr>
          <a:xfrm>
            <a:off x="762000" y="1295400"/>
            <a:ext cx="10668000" cy="1905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2"/>
          <p:cNvSpPr txBox="1"/>
          <p:nvPr/>
        </p:nvSpPr>
        <p:spPr>
          <a:xfrm>
            <a:off x="658813" y="4523453"/>
            <a:ext cx="10874375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87312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We should not miss the opportunity </a:t>
            </a:r>
            <a:endParaRPr/>
          </a:p>
          <a:p>
            <a:pPr indent="0" lvl="0" marL="87312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to unify research data, software and computational workflows </a:t>
            </a:r>
            <a:endParaRPr/>
          </a:p>
          <a:p>
            <a:pPr indent="0" lvl="0" marL="87312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in a single governance and technical environment (EPOS)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"/>
          <p:cNvSpPr txBox="1"/>
          <p:nvPr/>
        </p:nvSpPr>
        <p:spPr>
          <a:xfrm>
            <a:off x="658813" y="1189048"/>
            <a:ext cx="10874375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rgbClr val="4D4D4D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Fragmentation:</a:t>
            </a:r>
            <a:r>
              <a:rPr b="0" i="0" lang="en-US" sz="28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 Multiple projects and scattered strategies across various initiatives (e.g., Earth-Aid, Destination Earth, Cheese Factory, EOSC)  </a:t>
            </a:r>
            <a:endParaRPr/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Clr>
                <a:srgbClr val="4D4D4D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This requires EPOS strategic steering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3"/>
          <p:cNvSpPr txBox="1"/>
          <p:nvPr/>
        </p:nvSpPr>
        <p:spPr>
          <a:xfrm>
            <a:off x="658814" y="5150104"/>
            <a:ext cx="10874374" cy="5693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Calibri"/>
              <a:buNone/>
            </a:pPr>
            <a:r>
              <a:rPr b="1" i="0" lang="en-US" sz="32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Need for a shared vision and community-wide orchestration</a:t>
            </a:r>
            <a:endParaRPr b="1" i="0" sz="3200" u="none" cap="none" strike="noStrik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"/>
          <p:cNvSpPr txBox="1"/>
          <p:nvPr/>
        </p:nvSpPr>
        <p:spPr>
          <a:xfrm>
            <a:off x="658813" y="666750"/>
            <a:ext cx="10874375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275536"/>
                </a:solidFill>
                <a:latin typeface="Calibri"/>
                <a:ea typeface="Calibri"/>
                <a:cs typeface="Calibri"/>
                <a:sym typeface="Calibri"/>
              </a:rPr>
              <a:t>WHERE WE STAND</a:t>
            </a:r>
            <a:endParaRPr b="1" i="0" sz="3200" u="none" cap="none" strike="noStrike">
              <a:solidFill>
                <a:srgbClr val="27553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3"/>
          <p:cNvSpPr txBox="1"/>
          <p:nvPr/>
        </p:nvSpPr>
        <p:spPr>
          <a:xfrm>
            <a:off x="419597" y="2869494"/>
            <a:ext cx="11352806" cy="2046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  Current Building Blocks </a:t>
            </a:r>
            <a:r>
              <a:rPr b="0" i="0" lang="en-US" sz="28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(what is ongoing)</a:t>
            </a:r>
            <a:r>
              <a:rPr b="1" i="0" lang="en-US" sz="28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indent="-185738" lvl="0" marL="185738" marR="0" rtl="0" algn="l">
              <a:spcBef>
                <a:spcPts val="600"/>
              </a:spcBef>
              <a:spcAft>
                <a:spcPts val="0"/>
              </a:spcAft>
              <a:buClr>
                <a:srgbClr val="4D4D4D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EPOS Platform with advanced functionalities</a:t>
            </a:r>
            <a:endParaRPr/>
          </a:p>
          <a:p>
            <a:pPr indent="-185738" lvl="0" marL="185738" marR="0" rtl="0" algn="l">
              <a:spcBef>
                <a:spcPts val="600"/>
              </a:spcBef>
              <a:spcAft>
                <a:spcPts val="0"/>
              </a:spcAft>
              <a:buClr>
                <a:srgbClr val="4D4D4D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SRA Integration (e.g., EPOS-IS, SWIRRL APIs, Enlighten web)</a:t>
            </a:r>
            <a:endParaRPr/>
          </a:p>
          <a:p>
            <a:pPr indent="-185738" lvl="0" marL="185738" marR="0" rtl="0" algn="l">
              <a:spcBef>
                <a:spcPts val="600"/>
              </a:spcBef>
              <a:spcAft>
                <a:spcPts val="0"/>
              </a:spcAft>
              <a:buClr>
                <a:srgbClr val="4D4D4D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Jupyter Notebooks integration (environment+notebooks from communities)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"/>
          <p:cNvSpPr txBox="1"/>
          <p:nvPr/>
        </p:nvSpPr>
        <p:spPr>
          <a:xfrm>
            <a:off x="658813" y="1952158"/>
            <a:ext cx="10874375" cy="323165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51435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Calibri"/>
              <a:buAutoNum type="arabicPeriod"/>
            </a:pPr>
            <a:r>
              <a:rPr b="1" i="0" lang="en-US" sz="28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Unified Data and Computational Platform</a:t>
            </a:r>
            <a:endParaRPr/>
          </a:p>
          <a:p>
            <a:pPr indent="-51435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Calibri"/>
              <a:buAutoNum type="arabicPeriod"/>
            </a:pPr>
            <a:r>
              <a:rPr b="1" i="0" lang="en-US" sz="28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Strategic Task Force</a:t>
            </a:r>
            <a:endParaRPr/>
          </a:p>
          <a:p>
            <a:pPr indent="-51435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Calibri"/>
              <a:buAutoNum type="arabicPeriod"/>
            </a:pPr>
            <a:r>
              <a:rPr b="1" i="0" lang="en-US" sz="28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Cross Disciplinary Services Integration</a:t>
            </a:r>
            <a:endParaRPr b="1" i="0" sz="2800" u="none" cap="none" strike="noStrik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1435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Calibri"/>
              <a:buAutoNum type="arabicPeriod"/>
            </a:pPr>
            <a:r>
              <a:rPr b="1" i="0" lang="en-US" sz="28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Scientific Workflows Standardization and Integration  </a:t>
            </a:r>
            <a:endParaRPr/>
          </a:p>
          <a:p>
            <a:pPr indent="-51435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Calibri"/>
              <a:buAutoNum type="arabicPeriod"/>
            </a:pPr>
            <a:r>
              <a:rPr b="1" i="0" lang="en-US" sz="28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Access to Computational Resources (National, EOSC)</a:t>
            </a:r>
            <a:endParaRPr b="1" i="0" sz="2800" u="none" cap="none" strike="noStrik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70" name="Google Shape;7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693212">
            <a:off x="7971835" y="900255"/>
            <a:ext cx="3722523" cy="2811092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4"/>
          <p:cNvSpPr/>
          <p:nvPr/>
        </p:nvSpPr>
        <p:spPr>
          <a:xfrm>
            <a:off x="658813" y="633297"/>
            <a:ext cx="10874375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275536"/>
                </a:solidFill>
                <a:latin typeface="Calibri"/>
                <a:ea typeface="Calibri"/>
                <a:cs typeface="Calibri"/>
                <a:sym typeface="Calibri"/>
              </a:rPr>
              <a:t>EPOS COMPUTATIONAL VISION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75536"/>
                </a:solidFill>
                <a:latin typeface="Calibri"/>
                <a:ea typeface="Calibri"/>
                <a:cs typeface="Calibri"/>
                <a:sym typeface="Calibri"/>
              </a:rPr>
              <a:t>KEY TOPICS</a:t>
            </a:r>
            <a:endParaRPr b="1" i="0" sz="2800" u="none" cap="none" strike="noStrike">
              <a:solidFill>
                <a:srgbClr val="27553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"/>
          <p:cNvSpPr txBox="1"/>
          <p:nvPr/>
        </p:nvSpPr>
        <p:spPr>
          <a:xfrm>
            <a:off x="658486" y="2329588"/>
            <a:ext cx="6557563" cy="28854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1" i="0" lang="en-US" sz="2600" u="none" cap="none" strike="noStrike">
                <a:solidFill>
                  <a:srgbClr val="014122"/>
                </a:solidFill>
                <a:latin typeface="Calibri"/>
                <a:ea typeface="Calibri"/>
                <a:cs typeface="Calibri"/>
                <a:sym typeface="Calibri"/>
              </a:rPr>
              <a:t>Provide the following functionalities:</a:t>
            </a:r>
            <a:endParaRPr/>
          </a:p>
          <a:p>
            <a:pPr indent="0" lvl="1" marL="9525" marR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Jupyter notebooks environments</a:t>
            </a:r>
            <a:endParaRPr/>
          </a:p>
          <a:p>
            <a:pPr indent="0" lvl="1" marL="9525" marR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Computational capabilities (HPC)</a:t>
            </a:r>
            <a:endParaRPr/>
          </a:p>
          <a:p>
            <a:pPr indent="0" lvl="1" marL="9525" marR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AI ready processing facilities (GPUs)</a:t>
            </a:r>
            <a:endParaRPr/>
          </a:p>
          <a:p>
            <a:pPr indent="0" lvl="1" marL="9525" marR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Defined user quotas according to policies</a:t>
            </a:r>
            <a:endParaRPr/>
          </a:p>
          <a:p>
            <a:pPr indent="0" lvl="1" marL="9525" marR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Workflow management system (es. Galaxy)</a:t>
            </a:r>
            <a:endParaRPr/>
          </a:p>
          <a:p>
            <a:pPr indent="0" lvl="1" marL="9525" marR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Access to TCS Virtual Research Environments (VRE) </a:t>
            </a:r>
            <a:endParaRPr/>
          </a:p>
        </p:txBody>
      </p:sp>
      <p:sp>
        <p:nvSpPr>
          <p:cNvPr id="77" name="Google Shape;77;p5"/>
          <p:cNvSpPr txBox="1"/>
          <p:nvPr/>
        </p:nvSpPr>
        <p:spPr>
          <a:xfrm>
            <a:off x="658486" y="652246"/>
            <a:ext cx="10874701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Calibri"/>
              <a:buNone/>
            </a:pPr>
            <a:r>
              <a:rPr b="1" i="0" lang="en-US" sz="32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1. Unified Data and Computational Platform</a:t>
            </a:r>
            <a:endParaRPr b="1" i="0" sz="3200" u="none" cap="none" strike="noStrik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5"/>
          <p:cNvSpPr txBox="1"/>
          <p:nvPr/>
        </p:nvSpPr>
        <p:spPr>
          <a:xfrm>
            <a:off x="687604" y="1131088"/>
            <a:ext cx="10874702" cy="877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14122"/>
                </a:solidFill>
                <a:latin typeface="Calibri"/>
                <a:ea typeface="Calibri"/>
                <a:cs typeface="Calibri"/>
                <a:sym typeface="Calibri"/>
              </a:rPr>
              <a:t>EPOS Platform 2.0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014122"/>
                </a:solidFill>
                <a:latin typeface="Calibri"/>
                <a:ea typeface="Calibri"/>
                <a:cs typeface="Calibri"/>
                <a:sym typeface="Calibri"/>
              </a:rPr>
              <a:t>integrates ICS-Ds/VRE/Notebooks into a unified Data and Computational Environment</a:t>
            </a:r>
            <a:endParaRPr b="1" i="0" sz="2300" u="none" cap="none" strike="noStrike">
              <a:solidFill>
                <a:srgbClr val="01412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5"/>
          <p:cNvSpPr txBox="1"/>
          <p:nvPr/>
        </p:nvSpPr>
        <p:spPr>
          <a:xfrm>
            <a:off x="6096000" y="2302358"/>
            <a:ext cx="5466306" cy="2531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00" u="none" cap="none" strike="noStrike">
                <a:solidFill>
                  <a:srgbClr val="014122"/>
                </a:solidFill>
                <a:latin typeface="Calibri"/>
                <a:ea typeface="Calibri"/>
                <a:cs typeface="Calibri"/>
                <a:sym typeface="Calibri"/>
              </a:rPr>
              <a:t>Integrate TCS assets:</a:t>
            </a:r>
            <a:endParaRPr/>
          </a:p>
          <a:p>
            <a:pPr indent="0" lvl="1" marL="457200" marR="0" rtl="0" algn="r">
              <a:spcBef>
                <a:spcPts val="30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Jupyter notebooks </a:t>
            </a:r>
            <a:endParaRPr/>
          </a:p>
          <a:p>
            <a:pPr indent="0" lvl="1" marL="457200" marR="0" rtl="0" algn="r">
              <a:spcBef>
                <a:spcPts val="30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Simulation data lakes</a:t>
            </a:r>
            <a:endParaRPr/>
          </a:p>
          <a:p>
            <a:pPr indent="0" lvl="1" marL="457200" marR="0" rtl="0" algn="r">
              <a:spcBef>
                <a:spcPts val="30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TCS Tools and software</a:t>
            </a:r>
            <a:endParaRPr/>
          </a:p>
          <a:p>
            <a:pPr indent="0" lvl="1" marL="457200" marR="0" rtl="0" algn="r">
              <a:spcBef>
                <a:spcPts val="30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Source codes </a:t>
            </a:r>
            <a:endParaRPr/>
          </a:p>
          <a:p>
            <a:pPr indent="0" lvl="1" marL="457200" marR="0" rtl="0" algn="r">
              <a:spcBef>
                <a:spcPts val="30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Scientific Workflows</a:t>
            </a:r>
            <a:endParaRPr/>
          </a:p>
        </p:txBody>
      </p:sp>
      <p:sp>
        <p:nvSpPr>
          <p:cNvPr id="80" name="Google Shape;80;p5"/>
          <p:cNvSpPr txBox="1"/>
          <p:nvPr/>
        </p:nvSpPr>
        <p:spPr>
          <a:xfrm>
            <a:off x="658486" y="5353617"/>
            <a:ext cx="10874702" cy="5730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 more to be discussed within the Strategic Task Force and Feedback Group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"/>
          <p:cNvSpPr txBox="1"/>
          <p:nvPr>
            <p:ph type="title"/>
          </p:nvPr>
        </p:nvSpPr>
        <p:spPr>
          <a:xfrm>
            <a:off x="838200" y="8618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Towards EPOS Platform 2.0…</a:t>
            </a:r>
            <a:endParaRPr/>
          </a:p>
        </p:txBody>
      </p:sp>
      <p:sp>
        <p:nvSpPr>
          <p:cNvPr id="86" name="Google Shape;86;p6"/>
          <p:cNvSpPr txBox="1"/>
          <p:nvPr>
            <p:ph idx="1" type="body"/>
          </p:nvPr>
        </p:nvSpPr>
        <p:spPr>
          <a:xfrm>
            <a:off x="466725" y="2187399"/>
            <a:ext cx="11163299" cy="36489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Integrated </a:t>
            </a:r>
            <a:r>
              <a:rPr b="1" lang="en-US"/>
              <a:t>ANALYSIS</a:t>
            </a:r>
            <a:r>
              <a:rPr lang="en-US"/>
              <a:t> tab for access to Virtual Research Environment (VRE)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Jupyter Notebooks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Enlighten visualization tool</a:t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Landscape analysis in 2025 (results next slide)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Communities involved so far:  </a:t>
            </a:r>
            <a:r>
              <a:rPr i="0" lang="en-US" u="none" cap="none" strike="noStrike">
                <a:solidFill>
                  <a:schemeClr val="dk1"/>
                </a:solidFill>
              </a:rPr>
              <a:t>AH, GNSS, SEIS</a:t>
            </a:r>
            <a:r>
              <a:rPr lang="en-US"/>
              <a:t>, </a:t>
            </a:r>
            <a:r>
              <a:rPr i="0" lang="en-US" u="none" cap="none" strike="noStrike">
                <a:solidFill>
                  <a:schemeClr val="dk1"/>
                </a:solidFill>
              </a:rPr>
              <a:t>TSU, NFO, SATD</a:t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87" name="Google Shape;87;p6"/>
          <p:cNvSpPr/>
          <p:nvPr/>
        </p:nvSpPr>
        <p:spPr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7"/>
          <p:cNvSpPr txBox="1"/>
          <p:nvPr>
            <p:ph type="title"/>
          </p:nvPr>
        </p:nvSpPr>
        <p:spPr>
          <a:xfrm>
            <a:off x="838200" y="439996"/>
            <a:ext cx="10515600" cy="9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Collected use cases </a:t>
            </a:r>
            <a:r>
              <a:rPr lang="en-US" sz="3200"/>
              <a:t>(27 in 2025)</a:t>
            </a:r>
            <a:endParaRPr/>
          </a:p>
        </p:txBody>
      </p:sp>
      <p:sp>
        <p:nvSpPr>
          <p:cNvPr id="93" name="Google Shape;93;p7"/>
          <p:cNvSpPr txBox="1"/>
          <p:nvPr>
            <p:ph idx="1" type="body"/>
          </p:nvPr>
        </p:nvSpPr>
        <p:spPr>
          <a:xfrm>
            <a:off x="479544" y="1247781"/>
            <a:ext cx="11649000" cy="482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 fontScale="77500" lnSpcReduction="10000"/>
          </a:bodyPr>
          <a:lstStyle/>
          <a:p>
            <a:pPr indent="-21717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ct val="100000"/>
              <a:buChar char="•"/>
            </a:pPr>
            <a:r>
              <a:rPr i="1" lang="en-US" sz="2400" u="none" cap="none" strike="noStrike">
                <a:solidFill>
                  <a:srgbClr val="1F1F1F"/>
                </a:solidFill>
                <a:latin typeface="Google Sans"/>
                <a:ea typeface="Google Sans"/>
                <a:cs typeface="Google Sans"/>
                <a:sym typeface="Google Sans"/>
              </a:rPr>
              <a:t>Jupyter-Based Environments</a:t>
            </a:r>
            <a:r>
              <a:rPr i="0" lang="en-US" sz="2400" u="none" cap="none" strike="noStrike">
                <a:solidFill>
                  <a:srgbClr val="1F1F1F"/>
                </a:solidFill>
                <a:latin typeface="Google Sans"/>
                <a:ea typeface="Google Sans"/>
                <a:cs typeface="Google Sans"/>
                <a:sym typeface="Google Sans"/>
              </a:rPr>
              <a:t> (12 cases)</a:t>
            </a:r>
            <a:endParaRPr/>
          </a:p>
          <a:p>
            <a:pPr indent="-219551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ct val="100000"/>
              <a:buChar char="•"/>
            </a:pPr>
            <a:r>
              <a:rPr b="1" i="0" lang="en-US" sz="1900" u="none" cap="none" strike="noStrike">
                <a:solidFill>
                  <a:srgbClr val="1F1F1F"/>
                </a:solidFill>
                <a:latin typeface="Google Sans"/>
                <a:ea typeface="Google Sans"/>
                <a:cs typeface="Google Sans"/>
                <a:sym typeface="Google Sans"/>
              </a:rPr>
              <a:t>Standard Jupyter Notebooks </a:t>
            </a:r>
            <a:r>
              <a:rPr i="0" lang="en-US" sz="1900" u="none" cap="none" strike="noStrike">
                <a:solidFill>
                  <a:srgbClr val="1F1F1F"/>
                </a:solidFill>
                <a:latin typeface="Google Sans"/>
                <a:ea typeface="Google Sans"/>
                <a:cs typeface="Google Sans"/>
                <a:sym typeface="Google Sans"/>
              </a:rPr>
              <a:t>(9 +</a:t>
            </a:r>
            <a:r>
              <a:rPr b="1" lang="en-US" sz="1900">
                <a:solidFill>
                  <a:srgbClr val="1F1F1F"/>
                </a:solidFill>
                <a:latin typeface="Google Sans"/>
                <a:ea typeface="Google Sans"/>
                <a:cs typeface="Google Sans"/>
                <a:sym typeface="Google Sans"/>
              </a:rPr>
              <a:t> </a:t>
            </a:r>
            <a:r>
              <a:rPr b="1" i="0" lang="en-US" sz="1900" u="none" cap="none" strike="noStrike">
                <a:solidFill>
                  <a:srgbClr val="1F1F1F"/>
                </a:solidFill>
                <a:latin typeface="Google Sans"/>
                <a:ea typeface="Google Sans"/>
                <a:cs typeface="Google Sans"/>
                <a:sym typeface="Google Sans"/>
              </a:rPr>
              <a:t>13 already in EPOS Platform</a:t>
            </a:r>
            <a:r>
              <a:rPr i="0" lang="en-US" sz="1900" u="none" cap="none" strike="noStrike">
                <a:solidFill>
                  <a:srgbClr val="1F1F1F"/>
                </a:solidFill>
                <a:latin typeface="Google Sans"/>
                <a:ea typeface="Google Sans"/>
                <a:cs typeface="Google Sans"/>
                <a:sym typeface="Google Sans"/>
              </a:rPr>
              <a:t>)</a:t>
            </a:r>
            <a:endParaRPr/>
          </a:p>
          <a:p>
            <a:pPr indent="-219551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ct val="100000"/>
              <a:buChar char="•"/>
            </a:pPr>
            <a:r>
              <a:rPr i="0" lang="en-US" sz="1900" u="none" cap="none" strike="noStrike">
                <a:solidFill>
                  <a:srgbClr val="1F1F1F"/>
                </a:solidFill>
                <a:latin typeface="Google Sans"/>
                <a:ea typeface="Google Sans"/>
                <a:cs typeface="Google Sans"/>
                <a:sym typeface="Google Sans"/>
              </a:rPr>
              <a:t>Specialized Jupyter Workflows (3): Includes "HPC Jupyter"</a:t>
            </a:r>
            <a:endParaRPr i="0" sz="1900" u="none" cap="none" strike="noStrike">
              <a:solidFill>
                <a:srgbClr val="1F1F1F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21717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ct val="100000"/>
              <a:buChar char="•"/>
            </a:pPr>
            <a:r>
              <a:rPr i="1" lang="en-US" sz="2400" u="none" cap="none" strike="noStrike">
                <a:solidFill>
                  <a:srgbClr val="1F1F1F"/>
                </a:solidFill>
                <a:latin typeface="Google Sans"/>
                <a:ea typeface="Google Sans"/>
                <a:cs typeface="Google Sans"/>
                <a:sym typeface="Google Sans"/>
              </a:rPr>
              <a:t>Software &amp; Simulation Tools</a:t>
            </a:r>
            <a:r>
              <a:rPr i="0" lang="en-US" sz="2400" u="none" cap="none" strike="noStrike">
                <a:solidFill>
                  <a:srgbClr val="1F1F1F"/>
                </a:solidFill>
                <a:latin typeface="Google Sans"/>
                <a:ea typeface="Google Sans"/>
                <a:cs typeface="Google Sans"/>
                <a:sym typeface="Google Sans"/>
              </a:rPr>
              <a:t> (4 cases) </a:t>
            </a:r>
            <a:r>
              <a:rPr i="0" lang="en-US" sz="1900" u="none" cap="none" strike="noStrike">
                <a:solidFill>
                  <a:srgbClr val="1F1F1F"/>
                </a:solidFill>
                <a:latin typeface="Google Sans"/>
                <a:ea typeface="Google Sans"/>
                <a:cs typeface="Google Sans"/>
                <a:sym typeface="Google Sans"/>
              </a:rPr>
              <a:t>- standalone executable code or specialized modeling engines</a:t>
            </a:r>
            <a:endParaRPr/>
          </a:p>
          <a:p>
            <a:pPr indent="-219551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ct val="100000"/>
              <a:buChar char="•"/>
            </a:pPr>
            <a:r>
              <a:rPr i="0" lang="en-US" sz="1900" u="none" cap="none" strike="noStrike">
                <a:solidFill>
                  <a:srgbClr val="1F1F1F"/>
                </a:solidFill>
                <a:latin typeface="Google Sans"/>
                <a:ea typeface="Google Sans"/>
                <a:cs typeface="Google Sans"/>
                <a:sym typeface="Google Sans"/>
              </a:rPr>
              <a:t>Simulation Software (2): Dedicated to high-resolution tsunami hazard assessments (PTHA) and landslide dynamics (BingClaw)</a:t>
            </a:r>
            <a:endParaRPr/>
          </a:p>
          <a:p>
            <a:pPr indent="-219551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ct val="100000"/>
              <a:buChar char="•"/>
            </a:pPr>
            <a:r>
              <a:rPr i="0" lang="en-US" sz="1900" u="none" cap="none" strike="noStrike">
                <a:solidFill>
                  <a:srgbClr val="1F1F1F"/>
                </a:solidFill>
                <a:latin typeface="Google Sans"/>
                <a:ea typeface="Google Sans"/>
                <a:cs typeface="Google Sans"/>
                <a:sym typeface="Google Sans"/>
              </a:rPr>
              <a:t>General Software (2): Tools for earthquake slip generation (k223d) and pre/post-processing for HySEA software</a:t>
            </a:r>
            <a:endParaRPr/>
          </a:p>
          <a:p>
            <a:pPr indent="-21717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ct val="100000"/>
              <a:buChar char="•"/>
            </a:pPr>
            <a:r>
              <a:rPr i="1" lang="en-US" sz="2400" u="none" cap="none" strike="noStrike">
                <a:solidFill>
                  <a:srgbClr val="1F1F1F"/>
                </a:solidFill>
                <a:latin typeface="Google Sans"/>
                <a:ea typeface="Google Sans"/>
                <a:cs typeface="Google Sans"/>
                <a:sym typeface="Google Sans"/>
              </a:rPr>
              <a:t>External Platforms</a:t>
            </a:r>
            <a:r>
              <a:rPr i="0" lang="en-US" sz="2400" u="none" cap="none" strike="noStrike">
                <a:solidFill>
                  <a:srgbClr val="1F1F1F"/>
                </a:solidFill>
                <a:latin typeface="Google Sans"/>
                <a:ea typeface="Google Sans"/>
                <a:cs typeface="Google Sans"/>
                <a:sym typeface="Google Sans"/>
              </a:rPr>
              <a:t> (</a:t>
            </a:r>
            <a:r>
              <a:rPr lang="en-US" sz="2400">
                <a:solidFill>
                  <a:srgbClr val="1F1F1F"/>
                </a:solidFill>
                <a:latin typeface="Google Sans"/>
                <a:ea typeface="Google Sans"/>
                <a:cs typeface="Google Sans"/>
                <a:sym typeface="Google Sans"/>
              </a:rPr>
              <a:t>2 c</a:t>
            </a:r>
            <a:r>
              <a:rPr i="0" lang="en-US" sz="2400" u="none" cap="none" strike="noStrike">
                <a:solidFill>
                  <a:srgbClr val="1F1F1F"/>
                </a:solidFill>
                <a:latin typeface="Google Sans"/>
                <a:ea typeface="Google Sans"/>
                <a:cs typeface="Google Sans"/>
                <a:sym typeface="Google Sans"/>
              </a:rPr>
              <a:t>ases)</a:t>
            </a:r>
            <a:r>
              <a:rPr lang="en-US" sz="2400">
                <a:solidFill>
                  <a:srgbClr val="1F1F1F"/>
                </a:solidFill>
                <a:latin typeface="Google Sans"/>
                <a:ea typeface="Google Sans"/>
                <a:cs typeface="Google Sans"/>
                <a:sym typeface="Google Sans"/>
              </a:rPr>
              <a:t> </a:t>
            </a:r>
            <a:r>
              <a:rPr i="0" lang="en-US" sz="1900" u="none" cap="none" strike="noStrike">
                <a:solidFill>
                  <a:srgbClr val="1F1F1F"/>
                </a:solidFill>
                <a:latin typeface="Google Sans"/>
                <a:ea typeface="Google Sans"/>
                <a:cs typeface="Google Sans"/>
                <a:sym typeface="Google Sans"/>
              </a:rPr>
              <a:t>- independent service portals</a:t>
            </a:r>
            <a:endParaRPr/>
          </a:p>
          <a:p>
            <a:pPr indent="-219551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ct val="100000"/>
              <a:buChar char="•"/>
            </a:pPr>
            <a:r>
              <a:rPr i="0" lang="en-US" sz="1900" u="none" cap="none" strike="noStrike">
                <a:solidFill>
                  <a:srgbClr val="1F1F1F"/>
                </a:solidFill>
                <a:latin typeface="Google Sans"/>
                <a:ea typeface="Google Sans"/>
                <a:cs typeface="Google Sans"/>
                <a:sym typeface="Google Sans"/>
              </a:rPr>
              <a:t>Independent Platforms (2): The EPISODES Platform (AH) and the Interactive Tsunami Hazard Tool</a:t>
            </a:r>
            <a:endParaRPr/>
          </a:p>
          <a:p>
            <a:pPr indent="-21717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ct val="100000"/>
              <a:buChar char="•"/>
            </a:pPr>
            <a:r>
              <a:rPr i="1" lang="en-US" sz="2400">
                <a:solidFill>
                  <a:srgbClr val="1F1F1F"/>
                </a:solidFill>
                <a:latin typeface="Google Sans"/>
                <a:ea typeface="Google Sans"/>
                <a:cs typeface="Google Sans"/>
                <a:sym typeface="Google Sans"/>
              </a:rPr>
              <a:t>Workflows</a:t>
            </a:r>
            <a:r>
              <a:rPr lang="en-US" sz="2400">
                <a:solidFill>
                  <a:srgbClr val="1F1F1F"/>
                </a:solidFill>
                <a:latin typeface="Google Sans"/>
                <a:ea typeface="Google Sans"/>
                <a:cs typeface="Google Sans"/>
                <a:sym typeface="Google Sans"/>
              </a:rPr>
              <a:t> (2 cases) </a:t>
            </a:r>
            <a:r>
              <a:rPr lang="en-US" sz="1900">
                <a:solidFill>
                  <a:srgbClr val="1F1F1F"/>
                </a:solidFill>
                <a:latin typeface="Google Sans"/>
                <a:ea typeface="Google Sans"/>
                <a:cs typeface="Google Sans"/>
                <a:sym typeface="Google Sans"/>
              </a:rPr>
              <a:t>- more complex, multi-step systems</a:t>
            </a:r>
            <a:endParaRPr sz="1900">
              <a:solidFill>
                <a:srgbClr val="1F1F1F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219551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ct val="100000"/>
              <a:buChar char="•"/>
            </a:pPr>
            <a:r>
              <a:rPr lang="en-US" sz="1900">
                <a:solidFill>
                  <a:srgbClr val="1F1F1F"/>
                </a:solidFill>
                <a:latin typeface="Google Sans"/>
                <a:ea typeface="Google Sans"/>
                <a:cs typeface="Google Sans"/>
                <a:sym typeface="Google Sans"/>
              </a:rPr>
              <a:t>Standard/HPC Workflows (2): "Digital-Twin Component AGEF" and "Probabilistic Tsunami Forecasting" (PTF) running on HPC resources</a:t>
            </a:r>
            <a:endParaRPr i="0" sz="1900" u="none" cap="none" strike="noStrike">
              <a:solidFill>
                <a:srgbClr val="1F1F1F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21717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ct val="100000"/>
              <a:buChar char="•"/>
            </a:pPr>
            <a:r>
              <a:rPr i="1" lang="en-US" sz="2400" u="none" cap="none" strike="noStrike">
                <a:solidFill>
                  <a:srgbClr val="1F1F1F"/>
                </a:solidFill>
                <a:latin typeface="Google Sans"/>
                <a:ea typeface="Google Sans"/>
                <a:cs typeface="Google Sans"/>
                <a:sym typeface="Google Sans"/>
              </a:rPr>
              <a:t>Web Services &amp; APIs</a:t>
            </a:r>
            <a:r>
              <a:rPr i="0" lang="en-US" sz="2400" u="none" cap="none" strike="noStrike">
                <a:solidFill>
                  <a:srgbClr val="1F1F1F"/>
                </a:solidFill>
                <a:latin typeface="Google Sans"/>
                <a:ea typeface="Google Sans"/>
                <a:cs typeface="Google Sans"/>
                <a:sym typeface="Google Sans"/>
              </a:rPr>
              <a:t> (3 cases) </a:t>
            </a:r>
            <a:r>
              <a:rPr i="0" lang="en-US" sz="1900" u="none" cap="none" strike="noStrike">
                <a:solidFill>
                  <a:srgbClr val="1F1F1F"/>
                </a:solidFill>
                <a:latin typeface="Google Sans"/>
                <a:ea typeface="Google Sans"/>
                <a:cs typeface="Google Sans"/>
                <a:sym typeface="Google Sans"/>
              </a:rPr>
              <a:t>- </a:t>
            </a:r>
            <a:r>
              <a:rPr lang="en-US" sz="1900">
                <a:solidFill>
                  <a:srgbClr val="1F1F1F"/>
                </a:solidFill>
                <a:latin typeface="Google Sans"/>
                <a:ea typeface="Google Sans"/>
                <a:cs typeface="Google Sans"/>
                <a:sym typeface="Google Sans"/>
              </a:rPr>
              <a:t>f</a:t>
            </a:r>
            <a:r>
              <a:rPr i="0" lang="en-US" sz="1900" u="none" cap="none" strike="noStrike">
                <a:solidFill>
                  <a:srgbClr val="1F1F1F"/>
                </a:solidFill>
                <a:latin typeface="Google Sans"/>
                <a:ea typeface="Google Sans"/>
                <a:cs typeface="Google Sans"/>
                <a:sym typeface="Google Sans"/>
              </a:rPr>
              <a:t>ocus on programmatic access to data or specific computational functions</a:t>
            </a:r>
            <a:endParaRPr/>
          </a:p>
          <a:p>
            <a:pPr indent="-219551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ct val="100000"/>
              <a:buChar char="•"/>
            </a:pPr>
            <a:r>
              <a:rPr i="0" lang="en-US" sz="1900" u="none" cap="none" strike="noStrike">
                <a:solidFill>
                  <a:srgbClr val="1F1F1F"/>
                </a:solidFill>
                <a:latin typeface="Google Sans"/>
                <a:ea typeface="Google Sans"/>
                <a:cs typeface="Google Sans"/>
                <a:sym typeface="Google Sans"/>
              </a:rPr>
              <a:t>OGC API (2): Used for rapid tsunami scenario calculators and pre-calculated PTF services</a:t>
            </a:r>
            <a:endParaRPr/>
          </a:p>
          <a:p>
            <a:pPr indent="-219551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ct val="100000"/>
              <a:buChar char="•"/>
            </a:pPr>
            <a:r>
              <a:rPr i="0" lang="en-US" sz="1900" u="none" cap="none" strike="noStrike">
                <a:solidFill>
                  <a:srgbClr val="1F1F1F"/>
                </a:solidFill>
                <a:latin typeface="Google Sans"/>
                <a:ea typeface="Google Sans"/>
                <a:cs typeface="Google Sans"/>
                <a:sym typeface="Google Sans"/>
              </a:rPr>
              <a:t>Webservice (1): Specifically for accessing research-quality sea-level data via the SLSMF API</a:t>
            </a:r>
            <a:endParaRPr/>
          </a:p>
          <a:p>
            <a:pPr indent="-21717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ct val="100000"/>
              <a:buChar char="•"/>
            </a:pPr>
            <a:r>
              <a:rPr i="1" lang="en-US" sz="2400" u="none" cap="none" strike="noStrike">
                <a:solidFill>
                  <a:srgbClr val="1F1F1F"/>
                </a:solidFill>
                <a:latin typeface="Google Sans"/>
                <a:ea typeface="Google Sans"/>
                <a:cs typeface="Google Sans"/>
                <a:sym typeface="Google Sans"/>
              </a:rPr>
              <a:t>Task-Specific Tools </a:t>
            </a:r>
            <a:r>
              <a:rPr i="0" lang="en-US" sz="2400" u="none" cap="none" strike="noStrike">
                <a:solidFill>
                  <a:srgbClr val="1F1F1F"/>
                </a:solidFill>
                <a:latin typeface="Google Sans"/>
                <a:ea typeface="Google Sans"/>
                <a:cs typeface="Google Sans"/>
                <a:sym typeface="Google Sans"/>
              </a:rPr>
              <a:t>(4 Cases) </a:t>
            </a:r>
            <a:r>
              <a:rPr i="0" lang="en-US" sz="1900" u="none" cap="none" strike="noStrike">
                <a:solidFill>
                  <a:srgbClr val="1F1F1F"/>
                </a:solidFill>
                <a:latin typeface="Google Sans"/>
                <a:ea typeface="Google Sans"/>
                <a:cs typeface="Google Sans"/>
                <a:sym typeface="Google Sans"/>
              </a:rPr>
              <a:t>- Categorized strictly by their primary function rather than the underlying environment</a:t>
            </a:r>
            <a:endParaRPr/>
          </a:p>
          <a:p>
            <a:pPr indent="-219551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ct val="100000"/>
              <a:buChar char="•"/>
            </a:pPr>
            <a:r>
              <a:rPr i="0" lang="en-US" sz="1900" u="none" cap="none" strike="noStrike">
                <a:solidFill>
                  <a:srgbClr val="1F1F1F"/>
                </a:solidFill>
                <a:latin typeface="Google Sans"/>
                <a:ea typeface="Google Sans"/>
                <a:cs typeface="Google Sans"/>
                <a:sym typeface="Google Sans"/>
              </a:rPr>
              <a:t>Data Analysis (1): Generic time-series analysis for GNSS</a:t>
            </a:r>
            <a:endParaRPr/>
          </a:p>
          <a:p>
            <a:pPr indent="-219551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ct val="100000"/>
              <a:buChar char="•"/>
            </a:pPr>
            <a:r>
              <a:rPr i="0" lang="en-US" sz="1900" u="none" cap="none" strike="noStrike">
                <a:solidFill>
                  <a:srgbClr val="1F1F1F"/>
                </a:solidFill>
                <a:latin typeface="Google Sans"/>
                <a:ea typeface="Google Sans"/>
                <a:cs typeface="Google Sans"/>
                <a:sym typeface="Google Sans"/>
              </a:rPr>
              <a:t>Visualization (2): GNSS equipment metadata and time-series visualization</a:t>
            </a:r>
            <a:r>
              <a:rPr lang="en-US" sz="1900">
                <a:solidFill>
                  <a:srgbClr val="1F1F1F"/>
                </a:solidFill>
                <a:latin typeface="Google Sans"/>
                <a:ea typeface="Google Sans"/>
                <a:cs typeface="Google Sans"/>
                <a:sym typeface="Google Sans"/>
              </a:rPr>
              <a:t>;</a:t>
            </a:r>
            <a:r>
              <a:rPr i="0" lang="en-US" sz="1900" u="none" cap="none" strike="noStrike">
                <a:solidFill>
                  <a:srgbClr val="1F1F1F"/>
                </a:solidFill>
                <a:latin typeface="Google Sans"/>
                <a:ea typeface="Google Sans"/>
                <a:cs typeface="Google Sans"/>
                <a:sym typeface="Google Sans"/>
              </a:rPr>
              <a:t> </a:t>
            </a:r>
            <a:r>
              <a:rPr b="1" i="0" lang="en-US" sz="1900" u="none" cap="none" strike="noStrike">
                <a:solidFill>
                  <a:srgbClr val="1F1F1F"/>
                </a:solidFill>
                <a:latin typeface="Google Sans"/>
                <a:ea typeface="Google Sans"/>
                <a:cs typeface="Google Sans"/>
                <a:sym typeface="Google Sans"/>
              </a:rPr>
              <a:t>Enlighten</a:t>
            </a:r>
            <a:endParaRPr b="1" i="0" sz="1900" u="none" cap="none" strike="noStrike">
              <a:solidFill>
                <a:srgbClr val="1F1F1F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219551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ct val="100000"/>
              <a:buChar char="•"/>
            </a:pPr>
            <a:r>
              <a:rPr i="0" lang="en-US" sz="1900" u="none" cap="none" strike="noStrike">
                <a:solidFill>
                  <a:srgbClr val="1F1F1F"/>
                </a:solidFill>
                <a:latin typeface="Google Sans"/>
                <a:ea typeface="Google Sans"/>
                <a:cs typeface="Google Sans"/>
                <a:sym typeface="Google Sans"/>
              </a:rPr>
              <a:t>Combined Analysis + Vis (1): Specifically for producing Tsunami Inundation Maps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"/>
          <p:cNvSpPr txBox="1"/>
          <p:nvPr/>
        </p:nvSpPr>
        <p:spPr>
          <a:xfrm>
            <a:off x="658813" y="695735"/>
            <a:ext cx="10874373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2. Strategic Computational Task Force</a:t>
            </a:r>
            <a:endParaRPr b="1" i="0" sz="3200" u="none" cap="none" strike="noStrik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8"/>
          <p:cNvSpPr txBox="1"/>
          <p:nvPr/>
        </p:nvSpPr>
        <p:spPr>
          <a:xfrm>
            <a:off x="658813" y="1704327"/>
            <a:ext cx="10835762" cy="8002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00" u="none" cap="none" strike="noStrike">
                <a:solidFill>
                  <a:srgbClr val="014122"/>
                </a:solidFill>
                <a:latin typeface="Calibri"/>
                <a:ea typeface="Calibri"/>
                <a:cs typeface="Calibri"/>
                <a:sym typeface="Calibri"/>
              </a:rPr>
              <a:t>Strategic Engagement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2600"/>
              <a:buFont typeface="Calibri"/>
              <a:buNone/>
            </a:pPr>
            <a:r>
              <a:rPr b="0" i="0" lang="en-US" sz="2600" u="none" cap="none" strike="noStrike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Engage the EPOS Community to implement the roadmap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8"/>
          <p:cNvSpPr txBox="1"/>
          <p:nvPr/>
        </p:nvSpPr>
        <p:spPr>
          <a:xfrm>
            <a:off x="658813" y="5005661"/>
            <a:ext cx="10853817" cy="8002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00" u="none" cap="none" strike="noStrike">
                <a:solidFill>
                  <a:srgbClr val="014122"/>
                </a:solidFill>
                <a:latin typeface="Calibri"/>
                <a:ea typeface="Calibri"/>
                <a:cs typeface="Calibri"/>
                <a:sym typeface="Calibri"/>
              </a:rPr>
              <a:t>Sustainability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2600"/>
              <a:buFont typeface="Calibri"/>
              <a:buNone/>
            </a:pPr>
            <a:r>
              <a:rPr b="0" i="0" lang="en-US" sz="2600" u="none" cap="none" strike="noStrike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Deliver the EPOS Platform 2.0 Long-term Sustainability Plan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8"/>
          <p:cNvSpPr txBox="1"/>
          <p:nvPr/>
        </p:nvSpPr>
        <p:spPr>
          <a:xfrm>
            <a:off x="687147" y="2621832"/>
            <a:ext cx="1084603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00" u="none" cap="none" strike="noStrike">
                <a:solidFill>
                  <a:srgbClr val="014122"/>
                </a:solidFill>
                <a:latin typeface="Calibri"/>
                <a:ea typeface="Calibri"/>
                <a:cs typeface="Calibri"/>
                <a:sym typeface="Calibri"/>
              </a:rPr>
              <a:t>Liaison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2600"/>
              <a:buFont typeface="Calibri"/>
              <a:buNone/>
            </a:pPr>
            <a:r>
              <a:rPr b="0" i="0" lang="en-US" sz="2600" u="none" cap="none" strike="noStrike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Perform lobbying and connection with national computational centers and key initiatives (EOSC, AIFactories, Earth-Aid, Cheese)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8"/>
          <p:cNvSpPr txBox="1"/>
          <p:nvPr/>
        </p:nvSpPr>
        <p:spPr>
          <a:xfrm>
            <a:off x="667842" y="3908167"/>
            <a:ext cx="10874373" cy="8002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00" u="none" cap="none" strike="noStrike">
                <a:solidFill>
                  <a:srgbClr val="014122"/>
                </a:solidFill>
                <a:latin typeface="Calibri"/>
                <a:ea typeface="Calibri"/>
                <a:cs typeface="Calibri"/>
                <a:sym typeface="Calibri"/>
              </a:rPr>
              <a:t>Technical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2600"/>
              <a:buFont typeface="Calibri"/>
              <a:buNone/>
            </a:pPr>
            <a:r>
              <a:rPr lang="en-US" sz="2600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="0" i="0" lang="en-US" sz="2600" u="none" cap="none" strike="noStrike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efine technical requirements for the EPOS Platform 2.0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8"/>
          <p:cNvSpPr/>
          <p:nvPr/>
        </p:nvSpPr>
        <p:spPr>
          <a:xfrm>
            <a:off x="658813" y="1085767"/>
            <a:ext cx="10874375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014122"/>
                </a:solidFill>
                <a:latin typeface="Calibri"/>
                <a:ea typeface="Calibri"/>
                <a:cs typeface="Calibri"/>
                <a:sym typeface="Calibri"/>
              </a:rPr>
              <a:t>Key Objectives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9"/>
          <p:cNvSpPr txBox="1"/>
          <p:nvPr/>
        </p:nvSpPr>
        <p:spPr>
          <a:xfrm>
            <a:off x="2134144" y="716144"/>
            <a:ext cx="8680394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3. Cross Disciplinary Services Integration</a:t>
            </a:r>
            <a:endParaRPr b="1" sz="32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9"/>
          <p:cNvSpPr txBox="1"/>
          <p:nvPr/>
        </p:nvSpPr>
        <p:spPr>
          <a:xfrm>
            <a:off x="658813" y="1818669"/>
            <a:ext cx="10874375" cy="24622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rgbClr val="014122"/>
              </a:buClr>
              <a:buSzPts val="2600"/>
              <a:buFont typeface="Calibri"/>
              <a:buNone/>
            </a:pPr>
            <a:r>
              <a:rPr b="1" lang="en-US" sz="2600">
                <a:solidFill>
                  <a:srgbClr val="014122"/>
                </a:solidFill>
                <a:latin typeface="Calibri"/>
                <a:ea typeface="Calibri"/>
                <a:cs typeface="Calibri"/>
                <a:sym typeface="Calibri"/>
              </a:rPr>
              <a:t>Low hanging fruit</a:t>
            </a:r>
            <a:r>
              <a:rPr b="0" i="1" lang="en-US" sz="2600" u="none" cap="none" strike="noStrike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i="1" lang="en-US" sz="2600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600" u="none" cap="none" strike="noStrike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interdisciplinary services like Simulation Datalake are ready and need a last effort to be integrated</a:t>
            </a:r>
            <a:endParaRPr/>
          </a:p>
          <a:p>
            <a:pPr indent="-285750" lvl="0" marL="285750" marR="0" rtl="0" algn="l">
              <a:spcBef>
                <a:spcPts val="1200"/>
              </a:spcBef>
              <a:spcAft>
                <a:spcPts val="0"/>
              </a:spcAft>
              <a:buClr>
                <a:srgbClr val="2C3E50"/>
              </a:buClr>
              <a:buSzPts val="2600"/>
              <a:buFont typeface="Calibri"/>
              <a:buChar char="-"/>
            </a:pPr>
            <a:r>
              <a:rPr lang="en-US" sz="2600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Need to finalise consensus on creating the new cross-disciplinary category/area on the portal</a:t>
            </a:r>
            <a:endParaRPr/>
          </a:p>
          <a:p>
            <a:pPr indent="-285750" lvl="0" marL="285750" marR="0" rtl="0" algn="l">
              <a:spcBef>
                <a:spcPts val="1200"/>
              </a:spcBef>
              <a:spcAft>
                <a:spcPts val="600"/>
              </a:spcAft>
              <a:buClr>
                <a:srgbClr val="2C3E50"/>
              </a:buClr>
              <a:buSzPts val="2600"/>
              <a:buFont typeface="Calibri"/>
              <a:buChar char="-"/>
            </a:pPr>
            <a:r>
              <a:rPr lang="en-US" sz="2600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Investigate and select more multi-disciplinary services (e.g., EuroGeographycs)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2026-02-14T10:36:05Z</dcterms:created>
  <dc:creator>Barbara Angioni</dc:creator>
</cp:coreProperties>
</file>