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3" r:id="rId5"/>
    <p:sldId id="258" r:id="rId6"/>
    <p:sldId id="265" r:id="rId7"/>
    <p:sldId id="267" r:id="rId8"/>
    <p:sldId id="273" r:id="rId9"/>
    <p:sldId id="266" r:id="rId10"/>
    <p:sldId id="268" r:id="rId11"/>
    <p:sldId id="274" r:id="rId12"/>
    <p:sldId id="269" r:id="rId13"/>
    <p:sldId id="275" r:id="rId14"/>
    <p:sldId id="270" r:id="rId15"/>
    <p:sldId id="271" r:id="rId16"/>
    <p:sldId id="272" r:id="rId17"/>
    <p:sldId id="276" r:id="rId18"/>
    <p:sldId id="281" r:id="rId19"/>
    <p:sldId id="277" r:id="rId20"/>
    <p:sldId id="278" r:id="rId21"/>
    <p:sldId id="279" r:id="rId22"/>
    <p:sldId id="283" r:id="rId23"/>
    <p:sldId id="284" r:id="rId24"/>
    <p:sldId id="285" r:id="rId25"/>
    <p:sldId id="286" r:id="rId26"/>
    <p:sldId id="287" r:id="rId27"/>
    <p:sldId id="288" r:id="rId28"/>
    <p:sldId id="264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42"/>
    <p:restoredTop sz="94694"/>
  </p:normalViewPr>
  <p:slideViewPr>
    <p:cSldViewPr snapToGrid="0">
      <p:cViewPr varScale="1">
        <p:scale>
          <a:sx n="117" d="100"/>
          <a:sy n="117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65B3D2-0CFA-0945-93C2-AE714A64260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2D51D446-19DC-5847-B900-9F841EF66929}">
      <dgm:prSet phldrT="[Text]"/>
      <dgm:spPr/>
      <dgm:t>
        <a:bodyPr/>
        <a:lstStyle/>
        <a:p>
          <a:pPr>
            <a:buClr>
              <a:srgbClr val="000000"/>
            </a:buClr>
            <a:buFont typeface="Arial" panose="020B0604020202020204" pitchFamily="34" charset="0"/>
            <a:buChar char="•"/>
          </a:pPr>
          <a:r>
            <a:rPr lang="es-ES" spc="-1">
              <a:latin typeface="Calibri"/>
              <a:ea typeface="Calibri"/>
            </a:rPr>
            <a:t>Strengthen EPOS-ES and expand the scientific community.</a:t>
          </a:r>
          <a:endParaRPr lang="en-GB" dirty="0"/>
        </a:p>
      </dgm:t>
    </dgm:pt>
    <dgm:pt modelId="{DD6DC9DD-C3AD-7346-95D7-E649DEC1F4BB}" type="parTrans" cxnId="{699404EB-1957-974C-B4B6-C02159F06796}">
      <dgm:prSet/>
      <dgm:spPr/>
      <dgm:t>
        <a:bodyPr/>
        <a:lstStyle/>
        <a:p>
          <a:endParaRPr lang="en-GB"/>
        </a:p>
      </dgm:t>
    </dgm:pt>
    <dgm:pt modelId="{9EBA0470-9C36-0049-BF39-A95D4B0ED35A}" type="sibTrans" cxnId="{699404EB-1957-974C-B4B6-C02159F06796}">
      <dgm:prSet/>
      <dgm:spPr/>
      <dgm:t>
        <a:bodyPr/>
        <a:lstStyle/>
        <a:p>
          <a:endParaRPr lang="en-GB"/>
        </a:p>
      </dgm:t>
    </dgm:pt>
    <dgm:pt modelId="{11EB3415-5AB9-C343-9A36-EC85581C8F37}">
      <dgm:prSet phldrT="[Text]"/>
      <dgm:spPr/>
      <dgm:t>
        <a:bodyPr/>
        <a:lstStyle/>
        <a:p>
          <a:pPr>
            <a:buClr>
              <a:srgbClr val="000000"/>
            </a:buClr>
            <a:buFont typeface="Arial" panose="020B0604020202020204" pitchFamily="34" charset="0"/>
            <a:buChar char="•"/>
          </a:pPr>
          <a:r>
            <a:rPr lang="es-ES" spc="-1">
              <a:latin typeface="Calibri"/>
              <a:ea typeface="Calibri"/>
            </a:rPr>
            <a:t>Increase the number of committed research groups.</a:t>
          </a:r>
          <a:endParaRPr lang="en-GB" dirty="0"/>
        </a:p>
      </dgm:t>
    </dgm:pt>
    <dgm:pt modelId="{536BFE64-4F14-F843-AB15-6E2133B669C9}" type="parTrans" cxnId="{83E75843-56B2-D34F-AE42-9E2C8082B09F}">
      <dgm:prSet/>
      <dgm:spPr/>
      <dgm:t>
        <a:bodyPr/>
        <a:lstStyle/>
        <a:p>
          <a:endParaRPr lang="en-GB"/>
        </a:p>
      </dgm:t>
    </dgm:pt>
    <dgm:pt modelId="{DDAFE85B-FF57-9948-B324-71E025F0E5B6}" type="sibTrans" cxnId="{83E75843-56B2-D34F-AE42-9E2C8082B09F}">
      <dgm:prSet/>
      <dgm:spPr/>
      <dgm:t>
        <a:bodyPr/>
        <a:lstStyle/>
        <a:p>
          <a:endParaRPr lang="en-GB"/>
        </a:p>
      </dgm:t>
    </dgm:pt>
    <dgm:pt modelId="{86977F56-13B8-F442-971C-821CE3EDE8B3}">
      <dgm:prSet phldrT="[Text]"/>
      <dgm:spPr/>
      <dgm:t>
        <a:bodyPr/>
        <a:lstStyle/>
        <a:p>
          <a:pPr>
            <a:buClr>
              <a:srgbClr val="000000"/>
            </a:buClr>
            <a:buFont typeface="Arial" panose="020B0604020202020204" pitchFamily="34" charset="0"/>
            <a:buChar char="•"/>
          </a:pPr>
          <a:r>
            <a:rPr lang="es-ES" spc="-1">
              <a:latin typeface="Calibri"/>
              <a:ea typeface="Calibri"/>
            </a:rPr>
            <a:t>Connect with ESFRIs, ICTSs, and the Geosciences HUB.</a:t>
          </a:r>
          <a:endParaRPr lang="en-GB" dirty="0"/>
        </a:p>
      </dgm:t>
    </dgm:pt>
    <dgm:pt modelId="{C501527A-D687-B445-A553-9264F58CF9F5}" type="parTrans" cxnId="{4E7ABC39-5C7F-C741-B2D1-47D8E9AE7DE5}">
      <dgm:prSet/>
      <dgm:spPr/>
      <dgm:t>
        <a:bodyPr/>
        <a:lstStyle/>
        <a:p>
          <a:endParaRPr lang="en-GB"/>
        </a:p>
      </dgm:t>
    </dgm:pt>
    <dgm:pt modelId="{E9D1C1B6-84C8-794A-A996-6587014CCE21}" type="sibTrans" cxnId="{4E7ABC39-5C7F-C741-B2D1-47D8E9AE7DE5}">
      <dgm:prSet/>
      <dgm:spPr/>
      <dgm:t>
        <a:bodyPr/>
        <a:lstStyle/>
        <a:p>
          <a:endParaRPr lang="en-GB"/>
        </a:p>
      </dgm:t>
    </dgm:pt>
    <dgm:pt modelId="{889DE4CD-A822-0C4A-A8CE-3E5AA22FCF44}">
      <dgm:prSet/>
      <dgm:spPr/>
      <dgm:t>
        <a:bodyPr/>
        <a:lstStyle/>
        <a:p>
          <a:r>
            <a:rPr lang="en-GB" dirty="0"/>
            <a:t>Engage other communities</a:t>
          </a:r>
        </a:p>
      </dgm:t>
    </dgm:pt>
    <dgm:pt modelId="{42F590BA-D505-B741-B28D-75C1765C8AD3}" type="parTrans" cxnId="{6ACEB3B3-424D-8C4B-9CA4-25F7D5F47615}">
      <dgm:prSet/>
      <dgm:spPr/>
      <dgm:t>
        <a:bodyPr/>
        <a:lstStyle/>
        <a:p>
          <a:endParaRPr lang="en-GB"/>
        </a:p>
      </dgm:t>
    </dgm:pt>
    <dgm:pt modelId="{101B17E6-5156-974F-AFEF-8F8E326C7587}" type="sibTrans" cxnId="{6ACEB3B3-424D-8C4B-9CA4-25F7D5F47615}">
      <dgm:prSet/>
      <dgm:spPr/>
      <dgm:t>
        <a:bodyPr/>
        <a:lstStyle/>
        <a:p>
          <a:endParaRPr lang="en-GB"/>
        </a:p>
      </dgm:t>
    </dgm:pt>
    <dgm:pt modelId="{09415731-DB18-8C4B-8141-FF973321BDB1}">
      <dgm:prSet/>
      <dgm:spPr/>
      <dgm:t>
        <a:bodyPr/>
        <a:lstStyle/>
        <a:p>
          <a:r>
            <a:rPr lang="en-US" dirty="0"/>
            <a:t>Enhance Open Science and </a:t>
          </a:r>
          <a:r>
            <a:rPr lang="en-US" dirty="0" err="1"/>
            <a:t>FAIRness</a:t>
          </a:r>
          <a:r>
            <a:rPr lang="en-US" dirty="0"/>
            <a:t> knowledge</a:t>
          </a:r>
        </a:p>
      </dgm:t>
    </dgm:pt>
    <dgm:pt modelId="{17D4385A-C9D1-9D47-80E5-4FECB5BFAA9F}" type="parTrans" cxnId="{B161FCA0-579D-9C46-8C5A-FFB321652A8E}">
      <dgm:prSet/>
      <dgm:spPr/>
      <dgm:t>
        <a:bodyPr/>
        <a:lstStyle/>
        <a:p>
          <a:endParaRPr lang="en-US"/>
        </a:p>
      </dgm:t>
    </dgm:pt>
    <dgm:pt modelId="{35A07F65-AC6E-1C42-B8C5-CF3A8F3743AA}" type="sibTrans" cxnId="{B161FCA0-579D-9C46-8C5A-FFB321652A8E}">
      <dgm:prSet/>
      <dgm:spPr/>
      <dgm:t>
        <a:bodyPr/>
        <a:lstStyle/>
        <a:p>
          <a:endParaRPr lang="en-US"/>
        </a:p>
      </dgm:t>
    </dgm:pt>
    <dgm:pt modelId="{2EE6C9EA-8398-504D-A3A0-0D41AA739842}" type="pres">
      <dgm:prSet presAssocID="{4965B3D2-0CFA-0945-93C2-AE714A64260D}" presName="Name0" presStyleCnt="0">
        <dgm:presLayoutVars>
          <dgm:chMax val="7"/>
          <dgm:chPref val="7"/>
          <dgm:dir/>
        </dgm:presLayoutVars>
      </dgm:prSet>
      <dgm:spPr/>
    </dgm:pt>
    <dgm:pt modelId="{6B64FB5A-C84A-D247-BA67-FA53DBD1EA32}" type="pres">
      <dgm:prSet presAssocID="{4965B3D2-0CFA-0945-93C2-AE714A64260D}" presName="Name1" presStyleCnt="0"/>
      <dgm:spPr/>
    </dgm:pt>
    <dgm:pt modelId="{1B83843F-972E-E74E-AD69-24D1632AC2E8}" type="pres">
      <dgm:prSet presAssocID="{4965B3D2-0CFA-0945-93C2-AE714A64260D}" presName="cycle" presStyleCnt="0"/>
      <dgm:spPr/>
    </dgm:pt>
    <dgm:pt modelId="{98475608-4330-A444-8A2F-7A7CC385702E}" type="pres">
      <dgm:prSet presAssocID="{4965B3D2-0CFA-0945-93C2-AE714A64260D}" presName="srcNode" presStyleLbl="node1" presStyleIdx="0" presStyleCnt="5"/>
      <dgm:spPr/>
    </dgm:pt>
    <dgm:pt modelId="{8A513313-64F1-A14D-B388-FF3B9446C58E}" type="pres">
      <dgm:prSet presAssocID="{4965B3D2-0CFA-0945-93C2-AE714A64260D}" presName="conn" presStyleLbl="parChTrans1D2" presStyleIdx="0" presStyleCnt="1"/>
      <dgm:spPr/>
    </dgm:pt>
    <dgm:pt modelId="{5FB8AC8A-8D65-2140-AE80-DFB3B8B112D5}" type="pres">
      <dgm:prSet presAssocID="{4965B3D2-0CFA-0945-93C2-AE714A64260D}" presName="extraNode" presStyleLbl="node1" presStyleIdx="0" presStyleCnt="5"/>
      <dgm:spPr/>
    </dgm:pt>
    <dgm:pt modelId="{3292DF45-BD4D-B646-922B-CA30A558C7C1}" type="pres">
      <dgm:prSet presAssocID="{4965B3D2-0CFA-0945-93C2-AE714A64260D}" presName="dstNode" presStyleLbl="node1" presStyleIdx="0" presStyleCnt="5"/>
      <dgm:spPr/>
    </dgm:pt>
    <dgm:pt modelId="{A2849295-10BE-714E-A084-90D8A93722AA}" type="pres">
      <dgm:prSet presAssocID="{2D51D446-19DC-5847-B900-9F841EF66929}" presName="text_1" presStyleLbl="node1" presStyleIdx="0" presStyleCnt="5">
        <dgm:presLayoutVars>
          <dgm:bulletEnabled val="1"/>
        </dgm:presLayoutVars>
      </dgm:prSet>
      <dgm:spPr/>
    </dgm:pt>
    <dgm:pt modelId="{2CC1120D-5628-4F4A-ABAE-36BC48D58066}" type="pres">
      <dgm:prSet presAssocID="{2D51D446-19DC-5847-B900-9F841EF66929}" presName="accent_1" presStyleCnt="0"/>
      <dgm:spPr/>
    </dgm:pt>
    <dgm:pt modelId="{8CFE3D4E-8CAF-C349-A423-11A4179E1B49}" type="pres">
      <dgm:prSet presAssocID="{2D51D446-19DC-5847-B900-9F841EF66929}" presName="accentRepeatNode" presStyleLbl="solidFgAcc1" presStyleIdx="0" presStyleCnt="5"/>
      <dgm:spPr/>
    </dgm:pt>
    <dgm:pt modelId="{179B2615-CD20-FD41-92C5-BE0419D15C10}" type="pres">
      <dgm:prSet presAssocID="{11EB3415-5AB9-C343-9A36-EC85581C8F37}" presName="text_2" presStyleLbl="node1" presStyleIdx="1" presStyleCnt="5">
        <dgm:presLayoutVars>
          <dgm:bulletEnabled val="1"/>
        </dgm:presLayoutVars>
      </dgm:prSet>
      <dgm:spPr/>
    </dgm:pt>
    <dgm:pt modelId="{8E603F28-2E9F-6A47-A40B-83A8AAC116C5}" type="pres">
      <dgm:prSet presAssocID="{11EB3415-5AB9-C343-9A36-EC85581C8F37}" presName="accent_2" presStyleCnt="0"/>
      <dgm:spPr/>
    </dgm:pt>
    <dgm:pt modelId="{0633EDFF-F98D-AF4B-BC6A-7D8B33FED5A3}" type="pres">
      <dgm:prSet presAssocID="{11EB3415-5AB9-C343-9A36-EC85581C8F37}" presName="accentRepeatNode" presStyleLbl="solidFgAcc1" presStyleIdx="1" presStyleCnt="5"/>
      <dgm:spPr/>
    </dgm:pt>
    <dgm:pt modelId="{5190087E-BD3C-0642-A9E6-D0705F387118}" type="pres">
      <dgm:prSet presAssocID="{86977F56-13B8-F442-971C-821CE3EDE8B3}" presName="text_3" presStyleLbl="node1" presStyleIdx="2" presStyleCnt="5">
        <dgm:presLayoutVars>
          <dgm:bulletEnabled val="1"/>
        </dgm:presLayoutVars>
      </dgm:prSet>
      <dgm:spPr/>
    </dgm:pt>
    <dgm:pt modelId="{280969BC-FB5A-574B-A832-F048216AA5BA}" type="pres">
      <dgm:prSet presAssocID="{86977F56-13B8-F442-971C-821CE3EDE8B3}" presName="accent_3" presStyleCnt="0"/>
      <dgm:spPr/>
    </dgm:pt>
    <dgm:pt modelId="{9043D497-69A8-3647-9B60-E29D12065024}" type="pres">
      <dgm:prSet presAssocID="{86977F56-13B8-F442-971C-821CE3EDE8B3}" presName="accentRepeatNode" presStyleLbl="solidFgAcc1" presStyleIdx="2" presStyleCnt="5"/>
      <dgm:spPr/>
    </dgm:pt>
    <dgm:pt modelId="{9C493158-E65F-2A4F-8B84-FE739AA02105}" type="pres">
      <dgm:prSet presAssocID="{889DE4CD-A822-0C4A-A8CE-3E5AA22FCF44}" presName="text_4" presStyleLbl="node1" presStyleIdx="3" presStyleCnt="5">
        <dgm:presLayoutVars>
          <dgm:bulletEnabled val="1"/>
        </dgm:presLayoutVars>
      </dgm:prSet>
      <dgm:spPr/>
    </dgm:pt>
    <dgm:pt modelId="{4E026DD7-B46E-7C41-9FFB-124E9016B414}" type="pres">
      <dgm:prSet presAssocID="{889DE4CD-A822-0C4A-A8CE-3E5AA22FCF44}" presName="accent_4" presStyleCnt="0"/>
      <dgm:spPr/>
    </dgm:pt>
    <dgm:pt modelId="{4A37FF78-460F-E841-86DA-3D694B1D472C}" type="pres">
      <dgm:prSet presAssocID="{889DE4CD-A822-0C4A-A8CE-3E5AA22FCF44}" presName="accentRepeatNode" presStyleLbl="solidFgAcc1" presStyleIdx="3" presStyleCnt="5"/>
      <dgm:spPr/>
    </dgm:pt>
    <dgm:pt modelId="{E9524FAF-81AB-5542-A65E-0EB566E9411F}" type="pres">
      <dgm:prSet presAssocID="{09415731-DB18-8C4B-8141-FF973321BDB1}" presName="text_5" presStyleLbl="node1" presStyleIdx="4" presStyleCnt="5">
        <dgm:presLayoutVars>
          <dgm:bulletEnabled val="1"/>
        </dgm:presLayoutVars>
      </dgm:prSet>
      <dgm:spPr/>
    </dgm:pt>
    <dgm:pt modelId="{0544A0EC-8216-1F47-871C-13D48B04185D}" type="pres">
      <dgm:prSet presAssocID="{09415731-DB18-8C4B-8141-FF973321BDB1}" presName="accent_5" presStyleCnt="0"/>
      <dgm:spPr/>
    </dgm:pt>
    <dgm:pt modelId="{A3484FD8-A712-3544-87D1-CB141BB16FCC}" type="pres">
      <dgm:prSet presAssocID="{09415731-DB18-8C4B-8141-FF973321BDB1}" presName="accentRepeatNode" presStyleLbl="solidFgAcc1" presStyleIdx="4" presStyleCnt="5"/>
      <dgm:spPr/>
    </dgm:pt>
  </dgm:ptLst>
  <dgm:cxnLst>
    <dgm:cxn modelId="{FE87191F-04A7-A74A-84C5-BB2792FF88CC}" type="presOf" srcId="{11EB3415-5AB9-C343-9A36-EC85581C8F37}" destId="{179B2615-CD20-FD41-92C5-BE0419D15C10}" srcOrd="0" destOrd="0" presId="urn:microsoft.com/office/officeart/2008/layout/VerticalCurvedList"/>
    <dgm:cxn modelId="{4E7ABC39-5C7F-C741-B2D1-47D8E9AE7DE5}" srcId="{4965B3D2-0CFA-0945-93C2-AE714A64260D}" destId="{86977F56-13B8-F442-971C-821CE3EDE8B3}" srcOrd="2" destOrd="0" parTransId="{C501527A-D687-B445-A553-9264F58CF9F5}" sibTransId="{E9D1C1B6-84C8-794A-A996-6587014CCE21}"/>
    <dgm:cxn modelId="{4746993B-674B-7E49-95EC-E14BB83FCE63}" type="presOf" srcId="{4965B3D2-0CFA-0945-93C2-AE714A64260D}" destId="{2EE6C9EA-8398-504D-A3A0-0D41AA739842}" srcOrd="0" destOrd="0" presId="urn:microsoft.com/office/officeart/2008/layout/VerticalCurvedList"/>
    <dgm:cxn modelId="{18D0603C-9E2A-2F48-AD3C-E4DBDA5D60A6}" type="presOf" srcId="{09415731-DB18-8C4B-8141-FF973321BDB1}" destId="{E9524FAF-81AB-5542-A65E-0EB566E9411F}" srcOrd="0" destOrd="0" presId="urn:microsoft.com/office/officeart/2008/layout/VerticalCurvedList"/>
    <dgm:cxn modelId="{83E75843-56B2-D34F-AE42-9E2C8082B09F}" srcId="{4965B3D2-0CFA-0945-93C2-AE714A64260D}" destId="{11EB3415-5AB9-C343-9A36-EC85581C8F37}" srcOrd="1" destOrd="0" parTransId="{536BFE64-4F14-F843-AB15-6E2133B669C9}" sibTransId="{DDAFE85B-FF57-9948-B324-71E025F0E5B6}"/>
    <dgm:cxn modelId="{2C0FA56D-8EA5-494C-986F-4993CB17A8C1}" type="presOf" srcId="{9EBA0470-9C36-0049-BF39-A95D4B0ED35A}" destId="{8A513313-64F1-A14D-B388-FF3B9446C58E}" srcOrd="0" destOrd="0" presId="urn:microsoft.com/office/officeart/2008/layout/VerticalCurvedList"/>
    <dgm:cxn modelId="{B161FCA0-579D-9C46-8C5A-FFB321652A8E}" srcId="{4965B3D2-0CFA-0945-93C2-AE714A64260D}" destId="{09415731-DB18-8C4B-8141-FF973321BDB1}" srcOrd="4" destOrd="0" parTransId="{17D4385A-C9D1-9D47-80E5-4FECB5BFAA9F}" sibTransId="{35A07F65-AC6E-1C42-B8C5-CF3A8F3743AA}"/>
    <dgm:cxn modelId="{1616E5B2-6CF3-E041-BFB1-8A848A78CF08}" type="presOf" srcId="{86977F56-13B8-F442-971C-821CE3EDE8B3}" destId="{5190087E-BD3C-0642-A9E6-D0705F387118}" srcOrd="0" destOrd="0" presId="urn:microsoft.com/office/officeart/2008/layout/VerticalCurvedList"/>
    <dgm:cxn modelId="{F7F60EB3-74D0-BE43-B234-6DAA5D1EB138}" type="presOf" srcId="{889DE4CD-A822-0C4A-A8CE-3E5AA22FCF44}" destId="{9C493158-E65F-2A4F-8B84-FE739AA02105}" srcOrd="0" destOrd="0" presId="urn:microsoft.com/office/officeart/2008/layout/VerticalCurvedList"/>
    <dgm:cxn modelId="{6ACEB3B3-424D-8C4B-9CA4-25F7D5F47615}" srcId="{4965B3D2-0CFA-0945-93C2-AE714A64260D}" destId="{889DE4CD-A822-0C4A-A8CE-3E5AA22FCF44}" srcOrd="3" destOrd="0" parTransId="{42F590BA-D505-B741-B28D-75C1765C8AD3}" sibTransId="{101B17E6-5156-974F-AFEF-8F8E326C7587}"/>
    <dgm:cxn modelId="{B141E6BD-46C8-1F43-9EBB-DECC71B7E620}" type="presOf" srcId="{2D51D446-19DC-5847-B900-9F841EF66929}" destId="{A2849295-10BE-714E-A084-90D8A93722AA}" srcOrd="0" destOrd="0" presId="urn:microsoft.com/office/officeart/2008/layout/VerticalCurvedList"/>
    <dgm:cxn modelId="{699404EB-1957-974C-B4B6-C02159F06796}" srcId="{4965B3D2-0CFA-0945-93C2-AE714A64260D}" destId="{2D51D446-19DC-5847-B900-9F841EF66929}" srcOrd="0" destOrd="0" parTransId="{DD6DC9DD-C3AD-7346-95D7-E649DEC1F4BB}" sibTransId="{9EBA0470-9C36-0049-BF39-A95D4B0ED35A}"/>
    <dgm:cxn modelId="{0A92E33E-3AFD-7244-8386-60915C31F593}" type="presParOf" srcId="{2EE6C9EA-8398-504D-A3A0-0D41AA739842}" destId="{6B64FB5A-C84A-D247-BA67-FA53DBD1EA32}" srcOrd="0" destOrd="0" presId="urn:microsoft.com/office/officeart/2008/layout/VerticalCurvedList"/>
    <dgm:cxn modelId="{2C32247D-089D-4341-8598-BA4D6AF2EA83}" type="presParOf" srcId="{6B64FB5A-C84A-D247-BA67-FA53DBD1EA32}" destId="{1B83843F-972E-E74E-AD69-24D1632AC2E8}" srcOrd="0" destOrd="0" presId="urn:microsoft.com/office/officeart/2008/layout/VerticalCurvedList"/>
    <dgm:cxn modelId="{8EE9285D-1CC8-5043-B239-5AFA34D4842E}" type="presParOf" srcId="{1B83843F-972E-E74E-AD69-24D1632AC2E8}" destId="{98475608-4330-A444-8A2F-7A7CC385702E}" srcOrd="0" destOrd="0" presId="urn:microsoft.com/office/officeart/2008/layout/VerticalCurvedList"/>
    <dgm:cxn modelId="{7C3BE458-690C-B347-8349-6EC47BE7E834}" type="presParOf" srcId="{1B83843F-972E-E74E-AD69-24D1632AC2E8}" destId="{8A513313-64F1-A14D-B388-FF3B9446C58E}" srcOrd="1" destOrd="0" presId="urn:microsoft.com/office/officeart/2008/layout/VerticalCurvedList"/>
    <dgm:cxn modelId="{1A987E56-1F2C-4C4E-954C-1D465AE79295}" type="presParOf" srcId="{1B83843F-972E-E74E-AD69-24D1632AC2E8}" destId="{5FB8AC8A-8D65-2140-AE80-DFB3B8B112D5}" srcOrd="2" destOrd="0" presId="urn:microsoft.com/office/officeart/2008/layout/VerticalCurvedList"/>
    <dgm:cxn modelId="{728B1900-5CE3-7140-A529-11510CFF1A42}" type="presParOf" srcId="{1B83843F-972E-E74E-AD69-24D1632AC2E8}" destId="{3292DF45-BD4D-B646-922B-CA30A558C7C1}" srcOrd="3" destOrd="0" presId="urn:microsoft.com/office/officeart/2008/layout/VerticalCurvedList"/>
    <dgm:cxn modelId="{A3877795-2330-1745-8BEB-BC3515025404}" type="presParOf" srcId="{6B64FB5A-C84A-D247-BA67-FA53DBD1EA32}" destId="{A2849295-10BE-714E-A084-90D8A93722AA}" srcOrd="1" destOrd="0" presId="urn:microsoft.com/office/officeart/2008/layout/VerticalCurvedList"/>
    <dgm:cxn modelId="{4152500D-8C58-2D45-B2BB-35C0F1ACB366}" type="presParOf" srcId="{6B64FB5A-C84A-D247-BA67-FA53DBD1EA32}" destId="{2CC1120D-5628-4F4A-ABAE-36BC48D58066}" srcOrd="2" destOrd="0" presId="urn:microsoft.com/office/officeart/2008/layout/VerticalCurvedList"/>
    <dgm:cxn modelId="{B8DA35BB-42DD-494C-8537-2D83129ABBFE}" type="presParOf" srcId="{2CC1120D-5628-4F4A-ABAE-36BC48D58066}" destId="{8CFE3D4E-8CAF-C349-A423-11A4179E1B49}" srcOrd="0" destOrd="0" presId="urn:microsoft.com/office/officeart/2008/layout/VerticalCurvedList"/>
    <dgm:cxn modelId="{4292B7E6-B9AA-7B49-AC38-C6B695C0CE9E}" type="presParOf" srcId="{6B64FB5A-C84A-D247-BA67-FA53DBD1EA32}" destId="{179B2615-CD20-FD41-92C5-BE0419D15C10}" srcOrd="3" destOrd="0" presId="urn:microsoft.com/office/officeart/2008/layout/VerticalCurvedList"/>
    <dgm:cxn modelId="{B1C2BE2C-1124-6B4A-BB06-87511269B589}" type="presParOf" srcId="{6B64FB5A-C84A-D247-BA67-FA53DBD1EA32}" destId="{8E603F28-2E9F-6A47-A40B-83A8AAC116C5}" srcOrd="4" destOrd="0" presId="urn:microsoft.com/office/officeart/2008/layout/VerticalCurvedList"/>
    <dgm:cxn modelId="{06F5FC5D-C1D8-1C45-9E33-F715938D3611}" type="presParOf" srcId="{8E603F28-2E9F-6A47-A40B-83A8AAC116C5}" destId="{0633EDFF-F98D-AF4B-BC6A-7D8B33FED5A3}" srcOrd="0" destOrd="0" presId="urn:microsoft.com/office/officeart/2008/layout/VerticalCurvedList"/>
    <dgm:cxn modelId="{105E3D4B-CEE0-BF49-8EE3-8A7A81CB7AC6}" type="presParOf" srcId="{6B64FB5A-C84A-D247-BA67-FA53DBD1EA32}" destId="{5190087E-BD3C-0642-A9E6-D0705F387118}" srcOrd="5" destOrd="0" presId="urn:microsoft.com/office/officeart/2008/layout/VerticalCurvedList"/>
    <dgm:cxn modelId="{554FC69E-5563-B448-8744-458C6C2AECCA}" type="presParOf" srcId="{6B64FB5A-C84A-D247-BA67-FA53DBD1EA32}" destId="{280969BC-FB5A-574B-A832-F048216AA5BA}" srcOrd="6" destOrd="0" presId="urn:microsoft.com/office/officeart/2008/layout/VerticalCurvedList"/>
    <dgm:cxn modelId="{D3CBD63B-01D4-0B49-91C2-B502C5921454}" type="presParOf" srcId="{280969BC-FB5A-574B-A832-F048216AA5BA}" destId="{9043D497-69A8-3647-9B60-E29D12065024}" srcOrd="0" destOrd="0" presId="urn:microsoft.com/office/officeart/2008/layout/VerticalCurvedList"/>
    <dgm:cxn modelId="{E976AC7E-72EE-BD46-B8A6-EB23FA20F9BE}" type="presParOf" srcId="{6B64FB5A-C84A-D247-BA67-FA53DBD1EA32}" destId="{9C493158-E65F-2A4F-8B84-FE739AA02105}" srcOrd="7" destOrd="0" presId="urn:microsoft.com/office/officeart/2008/layout/VerticalCurvedList"/>
    <dgm:cxn modelId="{042A73AB-A596-8349-A540-481B2F96CBB2}" type="presParOf" srcId="{6B64FB5A-C84A-D247-BA67-FA53DBD1EA32}" destId="{4E026DD7-B46E-7C41-9FFB-124E9016B414}" srcOrd="8" destOrd="0" presId="urn:microsoft.com/office/officeart/2008/layout/VerticalCurvedList"/>
    <dgm:cxn modelId="{1EA8D451-9F93-B540-8032-92BFDBE15282}" type="presParOf" srcId="{4E026DD7-B46E-7C41-9FFB-124E9016B414}" destId="{4A37FF78-460F-E841-86DA-3D694B1D472C}" srcOrd="0" destOrd="0" presId="urn:microsoft.com/office/officeart/2008/layout/VerticalCurvedList"/>
    <dgm:cxn modelId="{25CE405A-17B8-A342-9ADC-553CB7B5C2ED}" type="presParOf" srcId="{6B64FB5A-C84A-D247-BA67-FA53DBD1EA32}" destId="{E9524FAF-81AB-5542-A65E-0EB566E9411F}" srcOrd="9" destOrd="0" presId="urn:microsoft.com/office/officeart/2008/layout/VerticalCurvedList"/>
    <dgm:cxn modelId="{18647519-B991-E446-92C3-B8BA5A6C7658}" type="presParOf" srcId="{6B64FB5A-C84A-D247-BA67-FA53DBD1EA32}" destId="{0544A0EC-8216-1F47-871C-13D48B04185D}" srcOrd="10" destOrd="0" presId="urn:microsoft.com/office/officeart/2008/layout/VerticalCurvedList"/>
    <dgm:cxn modelId="{D714B607-36F3-C948-986D-3398342461D7}" type="presParOf" srcId="{0544A0EC-8216-1F47-871C-13D48B04185D}" destId="{A3484FD8-A712-3544-87D1-CB141BB16F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B7E466-0791-1045-A630-393FDA57287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72F87DB3-20D8-F84B-8F4F-4D7B5632528F}">
      <dgm:prSet phldrT="[Text]"/>
      <dgm:spPr/>
      <dgm:t>
        <a:bodyPr/>
        <a:lstStyle/>
        <a:p>
          <a:pPr>
            <a:buClr>
              <a:srgbClr val="000000"/>
            </a:buClr>
            <a:buFont typeface="Arial" panose="020B0604020202020204" pitchFamily="34" charset="0"/>
            <a:buChar char="•"/>
          </a:pPr>
          <a:r>
            <a:rPr lang="es-ES" spc="-1">
              <a:latin typeface="Calibri"/>
              <a:ea typeface="Calibri"/>
            </a:rPr>
            <a:t>Working group with EPOS-EU on social data.</a:t>
          </a:r>
          <a:endParaRPr lang="en-GB" dirty="0"/>
        </a:p>
      </dgm:t>
    </dgm:pt>
    <dgm:pt modelId="{EEC0A253-FB0A-9E45-866A-1DE12D095A4F}" type="parTrans" cxnId="{D0AD008D-0DFA-AD4B-BB64-C72963142037}">
      <dgm:prSet/>
      <dgm:spPr/>
      <dgm:t>
        <a:bodyPr/>
        <a:lstStyle/>
        <a:p>
          <a:endParaRPr lang="en-GB"/>
        </a:p>
      </dgm:t>
    </dgm:pt>
    <dgm:pt modelId="{E2ED073B-C22A-6C48-983A-988917D5F8F3}" type="sibTrans" cxnId="{D0AD008D-0DFA-AD4B-BB64-C72963142037}">
      <dgm:prSet/>
      <dgm:spPr/>
      <dgm:t>
        <a:bodyPr/>
        <a:lstStyle/>
        <a:p>
          <a:endParaRPr lang="en-GB"/>
        </a:p>
      </dgm:t>
    </dgm:pt>
    <dgm:pt modelId="{4FF022EB-4619-0242-97E5-61F570EA7758}">
      <dgm:prSet phldrT="[Text]"/>
      <dgm:spPr/>
      <dgm:t>
        <a:bodyPr/>
        <a:lstStyle/>
        <a:p>
          <a:pPr>
            <a:buClr>
              <a:srgbClr val="000000"/>
            </a:buClr>
            <a:buFont typeface="Arial" panose="020B0604020202020204" pitchFamily="34" charset="0"/>
            <a:buChar char="•"/>
          </a:pPr>
          <a:r>
            <a:rPr lang="es-ES" spc="-1">
              <a:latin typeface="Calibri"/>
              <a:ea typeface="Calibri"/>
            </a:rPr>
            <a:t>Roadmap for integrating social science studies.</a:t>
          </a:r>
          <a:endParaRPr lang="en-GB" dirty="0"/>
        </a:p>
      </dgm:t>
    </dgm:pt>
    <dgm:pt modelId="{EA507325-8531-E049-9E86-210BEC7C1FE5}" type="parTrans" cxnId="{38C59D71-D70A-024E-9AB9-4A4B0D931BF7}">
      <dgm:prSet/>
      <dgm:spPr/>
      <dgm:t>
        <a:bodyPr/>
        <a:lstStyle/>
        <a:p>
          <a:endParaRPr lang="en-GB"/>
        </a:p>
      </dgm:t>
    </dgm:pt>
    <dgm:pt modelId="{3A069FBF-C4F8-6E40-8A2B-BD77D8615DAB}" type="sibTrans" cxnId="{38C59D71-D70A-024E-9AB9-4A4B0D931BF7}">
      <dgm:prSet/>
      <dgm:spPr/>
      <dgm:t>
        <a:bodyPr/>
        <a:lstStyle/>
        <a:p>
          <a:endParaRPr lang="en-GB"/>
        </a:p>
      </dgm:t>
    </dgm:pt>
    <dgm:pt modelId="{34DFC627-CF2D-A64C-AC9D-054EA8F59B78}">
      <dgm:prSet phldrT="[Text]"/>
      <dgm:spPr/>
      <dgm:t>
        <a:bodyPr/>
        <a:lstStyle/>
        <a:p>
          <a:pPr>
            <a:buClr>
              <a:srgbClr val="000000"/>
            </a:buClr>
            <a:buFont typeface="Arial" panose="020B0604020202020204" pitchFamily="34" charset="0"/>
            <a:buChar char="•"/>
          </a:pPr>
          <a:r>
            <a:rPr lang="es-ES" spc="-1">
              <a:latin typeface="Calibri"/>
              <a:ea typeface="Calibri"/>
            </a:rPr>
            <a:t>Inclusion of social users and data providers.</a:t>
          </a:r>
          <a:endParaRPr lang="en-GB" dirty="0"/>
        </a:p>
      </dgm:t>
    </dgm:pt>
    <dgm:pt modelId="{B348830C-3F45-5843-8E42-A3F74497ADB1}" type="parTrans" cxnId="{675BE4A5-3C10-F743-8BA3-3B64DB27B35A}">
      <dgm:prSet/>
      <dgm:spPr/>
      <dgm:t>
        <a:bodyPr/>
        <a:lstStyle/>
        <a:p>
          <a:endParaRPr lang="en-GB"/>
        </a:p>
      </dgm:t>
    </dgm:pt>
    <dgm:pt modelId="{08A970DA-C533-EB42-862F-C36419D84711}" type="sibTrans" cxnId="{675BE4A5-3C10-F743-8BA3-3B64DB27B35A}">
      <dgm:prSet/>
      <dgm:spPr/>
      <dgm:t>
        <a:bodyPr/>
        <a:lstStyle/>
        <a:p>
          <a:endParaRPr lang="en-GB"/>
        </a:p>
      </dgm:t>
    </dgm:pt>
    <dgm:pt modelId="{34B0EAA5-1491-C64B-9FD8-1F54A53A07E5}">
      <dgm:prSet/>
      <dgm:spPr/>
      <dgm:t>
        <a:bodyPr/>
        <a:lstStyle/>
        <a:p>
          <a:r>
            <a:rPr lang="es-ES" strike="noStrike" spc="-1" dirty="0" err="1">
              <a:latin typeface="Calibri"/>
              <a:ea typeface="Calibri"/>
            </a:rPr>
            <a:t>Identification</a:t>
          </a:r>
          <a:r>
            <a:rPr lang="es-ES" strike="noStrike" spc="-1" dirty="0">
              <a:latin typeface="Calibri"/>
              <a:ea typeface="Calibri"/>
            </a:rPr>
            <a:t> and </a:t>
          </a:r>
          <a:r>
            <a:rPr lang="es-ES" strike="noStrike" spc="-1" dirty="0" err="1">
              <a:latin typeface="Calibri"/>
              <a:ea typeface="Calibri"/>
            </a:rPr>
            <a:t>integration</a:t>
          </a:r>
          <a:r>
            <a:rPr lang="es-ES" strike="noStrike" spc="-1" dirty="0">
              <a:latin typeface="Calibri"/>
              <a:ea typeface="Calibri"/>
            </a:rPr>
            <a:t> </a:t>
          </a:r>
          <a:r>
            <a:rPr lang="es-ES" strike="noStrike" spc="-1" dirty="0" err="1">
              <a:latin typeface="Calibri"/>
              <a:ea typeface="Calibri"/>
            </a:rPr>
            <a:t>of</a:t>
          </a:r>
          <a:r>
            <a:rPr lang="es-ES" strike="noStrike" spc="-1" dirty="0">
              <a:latin typeface="Calibri"/>
              <a:ea typeface="Calibri"/>
            </a:rPr>
            <a:t> polar </a:t>
          </a:r>
          <a:r>
            <a:rPr lang="es-ES" strike="noStrike" spc="-1" dirty="0" err="1">
              <a:latin typeface="Calibri"/>
              <a:ea typeface="Calibri"/>
            </a:rPr>
            <a:t>datasets</a:t>
          </a:r>
          <a:r>
            <a:rPr lang="es-ES" strike="noStrike" spc="-1" dirty="0">
              <a:latin typeface="Calibri"/>
              <a:ea typeface="Calibri"/>
            </a:rPr>
            <a:t>. </a:t>
          </a:r>
        </a:p>
      </dgm:t>
    </dgm:pt>
    <dgm:pt modelId="{D4C1E1F2-DA9C-C841-969E-8625400170B7}" type="parTrans" cxnId="{A42AB6DC-5CEA-5F43-8316-9FA784856A69}">
      <dgm:prSet/>
      <dgm:spPr/>
      <dgm:t>
        <a:bodyPr/>
        <a:lstStyle/>
        <a:p>
          <a:endParaRPr lang="en-GB"/>
        </a:p>
      </dgm:t>
    </dgm:pt>
    <dgm:pt modelId="{F4EAD8C8-C5C8-D540-BA33-1FB7586728D6}" type="sibTrans" cxnId="{A42AB6DC-5CEA-5F43-8316-9FA784856A69}">
      <dgm:prSet/>
      <dgm:spPr/>
      <dgm:t>
        <a:bodyPr/>
        <a:lstStyle/>
        <a:p>
          <a:endParaRPr lang="en-GB"/>
        </a:p>
      </dgm:t>
    </dgm:pt>
    <dgm:pt modelId="{0EF0BF95-4430-4A4E-977B-CCF137D6501C}" type="pres">
      <dgm:prSet presAssocID="{8DB7E466-0791-1045-A630-393FDA57287E}" presName="Name0" presStyleCnt="0">
        <dgm:presLayoutVars>
          <dgm:chMax val="7"/>
          <dgm:chPref val="7"/>
          <dgm:dir/>
        </dgm:presLayoutVars>
      </dgm:prSet>
      <dgm:spPr/>
    </dgm:pt>
    <dgm:pt modelId="{A293566B-3472-A14C-B167-84A1EFAB3D5B}" type="pres">
      <dgm:prSet presAssocID="{8DB7E466-0791-1045-A630-393FDA57287E}" presName="Name1" presStyleCnt="0"/>
      <dgm:spPr/>
    </dgm:pt>
    <dgm:pt modelId="{F2E79A27-FFC8-5446-87E1-45B8B7E0090F}" type="pres">
      <dgm:prSet presAssocID="{8DB7E466-0791-1045-A630-393FDA57287E}" presName="cycle" presStyleCnt="0"/>
      <dgm:spPr/>
    </dgm:pt>
    <dgm:pt modelId="{FC2520AF-A12D-034C-BF38-474AAE718D25}" type="pres">
      <dgm:prSet presAssocID="{8DB7E466-0791-1045-A630-393FDA57287E}" presName="srcNode" presStyleLbl="node1" presStyleIdx="0" presStyleCnt="4"/>
      <dgm:spPr/>
    </dgm:pt>
    <dgm:pt modelId="{4129F8AF-F212-6747-83DA-9D84C31D3B8F}" type="pres">
      <dgm:prSet presAssocID="{8DB7E466-0791-1045-A630-393FDA57287E}" presName="conn" presStyleLbl="parChTrans1D2" presStyleIdx="0" presStyleCnt="1"/>
      <dgm:spPr/>
    </dgm:pt>
    <dgm:pt modelId="{2FC5D588-51B1-F049-81E7-7042E2FE8526}" type="pres">
      <dgm:prSet presAssocID="{8DB7E466-0791-1045-A630-393FDA57287E}" presName="extraNode" presStyleLbl="node1" presStyleIdx="0" presStyleCnt="4"/>
      <dgm:spPr/>
    </dgm:pt>
    <dgm:pt modelId="{16F6B73E-5009-B746-8C5C-902AB0B0DDDC}" type="pres">
      <dgm:prSet presAssocID="{8DB7E466-0791-1045-A630-393FDA57287E}" presName="dstNode" presStyleLbl="node1" presStyleIdx="0" presStyleCnt="4"/>
      <dgm:spPr/>
    </dgm:pt>
    <dgm:pt modelId="{DCD5CF76-A059-3E4B-AB50-CEB4FF6ED34A}" type="pres">
      <dgm:prSet presAssocID="{72F87DB3-20D8-F84B-8F4F-4D7B5632528F}" presName="text_1" presStyleLbl="node1" presStyleIdx="0" presStyleCnt="4">
        <dgm:presLayoutVars>
          <dgm:bulletEnabled val="1"/>
        </dgm:presLayoutVars>
      </dgm:prSet>
      <dgm:spPr/>
    </dgm:pt>
    <dgm:pt modelId="{61ED7543-4765-8949-A137-D4E7EB250DE4}" type="pres">
      <dgm:prSet presAssocID="{72F87DB3-20D8-F84B-8F4F-4D7B5632528F}" presName="accent_1" presStyleCnt="0"/>
      <dgm:spPr/>
    </dgm:pt>
    <dgm:pt modelId="{54A99588-E05B-6E4F-B56A-A919DEDB8F33}" type="pres">
      <dgm:prSet presAssocID="{72F87DB3-20D8-F84B-8F4F-4D7B5632528F}" presName="accentRepeatNode" presStyleLbl="solidFgAcc1" presStyleIdx="0" presStyleCnt="4"/>
      <dgm:spPr/>
    </dgm:pt>
    <dgm:pt modelId="{0E5AE2D2-62AD-1F4C-A9D6-C6ED29A1229C}" type="pres">
      <dgm:prSet presAssocID="{4FF022EB-4619-0242-97E5-61F570EA7758}" presName="text_2" presStyleLbl="node1" presStyleIdx="1" presStyleCnt="4">
        <dgm:presLayoutVars>
          <dgm:bulletEnabled val="1"/>
        </dgm:presLayoutVars>
      </dgm:prSet>
      <dgm:spPr/>
    </dgm:pt>
    <dgm:pt modelId="{C1E0BF77-04D4-3F42-8E26-8F840C33D43F}" type="pres">
      <dgm:prSet presAssocID="{4FF022EB-4619-0242-97E5-61F570EA7758}" presName="accent_2" presStyleCnt="0"/>
      <dgm:spPr/>
    </dgm:pt>
    <dgm:pt modelId="{C48D04E7-E05C-5345-A790-974850BB1376}" type="pres">
      <dgm:prSet presAssocID="{4FF022EB-4619-0242-97E5-61F570EA7758}" presName="accentRepeatNode" presStyleLbl="solidFgAcc1" presStyleIdx="1" presStyleCnt="4"/>
      <dgm:spPr/>
    </dgm:pt>
    <dgm:pt modelId="{6620D189-BA68-2746-9ABB-59545F23FBD5}" type="pres">
      <dgm:prSet presAssocID="{34DFC627-CF2D-A64C-AC9D-054EA8F59B78}" presName="text_3" presStyleLbl="node1" presStyleIdx="2" presStyleCnt="4">
        <dgm:presLayoutVars>
          <dgm:bulletEnabled val="1"/>
        </dgm:presLayoutVars>
      </dgm:prSet>
      <dgm:spPr/>
    </dgm:pt>
    <dgm:pt modelId="{35051756-5ED7-6E4C-B409-D30CF91B76B8}" type="pres">
      <dgm:prSet presAssocID="{34DFC627-CF2D-A64C-AC9D-054EA8F59B78}" presName="accent_3" presStyleCnt="0"/>
      <dgm:spPr/>
    </dgm:pt>
    <dgm:pt modelId="{A123C973-E06A-3C41-8369-B3861985738C}" type="pres">
      <dgm:prSet presAssocID="{34DFC627-CF2D-A64C-AC9D-054EA8F59B78}" presName="accentRepeatNode" presStyleLbl="solidFgAcc1" presStyleIdx="2" presStyleCnt="4"/>
      <dgm:spPr/>
    </dgm:pt>
    <dgm:pt modelId="{0EA0D631-1571-A941-8B9E-18795E62D952}" type="pres">
      <dgm:prSet presAssocID="{34B0EAA5-1491-C64B-9FD8-1F54A53A07E5}" presName="text_4" presStyleLbl="node1" presStyleIdx="3" presStyleCnt="4">
        <dgm:presLayoutVars>
          <dgm:bulletEnabled val="1"/>
        </dgm:presLayoutVars>
      </dgm:prSet>
      <dgm:spPr/>
    </dgm:pt>
    <dgm:pt modelId="{EC4E8019-8313-1F4F-89F0-C7A67E11AF55}" type="pres">
      <dgm:prSet presAssocID="{34B0EAA5-1491-C64B-9FD8-1F54A53A07E5}" presName="accent_4" presStyleCnt="0"/>
      <dgm:spPr/>
    </dgm:pt>
    <dgm:pt modelId="{84F341E8-02F5-414A-A501-389DC573CCC9}" type="pres">
      <dgm:prSet presAssocID="{34B0EAA5-1491-C64B-9FD8-1F54A53A07E5}" presName="accentRepeatNode" presStyleLbl="solidFgAcc1" presStyleIdx="3" presStyleCnt="4"/>
      <dgm:spPr/>
    </dgm:pt>
  </dgm:ptLst>
  <dgm:cxnLst>
    <dgm:cxn modelId="{3AB6990B-4725-3944-A31F-1A52A4556652}" type="presOf" srcId="{8DB7E466-0791-1045-A630-393FDA57287E}" destId="{0EF0BF95-4430-4A4E-977B-CCF137D6501C}" srcOrd="0" destOrd="0" presId="urn:microsoft.com/office/officeart/2008/layout/VerticalCurvedList"/>
    <dgm:cxn modelId="{C4386D26-7E5E-414D-9051-00F914F3A35F}" type="presOf" srcId="{34B0EAA5-1491-C64B-9FD8-1F54A53A07E5}" destId="{0EA0D631-1571-A941-8B9E-18795E62D952}" srcOrd="0" destOrd="0" presId="urn:microsoft.com/office/officeart/2008/layout/VerticalCurvedList"/>
    <dgm:cxn modelId="{1250444F-BF04-6A4F-B3F9-FE47272931A8}" type="presOf" srcId="{4FF022EB-4619-0242-97E5-61F570EA7758}" destId="{0E5AE2D2-62AD-1F4C-A9D6-C6ED29A1229C}" srcOrd="0" destOrd="0" presId="urn:microsoft.com/office/officeart/2008/layout/VerticalCurvedList"/>
    <dgm:cxn modelId="{38C59D71-D70A-024E-9AB9-4A4B0D931BF7}" srcId="{8DB7E466-0791-1045-A630-393FDA57287E}" destId="{4FF022EB-4619-0242-97E5-61F570EA7758}" srcOrd="1" destOrd="0" parTransId="{EA507325-8531-E049-9E86-210BEC7C1FE5}" sibTransId="{3A069FBF-C4F8-6E40-8A2B-BD77D8615DAB}"/>
    <dgm:cxn modelId="{D0AD008D-0DFA-AD4B-BB64-C72963142037}" srcId="{8DB7E466-0791-1045-A630-393FDA57287E}" destId="{72F87DB3-20D8-F84B-8F4F-4D7B5632528F}" srcOrd="0" destOrd="0" parTransId="{EEC0A253-FB0A-9E45-866A-1DE12D095A4F}" sibTransId="{E2ED073B-C22A-6C48-983A-988917D5F8F3}"/>
    <dgm:cxn modelId="{1E720090-6B67-AE4E-9869-4746BF8A6EAF}" type="presOf" srcId="{E2ED073B-C22A-6C48-983A-988917D5F8F3}" destId="{4129F8AF-F212-6747-83DA-9D84C31D3B8F}" srcOrd="0" destOrd="0" presId="urn:microsoft.com/office/officeart/2008/layout/VerticalCurvedList"/>
    <dgm:cxn modelId="{24DBCAA0-98C8-3741-AD7D-12499F8776E3}" type="presOf" srcId="{72F87DB3-20D8-F84B-8F4F-4D7B5632528F}" destId="{DCD5CF76-A059-3E4B-AB50-CEB4FF6ED34A}" srcOrd="0" destOrd="0" presId="urn:microsoft.com/office/officeart/2008/layout/VerticalCurvedList"/>
    <dgm:cxn modelId="{675BE4A5-3C10-F743-8BA3-3B64DB27B35A}" srcId="{8DB7E466-0791-1045-A630-393FDA57287E}" destId="{34DFC627-CF2D-A64C-AC9D-054EA8F59B78}" srcOrd="2" destOrd="0" parTransId="{B348830C-3F45-5843-8E42-A3F74497ADB1}" sibTransId="{08A970DA-C533-EB42-862F-C36419D84711}"/>
    <dgm:cxn modelId="{0C8489A7-FF38-D444-AE54-C59A85618C1C}" type="presOf" srcId="{34DFC627-CF2D-A64C-AC9D-054EA8F59B78}" destId="{6620D189-BA68-2746-9ABB-59545F23FBD5}" srcOrd="0" destOrd="0" presId="urn:microsoft.com/office/officeart/2008/layout/VerticalCurvedList"/>
    <dgm:cxn modelId="{A42AB6DC-5CEA-5F43-8316-9FA784856A69}" srcId="{8DB7E466-0791-1045-A630-393FDA57287E}" destId="{34B0EAA5-1491-C64B-9FD8-1F54A53A07E5}" srcOrd="3" destOrd="0" parTransId="{D4C1E1F2-DA9C-C841-969E-8625400170B7}" sibTransId="{F4EAD8C8-C5C8-D540-BA33-1FB7586728D6}"/>
    <dgm:cxn modelId="{E38B326D-1212-9847-8970-B71EC991F71B}" type="presParOf" srcId="{0EF0BF95-4430-4A4E-977B-CCF137D6501C}" destId="{A293566B-3472-A14C-B167-84A1EFAB3D5B}" srcOrd="0" destOrd="0" presId="urn:microsoft.com/office/officeart/2008/layout/VerticalCurvedList"/>
    <dgm:cxn modelId="{8F22814E-4F99-444A-83E3-CD69EBCA363A}" type="presParOf" srcId="{A293566B-3472-A14C-B167-84A1EFAB3D5B}" destId="{F2E79A27-FFC8-5446-87E1-45B8B7E0090F}" srcOrd="0" destOrd="0" presId="urn:microsoft.com/office/officeart/2008/layout/VerticalCurvedList"/>
    <dgm:cxn modelId="{58BA0A33-37A3-E445-87F7-2421AB61C3BE}" type="presParOf" srcId="{F2E79A27-FFC8-5446-87E1-45B8B7E0090F}" destId="{FC2520AF-A12D-034C-BF38-474AAE718D25}" srcOrd="0" destOrd="0" presId="urn:microsoft.com/office/officeart/2008/layout/VerticalCurvedList"/>
    <dgm:cxn modelId="{5EF8F453-47D8-8546-8DC1-720DF310D90B}" type="presParOf" srcId="{F2E79A27-FFC8-5446-87E1-45B8B7E0090F}" destId="{4129F8AF-F212-6747-83DA-9D84C31D3B8F}" srcOrd="1" destOrd="0" presId="urn:microsoft.com/office/officeart/2008/layout/VerticalCurvedList"/>
    <dgm:cxn modelId="{1FDDB68A-E22A-DA43-B3E8-6A056206ABD8}" type="presParOf" srcId="{F2E79A27-FFC8-5446-87E1-45B8B7E0090F}" destId="{2FC5D588-51B1-F049-81E7-7042E2FE8526}" srcOrd="2" destOrd="0" presId="urn:microsoft.com/office/officeart/2008/layout/VerticalCurvedList"/>
    <dgm:cxn modelId="{4C1C13F1-9A8B-5E46-B43D-D27BEE5F7A5D}" type="presParOf" srcId="{F2E79A27-FFC8-5446-87E1-45B8B7E0090F}" destId="{16F6B73E-5009-B746-8C5C-902AB0B0DDDC}" srcOrd="3" destOrd="0" presId="urn:microsoft.com/office/officeart/2008/layout/VerticalCurvedList"/>
    <dgm:cxn modelId="{8E5BCE08-0D09-D742-9211-BCC789EBD5A1}" type="presParOf" srcId="{A293566B-3472-A14C-B167-84A1EFAB3D5B}" destId="{DCD5CF76-A059-3E4B-AB50-CEB4FF6ED34A}" srcOrd="1" destOrd="0" presId="urn:microsoft.com/office/officeart/2008/layout/VerticalCurvedList"/>
    <dgm:cxn modelId="{257CA773-7CDA-8548-90BC-145D4B8B95D4}" type="presParOf" srcId="{A293566B-3472-A14C-B167-84A1EFAB3D5B}" destId="{61ED7543-4765-8949-A137-D4E7EB250DE4}" srcOrd="2" destOrd="0" presId="urn:microsoft.com/office/officeart/2008/layout/VerticalCurvedList"/>
    <dgm:cxn modelId="{38B1322C-4D0C-1347-ABAE-CF6E749E08C2}" type="presParOf" srcId="{61ED7543-4765-8949-A137-D4E7EB250DE4}" destId="{54A99588-E05B-6E4F-B56A-A919DEDB8F33}" srcOrd="0" destOrd="0" presId="urn:microsoft.com/office/officeart/2008/layout/VerticalCurvedList"/>
    <dgm:cxn modelId="{A4A264E8-85F1-3845-9CA1-5032855F35E1}" type="presParOf" srcId="{A293566B-3472-A14C-B167-84A1EFAB3D5B}" destId="{0E5AE2D2-62AD-1F4C-A9D6-C6ED29A1229C}" srcOrd="3" destOrd="0" presId="urn:microsoft.com/office/officeart/2008/layout/VerticalCurvedList"/>
    <dgm:cxn modelId="{6FEEDBE8-2AFF-0C4B-9AB5-B915CDFE45E4}" type="presParOf" srcId="{A293566B-3472-A14C-B167-84A1EFAB3D5B}" destId="{C1E0BF77-04D4-3F42-8E26-8F840C33D43F}" srcOrd="4" destOrd="0" presId="urn:microsoft.com/office/officeart/2008/layout/VerticalCurvedList"/>
    <dgm:cxn modelId="{43416231-694B-4E4D-BC11-3C867A8F6C3C}" type="presParOf" srcId="{C1E0BF77-04D4-3F42-8E26-8F840C33D43F}" destId="{C48D04E7-E05C-5345-A790-974850BB1376}" srcOrd="0" destOrd="0" presId="urn:microsoft.com/office/officeart/2008/layout/VerticalCurvedList"/>
    <dgm:cxn modelId="{FD2D838B-93E9-444D-978F-F235CA7E5BB7}" type="presParOf" srcId="{A293566B-3472-A14C-B167-84A1EFAB3D5B}" destId="{6620D189-BA68-2746-9ABB-59545F23FBD5}" srcOrd="5" destOrd="0" presId="urn:microsoft.com/office/officeart/2008/layout/VerticalCurvedList"/>
    <dgm:cxn modelId="{0D6D655D-7DAF-9E4F-9A15-15257F26AB55}" type="presParOf" srcId="{A293566B-3472-A14C-B167-84A1EFAB3D5B}" destId="{35051756-5ED7-6E4C-B409-D30CF91B76B8}" srcOrd="6" destOrd="0" presId="urn:microsoft.com/office/officeart/2008/layout/VerticalCurvedList"/>
    <dgm:cxn modelId="{9746880B-4F27-B448-88D9-6F7CADB102BB}" type="presParOf" srcId="{35051756-5ED7-6E4C-B409-D30CF91B76B8}" destId="{A123C973-E06A-3C41-8369-B3861985738C}" srcOrd="0" destOrd="0" presId="urn:microsoft.com/office/officeart/2008/layout/VerticalCurvedList"/>
    <dgm:cxn modelId="{A502E8CB-0280-3B45-9697-E5CEEBC70B11}" type="presParOf" srcId="{A293566B-3472-A14C-B167-84A1EFAB3D5B}" destId="{0EA0D631-1571-A941-8B9E-18795E62D952}" srcOrd="7" destOrd="0" presId="urn:microsoft.com/office/officeart/2008/layout/VerticalCurvedList"/>
    <dgm:cxn modelId="{CF7BE6AE-4D06-894E-9209-73031346639A}" type="presParOf" srcId="{A293566B-3472-A14C-B167-84A1EFAB3D5B}" destId="{EC4E8019-8313-1F4F-89F0-C7A67E11AF55}" srcOrd="8" destOrd="0" presId="urn:microsoft.com/office/officeart/2008/layout/VerticalCurvedList"/>
    <dgm:cxn modelId="{365F3FD8-6337-7447-9E76-28F1F26408CC}" type="presParOf" srcId="{EC4E8019-8313-1F4F-89F0-C7A67E11AF55}" destId="{84F341E8-02F5-414A-A501-389DC573CCC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B7E466-0791-1045-A630-393FDA57287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72F87DB3-20D8-F84B-8F4F-4D7B5632528F}">
      <dgm:prSet phldrT="[Text]" custT="1"/>
      <dgm:spPr/>
      <dgm:t>
        <a:bodyPr/>
        <a:lstStyle/>
        <a:p>
          <a:pPr>
            <a:buClr>
              <a:srgbClr val="000000"/>
            </a:buClr>
            <a:buFont typeface="Arial" panose="020B0604020202020204" pitchFamily="34" charset="0"/>
            <a:buChar char="•"/>
          </a:pPr>
          <a:r>
            <a:rPr lang="en-GB" sz="2800" b="0" i="0" u="none" dirty="0"/>
            <a:t>Internationalization of EPOS to Spanish-speaking countries</a:t>
          </a:r>
          <a:endParaRPr lang="en-GB" sz="2800" dirty="0"/>
        </a:p>
      </dgm:t>
    </dgm:pt>
    <dgm:pt modelId="{EEC0A253-FB0A-9E45-866A-1DE12D095A4F}" type="parTrans" cxnId="{D0AD008D-0DFA-AD4B-BB64-C72963142037}">
      <dgm:prSet/>
      <dgm:spPr/>
      <dgm:t>
        <a:bodyPr/>
        <a:lstStyle/>
        <a:p>
          <a:endParaRPr lang="en-GB" sz="1800"/>
        </a:p>
      </dgm:t>
    </dgm:pt>
    <dgm:pt modelId="{E2ED073B-C22A-6C48-983A-988917D5F8F3}" type="sibTrans" cxnId="{D0AD008D-0DFA-AD4B-BB64-C72963142037}">
      <dgm:prSet/>
      <dgm:spPr/>
      <dgm:t>
        <a:bodyPr/>
        <a:lstStyle/>
        <a:p>
          <a:endParaRPr lang="en-GB" sz="1800"/>
        </a:p>
      </dgm:t>
    </dgm:pt>
    <dgm:pt modelId="{4FF022EB-4619-0242-97E5-61F570EA7758}">
      <dgm:prSet phldrT="[Text]" custT="1"/>
      <dgm:spPr/>
      <dgm:t>
        <a:bodyPr/>
        <a:lstStyle/>
        <a:p>
          <a:pPr>
            <a:buClr>
              <a:srgbClr val="000000"/>
            </a:buClr>
            <a:buFont typeface="Arial" panose="020B0604020202020204" pitchFamily="34" charset="0"/>
            <a:buChar char="•"/>
          </a:pPr>
          <a:r>
            <a:rPr lang="en-GB" sz="2800" dirty="0"/>
            <a:t>Joint activities with other national nodes</a:t>
          </a:r>
        </a:p>
      </dgm:t>
    </dgm:pt>
    <dgm:pt modelId="{EA507325-8531-E049-9E86-210BEC7C1FE5}" type="parTrans" cxnId="{38C59D71-D70A-024E-9AB9-4A4B0D931BF7}">
      <dgm:prSet/>
      <dgm:spPr/>
      <dgm:t>
        <a:bodyPr/>
        <a:lstStyle/>
        <a:p>
          <a:endParaRPr lang="en-GB" sz="1800"/>
        </a:p>
      </dgm:t>
    </dgm:pt>
    <dgm:pt modelId="{3A069FBF-C4F8-6E40-8A2B-BD77D8615DAB}" type="sibTrans" cxnId="{38C59D71-D70A-024E-9AB9-4A4B0D931BF7}">
      <dgm:prSet/>
      <dgm:spPr/>
      <dgm:t>
        <a:bodyPr/>
        <a:lstStyle/>
        <a:p>
          <a:endParaRPr lang="en-GB" sz="1800"/>
        </a:p>
      </dgm:t>
    </dgm:pt>
    <dgm:pt modelId="{0EF0BF95-4430-4A4E-977B-CCF137D6501C}" type="pres">
      <dgm:prSet presAssocID="{8DB7E466-0791-1045-A630-393FDA57287E}" presName="Name0" presStyleCnt="0">
        <dgm:presLayoutVars>
          <dgm:chMax val="7"/>
          <dgm:chPref val="7"/>
          <dgm:dir/>
        </dgm:presLayoutVars>
      </dgm:prSet>
      <dgm:spPr/>
    </dgm:pt>
    <dgm:pt modelId="{A293566B-3472-A14C-B167-84A1EFAB3D5B}" type="pres">
      <dgm:prSet presAssocID="{8DB7E466-0791-1045-A630-393FDA57287E}" presName="Name1" presStyleCnt="0"/>
      <dgm:spPr/>
    </dgm:pt>
    <dgm:pt modelId="{F2E79A27-FFC8-5446-87E1-45B8B7E0090F}" type="pres">
      <dgm:prSet presAssocID="{8DB7E466-0791-1045-A630-393FDA57287E}" presName="cycle" presStyleCnt="0"/>
      <dgm:spPr/>
    </dgm:pt>
    <dgm:pt modelId="{FC2520AF-A12D-034C-BF38-474AAE718D25}" type="pres">
      <dgm:prSet presAssocID="{8DB7E466-0791-1045-A630-393FDA57287E}" presName="srcNode" presStyleLbl="node1" presStyleIdx="0" presStyleCnt="2"/>
      <dgm:spPr/>
    </dgm:pt>
    <dgm:pt modelId="{4129F8AF-F212-6747-83DA-9D84C31D3B8F}" type="pres">
      <dgm:prSet presAssocID="{8DB7E466-0791-1045-A630-393FDA57287E}" presName="conn" presStyleLbl="parChTrans1D2" presStyleIdx="0" presStyleCnt="1"/>
      <dgm:spPr/>
    </dgm:pt>
    <dgm:pt modelId="{2FC5D588-51B1-F049-81E7-7042E2FE8526}" type="pres">
      <dgm:prSet presAssocID="{8DB7E466-0791-1045-A630-393FDA57287E}" presName="extraNode" presStyleLbl="node1" presStyleIdx="0" presStyleCnt="2"/>
      <dgm:spPr/>
    </dgm:pt>
    <dgm:pt modelId="{16F6B73E-5009-B746-8C5C-902AB0B0DDDC}" type="pres">
      <dgm:prSet presAssocID="{8DB7E466-0791-1045-A630-393FDA57287E}" presName="dstNode" presStyleLbl="node1" presStyleIdx="0" presStyleCnt="2"/>
      <dgm:spPr/>
    </dgm:pt>
    <dgm:pt modelId="{DCD5CF76-A059-3E4B-AB50-CEB4FF6ED34A}" type="pres">
      <dgm:prSet presAssocID="{72F87DB3-20D8-F84B-8F4F-4D7B5632528F}" presName="text_1" presStyleLbl="node1" presStyleIdx="0" presStyleCnt="2">
        <dgm:presLayoutVars>
          <dgm:bulletEnabled val="1"/>
        </dgm:presLayoutVars>
      </dgm:prSet>
      <dgm:spPr/>
    </dgm:pt>
    <dgm:pt modelId="{61ED7543-4765-8949-A137-D4E7EB250DE4}" type="pres">
      <dgm:prSet presAssocID="{72F87DB3-20D8-F84B-8F4F-4D7B5632528F}" presName="accent_1" presStyleCnt="0"/>
      <dgm:spPr/>
    </dgm:pt>
    <dgm:pt modelId="{54A99588-E05B-6E4F-B56A-A919DEDB8F33}" type="pres">
      <dgm:prSet presAssocID="{72F87DB3-20D8-F84B-8F4F-4D7B5632528F}" presName="accentRepeatNode" presStyleLbl="solidFgAcc1" presStyleIdx="0" presStyleCnt="2"/>
      <dgm:spPr/>
    </dgm:pt>
    <dgm:pt modelId="{0E5AE2D2-62AD-1F4C-A9D6-C6ED29A1229C}" type="pres">
      <dgm:prSet presAssocID="{4FF022EB-4619-0242-97E5-61F570EA7758}" presName="text_2" presStyleLbl="node1" presStyleIdx="1" presStyleCnt="2">
        <dgm:presLayoutVars>
          <dgm:bulletEnabled val="1"/>
        </dgm:presLayoutVars>
      </dgm:prSet>
      <dgm:spPr/>
    </dgm:pt>
    <dgm:pt modelId="{C1E0BF77-04D4-3F42-8E26-8F840C33D43F}" type="pres">
      <dgm:prSet presAssocID="{4FF022EB-4619-0242-97E5-61F570EA7758}" presName="accent_2" presStyleCnt="0"/>
      <dgm:spPr/>
    </dgm:pt>
    <dgm:pt modelId="{C48D04E7-E05C-5345-A790-974850BB1376}" type="pres">
      <dgm:prSet presAssocID="{4FF022EB-4619-0242-97E5-61F570EA7758}" presName="accentRepeatNode" presStyleLbl="solidFgAcc1" presStyleIdx="1" presStyleCnt="2"/>
      <dgm:spPr/>
    </dgm:pt>
  </dgm:ptLst>
  <dgm:cxnLst>
    <dgm:cxn modelId="{3AB6990B-4725-3944-A31F-1A52A4556652}" type="presOf" srcId="{8DB7E466-0791-1045-A630-393FDA57287E}" destId="{0EF0BF95-4430-4A4E-977B-CCF137D6501C}" srcOrd="0" destOrd="0" presId="urn:microsoft.com/office/officeart/2008/layout/VerticalCurvedList"/>
    <dgm:cxn modelId="{1250444F-BF04-6A4F-B3F9-FE47272931A8}" type="presOf" srcId="{4FF022EB-4619-0242-97E5-61F570EA7758}" destId="{0E5AE2D2-62AD-1F4C-A9D6-C6ED29A1229C}" srcOrd="0" destOrd="0" presId="urn:microsoft.com/office/officeart/2008/layout/VerticalCurvedList"/>
    <dgm:cxn modelId="{38C59D71-D70A-024E-9AB9-4A4B0D931BF7}" srcId="{8DB7E466-0791-1045-A630-393FDA57287E}" destId="{4FF022EB-4619-0242-97E5-61F570EA7758}" srcOrd="1" destOrd="0" parTransId="{EA507325-8531-E049-9E86-210BEC7C1FE5}" sibTransId="{3A069FBF-C4F8-6E40-8A2B-BD77D8615DAB}"/>
    <dgm:cxn modelId="{D0AD008D-0DFA-AD4B-BB64-C72963142037}" srcId="{8DB7E466-0791-1045-A630-393FDA57287E}" destId="{72F87DB3-20D8-F84B-8F4F-4D7B5632528F}" srcOrd="0" destOrd="0" parTransId="{EEC0A253-FB0A-9E45-866A-1DE12D095A4F}" sibTransId="{E2ED073B-C22A-6C48-983A-988917D5F8F3}"/>
    <dgm:cxn modelId="{1E720090-6B67-AE4E-9869-4746BF8A6EAF}" type="presOf" srcId="{E2ED073B-C22A-6C48-983A-988917D5F8F3}" destId="{4129F8AF-F212-6747-83DA-9D84C31D3B8F}" srcOrd="0" destOrd="0" presId="urn:microsoft.com/office/officeart/2008/layout/VerticalCurvedList"/>
    <dgm:cxn modelId="{24DBCAA0-98C8-3741-AD7D-12499F8776E3}" type="presOf" srcId="{72F87DB3-20D8-F84B-8F4F-4D7B5632528F}" destId="{DCD5CF76-A059-3E4B-AB50-CEB4FF6ED34A}" srcOrd="0" destOrd="0" presId="urn:microsoft.com/office/officeart/2008/layout/VerticalCurvedList"/>
    <dgm:cxn modelId="{E38B326D-1212-9847-8970-B71EC991F71B}" type="presParOf" srcId="{0EF0BF95-4430-4A4E-977B-CCF137D6501C}" destId="{A293566B-3472-A14C-B167-84A1EFAB3D5B}" srcOrd="0" destOrd="0" presId="urn:microsoft.com/office/officeart/2008/layout/VerticalCurvedList"/>
    <dgm:cxn modelId="{8F22814E-4F99-444A-83E3-CD69EBCA363A}" type="presParOf" srcId="{A293566B-3472-A14C-B167-84A1EFAB3D5B}" destId="{F2E79A27-FFC8-5446-87E1-45B8B7E0090F}" srcOrd="0" destOrd="0" presId="urn:microsoft.com/office/officeart/2008/layout/VerticalCurvedList"/>
    <dgm:cxn modelId="{58BA0A33-37A3-E445-87F7-2421AB61C3BE}" type="presParOf" srcId="{F2E79A27-FFC8-5446-87E1-45B8B7E0090F}" destId="{FC2520AF-A12D-034C-BF38-474AAE718D25}" srcOrd="0" destOrd="0" presId="urn:microsoft.com/office/officeart/2008/layout/VerticalCurvedList"/>
    <dgm:cxn modelId="{5EF8F453-47D8-8546-8DC1-720DF310D90B}" type="presParOf" srcId="{F2E79A27-FFC8-5446-87E1-45B8B7E0090F}" destId="{4129F8AF-F212-6747-83DA-9D84C31D3B8F}" srcOrd="1" destOrd="0" presId="urn:microsoft.com/office/officeart/2008/layout/VerticalCurvedList"/>
    <dgm:cxn modelId="{1FDDB68A-E22A-DA43-B3E8-6A056206ABD8}" type="presParOf" srcId="{F2E79A27-FFC8-5446-87E1-45B8B7E0090F}" destId="{2FC5D588-51B1-F049-81E7-7042E2FE8526}" srcOrd="2" destOrd="0" presId="urn:microsoft.com/office/officeart/2008/layout/VerticalCurvedList"/>
    <dgm:cxn modelId="{4C1C13F1-9A8B-5E46-B43D-D27BEE5F7A5D}" type="presParOf" srcId="{F2E79A27-FFC8-5446-87E1-45B8B7E0090F}" destId="{16F6B73E-5009-B746-8C5C-902AB0B0DDDC}" srcOrd="3" destOrd="0" presId="urn:microsoft.com/office/officeart/2008/layout/VerticalCurvedList"/>
    <dgm:cxn modelId="{8E5BCE08-0D09-D742-9211-BCC789EBD5A1}" type="presParOf" srcId="{A293566B-3472-A14C-B167-84A1EFAB3D5B}" destId="{DCD5CF76-A059-3E4B-AB50-CEB4FF6ED34A}" srcOrd="1" destOrd="0" presId="urn:microsoft.com/office/officeart/2008/layout/VerticalCurvedList"/>
    <dgm:cxn modelId="{257CA773-7CDA-8548-90BC-145D4B8B95D4}" type="presParOf" srcId="{A293566B-3472-A14C-B167-84A1EFAB3D5B}" destId="{61ED7543-4765-8949-A137-D4E7EB250DE4}" srcOrd="2" destOrd="0" presId="urn:microsoft.com/office/officeart/2008/layout/VerticalCurvedList"/>
    <dgm:cxn modelId="{38B1322C-4D0C-1347-ABAE-CF6E749E08C2}" type="presParOf" srcId="{61ED7543-4765-8949-A137-D4E7EB250DE4}" destId="{54A99588-E05B-6E4F-B56A-A919DEDB8F33}" srcOrd="0" destOrd="0" presId="urn:microsoft.com/office/officeart/2008/layout/VerticalCurvedList"/>
    <dgm:cxn modelId="{A4A264E8-85F1-3845-9CA1-5032855F35E1}" type="presParOf" srcId="{A293566B-3472-A14C-B167-84A1EFAB3D5B}" destId="{0E5AE2D2-62AD-1F4C-A9D6-C6ED29A1229C}" srcOrd="3" destOrd="0" presId="urn:microsoft.com/office/officeart/2008/layout/VerticalCurvedList"/>
    <dgm:cxn modelId="{6FEEDBE8-2AFF-0C4B-9AB5-B915CDFE45E4}" type="presParOf" srcId="{A293566B-3472-A14C-B167-84A1EFAB3D5B}" destId="{C1E0BF77-04D4-3F42-8E26-8F840C33D43F}" srcOrd="4" destOrd="0" presId="urn:microsoft.com/office/officeart/2008/layout/VerticalCurvedList"/>
    <dgm:cxn modelId="{43416231-694B-4E4D-BC11-3C867A8F6C3C}" type="presParOf" srcId="{C1E0BF77-04D4-3F42-8E26-8F840C33D43F}" destId="{C48D04E7-E05C-5345-A790-974850BB13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13313-64F1-A14D-B388-FF3B9446C58E}">
      <dsp:nvSpPr>
        <dsp:cNvPr id="0" name=""/>
        <dsp:cNvSpPr/>
      </dsp:nvSpPr>
      <dsp:spPr>
        <a:xfrm>
          <a:off x="-4645453" y="-712179"/>
          <a:ext cx="5533540" cy="5533540"/>
        </a:xfrm>
        <a:prstGeom prst="blockArc">
          <a:avLst>
            <a:gd name="adj1" fmla="val 18900000"/>
            <a:gd name="adj2" fmla="val 2700000"/>
            <a:gd name="adj3" fmla="val 39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849295-10BE-714E-A084-90D8A93722AA}">
      <dsp:nvSpPr>
        <dsp:cNvPr id="0" name=""/>
        <dsp:cNvSpPr/>
      </dsp:nvSpPr>
      <dsp:spPr>
        <a:xfrm>
          <a:off x="388713" y="256741"/>
          <a:ext cx="7137364" cy="5138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838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Arial" panose="020B0604020202020204" pitchFamily="34" charset="0"/>
            <a:buNone/>
          </a:pPr>
          <a:r>
            <a:rPr lang="es-ES" sz="2200" kern="1200" spc="-1">
              <a:latin typeface="Calibri"/>
              <a:ea typeface="Calibri"/>
            </a:rPr>
            <a:t>Strengthen EPOS-ES and expand the scientific community.</a:t>
          </a:r>
          <a:endParaRPr lang="en-GB" sz="2200" kern="1200" dirty="0"/>
        </a:p>
      </dsp:txBody>
      <dsp:txXfrm>
        <a:off x="388713" y="256741"/>
        <a:ext cx="7137364" cy="513812"/>
      </dsp:txXfrm>
    </dsp:sp>
    <dsp:sp modelId="{8CFE3D4E-8CAF-C349-A423-11A4179E1B49}">
      <dsp:nvSpPr>
        <dsp:cNvPr id="0" name=""/>
        <dsp:cNvSpPr/>
      </dsp:nvSpPr>
      <dsp:spPr>
        <a:xfrm>
          <a:off x="67580" y="192515"/>
          <a:ext cx="642265" cy="642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B2615-CD20-FD41-92C5-BE0419D15C10}">
      <dsp:nvSpPr>
        <dsp:cNvPr id="0" name=""/>
        <dsp:cNvSpPr/>
      </dsp:nvSpPr>
      <dsp:spPr>
        <a:xfrm>
          <a:off x="756896" y="1027213"/>
          <a:ext cx="6769181" cy="513812"/>
        </a:xfrm>
        <a:prstGeom prst="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838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Arial" panose="020B0604020202020204" pitchFamily="34" charset="0"/>
            <a:buNone/>
          </a:pPr>
          <a:r>
            <a:rPr lang="es-ES" sz="2200" kern="1200" spc="-1">
              <a:latin typeface="Calibri"/>
              <a:ea typeface="Calibri"/>
            </a:rPr>
            <a:t>Increase the number of committed research groups.</a:t>
          </a:r>
          <a:endParaRPr lang="en-GB" sz="2200" kern="1200" dirty="0"/>
        </a:p>
      </dsp:txBody>
      <dsp:txXfrm>
        <a:off x="756896" y="1027213"/>
        <a:ext cx="6769181" cy="513812"/>
      </dsp:txXfrm>
    </dsp:sp>
    <dsp:sp modelId="{0633EDFF-F98D-AF4B-BC6A-7D8B33FED5A3}">
      <dsp:nvSpPr>
        <dsp:cNvPr id="0" name=""/>
        <dsp:cNvSpPr/>
      </dsp:nvSpPr>
      <dsp:spPr>
        <a:xfrm>
          <a:off x="435763" y="962986"/>
          <a:ext cx="642265" cy="642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0087E-BD3C-0642-A9E6-D0705F387118}">
      <dsp:nvSpPr>
        <dsp:cNvPr id="0" name=""/>
        <dsp:cNvSpPr/>
      </dsp:nvSpPr>
      <dsp:spPr>
        <a:xfrm>
          <a:off x="869898" y="1797684"/>
          <a:ext cx="6656179" cy="513812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838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Arial" panose="020B0604020202020204" pitchFamily="34" charset="0"/>
            <a:buNone/>
          </a:pPr>
          <a:r>
            <a:rPr lang="es-ES" sz="2200" kern="1200" spc="-1">
              <a:latin typeface="Calibri"/>
              <a:ea typeface="Calibri"/>
            </a:rPr>
            <a:t>Connect with ESFRIs, ICTSs, and the Geosciences HUB.</a:t>
          </a:r>
          <a:endParaRPr lang="en-GB" sz="2200" kern="1200" dirty="0"/>
        </a:p>
      </dsp:txBody>
      <dsp:txXfrm>
        <a:off x="869898" y="1797684"/>
        <a:ext cx="6656179" cy="513812"/>
      </dsp:txXfrm>
    </dsp:sp>
    <dsp:sp modelId="{9043D497-69A8-3647-9B60-E29D12065024}">
      <dsp:nvSpPr>
        <dsp:cNvPr id="0" name=""/>
        <dsp:cNvSpPr/>
      </dsp:nvSpPr>
      <dsp:spPr>
        <a:xfrm>
          <a:off x="548765" y="1733458"/>
          <a:ext cx="642265" cy="642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93158-E65F-2A4F-8B84-FE739AA02105}">
      <dsp:nvSpPr>
        <dsp:cNvPr id="0" name=""/>
        <dsp:cNvSpPr/>
      </dsp:nvSpPr>
      <dsp:spPr>
        <a:xfrm>
          <a:off x="756896" y="2568156"/>
          <a:ext cx="6769181" cy="513812"/>
        </a:xfrm>
        <a:prstGeom prst="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838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Engage other communities</a:t>
          </a:r>
        </a:p>
      </dsp:txBody>
      <dsp:txXfrm>
        <a:off x="756896" y="2568156"/>
        <a:ext cx="6769181" cy="513812"/>
      </dsp:txXfrm>
    </dsp:sp>
    <dsp:sp modelId="{4A37FF78-460F-E841-86DA-3D694B1D472C}">
      <dsp:nvSpPr>
        <dsp:cNvPr id="0" name=""/>
        <dsp:cNvSpPr/>
      </dsp:nvSpPr>
      <dsp:spPr>
        <a:xfrm>
          <a:off x="435763" y="2503930"/>
          <a:ext cx="642265" cy="642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524FAF-81AB-5542-A65E-0EB566E9411F}">
      <dsp:nvSpPr>
        <dsp:cNvPr id="0" name=""/>
        <dsp:cNvSpPr/>
      </dsp:nvSpPr>
      <dsp:spPr>
        <a:xfrm>
          <a:off x="388713" y="3338628"/>
          <a:ext cx="7137364" cy="513812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838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Enhance Open Science and </a:t>
          </a:r>
          <a:r>
            <a:rPr lang="en-US" sz="2200" kern="1200" dirty="0" err="1"/>
            <a:t>FAIRness</a:t>
          </a:r>
          <a:r>
            <a:rPr lang="en-US" sz="2200" kern="1200" dirty="0"/>
            <a:t> knowledge</a:t>
          </a:r>
        </a:p>
      </dsp:txBody>
      <dsp:txXfrm>
        <a:off x="388713" y="3338628"/>
        <a:ext cx="7137364" cy="513812"/>
      </dsp:txXfrm>
    </dsp:sp>
    <dsp:sp modelId="{A3484FD8-A712-3544-87D1-CB141BB16FCC}">
      <dsp:nvSpPr>
        <dsp:cNvPr id="0" name=""/>
        <dsp:cNvSpPr/>
      </dsp:nvSpPr>
      <dsp:spPr>
        <a:xfrm>
          <a:off x="67580" y="3274401"/>
          <a:ext cx="642265" cy="642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9F8AF-F212-6747-83DA-9D84C31D3B8F}">
      <dsp:nvSpPr>
        <dsp:cNvPr id="0" name=""/>
        <dsp:cNvSpPr/>
      </dsp:nvSpPr>
      <dsp:spPr>
        <a:xfrm>
          <a:off x="-3914224" y="-601013"/>
          <a:ext cx="4664893" cy="4664893"/>
        </a:xfrm>
        <a:prstGeom prst="blockArc">
          <a:avLst>
            <a:gd name="adj1" fmla="val 18900000"/>
            <a:gd name="adj2" fmla="val 2700000"/>
            <a:gd name="adj3" fmla="val 463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D5CF76-A059-3E4B-AB50-CEB4FF6ED34A}">
      <dsp:nvSpPr>
        <dsp:cNvPr id="0" name=""/>
        <dsp:cNvSpPr/>
      </dsp:nvSpPr>
      <dsp:spPr>
        <a:xfrm>
          <a:off x="393399" y="266225"/>
          <a:ext cx="5446893" cy="5327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85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Arial" panose="020B0604020202020204" pitchFamily="34" charset="0"/>
            <a:buNone/>
          </a:pPr>
          <a:r>
            <a:rPr lang="es-ES" sz="1900" kern="1200" spc="-1">
              <a:latin typeface="Calibri"/>
              <a:ea typeface="Calibri"/>
            </a:rPr>
            <a:t>Working group with EPOS-EU on social data.</a:t>
          </a:r>
          <a:endParaRPr lang="en-GB" sz="1900" kern="1200" dirty="0"/>
        </a:p>
      </dsp:txBody>
      <dsp:txXfrm>
        <a:off x="393399" y="266225"/>
        <a:ext cx="5446893" cy="532727"/>
      </dsp:txXfrm>
    </dsp:sp>
    <dsp:sp modelId="{54A99588-E05B-6E4F-B56A-A919DEDB8F33}">
      <dsp:nvSpPr>
        <dsp:cNvPr id="0" name=""/>
        <dsp:cNvSpPr/>
      </dsp:nvSpPr>
      <dsp:spPr>
        <a:xfrm>
          <a:off x="60444" y="199634"/>
          <a:ext cx="665909" cy="6659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AE2D2-62AD-1F4C-A9D6-C6ED29A1229C}">
      <dsp:nvSpPr>
        <dsp:cNvPr id="0" name=""/>
        <dsp:cNvSpPr/>
      </dsp:nvSpPr>
      <dsp:spPr>
        <a:xfrm>
          <a:off x="698824" y="1065454"/>
          <a:ext cx="5141468" cy="532727"/>
        </a:xfrm>
        <a:prstGeom prst="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85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Arial" panose="020B0604020202020204" pitchFamily="34" charset="0"/>
            <a:buNone/>
          </a:pPr>
          <a:r>
            <a:rPr lang="es-ES" sz="1900" kern="1200" spc="-1">
              <a:latin typeface="Calibri"/>
              <a:ea typeface="Calibri"/>
            </a:rPr>
            <a:t>Roadmap for integrating social science studies.</a:t>
          </a:r>
          <a:endParaRPr lang="en-GB" sz="1900" kern="1200" dirty="0"/>
        </a:p>
      </dsp:txBody>
      <dsp:txXfrm>
        <a:off x="698824" y="1065454"/>
        <a:ext cx="5141468" cy="532727"/>
      </dsp:txXfrm>
    </dsp:sp>
    <dsp:sp modelId="{C48D04E7-E05C-5345-A790-974850BB1376}">
      <dsp:nvSpPr>
        <dsp:cNvPr id="0" name=""/>
        <dsp:cNvSpPr/>
      </dsp:nvSpPr>
      <dsp:spPr>
        <a:xfrm>
          <a:off x="365869" y="998863"/>
          <a:ext cx="665909" cy="6659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0D189-BA68-2746-9ABB-59545F23FBD5}">
      <dsp:nvSpPr>
        <dsp:cNvPr id="0" name=""/>
        <dsp:cNvSpPr/>
      </dsp:nvSpPr>
      <dsp:spPr>
        <a:xfrm>
          <a:off x="698824" y="1864684"/>
          <a:ext cx="5141468" cy="532727"/>
        </a:xfrm>
        <a:prstGeom prst="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85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Arial" panose="020B0604020202020204" pitchFamily="34" charset="0"/>
            <a:buNone/>
          </a:pPr>
          <a:r>
            <a:rPr lang="es-ES" sz="1900" kern="1200" spc="-1">
              <a:latin typeface="Calibri"/>
              <a:ea typeface="Calibri"/>
            </a:rPr>
            <a:t>Inclusion of social users and data providers.</a:t>
          </a:r>
          <a:endParaRPr lang="en-GB" sz="1900" kern="1200" dirty="0"/>
        </a:p>
      </dsp:txBody>
      <dsp:txXfrm>
        <a:off x="698824" y="1864684"/>
        <a:ext cx="5141468" cy="532727"/>
      </dsp:txXfrm>
    </dsp:sp>
    <dsp:sp modelId="{A123C973-E06A-3C41-8369-B3861985738C}">
      <dsp:nvSpPr>
        <dsp:cNvPr id="0" name=""/>
        <dsp:cNvSpPr/>
      </dsp:nvSpPr>
      <dsp:spPr>
        <a:xfrm>
          <a:off x="365869" y="1798093"/>
          <a:ext cx="665909" cy="6659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0D631-1571-A941-8B9E-18795E62D952}">
      <dsp:nvSpPr>
        <dsp:cNvPr id="0" name=""/>
        <dsp:cNvSpPr/>
      </dsp:nvSpPr>
      <dsp:spPr>
        <a:xfrm>
          <a:off x="393399" y="2663914"/>
          <a:ext cx="5446893" cy="532727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852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strike="noStrike" kern="1200" spc="-1" dirty="0" err="1">
              <a:latin typeface="Calibri"/>
              <a:ea typeface="Calibri"/>
            </a:rPr>
            <a:t>Identification</a:t>
          </a:r>
          <a:r>
            <a:rPr lang="es-ES" sz="1900" strike="noStrike" kern="1200" spc="-1" dirty="0">
              <a:latin typeface="Calibri"/>
              <a:ea typeface="Calibri"/>
            </a:rPr>
            <a:t> and </a:t>
          </a:r>
          <a:r>
            <a:rPr lang="es-ES" sz="1900" strike="noStrike" kern="1200" spc="-1" dirty="0" err="1">
              <a:latin typeface="Calibri"/>
              <a:ea typeface="Calibri"/>
            </a:rPr>
            <a:t>integration</a:t>
          </a:r>
          <a:r>
            <a:rPr lang="es-ES" sz="1900" strike="noStrike" kern="1200" spc="-1" dirty="0">
              <a:latin typeface="Calibri"/>
              <a:ea typeface="Calibri"/>
            </a:rPr>
            <a:t> </a:t>
          </a:r>
          <a:r>
            <a:rPr lang="es-ES" sz="1900" strike="noStrike" kern="1200" spc="-1" dirty="0" err="1">
              <a:latin typeface="Calibri"/>
              <a:ea typeface="Calibri"/>
            </a:rPr>
            <a:t>of</a:t>
          </a:r>
          <a:r>
            <a:rPr lang="es-ES" sz="1900" strike="noStrike" kern="1200" spc="-1" dirty="0">
              <a:latin typeface="Calibri"/>
              <a:ea typeface="Calibri"/>
            </a:rPr>
            <a:t> polar </a:t>
          </a:r>
          <a:r>
            <a:rPr lang="es-ES" sz="1900" strike="noStrike" kern="1200" spc="-1" dirty="0" err="1">
              <a:latin typeface="Calibri"/>
              <a:ea typeface="Calibri"/>
            </a:rPr>
            <a:t>datasets</a:t>
          </a:r>
          <a:r>
            <a:rPr lang="es-ES" sz="1900" strike="noStrike" kern="1200" spc="-1" dirty="0">
              <a:latin typeface="Calibri"/>
              <a:ea typeface="Calibri"/>
            </a:rPr>
            <a:t>. </a:t>
          </a:r>
        </a:p>
      </dsp:txBody>
      <dsp:txXfrm>
        <a:off x="393399" y="2663914"/>
        <a:ext cx="5446893" cy="532727"/>
      </dsp:txXfrm>
    </dsp:sp>
    <dsp:sp modelId="{84F341E8-02F5-414A-A501-389DC573CCC9}">
      <dsp:nvSpPr>
        <dsp:cNvPr id="0" name=""/>
        <dsp:cNvSpPr/>
      </dsp:nvSpPr>
      <dsp:spPr>
        <a:xfrm>
          <a:off x="60444" y="2597323"/>
          <a:ext cx="665909" cy="6659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9F8AF-F212-6747-83DA-9D84C31D3B8F}">
      <dsp:nvSpPr>
        <dsp:cNvPr id="0" name=""/>
        <dsp:cNvSpPr/>
      </dsp:nvSpPr>
      <dsp:spPr>
        <a:xfrm>
          <a:off x="-3669351" y="-567645"/>
          <a:ext cx="4404157" cy="4404157"/>
        </a:xfrm>
        <a:prstGeom prst="blockArc">
          <a:avLst>
            <a:gd name="adj1" fmla="val 18900000"/>
            <a:gd name="adj2" fmla="val 2700000"/>
            <a:gd name="adj3" fmla="val 49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D5CF76-A059-3E4B-AB50-CEB4FF6ED34A}">
      <dsp:nvSpPr>
        <dsp:cNvPr id="0" name=""/>
        <dsp:cNvSpPr/>
      </dsp:nvSpPr>
      <dsp:spPr>
        <a:xfrm>
          <a:off x="600899" y="466990"/>
          <a:ext cx="6003863" cy="9338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124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Arial" panose="020B0604020202020204" pitchFamily="34" charset="0"/>
            <a:buNone/>
          </a:pPr>
          <a:r>
            <a:rPr lang="en-GB" sz="2800" b="0" i="0" u="none" kern="1200" dirty="0"/>
            <a:t>Internationalization of EPOS to Spanish-speaking countries</a:t>
          </a:r>
          <a:endParaRPr lang="en-GB" sz="2800" kern="1200" dirty="0"/>
        </a:p>
      </dsp:txBody>
      <dsp:txXfrm>
        <a:off x="600899" y="466990"/>
        <a:ext cx="6003863" cy="933849"/>
      </dsp:txXfrm>
    </dsp:sp>
    <dsp:sp modelId="{54A99588-E05B-6E4F-B56A-A919DEDB8F33}">
      <dsp:nvSpPr>
        <dsp:cNvPr id="0" name=""/>
        <dsp:cNvSpPr/>
      </dsp:nvSpPr>
      <dsp:spPr>
        <a:xfrm>
          <a:off x="17243" y="350259"/>
          <a:ext cx="1167312" cy="11673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AE2D2-62AD-1F4C-A9D6-C6ED29A1229C}">
      <dsp:nvSpPr>
        <dsp:cNvPr id="0" name=""/>
        <dsp:cNvSpPr/>
      </dsp:nvSpPr>
      <dsp:spPr>
        <a:xfrm>
          <a:off x="600899" y="1868026"/>
          <a:ext cx="6003863" cy="933849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1243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Font typeface="Arial" panose="020B0604020202020204" pitchFamily="34" charset="0"/>
            <a:buNone/>
          </a:pPr>
          <a:r>
            <a:rPr lang="en-GB" sz="2800" kern="1200" dirty="0"/>
            <a:t>Joint activities with other national nodes</a:t>
          </a:r>
        </a:p>
      </dsp:txBody>
      <dsp:txXfrm>
        <a:off x="600899" y="1868026"/>
        <a:ext cx="6003863" cy="933849"/>
      </dsp:txXfrm>
    </dsp:sp>
    <dsp:sp modelId="{C48D04E7-E05C-5345-A790-974850BB1376}">
      <dsp:nvSpPr>
        <dsp:cNvPr id="0" name=""/>
        <dsp:cNvSpPr/>
      </dsp:nvSpPr>
      <dsp:spPr>
        <a:xfrm>
          <a:off x="17243" y="1751295"/>
          <a:ext cx="1167312" cy="11673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C813F-62C6-A5D5-9EA1-0CA39316C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1A16F0-1CD1-96E7-5776-79C946CEC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9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E9BC0-8D26-143A-CEE6-8996059D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6FE488-6DFB-DE1B-87B1-054093008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399"/>
            <a:ext cx="10515600" cy="3648957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23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0C6BB-6928-C13E-2034-C77DAEB7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A60AFA-C986-2165-404C-D0120E763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8378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AF877-4D7E-D104-D087-5B951208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42D62F-FA44-CEC6-6FD7-2815DB698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7992"/>
            <a:ext cx="5167489" cy="3615332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3658C4-A31E-634E-5B7F-E9A4553EA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7992"/>
            <a:ext cx="5167489" cy="361533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51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EBCC3CF1-8602-DF3E-DA18-3E9BB210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7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91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6E3F5F-F48B-63A1-869B-D723B589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684C6A-9FFB-FC08-5119-2E6F66614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41C26F-0905-3CB9-3E63-4E4057675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3932237" cy="33162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7482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4AE3A-CBA8-FB61-0706-B5D38560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B17F68-E097-6C69-EFE9-E56047A0C5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DC2EB4-4690-629C-C981-2B4EBD183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1600"/>
            <a:ext cx="3932237" cy="322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0669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9F019-85F0-9CF8-791A-2023701AA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2E578F-161A-AE12-0369-CDD9C2888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98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C7A3E3-0318-B7C0-A5F6-1E3FA6AF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BEC1F2-7D93-C8A5-FA1F-DE6384CFB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39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CA6B59D4-CFDB-C0BD-1B8A-12905CCEA9BE}"/>
              </a:ext>
            </a:extLst>
          </p:cNvPr>
          <p:cNvSpPr txBox="1">
            <a:spLocks/>
          </p:cNvSpPr>
          <p:nvPr/>
        </p:nvSpPr>
        <p:spPr>
          <a:xfrm>
            <a:off x="2924299" y="3615047"/>
            <a:ext cx="7242959" cy="181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EPOS-ES: Strengthening the Spanish Geoscience Community through EPOS</a:t>
            </a:r>
            <a:endParaRPr lang="en-GB" sz="3200" b="1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1E2EDE4-F29F-179F-FA01-1BC645006CCD}"/>
              </a:ext>
            </a:extLst>
          </p:cNvPr>
          <p:cNvSpPr txBox="1">
            <a:spLocks/>
          </p:cNvSpPr>
          <p:nvPr/>
        </p:nvSpPr>
        <p:spPr>
          <a:xfrm>
            <a:off x="2924299" y="4520787"/>
            <a:ext cx="7242959" cy="181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Adelina Geyer </a:t>
            </a:r>
          </a:p>
          <a:p>
            <a:r>
              <a:rPr lang="en-US" sz="2400" b="1" dirty="0"/>
              <a:t>EPOS-ES Coordinator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5169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7EAA5-EB60-FAAD-568C-3C4DF5B6C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ED1D58D7-12F7-A979-DCC4-2BF4F317496A}"/>
              </a:ext>
            </a:extLst>
          </p:cNvPr>
          <p:cNvSpPr/>
          <p:nvPr/>
        </p:nvSpPr>
        <p:spPr>
          <a:xfrm>
            <a:off x="0" y="1636427"/>
            <a:ext cx="7358063" cy="4220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743040" lvl="1" indent="-285840" algn="just">
              <a:lnSpc>
                <a:spcPct val="115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Database of specialists and working groups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E96C5-33AC-F90B-5928-859F8165827C}"/>
              </a:ext>
            </a:extLst>
          </p:cNvPr>
          <p:cNvSpPr txBox="1"/>
          <p:nvPr/>
        </p:nvSpPr>
        <p:spPr>
          <a:xfrm>
            <a:off x="3936314" y="6145599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https://epos-</a:t>
            </a:r>
            <a:r>
              <a:rPr lang="en-GB" dirty="0" err="1"/>
              <a:t>es.org</a:t>
            </a:r>
            <a:r>
              <a:rPr lang="en-GB" dirty="0"/>
              <a:t>/</a:t>
            </a:r>
            <a:endParaRPr lang="en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AB2FAC-9D18-C804-137C-FE9CEB18F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2774"/>
            <a:ext cx="12151551" cy="3735226"/>
          </a:xfrm>
          <a:prstGeom prst="rect">
            <a:avLst/>
          </a:prstGeom>
        </p:spPr>
      </p:pic>
      <p:pic>
        <p:nvPicPr>
          <p:cNvPr id="5" name="Picture 4" descr="A pie chart with numbers and text&#10;&#10;AI-generated content may be incorrect.">
            <a:extLst>
              <a:ext uri="{FF2B5EF4-FFF2-40B4-BE49-F238E27FC236}">
                <a16:creationId xmlns:a16="http://schemas.microsoft.com/office/drawing/2014/main" id="{39B1D45D-DD59-5C35-8737-7AC17ED84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253" y="581088"/>
            <a:ext cx="5213975" cy="304578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664389B2-E2E5-6990-12F0-1757842BEF9D}"/>
              </a:ext>
            </a:extLst>
          </p:cNvPr>
          <p:cNvSpPr/>
          <p:nvPr/>
        </p:nvSpPr>
        <p:spPr>
          <a:xfrm>
            <a:off x="2149275" y="2119438"/>
            <a:ext cx="1529756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96 </a:t>
            </a:r>
            <a:r>
              <a:rPr lang="es-ES" sz="2400" b="1" strike="noStrike" spc="-1" dirty="0" err="1">
                <a:solidFill>
                  <a:schemeClr val="accent6">
                    <a:lumMod val="50000"/>
                  </a:schemeClr>
                </a:solidFill>
                <a:latin typeface="Calibri"/>
              </a:rPr>
              <a:t>groups</a:t>
            </a:r>
            <a:r>
              <a:rPr lang="es-ES" sz="2400" b="1" strike="noStrike" spc="-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!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 descr="A map with green points on it&#10;&#10;AI-generated content may be incorrect.">
            <a:extLst>
              <a:ext uri="{FF2B5EF4-FFF2-40B4-BE49-F238E27FC236}">
                <a16:creationId xmlns:a16="http://schemas.microsoft.com/office/drawing/2014/main" id="{605AF633-9F53-DFEF-7666-429B6216F3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824"/>
          <a:stretch/>
        </p:blipFill>
        <p:spPr>
          <a:xfrm>
            <a:off x="400149" y="2753274"/>
            <a:ext cx="5551127" cy="371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76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A4A32-5EF5-5039-339D-83222B43F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E89E6A-E422-2C4D-ABEC-32A741BCC138}"/>
              </a:ext>
            </a:extLst>
          </p:cNvPr>
          <p:cNvSpPr txBox="1">
            <a:spLocks/>
          </p:cNvSpPr>
          <p:nvPr/>
        </p:nvSpPr>
        <p:spPr>
          <a:xfrm>
            <a:off x="431471" y="469075"/>
            <a:ext cx="10465130" cy="1566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EPOS: A way to strengthen the solid Earth Sciences community</a:t>
            </a:r>
            <a:endParaRPr lang="en-GB" sz="2400" b="1" dirty="0">
              <a:latin typeface="Arial Rounded MT Bold" panose="020F0704030504030204" pitchFamily="34" charset="77"/>
              <a:cs typeface="Baloo Bhaijaan" panose="03080902040302020200" pitchFamily="66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01F97C-732E-D038-2336-82D2BC178BDE}"/>
              </a:ext>
            </a:extLst>
          </p:cNvPr>
          <p:cNvSpPr txBox="1"/>
          <p:nvPr/>
        </p:nvSpPr>
        <p:spPr>
          <a:xfrm>
            <a:off x="1171954" y="1804795"/>
            <a:ext cx="628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Identify the working groups and research teams. </a:t>
            </a:r>
          </a:p>
        </p:txBody>
      </p:sp>
      <p:pic>
        <p:nvPicPr>
          <p:cNvPr id="4" name="Picture 3" descr="A green circle with white text on it&#10;&#10;AI-generated content may be incorrect.">
            <a:extLst>
              <a:ext uri="{FF2B5EF4-FFF2-40B4-BE49-F238E27FC236}">
                <a16:creationId xmlns:a16="http://schemas.microsoft.com/office/drawing/2014/main" id="{39428228-769C-213A-087A-5B66661FE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80" y="1669777"/>
            <a:ext cx="740483" cy="731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295A62-5D6F-A26E-C602-95F75BB14FDE}"/>
              </a:ext>
            </a:extLst>
          </p:cNvPr>
          <p:cNvSpPr txBox="1"/>
          <p:nvPr/>
        </p:nvSpPr>
        <p:spPr>
          <a:xfrm>
            <a:off x="1213645" y="2543119"/>
            <a:ext cx="4191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Create communication channels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F583F-2E97-13E5-0A17-78D00F5E0F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1471" y="2408101"/>
            <a:ext cx="740482" cy="73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41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3239B-BE5C-A1CA-81A0-36FFB82D3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9;p11">
            <a:extLst>
              <a:ext uri="{FF2B5EF4-FFF2-40B4-BE49-F238E27FC236}">
                <a16:creationId xmlns:a16="http://schemas.microsoft.com/office/drawing/2014/main" id="{E20B365F-C80D-8BCA-2641-55CC19454464}"/>
              </a:ext>
            </a:extLst>
          </p:cNvPr>
          <p:cNvSpPr txBox="1">
            <a:spLocks/>
          </p:cNvSpPr>
          <p:nvPr/>
        </p:nvSpPr>
        <p:spPr>
          <a:xfrm>
            <a:off x="4594428" y="1226322"/>
            <a:ext cx="2426203" cy="87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s-ES" sz="2000" b="1" dirty="0"/>
              <a:t>EPOS-ES in social Networks. </a:t>
            </a:r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B80B5D74-F75B-1682-44D2-86DC72009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089" y="2735047"/>
            <a:ext cx="2804313" cy="2018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Google Shape;199;p11">
            <a:extLst>
              <a:ext uri="{FF2B5EF4-FFF2-40B4-BE49-F238E27FC236}">
                <a16:creationId xmlns:a16="http://schemas.microsoft.com/office/drawing/2014/main" id="{B10DE292-527A-32F4-42F8-ECF8E5A90685}"/>
              </a:ext>
            </a:extLst>
          </p:cNvPr>
          <p:cNvSpPr txBox="1">
            <a:spLocks/>
          </p:cNvSpPr>
          <p:nvPr/>
        </p:nvSpPr>
        <p:spPr>
          <a:xfrm>
            <a:off x="957943" y="1226322"/>
            <a:ext cx="2481943" cy="87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s-ES" sz="2000" b="1" dirty="0" err="1"/>
              <a:t>Mailing</a:t>
            </a:r>
            <a:r>
              <a:rPr lang="es-ES" sz="2000" b="1" dirty="0"/>
              <a:t> </a:t>
            </a:r>
            <a:r>
              <a:rPr lang="es-ES" sz="2000" b="1" dirty="0" err="1"/>
              <a:t>lists</a:t>
            </a:r>
            <a:r>
              <a:rPr lang="es-ES" sz="2000" b="1" dirty="0"/>
              <a:t> per TCS and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whole</a:t>
            </a:r>
            <a:r>
              <a:rPr lang="es-ES" sz="2000" b="1" dirty="0"/>
              <a:t> </a:t>
            </a:r>
            <a:r>
              <a:rPr lang="es-ES" sz="2000" b="1" dirty="0" err="1"/>
              <a:t>community</a:t>
            </a:r>
            <a:endParaRPr lang="es-ES" sz="2000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2A9D5AD-26F5-EB3E-F3A9-45A768336C5B}"/>
              </a:ext>
            </a:extLst>
          </p:cNvPr>
          <p:cNvSpPr/>
          <p:nvPr/>
        </p:nvSpPr>
        <p:spPr>
          <a:xfrm>
            <a:off x="845992" y="1055442"/>
            <a:ext cx="2841171" cy="4474502"/>
          </a:xfrm>
          <a:prstGeom prst="roundRect">
            <a:avLst>
              <a:gd name="adj" fmla="val 12237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envelope&#10;&#10;AI-generated content may be incorrect.">
            <a:extLst>
              <a:ext uri="{FF2B5EF4-FFF2-40B4-BE49-F238E27FC236}">
                <a16:creationId xmlns:a16="http://schemas.microsoft.com/office/drawing/2014/main" id="{16B9BE49-E454-90A4-315C-4A08AE96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640" y="3783363"/>
            <a:ext cx="1646165" cy="123148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6DA2D93-DE12-6F81-3FB0-95A1C94B076D}"/>
              </a:ext>
            </a:extLst>
          </p:cNvPr>
          <p:cNvSpPr/>
          <p:nvPr/>
        </p:nvSpPr>
        <p:spPr>
          <a:xfrm>
            <a:off x="4212774" y="1055442"/>
            <a:ext cx="3189512" cy="4474502"/>
          </a:xfrm>
          <a:prstGeom prst="roundRect">
            <a:avLst>
              <a:gd name="adj" fmla="val 8932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1BA0235-27C7-623D-1FD3-796304908D6F}"/>
              </a:ext>
            </a:extLst>
          </p:cNvPr>
          <p:cNvSpPr/>
          <p:nvPr/>
        </p:nvSpPr>
        <p:spPr>
          <a:xfrm>
            <a:off x="7979227" y="1055442"/>
            <a:ext cx="3508059" cy="4474502"/>
          </a:xfrm>
          <a:prstGeom prst="roundRect">
            <a:avLst>
              <a:gd name="adj" fmla="val 8932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99;p11">
            <a:extLst>
              <a:ext uri="{FF2B5EF4-FFF2-40B4-BE49-F238E27FC236}">
                <a16:creationId xmlns:a16="http://schemas.microsoft.com/office/drawing/2014/main" id="{F2BF0106-9E4D-42E7-9BAB-D08B3552E606}"/>
              </a:ext>
            </a:extLst>
          </p:cNvPr>
          <p:cNvSpPr txBox="1">
            <a:spLocks/>
          </p:cNvSpPr>
          <p:nvPr/>
        </p:nvSpPr>
        <p:spPr>
          <a:xfrm>
            <a:off x="8392886" y="1226322"/>
            <a:ext cx="2841171" cy="87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s-ES" sz="2000" b="1" dirty="0"/>
              <a:t>EPOS-ES </a:t>
            </a:r>
            <a:r>
              <a:rPr lang="es-ES" sz="2000" b="1" dirty="0" err="1"/>
              <a:t>Newsletter</a:t>
            </a:r>
            <a:endParaRPr lang="es-ES" sz="2000" b="1" dirty="0"/>
          </a:p>
        </p:txBody>
      </p:sp>
      <p:pic>
        <p:nvPicPr>
          <p:cNvPr id="17" name="Picture 16" descr="A screen shot of a screen&#10;&#10;AI-generated content may be incorrect.">
            <a:extLst>
              <a:ext uri="{FF2B5EF4-FFF2-40B4-BE49-F238E27FC236}">
                <a16:creationId xmlns:a16="http://schemas.microsoft.com/office/drawing/2014/main" id="{922D3745-1C58-D020-CC20-DEBCD4E95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153" y="1915414"/>
            <a:ext cx="2142205" cy="33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51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A5E4B-C557-8DFA-DFCB-E1FC363CA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9A390B-85BF-9A86-10E7-15E8540B259E}"/>
              </a:ext>
            </a:extLst>
          </p:cNvPr>
          <p:cNvSpPr txBox="1">
            <a:spLocks/>
          </p:cNvSpPr>
          <p:nvPr/>
        </p:nvSpPr>
        <p:spPr>
          <a:xfrm>
            <a:off x="431471" y="469075"/>
            <a:ext cx="10465130" cy="1566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EPOS: A way to strengthen the solid Earth Sciences community</a:t>
            </a:r>
            <a:endParaRPr lang="en-GB" sz="2400" b="1" dirty="0">
              <a:latin typeface="Arial Rounded MT Bold" panose="020F0704030504030204" pitchFamily="34" charset="77"/>
              <a:cs typeface="Baloo Bhaijaan" panose="03080902040302020200" pitchFamily="66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BCD925-9B88-53A0-C5EA-1AB19AF018A8}"/>
              </a:ext>
            </a:extLst>
          </p:cNvPr>
          <p:cNvSpPr txBox="1"/>
          <p:nvPr/>
        </p:nvSpPr>
        <p:spPr>
          <a:xfrm>
            <a:off x="1171954" y="1804795"/>
            <a:ext cx="628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Identify the working groups and research teams. </a:t>
            </a:r>
          </a:p>
        </p:txBody>
      </p:sp>
      <p:pic>
        <p:nvPicPr>
          <p:cNvPr id="4" name="Picture 3" descr="A green circle with white text on it&#10;&#10;AI-generated content may be incorrect.">
            <a:extLst>
              <a:ext uri="{FF2B5EF4-FFF2-40B4-BE49-F238E27FC236}">
                <a16:creationId xmlns:a16="http://schemas.microsoft.com/office/drawing/2014/main" id="{6A7A1AD6-F532-97A4-ED2F-290ACAB53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80" y="1669777"/>
            <a:ext cx="740483" cy="731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0CAC9E-6369-0E96-CA2B-BEDF074A9D97}"/>
              </a:ext>
            </a:extLst>
          </p:cNvPr>
          <p:cNvSpPr txBox="1"/>
          <p:nvPr/>
        </p:nvSpPr>
        <p:spPr>
          <a:xfrm>
            <a:off x="1213645" y="2543119"/>
            <a:ext cx="4191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Create communication channels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D9FB4A-AFFA-5E05-1514-339C0CC46C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1471" y="2408101"/>
            <a:ext cx="740482" cy="731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3ACC05-17BA-09B1-D046-AB6448BCA621}"/>
              </a:ext>
            </a:extLst>
          </p:cNvPr>
          <p:cNvSpPr txBox="1"/>
          <p:nvPr/>
        </p:nvSpPr>
        <p:spPr>
          <a:xfrm>
            <a:off x="1224531" y="3261577"/>
            <a:ext cx="6291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Open Science education and EPOS Portal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1CFB3-8528-4D1B-14EF-D9C6AF46CC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2357" y="3126559"/>
            <a:ext cx="740482" cy="7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99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A8CB0-274E-3FD9-E247-08968BEC3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;p7">
            <a:extLst>
              <a:ext uri="{FF2B5EF4-FFF2-40B4-BE49-F238E27FC236}">
                <a16:creationId xmlns:a16="http://schemas.microsoft.com/office/drawing/2014/main" id="{922BE4F3-A2C9-2AF1-8AA1-B6BCDB844464}"/>
              </a:ext>
            </a:extLst>
          </p:cNvPr>
          <p:cNvSpPr/>
          <p:nvPr/>
        </p:nvSpPr>
        <p:spPr>
          <a:xfrm>
            <a:off x="747822" y="4214930"/>
            <a:ext cx="5948516" cy="1200329"/>
          </a:xfrm>
          <a:prstGeom prst="roundRect">
            <a:avLst>
              <a:gd name="adj" fmla="val 16667"/>
            </a:avLst>
          </a:prstGeom>
          <a:solidFill>
            <a:srgbClr val="FFF4E7"/>
          </a:solidFill>
          <a:ln w="12700" cap="flat" cmpd="sng">
            <a:solidFill>
              <a:srgbClr val="F6C1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62;p7">
            <a:extLst>
              <a:ext uri="{FF2B5EF4-FFF2-40B4-BE49-F238E27FC236}">
                <a16:creationId xmlns:a16="http://schemas.microsoft.com/office/drawing/2014/main" id="{083BFA69-C8A7-63FD-C49B-747FA40EAB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990" y="7173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536"/>
              </a:buClr>
              <a:buSzPts val="3200"/>
              <a:buFont typeface="Open Sans"/>
              <a:buNone/>
            </a:pPr>
            <a:r>
              <a:rPr lang="es-ES" sz="2800" dirty="0" err="1"/>
              <a:t>Education</a:t>
            </a:r>
            <a:r>
              <a:rPr lang="es-ES" sz="2800" dirty="0"/>
              <a:t> and Training: Principal </a:t>
            </a:r>
            <a:r>
              <a:rPr lang="es-ES" sz="2800" dirty="0" err="1"/>
              <a:t>Challenges</a:t>
            </a:r>
            <a:endParaRPr sz="2800" dirty="0"/>
          </a:p>
        </p:txBody>
      </p:sp>
      <p:pic>
        <p:nvPicPr>
          <p:cNvPr id="4" name="Google Shape;163;p7" descr="Ciencia abierta - Wikipedia, la enciclopedia libre">
            <a:extLst>
              <a:ext uri="{FF2B5EF4-FFF2-40B4-BE49-F238E27FC236}">
                <a16:creationId xmlns:a16="http://schemas.microsoft.com/office/drawing/2014/main" id="{EA2C9DBF-9A65-8266-B415-5426E5054D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5829" y="1690688"/>
            <a:ext cx="3628349" cy="42745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4;p7">
            <a:extLst>
              <a:ext uri="{FF2B5EF4-FFF2-40B4-BE49-F238E27FC236}">
                <a16:creationId xmlns:a16="http://schemas.microsoft.com/office/drawing/2014/main" id="{6D4D565E-80D1-79B3-2A04-B4047039290A}"/>
              </a:ext>
            </a:extLst>
          </p:cNvPr>
          <p:cNvSpPr/>
          <p:nvPr/>
        </p:nvSpPr>
        <p:spPr>
          <a:xfrm>
            <a:off x="9483890" y="1475971"/>
            <a:ext cx="2322360" cy="42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ts val="1100"/>
              <a:buFont typeface="Arial"/>
              <a:buNone/>
            </a:pPr>
            <a:r>
              <a:rPr lang="es-ES" sz="1100">
                <a:solidFill>
                  <a:srgbClr val="767171"/>
                </a:solidFill>
              </a:rPr>
              <a:t>Pillars</a:t>
            </a:r>
            <a:r>
              <a:rPr lang="es-ES" sz="1100">
                <a:solidFill>
                  <a:srgbClr val="767171"/>
                </a:solidFill>
                <a:latin typeface="Arial"/>
                <a:ea typeface="Arial"/>
                <a:cs typeface="Arial"/>
                <a:sym typeface="Arial"/>
              </a:rPr>
              <a:t> of Open Science</a:t>
            </a:r>
            <a:r>
              <a:rPr lang="es-ES" sz="1100" b="0" strike="noStrike">
                <a:solidFill>
                  <a:srgbClr val="767171"/>
                </a:solidFill>
                <a:latin typeface="Arial"/>
                <a:ea typeface="Arial"/>
                <a:cs typeface="Arial"/>
                <a:sym typeface="Arial"/>
              </a:rPr>
              <a:t>, UNESCO (2021) - CC BY-SA 4.0</a:t>
            </a:r>
            <a:endParaRPr sz="11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65;p7">
            <a:extLst>
              <a:ext uri="{FF2B5EF4-FFF2-40B4-BE49-F238E27FC236}">
                <a16:creationId xmlns:a16="http://schemas.microsoft.com/office/drawing/2014/main" id="{D8DDE40A-B97C-C9ED-E44B-EE790951EEAD}"/>
              </a:ext>
            </a:extLst>
          </p:cNvPr>
          <p:cNvSpPr txBox="1">
            <a:spLocks/>
          </p:cNvSpPr>
          <p:nvPr/>
        </p:nvSpPr>
        <p:spPr>
          <a:xfrm>
            <a:off x="385750" y="1804321"/>
            <a:ext cx="6761319" cy="26972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ES" sz="2000" b="1" dirty="0" err="1"/>
              <a:t>Lack</a:t>
            </a:r>
            <a:r>
              <a:rPr lang="es-ES" sz="2000" b="1" dirty="0"/>
              <a:t> </a:t>
            </a:r>
            <a:r>
              <a:rPr lang="es-ES" sz="2000" b="1" dirty="0" err="1"/>
              <a:t>of</a:t>
            </a:r>
            <a:r>
              <a:rPr lang="es-ES" sz="2000" b="1" dirty="0"/>
              <a:t> FAIR data </a:t>
            </a:r>
            <a:r>
              <a:rPr lang="es-ES" sz="2000" b="1" dirty="0" err="1"/>
              <a:t>management</a:t>
            </a:r>
            <a:r>
              <a:rPr lang="es-ES" sz="2000" b="1" dirty="0"/>
              <a:t> culture </a:t>
            </a:r>
            <a:r>
              <a:rPr lang="es-ES" sz="2000" dirty="0"/>
              <a:t>in </a:t>
            </a:r>
            <a:r>
              <a:rPr lang="es-ES" sz="2000" dirty="0" err="1"/>
              <a:t>part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Spanish</a:t>
            </a:r>
            <a:r>
              <a:rPr lang="es-ES" sz="2000" dirty="0"/>
              <a:t> </a:t>
            </a:r>
            <a:r>
              <a:rPr lang="es-ES" sz="2000" dirty="0" err="1"/>
              <a:t>geoscientific</a:t>
            </a:r>
            <a:r>
              <a:rPr lang="es-ES" sz="2000" dirty="0"/>
              <a:t> </a:t>
            </a:r>
            <a:r>
              <a:rPr lang="es-ES" sz="2000" dirty="0" err="1"/>
              <a:t>community</a:t>
            </a:r>
            <a:endParaRPr lang="es-ES" sz="2000" dirty="0"/>
          </a:p>
          <a:p>
            <a:pPr>
              <a:buClr>
                <a:schemeClr val="dk1"/>
              </a:buClr>
              <a:buSzPts val="2400"/>
            </a:pPr>
            <a:r>
              <a:rPr lang="es-ES" sz="2000" dirty="0" err="1"/>
              <a:t>Lack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variety</a:t>
            </a:r>
            <a:r>
              <a:rPr lang="es-ES" sz="2000" dirty="0"/>
              <a:t> and </a:t>
            </a:r>
            <a:r>
              <a:rPr lang="es-ES" sz="2000" dirty="0" err="1"/>
              <a:t>visibility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b="1" dirty="0"/>
              <a:t>training </a:t>
            </a:r>
            <a:r>
              <a:rPr lang="es-ES" sz="2000" b="1" dirty="0" err="1"/>
              <a:t>resources</a:t>
            </a:r>
            <a:r>
              <a:rPr lang="es-ES" sz="2000" b="1" dirty="0"/>
              <a:t> </a:t>
            </a:r>
            <a:r>
              <a:rPr lang="es-ES" sz="2000" dirty="0"/>
              <a:t>and </a:t>
            </a:r>
            <a:r>
              <a:rPr lang="es-ES" sz="2000" dirty="0" err="1"/>
              <a:t>poor</a:t>
            </a:r>
            <a:r>
              <a:rPr lang="es-ES" sz="2000" dirty="0"/>
              <a:t> </a:t>
            </a:r>
            <a:r>
              <a:rPr lang="es-ES" sz="2000" dirty="0" err="1"/>
              <a:t>connection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</a:t>
            </a:r>
            <a:r>
              <a:rPr lang="es-ES" sz="2000" dirty="0" err="1"/>
              <a:t>institution</a:t>
            </a:r>
            <a:r>
              <a:rPr lang="es-ES" sz="2000" dirty="0"/>
              <a:t>.</a:t>
            </a:r>
          </a:p>
          <a:p>
            <a:pPr>
              <a:buClr>
                <a:schemeClr val="dk1"/>
              </a:buClr>
              <a:buSzPts val="2400"/>
            </a:pPr>
            <a:r>
              <a:rPr lang="es-ES" sz="2000" dirty="0" err="1"/>
              <a:t>Need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b="1" dirty="0" err="1"/>
              <a:t>coordination</a:t>
            </a:r>
            <a:r>
              <a:rPr lang="es-ES" sz="2000" dirty="0"/>
              <a:t> </a:t>
            </a:r>
            <a:r>
              <a:rPr lang="es-ES" sz="2000" dirty="0" err="1"/>
              <a:t>between</a:t>
            </a:r>
            <a:r>
              <a:rPr lang="es-ES" sz="2000" dirty="0"/>
              <a:t> </a:t>
            </a:r>
            <a:r>
              <a:rPr lang="es-ES" sz="2000" dirty="0" err="1"/>
              <a:t>different</a:t>
            </a:r>
            <a:r>
              <a:rPr lang="es-ES" sz="2000" dirty="0"/>
              <a:t> TCS, </a:t>
            </a:r>
            <a:r>
              <a:rPr lang="es-ES" sz="2000" dirty="0" err="1"/>
              <a:t>institutions</a:t>
            </a:r>
            <a:r>
              <a:rPr lang="es-ES" sz="2000" dirty="0"/>
              <a:t> and </a:t>
            </a:r>
            <a:r>
              <a:rPr lang="es-ES" sz="2000" dirty="0" err="1"/>
              <a:t>research</a:t>
            </a:r>
            <a:r>
              <a:rPr lang="es-ES" sz="2000" dirty="0"/>
              <a:t> </a:t>
            </a:r>
            <a:r>
              <a:rPr lang="es-ES" sz="2000" dirty="0" err="1"/>
              <a:t>groups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organize</a:t>
            </a:r>
            <a:r>
              <a:rPr lang="es-ES" sz="2000" dirty="0"/>
              <a:t> </a:t>
            </a:r>
            <a:r>
              <a:rPr lang="es-ES" sz="2000" dirty="0" err="1"/>
              <a:t>joint</a:t>
            </a:r>
            <a:r>
              <a:rPr lang="es-ES" sz="2000" dirty="0"/>
              <a:t> trainings.</a:t>
            </a:r>
          </a:p>
        </p:txBody>
      </p:sp>
      <p:sp>
        <p:nvSpPr>
          <p:cNvPr id="7" name="Google Shape;166;p7">
            <a:extLst>
              <a:ext uri="{FF2B5EF4-FFF2-40B4-BE49-F238E27FC236}">
                <a16:creationId xmlns:a16="http://schemas.microsoft.com/office/drawing/2014/main" id="{32DF4414-5EB7-17E9-1E1D-264446D245D3}"/>
              </a:ext>
            </a:extLst>
          </p:cNvPr>
          <p:cNvSpPr txBox="1"/>
          <p:nvPr/>
        </p:nvSpPr>
        <p:spPr>
          <a:xfrm>
            <a:off x="828121" y="4214930"/>
            <a:ext cx="660727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➜ </a:t>
            </a:r>
            <a:r>
              <a:rPr lang="es-E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Starting</a:t>
            </a:r>
            <a:r>
              <a:rPr lang="es-E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Point: Training and </a:t>
            </a:r>
            <a:r>
              <a:rPr lang="es-E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outreach</a:t>
            </a:r>
            <a:r>
              <a:rPr lang="es-E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es-E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encourage</a:t>
            </a:r>
            <a:r>
              <a:rPr lang="es-E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participation</a:t>
            </a:r>
            <a:r>
              <a:rPr lang="es-E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s-E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adoption</a:t>
            </a:r>
            <a:r>
              <a:rPr lang="es-E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es-E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FAIR </a:t>
            </a:r>
            <a:r>
              <a:rPr lang="es-E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practices</a:t>
            </a:r>
            <a:r>
              <a:rPr lang="es-E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65BD-AB56-4277-6266-EE6AA9ACC87A}"/>
              </a:ext>
            </a:extLst>
          </p:cNvPr>
          <p:cNvSpPr txBox="1"/>
          <p:nvPr/>
        </p:nvSpPr>
        <p:spPr>
          <a:xfrm>
            <a:off x="2732893" y="458552"/>
            <a:ext cx="7404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E5A01A"/>
                </a:solidFill>
              </a:rPr>
              <a:t>EPOS… MORE THAN A DATA PORTAL!!</a:t>
            </a:r>
          </a:p>
        </p:txBody>
      </p:sp>
    </p:spTree>
    <p:extLst>
      <p:ext uri="{BB962C8B-B14F-4D97-AF65-F5344CB8AC3E}">
        <p14:creationId xmlns:p14="http://schemas.microsoft.com/office/powerpoint/2010/main" val="3455184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B1EED-4E9F-F540-231A-8B46B378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A9CF7A50-1B14-D8F7-8854-4ECC4CB73DA6}"/>
              </a:ext>
            </a:extLst>
          </p:cNvPr>
          <p:cNvSpPr/>
          <p:nvPr/>
        </p:nvSpPr>
        <p:spPr>
          <a:xfrm>
            <a:off x="228123" y="872128"/>
            <a:ext cx="5566156" cy="4220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001"/>
              </a:spcAft>
            </a:pPr>
            <a:r>
              <a:rPr lang="en-US" sz="2000" b="1" spc="-1" dirty="0">
                <a:solidFill>
                  <a:srgbClr val="000000"/>
                </a:solidFill>
                <a:latin typeface="Calibri"/>
              </a:rPr>
              <a:t>OPEN SCIENCE , </a:t>
            </a:r>
            <a:r>
              <a:rPr lang="en-US" sz="2000" b="1" spc="-1" dirty="0" err="1">
                <a:solidFill>
                  <a:srgbClr val="000000"/>
                </a:solidFill>
                <a:latin typeface="Calibri"/>
              </a:rPr>
              <a:t>FAIRness</a:t>
            </a:r>
            <a:r>
              <a:rPr lang="en-US" sz="2000" b="1" spc="-1" dirty="0">
                <a:solidFill>
                  <a:srgbClr val="000000"/>
                </a:solidFill>
                <a:latin typeface="Calibri"/>
              </a:rPr>
              <a:t> and EPOS training</a:t>
            </a:r>
            <a:endParaRPr lang="en-US" sz="20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15959149-24B5-07DF-DFDF-404817F0EA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8934"/>
          <a:stretch>
            <a:fillRect/>
          </a:stretch>
        </p:blipFill>
        <p:spPr>
          <a:xfrm>
            <a:off x="156482" y="2475275"/>
            <a:ext cx="2941516" cy="1188064"/>
          </a:xfrm>
          <a:prstGeom prst="rect">
            <a:avLst/>
          </a:prstGeom>
        </p:spPr>
      </p:pic>
      <p:pic>
        <p:nvPicPr>
          <p:cNvPr id="5" name="Picture 4" descr="A close-up of a card&#10;&#10;AI-generated content may be incorrect.">
            <a:extLst>
              <a:ext uri="{FF2B5EF4-FFF2-40B4-BE49-F238E27FC236}">
                <a16:creationId xmlns:a16="http://schemas.microsoft.com/office/drawing/2014/main" id="{784B4562-CBA0-0261-38B1-A19F3A6DC0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3" t="7565" r="7945" b="7846"/>
          <a:stretch/>
        </p:blipFill>
        <p:spPr>
          <a:xfrm>
            <a:off x="8400356" y="930627"/>
            <a:ext cx="1757082" cy="1254400"/>
          </a:xfrm>
          <a:prstGeom prst="rect">
            <a:avLst/>
          </a:prstGeom>
        </p:spPr>
      </p:pic>
      <p:pic>
        <p:nvPicPr>
          <p:cNvPr id="6" name="Picture 5" descr="A diagram of a fair&#10;&#10;AI-generated content may be incorrect.">
            <a:extLst>
              <a:ext uri="{FF2B5EF4-FFF2-40B4-BE49-F238E27FC236}">
                <a16:creationId xmlns:a16="http://schemas.microsoft.com/office/drawing/2014/main" id="{F48DA6C8-B50C-871D-2B5D-66C095375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8437" y="930626"/>
            <a:ext cx="1757081" cy="12557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7137F9-854A-BACA-A019-20BE1499FD62}"/>
              </a:ext>
            </a:extLst>
          </p:cNvPr>
          <p:cNvSpPr txBox="1"/>
          <p:nvPr/>
        </p:nvSpPr>
        <p:spPr>
          <a:xfrm>
            <a:off x="261968" y="1294188"/>
            <a:ext cx="411670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Summer Schools: </a:t>
            </a:r>
          </a:p>
          <a:p>
            <a:r>
              <a:rPr lang="en-US" sz="1600" dirty="0"/>
              <a:t>University of Salamanca (July, 2024)</a:t>
            </a:r>
          </a:p>
          <a:p>
            <a:r>
              <a:rPr lang="en-US" sz="1600" dirty="0"/>
              <a:t>University of Barcelona (July, 2025)</a:t>
            </a:r>
          </a:p>
          <a:p>
            <a:r>
              <a:rPr lang="en-US" sz="1600" dirty="0"/>
              <a:t>University Complutense of Madrid (July, 2025)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93AB6-91CF-0DF3-3F27-5CED9B98A091}"/>
              </a:ext>
            </a:extLst>
          </p:cNvPr>
          <p:cNvSpPr txBox="1"/>
          <p:nvPr/>
        </p:nvSpPr>
        <p:spPr>
          <a:xfrm>
            <a:off x="6421856" y="482686"/>
            <a:ext cx="2503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Educational material: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EA9EC2-B5B4-281D-6A84-D1909FD51068}"/>
              </a:ext>
            </a:extLst>
          </p:cNvPr>
          <p:cNvSpPr txBox="1"/>
          <p:nvPr/>
        </p:nvSpPr>
        <p:spPr>
          <a:xfrm>
            <a:off x="6421856" y="1454604"/>
            <a:ext cx="115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FAIR flyers</a:t>
            </a:r>
          </a:p>
        </p:txBody>
      </p:sp>
      <p:pic>
        <p:nvPicPr>
          <p:cNvPr id="10" name="Google Shape;231;p14">
            <a:extLst>
              <a:ext uri="{FF2B5EF4-FFF2-40B4-BE49-F238E27FC236}">
                <a16:creationId xmlns:a16="http://schemas.microsoft.com/office/drawing/2014/main" id="{F010DAA8-75CF-5D3F-F858-2271574E5E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25288"/>
          <a:stretch>
            <a:fillRect/>
          </a:stretch>
        </p:blipFill>
        <p:spPr>
          <a:xfrm>
            <a:off x="9006238" y="2315500"/>
            <a:ext cx="2715879" cy="187910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32;p14">
            <a:extLst>
              <a:ext uri="{FF2B5EF4-FFF2-40B4-BE49-F238E27FC236}">
                <a16:creationId xmlns:a16="http://schemas.microsoft.com/office/drawing/2014/main" id="{C27C4B1E-5EF5-32BA-7ACD-3BE1A9BB22BB}"/>
              </a:ext>
            </a:extLst>
          </p:cNvPr>
          <p:cNvSpPr txBox="1">
            <a:spLocks/>
          </p:cNvSpPr>
          <p:nvPr/>
        </p:nvSpPr>
        <p:spPr>
          <a:xfrm>
            <a:off x="6421856" y="3001860"/>
            <a:ext cx="2096456" cy="9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s-ES" sz="1400" dirty="0"/>
              <a:t>EPOS-ES blog </a:t>
            </a:r>
            <a:r>
              <a:rPr lang="es-ES" sz="1400" dirty="0" err="1"/>
              <a:t>with</a:t>
            </a:r>
            <a:r>
              <a:rPr lang="es-ES" sz="1400" dirty="0"/>
              <a:t> Open </a:t>
            </a:r>
            <a:r>
              <a:rPr lang="es-ES" sz="1400" dirty="0" err="1"/>
              <a:t>Science</a:t>
            </a:r>
            <a:r>
              <a:rPr lang="es-ES" sz="1400" dirty="0"/>
              <a:t> </a:t>
            </a:r>
            <a:r>
              <a:rPr lang="es-ES" sz="1400" dirty="0" err="1"/>
              <a:t>content</a:t>
            </a:r>
            <a:r>
              <a:rPr lang="es-ES" sz="1400" dirty="0"/>
              <a:t>.</a:t>
            </a:r>
          </a:p>
        </p:txBody>
      </p:sp>
      <p:sp>
        <p:nvSpPr>
          <p:cNvPr id="12" name="Google Shape;199;p11">
            <a:extLst>
              <a:ext uri="{FF2B5EF4-FFF2-40B4-BE49-F238E27FC236}">
                <a16:creationId xmlns:a16="http://schemas.microsoft.com/office/drawing/2014/main" id="{B43B86F6-B8FE-34BD-9296-B0883735274C}"/>
              </a:ext>
            </a:extLst>
          </p:cNvPr>
          <p:cNvSpPr txBox="1">
            <a:spLocks/>
          </p:cNvSpPr>
          <p:nvPr/>
        </p:nvSpPr>
        <p:spPr>
          <a:xfrm>
            <a:off x="6421856" y="5279120"/>
            <a:ext cx="2584382" cy="802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s-ES" sz="1400" dirty="0"/>
              <a:t>EPOS-ES in social Networks. Ej. Instagram (@</a:t>
            </a:r>
            <a:r>
              <a:rPr lang="es-ES" sz="1400" dirty="0" err="1"/>
              <a:t>epos.es</a:t>
            </a:r>
            <a:r>
              <a:rPr lang="es-ES" sz="1400" dirty="0"/>
              <a:t>),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s-ES" sz="1400" dirty="0"/>
              <a:t>YouTube</a:t>
            </a:r>
          </a:p>
        </p:txBody>
      </p:sp>
      <p:pic>
        <p:nvPicPr>
          <p:cNvPr id="13" name="Imagen 4">
            <a:extLst>
              <a:ext uri="{FF2B5EF4-FFF2-40B4-BE49-F238E27FC236}">
                <a16:creationId xmlns:a16="http://schemas.microsoft.com/office/drawing/2014/main" id="{DCF1D950-F90E-5C32-8EFB-06A718834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401" y="4465554"/>
            <a:ext cx="2468866" cy="1777087"/>
          </a:xfrm>
          <a:prstGeom prst="rect">
            <a:avLst/>
          </a:prstGeom>
        </p:spPr>
      </p:pic>
      <p:pic>
        <p:nvPicPr>
          <p:cNvPr id="14" name="Picture 1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B732B007-A920-044A-2DA3-2E31E6267C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053"/>
          <a:stretch>
            <a:fillRect/>
          </a:stretch>
        </p:blipFill>
        <p:spPr>
          <a:xfrm>
            <a:off x="3011201" y="2499920"/>
            <a:ext cx="2941516" cy="11387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878A72-4708-3D71-DED8-B4A41C5BB9FB}"/>
              </a:ext>
            </a:extLst>
          </p:cNvPr>
          <p:cNvSpPr txBox="1"/>
          <p:nvPr/>
        </p:nvSpPr>
        <p:spPr>
          <a:xfrm>
            <a:off x="261968" y="3819223"/>
            <a:ext cx="58593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Seminars: </a:t>
            </a:r>
          </a:p>
          <a:p>
            <a:r>
              <a:rPr lang="en-US" sz="1600" dirty="0"/>
              <a:t>Open Science and FAIR Data in Geosciences (14/11 and 28/11/2025)</a:t>
            </a:r>
          </a:p>
          <a:p>
            <a:r>
              <a:rPr lang="en-US" sz="1600" dirty="0"/>
              <a:t>New edition May-June 2026!!</a:t>
            </a:r>
          </a:p>
        </p:txBody>
      </p:sp>
      <p:pic>
        <p:nvPicPr>
          <p:cNvPr id="16" name="Picture 15" descr="A close up of a person's hand&#10;&#10;AI-generated content may be incorrect.">
            <a:extLst>
              <a:ext uri="{FF2B5EF4-FFF2-40B4-BE49-F238E27FC236}">
                <a16:creationId xmlns:a16="http://schemas.microsoft.com/office/drawing/2014/main" id="{7A1D4219-C758-3E5F-8770-A9B3FEA1F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599" y="4465435"/>
            <a:ext cx="3251199" cy="12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79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CC173-986E-BEDD-75EC-980F22E1B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ard&#10;&#10;AI-generated content may be incorrect.">
            <a:extLst>
              <a:ext uri="{FF2B5EF4-FFF2-40B4-BE49-F238E27FC236}">
                <a16:creationId xmlns:a16="http://schemas.microsoft.com/office/drawing/2014/main" id="{F318AD82-1CCB-63AF-5370-86E734CD76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3" t="7565" r="7945" b="7846"/>
          <a:stretch/>
        </p:blipFill>
        <p:spPr>
          <a:xfrm>
            <a:off x="290796" y="1781000"/>
            <a:ext cx="3738692" cy="2669093"/>
          </a:xfrm>
          <a:prstGeom prst="rect">
            <a:avLst/>
          </a:prstGeom>
        </p:spPr>
      </p:pic>
      <p:pic>
        <p:nvPicPr>
          <p:cNvPr id="4" name="Picture 3" descr="A close-up of a brochure&#10;&#10;AI-generated content may be incorrect.">
            <a:extLst>
              <a:ext uri="{FF2B5EF4-FFF2-40B4-BE49-F238E27FC236}">
                <a16:creationId xmlns:a16="http://schemas.microsoft.com/office/drawing/2014/main" id="{8346BBC5-760B-5A58-8483-5ED22194E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08" t="9118" r="23139" b="7316"/>
          <a:stretch/>
        </p:blipFill>
        <p:spPr>
          <a:xfrm>
            <a:off x="4749602" y="906095"/>
            <a:ext cx="3159600" cy="2219006"/>
          </a:xfrm>
          <a:prstGeom prst="rect">
            <a:avLst/>
          </a:prstGeom>
        </p:spPr>
      </p:pic>
      <p:pic>
        <p:nvPicPr>
          <p:cNvPr id="5" name="Picture 4" descr="A qr code with a blue border&#10;&#10;AI-generated content may be incorrect.">
            <a:extLst>
              <a:ext uri="{FF2B5EF4-FFF2-40B4-BE49-F238E27FC236}">
                <a16:creationId xmlns:a16="http://schemas.microsoft.com/office/drawing/2014/main" id="{16D16CA3-935D-2976-E46E-84D55967DA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62" r="6181" b="4885"/>
          <a:stretch/>
        </p:blipFill>
        <p:spPr>
          <a:xfrm>
            <a:off x="8648161" y="998778"/>
            <a:ext cx="2817977" cy="28394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038B4B-D179-14C4-34BF-CB99FCB7AA01}"/>
              </a:ext>
            </a:extLst>
          </p:cNvPr>
          <p:cNvSpPr txBox="1"/>
          <p:nvPr/>
        </p:nvSpPr>
        <p:spPr>
          <a:xfrm>
            <a:off x="1043037" y="4678270"/>
            <a:ext cx="2593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NOW IN ENGLISH!!</a:t>
            </a:r>
          </a:p>
        </p:txBody>
      </p:sp>
      <p:pic>
        <p:nvPicPr>
          <p:cNvPr id="8" name="Picture 7" descr="A hand holding a cell phone&#10;&#10;AI-generated content may be incorrect.">
            <a:extLst>
              <a:ext uri="{FF2B5EF4-FFF2-40B4-BE49-F238E27FC236}">
                <a16:creationId xmlns:a16="http://schemas.microsoft.com/office/drawing/2014/main" id="{A9C69EE4-9D19-46BF-320D-10E11459E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1090" y="4054877"/>
            <a:ext cx="1155746" cy="1862994"/>
          </a:xfrm>
          <a:prstGeom prst="rect">
            <a:avLst/>
          </a:prstGeom>
        </p:spPr>
      </p:pic>
      <p:pic>
        <p:nvPicPr>
          <p:cNvPr id="9" name="Picture 8" descr="A diagram of a fair&#10;&#10;AI-generated content may be incorrect.">
            <a:extLst>
              <a:ext uri="{FF2B5EF4-FFF2-40B4-BE49-F238E27FC236}">
                <a16:creationId xmlns:a16="http://schemas.microsoft.com/office/drawing/2014/main" id="{A3F236BD-9F3E-5A9C-F635-49A0D881D7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313" y="3319343"/>
            <a:ext cx="3164311" cy="22614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029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F4C84-177D-2F5A-22C4-12C4B0CFB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;p15">
            <a:extLst>
              <a:ext uri="{FF2B5EF4-FFF2-40B4-BE49-F238E27FC236}">
                <a16:creationId xmlns:a16="http://schemas.microsoft.com/office/drawing/2014/main" id="{37364802-DDB4-7C33-3287-EC4CC4C32D6A}"/>
              </a:ext>
            </a:extLst>
          </p:cNvPr>
          <p:cNvSpPr txBox="1"/>
          <p:nvPr/>
        </p:nvSpPr>
        <p:spPr>
          <a:xfrm>
            <a:off x="301646" y="882805"/>
            <a:ext cx="89178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F6C143"/>
                </a:solidFill>
                <a:latin typeface="Open Sans"/>
                <a:ea typeface="Open Sans"/>
                <a:cs typeface="Open Sans"/>
                <a:sym typeface="Open Sans"/>
              </a:rPr>
              <a:t>Videos</a:t>
            </a:r>
            <a:endParaRPr sz="2800" b="1" dirty="0">
              <a:solidFill>
                <a:srgbClr val="F6C1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Google Shape;239;p15" title="⛏️Los 7 pasos para que tus muestras de rocas cumplan con los principios FAIR.">
            <a:extLst>
              <a:ext uri="{FF2B5EF4-FFF2-40B4-BE49-F238E27FC236}">
                <a16:creationId xmlns:a16="http://schemas.microsoft.com/office/drawing/2014/main" id="{DF1A747E-116D-2729-A3A2-6C2AC085321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44547" y="1916125"/>
            <a:ext cx="6821801" cy="3854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40;p15">
            <a:extLst>
              <a:ext uri="{FF2B5EF4-FFF2-40B4-BE49-F238E27FC236}">
                <a16:creationId xmlns:a16="http://schemas.microsoft.com/office/drawing/2014/main" id="{1752148E-0044-F1D5-0207-FA8AC1BC95A1}"/>
              </a:ext>
            </a:extLst>
          </p:cNvPr>
          <p:cNvSpPr txBox="1">
            <a:spLocks/>
          </p:cNvSpPr>
          <p:nvPr/>
        </p:nvSpPr>
        <p:spPr>
          <a:xfrm>
            <a:off x="1805651" y="1332382"/>
            <a:ext cx="7977523" cy="11674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ES" sz="2000" b="1"/>
              <a:t>Youtube video explaining how to do rock sampling FAIR</a:t>
            </a:r>
            <a:endParaRPr lang="es-ES" sz="2000" dirty="0"/>
          </a:p>
        </p:txBody>
      </p:sp>
      <p:pic>
        <p:nvPicPr>
          <p:cNvPr id="12" name="Picture 1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986C9E4-7A95-5B6A-8A0E-94DC31C17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846" y="1224224"/>
            <a:ext cx="2514600" cy="2438400"/>
          </a:xfrm>
          <a:prstGeom prst="rect">
            <a:avLst/>
          </a:prstGeom>
        </p:spPr>
      </p:pic>
      <p:pic>
        <p:nvPicPr>
          <p:cNvPr id="13" name="Google Shape;163;p7" descr="Ciencia abierta - Wikipedia, la enciclopedia libre">
            <a:extLst>
              <a:ext uri="{FF2B5EF4-FFF2-40B4-BE49-F238E27FC236}">
                <a16:creationId xmlns:a16="http://schemas.microsoft.com/office/drawing/2014/main" id="{48DC8898-36A9-294F-99A6-9F54FD95ED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860" y="5474825"/>
            <a:ext cx="1057897" cy="124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hand holding a cell phone&#10;&#10;AI-generated content may be incorrect.">
            <a:extLst>
              <a:ext uri="{FF2B5EF4-FFF2-40B4-BE49-F238E27FC236}">
                <a16:creationId xmlns:a16="http://schemas.microsoft.com/office/drawing/2014/main" id="{D2CB9A28-47DC-DCD9-5AFA-CFE41C514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811" y="3662624"/>
            <a:ext cx="1155746" cy="18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5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5124F-2FD3-ED4F-C2EB-152C7807F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77CC5B-6418-2109-F31E-9017478E53EF}"/>
              </a:ext>
            </a:extLst>
          </p:cNvPr>
          <p:cNvSpPr txBox="1">
            <a:spLocks/>
          </p:cNvSpPr>
          <p:nvPr/>
        </p:nvSpPr>
        <p:spPr>
          <a:xfrm>
            <a:off x="431471" y="469075"/>
            <a:ext cx="10465130" cy="1566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EPOS: A way to strengthen the solid Earth Sciences community</a:t>
            </a:r>
            <a:endParaRPr lang="en-GB" sz="2400" b="1" dirty="0">
              <a:latin typeface="Arial Rounded MT Bold" panose="020F0704030504030204" pitchFamily="34" charset="77"/>
              <a:cs typeface="Baloo Bhaijaan" panose="03080902040302020200" pitchFamily="66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BC22CB-B316-7B06-41AA-79612AB7677C}"/>
              </a:ext>
            </a:extLst>
          </p:cNvPr>
          <p:cNvSpPr txBox="1"/>
          <p:nvPr/>
        </p:nvSpPr>
        <p:spPr>
          <a:xfrm>
            <a:off x="1171954" y="1804795"/>
            <a:ext cx="628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Identify the working groups and research teams. </a:t>
            </a:r>
          </a:p>
        </p:txBody>
      </p:sp>
      <p:pic>
        <p:nvPicPr>
          <p:cNvPr id="4" name="Picture 3" descr="A green circle with white text on it&#10;&#10;AI-generated content may be incorrect.">
            <a:extLst>
              <a:ext uri="{FF2B5EF4-FFF2-40B4-BE49-F238E27FC236}">
                <a16:creationId xmlns:a16="http://schemas.microsoft.com/office/drawing/2014/main" id="{7F192FF5-A367-D841-ECF6-BF56AED16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80" y="1669777"/>
            <a:ext cx="740483" cy="731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47F2FB-81D3-68F0-A8C6-FAD8C466F1F7}"/>
              </a:ext>
            </a:extLst>
          </p:cNvPr>
          <p:cNvSpPr txBox="1"/>
          <p:nvPr/>
        </p:nvSpPr>
        <p:spPr>
          <a:xfrm>
            <a:off x="1213645" y="2543119"/>
            <a:ext cx="4191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Create communication channels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137D8F-7986-D7DC-22EF-C043ADD867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1471" y="2408101"/>
            <a:ext cx="740482" cy="731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37D66E-86C7-9DAC-606C-0BAD1FA66C00}"/>
              </a:ext>
            </a:extLst>
          </p:cNvPr>
          <p:cNvSpPr txBox="1"/>
          <p:nvPr/>
        </p:nvSpPr>
        <p:spPr>
          <a:xfrm>
            <a:off x="1224531" y="3261577"/>
            <a:ext cx="6291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Open Science education and EPOS Portal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80D7CA-5497-627F-4AF9-15CA910575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2357" y="3126559"/>
            <a:ext cx="740482" cy="731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32F58A-8BE6-1BDA-2F07-A64BC37D0384}"/>
              </a:ext>
            </a:extLst>
          </p:cNvPr>
          <p:cNvSpPr txBox="1"/>
          <p:nvPr/>
        </p:nvSpPr>
        <p:spPr>
          <a:xfrm>
            <a:off x="1224532" y="3980035"/>
            <a:ext cx="96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Provide guidance and mentoring to support participation in competitive research funding calls.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5B1B75-1C77-171D-DD7E-7E365FEF69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2357" y="3845017"/>
            <a:ext cx="740481" cy="7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0E45A-24D9-7896-9875-4C55A2D52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694F718B-D5C6-D965-CCEB-07B5A7A7489C}"/>
              </a:ext>
            </a:extLst>
          </p:cNvPr>
          <p:cNvSpPr/>
          <p:nvPr/>
        </p:nvSpPr>
        <p:spPr>
          <a:xfrm>
            <a:off x="320100" y="3943346"/>
            <a:ext cx="6102360" cy="12860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Universidad Complutense de Madrid (UCM)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Universidad Politécnica de Madrid (UPM)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Universidad Politécnica de Valencia (UPV)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09F704FA-F202-161C-3FA5-06BB3CEB448C}"/>
              </a:ext>
            </a:extLst>
          </p:cNvPr>
          <p:cNvSpPr/>
          <p:nvPr/>
        </p:nvSpPr>
        <p:spPr>
          <a:xfrm>
            <a:off x="320040" y="1454400"/>
            <a:ext cx="6393960" cy="25325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Consejo Superior de Investigaciones científicas (CSIC)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Instituto Geográfico Nacional (IGN)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Universidad de Granada (UGR)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Universidad de Alicante (UA)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Universidad de Salamanca (USAL)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Universidad de Barcelona (UB)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D31C57-9D46-CCD6-F865-AF4BED062CE4}"/>
              </a:ext>
            </a:extLst>
          </p:cNvPr>
          <p:cNvGrpSpPr/>
          <p:nvPr/>
        </p:nvGrpSpPr>
        <p:grpSpPr>
          <a:xfrm>
            <a:off x="6227889" y="1513046"/>
            <a:ext cx="5126746" cy="3637889"/>
            <a:chOff x="7076975" y="1728768"/>
            <a:chExt cx="2927632" cy="2077419"/>
          </a:xfrm>
        </p:grpSpPr>
        <p:pic>
          <p:nvPicPr>
            <p:cNvPr id="6" name="Picture 6" descr="A picture containing font, graphics, logo, text&#10;&#10;Description automatically generated">
              <a:extLst>
                <a:ext uri="{FF2B5EF4-FFF2-40B4-BE49-F238E27FC236}">
                  <a16:creationId xmlns:a16="http://schemas.microsoft.com/office/drawing/2014/main" id="{0D70237E-7F3F-6F23-3857-21F9A27265EC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7380095" y="1989454"/>
              <a:ext cx="1009440" cy="244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" name="Picture 7" descr="Red tex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8A4E8BF-6E23-4013-568B-C4CCFA35F003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8805447" y="3422847"/>
              <a:ext cx="1149120" cy="378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" name="Picture 8" descr="Blue tex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2A237946-637F-A2E1-C59C-EF50803A2343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7250675" y="3476067"/>
              <a:ext cx="1268280" cy="330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51297681-EF89-B38F-60E2-4FCC27D0D443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7076975" y="2914654"/>
              <a:ext cx="1385280" cy="46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" name="Picture 10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959BC7C3-DC51-CB58-BD37-47B39723BDB1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7192107" y="2470241"/>
              <a:ext cx="1094400" cy="341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" name="Picture 14" descr="A picture containing text, logo, font, symbol&#10;&#10;Description automatically generated">
              <a:extLst>
                <a:ext uri="{FF2B5EF4-FFF2-40B4-BE49-F238E27FC236}">
                  <a16:creationId xmlns:a16="http://schemas.microsoft.com/office/drawing/2014/main" id="{38BDC9C8-DA0F-4145-5FF6-F1B6EC8E9A88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8648127" y="1728768"/>
              <a:ext cx="1356480" cy="630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" name="Picture 16" descr="A close-up of a logo&#10;&#10;Description automatically generated with medium confidence">
              <a:extLst>
                <a:ext uri="{FF2B5EF4-FFF2-40B4-BE49-F238E27FC236}">
                  <a16:creationId xmlns:a16="http://schemas.microsoft.com/office/drawing/2014/main" id="{EE7460EE-B71C-B8E8-41C8-33A5C49E7D09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8628935" y="2869294"/>
              <a:ext cx="1323720" cy="46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" name="Picture 18" descr="A close-up of a logo&#10;&#10;Description automatically generated with medium confidence">
              <a:extLst>
                <a:ext uri="{FF2B5EF4-FFF2-40B4-BE49-F238E27FC236}">
                  <a16:creationId xmlns:a16="http://schemas.microsoft.com/office/drawing/2014/main" id="{F320D616-5ECF-C881-0FB9-67B82679A31B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8682867" y="2445041"/>
              <a:ext cx="1287000" cy="3301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2048317-698E-592E-8DB7-57B3D5B413C8}"/>
              </a:ext>
            </a:extLst>
          </p:cNvPr>
          <p:cNvSpPr txBox="1"/>
          <p:nvPr/>
        </p:nvSpPr>
        <p:spPr>
          <a:xfrm>
            <a:off x="320040" y="989826"/>
            <a:ext cx="4409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E5A01A"/>
                </a:solidFill>
              </a:rPr>
              <a:t>Working group EU proposals</a:t>
            </a:r>
          </a:p>
        </p:txBody>
      </p:sp>
    </p:spTree>
    <p:extLst>
      <p:ext uri="{BB962C8B-B14F-4D97-AF65-F5344CB8AC3E}">
        <p14:creationId xmlns:p14="http://schemas.microsoft.com/office/powerpoint/2010/main" val="389186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Straight Connector 44">
            <a:extLst>
              <a:ext uri="{FF2B5EF4-FFF2-40B4-BE49-F238E27FC236}">
                <a16:creationId xmlns:a16="http://schemas.microsoft.com/office/drawing/2014/main" id="{929D8871-2355-D0ED-3C71-6273E67D71E2}"/>
              </a:ext>
            </a:extLst>
          </p:cNvPr>
          <p:cNvCxnSpPr>
            <a:cxnSpLocks/>
          </p:cNvCxnSpPr>
          <p:nvPr/>
        </p:nvCxnSpPr>
        <p:spPr>
          <a:xfrm>
            <a:off x="9892384" y="1273897"/>
            <a:ext cx="0" cy="2753835"/>
          </a:xfrm>
          <a:prstGeom prst="straightConnector1">
            <a:avLst/>
          </a:prstGeom>
          <a:ln w="28575">
            <a:solidFill>
              <a:srgbClr val="E49123"/>
            </a:solidFill>
          </a:ln>
        </p:spPr>
      </p:cxnSp>
      <p:cxnSp>
        <p:nvCxnSpPr>
          <p:cNvPr id="84" name="Straight Connector 19">
            <a:extLst>
              <a:ext uri="{FF2B5EF4-FFF2-40B4-BE49-F238E27FC236}">
                <a16:creationId xmlns:a16="http://schemas.microsoft.com/office/drawing/2014/main" id="{ABDDD5EE-2D8E-EC00-84BD-C91A52541400}"/>
              </a:ext>
            </a:extLst>
          </p:cNvPr>
          <p:cNvCxnSpPr>
            <a:cxnSpLocks/>
          </p:cNvCxnSpPr>
          <p:nvPr/>
        </p:nvCxnSpPr>
        <p:spPr>
          <a:xfrm>
            <a:off x="8385835" y="2577754"/>
            <a:ext cx="0" cy="1357406"/>
          </a:xfrm>
          <a:prstGeom prst="straightConnector1">
            <a:avLst/>
          </a:prstGeom>
          <a:ln w="28575">
            <a:solidFill>
              <a:srgbClr val="E49123"/>
            </a:solidFill>
            <a:prstDash val="sysDot"/>
          </a:ln>
        </p:spPr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51FD969F-0651-16B4-CA2E-069A2D0BD020}"/>
              </a:ext>
            </a:extLst>
          </p:cNvPr>
          <p:cNvSpPr txBox="1"/>
          <p:nvPr/>
        </p:nvSpPr>
        <p:spPr>
          <a:xfrm>
            <a:off x="7435914" y="2509862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bg1"/>
                </a:solidFill>
              </a:rPr>
              <a:t>TCS meetings</a:t>
            </a:r>
          </a:p>
        </p:txBody>
      </p:sp>
      <p:sp>
        <p:nvSpPr>
          <p:cNvPr id="81" name="TextBox 46">
            <a:extLst>
              <a:ext uri="{FF2B5EF4-FFF2-40B4-BE49-F238E27FC236}">
                <a16:creationId xmlns:a16="http://schemas.microsoft.com/office/drawing/2014/main" id="{FA0A4A4F-6905-7FCC-FBE9-E0F655409593}"/>
              </a:ext>
            </a:extLst>
          </p:cNvPr>
          <p:cNvSpPr/>
          <p:nvPr/>
        </p:nvSpPr>
        <p:spPr>
          <a:xfrm>
            <a:off x="8040175" y="2142042"/>
            <a:ext cx="716391" cy="367878"/>
          </a:xfrm>
          <a:prstGeom prst="rect">
            <a:avLst/>
          </a:prstGeom>
          <a:solidFill>
            <a:srgbClr val="E4912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 dirty="0">
                <a:solidFill>
                  <a:srgbClr val="FFFFFF"/>
                </a:solidFill>
                <a:latin typeface="Calibri"/>
              </a:rPr>
              <a:t>8 July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TextBox 8">
            <a:extLst>
              <a:ext uri="{FF2B5EF4-FFF2-40B4-BE49-F238E27FC236}">
                <a16:creationId xmlns:a16="http://schemas.microsoft.com/office/drawing/2014/main" id="{34ADAF25-2E6D-79C1-8FE9-42C2ADC55F2C}"/>
              </a:ext>
            </a:extLst>
          </p:cNvPr>
          <p:cNvSpPr/>
          <p:nvPr/>
        </p:nvSpPr>
        <p:spPr>
          <a:xfrm>
            <a:off x="7920865" y="1488604"/>
            <a:ext cx="11459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rgbClr val="000000"/>
                </a:solidFill>
                <a:latin typeface="Calibri"/>
              </a:rPr>
              <a:t>Summer School</a:t>
            </a:r>
            <a:endParaRPr lang="en-ES" sz="18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TextBox 16">
            <a:extLst>
              <a:ext uri="{FF2B5EF4-FFF2-40B4-BE49-F238E27FC236}">
                <a16:creationId xmlns:a16="http://schemas.microsoft.com/office/drawing/2014/main" id="{A0D99C8E-B3A7-8BB2-BEF5-C460BDA12896}"/>
              </a:ext>
            </a:extLst>
          </p:cNvPr>
          <p:cNvSpPr/>
          <p:nvPr/>
        </p:nvSpPr>
        <p:spPr>
          <a:xfrm>
            <a:off x="7920865" y="1253683"/>
            <a:ext cx="963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 dirty="0">
                <a:solidFill>
                  <a:schemeClr val="accent2"/>
                </a:solidFill>
                <a:latin typeface="Calibri"/>
              </a:rPr>
              <a:t>EPOS-ES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E3F8730-DF60-C408-FD0C-1C5F1A222A23}"/>
              </a:ext>
            </a:extLst>
          </p:cNvPr>
          <p:cNvSpPr/>
          <p:nvPr/>
        </p:nvSpPr>
        <p:spPr>
          <a:xfrm>
            <a:off x="1252080" y="2509920"/>
            <a:ext cx="16671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2400" b="1" strike="noStrike" spc="-1">
                <a:solidFill>
                  <a:srgbClr val="FFFFFF"/>
                </a:solidFill>
                <a:latin typeface="Calibri"/>
              </a:rPr>
              <a:t>EPOS - RIDE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B42226B1-5577-C6A7-2949-1EA270EFBB92}"/>
              </a:ext>
            </a:extLst>
          </p:cNvPr>
          <p:cNvSpPr/>
          <p:nvPr/>
        </p:nvSpPr>
        <p:spPr>
          <a:xfrm>
            <a:off x="801183" y="3039252"/>
            <a:ext cx="1408504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2400" b="1" strike="noStrike" spc="-1">
                <a:solidFill>
                  <a:schemeClr val="accent6">
                    <a:lumMod val="50000"/>
                  </a:schemeClr>
                </a:solidFill>
                <a:latin typeface="Calibri"/>
              </a:rPr>
              <a:t>EPOS - PP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4560E2ED-7D4B-E333-85F8-9E6906103879}"/>
              </a:ext>
            </a:extLst>
          </p:cNvPr>
          <p:cNvSpPr/>
          <p:nvPr/>
        </p:nvSpPr>
        <p:spPr>
          <a:xfrm>
            <a:off x="2265904" y="3039766"/>
            <a:ext cx="1326751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2400" b="1" strike="noStrike" spc="-1">
                <a:solidFill>
                  <a:schemeClr val="accent6">
                    <a:lumMod val="50000"/>
                  </a:schemeClr>
                </a:solidFill>
                <a:latin typeface="Calibri"/>
              </a:rPr>
              <a:t>EPOS - IP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E9840312-A154-383B-E4E6-CFBBC6086BB6}"/>
              </a:ext>
            </a:extLst>
          </p:cNvPr>
          <p:cNvSpPr/>
          <p:nvPr/>
        </p:nvSpPr>
        <p:spPr>
          <a:xfrm>
            <a:off x="3491838" y="3039251"/>
            <a:ext cx="1390871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2400" b="1" strike="noStrike" spc="-1">
                <a:solidFill>
                  <a:schemeClr val="accent6">
                    <a:lumMod val="50000"/>
                  </a:schemeClr>
                </a:solidFill>
                <a:latin typeface="Calibri"/>
              </a:rPr>
              <a:t>EPOS - SP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ight Arrow 15">
            <a:extLst>
              <a:ext uri="{FF2B5EF4-FFF2-40B4-BE49-F238E27FC236}">
                <a16:creationId xmlns:a16="http://schemas.microsoft.com/office/drawing/2014/main" id="{590B9CCF-EFD1-7F3E-FAC1-4061BDD8CC72}"/>
              </a:ext>
            </a:extLst>
          </p:cNvPr>
          <p:cNvSpPr/>
          <p:nvPr/>
        </p:nvSpPr>
        <p:spPr>
          <a:xfrm>
            <a:off x="532800" y="3739680"/>
            <a:ext cx="11126520" cy="38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49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ES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BED3F51F-3254-534D-5F24-2589BC8C8840}"/>
              </a:ext>
            </a:extLst>
          </p:cNvPr>
          <p:cNvCxnSpPr>
            <a:cxnSpLocks/>
          </p:cNvCxnSpPr>
          <p:nvPr/>
        </p:nvCxnSpPr>
        <p:spPr>
          <a:xfrm>
            <a:off x="1453524" y="3472560"/>
            <a:ext cx="0" cy="462600"/>
          </a:xfrm>
          <a:prstGeom prst="straightConnector1">
            <a:avLst/>
          </a:prstGeom>
          <a:ln w="28575">
            <a:solidFill>
              <a:srgbClr val="E49123"/>
            </a:solidFill>
            <a:prstDash val="sysDot"/>
          </a:ln>
        </p:spPr>
      </p:cxn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79AB9B75-04A4-7CA2-4B41-6D155E20E044}"/>
              </a:ext>
            </a:extLst>
          </p:cNvPr>
          <p:cNvCxnSpPr>
            <a:cxnSpLocks/>
          </p:cNvCxnSpPr>
          <p:nvPr/>
        </p:nvCxnSpPr>
        <p:spPr>
          <a:xfrm>
            <a:off x="2929640" y="3472560"/>
            <a:ext cx="0" cy="487440"/>
          </a:xfrm>
          <a:prstGeom prst="straightConnector1">
            <a:avLst/>
          </a:prstGeom>
          <a:ln w="28575">
            <a:solidFill>
              <a:srgbClr val="E49123"/>
            </a:solidFill>
            <a:prstDash val="sysDot"/>
          </a:ln>
        </p:spPr>
      </p:cxnSp>
      <p:sp>
        <p:nvSpPr>
          <p:cNvPr id="13" name="TextBox 21">
            <a:extLst>
              <a:ext uri="{FF2B5EF4-FFF2-40B4-BE49-F238E27FC236}">
                <a16:creationId xmlns:a16="http://schemas.microsoft.com/office/drawing/2014/main" id="{5AAB9A32-99CC-57B7-43A8-2B62B6AC6822}"/>
              </a:ext>
            </a:extLst>
          </p:cNvPr>
          <p:cNvSpPr/>
          <p:nvPr/>
        </p:nvSpPr>
        <p:spPr>
          <a:xfrm>
            <a:off x="2285686" y="3987000"/>
            <a:ext cx="13089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rgbClr val="000000"/>
                </a:solidFill>
                <a:latin typeface="Calibri"/>
              </a:rPr>
              <a:t>2014 / 2015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D84B6284-30D4-62D4-8BFE-EDA90CA89E21}"/>
              </a:ext>
            </a:extLst>
          </p:cNvPr>
          <p:cNvSpPr/>
          <p:nvPr/>
        </p:nvSpPr>
        <p:spPr>
          <a:xfrm>
            <a:off x="1130964" y="3987000"/>
            <a:ext cx="6444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rgbClr val="000000"/>
                </a:solidFill>
                <a:latin typeface="Calibri"/>
              </a:rPr>
              <a:t>2011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27B33A0D-112F-9B8E-840C-261063B7E46E}"/>
              </a:ext>
            </a:extLst>
          </p:cNvPr>
          <p:cNvSpPr/>
          <p:nvPr/>
        </p:nvSpPr>
        <p:spPr>
          <a:xfrm>
            <a:off x="3592655" y="3987000"/>
            <a:ext cx="13089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rgbClr val="000000"/>
                </a:solidFill>
                <a:latin typeface="Calibri"/>
              </a:rPr>
              <a:t>2019 / 2020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EBB9CAC3-0041-A6A1-57D0-62FC3DA9658B}"/>
              </a:ext>
            </a:extLst>
          </p:cNvPr>
          <p:cNvSpPr/>
          <p:nvPr/>
        </p:nvSpPr>
        <p:spPr>
          <a:xfrm>
            <a:off x="5126040" y="3987000"/>
            <a:ext cx="6444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rgbClr val="000000"/>
                </a:solidFill>
                <a:latin typeface="Calibri"/>
              </a:rPr>
              <a:t>2023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Right Arrow 31">
            <a:extLst>
              <a:ext uri="{FF2B5EF4-FFF2-40B4-BE49-F238E27FC236}">
                <a16:creationId xmlns:a16="http://schemas.microsoft.com/office/drawing/2014/main" id="{6F0AD063-8FE5-71E5-B679-7EE1A621A22A}"/>
              </a:ext>
            </a:extLst>
          </p:cNvPr>
          <p:cNvSpPr/>
          <p:nvPr/>
        </p:nvSpPr>
        <p:spPr>
          <a:xfrm>
            <a:off x="5126039" y="5239702"/>
            <a:ext cx="6293075" cy="417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E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F12C1056-A1D1-E614-CD6C-495ADF5A97DC}"/>
              </a:ext>
            </a:extLst>
          </p:cNvPr>
          <p:cNvSpPr/>
          <p:nvPr/>
        </p:nvSpPr>
        <p:spPr>
          <a:xfrm>
            <a:off x="4298760" y="4759462"/>
            <a:ext cx="886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0" strike="noStrike" spc="-1">
                <a:solidFill>
                  <a:srgbClr val="000000"/>
                </a:solidFill>
                <a:latin typeface="Calibri"/>
              </a:rPr>
              <a:t>DT-GEO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F824E42A-B0F0-58D4-A60C-2C60BE4885A7}"/>
              </a:ext>
            </a:extLst>
          </p:cNvPr>
          <p:cNvSpPr/>
          <p:nvPr/>
        </p:nvSpPr>
        <p:spPr>
          <a:xfrm>
            <a:off x="3729960" y="5264182"/>
            <a:ext cx="1453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0" strike="noStrike" spc="-1">
                <a:solidFill>
                  <a:srgbClr val="000000"/>
                </a:solidFill>
                <a:latin typeface="Calibri"/>
              </a:rPr>
              <a:t>GEO-INQUIRE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id="{23127F6A-8F7F-0B95-C65B-515C4886B401}"/>
              </a:ext>
            </a:extLst>
          </p:cNvPr>
          <p:cNvSpPr/>
          <p:nvPr/>
        </p:nvSpPr>
        <p:spPr>
          <a:xfrm>
            <a:off x="2317214" y="4336102"/>
            <a:ext cx="1200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0" strike="noStrike" spc="-1">
                <a:solidFill>
                  <a:srgbClr val="000000"/>
                </a:solidFill>
                <a:latin typeface="Calibri"/>
              </a:rPr>
              <a:t>EUROVOLC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Rectangle 36">
            <a:extLst>
              <a:ext uri="{FF2B5EF4-FFF2-40B4-BE49-F238E27FC236}">
                <a16:creationId xmlns:a16="http://schemas.microsoft.com/office/drawing/2014/main" id="{BDF34508-632F-4810-4D5A-61F01566C624}"/>
              </a:ext>
            </a:extLst>
          </p:cNvPr>
          <p:cNvSpPr/>
          <p:nvPr/>
        </p:nvSpPr>
        <p:spPr>
          <a:xfrm>
            <a:off x="3525734" y="4433302"/>
            <a:ext cx="883833" cy="20544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E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5" name="TextBox 2">
            <a:extLst>
              <a:ext uri="{FF2B5EF4-FFF2-40B4-BE49-F238E27FC236}">
                <a16:creationId xmlns:a16="http://schemas.microsoft.com/office/drawing/2014/main" id="{47F48CAD-BEF7-C6D0-ED2F-2DD550DB5DF5}"/>
              </a:ext>
            </a:extLst>
          </p:cNvPr>
          <p:cNvSpPr/>
          <p:nvPr/>
        </p:nvSpPr>
        <p:spPr>
          <a:xfrm>
            <a:off x="210240" y="3987000"/>
            <a:ext cx="6444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rgbClr val="000000"/>
                </a:solidFill>
                <a:latin typeface="Calibri"/>
              </a:rPr>
              <a:t>2008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7F4BCAC7-27BE-3E13-D3CA-C354C0488398}"/>
              </a:ext>
            </a:extLst>
          </p:cNvPr>
          <p:cNvSpPr/>
          <p:nvPr/>
        </p:nvSpPr>
        <p:spPr>
          <a:xfrm>
            <a:off x="423000" y="1501200"/>
            <a:ext cx="1992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2400" b="1" strike="noStrike" spc="-1">
                <a:solidFill>
                  <a:srgbClr val="E49123"/>
                </a:solidFill>
                <a:latin typeface="Calibri"/>
              </a:rPr>
              <a:t>TRA</a:t>
            </a:r>
            <a:r>
              <a:rPr lang="en-US" sz="2400" b="1" strike="noStrike" spc="-1">
                <a:solidFill>
                  <a:srgbClr val="E49123"/>
                </a:solidFill>
                <a:latin typeface="Calibri"/>
              </a:rPr>
              <a:t>J</a:t>
            </a:r>
            <a:r>
              <a:rPr lang="en-ES" sz="2400" b="1" strike="noStrike" spc="-1">
                <a:solidFill>
                  <a:srgbClr val="E49123"/>
                </a:solidFill>
                <a:latin typeface="Calibri"/>
              </a:rPr>
              <a:t>ECTOR</a:t>
            </a:r>
            <a:r>
              <a:rPr lang="es-ES" sz="2400" b="1" strike="noStrike" spc="-1">
                <a:solidFill>
                  <a:srgbClr val="E49123"/>
                </a:solidFill>
                <a:latin typeface="Calibri"/>
              </a:rPr>
              <a:t>Y</a:t>
            </a:r>
            <a:r>
              <a:rPr lang="en-ES" sz="2400" b="1" strike="noStrike" spc="-1">
                <a:solidFill>
                  <a:srgbClr val="E49123"/>
                </a:solidFill>
                <a:latin typeface="Calibri"/>
              </a:rPr>
              <a:t>…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id="{29E22DEF-9609-C0FE-6592-5CD8DC24B926}"/>
              </a:ext>
            </a:extLst>
          </p:cNvPr>
          <p:cNvSpPr/>
          <p:nvPr/>
        </p:nvSpPr>
        <p:spPr>
          <a:xfrm>
            <a:off x="1660353" y="4895040"/>
            <a:ext cx="2160720" cy="36396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dist="75858" dir="2700000" algn="tl" rotWithShape="0">
              <a:schemeClr val="bg2">
                <a:lumMod val="75000"/>
                <a:alpha val="50000"/>
              </a:scheme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0" strike="noStrike" spc="-1">
                <a:solidFill>
                  <a:schemeClr val="lt1"/>
                </a:solidFill>
                <a:latin typeface="Calibri"/>
              </a:rPr>
              <a:t>EUROPEAN FUNDING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TextBox 46">
            <a:extLst>
              <a:ext uri="{FF2B5EF4-FFF2-40B4-BE49-F238E27FC236}">
                <a16:creationId xmlns:a16="http://schemas.microsoft.com/office/drawing/2014/main" id="{8B56B7CE-F416-1346-92F2-DC6C42060738}"/>
              </a:ext>
            </a:extLst>
          </p:cNvPr>
          <p:cNvSpPr/>
          <p:nvPr/>
        </p:nvSpPr>
        <p:spPr>
          <a:xfrm>
            <a:off x="5035023" y="2106034"/>
            <a:ext cx="866880" cy="363960"/>
          </a:xfrm>
          <a:prstGeom prst="rect">
            <a:avLst/>
          </a:prstGeom>
          <a:solidFill>
            <a:srgbClr val="E4912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rgbClr val="FFFFFF"/>
                </a:solidFill>
                <a:latin typeface="Calibri"/>
              </a:rPr>
              <a:t>17 may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129C2EB1-A7EC-D067-F3BE-53CF5FA70907}"/>
              </a:ext>
            </a:extLst>
          </p:cNvPr>
          <p:cNvSpPr/>
          <p:nvPr/>
        </p:nvSpPr>
        <p:spPr>
          <a:xfrm>
            <a:off x="4556817" y="1708245"/>
            <a:ext cx="1721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rgbClr val="000000"/>
                </a:solidFill>
                <a:latin typeface="Calibri"/>
              </a:rPr>
              <a:t>Kick-off meeting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50F3F11B-BD1D-921E-68D0-C1D343D0A686}"/>
              </a:ext>
            </a:extLst>
          </p:cNvPr>
          <p:cNvSpPr/>
          <p:nvPr/>
        </p:nvSpPr>
        <p:spPr>
          <a:xfrm>
            <a:off x="4936257" y="1501605"/>
            <a:ext cx="963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chemeClr val="accent2"/>
                </a:solidFill>
                <a:latin typeface="Calibri"/>
              </a:rPr>
              <a:t>EPOS-ES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9" name="Straight Connector 19">
            <a:extLst>
              <a:ext uri="{FF2B5EF4-FFF2-40B4-BE49-F238E27FC236}">
                <a16:creationId xmlns:a16="http://schemas.microsoft.com/office/drawing/2014/main" id="{AEF85BF5-3F00-1A2D-18AC-F14A287DFC2F}"/>
              </a:ext>
            </a:extLst>
          </p:cNvPr>
          <p:cNvCxnSpPr>
            <a:cxnSpLocks/>
          </p:cNvCxnSpPr>
          <p:nvPr/>
        </p:nvCxnSpPr>
        <p:spPr>
          <a:xfrm>
            <a:off x="3993509" y="3460140"/>
            <a:ext cx="0" cy="487440"/>
          </a:xfrm>
          <a:prstGeom prst="straightConnector1">
            <a:avLst/>
          </a:prstGeom>
          <a:ln w="28575">
            <a:solidFill>
              <a:srgbClr val="E49123"/>
            </a:solidFill>
            <a:prstDash val="sysDot"/>
          </a:ln>
        </p:spPr>
      </p:cxnSp>
      <p:cxnSp>
        <p:nvCxnSpPr>
          <p:cNvPr id="50" name="Straight Connector 17">
            <a:extLst>
              <a:ext uri="{FF2B5EF4-FFF2-40B4-BE49-F238E27FC236}">
                <a16:creationId xmlns:a16="http://schemas.microsoft.com/office/drawing/2014/main" id="{D18F3E3B-B47C-BBCB-55BC-3A1D4F6BDB42}"/>
              </a:ext>
            </a:extLst>
          </p:cNvPr>
          <p:cNvCxnSpPr>
            <a:cxnSpLocks/>
          </p:cNvCxnSpPr>
          <p:nvPr/>
        </p:nvCxnSpPr>
        <p:spPr>
          <a:xfrm>
            <a:off x="532440" y="2965320"/>
            <a:ext cx="0" cy="928260"/>
          </a:xfrm>
          <a:prstGeom prst="straightConnector1">
            <a:avLst/>
          </a:prstGeom>
          <a:ln w="28575">
            <a:solidFill>
              <a:srgbClr val="E49123"/>
            </a:solidFill>
            <a:prstDash val="sysDot"/>
          </a:ln>
        </p:spPr>
      </p:cxnSp>
      <p:pic>
        <p:nvPicPr>
          <p:cNvPr id="51" name="Picture 6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1F5DE90C-89E8-2BDC-A8F4-B2D05483650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7246" y="1951605"/>
            <a:ext cx="1717207" cy="1075900"/>
          </a:xfrm>
          <a:prstGeom prst="rect">
            <a:avLst/>
          </a:prstGeom>
          <a:ln w="0">
            <a:noFill/>
          </a:ln>
        </p:spPr>
      </p:pic>
      <p:cxnSp>
        <p:nvCxnSpPr>
          <p:cNvPr id="54" name="Straight Connector 19">
            <a:extLst>
              <a:ext uri="{FF2B5EF4-FFF2-40B4-BE49-F238E27FC236}">
                <a16:creationId xmlns:a16="http://schemas.microsoft.com/office/drawing/2014/main" id="{BBF1C099-03A1-8591-BD0F-FE3DBF7880D8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5468463" y="2469994"/>
            <a:ext cx="0" cy="1357406"/>
          </a:xfrm>
          <a:prstGeom prst="straightConnector1">
            <a:avLst/>
          </a:prstGeom>
          <a:ln w="28575">
            <a:solidFill>
              <a:srgbClr val="E49123"/>
            </a:solidFill>
            <a:prstDash val="sysDot"/>
          </a:ln>
        </p:spPr>
      </p:cxnSp>
      <p:cxnSp>
        <p:nvCxnSpPr>
          <p:cNvPr id="55" name="Straight Connector 19">
            <a:extLst>
              <a:ext uri="{FF2B5EF4-FFF2-40B4-BE49-F238E27FC236}">
                <a16:creationId xmlns:a16="http://schemas.microsoft.com/office/drawing/2014/main" id="{64BB43BF-19A3-F99E-4881-D9A7E8AE9246}"/>
              </a:ext>
            </a:extLst>
          </p:cNvPr>
          <p:cNvCxnSpPr>
            <a:cxnSpLocks/>
          </p:cNvCxnSpPr>
          <p:nvPr/>
        </p:nvCxnSpPr>
        <p:spPr>
          <a:xfrm>
            <a:off x="7510998" y="3452071"/>
            <a:ext cx="0" cy="487440"/>
          </a:xfrm>
          <a:prstGeom prst="straightConnector1">
            <a:avLst/>
          </a:prstGeom>
          <a:ln w="28575">
            <a:solidFill>
              <a:srgbClr val="E49123"/>
            </a:solidFill>
            <a:prstDash val="sysDot"/>
          </a:ln>
        </p:spPr>
      </p:cxnSp>
      <p:sp>
        <p:nvSpPr>
          <p:cNvPr id="56" name="TextBox 29">
            <a:extLst>
              <a:ext uri="{FF2B5EF4-FFF2-40B4-BE49-F238E27FC236}">
                <a16:creationId xmlns:a16="http://schemas.microsoft.com/office/drawing/2014/main" id="{F9B11286-9D5B-D247-1D6B-A43C94DC53B2}"/>
              </a:ext>
            </a:extLst>
          </p:cNvPr>
          <p:cNvSpPr/>
          <p:nvPr/>
        </p:nvSpPr>
        <p:spPr>
          <a:xfrm>
            <a:off x="7196733" y="3987000"/>
            <a:ext cx="64932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rgbClr val="000000"/>
                </a:solidFill>
                <a:latin typeface="Calibri"/>
              </a:rPr>
              <a:t>202</a:t>
            </a:r>
            <a:r>
              <a:rPr lang="es-ES" sz="1800" b="1" strike="noStrike" spc="-1" dirty="0">
                <a:solidFill>
                  <a:srgbClr val="000000"/>
                </a:solidFill>
                <a:latin typeface="Calibri"/>
              </a:rPr>
              <a:t>4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7" name="Straight Connector 19">
            <a:extLst>
              <a:ext uri="{FF2B5EF4-FFF2-40B4-BE49-F238E27FC236}">
                <a16:creationId xmlns:a16="http://schemas.microsoft.com/office/drawing/2014/main" id="{B43547AB-ACE3-F92C-A7ED-5891E80DEE81}"/>
              </a:ext>
            </a:extLst>
          </p:cNvPr>
          <p:cNvCxnSpPr>
            <a:cxnSpLocks/>
          </p:cNvCxnSpPr>
          <p:nvPr/>
        </p:nvCxnSpPr>
        <p:spPr>
          <a:xfrm>
            <a:off x="9417630" y="3452071"/>
            <a:ext cx="0" cy="487440"/>
          </a:xfrm>
          <a:prstGeom prst="straightConnector1">
            <a:avLst/>
          </a:prstGeom>
          <a:ln w="28575">
            <a:solidFill>
              <a:srgbClr val="E49123"/>
            </a:solidFill>
            <a:prstDash val="sysDot"/>
          </a:ln>
        </p:spPr>
      </p:cxnSp>
      <p:sp>
        <p:nvSpPr>
          <p:cNvPr id="58" name="TextBox 29">
            <a:extLst>
              <a:ext uri="{FF2B5EF4-FFF2-40B4-BE49-F238E27FC236}">
                <a16:creationId xmlns:a16="http://schemas.microsoft.com/office/drawing/2014/main" id="{8216C18D-C27B-30F8-C553-41DBB9133DC6}"/>
              </a:ext>
            </a:extLst>
          </p:cNvPr>
          <p:cNvSpPr/>
          <p:nvPr/>
        </p:nvSpPr>
        <p:spPr>
          <a:xfrm>
            <a:off x="9103365" y="3987000"/>
            <a:ext cx="64932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rgbClr val="000000"/>
                </a:solidFill>
                <a:latin typeface="Calibri"/>
              </a:rPr>
              <a:t>202</a:t>
            </a:r>
            <a:r>
              <a:rPr lang="es-ES" sz="1800" b="1" strike="noStrike" spc="-1" dirty="0">
                <a:solidFill>
                  <a:srgbClr val="000000"/>
                </a:solidFill>
                <a:latin typeface="Calibri"/>
              </a:rPr>
              <a:t>5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9" name="Straight Connector 19">
            <a:extLst>
              <a:ext uri="{FF2B5EF4-FFF2-40B4-BE49-F238E27FC236}">
                <a16:creationId xmlns:a16="http://schemas.microsoft.com/office/drawing/2014/main" id="{630CB179-F9EE-C028-6AA3-1D6D8F824286}"/>
              </a:ext>
            </a:extLst>
          </p:cNvPr>
          <p:cNvCxnSpPr>
            <a:cxnSpLocks/>
          </p:cNvCxnSpPr>
          <p:nvPr/>
        </p:nvCxnSpPr>
        <p:spPr>
          <a:xfrm>
            <a:off x="11245364" y="3471946"/>
            <a:ext cx="0" cy="487440"/>
          </a:xfrm>
          <a:prstGeom prst="straightConnector1">
            <a:avLst/>
          </a:prstGeom>
          <a:ln w="28575">
            <a:solidFill>
              <a:srgbClr val="E49123"/>
            </a:solidFill>
            <a:prstDash val="sysDot"/>
          </a:ln>
        </p:spPr>
      </p:cxnSp>
      <p:sp>
        <p:nvSpPr>
          <p:cNvPr id="60" name="TextBox 29">
            <a:extLst>
              <a:ext uri="{FF2B5EF4-FFF2-40B4-BE49-F238E27FC236}">
                <a16:creationId xmlns:a16="http://schemas.microsoft.com/office/drawing/2014/main" id="{C4DA3B9C-1188-1885-84BE-2A6084733D3E}"/>
              </a:ext>
            </a:extLst>
          </p:cNvPr>
          <p:cNvSpPr/>
          <p:nvPr/>
        </p:nvSpPr>
        <p:spPr>
          <a:xfrm>
            <a:off x="10931099" y="3987000"/>
            <a:ext cx="64932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rgbClr val="000000"/>
                </a:solidFill>
                <a:latin typeface="Calibri"/>
              </a:rPr>
              <a:t>202</a:t>
            </a:r>
            <a:r>
              <a:rPr lang="es-ES" sz="1800" b="1" strike="noStrike" spc="-1" dirty="0">
                <a:solidFill>
                  <a:srgbClr val="000000"/>
                </a:solidFill>
                <a:latin typeface="Calibri"/>
              </a:rPr>
              <a:t>6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9" name="Straight Connector 28">
            <a:extLst>
              <a:ext uri="{FF2B5EF4-FFF2-40B4-BE49-F238E27FC236}">
                <a16:creationId xmlns:a16="http://schemas.microsoft.com/office/drawing/2014/main" id="{F395B8D9-4EAB-9B61-CA23-28F58B3E5BCE}"/>
              </a:ext>
            </a:extLst>
          </p:cNvPr>
          <p:cNvCxnSpPr/>
          <p:nvPr/>
        </p:nvCxnSpPr>
        <p:spPr>
          <a:xfrm>
            <a:off x="10429885" y="2399315"/>
            <a:ext cx="360" cy="1425600"/>
          </a:xfrm>
          <a:prstGeom prst="straightConnector1">
            <a:avLst/>
          </a:prstGeom>
          <a:ln w="28575">
            <a:solidFill>
              <a:srgbClr val="E49123"/>
            </a:solidFill>
            <a:prstDash val="sysDot"/>
          </a:ln>
        </p:spPr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94EE0D44-8180-F7A7-53DD-BF61DC71FED9}"/>
              </a:ext>
            </a:extLst>
          </p:cNvPr>
          <p:cNvSpPr/>
          <p:nvPr/>
        </p:nvSpPr>
        <p:spPr>
          <a:xfrm>
            <a:off x="5744576" y="2534982"/>
            <a:ext cx="5365183" cy="2512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399C8EF-1D15-F2A7-882C-A572BE9CE47B}"/>
              </a:ext>
            </a:extLst>
          </p:cNvPr>
          <p:cNvSpPr txBox="1"/>
          <p:nvPr/>
        </p:nvSpPr>
        <p:spPr>
          <a:xfrm>
            <a:off x="8060010" y="2502282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bg1"/>
                </a:solidFill>
              </a:rPr>
              <a:t>TCS meetings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B4A05B5-5972-6E1F-7B1D-F2075D14FE77}"/>
              </a:ext>
            </a:extLst>
          </p:cNvPr>
          <p:cNvSpPr/>
          <p:nvPr/>
        </p:nvSpPr>
        <p:spPr>
          <a:xfrm>
            <a:off x="5744576" y="2856751"/>
            <a:ext cx="5365183" cy="2512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3086660-6276-6A58-09F8-52DCE2EE50B7}"/>
              </a:ext>
            </a:extLst>
          </p:cNvPr>
          <p:cNvSpPr txBox="1"/>
          <p:nvPr/>
        </p:nvSpPr>
        <p:spPr>
          <a:xfrm>
            <a:off x="6638147" y="2843256"/>
            <a:ext cx="4163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bg1"/>
                </a:solidFill>
              </a:rPr>
              <a:t>Coordination meetings (national &amp; european level)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4AD084C-2836-6AE6-2763-AEC1F6966E6C}"/>
              </a:ext>
            </a:extLst>
          </p:cNvPr>
          <p:cNvSpPr/>
          <p:nvPr/>
        </p:nvSpPr>
        <p:spPr>
          <a:xfrm>
            <a:off x="5744576" y="3189624"/>
            <a:ext cx="5365183" cy="2512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7FFF86B-F143-6EAD-8E0C-234009BA71B4}"/>
              </a:ext>
            </a:extLst>
          </p:cNvPr>
          <p:cNvSpPr txBox="1"/>
          <p:nvPr/>
        </p:nvSpPr>
        <p:spPr>
          <a:xfrm>
            <a:off x="6337616" y="3176129"/>
            <a:ext cx="476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>
                <a:solidFill>
                  <a:schemeClr val="bg1"/>
                </a:solidFill>
              </a:rPr>
              <a:t>Presentations </a:t>
            </a:r>
            <a:r>
              <a:rPr lang="en-ES" sz="1400">
                <a:solidFill>
                  <a:schemeClr val="bg1"/>
                </a:solidFill>
              </a:rPr>
              <a:t>in universities</a:t>
            </a:r>
            <a:r>
              <a:rPr lang="es-ES" sz="1400" dirty="0">
                <a:solidFill>
                  <a:schemeClr val="bg1"/>
                </a:solidFill>
              </a:rPr>
              <a:t>, </a:t>
            </a:r>
            <a:r>
              <a:rPr lang="en-ES" sz="1400">
                <a:solidFill>
                  <a:schemeClr val="bg1"/>
                </a:solidFill>
              </a:rPr>
              <a:t>research centers</a:t>
            </a:r>
            <a:r>
              <a:rPr lang="es-ES" sz="1400" dirty="0">
                <a:solidFill>
                  <a:schemeClr val="bg1"/>
                </a:solidFill>
              </a:rPr>
              <a:t> and </a:t>
            </a:r>
            <a:r>
              <a:rPr lang="es-ES" sz="1400" dirty="0" err="1">
                <a:solidFill>
                  <a:schemeClr val="bg1"/>
                </a:solidFill>
              </a:rPr>
              <a:t>conferences</a:t>
            </a:r>
            <a:endParaRPr lang="en-ES" sz="1400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22C356E-A0D9-2C4A-AB4A-ECA405FDCB0D}"/>
              </a:ext>
            </a:extLst>
          </p:cNvPr>
          <p:cNvSpPr/>
          <p:nvPr/>
        </p:nvSpPr>
        <p:spPr>
          <a:xfrm>
            <a:off x="5744576" y="3510395"/>
            <a:ext cx="5365183" cy="2512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7936A8-F072-A26A-28E2-FF9E18211559}"/>
              </a:ext>
            </a:extLst>
          </p:cNvPr>
          <p:cNvSpPr txBox="1"/>
          <p:nvPr/>
        </p:nvSpPr>
        <p:spPr>
          <a:xfrm>
            <a:off x="7385306" y="3496900"/>
            <a:ext cx="2669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Training and </a:t>
            </a:r>
            <a:r>
              <a:rPr lang="es-ES" sz="1400" dirty="0" err="1">
                <a:solidFill>
                  <a:schemeClr val="bg1"/>
                </a:solidFill>
              </a:rPr>
              <a:t>educational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activities</a:t>
            </a:r>
            <a:endParaRPr lang="en-ES" sz="1400" dirty="0">
              <a:solidFill>
                <a:schemeClr val="bg1"/>
              </a:solidFill>
            </a:endParaRPr>
          </a:p>
        </p:txBody>
      </p:sp>
      <p:sp>
        <p:nvSpPr>
          <p:cNvPr id="86" name="TextBox 46">
            <a:extLst>
              <a:ext uri="{FF2B5EF4-FFF2-40B4-BE49-F238E27FC236}">
                <a16:creationId xmlns:a16="http://schemas.microsoft.com/office/drawing/2014/main" id="{6A651C0C-BA49-8B40-D83F-083D6940117F}"/>
              </a:ext>
            </a:extLst>
          </p:cNvPr>
          <p:cNvSpPr/>
          <p:nvPr/>
        </p:nvSpPr>
        <p:spPr>
          <a:xfrm>
            <a:off x="10071689" y="2130339"/>
            <a:ext cx="1055843" cy="367878"/>
          </a:xfrm>
          <a:prstGeom prst="rect">
            <a:avLst/>
          </a:prstGeom>
          <a:solidFill>
            <a:srgbClr val="E4912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b="1" spc="-1" dirty="0">
                <a:solidFill>
                  <a:srgbClr val="FFFFFF"/>
                </a:solidFill>
                <a:latin typeface="Calibri"/>
              </a:rPr>
              <a:t>June-</a:t>
            </a:r>
            <a:r>
              <a:rPr lang="en-ES" sz="1800" b="1" strike="noStrike" spc="-1">
                <a:solidFill>
                  <a:srgbClr val="FFFFFF"/>
                </a:solidFill>
                <a:latin typeface="Calibri"/>
              </a:rPr>
              <a:t>July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TextBox 8">
            <a:extLst>
              <a:ext uri="{FF2B5EF4-FFF2-40B4-BE49-F238E27FC236}">
                <a16:creationId xmlns:a16="http://schemas.microsoft.com/office/drawing/2014/main" id="{8FC164C7-A352-3908-A37C-4B513C43C0EE}"/>
              </a:ext>
            </a:extLst>
          </p:cNvPr>
          <p:cNvSpPr/>
          <p:nvPr/>
        </p:nvSpPr>
        <p:spPr>
          <a:xfrm>
            <a:off x="9952378" y="1770816"/>
            <a:ext cx="221834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rgbClr val="000000"/>
                </a:solidFill>
                <a:latin typeface="Calibri"/>
              </a:rPr>
              <a:t>Summer School</a:t>
            </a:r>
            <a:r>
              <a:rPr lang="es-ES" sz="1800" b="1" strike="noStrike" spc="-1" dirty="0">
                <a:solidFill>
                  <a:srgbClr val="000000"/>
                </a:solidFill>
                <a:latin typeface="Calibri"/>
              </a:rPr>
              <a:t>s</a:t>
            </a:r>
            <a:endParaRPr lang="en-ES" sz="18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TextBox 16">
            <a:extLst>
              <a:ext uri="{FF2B5EF4-FFF2-40B4-BE49-F238E27FC236}">
                <a16:creationId xmlns:a16="http://schemas.microsoft.com/office/drawing/2014/main" id="{53525BA2-A121-00BC-B313-B83B0D98DCAB}"/>
              </a:ext>
            </a:extLst>
          </p:cNvPr>
          <p:cNvSpPr/>
          <p:nvPr/>
        </p:nvSpPr>
        <p:spPr>
          <a:xfrm>
            <a:off x="9937744" y="1256188"/>
            <a:ext cx="1058408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 dirty="0">
                <a:solidFill>
                  <a:schemeClr val="accent2"/>
                </a:solidFill>
                <a:latin typeface="Calibri"/>
              </a:rPr>
              <a:t>EPOS-ON</a:t>
            </a:r>
          </a:p>
          <a:p>
            <a:pPr>
              <a:lnSpc>
                <a:spcPct val="100000"/>
              </a:lnSpc>
            </a:pPr>
            <a:r>
              <a:rPr lang="en-ES" sz="1800" b="1" strike="noStrike" spc="-1">
                <a:solidFill>
                  <a:schemeClr val="accent2"/>
                </a:solidFill>
                <a:latin typeface="Calibri"/>
              </a:rPr>
              <a:t>EPOS-ES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Box 46">
            <a:extLst>
              <a:ext uri="{FF2B5EF4-FFF2-40B4-BE49-F238E27FC236}">
                <a16:creationId xmlns:a16="http://schemas.microsoft.com/office/drawing/2014/main" id="{7AACCC64-AB25-69EF-14F4-20CE5E1269AF}"/>
              </a:ext>
            </a:extLst>
          </p:cNvPr>
          <p:cNvSpPr/>
          <p:nvPr/>
        </p:nvSpPr>
        <p:spPr>
          <a:xfrm>
            <a:off x="9409195" y="895897"/>
            <a:ext cx="1192740" cy="367878"/>
          </a:xfrm>
          <a:prstGeom prst="rect">
            <a:avLst/>
          </a:prstGeom>
          <a:solidFill>
            <a:srgbClr val="E4912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 dirty="0">
                <a:solidFill>
                  <a:srgbClr val="FFFFFF"/>
                </a:solidFill>
                <a:latin typeface="Calibri"/>
              </a:rPr>
              <a:t>20-21 May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TextBox 8">
            <a:extLst>
              <a:ext uri="{FF2B5EF4-FFF2-40B4-BE49-F238E27FC236}">
                <a16:creationId xmlns:a16="http://schemas.microsoft.com/office/drawing/2014/main" id="{23523511-629C-23C8-425D-A9A85D03254B}"/>
              </a:ext>
            </a:extLst>
          </p:cNvPr>
          <p:cNvSpPr/>
          <p:nvPr/>
        </p:nvSpPr>
        <p:spPr>
          <a:xfrm>
            <a:off x="9321079" y="593739"/>
            <a:ext cx="1894663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 dirty="0">
                <a:solidFill>
                  <a:srgbClr val="000000"/>
                </a:solidFill>
                <a:latin typeface="Calibri"/>
              </a:rPr>
              <a:t>General Assembly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TextBox 16">
            <a:extLst>
              <a:ext uri="{FF2B5EF4-FFF2-40B4-BE49-F238E27FC236}">
                <a16:creationId xmlns:a16="http://schemas.microsoft.com/office/drawing/2014/main" id="{6238F366-41C4-B24B-052C-B421CA162A0C}"/>
              </a:ext>
            </a:extLst>
          </p:cNvPr>
          <p:cNvSpPr/>
          <p:nvPr/>
        </p:nvSpPr>
        <p:spPr>
          <a:xfrm>
            <a:off x="9321079" y="358818"/>
            <a:ext cx="963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1" strike="noStrike" spc="-1" dirty="0">
                <a:solidFill>
                  <a:schemeClr val="accent2"/>
                </a:solidFill>
                <a:latin typeface="Calibri"/>
              </a:rPr>
              <a:t>EPOS-ES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Rectangle 36">
            <a:extLst>
              <a:ext uri="{FF2B5EF4-FFF2-40B4-BE49-F238E27FC236}">
                <a16:creationId xmlns:a16="http://schemas.microsoft.com/office/drawing/2014/main" id="{52D831B9-3066-8D65-EB50-5833336CE2E1}"/>
              </a:ext>
            </a:extLst>
          </p:cNvPr>
          <p:cNvSpPr/>
          <p:nvPr/>
        </p:nvSpPr>
        <p:spPr>
          <a:xfrm>
            <a:off x="5126039" y="4836457"/>
            <a:ext cx="5303846" cy="19491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ES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2688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8A026-23CF-9A2D-E6EE-C437D025B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F2F61E-33E2-48B6-EF51-695C3119F3FC}"/>
              </a:ext>
            </a:extLst>
          </p:cNvPr>
          <p:cNvSpPr/>
          <p:nvPr/>
        </p:nvSpPr>
        <p:spPr>
          <a:xfrm>
            <a:off x="301646" y="2079172"/>
            <a:ext cx="8917858" cy="71845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238;p15">
            <a:extLst>
              <a:ext uri="{FF2B5EF4-FFF2-40B4-BE49-F238E27FC236}">
                <a16:creationId xmlns:a16="http://schemas.microsoft.com/office/drawing/2014/main" id="{86638083-34BB-C61E-FF5D-60E82AC75D6E}"/>
              </a:ext>
            </a:extLst>
          </p:cNvPr>
          <p:cNvSpPr txBox="1"/>
          <p:nvPr/>
        </p:nvSpPr>
        <p:spPr>
          <a:xfrm>
            <a:off x="301646" y="882805"/>
            <a:ext cx="89178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err="1">
                <a:solidFill>
                  <a:srgbClr val="F6C143"/>
                </a:solidFill>
                <a:latin typeface="Open Sans"/>
                <a:ea typeface="Open Sans"/>
                <a:cs typeface="Open Sans"/>
                <a:sym typeface="Open Sans"/>
              </a:rPr>
              <a:t>Outcomes</a:t>
            </a:r>
            <a:r>
              <a:rPr lang="es-ES" sz="2800" b="1" dirty="0">
                <a:solidFill>
                  <a:srgbClr val="F6C1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800" b="1" dirty="0" err="1">
                <a:solidFill>
                  <a:srgbClr val="F6C143"/>
                </a:solidFill>
                <a:latin typeface="Open Sans"/>
                <a:ea typeface="Open Sans"/>
                <a:cs typeface="Open Sans"/>
                <a:sym typeface="Open Sans"/>
              </a:rPr>
              <a:t>since</a:t>
            </a:r>
            <a:r>
              <a:rPr lang="es-ES" sz="2800" b="1" dirty="0">
                <a:solidFill>
                  <a:srgbClr val="F6C143"/>
                </a:solidFill>
                <a:latin typeface="Open Sans"/>
                <a:ea typeface="Open Sans"/>
                <a:cs typeface="Open Sans"/>
                <a:sym typeface="Open Sans"/>
              </a:rPr>
              <a:t> 2023:</a:t>
            </a:r>
            <a:endParaRPr sz="2800" b="1" dirty="0">
              <a:solidFill>
                <a:srgbClr val="F6C1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12DDB4-4892-1507-47C5-120DE997039D}"/>
              </a:ext>
            </a:extLst>
          </p:cNvPr>
          <p:cNvSpPr txBox="1"/>
          <p:nvPr/>
        </p:nvSpPr>
        <p:spPr>
          <a:xfrm>
            <a:off x="301646" y="1567543"/>
            <a:ext cx="557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 of national collaboration with dedicated funding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C42619-3AD8-C05E-3B0B-7B0E02CF9504}"/>
              </a:ext>
            </a:extLst>
          </p:cNvPr>
          <p:cNvSpPr txBox="1"/>
          <p:nvPr/>
        </p:nvSpPr>
        <p:spPr>
          <a:xfrm>
            <a:off x="301646" y="1545381"/>
            <a:ext cx="107115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EPOS-ESDEPA Strategic Network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Strengthening Satellite Data and Anthropogenic Hazards Thematic Services within </a:t>
            </a:r>
            <a:r>
              <a:rPr lang="en-US" b="1" dirty="0">
                <a:solidFill>
                  <a:schemeClr val="bg1"/>
                </a:solidFill>
              </a:rPr>
              <a:t>EPOS ERIC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Host Institution: </a:t>
            </a:r>
            <a:r>
              <a:rPr lang="en-US" dirty="0"/>
              <a:t>Institute of Geosciences (IGEO-CSIC), Spain</a:t>
            </a:r>
          </a:p>
          <a:p>
            <a:pPr>
              <a:buNone/>
            </a:pPr>
            <a:r>
              <a:rPr lang="en-US" b="1" dirty="0"/>
              <a:t>Funding </a:t>
            </a:r>
            <a:r>
              <a:rPr lang="en-US" b="1" dirty="0" err="1"/>
              <a:t>Programme</a:t>
            </a:r>
            <a:r>
              <a:rPr lang="en-US" b="1" dirty="0"/>
              <a:t>: </a:t>
            </a:r>
            <a:r>
              <a:rPr lang="en-US" dirty="0"/>
              <a:t>Spanish Research Networks </a:t>
            </a:r>
            <a:r>
              <a:rPr lang="en-US" dirty="0" err="1"/>
              <a:t>Programme</a:t>
            </a:r>
            <a:r>
              <a:rPr lang="en-US" dirty="0"/>
              <a:t> (2024 call)</a:t>
            </a:r>
          </a:p>
          <a:p>
            <a:pPr>
              <a:buNone/>
            </a:pPr>
            <a:r>
              <a:rPr lang="en-US" b="1" dirty="0"/>
              <a:t>Funding Agency: </a:t>
            </a:r>
            <a:r>
              <a:rPr lang="en-US" dirty="0"/>
              <a:t>State Research Agency (AEI), Ministry of Science, Innovation and Universities</a:t>
            </a:r>
          </a:p>
          <a:p>
            <a:pPr>
              <a:buNone/>
            </a:pPr>
            <a:r>
              <a:rPr lang="en-US" b="1" dirty="0"/>
              <a:t>Project Reference: </a:t>
            </a:r>
            <a:r>
              <a:rPr lang="en-US" dirty="0"/>
              <a:t>RED2024-153951-E</a:t>
            </a:r>
          </a:p>
          <a:p>
            <a:pPr>
              <a:buNone/>
            </a:pPr>
            <a:r>
              <a:rPr lang="en-US" b="1" dirty="0"/>
              <a:t>Duration: </a:t>
            </a:r>
            <a:r>
              <a:rPr lang="en-US" dirty="0"/>
              <a:t>May 2025 – April 2027</a:t>
            </a:r>
          </a:p>
          <a:p>
            <a:pPr>
              <a:buNone/>
            </a:pPr>
            <a:r>
              <a:rPr lang="en-US" b="1" dirty="0"/>
              <a:t>Total Budget: </a:t>
            </a:r>
            <a:r>
              <a:rPr lang="en-US" dirty="0"/>
              <a:t>€70,000</a:t>
            </a:r>
          </a:p>
          <a:p>
            <a:pPr>
              <a:buNone/>
            </a:pPr>
            <a:r>
              <a:rPr lang="en-US" b="1" dirty="0"/>
              <a:t>Principal Investigator: </a:t>
            </a:r>
            <a:r>
              <a:rPr lang="en-US" dirty="0"/>
              <a:t>J. Fernández (IGEO-CSIC)</a:t>
            </a:r>
          </a:p>
          <a:p>
            <a:pPr>
              <a:buNone/>
            </a:pPr>
            <a:r>
              <a:rPr lang="en-US" b="1" dirty="0"/>
              <a:t>Consortium Size: </a:t>
            </a:r>
            <a:r>
              <a:rPr lang="en-US" dirty="0"/>
              <a:t>15 researchers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b="1" dirty="0"/>
              <a:t>Context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01BE63-48F0-E227-4096-D829FEE1611F}"/>
              </a:ext>
            </a:extLst>
          </p:cNvPr>
          <p:cNvSpPr txBox="1"/>
          <p:nvPr/>
        </p:nvSpPr>
        <p:spPr>
          <a:xfrm>
            <a:off x="6417128" y="4215119"/>
            <a:ext cx="5361216" cy="14773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Strategic Spanish collaboration network supporting participation in </a:t>
            </a:r>
            <a:r>
              <a:rPr lang="en-US" b="1" dirty="0"/>
              <a:t>EPOS ERIC (European Plate Observing System)</a:t>
            </a:r>
            <a:r>
              <a:rPr lang="en-US" dirty="0"/>
              <a:t> and strengthening national contributions to the </a:t>
            </a:r>
            <a:r>
              <a:rPr lang="en-US" b="1" dirty="0"/>
              <a:t>Satellite Data</a:t>
            </a:r>
            <a:r>
              <a:rPr lang="en-US" dirty="0"/>
              <a:t>, </a:t>
            </a:r>
            <a:r>
              <a:rPr lang="en-US" b="1" dirty="0"/>
              <a:t>Anthropogenic Hazards</a:t>
            </a:r>
            <a:r>
              <a:rPr lang="en-US" dirty="0"/>
              <a:t>, and emerging </a:t>
            </a:r>
            <a:r>
              <a:rPr lang="en-US" b="1" dirty="0"/>
              <a:t>Gravimetry</a:t>
            </a:r>
            <a:r>
              <a:rPr lang="en-US" dirty="0"/>
              <a:t> Thematic Core Services.  </a:t>
            </a:r>
          </a:p>
        </p:txBody>
      </p:sp>
    </p:spTree>
    <p:extLst>
      <p:ext uri="{BB962C8B-B14F-4D97-AF65-F5344CB8AC3E}">
        <p14:creationId xmlns:p14="http://schemas.microsoft.com/office/powerpoint/2010/main" val="3766388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B00CD-546F-BDA1-EDB8-CA3CD69D5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DE8ECF-C479-BCC2-AF77-9C5724EBBDE5}"/>
              </a:ext>
            </a:extLst>
          </p:cNvPr>
          <p:cNvSpPr txBox="1"/>
          <p:nvPr/>
        </p:nvSpPr>
        <p:spPr>
          <a:xfrm>
            <a:off x="783772" y="934003"/>
            <a:ext cx="11800114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/>
              <a:t>Strengthen Spanish participation in EPOS ERIC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Reinforce Spanish contributions to the </a:t>
            </a:r>
            <a:r>
              <a:rPr lang="en-US" sz="1600" b="1" dirty="0"/>
              <a:t>Satellite Data</a:t>
            </a:r>
            <a:r>
              <a:rPr lang="en-US" sz="1600" dirty="0"/>
              <a:t> and </a:t>
            </a:r>
            <a:r>
              <a:rPr lang="en-US" sz="1600" b="1" dirty="0"/>
              <a:t>Anthropogenic Hazards</a:t>
            </a:r>
            <a:r>
              <a:rPr lang="en-US" sz="1600" dirty="0"/>
              <a:t> Thematic Core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Support Spanish involvement in the development of the new </a:t>
            </a:r>
            <a:r>
              <a:rPr lang="en-US" sz="1600" b="1" dirty="0"/>
              <a:t>Gravimetry TCS</a:t>
            </a:r>
            <a:endParaRPr lang="en-US" sz="16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b="1" dirty="0"/>
              <a:t>Build a coordinated national research community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Foster collaboration between Spanish research groups and institutions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Promote synergies with the </a:t>
            </a:r>
            <a:r>
              <a:rPr lang="en-US" sz="1600" b="1" dirty="0"/>
              <a:t>EPOS-</a:t>
            </a:r>
            <a:r>
              <a:rPr lang="en-US" sz="1600" b="1" dirty="0" err="1"/>
              <a:t>SpN</a:t>
            </a:r>
            <a:r>
              <a:rPr lang="en-US" sz="1600" b="1" dirty="0"/>
              <a:t> network</a:t>
            </a:r>
            <a:r>
              <a:rPr lang="en-US" sz="1600" dirty="0"/>
              <a:t> and international partners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b="1" dirty="0"/>
              <a:t>Increase scientific and economic return from EPOS participation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Promote joint proposals to </a:t>
            </a:r>
            <a:r>
              <a:rPr lang="en-US" sz="1600" b="1" dirty="0"/>
              <a:t>national, European and space-agency funding calls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Enhance international collaboration within the EPOS framework</a:t>
            </a:r>
            <a:br>
              <a:rPr lang="en-US" sz="1600" dirty="0"/>
            </a:br>
            <a:endParaRPr lang="en-US" sz="1600" dirty="0"/>
          </a:p>
          <a:p>
            <a:pPr>
              <a:buNone/>
            </a:pPr>
            <a:r>
              <a:rPr lang="en-US" sz="1600" b="1" dirty="0"/>
              <a:t>Develop strategic scientific infrastructure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Define a </a:t>
            </a:r>
            <a:r>
              <a:rPr lang="en-US" sz="1600" b="1" dirty="0"/>
              <a:t>distributed laboratory for Anthropogenic Hazards studies</a:t>
            </a:r>
            <a:r>
              <a:rPr lang="en-US" sz="1600" dirty="0"/>
              <a:t>, integrating satellite observations and geophysical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Contribute to future research infrastructures linked to </a:t>
            </a:r>
            <a:r>
              <a:rPr lang="en-US" sz="1600" b="1" dirty="0"/>
              <a:t>EPOS-ES</a:t>
            </a:r>
            <a:endParaRPr lang="en-US" sz="16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b="1" dirty="0"/>
              <a:t>Promote knowledge exchange and strategic coordination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Establish communication channels between EPOS TCS communities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Support dialogue with national institutions, space agencies, and international research initiatives 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60A89F-8BCB-C396-8CAB-7F1A9EDFC2D5}"/>
              </a:ext>
            </a:extLst>
          </p:cNvPr>
          <p:cNvSpPr txBox="1"/>
          <p:nvPr/>
        </p:nvSpPr>
        <p:spPr>
          <a:xfrm>
            <a:off x="6411685" y="47233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chemeClr val="accent4"/>
                </a:solidFill>
              </a:rPr>
              <a:t>EPOS-ESDEPA Strategic Network: Objectives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A blue circle with a number one&#10;&#10;AI-generated content may be incorrect.">
            <a:extLst>
              <a:ext uri="{FF2B5EF4-FFF2-40B4-BE49-F238E27FC236}">
                <a16:creationId xmlns:a16="http://schemas.microsoft.com/office/drawing/2014/main" id="{79341756-76A5-FE7E-F636-D487D4206AD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1475" y="921080"/>
            <a:ext cx="463855" cy="458355"/>
          </a:xfrm>
          <a:prstGeom prst="rect">
            <a:avLst/>
          </a:prstGeom>
        </p:spPr>
      </p:pic>
      <p:pic>
        <p:nvPicPr>
          <p:cNvPr id="10" name="Picture 9" descr="A blue circle with a number on it&#10;&#10;AI-generated content may be incorrect.">
            <a:extLst>
              <a:ext uri="{FF2B5EF4-FFF2-40B4-BE49-F238E27FC236}">
                <a16:creationId xmlns:a16="http://schemas.microsoft.com/office/drawing/2014/main" id="{6744273D-F3FE-CAC4-4560-4C2E154B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1475" y="1910464"/>
            <a:ext cx="463855" cy="458355"/>
          </a:xfrm>
          <a:prstGeom prst="rect">
            <a:avLst/>
          </a:prstGeom>
        </p:spPr>
      </p:pic>
      <p:pic>
        <p:nvPicPr>
          <p:cNvPr id="12" name="Picture 11" descr="A blue circle with a number three&#10;&#10;AI-generated content may be incorrect.">
            <a:extLst>
              <a:ext uri="{FF2B5EF4-FFF2-40B4-BE49-F238E27FC236}">
                <a16:creationId xmlns:a16="http://schemas.microsoft.com/office/drawing/2014/main" id="{48E533B7-709D-A469-72DF-DBC41B41411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1475" y="2899848"/>
            <a:ext cx="463855" cy="458355"/>
          </a:xfrm>
          <a:prstGeom prst="rect">
            <a:avLst/>
          </a:prstGeom>
        </p:spPr>
      </p:pic>
      <p:pic>
        <p:nvPicPr>
          <p:cNvPr id="14" name="Picture 13" descr="A blue circle with a number on it&#10;&#10;AI-generated content may be incorrect.">
            <a:extLst>
              <a:ext uri="{FF2B5EF4-FFF2-40B4-BE49-F238E27FC236}">
                <a16:creationId xmlns:a16="http://schemas.microsoft.com/office/drawing/2014/main" id="{498F13A5-CED7-4F65-191D-B270548AEFD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1475" y="3886839"/>
            <a:ext cx="463855" cy="458355"/>
          </a:xfrm>
          <a:prstGeom prst="rect">
            <a:avLst/>
          </a:prstGeom>
        </p:spPr>
      </p:pic>
      <p:pic>
        <p:nvPicPr>
          <p:cNvPr id="16" name="Picture 15" descr="A blue circle with a number on it&#10;&#10;AI-generated content may be incorrect.">
            <a:extLst>
              <a:ext uri="{FF2B5EF4-FFF2-40B4-BE49-F238E27FC236}">
                <a16:creationId xmlns:a16="http://schemas.microsoft.com/office/drawing/2014/main" id="{6B5A7B82-7A15-C2E4-53AC-87EB621AC24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1475" y="4873830"/>
            <a:ext cx="463855" cy="45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77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D32D9-F512-EBED-4E0D-E28C6939F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264A7EC-117B-AFEF-8897-1036D098925D}"/>
              </a:ext>
            </a:extLst>
          </p:cNvPr>
          <p:cNvSpPr txBox="1"/>
          <p:nvPr/>
        </p:nvSpPr>
        <p:spPr>
          <a:xfrm>
            <a:off x="3829959" y="38938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accent6"/>
                </a:solidFill>
              </a:rPr>
              <a:t>EPOS-ES: Next steps</a:t>
            </a:r>
            <a:endParaRPr lang="en-US" sz="4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27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58A4C-A6BD-68E9-FDEE-84439D648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09AAD98-5D81-917D-E648-E5E3FEC2E331}"/>
              </a:ext>
            </a:extLst>
          </p:cNvPr>
          <p:cNvSpPr txBox="1"/>
          <p:nvPr/>
        </p:nvSpPr>
        <p:spPr>
          <a:xfrm>
            <a:off x="3829959" y="38938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accent6"/>
                </a:solidFill>
              </a:rPr>
              <a:t>EPOS-ES: Next steps</a:t>
            </a:r>
            <a:endParaRPr lang="en-US" sz="4000" dirty="0">
              <a:solidFill>
                <a:schemeClr val="accent6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A52482-3A4F-166F-4749-9D615E4315BC}"/>
              </a:ext>
            </a:extLst>
          </p:cNvPr>
          <p:cNvGrpSpPr/>
          <p:nvPr/>
        </p:nvGrpSpPr>
        <p:grpSpPr>
          <a:xfrm>
            <a:off x="1516786" y="1307200"/>
            <a:ext cx="8835108" cy="4364496"/>
            <a:chOff x="275814" y="1024789"/>
            <a:chExt cx="11189870" cy="5527736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301DE7A9-0638-DC9D-D1F7-2FED7DBA1B98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726316" y="1024789"/>
              <a:ext cx="3635355" cy="942907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CCDD450D-C060-2038-C70C-4080280913D6}"/>
                </a:ext>
              </a:extLst>
            </p:cNvPr>
            <p:cNvPicPr/>
            <p:nvPr/>
          </p:nvPicPr>
          <p:blipFill>
            <a:blip r:embed="rId2"/>
            <a:srcRect r="37250"/>
            <a:stretch/>
          </p:blipFill>
          <p:spPr>
            <a:xfrm>
              <a:off x="5925278" y="1024789"/>
              <a:ext cx="2281173" cy="942907"/>
            </a:xfrm>
            <a:prstGeom prst="rect">
              <a:avLst/>
            </a:prstGeom>
            <a:ln w="0">
              <a:noFill/>
            </a:ln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386A10F-A110-2698-1E54-5C48B59BF099}"/>
                </a:ext>
              </a:extLst>
            </p:cNvPr>
            <p:cNvCxnSpPr>
              <a:cxnSpLocks/>
            </p:cNvCxnSpPr>
            <p:nvPr/>
          </p:nvCxnSpPr>
          <p:spPr>
            <a:xfrm>
              <a:off x="4687747" y="1496242"/>
              <a:ext cx="1111169" cy="0"/>
            </a:xfrm>
            <a:prstGeom prst="straightConnector1">
              <a:avLst/>
            </a:prstGeom>
            <a:ln w="76200">
              <a:solidFill>
                <a:srgbClr val="2755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3081495-3F2F-6040-8C16-5B77DC72B091}"/>
                </a:ext>
              </a:extLst>
            </p:cNvPr>
            <p:cNvCxnSpPr>
              <a:cxnSpLocks/>
            </p:cNvCxnSpPr>
            <p:nvPr/>
          </p:nvCxnSpPr>
          <p:spPr>
            <a:xfrm>
              <a:off x="2445565" y="2158607"/>
              <a:ext cx="0" cy="1145894"/>
            </a:xfrm>
            <a:prstGeom prst="straightConnector1">
              <a:avLst/>
            </a:prstGeom>
            <a:ln w="76200">
              <a:solidFill>
                <a:srgbClr val="2755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A map with green points on it&#10;&#10;AI-generated content may be incorrect.">
              <a:extLst>
                <a:ext uri="{FF2B5EF4-FFF2-40B4-BE49-F238E27FC236}">
                  <a16:creationId xmlns:a16="http://schemas.microsoft.com/office/drawing/2014/main" id="{EBE5E592-4E6A-9194-6373-7C8E62EDA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824"/>
            <a:stretch/>
          </p:blipFill>
          <p:spPr>
            <a:xfrm>
              <a:off x="400151" y="3304501"/>
              <a:ext cx="4090828" cy="2738426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AB57879-E5DF-C008-961A-118D220DCDEA}"/>
                </a:ext>
              </a:extLst>
            </p:cNvPr>
            <p:cNvCxnSpPr>
              <a:cxnSpLocks/>
            </p:cNvCxnSpPr>
            <p:nvPr/>
          </p:nvCxnSpPr>
          <p:spPr>
            <a:xfrm>
              <a:off x="4361671" y="2158607"/>
              <a:ext cx="1734329" cy="1145894"/>
            </a:xfrm>
            <a:prstGeom prst="straightConnector1">
              <a:avLst/>
            </a:prstGeom>
            <a:ln w="76200">
              <a:solidFill>
                <a:srgbClr val="2755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 map with text and a circle&#10;&#10;AI-generated content may be incorrect.">
              <a:extLst>
                <a:ext uri="{FF2B5EF4-FFF2-40B4-BE49-F238E27FC236}">
                  <a16:creationId xmlns:a16="http://schemas.microsoft.com/office/drawing/2014/main" id="{2CF2DA2D-7DBA-ACE6-606A-BDCA126FC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3259751"/>
              <a:ext cx="2667000" cy="1701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4ACDBA-A8AA-0BEB-3F68-9D271523A515}"/>
                </a:ext>
              </a:extLst>
            </p:cNvPr>
            <p:cNvSpPr txBox="1"/>
            <p:nvPr/>
          </p:nvSpPr>
          <p:spPr>
            <a:xfrm>
              <a:off x="6481823" y="5005392"/>
              <a:ext cx="2175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Other national nodes</a:t>
              </a:r>
            </a:p>
          </p:txBody>
        </p:sp>
        <p:pic>
          <p:nvPicPr>
            <p:cNvPr id="13" name="Picture 12" descr="A logo with a map in the middle&#10;&#10;AI-generated content may be incorrect.">
              <a:extLst>
                <a:ext uri="{FF2B5EF4-FFF2-40B4-BE49-F238E27FC236}">
                  <a16:creationId xmlns:a16="http://schemas.microsoft.com/office/drawing/2014/main" id="{25F9F9BC-E04A-14B2-7635-A2F637293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5418565"/>
              <a:ext cx="2853654" cy="878882"/>
            </a:xfrm>
            <a:prstGeom prst="rect">
              <a:avLst/>
            </a:prstGeom>
          </p:spPr>
        </p:pic>
        <p:pic>
          <p:nvPicPr>
            <p:cNvPr id="14" name="Picture 13" descr="A logo with a globe and text&#10;&#10;AI-generated content may be incorrect.">
              <a:extLst>
                <a:ext uri="{FF2B5EF4-FFF2-40B4-BE49-F238E27FC236}">
                  <a16:creationId xmlns:a16="http://schemas.microsoft.com/office/drawing/2014/main" id="{3E259D88-5CD5-6865-B310-183283BAC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2171" y="1024789"/>
              <a:ext cx="2773513" cy="94289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589998-63B0-1044-6A71-3567ED8DBFF8}"/>
                </a:ext>
              </a:extLst>
            </p:cNvPr>
            <p:cNvSpPr txBox="1"/>
            <p:nvPr/>
          </p:nvSpPr>
          <p:spPr>
            <a:xfrm>
              <a:off x="275814" y="6183193"/>
              <a:ext cx="4258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Encourage and support national initiatives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8EAB73-7483-EF0E-1D59-3F4C9806C5A1}"/>
                </a:ext>
              </a:extLst>
            </p:cNvPr>
            <p:cNvSpPr txBox="1"/>
            <p:nvPr/>
          </p:nvSpPr>
          <p:spPr>
            <a:xfrm>
              <a:off x="5337182" y="6183193"/>
              <a:ext cx="473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Improve collaboration with other national nodes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E4A8FA-9767-830E-AB31-D9C91240C055}"/>
                </a:ext>
              </a:extLst>
            </p:cNvPr>
            <p:cNvSpPr txBox="1"/>
            <p:nvPr/>
          </p:nvSpPr>
          <p:spPr>
            <a:xfrm>
              <a:off x="8603379" y="1967683"/>
              <a:ext cx="28623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Contribute to support EPOS ON project to guarantee its success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5593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363F0-C44A-DDD8-9F01-C89C99F85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38DE908-F8C4-D2B2-660D-0F02EFB4C38D}"/>
              </a:ext>
            </a:extLst>
          </p:cNvPr>
          <p:cNvSpPr txBox="1"/>
          <p:nvPr/>
        </p:nvSpPr>
        <p:spPr>
          <a:xfrm>
            <a:off x="3829959" y="38938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accent6"/>
                </a:solidFill>
              </a:rPr>
              <a:t>EPOS-ES: Next steps</a:t>
            </a:r>
            <a:endParaRPr lang="en-US" sz="4000" dirty="0">
              <a:solidFill>
                <a:schemeClr val="accent6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4012FB-D13E-5AF5-55B1-874954E1CE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4979830"/>
              </p:ext>
            </p:extLst>
          </p:nvPr>
        </p:nvGraphicFramePr>
        <p:xfrm>
          <a:off x="598507" y="1199051"/>
          <a:ext cx="7581978" cy="4109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B8C4037-051A-3872-B2E7-5CB99E546260}"/>
              </a:ext>
            </a:extLst>
          </p:cNvPr>
          <p:cNvSpPr txBox="1"/>
          <p:nvPr/>
        </p:nvSpPr>
        <p:spPr>
          <a:xfrm>
            <a:off x="9067796" y="443978"/>
            <a:ext cx="2770285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Improve dissemination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Presentations in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Summer Schools and other training initiatives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Participation in conferences at national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Meetings and working groups</a:t>
            </a:r>
          </a:p>
        </p:txBody>
      </p:sp>
      <p:pic>
        <p:nvPicPr>
          <p:cNvPr id="4" name="Google Shape;163;p7" descr="Ciencia abierta - Wikipedia, la enciclopedia libre">
            <a:extLst>
              <a:ext uri="{FF2B5EF4-FFF2-40B4-BE49-F238E27FC236}">
                <a16:creationId xmlns:a16="http://schemas.microsoft.com/office/drawing/2014/main" id="{3A71F941-DD2C-0D5A-843E-C33729E237E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34103" y="2063896"/>
            <a:ext cx="1057897" cy="12463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0DA26C01-3BB9-8E7A-3473-A0B914B14BA9}"/>
              </a:ext>
            </a:extLst>
          </p:cNvPr>
          <p:cNvSpPr/>
          <p:nvPr/>
        </p:nvSpPr>
        <p:spPr>
          <a:xfrm>
            <a:off x="8180485" y="1292839"/>
            <a:ext cx="673946" cy="3872753"/>
          </a:xfrm>
          <a:prstGeom prst="rightBrace">
            <a:avLst/>
          </a:prstGeom>
          <a:ln w="38100">
            <a:solidFill>
              <a:srgbClr val="2755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screenshot of a website&#10;&#10;AI-generated content may be incorrect.">
            <a:extLst>
              <a:ext uri="{FF2B5EF4-FFF2-40B4-BE49-F238E27FC236}">
                <a16:creationId xmlns:a16="http://schemas.microsoft.com/office/drawing/2014/main" id="{2DD61067-C429-D57C-5E52-2AD1BE2CB8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8388" y="3632298"/>
            <a:ext cx="2335591" cy="2601489"/>
          </a:xfrm>
          <a:prstGeom prst="rect">
            <a:avLst/>
          </a:prstGeom>
        </p:spPr>
      </p:pic>
      <p:sp>
        <p:nvSpPr>
          <p:cNvPr id="11" name="Cross 10">
            <a:extLst>
              <a:ext uri="{FF2B5EF4-FFF2-40B4-BE49-F238E27FC236}">
                <a16:creationId xmlns:a16="http://schemas.microsoft.com/office/drawing/2014/main" id="{837B46C7-ACD2-12E2-1CCE-0AE6CCBDA9A6}"/>
              </a:ext>
            </a:extLst>
          </p:cNvPr>
          <p:cNvSpPr/>
          <p:nvPr/>
        </p:nvSpPr>
        <p:spPr>
          <a:xfrm>
            <a:off x="10094361" y="2930912"/>
            <a:ext cx="322730" cy="322730"/>
          </a:xfrm>
          <a:prstGeom prst="plus">
            <a:avLst>
              <a:gd name="adj" fmla="val 37280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C1427E-A393-8640-3D05-BB3E15A3A72B}"/>
              </a:ext>
            </a:extLst>
          </p:cNvPr>
          <p:cNvSpPr txBox="1"/>
          <p:nvPr/>
        </p:nvSpPr>
        <p:spPr>
          <a:xfrm>
            <a:off x="9067796" y="3320728"/>
            <a:ext cx="153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EPOS-ES DDSS</a:t>
            </a:r>
          </a:p>
        </p:txBody>
      </p:sp>
    </p:spTree>
    <p:extLst>
      <p:ext uri="{BB962C8B-B14F-4D97-AF65-F5344CB8AC3E}">
        <p14:creationId xmlns:p14="http://schemas.microsoft.com/office/powerpoint/2010/main" val="1045430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B0FAB-AF81-E639-6037-6DF8BD325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D55AE46-75D0-61D9-718D-B97043D2F629}"/>
              </a:ext>
            </a:extLst>
          </p:cNvPr>
          <p:cNvSpPr txBox="1"/>
          <p:nvPr/>
        </p:nvSpPr>
        <p:spPr>
          <a:xfrm>
            <a:off x="3829959" y="38938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accent6"/>
                </a:solidFill>
              </a:rPr>
              <a:t>EPOS-ES: Next steps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55270DC-D2C9-40BE-436E-D7DF5B370175}"/>
              </a:ext>
            </a:extLst>
          </p:cNvPr>
          <p:cNvSpPr/>
          <p:nvPr/>
        </p:nvSpPr>
        <p:spPr>
          <a:xfrm>
            <a:off x="1460480" y="1175657"/>
            <a:ext cx="9490829" cy="11217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800100" lvl="1" indent="-342900" algn="just">
              <a:lnSpc>
                <a:spcPct val="115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s-ES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800100" lvl="1" indent="-342900" algn="just">
              <a:lnSpc>
                <a:spcPct val="115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s-ES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lvl="1" algn="just">
              <a:lnSpc>
                <a:spcPct val="115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</a:pPr>
            <a:endParaRPr lang="es-ES" strike="noStrike" spc="-1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8D629C-1D74-ED4D-B5C5-0CB4D91588BD}"/>
              </a:ext>
            </a:extLst>
          </p:cNvPr>
          <p:cNvSpPr txBox="1"/>
          <p:nvPr/>
        </p:nvSpPr>
        <p:spPr>
          <a:xfrm>
            <a:off x="7489167" y="4863624"/>
            <a:ext cx="3865553" cy="542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trike="noStrike" spc="-1" dirty="0">
                <a:solidFill>
                  <a:srgbClr val="000000"/>
                </a:solidFill>
                <a:latin typeface="Calibri"/>
                <a:ea typeface="Calibri"/>
              </a:rPr>
              <a:t>Meetings </a:t>
            </a:r>
            <a:r>
              <a:rPr lang="es-ES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with</a:t>
            </a:r>
            <a:r>
              <a:rPr lang="es-ES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s-ES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s-ES" strike="noStrike" spc="-1" dirty="0">
                <a:solidFill>
                  <a:srgbClr val="000000"/>
                </a:solidFill>
                <a:latin typeface="Calibri"/>
                <a:ea typeface="Calibri"/>
              </a:rPr>
              <a:t> Polar </a:t>
            </a:r>
            <a:r>
              <a:rPr lang="es-ES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Committee</a:t>
            </a:r>
            <a:r>
              <a:rPr lang="es-ES" strike="noStrike" spc="-1" dirty="0">
                <a:solidFill>
                  <a:srgbClr val="000000"/>
                </a:solidFill>
                <a:latin typeface="Calibri"/>
                <a:ea typeface="Calibri"/>
              </a:rPr>
              <a:t>, POLARCSIC, and </a:t>
            </a:r>
            <a:r>
              <a:rPr lang="es-ES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the</a:t>
            </a:r>
            <a:r>
              <a:rPr lang="es-ES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s-ES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Spanish</a:t>
            </a:r>
            <a:r>
              <a:rPr lang="es-ES" strike="noStrike" spc="-1" dirty="0">
                <a:solidFill>
                  <a:srgbClr val="000000"/>
                </a:solidFill>
                <a:latin typeface="Calibri"/>
                <a:ea typeface="Calibri"/>
              </a:rPr>
              <a:t> Polar Data Centre.</a:t>
            </a:r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49E570B-B5D2-7340-1AFB-3AFC061258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658365"/>
              </p:ext>
            </p:extLst>
          </p:nvPr>
        </p:nvGraphicFramePr>
        <p:xfrm>
          <a:off x="1793910" y="1218631"/>
          <a:ext cx="5885985" cy="3462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Bent Up Arrow 6">
            <a:extLst>
              <a:ext uri="{FF2B5EF4-FFF2-40B4-BE49-F238E27FC236}">
                <a16:creationId xmlns:a16="http://schemas.microsoft.com/office/drawing/2014/main" id="{0ADFFF7F-9616-4677-422D-45022E3E7FF9}"/>
              </a:ext>
            </a:extLst>
          </p:cNvPr>
          <p:cNvSpPr/>
          <p:nvPr/>
        </p:nvSpPr>
        <p:spPr>
          <a:xfrm rot="5400000">
            <a:off x="6425140" y="4475790"/>
            <a:ext cx="821165" cy="1040228"/>
          </a:xfrm>
          <a:prstGeom prst="bentUpArrow">
            <a:avLst>
              <a:gd name="adj1" fmla="val 16713"/>
              <a:gd name="adj2" fmla="val 25000"/>
              <a:gd name="adj3" fmla="val 25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886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ADBA9-835D-118B-68C6-EA15E93CF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57ACC3B-240D-A309-8017-1530D6B37228}"/>
              </a:ext>
            </a:extLst>
          </p:cNvPr>
          <p:cNvSpPr txBox="1"/>
          <p:nvPr/>
        </p:nvSpPr>
        <p:spPr>
          <a:xfrm>
            <a:off x="3829959" y="38938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accent6"/>
                </a:solidFill>
              </a:rPr>
              <a:t>EPOS-ES: Next steps</a:t>
            </a:r>
            <a:endParaRPr lang="en-US" sz="4000" dirty="0">
              <a:solidFill>
                <a:schemeClr val="accent6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C93B26C-5FBB-E709-EF2C-BDE5B4B80C66}"/>
              </a:ext>
            </a:extLst>
          </p:cNvPr>
          <p:cNvGraphicFramePr/>
          <p:nvPr/>
        </p:nvGraphicFramePr>
        <p:xfrm>
          <a:off x="1482991" y="1975968"/>
          <a:ext cx="6622006" cy="326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49D5C92-04A1-67C6-D52B-45EBA3499486}"/>
              </a:ext>
            </a:extLst>
          </p:cNvPr>
          <p:cNvGrpSpPr/>
          <p:nvPr/>
        </p:nvGrpSpPr>
        <p:grpSpPr>
          <a:xfrm>
            <a:off x="1039742" y="2190446"/>
            <a:ext cx="1640499" cy="1388466"/>
            <a:chOff x="394620" y="4547746"/>
            <a:chExt cx="1091198" cy="92355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D97C60F-76D1-F412-6314-7261769BDD1B}"/>
                </a:ext>
              </a:extLst>
            </p:cNvPr>
            <p:cNvSpPr/>
            <p:nvPr/>
          </p:nvSpPr>
          <p:spPr>
            <a:xfrm>
              <a:off x="394620" y="4547746"/>
              <a:ext cx="1091198" cy="92355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004A3757-B2BA-B3E6-AA9C-E6139E322183}"/>
                </a:ext>
              </a:extLst>
            </p:cNvPr>
            <p:cNvPicPr/>
            <p:nvPr/>
          </p:nvPicPr>
          <p:blipFill>
            <a:blip r:embed="rId7"/>
            <a:srcRect r="37250"/>
            <a:stretch/>
          </p:blipFill>
          <p:spPr>
            <a:xfrm>
              <a:off x="533786" y="4847570"/>
              <a:ext cx="871578" cy="36026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6" name="Picture 5" descr="A logo with a globe and text&#10;&#10;AI-generated content may be incorrect.">
            <a:extLst>
              <a:ext uri="{FF2B5EF4-FFF2-40B4-BE49-F238E27FC236}">
                <a16:creationId xmlns:a16="http://schemas.microsoft.com/office/drawing/2014/main" id="{9D356E21-0128-8854-AD6F-DCE6FD07BB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1926" y="2560747"/>
            <a:ext cx="2057968" cy="69963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F92B92-C9B0-B88A-763E-E55DD558BC1B}"/>
              </a:ext>
            </a:extLst>
          </p:cNvPr>
          <p:cNvSpPr/>
          <p:nvPr/>
        </p:nvSpPr>
        <p:spPr>
          <a:xfrm>
            <a:off x="1105670" y="3678729"/>
            <a:ext cx="1564174" cy="13238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map with text and a circle&#10;&#10;AI-generated content may be incorrect.">
            <a:extLst>
              <a:ext uri="{FF2B5EF4-FFF2-40B4-BE49-F238E27FC236}">
                <a16:creationId xmlns:a16="http://schemas.microsoft.com/office/drawing/2014/main" id="{AB32CBE1-9FB7-506F-04BA-3ABA94994E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7633" y="3944964"/>
            <a:ext cx="1240247" cy="791396"/>
          </a:xfrm>
          <a:prstGeom prst="rect">
            <a:avLst/>
          </a:prstGeom>
        </p:spPr>
      </p:pic>
      <p:pic>
        <p:nvPicPr>
          <p:cNvPr id="9" name="Google Shape;163;p7" descr="Ciencia abierta - Wikipedia, la enciclopedia libre">
            <a:extLst>
              <a:ext uri="{FF2B5EF4-FFF2-40B4-BE49-F238E27FC236}">
                <a16:creationId xmlns:a16="http://schemas.microsoft.com/office/drawing/2014/main" id="{011BE21F-5BDC-28DD-9682-EFBD23DB2C7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76823" y="2190446"/>
            <a:ext cx="1057897" cy="1246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075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E1054-11C6-DADF-5476-A29B1ABF8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0;p21">
            <a:extLst>
              <a:ext uri="{FF2B5EF4-FFF2-40B4-BE49-F238E27FC236}">
                <a16:creationId xmlns:a16="http://schemas.microsoft.com/office/drawing/2014/main" id="{BC6E8C4F-D627-F953-1658-FFBBC0626996}"/>
              </a:ext>
            </a:extLst>
          </p:cNvPr>
          <p:cNvSpPr/>
          <p:nvPr/>
        </p:nvSpPr>
        <p:spPr>
          <a:xfrm>
            <a:off x="324927" y="1122249"/>
            <a:ext cx="4103914" cy="27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strike="noStrike" dirty="0">
                <a:solidFill>
                  <a:srgbClr val="275536"/>
                </a:solidFill>
                <a:latin typeface="Calibri"/>
                <a:ea typeface="Calibri"/>
                <a:cs typeface="Calibri"/>
                <a:sym typeface="Calibri"/>
              </a:rPr>
              <a:t>EPOS-ES</a:t>
            </a:r>
            <a:endParaRPr sz="3600" b="1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screenshot of a website&#10;&#10;Description automatically generated">
            <a:extLst>
              <a:ext uri="{FF2B5EF4-FFF2-40B4-BE49-F238E27FC236}">
                <a16:creationId xmlns:a16="http://schemas.microsoft.com/office/drawing/2014/main" id="{44C4C4C5-D8DD-7CEC-D49A-8A3EA5999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80"/>
          <a:stretch/>
        </p:blipFill>
        <p:spPr>
          <a:xfrm>
            <a:off x="832204" y="1677992"/>
            <a:ext cx="3089361" cy="30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CFFC3A6-48A7-F21A-7FBE-AEC2F48F3A08}"/>
              </a:ext>
            </a:extLst>
          </p:cNvPr>
          <p:cNvGrpSpPr/>
          <p:nvPr/>
        </p:nvGrpSpPr>
        <p:grpSpPr>
          <a:xfrm>
            <a:off x="4969591" y="968828"/>
            <a:ext cx="6198584" cy="3928015"/>
            <a:chOff x="5415906" y="2605292"/>
            <a:chExt cx="3581815" cy="2269780"/>
          </a:xfrm>
        </p:grpSpPr>
        <p:sp>
          <p:nvSpPr>
            <p:cNvPr id="10" name="Google Shape;249;p21">
              <a:extLst>
                <a:ext uri="{FF2B5EF4-FFF2-40B4-BE49-F238E27FC236}">
                  <a16:creationId xmlns:a16="http://schemas.microsoft.com/office/drawing/2014/main" id="{C3951E58-65D9-1C90-888B-C91D3E02F03A}"/>
                </a:ext>
              </a:extLst>
            </p:cNvPr>
            <p:cNvSpPr/>
            <p:nvPr/>
          </p:nvSpPr>
          <p:spPr>
            <a:xfrm>
              <a:off x="5415906" y="2605292"/>
              <a:ext cx="2787840" cy="337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strike="noStrike" dirty="0" err="1">
                  <a:solidFill>
                    <a:srgbClr val="275536"/>
                  </a:solidFill>
                  <a:latin typeface="Calibri"/>
                  <a:ea typeface="Calibri"/>
                  <a:cs typeface="Calibri"/>
                  <a:sym typeface="Calibri"/>
                </a:rPr>
                <a:t>www.epos-es.org</a:t>
              </a:r>
              <a:endParaRPr sz="3200" b="1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Picture 12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FE1BBE48-5B33-0CCD-D414-BE0179021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109" y="2942392"/>
              <a:ext cx="1923433" cy="1932680"/>
            </a:xfrm>
            <a:prstGeom prst="rect">
              <a:avLst/>
            </a:prstGeom>
          </p:spPr>
        </p:pic>
        <p:pic>
          <p:nvPicPr>
            <p:cNvPr id="14" name="Picture 13" descr="A hand holding a cell phone&#10;&#10;AI-generated content may be incorrect.">
              <a:extLst>
                <a:ext uri="{FF2B5EF4-FFF2-40B4-BE49-F238E27FC236}">
                  <a16:creationId xmlns:a16="http://schemas.microsoft.com/office/drawing/2014/main" id="{0B2ABE70-07C9-D2BD-1347-A629F3D64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1975" y="2910998"/>
              <a:ext cx="1155746" cy="1862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9038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DC1AD9-D78C-B2DD-CA2B-1783FF1E1535}"/>
              </a:ext>
            </a:extLst>
          </p:cNvPr>
          <p:cNvSpPr txBox="1">
            <a:spLocks/>
          </p:cNvSpPr>
          <p:nvPr/>
        </p:nvSpPr>
        <p:spPr>
          <a:xfrm>
            <a:off x="1676400" y="4049401"/>
            <a:ext cx="10424556" cy="145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0583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8E2E54-CDD6-1053-E856-1A317D09FCD5}"/>
              </a:ext>
            </a:extLst>
          </p:cNvPr>
          <p:cNvSpPr txBox="1"/>
          <p:nvPr/>
        </p:nvSpPr>
        <p:spPr>
          <a:xfrm>
            <a:off x="381000" y="1012371"/>
            <a:ext cx="5483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How does Spain contribute to EPOS ERIC?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41024-32E5-63C1-81AB-E2A76DC3BA4A}"/>
              </a:ext>
            </a:extLst>
          </p:cNvPr>
          <p:cNvSpPr/>
          <p:nvPr/>
        </p:nvSpPr>
        <p:spPr>
          <a:xfrm>
            <a:off x="414841" y="1536390"/>
            <a:ext cx="7705901" cy="33903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Agreement for economic funding of membership fees and the participation of Spain in the ESFRI EPOS-ERIC (5 year credit renewal):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en-GB" sz="1400" b="1" i="1" u="none" strike="noStrike" dirty="0" err="1">
                <a:solidFill>
                  <a:srgbClr val="FF8000"/>
                </a:solidFill>
                <a:effectLst/>
                <a:latin typeface="Arial" panose="020B0604020202020204" pitchFamily="34" charset="0"/>
              </a:rPr>
              <a:t>Ministerio</a:t>
            </a:r>
            <a:r>
              <a:rPr lang="en-GB" sz="1400" b="1" i="1" u="none" strike="noStrike" dirty="0">
                <a:solidFill>
                  <a:srgbClr val="FF8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400" b="1" i="1" u="none" strike="noStrike" dirty="0" err="1">
                <a:solidFill>
                  <a:srgbClr val="FF8000"/>
                </a:solidFill>
                <a:effectLst/>
                <a:latin typeface="Arial" panose="020B0604020202020204" pitchFamily="34" charset="0"/>
              </a:rPr>
              <a:t>Ciencia</a:t>
            </a:r>
            <a:r>
              <a:rPr lang="en-GB" sz="1400" b="1" i="1" u="none" strike="noStrike" dirty="0">
                <a:solidFill>
                  <a:srgbClr val="FF8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400" b="1" i="1" u="none" strike="noStrike" dirty="0" err="1">
                <a:solidFill>
                  <a:srgbClr val="FF8000"/>
                </a:solidFill>
                <a:effectLst/>
                <a:latin typeface="Arial" panose="020B0604020202020204" pitchFamily="34" charset="0"/>
              </a:rPr>
              <a:t>Innovación</a:t>
            </a:r>
            <a:r>
              <a:rPr lang="en-GB" sz="1400" b="1" i="1" u="none" strike="noStrike" dirty="0">
                <a:solidFill>
                  <a:srgbClr val="FF8000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GB" sz="1400" b="1" i="1" u="none" strike="noStrike" dirty="0" err="1">
                <a:solidFill>
                  <a:srgbClr val="FF8000"/>
                </a:solidFill>
                <a:effectLst/>
                <a:latin typeface="Arial" panose="020B0604020202020204" pitchFamily="34" charset="0"/>
              </a:rPr>
              <a:t>Universidades</a:t>
            </a:r>
            <a:r>
              <a:rPr lang="en-GB" sz="1400" b="1" i="1" u="none" strike="noStrike" dirty="0">
                <a:solidFill>
                  <a:srgbClr val="FF8000"/>
                </a:solidFill>
                <a:effectLst/>
                <a:latin typeface="Arial" panose="020B0604020202020204" pitchFamily="34" charset="0"/>
              </a:rPr>
              <a:t> (MICIU) 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</a:t>
            </a:r>
          </a:p>
          <a:p>
            <a:pPr algn="just">
              <a:lnSpc>
                <a:spcPct val="150000"/>
              </a:lnSpc>
            </a:pP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former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Ministerio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Ciencia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Innovación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(MICINN) </a:t>
            </a:r>
          </a:p>
          <a:p>
            <a:pPr algn="just">
              <a:lnSpc>
                <a:spcPct val="15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Consejo Superior de Investigaciones científicas (CSIC)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Centro Nacional de Información Geográfica (CNIG) </a:t>
            </a:r>
          </a:p>
          <a:p>
            <a:pPr algn="just">
              <a:lnSpc>
                <a:spcPct val="15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Instituto Geográfico Nacional (IGN)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Universidad de Granada (UGR) 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Universidad de Alicante (UA)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Universidad de Salamanca (USAL)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Universidad de Barcelona (UB)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4B594D-5661-E8B9-35BD-FD67217DB711}"/>
              </a:ext>
            </a:extLst>
          </p:cNvPr>
          <p:cNvGrpSpPr/>
          <p:nvPr/>
        </p:nvGrpSpPr>
        <p:grpSpPr>
          <a:xfrm>
            <a:off x="5233790" y="4258517"/>
            <a:ext cx="6405647" cy="1336361"/>
            <a:chOff x="4480368" y="2294448"/>
            <a:chExt cx="9453791" cy="1972272"/>
          </a:xfrm>
        </p:grpSpPr>
        <p:pic>
          <p:nvPicPr>
            <p:cNvPr id="5" name="Picture 5" descr="A picture containing text, cartoon, poster, screenshot&#10;&#10;Description automatically generated">
              <a:extLst>
                <a:ext uri="{FF2B5EF4-FFF2-40B4-BE49-F238E27FC236}">
                  <a16:creationId xmlns:a16="http://schemas.microsoft.com/office/drawing/2014/main" id="{185A8AB2-D432-A2AE-4A78-151D7F014F81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4480368" y="2951279"/>
              <a:ext cx="1722240" cy="61668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" name="Picture 9" descr="A picture containing text, font, graphics, graphic design&#10;&#10;Description automatically generated">
              <a:extLst>
                <a:ext uri="{FF2B5EF4-FFF2-40B4-BE49-F238E27FC236}">
                  <a16:creationId xmlns:a16="http://schemas.microsoft.com/office/drawing/2014/main" id="{49BA8210-0017-116E-6D97-A3500F85C25F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6582960" y="2869200"/>
              <a:ext cx="2104200" cy="1397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" name="Picture 11" descr="A picture containing font, graphics, logo, text&#10;&#10;Description automatically generated">
              <a:extLst>
                <a:ext uri="{FF2B5EF4-FFF2-40B4-BE49-F238E27FC236}">
                  <a16:creationId xmlns:a16="http://schemas.microsoft.com/office/drawing/2014/main" id="{98AD9FF9-DD89-305B-592C-89489D9EAF94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6654960" y="2469602"/>
              <a:ext cx="1960199" cy="47483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" name="Picture 13" descr="Red tex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7820A22-9B3E-0E73-5E56-C66A82E2382A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9149400" y="3268440"/>
              <a:ext cx="2230560" cy="73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" name="Picture 15" descr="Blue text on a whit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9C0013DC-62EE-3135-5267-096980913D42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9067513" y="2352779"/>
              <a:ext cx="2462040" cy="64080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id="{5CDEEF73-DEBC-045F-FEDD-CD8EA90EE509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11244959" y="3095281"/>
              <a:ext cx="2689200" cy="90719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" name="Picture 19">
              <a:extLst>
                <a:ext uri="{FF2B5EF4-FFF2-40B4-BE49-F238E27FC236}">
                  <a16:creationId xmlns:a16="http://schemas.microsoft.com/office/drawing/2014/main" id="{9E827102-C734-318E-CF86-D61627E18A2E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11666144" y="2294448"/>
              <a:ext cx="2125080" cy="663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FC747C33-603F-1643-65AC-F05C07D3F917}"/>
              </a:ext>
            </a:extLst>
          </p:cNvPr>
          <p:cNvSpPr/>
          <p:nvPr/>
        </p:nvSpPr>
        <p:spPr>
          <a:xfrm>
            <a:off x="7013733" y="2174183"/>
            <a:ext cx="4117408" cy="1752872"/>
          </a:xfrm>
          <a:prstGeom prst="rect">
            <a:avLst/>
          </a:prstGeom>
          <a:solidFill>
            <a:schemeClr val="bg2">
              <a:lumMod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1800" b="0" strike="noStrike" spc="-1" dirty="0">
                <a:solidFill>
                  <a:srgbClr val="000000"/>
                </a:solidFill>
                <a:latin typeface="Calibri"/>
              </a:rPr>
              <a:t>Current Spanish ESFRI policy requires the membership fees to be covered by one (or more) institution(s). In case of EPOS-ERIC, the Ministry </a:t>
            </a:r>
            <a:r>
              <a:rPr lang="en-ES" sz="1800" b="0" strike="noStrike" spc="-1">
                <a:solidFill>
                  <a:srgbClr val="000000"/>
                </a:solidFill>
                <a:latin typeface="Calibri"/>
              </a:rPr>
              <a:t>of Science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ES" sz="1800" b="0" strike="noStrike" spc="-1">
                <a:solidFill>
                  <a:srgbClr val="000000"/>
                </a:solidFill>
                <a:latin typeface="Calibri"/>
              </a:rPr>
              <a:t>Innovation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</a:rPr>
              <a:t>Universities</a:t>
            </a:r>
            <a:r>
              <a:rPr lang="en-ES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ES" sz="1800" b="0" strike="noStrike" spc="-1" dirty="0">
                <a:solidFill>
                  <a:srgbClr val="000000"/>
                </a:solidFill>
                <a:latin typeface="Calibri"/>
              </a:rPr>
              <a:t>does not provide any economic support.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3510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4B60147A-956E-3AE1-DE60-AC2433023AD0}"/>
              </a:ext>
            </a:extLst>
          </p:cNvPr>
          <p:cNvSpPr/>
          <p:nvPr/>
        </p:nvSpPr>
        <p:spPr>
          <a:xfrm>
            <a:off x="805673" y="4556907"/>
            <a:ext cx="3610698" cy="10492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D9C3126-F7D5-24B9-689A-B6532CB1C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60" y="714177"/>
            <a:ext cx="4951431" cy="940054"/>
          </a:xfrm>
        </p:spPr>
        <p:txBody>
          <a:bodyPr>
            <a:normAutofit fontScale="90000"/>
          </a:bodyPr>
          <a:lstStyle/>
          <a:p>
            <a:r>
              <a:rPr lang="en-GB" sz="3200" b="1" dirty="0"/>
              <a:t>Other national funding sources:</a:t>
            </a: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BA2801A6-9F42-D7D4-1B0D-80B4E0B23A90}"/>
              </a:ext>
            </a:extLst>
          </p:cNvPr>
          <p:cNvSpPr/>
          <p:nvPr/>
        </p:nvSpPr>
        <p:spPr>
          <a:xfrm>
            <a:off x="947457" y="1627643"/>
            <a:ext cx="4057755" cy="583321"/>
          </a:xfrm>
          <a:prstGeom prst="rect">
            <a:avLst/>
          </a:prstGeom>
          <a:solidFill>
            <a:srgbClr val="A5A5A5"/>
          </a:solidFill>
          <a:ln>
            <a:solidFill>
              <a:srgbClr val="7A7A7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pc="-1" dirty="0">
                <a:solidFill>
                  <a:schemeClr val="lt1"/>
                </a:solidFill>
                <a:latin typeface="Calibri"/>
              </a:rPr>
              <a:t>N</a:t>
            </a:r>
            <a:r>
              <a:rPr lang="en-ES" sz="1800" b="0" strike="noStrike" spc="-1">
                <a:solidFill>
                  <a:schemeClr val="lt1"/>
                </a:solidFill>
                <a:latin typeface="Calibri"/>
              </a:rPr>
              <a:t>ational collaboration network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ES" sz="1400" b="0" strike="noStrike" spc="-1">
                <a:solidFill>
                  <a:schemeClr val="lt1"/>
                </a:solidFill>
                <a:latin typeface="Calibri"/>
              </a:rPr>
              <a:t>(i.e. organization of meetings, coordination activities)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29D9505-30DC-8458-54AE-CAA39F787808}"/>
              </a:ext>
            </a:extLst>
          </p:cNvPr>
          <p:cNvGrpSpPr/>
          <p:nvPr/>
        </p:nvGrpSpPr>
        <p:grpSpPr>
          <a:xfrm>
            <a:off x="435432" y="2217357"/>
            <a:ext cx="2825622" cy="2085793"/>
            <a:chOff x="435432" y="2326214"/>
            <a:chExt cx="2825622" cy="2085793"/>
          </a:xfrm>
        </p:grpSpPr>
        <p:sp>
          <p:nvSpPr>
            <p:cNvPr id="5" name="TextBox 38">
              <a:extLst>
                <a:ext uri="{FF2B5EF4-FFF2-40B4-BE49-F238E27FC236}">
                  <a16:creationId xmlns:a16="http://schemas.microsoft.com/office/drawing/2014/main" id="{42505556-315D-DD56-6751-A51B2AA46C0D}"/>
                </a:ext>
              </a:extLst>
            </p:cNvPr>
            <p:cNvSpPr/>
            <p:nvPr/>
          </p:nvSpPr>
          <p:spPr>
            <a:xfrm>
              <a:off x="1014366" y="2790242"/>
              <a:ext cx="2064581" cy="860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ES" b="1" strike="noStrike" spc="-1" dirty="0">
                  <a:solidFill>
                    <a:srgbClr val="000000"/>
                  </a:solidFill>
                  <a:latin typeface="Arial Narrow"/>
                </a:rPr>
                <a:t>EPOS-</a:t>
              </a:r>
              <a:r>
                <a:rPr lang="es-ES" b="1" strike="noStrike" spc="-1" dirty="0" err="1">
                  <a:solidFill>
                    <a:srgbClr val="000000"/>
                  </a:solidFill>
                  <a:latin typeface="Arial Narrow"/>
                </a:rPr>
                <a:t>Spain</a:t>
              </a:r>
              <a:r>
                <a:rPr lang="es-ES" b="1" strike="noStrike" spc="-1" dirty="0">
                  <a:solidFill>
                    <a:srgbClr val="000000"/>
                  </a:solidFill>
                  <a:latin typeface="Arial Narrow"/>
                </a:rPr>
                <a:t> </a:t>
              </a:r>
              <a:r>
                <a:rPr lang="es-ES" b="1" strike="noStrike" spc="-1" dirty="0" err="1">
                  <a:solidFill>
                    <a:srgbClr val="000000"/>
                  </a:solidFill>
                  <a:latin typeface="Arial Narrow"/>
                </a:rPr>
                <a:t>network</a:t>
              </a:r>
              <a:endParaRPr lang="en-US" b="1" strike="noStrike" spc="-1" dirty="0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600" b="0" strike="noStrike" spc="-1" dirty="0">
                  <a:solidFill>
                    <a:srgbClr val="000000"/>
                  </a:solidFill>
                  <a:latin typeface="Arial Narrow"/>
                </a:rPr>
                <a:t>CGL2016-81965-REDT</a:t>
              </a:r>
            </a:p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rgbClr val="000000"/>
                  </a:solidFill>
                  <a:latin typeface="Arial Narrow"/>
                </a:rPr>
                <a:t>P. Fernández (CSIC)</a:t>
              </a:r>
              <a:r>
                <a:rPr lang="en-US" sz="1600" b="0" strike="noStrike" spc="-1" dirty="0">
                  <a:solidFill>
                    <a:srgbClr val="000000"/>
                  </a:solidFill>
                  <a:latin typeface="Arial Narrow"/>
                </a:rPr>
                <a:t> </a:t>
              </a:r>
              <a:endParaRPr lang="en-US" sz="16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A7FA77-A6A0-6BD7-25D4-94458E89372E}"/>
                </a:ext>
              </a:extLst>
            </p:cNvPr>
            <p:cNvSpPr txBox="1"/>
            <p:nvPr/>
          </p:nvSpPr>
          <p:spPr>
            <a:xfrm>
              <a:off x="1343835" y="3650562"/>
              <a:ext cx="1405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18.000 euros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DFE1CCC0-ED76-B2B9-151B-877F735F0F92}"/>
                </a:ext>
              </a:extLst>
            </p:cNvPr>
            <p:cNvSpPr/>
            <p:nvPr/>
          </p:nvSpPr>
          <p:spPr>
            <a:xfrm>
              <a:off x="845993" y="2692064"/>
              <a:ext cx="2415061" cy="1719943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green circle with white text on it&#10;&#10;AI-generated content may be incorrect.">
              <a:extLst>
                <a:ext uri="{FF2B5EF4-FFF2-40B4-BE49-F238E27FC236}">
                  <a16:creationId xmlns:a16="http://schemas.microsoft.com/office/drawing/2014/main" id="{016B138E-8EF3-AE0E-8128-B8B87CC4D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432" y="2326214"/>
              <a:ext cx="740483" cy="73170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132EC1-7388-BE8F-8203-EBF7BB8DA5B8}"/>
                </a:ext>
              </a:extLst>
            </p:cNvPr>
            <p:cNvSpPr txBox="1"/>
            <p:nvPr/>
          </p:nvSpPr>
          <p:spPr>
            <a:xfrm>
              <a:off x="1450979" y="4016412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2018-2019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866CFD1-19DF-5CD8-66AD-52AF89CE0E5B}"/>
              </a:ext>
            </a:extLst>
          </p:cNvPr>
          <p:cNvGrpSpPr/>
          <p:nvPr/>
        </p:nvGrpSpPr>
        <p:grpSpPr>
          <a:xfrm>
            <a:off x="3298376" y="2255951"/>
            <a:ext cx="2825622" cy="2047199"/>
            <a:chOff x="3396348" y="2364808"/>
            <a:chExt cx="2825622" cy="2047199"/>
          </a:xfrm>
        </p:grpSpPr>
        <p:sp>
          <p:nvSpPr>
            <p:cNvPr id="22" name="TextBox 38">
              <a:extLst>
                <a:ext uri="{FF2B5EF4-FFF2-40B4-BE49-F238E27FC236}">
                  <a16:creationId xmlns:a16="http://schemas.microsoft.com/office/drawing/2014/main" id="{E89602E1-B560-C09E-F14A-032B1191B323}"/>
                </a:ext>
              </a:extLst>
            </p:cNvPr>
            <p:cNvSpPr/>
            <p:nvPr/>
          </p:nvSpPr>
          <p:spPr>
            <a:xfrm>
              <a:off x="4106537" y="2790242"/>
              <a:ext cx="1802073" cy="860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ES" b="1" strike="noStrike" spc="-1" dirty="0">
                  <a:solidFill>
                    <a:srgbClr val="000000"/>
                  </a:solidFill>
                  <a:latin typeface="Arial Narrow"/>
                </a:rPr>
                <a:t>EPOS-ES </a:t>
              </a:r>
              <a:r>
                <a:rPr lang="es-ES" b="1" strike="noStrike" spc="-1" dirty="0" err="1">
                  <a:solidFill>
                    <a:srgbClr val="000000"/>
                  </a:solidFill>
                  <a:latin typeface="Arial Narrow"/>
                </a:rPr>
                <a:t>network</a:t>
              </a:r>
              <a:endParaRPr lang="en-US" b="1" strike="noStrike" spc="-1" dirty="0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rgbClr val="000000"/>
                  </a:solidFill>
                  <a:latin typeface="Arial Narrow"/>
                </a:rPr>
                <a:t>RED2022-134516-E </a:t>
              </a:r>
            </a:p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rgbClr val="000000"/>
                  </a:solidFill>
                  <a:latin typeface="Arial Narrow"/>
                </a:rPr>
                <a:t>A. Geyer (CSIC)</a:t>
              </a:r>
              <a:r>
                <a:rPr lang="en-US" sz="1600" b="0" strike="noStrike" spc="-1" dirty="0">
                  <a:solidFill>
                    <a:srgbClr val="000000"/>
                  </a:solidFill>
                  <a:latin typeface="Arial Narrow"/>
                </a:rPr>
                <a:t> </a:t>
              </a:r>
              <a:endParaRPr lang="en-US" sz="16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6F77F4-D593-482D-CC68-6C2C4E72A789}"/>
                </a:ext>
              </a:extLst>
            </p:cNvPr>
            <p:cNvSpPr txBox="1"/>
            <p:nvPr/>
          </p:nvSpPr>
          <p:spPr>
            <a:xfrm>
              <a:off x="4304751" y="3650562"/>
              <a:ext cx="1405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70.000 euros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9FFB7E04-D1E1-D09B-CA03-EA9CFC3BB1CD}"/>
                </a:ext>
              </a:extLst>
            </p:cNvPr>
            <p:cNvSpPr/>
            <p:nvPr/>
          </p:nvSpPr>
          <p:spPr>
            <a:xfrm>
              <a:off x="3806909" y="2692064"/>
              <a:ext cx="2415061" cy="1719943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BAAEE3-ECFD-1FAF-CFB8-AB6528BD2196}"/>
                </a:ext>
              </a:extLst>
            </p:cNvPr>
            <p:cNvSpPr txBox="1"/>
            <p:nvPr/>
          </p:nvSpPr>
          <p:spPr>
            <a:xfrm>
              <a:off x="4418763" y="4016412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2023-2025</a:t>
              </a:r>
            </a:p>
          </p:txBody>
        </p:sp>
        <p:pic>
          <p:nvPicPr>
            <p:cNvPr id="28" name="Picture 27" descr="A green circle with white number on it&#10;&#10;AI-generated content may be incorrect.">
              <a:extLst>
                <a:ext uri="{FF2B5EF4-FFF2-40B4-BE49-F238E27FC236}">
                  <a16:creationId xmlns:a16="http://schemas.microsoft.com/office/drawing/2014/main" id="{98E4F538-F5CA-3574-F537-D75E5B43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6348" y="2364808"/>
              <a:ext cx="740483" cy="731702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E78C0E2-56A6-315F-DF1E-640023EFA797}"/>
              </a:ext>
            </a:extLst>
          </p:cNvPr>
          <p:cNvGrpSpPr/>
          <p:nvPr/>
        </p:nvGrpSpPr>
        <p:grpSpPr>
          <a:xfrm>
            <a:off x="6211442" y="2255951"/>
            <a:ext cx="2785303" cy="2047199"/>
            <a:chOff x="6418271" y="2326214"/>
            <a:chExt cx="2785303" cy="2047199"/>
          </a:xfrm>
        </p:grpSpPr>
        <p:sp>
          <p:nvSpPr>
            <p:cNvPr id="29" name="TextBox 38">
              <a:extLst>
                <a:ext uri="{FF2B5EF4-FFF2-40B4-BE49-F238E27FC236}">
                  <a16:creationId xmlns:a16="http://schemas.microsoft.com/office/drawing/2014/main" id="{68FC737B-EC88-B432-B6B6-54414AD4415E}"/>
                </a:ext>
              </a:extLst>
            </p:cNvPr>
            <p:cNvSpPr/>
            <p:nvPr/>
          </p:nvSpPr>
          <p:spPr>
            <a:xfrm>
              <a:off x="7088141" y="2751648"/>
              <a:ext cx="1802073" cy="860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s-ES" b="1" strike="noStrike" spc="-1" dirty="0">
                  <a:solidFill>
                    <a:srgbClr val="000000"/>
                  </a:solidFill>
                  <a:latin typeface="Arial Narrow"/>
                </a:rPr>
                <a:t>EPOS-ES </a:t>
              </a:r>
              <a:r>
                <a:rPr lang="es-ES" b="1" strike="noStrike" spc="-1" dirty="0" err="1">
                  <a:solidFill>
                    <a:srgbClr val="000000"/>
                  </a:solidFill>
                  <a:latin typeface="Arial Narrow"/>
                </a:rPr>
                <a:t>network</a:t>
              </a:r>
              <a:endParaRPr lang="en-US" b="1" strike="noStrike" spc="-1" dirty="0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rgbClr val="000000"/>
                  </a:solidFill>
                  <a:latin typeface="Arial Narrow"/>
                </a:rPr>
                <a:t>RED2024-153951-E</a:t>
              </a:r>
              <a:endParaRPr lang="en-US" sz="1600" spc="-1" dirty="0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600" spc="-1" dirty="0">
                  <a:solidFill>
                    <a:srgbClr val="000000"/>
                  </a:solidFill>
                  <a:latin typeface="Arial Narrow"/>
                </a:rPr>
                <a:t>P. Fernández (CSIC) </a:t>
              </a:r>
              <a:endParaRPr lang="en-US" sz="1600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C11912E-039B-691D-1731-54EAE0E0911B}"/>
                </a:ext>
              </a:extLst>
            </p:cNvPr>
            <p:cNvSpPr txBox="1"/>
            <p:nvPr/>
          </p:nvSpPr>
          <p:spPr>
            <a:xfrm>
              <a:off x="7286355" y="3611968"/>
              <a:ext cx="1405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70.000 euros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22433DF-E00C-666F-AD74-90F7CF8CC50F}"/>
                </a:ext>
              </a:extLst>
            </p:cNvPr>
            <p:cNvSpPr/>
            <p:nvPr/>
          </p:nvSpPr>
          <p:spPr>
            <a:xfrm>
              <a:off x="6788513" y="2653470"/>
              <a:ext cx="2415061" cy="1719943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6713BEF-5151-2712-0456-E5B780454A8D}"/>
                </a:ext>
              </a:extLst>
            </p:cNvPr>
            <p:cNvSpPr txBox="1"/>
            <p:nvPr/>
          </p:nvSpPr>
          <p:spPr>
            <a:xfrm>
              <a:off x="7400367" y="3977818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2025-2027</a:t>
              </a:r>
            </a:p>
          </p:txBody>
        </p:sp>
        <p:pic>
          <p:nvPicPr>
            <p:cNvPr id="34" name="Picture 33" descr="A green circle with white number three&#10;&#10;AI-generated content may be incorrect.">
              <a:extLst>
                <a:ext uri="{FF2B5EF4-FFF2-40B4-BE49-F238E27FC236}">
                  <a16:creationId xmlns:a16="http://schemas.microsoft.com/office/drawing/2014/main" id="{40082169-AE4D-7493-9229-D622BD83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8271" y="2326214"/>
              <a:ext cx="740483" cy="731702"/>
            </a:xfrm>
            <a:prstGeom prst="rect">
              <a:avLst/>
            </a:prstGeom>
          </p:spPr>
        </p:pic>
      </p:grpSp>
      <p:pic>
        <p:nvPicPr>
          <p:cNvPr id="44" name="Picture 5" descr="A picture containing text, cartoon, poster, screenshot&#10;&#10;Description automatically generated">
            <a:extLst>
              <a:ext uri="{FF2B5EF4-FFF2-40B4-BE49-F238E27FC236}">
                <a16:creationId xmlns:a16="http://schemas.microsoft.com/office/drawing/2014/main" id="{8D0BBD90-C220-485C-87BD-D1BF176A1D7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153296" y="1615543"/>
            <a:ext cx="1662867" cy="595421"/>
          </a:xfrm>
          <a:prstGeom prst="rect">
            <a:avLst/>
          </a:prstGeom>
          <a:ln w="0">
            <a:noFill/>
          </a:ln>
        </p:spPr>
      </p:pic>
      <p:pic>
        <p:nvPicPr>
          <p:cNvPr id="46" name="Picture 11" descr="A picture containing font, graphics, logo, text&#10;&#10;Description automatically generated">
            <a:extLst>
              <a:ext uri="{FF2B5EF4-FFF2-40B4-BE49-F238E27FC236}">
                <a16:creationId xmlns:a16="http://schemas.microsoft.com/office/drawing/2014/main" id="{AC952666-9087-D706-9DE3-7907102EC468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716397" y="5244911"/>
            <a:ext cx="1328181" cy="321739"/>
          </a:xfrm>
          <a:prstGeom prst="rect">
            <a:avLst/>
          </a:prstGeom>
          <a:ln w="0">
            <a:noFill/>
          </a:ln>
        </p:spPr>
      </p:pic>
      <p:sp>
        <p:nvSpPr>
          <p:cNvPr id="51" name="Right Arrow 50">
            <a:extLst>
              <a:ext uri="{FF2B5EF4-FFF2-40B4-BE49-F238E27FC236}">
                <a16:creationId xmlns:a16="http://schemas.microsoft.com/office/drawing/2014/main" id="{E51099D0-294B-92EF-0762-B95C48602A2E}"/>
              </a:ext>
            </a:extLst>
          </p:cNvPr>
          <p:cNvSpPr/>
          <p:nvPr/>
        </p:nvSpPr>
        <p:spPr>
          <a:xfrm>
            <a:off x="9126797" y="3164521"/>
            <a:ext cx="596290" cy="397388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C1E2D3-50AC-2A30-70BD-F32AB7AECAB9}"/>
              </a:ext>
            </a:extLst>
          </p:cNvPr>
          <p:cNvSpPr txBox="1"/>
          <p:nvPr/>
        </p:nvSpPr>
        <p:spPr>
          <a:xfrm>
            <a:off x="9754934" y="3111545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loo Bhaijaan" panose="03080902040302020200" pitchFamily="66" charset="-78"/>
                <a:cs typeface="Baloo Bhaijaan" panose="03080902040302020200" pitchFamily="66" charset="-78"/>
              </a:rPr>
              <a:t>158.000 euros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00AE8F-2D81-75B6-1C4F-0AB1BA969B2D}"/>
              </a:ext>
            </a:extLst>
          </p:cNvPr>
          <p:cNvSpPr txBox="1"/>
          <p:nvPr/>
        </p:nvSpPr>
        <p:spPr>
          <a:xfrm>
            <a:off x="10109442" y="3561909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2018-2027</a:t>
            </a:r>
          </a:p>
        </p:txBody>
      </p:sp>
      <p:sp>
        <p:nvSpPr>
          <p:cNvPr id="54" name="TextBox 49">
            <a:extLst>
              <a:ext uri="{FF2B5EF4-FFF2-40B4-BE49-F238E27FC236}">
                <a16:creationId xmlns:a16="http://schemas.microsoft.com/office/drawing/2014/main" id="{5AE05AE0-3C81-8357-1F74-F320CEFB92A9}"/>
              </a:ext>
            </a:extLst>
          </p:cNvPr>
          <p:cNvSpPr/>
          <p:nvPr/>
        </p:nvSpPr>
        <p:spPr>
          <a:xfrm>
            <a:off x="845993" y="4556907"/>
            <a:ext cx="3570378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600" b="0" strike="noStrike" spc="-1" dirty="0">
                <a:solidFill>
                  <a:schemeClr val="bg1"/>
                </a:solidFill>
                <a:latin typeface="Calibri"/>
              </a:rPr>
              <a:t>C</a:t>
            </a:r>
            <a:r>
              <a:rPr lang="en-ES" sz="1600" b="0" strike="noStrike" spc="-1">
                <a:solidFill>
                  <a:schemeClr val="bg1"/>
                </a:solidFill>
                <a:latin typeface="Calibri"/>
              </a:rPr>
              <a:t>SIC</a:t>
            </a:r>
            <a:r>
              <a:rPr lang="es-ES" sz="1600" b="0" strike="noStrike" spc="-1" dirty="0">
                <a:solidFill>
                  <a:schemeClr val="bg1"/>
                </a:solidFill>
                <a:latin typeface="Calibri"/>
              </a:rPr>
              <a:t> Project </a:t>
            </a:r>
            <a:r>
              <a:rPr lang="es-ES" sz="1600" b="0" strike="noStrike" spc="-1" dirty="0" err="1">
                <a:solidFill>
                  <a:schemeClr val="bg1"/>
                </a:solidFill>
                <a:latin typeface="Calibri"/>
              </a:rPr>
              <a:t>calls</a:t>
            </a:r>
            <a:r>
              <a:rPr lang="es-ES" sz="1600" b="0" strike="noStrike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" sz="1600" b="0" strike="noStrike" spc="-1" dirty="0" err="1">
                <a:solidFill>
                  <a:schemeClr val="bg1"/>
                </a:solidFill>
                <a:latin typeface="Calibri"/>
              </a:rPr>
              <a:t>for</a:t>
            </a:r>
            <a:r>
              <a:rPr lang="es-ES" sz="1600" b="0" strike="noStrike" spc="-1" dirty="0">
                <a:solidFill>
                  <a:schemeClr val="bg1"/>
                </a:solidFill>
                <a:latin typeface="Calibri"/>
              </a:rPr>
              <a:t>:</a:t>
            </a:r>
            <a:endParaRPr lang="en-US" sz="1600" b="0" strike="noStrike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u="sng" strike="noStrike" spc="-1" dirty="0">
                <a:solidFill>
                  <a:schemeClr val="bg1"/>
                </a:solidFill>
                <a:uFillTx/>
                <a:latin typeface="Gill Sans MT"/>
              </a:rPr>
              <a:t>Large European Research Infrastructures</a:t>
            </a:r>
            <a:endParaRPr lang="en-US" sz="16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57D44E-B94B-8261-10DB-997D640159CA}"/>
              </a:ext>
            </a:extLst>
          </p:cNvPr>
          <p:cNvSpPr txBox="1"/>
          <p:nvPr/>
        </p:nvSpPr>
        <p:spPr>
          <a:xfrm>
            <a:off x="3211233" y="513063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2023-2025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28008D-BBAD-17D1-D1FE-022CD6D6CD0B}"/>
              </a:ext>
            </a:extLst>
          </p:cNvPr>
          <p:cNvSpPr txBox="1"/>
          <p:nvPr/>
        </p:nvSpPr>
        <p:spPr>
          <a:xfrm>
            <a:off x="845993" y="5130633"/>
            <a:ext cx="15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100.000 euros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36BE7078-2945-6D51-5B60-F2A58857930F}"/>
              </a:ext>
            </a:extLst>
          </p:cNvPr>
          <p:cNvSpPr/>
          <p:nvPr/>
        </p:nvSpPr>
        <p:spPr>
          <a:xfrm>
            <a:off x="4680987" y="4541552"/>
            <a:ext cx="3610698" cy="10492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49">
            <a:extLst>
              <a:ext uri="{FF2B5EF4-FFF2-40B4-BE49-F238E27FC236}">
                <a16:creationId xmlns:a16="http://schemas.microsoft.com/office/drawing/2014/main" id="{56743000-7153-CCA3-4137-C44907FFF82B}"/>
              </a:ext>
            </a:extLst>
          </p:cNvPr>
          <p:cNvSpPr/>
          <p:nvPr/>
        </p:nvSpPr>
        <p:spPr>
          <a:xfrm>
            <a:off x="4721307" y="4541552"/>
            <a:ext cx="3570378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600" b="0" strike="noStrike" spc="-1" dirty="0">
                <a:solidFill>
                  <a:schemeClr val="bg1"/>
                </a:solidFill>
                <a:latin typeface="Calibri"/>
              </a:rPr>
              <a:t>C</a:t>
            </a:r>
            <a:r>
              <a:rPr lang="en-ES" sz="1600" b="0" strike="noStrike" spc="-1">
                <a:solidFill>
                  <a:schemeClr val="bg1"/>
                </a:solidFill>
                <a:latin typeface="Calibri"/>
              </a:rPr>
              <a:t>SIC</a:t>
            </a:r>
            <a:r>
              <a:rPr lang="es-ES" sz="1600" b="0" strike="noStrike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" sz="1600" b="0" strike="noStrike" spc="-1" dirty="0" err="1">
                <a:solidFill>
                  <a:schemeClr val="bg1"/>
                </a:solidFill>
                <a:latin typeface="Calibri"/>
              </a:rPr>
              <a:t>support</a:t>
            </a:r>
            <a:r>
              <a:rPr lang="es-ES" sz="1600" b="0" strike="noStrike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" sz="1600" b="0" strike="noStrike" spc="-1" dirty="0" err="1">
                <a:solidFill>
                  <a:schemeClr val="bg1"/>
                </a:solidFill>
                <a:latin typeface="Calibri"/>
              </a:rPr>
              <a:t>for</a:t>
            </a:r>
            <a:r>
              <a:rPr lang="es-ES" sz="1600" b="0" strike="noStrike" spc="-1" dirty="0">
                <a:solidFill>
                  <a:schemeClr val="bg1"/>
                </a:solidFill>
                <a:latin typeface="Calibri"/>
              </a:rPr>
              <a:t>:</a:t>
            </a:r>
            <a:endParaRPr lang="en-US" sz="1600" b="0" strike="noStrike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u="sng" strike="noStrike" spc="-1" dirty="0">
                <a:solidFill>
                  <a:schemeClr val="bg1"/>
                </a:solidFill>
                <a:uFillTx/>
                <a:latin typeface="Gill Sans MT"/>
              </a:rPr>
              <a:t>Large European Research Infrastructures</a:t>
            </a:r>
            <a:endParaRPr lang="en-US" sz="16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91D8EA9-B004-C157-E5F0-0B74890DDE9E}"/>
              </a:ext>
            </a:extLst>
          </p:cNvPr>
          <p:cNvSpPr txBox="1"/>
          <p:nvPr/>
        </p:nvSpPr>
        <p:spPr>
          <a:xfrm>
            <a:off x="7086547" y="511527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2025-2027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D35720-BBFD-691A-98F8-99B97A1DE26A}"/>
              </a:ext>
            </a:extLst>
          </p:cNvPr>
          <p:cNvSpPr txBox="1"/>
          <p:nvPr/>
        </p:nvSpPr>
        <p:spPr>
          <a:xfrm>
            <a:off x="4721307" y="5115278"/>
            <a:ext cx="15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100.000 euros</a:t>
            </a: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31C26255-1E7E-D256-C710-8CE7D999175B}"/>
              </a:ext>
            </a:extLst>
          </p:cNvPr>
          <p:cNvSpPr/>
          <p:nvPr/>
        </p:nvSpPr>
        <p:spPr>
          <a:xfrm>
            <a:off x="8406025" y="4840938"/>
            <a:ext cx="596290" cy="397388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CDBF181-18B9-6F1B-D542-0B8F7ACBC86C}"/>
              </a:ext>
            </a:extLst>
          </p:cNvPr>
          <p:cNvSpPr txBox="1"/>
          <p:nvPr/>
        </p:nvSpPr>
        <p:spPr>
          <a:xfrm>
            <a:off x="9034162" y="4808166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loo Bhaijaan" panose="03080902040302020200" pitchFamily="66" charset="-78"/>
                <a:cs typeface="Baloo Bhaijaan" panose="03080902040302020200" pitchFamily="66" charset="-78"/>
              </a:rPr>
              <a:t>200.000 euros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085E1A2-42FA-812D-EBE1-6F20271BD99A}"/>
              </a:ext>
            </a:extLst>
          </p:cNvPr>
          <p:cNvSpPr txBox="1"/>
          <p:nvPr/>
        </p:nvSpPr>
        <p:spPr>
          <a:xfrm>
            <a:off x="9388670" y="525853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2023-2027</a:t>
            </a:r>
          </a:p>
        </p:txBody>
      </p:sp>
    </p:spTree>
    <p:extLst>
      <p:ext uri="{BB962C8B-B14F-4D97-AF65-F5344CB8AC3E}">
        <p14:creationId xmlns:p14="http://schemas.microsoft.com/office/powerpoint/2010/main" val="1023818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F3366D-04A0-BFA2-109D-295E4A555993}"/>
              </a:ext>
            </a:extLst>
          </p:cNvPr>
          <p:cNvSpPr/>
          <p:nvPr/>
        </p:nvSpPr>
        <p:spPr>
          <a:xfrm>
            <a:off x="838201" y="3118032"/>
            <a:ext cx="2252156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sz="2400" b="1" strike="noStrike" spc="-1">
                <a:solidFill>
                  <a:srgbClr val="E49123"/>
                </a:solidFill>
                <a:latin typeface="Calibri"/>
              </a:rPr>
              <a:t>Model</a:t>
            </a:r>
            <a:r>
              <a:rPr lang="es-ES" sz="2400" b="1" strike="noStrike" spc="-1" dirty="0">
                <a:solidFill>
                  <a:srgbClr val="E49123"/>
                </a:solidFill>
                <a:latin typeface="Calibri"/>
              </a:rPr>
              <a:t> </a:t>
            </a:r>
            <a:r>
              <a:rPr lang="en-ES" sz="2400" b="1" strike="noStrike" spc="-1">
                <a:solidFill>
                  <a:srgbClr val="E49123"/>
                </a:solidFill>
                <a:latin typeface="Calibri"/>
              </a:rPr>
              <a:t>o</a:t>
            </a:r>
            <a:r>
              <a:rPr lang="es-ES" sz="2400" b="1" strike="noStrike" spc="-1" dirty="0">
                <a:solidFill>
                  <a:srgbClr val="E49123"/>
                </a:solidFill>
                <a:latin typeface="Calibri"/>
              </a:rPr>
              <a:t>f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E49123"/>
                </a:solidFill>
                <a:latin typeface="Calibri"/>
              </a:rPr>
              <a:t>O</a:t>
            </a:r>
            <a:r>
              <a:rPr lang="en-ES" sz="2400" b="1" strike="noStrike" spc="-1">
                <a:solidFill>
                  <a:srgbClr val="E49123"/>
                </a:solidFill>
                <a:latin typeface="Calibri"/>
              </a:rPr>
              <a:t>rganiza</a:t>
            </a:r>
            <a:r>
              <a:rPr lang="es-ES" sz="2400" b="1" strike="noStrike" spc="-1" dirty="0">
                <a:solidFill>
                  <a:srgbClr val="E49123"/>
                </a:solidFill>
                <a:latin typeface="Calibri"/>
              </a:rPr>
              <a:t>t</a:t>
            </a:r>
            <a:r>
              <a:rPr lang="en-ES" sz="2400" b="1" strike="noStrike" spc="-1">
                <a:solidFill>
                  <a:srgbClr val="E49123"/>
                </a:solidFill>
                <a:latin typeface="Calibri"/>
              </a:rPr>
              <a:t>i</a:t>
            </a:r>
            <a:r>
              <a:rPr lang="es-ES" sz="2400" b="1" strike="noStrike" spc="-1" dirty="0">
                <a:solidFill>
                  <a:srgbClr val="E49123"/>
                </a:solidFill>
                <a:latin typeface="Calibri"/>
              </a:rPr>
              <a:t>o</a:t>
            </a:r>
            <a:r>
              <a:rPr lang="en-ES" sz="2400" b="1" strike="noStrike" spc="-1">
                <a:solidFill>
                  <a:srgbClr val="E49123"/>
                </a:solidFill>
                <a:latin typeface="Calibri"/>
              </a:rPr>
              <a:t>n: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39936-268C-0A7B-5B11-A6A60EE13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509" y="959299"/>
            <a:ext cx="8478273" cy="47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73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0DF24-62A8-4DC6-DD4B-DA7C8D671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4378121B-7E7B-6FBE-1451-9509F2E895F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080160" y="1066254"/>
            <a:ext cx="7204680" cy="2070360"/>
          </a:xfrm>
          <a:prstGeom prst="rect">
            <a:avLst/>
          </a:prstGeom>
          <a:ln w="0">
            <a:noFill/>
          </a:ln>
        </p:spPr>
      </p:pic>
      <p:pic>
        <p:nvPicPr>
          <p:cNvPr id="3" name="Picture 10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906A05C6-697E-A18A-1613-243FB116F650}"/>
              </a:ext>
            </a:extLst>
          </p:cNvPr>
          <p:cNvPicPr/>
          <p:nvPr/>
        </p:nvPicPr>
        <p:blipFill>
          <a:blip r:embed="rId3"/>
          <a:srcRect r="52804"/>
          <a:stretch/>
        </p:blipFill>
        <p:spPr>
          <a:xfrm>
            <a:off x="10271160" y="1066254"/>
            <a:ext cx="1601640" cy="1837800"/>
          </a:xfrm>
          <a:prstGeom prst="rect">
            <a:avLst/>
          </a:prstGeom>
          <a:ln w="0">
            <a:noFill/>
          </a:ln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70AFA98B-520E-D0DC-6483-039C98601380}"/>
              </a:ext>
            </a:extLst>
          </p:cNvPr>
          <p:cNvSpPr/>
          <p:nvPr/>
        </p:nvSpPr>
        <p:spPr>
          <a:xfrm>
            <a:off x="3080160" y="4444854"/>
            <a:ext cx="9111600" cy="202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ES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7" name="Picture 14" descr="A picture containing text, logo, font, trademark&#10;&#10;Description automatically generated">
            <a:extLst>
              <a:ext uri="{FF2B5EF4-FFF2-40B4-BE49-F238E27FC236}">
                <a16:creationId xmlns:a16="http://schemas.microsoft.com/office/drawing/2014/main" id="{CDEB02ED-C4E7-14EF-DDF8-EE5B508438E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080160" y="3852887"/>
            <a:ext cx="7131240" cy="1886760"/>
          </a:xfrm>
          <a:prstGeom prst="rect">
            <a:avLst/>
          </a:prstGeom>
          <a:ln w="0">
            <a:noFill/>
          </a:ln>
        </p:spPr>
      </p:pic>
      <p:pic>
        <p:nvPicPr>
          <p:cNvPr id="8" name="Picture 15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D99516F-22D7-B13D-B293-1309C53A6A43}"/>
              </a:ext>
            </a:extLst>
          </p:cNvPr>
          <p:cNvPicPr/>
          <p:nvPr/>
        </p:nvPicPr>
        <p:blipFill>
          <a:blip r:embed="rId3"/>
          <a:srcRect l="55014"/>
          <a:stretch/>
        </p:blipFill>
        <p:spPr>
          <a:xfrm>
            <a:off x="10360440" y="3701327"/>
            <a:ext cx="1526400" cy="1837800"/>
          </a:xfrm>
          <a:prstGeom prst="rect">
            <a:avLst/>
          </a:prstGeom>
          <a:ln w="0">
            <a:noFill/>
          </a:ln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id="{259C8226-FD56-8B3B-C9CE-51777E7A40E5}"/>
              </a:ext>
            </a:extLst>
          </p:cNvPr>
          <p:cNvSpPr/>
          <p:nvPr/>
        </p:nvSpPr>
        <p:spPr>
          <a:xfrm>
            <a:off x="140400" y="1524174"/>
            <a:ext cx="327960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tahoma"/>
              </a:rPr>
              <a:t>Adelina Geyer (CSIC)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15C183C7-CAFB-C9F9-49F1-30198C84B26C}"/>
              </a:ext>
            </a:extLst>
          </p:cNvPr>
          <p:cNvSpPr/>
          <p:nvPr/>
        </p:nvSpPr>
        <p:spPr>
          <a:xfrm>
            <a:off x="140400" y="1062294"/>
            <a:ext cx="2266239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b="1" strike="noStrike" spc="-1" dirty="0">
                <a:solidFill>
                  <a:srgbClr val="000000"/>
                </a:solidFill>
                <a:latin typeface="Calibri"/>
              </a:rPr>
              <a:t>EPOS-ES Coordination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D98CCC1F-80D1-82A8-04BA-5E836A39CD7C}"/>
              </a:ext>
            </a:extLst>
          </p:cNvPr>
          <p:cNvSpPr/>
          <p:nvPr/>
        </p:nvSpPr>
        <p:spPr>
          <a:xfrm>
            <a:off x="3291840" y="5562167"/>
            <a:ext cx="1628280" cy="42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tahoma"/>
              </a:rPr>
              <a:t>José Fernández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tahoma"/>
              </a:rPr>
              <a:t>(UCM – CSIC)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B9BA73D7-C317-5463-BA1B-C12099E265F5}"/>
              </a:ext>
            </a:extLst>
          </p:cNvPr>
          <p:cNvSpPr/>
          <p:nvPr/>
        </p:nvSpPr>
        <p:spPr>
          <a:xfrm>
            <a:off x="2775600" y="2872734"/>
            <a:ext cx="2660040" cy="5987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b="0" strike="noStrike" spc="-1" dirty="0">
                <a:solidFill>
                  <a:srgbClr val="000000"/>
                </a:solidFill>
                <a:latin typeface="tahoma"/>
              </a:rPr>
              <a:t>Juan Vicente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100" spc="-1" dirty="0" err="1">
                <a:solidFill>
                  <a:srgbClr val="000000"/>
                </a:solidFill>
                <a:latin typeface="tahoma"/>
              </a:rPr>
              <a:t>Cantavella</a:t>
            </a:r>
            <a:endParaRPr lang="en-US" sz="1100" spc="-1" dirty="0">
              <a:solidFill>
                <a:srgbClr val="000000"/>
              </a:solidFill>
              <a:latin typeface="tahoma"/>
            </a:endParaRPr>
          </a:p>
          <a:p>
            <a:pPr algn="ctr">
              <a:lnSpc>
                <a:spcPct val="100000"/>
              </a:lnSpc>
            </a:pPr>
            <a:r>
              <a:rPr lang="en-US" sz="1100" b="0" strike="noStrike" spc="-1" dirty="0">
                <a:solidFill>
                  <a:srgbClr val="000000"/>
                </a:solidFill>
                <a:latin typeface="tahoma"/>
              </a:rPr>
              <a:t>(IGN)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6FFB14EB-B19C-CF5C-6E40-AB8253C3C3AE}"/>
              </a:ext>
            </a:extLst>
          </p:cNvPr>
          <p:cNvSpPr/>
          <p:nvPr/>
        </p:nvSpPr>
        <p:spPr>
          <a:xfrm>
            <a:off x="6671520" y="2872734"/>
            <a:ext cx="1831320" cy="42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tahoma"/>
              </a:rPr>
              <a:t>José Antonio Sánchez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tahoma"/>
              </a:rPr>
              <a:t>(IGN)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921B1F22-F642-2168-2040-1C9C92F55F21}"/>
              </a:ext>
            </a:extLst>
          </p:cNvPr>
          <p:cNvSpPr/>
          <p:nvPr/>
        </p:nvSpPr>
        <p:spPr>
          <a:xfrm>
            <a:off x="10501560" y="2872734"/>
            <a:ext cx="1498320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spc="-1" dirty="0">
                <a:solidFill>
                  <a:srgbClr val="000000"/>
                </a:solidFill>
                <a:latin typeface="tahoma"/>
              </a:rPr>
              <a:t>Carlos Garrido (CSIC)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2D650EC0-8B2E-DC41-F49E-7EB585A4822A}"/>
              </a:ext>
            </a:extLst>
          </p:cNvPr>
          <p:cNvSpPr/>
          <p:nvPr/>
        </p:nvSpPr>
        <p:spPr>
          <a:xfrm>
            <a:off x="5337360" y="2872734"/>
            <a:ext cx="1150200" cy="42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tahoma"/>
              </a:rPr>
              <a:t>Antonio Azor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tahoma"/>
              </a:rPr>
              <a:t>(UGR)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5B5672B7-3CAC-AA15-40D1-978D827AEE57}"/>
              </a:ext>
            </a:extLst>
          </p:cNvPr>
          <p:cNvSpPr/>
          <p:nvPr/>
        </p:nvSpPr>
        <p:spPr>
          <a:xfrm>
            <a:off x="5284080" y="5562167"/>
            <a:ext cx="1256760" cy="42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tahoma"/>
              </a:rPr>
              <a:t>Juan José Curto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tahoma"/>
              </a:rPr>
              <a:t>(OE)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32">
            <a:extLst>
              <a:ext uri="{FF2B5EF4-FFF2-40B4-BE49-F238E27FC236}">
                <a16:creationId xmlns:a16="http://schemas.microsoft.com/office/drawing/2014/main" id="{D13B39D1-479C-7EAF-FDAE-2822EF55EE45}"/>
              </a:ext>
            </a:extLst>
          </p:cNvPr>
          <p:cNvSpPr/>
          <p:nvPr/>
        </p:nvSpPr>
        <p:spPr>
          <a:xfrm>
            <a:off x="7091640" y="5562167"/>
            <a:ext cx="991440" cy="59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tahoma"/>
              </a:rPr>
              <a:t>Diana Nuñez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latin typeface="tahoma"/>
              </a:rPr>
              <a:t>(UCM) </a:t>
            </a:r>
            <a:endParaRPr lang="en-U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B7D58368-0200-E27F-8B89-30CAA9F1F6E4}"/>
              </a:ext>
            </a:extLst>
          </p:cNvPr>
          <p:cNvSpPr/>
          <p:nvPr/>
        </p:nvSpPr>
        <p:spPr>
          <a:xfrm>
            <a:off x="8774640" y="5715527"/>
            <a:ext cx="1109880" cy="5987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b="0" strike="noStrike" spc="-1" dirty="0">
                <a:solidFill>
                  <a:srgbClr val="000000"/>
                </a:solidFill>
                <a:latin typeface="tahoma"/>
              </a:rPr>
              <a:t>José Román Hernández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100" b="0" strike="noStrike" spc="-1" dirty="0">
                <a:solidFill>
                  <a:srgbClr val="000000"/>
                </a:solidFill>
                <a:latin typeface="tahoma"/>
              </a:rPr>
              <a:t>(IGME)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36">
            <a:extLst>
              <a:ext uri="{FF2B5EF4-FFF2-40B4-BE49-F238E27FC236}">
                <a16:creationId xmlns:a16="http://schemas.microsoft.com/office/drawing/2014/main" id="{C783D37A-2305-CAF3-675D-67D5CB4A9ADB}"/>
              </a:ext>
            </a:extLst>
          </p:cNvPr>
          <p:cNvSpPr/>
          <p:nvPr/>
        </p:nvSpPr>
        <p:spPr>
          <a:xfrm>
            <a:off x="10254600" y="5562167"/>
            <a:ext cx="1775520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spc="-1" dirty="0">
                <a:solidFill>
                  <a:srgbClr val="000000"/>
                </a:solidFill>
                <a:latin typeface="tahoma"/>
              </a:rPr>
              <a:t>Ignacio Aguirre</a:t>
            </a:r>
            <a:r>
              <a:rPr lang="en-US" sz="1100" b="0" strike="noStrike" spc="-1" dirty="0">
                <a:solidFill>
                  <a:srgbClr val="000000"/>
                </a:solidFill>
                <a:latin typeface="tahoma"/>
              </a:rPr>
              <a:t>(UNICAN)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100" b="0" strike="noStrike" spc="-1" dirty="0">
                <a:solidFill>
                  <a:srgbClr val="000000"/>
                </a:solidFill>
                <a:latin typeface="tahoma"/>
              </a:rPr>
              <a:t>Jorge </a:t>
            </a:r>
            <a:r>
              <a:rPr lang="en-US" sz="1100" b="0" strike="noStrike" spc="-1" dirty="0" err="1">
                <a:solidFill>
                  <a:srgbClr val="000000"/>
                </a:solidFill>
                <a:latin typeface="tahoma"/>
              </a:rPr>
              <a:t>Macías</a:t>
            </a:r>
            <a:r>
              <a:rPr lang="en-US" sz="1100" b="0" strike="noStrike" spc="-1" dirty="0">
                <a:solidFill>
                  <a:srgbClr val="000000"/>
                </a:solidFill>
                <a:latin typeface="tahoma"/>
              </a:rPr>
              <a:t> (UM)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37">
            <a:extLst>
              <a:ext uri="{FF2B5EF4-FFF2-40B4-BE49-F238E27FC236}">
                <a16:creationId xmlns:a16="http://schemas.microsoft.com/office/drawing/2014/main" id="{EAF6575D-D35C-8CC1-238A-0092A1E38CEA}"/>
              </a:ext>
            </a:extLst>
          </p:cNvPr>
          <p:cNvSpPr/>
          <p:nvPr/>
        </p:nvSpPr>
        <p:spPr>
          <a:xfrm>
            <a:off x="8486280" y="2872734"/>
            <a:ext cx="1686960" cy="9372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spc="-1" dirty="0" err="1">
                <a:solidFill>
                  <a:srgbClr val="000000"/>
                </a:solidFill>
                <a:latin typeface="tahoma"/>
              </a:rPr>
              <a:t>Itahiza</a:t>
            </a:r>
            <a:r>
              <a:rPr lang="en-US" sz="1100" spc="-1" dirty="0">
                <a:solidFill>
                  <a:srgbClr val="000000"/>
                </a:solidFill>
                <a:latin typeface="tahoma"/>
              </a:rPr>
              <a:t> Domínguez (IGN)</a:t>
            </a:r>
          </a:p>
          <a:p>
            <a:pPr algn="ctr">
              <a:lnSpc>
                <a:spcPct val="100000"/>
              </a:lnSpc>
            </a:pPr>
            <a:r>
              <a:rPr lang="en-US" sz="1100" b="0" strike="noStrike" spc="-1" dirty="0">
                <a:solidFill>
                  <a:srgbClr val="000000"/>
                </a:solidFill>
                <a:latin typeface="tahoma"/>
              </a:rPr>
              <a:t>Adelina Geyer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100" b="0" strike="noStrike" spc="-1" dirty="0">
                <a:solidFill>
                  <a:srgbClr val="000000"/>
                </a:solidFill>
                <a:latin typeface="tahoma"/>
              </a:rPr>
              <a:t>(CSIC) </a:t>
            </a:r>
          </a:p>
          <a:p>
            <a:pPr algn="ctr">
              <a:lnSpc>
                <a:spcPct val="100000"/>
              </a:lnSpc>
            </a:pP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38">
            <a:extLst>
              <a:ext uri="{FF2B5EF4-FFF2-40B4-BE49-F238E27FC236}">
                <a16:creationId xmlns:a16="http://schemas.microsoft.com/office/drawing/2014/main" id="{60DA6175-BCDE-5770-943C-1D58B5D49C0E}"/>
              </a:ext>
            </a:extLst>
          </p:cNvPr>
          <p:cNvSpPr/>
          <p:nvPr/>
        </p:nvSpPr>
        <p:spPr>
          <a:xfrm>
            <a:off x="41040" y="5113394"/>
            <a:ext cx="3017520" cy="132198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ES" sz="1600" b="0" strike="noStrike" spc="-1" dirty="0">
                <a:solidFill>
                  <a:srgbClr val="000000"/>
                </a:solidFill>
                <a:latin typeface="Calibri"/>
              </a:rPr>
              <a:t>Coordinators and TCS representatives are envisaged to rotate among the different institutions signing the general agreement. 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8594BF81-6EA6-E0E7-069B-7FD463A86A15}"/>
              </a:ext>
            </a:extLst>
          </p:cNvPr>
          <p:cNvSpPr/>
          <p:nvPr/>
        </p:nvSpPr>
        <p:spPr>
          <a:xfrm>
            <a:off x="140400" y="2463526"/>
            <a:ext cx="327960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tahoma"/>
              </a:rPr>
              <a:t>Joaquin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</a:rPr>
              <a:t>Hopfenblatt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</a:rPr>
              <a:t> (CSIC)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3057AA66-D014-E3B5-3E52-1547C9E2F004}"/>
              </a:ext>
            </a:extLst>
          </p:cNvPr>
          <p:cNvSpPr/>
          <p:nvPr/>
        </p:nvSpPr>
        <p:spPr>
          <a:xfrm>
            <a:off x="140400" y="2001646"/>
            <a:ext cx="1766294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ES" b="1" strike="noStrike" spc="-1" dirty="0">
                <a:solidFill>
                  <a:srgbClr val="000000"/>
                </a:solidFill>
                <a:latin typeface="Calibri"/>
              </a:rPr>
              <a:t>Project Manager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7EFB3A7D-36E8-5424-B12B-97C0D7A44ECF}"/>
              </a:ext>
            </a:extLst>
          </p:cNvPr>
          <p:cNvSpPr/>
          <p:nvPr/>
        </p:nvSpPr>
        <p:spPr>
          <a:xfrm>
            <a:off x="140400" y="4329844"/>
            <a:ext cx="327960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tahoma"/>
              </a:rPr>
              <a:t>Adelina Geyer (CSIC)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44A3FBF5-3448-4A84-2B5C-2926875BF72F}"/>
              </a:ext>
            </a:extLst>
          </p:cNvPr>
          <p:cNvSpPr/>
          <p:nvPr/>
        </p:nvSpPr>
        <p:spPr>
          <a:xfrm>
            <a:off x="123216" y="3128439"/>
            <a:ext cx="315144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National Scientific Advisor for the Spanish Representative at the National Authorities Consultation Board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227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AABC4-C31F-B2F6-9A89-11CB7DB0D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F7B308-8C39-B939-0337-924D13F2327C}"/>
              </a:ext>
            </a:extLst>
          </p:cNvPr>
          <p:cNvSpPr txBox="1">
            <a:spLocks/>
          </p:cNvSpPr>
          <p:nvPr/>
        </p:nvSpPr>
        <p:spPr>
          <a:xfrm>
            <a:off x="431471" y="469075"/>
            <a:ext cx="10465130" cy="1566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EPOS: A way to strengthen the solid Earth Sciences community</a:t>
            </a:r>
            <a:endParaRPr lang="en-GB" sz="2400" b="1" dirty="0">
              <a:latin typeface="Arial Rounded MT Bold" panose="020F0704030504030204" pitchFamily="34" charset="77"/>
              <a:cs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9650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69D0C-EBD4-D305-EC94-A37CB894D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67F6FB-6842-848F-D45D-7D41C24BA275}"/>
              </a:ext>
            </a:extLst>
          </p:cNvPr>
          <p:cNvSpPr txBox="1">
            <a:spLocks/>
          </p:cNvSpPr>
          <p:nvPr/>
        </p:nvSpPr>
        <p:spPr>
          <a:xfrm>
            <a:off x="431471" y="469075"/>
            <a:ext cx="10465130" cy="1566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EPOS: A way to strengthen the solid Earth Sciences community</a:t>
            </a:r>
            <a:endParaRPr lang="en-GB" sz="2400" b="1" dirty="0">
              <a:latin typeface="Arial Rounded MT Bold" panose="020F0704030504030204" pitchFamily="34" charset="77"/>
              <a:cs typeface="Baloo Bhaijaan" panose="03080902040302020200" pitchFamily="66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7F730-F3D2-DD5D-08C4-6C4BB8011D4D}"/>
              </a:ext>
            </a:extLst>
          </p:cNvPr>
          <p:cNvSpPr txBox="1"/>
          <p:nvPr/>
        </p:nvSpPr>
        <p:spPr>
          <a:xfrm>
            <a:off x="1171954" y="1804795"/>
            <a:ext cx="628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Identify the working groups and research teams. </a:t>
            </a:r>
          </a:p>
        </p:txBody>
      </p:sp>
      <p:pic>
        <p:nvPicPr>
          <p:cNvPr id="4" name="Picture 3" descr="A green circle with white text on it&#10;&#10;AI-generated content may be incorrect.">
            <a:extLst>
              <a:ext uri="{FF2B5EF4-FFF2-40B4-BE49-F238E27FC236}">
                <a16:creationId xmlns:a16="http://schemas.microsoft.com/office/drawing/2014/main" id="{B91B27CA-3015-C28B-1026-551805A5F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80" y="1669777"/>
            <a:ext cx="740483" cy="73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62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80A4D-2A43-1F39-278D-A7F3B4925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BC581A9D-C54D-2B06-8143-9DC09DBC3796}"/>
              </a:ext>
            </a:extLst>
          </p:cNvPr>
          <p:cNvSpPr/>
          <p:nvPr/>
        </p:nvSpPr>
        <p:spPr>
          <a:xfrm>
            <a:off x="0" y="1074378"/>
            <a:ext cx="7358063" cy="221517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743040" lvl="1" indent="-285840" algn="just">
              <a:lnSpc>
                <a:spcPct val="115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Database of specialists and working groups</a:t>
            </a:r>
            <a:r>
              <a:rPr lang="es-E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1257480" lvl="2" indent="-343080" algn="just">
              <a:lnSpc>
                <a:spcPct val="115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Expression of interest form</a:t>
            </a:r>
          </a:p>
          <a:p>
            <a:pPr marL="1257480" lvl="2" indent="-343080" algn="just">
              <a:lnSpc>
                <a:spcPct val="115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Courier New"/>
              <a:buChar char="o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Specific mailing lists for each TCSs and also for the entire network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00280" lvl="1" indent="-343080" algn="just">
              <a:lnSpc>
                <a:spcPct val="115000"/>
              </a:lnSpc>
              <a:spcAft>
                <a:spcPts val="1001"/>
              </a:spcAft>
              <a:buClr>
                <a:srgbClr val="000000"/>
              </a:buClr>
              <a:buFont typeface="Arial"/>
              <a:buChar char="•"/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1D2FFA5B-8E23-10E3-F090-0CE39210A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4" y="3429000"/>
            <a:ext cx="6610383" cy="269800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8534BF-1F9B-65A4-4E29-A7DCC19B8672}"/>
              </a:ext>
            </a:extLst>
          </p:cNvPr>
          <p:cNvSpPr txBox="1"/>
          <p:nvPr/>
        </p:nvSpPr>
        <p:spPr>
          <a:xfrm>
            <a:off x="589314" y="3000832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https://epos-</a:t>
            </a:r>
            <a:r>
              <a:rPr lang="en-GB" dirty="0" err="1"/>
              <a:t>es.org</a:t>
            </a:r>
            <a:r>
              <a:rPr lang="en-GB" dirty="0"/>
              <a:t>/</a:t>
            </a:r>
            <a:endParaRPr lang="en-ES" dirty="0"/>
          </a:p>
        </p:txBody>
      </p:sp>
      <p:pic>
        <p:nvPicPr>
          <p:cNvPr id="27" name="Picture 26" descr="A screenshot of a phone&#10;&#10;Description automatically generated">
            <a:extLst>
              <a:ext uri="{FF2B5EF4-FFF2-40B4-BE49-F238E27FC236}">
                <a16:creationId xmlns:a16="http://schemas.microsoft.com/office/drawing/2014/main" id="{4561297A-CE95-7A80-3406-59420D7BD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47"/>
          <a:stretch/>
        </p:blipFill>
        <p:spPr>
          <a:xfrm>
            <a:off x="7674016" y="287419"/>
            <a:ext cx="3923816" cy="2488318"/>
          </a:xfrm>
          <a:prstGeom prst="rect">
            <a:avLst/>
          </a:prstGeom>
        </p:spPr>
      </p:pic>
      <p:pic>
        <p:nvPicPr>
          <p:cNvPr id="28" name="Picture 27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0E76FB08-113C-A311-6D96-F1B135308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010" y="2775737"/>
            <a:ext cx="3808821" cy="382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566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1306</Words>
  <Application>Microsoft Macintosh PowerPoint</Application>
  <PresentationFormat>Widescreen</PresentationFormat>
  <Paragraphs>235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 Narrow</vt:lpstr>
      <vt:lpstr>Arial Rounded MT Bold</vt:lpstr>
      <vt:lpstr>Baloo Bhaijaan</vt:lpstr>
      <vt:lpstr>Calibri</vt:lpstr>
      <vt:lpstr>Calibri Light</vt:lpstr>
      <vt:lpstr>Courier New</vt:lpstr>
      <vt:lpstr>Gill Sans MT</vt:lpstr>
      <vt:lpstr>Open Sans</vt:lpstr>
      <vt:lpstr>tahoma</vt:lpstr>
      <vt:lpstr>Tema di Office</vt:lpstr>
      <vt:lpstr>PowerPoint Presentation</vt:lpstr>
      <vt:lpstr>PowerPoint Presentation</vt:lpstr>
      <vt:lpstr>PowerPoint Presentation</vt:lpstr>
      <vt:lpstr>Other national funding sources: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and Training: Principal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Barbara Angioni</dc:creator>
  <cp:lastModifiedBy>Adelina Geyer</cp:lastModifiedBy>
  <cp:revision>57</cp:revision>
  <dcterms:created xsi:type="dcterms:W3CDTF">2026-02-14T10:36:05Z</dcterms:created>
  <dcterms:modified xsi:type="dcterms:W3CDTF">2026-03-17T08:51:08Z</dcterms:modified>
</cp:coreProperties>
</file>