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8" r:id="rId5"/>
    <p:sldId id="265" r:id="rId6"/>
    <p:sldId id="266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64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42"/>
    <p:restoredTop sz="94694"/>
  </p:normalViewPr>
  <p:slideViewPr>
    <p:cSldViewPr snapToGrid="0">
      <p:cViewPr varScale="1">
        <p:scale>
          <a:sx n="68" d="100"/>
          <a:sy n="68" d="100"/>
        </p:scale>
        <p:origin x="11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5C813F-62C6-A5D5-9EA1-0CA39316C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91A16F0-1CD1-96E7-5776-79C946CEC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89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0E9BC0-8D26-143A-CEE6-8996059D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1836"/>
            <a:ext cx="10515600" cy="1325563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6FE488-6DFB-DE1B-87B1-054093008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7399"/>
            <a:ext cx="10515600" cy="3648957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23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10C6BB-6928-C13E-2034-C77DAEB7E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7916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A60AFA-C986-2165-404C-D0120E763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5888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83786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3AF877-4D7E-D104-D087-5B951208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42D62F-FA44-CEC6-6FD7-2815DB698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07992"/>
            <a:ext cx="5167489" cy="3615332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A3658C4-A31E-634E-5B7F-E9A4553EA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07992"/>
            <a:ext cx="5167489" cy="361533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51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EBCC3CF1-8602-DF3E-DA18-3E9BB210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7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91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6E3F5F-F48B-63A1-869B-D723B5897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4396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684C6A-9FFB-FC08-5119-2E6F66614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41C26F-0905-3CB9-3E63-4E4057675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2698"/>
            <a:ext cx="3932237" cy="33162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7482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84AE3A-CBA8-FB61-0706-B5D38560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5B17F68-E097-6C69-EFE9-E56047A0C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DC2EB4-4690-629C-C981-2B4EBD183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41600"/>
            <a:ext cx="3932237" cy="3227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0669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D9F019-85F0-9CF8-791A-2023701A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2E578F-161A-AE12-0369-CDD9C2888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98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DC7A3E3-0318-B7C0-A5F6-1E3FA6AF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95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BEC1F2-7D93-C8A5-FA1F-DE6384CFB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36799"/>
            <a:ext cx="10515600" cy="349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39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CA6B59D4-CFDB-C0BD-1B8A-12905CCEA9BE}"/>
              </a:ext>
            </a:extLst>
          </p:cNvPr>
          <p:cNvSpPr txBox="1">
            <a:spLocks/>
          </p:cNvSpPr>
          <p:nvPr/>
        </p:nvSpPr>
        <p:spPr>
          <a:xfrm>
            <a:off x="1759527" y="4017818"/>
            <a:ext cx="10224655" cy="1811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EPOS-HR in Its First Phase: Structure, Challenges, and Opportunities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690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B19FA-C5B6-9BA9-FA11-758B81B19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C52446A9-2AEB-B54D-8841-6AC2E80A9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552" y="305461"/>
            <a:ext cx="7220946" cy="2001642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 </a:t>
            </a:r>
            <a:r>
              <a:rPr lang="hr-HR" b="1" dirty="0"/>
              <a:t>Faculty of Mining, Geology and Petroleum Engineering (RGNF)</a:t>
            </a:r>
            <a:br>
              <a:rPr lang="en-US" dirty="0"/>
            </a:br>
            <a:endParaRPr lang="en-GB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FEAD8188-0F96-1A11-893C-505FA47A4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362" y="1911097"/>
            <a:ext cx="8166998" cy="39692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hr-HR" dirty="0"/>
              <a:t>Leading Croatian institution in geology, geotechnics and subsurface engineering</a:t>
            </a:r>
            <a:endParaRPr lang="en-US" dirty="0"/>
          </a:p>
          <a:p>
            <a:pPr lvl="0"/>
            <a:r>
              <a:rPr lang="hr-HR" dirty="0"/>
              <a:t>Research in geological structure, tectonics, geomechanics and geohazards</a:t>
            </a:r>
            <a:endParaRPr lang="en-US" dirty="0"/>
          </a:p>
          <a:p>
            <a:pPr lvl="0"/>
            <a:r>
              <a:rPr lang="hr-HR" dirty="0"/>
              <a:t>Supports understanding of subsurface processes relevant for hazards and infrastructure</a:t>
            </a:r>
            <a:endParaRPr lang="en-US" dirty="0"/>
          </a:p>
          <a:p>
            <a:pPr lvl="0"/>
            <a:r>
              <a:rPr lang="hr-HR" dirty="0"/>
              <a:t>Contributes geological knowledge and modelling of Earth processes</a:t>
            </a:r>
            <a:endParaRPr lang="en-US" dirty="0"/>
          </a:p>
          <a:p>
            <a:r>
              <a:rPr lang="en-US" dirty="0"/>
              <a:t>Already participate in working groups within EFEHR for the development of earthquake risk models in Europe </a:t>
            </a:r>
          </a:p>
          <a:p>
            <a:pPr marL="0" indent="0">
              <a:buNone/>
            </a:pPr>
            <a:r>
              <a:rPr lang="hr-HR" b="1" dirty="0"/>
              <a:t>TCS </a:t>
            </a:r>
            <a:r>
              <a:rPr lang="en-US" b="1" dirty="0"/>
              <a:t>contributions</a:t>
            </a:r>
            <a:r>
              <a:rPr lang="hr-HR" b="1" dirty="0"/>
              <a:t>:</a:t>
            </a:r>
            <a:br>
              <a:rPr lang="hr-HR" dirty="0"/>
            </a:br>
            <a:r>
              <a:rPr lang="hr-HR" dirty="0"/>
              <a:t>Geological Information and Modelling (GIM)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3" name="Picture 13">
            <a:extLst>
              <a:ext uri="{FF2B5EF4-FFF2-40B4-BE49-F238E27FC236}">
                <a16:creationId xmlns:a16="http://schemas.microsoft.com/office/drawing/2014/main" id="{229328F2-4316-C70C-71E5-C885D2AE4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65810" y="2307103"/>
            <a:ext cx="185737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641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E71CD-ADFC-428F-3226-69F153609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C8A825F1-208F-A2DC-6AA7-CDC19E45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552" y="305461"/>
            <a:ext cx="7220946" cy="2001642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 </a:t>
            </a:r>
            <a:r>
              <a:rPr lang="hr-HR" b="1" dirty="0"/>
              <a:t>Faculty of Geodesy – University of Zagreb</a:t>
            </a:r>
            <a:br>
              <a:rPr lang="en-US" dirty="0"/>
            </a:br>
            <a:endParaRPr lang="en-GB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9D58E573-2319-AA67-4AEE-EC57692A6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362" y="1911097"/>
            <a:ext cx="8166998" cy="3969200"/>
          </a:xfrm>
        </p:spPr>
        <p:txBody>
          <a:bodyPr>
            <a:normAutofit lnSpcReduction="10000"/>
          </a:bodyPr>
          <a:lstStyle/>
          <a:p>
            <a:pPr lvl="0"/>
            <a:r>
              <a:rPr lang="hr-HR" dirty="0"/>
              <a:t>National centre for geodesy, geoinformatics and spatial technologies</a:t>
            </a:r>
            <a:endParaRPr lang="en-US" dirty="0"/>
          </a:p>
          <a:p>
            <a:pPr lvl="0"/>
            <a:r>
              <a:rPr lang="hr-HR" dirty="0"/>
              <a:t>Research in satellite geodesy, remote sensing and GIS</a:t>
            </a:r>
            <a:endParaRPr lang="en-US" dirty="0"/>
          </a:p>
          <a:p>
            <a:pPr lvl="0"/>
            <a:r>
              <a:rPr lang="hr-HR" dirty="0"/>
              <a:t>Focus on monitoring surface deformation and spatial changes</a:t>
            </a:r>
            <a:endParaRPr lang="en-US" dirty="0"/>
          </a:p>
          <a:p>
            <a:pPr lvl="0"/>
            <a:r>
              <a:rPr lang="hr-HR" dirty="0"/>
              <a:t>Applies satellite radar techniques (InSAR) for deformation monitoring</a:t>
            </a:r>
            <a:endParaRPr lang="en-US" dirty="0"/>
          </a:p>
          <a:p>
            <a:pPr marL="0" indent="0">
              <a:buNone/>
            </a:pPr>
            <a:r>
              <a:rPr lang="hr-HR" b="1" dirty="0"/>
              <a:t>TCS </a:t>
            </a:r>
            <a:r>
              <a:rPr lang="en-US" b="1" dirty="0"/>
              <a:t>contributions</a:t>
            </a:r>
            <a:r>
              <a:rPr lang="hr-HR" b="1" dirty="0"/>
              <a:t>:</a:t>
            </a:r>
            <a:br>
              <a:rPr lang="hr-HR" dirty="0"/>
            </a:br>
            <a:r>
              <a:rPr lang="hr-HR" dirty="0"/>
              <a:t>Satellite Data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20E96AF6-B26C-3B05-E2EC-2E22A50873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6375" y="1911097"/>
            <a:ext cx="2628000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436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EAD9D-72F9-8D21-DD4F-B6F0B8FE9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27D0747-5571-6DB7-D1D6-08FDC904F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484" y="333596"/>
            <a:ext cx="7220946" cy="2001642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 </a:t>
            </a:r>
            <a:r>
              <a:rPr lang="hr-HR" b="1" dirty="0"/>
              <a:t>State Geodetic Administration (DGU)</a:t>
            </a:r>
            <a:br>
              <a:rPr lang="en-US" dirty="0"/>
            </a:br>
            <a:endParaRPr lang="en-GB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DEC570A-91B9-E133-679C-BF80E5DE7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362" y="1826689"/>
            <a:ext cx="8166998" cy="39692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hr-HR" dirty="0"/>
              <a:t>National authority responsible for geodetic reference systems and spatial data</a:t>
            </a:r>
            <a:endParaRPr lang="en-US" dirty="0"/>
          </a:p>
          <a:p>
            <a:pPr lvl="0"/>
            <a:r>
              <a:rPr lang="hr-HR" dirty="0"/>
              <a:t>Maintains national network of permanent GNSS stations</a:t>
            </a:r>
            <a:endParaRPr lang="en-US" dirty="0"/>
          </a:p>
          <a:p>
            <a:pPr lvl="0"/>
            <a:r>
              <a:rPr lang="hr-HR" dirty="0"/>
              <a:t>Provides high-precision positioning data and geodetic infrastructure</a:t>
            </a:r>
            <a:endParaRPr lang="en-US" dirty="0"/>
          </a:p>
          <a:p>
            <a:pPr lvl="0"/>
            <a:r>
              <a:rPr lang="hr-HR" dirty="0"/>
              <a:t>GNSS data used for geodynamics, tectonic monitoring and hazard studies</a:t>
            </a:r>
            <a:endParaRPr lang="en-US" dirty="0"/>
          </a:p>
          <a:p>
            <a:r>
              <a:rPr lang="en-US" dirty="0"/>
              <a:t>Already share data from five stations of the CROPOS network within the EPN/EUREF network (https://www.epncb.oma.be/) </a:t>
            </a:r>
          </a:p>
          <a:p>
            <a:pPr marL="0" indent="0">
              <a:buNone/>
            </a:pPr>
            <a:r>
              <a:rPr lang="hr-HR" b="1" dirty="0"/>
              <a:t>TCS </a:t>
            </a:r>
            <a:r>
              <a:rPr lang="en-US" b="1" dirty="0"/>
              <a:t>contributions</a:t>
            </a:r>
            <a:r>
              <a:rPr lang="hr-HR" b="1" dirty="0"/>
              <a:t>:</a:t>
            </a:r>
            <a:br>
              <a:rPr lang="hr-HR" dirty="0"/>
            </a:br>
            <a:r>
              <a:rPr lang="hr-HR" dirty="0"/>
              <a:t>GNSS Data and Products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5C8C5E1B-E11E-BDA2-B6A9-22E5DCB462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89"/>
          <a:stretch>
            <a:fillRect/>
          </a:stretch>
        </p:blipFill>
        <p:spPr bwMode="auto">
          <a:xfrm>
            <a:off x="9311371" y="2335238"/>
            <a:ext cx="2452267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307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DA14E-C95C-14C7-DFB9-D94F4F558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2971CBB-4541-6BFB-6F54-46ED844A3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484" y="333596"/>
            <a:ext cx="7220946" cy="2001642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 </a:t>
            </a:r>
            <a:r>
              <a:rPr lang="hr-HR" b="1" dirty="0"/>
              <a:t>Faculty of Civil Engineering – University of Zagreb</a:t>
            </a:r>
            <a:br>
              <a:rPr lang="en-US" dirty="0"/>
            </a:br>
            <a:endParaRPr lang="en-GB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F0D6E2B1-4260-5B25-C791-FAE18E3E7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362" y="1826689"/>
            <a:ext cx="8166998" cy="3969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b="1" dirty="0"/>
              <a:t>Croatian Centre for Earthquake Engineering (HCPI)</a:t>
            </a:r>
            <a:endParaRPr lang="en-US" dirty="0"/>
          </a:p>
          <a:p>
            <a:pPr lvl="0"/>
            <a:r>
              <a:rPr lang="hr-HR" dirty="0"/>
              <a:t>Leading Croatian institution for earthquake engineering and structural safety</a:t>
            </a:r>
            <a:endParaRPr lang="en-US" dirty="0"/>
          </a:p>
          <a:p>
            <a:pPr lvl="0"/>
            <a:r>
              <a:rPr lang="hr-HR" dirty="0"/>
              <a:t>Research on seismic behaviour of buildings and infrastructure</a:t>
            </a:r>
            <a:endParaRPr lang="en-US" dirty="0"/>
          </a:p>
          <a:p>
            <a:pPr lvl="0"/>
            <a:r>
              <a:rPr lang="hr-HR" dirty="0"/>
              <a:t>Development of vulnerability models and seismic risk assessment methods</a:t>
            </a:r>
            <a:endParaRPr lang="en-US" dirty="0"/>
          </a:p>
          <a:p>
            <a:pPr lvl="0"/>
            <a:r>
              <a:rPr lang="hr-HR" dirty="0"/>
              <a:t>Supports post-earthquake damage assessment and resilience planning</a:t>
            </a:r>
            <a:endParaRPr lang="en-US" dirty="0"/>
          </a:p>
          <a:p>
            <a:pPr marL="0" indent="0">
              <a:buNone/>
            </a:pPr>
            <a:r>
              <a:rPr lang="hr-HR" b="1" dirty="0"/>
              <a:t>TCS </a:t>
            </a:r>
            <a:r>
              <a:rPr lang="en-US" b="1" dirty="0"/>
              <a:t>contributions</a:t>
            </a:r>
            <a:r>
              <a:rPr lang="hr-HR" b="1" dirty="0"/>
              <a:t>:</a:t>
            </a:r>
            <a:br>
              <a:rPr lang="hr-HR" dirty="0"/>
            </a:br>
            <a:r>
              <a:rPr lang="hr-HR" dirty="0"/>
              <a:t>Built Environment Data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EA7429D7-C863-EE73-DACA-27C5118C4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75638" y="2057025"/>
            <a:ext cx="2988000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983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ED8F9-C62C-688B-2DA5-525F2A519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3BBD269E-298A-0D69-34E5-9E071948E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484" y="333596"/>
            <a:ext cx="7220946" cy="2001642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 </a:t>
            </a:r>
            <a:r>
              <a:rPr lang="hr-HR" b="1" dirty="0"/>
              <a:t>University Computing Centre (SRCE)</a:t>
            </a:r>
            <a:br>
              <a:rPr lang="en-US" dirty="0"/>
            </a:br>
            <a:endParaRPr lang="en-GB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72BB643-4303-1EE7-7B21-6B6F290BF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362" y="1826689"/>
            <a:ext cx="8166998" cy="39692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hr-HR" dirty="0"/>
              <a:t>National centre for academic and research e-infrastructure</a:t>
            </a:r>
            <a:endParaRPr lang="en-US" dirty="0"/>
          </a:p>
          <a:p>
            <a:pPr lvl="0"/>
            <a:r>
              <a:rPr lang="hr-HR" dirty="0"/>
              <a:t>Provides computing, data storage and digital services for research community</a:t>
            </a:r>
            <a:endParaRPr lang="en-US" dirty="0"/>
          </a:p>
          <a:p>
            <a:pPr lvl="0"/>
            <a:r>
              <a:rPr lang="hr-HR" dirty="0"/>
              <a:t>Supports management and sharing of large scientific datasets</a:t>
            </a:r>
            <a:endParaRPr lang="en-US" dirty="0"/>
          </a:p>
          <a:p>
            <a:pPr lvl="0"/>
            <a:r>
              <a:rPr lang="hr-HR" dirty="0"/>
              <a:t>Ensures interoperability and integration with EPOS digital infrastructure</a:t>
            </a:r>
            <a:endParaRPr lang="en-US" dirty="0"/>
          </a:p>
          <a:p>
            <a:pPr marL="0" indent="0">
              <a:buNone/>
            </a:pPr>
            <a:r>
              <a:rPr lang="hr-HR" b="1" dirty="0"/>
              <a:t>EPOS </a:t>
            </a:r>
            <a:r>
              <a:rPr lang="en-US" b="1" dirty="0"/>
              <a:t>contributions</a:t>
            </a:r>
            <a:r>
              <a:rPr lang="hr-HR" b="1" dirty="0"/>
              <a:t>:</a:t>
            </a:r>
            <a:br>
              <a:rPr lang="hr-HR" dirty="0"/>
            </a:br>
            <a:r>
              <a:rPr lang="hr-HR" dirty="0"/>
              <a:t>Digital infrastructure and data services supporting EPOS Croatia, Integrated Core Services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3AD760B9-ED1E-B47A-509C-9FC1CEECEE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05181" y="2853000"/>
            <a:ext cx="2845440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878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DC1AD9-D78C-B2DD-CA2B-1783FF1E1535}"/>
              </a:ext>
            </a:extLst>
          </p:cNvPr>
          <p:cNvSpPr txBox="1">
            <a:spLocks/>
          </p:cNvSpPr>
          <p:nvPr/>
        </p:nvSpPr>
        <p:spPr>
          <a:xfrm>
            <a:off x="1676400" y="4049401"/>
            <a:ext cx="10424556" cy="1458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505838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FB2E330-ADA8-1B11-7342-EFD502F0B9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" t="3149" r="7991" b="2178"/>
          <a:stretch>
            <a:fillRect/>
          </a:stretch>
        </p:blipFill>
        <p:spPr bwMode="auto">
          <a:xfrm>
            <a:off x="7251192" y="1122259"/>
            <a:ext cx="4860000" cy="461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49D4BB62-E16D-09EC-5782-F9AF2EC78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296" y="331485"/>
            <a:ext cx="9308592" cy="848092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 January 2024: full member of EPOS ERIC</a:t>
            </a:r>
            <a:r>
              <a:rPr lang="en-US" dirty="0"/>
              <a:t> </a:t>
            </a:r>
            <a:endParaRPr lang="en-GB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CB1D3B0-0882-DAD4-9904-4559EB2E2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464" y="1361487"/>
            <a:ext cx="7342632" cy="4407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Republic of Croatia has become a full member of the pan-European research infrastructure EPOS ERIC (European Plate Observing System – European Research Infrastructure Consortium). </a:t>
            </a:r>
          </a:p>
          <a:p>
            <a:pPr marL="0" indent="0">
              <a:buNone/>
            </a:pPr>
            <a:r>
              <a:rPr lang="en-US" dirty="0"/>
              <a:t>Croatia's candidacy was officially accepted at    the EPOS ERIC General Assembly held in Rome   on </a:t>
            </a:r>
            <a:r>
              <a:rPr lang="en-US" b="1" dirty="0"/>
              <a:t>6 and 7 December 2023</a:t>
            </a:r>
            <a:r>
              <a:rPr lang="en-US" dirty="0"/>
              <a:t>, while the European Commission confirmed full membership in </a:t>
            </a:r>
            <a:r>
              <a:rPr lang="en-US" b="1" dirty="0"/>
              <a:t>January 2024</a:t>
            </a:r>
            <a:r>
              <a:rPr lang="en-US" dirty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2688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>
            <a:extLst>
              <a:ext uri="{FF2B5EF4-FFF2-40B4-BE49-F238E27FC236}">
                <a16:creationId xmlns:a16="http://schemas.microsoft.com/office/drawing/2014/main" id="{24384548-4812-5C78-B2B3-7C99E1FBC3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9"/>
          <a:stretch>
            <a:fillRect/>
          </a:stretch>
        </p:blipFill>
        <p:spPr bwMode="auto">
          <a:xfrm>
            <a:off x="10244554" y="1384130"/>
            <a:ext cx="1936083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>
            <a:extLst>
              <a:ext uri="{FF2B5EF4-FFF2-40B4-BE49-F238E27FC236}">
                <a16:creationId xmlns:a16="http://schemas.microsoft.com/office/drawing/2014/main" id="{745B1505-25E6-8BE8-5A0A-20B884CA35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7" t="13696" r="7520" b="15477"/>
          <a:stretch>
            <a:fillRect/>
          </a:stretch>
        </p:blipFill>
        <p:spPr bwMode="auto">
          <a:xfrm>
            <a:off x="10088105" y="3173616"/>
            <a:ext cx="1408336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E4F4CE14-7E4B-57B5-2ED0-5714C935EF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9" b="11073"/>
          <a:stretch>
            <a:fillRect/>
          </a:stretch>
        </p:blipFill>
        <p:spPr bwMode="auto">
          <a:xfrm>
            <a:off x="9972800" y="5175226"/>
            <a:ext cx="1925451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DABB6270-CF46-A4D2-F4C6-364D276E3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6" t="9893" r="12738" b="9893"/>
          <a:stretch>
            <a:fillRect/>
          </a:stretch>
        </p:blipFill>
        <p:spPr bwMode="auto">
          <a:xfrm>
            <a:off x="10976548" y="4210387"/>
            <a:ext cx="103978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51FEBC5F-A26A-359C-499B-0E0B5F429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807" y="2469198"/>
            <a:ext cx="1057073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>
            <a:extLst>
              <a:ext uri="{FF2B5EF4-FFF2-40B4-BE49-F238E27FC236}">
                <a16:creationId xmlns:a16="http://schemas.microsoft.com/office/drawing/2014/main" id="{AA573352-3D44-7E25-E3B2-8CB0092D92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4" r="27891" b="10311"/>
          <a:stretch>
            <a:fillRect/>
          </a:stretch>
        </p:blipFill>
        <p:spPr bwMode="auto">
          <a:xfrm>
            <a:off x="9082582" y="4007207"/>
            <a:ext cx="1390928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01028AF8-9255-81CD-CBBC-B469A3555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552" y="249189"/>
            <a:ext cx="7196328" cy="848092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 Structure</a:t>
            </a:r>
            <a:r>
              <a:rPr lang="en-US" dirty="0"/>
              <a:t> </a:t>
            </a:r>
            <a:endParaRPr lang="en-GB" dirty="0"/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40ADAB35-3DAA-02CD-86C2-61E6DA764C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3" t="12306" r="20787" b="12896"/>
          <a:stretch>
            <a:fillRect/>
          </a:stretch>
        </p:blipFill>
        <p:spPr bwMode="auto">
          <a:xfrm>
            <a:off x="8751939" y="4912387"/>
            <a:ext cx="1101260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1B4C5F25-16D0-3BC8-B25E-5A53A9333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300" y="1170432"/>
            <a:ext cx="8404039" cy="51023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Official representation</a:t>
            </a:r>
            <a:r>
              <a:rPr lang="en-US" dirty="0"/>
              <a:t>: Ministry of Science, Education and Youth</a:t>
            </a:r>
            <a:endParaRPr lang="en-US" sz="1000" dirty="0"/>
          </a:p>
          <a:p>
            <a:pPr marL="0" indent="0">
              <a:buNone/>
            </a:pPr>
            <a:r>
              <a:rPr lang="en-US" b="1" dirty="0"/>
              <a:t>Coordinator</a:t>
            </a:r>
            <a:r>
              <a:rPr lang="en-US" dirty="0"/>
              <a:t>: Croatian Geological Survey (HGI) </a:t>
            </a:r>
            <a:endParaRPr lang="en-US" sz="1000" dirty="0"/>
          </a:p>
          <a:p>
            <a:pPr marL="0" indent="0">
              <a:buNone/>
            </a:pPr>
            <a:r>
              <a:rPr lang="en-US" b="1" dirty="0"/>
              <a:t>Consortium</a:t>
            </a:r>
            <a:r>
              <a:rPr lang="en-US" dirty="0"/>
              <a:t>: </a:t>
            </a:r>
          </a:p>
          <a:p>
            <a:r>
              <a:rPr lang="en-US" sz="2900" dirty="0"/>
              <a:t>Department of Geophysics, Faculty of Science,                    University of Zagreb</a:t>
            </a:r>
          </a:p>
          <a:p>
            <a:r>
              <a:rPr lang="en-US" sz="2900" dirty="0"/>
              <a:t>Faculty of Mining, Geology and Petroleum Engineering (FMG), University of Zagreb</a:t>
            </a:r>
          </a:p>
          <a:p>
            <a:r>
              <a:rPr lang="en-US" sz="2900" dirty="0"/>
              <a:t>Faculty of Geodesy, University of Zagreb</a:t>
            </a:r>
          </a:p>
          <a:p>
            <a:r>
              <a:rPr lang="en-US" sz="2900" dirty="0"/>
              <a:t>State Geodetic Administration (DGU)</a:t>
            </a:r>
          </a:p>
          <a:p>
            <a:r>
              <a:rPr lang="en-US" sz="2900" dirty="0"/>
              <a:t>Faculty of Civil Engineering, University of Zagreb and Croatian Center for Earthquake Engineering</a:t>
            </a:r>
          </a:p>
          <a:p>
            <a:r>
              <a:rPr lang="en-US" sz="2900" dirty="0" err="1"/>
              <a:t>Ruđer</a:t>
            </a:r>
            <a:r>
              <a:rPr lang="en-US" sz="2900" dirty="0"/>
              <a:t> Bošković Institute (RBI)</a:t>
            </a:r>
          </a:p>
          <a:p>
            <a:r>
              <a:rPr lang="en-US" sz="2900" dirty="0"/>
              <a:t>University Computer Center (SRCE)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67" name="Picture 19" descr="Croatian Geological Survey">
            <a:extLst>
              <a:ext uri="{FF2B5EF4-FFF2-40B4-BE49-F238E27FC236}">
                <a16:creationId xmlns:a16="http://schemas.microsoft.com/office/drawing/2014/main" id="{234A029C-DCC0-95EF-CE8C-A781A4F21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87153"/>
            <a:ext cx="153351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Usvojen Protokol o kontroli ulaska ...">
            <a:extLst>
              <a:ext uri="{FF2B5EF4-FFF2-40B4-BE49-F238E27FC236}">
                <a16:creationId xmlns:a16="http://schemas.microsoft.com/office/drawing/2014/main" id="{098A92FF-DB8A-C686-2F64-FBE0560DD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7" b="27179"/>
          <a:stretch>
            <a:fillRect/>
          </a:stretch>
        </p:blipFill>
        <p:spPr bwMode="auto">
          <a:xfrm>
            <a:off x="8422485" y="963533"/>
            <a:ext cx="2657475" cy="75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82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D1759-2D0E-0856-FE25-9AFBD589D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9B8FB453-4086-7E47-1140-376AD0CCA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552" y="249189"/>
            <a:ext cx="7196328" cy="848092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 EPOS-HR activities</a:t>
            </a:r>
            <a:r>
              <a:rPr lang="en-US" dirty="0"/>
              <a:t> </a:t>
            </a:r>
            <a:endParaRPr lang="en-GB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C915E1A-7FD2-1694-1490-6855E198F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301" y="1097281"/>
            <a:ext cx="7916893" cy="516284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200" dirty="0"/>
              <a:t>Several activities are underway:</a:t>
            </a:r>
          </a:p>
          <a:p>
            <a:r>
              <a:rPr lang="en-US" sz="3200" dirty="0"/>
              <a:t>S</a:t>
            </a:r>
            <a:r>
              <a:rPr lang="hr-HR" sz="3200" dirty="0"/>
              <a:t>ecur</a:t>
            </a:r>
            <a:r>
              <a:rPr lang="en-US" sz="3200" dirty="0"/>
              <a:t>ing</a:t>
            </a:r>
            <a:r>
              <a:rPr lang="hr-HR" sz="3200" dirty="0"/>
              <a:t> long-term funding for EPOS Croatia with the Ministry</a:t>
            </a:r>
            <a:endParaRPr lang="en-US" sz="3200" dirty="0"/>
          </a:p>
          <a:p>
            <a:r>
              <a:rPr lang="en-US" sz="3200" dirty="0"/>
              <a:t>I</a:t>
            </a:r>
            <a:r>
              <a:rPr lang="hr-HR" sz="3200" dirty="0"/>
              <a:t>nclud</a:t>
            </a:r>
            <a:r>
              <a:rPr lang="en-US" sz="3200" dirty="0"/>
              <a:t>ing</a:t>
            </a:r>
            <a:r>
              <a:rPr lang="hr-HR" sz="3200" dirty="0"/>
              <a:t> EPOS ERIC </a:t>
            </a:r>
            <a:r>
              <a:rPr lang="en-US" sz="3200" dirty="0"/>
              <a:t>within the </a:t>
            </a:r>
            <a:r>
              <a:rPr lang="hr-HR" sz="3200" dirty="0"/>
              <a:t>Croatia's Research Infrastructure Development Plan for 2023–2027</a:t>
            </a:r>
            <a:endParaRPr lang="en-US" sz="3200" dirty="0"/>
          </a:p>
          <a:p>
            <a:r>
              <a:rPr lang="hr-HR" sz="3200" dirty="0"/>
              <a:t>Develop</a:t>
            </a:r>
            <a:r>
              <a:rPr lang="en-US" sz="3200" dirty="0"/>
              <a:t>ing </a:t>
            </a:r>
            <a:r>
              <a:rPr lang="hr-HR" sz="3200" dirty="0"/>
              <a:t>research infrastructure for the GNSS network through smaller scientific projects</a:t>
            </a:r>
            <a:r>
              <a:rPr lang="en-US" sz="3200" dirty="0"/>
              <a:t>: </a:t>
            </a:r>
            <a:r>
              <a:rPr lang="hr-HR" sz="3200" dirty="0"/>
              <a:t>12 receivers</a:t>
            </a:r>
            <a:r>
              <a:rPr lang="en-US" sz="3200" dirty="0"/>
              <a:t> to date</a:t>
            </a:r>
            <a:r>
              <a:rPr lang="hr-HR" sz="3200" dirty="0"/>
              <a:t>, with the public procurement process still underway.</a:t>
            </a:r>
            <a:endParaRPr lang="en-US" sz="3200" dirty="0"/>
          </a:p>
          <a:p>
            <a:r>
              <a:rPr lang="en-US" sz="3200" dirty="0"/>
              <a:t>P</a:t>
            </a:r>
            <a:r>
              <a:rPr lang="hr-HR" sz="3200" dirty="0"/>
              <a:t>reparing legal</a:t>
            </a:r>
            <a:r>
              <a:rPr lang="en-US" sz="3200" dirty="0"/>
              <a:t> </a:t>
            </a:r>
            <a:r>
              <a:rPr lang="hr-HR" sz="3200" dirty="0"/>
              <a:t>documents to establish the infrastructure</a:t>
            </a:r>
            <a:r>
              <a:rPr lang="en-US" sz="3200" dirty="0"/>
              <a:t>:</a:t>
            </a:r>
            <a:r>
              <a:rPr lang="hr-HR" sz="3200" dirty="0"/>
              <a:t> </a:t>
            </a:r>
            <a:r>
              <a:rPr lang="en-US" sz="3200" dirty="0"/>
              <a:t>se</a:t>
            </a:r>
            <a:r>
              <a:rPr lang="hr-HR" sz="3200" dirty="0"/>
              <a:t>ismological </a:t>
            </a:r>
            <a:r>
              <a:rPr lang="en-US" sz="3200" dirty="0"/>
              <a:t>s</a:t>
            </a:r>
            <a:r>
              <a:rPr lang="hr-HR" sz="3200" dirty="0"/>
              <a:t>ervice received government funding in 2020 to build a station network following a series of moderate earthquakes, and the project is ongoing</a:t>
            </a:r>
            <a:endParaRPr lang="en-US" sz="3200" dirty="0"/>
          </a:p>
          <a:p>
            <a:r>
              <a:rPr lang="en-US" sz="3200" dirty="0"/>
              <a:t>Planning to </a:t>
            </a:r>
            <a:r>
              <a:rPr lang="hr-HR" sz="3200" dirty="0"/>
              <a:t>construct a network of geodetic and seismological instruments in the Dubrovnik area</a:t>
            </a:r>
            <a:r>
              <a:rPr lang="en-US" sz="3200" dirty="0"/>
              <a:t>: </a:t>
            </a:r>
            <a:r>
              <a:rPr lang="hr-HR" sz="3200" dirty="0"/>
              <a:t>data to be shared via the EPOS platform</a:t>
            </a:r>
            <a:endParaRPr lang="en-US" sz="3200" dirty="0"/>
          </a:p>
          <a:p>
            <a:pPr marL="0" indent="0">
              <a:buNone/>
            </a:pPr>
            <a:endParaRPr lang="en-US" sz="29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224 Ongoing Activity Icon Royalty-Free Images, Stock Photos &amp; Pictures |  Shutterstock">
            <a:extLst>
              <a:ext uri="{FF2B5EF4-FFF2-40B4-BE49-F238E27FC236}">
                <a16:creationId xmlns:a16="http://schemas.microsoft.com/office/drawing/2014/main" id="{332BF0A6-5717-846B-962C-5A41A51FA4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1"/>
          <a:stretch>
            <a:fillRect/>
          </a:stretch>
        </p:blipFill>
        <p:spPr bwMode="auto">
          <a:xfrm>
            <a:off x="8145194" y="2282997"/>
            <a:ext cx="3543300" cy="250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88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362C6-532A-84CF-1DFA-711044145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AC682F9-8D4C-8C26-D4E5-2067E1716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552" y="249189"/>
            <a:ext cx="7196328" cy="848092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 Challenges</a:t>
            </a:r>
            <a:r>
              <a:rPr lang="en-US" dirty="0"/>
              <a:t> </a:t>
            </a:r>
            <a:endParaRPr lang="en-GB" dirty="0"/>
          </a:p>
        </p:txBody>
      </p:sp>
      <p:pic>
        <p:nvPicPr>
          <p:cNvPr id="4098" name="Picture 2" descr="Representing Challenges Stock Illustrations – 971 Representing Challenges  Stock Illustrations, Vectors &amp; Clipart - Dreamstime">
            <a:extLst>
              <a:ext uri="{FF2B5EF4-FFF2-40B4-BE49-F238E27FC236}">
                <a16:creationId xmlns:a16="http://schemas.microsoft.com/office/drawing/2014/main" id="{6602103F-8FE0-3D78-D67C-790E6BC7F5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" t="8517" r="6103" b="2583"/>
          <a:stretch>
            <a:fillRect/>
          </a:stretch>
        </p:blipFill>
        <p:spPr bwMode="auto">
          <a:xfrm>
            <a:off x="6438165" y="1403568"/>
            <a:ext cx="5525534" cy="42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6E6EB6F6-648B-729A-F1EF-134D7353F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301" y="1362456"/>
            <a:ext cx="7955579" cy="3730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Due to a lack of understanding of the complex EPOS structure, the following challenges have been faced:</a:t>
            </a:r>
          </a:p>
          <a:p>
            <a:r>
              <a:rPr lang="en-US" sz="2900" dirty="0"/>
              <a:t>delay in the financing of the EPOS-HR node by the ministry</a:t>
            </a:r>
          </a:p>
          <a:p>
            <a:r>
              <a:rPr lang="en-US" sz="2900" dirty="0"/>
              <a:t>delay in the integration of the Croatian institutes within the EPOS TCSs</a:t>
            </a:r>
          </a:p>
          <a:p>
            <a:r>
              <a:rPr lang="en-US" sz="2900" dirty="0"/>
              <a:t>delay of the EPOS-related activities in                  Croatia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136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85F97-09B9-CD05-2BCB-FCF41F927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26E663B1-1EA5-9DC4-471B-53A7C4C54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552" y="249189"/>
            <a:ext cx="7196328" cy="848092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 Opportunities – EPOS ERIC</a:t>
            </a:r>
            <a:r>
              <a:rPr lang="en-US" dirty="0"/>
              <a:t> </a:t>
            </a:r>
            <a:endParaRPr lang="en-GB" dirty="0"/>
          </a:p>
        </p:txBody>
      </p:sp>
      <p:pic>
        <p:nvPicPr>
          <p:cNvPr id="6146" name="Picture 2" descr="Searching opportunities concept illustration | Premium Vector">
            <a:extLst>
              <a:ext uri="{FF2B5EF4-FFF2-40B4-BE49-F238E27FC236}">
                <a16:creationId xmlns:a16="http://schemas.microsoft.com/office/drawing/2014/main" id="{DBC30968-68CB-63B0-5D31-3960128FA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155" y="1053000"/>
            <a:ext cx="4752000" cy="47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96AD53AD-A5A7-B574-177B-4A9B92893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301" y="1362456"/>
            <a:ext cx="7836707" cy="40142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900" dirty="0"/>
              <a:t>I am personally advocating for the creation of a document/presentation/webapp/etc. facilitating the integration and clarifying the role of new national nodes within the complex EPOS structure. </a:t>
            </a:r>
          </a:p>
          <a:p>
            <a:pPr marL="0" indent="0">
              <a:buNone/>
            </a:pPr>
            <a:r>
              <a:rPr lang="en-US" sz="2900" dirty="0"/>
              <a:t>I suggest to base this document on success stories of other (older) national nodes (e.g., EPOS-ES) to illustrate what can be done in practice and how it can be done step-by-step. 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b="1" dirty="0">
                <a:solidFill>
                  <a:srgbClr val="FF0000"/>
                </a:solidFill>
              </a:rPr>
              <a:t>I am not volunteering for this task!</a:t>
            </a:r>
          </a:p>
        </p:txBody>
      </p:sp>
    </p:spTree>
    <p:extLst>
      <p:ext uri="{BB962C8B-B14F-4D97-AF65-F5344CB8AC3E}">
        <p14:creationId xmlns:p14="http://schemas.microsoft.com/office/powerpoint/2010/main" val="2564366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4540A-392D-F494-7235-1E05E0C84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9E92E844-ECBC-CE4A-0FDC-23068B1EE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552" y="249189"/>
            <a:ext cx="7196328" cy="848092"/>
          </a:xfrm>
        </p:spPr>
        <p:txBody>
          <a:bodyPr>
            <a:normAutofit/>
          </a:bodyPr>
          <a:lstStyle/>
          <a:p>
            <a:pPr algn="ctr"/>
            <a:r>
              <a:rPr lang="en-US" b="1"/>
              <a:t> Opportunities – TCS</a:t>
            </a:r>
            <a:r>
              <a:rPr lang="en-US"/>
              <a:t> </a:t>
            </a:r>
            <a:endParaRPr lang="en-GB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B0730C75-3886-7C22-7948-59D5C42D8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" y="1362456"/>
            <a:ext cx="11356848" cy="3730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900" dirty="0"/>
              <a:t>I will be available this week to discuss with the TCS representatives to speed up the integration of the Croatian institutions involved in EPOS-HR.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I will now briefly present them and how they wish to contribute …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endParaRPr lang="en-US" sz="2900" dirty="0"/>
          </a:p>
        </p:txBody>
      </p:sp>
      <p:pic>
        <p:nvPicPr>
          <p:cNvPr id="7170" name="Picture 2" descr="Creating Opportunities: Over 6,709 Royalty-Free Licensable Stock  Illustrations &amp; Drawings | Shutterstock">
            <a:extLst>
              <a:ext uri="{FF2B5EF4-FFF2-40B4-BE49-F238E27FC236}">
                <a16:creationId xmlns:a16="http://schemas.microsoft.com/office/drawing/2014/main" id="{85828661-0BB6-76B4-3656-F1628575BA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40400"/>
          <a:stretch>
            <a:fillRect/>
          </a:stretch>
        </p:blipFill>
        <p:spPr bwMode="auto">
          <a:xfrm>
            <a:off x="6163056" y="3621024"/>
            <a:ext cx="5715000" cy="19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reating Opportunities: Over 6,709 Royalty-Free Licensable Stock  Illustrations &amp; Drawings | Shutterstock">
            <a:extLst>
              <a:ext uri="{FF2B5EF4-FFF2-40B4-BE49-F238E27FC236}">
                <a16:creationId xmlns:a16="http://schemas.microsoft.com/office/drawing/2014/main" id="{A7BF0C97-5817-B639-3F34-2E1ECEBF0A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r="79467" b="40400"/>
          <a:stretch>
            <a:fillRect/>
          </a:stretch>
        </p:blipFill>
        <p:spPr bwMode="auto">
          <a:xfrm>
            <a:off x="4986528" y="3621024"/>
            <a:ext cx="1173480" cy="19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reating Opportunities: Over 6,709 Royalty-Free Licensable Stock  Illustrations &amp; Drawings | Shutterstock">
            <a:extLst>
              <a:ext uri="{FF2B5EF4-FFF2-40B4-BE49-F238E27FC236}">
                <a16:creationId xmlns:a16="http://schemas.microsoft.com/office/drawing/2014/main" id="{BD7A70DA-D04B-83AB-61C1-F7573384EA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r="79467" b="40400"/>
          <a:stretch>
            <a:fillRect/>
          </a:stretch>
        </p:blipFill>
        <p:spPr bwMode="auto">
          <a:xfrm>
            <a:off x="3811524" y="3621024"/>
            <a:ext cx="1173480" cy="19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reating Opportunities: Over 6,709 Royalty-Free Licensable Stock  Illustrations &amp; Drawings | Shutterstock">
            <a:extLst>
              <a:ext uri="{FF2B5EF4-FFF2-40B4-BE49-F238E27FC236}">
                <a16:creationId xmlns:a16="http://schemas.microsoft.com/office/drawing/2014/main" id="{6FB185E6-D7B4-2BD1-F5C0-AEC3E2464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r="79467" b="40400"/>
          <a:stretch>
            <a:fillRect/>
          </a:stretch>
        </p:blipFill>
        <p:spPr bwMode="auto">
          <a:xfrm>
            <a:off x="2641092" y="3621024"/>
            <a:ext cx="1173480" cy="19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reating Opportunities: Over 6,709 Royalty-Free Licensable Stock  Illustrations &amp; Drawings | Shutterstock">
            <a:extLst>
              <a:ext uri="{FF2B5EF4-FFF2-40B4-BE49-F238E27FC236}">
                <a16:creationId xmlns:a16="http://schemas.microsoft.com/office/drawing/2014/main" id="{6DD53B07-A6C2-EED5-E87F-52FB9EA4FA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r="79467" b="40400"/>
          <a:stretch>
            <a:fillRect/>
          </a:stretch>
        </p:blipFill>
        <p:spPr bwMode="auto">
          <a:xfrm>
            <a:off x="1472184" y="3617976"/>
            <a:ext cx="1173480" cy="19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reating Opportunities: Over 6,709 Royalty-Free Licensable Stock  Illustrations &amp; Drawings | Shutterstock">
            <a:extLst>
              <a:ext uri="{FF2B5EF4-FFF2-40B4-BE49-F238E27FC236}">
                <a16:creationId xmlns:a16="http://schemas.microsoft.com/office/drawing/2014/main" id="{C844059C-7907-5C9A-1470-2BB697E348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r="79467" b="40400"/>
          <a:stretch>
            <a:fillRect/>
          </a:stretch>
        </p:blipFill>
        <p:spPr bwMode="auto">
          <a:xfrm>
            <a:off x="297180" y="3608832"/>
            <a:ext cx="1173480" cy="19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807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25F08-B871-AD77-04A8-5CA697B35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31D9528-9861-E942-91E3-94798232C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552" y="249189"/>
            <a:ext cx="7196328" cy="84809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 </a:t>
            </a:r>
            <a:r>
              <a:rPr lang="hr-HR" b="1" dirty="0"/>
              <a:t>Croatian Geological Survey (HGI)</a:t>
            </a:r>
            <a:endParaRPr lang="en-GB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92F39138-BC53-BEA0-0D95-92FF45821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" y="1362456"/>
            <a:ext cx="7955983" cy="3730752"/>
          </a:xfrm>
        </p:spPr>
        <p:txBody>
          <a:bodyPr>
            <a:normAutofit lnSpcReduction="10000"/>
          </a:bodyPr>
          <a:lstStyle/>
          <a:p>
            <a:pPr lvl="0"/>
            <a:r>
              <a:rPr lang="hr-HR" dirty="0"/>
              <a:t>Central national institution for geological research and geoscientific data in Croatia</a:t>
            </a:r>
            <a:endParaRPr lang="en-US" dirty="0"/>
          </a:p>
          <a:p>
            <a:pPr lvl="0"/>
            <a:r>
              <a:rPr lang="hr-HR" dirty="0"/>
              <a:t>Responsible for geological mapping, geohazards, hydrogeology and national geological databases</a:t>
            </a:r>
            <a:endParaRPr lang="en-US" dirty="0"/>
          </a:p>
          <a:p>
            <a:pPr lvl="0"/>
            <a:endParaRPr lang="en-US" dirty="0"/>
          </a:p>
          <a:p>
            <a:pPr marL="0" indent="0">
              <a:buNone/>
            </a:pPr>
            <a:r>
              <a:rPr lang="hr-HR" b="1" dirty="0"/>
              <a:t>TCS</a:t>
            </a:r>
            <a:r>
              <a:rPr lang="en-US" b="1" dirty="0"/>
              <a:t> contributions</a:t>
            </a:r>
            <a:r>
              <a:rPr lang="hr-HR" b="1" dirty="0"/>
              <a:t>:</a:t>
            </a:r>
            <a:br>
              <a:rPr lang="hr-HR" dirty="0"/>
            </a:br>
            <a:r>
              <a:rPr lang="hr-HR" dirty="0"/>
              <a:t>GNSS Data and Services, Satellite Data, Geological Information and Modelling (GIM),</a:t>
            </a:r>
            <a:r>
              <a:rPr lang="en-US" dirty="0"/>
              <a:t> </a:t>
            </a:r>
            <a:r>
              <a:rPr lang="hr-HR" dirty="0"/>
              <a:t>Near-fault observatory</a:t>
            </a:r>
            <a:endParaRPr lang="en-US" dirty="0"/>
          </a:p>
          <a:p>
            <a:pPr marL="0" indent="0">
              <a:buNone/>
            </a:pPr>
            <a:endParaRPr lang="en-US" sz="2900" dirty="0"/>
          </a:p>
        </p:txBody>
      </p:sp>
      <p:pic>
        <p:nvPicPr>
          <p:cNvPr id="9" name="Picture 19" descr="Croatian Geological Survey">
            <a:extLst>
              <a:ext uri="{FF2B5EF4-FFF2-40B4-BE49-F238E27FC236}">
                <a16:creationId xmlns:a16="http://schemas.microsoft.com/office/drawing/2014/main" id="{E20E695F-F990-C1A7-37ED-FA8BA6CFC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0615" y="2204606"/>
            <a:ext cx="31242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041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81A28-BCBE-5213-3753-CAD8A2D84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B2B8E635-3114-14D5-F654-A60D3E802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552" y="305461"/>
            <a:ext cx="7220946" cy="2001642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 </a:t>
            </a:r>
            <a:r>
              <a:rPr lang="hr-HR" b="1" dirty="0"/>
              <a:t>Department of Geophysics – Faculty of Science (PMF)</a:t>
            </a:r>
            <a:br>
              <a:rPr lang="en-US" dirty="0"/>
            </a:br>
            <a:endParaRPr lang="en-GB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7DDDA36F-EA0A-DA1D-6706-04BB5F1EC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362" y="1882962"/>
            <a:ext cx="8166998" cy="39692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hr-HR" dirty="0"/>
              <a:t>Leading national institution for geophysics education and research</a:t>
            </a:r>
            <a:endParaRPr lang="en-US" dirty="0"/>
          </a:p>
          <a:p>
            <a:pPr lvl="0"/>
            <a:r>
              <a:rPr lang="hr-HR" dirty="0"/>
              <a:t>Operates the </a:t>
            </a:r>
            <a:r>
              <a:rPr lang="hr-HR" b="1" dirty="0"/>
              <a:t>Seismological Service of Croatia</a:t>
            </a:r>
            <a:r>
              <a:rPr lang="hr-HR" dirty="0"/>
              <a:t> and national seismic network</a:t>
            </a:r>
            <a:endParaRPr lang="en-US" dirty="0"/>
          </a:p>
          <a:p>
            <a:pPr lvl="0"/>
            <a:r>
              <a:rPr lang="hr-HR" dirty="0"/>
              <a:t>Contributes seismic data for European earthquake monitoring</a:t>
            </a:r>
            <a:endParaRPr lang="en-US" dirty="0"/>
          </a:p>
          <a:p>
            <a:r>
              <a:rPr lang="en-US" dirty="0"/>
              <a:t>Already share data from 11 seismological stations through ORFEUS platform</a:t>
            </a:r>
          </a:p>
          <a:p>
            <a:pPr marL="0" indent="0">
              <a:buNone/>
            </a:pPr>
            <a:r>
              <a:rPr lang="hr-HR" b="1" dirty="0"/>
              <a:t>TCS </a:t>
            </a:r>
            <a:r>
              <a:rPr lang="en-US" b="1" dirty="0"/>
              <a:t>contributions:</a:t>
            </a:r>
            <a:br>
              <a:rPr lang="hr-HR" dirty="0"/>
            </a:br>
            <a:r>
              <a:rPr lang="hr-HR" dirty="0"/>
              <a:t>Seismology, Near-Fault Observatory</a:t>
            </a:r>
            <a:endParaRPr lang="en-US" dirty="0"/>
          </a:p>
        </p:txBody>
      </p:sp>
      <p:pic>
        <p:nvPicPr>
          <p:cNvPr id="2" name="Picture 15">
            <a:extLst>
              <a:ext uri="{FF2B5EF4-FFF2-40B4-BE49-F238E27FC236}">
                <a16:creationId xmlns:a16="http://schemas.microsoft.com/office/drawing/2014/main" id="{B7C70E02-F6A1-5363-4176-6624BA9251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53028" y="2307103"/>
            <a:ext cx="3210610" cy="31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3606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894</Words>
  <Application>Microsoft Office PowerPoint</Application>
  <PresentationFormat>Widescreen</PresentationFormat>
  <Paragraphs>82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di Office</vt:lpstr>
      <vt:lpstr>PowerPoint Presentation</vt:lpstr>
      <vt:lpstr> January 2024: full member of EPOS ERIC </vt:lpstr>
      <vt:lpstr> Structure </vt:lpstr>
      <vt:lpstr> EPOS-HR activities </vt:lpstr>
      <vt:lpstr> Challenges </vt:lpstr>
      <vt:lpstr> Opportunities – EPOS ERIC </vt:lpstr>
      <vt:lpstr> Opportunities – TCS </vt:lpstr>
      <vt:lpstr> Croatian Geological Survey (HGI)</vt:lpstr>
      <vt:lpstr> Department of Geophysics – Faculty of Science (PMF) </vt:lpstr>
      <vt:lpstr> Faculty of Mining, Geology and Petroleum Engineering (RGNF) </vt:lpstr>
      <vt:lpstr> Faculty of Geodesy – University of Zagreb </vt:lpstr>
      <vt:lpstr> State Geodetic Administration (DGU) </vt:lpstr>
      <vt:lpstr> Faculty of Civil Engineering – University of Zagreb </vt:lpstr>
      <vt:lpstr> University Computing Centre (SRCE)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Angioni</dc:creator>
  <cp:lastModifiedBy>Clea Denamiel</cp:lastModifiedBy>
  <cp:revision>47</cp:revision>
  <dcterms:created xsi:type="dcterms:W3CDTF">2026-02-14T10:36:05Z</dcterms:created>
  <dcterms:modified xsi:type="dcterms:W3CDTF">2026-03-10T07:25:10Z</dcterms:modified>
</cp:coreProperties>
</file>