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Google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xj7DXRJkAMvB7fPIrbi7/dr0y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B11BD4-7331-4512-8A37-B5F18475C797}">
  <a:tblStyle styleId="{BDB11BD4-7331-4512-8A37-B5F18475C79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6E6E6"/>
          </a:solidFill>
        </a:fill>
      </a:tcStyle>
    </a:band1H>
    <a:band2H>
      <a:tcTxStyle/>
    </a:band2H>
    <a:band1V>
      <a:tcTxStyle/>
      <a:tcStyle>
        <a:fill>
          <a:solidFill>
            <a:srgbClr val="E6E6E6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chemeClr val="dk1"/>
      </a:tcTxStyle>
    </a:seCell>
    <a:swCell>
      <a:tcTxStyle b="on" i="off">
        <a:font>
          <a:latin typeface="Calibri"/>
          <a:ea typeface="Calibri"/>
          <a:cs typeface="Calibri"/>
        </a:font>
        <a:schemeClr val="dk1"/>
      </a:tcTx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oogleSans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Google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oogleSans-bold.fntdata"/><Relationship Id="rId6" Type="http://schemas.openxmlformats.org/officeDocument/2006/relationships/slide" Target="slides/slide1.xml"/><Relationship Id="rId18" Type="http://schemas.openxmlformats.org/officeDocument/2006/relationships/font" Target="fonts/Google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Massimo cocco, lilli, stefano salvi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Agata e silvia</a:t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framework demonstrates a highly organized, top-down approach. It moves logically from long-term legal foundations (4-year agreements) down to practical execution (annual plans), with very clearly defined roles for decision-making (General Assembly) and day-to-day operations (INGV Coordinator).</a:t>
            </a:r>
            <a:endParaRPr/>
          </a:p>
          <a:p>
            <a:pPr indent="0" lvl="0" marL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The JRU partnership is regulated by a four-year Collaboration Agreement (latest approved in 2024, validity 2025-2028), signed by the legal representative of each partner.</a:t>
            </a:r>
            <a:endParaRPr/>
          </a:p>
          <a:p>
            <a:pPr indent="0" lvl="0" marL="0" rtl="0" algn="l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/>
              <a:t>A multi-year Activity Plan sets the operational framework for the JRU Collaboration Agreement (presently 2026-2028).</a:t>
            </a:r>
            <a:endParaRPr/>
          </a:p>
          <a:p>
            <a:pPr indent="0" lvl="0" marL="0" rtl="0" algn="l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/>
              <a:t>Strategic activities, agreed upon with the EPOS ERIC Executive Director, are implemented through annual Executive Plans approved by the JRU General Assembly.</a:t>
            </a:r>
            <a:endParaRPr/>
          </a:p>
          <a:p>
            <a:pPr indent="0" lvl="0" marL="0" rtl="0" algn="l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/>
              <a:t>The main decision-making body is the General Assembly of the Partners, supported by the Coordination Board formed by members representing the TCSs.</a:t>
            </a:r>
            <a:endParaRPr/>
          </a:p>
          <a:p>
            <a:pPr indent="0" lvl="0" marL="0" rtl="0" algn="l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/>
              <a:t>INGV is the Representing Entity and host institution, and the Coordinator is an INGV researcher, designated by the INGV President and appointed by the General Assembly.</a:t>
            </a:r>
            <a:endParaRPr/>
          </a:p>
          <a:p>
            <a:pPr indent="0" lvl="0" marL="0" rtl="0" algn="l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/>
              <a:t>The Coordinator interacts with the EPOS-ERIC Executive Director to set the priorities of activity plans.</a:t>
            </a:r>
            <a:endParaRPr/>
          </a:p>
          <a:p>
            <a:pPr indent="0" lvl="0" marL="0" rtl="0" algn="l">
              <a:lnSpc>
                <a:spcPct val="134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/>
              <a:t>INGV also provides financial and communication management.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high number of proposals testify the richness of the community </a:t>
            </a:r>
            <a:r>
              <a:rPr lang="en-GB"/>
              <a:t>engagement</a:t>
            </a:r>
            <a:r>
              <a:rPr lang="en-GB"/>
              <a:t> and at the same time the challenge in meeting everyone’s expectations. The larger number of complementary proposals demands for a more structured approach in the evaluation of proposals.</a:t>
            </a:r>
            <a:endParaRPr/>
          </a:p>
        </p:txBody>
      </p:sp>
      <p:sp>
        <p:nvSpPr>
          <p:cNvPr id="94" name="Google Shape;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Combination of specialized institutions and more versatile institutions.</a:t>
            </a:r>
            <a:endParaRPr/>
          </a:p>
        </p:txBody>
      </p:sp>
      <p:sp>
        <p:nvSpPr>
          <p:cNvPr id="105" name="Google Shape;10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838200" y="2187399"/>
            <a:ext cx="10515600" cy="3648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title"/>
          </p:nvPr>
        </p:nvSpPr>
        <p:spPr>
          <a:xfrm>
            <a:off x="831850" y="117916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body"/>
          </p:nvPr>
        </p:nvSpPr>
        <p:spPr>
          <a:xfrm>
            <a:off x="831850" y="405888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2" type="body"/>
          </p:nvPr>
        </p:nvSpPr>
        <p:spPr>
          <a:xfrm>
            <a:off x="6172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839788" y="987424"/>
            <a:ext cx="3932237" cy="1439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1" name="Google Shape;31;p20"/>
          <p:cNvSpPr txBox="1"/>
          <p:nvPr>
            <p:ph idx="2" type="body"/>
          </p:nvPr>
        </p:nvSpPr>
        <p:spPr>
          <a:xfrm>
            <a:off x="839788" y="2552698"/>
            <a:ext cx="3932237" cy="3316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839788" y="2641600"/>
            <a:ext cx="3932237" cy="3227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 rot="5400000">
            <a:off x="4346222" y="-1171222"/>
            <a:ext cx="349955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2.jpg"/><Relationship Id="rId13" Type="http://schemas.openxmlformats.org/officeDocument/2006/relationships/image" Target="../media/image10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5" Type="http://schemas.openxmlformats.org/officeDocument/2006/relationships/image" Target="../media/image16.png"/><Relationship Id="rId14" Type="http://schemas.openxmlformats.org/officeDocument/2006/relationships/image" Target="../media/image13.png"/><Relationship Id="rId5" Type="http://schemas.openxmlformats.org/officeDocument/2006/relationships/image" Target="../media/image6.jpg"/><Relationship Id="rId6" Type="http://schemas.openxmlformats.org/officeDocument/2006/relationships/image" Target="../media/image3.jp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759527" y="4017818"/>
            <a:ext cx="10224655" cy="1811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n-GB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EPOS-IT, Italy: Ten years 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Latest Achievements</a:t>
            </a:r>
            <a:endParaRPr/>
          </a:p>
        </p:txBody>
      </p:sp>
      <p:sp>
        <p:nvSpPr>
          <p:cNvPr id="131" name="Google Shape;131;p10"/>
          <p:cNvSpPr txBox="1"/>
          <p:nvPr>
            <p:ph idx="1" type="body"/>
          </p:nvPr>
        </p:nvSpPr>
        <p:spPr>
          <a:xfrm>
            <a:off x="838200" y="2187399"/>
            <a:ext cx="10515600" cy="3648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Over the years, the JRU EPOS-Italy supported various validated EPOS DDSS and several exploratory activities to develop new ones. Importantly, it supported: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establishment of TCS Tsunami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North-Eastern Italy Thrust Fault Observatory (NITRO NFO)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CEGNxEPOS GLASS Node (GNSS Data and Products)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the Italian participation in the Krafla Magma Testbed initiative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7958" y="2187399"/>
            <a:ext cx="5656083" cy="355546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"/>
          <p:cNvSpPr txBox="1"/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https://www.epos-italia.it/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/>
          <p:nvPr/>
        </p:nvSpPr>
        <p:spPr>
          <a:xfrm>
            <a:off x="1676400" y="4049401"/>
            <a:ext cx="10424556" cy="1458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History and rationale</a:t>
            </a:r>
            <a:endParaRPr/>
          </a:p>
        </p:txBody>
      </p:sp>
      <p:sp>
        <p:nvSpPr>
          <p:cNvPr id="49" name="Google Shape;49;p2"/>
          <p:cNvSpPr txBox="1"/>
          <p:nvPr>
            <p:ph idx="1" type="body"/>
          </p:nvPr>
        </p:nvSpPr>
        <p:spPr>
          <a:xfrm>
            <a:off x="579120" y="1886361"/>
            <a:ext cx="11033760" cy="233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GB" sz="2000"/>
              <a:t>EPOS-IT was established in 2016</a:t>
            </a:r>
            <a:r>
              <a:rPr lang="en-GB" sz="2000"/>
              <a:t> as a </a:t>
            </a:r>
            <a:r>
              <a:rPr b="1" lang="en-GB" sz="2000"/>
              <a:t>Joint Research Unit</a:t>
            </a:r>
            <a:r>
              <a:rPr lang="en-GB" sz="2000"/>
              <a:t> among 10 partners (academia, research centres, foundations). In 2024, we have engaged three new partners through a specific call.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The main objective of EPOS-IT is </a:t>
            </a:r>
            <a:r>
              <a:rPr b="1" lang="en-GB" sz="2000"/>
              <a:t>to promote Italian participation in the development of the EPOS RI </a:t>
            </a:r>
            <a:r>
              <a:rPr lang="en-GB" sz="2000"/>
              <a:t>through a coordination activity and funding of specific activities.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The Italian Ministry of Research has recognised EPOS-IT as a collaborative partnership aiming to develop a sustainable organization of the national research infrastructures in the Solid Earth sciences.</a:t>
            </a:r>
            <a:endParaRPr/>
          </a:p>
        </p:txBody>
      </p:sp>
      <p:grpSp>
        <p:nvGrpSpPr>
          <p:cNvPr id="50" name="Google Shape;50;p2"/>
          <p:cNvGrpSpPr/>
          <p:nvPr/>
        </p:nvGrpSpPr>
        <p:grpSpPr>
          <a:xfrm>
            <a:off x="1787159" y="4215455"/>
            <a:ext cx="8617681" cy="1608341"/>
            <a:chOff x="859102" y="4642256"/>
            <a:chExt cx="9858875" cy="1839989"/>
          </a:xfrm>
        </p:grpSpPr>
        <p:pic>
          <p:nvPicPr>
            <p:cNvPr descr="Immagine che contiene Elementi grafici, simbolo, Blu elettrico, logo&#10;&#10;Descrizione generata automaticamente" id="51" name="Google Shape;5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57011" y="4730865"/>
              <a:ext cx="685657" cy="5782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palla, cerchio, Policromia, calcio&#10;&#10;Descrizione generata automaticamente" id="52" name="Google Shape;5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2055" y="4642256"/>
              <a:ext cx="677398" cy="94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testo, Carattere, logo, schermata&#10;&#10;Descrizione generata automaticamente" id="53" name="Google Shape;53;p2"/>
            <p:cNvPicPr preferRelativeResize="0"/>
            <p:nvPr/>
          </p:nvPicPr>
          <p:blipFill rotWithShape="1">
            <a:blip r:embed="rId5">
              <a:alphaModFix/>
            </a:blip>
            <a:srcRect b="0" l="0" r="43622" t="0"/>
            <a:stretch/>
          </p:blipFill>
          <p:spPr>
            <a:xfrm>
              <a:off x="3071509" y="4730865"/>
              <a:ext cx="1283382" cy="595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testo, Carattere, logo, biglietto da visita&#10;&#10;Descrizione generata automaticamente" id="54" name="Google Shape;5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44129" y="4720665"/>
              <a:ext cx="1267793" cy="690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Carattere, logo, simbolo, emblema&#10;&#10;Descrizione generata automaticamente" id="55" name="Google Shape;55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59102" y="5776748"/>
              <a:ext cx="1564479" cy="526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simbolo, schermata, logo, Carattere&#10;&#10;Descrizione generata automaticamente" id="56" name="Google Shape;56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731577" y="4831360"/>
              <a:ext cx="1507601" cy="381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testo, Carattere, emblema, simbolo&#10;&#10;Descrizione generata automaticamente" id="57" name="Google Shape;57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195141" y="4766138"/>
              <a:ext cx="1110359" cy="560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testo, Carattere, Elementi grafici, logo&#10;&#10;Descrizione generata automaticamente" id="58" name="Google Shape;58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606640" y="4747686"/>
              <a:ext cx="1066800" cy="587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schermata, design&#10;&#10;Descrizione generata automaticamente" id="59" name="Google Shape;59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576175" y="5776950"/>
              <a:ext cx="1846709" cy="560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Carattere, logo, Elementi grafici, testo&#10;&#10;Descrizione generata automaticamente" id="60" name="Google Shape;60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645601" y="5776950"/>
              <a:ext cx="1195022" cy="671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090673" y="5611903"/>
              <a:ext cx="1199290" cy="870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512895" y="5621951"/>
              <a:ext cx="1267794" cy="574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testo, corona, logo, Carattere&#10;&#10;Descrizione generata automaticamente" id="63" name="Google Shape;63;p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122540" y="5588831"/>
              <a:ext cx="1595437" cy="714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838200" y="861825"/>
            <a:ext cx="10966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JRU Governance &amp; Operational Framework (2025–2028)</a:t>
            </a:r>
            <a:endParaRPr/>
          </a:p>
        </p:txBody>
      </p:sp>
      <p:sp>
        <p:nvSpPr>
          <p:cNvPr id="70" name="Google Shape;70;p3"/>
          <p:cNvSpPr txBox="1"/>
          <p:nvPr>
            <p:ph idx="1" type="body"/>
          </p:nvPr>
        </p:nvSpPr>
        <p:spPr>
          <a:xfrm>
            <a:off x="838200" y="1866385"/>
            <a:ext cx="10776626" cy="3960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GB" sz="1600"/>
              <a:t>1. Legal &amp; Strategic Foundation</a:t>
            </a:r>
            <a:endParaRPr sz="1600"/>
          </a:p>
          <a:p>
            <a:pPr indent="-228600" lvl="1" marL="685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GB" sz="1600"/>
              <a:t>Collaboration Agreement:</a:t>
            </a:r>
            <a:r>
              <a:rPr lang="en-GB" sz="1600"/>
              <a:t> A four-year legal framework (2025–2028) signed by all partner representatives.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GB" sz="1600"/>
              <a:t>Multi-Year Activity Plan:</a:t>
            </a:r>
            <a:r>
              <a:rPr lang="en-GB" sz="1600"/>
              <a:t> Establishes the operational framework (currently 2026–2028).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GB" sz="1600"/>
              <a:t>Strategic Alignment:</a:t>
            </a:r>
            <a:r>
              <a:rPr lang="en-GB" sz="1600"/>
              <a:t> Activities are agreed upon with the </a:t>
            </a:r>
            <a:r>
              <a:rPr b="1" lang="en-GB" sz="1600"/>
              <a:t>EPOS ERIC Executive Director</a:t>
            </a:r>
            <a:r>
              <a:rPr lang="en-GB" sz="1600"/>
              <a:t> to ensure institutional synergy.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GB" sz="1600"/>
              <a:t>2. Governance &amp; Decision Making</a:t>
            </a:r>
            <a:endParaRPr sz="1600"/>
          </a:p>
          <a:p>
            <a:pPr indent="-228600" lvl="1" marL="685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GB" sz="1600"/>
              <a:t>General Assembly:</a:t>
            </a:r>
            <a:r>
              <a:rPr lang="en-GB" sz="1600"/>
              <a:t> The primary decision-making body of the partners.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GB" sz="1600"/>
              <a:t>Coordination Board:</a:t>
            </a:r>
            <a:r>
              <a:rPr lang="en-GB" sz="1600"/>
              <a:t> Provides technical support via representatives from the </a:t>
            </a:r>
            <a:r>
              <a:rPr b="1" lang="en-GB" sz="1600"/>
              <a:t>TCSs</a:t>
            </a:r>
            <a:r>
              <a:rPr lang="en-GB" sz="1600"/>
              <a:t>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GB" sz="1600"/>
              <a:t>Executive Plans:</a:t>
            </a:r>
            <a:r>
              <a:rPr lang="en-GB" sz="1600"/>
              <a:t> Implementation is managed through annual plans, discussed and approved by the General Assembly.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GB" sz="1600"/>
              <a:t>3. Leadership &amp; Coordination</a:t>
            </a:r>
            <a:endParaRPr sz="1600"/>
          </a:p>
          <a:p>
            <a:pPr indent="-228600" lvl="1" marL="685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GB" sz="1600"/>
              <a:t>Host Institution:</a:t>
            </a:r>
            <a:r>
              <a:rPr lang="en-GB" sz="1600"/>
              <a:t> </a:t>
            </a:r>
            <a:r>
              <a:rPr b="1" lang="en-GB" sz="1600"/>
              <a:t>INGV</a:t>
            </a:r>
            <a:r>
              <a:rPr lang="en-GB" sz="1600"/>
              <a:t> serves as the Representing Entity, providing financial and communication management.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en-GB" sz="1600"/>
              <a:t>Coordinator:</a:t>
            </a:r>
            <a:r>
              <a:rPr lang="en-GB" sz="1600"/>
              <a:t> An INGV researcher (designated by the INGV President and appointed by the Assembly) who acts as the primary liaison with EPOS ERIC to set activity priorities.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Financial support</a:t>
            </a:r>
            <a:endParaRPr/>
          </a:p>
        </p:txBody>
      </p:sp>
      <p:sp>
        <p:nvSpPr>
          <p:cNvPr id="76" name="Google Shape;76;p4"/>
          <p:cNvSpPr txBox="1"/>
          <p:nvPr>
            <p:ph idx="1" type="body"/>
          </p:nvPr>
        </p:nvSpPr>
        <p:spPr>
          <a:xfrm>
            <a:off x="838200" y="2187399"/>
            <a:ext cx="10515600" cy="3648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In Italy, all activities supporting EPOS are funded by the Ministry of University and Research (MUR). The budget earmarked annually for routine EPOS operations is managed by INGV, and about 1 M€ of this funding is allocated to EPOS-IT.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This funding is dedicated to support the EPOS-IT Executive Plan (more later), in which the JRU partners also provide in-kind resources for a similar amount.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The largest development projects were approved in 2018 (17 M€) and in 2022 (43 M€, under the NPRR).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/>
        </p:nvSpPr>
        <p:spPr>
          <a:xfrm>
            <a:off x="720968" y="2001338"/>
            <a:ext cx="5736393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Activities Categories: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Priority: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Defined in TCS Agreements/MYCAs or high-impact for EPOS infrastructure.</a:t>
            </a:r>
            <a:endParaRPr/>
          </a:p>
          <a:p>
            <a:pPr indent="-152400" lvl="0" marL="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Complementary: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Supporting strategic initiatives.</a:t>
            </a:r>
            <a:endParaRPr/>
          </a:p>
          <a:p>
            <a:pPr indent="-152400" lvl="0" marL="0" marR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Transversal: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Cross-cutting strategic activities.</a:t>
            </a:r>
            <a:endParaRPr/>
          </a:p>
        </p:txBody>
      </p:sp>
      <p:sp>
        <p:nvSpPr>
          <p:cNvPr id="82" name="Google Shape;82;p5"/>
          <p:cNvSpPr txBox="1"/>
          <p:nvPr/>
        </p:nvSpPr>
        <p:spPr>
          <a:xfrm>
            <a:off x="6624604" y="2967335"/>
            <a:ext cx="50070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less than 3/4 of the annual budget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6624604" y="4453912"/>
            <a:ext cx="40566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1/4 of the annual budget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 txBox="1"/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Multi-Year Activity Plan (2026-2028)</a:t>
            </a: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6203265" y="3733014"/>
            <a:ext cx="462000" cy="1869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6"/>
          <p:cNvGraphicFramePr/>
          <p:nvPr/>
        </p:nvGraphicFramePr>
        <p:xfrm>
          <a:off x="336000" y="11794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{BDB11BD4-7331-4512-8A37-B5F18475C797}</a:tableStyleId>
              </a:tblPr>
              <a:tblGrid>
                <a:gridCol w="2464750"/>
                <a:gridCol w="5668875"/>
                <a:gridCol w="1097275"/>
                <a:gridCol w="2289100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/>
                        <a:t>Service Provider</a:t>
                      </a:r>
                      <a:endParaRPr b="1"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/>
                        <a:t>Description</a:t>
                      </a:r>
                      <a:endParaRPr b="1"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/>
                        <a:t>Partner</a:t>
                      </a:r>
                      <a:endParaRPr b="1"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/>
                        <a:t>TCS</a:t>
                      </a:r>
                      <a:endParaRPr b="1"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EIDA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Waveform Access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INGV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Seismology – ORFEUS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European Strong Motion DB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Access to waveforms and products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INGV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Seismology – ORFEUS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AHEAD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Historical earthquake DB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INGV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Seismology – EMSC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EDSF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European databases of seismogenic faults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INGV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Seismology – EFEHR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EFEHR Risk Platform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European risk results and access to vulnerability and exposure data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EUCENTRE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Seismology – EFEHR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Rete Geodetica Nazionale RING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GNSS solutions; Contribution to GLASS; GLASS Node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INGV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GNSS Data and Products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CEGNxEPOS 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Geodetic Linking Advanced Software System (GLASS) Node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OGS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GNSS Data and Products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Irpinia &amp; CREW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Irpinia Near-Fault Observatory – access - EEW Test Bed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UNINA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Near-Fault Observatories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TABOO &amp; FRIDGE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Alto-Tiberina Near-Fault Observatory – access – Virtual Observatory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INGV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Near-Fault Observatories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NITRO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North-Eastern Italy Thrust Fault Observatory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OGS/UNITS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Near-Fault Observatories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Access to the Italian volcanoes’ data and services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Volcanological data such as seismic data and products, SAR data products, geochemical data, geological maps, and strainmeter data.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INGV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Volcano Observations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KMT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Krafla Magma Testbed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INGV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Volcano Observations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EPOSAR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Continuous and on-demand SAR processing; on-demand SAR modeling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CNR-IREA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Satellite Data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Tsunami portal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TCS website, portal, and EU node for TCS Tsunami - DDSS for science and coastal hazard management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INGV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Tsunami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91" name="Google Shape;91;p6"/>
          <p:cNvSpPr txBox="1"/>
          <p:nvPr/>
        </p:nvSpPr>
        <p:spPr>
          <a:xfrm>
            <a:off x="641020" y="695152"/>
            <a:ext cx="104514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Priority: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Defined in TCS Agreements/MYCAs or high-impact for EPOS infrastructure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7"/>
          <p:cNvGrpSpPr/>
          <p:nvPr/>
        </p:nvGrpSpPr>
        <p:grpSpPr>
          <a:xfrm>
            <a:off x="5563417" y="505889"/>
            <a:ext cx="6370921" cy="5357583"/>
            <a:chOff x="2971041" y="534170"/>
            <a:chExt cx="6931642" cy="5789660"/>
          </a:xfrm>
        </p:grpSpPr>
        <p:pic>
          <p:nvPicPr>
            <p:cNvPr id="97" name="Google Shape;9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71041" y="567539"/>
              <a:ext cx="3465762" cy="28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41802" y="534170"/>
              <a:ext cx="3460881" cy="28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84277" y="3429000"/>
              <a:ext cx="3455026" cy="28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436803" y="3443830"/>
              <a:ext cx="3455026" cy="28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 txBox="1"/>
          <p:nvPr/>
        </p:nvSpPr>
        <p:spPr>
          <a:xfrm>
            <a:off x="838200" y="2290713"/>
            <a:ext cx="358264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 project proposals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Priority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Complementary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Transversal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/>
          <p:cNvSpPr txBox="1"/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Executive Plan 2026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8"/>
          <p:cNvGraphicFramePr/>
          <p:nvPr/>
        </p:nvGraphicFramePr>
        <p:xfrm>
          <a:off x="695070" y="8348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{BDB11BD4-7331-4512-8A37-B5F18475C797}</a:tableStyleId>
              </a:tblPr>
              <a:tblGrid>
                <a:gridCol w="1330675"/>
                <a:gridCol w="9804900"/>
              </a:tblGrid>
              <a:tr h="18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lt1"/>
                          </a:solidFill>
                        </a:rPr>
                        <a:t>Partner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lt1"/>
                          </a:solidFill>
                        </a:rPr>
                        <a:t>TCS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18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CNR-IGG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Multi-Scale Laboratories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18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CNR-IREA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Satellite Data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18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Eucentre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Seismology – EFEHR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525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INGV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Seismology – ORFEUS, Volcano Observations, GNSS Data and Products, Seismology – EMSC, Seismology – EFEHR, Satellite Data, Multi-Scale Laboratories, Anthropogenic Hazards, Tsunami, </a:t>
                      </a:r>
                      <a:r>
                        <a:rPr i="1" lang="en-GB" sz="1600" u="none" cap="none" strike="noStrike">
                          <a:solidFill>
                            <a:srgbClr val="1F1F1F"/>
                          </a:solidFill>
                        </a:rPr>
                        <a:t>Controlled Source Seismic Data Community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18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ISPRA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Tsunami, Geological Information and Modeling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26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OGS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Seismology – ORFEUS, Near-Fault Observatories, GNSS Data and Products, Multi-Scale Laboratories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26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UniBO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GNSS Data and Products, Interferometria In-SAR, Tsunami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18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UniFE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Seismology – EFEHR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18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UniGE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Seismology – ORFEUS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18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UniNA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Near-Fault Observatories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26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UniPG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Near-Fault Observatories, Geological Information and Modeling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18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UniRomaTre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Multi-Scale Laboratories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26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UniTS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Seismology – ORFEUS, Multi-Scale Laboratories, Near-Fault Observatories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  <a:tr h="26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GB" sz="1600" u="none" cap="none" strike="noStrike">
                          <a:solidFill>
                            <a:srgbClr val="1F1F1F"/>
                          </a:solidFill>
                        </a:rPr>
                        <a:t>CINECA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>
                          <a:solidFill>
                            <a:srgbClr val="1F1F1F"/>
                          </a:solidFill>
                        </a:rPr>
                        <a:t>Seismology – EFEHR, Seismology – EMSC, Seismology – ORFEUS, Tsunami </a:t>
                      </a:r>
                      <a:endParaRPr sz="16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36000" marB="36000" marR="72000" marL="720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2706" y="6231925"/>
            <a:ext cx="540000" cy="5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9"/>
          <p:cNvGrpSpPr/>
          <p:nvPr/>
        </p:nvGrpSpPr>
        <p:grpSpPr>
          <a:xfrm>
            <a:off x="173587" y="1317191"/>
            <a:ext cx="540000" cy="4465100"/>
            <a:chOff x="3415555" y="1272430"/>
            <a:chExt cx="540000" cy="4465100"/>
          </a:xfrm>
        </p:grpSpPr>
        <p:pic>
          <p:nvPicPr>
            <p:cNvPr descr="seismology icon" id="114" name="Google Shape;114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15555" y="127243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15555" y="2253704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15555" y="3234978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15555" y="4706889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15555" y="3725615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415555" y="5197530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415555" y="4216252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415555" y="1763067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und, blue icon depicting a wave" id="122" name="Google Shape;122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415555" y="2744341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23" name="Google Shape;123;p9"/>
          <p:cNvGraphicFramePr/>
          <p:nvPr/>
        </p:nvGraphicFramePr>
        <p:xfrm>
          <a:off x="820779" y="8338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{BDB11BD4-7331-4512-8A37-B5F18475C797}</a:tableStyleId>
              </a:tblPr>
              <a:tblGrid>
                <a:gridCol w="2844650"/>
                <a:gridCol w="4907425"/>
              </a:tblGrid>
              <a:tr h="349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lt1"/>
                          </a:solidFill>
                        </a:rPr>
                        <a:t>TCS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lt1"/>
                          </a:solidFill>
                        </a:rPr>
                        <a:t>Partner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1F1F1F"/>
                          </a:solidFill>
                        </a:rPr>
                        <a:t>Seismology (All pillars)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cap="none" strike="noStrike">
                          <a:solidFill>
                            <a:srgbClr val="1F1F1F"/>
                          </a:solidFill>
                        </a:rPr>
                        <a:t>INGV, OGS, Eucentre, UniGE, UniTS, UniFE, CINECA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1F1F1F"/>
                          </a:solidFill>
                        </a:rPr>
                        <a:t>Multi-Scale Laboratories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cap="none" strike="noStrike">
                          <a:solidFill>
                            <a:srgbClr val="1F1F1F"/>
                          </a:solidFill>
                        </a:rPr>
                        <a:t>CNR-IGG, INGV, OGS, UniRomaTre, UniTS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1F1F1F"/>
                          </a:solidFill>
                        </a:rPr>
                        <a:t>Near-Fault Observatories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cap="none" strike="noStrike">
                          <a:solidFill>
                            <a:srgbClr val="1F1F1F"/>
                          </a:solidFill>
                        </a:rPr>
                        <a:t>OGS, UniNA, UniPG, UniTS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1F1F1F"/>
                          </a:solidFill>
                        </a:rPr>
                        <a:t>Tsunami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cap="none" strike="noStrike">
                          <a:solidFill>
                            <a:srgbClr val="1F1F1F"/>
                          </a:solidFill>
                        </a:rPr>
                        <a:t>INGV, ISPRA, UniBO, CINECA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1F1F1F"/>
                          </a:solidFill>
                        </a:rPr>
                        <a:t>GNSS Data and Products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cap="none" strike="noStrike">
                          <a:solidFill>
                            <a:srgbClr val="1F1F1F"/>
                          </a:solidFill>
                        </a:rPr>
                        <a:t>INGV, OGS, UniBO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1F1F1F"/>
                          </a:solidFill>
                        </a:rPr>
                        <a:t>Satellite Data / In-SAR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cap="none" strike="noStrike">
                          <a:solidFill>
                            <a:srgbClr val="1F1F1F"/>
                          </a:solidFill>
                        </a:rPr>
                        <a:t>CNR-IREA, INGV, UniBO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1F1F1F"/>
                          </a:solidFill>
                        </a:rPr>
                        <a:t>Geological Info &amp; Modeling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cap="none" strike="noStrike">
                          <a:solidFill>
                            <a:srgbClr val="1F1F1F"/>
                          </a:solidFill>
                        </a:rPr>
                        <a:t>ISPRA, UniPG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1F1F1F"/>
                          </a:solidFill>
                        </a:rPr>
                        <a:t>Volcano Observations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cap="none" strike="noStrike">
                          <a:solidFill>
                            <a:srgbClr val="1F1F1F"/>
                          </a:solidFill>
                        </a:rPr>
                        <a:t>INGV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</a:tr>
              <a:tr h="34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1F1F1F"/>
                          </a:solidFill>
                        </a:rPr>
                        <a:t>Anthropogenic Hazards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1800"/>
                        <a:buFont typeface="Calibri"/>
                        <a:buNone/>
                      </a:pPr>
                      <a:r>
                        <a:rPr lang="en-GB" sz="1800" u="none" cap="none" strike="noStrike">
                          <a:solidFill>
                            <a:srgbClr val="1F1F1F"/>
                          </a:solidFill>
                        </a:rPr>
                        <a:t>INGV</a:t>
                      </a:r>
                      <a:endParaRPr sz="1800" u="none" cap="none" strike="noStrike">
                        <a:solidFill>
                          <a:srgbClr val="1F1F1F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108000" marB="108000" marR="72000" marL="72000" anchor="ctr"/>
                </a:tc>
              </a:tr>
            </a:tbl>
          </a:graphicData>
        </a:graphic>
      </p:graphicFrame>
      <p:sp>
        <p:nvSpPr>
          <p:cNvPr id="124" name="Google Shape;124;p9"/>
          <p:cNvSpPr txBox="1"/>
          <p:nvPr/>
        </p:nvSpPr>
        <p:spPr>
          <a:xfrm>
            <a:off x="8628010" y="532361"/>
            <a:ext cx="339040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257 people, including scientists, technologists, and technicians, participate 2026</a:t>
            </a:r>
            <a:endParaRPr/>
          </a:p>
        </p:txBody>
      </p:sp>
      <p:pic>
        <p:nvPicPr>
          <p:cNvPr id="125" name="Google Shape;125;p9"/>
          <p:cNvPicPr preferRelativeResize="0"/>
          <p:nvPr/>
        </p:nvPicPr>
        <p:blipFill rotWithShape="1">
          <a:blip r:embed="rId13">
            <a:alphaModFix/>
          </a:blip>
          <a:srcRect b="0" l="4113" r="4870" t="0"/>
          <a:stretch/>
        </p:blipFill>
        <p:spPr>
          <a:xfrm>
            <a:off x="7039428" y="1956872"/>
            <a:ext cx="5152572" cy="414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2026-02-14T10:36:05Z</dcterms:created>
  <dc:creator>Barbara Angioni</dc:creator>
</cp:coreProperties>
</file>