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1" r:id="rId2"/>
    <p:sldId id="278" r:id="rId3"/>
    <p:sldId id="273" r:id="rId4"/>
    <p:sldId id="259" r:id="rId5"/>
    <p:sldId id="270" r:id="rId6"/>
    <p:sldId id="265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595" userDrawn="1">
          <p15:clr>
            <a:srgbClr val="A4A3A4"/>
          </p15:clr>
        </p15:guide>
        <p15:guide id="5" orient="horz" pos="3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/>
    <p:restoredTop sz="93839"/>
  </p:normalViewPr>
  <p:slideViewPr>
    <p:cSldViewPr snapToGrid="0">
      <p:cViewPr varScale="1">
        <p:scale>
          <a:sx n="110" d="100"/>
          <a:sy n="110" d="100"/>
        </p:scale>
        <p:origin x="1120" y="184"/>
      </p:cViewPr>
      <p:guideLst>
        <p:guide pos="438"/>
        <p:guide pos="7242"/>
        <p:guide pos="3840"/>
        <p:guide orient="horz" pos="595"/>
        <p:guide orient="horz" pos="3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01A42-1985-6E43-B9F2-0C45DA631B1F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F999E-C6D5-074E-8AED-C9254AB2A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07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E6C5E-B5A2-074E-E1EA-432CE4ADB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4CD6670-5EDE-492D-0562-B17E92B0C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9C44CFE-64D5-848B-B860-050079F7D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315DE0-9B0F-2CB2-FA7C-2ED465F4F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F999E-C6D5-074E-8AED-C9254AB2AAF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28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8D039-D9C4-9482-2A31-C893A051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2D6CA7F-5A89-CEA5-855C-CAA4D4B4F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8D52A5E-FF60-BAB6-6175-9C84ADFB4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Aggiungi a voce che le info </a:t>
            </a:r>
            <a:r>
              <a:rPr lang="it-IT" dirty="0" err="1"/>
              <a:t>collected</a:t>
            </a:r>
            <a:r>
              <a:rPr lang="it-IT" dirty="0"/>
              <a:t> saranno verificate con i national </a:t>
            </a:r>
            <a:r>
              <a:rPr lang="it-IT" dirty="0" err="1"/>
              <a:t>contacts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AF2F4E-7093-47B3-4A6F-2E64B71CD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F999E-C6D5-074E-8AED-C9254AB2AAF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23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6A13A-434D-8047-3B1A-0B95CC6C5465}"/>
              </a:ext>
            </a:extLst>
          </p:cNvPr>
          <p:cNvSpPr txBox="1">
            <a:spLocks/>
          </p:cNvSpPr>
          <p:nvPr/>
        </p:nvSpPr>
        <p:spPr>
          <a:xfrm>
            <a:off x="695325" y="3036163"/>
            <a:ext cx="10806629" cy="645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rgbClr val="000000"/>
              </a:buClr>
              <a:buSzPts val="2800"/>
            </a:pPr>
            <a:r>
              <a:rPr lang="en-GB" sz="3200" b="1" noProof="1">
                <a:latin typeface="+mn-lt"/>
                <a:cs typeface="Calibri" panose="020F0502020204030204" pitchFamily="34" charset="0"/>
              </a:rPr>
              <a:t>Introducing the Forum on National Participation</a:t>
            </a:r>
          </a:p>
        </p:txBody>
      </p:sp>
      <p:sp>
        <p:nvSpPr>
          <p:cNvPr id="3" name="Google Shape;40;p1">
            <a:extLst>
              <a:ext uri="{FF2B5EF4-FFF2-40B4-BE49-F238E27FC236}">
                <a16:creationId xmlns:a16="http://schemas.microsoft.com/office/drawing/2014/main" id="{87C91AC4-AB00-250D-35A3-21F5D9637E35}"/>
              </a:ext>
            </a:extLst>
          </p:cNvPr>
          <p:cNvSpPr txBox="1"/>
          <p:nvPr/>
        </p:nvSpPr>
        <p:spPr>
          <a:xfrm>
            <a:off x="695325" y="4327613"/>
            <a:ext cx="10801350" cy="98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Daniela </a:t>
            </a:r>
            <a:r>
              <a:rPr lang="en-GB" sz="2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Mercurio</a:t>
            </a:r>
            <a:r>
              <a:rPr lang="en-GB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Maria </a:t>
            </a:r>
            <a:r>
              <a:rPr lang="en-GB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Fredella</a:t>
            </a:r>
            <a:endParaRPr lang="en-GB" sz="2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EPOS ERIC Management and Operation Unit</a:t>
            </a:r>
            <a:endParaRPr sz="2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85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A5D56-554A-0FC2-CBB0-370E26F80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1E31D8-1500-31DB-93A0-E2D8A712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85" y="675617"/>
            <a:ext cx="10803990" cy="7158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ts val="2800"/>
            </a:pPr>
            <a:r>
              <a:rPr lang="en-GB" sz="3200" b="1" noProof="1">
                <a:latin typeface="+mn-lt"/>
                <a:cs typeface="Calibri" panose="020F0502020204030204" pitchFamily="34" charset="0"/>
              </a:rPr>
              <a:t>Strengthening dialogue between </a:t>
            </a:r>
            <a:br>
              <a:rPr lang="en-GB" sz="3200" b="1" noProof="1">
                <a:latin typeface="+mn-lt"/>
                <a:cs typeface="Calibri" panose="020F0502020204030204" pitchFamily="34" charset="0"/>
              </a:rPr>
            </a:br>
            <a:r>
              <a:rPr lang="en-GB" sz="3200" b="1" noProof="1">
                <a:latin typeface="+mn-lt"/>
                <a:cs typeface="Calibri" panose="020F0502020204030204" pitchFamily="34" charset="0"/>
              </a:rPr>
              <a:t>EPOS and the National Clusters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6DB2CF-5096-F539-F279-EE9ABE4E6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685" y="1754540"/>
            <a:ext cx="10952143" cy="4096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noProof="1"/>
              <a:t>Why is important:</a:t>
            </a:r>
          </a:p>
          <a:p>
            <a:r>
              <a:rPr lang="en-GB" sz="2400" noProof="1"/>
              <a:t>Foster </a:t>
            </a:r>
            <a:r>
              <a:rPr lang="en-GB" sz="2400" b="1" noProof="1">
                <a:solidFill>
                  <a:schemeClr val="accent6">
                    <a:lumMod val="75000"/>
                  </a:schemeClr>
                </a:solidFill>
              </a:rPr>
              <a:t>closer strategic coordination </a:t>
            </a:r>
            <a:r>
              <a:rPr lang="en-GB" sz="2400" noProof="1"/>
              <a:t>between countries and EPOS ERIC</a:t>
            </a:r>
          </a:p>
          <a:p>
            <a:r>
              <a:rPr lang="en-GB" sz="2400" noProof="1"/>
              <a:t>Promote the </a:t>
            </a:r>
            <a:r>
              <a:rPr lang="en-GB" sz="2400" b="1" noProof="1">
                <a:solidFill>
                  <a:schemeClr val="accent6">
                    <a:lumMod val="75000"/>
                  </a:schemeClr>
                </a:solidFill>
              </a:rPr>
              <a:t>exchange of best practices among countries</a:t>
            </a:r>
          </a:p>
          <a:p>
            <a:r>
              <a:rPr lang="en-GB" sz="2400" noProof="1"/>
              <a:t>Increase the national data providers </a:t>
            </a:r>
            <a:r>
              <a:rPr lang="en-GB" sz="2400" b="1" noProof="1">
                <a:solidFill>
                  <a:schemeClr val="accent6">
                    <a:lumMod val="75000"/>
                  </a:schemeClr>
                </a:solidFill>
              </a:rPr>
              <a:t>awareness</a:t>
            </a:r>
            <a:r>
              <a:rPr lang="en-GB" sz="2400" noProof="1"/>
              <a:t> and boost their </a:t>
            </a:r>
            <a:r>
              <a:rPr lang="en-GB" sz="2400" b="1" noProof="1">
                <a:solidFill>
                  <a:schemeClr val="accent6">
                    <a:lumMod val="75000"/>
                  </a:schemeClr>
                </a:solidFill>
              </a:rPr>
              <a:t>engagement</a:t>
            </a:r>
            <a:r>
              <a:rPr lang="en-GB" sz="2400" b="1" noProof="1"/>
              <a:t> </a:t>
            </a:r>
            <a:r>
              <a:rPr lang="en-GB" sz="2400" noProof="1"/>
              <a:t>in EPOS</a:t>
            </a:r>
          </a:p>
          <a:p>
            <a:r>
              <a:rPr lang="en-GB" sz="2400" noProof="1">
                <a:latin typeface="Calibri" panose="020F0502020204030204" pitchFamily="34" charset="0"/>
                <a:cs typeface="Calibri" panose="020F0502020204030204" pitchFamily="34" charset="0"/>
              </a:rPr>
              <a:t>Promote the </a:t>
            </a:r>
            <a:r>
              <a:rPr lang="en-GB" sz="2400" b="1" noProof="1">
                <a:solidFill>
                  <a:schemeClr val="accent6">
                    <a:lumMod val="75000"/>
                  </a:schemeClr>
                </a:solidFill>
              </a:rPr>
              <a:t>visibility</a:t>
            </a:r>
            <a:r>
              <a:rPr lang="en-GB" sz="2400" b="1" noProof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noProof="1">
                <a:latin typeface="Calibri" panose="020F0502020204030204" pitchFamily="34" charset="0"/>
                <a:cs typeface="Calibri" panose="020F0502020204030204" pitchFamily="34" charset="0"/>
              </a:rPr>
              <a:t>of national contributions within EPOS</a:t>
            </a:r>
          </a:p>
          <a:p>
            <a:r>
              <a:rPr lang="en-GB" sz="2400" noProof="1"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GB" sz="2400" b="1" noProof="1">
                <a:solidFill>
                  <a:schemeClr val="accent6">
                    <a:lumMod val="75000"/>
                  </a:schemeClr>
                </a:solidFill>
              </a:rPr>
              <a:t>funding</a:t>
            </a:r>
            <a:r>
              <a:rPr lang="en-GB" sz="2400" noProof="1">
                <a:latin typeface="Calibri" panose="020F0502020204030204" pitchFamily="34" charset="0"/>
                <a:cs typeface="Calibri" panose="020F0502020204030204" pitchFamily="34" charset="0"/>
              </a:rPr>
              <a:t> requests at the national level that boost national contributions and complement the EC funding</a:t>
            </a:r>
          </a:p>
          <a:p>
            <a:r>
              <a:rPr lang="en-GB" sz="2400" noProof="1">
                <a:latin typeface="Calibri" panose="020F0502020204030204" pitchFamily="34" charset="0"/>
                <a:cs typeface="Calibri" panose="020F0502020204030204" pitchFamily="34" charset="0"/>
              </a:rPr>
              <a:t>Offer </a:t>
            </a:r>
            <a:r>
              <a:rPr lang="en-GB" sz="2400" b="1" noProof="1">
                <a:solidFill>
                  <a:schemeClr val="accent6">
                    <a:lumMod val="75000"/>
                  </a:schemeClr>
                </a:solidFill>
              </a:rPr>
              <a:t>training and engagement </a:t>
            </a:r>
            <a:r>
              <a:rPr lang="en-GB" sz="2400" noProof="1">
                <a:latin typeface="Calibri" panose="020F0502020204030204" pitchFamily="34" charset="0"/>
                <a:cs typeface="Calibri" panose="020F0502020204030204" pitchFamily="34" charset="0"/>
              </a:rPr>
              <a:t>activities to a national pool of users</a:t>
            </a:r>
          </a:p>
          <a:p>
            <a:pPr algn="just">
              <a:buFont typeface="Wingdings" pitchFamily="2" charset="2"/>
              <a:buChar char="§"/>
            </a:pPr>
            <a:endParaRPr lang="en-GB" sz="2400" noProof="1"/>
          </a:p>
        </p:txBody>
      </p:sp>
    </p:spTree>
    <p:extLst>
      <p:ext uri="{BB962C8B-B14F-4D97-AF65-F5344CB8AC3E}">
        <p14:creationId xmlns:p14="http://schemas.microsoft.com/office/powerpoint/2010/main" val="231589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D48DC-FC1C-6468-D67D-92F8ADCF8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090844-12F9-EF6B-742C-1E383842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72097"/>
            <a:ext cx="10806629" cy="4639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ts val="2800"/>
            </a:pPr>
            <a:r>
              <a:rPr lang="en-GB" sz="3200" b="1" dirty="0">
                <a:latin typeface="+mn-lt"/>
                <a:cs typeface="Calibri" panose="020F0502020204030204" pitchFamily="34" charset="0"/>
              </a:rPr>
              <a:t>Important milestones</a:t>
            </a:r>
            <a:b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GB" sz="32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B089E1-83E6-2753-92B4-69E13181C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91124"/>
            <a:ext cx="10806628" cy="36099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GB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EPOS Days 2025: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Initial discussions with national representatives to define better interaction mechanisms and national engagement. </a:t>
            </a:r>
          </a:p>
          <a:p>
            <a:pPr marL="227013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Main outcome: recommendation to establish a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Forum to enhance coordination and communication between EPOS ERIC and the National Clusters.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it-IT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25th EPOS ERIC General Assembly </a:t>
            </a:r>
            <a:r>
              <a:rPr lang="en-GB" sz="2400" noProof="1">
                <a:latin typeface="Calibri" panose="020F0502020204030204" pitchFamily="34" charset="0"/>
                <a:cs typeface="Calibri" panose="020F0502020204030204" pitchFamily="34" charset="0"/>
              </a:rPr>
              <a:t>(December 2025): The establishment of the Forum was endorsed by the General Assembly as a mechanism to strengthen coordination and dialogue between EPOS ERIC and the National Clusters.</a:t>
            </a:r>
            <a:endParaRPr lang="en-GB" sz="24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258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ED67D3-3070-0EB5-03BC-B05F35295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23" y="1188684"/>
            <a:ext cx="10739052" cy="4572036"/>
          </a:xfrm>
        </p:spPr>
        <p:txBody>
          <a:bodyPr>
            <a:noAutofit/>
          </a:bodyPr>
          <a:lstStyle/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GB" sz="2000" b="1" dirty="0"/>
              <a:t>Members: 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GB" sz="2000" dirty="0"/>
              <a:t>National contacts from the 26 Countries contributing to the EPOS RI, ECO, SCC Chair, invited experts</a:t>
            </a:r>
            <a:endParaRPr lang="en-GB" sz="800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GB" sz="2000" b="1" dirty="0"/>
              <a:t>Chair: </a:t>
            </a:r>
            <a:r>
              <a:rPr lang="en-GB" sz="2000" dirty="0" err="1"/>
              <a:t>Helle</a:t>
            </a:r>
            <a:r>
              <a:rPr lang="en-GB" sz="2000" dirty="0"/>
              <a:t> Pedersen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endParaRPr lang="en-GB" sz="800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GB" sz="2000" b="1" dirty="0"/>
              <a:t>Objectives: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GB" sz="2000" dirty="0"/>
              <a:t>To strengthen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dialogue</a:t>
            </a:r>
            <a:r>
              <a:rPr lang="en-GB" sz="2000" dirty="0"/>
              <a:t> between National Clusters and EPOS ERIC governance bodies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GB" sz="2000" dirty="0"/>
              <a:t>To promote the exchange of knowledge, experiences, and good practices among countries</a:t>
            </a:r>
            <a:endParaRPr lang="en-GB" sz="2000" strike="sngStrike" dirty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To establish a Task Force </a:t>
            </a:r>
            <a:r>
              <a:rPr lang="en-GB" sz="2000" dirty="0"/>
              <a:t>for developing recommendations to strengthen dialogue between National Clusters and EPOS ERIC governance bodies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GB" sz="800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GB" sz="2000" b="1" dirty="0"/>
              <a:t>Expected Outcomes: 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Increased awareness and visibility </a:t>
            </a:r>
            <a:r>
              <a:rPr lang="en-GB" sz="2000" dirty="0"/>
              <a:t>of national contributions within EPOS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GB" sz="2000" dirty="0"/>
              <a:t>Shared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strategies and practical guidelines </a:t>
            </a:r>
            <a:r>
              <a:rPr lang="en-GB" sz="2000" dirty="0"/>
              <a:t>for improving coordination and the long-term sustainability of EPOS RI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B293FB77-F626-5A70-1EBB-076A90ECAB7A}"/>
              </a:ext>
            </a:extLst>
          </p:cNvPr>
          <p:cNvSpPr txBox="1">
            <a:spLocks/>
          </p:cNvSpPr>
          <p:nvPr/>
        </p:nvSpPr>
        <p:spPr>
          <a:xfrm>
            <a:off x="838199" y="336968"/>
            <a:ext cx="10806629" cy="93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buClr>
                <a:srgbClr val="000000"/>
              </a:buClr>
              <a:buSzPts val="2800"/>
            </a:pPr>
            <a:r>
              <a:rPr lang="en-GB" sz="3200" b="1">
                <a:latin typeface="+mn-lt"/>
                <a:cs typeface="Calibri" panose="020F0502020204030204" pitchFamily="34" charset="0"/>
                <a:sym typeface="Calibri"/>
              </a:rPr>
              <a:t>The Forum on National Participation </a:t>
            </a:r>
            <a:endParaRPr lang="en-GB" sz="32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0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CAE21-3E39-AFDD-F41C-6B2017B66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15960-C58C-502A-0982-ADE424FB3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30" y="354413"/>
            <a:ext cx="1102054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ts val="2800"/>
            </a:pPr>
            <a:r>
              <a:rPr lang="en-GB" sz="3200" b="1" dirty="0">
                <a:latin typeface="+mn-lt"/>
                <a:cs typeface="Calibri" panose="020F0502020204030204" pitchFamily="34" charset="0"/>
              </a:rPr>
              <a:t>DISCUSSION </a:t>
            </a:r>
            <a:br>
              <a:rPr lang="en-GB" sz="3200" b="1" dirty="0">
                <a:latin typeface="+mn-lt"/>
                <a:cs typeface="Calibri" panose="020F0502020204030204" pitchFamily="34" charset="0"/>
              </a:rPr>
            </a:b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mentimeter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BD653B8-99EA-C5F7-6047-261FB451B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416" y="3075600"/>
            <a:ext cx="2077168" cy="207716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773548-E25B-E968-45E3-FADB5A5270D8}"/>
              </a:ext>
            </a:extLst>
          </p:cNvPr>
          <p:cNvSpPr txBox="1"/>
          <p:nvPr/>
        </p:nvSpPr>
        <p:spPr>
          <a:xfrm>
            <a:off x="3046971" y="1737978"/>
            <a:ext cx="60980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hlinkClick r:id="rId3"/>
              </a:rPr>
              <a:t>https://www.menti.com/</a:t>
            </a:r>
            <a:endParaRPr lang="it-IT" dirty="0"/>
          </a:p>
          <a:p>
            <a:pPr algn="ctr"/>
            <a:r>
              <a:rPr lang="it-IT" dirty="0"/>
              <a:t>Code to join:</a:t>
            </a:r>
          </a:p>
          <a:p>
            <a:pPr algn="ctr"/>
            <a:r>
              <a:rPr lang="it-IT" dirty="0"/>
              <a:t>3120 0310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257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0B6A92C-A3C6-B34F-B275-D8566501F34C}"/>
              </a:ext>
            </a:extLst>
          </p:cNvPr>
          <p:cNvSpPr txBox="1">
            <a:spLocks/>
          </p:cNvSpPr>
          <p:nvPr/>
        </p:nvSpPr>
        <p:spPr>
          <a:xfrm>
            <a:off x="695326" y="3533785"/>
            <a:ext cx="10801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21627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314</Words>
  <Application>Microsoft Macintosh PowerPoint</Application>
  <PresentationFormat>Widescreen</PresentationFormat>
  <Paragraphs>38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Strengthening dialogue between  EPOS and the National Clusters</vt:lpstr>
      <vt:lpstr>Important milestones </vt:lpstr>
      <vt:lpstr>Presentazione standard di PowerPoint</vt:lpstr>
      <vt:lpstr>DISCUSSION  mentimeter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Daniela Mercurio</cp:lastModifiedBy>
  <cp:revision>47</cp:revision>
  <dcterms:created xsi:type="dcterms:W3CDTF">2026-02-14T10:36:05Z</dcterms:created>
  <dcterms:modified xsi:type="dcterms:W3CDTF">2026-03-18T06:44:15Z</dcterms:modified>
</cp:coreProperties>
</file>