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727" r:id="rId5"/>
    <p:sldMasterId id="2147483738" r:id="rId6"/>
  </p:sldMasterIdLst>
  <p:notesMasterIdLst>
    <p:notesMasterId r:id="rId23"/>
  </p:notesMasterIdLst>
  <p:sldIdLst>
    <p:sldId id="684" r:id="rId7"/>
    <p:sldId id="929" r:id="rId8"/>
    <p:sldId id="753" r:id="rId9"/>
    <p:sldId id="1248" r:id="rId10"/>
    <p:sldId id="1249" r:id="rId11"/>
    <p:sldId id="1206" r:id="rId12"/>
    <p:sldId id="1196" r:id="rId13"/>
    <p:sldId id="1211" r:id="rId14"/>
    <p:sldId id="1210" r:id="rId15"/>
    <p:sldId id="1175" r:id="rId16"/>
    <p:sldId id="1244" r:id="rId17"/>
    <p:sldId id="1162" r:id="rId18"/>
    <p:sldId id="1169" r:id="rId19"/>
    <p:sldId id="1250" r:id="rId20"/>
    <p:sldId id="403" r:id="rId21"/>
    <p:sldId id="711" r:id="rId22"/>
  </p:sldIdLst>
  <p:sldSz cx="12192000" cy="6858000"/>
  <p:notesSz cx="6858000" cy="1828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16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58D"/>
    <a:srgbClr val="FFFFFF"/>
    <a:srgbClr val="9C9C9C"/>
    <a:srgbClr val="BFEEFE"/>
    <a:srgbClr val="FFC000"/>
    <a:srgbClr val="C0D6DF"/>
    <a:srgbClr val="FFFF00"/>
    <a:srgbClr val="80C783"/>
    <a:srgbClr val="89898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0" autoAdjust="0"/>
    <p:restoredTop sz="94668" autoAdjust="0"/>
  </p:normalViewPr>
  <p:slideViewPr>
    <p:cSldViewPr snapToGrid="0">
      <p:cViewPr>
        <p:scale>
          <a:sx n="90" d="100"/>
          <a:sy n="90" d="100"/>
        </p:scale>
        <p:origin x="1016" y="528"/>
      </p:cViewPr>
      <p:guideLst>
        <p:guide orient="horz" pos="2614"/>
        <p:guide pos="1685"/>
      </p:guideLst>
    </p:cSldViewPr>
  </p:slideViewPr>
  <p:outlineViewPr>
    <p:cViewPr>
      <p:scale>
        <a:sx n="33" d="100"/>
        <a:sy n="33" d="100"/>
      </p:scale>
      <p:origin x="0" y="-90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" d="1"/>
        <a:sy n="1" d="1"/>
      </p:scale>
      <p:origin x="0" y="-42000"/>
    </p:cViewPr>
  </p:sorterViewPr>
  <p:notesViewPr>
    <p:cSldViewPr snapToGrid="0">
      <p:cViewPr varScale="1">
        <p:scale>
          <a:sx n="126" d="100"/>
          <a:sy n="126" d="100"/>
        </p:scale>
        <p:origin x="484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F897-8D3C-480E-897D-7E1EA1A94D40}" type="datetimeFigureOut">
              <a:rPr lang="de-DE" smtClean="0"/>
              <a:t>16.03.26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2405-6501-4486-A56C-41AA07A655A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49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A8AD-DB07-8480-8F2B-F4FB0D58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628403-9688-E7A4-DC66-FEDDD9498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F31AF84-21D6-0902-CB8D-E99F523AA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9E87-38D8-9EF8-C5CA-986E0A0E7A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37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145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3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1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24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56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1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34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01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43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di4earth.de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nfdi.de/" TargetMode="Externa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4642" y="1165147"/>
            <a:ext cx="9793357" cy="1174384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642" y="2969467"/>
            <a:ext cx="9793357" cy="106260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Event / </a:t>
            </a:r>
            <a:r>
              <a:rPr lang="en-GB" noProof="0" dirty="0" err="1"/>
              <a:t>Autor</a:t>
            </a:r>
            <a:r>
              <a:rPr lang="en-GB" noProof="0" dirty="0"/>
              <a:t> / Institution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339975"/>
            <a:ext cx="9793287" cy="614363"/>
          </a:xfrm>
        </p:spPr>
        <p:txBody>
          <a:bodyPr>
            <a:normAutofit/>
          </a:bodyPr>
          <a:lstStyle>
            <a:lvl1pPr marL="38100" indent="0"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1" hasCustomPrompt="1"/>
          </p:nvPr>
        </p:nvSpPr>
        <p:spPr>
          <a:xfrm>
            <a:off x="9317999" y="151562"/>
            <a:ext cx="2700000" cy="540000"/>
          </a:xfrm>
        </p:spPr>
        <p:txBody>
          <a:bodyPr>
            <a:normAutofit/>
          </a:bodyPr>
          <a:lstStyle>
            <a:lvl1pPr marL="38100" indent="0">
              <a:buNone/>
              <a:defRPr sz="1400" baseline="0"/>
            </a:lvl1pPr>
          </a:lstStyle>
          <a:p>
            <a:r>
              <a:rPr lang="de-DE" dirty="0"/>
              <a:t>Place for Icons / License</a:t>
            </a:r>
            <a:endParaRPr lang="en-GB" dirty="0"/>
          </a:p>
        </p:txBody>
      </p:sp>
      <p:sp>
        <p:nvSpPr>
          <p:cNvPr id="42" name="Picture Placeholder 40"/>
          <p:cNvSpPr>
            <a:spLocks noGrp="1"/>
          </p:cNvSpPr>
          <p:nvPr>
            <p:ph type="pic" sz="quarter" idx="12" hasCustomPrompt="1"/>
          </p:nvPr>
        </p:nvSpPr>
        <p:spPr>
          <a:xfrm>
            <a:off x="183329" y="151562"/>
            <a:ext cx="1800000" cy="540000"/>
          </a:xfrm>
        </p:spPr>
        <p:txBody>
          <a:bodyPr>
            <a:normAutofit/>
          </a:bodyPr>
          <a:lstStyle>
            <a:lvl1pPr marL="38100" indent="0">
              <a:buNone/>
              <a:defRPr sz="1400" baseline="0"/>
            </a:lvl1pPr>
          </a:lstStyle>
          <a:p>
            <a:r>
              <a:rPr lang="de-DE" dirty="0"/>
              <a:t>Place for event logo (if required)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EAF74E-952F-46D4-94DA-216C4B6EE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-25873"/>
          <a:stretch>
            <a:fillRect/>
          </a:stretch>
        </p:blipFill>
        <p:spPr>
          <a:xfrm>
            <a:off x="-38760" y="5028693"/>
            <a:ext cx="3424898" cy="199927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C7514E6-2FFC-3B12-A797-98955AC9B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39" t="19896" b="46678"/>
          <a:stretch>
            <a:fillRect/>
          </a:stretch>
        </p:blipFill>
        <p:spPr>
          <a:xfrm>
            <a:off x="2643188" y="5028692"/>
            <a:ext cx="9548811" cy="199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7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isch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sz="2933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rgbClr val="002864"/>
                </a:solidFill>
              </a:defRPr>
            </a:lvl1pPr>
          </a:lstStyle>
          <a:p>
            <a:pPr lvl="0">
              <a:defRPr/>
            </a:pPr>
            <a:r>
              <a:rPr lang="de-DE"/>
              <a:t>Entweder zweizeiliger Titel oder Titel mit Subheader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480001" y="1748368"/>
            <a:ext cx="8352851" cy="168063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 bwMode="auto">
          <a:xfrm>
            <a:off x="478367" y="3839999"/>
            <a:ext cx="5473700" cy="247190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 bwMode="auto">
          <a:xfrm>
            <a:off x="6239934" y="3839633"/>
            <a:ext cx="5473700" cy="2472267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78367" y="3681601"/>
            <a:ext cx="5473700" cy="143932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39933" y="3681601"/>
            <a:ext cx="5473700" cy="143932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434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Zwischen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80000" y="292800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933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Zweizeilig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80000" y="921600"/>
            <a:ext cx="11232000" cy="3567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2667">
                <a:solidFill>
                  <a:srgbClr val="00286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Entweder zweizeiliger Titel oder Titel und Subheadline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05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13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27" y="292099"/>
            <a:ext cx="11668772" cy="1330171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618" y="1745673"/>
            <a:ext cx="11669183" cy="42157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033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32" y="1500413"/>
            <a:ext cx="11232000" cy="495907"/>
          </a:xfrm>
        </p:spPr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78540" cy="47307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533400" y="1192530"/>
            <a:ext cx="11179175" cy="5177790"/>
          </a:xfrm>
        </p:spPr>
        <p:txBody>
          <a:bodyPr/>
          <a:lstStyle>
            <a:lvl1pPr marL="360680" indent="-301625">
              <a:lnSpc>
                <a:spcPct val="105000"/>
              </a:lnSpc>
              <a:spcBef>
                <a:spcPts val="2500"/>
              </a:spcBef>
              <a:defRPr sz="2400" i="0"/>
            </a:lvl1pPr>
            <a:lvl2pPr>
              <a:lnSpc>
                <a:spcPct val="105000"/>
              </a:lnSpc>
              <a:defRPr sz="2000" i="0"/>
            </a:lvl2pPr>
            <a:lvl3pPr>
              <a:defRPr i="0"/>
            </a:lvl3pPr>
          </a:lstStyle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399" y="6504623"/>
            <a:ext cx="828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NFDI4Earth – Key Aspects 2024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678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399" y="1016000"/>
            <a:ext cx="5486401" cy="536575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016000"/>
            <a:ext cx="5539740" cy="53657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399" y="6504623"/>
            <a:ext cx="828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NFDI4Earth – Key Aspects 2024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739" y="6504623"/>
            <a:ext cx="106213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73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399" y="1016000"/>
            <a:ext cx="54641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1950098"/>
            <a:ext cx="5464176" cy="443165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16000"/>
            <a:ext cx="55397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950098"/>
            <a:ext cx="5539740" cy="443165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33399" y="6504623"/>
            <a:ext cx="828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NFDI4Earth – Key Aspects 2024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0030874" y="6504623"/>
            <a:ext cx="168106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8968739" y="6504623"/>
            <a:ext cx="106213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78540" cy="45783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002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399" y="6504623"/>
            <a:ext cx="828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NFDI4Earth – Key Aspects 2024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968739" y="6504623"/>
            <a:ext cx="106213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399" y="6504623"/>
            <a:ext cx="828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NFDI4Earth – Key Aspects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68739" y="6504623"/>
            <a:ext cx="106213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U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592" y="1528542"/>
            <a:ext cx="10863943" cy="331952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719592" y="510553"/>
            <a:ext cx="492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noProof="0" dirty="0">
                <a:solidFill>
                  <a:schemeClr val="accent1"/>
                </a:solidFill>
              </a:rPr>
              <a:t>Thank You !</a:t>
            </a:r>
            <a:endParaRPr lang="en-US" sz="4000" b="1" i="1" noProof="0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19593" y="5433481"/>
            <a:ext cx="6250374" cy="937533"/>
          </a:xfrm>
        </p:spPr>
        <p:txBody>
          <a:bodyPr numCol="1" anchor="t"/>
          <a:lstStyle>
            <a:lvl1pPr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Personal contact durch Klicken bearbeiten</a:t>
            </a:r>
          </a:p>
        </p:txBody>
      </p:sp>
      <p:sp>
        <p:nvSpPr>
          <p:cNvPr id="2" name="Oval 1">
            <a:hlinkClick r:id="rId3"/>
          </p:cNvPr>
          <p:cNvSpPr/>
          <p:nvPr userDrawn="1"/>
        </p:nvSpPr>
        <p:spPr>
          <a:xfrm>
            <a:off x="9666514" y="2416629"/>
            <a:ext cx="1558213" cy="1595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 userDrawn="1"/>
        </p:nvSpPr>
        <p:spPr>
          <a:xfrm>
            <a:off x="719592" y="4933022"/>
            <a:ext cx="31634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dirty="0">
                <a:ln>
                  <a:noFill/>
                </a:ln>
                <a:solidFill>
                  <a:schemeClr val="bg1"/>
                </a:solidFill>
                <a:hlinkClick r:id="rId3"/>
              </a:rPr>
              <a:t>https://www.nfdi4earth.de/</a:t>
            </a:r>
            <a:endParaRPr lang="de-DE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7" y="5170062"/>
            <a:ext cx="2219588" cy="720000"/>
          </a:xfrm>
          <a:prstGeom prst="rect">
            <a:avLst/>
          </a:prstGeom>
        </p:spPr>
      </p:pic>
      <p:sp>
        <p:nvSpPr>
          <p:cNvPr id="9" name="Textfeld 1"/>
          <p:cNvSpPr txBox="1"/>
          <p:nvPr userDrawn="1"/>
        </p:nvSpPr>
        <p:spPr>
          <a:xfrm>
            <a:off x="8833025" y="5821265"/>
            <a:ext cx="275051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000" dirty="0">
                <a:solidFill>
                  <a:srgbClr val="000000"/>
                </a:solidFill>
              </a:rPr>
              <a:t>through project no. 460036893 within the German National Research Data Infrastructure (NFDI, </a:t>
            </a:r>
            <a:r>
              <a:rPr lang="de-DE" sz="1000" dirty="0">
                <a:solidFill>
                  <a:srgbClr val="000000"/>
                </a:solidFill>
                <a:hlinkClick r:id="rId5"/>
              </a:rPr>
              <a:t>https://www.nfdi.de/</a:t>
            </a:r>
            <a:r>
              <a:rPr lang="de-DE" sz="1000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5703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27" y="292099"/>
            <a:ext cx="11668772" cy="1330171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618" y="1745673"/>
            <a:ext cx="11669183" cy="42157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5">
            <a:extLst>
              <a:ext uri="{FF2B5EF4-FFF2-40B4-BE49-F238E27FC236}">
                <a16:creationId xmlns:a16="http://schemas.microsoft.com/office/drawing/2014/main" id="{5F2F713E-DBDB-3E34-25C8-1828B571D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49" y="6326968"/>
            <a:ext cx="1440160" cy="3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sz="2933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rgbClr val="002864"/>
                </a:solidFill>
              </a:defRPr>
            </a:lvl1pPr>
          </a:lstStyle>
          <a:p>
            <a:pPr lvl="0">
              <a:defRPr/>
            </a:pPr>
            <a:r>
              <a:rPr lang="de-DE"/>
              <a:t>Entweder zweizeiliger Titel oder Titel mit Subheader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auto">
          <a:xfrm>
            <a:off x="478367" y="1748367"/>
            <a:ext cx="5473700" cy="456353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6239934" y="1748367"/>
            <a:ext cx="5456767" cy="456353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818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78540" cy="457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070630"/>
            <a:ext cx="11178540" cy="510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399" y="6504623"/>
            <a:ext cx="828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NFDI4Earth – Key Aspects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908740" y="365125"/>
            <a:ext cx="1877848" cy="4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5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4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58775" indent="-320675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40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16280" indent="-259080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00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Symbol" panose="05050102010706020507" pitchFamily="18" charset="2"/>
        <a:buChar char="-"/>
        <a:defRPr sz="180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 bwMode="auto"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Folientitel, insgesamt zweizeilig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 bwMode="auto"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8" name="Gerader Verbinder 7"/>
          <p:cNvCxnSpPr>
            <a:cxnSpLocks/>
          </p:cNvCxnSpPr>
          <p:nvPr userDrawn="1"/>
        </p:nvCxnSpPr>
        <p:spPr bwMode="auto">
          <a:xfrm>
            <a:off x="0" y="1460781"/>
            <a:ext cx="12192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5">
            <a:extLst>
              <a:ext uri="{FF2B5EF4-FFF2-40B4-BE49-F238E27FC236}">
                <a16:creationId xmlns:a16="http://schemas.microsoft.com/office/drawing/2014/main" id="{6E66F533-B6EA-64E3-ADA7-287EC700E6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908740" y="365125"/>
            <a:ext cx="1877848" cy="4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5" r:id="rId6"/>
  </p:sldLayoutIdLst>
  <p:hf hdr="0" ftr="0" dt="0"/>
  <p:txStyles>
    <p:titleStyle>
      <a:lvl1pPr algn="l" defTabSz="1219170">
        <a:lnSpc>
          <a:spcPts val="3733"/>
        </a:lnSpc>
        <a:spcBef>
          <a:spcPts val="0"/>
        </a:spcBef>
        <a:buNone/>
        <a:defRPr sz="2933" b="0" cap="none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>
        <a:lnSpc>
          <a:spcPts val="2400"/>
        </a:lnSpc>
        <a:spcBef>
          <a:spcPts val="1467"/>
        </a:spcBef>
        <a:spcAft>
          <a:spcPts val="0"/>
        </a:spcAft>
        <a:buClr>
          <a:srgbClr val="002864"/>
        </a:buClr>
        <a:buFont typeface="Arial"/>
        <a:buChar char="•"/>
        <a:tabLst>
          <a:tab pos="239994" algn="l"/>
          <a:tab pos="479988" algn="l"/>
        </a:tabLst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>
        <a:spcBef>
          <a:spcPts val="0"/>
        </a:spcBef>
        <a:buClr>
          <a:srgbClr val="002864"/>
        </a:buClr>
        <a:buFont typeface="Arial"/>
        <a:buChar char="•"/>
        <a:defRPr sz="2133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>
        <a:spcBef>
          <a:spcPts val="0"/>
        </a:spcBef>
        <a:buClr>
          <a:srgbClr val="002864"/>
        </a:buClr>
        <a:buFont typeface="Arial"/>
        <a:buChar char="•"/>
        <a:defRPr sz="2133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>
        <a:spcBef>
          <a:spcPts val="0"/>
        </a:spcBef>
        <a:buClr>
          <a:srgbClr val="002864"/>
        </a:buClr>
        <a:buFont typeface="Arial"/>
        <a:buChar char="•"/>
        <a:defRPr sz="2133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>
        <a:spcBef>
          <a:spcPts val="0"/>
        </a:spcBef>
        <a:buClr>
          <a:srgbClr val="002864"/>
        </a:buClr>
        <a:buFont typeface="Arial"/>
        <a:buChar char="•"/>
        <a:defRPr sz="2133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>
        <a:spcBef>
          <a:spcPts val="0"/>
        </a:spcBef>
        <a:buFont typeface="Arial"/>
        <a:buNone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18" Type="http://schemas.openxmlformats.org/officeDocument/2006/relationships/image" Target="../media/image28.png"/><Relationship Id="rId3" Type="http://schemas.openxmlformats.org/officeDocument/2006/relationships/image" Target="../media/image32.png"/><Relationship Id="rId21" Type="http://schemas.openxmlformats.org/officeDocument/2006/relationships/image" Target="../media/image30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jp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jpg"/><Relationship Id="rId23" Type="http://schemas.openxmlformats.org/officeDocument/2006/relationships/image" Target="../media/image49.svg"/><Relationship Id="rId10" Type="http://schemas.openxmlformats.org/officeDocument/2006/relationships/image" Target="../media/image38.gif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37.jpg"/><Relationship Id="rId14" Type="http://schemas.openxmlformats.org/officeDocument/2006/relationships/image" Target="../media/image42.jpg"/><Relationship Id="rId2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53.jpeg"/><Relationship Id="rId5" Type="http://schemas.openxmlformats.org/officeDocument/2006/relationships/image" Target="../media/image27.jp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23863" y="1165225"/>
            <a:ext cx="9793287" cy="975302"/>
          </a:xfrm>
        </p:spPr>
        <p:txBody>
          <a:bodyPr/>
          <a:lstStyle/>
          <a:p>
            <a:r>
              <a:rPr lang="en-GB" sz="4400" dirty="0">
                <a:solidFill>
                  <a:schemeClr val="accent1"/>
                </a:solidFill>
              </a:rPr>
              <a:t>National “Implementations” NFDI4Earth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62623893-76F0-4168-AFF1-93D0A1F05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2690191"/>
            <a:ext cx="11253787" cy="14776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1900" u="sng" dirty="0"/>
              <a:t>W. zu Castell</a:t>
            </a:r>
            <a:r>
              <a:rPr lang="de-DE" sz="1900" dirty="0"/>
              <a:t>, L. Bernard, J. </a:t>
            </a:r>
            <a:r>
              <a:rPr lang="de-DE" sz="1900" dirty="0" err="1"/>
              <a:t>Seegert</a:t>
            </a:r>
            <a:r>
              <a:rPr lang="de-DE" sz="1900" dirty="0"/>
              <a:t>, V. </a:t>
            </a:r>
            <a:r>
              <a:rPr lang="de-DE" sz="1900" dirty="0" err="1"/>
              <a:t>Protopopova</a:t>
            </a:r>
            <a:r>
              <a:rPr lang="de-DE" sz="1900" dirty="0"/>
              <a:t>-Kakar, K. Elger </a:t>
            </a:r>
            <a:br>
              <a:rPr lang="de-DE" sz="1900" dirty="0"/>
            </a:br>
            <a:r>
              <a:rPr lang="en-GB" sz="1900" dirty="0"/>
              <a:t>for the </a:t>
            </a:r>
            <a:r>
              <a:rPr lang="en-US" sz="1900" dirty="0"/>
              <a:t>NFDI Consortium Earth System Sciences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EPOS Days 2026, 16-20 March 2026, Cagliari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23863" y="2234248"/>
            <a:ext cx="9793287" cy="1125177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3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A0B22-CACD-4FEC-AB06-952A26F5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7" y="353376"/>
            <a:ext cx="11178540" cy="896408"/>
          </a:xfrm>
        </p:spPr>
        <p:txBody>
          <a:bodyPr/>
          <a:lstStyle/>
          <a:p>
            <a:r>
              <a:rPr lang="en-GB" dirty="0"/>
              <a:t>Specific Aims 2026-31  </a:t>
            </a:r>
            <a:br>
              <a:rPr lang="en-GB" dirty="0"/>
            </a:br>
            <a:r>
              <a:rPr lang="en-GB" sz="2400" dirty="0"/>
              <a:t>towards sustainable operation</a:t>
            </a:r>
            <a:r>
              <a:rPr lang="en-GB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BDF710-0035-47A0-B741-A15081B6E3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1" y="1532467"/>
            <a:ext cx="11057466" cy="4972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6255" indent="-457200">
              <a:lnSpc>
                <a:spcPct val="114000"/>
              </a:lnSpc>
              <a:buFont typeface="+mj-lt"/>
              <a:buAutoNum type="arabicPeriod"/>
            </a:pPr>
            <a:r>
              <a:rPr lang="en-GB" b="1" dirty="0"/>
              <a:t>Increase community </a:t>
            </a:r>
            <a:r>
              <a:rPr lang="en-GB" dirty="0"/>
              <a:t>usage, co-development </a:t>
            </a:r>
            <a:r>
              <a:rPr lang="en-GB"/>
              <a:t>and co-ownership </a:t>
            </a:r>
            <a:br>
              <a:rPr lang="en-GB"/>
            </a:br>
            <a:r>
              <a:rPr lang="en-GB"/>
              <a:t>of </a:t>
            </a:r>
            <a:r>
              <a:rPr lang="en-GB" dirty="0"/>
              <a:t>the NFDI4Earth Service Portfolio </a:t>
            </a:r>
          </a:p>
          <a:p>
            <a:pPr marL="516255" indent="-457200">
              <a:lnSpc>
                <a:spcPct val="114000"/>
              </a:lnSpc>
              <a:buFont typeface="+mj-lt"/>
              <a:buAutoNum type="arabicPeriod"/>
            </a:pPr>
            <a:r>
              <a:rPr lang="en-GB" b="1" dirty="0"/>
              <a:t>Consolidate training offers </a:t>
            </a:r>
            <a:r>
              <a:rPr lang="en-GB" dirty="0"/>
              <a:t>in Earth System Data Science and RDM </a:t>
            </a:r>
          </a:p>
          <a:p>
            <a:pPr marL="516255" indent="-457200">
              <a:lnSpc>
                <a:spcPct val="114000"/>
              </a:lnSpc>
              <a:buFont typeface="+mj-lt"/>
              <a:buAutoNum type="arabicPeriod"/>
            </a:pPr>
            <a:r>
              <a:rPr lang="en-GB" b="1" dirty="0"/>
              <a:t>Consolidate </a:t>
            </a:r>
            <a:r>
              <a:rPr lang="en-GB" dirty="0"/>
              <a:t>the </a:t>
            </a:r>
            <a:r>
              <a:rPr lang="en-GB" b="1" dirty="0"/>
              <a:t>NFDI4Earth Service Portfolio</a:t>
            </a:r>
          </a:p>
          <a:p>
            <a:pPr marL="516255" indent="-457200">
              <a:lnSpc>
                <a:spcPct val="114000"/>
              </a:lnSpc>
              <a:buFont typeface="+mj-lt"/>
              <a:buAutoNum type="arabicPeriod"/>
            </a:pPr>
            <a:r>
              <a:rPr lang="en-GB" b="1" dirty="0"/>
              <a:t>Co-build </a:t>
            </a:r>
            <a:r>
              <a:rPr lang="en-GB" dirty="0"/>
              <a:t>a </a:t>
            </a:r>
            <a:r>
              <a:rPr lang="en-GB" b="1" dirty="0"/>
              <a:t>sustained </a:t>
            </a:r>
            <a:r>
              <a:rPr lang="en-GB" b="1" dirty="0" err="1"/>
              <a:t>OneNFDI</a:t>
            </a:r>
            <a:r>
              <a:rPr lang="en-GB" dirty="0"/>
              <a:t>, progress basic services and commons</a:t>
            </a:r>
          </a:p>
          <a:p>
            <a:pPr marL="516255" indent="-457200">
              <a:lnSpc>
                <a:spcPct val="114000"/>
              </a:lnSpc>
              <a:buFont typeface="+mj-lt"/>
              <a:buAutoNum type="arabicPeriod"/>
            </a:pPr>
            <a:r>
              <a:rPr lang="en-GB" b="1" dirty="0"/>
              <a:t>Foster Internationalisation </a:t>
            </a:r>
            <a:r>
              <a:rPr lang="en-GB" dirty="0"/>
              <a:t>and engagement in the </a:t>
            </a:r>
            <a:r>
              <a:rPr lang="en-GB" b="1" dirty="0"/>
              <a:t>EOSC </a:t>
            </a:r>
          </a:p>
          <a:p>
            <a:pPr marL="516255" indent="-457200">
              <a:lnSpc>
                <a:spcPct val="114000"/>
              </a:lnSpc>
              <a:buFont typeface="+mj-lt"/>
              <a:buAutoNum type="arabicPeriod"/>
            </a:pPr>
            <a:r>
              <a:rPr lang="en-GB" b="1" dirty="0"/>
              <a:t>Support AI in ESS </a:t>
            </a:r>
            <a:r>
              <a:rPr lang="en-GB" dirty="0"/>
              <a:t>and leverage of </a:t>
            </a:r>
            <a:r>
              <a:rPr lang="en-GB" dirty="0" err="1"/>
              <a:t>GenAI</a:t>
            </a:r>
            <a:r>
              <a:rPr lang="en-GB" dirty="0"/>
              <a:t>, FM, LLM in the NFDI4Earth Service Portfolio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826E04-670A-4265-9CBB-E3581A3B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</p:spPr>
        <p:txBody>
          <a:bodyPr/>
          <a:lstStyle/>
          <a:p>
            <a:fld id="{BE56F25F-46B1-44CE-B511-4EEBA3F8982D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31D59-33A4-D9FC-1C23-32AA29A76619}"/>
              </a:ext>
            </a:extLst>
          </p:cNvPr>
          <p:cNvSpPr txBox="1"/>
          <p:nvPr/>
        </p:nvSpPr>
        <p:spPr>
          <a:xfrm>
            <a:off x="533400" y="4905829"/>
            <a:ext cx="9118600" cy="522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1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F6A60-9F96-4386-8F44-B56AE08E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6" y="301228"/>
            <a:ext cx="11178540" cy="457835"/>
          </a:xfrm>
        </p:spPr>
        <p:txBody>
          <a:bodyPr/>
          <a:lstStyle/>
          <a:p>
            <a:r>
              <a:rPr lang="en-US" dirty="0"/>
              <a:t>International Networking – current highlights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778CE2-BF98-49F3-90A8-A9C5CF5CAB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5596" y="996315"/>
            <a:ext cx="11270609" cy="5480050"/>
          </a:xfrm>
        </p:spPr>
        <p:txBody>
          <a:bodyPr>
            <a:noAutofit/>
          </a:bodyPr>
          <a:lstStyle/>
          <a:p>
            <a:pPr>
              <a:spcBef>
                <a:spcPts val="2200"/>
              </a:spcBef>
            </a:pPr>
            <a:r>
              <a:rPr lang="en-US" dirty="0"/>
              <a:t>Tied into the </a:t>
            </a:r>
            <a:r>
              <a:rPr lang="en-US" b="1" dirty="0"/>
              <a:t>European Geosciences Union </a:t>
            </a:r>
            <a:r>
              <a:rPr lang="en-US" dirty="0"/>
              <a:t>(EGU)</a:t>
            </a:r>
          </a:p>
          <a:p>
            <a:pPr>
              <a:spcBef>
                <a:spcPts val="2200"/>
              </a:spcBef>
            </a:pPr>
            <a:r>
              <a:rPr lang="en-US" b="1" dirty="0"/>
              <a:t>MoU with the United Nations University </a:t>
            </a:r>
            <a:br>
              <a:rPr lang="en-US" b="1" dirty="0"/>
            </a:br>
            <a:r>
              <a:rPr lang="en-US" sz="1800" dirty="0"/>
              <a:t>Sustainability Nexus Analytics, Informatics, and Data Programme</a:t>
            </a:r>
          </a:p>
          <a:p>
            <a:pPr>
              <a:spcBef>
                <a:spcPts val="2200"/>
              </a:spcBef>
            </a:pPr>
            <a:r>
              <a:rPr lang="en-US" dirty="0"/>
              <a:t>Hosted </a:t>
            </a:r>
            <a:r>
              <a:rPr lang="en-US" b="1" dirty="0"/>
              <a:t>AGILE Conference 2025</a:t>
            </a:r>
          </a:p>
          <a:p>
            <a:pPr>
              <a:spcBef>
                <a:spcPts val="2200"/>
              </a:spcBef>
            </a:pPr>
            <a:r>
              <a:rPr lang="en-US" dirty="0"/>
              <a:t>Engaged in </a:t>
            </a:r>
            <a:r>
              <a:rPr lang="en-US" b="1" dirty="0"/>
              <a:t>Open Geospatial Consortium </a:t>
            </a:r>
            <a:br>
              <a:rPr lang="en-US" b="1" dirty="0"/>
            </a:br>
            <a:r>
              <a:rPr lang="en-US" dirty="0"/>
              <a:t>and </a:t>
            </a:r>
            <a:r>
              <a:rPr lang="en-US" b="1" dirty="0"/>
              <a:t>Research Data Alliance </a:t>
            </a:r>
          </a:p>
          <a:p>
            <a:pPr>
              <a:spcBef>
                <a:spcPts val="2200"/>
              </a:spcBef>
            </a:pPr>
            <a:r>
              <a:rPr lang="en-US" dirty="0"/>
              <a:t>Active in building the </a:t>
            </a:r>
            <a:r>
              <a:rPr lang="en-US" b="1" dirty="0"/>
              <a:t>European Open Science Cloud, </a:t>
            </a:r>
            <a:br>
              <a:rPr lang="en-US" b="1" dirty="0"/>
            </a:br>
            <a:r>
              <a:rPr lang="en-US" dirty="0"/>
              <a:t>ESS-related </a:t>
            </a:r>
            <a:r>
              <a:rPr lang="en-US" b="1" dirty="0"/>
              <a:t>International/European Research </a:t>
            </a:r>
            <a:br>
              <a:rPr lang="en-US" b="1" dirty="0"/>
            </a:br>
            <a:r>
              <a:rPr lang="en-US" b="1" dirty="0"/>
              <a:t>Infrastructures </a:t>
            </a:r>
            <a:r>
              <a:rPr lang="en-US" dirty="0"/>
              <a:t>and </a:t>
            </a:r>
            <a:r>
              <a:rPr lang="en-US" b="1" dirty="0"/>
              <a:t>Initiatives </a:t>
            </a:r>
            <a:br>
              <a:rPr lang="en-US" dirty="0"/>
            </a:br>
            <a:br>
              <a:rPr lang="en-US" sz="1400" dirty="0"/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9E5D8-1DF1-4DF6-BBBA-A09715733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</p:spPr>
        <p:txBody>
          <a:bodyPr/>
          <a:lstStyle/>
          <a:p>
            <a:fld id="{BE56F25F-46B1-44CE-B511-4EEBA3F8982D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34589CD-14FF-4DC6-A5F4-8C934CE68D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902" y="971867"/>
            <a:ext cx="2295108" cy="133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C222A93-D2A8-447C-B532-E5F4AFE83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6213" y="4249060"/>
            <a:ext cx="2243532" cy="3739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04FD48B-D861-4EB4-AEB1-F18F6F5F1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696" y="2504255"/>
            <a:ext cx="2370206" cy="60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37F8509-B00D-4FCA-A082-04BBE0FA4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7451" y="3258299"/>
            <a:ext cx="1687170" cy="6780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F722C0-84A3-4C20-BE53-D036285D3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81" y="2762054"/>
            <a:ext cx="1930800" cy="1262743"/>
          </a:xfrm>
          <a:prstGeom prst="rect">
            <a:avLst/>
          </a:prstGeom>
        </p:spPr>
      </p:pic>
      <p:pic>
        <p:nvPicPr>
          <p:cNvPr id="5" name="Picture 2" descr="Home - Geo-INQUIRE">
            <a:extLst>
              <a:ext uri="{FF2B5EF4-FFF2-40B4-BE49-F238E27FC236}">
                <a16:creationId xmlns:a16="http://schemas.microsoft.com/office/drawing/2014/main" id="{71E9421F-A01A-A45B-CE60-DC5D1830E45A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231578" y="4716615"/>
            <a:ext cx="2127201" cy="67803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C92C256-2A79-2C09-2135-321C8311F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99" y="5394653"/>
            <a:ext cx="2672694" cy="6641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477DDD-C98F-C17C-F2C5-BB821747D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909927" y="5488286"/>
            <a:ext cx="999818" cy="8151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BD8CA36-7F83-5264-328C-A916D508B2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38" y="963148"/>
            <a:ext cx="887148" cy="876951"/>
          </a:xfrm>
          <a:prstGeom prst="rect">
            <a:avLst/>
          </a:prstGeom>
        </p:spPr>
      </p:pic>
      <p:pic>
        <p:nvPicPr>
          <p:cNvPr id="16" name="Picture 2" descr="Data Terra | ESA Space Solutions">
            <a:extLst>
              <a:ext uri="{FF2B5EF4-FFF2-40B4-BE49-F238E27FC236}">
                <a16:creationId xmlns:a16="http://schemas.microsoft.com/office/drawing/2014/main" id="{6F68A14D-483B-B6DC-7A03-9CAEA30E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2" y="6041046"/>
            <a:ext cx="1275233" cy="5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1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D1582E-1208-3A78-AD23-7A6A6A2EF46E}"/>
              </a:ext>
            </a:extLst>
          </p:cNvPr>
          <p:cNvSpPr/>
          <p:nvPr/>
        </p:nvSpPr>
        <p:spPr>
          <a:xfrm>
            <a:off x="0" y="1000125"/>
            <a:ext cx="12192000" cy="5183917"/>
          </a:xfrm>
          <a:prstGeom prst="rect">
            <a:avLst/>
          </a:prstGeom>
          <a:solidFill>
            <a:srgbClr val="07658D"/>
          </a:solidFill>
          <a:ln w="25400" cap="flat" cmpd="sng" algn="ctr">
            <a:solidFill>
              <a:srgbClr val="0A2864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de-DE" sz="1867" kern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0A96924E-3055-E383-5906-CCCEE341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14" y="253380"/>
            <a:ext cx="11668772" cy="891956"/>
          </a:xfrm>
        </p:spPr>
        <p:txBody>
          <a:bodyPr/>
          <a:lstStyle/>
          <a:p>
            <a:pPr algn="l"/>
            <a:r>
              <a:rPr lang="de-DE" sz="2667" dirty="0"/>
              <a:t>Data hub </a:t>
            </a:r>
            <a:r>
              <a:rPr lang="de-DE" sz="2667" dirty="0" err="1"/>
              <a:t>vs</a:t>
            </a:r>
            <a:r>
              <a:rPr lang="de-DE" sz="2667" dirty="0"/>
              <a:t> </a:t>
            </a:r>
            <a:r>
              <a:rPr lang="de-DE" sz="2667" dirty="0" err="1"/>
              <a:t>data</a:t>
            </a:r>
            <a:r>
              <a:rPr lang="de-DE" sz="2667" dirty="0"/>
              <a:t> </a:t>
            </a:r>
            <a:r>
              <a:rPr lang="de-DE" sz="2667" dirty="0" err="1"/>
              <a:t>warehouse</a:t>
            </a:r>
            <a:r>
              <a:rPr lang="de-DE" sz="2667" dirty="0"/>
              <a:t>/</a:t>
            </a:r>
            <a:r>
              <a:rPr lang="de-DE" sz="2667" dirty="0" err="1"/>
              <a:t>data</a:t>
            </a:r>
            <a:r>
              <a:rPr lang="de-DE" sz="2667" dirty="0"/>
              <a:t> </a:t>
            </a:r>
            <a:r>
              <a:rPr lang="de-DE" sz="2667" dirty="0" err="1"/>
              <a:t>lake</a:t>
            </a:r>
            <a:endParaRPr lang="de-DE" sz="2667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2A5C235-C359-65D1-FFB1-A52928322EAD}"/>
              </a:ext>
            </a:extLst>
          </p:cNvPr>
          <p:cNvGrpSpPr/>
          <p:nvPr/>
        </p:nvGrpSpPr>
        <p:grpSpPr>
          <a:xfrm>
            <a:off x="369403" y="1595843"/>
            <a:ext cx="5088679" cy="3371296"/>
            <a:chOff x="2396641" y="1939810"/>
            <a:chExt cx="3816509" cy="2528472"/>
          </a:xfrm>
        </p:grpSpPr>
        <p:pic>
          <p:nvPicPr>
            <p:cNvPr id="11" name="Picture 6" descr="Networking concept still life assortment">
              <a:extLst>
                <a:ext uri="{FF2B5EF4-FFF2-40B4-BE49-F238E27FC236}">
                  <a16:creationId xmlns:a16="http://schemas.microsoft.com/office/drawing/2014/main" id="{9A84A89B-BE37-FFA5-4343-25BF4849A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130" y="1939810"/>
              <a:ext cx="3776020" cy="251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BA0870A-BFE2-1DD6-A62A-C19997F6B22D}"/>
                </a:ext>
              </a:extLst>
            </p:cNvPr>
            <p:cNvSpPr txBox="1"/>
            <p:nvPr/>
          </p:nvSpPr>
          <p:spPr>
            <a:xfrm>
              <a:off x="2396641" y="4272074"/>
              <a:ext cx="684322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de-DE" sz="1050" kern="0" dirty="0" err="1">
                  <a:solidFill>
                    <a:prstClr val="white">
                      <a:lumMod val="65000"/>
                    </a:prstClr>
                  </a:solidFill>
                  <a:latin typeface="Arial"/>
                  <a:ea typeface="MS PGothic" panose="020B0600070205080204" pitchFamily="34" charset="-128"/>
                  <a:cs typeface="Arial"/>
                  <a:sym typeface="Arial"/>
                </a:rPr>
                <a:t>freepik.com</a:t>
              </a:r>
              <a:endParaRPr lang="de-DE" sz="1050" kern="0" dirty="0">
                <a:solidFill>
                  <a:prstClr val="white">
                    <a:lumMod val="65000"/>
                  </a:prstClr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6EE669DA-9009-290A-BA2A-75EEF176D283}"/>
              </a:ext>
            </a:extLst>
          </p:cNvPr>
          <p:cNvSpPr/>
          <p:nvPr/>
        </p:nvSpPr>
        <p:spPr>
          <a:xfrm>
            <a:off x="6096000" y="1595843"/>
            <a:ext cx="5834386" cy="35554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Hubs connect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what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has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been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there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before</a:t>
            </a:r>
            <a:endParaRPr lang="de-DE" sz="2400" kern="0" spc="-1" dirty="0">
              <a:solidFill>
                <a:prstClr val="white">
                  <a:lumMod val="95000"/>
                </a:prstClr>
              </a:solidFill>
              <a:latin typeface="Calibri"/>
              <a:cs typeface="Arial"/>
              <a:sym typeface="Arial"/>
            </a:endParaRPr>
          </a:p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Hubs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allow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to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dwell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deeper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(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if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needed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)</a:t>
            </a:r>
          </a:p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Hubs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typically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lead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to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short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pathes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b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</a:b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(„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small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world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effect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“)</a:t>
            </a:r>
          </a:p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Hubs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provide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obvious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entry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points</a:t>
            </a:r>
            <a:endParaRPr lang="de-DE" sz="2400" kern="0" spc="-1" dirty="0">
              <a:solidFill>
                <a:prstClr val="white">
                  <a:lumMod val="95000"/>
                </a:prstClr>
              </a:solidFill>
              <a:latin typeface="Calibri"/>
              <a:cs typeface="Arial"/>
              <a:sym typeface="Arial"/>
            </a:endParaRPr>
          </a:p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Hubs also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need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harmonization</a:t>
            </a:r>
            <a:r>
              <a:rPr lang="de-DE" sz="2400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and </a:t>
            </a:r>
            <a:r>
              <a:rPr lang="de-DE" sz="2400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standardization</a:t>
            </a:r>
            <a:endParaRPr lang="de-DE" sz="2400" kern="0" spc="-1" dirty="0">
              <a:solidFill>
                <a:prstClr val="white">
                  <a:lumMod val="95000"/>
                </a:prstClr>
              </a:solidFill>
              <a:latin typeface="Calibri"/>
              <a:cs typeface="Arial"/>
              <a:sym typeface="Arial"/>
            </a:endParaRPr>
          </a:p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endParaRPr lang="de-DE" sz="2400" kern="0" spc="-1" dirty="0">
              <a:solidFill>
                <a:prstClr val="white">
                  <a:lumMod val="9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935E3BC-12D9-8EC1-AFBC-F2D0F43E306D}"/>
              </a:ext>
            </a:extLst>
          </p:cNvPr>
          <p:cNvSpPr/>
          <p:nvPr/>
        </p:nvSpPr>
        <p:spPr>
          <a:xfrm>
            <a:off x="0" y="6300788"/>
            <a:ext cx="2662237" cy="48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F01764F3-B3F7-F9CC-80FF-BEE38084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016" y="6184042"/>
            <a:ext cx="1223975" cy="60060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0522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4817-43FA-4196-1870-BF007D903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56F160E-DA2B-774E-293C-ED70365D24F6}"/>
              </a:ext>
            </a:extLst>
          </p:cNvPr>
          <p:cNvSpPr/>
          <p:nvPr/>
        </p:nvSpPr>
        <p:spPr>
          <a:xfrm>
            <a:off x="0" y="1109721"/>
            <a:ext cx="12192000" cy="5109965"/>
          </a:xfrm>
          <a:prstGeom prst="rect">
            <a:avLst/>
          </a:prstGeom>
          <a:solidFill>
            <a:srgbClr val="0765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de-DE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CC84B956-347F-FF45-6378-8B7FA1CD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116" y="6201875"/>
            <a:ext cx="1223975" cy="600605"/>
          </a:xfrm>
          <a:prstGeom prst="rect">
            <a:avLst/>
          </a:prstGeom>
          <a:ln w="0">
            <a:noFill/>
          </a:ln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3C66F5A-0A51-D786-4390-984F49DD7E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9779" y="1159237"/>
            <a:ext cx="6971616" cy="4918225"/>
            <a:chOff x="3231720" y="948960"/>
            <a:chExt cx="5520960" cy="3894840"/>
          </a:xfrm>
        </p:grpSpPr>
        <p:grpSp>
          <p:nvGrpSpPr>
            <p:cNvPr id="18" name="Gruppieren 2">
              <a:extLst>
                <a:ext uri="{FF2B5EF4-FFF2-40B4-BE49-F238E27FC236}">
                  <a16:creationId xmlns:a16="http://schemas.microsoft.com/office/drawing/2014/main" id="{919C0602-C49F-69CB-870F-B12467E721AD}"/>
                </a:ext>
              </a:extLst>
            </p:cNvPr>
            <p:cNvGrpSpPr/>
            <p:nvPr/>
          </p:nvGrpSpPr>
          <p:grpSpPr bwMode="auto">
            <a:xfrm>
              <a:off x="3231720" y="948960"/>
              <a:ext cx="5520960" cy="3894840"/>
              <a:chOff x="3231720" y="948960"/>
              <a:chExt cx="5520960" cy="3894840"/>
            </a:xfrm>
          </p:grpSpPr>
          <p:grpSp>
            <p:nvGrpSpPr>
              <p:cNvPr id="20" name="Gruppieren 12">
                <a:extLst>
                  <a:ext uri="{FF2B5EF4-FFF2-40B4-BE49-F238E27FC236}">
                    <a16:creationId xmlns:a16="http://schemas.microsoft.com/office/drawing/2014/main" id="{70E07E6B-9B84-658D-4FFC-4766E85F8C1C}"/>
                  </a:ext>
                </a:extLst>
              </p:cNvPr>
              <p:cNvGrpSpPr/>
              <p:nvPr/>
            </p:nvGrpSpPr>
            <p:grpSpPr bwMode="auto">
              <a:xfrm>
                <a:off x="3231720" y="948960"/>
                <a:ext cx="5520960" cy="3894840"/>
                <a:chOff x="3231720" y="948960"/>
                <a:chExt cx="5520960" cy="3894840"/>
              </a:xfrm>
            </p:grpSpPr>
            <p:grpSp>
              <p:nvGrpSpPr>
                <p:cNvPr id="22" name="Diagramm 3">
                  <a:extLst>
                    <a:ext uri="{FF2B5EF4-FFF2-40B4-BE49-F238E27FC236}">
                      <a16:creationId xmlns:a16="http://schemas.microsoft.com/office/drawing/2014/main" id="{5523345F-78A5-2888-5281-FCDA91B9B89A}"/>
                    </a:ext>
                  </a:extLst>
                </p:cNvPr>
                <p:cNvGrpSpPr/>
                <p:nvPr/>
              </p:nvGrpSpPr>
              <p:grpSpPr bwMode="auto">
                <a:xfrm>
                  <a:off x="3231720" y="948960"/>
                  <a:ext cx="5520960" cy="3894840"/>
                  <a:chOff x="3231720" y="948960"/>
                  <a:chExt cx="5520960" cy="3894840"/>
                </a:xfrm>
              </p:grpSpPr>
              <p:sp>
                <p:nvSpPr>
                  <p:cNvPr id="24" name="Rechteck 14">
                    <a:extLst>
                      <a:ext uri="{FF2B5EF4-FFF2-40B4-BE49-F238E27FC236}">
                        <a16:creationId xmlns:a16="http://schemas.microsoft.com/office/drawing/2014/main" id="{146015CF-3193-C528-30D9-CCF350FA1F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31720" y="948960"/>
                    <a:ext cx="5520960" cy="38948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/>
                </p:spPr>
              </p:sp>
              <p:sp>
                <p:nvSpPr>
                  <p:cNvPr id="25" name="Ellipse 29">
                    <a:extLst>
                      <a:ext uri="{FF2B5EF4-FFF2-40B4-BE49-F238E27FC236}">
                        <a16:creationId xmlns:a16="http://schemas.microsoft.com/office/drawing/2014/main" id="{446F470B-9A69-546F-B76B-386C2CA7A4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044960" y="948960"/>
                    <a:ext cx="3894840" cy="3894840"/>
                  </a:xfrm>
                  <a:prstGeom prst="ellipse">
                    <a:avLst/>
                  </a:prstGeom>
                  <a:solidFill>
                    <a:srgbClr val="1F497D">
                      <a:lumMod val="60000"/>
                      <a:lumOff val="40000"/>
                    </a:srgb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</p:sp>
              <p:sp>
                <p:nvSpPr>
                  <p:cNvPr id="26" name="Ellipse 30">
                    <a:extLst>
                      <a:ext uri="{FF2B5EF4-FFF2-40B4-BE49-F238E27FC236}">
                        <a16:creationId xmlns:a16="http://schemas.microsoft.com/office/drawing/2014/main" id="{FE97FD66-6916-3162-C164-B07A07E893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2040" y="1923120"/>
                    <a:ext cx="2920680" cy="2920680"/>
                  </a:xfrm>
                  <a:prstGeom prst="ellipse">
                    <a:avLst/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</p:sp>
              <p:sp>
                <p:nvSpPr>
                  <p:cNvPr id="27" name="Ellipse 31">
                    <a:extLst>
                      <a:ext uri="{FF2B5EF4-FFF2-40B4-BE49-F238E27FC236}">
                        <a16:creationId xmlns:a16="http://schemas.microsoft.com/office/drawing/2014/main" id="{A27AE235-E200-6B59-BDBA-EAD358F4C7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19120" y="2897280"/>
                    <a:ext cx="1946520" cy="1946520"/>
                  </a:xfrm>
                  <a:prstGeom prst="ellipse">
                    <a:avLst/>
                  </a:prstGeom>
                  <a:solidFill>
                    <a:srgbClr val="1F497D">
                      <a:lumMod val="20000"/>
                      <a:lumOff val="8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</p:sp>
            </p:grpSp>
            <p:pic>
              <p:nvPicPr>
                <p:cNvPr id="23" name="Grafik 1">
                  <a:extLst>
                    <a:ext uri="{FF2B5EF4-FFF2-40B4-BE49-F238E27FC236}">
                      <a16:creationId xmlns:a16="http://schemas.microsoft.com/office/drawing/2014/main" id="{3CD3A51D-936F-C167-83CA-490FF73B3A9A}"/>
                    </a:ext>
                  </a:extLst>
                </p:cNvPr>
                <p:cNvPicPr/>
                <p:nvPr/>
              </p:nvPicPr>
              <p:blipFill>
                <a:blip r:embed="rId4"/>
                <a:stretch/>
              </p:blipFill>
              <p:spPr bwMode="auto">
                <a:xfrm>
                  <a:off x="5226120" y="3479760"/>
                  <a:ext cx="1628280" cy="78228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pic>
            <p:nvPicPr>
              <p:cNvPr id="21" name="Grafik 7">
                <a:extLst>
                  <a:ext uri="{FF2B5EF4-FFF2-40B4-BE49-F238E27FC236}">
                    <a16:creationId xmlns:a16="http://schemas.microsoft.com/office/drawing/2014/main" id="{871E529F-C1F9-50C4-4F20-26A4EA999726}"/>
                  </a:ext>
                </a:extLst>
              </p:cNvPr>
              <p:cNvPicPr/>
              <p:nvPr/>
            </p:nvPicPr>
            <p:blipFill>
              <a:blip r:embed="rId5"/>
              <a:stretch/>
            </p:blipFill>
            <p:spPr bwMode="auto">
              <a:xfrm>
                <a:off x="4935600" y="2148840"/>
                <a:ext cx="2195640" cy="7830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19" name="Grafik 2">
              <a:extLst>
                <a:ext uri="{FF2B5EF4-FFF2-40B4-BE49-F238E27FC236}">
                  <a16:creationId xmlns:a16="http://schemas.microsoft.com/office/drawing/2014/main" id="{9B20580E-9EA0-F89A-6150-D659A1B68FB0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5178600" y="1230480"/>
              <a:ext cx="1627200" cy="613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2" name="CustomShape 4">
            <a:extLst>
              <a:ext uri="{FF2B5EF4-FFF2-40B4-BE49-F238E27FC236}">
                <a16:creationId xmlns:a16="http://schemas.microsoft.com/office/drawing/2014/main" id="{EE899C8E-C4AD-7BAF-9216-2095AAFF137A}"/>
              </a:ext>
            </a:extLst>
          </p:cNvPr>
          <p:cNvSpPr/>
          <p:nvPr/>
        </p:nvSpPr>
        <p:spPr>
          <a:xfrm>
            <a:off x="411816" y="1269737"/>
            <a:ext cx="5086075" cy="3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833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133" b="0" i="0" u="none" strike="noStrike" kern="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DataHub</a:t>
            </a: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is the joint research</a:t>
            </a:r>
            <a:r>
              <a:rPr kumimoji="0" lang="en-GB" sz="2133" b="0" i="0" u="none" strike="noStrike" kern="0" cap="none" spc="-1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data</a:t>
            </a:r>
            <a:br>
              <a:rPr kumimoji="0" lang="en-GB" sz="2133" b="0" i="0" u="none" strike="noStrike" kern="0" cap="none" spc="-1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GB" sz="2133" b="0" i="0" u="none" strike="noStrike" kern="0" cap="none" spc="-1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management of the </a:t>
            </a: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Helmholtz Research Field </a:t>
            </a:r>
            <a:r>
              <a:rPr kumimoji="0" lang="en-GB" sz="2133" b="0" i="0" u="none" strike="noStrike" kern="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Earth&amp;Environment</a:t>
            </a:r>
            <a:endParaRPr kumimoji="0" lang="en-GB" sz="2133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3833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All </a:t>
            </a:r>
            <a:r>
              <a:rPr kumimoji="0" lang="en-GB" sz="2133" b="0" i="0" u="none" strike="noStrike" kern="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DataHub</a:t>
            </a: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partners are enabler and</a:t>
            </a:r>
            <a:b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members of</a:t>
            </a:r>
          </a:p>
          <a:p>
            <a:pPr marL="3833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133" b="0" i="0" u="none" strike="noStrike" kern="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DataHub</a:t>
            </a: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provides a bridge to national</a:t>
            </a:r>
            <a:b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agencies</a:t>
            </a:r>
          </a:p>
          <a:p>
            <a:pPr marL="240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b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endParaRPr kumimoji="0" lang="en-GB" sz="2133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3833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All partners contribute to the implementation of EOSC</a:t>
            </a:r>
          </a:p>
          <a:p>
            <a:pPr marL="3833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GB" sz="2133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240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br>
              <a:rPr kumimoji="0" lang="en-GB" sz="2133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endParaRPr kumimoji="0" lang="en-GB" sz="2133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43" name="Grafik 5">
            <a:extLst>
              <a:ext uri="{FF2B5EF4-FFF2-40B4-BE49-F238E27FC236}">
                <a16:creationId xmlns:a16="http://schemas.microsoft.com/office/drawing/2014/main" id="{D7025839-13E3-CEE7-130B-55B297BA74B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9405" y="2787003"/>
            <a:ext cx="1450896" cy="36912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B443729-BAA5-C1A8-8F8E-95205EF8F14F}"/>
              </a:ext>
            </a:extLst>
          </p:cNvPr>
          <p:cNvGrpSpPr/>
          <p:nvPr/>
        </p:nvGrpSpPr>
        <p:grpSpPr>
          <a:xfrm>
            <a:off x="727104" y="4068698"/>
            <a:ext cx="4950445" cy="781580"/>
            <a:chOff x="545328" y="3051523"/>
            <a:chExt cx="3712834" cy="58618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46DE2FB-7836-2204-A209-2BD115A44782}"/>
                </a:ext>
              </a:extLst>
            </p:cNvPr>
            <p:cNvSpPr/>
            <p:nvPr/>
          </p:nvSpPr>
          <p:spPr>
            <a:xfrm>
              <a:off x="545328" y="3051523"/>
              <a:ext cx="3712834" cy="58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de-DE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038EBA29-DFF8-D9EE-15F7-88DA3801C09C}"/>
                </a:ext>
              </a:extLst>
            </p:cNvPr>
            <p:cNvGrpSpPr/>
            <p:nvPr/>
          </p:nvGrpSpPr>
          <p:grpSpPr>
            <a:xfrm>
              <a:off x="614207" y="3051523"/>
              <a:ext cx="3643954" cy="551520"/>
              <a:chOff x="598967" y="2794570"/>
              <a:chExt cx="3643954" cy="551520"/>
            </a:xfrm>
          </p:grpSpPr>
          <p:pic>
            <p:nvPicPr>
              <p:cNvPr id="44" name="Picture 10" descr="Logos &amp; Grafiken | Geodateninfrastruktur Deutschland">
                <a:extLst>
                  <a:ext uri="{FF2B5EF4-FFF2-40B4-BE49-F238E27FC236}">
                    <a16:creationId xmlns:a16="http://schemas.microsoft.com/office/drawing/2014/main" id="{F43E1B22-1165-171F-403B-B72F83866239}"/>
                  </a:ext>
                </a:extLst>
              </p:cNvPr>
              <p:cNvPicPr/>
              <p:nvPr/>
            </p:nvPicPr>
            <p:blipFill>
              <a:blip r:embed="rId8"/>
              <a:stretch/>
            </p:blipFill>
            <p:spPr bwMode="auto">
              <a:xfrm>
                <a:off x="2555776" y="2846311"/>
                <a:ext cx="734400" cy="437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5" name="Picture 16" descr="BKG (@BKG_Bund) / Twitter">
                <a:extLst>
                  <a:ext uri="{FF2B5EF4-FFF2-40B4-BE49-F238E27FC236}">
                    <a16:creationId xmlns:a16="http://schemas.microsoft.com/office/drawing/2014/main" id="{0E8031A3-27AB-61CF-FDA3-9DE6936C8957}"/>
                  </a:ext>
                </a:extLst>
              </p:cNvPr>
              <p:cNvPicPr/>
              <p:nvPr/>
            </p:nvPicPr>
            <p:blipFill>
              <a:blip r:embed="rId9"/>
              <a:stretch/>
            </p:blipFill>
            <p:spPr bwMode="auto">
              <a:xfrm>
                <a:off x="2148272" y="2794570"/>
                <a:ext cx="551520" cy="5515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" name="Picture 18" descr="BSH: Schifffahrt der Zukunft braucht gut ausgebildete Besatzungen">
                <a:extLst>
                  <a:ext uri="{FF2B5EF4-FFF2-40B4-BE49-F238E27FC236}">
                    <a16:creationId xmlns:a16="http://schemas.microsoft.com/office/drawing/2014/main" id="{9FF9E741-E367-EF93-1385-16E98D7B7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r="38732"/>
              <a:stretch/>
            </p:blipFill>
            <p:spPr bwMode="auto">
              <a:xfrm>
                <a:off x="1331640" y="2837107"/>
                <a:ext cx="909453" cy="466446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6D120DE0-05BA-DD11-936B-33843CBD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/>
            </p:blipFill>
            <p:spPr bwMode="auto">
              <a:xfrm>
                <a:off x="598967" y="2881319"/>
                <a:ext cx="782802" cy="390719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" name="Picture 2" descr="Deutscher Wetterdienst : European Meteorological Society">
                <a:extLst>
                  <a:ext uri="{FF2B5EF4-FFF2-40B4-BE49-F238E27FC236}">
                    <a16:creationId xmlns:a16="http://schemas.microsoft.com/office/drawing/2014/main" id="{0A3F9B58-02A3-CBF8-3BA7-50D8219F6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9797" y="2923030"/>
                <a:ext cx="214091" cy="36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BGR - Homepage - Startseite">
                <a:extLst>
                  <a:ext uri="{FF2B5EF4-FFF2-40B4-BE49-F238E27FC236}">
                    <a16:creationId xmlns:a16="http://schemas.microsoft.com/office/drawing/2014/main" id="{021A15D4-A424-6925-8B14-76C1E7479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2924375"/>
                <a:ext cx="679033" cy="421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AB24963-A01B-4CF3-1D5A-BE33AD2E5C13}"/>
              </a:ext>
            </a:extLst>
          </p:cNvPr>
          <p:cNvGrpSpPr/>
          <p:nvPr/>
        </p:nvGrpSpPr>
        <p:grpSpPr>
          <a:xfrm>
            <a:off x="10977849" y="1256371"/>
            <a:ext cx="1068383" cy="4728967"/>
            <a:chOff x="8190522" y="877982"/>
            <a:chExt cx="801287" cy="354672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8F60474-31F5-07FC-8B34-02B428D30F6B}"/>
                </a:ext>
              </a:extLst>
            </p:cNvPr>
            <p:cNvSpPr/>
            <p:nvPr/>
          </p:nvSpPr>
          <p:spPr>
            <a:xfrm>
              <a:off x="8190522" y="877982"/>
              <a:ext cx="801287" cy="3546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de-DE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865EFFFC-2F50-DF2A-DB70-946FBF6F4747}"/>
                </a:ext>
              </a:extLst>
            </p:cNvPr>
            <p:cNvGrpSpPr/>
            <p:nvPr/>
          </p:nvGrpSpPr>
          <p:grpSpPr>
            <a:xfrm>
              <a:off x="8216037" y="964654"/>
              <a:ext cx="740831" cy="2898917"/>
              <a:chOff x="8216037" y="814020"/>
              <a:chExt cx="740831" cy="2898917"/>
            </a:xfrm>
          </p:grpSpPr>
          <p:pic>
            <p:nvPicPr>
              <p:cNvPr id="28" name="Picture 6" descr="EPOS - European Plate Observing System: GFZ">
                <a:extLst>
                  <a:ext uri="{FF2B5EF4-FFF2-40B4-BE49-F238E27FC236}">
                    <a16:creationId xmlns:a16="http://schemas.microsoft.com/office/drawing/2014/main" id="{046E1180-43C4-BCC2-DAAA-E61FACD23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/>
            </p:blipFill>
            <p:spPr bwMode="auto">
              <a:xfrm>
                <a:off x="8309339" y="2008765"/>
                <a:ext cx="590176" cy="372594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9" name="Picture 8" descr="Bildergebnis für emso eric logo">
                <a:extLst>
                  <a:ext uri="{FF2B5EF4-FFF2-40B4-BE49-F238E27FC236}">
                    <a16:creationId xmlns:a16="http://schemas.microsoft.com/office/drawing/2014/main" id="{B2608F04-904D-772B-22A2-2D9EA0B9B748}"/>
                  </a:ext>
                </a:extLst>
              </p:cNvPr>
              <p:cNvPicPr/>
              <p:nvPr/>
            </p:nvPicPr>
            <p:blipFill>
              <a:blip r:embed="rId15"/>
              <a:stretch/>
            </p:blipFill>
            <p:spPr bwMode="auto">
              <a:xfrm>
                <a:off x="8290324" y="3340372"/>
                <a:ext cx="666544" cy="372565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0" name="Grafik 4">
                <a:extLst>
                  <a:ext uri="{FF2B5EF4-FFF2-40B4-BE49-F238E27FC236}">
                    <a16:creationId xmlns:a16="http://schemas.microsoft.com/office/drawing/2014/main" id="{169BBF3F-AB00-4DC3-A587-CFEC3B9CD952}"/>
                  </a:ext>
                </a:extLst>
              </p:cNvPr>
              <p:cNvPicPr/>
              <p:nvPr/>
            </p:nvPicPr>
            <p:blipFill>
              <a:blip r:embed="rId16"/>
              <a:stretch/>
            </p:blipFill>
            <p:spPr bwMode="auto">
              <a:xfrm>
                <a:off x="8272148" y="1712215"/>
                <a:ext cx="684720" cy="2282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017C1D37-FC05-F5EC-527E-F6194BC54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/>
            </p:blipFill>
            <p:spPr bwMode="auto">
              <a:xfrm>
                <a:off x="8270650" y="2507828"/>
                <a:ext cx="666544" cy="203075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F015CB72-E10C-856E-EF71-3359784A0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/>
            </p:blipFill>
            <p:spPr bwMode="auto">
              <a:xfrm>
                <a:off x="8309339" y="1147579"/>
                <a:ext cx="589167" cy="480325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8F8F29C-84C3-9D9B-D302-9F54BBDF3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/>
            </p:blipFill>
            <p:spPr bwMode="auto">
              <a:xfrm>
                <a:off x="8216037" y="814020"/>
                <a:ext cx="680311" cy="246887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AB7A92C2-8E38-7D0E-BE4E-531DB7E2D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/>
            </p:blipFill>
            <p:spPr bwMode="auto">
              <a:xfrm>
                <a:off x="8270650" y="2841242"/>
                <a:ext cx="619262" cy="372565"/>
              </a:xfrm>
              <a:prstGeom prst="rect">
                <a:avLst/>
              </a:prstGeom>
            </p:spPr>
          </p:pic>
        </p:grpSp>
        <p:pic>
          <p:nvPicPr>
            <p:cNvPr id="9" name="Picture 2" descr="Data Terra | ESA Space Solutions">
              <a:extLst>
                <a:ext uri="{FF2B5EF4-FFF2-40B4-BE49-F238E27FC236}">
                  <a16:creationId xmlns:a16="http://schemas.microsoft.com/office/drawing/2014/main" id="{AADE4E05-A636-FB60-8552-DB4DD5867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324" y="4034235"/>
              <a:ext cx="619263" cy="24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el 7">
            <a:extLst>
              <a:ext uri="{FF2B5EF4-FFF2-40B4-BE49-F238E27FC236}">
                <a16:creationId xmlns:a16="http://schemas.microsoft.com/office/drawing/2014/main" id="{6E0C7819-FD68-F271-A3BC-791347B0CB25}"/>
              </a:ext>
            </a:extLst>
          </p:cNvPr>
          <p:cNvSpPr txBox="1">
            <a:spLocks/>
          </p:cNvSpPr>
          <p:nvPr/>
        </p:nvSpPr>
        <p:spPr>
          <a:xfrm>
            <a:off x="261614" y="253380"/>
            <a:ext cx="11668772" cy="891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67" dirty="0">
                <a:solidFill>
                  <a:srgbClr val="05668D"/>
                </a:solidFill>
                <a:latin typeface="Open Sans"/>
              </a:rPr>
              <a:t>Embedding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into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the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(inter-)national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ecosystem</a:t>
            </a:r>
            <a:endParaRPr kumimoji="0" lang="de-DE" sz="2667" b="1" i="0" u="none" strike="noStrike" kern="1200" cap="none" spc="0" normalizeH="0" baseline="0" noProof="0" dirty="0">
              <a:ln>
                <a:noFill/>
              </a:ln>
              <a:solidFill>
                <a:srgbClr val="05668D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CAC43445-55D8-6066-7639-465B6796F3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50000"/>
          <a:stretch/>
        </p:blipFill>
        <p:spPr>
          <a:xfrm>
            <a:off x="7799605" y="5554519"/>
            <a:ext cx="887847" cy="2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10C630E-E825-3EF4-05E3-B17FB981AFAA}"/>
              </a:ext>
            </a:extLst>
          </p:cNvPr>
          <p:cNvSpPr/>
          <p:nvPr/>
        </p:nvSpPr>
        <p:spPr>
          <a:xfrm>
            <a:off x="30798" y="1118188"/>
            <a:ext cx="12192000" cy="5109965"/>
          </a:xfrm>
          <a:prstGeom prst="rect">
            <a:avLst/>
          </a:prstGeom>
          <a:solidFill>
            <a:srgbClr val="0765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de-DE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B44F94-E3E6-F6EF-F5F7-CD9725956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5" y="1252601"/>
            <a:ext cx="4748325" cy="478807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04A4A4A-B531-728E-8138-9DB1F492962D}"/>
              </a:ext>
            </a:extLst>
          </p:cNvPr>
          <p:cNvGrpSpPr/>
          <p:nvPr/>
        </p:nvGrpSpPr>
        <p:grpSpPr>
          <a:xfrm>
            <a:off x="6484453" y="1495831"/>
            <a:ext cx="5088679" cy="3357007"/>
            <a:chOff x="2396641" y="1939810"/>
            <a:chExt cx="3816509" cy="2517755"/>
          </a:xfrm>
        </p:grpSpPr>
        <p:pic>
          <p:nvPicPr>
            <p:cNvPr id="8" name="Picture 6" descr="Networking concept still life assortment">
              <a:extLst>
                <a:ext uri="{FF2B5EF4-FFF2-40B4-BE49-F238E27FC236}">
                  <a16:creationId xmlns:a16="http://schemas.microsoft.com/office/drawing/2014/main" id="{A543BA0D-2239-C0C4-978B-9F6E7165E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130" y="1939810"/>
              <a:ext cx="3776020" cy="251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6BF0169-995A-ECE8-63A4-392DE316019C}"/>
                </a:ext>
              </a:extLst>
            </p:cNvPr>
            <p:cNvSpPr txBox="1"/>
            <p:nvPr/>
          </p:nvSpPr>
          <p:spPr>
            <a:xfrm>
              <a:off x="2396641" y="4261358"/>
              <a:ext cx="684322" cy="196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de-DE" sz="1100" kern="0" dirty="0" err="1">
                  <a:solidFill>
                    <a:prstClr val="white">
                      <a:lumMod val="65000"/>
                    </a:prstClr>
                  </a:solidFill>
                  <a:latin typeface="Arial"/>
                  <a:ea typeface="MS PGothic" panose="020B0600070205080204" pitchFamily="34" charset="-128"/>
                  <a:cs typeface="Arial"/>
                  <a:sym typeface="Arial"/>
                </a:rPr>
                <a:t>freepik.com</a:t>
              </a:r>
              <a:endParaRPr lang="de-DE" sz="1100" kern="0" dirty="0">
                <a:solidFill>
                  <a:prstClr val="white">
                    <a:lumMod val="65000"/>
                  </a:prstClr>
                </a:solidFill>
                <a:latin typeface="Arial"/>
                <a:ea typeface="MS PGothic" panose="020B0600070205080204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EE00427-15B5-F0CF-E5ED-E6DC4DEB1AA8}"/>
              </a:ext>
            </a:extLst>
          </p:cNvPr>
          <p:cNvGrpSpPr/>
          <p:nvPr/>
        </p:nvGrpSpPr>
        <p:grpSpPr>
          <a:xfrm>
            <a:off x="7523798" y="1956651"/>
            <a:ext cx="3606165" cy="2335049"/>
            <a:chOff x="7523798" y="1956651"/>
            <a:chExt cx="3606165" cy="2335049"/>
          </a:xfrm>
        </p:grpSpPr>
        <p:pic>
          <p:nvPicPr>
            <p:cNvPr id="10" name="Grafik 5">
              <a:extLst>
                <a:ext uri="{FF2B5EF4-FFF2-40B4-BE49-F238E27FC236}">
                  <a16:creationId xmlns:a16="http://schemas.microsoft.com/office/drawing/2014/main" id="{58D46DF1-3655-4B3A-9B4C-76183E969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-1" r="74214" b="-3759"/>
            <a:stretch>
              <a:fillRect/>
            </a:stretch>
          </p:blipFill>
          <p:spPr>
            <a:xfrm>
              <a:off x="8916961" y="2924829"/>
              <a:ext cx="484214" cy="49570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96BDA51-9DC7-99F9-6D49-F61AC6300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91" r="77807"/>
            <a:stretch>
              <a:fillRect/>
            </a:stretch>
          </p:blipFill>
          <p:spPr>
            <a:xfrm>
              <a:off x="8207949" y="2235269"/>
              <a:ext cx="403190" cy="473527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AE32623-3260-CB25-9AF8-930D06C8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2986" t="-16708" r="22752" b="44759"/>
            <a:stretch>
              <a:fillRect/>
            </a:stretch>
          </p:blipFill>
          <p:spPr bwMode="auto">
            <a:xfrm>
              <a:off x="10671391" y="2676976"/>
              <a:ext cx="458572" cy="495706"/>
            </a:xfrm>
            <a:prstGeom prst="rect">
              <a:avLst/>
            </a:prstGeom>
          </p:spPr>
        </p:pic>
        <p:pic>
          <p:nvPicPr>
            <p:cNvPr id="13" name="Grafik 12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3A1CAD1F-A7D8-4C0E-699D-9DF65966E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5" r="23256" b="39654"/>
            <a:stretch>
              <a:fillRect/>
            </a:stretch>
          </p:blipFill>
          <p:spPr>
            <a:xfrm>
              <a:off x="8838420" y="1956651"/>
              <a:ext cx="401917" cy="438481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564DF75-B112-CCC0-EC97-1601074FB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2984" r="31235" b="2431"/>
            <a:stretch>
              <a:fillRect/>
            </a:stretch>
          </p:blipFill>
          <p:spPr>
            <a:xfrm>
              <a:off x="8988079" y="3950231"/>
              <a:ext cx="343179" cy="341469"/>
            </a:xfrm>
            <a:prstGeom prst="rect">
              <a:avLst/>
            </a:prstGeom>
          </p:spPr>
        </p:pic>
        <p:pic>
          <p:nvPicPr>
            <p:cNvPr id="15" name="Picture 2" descr="Data Terra | ESA Space Solutions">
              <a:extLst>
                <a:ext uri="{FF2B5EF4-FFF2-40B4-BE49-F238E27FC236}">
                  <a16:creationId xmlns:a16="http://schemas.microsoft.com/office/drawing/2014/main" id="{91909383-12D9-6C8C-51B4-45E4912BD3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74" b="-6849"/>
            <a:stretch>
              <a:fillRect/>
            </a:stretch>
          </p:blipFill>
          <p:spPr bwMode="auto">
            <a:xfrm>
              <a:off x="7659471" y="2390490"/>
              <a:ext cx="427343" cy="4073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5482F8B-F48C-46B4-6204-E065AA0A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98"/>
            <a:stretch>
              <a:fillRect/>
            </a:stretch>
          </p:blipFill>
          <p:spPr>
            <a:xfrm>
              <a:off x="7523798" y="3673170"/>
              <a:ext cx="613458" cy="300986"/>
            </a:xfrm>
            <a:prstGeom prst="rect">
              <a:avLst/>
            </a:prstGeom>
          </p:spPr>
        </p:pic>
        <p:pic>
          <p:nvPicPr>
            <p:cNvPr id="17" name="Picture 2" descr="Geo-INQUIRE Logo">
              <a:extLst>
                <a:ext uri="{FF2B5EF4-FFF2-40B4-BE49-F238E27FC236}">
                  <a16:creationId xmlns:a16="http://schemas.microsoft.com/office/drawing/2014/main" id="{E462D2E6-3430-6DBD-3DB2-EECDABFCE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5" r="27259" b="13998"/>
            <a:stretch>
              <a:fillRect/>
            </a:stretch>
          </p:blipFill>
          <p:spPr bwMode="auto">
            <a:xfrm>
              <a:off x="10087530" y="2066072"/>
              <a:ext cx="451743" cy="43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F390AE4-AF3D-9741-9D13-F31803AD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2257" b="-16695"/>
            <a:stretch>
              <a:fillRect/>
            </a:stretch>
          </p:blipFill>
          <p:spPr>
            <a:xfrm>
              <a:off x="8079190" y="2924829"/>
              <a:ext cx="376210" cy="40856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C03819B-0D75-055E-FA99-9AC5C3560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61947" b="-20840"/>
            <a:stretch>
              <a:fillRect/>
            </a:stretch>
          </p:blipFill>
          <p:spPr bwMode="auto">
            <a:xfrm>
              <a:off x="10671391" y="3775263"/>
              <a:ext cx="345173" cy="397785"/>
            </a:xfrm>
            <a:prstGeom prst="rect">
              <a:avLst/>
            </a:prstGeom>
          </p:spPr>
        </p:pic>
        <p:pic>
          <p:nvPicPr>
            <p:cNvPr id="21" name="Picture 16" descr="BKG (@BKG_Bund) / Twitter">
              <a:extLst>
                <a:ext uri="{FF2B5EF4-FFF2-40B4-BE49-F238E27FC236}">
                  <a16:creationId xmlns:a16="http://schemas.microsoft.com/office/drawing/2014/main" id="{F89671C3-7E62-DB92-4F88-1977FC636D61}"/>
                </a:ext>
              </a:extLst>
            </p:cNvPr>
            <p:cNvPicPr/>
            <p:nvPr/>
          </p:nvPicPr>
          <p:blipFill>
            <a:blip r:embed="rId14"/>
            <a:srcRect l="11710" r="14652" b="34050"/>
            <a:stretch>
              <a:fillRect/>
            </a:stretch>
          </p:blipFill>
          <p:spPr bwMode="auto">
            <a:xfrm>
              <a:off x="9889327" y="3424138"/>
              <a:ext cx="451743" cy="389365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" name="Titel 7">
            <a:extLst>
              <a:ext uri="{FF2B5EF4-FFF2-40B4-BE49-F238E27FC236}">
                <a16:creationId xmlns:a16="http://schemas.microsoft.com/office/drawing/2014/main" id="{1DBD925D-67DB-1EC3-DAC5-C085149334C0}"/>
              </a:ext>
            </a:extLst>
          </p:cNvPr>
          <p:cNvSpPr txBox="1">
            <a:spLocks/>
          </p:cNvSpPr>
          <p:nvPr/>
        </p:nvSpPr>
        <p:spPr>
          <a:xfrm>
            <a:off x="261614" y="253380"/>
            <a:ext cx="11668772" cy="891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67" dirty="0" err="1">
                <a:solidFill>
                  <a:srgbClr val="05668D"/>
                </a:solidFill>
                <a:latin typeface="Open Sans"/>
              </a:rPr>
              <a:t>Is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it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really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that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easy? </a:t>
            </a:r>
            <a:endParaRPr kumimoji="0" lang="de-DE" sz="2667" b="1" i="0" u="none" strike="noStrike" kern="1200" cap="none" spc="0" normalizeH="0" baseline="0" noProof="0" dirty="0">
              <a:ln>
                <a:noFill/>
              </a:ln>
              <a:solidFill>
                <a:srgbClr val="05668D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itel 7">
            <a:extLst>
              <a:ext uri="{FF2B5EF4-FFF2-40B4-BE49-F238E27FC236}">
                <a16:creationId xmlns:a16="http://schemas.microsoft.com/office/drawing/2014/main" id="{3FCEC0DE-2593-3E98-AFA0-1D175A5F3C90}"/>
              </a:ext>
            </a:extLst>
          </p:cNvPr>
          <p:cNvSpPr txBox="1">
            <a:spLocks/>
          </p:cNvSpPr>
          <p:nvPr/>
        </p:nvSpPr>
        <p:spPr>
          <a:xfrm>
            <a:off x="4479015" y="253380"/>
            <a:ext cx="11668772" cy="891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67" dirty="0">
                <a:solidFill>
                  <a:srgbClr val="05668D"/>
                </a:solidFill>
                <a:latin typeface="Open Sans"/>
              </a:rPr>
              <a:t>…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it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 </a:t>
            </a:r>
            <a:r>
              <a:rPr lang="de-DE" sz="2667" dirty="0" err="1">
                <a:solidFill>
                  <a:srgbClr val="05668D"/>
                </a:solidFill>
                <a:latin typeface="Open Sans"/>
              </a:rPr>
              <a:t>should</a:t>
            </a:r>
            <a:r>
              <a:rPr lang="de-DE" sz="2667" dirty="0">
                <a:solidFill>
                  <a:srgbClr val="05668D"/>
                </a:solidFill>
                <a:latin typeface="Open Sans"/>
              </a:rPr>
              <a:t>!</a:t>
            </a:r>
            <a:endParaRPr kumimoji="0" lang="de-DE" sz="2667" b="1" i="0" u="none" strike="noStrike" kern="1200" cap="none" spc="0" normalizeH="0" baseline="0" noProof="0" dirty="0">
              <a:ln>
                <a:noFill/>
              </a:ln>
              <a:solidFill>
                <a:srgbClr val="05668D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ustomShape 4">
            <a:extLst>
              <a:ext uri="{FF2B5EF4-FFF2-40B4-BE49-F238E27FC236}">
                <a16:creationId xmlns:a16="http://schemas.microsoft.com/office/drawing/2014/main" id="{59263C17-88EC-01A9-BF7C-FC48C1B0BB34}"/>
              </a:ext>
            </a:extLst>
          </p:cNvPr>
          <p:cNvSpPr/>
          <p:nvPr/>
        </p:nvSpPr>
        <p:spPr>
          <a:xfrm>
            <a:off x="6699518" y="5100989"/>
            <a:ext cx="5523280" cy="7440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recall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the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hub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concept</a:t>
            </a:r>
            <a:endParaRPr lang="de-DE" sz="2133" kern="0" spc="-1" dirty="0">
              <a:solidFill>
                <a:prstClr val="white">
                  <a:lumMod val="95000"/>
                </a:prstClr>
              </a:solidFill>
              <a:latin typeface="Calibri"/>
              <a:cs typeface="Arial"/>
              <a:sym typeface="Arial"/>
            </a:endParaRPr>
          </a:p>
          <a:p>
            <a:pPr marL="458629" indent="-457189" defTabSz="1219170">
              <a:spcAft>
                <a:spcPts val="2400"/>
              </a:spcAft>
              <a:buClr>
                <a:prstClr val="white">
                  <a:lumMod val="95000"/>
                </a:prstClr>
              </a:buClr>
              <a:buFont typeface="Wingdings" pitchFamily="2" charset="2"/>
              <a:buChar char="Ø"/>
              <a:defRPr/>
            </a:pP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let‘s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cooperate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instead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of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de-DE" sz="2133" kern="0" spc="-1" dirty="0" err="1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compete</a:t>
            </a:r>
            <a:r>
              <a:rPr lang="de-DE" sz="2133" kern="0" spc="-1" dirty="0">
                <a:solidFill>
                  <a:prstClr val="white">
                    <a:lumMod val="95000"/>
                  </a:prstClr>
                </a:solidFill>
                <a:latin typeface="Calibri"/>
                <a:cs typeface="Arial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85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CB5ACD1-1C77-F4D9-F59B-DCD3E626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8C5B1AE-7256-6AFC-6F25-05D1107C29C4}"/>
              </a:ext>
            </a:extLst>
          </p:cNvPr>
          <p:cNvSpPr/>
          <p:nvPr/>
        </p:nvSpPr>
        <p:spPr bwMode="auto">
          <a:xfrm>
            <a:off x="9525000" y="0"/>
            <a:ext cx="2667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20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EB670EE-2B17-BAD7-35C5-8B7C7BFEB0E4}"/>
              </a:ext>
            </a:extLst>
          </p:cNvPr>
          <p:cNvSpPr/>
          <p:nvPr/>
        </p:nvSpPr>
        <p:spPr bwMode="auto">
          <a:xfrm>
            <a:off x="0" y="0"/>
            <a:ext cx="2667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20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F69FA9-ED63-4ACE-E8A7-C00BCF7AD0FE}"/>
              </a:ext>
            </a:extLst>
          </p:cNvPr>
          <p:cNvSpPr txBox="1"/>
          <p:nvPr/>
        </p:nvSpPr>
        <p:spPr>
          <a:xfrm>
            <a:off x="10992545" y="650134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85000"/>
                  </a:schemeClr>
                </a:solidFill>
              </a:rPr>
              <a:t>© NASA 2002</a:t>
            </a:r>
            <a:endParaRPr lang="de-DE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0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Wolfgang </a:t>
            </a:r>
            <a:r>
              <a:rPr lang="en-GB" sz="1800" dirty="0" err="1"/>
              <a:t>zu</a:t>
            </a:r>
            <a:r>
              <a:rPr lang="en-GB" sz="1800" dirty="0"/>
              <a:t> Castell</a:t>
            </a:r>
            <a:br>
              <a:rPr lang="en-GB" sz="1800" dirty="0"/>
            </a:br>
            <a:r>
              <a:rPr lang="en-GB" sz="1800" dirty="0" err="1"/>
              <a:t>wolfgang.castell@gfz.de</a:t>
            </a:r>
            <a:endParaRPr lang="en-GB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406023-687A-0A86-DA70-C50054D08B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3851" b="-13572"/>
          <a:stretch>
            <a:fillRect/>
          </a:stretch>
        </p:blipFill>
        <p:spPr>
          <a:xfrm>
            <a:off x="5674119" y="5333191"/>
            <a:ext cx="1472335" cy="7562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4181BC-3ED8-D5B1-BA95-3824CBAC1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000"/>
          <a:stretch/>
        </p:blipFill>
        <p:spPr>
          <a:xfrm>
            <a:off x="3844780" y="5433481"/>
            <a:ext cx="1472335" cy="478406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6F14106-A3D7-3113-BF36-4FCE54B67AB8}"/>
              </a:ext>
            </a:extLst>
          </p:cNvPr>
          <p:cNvSpPr/>
          <p:nvPr/>
        </p:nvSpPr>
        <p:spPr>
          <a:xfrm>
            <a:off x="7886700" y="2071688"/>
            <a:ext cx="3486150" cy="21859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r>
              <a:rPr lang="de-DE" b="1" dirty="0" err="1"/>
              <a:t>Meet</a:t>
            </a:r>
            <a:r>
              <a:rPr lang="de-DE" b="1" dirty="0"/>
              <a:t> </a:t>
            </a:r>
            <a:r>
              <a:rPr lang="de-DE" b="1" dirty="0" err="1"/>
              <a:t>us</a:t>
            </a:r>
            <a:r>
              <a:rPr lang="de-DE" b="1" dirty="0"/>
              <a:t> at EGU 2026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r>
              <a:rPr lang="de-DE" b="1" dirty="0"/>
              <a:t>   </a:t>
            </a:r>
            <a:r>
              <a:rPr lang="de-DE" b="1" dirty="0" err="1"/>
              <a:t>Townhall</a:t>
            </a:r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F48FFD0-C08B-765D-2A8C-ACF9B236E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88" y="2895600"/>
            <a:ext cx="1054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973DCCE-463D-4451-8334-7358A420284D}"/>
              </a:ext>
            </a:extLst>
          </p:cNvPr>
          <p:cNvGrpSpPr/>
          <p:nvPr/>
        </p:nvGrpSpPr>
        <p:grpSpPr>
          <a:xfrm>
            <a:off x="5601823" y="1892400"/>
            <a:ext cx="6590177" cy="4828223"/>
            <a:chOff x="6415873" y="2757848"/>
            <a:chExt cx="5534310" cy="4054653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EDE8A63-B836-4671-AA45-7DB18EDE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5873" y="2757848"/>
              <a:ext cx="5534310" cy="4054653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BE8D834-0001-45D8-8911-371A80AF6141}"/>
                </a:ext>
              </a:extLst>
            </p:cNvPr>
            <p:cNvSpPr/>
            <p:nvPr/>
          </p:nvSpPr>
          <p:spPr>
            <a:xfrm>
              <a:off x="6471139" y="3148519"/>
              <a:ext cx="1449428" cy="1190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F5D2A95-015E-45B1-A96E-50CF518C0398}"/>
                </a:ext>
              </a:extLst>
            </p:cNvPr>
            <p:cNvSpPr/>
            <p:nvPr/>
          </p:nvSpPr>
          <p:spPr>
            <a:xfrm>
              <a:off x="6980767" y="4211757"/>
              <a:ext cx="607483" cy="244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61901"/>
            <a:ext cx="11178540" cy="457835"/>
          </a:xfrm>
        </p:spPr>
        <p:txBody>
          <a:bodyPr/>
          <a:lstStyle/>
          <a:p>
            <a:r>
              <a:rPr lang="en-US" noProof="0" dirty="0"/>
              <a:t>Earth System Sciences (ESS)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1179175" cy="534564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noProof="0" dirty="0"/>
              <a:t>Geosphere, Atmosphere, Biosphere, Hydrosphere, </a:t>
            </a:r>
            <a:br>
              <a:rPr lang="en-US" noProof="0" dirty="0"/>
            </a:br>
            <a:r>
              <a:rPr lang="en-US" noProof="0" dirty="0"/>
              <a:t>Cryosphere, Anthroposphere and all their interactions</a:t>
            </a:r>
          </a:p>
          <a:p>
            <a:pPr lvl="0">
              <a:lnSpc>
                <a:spcPct val="114000"/>
              </a:lnSpc>
            </a:pPr>
            <a:r>
              <a:rPr lang="en-US" dirty="0"/>
              <a:t>From Local Processes to Global Challenges</a:t>
            </a:r>
            <a:br>
              <a:rPr lang="en-US" dirty="0"/>
            </a:br>
            <a:r>
              <a:rPr lang="en-GB" sz="1800" dirty="0"/>
              <a:t>Earth systems dynamics, natural hazards, </a:t>
            </a:r>
            <a:br>
              <a:rPr lang="en-GB" sz="1800" dirty="0"/>
            </a:br>
            <a:r>
              <a:rPr lang="en-GB" sz="1800" dirty="0"/>
              <a:t>climate change, environmental pollution, </a:t>
            </a:r>
            <a:br>
              <a:rPr lang="en-GB" sz="1800" dirty="0"/>
            </a:br>
            <a:r>
              <a:rPr lang="en-GB" sz="1800" dirty="0"/>
              <a:t>land use change, scarcity of resources </a:t>
            </a:r>
            <a:r>
              <a:rPr lang="en-US" sz="1800" dirty="0"/>
              <a:t>… </a:t>
            </a:r>
          </a:p>
          <a:p>
            <a:pPr>
              <a:lnSpc>
                <a:spcPct val="114000"/>
              </a:lnSpc>
            </a:pPr>
            <a:r>
              <a:rPr lang="en-US" dirty="0"/>
              <a:t>Observing, measuring, modelling, </a:t>
            </a:r>
            <a:br>
              <a:rPr lang="en-US" dirty="0"/>
            </a:br>
            <a:r>
              <a:rPr lang="en-US" dirty="0"/>
              <a:t>analyzing, predicting the Earth System </a:t>
            </a:r>
          </a:p>
          <a:p>
            <a:pPr>
              <a:lnSpc>
                <a:spcPct val="114000"/>
              </a:lnSpc>
            </a:pPr>
            <a:r>
              <a:rPr lang="en-US" dirty="0"/>
              <a:t>In international and interdisciplinary </a:t>
            </a:r>
            <a:br>
              <a:rPr lang="en-US" dirty="0"/>
            </a:br>
            <a:r>
              <a:rPr lang="en-US" dirty="0"/>
              <a:t>settings using </a:t>
            </a:r>
            <a:r>
              <a:rPr lang="en-US" dirty="0" err="1"/>
              <a:t>spatio</a:t>
            </a:r>
            <a:r>
              <a:rPr lang="en-US" dirty="0"/>
              <a:t>-temporal </a:t>
            </a:r>
            <a:br>
              <a:rPr lang="en-US" dirty="0"/>
            </a:br>
            <a:r>
              <a:rPr lang="en-US" dirty="0"/>
              <a:t>data as the common reference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i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F25F-46B1-44CE-B511-4EEBA3F8982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46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A428071-CCA9-40CB-AE33-5039993B6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378" y="596526"/>
            <a:ext cx="4922018" cy="38021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69798"/>
            <a:ext cx="11178540" cy="473075"/>
          </a:xfrm>
        </p:spPr>
        <p:txBody>
          <a:bodyPr/>
          <a:lstStyle/>
          <a:p>
            <a:r>
              <a:rPr lang="de-DE" dirty="0"/>
              <a:t>NFDI4Earth </a:t>
            </a:r>
            <a:r>
              <a:rPr lang="en-US" noProof="0" dirty="0"/>
              <a:t>Key Goals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8968740" y="6504623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1073791"/>
            <a:ext cx="11253188" cy="558131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000"/>
              </a:spcBef>
            </a:pPr>
            <a:r>
              <a:rPr lang="en-US" b="1" dirty="0"/>
              <a:t>One Community </a:t>
            </a:r>
            <a:r>
              <a:rPr lang="en-US" dirty="0"/>
              <a:t>for </a:t>
            </a:r>
            <a:r>
              <a:rPr lang="en-US" b="1" dirty="0"/>
              <a:t>Open</a:t>
            </a:r>
            <a:r>
              <a:rPr lang="en-US" dirty="0"/>
              <a:t> and </a:t>
            </a:r>
            <a:r>
              <a:rPr lang="en-US" b="1" dirty="0"/>
              <a:t>FAIR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Research Data Management (RDM) in </a:t>
            </a:r>
            <a:br>
              <a:rPr lang="en-US" dirty="0"/>
            </a:br>
            <a:r>
              <a:rPr lang="en-US" dirty="0"/>
              <a:t>Earth System Sciences (ESS) </a:t>
            </a:r>
          </a:p>
          <a:p>
            <a:pPr lvl="0">
              <a:lnSpc>
                <a:spcPct val="114000"/>
              </a:lnSpc>
              <a:spcBef>
                <a:spcPts val="2000"/>
              </a:spcBef>
            </a:pPr>
            <a:r>
              <a:rPr lang="en-US" b="1" dirty="0"/>
              <a:t>Community driven agile development </a:t>
            </a:r>
            <a:br>
              <a:rPr lang="en-US" b="1" dirty="0"/>
            </a:br>
            <a:r>
              <a:rPr lang="en-US" dirty="0"/>
              <a:t>of data integration and analysis platforms </a:t>
            </a:r>
            <a:br>
              <a:rPr lang="en-US" dirty="0"/>
            </a:br>
            <a:r>
              <a:rPr lang="en-US" noProof="0" dirty="0"/>
              <a:t>to enable new levels of synthesis</a:t>
            </a:r>
            <a:endParaRPr lang="en-US" dirty="0"/>
          </a:p>
          <a:p>
            <a:pPr lvl="0">
              <a:lnSpc>
                <a:spcPct val="114000"/>
              </a:lnSpc>
              <a:spcBef>
                <a:spcPts val="2000"/>
              </a:spcBef>
            </a:pPr>
            <a:r>
              <a:rPr lang="en-US" b="1" dirty="0"/>
              <a:t>OneStop4All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User Support Network </a:t>
            </a:r>
            <a:r>
              <a:rPr lang="en-US" dirty="0"/>
              <a:t>for ESS RDM </a:t>
            </a:r>
          </a:p>
          <a:p>
            <a:pPr>
              <a:lnSpc>
                <a:spcPct val="114000"/>
              </a:lnSpc>
              <a:spcBef>
                <a:spcPts val="2000"/>
              </a:spcBef>
            </a:pPr>
            <a:r>
              <a:rPr lang="en-US" b="1" dirty="0"/>
              <a:t>Qualification</a:t>
            </a:r>
            <a:r>
              <a:rPr lang="en-US" dirty="0"/>
              <a:t> for people, data, tools and services </a:t>
            </a:r>
            <a:br>
              <a:rPr lang="en-US" dirty="0"/>
            </a:br>
            <a:r>
              <a:rPr lang="en-US" dirty="0"/>
              <a:t>as a basis for cultural change, service consolidation and reliability</a:t>
            </a:r>
          </a:p>
          <a:p>
            <a:pPr>
              <a:lnSpc>
                <a:spcPct val="114000"/>
              </a:lnSpc>
              <a:spcBef>
                <a:spcPts val="2000"/>
              </a:spcBef>
            </a:pPr>
            <a:r>
              <a:rPr lang="en-US" b="1" dirty="0"/>
              <a:t>Driving force </a:t>
            </a:r>
            <a:r>
              <a:rPr lang="en-US" dirty="0"/>
              <a:t>to build the </a:t>
            </a:r>
            <a:r>
              <a:rPr lang="en-US" b="1" dirty="0"/>
              <a:t>National Research Data Infrastructure </a:t>
            </a:r>
            <a:r>
              <a:rPr lang="en-US" dirty="0"/>
              <a:t>(NFDI)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0B5B2F-6F33-4E9E-947F-85B4A7D21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srgbClr val="05668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0903" y="2948775"/>
            <a:ext cx="1666315" cy="1179732"/>
          </a:xfrm>
          <a:prstGeom prst="rect">
            <a:avLst/>
          </a:prstGeom>
        </p:spPr>
      </p:pic>
      <p:pic>
        <p:nvPicPr>
          <p:cNvPr id="20" name="Grafik 5">
            <a:extLst>
              <a:ext uri="{FF2B5EF4-FFF2-40B4-BE49-F238E27FC236}">
                <a16:creationId xmlns:a16="http://schemas.microsoft.com/office/drawing/2014/main" id="{8AD04DB8-5A3D-48FE-BF1C-DA891ACAFE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8740" y="365125"/>
            <a:ext cx="1877848" cy="4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EC8924-B0E1-ADB6-DA1A-3700F4B6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50825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0BC8D3-6721-AD58-0540-9754E6B3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4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B69B7FC-9165-FCE9-78DE-7353FDD4B6E8}"/>
              </a:ext>
            </a:extLst>
          </p:cNvPr>
          <p:cNvSpPr/>
          <p:nvPr/>
        </p:nvSpPr>
        <p:spPr>
          <a:xfrm>
            <a:off x="190500" y="144221"/>
            <a:ext cx="2824163" cy="94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C00C78-3799-A583-EDB3-6D417D1B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44221"/>
            <a:ext cx="11178540" cy="473075"/>
          </a:xfrm>
        </p:spPr>
        <p:txBody>
          <a:bodyPr/>
          <a:lstStyle/>
          <a:p>
            <a:r>
              <a:rPr lang="de-DE" dirty="0"/>
              <a:t>German National Research Data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7527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9E98-DCA3-6BD9-BED7-6BBBEE89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9487671-D22A-15D6-BE91-5F670268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02"/>
          <a:stretch>
            <a:fillRect/>
          </a:stretch>
        </p:blipFill>
        <p:spPr>
          <a:xfrm>
            <a:off x="190500" y="38721"/>
            <a:ext cx="12192000" cy="117017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8636DF-AA93-B69F-F55E-BBBDD05DD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5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B57F184-2635-53F6-25C2-C0536C316983}"/>
              </a:ext>
            </a:extLst>
          </p:cNvPr>
          <p:cNvSpPr/>
          <p:nvPr/>
        </p:nvSpPr>
        <p:spPr>
          <a:xfrm>
            <a:off x="190500" y="144221"/>
            <a:ext cx="2824163" cy="94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E39507-1512-4D0B-E28F-370475CD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09" y="283921"/>
            <a:ext cx="11178540" cy="473075"/>
          </a:xfrm>
        </p:spPr>
        <p:txBody>
          <a:bodyPr/>
          <a:lstStyle/>
          <a:p>
            <a:r>
              <a:rPr lang="de-DE" dirty="0"/>
              <a:t>Think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national analog </a:t>
            </a:r>
            <a:r>
              <a:rPr lang="de-DE" dirty="0" err="1"/>
              <a:t>of</a:t>
            </a:r>
            <a:r>
              <a:rPr lang="de-DE" dirty="0"/>
              <a:t> TCS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952216C-3DDA-CE12-57B9-35708B8F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208895"/>
            <a:ext cx="9316340" cy="5540863"/>
          </a:xfrm>
          <a:prstGeom prst="rect">
            <a:avLst/>
          </a:prstGeom>
          <a:effectLst/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D18D5CB-BF26-5E2E-CFE2-D68E224E39C4}"/>
              </a:ext>
            </a:extLst>
          </p:cNvPr>
          <p:cNvGrpSpPr/>
          <p:nvPr/>
        </p:nvGrpSpPr>
        <p:grpSpPr>
          <a:xfrm>
            <a:off x="6726762" y="2808328"/>
            <a:ext cx="5083569" cy="769822"/>
            <a:chOff x="6726762" y="2808328"/>
            <a:chExt cx="5083569" cy="769822"/>
          </a:xfrm>
        </p:grpSpPr>
        <p:pic>
          <p:nvPicPr>
            <p:cNvPr id="3" name="Grafik 5">
              <a:extLst>
                <a:ext uri="{FF2B5EF4-FFF2-40B4-BE49-F238E27FC236}">
                  <a16:creationId xmlns:a16="http://schemas.microsoft.com/office/drawing/2014/main" id="{16992952-7BE0-1317-5F85-C438C689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2483" y="3100402"/>
              <a:ext cx="1877848" cy="47774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59AB19-E0F0-6690-CF9D-D3C21B702329}"/>
                </a:ext>
              </a:extLst>
            </p:cNvPr>
            <p:cNvSpPr/>
            <p:nvPr/>
          </p:nvSpPr>
          <p:spPr>
            <a:xfrm>
              <a:off x="6726762" y="2808328"/>
              <a:ext cx="1659393" cy="457201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9513EEB3-4F79-C43E-661D-A667F280E718}"/>
                </a:ext>
              </a:extLst>
            </p:cNvPr>
            <p:cNvCxnSpPr>
              <a:cxnSpLocks/>
            </p:cNvCxnSpPr>
            <p:nvPr/>
          </p:nvCxnSpPr>
          <p:spPr>
            <a:xfrm>
              <a:off x="8386154" y="3057279"/>
              <a:ext cx="1374893" cy="281997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86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3BDE80-ACD1-4C93-9390-C10CAD3D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65" y="1288805"/>
            <a:ext cx="4762459" cy="30708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EF6A60-9F96-4386-8F44-B56AE08E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78540" cy="457835"/>
          </a:xfrm>
        </p:spPr>
        <p:txBody>
          <a:bodyPr/>
          <a:lstStyle/>
          <a:p>
            <a:r>
              <a:rPr lang="en-US" dirty="0"/>
              <a:t>The NFDI4Earth Consortium in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778CE2-BF98-49F3-90A8-A9C5CF5CAB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11717867" cy="42756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/>
              <a:t>Increased to </a:t>
            </a:r>
            <a:r>
              <a:rPr lang="en-US" b="1" dirty="0"/>
              <a:t>65 partners </a:t>
            </a:r>
            <a:r>
              <a:rPr lang="en-US" dirty="0"/>
              <a:t>and </a:t>
            </a:r>
            <a:br>
              <a:rPr lang="en-US" dirty="0"/>
            </a:br>
            <a:r>
              <a:rPr lang="en-US" b="1" dirty="0"/>
              <a:t>covers the breadth of </a:t>
            </a:r>
            <a:br>
              <a:rPr lang="en-US" b="1" dirty="0"/>
            </a:br>
            <a:r>
              <a:rPr lang="en-US" dirty="0"/>
              <a:t>German Earth System Sciences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/>
              <a:t>Integrates key </a:t>
            </a:r>
            <a:r>
              <a:rPr lang="en-US" b="1" dirty="0"/>
              <a:t>users, </a:t>
            </a:r>
            <a:br>
              <a:rPr lang="en-US" b="1" dirty="0"/>
            </a:br>
            <a:r>
              <a:rPr lang="en-US" b="1" dirty="0"/>
              <a:t>infrastructure providers </a:t>
            </a:r>
            <a:br>
              <a:rPr lang="en-US" b="1" dirty="0"/>
            </a:br>
            <a:r>
              <a:rPr lang="en-US" dirty="0"/>
              <a:t>and </a:t>
            </a:r>
            <a:r>
              <a:rPr lang="en-US" b="1" dirty="0"/>
              <a:t>public administration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/>
              <a:t>Is a</a:t>
            </a:r>
            <a:r>
              <a:rPr lang="en-US" b="1" dirty="0"/>
              <a:t> key driver </a:t>
            </a:r>
            <a:r>
              <a:rPr lang="en-US" dirty="0"/>
              <a:t>within the </a:t>
            </a:r>
            <a:r>
              <a:rPr lang="en-US" b="1" dirty="0"/>
              <a:t>NFDI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en-US" dirty="0"/>
              <a:t>Established an international network – with a European Focus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9E5D8-1DF1-4DF6-BBBA-A09715733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</p:spPr>
        <p:txBody>
          <a:bodyPr/>
          <a:lstStyle/>
          <a:p>
            <a:fld id="{BE56F25F-46B1-44CE-B511-4EEBA3F8982D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8C7C85A-6445-44DC-8EE5-60AB81FE9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5317574"/>
            <a:ext cx="8991599" cy="1403049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DDEEF8AC-D85A-4D61-B1E3-27F4709285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828" y="1066800"/>
            <a:ext cx="1124343" cy="157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44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254C7-C03E-4B7D-BF23-F2D00A77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09085"/>
            <a:ext cx="8896350" cy="473075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Community Engagement by Pilots &amp; Incubators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2FC750-FD10-4BC3-B971-3B34A6ED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AF666-D5F0-46F9-9E26-C34F00101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Picture 6">
            <a:extLst>
              <a:ext uri="{FF2B5EF4-FFF2-40B4-BE49-F238E27FC236}">
                <a16:creationId xmlns:a16="http://schemas.microsoft.com/office/drawing/2014/main" id="{C4AD342D-FA6C-49C6-ADD8-AF885E77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15" y="1076322"/>
            <a:ext cx="9245600" cy="56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404200E-69B0-4210-B3D4-DA729351F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421016-8850-4C24-AD7D-37E3B1682325}"/>
              </a:ext>
            </a:extLst>
          </p:cNvPr>
          <p:cNvSpPr txBox="1"/>
          <p:nvPr/>
        </p:nvSpPr>
        <p:spPr>
          <a:xfrm rot="16200000">
            <a:off x="-1143610" y="3577079"/>
            <a:ext cx="394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Subject Areas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123203-32DF-4383-8A17-6C3D3B01C96F}"/>
              </a:ext>
            </a:extLst>
          </p:cNvPr>
          <p:cNvSpPr txBox="1"/>
          <p:nvPr/>
        </p:nvSpPr>
        <p:spPr>
          <a:xfrm>
            <a:off x="10510934" y="920674"/>
            <a:ext cx="168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Year long projects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6DF1C3-E894-4E78-AFAC-133D02572F1C}"/>
              </a:ext>
            </a:extLst>
          </p:cNvPr>
          <p:cNvSpPr txBox="1"/>
          <p:nvPr/>
        </p:nvSpPr>
        <p:spPr>
          <a:xfrm>
            <a:off x="10479294" y="3904140"/>
            <a:ext cx="1681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Shorter proof of concepts</a:t>
            </a:r>
          </a:p>
        </p:txBody>
      </p:sp>
    </p:spTree>
    <p:extLst>
      <p:ext uri="{BB962C8B-B14F-4D97-AF65-F5344CB8AC3E}">
        <p14:creationId xmlns:p14="http://schemas.microsoft.com/office/powerpoint/2010/main" val="223214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F6A60-9F96-4386-8F44-B56AE08E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29213"/>
            <a:ext cx="11178540" cy="457835"/>
          </a:xfrm>
        </p:spPr>
        <p:txBody>
          <a:bodyPr/>
          <a:lstStyle/>
          <a:p>
            <a:r>
              <a:rPr lang="en-US" b="1" dirty="0"/>
              <a:t>Core S</a:t>
            </a:r>
            <a:r>
              <a:rPr lang="en-US" dirty="0"/>
              <a:t>ervices developed by the Consortium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778CE2-BF98-49F3-90A8-A9C5CF5CAB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0" y="1046480"/>
            <a:ext cx="9899934" cy="5482307"/>
          </a:xfrm>
        </p:spPr>
        <p:txBody>
          <a:bodyPr>
            <a:noAutofit/>
          </a:bodyPr>
          <a:lstStyle/>
          <a:p>
            <a:pPr marL="516255" indent="-457200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b="1" dirty="0"/>
              <a:t>Knowledge Hub </a:t>
            </a:r>
            <a:r>
              <a:rPr lang="en-US" sz="1800" dirty="0"/>
              <a:t>the </a:t>
            </a:r>
            <a:r>
              <a:rPr lang="en-US" sz="1800" b="1" dirty="0"/>
              <a:t>information backbone </a:t>
            </a:r>
            <a:r>
              <a:rPr lang="en-US" sz="1800" dirty="0"/>
              <a:t>offers metadata for broad range of resources including datasets, learning resources, repositories, people, organizations, standards, and research software (since 2023)  </a:t>
            </a:r>
          </a:p>
          <a:p>
            <a:pPr marL="516255" indent="-457200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b="1" dirty="0"/>
              <a:t>User Support Network </a:t>
            </a:r>
            <a:r>
              <a:rPr lang="en-US" sz="1800" dirty="0"/>
              <a:t>offers first and second level-support to researchers, </a:t>
            </a:r>
            <a:br>
              <a:rPr lang="en-US" sz="1800" dirty="0"/>
            </a:br>
            <a:r>
              <a:rPr lang="en-US" sz="1800" dirty="0"/>
              <a:t>linking and enhancing </a:t>
            </a:r>
            <a:r>
              <a:rPr lang="en-US" sz="1800" b="1" dirty="0"/>
              <a:t>existing, federated support structures </a:t>
            </a:r>
            <a:r>
              <a:rPr lang="en-US" sz="1800" dirty="0"/>
              <a:t>(since 2023)</a:t>
            </a:r>
          </a:p>
          <a:p>
            <a:pPr marL="516255" indent="-457200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b="1" dirty="0" err="1"/>
              <a:t>EduTrain</a:t>
            </a:r>
            <a:r>
              <a:rPr lang="en-US" b="1" dirty="0"/>
              <a:t> Portal </a:t>
            </a:r>
            <a:r>
              <a:rPr lang="en-US" sz="1800" dirty="0"/>
              <a:t>offers </a:t>
            </a:r>
            <a:r>
              <a:rPr lang="en-US" sz="1800" b="1" dirty="0"/>
              <a:t>courses for ESS-RDM </a:t>
            </a:r>
            <a:r>
              <a:rPr lang="en-US" sz="1800" dirty="0"/>
              <a:t>micro-curricula; </a:t>
            </a:r>
            <a:br>
              <a:rPr lang="en-US" sz="1800" dirty="0"/>
            </a:br>
            <a:r>
              <a:rPr lang="en-US" sz="1800" dirty="0"/>
              <a:t>getting tested in the NFDI4Earth academy (since 2023)</a:t>
            </a:r>
          </a:p>
          <a:p>
            <a:pPr marL="516255" indent="-457200">
              <a:lnSpc>
                <a:spcPct val="110000"/>
              </a:lnSpc>
              <a:spcBef>
                <a:spcPts val="2000"/>
              </a:spcBef>
              <a:buFont typeface="+mj-lt"/>
              <a:buAutoNum type="arabicPeriod"/>
            </a:pPr>
            <a:r>
              <a:rPr lang="en-US" b="1" dirty="0"/>
              <a:t>OneStop4All </a:t>
            </a:r>
            <a:r>
              <a:rPr lang="en-US" sz="1800" dirty="0"/>
              <a:t>offers </a:t>
            </a:r>
            <a:r>
              <a:rPr lang="en-US" sz="1800" b="1" dirty="0"/>
              <a:t>unified exploring </a:t>
            </a:r>
            <a:br>
              <a:rPr lang="en-US" sz="1800" b="1" dirty="0"/>
            </a:br>
            <a:r>
              <a:rPr lang="en-US" sz="1800" b="1" dirty="0"/>
              <a:t>all NFDI4Earth resources </a:t>
            </a:r>
            <a:r>
              <a:rPr lang="en-US" sz="1800" dirty="0"/>
              <a:t>(since 2024)</a:t>
            </a:r>
          </a:p>
          <a:p>
            <a:pPr marL="516255" indent="-457200">
              <a:spcBef>
                <a:spcPts val="1000"/>
              </a:spcBef>
              <a:buFont typeface="+mj-lt"/>
              <a:buAutoNum type="arabicPeriod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9E5D8-1DF1-4DF6-BBBA-A09715733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0874" y="6504623"/>
            <a:ext cx="1681066" cy="216000"/>
          </a:xfrm>
        </p:spPr>
        <p:txBody>
          <a:bodyPr/>
          <a:lstStyle/>
          <a:p>
            <a:fld id="{BE56F25F-46B1-44CE-B511-4EEBA3F8982D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72A254B9-2328-4982-B50A-0DD7BBE5B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8" b="29903"/>
          <a:stretch/>
        </p:blipFill>
        <p:spPr>
          <a:xfrm>
            <a:off x="6122670" y="4599302"/>
            <a:ext cx="4467101" cy="190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28EA3C3B-2712-4102-ACB0-0CB6C0E4C1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"/>
          <a:stretch/>
        </p:blipFill>
        <p:spPr>
          <a:xfrm>
            <a:off x="10272838" y="1245102"/>
            <a:ext cx="1787481" cy="35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3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48978-54C0-5401-FDAC-23B1690C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1" y="301337"/>
            <a:ext cx="11178540" cy="473075"/>
          </a:xfrm>
        </p:spPr>
        <p:txBody>
          <a:bodyPr/>
          <a:lstStyle/>
          <a:p>
            <a:r>
              <a:rPr lang="en" dirty="0"/>
              <a:t>Promoting the ESS FAIRness Culture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2525A0-BEE2-2CF3-2716-5D2F4CDC4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56F25F-46B1-44CE-B511-4EEBA3F8982D}" type="slidenum">
              <a:rPr lang="en" smtClean="0"/>
              <a:t>9</a:t>
            </a:fld>
            <a:endParaRPr lang="en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D7E0E2B-7C05-11DD-530C-11A59C326E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9801" y="1041400"/>
            <a:ext cx="6013449" cy="5503487"/>
          </a:xfrm>
        </p:spPr>
        <p:txBody>
          <a:bodyPr>
            <a:noAutofit/>
          </a:bodyPr>
          <a:lstStyle/>
          <a:p>
            <a:r>
              <a:rPr lang="en" sz="2000" dirty="0"/>
              <a:t>Building </a:t>
            </a:r>
          </a:p>
          <a:p>
            <a:pPr lvl="1"/>
            <a:r>
              <a:rPr lang="en" dirty="0"/>
              <a:t>on </a:t>
            </a:r>
            <a:r>
              <a:rPr lang="en" b="1" dirty="0"/>
              <a:t>existing offerings </a:t>
            </a:r>
            <a:r>
              <a:rPr lang="en" dirty="0"/>
              <a:t>of NFDI4Earth partners (as </a:t>
            </a:r>
            <a:r>
              <a:rPr lang="en" i="1" dirty="0"/>
              <a:t>E&amp;E DataHub</a:t>
            </a:r>
            <a:r>
              <a:rPr lang="en" dirty="0"/>
              <a:t>)</a:t>
            </a:r>
            <a:r>
              <a:rPr lang="en" b="1" dirty="0"/>
              <a:t> </a:t>
            </a:r>
          </a:p>
          <a:p>
            <a:pPr lvl="1"/>
            <a:r>
              <a:rPr lang="en" dirty="0"/>
              <a:t>widely adopted </a:t>
            </a:r>
            <a:r>
              <a:rPr lang="en" b="1" dirty="0"/>
              <a:t>community standards</a:t>
            </a:r>
            <a:br>
              <a:rPr lang="en" dirty="0"/>
            </a:br>
            <a:r>
              <a:rPr lang="en" dirty="0"/>
              <a:t>(as Open Geospatial Consortium)</a:t>
            </a:r>
          </a:p>
          <a:p>
            <a:pPr lvl="1"/>
            <a:r>
              <a:rPr lang="en" dirty="0"/>
              <a:t>and other </a:t>
            </a:r>
            <a:r>
              <a:rPr lang="en" b="1" dirty="0"/>
              <a:t>well accepted services </a:t>
            </a:r>
            <a:br>
              <a:rPr lang="en" b="1" dirty="0"/>
            </a:br>
            <a:r>
              <a:rPr lang="en" dirty="0"/>
              <a:t>(as </a:t>
            </a:r>
            <a:r>
              <a:rPr lang="en" i="1" dirty="0"/>
              <a:t>re3data</a:t>
            </a:r>
            <a:r>
              <a:rPr lang="en" dirty="0"/>
              <a:t>)  </a:t>
            </a:r>
          </a:p>
          <a:p>
            <a:pPr>
              <a:lnSpc>
                <a:spcPct val="114000"/>
              </a:lnSpc>
              <a:spcBef>
                <a:spcPts val="2000"/>
              </a:spcBef>
            </a:pPr>
            <a:r>
              <a:rPr lang="en" sz="2000" dirty="0"/>
              <a:t>Providing </a:t>
            </a:r>
            <a:r>
              <a:rPr lang="en" sz="2000" b="1" dirty="0"/>
              <a:t>Recommendation Papers </a:t>
            </a:r>
            <a:r>
              <a:rPr lang="en" sz="2000" dirty="0"/>
              <a:t>on best </a:t>
            </a:r>
            <a:br>
              <a:rPr lang="en" sz="2000" dirty="0"/>
            </a:br>
            <a:r>
              <a:rPr lang="en" sz="2000" dirty="0"/>
              <a:t>practices for RDM in Earth System Sciences</a:t>
            </a:r>
          </a:p>
          <a:p>
            <a:pPr>
              <a:spcBef>
                <a:spcPts val="2000"/>
              </a:spcBef>
            </a:pPr>
            <a:r>
              <a:rPr lang="en" sz="2000" dirty="0"/>
              <a:t>Driving cultural change with</a:t>
            </a:r>
          </a:p>
          <a:p>
            <a:pPr lvl="1"/>
            <a:r>
              <a:rPr lang="en" b="1" dirty="0"/>
              <a:t>NFDI4Earth </a:t>
            </a:r>
            <a:r>
              <a:rPr lang="de-DE" b="1" dirty="0"/>
              <a:t>Synthesis </a:t>
            </a:r>
            <a:r>
              <a:rPr lang="en" b="1" dirty="0"/>
              <a:t>Architecture</a:t>
            </a:r>
          </a:p>
          <a:p>
            <a:pPr lvl="1"/>
            <a:r>
              <a:rPr lang="en" b="1" dirty="0"/>
              <a:t>NFDI4Earth Label</a:t>
            </a:r>
          </a:p>
          <a:p>
            <a:pPr lvl="1"/>
            <a:r>
              <a:rPr lang="en" b="1" dirty="0"/>
              <a:t>NFDI4Earth Openness Commitment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AAA1B81-4393-942B-B66E-D63052FA3906}"/>
              </a:ext>
            </a:extLst>
          </p:cNvPr>
          <p:cNvGrpSpPr/>
          <p:nvPr/>
        </p:nvGrpSpPr>
        <p:grpSpPr>
          <a:xfrm>
            <a:off x="368239" y="1192187"/>
            <a:ext cx="5410262" cy="5127236"/>
            <a:chOff x="368239" y="1377387"/>
            <a:chExt cx="5200429" cy="5127236"/>
          </a:xfrm>
        </p:grpSpPr>
        <p:sp>
          <p:nvSpPr>
            <p:cNvPr id="3" name="Dreieck 2">
              <a:extLst>
                <a:ext uri="{FF2B5EF4-FFF2-40B4-BE49-F238E27FC236}">
                  <a16:creationId xmlns:a16="http://schemas.microsoft.com/office/drawing/2014/main" id="{A215D42D-3DDB-3B73-2949-2562B1337A14}"/>
                </a:ext>
              </a:extLst>
            </p:cNvPr>
            <p:cNvSpPr/>
            <p:nvPr/>
          </p:nvSpPr>
          <p:spPr>
            <a:xfrm>
              <a:off x="436553" y="1377387"/>
              <a:ext cx="4997833" cy="1921398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rgbClr val="003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/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7F528D2C-713B-D064-4687-8386E1BCB1F6}"/>
                </a:ext>
              </a:extLst>
            </p:cNvPr>
            <p:cNvSpPr/>
            <p:nvPr/>
          </p:nvSpPr>
          <p:spPr>
            <a:xfrm>
              <a:off x="368239" y="2855015"/>
              <a:ext cx="1668905" cy="3637859"/>
            </a:xfrm>
            <a:prstGeom prst="roundRect">
              <a:avLst/>
            </a:prstGeom>
            <a:solidFill>
              <a:srgbClr val="003E5F"/>
            </a:solidFill>
            <a:ln>
              <a:solidFill>
                <a:srgbClr val="003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bIns="360000" rtlCol="0" anchor="b"/>
            <a:lstStyle/>
            <a:p>
              <a:pPr algn="ctr"/>
              <a:r>
                <a:rPr lang="en" sz="1600" b="1" dirty="0"/>
                <a:t>Technology</a:t>
              </a: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CD0440AF-E9E5-07D7-64AC-EEDD9234CF33}"/>
                </a:ext>
              </a:extLst>
            </p:cNvPr>
            <p:cNvSpPr/>
            <p:nvPr/>
          </p:nvSpPr>
          <p:spPr>
            <a:xfrm>
              <a:off x="2134001" y="2858947"/>
              <a:ext cx="1668905" cy="3645676"/>
            </a:xfrm>
            <a:prstGeom prst="roundRect">
              <a:avLst/>
            </a:prstGeom>
            <a:solidFill>
              <a:srgbClr val="03668D"/>
            </a:solidFill>
            <a:ln>
              <a:solidFill>
                <a:srgbClr val="036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bIns="360000" rtlCol="0" anchor="b"/>
            <a:lstStyle/>
            <a:p>
              <a:pPr algn="ctr"/>
              <a:r>
                <a:rPr lang="en" sz="1600" b="1"/>
                <a:t>Harmonization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FDBCE97E-25D3-79C0-6D51-916F37559CF8}"/>
                </a:ext>
              </a:extLst>
            </p:cNvPr>
            <p:cNvSpPr/>
            <p:nvPr/>
          </p:nvSpPr>
          <p:spPr>
            <a:xfrm>
              <a:off x="3899763" y="2855014"/>
              <a:ext cx="1668905" cy="3637859"/>
            </a:xfrm>
            <a:prstGeom prst="roundRect">
              <a:avLst/>
            </a:prstGeom>
            <a:solidFill>
              <a:srgbClr val="C0D6DF"/>
            </a:solidFill>
            <a:ln>
              <a:solidFill>
                <a:srgbClr val="C0D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bIns="360000" rtlCol="0" anchor="b"/>
            <a:lstStyle/>
            <a:p>
              <a:pPr algn="ctr"/>
              <a:r>
                <a:rPr lang="en" sz="1600" b="1">
                  <a:solidFill>
                    <a:srgbClr val="003E5F"/>
                  </a:solidFill>
                </a:rPr>
                <a:t>Culture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832FEC0-7E93-B31D-4B4B-39634C227BB3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668" y="3160154"/>
              <a:ext cx="1512564" cy="1212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4C7DB14-38E1-9E09-AC32-E6BF288B2FF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76" y="3160154"/>
              <a:ext cx="1544977" cy="12414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7D612F1D-CB74-46ED-B8F8-DE9D45AE3D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439310" y="2986961"/>
            <a:ext cx="1594102" cy="120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2176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NFDI4Earth">
      <a:dk1>
        <a:sysClr val="windowText" lastClr="000000"/>
      </a:dk1>
      <a:lt1>
        <a:sysClr val="window" lastClr="FFFFFF"/>
      </a:lt1>
      <a:dk2>
        <a:srgbClr val="003F5F"/>
      </a:dk2>
      <a:lt2>
        <a:srgbClr val="D0D0D0"/>
      </a:lt2>
      <a:accent1>
        <a:srgbClr val="05668D"/>
      </a:accent1>
      <a:accent2>
        <a:srgbClr val="C0D6DF"/>
      </a:accent2>
      <a:accent3>
        <a:srgbClr val="E5AC0C"/>
      </a:accent3>
      <a:accent4>
        <a:srgbClr val="A4E5EC"/>
      </a:accent4>
      <a:accent5>
        <a:srgbClr val="0485B1"/>
      </a:accent5>
      <a:accent6>
        <a:srgbClr val="81CA4F"/>
      </a:accent6>
      <a:hlink>
        <a:srgbClr val="05668D"/>
      </a:hlink>
      <a:folHlink>
        <a:srgbClr val="4D4D4D"/>
      </a:folHlink>
    </a:clrScheme>
    <a:fontScheme name="Benutzerdefiniert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C8622E658F7438773FE268164C877" ma:contentTypeVersion="2" ma:contentTypeDescription="Ein neues Dokument erstellen." ma:contentTypeScope="" ma:versionID="e2a96dcf54916764d7d91ae924f23ec2">
  <xsd:schema xmlns:xsd="http://www.w3.org/2001/XMLSchema" xmlns:xs="http://www.w3.org/2001/XMLSchema" xmlns:p="http://schemas.microsoft.com/office/2006/metadata/properties" xmlns:ns2="05fbe081-8c27-46c0-9031-e68a5f5bcdd1" targetNamespace="http://schemas.microsoft.com/office/2006/metadata/properties" ma:root="true" ma:fieldsID="146dceade6a72a63d98b79fc2a9d8f79" ns2:_="">
    <xsd:import namespace="05fbe081-8c27-46c0-9031-e68a5f5bcd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be081-8c27-46c0-9031-e68a5f5bcd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5fbe081-8c27-46c0-9031-e68a5f5bcdd1">MTTQEVRXSVUE-1224001432-1463</_dlc_DocId>
    <_dlc_DocIdUrl xmlns="05fbe081-8c27-46c0-9031-e68a5f5bcdd1">
      <Url>https://sharepoint.tu-dresden.de/projects/nfdi4earth/_layouts/15/DocIdRedir.aspx?ID=MTTQEVRXSVUE-1224001432-1463</Url>
      <Description>MTTQEVRXSVUE-1224001432-1463</Description>
    </_dlc_DocIdUrl>
  </documentManagement>
</p:properties>
</file>

<file path=customXml/itemProps1.xml><?xml version="1.0" encoding="utf-8"?>
<ds:datastoreItem xmlns:ds="http://schemas.openxmlformats.org/officeDocument/2006/customXml" ds:itemID="{5C925CEB-47CE-4141-A7BF-6265037921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20E9BE8-8625-426A-8D63-1418D2032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be081-8c27-46c0-9031-e68a5f5bc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6144DB-E4FB-426A-9A3C-04231A2195C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5387179-614D-449F-B44F-2C6EDBE499A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5fbe081-8c27-46c0-9031-e68a5f5bcdd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Macintosh PowerPoint</Application>
  <PresentationFormat>Breitbild</PresentationFormat>
  <Paragraphs>113</Paragraphs>
  <Slides>16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Symbol</vt:lpstr>
      <vt:lpstr>Wingdings</vt:lpstr>
      <vt:lpstr>2_Office</vt:lpstr>
      <vt:lpstr>2_Inhaltsfolie</vt:lpstr>
      <vt:lpstr>National “Implementations” NFDI4Earth</vt:lpstr>
      <vt:lpstr>Earth System Sciences (ESS)</vt:lpstr>
      <vt:lpstr>NFDI4Earth Key Goals</vt:lpstr>
      <vt:lpstr>German National Research Data Infrastructure</vt:lpstr>
      <vt:lpstr>Think of the national analog of TCS</vt:lpstr>
      <vt:lpstr>The NFDI4Earth Consortium in 2025</vt:lpstr>
      <vt:lpstr>Community Engagement by Pilots &amp; Incubators</vt:lpstr>
      <vt:lpstr>Core Services developed by the Consortium</vt:lpstr>
      <vt:lpstr>Promoting the ESS FAIRness Culture</vt:lpstr>
      <vt:lpstr>Specific Aims 2026-31   towards sustainable operation </vt:lpstr>
      <vt:lpstr>International Networking – current highlights</vt:lpstr>
      <vt:lpstr>Data hub vs data warehouse/data lake</vt:lpstr>
      <vt:lpstr>PowerPoint-Präsentation</vt:lpstr>
      <vt:lpstr>PowerPoint-Präsentation</vt:lpstr>
      <vt:lpstr>PowerPoint-Präsentation</vt:lpstr>
      <vt:lpstr>Wolfgang zu Castell wolfgang.castell@gfz.de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Research Data Infrastructure for Earth System Sciences</dc:title>
  <dc:creator/>
  <cp:lastModifiedBy/>
  <cp:revision>11</cp:revision>
  <dcterms:created xsi:type="dcterms:W3CDTF">2022-07-07T07:58:49Z</dcterms:created>
  <dcterms:modified xsi:type="dcterms:W3CDTF">2026-03-19T07:20:59Z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0x010100B12C8622E658F7438773FE268164C877</vt:lpwstr>
  </property>
  <property fmtid="{D5CDD505-2E9C-101B-9397-08002B2CF9AE}" pid="3" name="_dlc_DocIdItemGuid">
    <vt:lpwstr>9525684a-9f44-41e4-93bd-dc0c5f941c4d</vt:lpwstr>
  </property>
</Properties>
</file>