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74" r:id="rId4"/>
    <p:sldId id="275" r:id="rId5"/>
    <p:sldId id="271" r:id="rId6"/>
    <p:sldId id="282" r:id="rId7"/>
    <p:sldId id="283" r:id="rId8"/>
    <p:sldId id="284" r:id="rId9"/>
    <p:sldId id="28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  <p15:guide id="5" orient="horz" pos="3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/>
    <p:restoredTop sz="93839"/>
  </p:normalViewPr>
  <p:slideViewPr>
    <p:cSldViewPr snapToGrid="0">
      <p:cViewPr varScale="1">
        <p:scale>
          <a:sx n="110" d="100"/>
          <a:sy n="110" d="100"/>
        </p:scale>
        <p:origin x="1120" y="184"/>
      </p:cViewPr>
      <p:guideLst>
        <p:guide pos="438"/>
        <p:guide pos="7242"/>
        <p:guide pos="3840"/>
        <p:guide orient="horz" pos="595"/>
        <p:guide orient="horz" pos="3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nielamercurio/Library/CloudStorage/GoogleDrive-daniela.mercurio@epos-eric.eu/Drive%20condivisi/EPOS%20ERIC%20ECO/1.EPOS%20ON/c.%20WPs/WP6%20Optimization%20and%20Evolution%20of%20the%20EPOS%20Research%20Infrastructure/Task%206.2%20NACB%20&amp;%20National%20Organizations/National%20Organizatio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nielamercurio/Library/CloudStorage/GoogleDrive-daniela.mercurio@epos-eric.eu/Drive%20condivisi/EPOS%20ERIC%20ECO/1.EPOS%20ON/c.%20WPs/WP6%20Optimization%20and%20Evolution%20of%20the%20EPOS%20Research%20Infrastructure/Task%206.2%20NACB%20&amp;%20National%20Organizations/National%20Organizatio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nielamercurio/Library/CloudStorage/GoogleDrive-daniela.mercurio@epos-eric.eu/Drive%20condivisi/EPOS%20ERIC%20ECO/1.EPOS%20ON/c.%20WPs/WP6%20Optimization%20and%20Evolution%20of%20the%20EPOS%20Research%20Infrastructure/Task%206.2%20NACB%20&amp;%20National%20Organizations/National%20Organizatio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nielamercurio/Library/CloudStorage/GoogleDrive-daniela.mercurio@epos-eric.eu/Drive%20condivisi/EPOS%20ERIC%20ECO/1.EPOS%20ON/c.%20WPs/WP6%20Optimization%20and%20Evolution%20of%20the%20EPOS%20Research%20Infrastructure/Task%206.2%20NACB%20&amp;%20National%20Organizations/National%20Organizatio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nielamercurio/Library/CloudStorage/GoogleDrive-daniela.mercurio@epos-eric.eu/Drive%20condivisi/EPOS%20ERIC%20ECO/1.EPOS%20ON/c.%20WPs/WP6%20Optimization%20and%20Evolution%20of%20the%20EPOS%20Research%20Infrastructure/Task%206.2%20NACB%20&amp;%20National%20Organizations/National%20Organizatio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nielamercurio/Library/CloudStorage/GoogleDrive-daniela.mercurio@epos-eric.eu/Drive%20condivisi/EPOS%20ERIC%20ECO/1.EPOS%20ON/c.%20WPs/WP6%20Optimization%20and%20Evolution%20of%20the%20EPOS%20Research%20Infrastructure/Task%206.2%20NACB%20&amp;%20National%20Organizations/National%20Organizatio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="1" noProof="1">
                <a:solidFill>
                  <a:schemeClr val="tx1"/>
                </a:solidFill>
              </a:rPr>
              <a:t>National strategies for Research Infrastructures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386929646823457E-2"/>
          <c:y val="0.21142611002946296"/>
          <c:w val="0.91361307035317652"/>
          <c:h val="0.6743682696118128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31-8D42-BBCE-14DF13D137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31-8D42-BBCE-14DF13D1375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31-8D42-BBCE-14DF13D1375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31-8D42-BBCE-14DF13D137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'[Base Survey 2022_con info al 2025_Daniela.xlsx]Mapping 2025'!$B$33:$B$34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'[Base Survey 2022_con info al 2025_Daniela.xlsx]Mapping 2025'!$C$33:$C$34</c:f>
              <c:numCache>
                <c:formatCode>General</c:formatCode>
                <c:ptCount val="2"/>
                <c:pt idx="0">
                  <c:v>22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31-8D42-BBCE-14DF13D13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400" b="1" noProof="1">
                <a:solidFill>
                  <a:schemeClr val="tx1"/>
                </a:solidFill>
              </a:rPr>
              <a:t>EPOS presence in National strategies for Research Infrastructures</a:t>
            </a:r>
          </a:p>
        </c:rich>
      </c:tx>
      <c:layout>
        <c:manualLayout>
          <c:xMode val="edge"/>
          <c:yMode val="edge"/>
          <c:x val="0.21623478775810739"/>
          <c:y val="2.3982060663283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Survey 2022_con info al 2025_Daniela.xlsx]Mapping 2025'!$B$46:$B$47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'[Base Survey 2022_con info al 2025_Daniela.xlsx]Mapping 2025'!$C$46:$C$47</c:f>
              <c:numCache>
                <c:formatCode>General</c:formatCode>
                <c:ptCount val="2"/>
                <c:pt idx="0">
                  <c:v>19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7-9445-AF49-BFAA2C82D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60511"/>
        <c:axId val="52766783"/>
      </c:barChart>
      <c:catAx>
        <c:axId val="5276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766783"/>
        <c:crosses val="autoZero"/>
        <c:auto val="1"/>
        <c:lblAlgn val="ctr"/>
        <c:lblOffset val="100"/>
        <c:noMultiLvlLbl val="0"/>
      </c:catAx>
      <c:valAx>
        <c:axId val="5276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760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chemeClr val="tx1"/>
                </a:solidFill>
              </a:rPr>
              <a:t>Countries with EPOS National Clusters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122-FB47-B56F-4DDAF3A50D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22-FB47-B56F-4DDAF3A50D6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122-FB47-B56F-4DDAF3A50D6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122-FB47-B56F-4DDAF3A50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'[Base Survey 2022_con info al 2025_Daniela.xlsx]Mapping 2025'!$B$71:$B$72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'[Base Survey 2022_con info al 2025_Daniela.xlsx]Mapping 2025'!$C$71:$C$72</c:f>
              <c:numCache>
                <c:formatCode>General</c:formatCode>
                <c:ptCount val="2"/>
                <c:pt idx="0">
                  <c:v>18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22-FB47-B56F-4DDAF3A50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chemeClr val="tx1"/>
                </a:solidFill>
              </a:rPr>
              <a:t>National Clusters </a:t>
            </a:r>
            <a:r>
              <a:rPr lang="it-IT" b="1" dirty="0" err="1">
                <a:solidFill>
                  <a:schemeClr val="tx1"/>
                </a:solidFill>
              </a:rPr>
              <a:t>organizational</a:t>
            </a:r>
            <a:r>
              <a:rPr lang="it-IT" b="1" dirty="0">
                <a:solidFill>
                  <a:schemeClr val="tx1"/>
                </a:solidFill>
              </a:rPr>
              <a:t> setup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Survey 2022_con info al 2025_Daniela.xlsx]Mapping 2025'!$B$95:$B$96</c:f>
              <c:strCache>
                <c:ptCount val="2"/>
                <c:pt idx="0">
                  <c:v>With legal Agreement</c:v>
                </c:pt>
                <c:pt idx="1">
                  <c:v>No legal Agreement</c:v>
                </c:pt>
              </c:strCache>
            </c:strRef>
          </c:cat>
          <c:val>
            <c:numRef>
              <c:f>'[Base Survey 2022_con info al 2025_Daniela.xlsx]Mapping 2025'!$C$95:$C$96</c:f>
              <c:numCache>
                <c:formatCode>General</c:formatCode>
                <c:ptCount val="2"/>
                <c:pt idx="0">
                  <c:v>13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C-E144-8702-331E2C921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455039"/>
        <c:axId val="128457727"/>
      </c:barChart>
      <c:catAx>
        <c:axId val="12845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457727"/>
        <c:crosses val="autoZero"/>
        <c:auto val="1"/>
        <c:lblAlgn val="ctr"/>
        <c:lblOffset val="100"/>
        <c:noMultiLvlLbl val="0"/>
      </c:catAx>
      <c:valAx>
        <c:axId val="128457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455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400" b="1" dirty="0">
                <a:solidFill>
                  <a:schemeClr val="tx1"/>
                </a:solidFill>
              </a:rPr>
              <a:t>Funding source to support EPOS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75-4E43-BCF1-9DAA9F19C4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75-4E43-BCF1-9DAA9F19C4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675-4E43-BCF1-9DAA9F19C4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675-4E43-BCF1-9DAA9F19C4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'[Base Survey 2022_con info al 2025_Daniela.xlsx]Mapping 2025'!$B$134:$B$137</c:f>
              <c:strCache>
                <c:ptCount val="4"/>
                <c:pt idx="0">
                  <c:v>National funding</c:v>
                </c:pt>
                <c:pt idx="1">
                  <c:v>Institutional funding</c:v>
                </c:pt>
                <c:pt idx="2">
                  <c:v>Competitive grants</c:v>
                </c:pt>
                <c:pt idx="3">
                  <c:v>No funding</c:v>
                </c:pt>
              </c:strCache>
            </c:strRef>
          </c:cat>
          <c:val>
            <c:numRef>
              <c:f>'[Base Survey 2022_con info al 2025_Daniela.xlsx]Mapping 2025'!$C$134:$C$137</c:f>
              <c:numCache>
                <c:formatCode>General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75-4E43-BCF1-9DAA9F19C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400" b="1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="1" noProof="0" dirty="0">
                <a:solidFill>
                  <a:schemeClr val="tx1"/>
                </a:solidFill>
              </a:rPr>
              <a:t>National projects supporting EPOS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00" b="1" i="0" u="none" strike="noStrike" kern="1200" spc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Survey 2022_con info al 2025_Daniela.xlsx]Mapping 2025'!$B$150:$B$151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'[Base Survey 2022_con info al 2025_Daniela.xlsx]Mapping 2025'!$C$150:$C$151</c:f>
              <c:numCache>
                <c:formatCode>General</c:formatCode>
                <c:ptCount val="2"/>
                <c:pt idx="0">
                  <c:v>7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7-5341-843B-1BF7EF427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454911"/>
        <c:axId val="272453119"/>
      </c:barChart>
      <c:catAx>
        <c:axId val="27245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2453119"/>
        <c:crosses val="autoZero"/>
        <c:auto val="1"/>
        <c:lblAlgn val="ctr"/>
        <c:lblOffset val="100"/>
        <c:noMultiLvlLbl val="0"/>
      </c:catAx>
      <c:valAx>
        <c:axId val="272453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2454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01A42-1985-6E43-B9F2-0C45DA631B1F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F999E-C6D5-074E-8AED-C9254AB2A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07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noProof="1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999E-C6D5-074E-8AED-C9254AB2AAF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9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8D1D9-4332-FD5B-7E3B-D08395ABF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DC02727-10BA-FA5A-93B7-892060D47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1F4506A-F3CD-94B9-B10B-E29D35EE9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Aggiungi a voce che le info </a:t>
            </a:r>
            <a:r>
              <a:rPr lang="it-IT" dirty="0" err="1"/>
              <a:t>collected</a:t>
            </a:r>
            <a:r>
              <a:rPr lang="it-IT" dirty="0"/>
              <a:t> saranno verificate con i national </a:t>
            </a:r>
            <a:r>
              <a:rPr lang="it-IT" dirty="0" err="1"/>
              <a:t>contacts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754901-392F-A85D-F0B6-B08A20918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999E-C6D5-074E-8AED-C9254AB2AAF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94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BA4D4-D56C-3457-8A64-29FB7C23C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9AAB71E-6D5B-8F00-96C9-C6E555FF6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D5F217A-2BCB-2F3F-C568-290859B65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Aggiungi a voce che le info </a:t>
            </a:r>
            <a:r>
              <a:rPr lang="it-IT" dirty="0" err="1"/>
              <a:t>collected</a:t>
            </a:r>
            <a:r>
              <a:rPr lang="it-IT" dirty="0"/>
              <a:t> saranno verificate con i national </a:t>
            </a:r>
            <a:r>
              <a:rPr lang="it-IT" dirty="0" err="1"/>
              <a:t>contacts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7CE1B2-2479-426F-A5D6-F80DE22C3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999E-C6D5-074E-8AED-C9254AB2AAF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739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844D4-5420-B0A0-B239-01D369D75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99C4DDF-3743-2A8C-112B-8E67483CC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2D554E-3B0A-8374-C769-89EEA6F16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Aggiungi a voce che le info </a:t>
            </a:r>
            <a:r>
              <a:rPr lang="it-IT" dirty="0" err="1"/>
              <a:t>collected</a:t>
            </a:r>
            <a:r>
              <a:rPr lang="it-IT" dirty="0"/>
              <a:t> saranno verificate con i national </a:t>
            </a:r>
            <a:r>
              <a:rPr lang="it-IT" dirty="0" err="1"/>
              <a:t>contacts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B117C1-FD0E-5388-AB14-46C586576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999E-C6D5-074E-8AED-C9254AB2AAF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2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National </a:t>
            </a:r>
            <a:r>
              <a:rPr lang="it-IT" dirty="0" err="1"/>
              <a:t>Roamap</a:t>
            </a:r>
            <a:r>
              <a:rPr lang="it-IT" dirty="0"/>
              <a:t> on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Infrastructures</a:t>
            </a:r>
            <a:r>
              <a:rPr lang="it-IT" dirty="0"/>
              <a:t>; Spanish Strategy for Science &amp; Tech 2021–2027 and </a:t>
            </a:r>
            <a:r>
              <a:rPr lang="it-IT" dirty="0" err="1"/>
              <a:t>CSIC’s</a:t>
            </a:r>
            <a:r>
              <a:rPr lang="it-IT" dirty="0"/>
              <a:t> roadmap </a:t>
            </a:r>
            <a:r>
              <a:rPr lang="it-IT" dirty="0" err="1"/>
              <a:t>proposal</a:t>
            </a:r>
            <a:r>
              <a:rPr lang="it-IT" dirty="0"/>
              <a:t>;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999E-C6D5-074E-8AED-C9254AB2AAF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8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999E-C6D5-074E-8AED-C9254AB2AAF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94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D8987-4F14-0789-5E5C-7E4E988DF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A736BC6-CE06-51B2-06C4-0010D4490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113A82D-8010-885A-F160-530B09FFF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89E62C-1EBC-2E06-277A-5DDDAB715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999E-C6D5-074E-8AED-C9254AB2AAF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12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0B6A92C-A3C6-B34F-B275-D8566501F34C}"/>
              </a:ext>
            </a:extLst>
          </p:cNvPr>
          <p:cNvSpPr txBox="1">
            <a:spLocks/>
          </p:cNvSpPr>
          <p:nvPr/>
        </p:nvSpPr>
        <p:spPr>
          <a:xfrm>
            <a:off x="695325" y="3016950"/>
            <a:ext cx="10801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+mn-lt"/>
              </a:rPr>
              <a:t>National Implementations:</a:t>
            </a:r>
          </a:p>
          <a:p>
            <a:r>
              <a:rPr lang="en-GB" sz="3600" b="1" dirty="0">
                <a:latin typeface="+mn-lt"/>
              </a:rPr>
              <a:t> Success stories from national experiences</a:t>
            </a:r>
          </a:p>
        </p:txBody>
      </p:sp>
      <p:sp>
        <p:nvSpPr>
          <p:cNvPr id="2" name="Google Shape;40;p1">
            <a:extLst>
              <a:ext uri="{FF2B5EF4-FFF2-40B4-BE49-F238E27FC236}">
                <a16:creationId xmlns:a16="http://schemas.microsoft.com/office/drawing/2014/main" id="{01FD7B4B-D5D4-CA2B-8CD6-8EE3BF22C5CB}"/>
              </a:ext>
            </a:extLst>
          </p:cNvPr>
          <p:cNvSpPr txBox="1"/>
          <p:nvPr/>
        </p:nvSpPr>
        <p:spPr>
          <a:xfrm>
            <a:off x="695325" y="4327613"/>
            <a:ext cx="10801350" cy="98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Daniela </a:t>
            </a:r>
            <a:r>
              <a:rPr lang="en-GB" sz="2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Mercurio</a:t>
            </a:r>
            <a:r>
              <a:rPr lang="en-GB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Maria I. Fredella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EPOS ERIC Management and Operation Unit</a:t>
            </a:r>
            <a:endParaRPr sz="2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7D06B4-B46D-69BD-5CF5-1FB477E2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56445"/>
            <a:ext cx="10801349" cy="44377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ts val="2800"/>
            </a:pPr>
            <a:r>
              <a:rPr lang="en-GB" sz="3200" b="1" dirty="0">
                <a:latin typeface="+mn-lt"/>
                <a:cs typeface="Calibri" panose="020F0502020204030204" pitchFamily="34" charset="0"/>
              </a:rPr>
              <a:t>EPOS in National Landscapes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BC40C4E-E65C-1311-F269-82B5FFEC3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2" y="2497035"/>
            <a:ext cx="10801351" cy="18239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noProof="1"/>
              <a:t>EPOS relies on national organizations and initiatives that are key for:</a:t>
            </a:r>
          </a:p>
          <a:p>
            <a:pPr marL="317500" lvl="1" indent="-230188" algn="just"/>
            <a:r>
              <a:rPr lang="en-GB" sz="2200" noProof="1"/>
              <a:t>coordinating national contributions to EPOS</a:t>
            </a:r>
          </a:p>
          <a:p>
            <a:pPr marL="317500" lvl="1" indent="-230188" algn="just"/>
            <a:r>
              <a:rPr lang="en-GB" sz="2200" noProof="1"/>
              <a:t>engaging scientific communities and data providers</a:t>
            </a:r>
          </a:p>
          <a:p>
            <a:pPr marL="317500" lvl="1" indent="-230188" algn="just"/>
            <a:r>
              <a:rPr lang="en-GB" sz="2200" noProof="1"/>
              <a:t>strengthening synergies between EPOS and broader national data infrastructures and initiatives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3A1A0BF-C650-0C43-8F2F-D0AF33A8F58C}"/>
              </a:ext>
            </a:extLst>
          </p:cNvPr>
          <p:cNvSpPr/>
          <p:nvPr/>
        </p:nvSpPr>
        <p:spPr>
          <a:xfrm>
            <a:off x="695325" y="1099050"/>
            <a:ext cx="10801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noProof="1"/>
              <a:t>EPOS integrates and ensures usability of multidisciplinary solid Earth science </a:t>
            </a:r>
          </a:p>
          <a:p>
            <a:pPr algn="ctr"/>
            <a:r>
              <a:rPr lang="en-GB" sz="2400" noProof="1"/>
              <a:t>data and services generated by over </a:t>
            </a:r>
          </a:p>
          <a:p>
            <a:pPr algn="ctr"/>
            <a:r>
              <a:rPr lang="en-GB" sz="2400" b="1" noProof="1">
                <a:solidFill>
                  <a:schemeClr val="accent6">
                    <a:lumMod val="50000"/>
                  </a:schemeClr>
                </a:solidFill>
              </a:rPr>
              <a:t>250 national organizations from 26 European countries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35B7A15-91E3-F043-A964-7CE0111BCBB2}"/>
              </a:ext>
            </a:extLst>
          </p:cNvPr>
          <p:cNvSpPr/>
          <p:nvPr/>
        </p:nvSpPr>
        <p:spPr>
          <a:xfrm>
            <a:off x="695322" y="4518627"/>
            <a:ext cx="10801349" cy="1227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938" lvl="1" algn="just"/>
            <a:r>
              <a:rPr lang="en-GB" sz="2400" noProof="1"/>
              <a:t>National engagment can occur through:</a:t>
            </a:r>
          </a:p>
          <a:p>
            <a:pPr marL="317500" lvl="1" indent="-230188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200" b="1" noProof="1"/>
              <a:t>EPOS National Clusters </a:t>
            </a:r>
            <a:r>
              <a:rPr lang="en-GB" sz="2200" noProof="1"/>
              <a:t>coordinating national organisations contributing to EPOS</a:t>
            </a:r>
          </a:p>
          <a:p>
            <a:pPr marL="317500" lvl="1" indent="-230188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200" b="1" dirty="0">
                <a:cs typeface="Calibri" panose="020F0502020204030204" pitchFamily="34" charset="0"/>
                <a:sym typeface="Calibri"/>
              </a:rPr>
              <a:t>Other National Initiatives </a:t>
            </a:r>
            <a:r>
              <a:rPr lang="en-GB" sz="2200" noProof="1"/>
              <a:t>supporting Earth sciences</a:t>
            </a:r>
          </a:p>
        </p:txBody>
      </p:sp>
    </p:spTree>
    <p:extLst>
      <p:ext uri="{BB962C8B-B14F-4D97-AF65-F5344CB8AC3E}">
        <p14:creationId xmlns:p14="http://schemas.microsoft.com/office/powerpoint/2010/main" val="248593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84C24-3B05-DFEE-5728-89E5C00D8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E4BA1-E719-E87B-15FC-8E49949A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85" y="563882"/>
            <a:ext cx="10803990" cy="47774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ts val="2800"/>
            </a:pPr>
            <a:r>
              <a:rPr lang="en-GB" sz="3200" b="1" dirty="0">
                <a:latin typeface="+mn-lt"/>
                <a:cs typeface="Calibri" panose="020F0502020204030204" pitchFamily="34" charset="0"/>
                <a:sym typeface="Calibri"/>
              </a:rPr>
              <a:t>EPOS National Clusters</a:t>
            </a:r>
            <a:endParaRPr lang="en-GB" sz="32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7F49F5-A89B-DB37-FBE8-D56A3AB48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686" y="1422745"/>
            <a:ext cx="10806628" cy="3648957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endParaRPr lang="en-GB" sz="24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GB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BFEA13-E664-E98A-76A9-4E0A412B3608}"/>
              </a:ext>
            </a:extLst>
          </p:cNvPr>
          <p:cNvSpPr txBox="1"/>
          <p:nvPr/>
        </p:nvSpPr>
        <p:spPr>
          <a:xfrm>
            <a:off x="692685" y="2963776"/>
            <a:ext cx="10801350" cy="25137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1000"/>
              </a:spcBef>
            </a:pPr>
            <a:r>
              <a:rPr lang="en-GB" sz="2400" noProof="1"/>
              <a:t>Can take different forms: </a:t>
            </a:r>
          </a:p>
          <a:p>
            <a:pPr marL="685800" lvl="1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noProof="1"/>
              <a:t>Single organisation appointed at the ministry level </a:t>
            </a:r>
          </a:p>
          <a:p>
            <a:pPr marL="685800" lvl="1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noProof="1"/>
              <a:t>Joint Research Unit</a:t>
            </a:r>
          </a:p>
          <a:p>
            <a:pPr marL="685800" lvl="1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noProof="1"/>
              <a:t>Consortium based on legal agreements</a:t>
            </a:r>
          </a:p>
          <a:p>
            <a:pPr marL="685800" lvl="1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noProof="1"/>
              <a:t>Nationally funded projects</a:t>
            </a:r>
          </a:p>
          <a:p>
            <a:pPr marL="685800" lvl="1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noProof="1"/>
              <a:t>Bottom-up initiatives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64B5523-1348-D945-AF69-7E3BB42B374B}"/>
              </a:ext>
            </a:extLst>
          </p:cNvPr>
          <p:cNvSpPr/>
          <p:nvPr/>
        </p:nvSpPr>
        <p:spPr>
          <a:xfrm>
            <a:off x="695325" y="1298399"/>
            <a:ext cx="10798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noProof="1"/>
              <a:t>A EPOS National Cluster is intended as </a:t>
            </a:r>
            <a:r>
              <a:rPr lang="en-GB" sz="2800" b="1" noProof="1">
                <a:solidFill>
                  <a:schemeClr val="accent6">
                    <a:lumMod val="50000"/>
                  </a:schemeClr>
                </a:solidFill>
              </a:rPr>
              <a:t>a group of National Organizations </a:t>
            </a:r>
          </a:p>
          <a:p>
            <a:pPr algn="ctr"/>
            <a:r>
              <a:rPr lang="en-GB" sz="2800" noProof="1"/>
              <a:t>committed to collaborating, sharing resources and contributing to </a:t>
            </a:r>
          </a:p>
          <a:p>
            <a:pPr algn="ctr"/>
            <a:r>
              <a:rPr lang="en-GB" sz="2800" b="1" noProof="1">
                <a:solidFill>
                  <a:schemeClr val="accent6">
                    <a:lumMod val="50000"/>
                  </a:schemeClr>
                </a:solidFill>
              </a:rPr>
              <a:t>the fulfillment of the EPOS mission 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in one specific country</a:t>
            </a:r>
            <a:endParaRPr lang="en-GB" sz="2800" b="1" noProof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6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13FAE-9E54-7B8A-5285-AABAB674A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5B8B3D-9DCB-AB87-28C8-0AB11AFE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55361"/>
            <a:ext cx="10806629" cy="63384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ts val="2800"/>
            </a:pPr>
            <a:r>
              <a:rPr lang="en-GB" sz="3200" b="1" dirty="0">
                <a:latin typeface="+mn-lt"/>
                <a:cs typeface="Calibri" panose="020F0502020204030204" pitchFamily="34" charset="0"/>
                <a:sym typeface="Calibri"/>
              </a:rPr>
              <a:t>Strategic Roles of EPOS National Clusters</a:t>
            </a:r>
            <a:endParaRPr lang="en-GB" sz="32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AC6191-D352-49FA-E75F-AC8C10E86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686" y="1422745"/>
            <a:ext cx="10806628" cy="3648957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endParaRPr lang="en-GB" sz="24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GB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B137D0-E506-4BFC-6BB9-5D5FDB124C67}"/>
              </a:ext>
            </a:extLst>
          </p:cNvPr>
          <p:cNvSpPr txBox="1"/>
          <p:nvPr/>
        </p:nvSpPr>
        <p:spPr>
          <a:xfrm>
            <a:off x="692686" y="1332960"/>
            <a:ext cx="10801350" cy="3427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25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noProof="1"/>
              <a:t>National Clusters’ strategic roles include:</a:t>
            </a:r>
          </a:p>
          <a:p>
            <a:pPr marL="685800" lvl="1" indent="-22860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sz="2400" noProof="1"/>
              <a:t>engaging national communities and data providers</a:t>
            </a:r>
          </a:p>
          <a:p>
            <a:pPr marL="685800" lvl="1" indent="-22860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sz="2400" noProof="1"/>
              <a:t>ensuring provision of quality-controlled data from authoritative national sources</a:t>
            </a:r>
          </a:p>
          <a:p>
            <a:pPr marL="685800" lvl="1" indent="-22860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sz="2400" noProof="1"/>
              <a:t>coordinating national research infrastructures</a:t>
            </a:r>
          </a:p>
          <a:p>
            <a:pPr marL="685800" lvl="1" indent="-22860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sz="2400" noProof="1"/>
              <a:t>supporting integration of national resources into EPOS</a:t>
            </a:r>
          </a:p>
          <a:p>
            <a:pPr marL="685800" lvl="1" indent="-228600" algn="just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2400" noProof="1"/>
          </a:p>
          <a:p>
            <a:pPr marL="228600" indent="-228600" algn="just">
              <a:lnSpc>
                <a:spcPts val="25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noProof="1"/>
              <a:t>National Clusters bridge the gap between national contributions and EPOS through:</a:t>
            </a:r>
          </a:p>
          <a:p>
            <a:pPr marL="685800" lvl="1" indent="-22860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sz="2400" noProof="1"/>
              <a:t>alignment of national and European priorities</a:t>
            </a:r>
          </a:p>
          <a:p>
            <a:pPr marL="685800" lvl="1" indent="-22860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sz="2400" noProof="1"/>
              <a:t>complementarity of EU and national funding</a:t>
            </a:r>
          </a:p>
          <a:p>
            <a:pPr marL="685800" lvl="1" indent="-22860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sz="2400" noProof="1"/>
              <a:t>efficient use of resources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2C306D-8745-01E9-A140-3115CBA47F5C}"/>
              </a:ext>
            </a:extLst>
          </p:cNvPr>
          <p:cNvSpPr txBox="1"/>
          <p:nvPr/>
        </p:nvSpPr>
        <p:spPr>
          <a:xfrm>
            <a:off x="695324" y="5164732"/>
            <a:ext cx="10798711" cy="395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" algn="ctr">
              <a:lnSpc>
                <a:spcPct val="80000"/>
              </a:lnSpc>
              <a:spcBef>
                <a:spcPts val="1000"/>
              </a:spcBef>
            </a:pPr>
            <a:r>
              <a:rPr lang="en-GB" sz="2400" noProof="1"/>
              <a:t>Examples presented in this session include EPOS IT, EPOS HR and EPOS ES</a:t>
            </a:r>
          </a:p>
        </p:txBody>
      </p:sp>
    </p:spTree>
    <p:extLst>
      <p:ext uri="{BB962C8B-B14F-4D97-AF65-F5344CB8AC3E}">
        <p14:creationId xmlns:p14="http://schemas.microsoft.com/office/powerpoint/2010/main" val="206145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E2DFC-6B30-9B70-4A24-A1D558AC6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CAD40-58EC-6FA0-D73B-90244BE6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85" y="516173"/>
            <a:ext cx="10803989" cy="5333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ts val="2800"/>
            </a:pPr>
            <a:r>
              <a:rPr lang="en-GB" sz="3200" b="1" dirty="0">
                <a:latin typeface="+mn-lt"/>
                <a:cs typeface="Calibri" panose="020F0502020204030204" pitchFamily="34" charset="0"/>
                <a:sym typeface="Calibri"/>
              </a:rPr>
              <a:t>Synergies with other National Initiatives</a:t>
            </a:r>
            <a:endParaRPr lang="en-GB" sz="32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A30B93-A3E1-41B6-3604-6563C4030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685" y="1604521"/>
            <a:ext cx="10803989" cy="284923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400" noProof="1"/>
              <a:t>Alongside EPOS National Clusters, broader national initiatives in Earth system science also play an important role in the national landscape.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400" noProof="1"/>
              <a:t>Through coordination with the National Clusters, interaction with these initiatives can create valuable synergies and critical mass, improving alignment between national activities and the European Research Infrastructure.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400" noProof="1"/>
              <a:t>Such collaboration helps strengthen national contributions and enhances integration within the wider Earth system science landscape.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8278DA-FBEE-65B3-56EF-16C662AC66B1}"/>
              </a:ext>
            </a:extLst>
          </p:cNvPr>
          <p:cNvSpPr txBox="1"/>
          <p:nvPr/>
        </p:nvSpPr>
        <p:spPr>
          <a:xfrm>
            <a:off x="692685" y="5047538"/>
            <a:ext cx="1074519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2400" noProof="1"/>
              <a:t>Examples presented in this session include: Data Terra and NFDI4Earth</a:t>
            </a:r>
            <a:endParaRPr lang="en-GB" sz="2400" noProof="1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2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42AE3A-E0CC-B794-BD27-4225C745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753631"/>
            <a:ext cx="10801350" cy="646331"/>
          </a:xfrm>
        </p:spPr>
        <p:txBody>
          <a:bodyPr/>
          <a:lstStyle/>
          <a:p>
            <a:pPr algn="ctr">
              <a:lnSpc>
                <a:spcPct val="100000"/>
              </a:lnSpc>
              <a:buClr>
                <a:srgbClr val="000000"/>
              </a:buClr>
              <a:buSzPts val="2800"/>
            </a:pPr>
            <a:r>
              <a:rPr lang="it-IT" sz="3200" b="1" dirty="0">
                <a:latin typeface="+mn-lt"/>
                <a:cs typeface="Calibri" panose="020F0502020204030204" pitchFamily="34" charset="0"/>
              </a:rPr>
              <a:t>National </a:t>
            </a:r>
            <a:r>
              <a:rPr lang="it-IT" sz="3200" b="1" dirty="0" err="1">
                <a:latin typeface="+mn-lt"/>
                <a:cs typeface="Calibri" panose="020F0502020204030204" pitchFamily="34" charset="0"/>
              </a:rPr>
              <a:t>Strategies</a:t>
            </a:r>
            <a:r>
              <a:rPr lang="it-IT" sz="3200" b="1" dirty="0">
                <a:latin typeface="+mn-lt"/>
                <a:cs typeface="Calibri" panose="020F0502020204030204" pitchFamily="34" charset="0"/>
              </a:rPr>
              <a:t> for </a:t>
            </a:r>
            <a:r>
              <a:rPr lang="it-IT" sz="3200" b="1" dirty="0" err="1">
                <a:latin typeface="+mn-lt"/>
                <a:cs typeface="Calibri" panose="020F0502020204030204" pitchFamily="34" charset="0"/>
              </a:rPr>
              <a:t>RIs</a:t>
            </a:r>
            <a:r>
              <a:rPr lang="it-IT" sz="3200" b="1" dirty="0">
                <a:latin typeface="+mn-lt"/>
                <a:cs typeface="Calibri" panose="020F0502020204030204" pitchFamily="34" charset="0"/>
              </a:rPr>
              <a:t> and EPOS </a:t>
            </a:r>
            <a:r>
              <a:rPr lang="it-IT" sz="3200" b="1" dirty="0" err="1">
                <a:latin typeface="+mn-lt"/>
                <a:cs typeface="Calibri" panose="020F0502020204030204" pitchFamily="34" charset="0"/>
              </a:rPr>
              <a:t>Positioning</a:t>
            </a:r>
            <a:endParaRPr lang="en-GB" sz="3200" b="1" dirty="0"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43F0C0B1-1E87-2AC4-787D-E92F799965D9}"/>
              </a:ext>
            </a:extLst>
          </p:cNvPr>
          <p:cNvGraphicFramePr>
            <a:graphicFrameLocks/>
          </p:cNvGraphicFramePr>
          <p:nvPr/>
        </p:nvGraphicFramePr>
        <p:xfrm>
          <a:off x="100564" y="1675387"/>
          <a:ext cx="5848350" cy="290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91C94C8F-84F4-3B6D-2AC1-9BCE0D6C4090}"/>
              </a:ext>
            </a:extLst>
          </p:cNvPr>
          <p:cNvGraphicFramePr>
            <a:graphicFrameLocks/>
          </p:cNvGraphicFramePr>
          <p:nvPr/>
        </p:nvGraphicFramePr>
        <p:xfrm>
          <a:off x="5855737" y="1648436"/>
          <a:ext cx="5939049" cy="317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42994C-23ED-EFD8-C1DB-331058B22C82}"/>
              </a:ext>
            </a:extLst>
          </p:cNvPr>
          <p:cNvSpPr txBox="1"/>
          <p:nvPr/>
        </p:nvSpPr>
        <p:spPr>
          <a:xfrm>
            <a:off x="695326" y="4869225"/>
            <a:ext cx="108013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1" u="none" strike="noStrike" noProof="1">
                <a:solidFill>
                  <a:srgbClr val="000000"/>
                </a:solidFill>
                <a:effectLst/>
                <a:latin typeface="-webkit-standard"/>
              </a:rPr>
              <a:t>The vast majority of countries (22 out of 26) have a National strategy for Research Infrastructures in place. Among these, EPOS is included in 19 national strategies, indicating strong alignment and political recognition at national level.</a:t>
            </a:r>
            <a:endParaRPr lang="en-GB" b="1" i="1" noProof="1"/>
          </a:p>
        </p:txBody>
      </p:sp>
    </p:spTree>
    <p:extLst>
      <p:ext uri="{BB962C8B-B14F-4D97-AF65-F5344CB8AC3E}">
        <p14:creationId xmlns:p14="http://schemas.microsoft.com/office/powerpoint/2010/main" val="290636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F3CE4-D7EF-8602-245F-19AE52A5D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691CA8-87E4-6CFE-3121-8CA2585C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32789"/>
            <a:ext cx="10801350" cy="68763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ts val="2800"/>
            </a:pPr>
            <a:r>
              <a:rPr lang="it-IT" sz="3200" b="1" dirty="0">
                <a:latin typeface="+mn-lt"/>
                <a:cs typeface="Calibri" panose="020F0502020204030204" pitchFamily="34" charset="0"/>
              </a:rPr>
              <a:t>National Clusters and </a:t>
            </a:r>
            <a:r>
              <a:rPr lang="it-IT" sz="3200" b="1" dirty="0" err="1">
                <a:latin typeface="+mn-lt"/>
                <a:cs typeface="Calibri" panose="020F0502020204030204" pitchFamily="34" charset="0"/>
              </a:rPr>
              <a:t>their</a:t>
            </a:r>
            <a:r>
              <a:rPr lang="it-IT" sz="32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latin typeface="+mn-lt"/>
                <a:cs typeface="Calibri" panose="020F0502020204030204" pitchFamily="34" charset="0"/>
              </a:rPr>
              <a:t>organizational</a:t>
            </a:r>
            <a:r>
              <a:rPr lang="it-IT" sz="3200" b="1" dirty="0">
                <a:latin typeface="+mn-lt"/>
                <a:cs typeface="Calibri" panose="020F0502020204030204" pitchFamily="34" charset="0"/>
              </a:rPr>
              <a:t> setup</a:t>
            </a:r>
            <a:endParaRPr lang="en-GB" sz="3200" b="1" dirty="0"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95E5E56-E142-6927-8AD0-AE059E3920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525484"/>
              </p:ext>
            </p:extLst>
          </p:nvPr>
        </p:nvGraphicFramePr>
        <p:xfrm>
          <a:off x="864591" y="1545020"/>
          <a:ext cx="4243437" cy="2993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7E2BB9F0-D227-6420-63DA-42A06FDB6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975693"/>
              </p:ext>
            </p:extLst>
          </p:nvPr>
        </p:nvGraphicFramePr>
        <p:xfrm>
          <a:off x="5950268" y="1420428"/>
          <a:ext cx="5224330" cy="395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D376BA-FDDB-2639-0670-5FB7A8E36259}"/>
              </a:ext>
            </a:extLst>
          </p:cNvPr>
          <p:cNvSpPr txBox="1"/>
          <p:nvPr/>
        </p:nvSpPr>
        <p:spPr>
          <a:xfrm>
            <a:off x="297180" y="5493861"/>
            <a:ext cx="1137285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i="1" u="none" strike="noStrike" noProof="1">
                <a:solidFill>
                  <a:srgbClr val="000000"/>
                </a:solidFill>
                <a:effectLst/>
                <a:latin typeface="-webkit-standard"/>
              </a:rPr>
              <a:t>EPOS National Clusters are established in </a:t>
            </a:r>
            <a:r>
              <a:rPr lang="en-GB" b="1" i="1" u="sng" strike="noStrike" noProof="1">
                <a:solidFill>
                  <a:srgbClr val="000000"/>
                </a:solidFill>
                <a:effectLst/>
                <a:latin typeface="-webkit-standard"/>
              </a:rPr>
              <a:t>18</a:t>
            </a:r>
            <a:r>
              <a:rPr lang="en-GB" b="1" i="1" u="none" strike="noStrike" noProof="1">
                <a:solidFill>
                  <a:srgbClr val="000000"/>
                </a:solidFill>
                <a:effectLst/>
                <a:latin typeface="-webkit-standard"/>
              </a:rPr>
              <a:t> out of 26 countries. Among these, 13 operate under a formal legal agreement, while 5 function through informal arrangements, indicating different levels of organisational setup.</a:t>
            </a:r>
          </a:p>
          <a:p>
            <a:endParaRPr lang="en-GB" b="1" i="1" noProof="1"/>
          </a:p>
        </p:txBody>
      </p:sp>
    </p:spTree>
    <p:extLst>
      <p:ext uri="{BB962C8B-B14F-4D97-AF65-F5344CB8AC3E}">
        <p14:creationId xmlns:p14="http://schemas.microsoft.com/office/powerpoint/2010/main" val="242500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EE07E-7377-09C8-05F3-39BBEA28C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02B90E-6809-4236-8987-B5C26E96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37117"/>
            <a:ext cx="10801351" cy="50473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ts val="2800"/>
            </a:pPr>
            <a:r>
              <a:rPr lang="en-GB" sz="3200" b="1" noProof="0">
                <a:latin typeface="+mn-lt"/>
                <a:cs typeface="Calibri" panose="020F0502020204030204" pitchFamily="34" charset="0"/>
              </a:rPr>
              <a:t>Financial Support to National EPOS-related Activities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83659CEB-A4A6-FC6F-D0E4-A0F628DA7F69}"/>
              </a:ext>
            </a:extLst>
          </p:cNvPr>
          <p:cNvGraphicFramePr>
            <a:graphicFrameLocks/>
          </p:cNvGraphicFramePr>
          <p:nvPr/>
        </p:nvGraphicFramePr>
        <p:xfrm>
          <a:off x="449394" y="1649977"/>
          <a:ext cx="5524538" cy="332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DC27ADD-9AE4-6D29-8B0F-BA3CA79B103C}"/>
              </a:ext>
            </a:extLst>
          </p:cNvPr>
          <p:cNvGraphicFramePr>
            <a:graphicFrameLocks/>
          </p:cNvGraphicFramePr>
          <p:nvPr/>
        </p:nvGraphicFramePr>
        <p:xfrm>
          <a:off x="6594136" y="1622076"/>
          <a:ext cx="4775200" cy="332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494820-3E7F-A2CC-2C34-067F46465F71}"/>
              </a:ext>
            </a:extLst>
          </p:cNvPr>
          <p:cNvSpPr txBox="1"/>
          <p:nvPr/>
        </p:nvSpPr>
        <p:spPr>
          <a:xfrm>
            <a:off x="409574" y="5051344"/>
            <a:ext cx="1137285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i="1" u="none" strike="noStrike" noProof="1">
                <a:solidFill>
                  <a:srgbClr val="000000"/>
                </a:solidFill>
                <a:effectLst/>
                <a:latin typeface="-webkit-standard"/>
              </a:rPr>
              <a:t>Funding sources supporting EPOS vary across countries. This variability is considered in the EPOS Strategy, which consider diversified support to ensure sustainability.</a:t>
            </a:r>
            <a:endParaRPr lang="en-GB" b="1" i="1" noProof="1"/>
          </a:p>
        </p:txBody>
      </p:sp>
    </p:spTree>
    <p:extLst>
      <p:ext uri="{BB962C8B-B14F-4D97-AF65-F5344CB8AC3E}">
        <p14:creationId xmlns:p14="http://schemas.microsoft.com/office/powerpoint/2010/main" val="32171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A05E211-52DB-2CA8-AFCD-2C11EFA12E6E}"/>
              </a:ext>
            </a:extLst>
          </p:cNvPr>
          <p:cNvSpPr txBox="1">
            <a:spLocks/>
          </p:cNvSpPr>
          <p:nvPr/>
        </p:nvSpPr>
        <p:spPr>
          <a:xfrm>
            <a:off x="695326" y="3533785"/>
            <a:ext cx="10801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13459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566</Words>
  <Application>Microsoft Macintosh PowerPoint</Application>
  <PresentationFormat>Widescreen</PresentationFormat>
  <Paragraphs>70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-webkit-standard</vt:lpstr>
      <vt:lpstr>Aptos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EPOS in National Landscapes</vt:lpstr>
      <vt:lpstr>EPOS National Clusters</vt:lpstr>
      <vt:lpstr>Strategic Roles of EPOS National Clusters</vt:lpstr>
      <vt:lpstr>Synergies with other National Initiatives</vt:lpstr>
      <vt:lpstr>National Strategies for RIs and EPOS Positioning</vt:lpstr>
      <vt:lpstr>National Clusters and their organizational setup</vt:lpstr>
      <vt:lpstr>Financial Support to National EPOS-related Activities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Daniela Mercurio</cp:lastModifiedBy>
  <cp:revision>47</cp:revision>
  <dcterms:created xsi:type="dcterms:W3CDTF">2026-02-14T10:36:05Z</dcterms:created>
  <dcterms:modified xsi:type="dcterms:W3CDTF">2026-03-18T06:43:48Z</dcterms:modified>
</cp:coreProperties>
</file>