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85" r:id="rId3"/>
    <p:sldId id="286" r:id="rId4"/>
    <p:sldId id="287" r:id="rId5"/>
    <p:sldId id="288" r:id="rId6"/>
    <p:sldId id="289" r:id="rId7"/>
    <p:sldId id="290" r:id="rId8"/>
    <p:sldId id="291" r:id="rId9"/>
    <p:sldId id="292" r:id="rId10"/>
    <p:sldId id="293" r:id="rId11"/>
    <p:sldId id="29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pos="415">
          <p15:clr>
            <a:srgbClr val="A4A3A4"/>
          </p15:clr>
        </p15:guide>
        <p15:guide id="3" pos="7242">
          <p15:clr>
            <a:srgbClr val="A4A3A4"/>
          </p15:clr>
        </p15:guide>
        <p15:guide id="4" orient="horz" pos="845" userDrawn="1">
          <p15:clr>
            <a:srgbClr val="A4A3A4"/>
          </p15:clr>
        </p15:guide>
        <p15:guide id="5" orient="horz" pos="1366" userDrawn="1">
          <p15:clr>
            <a:srgbClr val="A4A3A4"/>
          </p15:clr>
        </p15:guide>
        <p15:guide id="6" orient="horz" pos="275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VY5ucYjCf0wbqOTKObK0s41tla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8969EF-2807-45AD-B341-8C85B249F3C3}">
  <a:tblStyle styleId="{F68969EF-2807-45AD-B341-8C85B249F3C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7"/>
    <p:restoredTop sz="94603"/>
  </p:normalViewPr>
  <p:slideViewPr>
    <p:cSldViewPr snapToGrid="0">
      <p:cViewPr varScale="1">
        <p:scale>
          <a:sx n="102" d="100"/>
          <a:sy n="102" d="100"/>
        </p:scale>
        <p:origin x="1480" y="192"/>
      </p:cViewPr>
      <p:guideLst>
        <p:guide pos="3840"/>
        <p:guide pos="415"/>
        <p:guide pos="7242"/>
        <p:guide orient="horz" pos="845"/>
        <p:guide orient="horz" pos="1366"/>
        <p:guide orient="horz" pos="27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d0eee8701d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d0eee8701d_1_2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d0eee8701d_1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d0eee8701d_1_2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d0eee8701d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3d0eee870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d0eee8701d_1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3d0eee8701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d0eee8701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d0eee8701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3d0eee8701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d0eee8701d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d0eee8701d_1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d0eee8701d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3d0eee8701d_1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d0eee8701d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d0eee8701d_1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d0eee8701d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d0eee8701d_1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d0eee8701d_1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d0eee8701d_1_2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d0eee8701d_1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d0eee8701d_1_2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d0eee8701d_1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d0eee8701d_1_2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2"/>
        <p:cNvGrpSpPr/>
        <p:nvPr/>
      </p:nvGrpSpPr>
      <p:grpSpPr>
        <a:xfrm>
          <a:off x="0" y="0"/>
          <a:ext cx="0" cy="0"/>
          <a:chOff x="0" y="0"/>
          <a:chExt cx="0" cy="0"/>
        </a:xfrm>
      </p:grpSpPr>
      <p:sp>
        <p:nvSpPr>
          <p:cNvPr id="13" name="Google Shape;13;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838200" y="86183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838200" y="2187399"/>
            <a:ext cx="10515600" cy="36489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831850" y="117916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4"/>
          <p:cNvSpPr txBox="1">
            <a:spLocks noGrp="1"/>
          </p:cNvSpPr>
          <p:nvPr>
            <p:ph type="body" idx="1"/>
          </p:nvPr>
        </p:nvSpPr>
        <p:spPr>
          <a:xfrm>
            <a:off x="831850" y="405888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925689"/>
            <a:ext cx="10515600" cy="10611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2107992"/>
            <a:ext cx="5167489" cy="3615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body" idx="2"/>
          </p:nvPr>
        </p:nvSpPr>
        <p:spPr>
          <a:xfrm>
            <a:off x="6172200" y="2107992"/>
            <a:ext cx="5167489" cy="3615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p:cSld name="Solo titolo">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925689"/>
            <a:ext cx="10515600" cy="10611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9788" y="987424"/>
            <a:ext cx="3932237" cy="14396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28"/>
          <p:cNvSpPr txBox="1">
            <a:spLocks noGrp="1"/>
          </p:cNvSpPr>
          <p:nvPr>
            <p:ph type="body" idx="2"/>
          </p:nvPr>
        </p:nvSpPr>
        <p:spPr>
          <a:xfrm>
            <a:off x="839788" y="2552698"/>
            <a:ext cx="3932237" cy="33162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839788" y="98742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a:spLocks noGrp="1"/>
          </p:cNvSpPr>
          <p:nvPr>
            <p:ph type="pic" idx="2"/>
          </p:nvPr>
        </p:nvSpPr>
        <p:spPr>
          <a:xfrm>
            <a:off x="5183188" y="987425"/>
            <a:ext cx="6172200" cy="4873625"/>
          </a:xfrm>
          <a:prstGeom prst="rect">
            <a:avLst/>
          </a:prstGeom>
          <a:noFill/>
          <a:ln>
            <a:noFill/>
          </a:ln>
        </p:spPr>
      </p:sp>
      <p:sp>
        <p:nvSpPr>
          <p:cNvPr id="35" name="Google Shape;35;p29"/>
          <p:cNvSpPr txBox="1">
            <a:spLocks noGrp="1"/>
          </p:cNvSpPr>
          <p:nvPr>
            <p:ph type="body" idx="1"/>
          </p:nvPr>
        </p:nvSpPr>
        <p:spPr>
          <a:xfrm>
            <a:off x="839788" y="2641600"/>
            <a:ext cx="3932237" cy="3227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8200" y="92957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rot="5400000">
            <a:off x="4346222" y="-1171222"/>
            <a:ext cx="349955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929570"/>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2336799"/>
            <a:ext cx="10515600" cy="349955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
        <p:nvSpPr>
          <p:cNvPr id="43" name="Google Shape;43;p1"/>
          <p:cNvSpPr txBox="1"/>
          <p:nvPr/>
        </p:nvSpPr>
        <p:spPr>
          <a:xfrm>
            <a:off x="1658679" y="3149370"/>
            <a:ext cx="9837996" cy="984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400"/>
              <a:buFont typeface="Calibri"/>
              <a:buNone/>
            </a:pPr>
            <a:r>
              <a:rPr lang="en-GB" sz="3600" b="1" dirty="0">
                <a:solidFill>
                  <a:schemeClr val="dk1"/>
                </a:solidFill>
                <a:latin typeface="Calibri"/>
                <a:ea typeface="Calibri"/>
                <a:cs typeface="Calibri"/>
                <a:sym typeface="Calibri"/>
              </a:rPr>
              <a:t>Placing users at the core of the EPOS Platform:</a:t>
            </a:r>
            <a:endParaRPr sz="3600" b="1"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400"/>
              <a:buFont typeface="Calibri"/>
              <a:buNone/>
            </a:pPr>
            <a:r>
              <a:rPr lang="en-GB" sz="3600" b="1" dirty="0">
                <a:solidFill>
                  <a:schemeClr val="dk1"/>
                </a:solidFill>
                <a:latin typeface="Calibri"/>
                <a:ea typeface="Calibri"/>
                <a:cs typeface="Calibri"/>
                <a:sym typeface="Calibri"/>
              </a:rPr>
              <a:t>Insights from the User Feedback Group (UFG)</a:t>
            </a:r>
            <a:endParaRPr sz="3600" b="1" dirty="0">
              <a:solidFill>
                <a:schemeClr val="dk1"/>
              </a:solidFill>
              <a:latin typeface="Calibri"/>
              <a:ea typeface="Calibri"/>
              <a:cs typeface="Calibri"/>
              <a:sym typeface="Calibri"/>
            </a:endParaRPr>
          </a:p>
        </p:txBody>
      </p:sp>
      <p:sp>
        <p:nvSpPr>
          <p:cNvPr id="44" name="Google Shape;44;p1"/>
          <p:cNvSpPr txBox="1"/>
          <p:nvPr/>
        </p:nvSpPr>
        <p:spPr>
          <a:xfrm>
            <a:off x="1153500" y="4229248"/>
            <a:ext cx="10801500" cy="984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3000"/>
              <a:buFont typeface="Calibri"/>
              <a:buNone/>
            </a:pPr>
            <a:r>
              <a:rPr lang="en-GB" sz="3000" i="1" dirty="0">
                <a:solidFill>
                  <a:schemeClr val="dk1"/>
                </a:solidFill>
                <a:latin typeface="Calibri"/>
                <a:ea typeface="Calibri"/>
                <a:cs typeface="Calibri"/>
                <a:sym typeface="Calibri"/>
              </a:rPr>
              <a:t>Emma </a:t>
            </a:r>
            <a:r>
              <a:rPr lang="en-GB" sz="3000" i="1" dirty="0" err="1">
                <a:solidFill>
                  <a:schemeClr val="dk1"/>
                </a:solidFill>
                <a:latin typeface="Calibri"/>
                <a:ea typeface="Calibri"/>
                <a:cs typeface="Calibri"/>
                <a:sym typeface="Calibri"/>
              </a:rPr>
              <a:t>Baïz</a:t>
            </a:r>
            <a:r>
              <a:rPr lang="en-GB" sz="3000" i="1" dirty="0">
                <a:solidFill>
                  <a:schemeClr val="dk1"/>
                </a:solidFill>
                <a:latin typeface="Calibri"/>
                <a:ea typeface="Calibri"/>
                <a:cs typeface="Calibri"/>
                <a:sym typeface="Calibri"/>
              </a:rPr>
              <a:t>, George Donoso, Federica </a:t>
            </a:r>
            <a:r>
              <a:rPr lang="en-GB" sz="3000" i="1" dirty="0" err="1">
                <a:solidFill>
                  <a:schemeClr val="dk1"/>
                </a:solidFill>
                <a:latin typeface="Calibri"/>
                <a:ea typeface="Calibri"/>
                <a:cs typeface="Calibri"/>
                <a:sym typeface="Calibri"/>
              </a:rPr>
              <a:t>Tanlongo</a:t>
            </a:r>
            <a:r>
              <a:rPr lang="en-GB" sz="3000" i="1" dirty="0">
                <a:solidFill>
                  <a:schemeClr val="dk1"/>
                </a:solidFill>
                <a:latin typeface="Calibri"/>
                <a:ea typeface="Calibri"/>
                <a:cs typeface="Calibri"/>
                <a:sym typeface="Calibri"/>
              </a:rPr>
              <a:t>, Karl Stuebe</a:t>
            </a:r>
            <a:endParaRPr dirty="0"/>
          </a:p>
          <a:p>
            <a:pPr marL="0" marR="0" lvl="0" indent="0" algn="l" rtl="0">
              <a:spcBef>
                <a:spcPts val="0"/>
              </a:spcBef>
              <a:spcAft>
                <a:spcPts val="0"/>
              </a:spcAft>
              <a:buClr>
                <a:schemeClr val="dk1"/>
              </a:buClr>
              <a:buSzPts val="3000"/>
              <a:buFont typeface="Calibri"/>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d0eee8701d_1_261"/>
          <p:cNvSpPr txBox="1">
            <a:spLocks noGrp="1"/>
          </p:cNvSpPr>
          <p:nvPr>
            <p:ph type="title"/>
          </p:nvPr>
        </p:nvSpPr>
        <p:spPr>
          <a:xfrm>
            <a:off x="838200" y="504664"/>
            <a:ext cx="10515600" cy="1325700"/>
          </a:xfrm>
          <a:prstGeom prst="rect">
            <a:avLst/>
          </a:prstGeom>
        </p:spPr>
        <p:txBody>
          <a:bodyPr spcFirstLastPara="1" wrap="square" lIns="91425" tIns="45700" rIns="91425" bIns="45700" anchor="ctr" anchorCtr="0">
            <a:normAutofit/>
          </a:bodyPr>
          <a:lstStyle/>
          <a:p>
            <a:pPr marL="0" lvl="0" indent="0" algn="ctr" rtl="0">
              <a:lnSpc>
                <a:spcPct val="115000"/>
              </a:lnSpc>
              <a:spcBef>
                <a:spcPts val="1800"/>
              </a:spcBef>
              <a:spcAft>
                <a:spcPts val="400"/>
              </a:spcAft>
              <a:buNone/>
            </a:pPr>
            <a:r>
              <a:rPr lang="en-GB" sz="3200" b="1" dirty="0"/>
              <a:t>User Groups</a:t>
            </a:r>
            <a:endParaRPr sz="3200" dirty="0"/>
          </a:p>
        </p:txBody>
      </p:sp>
      <p:sp>
        <p:nvSpPr>
          <p:cNvPr id="141" name="Google Shape;141;g3d0eee8701d_1_261"/>
          <p:cNvSpPr txBox="1">
            <a:spLocks noGrp="1"/>
          </p:cNvSpPr>
          <p:nvPr>
            <p:ph type="body" idx="1"/>
          </p:nvPr>
        </p:nvSpPr>
        <p:spPr>
          <a:xfrm>
            <a:off x="658813" y="2174618"/>
            <a:ext cx="10515600" cy="3648900"/>
          </a:xfrm>
          <a:prstGeom prst="rect">
            <a:avLst/>
          </a:prstGeom>
        </p:spPr>
        <p:txBody>
          <a:bodyPr spcFirstLastPara="1" wrap="square" lIns="91425" tIns="45700" rIns="91425" bIns="45700" anchor="t" anchorCtr="0">
            <a:normAutofit/>
          </a:bodyPr>
          <a:lstStyle/>
          <a:p>
            <a:pPr marL="0" lvl="0" indent="0" algn="l" rtl="0">
              <a:lnSpc>
                <a:spcPct val="150000"/>
              </a:lnSpc>
              <a:spcBef>
                <a:spcPts val="1200"/>
              </a:spcBef>
              <a:spcAft>
                <a:spcPts val="0"/>
              </a:spcAft>
              <a:buNone/>
            </a:pPr>
            <a:r>
              <a:rPr lang="en-GB" sz="2400" dirty="0"/>
              <a:t>Two distinct user groups were tested:</a:t>
            </a:r>
            <a:endParaRPr sz="2400" dirty="0"/>
          </a:p>
          <a:p>
            <a:pPr marL="457200" lvl="0" indent="-381000" algn="l" rtl="0">
              <a:lnSpc>
                <a:spcPct val="115000"/>
              </a:lnSpc>
              <a:spcBef>
                <a:spcPts val="1200"/>
              </a:spcBef>
              <a:spcAft>
                <a:spcPts val="0"/>
              </a:spcAft>
              <a:buClr>
                <a:srgbClr val="E5A113"/>
              </a:buClr>
              <a:buSzPts val="2400"/>
              <a:buFont typeface="Calibri"/>
              <a:buChar char="●"/>
            </a:pPr>
            <a:r>
              <a:rPr lang="en-GB" sz="2400" b="1" dirty="0"/>
              <a:t>1st round of interviews  – Non-expert users </a:t>
            </a:r>
            <a:r>
              <a:rPr lang="en-GB" sz="2400" dirty="0"/>
              <a:t>(5 participants)</a:t>
            </a:r>
            <a:br>
              <a:rPr lang="en-GB" sz="2400" dirty="0"/>
            </a:br>
            <a:r>
              <a:rPr lang="en-GB" sz="2400" dirty="0"/>
              <a:t> First-time users, no prior exposure to the platform</a:t>
            </a:r>
            <a:br>
              <a:rPr lang="en-GB" sz="2400" dirty="0"/>
            </a:br>
            <a:endParaRPr sz="2400" dirty="0"/>
          </a:p>
          <a:p>
            <a:pPr marL="457200" lvl="0" indent="-381000" algn="l" rtl="0">
              <a:lnSpc>
                <a:spcPct val="115000"/>
              </a:lnSpc>
              <a:spcBef>
                <a:spcPts val="0"/>
              </a:spcBef>
              <a:spcAft>
                <a:spcPts val="0"/>
              </a:spcAft>
              <a:buClr>
                <a:srgbClr val="E5A113"/>
              </a:buClr>
              <a:buSzPts val="2400"/>
              <a:buFont typeface="Calibri"/>
              <a:buChar char="●"/>
            </a:pPr>
            <a:r>
              <a:rPr lang="en-GB" sz="2400" b="1" dirty="0"/>
              <a:t>2nd round of interviews – UFG members</a:t>
            </a:r>
            <a:r>
              <a:rPr lang="en-GB" sz="2400" dirty="0"/>
              <a:t> (12 participants)</a:t>
            </a:r>
            <a:br>
              <a:rPr lang="en-GB" sz="2400" dirty="0"/>
            </a:br>
            <a:r>
              <a:rPr lang="en-GB" sz="2400" dirty="0"/>
              <a:t> More experienced users, some familiar with EPOS concepts and workflows</a:t>
            </a:r>
            <a:endParaRPr sz="2400" dirty="0"/>
          </a:p>
          <a:p>
            <a:pPr marL="457200" lvl="0" indent="0" algn="l" rtl="0">
              <a:lnSpc>
                <a:spcPct val="150000"/>
              </a:lnSpc>
              <a:spcBef>
                <a:spcPts val="1200"/>
              </a:spcBef>
              <a:spcAft>
                <a:spcPts val="1200"/>
              </a:spcAft>
              <a:buNone/>
            </a:pP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d0eee8701d_1_266"/>
          <p:cNvSpPr txBox="1">
            <a:spLocks noGrp="1"/>
          </p:cNvSpPr>
          <p:nvPr>
            <p:ph type="title"/>
          </p:nvPr>
        </p:nvSpPr>
        <p:spPr>
          <a:xfrm>
            <a:off x="658813" y="468751"/>
            <a:ext cx="10837862" cy="1325700"/>
          </a:xfrm>
          <a:prstGeom prst="rect">
            <a:avLst/>
          </a:prstGeom>
        </p:spPr>
        <p:txBody>
          <a:bodyPr spcFirstLastPara="1" wrap="square" lIns="91425" tIns="45700" rIns="91425" bIns="45700" anchor="ctr" anchorCtr="0">
            <a:normAutofit/>
          </a:bodyPr>
          <a:lstStyle/>
          <a:p>
            <a:pPr algn="ctr">
              <a:lnSpc>
                <a:spcPct val="115000"/>
              </a:lnSpc>
              <a:spcBef>
                <a:spcPts val="1800"/>
              </a:spcBef>
              <a:spcAft>
                <a:spcPts val="400"/>
              </a:spcAft>
            </a:pPr>
            <a:r>
              <a:rPr lang="en-GB" sz="3200" b="1" dirty="0"/>
              <a:t>Tasks performed</a:t>
            </a:r>
            <a:endParaRPr sz="3200" b="1" dirty="0"/>
          </a:p>
        </p:txBody>
      </p:sp>
      <p:sp>
        <p:nvSpPr>
          <p:cNvPr id="147" name="Google Shape;147;g3d0eee8701d_1_266"/>
          <p:cNvSpPr txBox="1">
            <a:spLocks noGrp="1"/>
          </p:cNvSpPr>
          <p:nvPr>
            <p:ph type="body" idx="1"/>
          </p:nvPr>
        </p:nvSpPr>
        <p:spPr>
          <a:xfrm>
            <a:off x="658813" y="2168525"/>
            <a:ext cx="10515600" cy="3648900"/>
          </a:xfrm>
          <a:prstGeom prst="rect">
            <a:avLst/>
          </a:prstGeom>
        </p:spPr>
        <p:txBody>
          <a:bodyPr spcFirstLastPara="1" wrap="square" lIns="91425" tIns="45700" rIns="91425" bIns="45700" anchor="t" anchorCtr="0">
            <a:normAutofit/>
          </a:bodyPr>
          <a:lstStyle/>
          <a:p>
            <a:pPr marL="0" lvl="0" indent="0" algn="l" rtl="0">
              <a:lnSpc>
                <a:spcPct val="150000"/>
              </a:lnSpc>
              <a:spcBef>
                <a:spcPts val="1200"/>
              </a:spcBef>
              <a:spcAft>
                <a:spcPts val="0"/>
              </a:spcAft>
              <a:buNone/>
            </a:pPr>
            <a:r>
              <a:rPr lang="en-GB" sz="2400" dirty="0"/>
              <a:t>Participants were asked to complete </a:t>
            </a:r>
            <a:r>
              <a:rPr lang="en-GB" sz="2400" b="1" dirty="0"/>
              <a:t>three representative tasks</a:t>
            </a:r>
            <a:r>
              <a:rPr lang="en-GB" sz="2400" dirty="0"/>
              <a:t>:</a:t>
            </a:r>
            <a:endParaRPr sz="2400" dirty="0"/>
          </a:p>
          <a:p>
            <a:pPr marL="457200" lvl="0" indent="-381000" algn="l" rtl="0">
              <a:lnSpc>
                <a:spcPct val="150000"/>
              </a:lnSpc>
              <a:spcBef>
                <a:spcPts val="1200"/>
              </a:spcBef>
              <a:spcAft>
                <a:spcPts val="0"/>
              </a:spcAft>
              <a:buClr>
                <a:srgbClr val="E5A113"/>
              </a:buClr>
              <a:buSzPts val="2400"/>
              <a:buFont typeface="Calibri"/>
              <a:buAutoNum type="arabicPeriod"/>
            </a:pPr>
            <a:r>
              <a:rPr lang="en-GB" sz="2400" b="1" dirty="0"/>
              <a:t>Visualize </a:t>
            </a:r>
            <a:r>
              <a:rPr lang="en-GB" sz="2400" b="1" dirty="0" err="1"/>
              <a:t>seismogenic</a:t>
            </a:r>
            <a:r>
              <a:rPr lang="en-GB" sz="2400" b="1" dirty="0"/>
              <a:t> faults in Sicily and download associated data</a:t>
            </a:r>
            <a:endParaRPr sz="2400" b="1" dirty="0"/>
          </a:p>
          <a:p>
            <a:pPr marL="457200" lvl="0" indent="-381000" algn="l" rtl="0">
              <a:lnSpc>
                <a:spcPct val="150000"/>
              </a:lnSpc>
              <a:spcBef>
                <a:spcPts val="0"/>
              </a:spcBef>
              <a:spcAft>
                <a:spcPts val="0"/>
              </a:spcAft>
              <a:buClr>
                <a:srgbClr val="E5A113"/>
              </a:buClr>
              <a:buSzPts val="2400"/>
              <a:buFont typeface="Calibri"/>
              <a:buAutoNum type="arabicPeriod"/>
            </a:pPr>
            <a:r>
              <a:rPr lang="en-GB" sz="2400" b="1" dirty="0"/>
              <a:t>Explore GNSS time series data for Etna volcano</a:t>
            </a:r>
            <a:endParaRPr sz="2400" b="1" dirty="0"/>
          </a:p>
          <a:p>
            <a:pPr marL="457200" lvl="0" indent="-381000" algn="l" rtl="0">
              <a:lnSpc>
                <a:spcPct val="150000"/>
              </a:lnSpc>
              <a:spcBef>
                <a:spcPts val="0"/>
              </a:spcBef>
              <a:spcAft>
                <a:spcPts val="0"/>
              </a:spcAft>
              <a:buClr>
                <a:srgbClr val="E5A113"/>
              </a:buClr>
              <a:buSzPts val="2400"/>
              <a:buFont typeface="Calibri"/>
              <a:buAutoNum type="arabicPeriod"/>
            </a:pPr>
            <a:r>
              <a:rPr lang="en-GB" sz="2400" b="1" dirty="0"/>
              <a:t>Explore geoscientific data in the Arctic region</a:t>
            </a:r>
            <a:endParaRPr sz="2400" b="1" dirty="0"/>
          </a:p>
          <a:p>
            <a:pPr marL="457200" lvl="0" indent="0" algn="l" rtl="0">
              <a:lnSpc>
                <a:spcPct val="150000"/>
              </a:lnSpc>
              <a:spcBef>
                <a:spcPts val="1200"/>
              </a:spcBef>
              <a:spcAft>
                <a:spcPts val="1200"/>
              </a:spcAft>
              <a:buNone/>
            </a:pP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d0eee8701d_1_0"/>
          <p:cNvSpPr txBox="1">
            <a:spLocks noGrp="1"/>
          </p:cNvSpPr>
          <p:nvPr>
            <p:ph type="title"/>
          </p:nvPr>
        </p:nvSpPr>
        <p:spPr>
          <a:xfrm>
            <a:off x="658813" y="966241"/>
            <a:ext cx="10837861" cy="4298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sz="3200" b="1" dirty="0">
                <a:solidFill>
                  <a:srgbClr val="0070C0"/>
                </a:solidFill>
              </a:rPr>
              <a:t>George’s experience within EPOS</a:t>
            </a:r>
            <a:endParaRPr sz="3200" b="1" dirty="0">
              <a:solidFill>
                <a:srgbClr val="0070C0"/>
              </a:solidFill>
            </a:endParaRPr>
          </a:p>
        </p:txBody>
      </p:sp>
      <p:sp>
        <p:nvSpPr>
          <p:cNvPr id="139" name="Google Shape;139;g3d0eee8701d_1_0"/>
          <p:cNvSpPr txBox="1">
            <a:spLocks noGrp="1"/>
          </p:cNvSpPr>
          <p:nvPr>
            <p:ph type="body" idx="1"/>
          </p:nvPr>
        </p:nvSpPr>
        <p:spPr>
          <a:xfrm>
            <a:off x="658813" y="1844675"/>
            <a:ext cx="10515600" cy="364890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600"/>
              </a:spcBef>
              <a:spcAft>
                <a:spcPts val="0"/>
              </a:spcAft>
              <a:buClr>
                <a:srgbClr val="0096FF"/>
              </a:buClr>
              <a:buSzPts val="2000"/>
              <a:buFont typeface="Calibri"/>
              <a:buChar char="●"/>
            </a:pPr>
            <a:r>
              <a:rPr lang="en-GB" sz="2400" dirty="0">
                <a:latin typeface="Calibri" panose="020F0502020204030204" pitchFamily="34" charset="0"/>
                <a:ea typeface="Arial"/>
                <a:cs typeface="Calibri" panose="020F0502020204030204" pitchFamily="34" charset="0"/>
                <a:sym typeface="Arial"/>
              </a:rPr>
              <a:t>Postdoc research experience within the TCS Geomagnetic Observations and TCS Anthropogenic Hazards (Sweden EPOS, 2023-2024)</a:t>
            </a:r>
            <a:endParaRPr sz="2400" dirty="0">
              <a:latin typeface="Calibri" panose="020F0502020204030204" pitchFamily="34" charset="0"/>
              <a:ea typeface="Arial"/>
              <a:cs typeface="Calibri" panose="020F0502020204030204" pitchFamily="34" charset="0"/>
              <a:sym typeface="Arial"/>
            </a:endParaRPr>
          </a:p>
          <a:p>
            <a:pPr marL="457200" lvl="0" indent="-368300" algn="l" rtl="0">
              <a:lnSpc>
                <a:spcPct val="100000"/>
              </a:lnSpc>
              <a:spcBef>
                <a:spcPts val="600"/>
              </a:spcBef>
              <a:spcAft>
                <a:spcPts val="0"/>
              </a:spcAft>
              <a:buClr>
                <a:srgbClr val="0096FF"/>
              </a:buClr>
              <a:buSzPts val="2200"/>
              <a:buFont typeface="Arial"/>
              <a:buChar char="●"/>
            </a:pPr>
            <a:r>
              <a:rPr lang="en-GB" sz="2400" dirty="0">
                <a:latin typeface="Calibri" panose="020F0502020204030204" pitchFamily="34" charset="0"/>
                <a:ea typeface="Arial"/>
                <a:cs typeface="Calibri" panose="020F0502020204030204" pitchFamily="34" charset="0"/>
                <a:sym typeface="Arial"/>
              </a:rPr>
              <a:t>Communication and divulgation within the Balkan Geophysical Society </a:t>
            </a:r>
            <a:endParaRPr sz="2400" dirty="0">
              <a:latin typeface="Calibri" panose="020F0502020204030204" pitchFamily="34" charset="0"/>
              <a:ea typeface="Arial"/>
              <a:cs typeface="Calibri" panose="020F0502020204030204" pitchFamily="34" charset="0"/>
              <a:sym typeface="Arial"/>
            </a:endParaRPr>
          </a:p>
          <a:p>
            <a:pPr marL="457200" lvl="0" indent="0" algn="l" rtl="0">
              <a:lnSpc>
                <a:spcPct val="100000"/>
              </a:lnSpc>
              <a:spcBef>
                <a:spcPts val="600"/>
              </a:spcBef>
              <a:spcAft>
                <a:spcPts val="0"/>
              </a:spcAft>
              <a:buClr>
                <a:srgbClr val="0096FF"/>
              </a:buClr>
              <a:buNone/>
            </a:pPr>
            <a:r>
              <a:rPr lang="en-GB" sz="2400" dirty="0">
                <a:latin typeface="Calibri" panose="020F0502020204030204" pitchFamily="34" charset="0"/>
                <a:ea typeface="Arial"/>
                <a:cs typeface="Calibri" panose="020F0502020204030204" pitchFamily="34" charset="0"/>
                <a:sym typeface="Arial"/>
              </a:rPr>
              <a:t>(Training sessions together with Harald and Jan)</a:t>
            </a:r>
            <a:endParaRPr sz="2400" dirty="0">
              <a:latin typeface="Calibri" panose="020F0502020204030204" pitchFamily="34" charset="0"/>
              <a:ea typeface="Arial"/>
              <a:cs typeface="Calibri" panose="020F0502020204030204" pitchFamily="34" charset="0"/>
              <a:sym typeface="Arial"/>
            </a:endParaRPr>
          </a:p>
          <a:p>
            <a:pPr marL="457200" lvl="0" indent="-368300" algn="l" rtl="0">
              <a:lnSpc>
                <a:spcPct val="100000"/>
              </a:lnSpc>
              <a:spcBef>
                <a:spcPts val="600"/>
              </a:spcBef>
              <a:spcAft>
                <a:spcPts val="0"/>
              </a:spcAft>
              <a:buClr>
                <a:srgbClr val="0096FF"/>
              </a:buClr>
              <a:buSzPts val="2200"/>
              <a:buFont typeface="Arial"/>
              <a:buChar char="●"/>
            </a:pPr>
            <a:r>
              <a:rPr lang="en-GB" sz="2400" dirty="0">
                <a:latin typeface="Calibri" panose="020F0502020204030204" pitchFamily="34" charset="0"/>
                <a:ea typeface="Arial"/>
                <a:cs typeface="Calibri" panose="020F0502020204030204" pitchFamily="34" charset="0"/>
                <a:sym typeface="Arial"/>
              </a:rPr>
              <a:t>Participation the Controlled Source Seismic community (since 2024), developing a data model and web service for EPOS</a:t>
            </a:r>
            <a:endParaRPr sz="2400" dirty="0">
              <a:latin typeface="Calibri" panose="020F0502020204030204" pitchFamily="34" charset="0"/>
              <a:ea typeface="Arial"/>
              <a:cs typeface="Calibri" panose="020F0502020204030204" pitchFamily="34" charset="0"/>
              <a:sym typeface="Arial"/>
            </a:endParaRPr>
          </a:p>
          <a:p>
            <a:pPr marL="228600" lvl="0" indent="-50800" algn="l" rtl="0">
              <a:lnSpc>
                <a:spcPct val="100000"/>
              </a:lnSpc>
              <a:spcBef>
                <a:spcPts val="600"/>
              </a:spcBef>
              <a:spcAft>
                <a:spcPts val="0"/>
              </a:spcAft>
              <a:buClr>
                <a:srgbClr val="0096FF"/>
              </a:buClr>
              <a:buSzPts val="2800"/>
              <a:buNone/>
            </a:pPr>
            <a:endParaRPr sz="2400" dirty="0">
              <a:latin typeface="Calibri" panose="020F0502020204030204" pitchFamily="34" charset="0"/>
              <a:ea typeface="Arial"/>
              <a:cs typeface="Calibri" panose="020F0502020204030204" pitchFamily="34" charset="0"/>
              <a:sym typeface="Arial"/>
            </a:endParaRPr>
          </a:p>
          <a:p>
            <a:pPr marL="228600" lvl="0" indent="-50800" algn="l" rtl="0">
              <a:lnSpc>
                <a:spcPct val="100000"/>
              </a:lnSpc>
              <a:spcBef>
                <a:spcPts val="600"/>
              </a:spcBef>
              <a:spcAft>
                <a:spcPts val="0"/>
              </a:spcAft>
              <a:buClr>
                <a:srgbClr val="0096FF"/>
              </a:buClr>
              <a:buSzPts val="2800"/>
              <a:buNone/>
            </a:pPr>
            <a:endParaRPr sz="2400"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d0eee8701d_1_5"/>
          <p:cNvSpPr txBox="1">
            <a:spLocks noGrp="1"/>
          </p:cNvSpPr>
          <p:nvPr>
            <p:ph type="title"/>
          </p:nvPr>
        </p:nvSpPr>
        <p:spPr>
          <a:xfrm>
            <a:off x="658813" y="942255"/>
            <a:ext cx="10694987" cy="520397"/>
          </a:xfrm>
          <a:prstGeom prst="rect">
            <a:avLst/>
          </a:prstGeom>
          <a:noFill/>
          <a:ln>
            <a:noFill/>
          </a:ln>
        </p:spPr>
        <p:txBody>
          <a:bodyPr spcFirstLastPara="1" wrap="square" lIns="91425" tIns="45700" rIns="91425" bIns="45700" anchor="ctr" anchorCtr="0">
            <a:noAutofit/>
          </a:bodyPr>
          <a:lstStyle/>
          <a:p>
            <a:pPr algn="ctr">
              <a:buSzPts val="4400"/>
            </a:pPr>
            <a:r>
              <a:rPr lang="en-GB" sz="3200" b="1" dirty="0">
                <a:solidFill>
                  <a:srgbClr val="0070C0"/>
                </a:solidFill>
              </a:rPr>
              <a:t>George’s user experience during the usability interview</a:t>
            </a:r>
            <a:endParaRPr sz="3200" b="1" dirty="0">
              <a:solidFill>
                <a:srgbClr val="0070C0"/>
              </a:solidFill>
            </a:endParaRPr>
          </a:p>
        </p:txBody>
      </p:sp>
      <p:sp>
        <p:nvSpPr>
          <p:cNvPr id="145" name="Google Shape;145;g3d0eee8701d_1_5"/>
          <p:cNvSpPr txBox="1">
            <a:spLocks noGrp="1"/>
          </p:cNvSpPr>
          <p:nvPr>
            <p:ph type="body" idx="1"/>
          </p:nvPr>
        </p:nvSpPr>
        <p:spPr>
          <a:xfrm>
            <a:off x="658813" y="1844675"/>
            <a:ext cx="10515600" cy="36489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600"/>
              </a:spcBef>
              <a:spcAft>
                <a:spcPts val="0"/>
              </a:spcAft>
              <a:buClr>
                <a:srgbClr val="0096FF"/>
              </a:buClr>
              <a:buSzPts val="2000"/>
              <a:buFont typeface="Calibri"/>
              <a:buChar char="●"/>
            </a:pPr>
            <a:r>
              <a:rPr lang="en-GB" sz="2400" dirty="0">
                <a:latin typeface="Calibri" panose="020F0502020204030204" pitchFamily="34" charset="0"/>
                <a:ea typeface="Arial"/>
                <a:cs typeface="Calibri" panose="020F0502020204030204" pitchFamily="34" charset="0"/>
                <a:sym typeface="Arial"/>
              </a:rPr>
              <a:t>Tried to approach the interview process as a “novel user”</a:t>
            </a:r>
            <a:endParaRPr sz="2400" dirty="0">
              <a:latin typeface="Calibri" panose="020F0502020204030204" pitchFamily="34" charset="0"/>
              <a:ea typeface="Arial"/>
              <a:cs typeface="Calibri" panose="020F0502020204030204" pitchFamily="34" charset="0"/>
              <a:sym typeface="Arial"/>
            </a:endParaRPr>
          </a:p>
          <a:p>
            <a:pPr marL="457200" lvl="0" indent="-368300" algn="l" rtl="0">
              <a:lnSpc>
                <a:spcPct val="100000"/>
              </a:lnSpc>
              <a:spcBef>
                <a:spcPts val="600"/>
              </a:spcBef>
              <a:spcAft>
                <a:spcPts val="0"/>
              </a:spcAft>
              <a:buClr>
                <a:srgbClr val="0096FF"/>
              </a:buClr>
              <a:buSzPts val="2200"/>
              <a:buFont typeface="Arial"/>
              <a:buChar char="●"/>
            </a:pPr>
            <a:r>
              <a:rPr lang="en-GB" sz="2400" dirty="0">
                <a:latin typeface="Calibri" panose="020F0502020204030204" pitchFamily="34" charset="0"/>
                <a:ea typeface="Arial"/>
                <a:cs typeface="Calibri" panose="020F0502020204030204" pitchFamily="34" charset="0"/>
                <a:sym typeface="Arial"/>
              </a:rPr>
              <a:t>Tasks for finding/exporting particular datasets became more guessing process</a:t>
            </a:r>
            <a:endParaRPr sz="2400" dirty="0">
              <a:latin typeface="Calibri" panose="020F0502020204030204" pitchFamily="34" charset="0"/>
              <a:ea typeface="Arial"/>
              <a:cs typeface="Calibri" panose="020F0502020204030204" pitchFamily="34" charset="0"/>
              <a:sym typeface="Arial"/>
            </a:endParaRPr>
          </a:p>
          <a:p>
            <a:pPr marL="457200" lvl="0" indent="-368300" algn="l" rtl="0">
              <a:lnSpc>
                <a:spcPct val="100000"/>
              </a:lnSpc>
              <a:spcBef>
                <a:spcPts val="600"/>
              </a:spcBef>
              <a:spcAft>
                <a:spcPts val="0"/>
              </a:spcAft>
              <a:buClr>
                <a:srgbClr val="0096FF"/>
              </a:buClr>
              <a:buSzPts val="2200"/>
              <a:buFont typeface="Arial"/>
              <a:buChar char="●"/>
            </a:pPr>
            <a:r>
              <a:rPr lang="en-GB" sz="2400" dirty="0">
                <a:latin typeface="Calibri" panose="020F0502020204030204" pitchFamily="34" charset="0"/>
                <a:ea typeface="Arial"/>
                <a:cs typeface="Calibri" panose="020F0502020204030204" pitchFamily="34" charset="0"/>
                <a:sym typeface="Arial"/>
              </a:rPr>
              <a:t>Visualization options, such as change to polar coordinates, are straight forward</a:t>
            </a:r>
            <a:endParaRPr sz="2400" dirty="0">
              <a:latin typeface="Calibri" panose="020F0502020204030204" pitchFamily="34" charset="0"/>
              <a:ea typeface="Arial"/>
              <a:cs typeface="Calibri" panose="020F0502020204030204" pitchFamily="34" charset="0"/>
              <a:sym typeface="Arial"/>
            </a:endParaRPr>
          </a:p>
          <a:p>
            <a:pPr marL="457200" lvl="0" indent="-368300" algn="l" rtl="0">
              <a:lnSpc>
                <a:spcPct val="100000"/>
              </a:lnSpc>
              <a:spcBef>
                <a:spcPts val="600"/>
              </a:spcBef>
              <a:spcAft>
                <a:spcPts val="0"/>
              </a:spcAft>
              <a:buClr>
                <a:srgbClr val="0096FF"/>
              </a:buClr>
              <a:buSzPts val="2200"/>
              <a:buFont typeface="Arial"/>
              <a:buChar char="●"/>
            </a:pPr>
            <a:r>
              <a:rPr lang="en-GB" sz="2400" dirty="0">
                <a:latin typeface="Calibri" panose="020F0502020204030204" pitchFamily="34" charset="0"/>
                <a:ea typeface="Arial"/>
                <a:cs typeface="Calibri" panose="020F0502020204030204" pitchFamily="34" charset="0"/>
                <a:sym typeface="Arial"/>
              </a:rPr>
              <a:t>Expected more of a map-based experience</a:t>
            </a:r>
            <a:endParaRPr sz="2400" dirty="0">
              <a:latin typeface="Calibri" panose="020F0502020204030204" pitchFamily="34" charset="0"/>
              <a:ea typeface="Arial"/>
              <a:cs typeface="Calibri" panose="020F0502020204030204" pitchFamily="34" charset="0"/>
              <a:sym typeface="Arial"/>
            </a:endParaRPr>
          </a:p>
          <a:p>
            <a:pPr marL="457200" lvl="0" indent="-368300" algn="l" rtl="0">
              <a:lnSpc>
                <a:spcPct val="100000"/>
              </a:lnSpc>
              <a:spcBef>
                <a:spcPts val="600"/>
              </a:spcBef>
              <a:spcAft>
                <a:spcPts val="0"/>
              </a:spcAft>
              <a:buClr>
                <a:srgbClr val="0096FF"/>
              </a:buClr>
              <a:buSzPts val="2200"/>
              <a:buFont typeface="Arial"/>
              <a:buChar char="●"/>
            </a:pPr>
            <a:r>
              <a:rPr lang="en-GB" sz="2400" dirty="0">
                <a:latin typeface="Calibri" panose="020F0502020204030204" pitchFamily="34" charset="0"/>
                <a:ea typeface="Arial"/>
                <a:cs typeface="Calibri" panose="020F0502020204030204" pitchFamily="34" charset="0"/>
                <a:sym typeface="Arial"/>
              </a:rPr>
              <a:t>Interesting to try and make the bridge between data (metadata) cataloguing to final user experience</a:t>
            </a:r>
            <a:endParaRPr sz="24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600"/>
              </a:spcBef>
              <a:spcAft>
                <a:spcPts val="0"/>
              </a:spcAft>
              <a:buClr>
                <a:srgbClr val="0096FF"/>
              </a:buClr>
              <a:buNone/>
            </a:pPr>
            <a:endParaRPr sz="2400"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600"/>
              </a:spcBef>
              <a:spcAft>
                <a:spcPts val="0"/>
              </a:spcAft>
              <a:buClr>
                <a:srgbClr val="0096FF"/>
              </a:buClr>
              <a:buNone/>
            </a:pPr>
            <a:endParaRPr sz="2400" dirty="0">
              <a:latin typeface="Calibri" panose="020F0502020204030204" pitchFamily="34" charset="0"/>
              <a:ea typeface="Arial"/>
              <a:cs typeface="Calibri" panose="020F0502020204030204" pitchFamily="34" charset="0"/>
              <a:sym typeface="Arial"/>
            </a:endParaRPr>
          </a:p>
          <a:p>
            <a:pPr marL="228600" lvl="0" indent="-50800" algn="l" rtl="0">
              <a:lnSpc>
                <a:spcPct val="100000"/>
              </a:lnSpc>
              <a:spcBef>
                <a:spcPts val="600"/>
              </a:spcBef>
              <a:spcAft>
                <a:spcPts val="0"/>
              </a:spcAft>
              <a:buClr>
                <a:srgbClr val="0096FF"/>
              </a:buClr>
              <a:buSzPts val="2800"/>
              <a:buNone/>
            </a:pPr>
            <a:endParaRPr sz="2400" dirty="0">
              <a:latin typeface="Calibri" panose="020F0502020204030204" pitchFamily="34" charset="0"/>
              <a:ea typeface="Arial"/>
              <a:cs typeface="Calibri" panose="020F0502020204030204" pitchFamily="34" charset="0"/>
              <a:sym typeface="Arial"/>
            </a:endParaRPr>
          </a:p>
          <a:p>
            <a:pPr marL="228600" lvl="0" indent="-50800" algn="l" rtl="0">
              <a:lnSpc>
                <a:spcPct val="100000"/>
              </a:lnSpc>
              <a:spcBef>
                <a:spcPts val="600"/>
              </a:spcBef>
              <a:spcAft>
                <a:spcPts val="0"/>
              </a:spcAft>
              <a:buClr>
                <a:srgbClr val="0096FF"/>
              </a:buClr>
              <a:buSzPts val="2800"/>
              <a:buNone/>
            </a:pPr>
            <a:endParaRPr sz="2400" dirty="0">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body" idx="1"/>
          </p:nvPr>
        </p:nvSpPr>
        <p:spPr>
          <a:xfrm>
            <a:off x="658813" y="1844675"/>
            <a:ext cx="10515600" cy="364895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None/>
            </a:pPr>
            <a:r>
              <a:rPr lang="en-GB" sz="2400" b="1" dirty="0"/>
              <a:t>General perception:</a:t>
            </a:r>
            <a:endParaRPr sz="2400" dirty="0"/>
          </a:p>
          <a:p>
            <a:pPr marL="228600" lvl="0" indent="-228600" algn="l" rtl="0">
              <a:lnSpc>
                <a:spcPct val="100000"/>
              </a:lnSpc>
              <a:spcBef>
                <a:spcPts val="600"/>
              </a:spcBef>
              <a:spcAft>
                <a:spcPts val="0"/>
              </a:spcAft>
              <a:buClr>
                <a:schemeClr val="dk1"/>
              </a:buClr>
              <a:buSzPts val="2800"/>
              <a:buChar char="•"/>
            </a:pPr>
            <a:r>
              <a:rPr lang="en-GB" sz="2400" dirty="0"/>
              <a:t>Platform seen as </a:t>
            </a:r>
            <a:r>
              <a:rPr lang="en-GB" sz="2400" b="1" dirty="0"/>
              <a:t>valuable and rich in data</a:t>
            </a:r>
            <a:endParaRPr sz="2400" dirty="0"/>
          </a:p>
          <a:p>
            <a:pPr marL="228600" lvl="0" indent="-228600" algn="l" rtl="0">
              <a:lnSpc>
                <a:spcPct val="100000"/>
              </a:lnSpc>
              <a:spcBef>
                <a:spcPts val="600"/>
              </a:spcBef>
              <a:spcAft>
                <a:spcPts val="0"/>
              </a:spcAft>
              <a:buClr>
                <a:schemeClr val="dk1"/>
              </a:buClr>
              <a:buSzPts val="2800"/>
              <a:buChar char="•"/>
            </a:pPr>
            <a:r>
              <a:rPr lang="en-GB" sz="2400" dirty="0"/>
              <a:t>Users </a:t>
            </a:r>
            <a:r>
              <a:rPr lang="en-GB" sz="2400" b="1" dirty="0"/>
              <a:t>motivated to use it again</a:t>
            </a:r>
            <a:endParaRPr sz="2400" dirty="0"/>
          </a:p>
          <a:p>
            <a:pPr marL="228600" lvl="0" indent="-228600" algn="l" rtl="0">
              <a:lnSpc>
                <a:spcPct val="100000"/>
              </a:lnSpc>
              <a:spcBef>
                <a:spcPts val="600"/>
              </a:spcBef>
              <a:spcAft>
                <a:spcPts val="0"/>
              </a:spcAft>
              <a:buClr>
                <a:schemeClr val="dk1"/>
              </a:buClr>
              <a:buSzPts val="2800"/>
              <a:buChar char="•"/>
            </a:pPr>
            <a:r>
              <a:rPr lang="en-GB" sz="2400" dirty="0"/>
              <a:t>BUT experience is </a:t>
            </a:r>
            <a:r>
              <a:rPr lang="en-GB" sz="2400" b="1" dirty="0"/>
              <a:t>inconsistent and sometimes frustrating</a:t>
            </a:r>
          </a:p>
          <a:p>
            <a:pPr marL="228600" lvl="0" indent="-228600" algn="l" rtl="0">
              <a:lnSpc>
                <a:spcPct val="100000"/>
              </a:lnSpc>
              <a:spcBef>
                <a:spcPts val="600"/>
              </a:spcBef>
              <a:spcAft>
                <a:spcPts val="0"/>
              </a:spcAft>
              <a:buClr>
                <a:schemeClr val="dk1"/>
              </a:buClr>
              <a:buSzPts val="2800"/>
              <a:buChar char="•"/>
            </a:pPr>
            <a:endParaRPr sz="2400" dirty="0"/>
          </a:p>
          <a:p>
            <a:pPr marL="0" lvl="0" indent="0" algn="l" rtl="0">
              <a:lnSpc>
                <a:spcPct val="100000"/>
              </a:lnSpc>
              <a:spcBef>
                <a:spcPts val="600"/>
              </a:spcBef>
              <a:spcAft>
                <a:spcPts val="0"/>
              </a:spcAft>
              <a:buNone/>
            </a:pPr>
            <a:r>
              <a:rPr lang="en-GB" sz="2400" b="1" dirty="0">
                <a:solidFill>
                  <a:srgbClr val="0070C0"/>
                </a:solidFill>
              </a:rPr>
              <a:t>💬 “I would like to use the system frequently… but there are usability challenges”</a:t>
            </a:r>
            <a:endParaRPr sz="2400" b="1" dirty="0">
              <a:solidFill>
                <a:srgbClr val="0070C0"/>
              </a:solidFill>
            </a:endParaRPr>
          </a:p>
          <a:p>
            <a:pPr marL="228600" lvl="0" indent="-50800" algn="l" rtl="0">
              <a:lnSpc>
                <a:spcPct val="100000"/>
              </a:lnSpc>
              <a:spcBef>
                <a:spcPts val="600"/>
              </a:spcBef>
              <a:spcAft>
                <a:spcPts val="0"/>
              </a:spcAft>
              <a:buClr>
                <a:schemeClr val="dk1"/>
              </a:buClr>
              <a:buSzPts val="2800"/>
              <a:buNone/>
            </a:pPr>
            <a:endParaRPr sz="2400" dirty="0"/>
          </a:p>
        </p:txBody>
      </p:sp>
      <p:sp>
        <p:nvSpPr>
          <p:cNvPr id="151" name="Google Shape;151;p5"/>
          <p:cNvSpPr txBox="1">
            <a:spLocks noGrp="1"/>
          </p:cNvSpPr>
          <p:nvPr>
            <p:ph type="title"/>
          </p:nvPr>
        </p:nvSpPr>
        <p:spPr>
          <a:xfrm>
            <a:off x="658813" y="574913"/>
            <a:ext cx="10837862" cy="1269762"/>
          </a:xfrm>
          <a:prstGeom prst="rect">
            <a:avLst/>
          </a:prstGeom>
          <a:noFill/>
          <a:ln>
            <a:noFill/>
          </a:ln>
        </p:spPr>
        <p:txBody>
          <a:bodyPr spcFirstLastPara="1" wrap="square" lIns="91425" tIns="45700" rIns="91425" bIns="45700" anchor="ctr" anchorCtr="0">
            <a:noAutofit/>
          </a:bodyPr>
          <a:lstStyle/>
          <a:p>
            <a:pPr algn="ctr">
              <a:lnSpc>
                <a:spcPct val="115000"/>
              </a:lnSpc>
              <a:spcBef>
                <a:spcPts val="1800"/>
              </a:spcBef>
              <a:spcAft>
                <a:spcPts val="400"/>
              </a:spcAft>
            </a:pPr>
            <a:r>
              <a:rPr lang="en-GB" sz="3200" b="1" dirty="0"/>
              <a:t>Overall User Experience (High-Level)</a:t>
            </a:r>
            <a:endParaRPr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d0eee8701d_0_6"/>
          <p:cNvSpPr txBox="1">
            <a:spLocks noGrp="1"/>
          </p:cNvSpPr>
          <p:nvPr>
            <p:ph type="body" idx="1"/>
          </p:nvPr>
        </p:nvSpPr>
        <p:spPr>
          <a:xfrm>
            <a:off x="658813" y="1844674"/>
            <a:ext cx="10515600" cy="3939437"/>
          </a:xfrm>
          <a:prstGeom prst="rect">
            <a:avLst/>
          </a:prstGeom>
        </p:spPr>
        <p:txBody>
          <a:bodyPr spcFirstLastPara="1" wrap="square" lIns="91425" tIns="45700" rIns="91425" bIns="45700" anchor="t" anchorCtr="0">
            <a:noAutofit/>
          </a:bodyPr>
          <a:lstStyle/>
          <a:p>
            <a:pPr marL="457200" marR="0" lvl="0" indent="-374650" algn="l" rtl="0">
              <a:lnSpc>
                <a:spcPct val="100000"/>
              </a:lnSpc>
              <a:spcBef>
                <a:spcPts val="600"/>
              </a:spcBef>
              <a:spcAft>
                <a:spcPts val="0"/>
              </a:spcAft>
              <a:buSzPts val="2300"/>
              <a:buChar char="•"/>
            </a:pPr>
            <a:r>
              <a:rPr lang="en-GB" sz="2200" dirty="0"/>
              <a:t>We asked people to be </a:t>
            </a:r>
            <a:r>
              <a:rPr lang="en-GB" sz="2200" b="1" dirty="0"/>
              <a:t>super-honest </a:t>
            </a:r>
            <a:r>
              <a:rPr lang="en-GB" sz="2200" dirty="0"/>
              <a:t>and told them that the </a:t>
            </a:r>
            <a:r>
              <a:rPr lang="en-GB" sz="2200" b="1" dirty="0"/>
              <a:t>harsher the better</a:t>
            </a:r>
            <a:r>
              <a:rPr lang="en-GB" sz="2200" dirty="0"/>
              <a:t> for the future usability of the EPOS Platform</a:t>
            </a:r>
            <a:endParaRPr sz="2200" dirty="0"/>
          </a:p>
          <a:p>
            <a:pPr marL="457200" marR="0" lvl="0" indent="-374650" algn="l" rtl="0">
              <a:lnSpc>
                <a:spcPct val="100000"/>
              </a:lnSpc>
              <a:spcBef>
                <a:spcPts val="600"/>
              </a:spcBef>
              <a:spcAft>
                <a:spcPts val="0"/>
              </a:spcAft>
              <a:buSzPts val="2300"/>
              <a:buChar char="•"/>
            </a:pPr>
            <a:r>
              <a:rPr lang="en-GB" sz="2200" dirty="0"/>
              <a:t>Results of usability tests are </a:t>
            </a:r>
            <a:r>
              <a:rPr lang="en-GB" sz="2200" b="1" dirty="0"/>
              <a:t>qualitative</a:t>
            </a:r>
            <a:r>
              <a:rPr lang="en-GB" sz="2200" dirty="0"/>
              <a:t> and </a:t>
            </a:r>
            <a:r>
              <a:rPr lang="en-GB" sz="2200" b="1" dirty="0"/>
              <a:t>subjective</a:t>
            </a:r>
            <a:endParaRPr sz="2200" b="1" dirty="0"/>
          </a:p>
          <a:p>
            <a:pPr marL="457200" marR="0" lvl="0" indent="-374650" algn="l" rtl="0">
              <a:lnSpc>
                <a:spcPct val="100000"/>
              </a:lnSpc>
              <a:spcBef>
                <a:spcPts val="600"/>
              </a:spcBef>
              <a:spcAft>
                <a:spcPts val="0"/>
              </a:spcAft>
              <a:buSzPts val="2300"/>
              <a:buChar char="•"/>
            </a:pPr>
            <a:r>
              <a:rPr lang="en-GB" sz="2200" dirty="0"/>
              <a:t>They have to do with how people perceive the reality and how it interacts with it so they are not universally valid but they are valid for the person experiencing them</a:t>
            </a:r>
            <a:endParaRPr sz="2200" dirty="0"/>
          </a:p>
          <a:p>
            <a:pPr marL="914400" lvl="1" indent="-374650" algn="l" rtl="0">
              <a:lnSpc>
                <a:spcPct val="100000"/>
              </a:lnSpc>
              <a:spcBef>
                <a:spcPts val="600"/>
              </a:spcBef>
              <a:spcAft>
                <a:spcPts val="0"/>
              </a:spcAft>
              <a:buSzPts val="2300"/>
              <a:buChar char="•"/>
            </a:pPr>
            <a:r>
              <a:rPr lang="en-GB" sz="2200" dirty="0"/>
              <a:t>They are useful to understand other users’ needs and expectations and so they can help us in improving the UX</a:t>
            </a:r>
            <a:endParaRPr sz="2200" dirty="0"/>
          </a:p>
          <a:p>
            <a:pPr marL="425450">
              <a:lnSpc>
                <a:spcPct val="100000"/>
              </a:lnSpc>
              <a:spcBef>
                <a:spcPts val="600"/>
              </a:spcBef>
              <a:buSzPts val="2300"/>
            </a:pPr>
            <a:r>
              <a:rPr lang="en-GB" sz="2200" dirty="0"/>
              <a:t>Here we will only show trends/aggregate information but in the interviews we actually collected specific information on real tasks, that can be transformed into actionable items</a:t>
            </a:r>
            <a:endParaRPr sz="2200" dirty="0"/>
          </a:p>
        </p:txBody>
      </p:sp>
      <p:sp>
        <p:nvSpPr>
          <p:cNvPr id="158" name="Google Shape;158;g3d0eee8701d_0_6"/>
          <p:cNvSpPr txBox="1">
            <a:spLocks noGrp="1"/>
          </p:cNvSpPr>
          <p:nvPr>
            <p:ph type="title"/>
          </p:nvPr>
        </p:nvSpPr>
        <p:spPr>
          <a:xfrm>
            <a:off x="658813" y="697261"/>
            <a:ext cx="10837862" cy="1016316"/>
          </a:xfrm>
          <a:prstGeom prst="rect">
            <a:avLst/>
          </a:prstGeom>
          <a:noFill/>
          <a:ln>
            <a:noFill/>
          </a:ln>
        </p:spPr>
        <p:txBody>
          <a:bodyPr spcFirstLastPara="1" wrap="square" lIns="91425" tIns="45700" rIns="91425" bIns="45700" anchor="ctr" anchorCtr="0">
            <a:noAutofit/>
          </a:bodyPr>
          <a:lstStyle/>
          <a:p>
            <a:pPr algn="ctr">
              <a:lnSpc>
                <a:spcPct val="115000"/>
              </a:lnSpc>
              <a:spcBef>
                <a:spcPts val="1800"/>
              </a:spcBef>
              <a:spcAft>
                <a:spcPts val="400"/>
              </a:spcAft>
            </a:pPr>
            <a:r>
              <a:rPr lang="en-GB" sz="3200" b="1" dirty="0"/>
              <a:t>Things you need to know before we move to the results…</a:t>
            </a:r>
            <a:endParaRPr sz="3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p:nvPr/>
        </p:nvSpPr>
        <p:spPr>
          <a:xfrm>
            <a:off x="658813" y="861836"/>
            <a:ext cx="10837861" cy="1325563"/>
          </a:xfrm>
          <a:prstGeom prst="rect">
            <a:avLst/>
          </a:prstGeom>
          <a:noFill/>
          <a:ln>
            <a:noFill/>
          </a:ln>
        </p:spPr>
        <p:txBody>
          <a:bodyPr spcFirstLastPara="1" wrap="square" lIns="91425" tIns="45700" rIns="91425" bIns="45700" anchor="ctr" anchorCtr="0">
            <a:noAutofit/>
          </a:bodyPr>
          <a:lstStyle/>
          <a:p>
            <a:pPr algn="ctr">
              <a:spcAft>
                <a:spcPts val="400"/>
              </a:spcAft>
              <a:buClr>
                <a:schemeClr val="dk1"/>
              </a:buClr>
              <a:buSzPts val="1800"/>
            </a:pPr>
            <a:r>
              <a:rPr lang="en-GB" sz="3200" b="1" dirty="0">
                <a:solidFill>
                  <a:schemeClr val="dk1"/>
                </a:solidFill>
                <a:latin typeface="Calibri"/>
                <a:cs typeface="Calibri"/>
                <a:sym typeface="Calibri"/>
              </a:rPr>
              <a:t>Key Weaknesses 🔴</a:t>
            </a:r>
            <a:endParaRPr sz="3200" b="1" dirty="0">
              <a:solidFill>
                <a:schemeClr val="dk1"/>
              </a:solidFill>
              <a:latin typeface="Calibri"/>
              <a:cs typeface="Calibri"/>
              <a:sym typeface="Calibri"/>
            </a:endParaRPr>
          </a:p>
          <a:p>
            <a:pPr algn="ctr">
              <a:spcAft>
                <a:spcPts val="400"/>
              </a:spcAft>
              <a:buClr>
                <a:schemeClr val="dk1"/>
              </a:buClr>
              <a:buSzPts val="1800"/>
            </a:pPr>
            <a:r>
              <a:rPr lang="en-GB" sz="3200" b="1" dirty="0">
                <a:solidFill>
                  <a:schemeClr val="dk1"/>
                </a:solidFill>
                <a:latin typeface="Calibri"/>
                <a:cs typeface="Calibri"/>
                <a:sym typeface="Calibri"/>
              </a:rPr>
              <a:t>#1: Data Visualisation Issues</a:t>
            </a:r>
            <a:br>
              <a:rPr lang="en-GB" sz="3200" b="1" dirty="0">
                <a:solidFill>
                  <a:schemeClr val="dk1"/>
                </a:solidFill>
                <a:latin typeface="Calibri"/>
                <a:cs typeface="Calibri"/>
                <a:sym typeface="Calibri"/>
              </a:rPr>
            </a:br>
            <a:endParaRPr sz="3200" b="1" dirty="0">
              <a:solidFill>
                <a:schemeClr val="dk1"/>
              </a:solidFill>
              <a:latin typeface="Calibri"/>
              <a:cs typeface="Calibri"/>
              <a:sym typeface="Calibri"/>
            </a:endParaRPr>
          </a:p>
        </p:txBody>
      </p:sp>
      <p:sp>
        <p:nvSpPr>
          <p:cNvPr id="164" name="Google Shape;164;p6"/>
          <p:cNvSpPr txBox="1">
            <a:spLocks noGrp="1"/>
          </p:cNvSpPr>
          <p:nvPr>
            <p:ph type="body" idx="1"/>
          </p:nvPr>
        </p:nvSpPr>
        <p:spPr>
          <a:xfrm>
            <a:off x="695326" y="2187399"/>
            <a:ext cx="10801348"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Datasets not properly visualized on map</a:t>
            </a:r>
            <a:endParaRPr sz="2400" dirty="0"/>
          </a:p>
          <a:p>
            <a:pPr marL="228600" lvl="0" indent="-228600" algn="l" rtl="0">
              <a:lnSpc>
                <a:spcPct val="90000"/>
              </a:lnSpc>
              <a:spcBef>
                <a:spcPts val="1000"/>
              </a:spcBef>
              <a:spcAft>
                <a:spcPts val="0"/>
              </a:spcAft>
              <a:buClr>
                <a:schemeClr val="dk1"/>
              </a:buClr>
              <a:buSzPts val="2800"/>
              <a:buChar char="•"/>
            </a:pPr>
            <a:r>
              <a:rPr lang="en-GB" sz="2400" dirty="0"/>
              <a:t>Some data only available as static images</a:t>
            </a:r>
            <a:endParaRPr sz="2400" dirty="0"/>
          </a:p>
          <a:p>
            <a:pPr marL="228600" lvl="0" indent="-228600" algn="l" rtl="0">
              <a:lnSpc>
                <a:spcPct val="90000"/>
              </a:lnSpc>
              <a:spcBef>
                <a:spcPts val="1000"/>
              </a:spcBef>
              <a:spcAft>
                <a:spcPts val="0"/>
              </a:spcAft>
              <a:buClr>
                <a:schemeClr val="dk1"/>
              </a:buClr>
              <a:buSzPts val="2800"/>
              <a:buChar char="•"/>
            </a:pPr>
            <a:r>
              <a:rPr lang="en-GB" sz="2400" dirty="0"/>
              <a:t>Mismatch between expectation vs reality</a:t>
            </a:r>
            <a:endParaRPr sz="2400" dirty="0"/>
          </a:p>
          <a:p>
            <a:pPr marL="0" lvl="0" indent="0" algn="l" rtl="0">
              <a:lnSpc>
                <a:spcPct val="90000"/>
              </a:lnSpc>
              <a:spcBef>
                <a:spcPts val="1000"/>
              </a:spcBef>
              <a:spcAft>
                <a:spcPts val="0"/>
              </a:spcAft>
              <a:buNone/>
            </a:pPr>
            <a:r>
              <a:rPr lang="en-GB" sz="2400" dirty="0"/>
              <a:t>👉 Impact:</a:t>
            </a:r>
            <a:endParaRPr sz="2400" dirty="0"/>
          </a:p>
          <a:p>
            <a:pPr marL="719138" lvl="0" indent="-222250" algn="l" rtl="0">
              <a:lnSpc>
                <a:spcPct val="90000"/>
              </a:lnSpc>
              <a:spcBef>
                <a:spcPts val="1000"/>
              </a:spcBef>
              <a:spcAft>
                <a:spcPts val="0"/>
              </a:spcAft>
              <a:buClr>
                <a:schemeClr val="dk1"/>
              </a:buClr>
              <a:buSzPts val="2800"/>
              <a:buChar char="•"/>
            </a:pPr>
            <a:r>
              <a:rPr lang="en-GB" sz="2400" dirty="0"/>
              <a:t>It might create confusion</a:t>
            </a:r>
            <a:endParaRPr sz="2400" dirty="0"/>
          </a:p>
          <a:p>
            <a:pPr marL="719138" lvl="0" indent="-222250" algn="l" rtl="0">
              <a:lnSpc>
                <a:spcPct val="90000"/>
              </a:lnSpc>
              <a:spcBef>
                <a:spcPts val="1000"/>
              </a:spcBef>
              <a:spcAft>
                <a:spcPts val="0"/>
              </a:spcAft>
              <a:buClr>
                <a:schemeClr val="dk1"/>
              </a:buClr>
              <a:buSzPts val="2800"/>
              <a:buChar char="•"/>
            </a:pPr>
            <a:r>
              <a:rPr lang="en-GB" sz="2400" dirty="0"/>
              <a:t>Potential loss of trust</a:t>
            </a:r>
          </a:p>
          <a:p>
            <a:pPr marL="719138" lvl="0" indent="-222250" algn="l" rtl="0">
              <a:lnSpc>
                <a:spcPct val="90000"/>
              </a:lnSpc>
              <a:spcBef>
                <a:spcPts val="1000"/>
              </a:spcBef>
              <a:spcAft>
                <a:spcPts val="0"/>
              </a:spcAft>
              <a:buClr>
                <a:schemeClr val="dk1"/>
              </a:buClr>
              <a:buSzPts val="2800"/>
              <a:buChar char="•"/>
            </a:pPr>
            <a:endParaRPr sz="2400" dirty="0"/>
          </a:p>
          <a:p>
            <a:pPr marL="0" indent="0">
              <a:lnSpc>
                <a:spcPct val="100000"/>
              </a:lnSpc>
              <a:spcBef>
                <a:spcPts val="600"/>
              </a:spcBef>
              <a:buNone/>
            </a:pPr>
            <a:r>
              <a:rPr lang="en-GB" sz="2400" dirty="0"/>
              <a:t>💬 </a:t>
            </a:r>
            <a:r>
              <a:rPr lang="en-GB" sz="2400" b="1" dirty="0">
                <a:solidFill>
                  <a:srgbClr val="0070C0"/>
                </a:solidFill>
              </a:rPr>
              <a:t>“It says visible on the map, but I don’t see anything”</a:t>
            </a:r>
            <a:endParaRPr sz="2400" b="1" dirty="0">
              <a:solidFill>
                <a:srgbClr val="0070C0"/>
              </a:solidFill>
            </a:endParaRPr>
          </a:p>
          <a:p>
            <a:pPr marL="228600" lvl="0" indent="-50800" algn="l" rtl="0">
              <a:lnSpc>
                <a:spcPct val="90000"/>
              </a:lnSpc>
              <a:spcBef>
                <a:spcPts val="1000"/>
              </a:spcBef>
              <a:spcAft>
                <a:spcPts val="0"/>
              </a:spcAft>
              <a:buClr>
                <a:schemeClr val="dk1"/>
              </a:buClr>
              <a:buSzPts val="2800"/>
              <a:buNone/>
            </a:pP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1"/>
          </p:nvPr>
        </p:nvSpPr>
        <p:spPr>
          <a:xfrm>
            <a:off x="838200" y="2187399"/>
            <a:ext cx="10515600"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GB" sz="2400" dirty="0"/>
              <a:t>Frequent service errors / failures</a:t>
            </a:r>
            <a:endParaRPr sz="2400" dirty="0"/>
          </a:p>
          <a:p>
            <a:pPr marL="228600" lvl="0" indent="-228600" algn="l" rtl="0">
              <a:lnSpc>
                <a:spcPct val="90000"/>
              </a:lnSpc>
              <a:spcBef>
                <a:spcPts val="1000"/>
              </a:spcBef>
              <a:spcAft>
                <a:spcPts val="0"/>
              </a:spcAft>
              <a:buClr>
                <a:schemeClr val="dk1"/>
              </a:buClr>
              <a:buSzPct val="100000"/>
              <a:buChar char="•"/>
            </a:pPr>
            <a:r>
              <a:rPr lang="en-GB" sz="2400" dirty="0"/>
              <a:t>Incomplete or unavailable datasets</a:t>
            </a:r>
            <a:endParaRPr sz="2400" dirty="0"/>
          </a:p>
          <a:p>
            <a:pPr marL="228600" lvl="0" indent="-228600" algn="l" rtl="0">
              <a:lnSpc>
                <a:spcPct val="90000"/>
              </a:lnSpc>
              <a:spcBef>
                <a:spcPts val="1000"/>
              </a:spcBef>
              <a:spcAft>
                <a:spcPts val="0"/>
              </a:spcAft>
              <a:buClr>
                <a:schemeClr val="dk1"/>
              </a:buClr>
              <a:buSzPct val="100000"/>
              <a:buChar char="•"/>
            </a:pPr>
            <a:r>
              <a:rPr lang="en-GB" sz="2400" dirty="0"/>
              <a:t>Dependency on external providers</a:t>
            </a:r>
            <a:endParaRPr sz="2400" dirty="0"/>
          </a:p>
          <a:p>
            <a:pPr marL="0" lvl="0" indent="0" algn="l" rtl="0">
              <a:lnSpc>
                <a:spcPct val="90000"/>
              </a:lnSpc>
              <a:spcBef>
                <a:spcPts val="1000"/>
              </a:spcBef>
              <a:spcAft>
                <a:spcPts val="0"/>
              </a:spcAft>
              <a:buNone/>
            </a:pPr>
            <a:r>
              <a:rPr lang="en-GB" sz="2400" dirty="0"/>
              <a:t>👉 Impact:</a:t>
            </a:r>
            <a:endParaRPr sz="2400" dirty="0"/>
          </a:p>
          <a:p>
            <a:pPr marL="719138" lvl="0" indent="-222250" algn="l" rtl="0">
              <a:lnSpc>
                <a:spcPct val="90000"/>
              </a:lnSpc>
              <a:spcBef>
                <a:spcPts val="1000"/>
              </a:spcBef>
              <a:spcAft>
                <a:spcPts val="0"/>
              </a:spcAft>
              <a:buClr>
                <a:schemeClr val="dk1"/>
              </a:buClr>
              <a:buSzPct val="100000"/>
              <a:buChar char="•"/>
            </a:pPr>
            <a:r>
              <a:rPr lang="en-GB" sz="2400" dirty="0"/>
              <a:t>Breaks user flow</a:t>
            </a:r>
            <a:endParaRPr sz="2400" dirty="0"/>
          </a:p>
          <a:p>
            <a:pPr marL="719138" lvl="0" indent="-222250" algn="l" rtl="0">
              <a:lnSpc>
                <a:spcPct val="90000"/>
              </a:lnSpc>
              <a:spcBef>
                <a:spcPts val="1000"/>
              </a:spcBef>
              <a:spcAft>
                <a:spcPts val="0"/>
              </a:spcAft>
              <a:buClr>
                <a:schemeClr val="dk1"/>
              </a:buClr>
              <a:buSzPct val="100000"/>
              <a:buChar char="•"/>
            </a:pPr>
            <a:r>
              <a:rPr lang="en-GB" sz="2400" dirty="0"/>
              <a:t>Undermines platform credibility</a:t>
            </a:r>
          </a:p>
          <a:p>
            <a:pPr marL="719138" lvl="0" indent="-222250" algn="l" rtl="0">
              <a:lnSpc>
                <a:spcPct val="90000"/>
              </a:lnSpc>
              <a:spcBef>
                <a:spcPts val="1000"/>
              </a:spcBef>
              <a:spcAft>
                <a:spcPts val="0"/>
              </a:spcAft>
              <a:buClr>
                <a:schemeClr val="dk1"/>
              </a:buClr>
              <a:buSzPct val="100000"/>
              <a:buChar char="•"/>
            </a:pPr>
            <a:endParaRPr sz="2400" dirty="0"/>
          </a:p>
          <a:p>
            <a:pPr marL="0" indent="0">
              <a:lnSpc>
                <a:spcPct val="100000"/>
              </a:lnSpc>
              <a:spcBef>
                <a:spcPts val="600"/>
              </a:spcBef>
              <a:buNone/>
            </a:pPr>
            <a:r>
              <a:rPr lang="en-GB" sz="2400" dirty="0"/>
              <a:t>💬 </a:t>
            </a:r>
            <a:r>
              <a:rPr lang="en-GB" sz="2400" b="1" dirty="0">
                <a:solidFill>
                  <a:srgbClr val="0070C0"/>
                </a:solidFill>
              </a:rPr>
              <a:t>“Backend keeps failing… I cannot gauge whether the data is there or not”</a:t>
            </a:r>
            <a:endParaRPr sz="2400" b="1" dirty="0">
              <a:solidFill>
                <a:srgbClr val="0070C0"/>
              </a:solidFill>
            </a:endParaRPr>
          </a:p>
          <a:p>
            <a:pPr marL="228600" lvl="0" indent="-64135" algn="l" rtl="0">
              <a:lnSpc>
                <a:spcPct val="90000"/>
              </a:lnSpc>
              <a:spcBef>
                <a:spcPts val="1000"/>
              </a:spcBef>
              <a:spcAft>
                <a:spcPts val="0"/>
              </a:spcAft>
              <a:buClr>
                <a:schemeClr val="dk1"/>
              </a:buClr>
              <a:buSzPct val="100000"/>
              <a:buNone/>
            </a:pPr>
            <a:endParaRPr sz="2400" dirty="0"/>
          </a:p>
        </p:txBody>
      </p:sp>
      <p:sp>
        <p:nvSpPr>
          <p:cNvPr id="170" name="Google Shape;170;p7"/>
          <p:cNvSpPr txBox="1"/>
          <p:nvPr/>
        </p:nvSpPr>
        <p:spPr>
          <a:xfrm>
            <a:off x="838200" y="946434"/>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Weaknesses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#2: Backend Instability</a:t>
            </a:r>
            <a:br>
              <a:rPr lang="en-GB" sz="3200" b="1" dirty="0">
                <a:solidFill>
                  <a:schemeClr val="dk1"/>
                </a:solidFill>
                <a:latin typeface="Calibri"/>
                <a:cs typeface="Calibri"/>
                <a:sym typeface="Calibri"/>
              </a:rPr>
            </a:br>
            <a:endParaRPr sz="3200" b="1" dirty="0">
              <a:solidFill>
                <a:schemeClr val="dk1"/>
              </a:solidFill>
              <a:latin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body" idx="1"/>
          </p:nvPr>
        </p:nvSpPr>
        <p:spPr>
          <a:xfrm>
            <a:off x="838200" y="2187399"/>
            <a:ext cx="10515600"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Filters reset unexpectedly</a:t>
            </a:r>
            <a:endParaRPr sz="2400" dirty="0"/>
          </a:p>
          <a:p>
            <a:pPr marL="228600" lvl="0" indent="-228600" algn="l" rtl="0">
              <a:lnSpc>
                <a:spcPct val="90000"/>
              </a:lnSpc>
              <a:spcBef>
                <a:spcPts val="1000"/>
              </a:spcBef>
              <a:spcAft>
                <a:spcPts val="0"/>
              </a:spcAft>
              <a:buClr>
                <a:schemeClr val="dk1"/>
              </a:buClr>
              <a:buSzPts val="2800"/>
              <a:buChar char="•"/>
            </a:pPr>
            <a:r>
              <a:rPr lang="en-GB" sz="2400" dirty="0"/>
              <a:t>Search </a:t>
            </a:r>
            <a:r>
              <a:rPr lang="en-GB" sz="2400" dirty="0" err="1"/>
              <a:t>behavior</a:t>
            </a:r>
            <a:r>
              <a:rPr lang="en-GB" sz="2400" dirty="0"/>
              <a:t> not intuitive</a:t>
            </a:r>
            <a:endParaRPr sz="2400" dirty="0"/>
          </a:p>
          <a:p>
            <a:pPr marL="228600" lvl="0" indent="-228600" algn="l" rtl="0">
              <a:lnSpc>
                <a:spcPct val="90000"/>
              </a:lnSpc>
              <a:spcBef>
                <a:spcPts val="1000"/>
              </a:spcBef>
              <a:spcAft>
                <a:spcPts val="0"/>
              </a:spcAft>
              <a:buClr>
                <a:schemeClr val="dk1"/>
              </a:buClr>
              <a:buSzPts val="2800"/>
              <a:buChar char="•"/>
            </a:pPr>
            <a:r>
              <a:rPr lang="en-GB" sz="2400" dirty="0"/>
              <a:t>Difficult to refine results progressively</a:t>
            </a:r>
            <a:endParaRPr sz="2400" dirty="0"/>
          </a:p>
          <a:p>
            <a:pPr marL="0" lvl="0" indent="0" algn="l" rtl="0">
              <a:lnSpc>
                <a:spcPct val="90000"/>
              </a:lnSpc>
              <a:spcBef>
                <a:spcPts val="1000"/>
              </a:spcBef>
              <a:spcAft>
                <a:spcPts val="0"/>
              </a:spcAft>
              <a:buNone/>
            </a:pPr>
            <a:r>
              <a:rPr lang="en-GB" sz="2400" dirty="0"/>
              <a:t>👉 Impact:</a:t>
            </a:r>
            <a:endParaRPr sz="2400" dirty="0"/>
          </a:p>
          <a:p>
            <a:pPr marL="719138" lvl="0" indent="-222250" algn="l" rtl="0">
              <a:lnSpc>
                <a:spcPct val="90000"/>
              </a:lnSpc>
              <a:spcBef>
                <a:spcPts val="1000"/>
              </a:spcBef>
              <a:spcAft>
                <a:spcPts val="0"/>
              </a:spcAft>
              <a:buClr>
                <a:schemeClr val="dk1"/>
              </a:buClr>
              <a:buSzPts val="2800"/>
              <a:buChar char="•"/>
            </a:pPr>
            <a:r>
              <a:rPr lang="en-GB" sz="2400" dirty="0"/>
              <a:t>It might lead to frustration</a:t>
            </a:r>
            <a:endParaRPr sz="2400" dirty="0"/>
          </a:p>
          <a:p>
            <a:pPr marL="719138" lvl="0" indent="-222250" algn="l" rtl="0">
              <a:lnSpc>
                <a:spcPct val="90000"/>
              </a:lnSpc>
              <a:spcBef>
                <a:spcPts val="1000"/>
              </a:spcBef>
              <a:spcAft>
                <a:spcPts val="0"/>
              </a:spcAft>
              <a:buClr>
                <a:schemeClr val="dk1"/>
              </a:buClr>
              <a:buSzPts val="2800"/>
              <a:buChar char="•"/>
            </a:pPr>
            <a:r>
              <a:rPr lang="en-GB" sz="2400" dirty="0"/>
              <a:t>Increased task time</a:t>
            </a:r>
          </a:p>
          <a:p>
            <a:pPr marL="719138" lvl="0" indent="-222250" algn="l" rtl="0">
              <a:lnSpc>
                <a:spcPct val="90000"/>
              </a:lnSpc>
              <a:spcBef>
                <a:spcPts val="1000"/>
              </a:spcBef>
              <a:spcAft>
                <a:spcPts val="0"/>
              </a:spcAft>
              <a:buClr>
                <a:schemeClr val="dk1"/>
              </a:buClr>
              <a:buSzPts val="2800"/>
              <a:buChar char="•"/>
            </a:pPr>
            <a:endParaRPr sz="2400" dirty="0"/>
          </a:p>
          <a:p>
            <a:pPr marL="0" indent="0">
              <a:lnSpc>
                <a:spcPct val="100000"/>
              </a:lnSpc>
              <a:spcBef>
                <a:spcPts val="600"/>
              </a:spcBef>
              <a:buNone/>
            </a:pPr>
            <a:r>
              <a:rPr lang="en-GB" sz="2400" dirty="0"/>
              <a:t>💬 </a:t>
            </a:r>
            <a:r>
              <a:rPr lang="en-GB" sz="2400" b="1" dirty="0">
                <a:solidFill>
                  <a:srgbClr val="0070C0"/>
                </a:solidFill>
              </a:rPr>
              <a:t>“Applying a timeline resets the search… I have to start again”</a:t>
            </a:r>
            <a:endParaRPr sz="2400" b="1" dirty="0">
              <a:solidFill>
                <a:srgbClr val="0070C0"/>
              </a:solidFill>
            </a:endParaRPr>
          </a:p>
          <a:p>
            <a:pPr marL="228600" lvl="0" indent="-50800" algn="l" rtl="0">
              <a:lnSpc>
                <a:spcPct val="90000"/>
              </a:lnSpc>
              <a:spcBef>
                <a:spcPts val="1000"/>
              </a:spcBef>
              <a:spcAft>
                <a:spcPts val="0"/>
              </a:spcAft>
              <a:buClr>
                <a:schemeClr val="dk1"/>
              </a:buClr>
              <a:buSzPts val="2800"/>
              <a:buNone/>
            </a:pPr>
            <a:endParaRPr sz="2400" dirty="0"/>
          </a:p>
        </p:txBody>
      </p:sp>
      <p:sp>
        <p:nvSpPr>
          <p:cNvPr id="176" name="Google Shape;176;p8"/>
          <p:cNvSpPr txBox="1"/>
          <p:nvPr/>
        </p:nvSpPr>
        <p:spPr>
          <a:xfrm>
            <a:off x="838200" y="731821"/>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Weaknesses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#3: Search &amp; Filtering Complexity</a:t>
            </a:r>
            <a:endParaRPr sz="3200" b="1" dirty="0">
              <a:solidFill>
                <a:schemeClr val="dk1"/>
              </a:solidFill>
              <a:latin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body" idx="1"/>
          </p:nvPr>
        </p:nvSpPr>
        <p:spPr>
          <a:xfrm>
            <a:off x="681467" y="2168525"/>
            <a:ext cx="10815208" cy="364895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sz="2400" dirty="0"/>
              <a:t>Key features not visible:</a:t>
            </a:r>
            <a:endParaRPr sz="2400" dirty="0"/>
          </a:p>
          <a:p>
            <a:pPr marL="685800" lvl="1" indent="-228600" algn="l" rtl="0">
              <a:lnSpc>
                <a:spcPct val="90000"/>
              </a:lnSpc>
              <a:spcBef>
                <a:spcPts val="500"/>
              </a:spcBef>
              <a:spcAft>
                <a:spcPts val="0"/>
              </a:spcAft>
              <a:buClr>
                <a:schemeClr val="dk1"/>
              </a:buClr>
              <a:buSzPts val="2400"/>
              <a:buChar char="•"/>
            </a:pPr>
            <a:r>
              <a:rPr lang="en-GB" dirty="0"/>
              <a:t>Map selection tools</a:t>
            </a:r>
            <a:endParaRPr dirty="0"/>
          </a:p>
          <a:p>
            <a:pPr marL="685800" lvl="1" indent="-228600" algn="l" rtl="0">
              <a:lnSpc>
                <a:spcPct val="90000"/>
              </a:lnSpc>
              <a:spcBef>
                <a:spcPts val="500"/>
              </a:spcBef>
              <a:spcAft>
                <a:spcPts val="0"/>
              </a:spcAft>
              <a:buClr>
                <a:schemeClr val="dk1"/>
              </a:buClr>
              <a:buSzPts val="2400"/>
              <a:buChar char="•"/>
            </a:pPr>
            <a:r>
              <a:rPr lang="en-GB" dirty="0"/>
              <a:t>Metadata access</a:t>
            </a:r>
            <a:endParaRPr dirty="0"/>
          </a:p>
          <a:p>
            <a:pPr marL="228600" lvl="0" indent="-228600" algn="l" rtl="0">
              <a:lnSpc>
                <a:spcPct val="90000"/>
              </a:lnSpc>
              <a:spcBef>
                <a:spcPts val="1000"/>
              </a:spcBef>
              <a:spcAft>
                <a:spcPts val="0"/>
              </a:spcAft>
              <a:buClr>
                <a:schemeClr val="dk1"/>
              </a:buClr>
              <a:buSzPts val="2800"/>
              <a:buChar char="•"/>
            </a:pPr>
            <a:r>
              <a:rPr lang="en-GB" sz="2400" dirty="0"/>
              <a:t>Two search systems create confusion</a:t>
            </a:r>
            <a:endParaRPr sz="2400" dirty="0"/>
          </a:p>
          <a:p>
            <a:pPr marL="0" lvl="0" indent="0" algn="l" rtl="0">
              <a:lnSpc>
                <a:spcPct val="90000"/>
              </a:lnSpc>
              <a:spcBef>
                <a:spcPts val="1000"/>
              </a:spcBef>
              <a:spcAft>
                <a:spcPts val="0"/>
              </a:spcAft>
              <a:buNone/>
            </a:pPr>
            <a:r>
              <a:rPr lang="en-GB" sz="2400" dirty="0"/>
              <a:t>👉 Impact:</a:t>
            </a:r>
            <a:endParaRPr sz="2400" dirty="0"/>
          </a:p>
          <a:p>
            <a:pPr marL="719138" lvl="0" indent="-222250" algn="l" rtl="0">
              <a:lnSpc>
                <a:spcPct val="90000"/>
              </a:lnSpc>
              <a:spcBef>
                <a:spcPts val="1000"/>
              </a:spcBef>
              <a:spcAft>
                <a:spcPts val="0"/>
              </a:spcAft>
              <a:buClr>
                <a:schemeClr val="dk1"/>
              </a:buClr>
              <a:buSzPts val="2800"/>
              <a:buChar char="•"/>
            </a:pPr>
            <a:r>
              <a:rPr lang="en-GB" sz="2400" dirty="0"/>
              <a:t>Users rely on trial-and-error</a:t>
            </a:r>
            <a:endParaRPr sz="2400" dirty="0"/>
          </a:p>
          <a:p>
            <a:pPr marL="719138" lvl="0" indent="-222250" algn="l" rtl="0">
              <a:lnSpc>
                <a:spcPct val="90000"/>
              </a:lnSpc>
              <a:spcBef>
                <a:spcPts val="1000"/>
              </a:spcBef>
              <a:spcAft>
                <a:spcPts val="0"/>
              </a:spcAft>
              <a:buClr>
                <a:schemeClr val="dk1"/>
              </a:buClr>
              <a:buSzPts val="2800"/>
              <a:buChar char="•"/>
            </a:pPr>
            <a:r>
              <a:rPr lang="en-GB" sz="2400" dirty="0"/>
              <a:t>Requires prior knowledge</a:t>
            </a:r>
            <a:endParaRPr lang="en-GB" sz="2400" b="1" dirty="0">
              <a:solidFill>
                <a:srgbClr val="0070C0"/>
              </a:solidFill>
            </a:endParaRPr>
          </a:p>
          <a:p>
            <a:pPr marL="719138" lvl="0" indent="-222250" algn="l" rtl="0">
              <a:lnSpc>
                <a:spcPct val="90000"/>
              </a:lnSpc>
              <a:spcBef>
                <a:spcPts val="1000"/>
              </a:spcBef>
              <a:spcAft>
                <a:spcPts val="0"/>
              </a:spcAft>
              <a:buClr>
                <a:schemeClr val="dk1"/>
              </a:buClr>
              <a:buSzPts val="2800"/>
              <a:buChar char="•"/>
            </a:pPr>
            <a:endParaRPr sz="2400" dirty="0"/>
          </a:p>
          <a:p>
            <a:pPr marL="0" indent="0">
              <a:lnSpc>
                <a:spcPct val="100000"/>
              </a:lnSpc>
              <a:spcBef>
                <a:spcPts val="600"/>
              </a:spcBef>
              <a:buNone/>
            </a:pPr>
            <a:r>
              <a:rPr lang="en-GB" sz="2400" b="1" dirty="0">
                <a:solidFill>
                  <a:srgbClr val="0070C0"/>
                </a:solidFill>
              </a:rPr>
              <a:t>💬 Need for onboarding/tutorial repeatedly highlighted</a:t>
            </a:r>
            <a:endParaRPr sz="2400" b="1" dirty="0">
              <a:solidFill>
                <a:srgbClr val="0070C0"/>
              </a:solidFill>
            </a:endParaRPr>
          </a:p>
          <a:p>
            <a:pPr marL="228600" lvl="0" indent="-50800" algn="l" rtl="0">
              <a:lnSpc>
                <a:spcPct val="90000"/>
              </a:lnSpc>
              <a:spcBef>
                <a:spcPts val="1000"/>
              </a:spcBef>
              <a:spcAft>
                <a:spcPts val="0"/>
              </a:spcAft>
              <a:buClr>
                <a:schemeClr val="dk1"/>
              </a:buClr>
              <a:buSzPts val="2800"/>
              <a:buNone/>
            </a:pPr>
            <a:endParaRPr sz="2400" dirty="0"/>
          </a:p>
        </p:txBody>
      </p:sp>
      <p:sp>
        <p:nvSpPr>
          <p:cNvPr id="182" name="Google Shape;182;p9"/>
          <p:cNvSpPr txBox="1"/>
          <p:nvPr/>
        </p:nvSpPr>
        <p:spPr>
          <a:xfrm>
            <a:off x="838200" y="678656"/>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Weaknesses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#4: Discoverability &amp; Navigation</a:t>
            </a:r>
            <a:endParaRPr sz="3200" b="1" dirty="0">
              <a:solidFill>
                <a:schemeClr val="dk1"/>
              </a:solidFill>
              <a:latin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3d0eee8701d_1_46"/>
          <p:cNvSpPr txBox="1">
            <a:spLocks noGrp="1"/>
          </p:cNvSpPr>
          <p:nvPr>
            <p:ph type="title"/>
          </p:nvPr>
        </p:nvSpPr>
        <p:spPr>
          <a:xfrm>
            <a:off x="838200" y="445348"/>
            <a:ext cx="10515600" cy="1325700"/>
          </a:xfrm>
          <a:prstGeom prst="rect">
            <a:avLst/>
          </a:prstGeom>
        </p:spPr>
        <p:txBody>
          <a:bodyPr spcFirstLastPara="1" wrap="square" lIns="91425" tIns="45700" rIns="91425" bIns="45700" anchor="ctr" anchorCtr="0">
            <a:normAutofit/>
          </a:bodyPr>
          <a:lstStyle/>
          <a:p>
            <a:pPr marL="0" lvl="0" indent="0" algn="ctr" rtl="0">
              <a:lnSpc>
                <a:spcPct val="115000"/>
              </a:lnSpc>
              <a:spcBef>
                <a:spcPts val="1800"/>
              </a:spcBef>
              <a:spcAft>
                <a:spcPts val="400"/>
              </a:spcAft>
              <a:buNone/>
            </a:pPr>
            <a:r>
              <a:rPr lang="en-GB" sz="3200" b="1" dirty="0"/>
              <a:t>Context: the User Feedback Group (UFG)</a:t>
            </a:r>
            <a:endParaRPr sz="3200" dirty="0"/>
          </a:p>
        </p:txBody>
      </p:sp>
      <p:sp>
        <p:nvSpPr>
          <p:cNvPr id="50" name="Google Shape;50;g3d0eee8701d_1_46"/>
          <p:cNvSpPr txBox="1">
            <a:spLocks noGrp="1"/>
          </p:cNvSpPr>
          <p:nvPr>
            <p:ph type="body" idx="1"/>
          </p:nvPr>
        </p:nvSpPr>
        <p:spPr>
          <a:xfrm>
            <a:off x="658813" y="2168525"/>
            <a:ext cx="10515600" cy="3648900"/>
          </a:xfrm>
          <a:prstGeom prst="rect">
            <a:avLst/>
          </a:prstGeom>
        </p:spPr>
        <p:txBody>
          <a:bodyPr spcFirstLastPara="1" wrap="square" lIns="91425" tIns="45700" rIns="91425" bIns="45700" anchor="t" anchorCtr="0">
            <a:noAutofit/>
          </a:bodyPr>
          <a:lstStyle/>
          <a:p>
            <a:pPr marL="457200" lvl="0" indent="-375920" algn="l" rtl="0">
              <a:lnSpc>
                <a:spcPct val="130000"/>
              </a:lnSpc>
              <a:spcBef>
                <a:spcPts val="1200"/>
              </a:spcBef>
              <a:spcAft>
                <a:spcPts val="0"/>
              </a:spcAft>
              <a:buClr>
                <a:srgbClr val="E5A113"/>
              </a:buClr>
              <a:buSzPts val="2320"/>
              <a:buFont typeface="Calibri"/>
              <a:buChar char="●"/>
            </a:pPr>
            <a:r>
              <a:rPr lang="en-GB" sz="2400" dirty="0"/>
              <a:t>UFG re-established (</a:t>
            </a:r>
            <a:r>
              <a:rPr lang="en-GB" sz="2400" b="1" dirty="0"/>
              <a:t>21 members</a:t>
            </a:r>
            <a:r>
              <a:rPr lang="en-GB" sz="2400" dirty="0"/>
              <a:t>)</a:t>
            </a:r>
            <a:endParaRPr sz="2400" dirty="0"/>
          </a:p>
          <a:p>
            <a:pPr marL="457200" marR="381000" lvl="0" indent="-375920" algn="l" rtl="0">
              <a:lnSpc>
                <a:spcPct val="130000"/>
              </a:lnSpc>
              <a:spcBef>
                <a:spcPts val="0"/>
              </a:spcBef>
              <a:spcAft>
                <a:spcPts val="0"/>
              </a:spcAft>
              <a:buClr>
                <a:srgbClr val="E5A113"/>
              </a:buClr>
              <a:buSzPts val="2320"/>
              <a:buFont typeface="Calibri"/>
              <a:buChar char="●"/>
            </a:pPr>
            <a:r>
              <a:rPr lang="en-GB" sz="2400" dirty="0"/>
              <a:t>Balanced mix of </a:t>
            </a:r>
            <a:r>
              <a:rPr lang="en-GB" sz="2400" b="1" dirty="0"/>
              <a:t>senior researchers and early-career scientists</a:t>
            </a:r>
            <a:endParaRPr sz="2400" b="1" dirty="0"/>
          </a:p>
          <a:p>
            <a:pPr marL="457200" marR="381000" lvl="0" indent="-375920" algn="l" rtl="0">
              <a:lnSpc>
                <a:spcPct val="130000"/>
              </a:lnSpc>
              <a:spcBef>
                <a:spcPts val="0"/>
              </a:spcBef>
              <a:spcAft>
                <a:spcPts val="0"/>
              </a:spcAft>
              <a:buClr>
                <a:srgbClr val="E5A113"/>
              </a:buClr>
              <a:buSzPts val="2320"/>
              <a:buChar char="●"/>
            </a:pPr>
            <a:r>
              <a:rPr lang="en-GB" sz="2400" dirty="0"/>
              <a:t>Broad disciplinary coverage: </a:t>
            </a:r>
            <a:r>
              <a:rPr lang="en-GB" sz="2400" b="1" dirty="0"/>
              <a:t>all TCS represented</a:t>
            </a:r>
            <a:endParaRPr sz="2400" b="1" dirty="0"/>
          </a:p>
          <a:p>
            <a:pPr marL="457200" lvl="0" indent="-375920" algn="l" rtl="0">
              <a:lnSpc>
                <a:spcPct val="130000"/>
              </a:lnSpc>
              <a:spcBef>
                <a:spcPts val="0"/>
              </a:spcBef>
              <a:spcAft>
                <a:spcPts val="0"/>
              </a:spcAft>
              <a:buClr>
                <a:srgbClr val="E5A113"/>
              </a:buClr>
              <a:buSzPts val="2320"/>
              <a:buFont typeface="Calibri"/>
              <a:buChar char="●"/>
            </a:pPr>
            <a:r>
              <a:rPr lang="en-GB" sz="2400" dirty="0"/>
              <a:t>SCC involved through nominations from the TCS </a:t>
            </a:r>
            <a:endParaRPr sz="2400" dirty="0"/>
          </a:p>
          <a:p>
            <a:pPr marL="457200" lvl="0" indent="-375920" algn="l" rtl="0">
              <a:lnSpc>
                <a:spcPct val="130000"/>
              </a:lnSpc>
              <a:spcBef>
                <a:spcPts val="0"/>
              </a:spcBef>
              <a:spcAft>
                <a:spcPts val="0"/>
              </a:spcAft>
              <a:buClr>
                <a:srgbClr val="E5A113"/>
              </a:buClr>
              <a:buSzPts val="2320"/>
              <a:buFont typeface="Calibri"/>
              <a:buChar char="●"/>
            </a:pPr>
            <a:r>
              <a:rPr lang="en-GB" sz="2400" dirty="0"/>
              <a:t>User representation with the election of the: </a:t>
            </a:r>
            <a:endParaRPr sz="2400" dirty="0"/>
          </a:p>
          <a:p>
            <a:pPr marL="914400" lvl="1" indent="-375919" algn="l" rtl="0">
              <a:lnSpc>
                <a:spcPct val="130000"/>
              </a:lnSpc>
              <a:spcBef>
                <a:spcPts val="0"/>
              </a:spcBef>
              <a:spcAft>
                <a:spcPts val="0"/>
              </a:spcAft>
              <a:buSzPts val="2320"/>
              <a:buFont typeface="Calibri"/>
              <a:buChar char="○"/>
            </a:pPr>
            <a:r>
              <a:rPr lang="en-GB" dirty="0"/>
              <a:t>UFG Chair: George Donoso</a:t>
            </a:r>
            <a:endParaRPr dirty="0"/>
          </a:p>
          <a:p>
            <a:pPr marL="914400" lvl="1" indent="-375919" algn="l" rtl="0">
              <a:lnSpc>
                <a:spcPct val="130000"/>
              </a:lnSpc>
              <a:spcBef>
                <a:spcPts val="0"/>
              </a:spcBef>
              <a:spcAft>
                <a:spcPts val="0"/>
              </a:spcAft>
              <a:buSzPts val="2320"/>
              <a:buFont typeface="Calibri"/>
              <a:buChar char="○"/>
            </a:pPr>
            <a:r>
              <a:rPr lang="en-GB" dirty="0"/>
              <a:t>UFG Deputy Chair: Hany El Sayed</a:t>
            </a:r>
            <a:endParaRPr dirty="0"/>
          </a:p>
          <a:p>
            <a:pPr marL="0" marR="381000" lvl="0" indent="0" algn="ctr" rtl="0">
              <a:lnSpc>
                <a:spcPct val="95000"/>
              </a:lnSpc>
              <a:spcBef>
                <a:spcPts val="1200"/>
              </a:spcBef>
              <a:spcAft>
                <a:spcPts val="1200"/>
              </a:spcAft>
              <a:buSzPts val="1018"/>
              <a:buNone/>
            </a:pPr>
            <a:endParaRPr sz="2400"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txBox="1">
            <a:spLocks noGrp="1"/>
          </p:cNvSpPr>
          <p:nvPr>
            <p:ph type="body" idx="1"/>
          </p:nvPr>
        </p:nvSpPr>
        <p:spPr>
          <a:xfrm>
            <a:off x="838200" y="2187399"/>
            <a:ext cx="10515600"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License/citation hard to find for some users</a:t>
            </a:r>
            <a:endParaRPr sz="2400" dirty="0"/>
          </a:p>
          <a:p>
            <a:pPr marL="228600" lvl="0" indent="-228600" algn="l" rtl="0">
              <a:lnSpc>
                <a:spcPct val="90000"/>
              </a:lnSpc>
              <a:spcBef>
                <a:spcPts val="1000"/>
              </a:spcBef>
              <a:spcAft>
                <a:spcPts val="0"/>
              </a:spcAft>
              <a:buClr>
                <a:schemeClr val="dk1"/>
              </a:buClr>
              <a:buSzPts val="2800"/>
              <a:buChar char="•"/>
            </a:pPr>
            <a:r>
              <a:rPr lang="en-GB" sz="2400" dirty="0"/>
              <a:t>Metadata hidden behind icons</a:t>
            </a:r>
            <a:endParaRPr sz="2400" dirty="0"/>
          </a:p>
          <a:p>
            <a:pPr marL="228600" lvl="0" indent="-228600" algn="l" rtl="0">
              <a:lnSpc>
                <a:spcPct val="90000"/>
              </a:lnSpc>
              <a:spcBef>
                <a:spcPts val="1000"/>
              </a:spcBef>
              <a:spcAft>
                <a:spcPts val="0"/>
              </a:spcAft>
              <a:buClr>
                <a:schemeClr val="dk1"/>
              </a:buClr>
              <a:buSzPts val="2800"/>
              <a:buChar char="•"/>
            </a:pPr>
            <a:r>
              <a:rPr lang="en-GB" sz="2400" dirty="0"/>
              <a:t>Sometimes triggers downloads instead of viewing</a:t>
            </a:r>
            <a:endParaRPr sz="2400" dirty="0"/>
          </a:p>
          <a:p>
            <a:pPr marL="0" lvl="0" indent="0" algn="l" rtl="0">
              <a:lnSpc>
                <a:spcPct val="90000"/>
              </a:lnSpc>
              <a:spcBef>
                <a:spcPts val="1000"/>
              </a:spcBef>
              <a:spcAft>
                <a:spcPts val="0"/>
              </a:spcAft>
              <a:buNone/>
            </a:pPr>
            <a:r>
              <a:rPr lang="en-GB" sz="2400" dirty="0"/>
              <a:t>👉 Impact:</a:t>
            </a:r>
            <a:endParaRPr sz="2400" dirty="0"/>
          </a:p>
          <a:p>
            <a:pPr marL="719138" lvl="0" indent="-222250" algn="l" rtl="0">
              <a:lnSpc>
                <a:spcPct val="90000"/>
              </a:lnSpc>
              <a:spcBef>
                <a:spcPts val="1000"/>
              </a:spcBef>
              <a:spcAft>
                <a:spcPts val="0"/>
              </a:spcAft>
              <a:buClr>
                <a:schemeClr val="dk1"/>
              </a:buClr>
              <a:buSzPts val="2800"/>
              <a:buChar char="•"/>
            </a:pPr>
            <a:r>
              <a:rPr lang="en-GB" sz="2400" dirty="0"/>
              <a:t>Reduced usability</a:t>
            </a:r>
            <a:endParaRPr sz="2400" dirty="0"/>
          </a:p>
          <a:p>
            <a:pPr marL="719138" lvl="0" indent="-222250" algn="l" rtl="0">
              <a:lnSpc>
                <a:spcPct val="90000"/>
              </a:lnSpc>
              <a:spcBef>
                <a:spcPts val="1000"/>
              </a:spcBef>
              <a:spcAft>
                <a:spcPts val="0"/>
              </a:spcAft>
              <a:buClr>
                <a:schemeClr val="dk1"/>
              </a:buClr>
              <a:buSzPts val="2800"/>
              <a:buChar char="•"/>
            </a:pPr>
            <a:r>
              <a:rPr lang="en-GB" sz="2400" dirty="0"/>
              <a:t>Legal/academic uncertainty</a:t>
            </a:r>
            <a:endParaRPr sz="2400" dirty="0"/>
          </a:p>
          <a:p>
            <a:pPr marL="228600" lvl="0" indent="-50800" algn="l" rtl="0">
              <a:lnSpc>
                <a:spcPct val="90000"/>
              </a:lnSpc>
              <a:spcBef>
                <a:spcPts val="1000"/>
              </a:spcBef>
              <a:spcAft>
                <a:spcPts val="0"/>
              </a:spcAft>
              <a:buClr>
                <a:schemeClr val="dk1"/>
              </a:buClr>
              <a:buSzPts val="2800"/>
              <a:buNone/>
            </a:pPr>
            <a:endParaRPr sz="2400" dirty="0"/>
          </a:p>
        </p:txBody>
      </p:sp>
      <p:sp>
        <p:nvSpPr>
          <p:cNvPr id="188" name="Google Shape;188;p10"/>
          <p:cNvSpPr txBox="1"/>
          <p:nvPr/>
        </p:nvSpPr>
        <p:spPr>
          <a:xfrm>
            <a:off x="838200" y="678656"/>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Weaknesses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#5: Data Access &amp; Metadata</a:t>
            </a:r>
            <a:endParaRPr sz="3200" b="1" dirty="0">
              <a:solidFill>
                <a:schemeClr val="dk1"/>
              </a:solidFill>
              <a:latin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body" idx="1"/>
          </p:nvPr>
        </p:nvSpPr>
        <p:spPr>
          <a:xfrm>
            <a:off x="838200" y="2187399"/>
            <a:ext cx="10515600"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Platform requires:</a:t>
            </a:r>
            <a:endParaRPr sz="2400" dirty="0"/>
          </a:p>
          <a:p>
            <a:pPr marL="685800" lvl="1" indent="-228600" algn="l" rtl="0">
              <a:lnSpc>
                <a:spcPct val="90000"/>
              </a:lnSpc>
              <a:spcBef>
                <a:spcPts val="500"/>
              </a:spcBef>
              <a:spcAft>
                <a:spcPts val="0"/>
              </a:spcAft>
              <a:buClr>
                <a:schemeClr val="dk1"/>
              </a:buClr>
              <a:buSzPts val="2400"/>
              <a:buChar char="•"/>
            </a:pPr>
            <a:r>
              <a:rPr lang="en-GB" dirty="0"/>
              <a:t>Domain knowledge</a:t>
            </a:r>
            <a:endParaRPr dirty="0"/>
          </a:p>
          <a:p>
            <a:pPr marL="685800" lvl="1" indent="-228600" algn="l" rtl="0">
              <a:lnSpc>
                <a:spcPct val="90000"/>
              </a:lnSpc>
              <a:spcBef>
                <a:spcPts val="500"/>
              </a:spcBef>
              <a:spcAft>
                <a:spcPts val="0"/>
              </a:spcAft>
              <a:buClr>
                <a:schemeClr val="dk1"/>
              </a:buClr>
              <a:buSzPts val="2400"/>
              <a:buChar char="•"/>
            </a:pPr>
            <a:r>
              <a:rPr lang="en-GB" dirty="0"/>
              <a:t>Understanding of data structure</a:t>
            </a:r>
            <a:endParaRPr dirty="0"/>
          </a:p>
          <a:p>
            <a:pPr marL="228600" lvl="0" indent="-228600" algn="l" rtl="0">
              <a:lnSpc>
                <a:spcPct val="90000"/>
              </a:lnSpc>
              <a:spcBef>
                <a:spcPts val="1000"/>
              </a:spcBef>
              <a:spcAft>
                <a:spcPts val="0"/>
              </a:spcAft>
              <a:buClr>
                <a:schemeClr val="dk1"/>
              </a:buClr>
              <a:buSzPts val="2800"/>
              <a:buChar char="•"/>
            </a:pPr>
            <a:r>
              <a:rPr lang="en-GB" sz="2400" dirty="0"/>
              <a:t>Not fully intuitive for non-experts</a:t>
            </a:r>
            <a:endParaRPr sz="2400" dirty="0"/>
          </a:p>
          <a:p>
            <a:pPr marL="0" lvl="0" indent="0" algn="l" rtl="0">
              <a:lnSpc>
                <a:spcPct val="90000"/>
              </a:lnSpc>
              <a:spcBef>
                <a:spcPts val="1000"/>
              </a:spcBef>
              <a:spcAft>
                <a:spcPts val="0"/>
              </a:spcAft>
              <a:buNone/>
            </a:pPr>
            <a:r>
              <a:rPr lang="en-GB" sz="2400" dirty="0"/>
              <a:t>👉 Users:</a:t>
            </a:r>
            <a:endParaRPr sz="2400" dirty="0"/>
          </a:p>
          <a:p>
            <a:pPr marL="676275" lvl="0" indent="-222250" algn="l" rtl="0">
              <a:lnSpc>
                <a:spcPct val="90000"/>
              </a:lnSpc>
              <a:spcBef>
                <a:spcPts val="1000"/>
              </a:spcBef>
              <a:spcAft>
                <a:spcPts val="0"/>
              </a:spcAft>
              <a:buClr>
                <a:schemeClr val="dk1"/>
              </a:buClr>
              <a:buSzPts val="2800"/>
              <a:buChar char="•"/>
            </a:pPr>
            <a:r>
              <a:rPr lang="en-GB" sz="2400" dirty="0"/>
              <a:t>Feel moderately confident</a:t>
            </a:r>
            <a:endParaRPr sz="2400" dirty="0"/>
          </a:p>
          <a:p>
            <a:pPr marL="676275" lvl="0" indent="-222250" algn="l" rtl="0">
              <a:lnSpc>
                <a:spcPct val="90000"/>
              </a:lnSpc>
              <a:spcBef>
                <a:spcPts val="1000"/>
              </a:spcBef>
              <a:spcAft>
                <a:spcPts val="0"/>
              </a:spcAft>
              <a:buClr>
                <a:schemeClr val="dk1"/>
              </a:buClr>
              <a:buSzPts val="2800"/>
              <a:buChar char="•"/>
            </a:pPr>
            <a:r>
              <a:rPr lang="en-GB" sz="2400" dirty="0"/>
              <a:t>But experience complexity</a:t>
            </a:r>
            <a:endParaRPr sz="2400" dirty="0"/>
          </a:p>
          <a:p>
            <a:pPr marL="228600" lvl="0" indent="-50800" algn="l" rtl="0">
              <a:lnSpc>
                <a:spcPct val="90000"/>
              </a:lnSpc>
              <a:spcBef>
                <a:spcPts val="1000"/>
              </a:spcBef>
              <a:spcAft>
                <a:spcPts val="0"/>
              </a:spcAft>
              <a:buClr>
                <a:schemeClr val="dk1"/>
              </a:buClr>
              <a:buSzPts val="2800"/>
              <a:buNone/>
            </a:pPr>
            <a:endParaRPr sz="2400" dirty="0"/>
          </a:p>
        </p:txBody>
      </p:sp>
      <p:sp>
        <p:nvSpPr>
          <p:cNvPr id="194" name="Google Shape;194;p11"/>
          <p:cNvSpPr txBox="1"/>
          <p:nvPr/>
        </p:nvSpPr>
        <p:spPr>
          <a:xfrm>
            <a:off x="838200" y="678656"/>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Weaknesses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#6. Cognitive Load for New Users</a:t>
            </a:r>
            <a:endParaRPr sz="3200" b="1" dirty="0">
              <a:solidFill>
                <a:schemeClr val="dk1"/>
              </a:solidFill>
              <a:latin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body" idx="1"/>
          </p:nvPr>
        </p:nvSpPr>
        <p:spPr>
          <a:xfrm>
            <a:off x="658813" y="2187399"/>
            <a:ext cx="10694987"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Rich, high-quality scientific data</a:t>
            </a:r>
            <a:endParaRPr sz="2400" dirty="0"/>
          </a:p>
          <a:p>
            <a:pPr marL="228600" lvl="0" indent="-228600" algn="l" rtl="0">
              <a:lnSpc>
                <a:spcPct val="90000"/>
              </a:lnSpc>
              <a:spcBef>
                <a:spcPts val="1000"/>
              </a:spcBef>
              <a:spcAft>
                <a:spcPts val="0"/>
              </a:spcAft>
              <a:buClr>
                <a:schemeClr val="dk1"/>
              </a:buClr>
              <a:buSzPts val="2800"/>
              <a:buChar char="•"/>
            </a:pPr>
            <a:r>
              <a:rPr lang="en-GB" sz="2400" dirty="0"/>
              <a:t>Unique integration of multiple data sources</a:t>
            </a:r>
          </a:p>
          <a:p>
            <a:pPr marL="228600" lvl="0" indent="-228600" algn="l" rtl="0">
              <a:lnSpc>
                <a:spcPct val="90000"/>
              </a:lnSpc>
              <a:spcBef>
                <a:spcPts val="1000"/>
              </a:spcBef>
              <a:spcAft>
                <a:spcPts val="0"/>
              </a:spcAft>
              <a:buClr>
                <a:schemeClr val="dk1"/>
              </a:buClr>
              <a:buSzPts val="2800"/>
              <a:buChar char="•"/>
            </a:pPr>
            <a:endParaRPr sz="2400" dirty="0"/>
          </a:p>
          <a:p>
            <a:pPr marL="0" indent="0">
              <a:lnSpc>
                <a:spcPct val="100000"/>
              </a:lnSpc>
              <a:spcBef>
                <a:spcPts val="600"/>
              </a:spcBef>
              <a:buNone/>
            </a:pPr>
            <a:r>
              <a:rPr lang="en-GB" sz="2400" dirty="0"/>
              <a:t>💬 </a:t>
            </a:r>
            <a:r>
              <a:rPr lang="en-GB" sz="2400" b="1" dirty="0">
                <a:solidFill>
                  <a:srgbClr val="0070C0"/>
                </a:solidFill>
              </a:rPr>
              <a:t>“Beautiful and rich platform from the data side”</a:t>
            </a:r>
            <a:endParaRPr sz="2400" b="1" dirty="0">
              <a:solidFill>
                <a:srgbClr val="0070C0"/>
              </a:solidFill>
            </a:endParaRPr>
          </a:p>
          <a:p>
            <a:pPr marL="228600" lvl="0" indent="-50800" algn="l" rtl="0">
              <a:lnSpc>
                <a:spcPct val="90000"/>
              </a:lnSpc>
              <a:spcBef>
                <a:spcPts val="1000"/>
              </a:spcBef>
              <a:spcAft>
                <a:spcPts val="0"/>
              </a:spcAft>
              <a:buClr>
                <a:schemeClr val="dk1"/>
              </a:buClr>
              <a:buSzPts val="2800"/>
              <a:buNone/>
            </a:pPr>
            <a:endParaRPr sz="2400" dirty="0"/>
          </a:p>
        </p:txBody>
      </p:sp>
      <p:sp>
        <p:nvSpPr>
          <p:cNvPr id="200" name="Google Shape;200;p12"/>
          <p:cNvSpPr txBox="1"/>
          <p:nvPr/>
        </p:nvSpPr>
        <p:spPr>
          <a:xfrm>
            <a:off x="838200" y="678656"/>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Strengths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#1: High Perceived Value</a:t>
            </a:r>
            <a:endParaRPr sz="3200" b="1" dirty="0">
              <a:solidFill>
                <a:schemeClr val="dk1"/>
              </a:solidFill>
              <a:latin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body" idx="1"/>
          </p:nvPr>
        </p:nvSpPr>
        <p:spPr>
          <a:xfrm>
            <a:off x="658813" y="2199906"/>
            <a:ext cx="10515600"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Users want to use the platform</a:t>
            </a:r>
            <a:endParaRPr sz="2400" dirty="0"/>
          </a:p>
          <a:p>
            <a:pPr marL="228600" lvl="0" indent="-228600" algn="l" rtl="0">
              <a:lnSpc>
                <a:spcPct val="90000"/>
              </a:lnSpc>
              <a:spcBef>
                <a:spcPts val="1000"/>
              </a:spcBef>
              <a:spcAft>
                <a:spcPts val="0"/>
              </a:spcAft>
              <a:buClr>
                <a:schemeClr val="dk1"/>
              </a:buClr>
              <a:buSzPts val="2800"/>
              <a:buChar char="•"/>
            </a:pPr>
            <a:r>
              <a:rPr lang="en-GB" sz="2400" dirty="0"/>
              <a:t>High willingness to return</a:t>
            </a:r>
            <a:endParaRPr sz="2400" dirty="0"/>
          </a:p>
          <a:p>
            <a:pPr marL="0" lvl="0" indent="0" algn="l" rtl="0">
              <a:lnSpc>
                <a:spcPct val="90000"/>
              </a:lnSpc>
              <a:spcBef>
                <a:spcPts val="1000"/>
              </a:spcBef>
              <a:spcAft>
                <a:spcPts val="0"/>
              </a:spcAft>
              <a:buNone/>
            </a:pPr>
            <a:r>
              <a:rPr lang="en-GB" sz="2400" dirty="0"/>
              <a:t>👉 Even with issues:</a:t>
            </a:r>
            <a:endParaRPr sz="2400" dirty="0"/>
          </a:p>
          <a:p>
            <a:pPr marL="719138" lvl="0" indent="-401638" algn="l" rtl="0">
              <a:lnSpc>
                <a:spcPct val="90000"/>
              </a:lnSpc>
              <a:spcBef>
                <a:spcPts val="1000"/>
              </a:spcBef>
              <a:spcAft>
                <a:spcPts val="0"/>
              </a:spcAft>
              <a:buClr>
                <a:schemeClr val="dk1"/>
              </a:buClr>
              <a:buSzPts val="2800"/>
              <a:buChar char="•"/>
            </a:pPr>
            <a:r>
              <a:rPr lang="en-GB" sz="2400" dirty="0"/>
              <a:t>Motivation remains high</a:t>
            </a:r>
          </a:p>
          <a:p>
            <a:pPr marL="719138" lvl="0" indent="-401638" algn="l" rtl="0">
              <a:lnSpc>
                <a:spcPct val="90000"/>
              </a:lnSpc>
              <a:spcBef>
                <a:spcPts val="1000"/>
              </a:spcBef>
              <a:spcAft>
                <a:spcPts val="0"/>
              </a:spcAft>
              <a:buClr>
                <a:schemeClr val="dk1"/>
              </a:buClr>
              <a:buSzPts val="2800"/>
              <a:buChar char="•"/>
            </a:pPr>
            <a:endParaRPr sz="2400" dirty="0"/>
          </a:p>
          <a:p>
            <a:pPr marL="0" indent="0">
              <a:lnSpc>
                <a:spcPct val="100000"/>
              </a:lnSpc>
              <a:spcBef>
                <a:spcPts val="600"/>
              </a:spcBef>
              <a:buNone/>
            </a:pPr>
            <a:r>
              <a:rPr lang="en-GB" sz="2400" b="1" dirty="0"/>
              <a:t>💬 </a:t>
            </a:r>
            <a:r>
              <a:rPr lang="en-GB" sz="2400" b="1" dirty="0">
                <a:solidFill>
                  <a:srgbClr val="0070C0"/>
                </a:solidFill>
              </a:rPr>
              <a:t>“I would like to use this system frequently”</a:t>
            </a:r>
            <a:endParaRPr sz="2400" b="1" dirty="0">
              <a:solidFill>
                <a:srgbClr val="0070C0"/>
              </a:solidFill>
            </a:endParaRPr>
          </a:p>
          <a:p>
            <a:pPr marL="228600" lvl="0" indent="-50800" algn="l" rtl="0">
              <a:lnSpc>
                <a:spcPct val="90000"/>
              </a:lnSpc>
              <a:spcBef>
                <a:spcPts val="1000"/>
              </a:spcBef>
              <a:spcAft>
                <a:spcPts val="0"/>
              </a:spcAft>
              <a:buClr>
                <a:schemeClr val="dk1"/>
              </a:buClr>
              <a:buSzPts val="2800"/>
              <a:buNone/>
            </a:pPr>
            <a:endParaRPr sz="2400" dirty="0"/>
          </a:p>
        </p:txBody>
      </p:sp>
      <p:sp>
        <p:nvSpPr>
          <p:cNvPr id="206" name="Google Shape;206;p13"/>
          <p:cNvSpPr txBox="1"/>
          <p:nvPr/>
        </p:nvSpPr>
        <p:spPr>
          <a:xfrm>
            <a:off x="658813" y="678656"/>
            <a:ext cx="10837862"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Strengths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#2: Stronger User Interest</a:t>
            </a:r>
            <a:endParaRPr sz="3200" b="1" dirty="0">
              <a:solidFill>
                <a:schemeClr val="dk1"/>
              </a:solidFill>
              <a:latin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body" idx="1"/>
          </p:nvPr>
        </p:nvSpPr>
        <p:spPr>
          <a:xfrm>
            <a:off x="838200" y="2187399"/>
            <a:ext cx="10515600"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Interface generally:</a:t>
            </a:r>
            <a:endParaRPr sz="2400" dirty="0"/>
          </a:p>
          <a:p>
            <a:pPr marL="685800" lvl="1" indent="-228600" algn="l" rtl="0">
              <a:lnSpc>
                <a:spcPct val="90000"/>
              </a:lnSpc>
              <a:spcBef>
                <a:spcPts val="500"/>
              </a:spcBef>
              <a:spcAft>
                <a:spcPts val="0"/>
              </a:spcAft>
              <a:buClr>
                <a:schemeClr val="dk1"/>
              </a:buClr>
              <a:buSzPts val="2400"/>
              <a:buChar char="•"/>
            </a:pPr>
            <a:r>
              <a:rPr lang="en-GB" dirty="0"/>
              <a:t>Understandable</a:t>
            </a:r>
            <a:endParaRPr dirty="0"/>
          </a:p>
          <a:p>
            <a:pPr marL="685800" lvl="1" indent="-228600" algn="l" rtl="0">
              <a:lnSpc>
                <a:spcPct val="90000"/>
              </a:lnSpc>
              <a:spcBef>
                <a:spcPts val="500"/>
              </a:spcBef>
              <a:spcAft>
                <a:spcPts val="0"/>
              </a:spcAft>
              <a:buClr>
                <a:schemeClr val="dk1"/>
              </a:buClr>
              <a:buSzPts val="2400"/>
              <a:buChar char="•"/>
            </a:pPr>
            <a:r>
              <a:rPr lang="en-GB" dirty="0"/>
              <a:t>Learnable over time</a:t>
            </a:r>
            <a:endParaRPr dirty="0"/>
          </a:p>
          <a:p>
            <a:pPr marL="228600" lvl="0" indent="-228600" algn="l" rtl="0">
              <a:lnSpc>
                <a:spcPct val="90000"/>
              </a:lnSpc>
              <a:spcBef>
                <a:spcPts val="1000"/>
              </a:spcBef>
              <a:spcAft>
                <a:spcPts val="0"/>
              </a:spcAft>
              <a:buClr>
                <a:schemeClr val="dk1"/>
              </a:buClr>
              <a:buSzPts val="2800"/>
              <a:buChar char="•"/>
            </a:pPr>
            <a:r>
              <a:rPr lang="en-GB" sz="2400" dirty="0"/>
              <a:t>No need for constant technical support (for some users)</a:t>
            </a:r>
            <a:endParaRPr sz="2400" dirty="0"/>
          </a:p>
          <a:p>
            <a:pPr marL="0" lvl="0" indent="0" algn="l" rtl="0">
              <a:lnSpc>
                <a:spcPct val="90000"/>
              </a:lnSpc>
              <a:spcBef>
                <a:spcPts val="1000"/>
              </a:spcBef>
              <a:spcAft>
                <a:spcPts val="0"/>
              </a:spcAft>
              <a:buNone/>
            </a:pPr>
            <a:r>
              <a:rPr lang="en-GB" sz="2400" b="1" dirty="0"/>
              <a:t>👉 Indicates good foundation</a:t>
            </a:r>
            <a:endParaRPr sz="2400" b="1" dirty="0"/>
          </a:p>
          <a:p>
            <a:pPr marL="228600" lvl="0" indent="-50800" algn="l" rtl="0">
              <a:lnSpc>
                <a:spcPct val="90000"/>
              </a:lnSpc>
              <a:spcBef>
                <a:spcPts val="1000"/>
              </a:spcBef>
              <a:spcAft>
                <a:spcPts val="0"/>
              </a:spcAft>
              <a:buClr>
                <a:schemeClr val="dk1"/>
              </a:buClr>
              <a:buSzPts val="2800"/>
              <a:buNone/>
            </a:pPr>
            <a:endParaRPr sz="2400" dirty="0"/>
          </a:p>
        </p:txBody>
      </p:sp>
      <p:sp>
        <p:nvSpPr>
          <p:cNvPr id="212" name="Google Shape;212;p14"/>
          <p:cNvSpPr txBox="1"/>
          <p:nvPr/>
        </p:nvSpPr>
        <p:spPr>
          <a:xfrm>
            <a:off x="838200" y="678656"/>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Strengths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#3: Core UX is Promising</a:t>
            </a:r>
            <a:endParaRPr sz="3200" b="1" dirty="0">
              <a:solidFill>
                <a:schemeClr val="dk1"/>
              </a:solidFill>
              <a:latin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body" idx="1"/>
          </p:nvPr>
        </p:nvSpPr>
        <p:spPr>
          <a:xfrm>
            <a:off x="838200" y="2187399"/>
            <a:ext cx="10515600"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Users complete most tasks even when struggling</a:t>
            </a:r>
            <a:endParaRPr sz="2400" dirty="0"/>
          </a:p>
          <a:p>
            <a:pPr marL="0" lvl="0" indent="0" algn="l" rtl="0">
              <a:lnSpc>
                <a:spcPct val="90000"/>
              </a:lnSpc>
              <a:spcBef>
                <a:spcPts val="1000"/>
              </a:spcBef>
              <a:spcAft>
                <a:spcPts val="0"/>
              </a:spcAft>
              <a:buNone/>
            </a:pPr>
            <a:r>
              <a:rPr lang="en-GB" sz="2400" dirty="0"/>
              <a:t>👉 Shows:</a:t>
            </a:r>
            <a:endParaRPr sz="2400" dirty="0"/>
          </a:p>
          <a:p>
            <a:pPr marL="719138" lvl="0" indent="-222250" algn="l" rtl="0">
              <a:lnSpc>
                <a:spcPct val="90000"/>
              </a:lnSpc>
              <a:spcBef>
                <a:spcPts val="1000"/>
              </a:spcBef>
              <a:spcAft>
                <a:spcPts val="0"/>
              </a:spcAft>
              <a:buClr>
                <a:schemeClr val="dk1"/>
              </a:buClr>
              <a:buSzPts val="2800"/>
              <a:buChar char="•"/>
            </a:pPr>
            <a:r>
              <a:rPr lang="en-GB" sz="2400" dirty="0"/>
              <a:t>System is functional, but not always efficient</a:t>
            </a:r>
            <a:endParaRPr sz="2400" dirty="0"/>
          </a:p>
          <a:p>
            <a:pPr marL="228600" lvl="0" indent="-50800" algn="l" rtl="0">
              <a:lnSpc>
                <a:spcPct val="90000"/>
              </a:lnSpc>
              <a:spcBef>
                <a:spcPts val="1000"/>
              </a:spcBef>
              <a:spcAft>
                <a:spcPts val="0"/>
              </a:spcAft>
              <a:buClr>
                <a:schemeClr val="dk1"/>
              </a:buClr>
              <a:buSzPts val="2800"/>
              <a:buNone/>
            </a:pPr>
            <a:endParaRPr sz="2400" dirty="0"/>
          </a:p>
        </p:txBody>
      </p:sp>
      <p:sp>
        <p:nvSpPr>
          <p:cNvPr id="218" name="Google Shape;218;p15"/>
          <p:cNvSpPr txBox="1"/>
          <p:nvPr/>
        </p:nvSpPr>
        <p:spPr>
          <a:xfrm>
            <a:off x="838200" y="678656"/>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Strengths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#4: Task Completion is Possible</a:t>
            </a:r>
            <a:endParaRPr sz="3200" b="1" dirty="0">
              <a:solidFill>
                <a:schemeClr val="dk1"/>
              </a:solidFill>
              <a:latin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6"/>
          <p:cNvSpPr txBox="1">
            <a:spLocks noGrp="1"/>
          </p:cNvSpPr>
          <p:nvPr>
            <p:ph type="body" idx="1"/>
          </p:nvPr>
        </p:nvSpPr>
        <p:spPr>
          <a:xfrm>
            <a:off x="658813" y="2168525"/>
            <a:ext cx="10515600"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When working:</a:t>
            </a:r>
            <a:endParaRPr sz="2400" dirty="0"/>
          </a:p>
          <a:p>
            <a:pPr marL="685800" lvl="1" indent="-228600" algn="l" rtl="0">
              <a:lnSpc>
                <a:spcPct val="90000"/>
              </a:lnSpc>
              <a:spcBef>
                <a:spcPts val="500"/>
              </a:spcBef>
              <a:spcAft>
                <a:spcPts val="0"/>
              </a:spcAft>
              <a:buClr>
                <a:schemeClr val="dk1"/>
              </a:buClr>
              <a:buSzPts val="2800"/>
              <a:buChar char="•"/>
            </a:pPr>
            <a:r>
              <a:rPr lang="en-GB" dirty="0"/>
              <a:t>Graphs and data views are appreciated</a:t>
            </a:r>
            <a:endParaRPr dirty="0"/>
          </a:p>
          <a:p>
            <a:pPr marL="228600" lvl="0" indent="-228600" algn="l" rtl="0">
              <a:lnSpc>
                <a:spcPct val="90000"/>
              </a:lnSpc>
              <a:spcBef>
                <a:spcPts val="1000"/>
              </a:spcBef>
              <a:spcAft>
                <a:spcPts val="0"/>
              </a:spcAft>
              <a:buClr>
                <a:schemeClr val="dk1"/>
              </a:buClr>
              <a:buSzPts val="2800"/>
              <a:buChar char="•"/>
            </a:pPr>
            <a:r>
              <a:rPr lang="en-GB" sz="2400" dirty="0"/>
              <a:t>Strong analytical capabilities</a:t>
            </a:r>
            <a:endParaRPr sz="2400" dirty="0"/>
          </a:p>
          <a:p>
            <a:pPr marL="0" lvl="0" indent="0" algn="l" rtl="0">
              <a:lnSpc>
                <a:spcPct val="90000"/>
              </a:lnSpc>
              <a:spcBef>
                <a:spcPts val="1000"/>
              </a:spcBef>
              <a:spcAft>
                <a:spcPts val="0"/>
              </a:spcAft>
              <a:buNone/>
            </a:pPr>
            <a:r>
              <a:rPr lang="en-GB" sz="2400" dirty="0"/>
              <a:t>👉 Problem is not concept → but execution</a:t>
            </a:r>
            <a:endParaRPr sz="2400" dirty="0"/>
          </a:p>
          <a:p>
            <a:pPr marL="228600" lvl="0" indent="-50800" algn="l" rtl="0">
              <a:lnSpc>
                <a:spcPct val="90000"/>
              </a:lnSpc>
              <a:spcBef>
                <a:spcPts val="1000"/>
              </a:spcBef>
              <a:spcAft>
                <a:spcPts val="0"/>
              </a:spcAft>
              <a:buClr>
                <a:schemeClr val="dk1"/>
              </a:buClr>
              <a:buSzPts val="2800"/>
              <a:buNone/>
            </a:pPr>
            <a:endParaRPr sz="2400" dirty="0"/>
          </a:p>
        </p:txBody>
      </p:sp>
      <p:sp>
        <p:nvSpPr>
          <p:cNvPr id="224" name="Google Shape;224;p16"/>
          <p:cNvSpPr txBox="1"/>
          <p:nvPr/>
        </p:nvSpPr>
        <p:spPr>
          <a:xfrm>
            <a:off x="838200" y="678656"/>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Key Strengths 🟢</a:t>
            </a:r>
            <a:endParaRPr sz="3200" b="1" dirty="0">
              <a:solidFill>
                <a:schemeClr val="dk1"/>
              </a:solidFill>
              <a:latin typeface="Calibri"/>
              <a:cs typeface="Calibri"/>
              <a:sym typeface="Calibri"/>
            </a:endParaRPr>
          </a:p>
          <a:p>
            <a:pPr marL="6350" indent="4763" algn="ctr">
              <a:spcAft>
                <a:spcPts val="400"/>
              </a:spcAft>
              <a:buClr>
                <a:schemeClr val="dk1"/>
              </a:buClr>
              <a:buSzPts val="1800"/>
            </a:pPr>
            <a:r>
              <a:rPr lang="en-GB" sz="3200" b="1" dirty="0">
                <a:solidFill>
                  <a:schemeClr val="dk1"/>
                </a:solidFill>
                <a:latin typeface="Calibri"/>
                <a:cs typeface="Calibri"/>
                <a:sym typeface="Calibri"/>
              </a:rPr>
              <a:t>#5: Visualisation Potential</a:t>
            </a:r>
            <a:endParaRPr sz="3200" b="1" dirty="0">
              <a:solidFill>
                <a:schemeClr val="dk1"/>
              </a:solidFill>
              <a:latin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txBox="1">
            <a:spLocks noGrp="1"/>
          </p:cNvSpPr>
          <p:nvPr>
            <p:ph type="body" idx="1"/>
          </p:nvPr>
        </p:nvSpPr>
        <p:spPr>
          <a:xfrm>
            <a:off x="658813" y="2168525"/>
            <a:ext cx="10515600"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b="1" dirty="0"/>
              <a:t>The platform is powerful but not fully/easily accessible to a first-time user</a:t>
            </a:r>
            <a:endParaRPr sz="2400" dirty="0"/>
          </a:p>
          <a:p>
            <a:pPr marL="228600" lvl="0" indent="-228600" algn="l" rtl="0">
              <a:lnSpc>
                <a:spcPct val="90000"/>
              </a:lnSpc>
              <a:spcBef>
                <a:spcPts val="1000"/>
              </a:spcBef>
              <a:spcAft>
                <a:spcPts val="0"/>
              </a:spcAft>
              <a:buClr>
                <a:schemeClr val="dk1"/>
              </a:buClr>
              <a:buSzPts val="2800"/>
              <a:buChar char="•"/>
            </a:pPr>
            <a:r>
              <a:rPr lang="en-GB" sz="2400" dirty="0"/>
              <a:t>High value</a:t>
            </a:r>
            <a:endParaRPr sz="2400" dirty="0"/>
          </a:p>
          <a:p>
            <a:pPr marL="228600" lvl="0" indent="-228600" algn="l" rtl="0">
              <a:lnSpc>
                <a:spcPct val="90000"/>
              </a:lnSpc>
              <a:spcBef>
                <a:spcPts val="1000"/>
              </a:spcBef>
              <a:spcAft>
                <a:spcPts val="0"/>
              </a:spcAft>
              <a:buClr>
                <a:schemeClr val="dk1"/>
              </a:buClr>
              <a:buSzPts val="2800"/>
              <a:buChar char="•"/>
            </a:pPr>
            <a:r>
              <a:rPr lang="en-GB" sz="2400" dirty="0"/>
              <a:t>High complexity</a:t>
            </a:r>
            <a:endParaRPr sz="2400" dirty="0"/>
          </a:p>
          <a:p>
            <a:pPr marL="228600" lvl="0" indent="-228600" algn="l" rtl="0">
              <a:lnSpc>
                <a:spcPct val="90000"/>
              </a:lnSpc>
              <a:spcBef>
                <a:spcPts val="1000"/>
              </a:spcBef>
              <a:spcAft>
                <a:spcPts val="0"/>
              </a:spcAft>
              <a:buClr>
                <a:schemeClr val="dk1"/>
              </a:buClr>
              <a:buSzPts val="2800"/>
              <a:buChar char="•"/>
            </a:pPr>
            <a:r>
              <a:rPr lang="en-GB" sz="2400" dirty="0"/>
              <a:t>Low guidance</a:t>
            </a:r>
            <a:endParaRPr sz="2400" dirty="0"/>
          </a:p>
          <a:p>
            <a:pPr marL="0" indent="0">
              <a:lnSpc>
                <a:spcPct val="100000"/>
              </a:lnSpc>
              <a:spcBef>
                <a:spcPts val="600"/>
              </a:spcBef>
              <a:buNone/>
            </a:pPr>
            <a:r>
              <a:rPr lang="en-GB" sz="2400" dirty="0"/>
              <a:t>👉 Gap between:</a:t>
            </a:r>
            <a:br>
              <a:rPr lang="en-GB" sz="2400" dirty="0"/>
            </a:br>
            <a:r>
              <a:rPr lang="en-GB" sz="2400" b="1" dirty="0">
                <a:solidFill>
                  <a:srgbClr val="0070C0"/>
                </a:solidFill>
              </a:rPr>
              <a:t>“What the platform can do” vs “What users can actually do”</a:t>
            </a:r>
            <a:endParaRPr sz="2400" b="1" dirty="0">
              <a:solidFill>
                <a:srgbClr val="0070C0"/>
              </a:solidFill>
            </a:endParaRPr>
          </a:p>
          <a:p>
            <a:pPr marL="228600" lvl="0" indent="-50800" algn="l" rtl="0">
              <a:lnSpc>
                <a:spcPct val="90000"/>
              </a:lnSpc>
              <a:spcBef>
                <a:spcPts val="1000"/>
              </a:spcBef>
              <a:spcAft>
                <a:spcPts val="0"/>
              </a:spcAft>
              <a:buClr>
                <a:schemeClr val="dk1"/>
              </a:buClr>
              <a:buSzPts val="2800"/>
              <a:buNone/>
            </a:pPr>
            <a:endParaRPr sz="2400" dirty="0"/>
          </a:p>
        </p:txBody>
      </p:sp>
      <p:sp>
        <p:nvSpPr>
          <p:cNvPr id="230" name="Google Shape;230;p17"/>
          <p:cNvSpPr txBox="1"/>
          <p:nvPr/>
        </p:nvSpPr>
        <p:spPr>
          <a:xfrm>
            <a:off x="838200" y="563662"/>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Synthesis  🧠 - Key insight</a:t>
            </a:r>
            <a:endParaRPr sz="3200" b="1" dirty="0">
              <a:solidFill>
                <a:schemeClr val="dk1"/>
              </a:solidFill>
              <a:latin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txBox="1"/>
          <p:nvPr/>
        </p:nvSpPr>
        <p:spPr>
          <a:xfrm>
            <a:off x="838200" y="563662"/>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SWOT Analysis 📊 </a:t>
            </a:r>
            <a:endParaRPr sz="3200" b="1" dirty="0">
              <a:solidFill>
                <a:schemeClr val="dk1"/>
              </a:solidFill>
              <a:latin typeface="Calibri"/>
              <a:cs typeface="Calibri"/>
            </a:endParaRPr>
          </a:p>
          <a:p>
            <a:pPr marL="6350" marR="0" lvl="0" indent="4763" algn="ctr" rtl="0">
              <a:lnSpc>
                <a:spcPct val="100000"/>
              </a:lnSpc>
              <a:spcBef>
                <a:spcPts val="0"/>
              </a:spcBef>
              <a:spcAft>
                <a:spcPts val="0"/>
              </a:spcAft>
              <a:buClr>
                <a:srgbClr val="000000"/>
              </a:buClr>
              <a:buSzPts val="2000"/>
              <a:buFont typeface="Calibri"/>
              <a:buNone/>
            </a:pPr>
            <a:endParaRPr sz="3200" b="1" i="0" u="none" strike="noStrike" cap="none" dirty="0">
              <a:solidFill>
                <a:schemeClr val="dk1"/>
              </a:solidFill>
              <a:latin typeface="Calibri"/>
              <a:ea typeface="Calibri"/>
              <a:cs typeface="Calibri"/>
              <a:sym typeface="Calibri"/>
            </a:endParaRPr>
          </a:p>
        </p:txBody>
      </p:sp>
      <p:sp>
        <p:nvSpPr>
          <p:cNvPr id="236" name="Google Shape;236;p18"/>
          <p:cNvSpPr txBox="1">
            <a:spLocks noGrp="1"/>
          </p:cNvSpPr>
          <p:nvPr>
            <p:ph type="body" idx="1"/>
          </p:nvPr>
        </p:nvSpPr>
        <p:spPr>
          <a:xfrm>
            <a:off x="838200" y="2187399"/>
            <a:ext cx="10515600" cy="364895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sz="2400">
              <a:latin typeface="Calibri" panose="020F0502020204030204" pitchFamily="34" charset="0"/>
              <a:cs typeface="Calibri" panose="020F0502020204030204" pitchFamily="34" charset="0"/>
            </a:endParaRPr>
          </a:p>
        </p:txBody>
      </p:sp>
      <p:graphicFrame>
        <p:nvGraphicFramePr>
          <p:cNvPr id="237" name="Google Shape;237;p18"/>
          <p:cNvGraphicFramePr/>
          <p:nvPr/>
        </p:nvGraphicFramePr>
        <p:xfrm>
          <a:off x="838200" y="1266199"/>
          <a:ext cx="10515600" cy="4591470"/>
        </p:xfrm>
        <a:graphic>
          <a:graphicData uri="http://schemas.openxmlformats.org/drawingml/2006/table">
            <a:tbl>
              <a:tblPr firstRow="1" bandRow="1">
                <a:noFill/>
                <a:tableStyleId>{F68969EF-2807-45AD-B341-8C85B249F3C3}</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445300">
                <a:tc>
                  <a:txBody>
                    <a:bodyPr/>
                    <a:lstStyle/>
                    <a:p>
                      <a:pPr marL="0" marR="0" lvl="0" indent="0" algn="ctr" rtl="0">
                        <a:spcBef>
                          <a:spcPts val="0"/>
                        </a:spcBef>
                        <a:spcAft>
                          <a:spcPts val="0"/>
                        </a:spcAft>
                        <a:buNone/>
                      </a:pPr>
                      <a:r>
                        <a:rPr lang="en-GB" sz="2400" u="none" strike="noStrike" cap="none">
                          <a:solidFill>
                            <a:schemeClr val="dk1"/>
                          </a:solidFill>
                        </a:rPr>
                        <a:t>STRENGHTS</a:t>
                      </a:r>
                      <a:endParaRPr/>
                    </a:p>
                  </a:txBody>
                  <a:tcPr marL="91450" marR="91450" marT="45725" marB="45725">
                    <a:solidFill>
                      <a:srgbClr val="FDDB1B"/>
                    </a:solidFill>
                  </a:tcPr>
                </a:tc>
                <a:tc>
                  <a:txBody>
                    <a:bodyPr/>
                    <a:lstStyle/>
                    <a:p>
                      <a:pPr marL="0" marR="0" lvl="0" indent="0" algn="ctr" rtl="0">
                        <a:spcBef>
                          <a:spcPts val="0"/>
                        </a:spcBef>
                        <a:spcAft>
                          <a:spcPts val="0"/>
                        </a:spcAft>
                        <a:buNone/>
                      </a:pPr>
                      <a:r>
                        <a:rPr lang="en-GB" sz="2400" b="1" u="none" strike="noStrike" cap="none">
                          <a:solidFill>
                            <a:schemeClr val="lt1"/>
                          </a:solidFill>
                          <a:latin typeface="Calibri"/>
                          <a:ea typeface="Calibri"/>
                          <a:cs typeface="Calibri"/>
                          <a:sym typeface="Calibri"/>
                        </a:rPr>
                        <a:t>WEAKNESSES</a:t>
                      </a:r>
                      <a:endParaRPr/>
                    </a:p>
                  </a:txBody>
                  <a:tcPr marL="91450" marR="91450" marT="45725" marB="45725">
                    <a:solidFill>
                      <a:srgbClr val="97A0B1"/>
                    </a:solidFill>
                  </a:tcPr>
                </a:tc>
                <a:extLst>
                  <a:ext uri="{0D108BD9-81ED-4DB2-BD59-A6C34878D82A}">
                    <a16:rowId xmlns:a16="http://schemas.microsoft.com/office/drawing/2014/main" val="10000"/>
                  </a:ext>
                </a:extLst>
              </a:tr>
              <a:tr h="1756800">
                <a:tc>
                  <a:txBody>
                    <a:bodyPr/>
                    <a:lstStyle/>
                    <a:p>
                      <a:pPr marL="0" marR="0" lvl="0" indent="0" algn="l" rtl="0">
                        <a:spcBef>
                          <a:spcPts val="0"/>
                        </a:spcBef>
                        <a:spcAft>
                          <a:spcPts val="0"/>
                        </a:spcAft>
                        <a:buNone/>
                      </a:pPr>
                      <a:r>
                        <a:rPr lang="en-GB" sz="2400" u="none" strike="noStrike" cap="none"/>
                        <a:t>High-quality scientific data</a:t>
                      </a:r>
                      <a:endParaRPr/>
                    </a:p>
                    <a:p>
                      <a:pPr marL="0" marR="0" lvl="0" indent="0" algn="l" rtl="0">
                        <a:spcBef>
                          <a:spcPts val="0"/>
                        </a:spcBef>
                        <a:spcAft>
                          <a:spcPts val="0"/>
                        </a:spcAft>
                        <a:buNone/>
                      </a:pPr>
                      <a:r>
                        <a:rPr lang="en-GB" sz="2400"/>
                        <a:t>• Wide integration of datasets</a:t>
                      </a:r>
                      <a:endParaRPr/>
                    </a:p>
                    <a:p>
                      <a:pPr marL="0" marR="0" lvl="0" indent="0" algn="l" rtl="0">
                        <a:spcBef>
                          <a:spcPts val="0"/>
                        </a:spcBef>
                        <a:spcAft>
                          <a:spcPts val="0"/>
                        </a:spcAft>
                        <a:buNone/>
                      </a:pPr>
                      <a:r>
                        <a:rPr lang="en-GB" sz="2400"/>
                        <a:t>• Strong potential for frequent use</a:t>
                      </a:r>
                      <a:endParaRPr/>
                    </a:p>
                    <a:p>
                      <a:pPr marL="0" marR="0" lvl="0" indent="0" algn="l" rtl="0">
                        <a:spcBef>
                          <a:spcPts val="0"/>
                        </a:spcBef>
                        <a:spcAft>
                          <a:spcPts val="0"/>
                        </a:spcAft>
                        <a:buNone/>
                      </a:pPr>
                      <a:r>
                        <a:rPr lang="en-GB" sz="2400"/>
                        <a:t>• Advanced analytical capabilities</a:t>
                      </a:r>
                      <a:endParaRPr/>
                    </a:p>
                  </a:txBody>
                  <a:tcPr marL="91450" marR="91450" marT="45725" marB="45725">
                    <a:solidFill>
                      <a:srgbClr val="FEFAEE"/>
                    </a:solidFill>
                  </a:tcPr>
                </a:tc>
                <a:tc>
                  <a:txBody>
                    <a:bodyPr/>
                    <a:lstStyle/>
                    <a:p>
                      <a:pPr marL="0" marR="0" lvl="0" indent="0" algn="l" rtl="0">
                        <a:spcBef>
                          <a:spcPts val="0"/>
                        </a:spcBef>
                        <a:spcAft>
                          <a:spcPts val="0"/>
                        </a:spcAft>
                        <a:buNone/>
                      </a:pPr>
                      <a:r>
                        <a:rPr lang="en-GB" sz="2400" dirty="0"/>
                        <a:t>Backend instability</a:t>
                      </a:r>
                      <a:endParaRPr dirty="0"/>
                    </a:p>
                    <a:p>
                      <a:pPr marL="0" marR="0" lvl="0" indent="0" algn="l" rtl="0">
                        <a:spcBef>
                          <a:spcPts val="0"/>
                        </a:spcBef>
                        <a:spcAft>
                          <a:spcPts val="0"/>
                        </a:spcAft>
                        <a:buNone/>
                      </a:pPr>
                      <a:r>
                        <a:rPr lang="en-GB" sz="2400" dirty="0"/>
                        <a:t>• Poor UX consistency (filters, search)</a:t>
                      </a:r>
                      <a:endParaRPr dirty="0"/>
                    </a:p>
                    <a:p>
                      <a:pPr marL="0" marR="0" lvl="0" indent="0" algn="l" rtl="0">
                        <a:spcBef>
                          <a:spcPts val="0"/>
                        </a:spcBef>
                        <a:spcAft>
                          <a:spcPts val="0"/>
                        </a:spcAft>
                        <a:buNone/>
                      </a:pPr>
                      <a:r>
                        <a:rPr lang="en-GB" sz="2400" dirty="0"/>
                        <a:t>• Limited data usability (images vs data)</a:t>
                      </a:r>
                      <a:endParaRPr dirty="0"/>
                    </a:p>
                    <a:p>
                      <a:pPr marL="0" marR="0" lvl="0" indent="0" algn="l" rtl="0">
                        <a:spcBef>
                          <a:spcPts val="0"/>
                        </a:spcBef>
                        <a:spcAft>
                          <a:spcPts val="0"/>
                        </a:spcAft>
                        <a:buNone/>
                      </a:pPr>
                      <a:r>
                        <a:rPr lang="en-GB" sz="2400" dirty="0"/>
                        <a:t>• Low feature discoverability</a:t>
                      </a:r>
                      <a:endParaRPr dirty="0"/>
                    </a:p>
                  </a:txBody>
                  <a:tcPr marL="91450" marR="91450" marT="45725" marB="45725">
                    <a:solidFill>
                      <a:srgbClr val="F0F1F8"/>
                    </a:solidFill>
                  </a:tcPr>
                </a:tc>
                <a:extLst>
                  <a:ext uri="{0D108BD9-81ED-4DB2-BD59-A6C34878D82A}">
                    <a16:rowId xmlns:a16="http://schemas.microsoft.com/office/drawing/2014/main" val="10001"/>
                  </a:ext>
                </a:extLst>
              </a:tr>
              <a:tr h="445300">
                <a:tc>
                  <a:txBody>
                    <a:bodyPr/>
                    <a:lstStyle/>
                    <a:p>
                      <a:pPr marL="0" marR="0" lvl="0" indent="0" algn="ctr" rtl="0">
                        <a:spcBef>
                          <a:spcPts val="0"/>
                        </a:spcBef>
                        <a:spcAft>
                          <a:spcPts val="0"/>
                        </a:spcAft>
                        <a:buNone/>
                      </a:pPr>
                      <a:r>
                        <a:rPr lang="en-GB" sz="2400" b="1">
                          <a:solidFill>
                            <a:schemeClr val="lt1"/>
                          </a:solidFill>
                          <a:latin typeface="Calibri"/>
                          <a:ea typeface="Calibri"/>
                          <a:cs typeface="Calibri"/>
                          <a:sym typeface="Calibri"/>
                        </a:rPr>
                        <a:t>OPPORTUNITIES</a:t>
                      </a:r>
                      <a:endParaRPr/>
                    </a:p>
                  </a:txBody>
                  <a:tcPr marL="91450" marR="91450" marT="45725" marB="45725">
                    <a:solidFill>
                      <a:srgbClr val="477D8F"/>
                    </a:solidFill>
                  </a:tcPr>
                </a:tc>
                <a:tc>
                  <a:txBody>
                    <a:bodyPr/>
                    <a:lstStyle/>
                    <a:p>
                      <a:pPr marL="0" marR="0" lvl="0" indent="0" algn="ctr" rtl="0">
                        <a:spcBef>
                          <a:spcPts val="0"/>
                        </a:spcBef>
                        <a:spcAft>
                          <a:spcPts val="0"/>
                        </a:spcAft>
                        <a:buNone/>
                      </a:pPr>
                      <a:r>
                        <a:rPr lang="en-GB" sz="2400" b="1">
                          <a:solidFill>
                            <a:schemeClr val="lt1"/>
                          </a:solidFill>
                          <a:latin typeface="Calibri"/>
                          <a:ea typeface="Calibri"/>
                          <a:cs typeface="Calibri"/>
                          <a:sym typeface="Calibri"/>
                        </a:rPr>
                        <a:t>THREATS</a:t>
                      </a:r>
                      <a:endParaRPr/>
                    </a:p>
                  </a:txBody>
                  <a:tcPr marL="91450" marR="91450" marT="45725" marB="45725">
                    <a:solidFill>
                      <a:srgbClr val="A16368"/>
                    </a:solidFill>
                  </a:tcPr>
                </a:tc>
                <a:extLst>
                  <a:ext uri="{0D108BD9-81ED-4DB2-BD59-A6C34878D82A}">
                    <a16:rowId xmlns:a16="http://schemas.microsoft.com/office/drawing/2014/main" val="10002"/>
                  </a:ext>
                </a:extLst>
              </a:tr>
              <a:tr h="1756800">
                <a:tc>
                  <a:txBody>
                    <a:bodyPr/>
                    <a:lstStyle/>
                    <a:p>
                      <a:pPr marL="0" marR="0" lvl="0" indent="0" algn="l" rtl="0">
                        <a:spcBef>
                          <a:spcPts val="0"/>
                        </a:spcBef>
                        <a:spcAft>
                          <a:spcPts val="0"/>
                        </a:spcAft>
                        <a:buNone/>
                      </a:pPr>
                      <a:r>
                        <a:rPr lang="en-GB" sz="2400"/>
                        <a:t>Improve onboarding/tutorials</a:t>
                      </a:r>
                      <a:endParaRPr/>
                    </a:p>
                    <a:p>
                      <a:pPr marL="0" marR="0" lvl="0" indent="0" algn="l" rtl="0">
                        <a:spcBef>
                          <a:spcPts val="0"/>
                        </a:spcBef>
                        <a:spcAft>
                          <a:spcPts val="0"/>
                        </a:spcAft>
                        <a:buNone/>
                      </a:pPr>
                      <a:r>
                        <a:rPr lang="en-GB" sz="2400"/>
                        <a:t>• Enhance visualization &amp; interactivity</a:t>
                      </a:r>
                      <a:endParaRPr/>
                    </a:p>
                    <a:p>
                      <a:pPr marL="0" marR="0" lvl="0" indent="0" algn="l" rtl="0">
                        <a:spcBef>
                          <a:spcPts val="0"/>
                        </a:spcBef>
                        <a:spcAft>
                          <a:spcPts val="0"/>
                        </a:spcAft>
                        <a:buNone/>
                      </a:pPr>
                      <a:r>
                        <a:rPr lang="en-GB" sz="2400"/>
                        <a:t>• Optimize search and filtering logic</a:t>
                      </a:r>
                      <a:endParaRPr/>
                    </a:p>
                    <a:p>
                      <a:pPr marL="0" marR="0" lvl="0" indent="0" algn="l" rtl="0">
                        <a:spcBef>
                          <a:spcPts val="0"/>
                        </a:spcBef>
                        <a:spcAft>
                          <a:spcPts val="0"/>
                        </a:spcAft>
                        <a:buNone/>
                      </a:pPr>
                      <a:r>
                        <a:rPr lang="en-GB" sz="2400"/>
                        <a:t>• Strengthen provider integrations</a:t>
                      </a:r>
                      <a:endParaRPr/>
                    </a:p>
                  </a:txBody>
                  <a:tcPr marL="91450" marR="91450" marT="45725" marB="45725">
                    <a:solidFill>
                      <a:srgbClr val="EBEFF3"/>
                    </a:solidFill>
                  </a:tcPr>
                </a:tc>
                <a:tc>
                  <a:txBody>
                    <a:bodyPr/>
                    <a:lstStyle/>
                    <a:p>
                      <a:pPr marL="0" marR="0" lvl="0" indent="0" algn="l" rtl="0">
                        <a:spcBef>
                          <a:spcPts val="0"/>
                        </a:spcBef>
                        <a:spcAft>
                          <a:spcPts val="0"/>
                        </a:spcAft>
                        <a:buNone/>
                      </a:pPr>
                      <a:r>
                        <a:rPr lang="en-GB" sz="2400" dirty="0"/>
                        <a:t>Loss of user trust due to instability</a:t>
                      </a:r>
                      <a:endParaRPr dirty="0"/>
                    </a:p>
                    <a:p>
                      <a:pPr marL="0" marR="0" lvl="0" indent="0" algn="l" rtl="0">
                        <a:spcBef>
                          <a:spcPts val="0"/>
                        </a:spcBef>
                        <a:spcAft>
                          <a:spcPts val="0"/>
                        </a:spcAft>
                        <a:buNone/>
                      </a:pPr>
                      <a:r>
                        <a:rPr lang="en-GB" sz="2400" dirty="0"/>
                        <a:t>• High complexity deterring new users</a:t>
                      </a:r>
                      <a:endParaRPr dirty="0"/>
                    </a:p>
                    <a:p>
                      <a:pPr marL="0" marR="0" lvl="0" indent="0" algn="l" rtl="0">
                        <a:spcBef>
                          <a:spcPts val="0"/>
                        </a:spcBef>
                        <a:spcAft>
                          <a:spcPts val="0"/>
                        </a:spcAft>
                        <a:buNone/>
                      </a:pPr>
                      <a:r>
                        <a:rPr lang="en-GB" sz="2400" dirty="0"/>
                        <a:t>• Competition from simpler tools</a:t>
                      </a:r>
                      <a:endParaRPr dirty="0"/>
                    </a:p>
                    <a:p>
                      <a:pPr marL="0" marR="0" lvl="0" indent="0" algn="l" rtl="0">
                        <a:spcBef>
                          <a:spcPts val="0"/>
                        </a:spcBef>
                        <a:spcAft>
                          <a:spcPts val="0"/>
                        </a:spcAft>
                        <a:buNone/>
                      </a:pPr>
                      <a:r>
                        <a:rPr lang="en-GB" sz="2400" dirty="0"/>
                        <a:t>• Incomplete datasets reducing adoption</a:t>
                      </a:r>
                      <a:endParaRPr dirty="0"/>
                    </a:p>
                  </a:txBody>
                  <a:tcPr marL="91450" marR="91450" marT="45725" marB="45725">
                    <a:solidFill>
                      <a:srgbClr val="F5EC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body" idx="1"/>
          </p:nvPr>
        </p:nvSpPr>
        <p:spPr>
          <a:xfrm>
            <a:off x="658813" y="2168525"/>
            <a:ext cx="10837862" cy="364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sz="2400" dirty="0"/>
              <a:t>Full report including both quantitative and qualitative information, to be presented to the SCC for validation and goal prioritisation;</a:t>
            </a:r>
            <a:endParaRPr sz="2400" dirty="0"/>
          </a:p>
          <a:p>
            <a:pPr marL="228600" lvl="0" indent="-228600" algn="l" rtl="0">
              <a:lnSpc>
                <a:spcPct val="90000"/>
              </a:lnSpc>
              <a:spcBef>
                <a:spcPts val="1000"/>
              </a:spcBef>
              <a:spcAft>
                <a:spcPts val="0"/>
              </a:spcAft>
              <a:buClr>
                <a:schemeClr val="dk1"/>
              </a:buClr>
              <a:buSzPts val="2800"/>
              <a:buChar char="•"/>
            </a:pPr>
            <a:r>
              <a:rPr lang="en-GB" sz="2400" dirty="0"/>
              <a:t>Specific issues reported will be integrated in the ICS-TCS regular flow for appropriate action;</a:t>
            </a:r>
            <a:endParaRPr sz="2400" dirty="0"/>
          </a:p>
          <a:p>
            <a:pPr marL="228600" lvl="0" indent="-228600" algn="l" rtl="0">
              <a:lnSpc>
                <a:spcPct val="90000"/>
              </a:lnSpc>
              <a:spcBef>
                <a:spcPts val="1000"/>
              </a:spcBef>
              <a:spcAft>
                <a:spcPts val="0"/>
              </a:spcAft>
              <a:buClr>
                <a:schemeClr val="dk1"/>
              </a:buClr>
              <a:buSzPts val="2800"/>
              <a:buChar char="•"/>
            </a:pPr>
            <a:r>
              <a:rPr lang="en-GB" sz="2400" dirty="0"/>
              <a:t>The UFG will be involved in focus groups addressing specific topics or use cases </a:t>
            </a:r>
            <a:endParaRPr sz="2400" dirty="0"/>
          </a:p>
          <a:p>
            <a:pPr marL="228600" lvl="0" indent="-228600" algn="l" rtl="0">
              <a:lnSpc>
                <a:spcPct val="90000"/>
              </a:lnSpc>
              <a:spcBef>
                <a:spcPts val="1000"/>
              </a:spcBef>
              <a:spcAft>
                <a:spcPts val="0"/>
              </a:spcAft>
              <a:buClr>
                <a:schemeClr val="dk1"/>
              </a:buClr>
              <a:buSzPts val="2800"/>
              <a:buChar char="•"/>
            </a:pPr>
            <a:r>
              <a:rPr lang="en-GB" sz="2400" dirty="0"/>
              <a:t>A complementary activity of analysis of the platform through heuristics is planned</a:t>
            </a:r>
            <a:endParaRPr sz="2400" dirty="0"/>
          </a:p>
        </p:txBody>
      </p:sp>
      <p:sp>
        <p:nvSpPr>
          <p:cNvPr id="243" name="Google Shape;243;p19"/>
          <p:cNvSpPr txBox="1"/>
          <p:nvPr/>
        </p:nvSpPr>
        <p:spPr>
          <a:xfrm>
            <a:off x="838200" y="563662"/>
            <a:ext cx="10515600" cy="1325563"/>
          </a:xfrm>
          <a:prstGeom prst="rect">
            <a:avLst/>
          </a:prstGeom>
          <a:noFill/>
          <a:ln>
            <a:noFill/>
          </a:ln>
        </p:spPr>
        <p:txBody>
          <a:bodyPr spcFirstLastPara="1" wrap="square" lIns="91425" tIns="45700" rIns="91425" bIns="45700" anchor="ctr" anchorCtr="0">
            <a:noAutofit/>
          </a:bodyPr>
          <a:lstStyle/>
          <a:p>
            <a:pPr marL="6350" indent="4763" algn="ctr">
              <a:spcAft>
                <a:spcPts val="400"/>
              </a:spcAft>
              <a:buClr>
                <a:schemeClr val="dk1"/>
              </a:buClr>
              <a:buSzPts val="1800"/>
            </a:pPr>
            <a:r>
              <a:rPr lang="en-GB" sz="3200" b="1" dirty="0">
                <a:solidFill>
                  <a:schemeClr val="dk1"/>
                </a:solidFill>
                <a:latin typeface="Calibri"/>
                <a:cs typeface="Calibri"/>
                <a:sym typeface="Calibri"/>
              </a:rPr>
              <a:t>What now?</a:t>
            </a:r>
            <a:endParaRPr sz="3200" b="1" dirty="0">
              <a:solidFill>
                <a:schemeClr val="dk1"/>
              </a:solidFill>
              <a:latin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3d0eee8701d_1_199"/>
          <p:cNvSpPr txBox="1">
            <a:spLocks noGrp="1"/>
          </p:cNvSpPr>
          <p:nvPr>
            <p:ph type="title"/>
          </p:nvPr>
        </p:nvSpPr>
        <p:spPr>
          <a:xfrm>
            <a:off x="658813" y="861138"/>
            <a:ext cx="10837862" cy="480300"/>
          </a:xfrm>
          <a:prstGeom prst="rect">
            <a:avLst/>
          </a:prstGeom>
        </p:spPr>
        <p:txBody>
          <a:bodyPr spcFirstLastPara="1" wrap="square" lIns="91425" tIns="45700" rIns="91425" bIns="45700" anchor="ctr" anchorCtr="0">
            <a:noAutofit/>
          </a:bodyPr>
          <a:lstStyle/>
          <a:p>
            <a:pPr algn="ctr">
              <a:lnSpc>
                <a:spcPct val="115000"/>
              </a:lnSpc>
              <a:spcBef>
                <a:spcPts val="1800"/>
              </a:spcBef>
              <a:spcAft>
                <a:spcPts val="400"/>
              </a:spcAft>
            </a:pPr>
            <a:r>
              <a:rPr lang="en-GB" sz="3200" b="1" dirty="0"/>
              <a:t>Who are the 21 members of the UFG?</a:t>
            </a:r>
            <a:endParaRPr sz="3200" b="1" dirty="0"/>
          </a:p>
        </p:txBody>
      </p:sp>
      <p:graphicFrame>
        <p:nvGraphicFramePr>
          <p:cNvPr id="56" name="Google Shape;56;g3d0eee8701d_1_199"/>
          <p:cNvGraphicFramePr/>
          <p:nvPr>
            <p:extLst>
              <p:ext uri="{D42A27DB-BD31-4B8C-83A1-F6EECF244321}">
                <p14:modId xmlns:p14="http://schemas.microsoft.com/office/powerpoint/2010/main" val="3583330539"/>
              </p:ext>
            </p:extLst>
          </p:nvPr>
        </p:nvGraphicFramePr>
        <p:xfrm>
          <a:off x="658813" y="1705786"/>
          <a:ext cx="10837861" cy="3472638"/>
        </p:xfrm>
        <a:graphic>
          <a:graphicData uri="http://schemas.openxmlformats.org/drawingml/2006/table">
            <a:tbl>
              <a:tblPr>
                <a:noFill/>
              </a:tblPr>
              <a:tblGrid>
                <a:gridCol w="8612428">
                  <a:extLst>
                    <a:ext uri="{9D8B030D-6E8A-4147-A177-3AD203B41FA5}">
                      <a16:colId xmlns:a16="http://schemas.microsoft.com/office/drawing/2014/main" val="20000"/>
                    </a:ext>
                  </a:extLst>
                </a:gridCol>
                <a:gridCol w="2225433">
                  <a:extLst>
                    <a:ext uri="{9D8B030D-6E8A-4147-A177-3AD203B41FA5}">
                      <a16:colId xmlns:a16="http://schemas.microsoft.com/office/drawing/2014/main" val="20001"/>
                    </a:ext>
                  </a:extLst>
                </a:gridCol>
              </a:tblGrid>
              <a:tr h="0">
                <a:tc>
                  <a:txBody>
                    <a:bodyPr/>
                    <a:lstStyle/>
                    <a:p>
                      <a:pPr marL="0" lvl="0" indent="0" algn="l" rtl="0">
                        <a:lnSpc>
                          <a:spcPct val="115000"/>
                        </a:lnSpc>
                        <a:spcBef>
                          <a:spcPts val="0"/>
                        </a:spcBef>
                        <a:spcAft>
                          <a:spcPts val="0"/>
                        </a:spcAft>
                        <a:buNone/>
                      </a:pPr>
                      <a:r>
                        <a:rPr lang="en-GB" sz="2400">
                          <a:solidFill>
                            <a:srgbClr val="FFFFFF"/>
                          </a:solidFill>
                          <a:latin typeface="Calibri"/>
                          <a:ea typeface="Calibri"/>
                          <a:cs typeface="Calibri"/>
                          <a:sym typeface="Calibri"/>
                        </a:rPr>
                        <a:t>UFG User Profiles</a:t>
                      </a:r>
                      <a:endParaRPr sz="2400">
                        <a:solidFill>
                          <a:srgbClr val="FFFFFF"/>
                        </a:solidFill>
                        <a:latin typeface="Calibri"/>
                        <a:ea typeface="Calibri"/>
                        <a:cs typeface="Calibri"/>
                        <a:sym typeface="Calibri"/>
                      </a:endParaRPr>
                    </a:p>
                  </a:txBody>
                  <a:tcPr marL="76200" marR="76200" marT="91425" marB="91425" anchor="ctr">
                    <a:lnL w="9525" cap="flat" cmpd="sng">
                      <a:solidFill>
                        <a:srgbClr val="284E3F"/>
                      </a:solidFill>
                      <a:prstDash val="solid"/>
                      <a:round/>
                      <a:headEnd type="none" w="sm" len="sm"/>
                      <a:tailEnd type="none" w="sm" len="sm"/>
                    </a:lnL>
                    <a:lnR w="9525" cap="flat" cmpd="sng">
                      <a:solidFill>
                        <a:srgbClr val="356854"/>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000000"/>
                      </a:solidFill>
                      <a:prstDash val="solid"/>
                      <a:round/>
                      <a:headEnd type="none" w="sm" len="sm"/>
                      <a:tailEnd type="none" w="sm" len="sm"/>
                    </a:lnB>
                    <a:solidFill>
                      <a:srgbClr val="356854"/>
                    </a:solidFill>
                  </a:tcPr>
                </a:tc>
                <a:tc>
                  <a:txBody>
                    <a:bodyPr/>
                    <a:lstStyle/>
                    <a:p>
                      <a:pPr marL="0" lvl="0" indent="0" algn="r" rtl="0">
                        <a:lnSpc>
                          <a:spcPct val="115000"/>
                        </a:lnSpc>
                        <a:spcBef>
                          <a:spcPts val="0"/>
                        </a:spcBef>
                        <a:spcAft>
                          <a:spcPts val="0"/>
                        </a:spcAft>
                        <a:buNone/>
                      </a:pPr>
                      <a:r>
                        <a:rPr lang="en-GB" sz="2400">
                          <a:solidFill>
                            <a:srgbClr val="FFFFFF"/>
                          </a:solidFill>
                          <a:latin typeface="Calibri"/>
                          <a:ea typeface="Calibri"/>
                          <a:cs typeface="Calibri"/>
                          <a:sym typeface="Calibri"/>
                        </a:rPr>
                        <a:t>Members</a:t>
                      </a:r>
                      <a:endParaRPr sz="2400">
                        <a:solidFill>
                          <a:srgbClr val="FFFFFF"/>
                        </a:solidFill>
                        <a:latin typeface="Calibri"/>
                        <a:ea typeface="Calibri"/>
                        <a:cs typeface="Calibri"/>
                        <a:sym typeface="Calibri"/>
                      </a:endParaRPr>
                    </a:p>
                  </a:txBody>
                  <a:tcPr marL="76200" marR="76200" marT="91425" marB="91425" anchor="ctr">
                    <a:lnL w="9525" cap="flat" cmpd="sng">
                      <a:solidFill>
                        <a:srgbClr val="356854"/>
                      </a:solidFill>
                      <a:prstDash val="solid"/>
                      <a:round/>
                      <a:headEnd type="none" w="sm" len="sm"/>
                      <a:tailEnd type="none" w="sm" len="sm"/>
                    </a:lnL>
                    <a:lnR w="9525" cap="flat" cmpd="sng">
                      <a:solidFill>
                        <a:srgbClr val="284E3F"/>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284E3F"/>
                      </a:solidFill>
                      <a:prstDash val="solid"/>
                      <a:round/>
                      <a:headEnd type="none" w="sm" len="sm"/>
                      <a:tailEnd type="none" w="sm" len="sm"/>
                    </a:lnB>
                    <a:solidFill>
                      <a:srgbClr val="356854"/>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GB" sz="2400">
                          <a:solidFill>
                            <a:srgbClr val="434343"/>
                          </a:solidFill>
                          <a:latin typeface="Calibri"/>
                          <a:ea typeface="Calibri"/>
                          <a:cs typeface="Calibri"/>
                          <a:sym typeface="Calibri"/>
                        </a:rPr>
                        <a:t>Scientific user (cross-disciplinary scientist, domain scientist)</a:t>
                      </a:r>
                      <a:endParaRPr sz="240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2400">
                          <a:solidFill>
                            <a:srgbClr val="434343"/>
                          </a:solidFill>
                          <a:latin typeface="Calibri"/>
                          <a:ea typeface="Calibri"/>
                          <a:cs typeface="Calibri"/>
                          <a:sym typeface="Calibri"/>
                        </a:rPr>
                        <a:t>15</a:t>
                      </a:r>
                      <a:endParaRPr sz="240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284E3F"/>
                      </a:solidFill>
                      <a:prstDash val="solid"/>
                      <a:round/>
                      <a:headEnd type="none" w="sm" len="sm"/>
                      <a:tailEnd type="none" w="sm" len="sm"/>
                    </a:lnR>
                    <a:lnT w="9525" cap="flat" cmpd="sng">
                      <a:solidFill>
                        <a:srgbClr val="284E3F"/>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GB" sz="2400">
                          <a:solidFill>
                            <a:srgbClr val="434343"/>
                          </a:solidFill>
                          <a:latin typeface="Calibri"/>
                          <a:ea typeface="Calibri"/>
                          <a:cs typeface="Calibri"/>
                          <a:sym typeface="Calibri"/>
                        </a:rPr>
                        <a:t>Early career scientist or student (below 35 years)</a:t>
                      </a:r>
                      <a:endParaRPr sz="240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GB" sz="2400">
                          <a:solidFill>
                            <a:srgbClr val="434343"/>
                          </a:solidFill>
                          <a:latin typeface="Calibri"/>
                          <a:ea typeface="Calibri"/>
                          <a:cs typeface="Calibri"/>
                          <a:sym typeface="Calibri"/>
                        </a:rPr>
                        <a:t>9</a:t>
                      </a:r>
                      <a:endParaRPr sz="240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en-GB" sz="2400">
                          <a:solidFill>
                            <a:srgbClr val="434343"/>
                          </a:solidFill>
                          <a:latin typeface="Calibri"/>
                          <a:ea typeface="Calibri"/>
                          <a:cs typeface="Calibri"/>
                          <a:sym typeface="Calibri"/>
                        </a:rPr>
                        <a:t>Teacher/lecturer</a:t>
                      </a:r>
                      <a:endParaRPr sz="240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2400">
                          <a:solidFill>
                            <a:srgbClr val="434343"/>
                          </a:solidFill>
                          <a:latin typeface="Calibri"/>
                          <a:ea typeface="Calibri"/>
                          <a:cs typeface="Calibri"/>
                          <a:sym typeface="Calibri"/>
                        </a:rPr>
                        <a:t>3</a:t>
                      </a:r>
                      <a:endParaRPr sz="240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en-GB" sz="2400">
                          <a:solidFill>
                            <a:srgbClr val="434343"/>
                          </a:solidFill>
                          <a:latin typeface="Calibri"/>
                          <a:ea typeface="Calibri"/>
                          <a:cs typeface="Calibri"/>
                          <a:sym typeface="Calibri"/>
                        </a:rPr>
                        <a:t>IT Expert</a:t>
                      </a:r>
                      <a:endParaRPr sz="240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6F8F9"/>
                    </a:solidFill>
                  </a:tcPr>
                </a:tc>
                <a:tc>
                  <a:txBody>
                    <a:bodyPr/>
                    <a:lstStyle/>
                    <a:p>
                      <a:pPr marL="0" lvl="0" indent="0" algn="r" rtl="0">
                        <a:lnSpc>
                          <a:spcPct val="115000"/>
                        </a:lnSpc>
                        <a:spcBef>
                          <a:spcPts val="0"/>
                        </a:spcBef>
                        <a:spcAft>
                          <a:spcPts val="0"/>
                        </a:spcAft>
                        <a:buNone/>
                      </a:pPr>
                      <a:r>
                        <a:rPr lang="en-GB" sz="2400">
                          <a:solidFill>
                            <a:srgbClr val="434343"/>
                          </a:solidFill>
                          <a:latin typeface="Calibri"/>
                          <a:ea typeface="Calibri"/>
                          <a:cs typeface="Calibri"/>
                          <a:sym typeface="Calibri"/>
                        </a:rPr>
                        <a:t>2</a:t>
                      </a:r>
                      <a:endParaRPr sz="240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6F8F9"/>
                    </a:solidFill>
                  </a:tcP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en-GB" sz="2400">
                          <a:solidFill>
                            <a:srgbClr val="434343"/>
                          </a:solidFill>
                          <a:latin typeface="Calibri"/>
                          <a:ea typeface="Calibri"/>
                          <a:cs typeface="Calibri"/>
                          <a:sym typeface="Calibri"/>
                        </a:rPr>
                        <a:t>Industry representative</a:t>
                      </a:r>
                      <a:endParaRPr sz="240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2400" dirty="0">
                          <a:solidFill>
                            <a:srgbClr val="434343"/>
                          </a:solidFill>
                          <a:latin typeface="Calibri"/>
                          <a:ea typeface="Calibri"/>
                          <a:cs typeface="Calibri"/>
                          <a:sym typeface="Calibri"/>
                        </a:rPr>
                        <a:t>1</a:t>
                      </a:r>
                      <a:endParaRPr sz="2400" dirty="0">
                        <a:solidFill>
                          <a:srgbClr val="434343"/>
                        </a:solidFill>
                        <a:latin typeface="Calibri"/>
                        <a:ea typeface="Calibri"/>
                        <a:cs typeface="Calibri"/>
                        <a:sym typeface="Calibri"/>
                      </a:endParaRPr>
                    </a:p>
                  </a:txBody>
                  <a:tcPr marL="76200" marR="76200"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20"/>
          <p:cNvSpPr txBox="1"/>
          <p:nvPr/>
        </p:nvSpPr>
        <p:spPr>
          <a:xfrm>
            <a:off x="658813" y="3526650"/>
            <a:ext cx="10837862"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2A3A61"/>
              </a:buClr>
              <a:buSzPts val="5400"/>
              <a:buFont typeface="Calibri"/>
              <a:buNone/>
            </a:pPr>
            <a:r>
              <a:rPr lang="en-GB" sz="5400">
                <a:solidFill>
                  <a:srgbClr val="2A3A61"/>
                </a:solidFill>
                <a:latin typeface="Calibri"/>
                <a:ea typeface="Calibri"/>
                <a:cs typeface="Calibri"/>
                <a:sym typeface="Calibri"/>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g3d0eee8701d_1_94" title="Capture d’écran 2026-03-19 à 00.00.27.png"/>
          <p:cNvPicPr preferRelativeResize="0"/>
          <p:nvPr/>
        </p:nvPicPr>
        <p:blipFill rotWithShape="1">
          <a:blip r:embed="rId3">
            <a:alphaModFix/>
          </a:blip>
          <a:srcRect t="35939" r="19212"/>
          <a:stretch/>
        </p:blipFill>
        <p:spPr>
          <a:xfrm>
            <a:off x="1321800" y="1472086"/>
            <a:ext cx="9548375" cy="4732342"/>
          </a:xfrm>
          <a:prstGeom prst="rect">
            <a:avLst/>
          </a:prstGeom>
          <a:noFill/>
          <a:ln>
            <a:noFill/>
          </a:ln>
        </p:spPr>
      </p:pic>
      <p:sp>
        <p:nvSpPr>
          <p:cNvPr id="62" name="Google Shape;62;g3d0eee8701d_1_94"/>
          <p:cNvSpPr txBox="1">
            <a:spLocks noGrp="1"/>
          </p:cNvSpPr>
          <p:nvPr>
            <p:ph type="title"/>
          </p:nvPr>
        </p:nvSpPr>
        <p:spPr>
          <a:xfrm>
            <a:off x="658813" y="773769"/>
            <a:ext cx="10837862" cy="480300"/>
          </a:xfrm>
          <a:prstGeom prst="rect">
            <a:avLst/>
          </a:prstGeom>
        </p:spPr>
        <p:txBody>
          <a:bodyPr spcFirstLastPara="1" wrap="square" lIns="91425" tIns="45700" rIns="91425" bIns="45700" anchor="ctr" anchorCtr="0">
            <a:noAutofit/>
          </a:bodyPr>
          <a:lstStyle/>
          <a:p>
            <a:pPr marL="0" lvl="0" indent="0" algn="ctr" rtl="0">
              <a:lnSpc>
                <a:spcPct val="115000"/>
              </a:lnSpc>
              <a:spcBef>
                <a:spcPts val="1800"/>
              </a:spcBef>
              <a:spcAft>
                <a:spcPts val="400"/>
              </a:spcAft>
              <a:buSzPts val="990"/>
              <a:buNone/>
            </a:pPr>
            <a:r>
              <a:rPr lang="en-GB" sz="2800" b="1" dirty="0"/>
              <a:t>ICS representation &amp; Geographical distribution of the UFG members</a:t>
            </a:r>
            <a:endParaRPr sz="2800" dirty="0"/>
          </a:p>
        </p:txBody>
      </p:sp>
      <p:sp>
        <p:nvSpPr>
          <p:cNvPr id="63" name="Google Shape;63;g3d0eee8701d_1_94"/>
          <p:cNvSpPr/>
          <p:nvPr/>
        </p:nvSpPr>
        <p:spPr>
          <a:xfrm>
            <a:off x="7588191" y="4186537"/>
            <a:ext cx="185100" cy="1977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64" name="Google Shape;64;g3d0eee8701d_1_94"/>
          <p:cNvSpPr/>
          <p:nvPr/>
        </p:nvSpPr>
        <p:spPr>
          <a:xfrm>
            <a:off x="8496327" y="4616895"/>
            <a:ext cx="266100" cy="2580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2048">
              <a:latin typeface="Calibri"/>
              <a:ea typeface="Calibri"/>
              <a:cs typeface="Calibri"/>
              <a:sym typeface="Calibri"/>
            </a:endParaRPr>
          </a:p>
        </p:txBody>
      </p:sp>
      <p:sp>
        <p:nvSpPr>
          <p:cNvPr id="65" name="Google Shape;65;g3d0eee8701d_1_94"/>
          <p:cNvSpPr/>
          <p:nvPr/>
        </p:nvSpPr>
        <p:spPr>
          <a:xfrm>
            <a:off x="8179470" y="4130192"/>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66" name="Google Shape;66;g3d0eee8701d_1_94"/>
          <p:cNvSpPr/>
          <p:nvPr/>
        </p:nvSpPr>
        <p:spPr>
          <a:xfrm>
            <a:off x="9781250" y="4130192"/>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67" name="Google Shape;67;g3d0eee8701d_1_94"/>
          <p:cNvSpPr/>
          <p:nvPr/>
        </p:nvSpPr>
        <p:spPr>
          <a:xfrm>
            <a:off x="9733424" y="4540869"/>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68" name="Google Shape;68;g3d0eee8701d_1_94"/>
          <p:cNvSpPr/>
          <p:nvPr/>
        </p:nvSpPr>
        <p:spPr>
          <a:xfrm>
            <a:off x="9662520" y="1768254"/>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69" name="Google Shape;69;g3d0eee8701d_1_94"/>
          <p:cNvSpPr txBox="1"/>
          <p:nvPr/>
        </p:nvSpPr>
        <p:spPr>
          <a:xfrm>
            <a:off x="9455038" y="1472094"/>
            <a:ext cx="6756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Finland</a:t>
            </a:r>
            <a:endParaRPr sz="970">
              <a:solidFill>
                <a:schemeClr val="lt1"/>
              </a:solidFill>
              <a:latin typeface="Calibri"/>
              <a:ea typeface="Calibri"/>
              <a:cs typeface="Calibri"/>
              <a:sym typeface="Calibri"/>
            </a:endParaRPr>
          </a:p>
        </p:txBody>
      </p:sp>
      <p:sp>
        <p:nvSpPr>
          <p:cNvPr id="70" name="Google Shape;70;g3d0eee8701d_1_94"/>
          <p:cNvSpPr txBox="1"/>
          <p:nvPr/>
        </p:nvSpPr>
        <p:spPr>
          <a:xfrm>
            <a:off x="9506334" y="3838124"/>
            <a:ext cx="7980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Romania</a:t>
            </a:r>
            <a:endParaRPr sz="970">
              <a:solidFill>
                <a:schemeClr val="lt1"/>
              </a:solidFill>
              <a:latin typeface="Calibri"/>
              <a:ea typeface="Calibri"/>
              <a:cs typeface="Calibri"/>
              <a:sym typeface="Calibri"/>
            </a:endParaRPr>
          </a:p>
        </p:txBody>
      </p:sp>
      <p:sp>
        <p:nvSpPr>
          <p:cNvPr id="71" name="Google Shape;71;g3d0eee8701d_1_94"/>
          <p:cNvSpPr txBox="1"/>
          <p:nvPr/>
        </p:nvSpPr>
        <p:spPr>
          <a:xfrm>
            <a:off x="9470891" y="4243557"/>
            <a:ext cx="6075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Bulgaria</a:t>
            </a:r>
            <a:endParaRPr sz="970">
              <a:solidFill>
                <a:schemeClr val="lt1"/>
              </a:solidFill>
              <a:latin typeface="Calibri"/>
              <a:ea typeface="Calibri"/>
              <a:cs typeface="Calibri"/>
              <a:sym typeface="Calibri"/>
            </a:endParaRPr>
          </a:p>
        </p:txBody>
      </p:sp>
      <p:sp>
        <p:nvSpPr>
          <p:cNvPr id="72" name="Google Shape;72;g3d0eee8701d_1_94"/>
          <p:cNvSpPr txBox="1"/>
          <p:nvPr/>
        </p:nvSpPr>
        <p:spPr>
          <a:xfrm>
            <a:off x="7231504" y="3838110"/>
            <a:ext cx="752939" cy="3819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1186" dirty="0">
                <a:solidFill>
                  <a:schemeClr val="lt1"/>
                </a:solidFill>
                <a:latin typeface="Calibri"/>
                <a:ea typeface="Calibri"/>
                <a:cs typeface="Calibri"/>
                <a:sym typeface="Calibri"/>
              </a:rPr>
              <a:t>France</a:t>
            </a:r>
            <a:endParaRPr sz="1186" dirty="0">
              <a:solidFill>
                <a:schemeClr val="lt1"/>
              </a:solidFill>
              <a:latin typeface="Calibri"/>
              <a:ea typeface="Calibri"/>
              <a:cs typeface="Calibri"/>
              <a:sym typeface="Calibri"/>
            </a:endParaRPr>
          </a:p>
        </p:txBody>
      </p:sp>
      <p:sp>
        <p:nvSpPr>
          <p:cNvPr id="73" name="Google Shape;73;g3d0eee8701d_1_94"/>
          <p:cNvSpPr txBox="1"/>
          <p:nvPr/>
        </p:nvSpPr>
        <p:spPr>
          <a:xfrm>
            <a:off x="7883181" y="3838110"/>
            <a:ext cx="7980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Switzerland</a:t>
            </a:r>
            <a:endParaRPr sz="970">
              <a:solidFill>
                <a:schemeClr val="lt1"/>
              </a:solidFill>
              <a:latin typeface="Calibri"/>
              <a:ea typeface="Calibri"/>
              <a:cs typeface="Calibri"/>
              <a:sym typeface="Calibri"/>
            </a:endParaRPr>
          </a:p>
        </p:txBody>
      </p:sp>
      <p:sp>
        <p:nvSpPr>
          <p:cNvPr id="74" name="Google Shape;74;g3d0eee8701d_1_94"/>
          <p:cNvSpPr txBox="1"/>
          <p:nvPr/>
        </p:nvSpPr>
        <p:spPr>
          <a:xfrm>
            <a:off x="8318292" y="4260892"/>
            <a:ext cx="607500" cy="4317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1509">
                <a:solidFill>
                  <a:schemeClr val="lt1"/>
                </a:solidFill>
                <a:latin typeface="Calibri"/>
                <a:ea typeface="Calibri"/>
                <a:cs typeface="Calibri"/>
                <a:sym typeface="Calibri"/>
              </a:rPr>
              <a:t>Italy</a:t>
            </a:r>
            <a:endParaRPr sz="1509">
              <a:solidFill>
                <a:schemeClr val="lt1"/>
              </a:solidFill>
              <a:latin typeface="Calibri"/>
              <a:ea typeface="Calibri"/>
              <a:cs typeface="Calibri"/>
              <a:sym typeface="Calibri"/>
            </a:endParaRPr>
          </a:p>
        </p:txBody>
      </p:sp>
      <p:sp>
        <p:nvSpPr>
          <p:cNvPr id="75" name="Google Shape;75;g3d0eee8701d_1_94"/>
          <p:cNvSpPr/>
          <p:nvPr/>
        </p:nvSpPr>
        <p:spPr>
          <a:xfrm>
            <a:off x="8222875" y="2813022"/>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76" name="Google Shape;76;g3d0eee8701d_1_94"/>
          <p:cNvSpPr/>
          <p:nvPr/>
        </p:nvSpPr>
        <p:spPr>
          <a:xfrm>
            <a:off x="8681297" y="2217780"/>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77" name="Google Shape;77;g3d0eee8701d_1_94"/>
          <p:cNvSpPr txBox="1"/>
          <p:nvPr/>
        </p:nvSpPr>
        <p:spPr>
          <a:xfrm>
            <a:off x="8453168" y="1927106"/>
            <a:ext cx="6756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Sweden</a:t>
            </a:r>
            <a:endParaRPr sz="970">
              <a:solidFill>
                <a:schemeClr val="lt1"/>
              </a:solidFill>
              <a:latin typeface="Calibri"/>
              <a:ea typeface="Calibri"/>
              <a:cs typeface="Calibri"/>
              <a:sym typeface="Calibri"/>
            </a:endParaRPr>
          </a:p>
        </p:txBody>
      </p:sp>
      <p:sp>
        <p:nvSpPr>
          <p:cNvPr id="78" name="Google Shape;78;g3d0eee8701d_1_94"/>
          <p:cNvSpPr txBox="1"/>
          <p:nvPr/>
        </p:nvSpPr>
        <p:spPr>
          <a:xfrm>
            <a:off x="7944499" y="2537986"/>
            <a:ext cx="6756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Denmark</a:t>
            </a:r>
            <a:endParaRPr sz="970">
              <a:solidFill>
                <a:schemeClr val="lt1"/>
              </a:solidFill>
              <a:latin typeface="Calibri"/>
              <a:ea typeface="Calibri"/>
              <a:cs typeface="Calibri"/>
              <a:sym typeface="Calibri"/>
            </a:endParaRPr>
          </a:p>
        </p:txBody>
      </p:sp>
      <p:sp>
        <p:nvSpPr>
          <p:cNvPr id="79" name="Google Shape;79;g3d0eee8701d_1_94"/>
          <p:cNvSpPr/>
          <p:nvPr/>
        </p:nvSpPr>
        <p:spPr>
          <a:xfrm>
            <a:off x="9407050" y="5109394"/>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80" name="Google Shape;80;g3d0eee8701d_1_94"/>
          <p:cNvSpPr txBox="1"/>
          <p:nvPr/>
        </p:nvSpPr>
        <p:spPr>
          <a:xfrm>
            <a:off x="9128674" y="4834358"/>
            <a:ext cx="6756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Greece</a:t>
            </a:r>
            <a:endParaRPr sz="970">
              <a:solidFill>
                <a:schemeClr val="lt1"/>
              </a:solidFill>
              <a:latin typeface="Calibri"/>
              <a:ea typeface="Calibri"/>
              <a:cs typeface="Calibri"/>
              <a:sym typeface="Calibri"/>
            </a:endParaRPr>
          </a:p>
        </p:txBody>
      </p:sp>
      <p:sp>
        <p:nvSpPr>
          <p:cNvPr id="81" name="Google Shape;81;g3d0eee8701d_1_94"/>
          <p:cNvSpPr/>
          <p:nvPr/>
        </p:nvSpPr>
        <p:spPr>
          <a:xfrm>
            <a:off x="7981883" y="3789071"/>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82" name="Google Shape;82;g3d0eee8701d_1_94"/>
          <p:cNvSpPr txBox="1"/>
          <p:nvPr/>
        </p:nvSpPr>
        <p:spPr>
          <a:xfrm>
            <a:off x="7580885" y="3514028"/>
            <a:ext cx="9156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Luxembourg</a:t>
            </a:r>
            <a:endParaRPr sz="970">
              <a:solidFill>
                <a:schemeClr val="lt1"/>
              </a:solidFill>
              <a:latin typeface="Calibri"/>
              <a:ea typeface="Calibri"/>
              <a:cs typeface="Calibri"/>
              <a:sym typeface="Calibri"/>
            </a:endParaRPr>
          </a:p>
        </p:txBody>
      </p:sp>
      <p:sp>
        <p:nvSpPr>
          <p:cNvPr id="83" name="Google Shape;83;g3d0eee8701d_1_94"/>
          <p:cNvSpPr/>
          <p:nvPr/>
        </p:nvSpPr>
        <p:spPr>
          <a:xfrm>
            <a:off x="8001752" y="3383328"/>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84" name="Google Shape;84;g3d0eee8701d_1_94"/>
          <p:cNvSpPr txBox="1"/>
          <p:nvPr/>
        </p:nvSpPr>
        <p:spPr>
          <a:xfrm>
            <a:off x="7653757" y="3108285"/>
            <a:ext cx="8424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Netherlands</a:t>
            </a:r>
            <a:endParaRPr sz="970">
              <a:solidFill>
                <a:schemeClr val="lt1"/>
              </a:solidFill>
              <a:latin typeface="Calibri"/>
              <a:ea typeface="Calibri"/>
              <a:cs typeface="Calibri"/>
              <a:sym typeface="Calibri"/>
            </a:endParaRPr>
          </a:p>
        </p:txBody>
      </p:sp>
      <p:sp>
        <p:nvSpPr>
          <p:cNvPr id="85" name="Google Shape;85;g3d0eee8701d_1_94"/>
          <p:cNvSpPr/>
          <p:nvPr/>
        </p:nvSpPr>
        <p:spPr>
          <a:xfrm>
            <a:off x="8880259" y="3470407"/>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86" name="Google Shape;86;g3d0eee8701d_1_94"/>
          <p:cNvSpPr txBox="1"/>
          <p:nvPr/>
        </p:nvSpPr>
        <p:spPr>
          <a:xfrm>
            <a:off x="8601882" y="3195371"/>
            <a:ext cx="6756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Germany</a:t>
            </a:r>
            <a:endParaRPr sz="970">
              <a:solidFill>
                <a:schemeClr val="lt1"/>
              </a:solidFill>
              <a:latin typeface="Calibri"/>
              <a:ea typeface="Calibri"/>
              <a:cs typeface="Calibri"/>
              <a:sym typeface="Calibri"/>
            </a:endParaRPr>
          </a:p>
        </p:txBody>
      </p:sp>
      <p:sp>
        <p:nvSpPr>
          <p:cNvPr id="87" name="Google Shape;87;g3d0eee8701d_1_94"/>
          <p:cNvSpPr/>
          <p:nvPr/>
        </p:nvSpPr>
        <p:spPr>
          <a:xfrm>
            <a:off x="7112704" y="5013364"/>
            <a:ext cx="118800" cy="130500"/>
          </a:xfrm>
          <a:prstGeom prst="ellipse">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88" name="Google Shape;88;g3d0eee8701d_1_94"/>
          <p:cNvSpPr txBox="1"/>
          <p:nvPr/>
        </p:nvSpPr>
        <p:spPr>
          <a:xfrm>
            <a:off x="6936424" y="4738522"/>
            <a:ext cx="675600" cy="3486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970">
                <a:solidFill>
                  <a:schemeClr val="lt1"/>
                </a:solidFill>
                <a:latin typeface="Calibri"/>
                <a:ea typeface="Calibri"/>
                <a:cs typeface="Calibri"/>
                <a:sym typeface="Calibri"/>
              </a:rPr>
              <a:t>Spain</a:t>
            </a:r>
            <a:endParaRPr sz="970">
              <a:solidFill>
                <a:schemeClr val="lt1"/>
              </a:solidFill>
              <a:latin typeface="Calibri"/>
              <a:ea typeface="Calibri"/>
              <a:cs typeface="Calibri"/>
              <a:sym typeface="Calibri"/>
            </a:endParaRPr>
          </a:p>
        </p:txBody>
      </p:sp>
      <p:grpSp>
        <p:nvGrpSpPr>
          <p:cNvPr id="89" name="Google Shape;89;g3d0eee8701d_1_94"/>
          <p:cNvGrpSpPr/>
          <p:nvPr/>
        </p:nvGrpSpPr>
        <p:grpSpPr>
          <a:xfrm>
            <a:off x="5380098" y="2746087"/>
            <a:ext cx="513750" cy="1240537"/>
            <a:chOff x="4379175" y="2580075"/>
            <a:chExt cx="476400" cy="1150350"/>
          </a:xfrm>
        </p:grpSpPr>
        <p:sp>
          <p:nvSpPr>
            <p:cNvPr id="90" name="Google Shape;90;g3d0eee8701d_1_94"/>
            <p:cNvSpPr/>
            <p:nvPr/>
          </p:nvSpPr>
          <p:spPr>
            <a:xfrm>
              <a:off x="4379175" y="258007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91" name="Google Shape;91;g3d0eee8701d_1_94"/>
            <p:cNvSpPr/>
            <p:nvPr/>
          </p:nvSpPr>
          <p:spPr>
            <a:xfrm>
              <a:off x="4379175" y="354712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92" name="Google Shape;92;g3d0eee8701d_1_94"/>
            <p:cNvSpPr/>
            <p:nvPr/>
          </p:nvSpPr>
          <p:spPr>
            <a:xfrm>
              <a:off x="4379175" y="289432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93" name="Google Shape;93;g3d0eee8701d_1_94"/>
            <p:cNvSpPr/>
            <p:nvPr/>
          </p:nvSpPr>
          <p:spPr>
            <a:xfrm>
              <a:off x="4379175" y="322072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grpSp>
      <p:grpSp>
        <p:nvGrpSpPr>
          <p:cNvPr id="94" name="Google Shape;94;g3d0eee8701d_1_94"/>
          <p:cNvGrpSpPr/>
          <p:nvPr/>
        </p:nvGrpSpPr>
        <p:grpSpPr>
          <a:xfrm>
            <a:off x="5376863" y="4130216"/>
            <a:ext cx="513750" cy="1944517"/>
            <a:chOff x="4379175" y="1927275"/>
            <a:chExt cx="476400" cy="1803150"/>
          </a:xfrm>
        </p:grpSpPr>
        <p:sp>
          <p:nvSpPr>
            <p:cNvPr id="95" name="Google Shape;95;g3d0eee8701d_1_94"/>
            <p:cNvSpPr/>
            <p:nvPr/>
          </p:nvSpPr>
          <p:spPr>
            <a:xfrm>
              <a:off x="4379175" y="258007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96" name="Google Shape;96;g3d0eee8701d_1_94"/>
            <p:cNvSpPr/>
            <p:nvPr/>
          </p:nvSpPr>
          <p:spPr>
            <a:xfrm>
              <a:off x="4379175" y="192727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97" name="Google Shape;97;g3d0eee8701d_1_94"/>
            <p:cNvSpPr/>
            <p:nvPr/>
          </p:nvSpPr>
          <p:spPr>
            <a:xfrm>
              <a:off x="4379175" y="225367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98" name="Google Shape;98;g3d0eee8701d_1_94"/>
            <p:cNvSpPr/>
            <p:nvPr/>
          </p:nvSpPr>
          <p:spPr>
            <a:xfrm>
              <a:off x="4379175" y="354712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99" name="Google Shape;99;g3d0eee8701d_1_94"/>
            <p:cNvSpPr/>
            <p:nvPr/>
          </p:nvSpPr>
          <p:spPr>
            <a:xfrm>
              <a:off x="4379175" y="289432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
          <p:nvSpPr>
            <p:cNvPr id="100" name="Google Shape;100;g3d0eee8701d_1_94"/>
            <p:cNvSpPr/>
            <p:nvPr/>
          </p:nvSpPr>
          <p:spPr>
            <a:xfrm>
              <a:off x="4379175" y="3220725"/>
              <a:ext cx="476400" cy="1833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grpSp>
      <p:sp>
        <p:nvSpPr>
          <p:cNvPr id="101" name="Google Shape;101;g3d0eee8701d_1_94"/>
          <p:cNvSpPr txBox="1"/>
          <p:nvPr/>
        </p:nvSpPr>
        <p:spPr>
          <a:xfrm>
            <a:off x="5895476" y="2275539"/>
            <a:ext cx="675600" cy="4526100"/>
          </a:xfrm>
          <a:prstGeom prst="rect">
            <a:avLst/>
          </a:prstGeom>
          <a:noFill/>
          <a:ln>
            <a:noFill/>
          </a:ln>
        </p:spPr>
        <p:txBody>
          <a:bodyPr spcFirstLastPara="1" wrap="square" lIns="98600" tIns="98600" rIns="98600" bIns="98600" anchor="t" anchorCtr="0">
            <a:spAutoFit/>
          </a:bodyPr>
          <a:lstStyle/>
          <a:p>
            <a:pPr marL="0" lvl="0" indent="0" algn="l" rtl="0">
              <a:spcBef>
                <a:spcPts val="0"/>
              </a:spcBef>
              <a:spcAft>
                <a:spcPts val="0"/>
              </a:spcAft>
              <a:buNone/>
            </a:pPr>
            <a:r>
              <a:rPr lang="en-GB" sz="1401" b="1">
                <a:solidFill>
                  <a:schemeClr val="lt1"/>
                </a:solidFill>
                <a:latin typeface="Calibri"/>
                <a:ea typeface="Calibri"/>
                <a:cs typeface="Calibri"/>
                <a:sym typeface="Calibri"/>
              </a:rPr>
              <a:t>1</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3</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2</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3</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2</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2</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4</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2</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3</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3</a:t>
            </a:r>
            <a:endParaRPr sz="1401" b="1">
              <a:solidFill>
                <a:schemeClr val="lt1"/>
              </a:solidFill>
              <a:latin typeface="Calibri"/>
              <a:ea typeface="Calibri"/>
              <a:cs typeface="Calibri"/>
              <a:sym typeface="Calibri"/>
            </a:endParaRPr>
          </a:p>
          <a:p>
            <a:pPr marL="0" lvl="0" indent="0" algn="l" rtl="0">
              <a:spcBef>
                <a:spcPts val="1078"/>
              </a:spcBef>
              <a:spcAft>
                <a:spcPts val="0"/>
              </a:spcAft>
              <a:buNone/>
            </a:pPr>
            <a:r>
              <a:rPr lang="en-GB" sz="1401" b="1">
                <a:solidFill>
                  <a:schemeClr val="lt1"/>
                </a:solidFill>
                <a:latin typeface="Calibri"/>
                <a:ea typeface="Calibri"/>
                <a:cs typeface="Calibri"/>
                <a:sym typeface="Calibri"/>
              </a:rPr>
              <a:t>2</a:t>
            </a:r>
            <a:endParaRPr sz="1401" b="1">
              <a:solidFill>
                <a:schemeClr val="lt1"/>
              </a:solidFill>
              <a:latin typeface="Calibri"/>
              <a:ea typeface="Calibri"/>
              <a:cs typeface="Calibri"/>
              <a:sym typeface="Calibri"/>
            </a:endParaRPr>
          </a:p>
          <a:p>
            <a:pPr marL="0" lvl="0" indent="0" algn="l" rtl="0">
              <a:spcBef>
                <a:spcPts val="1078"/>
              </a:spcBef>
              <a:spcAft>
                <a:spcPts val="1078"/>
              </a:spcAft>
              <a:buNone/>
            </a:pPr>
            <a:endParaRPr sz="2803" b="1">
              <a:solidFill>
                <a:schemeClr val="lt1"/>
              </a:solidFill>
              <a:latin typeface="Calibri"/>
              <a:ea typeface="Calibri"/>
              <a:cs typeface="Calibri"/>
              <a:sym typeface="Calibri"/>
            </a:endParaRPr>
          </a:p>
        </p:txBody>
      </p:sp>
      <p:sp>
        <p:nvSpPr>
          <p:cNvPr id="102" name="Google Shape;102;g3d0eee8701d_1_94"/>
          <p:cNvSpPr txBox="1"/>
          <p:nvPr/>
        </p:nvSpPr>
        <p:spPr>
          <a:xfrm>
            <a:off x="2002181" y="2275539"/>
            <a:ext cx="3722700" cy="381900"/>
          </a:xfrm>
          <a:prstGeom prst="rect">
            <a:avLst/>
          </a:prstGeom>
          <a:solidFill>
            <a:srgbClr val="96ABB2"/>
          </a:solidFill>
          <a:ln w="30825" cap="flat" cmpd="sng">
            <a:solidFill>
              <a:srgbClr val="194354"/>
            </a:solidFill>
            <a:prstDash val="solid"/>
            <a:round/>
            <a:headEnd type="none" w="sm" len="sm"/>
            <a:tailEnd type="none" w="sm" len="sm"/>
          </a:ln>
        </p:spPr>
        <p:txBody>
          <a:bodyPr spcFirstLastPara="1" wrap="square" lIns="98600" tIns="98600" rIns="98600" bIns="98600" anchor="t" anchorCtr="0">
            <a:spAutoFit/>
          </a:bodyPr>
          <a:lstStyle/>
          <a:p>
            <a:pPr marL="0" lvl="0" indent="0" algn="l" rtl="0">
              <a:spcBef>
                <a:spcPts val="0"/>
              </a:spcBef>
              <a:spcAft>
                <a:spcPts val="0"/>
              </a:spcAft>
              <a:buNone/>
            </a:pPr>
            <a:r>
              <a:rPr lang="en-GB" sz="1186" b="1">
                <a:solidFill>
                  <a:srgbClr val="F0F1F8"/>
                </a:solidFill>
                <a:latin typeface="Calibri"/>
                <a:ea typeface="Calibri"/>
                <a:cs typeface="Calibri"/>
                <a:sym typeface="Calibri"/>
              </a:rPr>
              <a:t>Gravimetry</a:t>
            </a:r>
            <a:endParaRPr sz="1186" b="1">
              <a:solidFill>
                <a:srgbClr val="F0F1F8"/>
              </a:solidFill>
              <a:latin typeface="Calibri"/>
              <a:ea typeface="Calibri"/>
              <a:cs typeface="Calibri"/>
              <a:sym typeface="Calibri"/>
            </a:endParaRPr>
          </a:p>
        </p:txBody>
      </p:sp>
      <p:pic>
        <p:nvPicPr>
          <p:cNvPr id="103" name="Google Shape;103;g3d0eee8701d_1_94"/>
          <p:cNvPicPr preferRelativeResize="0"/>
          <p:nvPr/>
        </p:nvPicPr>
        <p:blipFill>
          <a:blip r:embed="rId4">
            <a:alphaModFix/>
          </a:blip>
          <a:stretch>
            <a:fillRect/>
          </a:stretch>
        </p:blipFill>
        <p:spPr>
          <a:xfrm>
            <a:off x="1620621" y="2316544"/>
            <a:ext cx="302783" cy="299737"/>
          </a:xfrm>
          <a:prstGeom prst="rect">
            <a:avLst/>
          </a:prstGeom>
          <a:noFill/>
          <a:ln w="10275" cap="flat" cmpd="sng">
            <a:solidFill>
              <a:schemeClr val="lt1"/>
            </a:solidFill>
            <a:prstDash val="solid"/>
            <a:round/>
            <a:headEnd type="none" w="sm" len="sm"/>
            <a:tailEnd type="none" w="sm" len="sm"/>
          </a:ln>
        </p:spPr>
      </p:pic>
      <p:sp>
        <p:nvSpPr>
          <p:cNvPr id="104" name="Google Shape;104;g3d0eee8701d_1_94"/>
          <p:cNvSpPr/>
          <p:nvPr/>
        </p:nvSpPr>
        <p:spPr>
          <a:xfrm>
            <a:off x="5380035" y="2367568"/>
            <a:ext cx="513900" cy="197700"/>
          </a:xfrm>
          <a:prstGeom prst="rightArrow">
            <a:avLst>
              <a:gd name="adj1" fmla="val 50000"/>
              <a:gd name="adj2" fmla="val 50000"/>
            </a:avLst>
          </a:prstGeom>
          <a:solidFill>
            <a:srgbClr val="E5A113"/>
          </a:solidFill>
          <a:ln w="10275" cap="flat" cmpd="sng">
            <a:solidFill>
              <a:schemeClr val="lt1"/>
            </a:solidFill>
            <a:prstDash val="solid"/>
            <a:round/>
            <a:headEnd type="none" w="sm" len="sm"/>
            <a:tailEnd type="none" w="sm" len="sm"/>
          </a:ln>
        </p:spPr>
        <p:txBody>
          <a:bodyPr spcFirstLastPara="1" wrap="square" lIns="98600" tIns="98600" rIns="98600" bIns="98600" anchor="ctr" anchorCtr="0">
            <a:noAutofit/>
          </a:bodyPr>
          <a:lstStyle/>
          <a:p>
            <a:pPr marL="0" lvl="0" indent="0" algn="ctr" rtl="0">
              <a:spcBef>
                <a:spcPts val="0"/>
              </a:spcBef>
              <a:spcAft>
                <a:spcPts val="0"/>
              </a:spcAft>
              <a:buNone/>
            </a:pPr>
            <a:endParaRPr sz="1509">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d0eee8701d_1_52"/>
          <p:cNvSpPr txBox="1">
            <a:spLocks noGrp="1"/>
          </p:cNvSpPr>
          <p:nvPr>
            <p:ph type="title"/>
          </p:nvPr>
        </p:nvSpPr>
        <p:spPr>
          <a:xfrm>
            <a:off x="838200" y="861836"/>
            <a:ext cx="10515600" cy="479602"/>
          </a:xfrm>
          <a:prstGeom prst="rect">
            <a:avLst/>
          </a:prstGeom>
        </p:spPr>
        <p:txBody>
          <a:bodyPr spcFirstLastPara="1" wrap="square" lIns="91425" tIns="45700" rIns="91425" bIns="45700" anchor="ctr" anchorCtr="0">
            <a:noAutofit/>
          </a:bodyPr>
          <a:lstStyle/>
          <a:p>
            <a:pPr algn="ctr">
              <a:lnSpc>
                <a:spcPct val="115000"/>
              </a:lnSpc>
              <a:spcBef>
                <a:spcPts val="1800"/>
              </a:spcBef>
              <a:spcAft>
                <a:spcPts val="400"/>
              </a:spcAft>
            </a:pPr>
            <a:r>
              <a:rPr lang="en-GB" sz="3200" b="1" dirty="0"/>
              <a:t>What we implemented</a:t>
            </a:r>
            <a:endParaRPr sz="3200" b="1" dirty="0"/>
          </a:p>
        </p:txBody>
      </p:sp>
      <p:sp>
        <p:nvSpPr>
          <p:cNvPr id="110" name="Google Shape;110;g3d0eee8701d_1_52"/>
          <p:cNvSpPr txBox="1">
            <a:spLocks noGrp="1"/>
          </p:cNvSpPr>
          <p:nvPr>
            <p:ph type="body" idx="1"/>
          </p:nvPr>
        </p:nvSpPr>
        <p:spPr>
          <a:xfrm>
            <a:off x="658813" y="2168525"/>
            <a:ext cx="10515600" cy="36489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1200"/>
              </a:spcBef>
              <a:spcAft>
                <a:spcPts val="0"/>
              </a:spcAft>
              <a:buClr>
                <a:srgbClr val="E5A113"/>
              </a:buClr>
              <a:buSzPts val="2400"/>
              <a:buFont typeface="Calibri"/>
              <a:buChar char="●"/>
            </a:pPr>
            <a:r>
              <a:rPr lang="en-GB" sz="2400" dirty="0"/>
              <a:t>Kick-off meeting (Nov 2025)</a:t>
            </a:r>
            <a:endParaRPr sz="2400" dirty="0"/>
          </a:p>
          <a:p>
            <a:pPr marL="457200" lvl="0" indent="-381000" algn="l" rtl="0">
              <a:lnSpc>
                <a:spcPct val="115000"/>
              </a:lnSpc>
              <a:spcBef>
                <a:spcPts val="0"/>
              </a:spcBef>
              <a:spcAft>
                <a:spcPts val="0"/>
              </a:spcAft>
              <a:buClr>
                <a:srgbClr val="E5A113"/>
              </a:buClr>
              <a:buSzPts val="2400"/>
              <a:buFont typeface="Calibri"/>
              <a:buChar char="●"/>
            </a:pPr>
            <a:r>
              <a:rPr lang="en-GB" sz="2400" dirty="0"/>
              <a:t>Background survey</a:t>
            </a:r>
            <a:endParaRPr sz="2400" dirty="0"/>
          </a:p>
          <a:p>
            <a:pPr marL="457200" lvl="0" indent="-381000" algn="l" rtl="0">
              <a:lnSpc>
                <a:spcPct val="115000"/>
              </a:lnSpc>
              <a:spcBef>
                <a:spcPts val="0"/>
              </a:spcBef>
              <a:spcAft>
                <a:spcPts val="0"/>
              </a:spcAft>
              <a:buClr>
                <a:srgbClr val="E5A113"/>
              </a:buClr>
              <a:buSzPts val="2400"/>
              <a:buFont typeface="Calibri"/>
              <a:buChar char="●"/>
            </a:pPr>
            <a:r>
              <a:rPr lang="en-GB" sz="2400" dirty="0"/>
              <a:t>Training session (Dec 2025)</a:t>
            </a:r>
            <a:endParaRPr sz="2400" i="1" dirty="0"/>
          </a:p>
          <a:p>
            <a:pPr marL="457200" lvl="0" indent="-381000" algn="l" rtl="0">
              <a:lnSpc>
                <a:spcPct val="115000"/>
              </a:lnSpc>
              <a:spcBef>
                <a:spcPts val="0"/>
              </a:spcBef>
              <a:spcAft>
                <a:spcPts val="0"/>
              </a:spcAft>
              <a:buClr>
                <a:srgbClr val="E5A113"/>
              </a:buClr>
              <a:buSzPts val="2400"/>
              <a:buFont typeface="Calibri"/>
              <a:buChar char="●"/>
            </a:pPr>
            <a:r>
              <a:rPr lang="en-GB" sz="2400" b="1" dirty="0"/>
              <a:t>Usability testing campaign</a:t>
            </a:r>
            <a:r>
              <a:rPr lang="en-GB" sz="2400" dirty="0"/>
              <a:t> (Dec 2025 to March 2026)</a:t>
            </a:r>
            <a:endParaRPr sz="2400" i="1" dirty="0"/>
          </a:p>
          <a:p>
            <a:pPr marL="457200" lvl="0" indent="0" algn="l" rtl="0">
              <a:lnSpc>
                <a:spcPct val="115000"/>
              </a:lnSpc>
              <a:spcBef>
                <a:spcPts val="1200"/>
              </a:spcBef>
              <a:spcAft>
                <a:spcPts val="0"/>
              </a:spcAft>
              <a:buNone/>
            </a:pPr>
            <a:endParaRPr sz="2400" dirty="0"/>
          </a:p>
          <a:p>
            <a:pPr marL="0" lvl="0" indent="0" algn="ctr" rtl="0">
              <a:lnSpc>
                <a:spcPct val="115000"/>
              </a:lnSpc>
              <a:spcBef>
                <a:spcPts val="1200"/>
              </a:spcBef>
              <a:spcAft>
                <a:spcPts val="1200"/>
              </a:spcAft>
              <a:buNone/>
            </a:pPr>
            <a:endParaRPr sz="2400" b="1" i="1" dirty="0"/>
          </a:p>
        </p:txBody>
      </p:sp>
      <p:sp>
        <p:nvSpPr>
          <p:cNvPr id="111" name="Google Shape;111;g3d0eee8701d_1_52"/>
          <p:cNvSpPr/>
          <p:nvPr/>
        </p:nvSpPr>
        <p:spPr>
          <a:xfrm>
            <a:off x="1962450" y="4597650"/>
            <a:ext cx="8267100" cy="775500"/>
          </a:xfrm>
          <a:prstGeom prst="rect">
            <a:avLst/>
          </a:prstGeom>
          <a:solidFill>
            <a:srgbClr val="FFF2CC"/>
          </a:solidFill>
          <a:ln w="38100" cap="flat" cmpd="sng">
            <a:solidFill>
              <a:srgbClr val="E5A1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GB" sz="2400" b="1" i="1">
                <a:solidFill>
                  <a:schemeClr val="dk1"/>
                </a:solidFill>
                <a:latin typeface="Calibri"/>
                <a:ea typeface="Calibri"/>
                <a:cs typeface="Calibri"/>
                <a:sym typeface="Calibri"/>
              </a:rPr>
              <a:t>survey </a:t>
            </a:r>
            <a:r>
              <a:rPr lang="en-GB" sz="2400" b="1" i="1">
                <a:solidFill>
                  <a:srgbClr val="E5A113"/>
                </a:solidFill>
                <a:latin typeface="Calibri"/>
                <a:ea typeface="Calibri"/>
                <a:cs typeface="Calibri"/>
                <a:sym typeface="Calibri"/>
              </a:rPr>
              <a:t>→</a:t>
            </a:r>
            <a:r>
              <a:rPr lang="en-GB" sz="2400" b="1" i="1">
                <a:solidFill>
                  <a:schemeClr val="dk1"/>
                </a:solidFill>
                <a:latin typeface="Calibri"/>
                <a:ea typeface="Calibri"/>
                <a:cs typeface="Calibri"/>
                <a:sym typeface="Calibri"/>
              </a:rPr>
              <a:t> training </a:t>
            </a:r>
            <a:r>
              <a:rPr lang="en-GB" sz="2400" b="1" i="1">
                <a:solidFill>
                  <a:srgbClr val="E5A113"/>
                </a:solidFill>
                <a:latin typeface="Calibri"/>
                <a:ea typeface="Calibri"/>
                <a:cs typeface="Calibri"/>
                <a:sym typeface="Calibri"/>
              </a:rPr>
              <a:t>→</a:t>
            </a:r>
            <a:r>
              <a:rPr lang="en-GB" sz="2400" b="1" i="1">
                <a:solidFill>
                  <a:schemeClr val="dk1"/>
                </a:solidFill>
                <a:latin typeface="Calibri"/>
                <a:ea typeface="Calibri"/>
                <a:cs typeface="Calibri"/>
                <a:sym typeface="Calibri"/>
              </a:rPr>
              <a:t> testing </a:t>
            </a:r>
            <a:r>
              <a:rPr lang="en-GB" sz="2400" b="1" i="1">
                <a:solidFill>
                  <a:srgbClr val="E5A113"/>
                </a:solidFill>
                <a:latin typeface="Calibri"/>
                <a:ea typeface="Calibri"/>
                <a:cs typeface="Calibri"/>
                <a:sym typeface="Calibri"/>
              </a:rPr>
              <a:t>→</a:t>
            </a:r>
            <a:r>
              <a:rPr lang="en-GB" sz="2400" b="1" i="1">
                <a:solidFill>
                  <a:schemeClr val="dk1"/>
                </a:solidFill>
                <a:latin typeface="Calibri"/>
                <a:ea typeface="Calibri"/>
                <a:cs typeface="Calibri"/>
                <a:sym typeface="Calibri"/>
              </a:rPr>
              <a:t> feedback</a:t>
            </a:r>
            <a:endParaRPr sz="2400"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d0eee8701d_1_274"/>
          <p:cNvSpPr txBox="1">
            <a:spLocks noGrp="1"/>
          </p:cNvSpPr>
          <p:nvPr>
            <p:ph type="title"/>
          </p:nvPr>
        </p:nvSpPr>
        <p:spPr>
          <a:xfrm>
            <a:off x="658813" y="1217738"/>
            <a:ext cx="10837862" cy="1325700"/>
          </a:xfrm>
          <a:prstGeom prst="rect">
            <a:avLst/>
          </a:prstGeom>
        </p:spPr>
        <p:txBody>
          <a:bodyPr spcFirstLastPara="1" wrap="square" lIns="91425" tIns="45700" rIns="91425" bIns="45700" anchor="ctr" anchorCtr="0">
            <a:normAutofit/>
          </a:bodyPr>
          <a:lstStyle/>
          <a:p>
            <a:pPr algn="ctr">
              <a:lnSpc>
                <a:spcPct val="115000"/>
              </a:lnSpc>
              <a:spcBef>
                <a:spcPts val="1800"/>
              </a:spcBef>
              <a:spcAft>
                <a:spcPts val="400"/>
              </a:spcAft>
            </a:pPr>
            <a:r>
              <a:rPr lang="en-GB" sz="3200" b="1" dirty="0"/>
              <a:t>Focus on the usability testing campaign</a:t>
            </a:r>
            <a:endParaRPr sz="3200" b="1" dirty="0"/>
          </a:p>
        </p:txBody>
      </p:sp>
      <p:sp>
        <p:nvSpPr>
          <p:cNvPr id="117" name="Google Shape;117;g3d0eee8701d_1_274"/>
          <p:cNvSpPr/>
          <p:nvPr/>
        </p:nvSpPr>
        <p:spPr>
          <a:xfrm>
            <a:off x="1611900" y="3553538"/>
            <a:ext cx="8968200" cy="667200"/>
          </a:xfrm>
          <a:prstGeom prst="rect">
            <a:avLst/>
          </a:prstGeom>
          <a:solidFill>
            <a:srgbClr val="FFF2CC"/>
          </a:solidFill>
          <a:ln w="38100" cap="flat" cmpd="sng">
            <a:solidFill>
              <a:srgbClr val="E5A1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GB" sz="2400" b="1" i="1">
                <a:solidFill>
                  <a:schemeClr val="dk1"/>
                </a:solidFill>
                <a:latin typeface="Calibri"/>
                <a:ea typeface="Calibri"/>
                <a:cs typeface="Calibri"/>
                <a:sym typeface="Calibri"/>
              </a:rPr>
              <a:t>Placing users at the core of the platform development strategy</a:t>
            </a:r>
            <a:endParaRPr sz="2400" i="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d0eee8701d_1_250"/>
          <p:cNvSpPr txBox="1">
            <a:spLocks noGrp="1"/>
          </p:cNvSpPr>
          <p:nvPr>
            <p:ph type="title"/>
          </p:nvPr>
        </p:nvSpPr>
        <p:spPr>
          <a:xfrm>
            <a:off x="838200" y="845827"/>
            <a:ext cx="10515600" cy="571548"/>
          </a:xfrm>
          <a:prstGeom prst="rect">
            <a:avLst/>
          </a:prstGeom>
        </p:spPr>
        <p:txBody>
          <a:bodyPr spcFirstLastPara="1" wrap="square" lIns="91425" tIns="45700" rIns="91425" bIns="45700" anchor="ctr" anchorCtr="0">
            <a:noAutofit/>
          </a:bodyPr>
          <a:lstStyle/>
          <a:p>
            <a:pPr algn="ctr">
              <a:lnSpc>
                <a:spcPct val="115000"/>
              </a:lnSpc>
              <a:spcBef>
                <a:spcPts val="1800"/>
              </a:spcBef>
              <a:spcAft>
                <a:spcPts val="400"/>
              </a:spcAft>
            </a:pPr>
            <a:r>
              <a:rPr lang="en-GB" sz="3200" b="1" dirty="0"/>
              <a:t>Methodology</a:t>
            </a:r>
            <a:endParaRPr sz="3200" b="1" dirty="0"/>
          </a:p>
        </p:txBody>
      </p:sp>
      <p:sp>
        <p:nvSpPr>
          <p:cNvPr id="123" name="Google Shape;123;g3d0eee8701d_1_250"/>
          <p:cNvSpPr txBox="1">
            <a:spLocks noGrp="1"/>
          </p:cNvSpPr>
          <p:nvPr>
            <p:ph type="body" idx="1"/>
          </p:nvPr>
        </p:nvSpPr>
        <p:spPr>
          <a:xfrm>
            <a:off x="658813" y="1604550"/>
            <a:ext cx="10515600" cy="3648900"/>
          </a:xfrm>
          <a:prstGeom prst="rect">
            <a:avLst/>
          </a:prstGeom>
        </p:spPr>
        <p:txBody>
          <a:bodyPr spcFirstLastPara="1" wrap="square" lIns="91425" tIns="45700" rIns="91425" bIns="45700" anchor="t" anchorCtr="0">
            <a:noAutofit/>
          </a:bodyPr>
          <a:lstStyle/>
          <a:p>
            <a:pPr marL="0" lvl="0" indent="0" algn="l" rtl="0">
              <a:lnSpc>
                <a:spcPct val="100000"/>
              </a:lnSpc>
              <a:spcBef>
                <a:spcPts val="600"/>
              </a:spcBef>
              <a:spcAft>
                <a:spcPts val="0"/>
              </a:spcAft>
              <a:buNone/>
            </a:pPr>
            <a:r>
              <a:rPr lang="en-GB" sz="2400" dirty="0"/>
              <a:t>The usability testing campaign followed the EPOS UFG testing framework, aiming to </a:t>
            </a:r>
            <a:r>
              <a:rPr lang="en-GB" sz="2400" b="1" dirty="0"/>
              <a:t>identify usability issues</a:t>
            </a:r>
            <a:r>
              <a:rPr lang="en-GB" sz="2400" dirty="0"/>
              <a:t> related to:</a:t>
            </a:r>
            <a:endParaRPr sz="2400" dirty="0"/>
          </a:p>
          <a:p>
            <a:pPr marL="457200" lvl="0" indent="-381000" algn="l" rtl="0">
              <a:lnSpc>
                <a:spcPct val="100000"/>
              </a:lnSpc>
              <a:spcBef>
                <a:spcPts val="600"/>
              </a:spcBef>
              <a:spcAft>
                <a:spcPts val="0"/>
              </a:spcAft>
              <a:buClr>
                <a:srgbClr val="E5A113"/>
              </a:buClr>
              <a:buSzPts val="2400"/>
              <a:buFont typeface="Calibri"/>
              <a:buChar char="●"/>
            </a:pPr>
            <a:r>
              <a:rPr lang="en-GB" sz="2400" dirty="0"/>
              <a:t>Navigation and filtering</a:t>
            </a:r>
            <a:endParaRPr sz="2400" dirty="0"/>
          </a:p>
          <a:p>
            <a:pPr marL="457200" lvl="0" indent="-381000" algn="l" rtl="0">
              <a:lnSpc>
                <a:spcPct val="100000"/>
              </a:lnSpc>
              <a:spcBef>
                <a:spcPts val="600"/>
              </a:spcBef>
              <a:spcAft>
                <a:spcPts val="0"/>
              </a:spcAft>
              <a:buClr>
                <a:srgbClr val="E5A113"/>
              </a:buClr>
              <a:buSzPts val="2400"/>
              <a:buFont typeface="Calibri"/>
              <a:buChar char="●"/>
            </a:pPr>
            <a:r>
              <a:rPr lang="en-GB" sz="2400" dirty="0"/>
              <a:t>Task clarity and workflow completion</a:t>
            </a:r>
            <a:endParaRPr sz="2400" dirty="0"/>
          </a:p>
          <a:p>
            <a:pPr marL="457200" lvl="0" indent="-381000" algn="l" rtl="0">
              <a:lnSpc>
                <a:spcPct val="100000"/>
              </a:lnSpc>
              <a:spcBef>
                <a:spcPts val="600"/>
              </a:spcBef>
              <a:spcAft>
                <a:spcPts val="0"/>
              </a:spcAft>
              <a:buClr>
                <a:srgbClr val="E5A113"/>
              </a:buClr>
              <a:buSzPts val="2400"/>
              <a:buFont typeface="Calibri"/>
              <a:buChar char="●"/>
            </a:pPr>
            <a:r>
              <a:rPr lang="en-GB" sz="2400" dirty="0"/>
              <a:t>Information architecture and findability</a:t>
            </a:r>
            <a:endParaRPr sz="2400" dirty="0"/>
          </a:p>
          <a:p>
            <a:pPr marL="457200" lvl="0" indent="-381000" algn="l" rtl="0">
              <a:lnSpc>
                <a:spcPct val="100000"/>
              </a:lnSpc>
              <a:spcBef>
                <a:spcPts val="600"/>
              </a:spcBef>
              <a:spcAft>
                <a:spcPts val="0"/>
              </a:spcAft>
              <a:buClr>
                <a:srgbClr val="E5A113"/>
              </a:buClr>
              <a:buSzPts val="2400"/>
              <a:buFont typeface="Calibri"/>
              <a:buChar char="●"/>
            </a:pPr>
            <a:r>
              <a:rPr lang="en-GB" sz="2400" dirty="0"/>
              <a:t>Interaction patterns and interface </a:t>
            </a:r>
            <a:r>
              <a:rPr lang="en-GB" sz="2400" dirty="0" err="1"/>
              <a:t>behavior</a:t>
            </a:r>
            <a:endParaRPr sz="2400" dirty="0"/>
          </a:p>
          <a:p>
            <a:pPr marL="457200" lvl="0" indent="-381000" algn="l" rtl="0">
              <a:lnSpc>
                <a:spcPct val="100000"/>
              </a:lnSpc>
              <a:spcBef>
                <a:spcPts val="600"/>
              </a:spcBef>
              <a:spcAft>
                <a:spcPts val="0"/>
              </a:spcAft>
              <a:buClr>
                <a:srgbClr val="E5A113"/>
              </a:buClr>
              <a:buSzPts val="2400"/>
              <a:buFont typeface="Calibri"/>
              <a:buChar char="●"/>
            </a:pPr>
            <a:r>
              <a:rPr lang="en-GB" sz="2400" dirty="0"/>
              <a:t>Terminology and user expectations</a:t>
            </a:r>
            <a:endParaRPr sz="2400"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d0eee8701d_1_256"/>
          <p:cNvSpPr txBox="1">
            <a:spLocks noGrp="1"/>
          </p:cNvSpPr>
          <p:nvPr>
            <p:ph type="title"/>
          </p:nvPr>
        </p:nvSpPr>
        <p:spPr>
          <a:xfrm>
            <a:off x="838200" y="468751"/>
            <a:ext cx="10515600" cy="1325700"/>
          </a:xfrm>
          <a:prstGeom prst="rect">
            <a:avLst/>
          </a:prstGeom>
        </p:spPr>
        <p:txBody>
          <a:bodyPr spcFirstLastPara="1" wrap="square" lIns="91425" tIns="45700" rIns="91425" bIns="45700" anchor="ctr" anchorCtr="0">
            <a:normAutofit/>
          </a:bodyPr>
          <a:lstStyle/>
          <a:p>
            <a:pPr algn="ctr">
              <a:lnSpc>
                <a:spcPct val="115000"/>
              </a:lnSpc>
              <a:spcBef>
                <a:spcPts val="1800"/>
              </a:spcBef>
              <a:spcAft>
                <a:spcPts val="400"/>
              </a:spcAft>
            </a:pPr>
            <a:r>
              <a:rPr lang="en-GB" sz="3200" b="1" dirty="0"/>
              <a:t>Approach</a:t>
            </a:r>
            <a:endParaRPr sz="3200" b="1" dirty="0"/>
          </a:p>
        </p:txBody>
      </p:sp>
      <p:sp>
        <p:nvSpPr>
          <p:cNvPr id="129" name="Google Shape;129;g3d0eee8701d_1_256"/>
          <p:cNvSpPr txBox="1">
            <a:spLocks noGrp="1"/>
          </p:cNvSpPr>
          <p:nvPr>
            <p:ph type="body" idx="1"/>
          </p:nvPr>
        </p:nvSpPr>
        <p:spPr>
          <a:xfrm>
            <a:off x="658813" y="2168525"/>
            <a:ext cx="10515600" cy="3648900"/>
          </a:xfrm>
          <a:prstGeom prst="rect">
            <a:avLst/>
          </a:prstGeom>
        </p:spPr>
        <p:txBody>
          <a:bodyPr spcFirstLastPara="1" wrap="square" lIns="91425" tIns="45700" rIns="91425" bIns="45700" anchor="t" anchorCtr="0">
            <a:normAutofit/>
          </a:bodyPr>
          <a:lstStyle/>
          <a:p>
            <a:pPr marL="457200" lvl="0" indent="-381000" algn="l" rtl="0">
              <a:lnSpc>
                <a:spcPct val="150000"/>
              </a:lnSpc>
              <a:spcBef>
                <a:spcPts val="1200"/>
              </a:spcBef>
              <a:spcAft>
                <a:spcPts val="0"/>
              </a:spcAft>
              <a:buClr>
                <a:srgbClr val="E5A113"/>
              </a:buClr>
              <a:buSzPts val="2400"/>
              <a:buFont typeface="Calibri"/>
              <a:buChar char="●"/>
            </a:pPr>
            <a:r>
              <a:rPr lang="en-GB" sz="2400" dirty="0"/>
              <a:t>We conducted </a:t>
            </a:r>
            <a:r>
              <a:rPr lang="en-GB" sz="2400" b="1" dirty="0"/>
              <a:t>17 one-to-one usability interviews</a:t>
            </a:r>
            <a:endParaRPr sz="2400" b="1" dirty="0"/>
          </a:p>
          <a:p>
            <a:pPr marL="457200" lvl="0" indent="-381000" algn="l" rtl="0">
              <a:lnSpc>
                <a:spcPct val="150000"/>
              </a:lnSpc>
              <a:spcBef>
                <a:spcPts val="0"/>
              </a:spcBef>
              <a:spcAft>
                <a:spcPts val="0"/>
              </a:spcAft>
              <a:buClr>
                <a:srgbClr val="E5A113"/>
              </a:buClr>
              <a:buSzPts val="2400"/>
              <a:buFont typeface="Calibri"/>
              <a:buChar char="●"/>
            </a:pPr>
            <a:r>
              <a:rPr lang="en-GB" sz="2400" dirty="0"/>
              <a:t>Think-aloud protocol</a:t>
            </a:r>
            <a:endParaRPr sz="2400" dirty="0"/>
          </a:p>
          <a:p>
            <a:pPr marL="457200" lvl="0" indent="-381000" algn="l" rtl="0">
              <a:lnSpc>
                <a:spcPct val="150000"/>
              </a:lnSpc>
              <a:spcBef>
                <a:spcPts val="0"/>
              </a:spcBef>
              <a:spcAft>
                <a:spcPts val="0"/>
              </a:spcAft>
              <a:buClr>
                <a:srgbClr val="E5A113"/>
              </a:buClr>
              <a:buSzPts val="2400"/>
              <a:buFont typeface="Calibri"/>
              <a:buChar char="●"/>
            </a:pPr>
            <a:r>
              <a:rPr lang="en-GB" sz="2400" dirty="0"/>
              <a:t>Observation of </a:t>
            </a:r>
            <a:r>
              <a:rPr lang="en-GB" sz="2400" dirty="0" err="1"/>
              <a:t>behaviors</a:t>
            </a:r>
            <a:r>
              <a:rPr lang="en-GB" sz="2400" dirty="0"/>
              <a:t>, hesitation, and emotional cues</a:t>
            </a:r>
            <a:endParaRPr sz="2400" dirty="0"/>
          </a:p>
          <a:p>
            <a:pPr marL="457200" lvl="0" indent="-381000" algn="l" rtl="0">
              <a:lnSpc>
                <a:spcPct val="150000"/>
              </a:lnSpc>
              <a:spcBef>
                <a:spcPts val="0"/>
              </a:spcBef>
              <a:spcAft>
                <a:spcPts val="0"/>
              </a:spcAft>
              <a:buClr>
                <a:srgbClr val="E5A113"/>
              </a:buClr>
              <a:buSzPts val="2400"/>
              <a:buFont typeface="Calibri"/>
              <a:buChar char="●"/>
            </a:pPr>
            <a:r>
              <a:rPr lang="en-GB" sz="2400" dirty="0"/>
              <a:t>Task-based testing (~30’ per session)</a:t>
            </a:r>
            <a:endParaRPr sz="2400" dirty="0"/>
          </a:p>
          <a:p>
            <a:pPr marL="457200" lvl="0" indent="-381000" algn="l" rtl="0">
              <a:lnSpc>
                <a:spcPct val="150000"/>
              </a:lnSpc>
              <a:spcBef>
                <a:spcPts val="0"/>
              </a:spcBef>
              <a:spcAft>
                <a:spcPts val="0"/>
              </a:spcAft>
              <a:buClr>
                <a:srgbClr val="E5A113"/>
              </a:buClr>
              <a:buSzPts val="2400"/>
              <a:buFont typeface="Calibri"/>
              <a:buChar char="●"/>
            </a:pPr>
            <a:r>
              <a:rPr lang="en-GB" sz="2400" dirty="0"/>
              <a:t>Qualitative + quantitative feedback (~15’per session)</a:t>
            </a:r>
            <a:endParaRPr sz="2400" dirty="0"/>
          </a:p>
          <a:p>
            <a:pPr marL="457200" lvl="0" indent="0" algn="l" rtl="0">
              <a:lnSpc>
                <a:spcPct val="150000"/>
              </a:lnSpc>
              <a:spcBef>
                <a:spcPts val="1200"/>
              </a:spcBef>
              <a:spcAft>
                <a:spcPts val="1200"/>
              </a:spcAft>
              <a:buNone/>
            </a:pP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body" idx="1"/>
          </p:nvPr>
        </p:nvSpPr>
        <p:spPr>
          <a:xfrm>
            <a:off x="658813" y="2168525"/>
            <a:ext cx="10515600" cy="36489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GB" sz="2400" b="1" dirty="0"/>
              <a:t>We wanted to understand:</a:t>
            </a:r>
            <a:endParaRPr sz="2400" dirty="0"/>
          </a:p>
          <a:p>
            <a:pPr marL="228600" lvl="0" indent="-200580" algn="l" rtl="0">
              <a:lnSpc>
                <a:spcPct val="90000"/>
              </a:lnSpc>
              <a:spcBef>
                <a:spcPts val="1000"/>
              </a:spcBef>
              <a:spcAft>
                <a:spcPts val="0"/>
              </a:spcAft>
              <a:buClr>
                <a:srgbClr val="E5A113"/>
              </a:buClr>
              <a:buSzPct val="91071"/>
              <a:buFont typeface="Calibri"/>
              <a:buChar char="•"/>
            </a:pPr>
            <a:r>
              <a:rPr lang="en-GB" sz="2400" dirty="0"/>
              <a:t> First-time user experience VS users already acquainted with the platform</a:t>
            </a:r>
            <a:endParaRPr sz="2400" dirty="0"/>
          </a:p>
          <a:p>
            <a:pPr marL="228600" lvl="0" indent="-200580" algn="l" rtl="0">
              <a:lnSpc>
                <a:spcPct val="90000"/>
              </a:lnSpc>
              <a:spcBef>
                <a:spcPts val="1000"/>
              </a:spcBef>
              <a:spcAft>
                <a:spcPts val="0"/>
              </a:spcAft>
              <a:buClr>
                <a:srgbClr val="E5A113"/>
              </a:buClr>
              <a:buSzPct val="91071"/>
              <a:buFont typeface="Calibri"/>
              <a:buChar char="•"/>
            </a:pPr>
            <a:r>
              <a:rPr lang="en-GB" sz="2400" dirty="0"/>
              <a:t> Ease of navigation and discovery</a:t>
            </a:r>
            <a:endParaRPr sz="2400" dirty="0"/>
          </a:p>
          <a:p>
            <a:pPr marL="228600" lvl="0" indent="-200580" algn="l" rtl="0">
              <a:lnSpc>
                <a:spcPct val="90000"/>
              </a:lnSpc>
              <a:spcBef>
                <a:spcPts val="1000"/>
              </a:spcBef>
              <a:spcAft>
                <a:spcPts val="0"/>
              </a:spcAft>
              <a:buClr>
                <a:srgbClr val="E5A113"/>
              </a:buClr>
              <a:buSzPct val="91071"/>
              <a:buFont typeface="Calibri"/>
              <a:buChar char="•"/>
            </a:pPr>
            <a:r>
              <a:rPr lang="en-GB" sz="2400" dirty="0"/>
              <a:t> Data access and visualization usability</a:t>
            </a:r>
            <a:endParaRPr sz="2400" dirty="0"/>
          </a:p>
          <a:p>
            <a:pPr marL="228600" lvl="0" indent="-200580" algn="l" rtl="0">
              <a:lnSpc>
                <a:spcPct val="90000"/>
              </a:lnSpc>
              <a:spcBef>
                <a:spcPts val="1000"/>
              </a:spcBef>
              <a:spcAft>
                <a:spcPts val="0"/>
              </a:spcAft>
              <a:buClr>
                <a:srgbClr val="E5A113"/>
              </a:buClr>
              <a:buSzPct val="91071"/>
              <a:buFont typeface="Calibri"/>
              <a:buChar char="•"/>
            </a:pPr>
            <a:r>
              <a:rPr lang="en-GB" sz="2400" dirty="0"/>
              <a:t> Overall trust and perceived value</a:t>
            </a:r>
            <a:endParaRPr sz="2400" dirty="0"/>
          </a:p>
          <a:p>
            <a:pPr marL="228600" lvl="0" indent="0" algn="l" rtl="0">
              <a:lnSpc>
                <a:spcPct val="90000"/>
              </a:lnSpc>
              <a:spcBef>
                <a:spcPts val="1000"/>
              </a:spcBef>
              <a:spcAft>
                <a:spcPts val="0"/>
              </a:spcAft>
              <a:buNone/>
            </a:pPr>
            <a:endParaRPr sz="2400" dirty="0"/>
          </a:p>
          <a:p>
            <a:pPr marL="228600" lvl="0" indent="0" algn="l" rtl="0">
              <a:lnSpc>
                <a:spcPct val="90000"/>
              </a:lnSpc>
              <a:spcBef>
                <a:spcPts val="1000"/>
              </a:spcBef>
              <a:spcAft>
                <a:spcPts val="0"/>
              </a:spcAft>
              <a:buNone/>
            </a:pPr>
            <a:r>
              <a:rPr lang="en-GB" b="1" dirty="0">
                <a:solidFill>
                  <a:srgbClr val="0070C0"/>
                </a:solidFill>
              </a:rPr>
              <a:t>👉 Important: </a:t>
            </a:r>
            <a:r>
              <a:rPr lang="en-GB" b="1" i="1" dirty="0">
                <a:solidFill>
                  <a:srgbClr val="0070C0"/>
                </a:solidFill>
              </a:rPr>
              <a:t>We evaluated the platform — not the users</a:t>
            </a:r>
            <a:endParaRPr b="1" dirty="0">
              <a:solidFill>
                <a:srgbClr val="0070C0"/>
              </a:solidFill>
            </a:endParaRPr>
          </a:p>
          <a:p>
            <a:pPr marL="228600" lvl="0" indent="-50800" algn="l" rtl="0">
              <a:lnSpc>
                <a:spcPct val="90000"/>
              </a:lnSpc>
              <a:spcBef>
                <a:spcPts val="1000"/>
              </a:spcBef>
              <a:spcAft>
                <a:spcPts val="0"/>
              </a:spcAft>
              <a:buClr>
                <a:schemeClr val="dk1"/>
              </a:buClr>
              <a:buSzPct val="100000"/>
              <a:buNone/>
            </a:pPr>
            <a:endParaRPr sz="2400" dirty="0"/>
          </a:p>
        </p:txBody>
      </p:sp>
      <p:sp>
        <p:nvSpPr>
          <p:cNvPr id="135" name="Google Shape;135;p3"/>
          <p:cNvSpPr txBox="1">
            <a:spLocks noGrp="1"/>
          </p:cNvSpPr>
          <p:nvPr>
            <p:ph type="title"/>
          </p:nvPr>
        </p:nvSpPr>
        <p:spPr>
          <a:xfrm>
            <a:off x="838200" y="533678"/>
            <a:ext cx="10515600" cy="1101300"/>
          </a:xfrm>
          <a:prstGeom prst="rect">
            <a:avLst/>
          </a:prstGeom>
          <a:noFill/>
          <a:ln>
            <a:noFill/>
          </a:ln>
        </p:spPr>
        <p:txBody>
          <a:bodyPr spcFirstLastPara="1" wrap="square" lIns="91425" tIns="45700" rIns="91425" bIns="45700" anchor="ctr" anchorCtr="0">
            <a:noAutofit/>
          </a:bodyPr>
          <a:lstStyle/>
          <a:p>
            <a:pPr algn="ctr">
              <a:lnSpc>
                <a:spcPct val="115000"/>
              </a:lnSpc>
              <a:spcBef>
                <a:spcPts val="1800"/>
              </a:spcBef>
              <a:spcAft>
                <a:spcPts val="400"/>
              </a:spcAft>
            </a:pPr>
            <a:r>
              <a:rPr lang="en-GB" sz="3200" b="1" dirty="0"/>
              <a:t>Objective of the interviews</a:t>
            </a:r>
            <a:endParaRPr sz="3200" b="1" dirty="0"/>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1350</Words>
  <Application>Microsoft Macintosh PowerPoint</Application>
  <PresentationFormat>Widescreen</PresentationFormat>
  <Paragraphs>238</Paragraphs>
  <Slides>30</Slides>
  <Notes>30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30</vt:i4>
      </vt:variant>
    </vt:vector>
  </HeadingPairs>
  <TitlesOfParts>
    <vt:vector size="33" baseType="lpstr">
      <vt:lpstr>Arial</vt:lpstr>
      <vt:lpstr>Calibri</vt:lpstr>
      <vt:lpstr>Tema di Office</vt:lpstr>
      <vt:lpstr>Presentazione standard di PowerPoint</vt:lpstr>
      <vt:lpstr>Context: the User Feedback Group (UFG)</vt:lpstr>
      <vt:lpstr>Who are the 21 members of the UFG?</vt:lpstr>
      <vt:lpstr>ICS representation &amp; Geographical distribution of the UFG members</vt:lpstr>
      <vt:lpstr>What we implemented</vt:lpstr>
      <vt:lpstr>Focus on the usability testing campaign</vt:lpstr>
      <vt:lpstr>Methodology</vt:lpstr>
      <vt:lpstr>Approach</vt:lpstr>
      <vt:lpstr>Objective of the interviews</vt:lpstr>
      <vt:lpstr>User Groups</vt:lpstr>
      <vt:lpstr>Tasks performed</vt:lpstr>
      <vt:lpstr>George’s experience within EPOS</vt:lpstr>
      <vt:lpstr>George’s user experience during the usability interview</vt:lpstr>
      <vt:lpstr>Overall User Experience (High-Level)</vt:lpstr>
      <vt:lpstr>Things you need to know before we move to the results…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Barbara Angioni</dc:creator>
  <cp:lastModifiedBy>Karl_EPOS ERIC </cp:lastModifiedBy>
  <cp:revision>5</cp:revision>
  <dcterms:created xsi:type="dcterms:W3CDTF">2026-02-14T10:36:05Z</dcterms:created>
  <dcterms:modified xsi:type="dcterms:W3CDTF">2026-03-19T09:13:03Z</dcterms:modified>
</cp:coreProperties>
</file>