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17" roundtripDataSignature="AMtx7mh8tvALxM6CYCWRUYc20klhqftj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customschemas.google.com/relationships/presentationmetadata" Target="meta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 txBox="1"/>
          <p:nvPr>
            <p:ph idx="1" type="body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" name="Google Shape;35;p1:notes"/>
          <p:cNvSpPr/>
          <p:nvPr>
            <p:ph idx="2" type="sldImg"/>
          </p:nvPr>
        </p:nvSpPr>
        <p:spPr>
          <a:xfrm>
            <a:off x="1143208" y="685791"/>
            <a:ext cx="4572219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:notes"/>
          <p:cNvSpPr txBox="1"/>
          <p:nvPr>
            <p:ph idx="1" type="body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p10:notes"/>
          <p:cNvSpPr/>
          <p:nvPr>
            <p:ph idx="2" type="sldImg"/>
          </p:nvPr>
        </p:nvSpPr>
        <p:spPr>
          <a:xfrm>
            <a:off x="1143208" y="685791"/>
            <a:ext cx="4572219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:notes"/>
          <p:cNvSpPr txBox="1"/>
          <p:nvPr>
            <p:ph idx="1" type="body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0" name="Google Shape;110;p11:notes"/>
          <p:cNvSpPr/>
          <p:nvPr>
            <p:ph idx="2" type="sldImg"/>
          </p:nvPr>
        </p:nvSpPr>
        <p:spPr>
          <a:xfrm>
            <a:off x="1143208" y="685791"/>
            <a:ext cx="4572219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:notes"/>
          <p:cNvSpPr txBox="1"/>
          <p:nvPr>
            <p:ph idx="1" type="body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" name="Google Shape;41;p2:notes"/>
          <p:cNvSpPr/>
          <p:nvPr>
            <p:ph idx="2" type="sldImg"/>
          </p:nvPr>
        </p:nvSpPr>
        <p:spPr>
          <a:xfrm>
            <a:off x="1143208" y="685791"/>
            <a:ext cx="4572219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:notes"/>
          <p:cNvSpPr txBox="1"/>
          <p:nvPr>
            <p:ph idx="1" type="body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" name="Google Shape;48;p3:notes"/>
          <p:cNvSpPr/>
          <p:nvPr>
            <p:ph idx="2" type="sldImg"/>
          </p:nvPr>
        </p:nvSpPr>
        <p:spPr>
          <a:xfrm>
            <a:off x="1143208" y="685791"/>
            <a:ext cx="4572219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:notes"/>
          <p:cNvSpPr txBox="1"/>
          <p:nvPr>
            <p:ph idx="1" type="body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" name="Google Shape;56;p4:notes"/>
          <p:cNvSpPr/>
          <p:nvPr>
            <p:ph idx="2" type="sldImg"/>
          </p:nvPr>
        </p:nvSpPr>
        <p:spPr>
          <a:xfrm>
            <a:off x="1143208" y="685791"/>
            <a:ext cx="4572219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cca12770cd_0_0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g3cca12770cd_0_0:notes"/>
          <p:cNvSpPr/>
          <p:nvPr>
            <p:ph idx="2" type="sldImg"/>
          </p:nvPr>
        </p:nvSpPr>
        <p:spPr>
          <a:xfrm>
            <a:off x="114320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cca12770cd_0_35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g3cca12770cd_0_35:notes"/>
          <p:cNvSpPr/>
          <p:nvPr>
            <p:ph idx="2" type="sldImg"/>
          </p:nvPr>
        </p:nvSpPr>
        <p:spPr>
          <a:xfrm>
            <a:off x="114320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cca12770cd_0_70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g3cca12770cd_0_70:notes"/>
          <p:cNvSpPr/>
          <p:nvPr>
            <p:ph idx="2" type="sldImg"/>
          </p:nvPr>
        </p:nvSpPr>
        <p:spPr>
          <a:xfrm>
            <a:off x="114320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:notes"/>
          <p:cNvSpPr txBox="1"/>
          <p:nvPr>
            <p:ph idx="1" type="body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p8:notes"/>
          <p:cNvSpPr/>
          <p:nvPr>
            <p:ph idx="2" type="sldImg"/>
          </p:nvPr>
        </p:nvSpPr>
        <p:spPr>
          <a:xfrm>
            <a:off x="1143208" y="685791"/>
            <a:ext cx="4572219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:notes"/>
          <p:cNvSpPr txBox="1"/>
          <p:nvPr>
            <p:ph idx="1" type="body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" name="Google Shape;96;p9:notes"/>
          <p:cNvSpPr/>
          <p:nvPr>
            <p:ph idx="2" type="sldImg"/>
          </p:nvPr>
        </p:nvSpPr>
        <p:spPr>
          <a:xfrm>
            <a:off x="1143208" y="685791"/>
            <a:ext cx="4572219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3"/>
          <p:cNvSpPr txBox="1"/>
          <p:nvPr>
            <p:ph type="title"/>
          </p:nvPr>
        </p:nvSpPr>
        <p:spPr>
          <a:xfrm>
            <a:off x="1142910" y="841860"/>
            <a:ext cx="6856650" cy="178929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" type="body"/>
          </p:nvPr>
        </p:nvSpPr>
        <p:spPr>
          <a:xfrm>
            <a:off x="457110" y="1203390"/>
            <a:ext cx="8228250" cy="2981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−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667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7305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7305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305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628560" y="646380"/>
            <a:ext cx="7885350" cy="9927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628560" y="1640520"/>
            <a:ext cx="7885350" cy="273537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>
  <p:cSld name="Contenuto con didascali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 txBox="1"/>
          <p:nvPr>
            <p:ph type="title"/>
          </p:nvPr>
        </p:nvSpPr>
        <p:spPr>
          <a:xfrm>
            <a:off x="629910" y="740610"/>
            <a:ext cx="2947860" cy="107838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16"/>
          <p:cNvSpPr txBox="1"/>
          <p:nvPr>
            <p:ph idx="1" type="body"/>
          </p:nvPr>
        </p:nvSpPr>
        <p:spPr>
          <a:xfrm>
            <a:off x="3887460" y="740610"/>
            <a:ext cx="4627800" cy="365391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16"/>
          <p:cNvSpPr txBox="1"/>
          <p:nvPr>
            <p:ph idx="2" type="body"/>
          </p:nvPr>
        </p:nvSpPr>
        <p:spPr>
          <a:xfrm>
            <a:off x="629910" y="1914570"/>
            <a:ext cx="2947860" cy="248589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>
  <p:cSld name="Immagine con didascali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>
            <p:ph type="title"/>
          </p:nvPr>
        </p:nvSpPr>
        <p:spPr>
          <a:xfrm>
            <a:off x="629910" y="740610"/>
            <a:ext cx="2947860" cy="1198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17"/>
          <p:cNvSpPr txBox="1"/>
          <p:nvPr>
            <p:ph idx="1" type="body"/>
          </p:nvPr>
        </p:nvSpPr>
        <p:spPr>
          <a:xfrm>
            <a:off x="3887460" y="740610"/>
            <a:ext cx="4627800" cy="365391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>
            <a:lvl1pPr indent="-2984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−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−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17"/>
          <p:cNvSpPr txBox="1"/>
          <p:nvPr>
            <p:ph idx="2" type="body"/>
          </p:nvPr>
        </p:nvSpPr>
        <p:spPr>
          <a:xfrm>
            <a:off x="629910" y="1981260"/>
            <a:ext cx="2947860" cy="24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type="title"/>
          </p:nvPr>
        </p:nvSpPr>
        <p:spPr>
          <a:xfrm>
            <a:off x="628560" y="697140"/>
            <a:ext cx="7885350" cy="9927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18"/>
          <p:cNvSpPr txBox="1"/>
          <p:nvPr>
            <p:ph idx="1" type="body"/>
          </p:nvPr>
        </p:nvSpPr>
        <p:spPr>
          <a:xfrm rot="5400000">
            <a:off x="3259575" y="-878445"/>
            <a:ext cx="2623320" cy="78853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>
  <p:cSld name="Intestazione sezion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"/>
          <p:cNvSpPr txBox="1"/>
          <p:nvPr>
            <p:ph type="title"/>
          </p:nvPr>
        </p:nvSpPr>
        <p:spPr>
          <a:xfrm>
            <a:off x="623970" y="884250"/>
            <a:ext cx="7885350" cy="213813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19"/>
          <p:cNvSpPr txBox="1"/>
          <p:nvPr>
            <p:ph idx="1" type="body"/>
          </p:nvPr>
        </p:nvSpPr>
        <p:spPr>
          <a:xfrm>
            <a:off x="623970" y="3044250"/>
            <a:ext cx="7885350" cy="11237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title"/>
          </p:nvPr>
        </p:nvSpPr>
        <p:spPr>
          <a:xfrm>
            <a:off x="628560" y="694170"/>
            <a:ext cx="7885350" cy="794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20"/>
          <p:cNvSpPr txBox="1"/>
          <p:nvPr>
            <p:ph idx="1" type="body"/>
          </p:nvPr>
        </p:nvSpPr>
        <p:spPr>
          <a:xfrm>
            <a:off x="628560" y="1581120"/>
            <a:ext cx="3874230" cy="27102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20"/>
          <p:cNvSpPr txBox="1"/>
          <p:nvPr>
            <p:ph idx="2" type="body"/>
          </p:nvPr>
        </p:nvSpPr>
        <p:spPr>
          <a:xfrm>
            <a:off x="4629150" y="1581120"/>
            <a:ext cx="3874230" cy="27102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>
  <p:cSld name="Solo titol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/>
          <p:nvPr>
            <p:ph type="title"/>
          </p:nvPr>
        </p:nvSpPr>
        <p:spPr>
          <a:xfrm>
            <a:off x="628560" y="694170"/>
            <a:ext cx="7885350" cy="794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hyperlink" Target="https://www.ipses-ri.it/app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hyperlink" Target="https://portal-dev.emso.eu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hyperlink" Target="https://catalogue.envri.eu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"/>
          <p:cNvSpPr/>
          <p:nvPr/>
        </p:nvSpPr>
        <p:spPr>
          <a:xfrm>
            <a:off x="1257390" y="2650320"/>
            <a:ext cx="78171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it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EPOS Open Source in Practice</a:t>
            </a:r>
            <a:endParaRPr b="0" i="0" sz="4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"/>
          <p:cNvSpPr/>
          <p:nvPr/>
        </p:nvSpPr>
        <p:spPr>
          <a:xfrm>
            <a:off x="1254960" y="3669030"/>
            <a:ext cx="7816770" cy="41013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Marco Salvi | marco.salvi@ingv.it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"/>
          <p:cNvSpPr txBox="1"/>
          <p:nvPr>
            <p:ph type="title"/>
          </p:nvPr>
        </p:nvSpPr>
        <p:spPr>
          <a:xfrm>
            <a:off x="628560" y="646380"/>
            <a:ext cx="7885350" cy="9927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</a:pPr>
            <a:r>
              <a:rPr b="0" lang="it" sz="3300" u="none" strike="noStrike">
                <a:latin typeface="Calibri"/>
                <a:ea typeface="Calibri"/>
                <a:cs typeface="Calibri"/>
                <a:sym typeface="Calibri"/>
              </a:rPr>
              <a:t>Open development on GitHub</a:t>
            </a:r>
            <a:endParaRPr b="0" sz="3300" u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0"/>
          <p:cNvSpPr txBox="1"/>
          <p:nvPr>
            <p:ph idx="1" type="body"/>
          </p:nvPr>
        </p:nvSpPr>
        <p:spPr>
          <a:xfrm>
            <a:off x="630990" y="1639170"/>
            <a:ext cx="3976290" cy="27075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All EPOS development happens in public on GitHub.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Code, issues, pull requests, and releases are fully visible.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it"/>
              <a:t>Issues, feedback, and contributions are welcome</a:t>
            </a: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!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.png" id="107" name="Google Shape;10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0890" y="1774170"/>
            <a:ext cx="3791340" cy="1997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"/>
          <p:cNvSpPr/>
          <p:nvPr/>
        </p:nvSpPr>
        <p:spPr>
          <a:xfrm>
            <a:off x="1257390" y="2650320"/>
            <a:ext cx="7817040" cy="9927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it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 for your attention!</a:t>
            </a:r>
            <a:endParaRPr b="0" i="0" sz="4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1"/>
          <p:cNvSpPr/>
          <p:nvPr/>
        </p:nvSpPr>
        <p:spPr>
          <a:xfrm>
            <a:off x="1254960" y="3669030"/>
            <a:ext cx="7816770" cy="41013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marco.salvi@ingv.it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pensource-docs-qr.png" id="114" name="Google Shape;11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8900" y="1772820"/>
            <a:ext cx="876420" cy="876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"/>
          <p:cNvSpPr txBox="1"/>
          <p:nvPr>
            <p:ph type="title"/>
          </p:nvPr>
        </p:nvSpPr>
        <p:spPr>
          <a:xfrm>
            <a:off x="628560" y="646380"/>
            <a:ext cx="7885350" cy="9927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</a:pPr>
            <a:r>
              <a:rPr b="0" lang="it" sz="3300" u="none" strike="noStrike">
                <a:latin typeface="Calibri"/>
                <a:ea typeface="Calibri"/>
                <a:cs typeface="Calibri"/>
                <a:sym typeface="Calibri"/>
              </a:rPr>
              <a:t>What you just saw is open source</a:t>
            </a:r>
            <a:endParaRPr b="0" sz="3300" u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"/>
          <p:cNvSpPr txBox="1"/>
          <p:nvPr>
            <p:ph idx="1" type="body"/>
          </p:nvPr>
        </p:nvSpPr>
        <p:spPr>
          <a:xfrm>
            <a:off x="628560" y="1640520"/>
            <a:ext cx="7885350" cy="273537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The interface, recent features, and new section are built from EPOS open</a:t>
            </a:r>
            <a:r>
              <a:rPr lang="it"/>
              <a:t> </a:t>
            </a: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source components.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The scientific use case shown before runs on the same publicly available foundation.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That foundation can be deployed and adapted outside EPOS; Other organizations already use it to expose their data.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-opensource-2-light.png" id="45" name="Google Shape;4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6550" y="771390"/>
            <a:ext cx="2227770" cy="660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/>
          <p:nvPr>
            <p:ph type="title"/>
          </p:nvPr>
        </p:nvSpPr>
        <p:spPr>
          <a:xfrm>
            <a:off x="628560" y="646380"/>
            <a:ext cx="7885350" cy="9927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</a:pPr>
            <a:r>
              <a:rPr b="0" lang="it" sz="3300" u="none" strike="noStrike">
                <a:latin typeface="Calibri"/>
                <a:ea typeface="Calibri"/>
                <a:cs typeface="Calibri"/>
                <a:sym typeface="Calibri"/>
              </a:rPr>
              <a:t>What is already available</a:t>
            </a:r>
            <a:endParaRPr b="0" sz="3300" u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3"/>
          <p:cNvSpPr txBox="1"/>
          <p:nvPr>
            <p:ph idx="1" type="body"/>
          </p:nvPr>
        </p:nvSpPr>
        <p:spPr>
          <a:xfrm>
            <a:off x="630990" y="1639170"/>
            <a:ext cx="3976290" cy="27075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Public code repositories for EPOS platform components.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Public documentation for setup, operation, and customization.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Tools to deploy on your own infrastructure.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Open license (GPL v3) for reuse and adaptation.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ocs-screenshot.png" id="52" name="Google Shape;5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8630" y="1783080"/>
            <a:ext cx="3791340" cy="1997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source-docs-qr.png" id="53" name="Google Shape;5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57125" y="569070"/>
            <a:ext cx="876420" cy="876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"/>
          <p:cNvSpPr txBox="1"/>
          <p:nvPr>
            <p:ph type="title"/>
          </p:nvPr>
        </p:nvSpPr>
        <p:spPr>
          <a:xfrm>
            <a:off x="628560" y="646380"/>
            <a:ext cx="7885350" cy="9927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</a:pPr>
            <a:r>
              <a:rPr b="0" lang="it" sz="3300" u="none" strike="noStrike">
                <a:latin typeface="Calibri"/>
                <a:ea typeface="Calibri"/>
                <a:cs typeface="Calibri"/>
                <a:sym typeface="Calibri"/>
              </a:rPr>
              <a:t>How to reuse it</a:t>
            </a:r>
            <a:endParaRPr b="0" sz="3300" u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4"/>
          <p:cNvSpPr txBox="1"/>
          <p:nvPr>
            <p:ph idx="1" type="body"/>
          </p:nvPr>
        </p:nvSpPr>
        <p:spPr>
          <a:xfrm>
            <a:off x="630990" y="1639170"/>
            <a:ext cx="3976290" cy="27075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Start from the open</a:t>
            </a:r>
            <a:r>
              <a:rPr lang="it"/>
              <a:t> </a:t>
            </a: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source EPOS core.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Connect</a:t>
            </a: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 your data and map your formats.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Apply focused UI or feature adjustments where needed.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Run and maintain the instance on local or project servers.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.png" id="60" name="Google Shape;6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6310" y="1717200"/>
            <a:ext cx="3461940" cy="194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cca12770cd_0_0"/>
          <p:cNvSpPr txBox="1"/>
          <p:nvPr>
            <p:ph idx="1" type="body"/>
          </p:nvPr>
        </p:nvSpPr>
        <p:spPr>
          <a:xfrm>
            <a:off x="630990" y="1639170"/>
            <a:ext cx="3976200" cy="27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Reused EPOS open</a:t>
            </a:r>
            <a:r>
              <a:rPr lang="it"/>
              <a:t> </a:t>
            </a: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source backend code.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Forked and adapted it to their use case.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Built a custom interface on top.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Result: custom solution based on EPOS core code.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.png" id="66" name="Google Shape;66;g3cca12770cd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8360" y="1784160"/>
            <a:ext cx="3791611" cy="198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g3cca12770cd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3350" y="783000"/>
            <a:ext cx="1467450" cy="41634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3cca12770cd_0_0"/>
          <p:cNvSpPr txBox="1"/>
          <p:nvPr/>
        </p:nvSpPr>
        <p:spPr>
          <a:xfrm>
            <a:off x="6434200" y="791075"/>
            <a:ext cx="246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hlink"/>
                </a:solidFill>
                <a:hlinkClick r:id="rId5"/>
              </a:rPr>
              <a:t>https://www.ipses-ri.it/app/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cca12770cd_0_35"/>
          <p:cNvSpPr txBox="1"/>
          <p:nvPr>
            <p:ph idx="1" type="body"/>
          </p:nvPr>
        </p:nvSpPr>
        <p:spPr>
          <a:xfrm>
            <a:off x="631000" y="1639175"/>
            <a:ext cx="4008300" cy="27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Started </a:t>
            </a:r>
            <a:r>
              <a:rPr lang="it"/>
              <a:t>u</a:t>
            </a: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sing the EPOS open</a:t>
            </a:r>
            <a:r>
              <a:rPr lang="it"/>
              <a:t> </a:t>
            </a: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source installer.</a:t>
            </a:r>
            <a:endParaRPr/>
          </a:p>
          <a:p>
            <a:pPr indent="-171450" lvl="0" marL="177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it"/>
              <a:t>Deployed on EMSO infrastructure.</a:t>
            </a:r>
            <a:endParaRPr/>
          </a:p>
          <a:p>
            <a:pPr indent="-171450" lvl="0" marL="177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it"/>
              <a:t>Described services using EPOS-DCAT-AP</a:t>
            </a:r>
            <a:endParaRPr/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it"/>
              <a:t>Applied small branding changes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.png" id="74" name="Google Shape;74;g3cca12770cd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6640" y="1784160"/>
            <a:ext cx="3791611" cy="19866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75" name="Google Shape;75;g3cca12770cd_0_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2740" y="444420"/>
            <a:ext cx="1472849" cy="92637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3cca12770cd_0_35"/>
          <p:cNvSpPr txBox="1"/>
          <p:nvPr/>
        </p:nvSpPr>
        <p:spPr>
          <a:xfrm>
            <a:off x="6434200" y="791075"/>
            <a:ext cx="246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hlink"/>
                </a:solidFill>
                <a:hlinkClick r:id="rId5"/>
              </a:rPr>
              <a:t>https://portal-dev.emso.eu/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cca12770cd_0_70"/>
          <p:cNvSpPr txBox="1"/>
          <p:nvPr>
            <p:ph idx="1" type="body"/>
          </p:nvPr>
        </p:nvSpPr>
        <p:spPr>
          <a:xfrm>
            <a:off x="630990" y="1639170"/>
            <a:ext cx="3976200" cy="27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EPOS deployed the</a:t>
            </a:r>
            <a:r>
              <a:rPr lang="it"/>
              <a:t> </a:t>
            </a: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catalogue of s</a:t>
            </a:r>
            <a:r>
              <a:rPr lang="it"/>
              <a:t>ervices</a:t>
            </a: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 using the open</a:t>
            </a:r>
            <a:r>
              <a:rPr lang="it"/>
              <a:t> </a:t>
            </a: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source installer.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Deployment runs on project servers.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Components were adapted for project needs, including </a:t>
            </a:r>
            <a:r>
              <a:rPr lang="it"/>
              <a:t>ECV</a:t>
            </a: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 filtering.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.png" id="82" name="Google Shape;82;g3cca12770cd_0_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6640" y="1784160"/>
            <a:ext cx="3791611" cy="19866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83" name="Google Shape;83;g3cca12770cd_0_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3350" y="542700"/>
            <a:ext cx="1604880" cy="96201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3cca12770cd_0_70"/>
          <p:cNvSpPr txBox="1"/>
          <p:nvPr/>
        </p:nvSpPr>
        <p:spPr>
          <a:xfrm>
            <a:off x="6434200" y="791075"/>
            <a:ext cx="246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hlink"/>
                </a:solidFill>
                <a:hlinkClick r:id="rId5"/>
              </a:rPr>
              <a:t>https://catalogue.envri.eu/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/>
          <p:nvPr>
            <p:ph type="title"/>
          </p:nvPr>
        </p:nvSpPr>
        <p:spPr>
          <a:xfrm>
            <a:off x="628560" y="646380"/>
            <a:ext cx="7885350" cy="9927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</a:pPr>
            <a:r>
              <a:rPr b="0" lang="it" sz="3300" u="none" strike="noStrike">
                <a:latin typeface="Calibri"/>
                <a:ea typeface="Calibri"/>
                <a:cs typeface="Calibri"/>
                <a:sym typeface="Calibri"/>
              </a:rPr>
              <a:t>Common pattern across IPSES, EMSO, ENVRI</a:t>
            </a:r>
            <a:endParaRPr b="0" sz="3300" u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8"/>
          <p:cNvSpPr txBox="1"/>
          <p:nvPr>
            <p:ph idx="1" type="body"/>
          </p:nvPr>
        </p:nvSpPr>
        <p:spPr>
          <a:xfrm>
            <a:off x="630990" y="1639170"/>
            <a:ext cx="3976290" cy="27075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it"/>
              <a:t>Start from the</a:t>
            </a: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 EPOS open</a:t>
            </a:r>
            <a:r>
              <a:rPr lang="it"/>
              <a:t> </a:t>
            </a: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source base components.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it"/>
              <a:t>Describe your services in EPOS-DCAT-AP and convert your formats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it"/>
              <a:t>Adapt the platform to your needs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pses-logo.png" id="91" name="Google Shape;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9620" y="1640250"/>
            <a:ext cx="1223100" cy="3299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mso-logo.png" id="92" name="Google Shape;9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83310" y="2228850"/>
            <a:ext cx="859410" cy="540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vri-hub-next-logo.png" id="93" name="Google Shape;9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26440" y="3111750"/>
            <a:ext cx="901530" cy="540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/>
          <p:nvPr>
            <p:ph type="title"/>
          </p:nvPr>
        </p:nvSpPr>
        <p:spPr>
          <a:xfrm>
            <a:off x="628560" y="646380"/>
            <a:ext cx="7885350" cy="9927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</a:pPr>
            <a:r>
              <a:rPr b="0" lang="it" sz="3300" u="none" strike="noStrike">
                <a:latin typeface="Calibri"/>
                <a:ea typeface="Calibri"/>
                <a:cs typeface="Calibri"/>
                <a:sym typeface="Calibri"/>
              </a:rPr>
              <a:t>What this means for you </a:t>
            </a:r>
            <a:endParaRPr b="0" sz="3300" u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9"/>
          <p:cNvSpPr txBox="1"/>
          <p:nvPr>
            <p:ph idx="1" type="body"/>
          </p:nvPr>
        </p:nvSpPr>
        <p:spPr>
          <a:xfrm>
            <a:off x="630990" y="1639170"/>
            <a:ext cx="3976290" cy="27075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The same code and documentation are publicly available.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Deployments can run on your own infrastructure.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it" sz="2100" u="none" cap="none" strike="noStrike">
                <a:latin typeface="Calibri"/>
                <a:ea typeface="Calibri"/>
                <a:cs typeface="Calibri"/>
                <a:sym typeface="Calibri"/>
              </a:rPr>
              <a:t>Work can focus on local integration and specific requirements.</a:t>
            </a:r>
            <a:endParaRPr b="0" i="0" sz="21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.png" id="100" name="Google Shape;10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2630" y="1662390"/>
            <a:ext cx="3835620" cy="2279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