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64" r:id="rId3"/>
    <p:sldId id="1503" r:id="rId4"/>
    <p:sldId id="1509" r:id="rId5"/>
    <p:sldId id="1510" r:id="rId6"/>
    <p:sldId id="1512" r:id="rId7"/>
    <p:sldId id="1511" r:id="rId8"/>
    <p:sldId id="1513" r:id="rId9"/>
    <p:sldId id="1514" r:id="rId10"/>
    <p:sldId id="1515" r:id="rId11"/>
    <p:sldId id="1516" r:id="rId12"/>
    <p:sldId id="1517" r:id="rId13"/>
    <p:sldId id="1518" r:id="rId14"/>
    <p:sldId id="1519" r:id="rId15"/>
    <p:sldId id="1520" r:id="rId16"/>
    <p:sldId id="1521" r:id="rId17"/>
    <p:sldId id="1522" r:id="rId18"/>
    <p:sldId id="1523" r:id="rId19"/>
    <p:sldId id="1524" r:id="rId20"/>
    <p:sldId id="1525" r:id="rId21"/>
    <p:sldId id="1526" r:id="rId22"/>
    <p:sldId id="1527" r:id="rId23"/>
    <p:sldId id="1528" r:id="rId24"/>
    <p:sldId id="1529" r:id="rId25"/>
    <p:sldId id="1530" r:id="rId26"/>
    <p:sldId id="1531" r:id="rId27"/>
    <p:sldId id="1532" r:id="rId28"/>
    <p:sldId id="1533" r:id="rId29"/>
    <p:sldId id="1534" r:id="rId30"/>
    <p:sldId id="1535" r:id="rId31"/>
    <p:sldId id="1504" r:id="rId32"/>
    <p:sldId id="1537" r:id="rId33"/>
    <p:sldId id="1538" r:id="rId34"/>
    <p:sldId id="1536" r:id="rId35"/>
    <p:sldId id="1539" r:id="rId36"/>
    <p:sldId id="1505" r:id="rId37"/>
    <p:sldId id="1540" r:id="rId38"/>
    <p:sldId id="1541" r:id="rId39"/>
    <p:sldId id="1486" r:id="rId40"/>
    <p:sldId id="1542" r:id="rId41"/>
    <p:sldId id="1544" r:id="rId42"/>
    <p:sldId id="1543" r:id="rId43"/>
    <p:sldId id="1545" r:id="rId44"/>
    <p:sldId id="1546" r:id="rId45"/>
    <p:sldId id="1547" r:id="rId46"/>
    <p:sldId id="1548" r:id="rId47"/>
    <p:sldId id="1549" r:id="rId48"/>
    <p:sldId id="1550" r:id="rId49"/>
    <p:sldId id="1551" r:id="rId50"/>
    <p:sldId id="1553" r:id="rId51"/>
    <p:sldId id="1554" r:id="rId52"/>
    <p:sldId id="1552" r:id="rId53"/>
    <p:sldId id="1500" r:id="rId54"/>
    <p:sldId id="1495" r:id="rId55"/>
    <p:sldId id="1497" r:id="rId56"/>
    <p:sldId id="1147" r:id="rId57"/>
    <p:sldId id="265" r:id="rId5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8"/>
    <p:restoredTop sz="94694"/>
  </p:normalViewPr>
  <p:slideViewPr>
    <p:cSldViewPr snapToGrid="0">
      <p:cViewPr varScale="1">
        <p:scale>
          <a:sx n="118" d="100"/>
          <a:sy n="118" d="100"/>
        </p:scale>
        <p:origin x="1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112F9-D967-49C1-8C03-C6A217BF7566}" type="datetimeFigureOut">
              <a:rPr lang="en-US" smtClean="0"/>
              <a:t>3/18/2026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8D8A39-3F39-48A5-A61E-5818631C0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2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Similarly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sort table by </a:t>
            </a:r>
            <a:r>
              <a:rPr lang="cs-CZ" dirty="0" err="1"/>
              <a:t>time</a:t>
            </a:r>
            <a:r>
              <a:rPr lang="cs-CZ" dirty="0"/>
              <a:t>. To </a:t>
            </a:r>
            <a:r>
              <a:rPr lang="cs-CZ" dirty="0" err="1"/>
              <a:t>see</a:t>
            </a:r>
            <a:r>
              <a:rPr lang="cs-CZ" dirty="0"/>
              <a:t> </a:t>
            </a:r>
            <a:r>
              <a:rPr lang="cs-CZ" dirty="0" err="1"/>
              <a:t>e.g</a:t>
            </a:r>
            <a:r>
              <a:rPr lang="cs-CZ" dirty="0"/>
              <a:t>. </a:t>
            </a:r>
            <a:r>
              <a:rPr lang="cs-CZ" dirty="0" err="1"/>
              <a:t>only</a:t>
            </a:r>
            <a:r>
              <a:rPr lang="cs-CZ" dirty="0"/>
              <a:t> </a:t>
            </a:r>
            <a:r>
              <a:rPr lang="cs-CZ" dirty="0" err="1"/>
              <a:t>large</a:t>
            </a:r>
            <a:r>
              <a:rPr lang="cs-CZ" dirty="0"/>
              <a:t> </a:t>
            </a:r>
            <a:r>
              <a:rPr lang="cs-CZ" dirty="0" err="1"/>
              <a:t>events</a:t>
            </a:r>
            <a:r>
              <a:rPr lang="cs-CZ" dirty="0"/>
              <a:t> </a:t>
            </a:r>
            <a:r>
              <a:rPr lang="cs-CZ" dirty="0" err="1"/>
              <a:t>above</a:t>
            </a:r>
            <a:r>
              <a:rPr lang="cs-CZ" dirty="0"/>
              <a:t> M5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make </a:t>
            </a:r>
            <a:r>
              <a:rPr lang="cs-CZ" dirty="0" err="1"/>
              <a:t>new</a:t>
            </a:r>
            <a:r>
              <a:rPr lang="cs-CZ" dirty="0"/>
              <a:t> </a:t>
            </a:r>
            <a:r>
              <a:rPr lang="cs-CZ" dirty="0" err="1"/>
              <a:t>parametrized</a:t>
            </a:r>
            <a:r>
              <a:rPr lang="cs-CZ" dirty="0"/>
              <a:t> </a:t>
            </a:r>
            <a:r>
              <a:rPr lang="cs-CZ" dirty="0" err="1"/>
              <a:t>request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D8A39-3F39-48A5-A61E-5818631C0B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96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https://www.ics-c.epos-eu.org/?share=0bac40cb-5f61-4034-b5a6-907d21878805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D8A39-3F39-48A5-A61E-5818631C0B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97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34D0D-CA8F-934E-83B0-A424ECDA21D7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7158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5C813F-62C6-A5D5-9EA1-0CA39316C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1A16F0-1CD1-96E7-5776-79C946CEC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895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0E9BC0-8D26-143A-CEE6-8996059DA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1836"/>
            <a:ext cx="10515600" cy="13255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6FE488-6DFB-DE1B-87B1-054093008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399"/>
            <a:ext cx="10515600" cy="3648957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23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10C6BB-6928-C13E-2034-C77DAEB7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791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4A60AFA-C986-2165-404C-D0120E763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588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83786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AF877-4D7E-D104-D087-5B951208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42D62F-FA44-CEC6-6FD7-2815DB698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7992"/>
            <a:ext cx="5167489" cy="3615332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3658C4-A31E-634E-5B7F-E9A4553EA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7992"/>
            <a:ext cx="5167489" cy="361533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51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EBCC3CF1-8602-DF3E-DA18-3E9BB210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5689"/>
            <a:ext cx="10515600" cy="1061155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7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91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6E3F5F-F48B-63A1-869B-D723B5897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43968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684C6A-9FFB-FC08-5119-2E6F66614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41C26F-0905-3CB9-3E63-4E4057675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2698"/>
            <a:ext cx="3932237" cy="33162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74826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84AE3A-CBA8-FB61-0706-B5D38560F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5B17F68-E097-6C69-EFE9-E56047A0C5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1DC2EB4-4690-629C-C981-2B4EBD183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41600"/>
            <a:ext cx="3932237" cy="3227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20669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D9F019-85F0-9CF8-791A-2023701AA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2E578F-161A-AE12-0369-CDD9C2888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98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DC7A3E3-0318-B7C0-A5F6-1E3FA6AFA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95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GB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3BEC1F2-7D93-C8A5-FA1F-DE6384CFB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36799"/>
            <a:ext cx="10515600" cy="3499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39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0B6A92C-A3C6-B34F-B275-D8566501F34C}"/>
              </a:ext>
            </a:extLst>
          </p:cNvPr>
          <p:cNvSpPr txBox="1">
            <a:spLocks/>
          </p:cNvSpPr>
          <p:nvPr/>
        </p:nvSpPr>
        <p:spPr>
          <a:xfrm>
            <a:off x="1676400" y="3533785"/>
            <a:ext cx="104245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EPOS </a:t>
            </a:r>
            <a:r>
              <a:rPr lang="cs-CZ" dirty="0" err="1"/>
              <a:t>Platform</a:t>
            </a:r>
            <a:br>
              <a:rPr lang="cs-CZ" dirty="0"/>
            </a:br>
            <a:r>
              <a:rPr lang="en-US" dirty="0"/>
              <a:t>New Features in Action: Scientific Use Case</a:t>
            </a:r>
            <a:endParaRPr lang="en-GB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7DD716CB-3F9E-4209-AB41-CB55BED7E604}"/>
              </a:ext>
            </a:extLst>
          </p:cNvPr>
          <p:cNvSpPr txBox="1">
            <a:spLocks/>
          </p:cNvSpPr>
          <p:nvPr/>
        </p:nvSpPr>
        <p:spPr>
          <a:xfrm>
            <a:off x="3931508" y="4959177"/>
            <a:ext cx="4328984" cy="387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Jan Michálek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690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5394FD-8167-4736-8C7F-AD8E342E6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81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E4D1C-7269-4555-94E0-5989713E7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6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830FB-2EE5-4731-ADB1-FB3BB1B2B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21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49EF2E-72A6-4AF2-A5EE-383CB11CA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81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5BACE3-BD64-493A-863E-B4CF5F882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75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4EA12-57EE-4DC0-8AA5-5F3B94053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7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38D1C4-66E8-411C-8F67-4C8E8AF92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1A1044-BDF7-4A39-9268-288ADFF4E0AB}"/>
              </a:ext>
            </a:extLst>
          </p:cNvPr>
          <p:cNvSpPr/>
          <p:nvPr/>
        </p:nvSpPr>
        <p:spPr>
          <a:xfrm>
            <a:off x="2747682" y="3866032"/>
            <a:ext cx="203948" cy="2263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F243C1-055B-4066-81B1-3B999DF3F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7F3EA7-4C5D-4322-9AC7-937A8FBD13E2}"/>
              </a:ext>
            </a:extLst>
          </p:cNvPr>
          <p:cNvSpPr/>
          <p:nvPr/>
        </p:nvSpPr>
        <p:spPr>
          <a:xfrm>
            <a:off x="558052" y="3254190"/>
            <a:ext cx="2662519" cy="6051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50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40542D-F6C4-466C-A9D9-DDA1F317C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49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5D6CAD-BB05-4DD6-ABA8-19F2917D7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45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80430A-5004-C529-1432-90346552E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Geodynamic activity </a:t>
            </a:r>
            <a:r>
              <a:rPr lang="en-US" dirty="0" err="1"/>
              <a:t>nea</a:t>
            </a:r>
            <a:r>
              <a:rPr lang="cs-CZ" dirty="0"/>
              <a:t>r </a:t>
            </a:r>
            <a:r>
              <a:rPr lang="cs-CZ" dirty="0" err="1"/>
              <a:t>Santorini</a:t>
            </a:r>
            <a:r>
              <a:rPr lang="cs-CZ" dirty="0"/>
              <a:t>, </a:t>
            </a:r>
            <a:r>
              <a:rPr lang="cs-CZ" dirty="0" err="1"/>
              <a:t>Greece</a:t>
            </a:r>
            <a:br>
              <a:rPr lang="cs-CZ" dirty="0"/>
            </a:b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Scientific Use Case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185A86-DE94-DC0C-6754-F802B91BC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1887"/>
            <a:ext cx="10515600" cy="33844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/>
              <a:t>Discovery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services</a:t>
            </a:r>
            <a:r>
              <a:rPr lang="cs-CZ" b="1" dirty="0"/>
              <a:t> in EPOS </a:t>
            </a:r>
            <a:r>
              <a:rPr lang="cs-CZ" b="1" dirty="0" err="1"/>
              <a:t>Platform</a:t>
            </a:r>
            <a:endParaRPr lang="cs-CZ" b="1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Manualy</a:t>
            </a:r>
            <a:endParaRPr lang="cs-CZ" dirty="0"/>
          </a:p>
          <a:p>
            <a:pPr lvl="1"/>
            <a:r>
              <a:rPr lang="cs-CZ" dirty="0" err="1"/>
              <a:t>Search</a:t>
            </a:r>
            <a:r>
              <a:rPr lang="cs-CZ" dirty="0"/>
              <a:t>, </a:t>
            </a:r>
            <a:r>
              <a:rPr lang="cs-CZ" dirty="0" err="1"/>
              <a:t>filtering</a:t>
            </a:r>
            <a:r>
              <a:rPr lang="cs-CZ" dirty="0"/>
              <a:t>, </a:t>
            </a:r>
            <a:r>
              <a:rPr lang="cs-CZ" dirty="0" err="1"/>
              <a:t>configuring</a:t>
            </a:r>
            <a:r>
              <a:rPr lang="cs-CZ" dirty="0"/>
              <a:t> </a:t>
            </a:r>
            <a:r>
              <a:rPr lang="cs-CZ" dirty="0" err="1"/>
              <a:t>services</a:t>
            </a:r>
            <a:endParaRPr lang="cs-CZ" dirty="0"/>
          </a:p>
          <a:p>
            <a:pPr lvl="1"/>
            <a:r>
              <a:rPr lang="cs-CZ" dirty="0" err="1"/>
              <a:t>Sharing</a:t>
            </a:r>
            <a:r>
              <a:rPr lang="cs-CZ" dirty="0"/>
              <a:t> link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Predefined</a:t>
            </a:r>
            <a:r>
              <a:rPr lang="cs-CZ" dirty="0"/>
              <a:t> </a:t>
            </a:r>
            <a:r>
              <a:rPr lang="cs-CZ" dirty="0" err="1"/>
              <a:t>Scientific</a:t>
            </a:r>
            <a:r>
              <a:rPr lang="cs-CZ" dirty="0"/>
              <a:t> </a:t>
            </a:r>
            <a:r>
              <a:rPr lang="cs-CZ" dirty="0" err="1"/>
              <a:t>Examples</a:t>
            </a:r>
            <a:endParaRPr lang="cs-CZ" dirty="0"/>
          </a:p>
          <a:p>
            <a:pPr lvl="1"/>
            <a:r>
              <a:rPr lang="cs-CZ" dirty="0" err="1"/>
              <a:t>Shortcut</a:t>
            </a:r>
            <a:r>
              <a:rPr lang="cs-CZ" dirty="0"/>
              <a:t> to </a:t>
            </a:r>
            <a:r>
              <a:rPr lang="cs-CZ" dirty="0" err="1"/>
              <a:t>specific</a:t>
            </a:r>
            <a:r>
              <a:rPr lang="cs-CZ" dirty="0"/>
              <a:t> </a:t>
            </a:r>
            <a:r>
              <a:rPr lang="cs-CZ" dirty="0" err="1"/>
              <a:t>scenarios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Jupyter</a:t>
            </a:r>
            <a:r>
              <a:rPr lang="cs-CZ" dirty="0"/>
              <a:t> </a:t>
            </a:r>
            <a:r>
              <a:rPr lang="cs-CZ" dirty="0" err="1"/>
              <a:t>Notebooks</a:t>
            </a:r>
            <a:endParaRPr lang="cs-CZ" dirty="0"/>
          </a:p>
          <a:p>
            <a:pPr lvl="1"/>
            <a:r>
              <a:rPr lang="cs-CZ" dirty="0" err="1"/>
              <a:t>Customized</a:t>
            </a:r>
            <a:r>
              <a:rPr lang="cs-CZ" dirty="0"/>
              <a:t> data </a:t>
            </a:r>
            <a:r>
              <a:rPr lang="cs-CZ" dirty="0" err="1"/>
              <a:t>processing</a:t>
            </a:r>
            <a:r>
              <a:rPr lang="cs-CZ" dirty="0"/>
              <a:t> and </a:t>
            </a:r>
            <a:r>
              <a:rPr lang="cs-CZ" dirty="0" err="1"/>
              <a:t>visualization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049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87058B-0873-4D99-9F1D-1EBDE3977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40D48C-B05A-4C3C-A335-817011220CF8}"/>
              </a:ext>
            </a:extLst>
          </p:cNvPr>
          <p:cNvSpPr/>
          <p:nvPr/>
        </p:nvSpPr>
        <p:spPr>
          <a:xfrm>
            <a:off x="558052" y="3321428"/>
            <a:ext cx="2662519" cy="6857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8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E2807-3AA5-4CF4-9278-DAAB8AE4B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602D273-6EC6-4E42-8E87-6FF80028628E}"/>
              </a:ext>
            </a:extLst>
          </p:cNvPr>
          <p:cNvSpPr/>
          <p:nvPr/>
        </p:nvSpPr>
        <p:spPr>
          <a:xfrm>
            <a:off x="558052" y="3973608"/>
            <a:ext cx="2662519" cy="6051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0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D62824-51DB-458A-9AEF-37543F8D0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09E976-6F87-4CEA-A220-F3B477AD3C70}"/>
              </a:ext>
            </a:extLst>
          </p:cNvPr>
          <p:cNvSpPr/>
          <p:nvPr/>
        </p:nvSpPr>
        <p:spPr>
          <a:xfrm>
            <a:off x="558052" y="3973608"/>
            <a:ext cx="2662519" cy="6051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36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7A32B5-52BE-4654-B153-62435C784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90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9F0902-E415-4C3D-89D9-DA36F2678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2281B7-2818-4D76-B75C-7E4E00A16D36}"/>
              </a:ext>
            </a:extLst>
          </p:cNvPr>
          <p:cNvSpPr/>
          <p:nvPr/>
        </p:nvSpPr>
        <p:spPr>
          <a:xfrm>
            <a:off x="5775512" y="3657600"/>
            <a:ext cx="1714500" cy="1680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0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1F51BD-1A8D-43B7-9666-CEA4BB812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218" y="0"/>
            <a:ext cx="565356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ECC524-3957-45A8-8927-DE39AC7A2E48}"/>
              </a:ext>
            </a:extLst>
          </p:cNvPr>
          <p:cNvSpPr/>
          <p:nvPr/>
        </p:nvSpPr>
        <p:spPr>
          <a:xfrm flipH="1">
            <a:off x="8182533" y="309282"/>
            <a:ext cx="685801" cy="64680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4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AF7C17-AFEE-400C-B01C-146847CCE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1E2D33-A02A-4640-817F-5697A1AF3ED5}"/>
              </a:ext>
            </a:extLst>
          </p:cNvPr>
          <p:cNvSpPr/>
          <p:nvPr/>
        </p:nvSpPr>
        <p:spPr>
          <a:xfrm>
            <a:off x="237565" y="1627095"/>
            <a:ext cx="2776818" cy="2756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B2C47F-500B-4B19-92F4-FCAAEC239E04}"/>
              </a:ext>
            </a:extLst>
          </p:cNvPr>
          <p:cNvSpPr/>
          <p:nvPr/>
        </p:nvSpPr>
        <p:spPr>
          <a:xfrm>
            <a:off x="3079376" y="1707778"/>
            <a:ext cx="6033247" cy="3462616"/>
          </a:xfrm>
          <a:prstGeom prst="roundRect">
            <a:avLst>
              <a:gd name="adj" fmla="val 346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279210-9068-4BA5-B9F6-8D0E50CF964A}"/>
              </a:ext>
            </a:extLst>
          </p:cNvPr>
          <p:cNvSpPr/>
          <p:nvPr/>
        </p:nvSpPr>
        <p:spPr>
          <a:xfrm>
            <a:off x="6882653" y="2020420"/>
            <a:ext cx="1091453" cy="31264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398D10-A0D7-4A0A-BB00-CABFF31BDC51}"/>
              </a:ext>
            </a:extLst>
          </p:cNvPr>
          <p:cNvSpPr/>
          <p:nvPr/>
        </p:nvSpPr>
        <p:spPr>
          <a:xfrm>
            <a:off x="3276601" y="2844053"/>
            <a:ext cx="1503830" cy="14119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277589-3EFB-4BC0-9630-2D3D350D1D07}"/>
              </a:ext>
            </a:extLst>
          </p:cNvPr>
          <p:cNvSpPr/>
          <p:nvPr/>
        </p:nvSpPr>
        <p:spPr>
          <a:xfrm>
            <a:off x="8564654" y="4800599"/>
            <a:ext cx="424704" cy="2017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6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7E62F0-0EA3-455F-B8C2-17803EBA6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E6C62CB-38B9-4A5E-8980-25996AFD2F23}"/>
              </a:ext>
            </a:extLst>
          </p:cNvPr>
          <p:cNvSpPr/>
          <p:nvPr/>
        </p:nvSpPr>
        <p:spPr>
          <a:xfrm>
            <a:off x="1819835" y="4629149"/>
            <a:ext cx="1286435" cy="25213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947F99-8F3B-4A9F-A9C8-C3A48D5285DA}"/>
              </a:ext>
            </a:extLst>
          </p:cNvPr>
          <p:cNvSpPr/>
          <p:nvPr/>
        </p:nvSpPr>
        <p:spPr>
          <a:xfrm>
            <a:off x="2687170" y="5059457"/>
            <a:ext cx="419100" cy="1916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1BD2BD-AEB7-4BBD-90FA-FF65A5E4A7C8}"/>
              </a:ext>
            </a:extLst>
          </p:cNvPr>
          <p:cNvSpPr/>
          <p:nvPr/>
        </p:nvSpPr>
        <p:spPr>
          <a:xfrm>
            <a:off x="558052" y="3348318"/>
            <a:ext cx="2662519" cy="1969994"/>
          </a:xfrm>
          <a:prstGeom prst="roundRect">
            <a:avLst>
              <a:gd name="adj" fmla="val 506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75D1F47-12F8-4402-B790-4A236FE2B0C7}"/>
              </a:ext>
            </a:extLst>
          </p:cNvPr>
          <p:cNvSpPr/>
          <p:nvPr/>
        </p:nvSpPr>
        <p:spPr>
          <a:xfrm>
            <a:off x="3444688" y="3547782"/>
            <a:ext cx="2250142" cy="1844489"/>
          </a:xfrm>
          <a:prstGeom prst="roundRect">
            <a:avLst>
              <a:gd name="adj" fmla="val 506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D0BD2-3205-4E54-922A-16655E9A4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48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9FEAAB-563C-45F6-B3B3-3EE21E453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F5F4EB5-7715-44A3-A562-A2AEA2E73663}"/>
              </a:ext>
            </a:extLst>
          </p:cNvPr>
          <p:cNvSpPr/>
          <p:nvPr/>
        </p:nvSpPr>
        <p:spPr>
          <a:xfrm>
            <a:off x="10569388" y="43701"/>
            <a:ext cx="517711" cy="252133"/>
          </a:xfrm>
          <a:prstGeom prst="roundRect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4417077">
                  <a:custGeom>
                    <a:avLst/>
                    <a:gdLst>
                      <a:gd name="connsiteX0" fmla="*/ 0 w 517711"/>
                      <a:gd name="connsiteY0" fmla="*/ 42023 h 252133"/>
                      <a:gd name="connsiteX1" fmla="*/ 42023 w 517711"/>
                      <a:gd name="connsiteY1" fmla="*/ 0 h 252133"/>
                      <a:gd name="connsiteX2" fmla="*/ 475688 w 517711"/>
                      <a:gd name="connsiteY2" fmla="*/ 0 h 252133"/>
                      <a:gd name="connsiteX3" fmla="*/ 517711 w 517711"/>
                      <a:gd name="connsiteY3" fmla="*/ 42023 h 252133"/>
                      <a:gd name="connsiteX4" fmla="*/ 517711 w 517711"/>
                      <a:gd name="connsiteY4" fmla="*/ 210110 h 252133"/>
                      <a:gd name="connsiteX5" fmla="*/ 475688 w 517711"/>
                      <a:gd name="connsiteY5" fmla="*/ 252133 h 252133"/>
                      <a:gd name="connsiteX6" fmla="*/ 42023 w 517711"/>
                      <a:gd name="connsiteY6" fmla="*/ 252133 h 252133"/>
                      <a:gd name="connsiteX7" fmla="*/ 0 w 517711"/>
                      <a:gd name="connsiteY7" fmla="*/ 210110 h 252133"/>
                      <a:gd name="connsiteX8" fmla="*/ 0 w 517711"/>
                      <a:gd name="connsiteY8" fmla="*/ 42023 h 2521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7711" h="252133" extrusionOk="0">
                        <a:moveTo>
                          <a:pt x="0" y="42023"/>
                        </a:moveTo>
                        <a:cubicBezTo>
                          <a:pt x="-1200" y="17654"/>
                          <a:pt x="17317" y="-308"/>
                          <a:pt x="42023" y="0"/>
                        </a:cubicBezTo>
                        <a:cubicBezTo>
                          <a:pt x="154828" y="-4073"/>
                          <a:pt x="276893" y="14995"/>
                          <a:pt x="475688" y="0"/>
                        </a:cubicBezTo>
                        <a:cubicBezTo>
                          <a:pt x="498809" y="-1380"/>
                          <a:pt x="517356" y="21980"/>
                          <a:pt x="517711" y="42023"/>
                        </a:cubicBezTo>
                        <a:cubicBezTo>
                          <a:pt x="520069" y="112506"/>
                          <a:pt x="504735" y="166041"/>
                          <a:pt x="517711" y="210110"/>
                        </a:cubicBezTo>
                        <a:cubicBezTo>
                          <a:pt x="517266" y="233105"/>
                          <a:pt x="495971" y="249433"/>
                          <a:pt x="475688" y="252133"/>
                        </a:cubicBezTo>
                        <a:cubicBezTo>
                          <a:pt x="393607" y="264290"/>
                          <a:pt x="85412" y="285077"/>
                          <a:pt x="42023" y="252133"/>
                        </a:cubicBezTo>
                        <a:cubicBezTo>
                          <a:pt x="18317" y="250543"/>
                          <a:pt x="3537" y="232182"/>
                          <a:pt x="0" y="210110"/>
                        </a:cubicBezTo>
                        <a:cubicBezTo>
                          <a:pt x="-384" y="173363"/>
                          <a:pt x="1414" y="67424"/>
                          <a:pt x="0" y="42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83046-5A30-4D4E-9F70-ABF90002E4E7}"/>
              </a:ext>
            </a:extLst>
          </p:cNvPr>
          <p:cNvSpPr txBox="1"/>
          <p:nvPr/>
        </p:nvSpPr>
        <p:spPr>
          <a:xfrm>
            <a:off x="8888503" y="546480"/>
            <a:ext cx="3073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GENERATES PERMANENT LINK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7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8339F-14AD-4202-A241-95A635AD5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</a:t>
            </a:r>
            <a:r>
              <a:rPr lang="cs-CZ" dirty="0" err="1"/>
              <a:t>Manual</a:t>
            </a:r>
            <a:r>
              <a:rPr lang="cs-CZ" dirty="0"/>
              <a:t> </a:t>
            </a:r>
            <a:r>
              <a:rPr lang="cs-CZ" dirty="0" err="1"/>
              <a:t>discovery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services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E4111F-58F4-4DAC-A0B2-B97674B16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Geodynamic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Santorini</a:t>
            </a:r>
            <a:r>
              <a:rPr lang="cs-CZ" dirty="0"/>
              <a:t>, </a:t>
            </a:r>
            <a:r>
              <a:rPr lang="cs-CZ" dirty="0" err="1"/>
              <a:t>Greece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531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33EA66-D1D8-47AD-8770-C46877F98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777D98-3D8C-490E-A0D3-3DD21FD40D2D}"/>
              </a:ext>
            </a:extLst>
          </p:cNvPr>
          <p:cNvSpPr txBox="1"/>
          <p:nvPr/>
        </p:nvSpPr>
        <p:spPr>
          <a:xfrm>
            <a:off x="4558653" y="440163"/>
            <a:ext cx="61703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b="1" dirty="0" err="1">
                <a:solidFill>
                  <a:schemeClr val="bg1">
                    <a:lumMod val="95000"/>
                  </a:schemeClr>
                </a:solidFill>
              </a:rPr>
              <a:t>Quick</a:t>
            </a:r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cs-CZ" sz="4000" b="1" dirty="0" err="1">
                <a:solidFill>
                  <a:schemeClr val="bg1">
                    <a:lumMod val="95000"/>
                  </a:schemeClr>
                </a:solidFill>
              </a:rPr>
              <a:t>relocation</a:t>
            </a:r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 to any area</a:t>
            </a:r>
            <a:br>
              <a:rPr lang="cs-CZ" sz="40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cs-CZ" sz="4000" b="1" dirty="0" err="1">
                <a:solidFill>
                  <a:schemeClr val="bg1">
                    <a:lumMod val="95000"/>
                  </a:schemeClr>
                </a:solidFill>
              </a:rPr>
              <a:t>using</a:t>
            </a:r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 “</a:t>
            </a:r>
            <a:r>
              <a:rPr lang="cs-CZ" sz="4000" b="1" dirty="0" err="1">
                <a:solidFill>
                  <a:schemeClr val="bg1">
                    <a:lumMod val="95000"/>
                  </a:schemeClr>
                </a:solidFill>
              </a:rPr>
              <a:t>favourite</a:t>
            </a:r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“ </a:t>
            </a:r>
            <a:r>
              <a:rPr lang="cs-CZ" sz="4000" b="1" dirty="0" err="1">
                <a:solidFill>
                  <a:schemeClr val="bg1">
                    <a:lumMod val="95000"/>
                  </a:schemeClr>
                </a:solidFill>
              </a:rPr>
              <a:t>services</a:t>
            </a:r>
            <a:endParaRPr lang="en-US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9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8339F-14AD-4202-A241-95A635AD5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„</a:t>
            </a:r>
            <a:r>
              <a:rPr lang="cs-CZ" b="1" dirty="0" err="1"/>
              <a:t>Scientific</a:t>
            </a:r>
            <a:r>
              <a:rPr lang="cs-CZ" b="1" dirty="0"/>
              <a:t> </a:t>
            </a:r>
            <a:r>
              <a:rPr lang="cs-CZ" b="1" dirty="0" err="1"/>
              <a:t>Examples</a:t>
            </a:r>
            <a:r>
              <a:rPr lang="cs-CZ" dirty="0"/>
              <a:t>“ </a:t>
            </a:r>
            <a:r>
              <a:rPr lang="cs-CZ" dirty="0" err="1"/>
              <a:t>button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E4111F-58F4-4DAC-A0B2-B97674B16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Geodynamic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Santorini</a:t>
            </a:r>
            <a:r>
              <a:rPr lang="cs-CZ" dirty="0"/>
              <a:t>, </a:t>
            </a:r>
            <a:r>
              <a:rPr lang="cs-CZ" dirty="0" err="1"/>
              <a:t>Greece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789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0E0E9-2970-4A0C-ACB9-16CA8C4DB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52EE61-D820-4A77-99A3-7CBDF0A4063D}"/>
              </a:ext>
            </a:extLst>
          </p:cNvPr>
          <p:cNvSpPr/>
          <p:nvPr/>
        </p:nvSpPr>
        <p:spPr>
          <a:xfrm>
            <a:off x="9547413" y="50423"/>
            <a:ext cx="1048871" cy="252133"/>
          </a:xfrm>
          <a:prstGeom prst="roundRect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24417077">
                  <a:custGeom>
                    <a:avLst/>
                    <a:gdLst>
                      <a:gd name="connsiteX0" fmla="*/ 0 w 517711"/>
                      <a:gd name="connsiteY0" fmla="*/ 42023 h 252133"/>
                      <a:gd name="connsiteX1" fmla="*/ 42023 w 517711"/>
                      <a:gd name="connsiteY1" fmla="*/ 0 h 252133"/>
                      <a:gd name="connsiteX2" fmla="*/ 475688 w 517711"/>
                      <a:gd name="connsiteY2" fmla="*/ 0 h 252133"/>
                      <a:gd name="connsiteX3" fmla="*/ 517711 w 517711"/>
                      <a:gd name="connsiteY3" fmla="*/ 42023 h 252133"/>
                      <a:gd name="connsiteX4" fmla="*/ 517711 w 517711"/>
                      <a:gd name="connsiteY4" fmla="*/ 210110 h 252133"/>
                      <a:gd name="connsiteX5" fmla="*/ 475688 w 517711"/>
                      <a:gd name="connsiteY5" fmla="*/ 252133 h 252133"/>
                      <a:gd name="connsiteX6" fmla="*/ 42023 w 517711"/>
                      <a:gd name="connsiteY6" fmla="*/ 252133 h 252133"/>
                      <a:gd name="connsiteX7" fmla="*/ 0 w 517711"/>
                      <a:gd name="connsiteY7" fmla="*/ 210110 h 252133"/>
                      <a:gd name="connsiteX8" fmla="*/ 0 w 517711"/>
                      <a:gd name="connsiteY8" fmla="*/ 42023 h 2521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17711" h="252133" extrusionOk="0">
                        <a:moveTo>
                          <a:pt x="0" y="42023"/>
                        </a:moveTo>
                        <a:cubicBezTo>
                          <a:pt x="-1200" y="17654"/>
                          <a:pt x="17317" y="-308"/>
                          <a:pt x="42023" y="0"/>
                        </a:cubicBezTo>
                        <a:cubicBezTo>
                          <a:pt x="154828" y="-4073"/>
                          <a:pt x="276893" y="14995"/>
                          <a:pt x="475688" y="0"/>
                        </a:cubicBezTo>
                        <a:cubicBezTo>
                          <a:pt x="498809" y="-1380"/>
                          <a:pt x="517356" y="21980"/>
                          <a:pt x="517711" y="42023"/>
                        </a:cubicBezTo>
                        <a:cubicBezTo>
                          <a:pt x="520069" y="112506"/>
                          <a:pt x="504735" y="166041"/>
                          <a:pt x="517711" y="210110"/>
                        </a:cubicBezTo>
                        <a:cubicBezTo>
                          <a:pt x="517266" y="233105"/>
                          <a:pt x="495971" y="249433"/>
                          <a:pt x="475688" y="252133"/>
                        </a:cubicBezTo>
                        <a:cubicBezTo>
                          <a:pt x="393607" y="264290"/>
                          <a:pt x="85412" y="285077"/>
                          <a:pt x="42023" y="252133"/>
                        </a:cubicBezTo>
                        <a:cubicBezTo>
                          <a:pt x="18317" y="250543"/>
                          <a:pt x="3537" y="232182"/>
                          <a:pt x="0" y="210110"/>
                        </a:cubicBezTo>
                        <a:cubicBezTo>
                          <a:pt x="-384" y="173363"/>
                          <a:pt x="1414" y="67424"/>
                          <a:pt x="0" y="4202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9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1A3ED1-6107-4542-AF55-E49026A50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1F9EDB2-B8C9-4F02-80B4-C53752D159B1}"/>
              </a:ext>
            </a:extLst>
          </p:cNvPr>
          <p:cNvSpPr/>
          <p:nvPr/>
        </p:nvSpPr>
        <p:spPr>
          <a:xfrm>
            <a:off x="8606118" y="1640541"/>
            <a:ext cx="1062318" cy="228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7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CF9FAB-287C-4B17-A92D-BDDD7DEF1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41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EF186-5073-438C-B90F-F9490D109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Request</a:t>
            </a:r>
            <a:r>
              <a:rPr lang="cs-CZ" dirty="0"/>
              <a:t> to </a:t>
            </a:r>
            <a:r>
              <a:rPr lang="cs-CZ" dirty="0" err="1"/>
              <a:t>scientific</a:t>
            </a:r>
            <a:r>
              <a:rPr lang="cs-CZ" dirty="0"/>
              <a:t> </a:t>
            </a:r>
            <a:r>
              <a:rPr lang="cs-CZ" dirty="0" err="1"/>
              <a:t>communities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E876E-2ACA-4EA1-A62F-32B144DA1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7399"/>
            <a:ext cx="10515600" cy="5351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 err="1"/>
              <a:t>Help</a:t>
            </a:r>
            <a:r>
              <a:rPr lang="cs-CZ" dirty="0"/>
              <a:t> </a:t>
            </a:r>
            <a:r>
              <a:rPr lang="cs-CZ" dirty="0" err="1"/>
              <a:t>us</a:t>
            </a:r>
            <a:r>
              <a:rPr lang="cs-CZ" dirty="0"/>
              <a:t> to </a:t>
            </a:r>
            <a:r>
              <a:rPr lang="cs-CZ" dirty="0" err="1"/>
              <a:t>expand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list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b="1" u="sng" dirty="0" err="1"/>
              <a:t>Scientific</a:t>
            </a:r>
            <a:r>
              <a:rPr lang="cs-CZ" b="1" u="sng" dirty="0"/>
              <a:t> </a:t>
            </a:r>
            <a:r>
              <a:rPr lang="cs-CZ" b="1" u="sng" dirty="0" err="1"/>
              <a:t>Examples</a:t>
            </a:r>
            <a:r>
              <a:rPr lang="cs-CZ" u="sng" dirty="0"/>
              <a:t>!</a:t>
            </a:r>
          </a:p>
          <a:p>
            <a:pPr marL="0" indent="0">
              <a:buNone/>
            </a:pPr>
            <a:endParaRPr lang="cs-CZ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CD7CBD-D2B8-4BA1-BEA2-B08B2F323A25}"/>
              </a:ext>
            </a:extLst>
          </p:cNvPr>
          <p:cNvSpPr txBox="1"/>
          <p:nvPr/>
        </p:nvSpPr>
        <p:spPr>
          <a:xfrm>
            <a:off x="460638" y="2685443"/>
            <a:ext cx="1089316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{</a:t>
            </a:r>
          </a:p>
          <a:p>
            <a:r>
              <a:rPr lang="en-US" dirty="0"/>
              <a:t>"</a:t>
            </a:r>
            <a:r>
              <a:rPr lang="en-US" b="1" dirty="0"/>
              <a:t>title</a:t>
            </a:r>
            <a:r>
              <a:rPr lang="en-US" dirty="0"/>
              <a:t>": "Geodynamic activity near Santorini, Greece",</a:t>
            </a:r>
          </a:p>
          <a:p>
            <a:r>
              <a:rPr lang="en-US" dirty="0"/>
              <a:t>"</a:t>
            </a:r>
            <a:r>
              <a:rPr lang="en-US" b="1" dirty="0"/>
              <a:t>description</a:t>
            </a:r>
            <a:r>
              <a:rPr lang="en-US" dirty="0"/>
              <a:t>": " There was increased seismic activity in spring 2025 which caused evacuation of people near Santorini island, Greece. Let's explore seismic moment tensor data together with geological map, </a:t>
            </a:r>
            <a:r>
              <a:rPr lang="en-US" dirty="0" err="1"/>
              <a:t>seismogenic</a:t>
            </a:r>
            <a:r>
              <a:rPr lang="en-US" dirty="0"/>
              <a:t> faults and observations from GNSS stations in this area.",</a:t>
            </a:r>
          </a:p>
          <a:p>
            <a:r>
              <a:rPr lang="en-US" dirty="0"/>
              <a:t>"</a:t>
            </a:r>
            <a:r>
              <a:rPr lang="en-US" b="1" dirty="0" err="1"/>
              <a:t>listOfServices</a:t>
            </a:r>
            <a:r>
              <a:rPr lang="en-US" dirty="0"/>
              <a:t>": [</a:t>
            </a:r>
          </a:p>
          <a:p>
            <a:r>
              <a:rPr lang="en-US" dirty="0"/>
              <a:t>"</a:t>
            </a:r>
            <a:r>
              <a:rPr lang="cs-CZ" dirty="0"/>
              <a:t>SERVICE TITLE 1</a:t>
            </a:r>
            <a:r>
              <a:rPr lang="en-US" dirty="0"/>
              <a:t>",</a:t>
            </a:r>
          </a:p>
          <a:p>
            <a:r>
              <a:rPr lang="en-US" dirty="0"/>
              <a:t>"</a:t>
            </a:r>
            <a:r>
              <a:rPr lang="cs-CZ" dirty="0"/>
              <a:t>SERVICE TITLE 2</a:t>
            </a:r>
            <a:r>
              <a:rPr lang="en-US" dirty="0"/>
              <a:t>"</a:t>
            </a:r>
            <a:endParaRPr lang="cs-CZ" dirty="0"/>
          </a:p>
          <a:p>
            <a:r>
              <a:rPr lang="en-US" dirty="0"/>
              <a:t>],</a:t>
            </a:r>
          </a:p>
          <a:p>
            <a:r>
              <a:rPr lang="en-US" dirty="0"/>
              <a:t>"</a:t>
            </a:r>
            <a:r>
              <a:rPr lang="en-US" b="1" dirty="0" err="1"/>
              <a:t>sharingLinkUrl</a:t>
            </a:r>
            <a:r>
              <a:rPr lang="en-US" dirty="0"/>
              <a:t>": "</a:t>
            </a:r>
            <a:r>
              <a:rPr lang="cs-CZ" dirty="0"/>
              <a:t>LINK COPIED FROM SHARE BUTTON</a:t>
            </a:r>
            <a:r>
              <a:rPr lang="en-US" dirty="0"/>
              <a:t>"</a:t>
            </a:r>
          </a:p>
          <a:p>
            <a:r>
              <a:rPr lang="en-US" dirty="0"/>
              <a:t>}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310BF4-8C94-4787-ADC8-196D3FF06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862" y="4608865"/>
            <a:ext cx="4416255" cy="586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EFAF51-4889-4BD2-97FD-781994DF98EE}"/>
              </a:ext>
            </a:extLst>
          </p:cNvPr>
          <p:cNvSpPr/>
          <p:nvPr/>
        </p:nvSpPr>
        <p:spPr>
          <a:xfrm>
            <a:off x="8273855" y="4694107"/>
            <a:ext cx="847164" cy="44303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7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8339F-14AD-4202-A241-95A635AD5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</a:t>
            </a:r>
            <a:r>
              <a:rPr lang="cs-CZ" dirty="0" err="1"/>
              <a:t>Jupyter</a:t>
            </a:r>
            <a:r>
              <a:rPr lang="cs-CZ" dirty="0"/>
              <a:t> Notebook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E4111F-58F4-4DAC-A0B2-B97674B16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Geodynamic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Santorini</a:t>
            </a:r>
            <a:r>
              <a:rPr lang="cs-CZ" dirty="0"/>
              <a:t>, </a:t>
            </a:r>
            <a:r>
              <a:rPr lang="cs-CZ" dirty="0" err="1"/>
              <a:t>Greece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408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06E600-B0A2-4E3A-8D2D-A32BA2DD7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9CB7C0-7D68-47F3-8AAA-EE4E231FC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C43C87C-AFAD-4014-BB5A-FB7CF07C6658}"/>
              </a:ext>
            </a:extLst>
          </p:cNvPr>
          <p:cNvSpPr/>
          <p:nvPr/>
        </p:nvSpPr>
        <p:spPr>
          <a:xfrm>
            <a:off x="0" y="2194179"/>
            <a:ext cx="181535" cy="8045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99152E2-CA74-44C7-996F-F321C26B2BCF}"/>
              </a:ext>
            </a:extLst>
          </p:cNvPr>
          <p:cNvSpPr/>
          <p:nvPr/>
        </p:nvSpPr>
        <p:spPr>
          <a:xfrm>
            <a:off x="2252383" y="1862416"/>
            <a:ext cx="833717" cy="2017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5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F73E4D-041C-46F8-AB54-5EA771B5D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A4B14E7-DF8F-43DA-B0DC-63F90BC76532}"/>
              </a:ext>
            </a:extLst>
          </p:cNvPr>
          <p:cNvSpPr/>
          <p:nvPr/>
        </p:nvSpPr>
        <p:spPr>
          <a:xfrm>
            <a:off x="7140389" y="1277469"/>
            <a:ext cx="1875864" cy="2756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86ECF5FE-2CEB-4F8F-A438-7DC2C85B9D62}"/>
              </a:ext>
            </a:extLst>
          </p:cNvPr>
          <p:cNvSpPr/>
          <p:nvPr/>
        </p:nvSpPr>
        <p:spPr>
          <a:xfrm rot="14383175">
            <a:off x="3107232" y="1455114"/>
            <a:ext cx="240516" cy="497847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6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A706B-46DA-78FC-1392-2BB266620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0CECD0-1E8F-460D-AFED-E758B87F0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7E711353-5B99-AAAC-6362-8AF093B52C0A}"/>
              </a:ext>
            </a:extLst>
          </p:cNvPr>
          <p:cNvSpPr/>
          <p:nvPr/>
        </p:nvSpPr>
        <p:spPr>
          <a:xfrm rot="14219263">
            <a:off x="1546235" y="435681"/>
            <a:ext cx="411420" cy="3592263"/>
          </a:xfrm>
          <a:prstGeom prst="downArrow">
            <a:avLst>
              <a:gd name="adj1" fmla="val 50000"/>
              <a:gd name="adj2" fmla="val 10384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6E11EC0-F792-6AB6-9DF8-8537DA58B9EB}"/>
              </a:ext>
            </a:extLst>
          </p:cNvPr>
          <p:cNvSpPr/>
          <p:nvPr/>
        </p:nvSpPr>
        <p:spPr>
          <a:xfrm>
            <a:off x="11935" y="3213848"/>
            <a:ext cx="176324" cy="6751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626A60-987F-4E7B-AA2A-353024D12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542" y="195930"/>
            <a:ext cx="3588741" cy="60358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899444-676A-458D-A44A-EB828BB8C24A}"/>
              </a:ext>
            </a:extLst>
          </p:cNvPr>
          <p:cNvSpPr/>
          <p:nvPr/>
        </p:nvSpPr>
        <p:spPr>
          <a:xfrm>
            <a:off x="5426618" y="1808629"/>
            <a:ext cx="584218" cy="2627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A7E833A-ACD1-425C-AF0F-ADA1D42A84F6}"/>
              </a:ext>
            </a:extLst>
          </p:cNvPr>
          <p:cNvSpPr/>
          <p:nvPr/>
        </p:nvSpPr>
        <p:spPr>
          <a:xfrm rot="16200000">
            <a:off x="6901729" y="1013726"/>
            <a:ext cx="411420" cy="1852545"/>
          </a:xfrm>
          <a:prstGeom prst="downArrow">
            <a:avLst>
              <a:gd name="adj1" fmla="val 50000"/>
              <a:gd name="adj2" fmla="val 103845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0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9051E0-F8E7-4AF6-B0AA-AD9BC4A13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39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2B2164-08A8-47BF-9647-6B588B209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33D081-3258-4876-8ED6-18F39FA5CA49}"/>
              </a:ext>
            </a:extLst>
          </p:cNvPr>
          <p:cNvSpPr/>
          <p:nvPr/>
        </p:nvSpPr>
        <p:spPr>
          <a:xfrm>
            <a:off x="5151344" y="1842245"/>
            <a:ext cx="1148603" cy="27566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8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47A5A9-BAFF-4315-9334-EF01C839C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382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BEA18E-186A-4E89-9856-A0601702A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AFBFEE-127F-4896-9822-D83D8B89E8C3}"/>
              </a:ext>
            </a:extLst>
          </p:cNvPr>
          <p:cNvSpPr/>
          <p:nvPr/>
        </p:nvSpPr>
        <p:spPr>
          <a:xfrm>
            <a:off x="2039155" y="1852256"/>
            <a:ext cx="220717" cy="2145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710667-8380-4F85-A277-1602C0750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85B5A3-7055-45AE-A546-5F59A382DD52}"/>
              </a:ext>
            </a:extLst>
          </p:cNvPr>
          <p:cNvSpPr/>
          <p:nvPr/>
        </p:nvSpPr>
        <p:spPr>
          <a:xfrm>
            <a:off x="8141879" y="1312132"/>
            <a:ext cx="220717" cy="21458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F9C048-8066-478D-AE5F-32345976A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E35DA3-D804-424D-B312-F90A807F16B8}"/>
              </a:ext>
            </a:extLst>
          </p:cNvPr>
          <p:cNvSpPr/>
          <p:nvPr/>
        </p:nvSpPr>
        <p:spPr>
          <a:xfrm>
            <a:off x="7478490" y="3035598"/>
            <a:ext cx="589745" cy="19169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5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9ED2F2-5C6D-4942-8AF6-40B8CB0DD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AC5458-B2E0-4D53-B319-0B0ACAE87732}"/>
              </a:ext>
            </a:extLst>
          </p:cNvPr>
          <p:cNvSpPr/>
          <p:nvPr/>
        </p:nvSpPr>
        <p:spPr>
          <a:xfrm>
            <a:off x="7563972" y="1085773"/>
            <a:ext cx="524435" cy="285826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4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189B2E-C53A-43F1-A621-46110AB9A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134077-14CF-4AFA-BF03-CACF90CD71E2}"/>
              </a:ext>
            </a:extLst>
          </p:cNvPr>
          <p:cNvSpPr/>
          <p:nvPr/>
        </p:nvSpPr>
        <p:spPr>
          <a:xfrm>
            <a:off x="3778623" y="1811917"/>
            <a:ext cx="221877" cy="2051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607B97-3DCA-4755-8DDB-21E80B49D2E7}"/>
              </a:ext>
            </a:extLst>
          </p:cNvPr>
          <p:cNvSpPr/>
          <p:nvPr/>
        </p:nvSpPr>
        <p:spPr>
          <a:xfrm>
            <a:off x="7563972" y="1085773"/>
            <a:ext cx="524435" cy="285826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CE1D0-21BD-4015-96F7-3E3A85D418F3}"/>
              </a:ext>
            </a:extLst>
          </p:cNvPr>
          <p:cNvSpPr txBox="1"/>
          <p:nvPr/>
        </p:nvSpPr>
        <p:spPr>
          <a:xfrm>
            <a:off x="4054288" y="1729822"/>
            <a:ext cx="3195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OPENS NEW WINDOW </a:t>
            </a:r>
            <a:r>
              <a:rPr lang="cs-CZ" dirty="0" err="1">
                <a:solidFill>
                  <a:srgbClr val="FF0000"/>
                </a:solidFill>
              </a:rPr>
              <a:t>with</a:t>
            </a:r>
            <a:r>
              <a:rPr lang="cs-CZ" dirty="0">
                <a:solidFill>
                  <a:srgbClr val="FF0000"/>
                </a:solidFill>
              </a:rPr>
              <a:t> VRE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5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A55AC6-840E-4EE1-B70D-2EC1876C9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EC997FC-1301-4E3F-8D98-326E12D8768E}"/>
              </a:ext>
            </a:extLst>
          </p:cNvPr>
          <p:cNvSpPr/>
          <p:nvPr/>
        </p:nvSpPr>
        <p:spPr>
          <a:xfrm flipV="1">
            <a:off x="283368" y="1244560"/>
            <a:ext cx="1458400" cy="2081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4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D2B189-C704-430D-9487-D3F79F01D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E4D0D3-BF3E-43DC-8040-F597781D82E5}"/>
              </a:ext>
            </a:extLst>
          </p:cNvPr>
          <p:cNvSpPr/>
          <p:nvPr/>
        </p:nvSpPr>
        <p:spPr>
          <a:xfrm flipV="1">
            <a:off x="242047" y="813547"/>
            <a:ext cx="3072653" cy="65218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DB45EE-0959-4A1C-86B0-9C0732CF6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778A9B-658B-41AD-912E-07C4A4F3F41B}"/>
              </a:ext>
            </a:extLst>
          </p:cNvPr>
          <p:cNvSpPr/>
          <p:nvPr/>
        </p:nvSpPr>
        <p:spPr>
          <a:xfrm flipV="1">
            <a:off x="4719918" y="3671046"/>
            <a:ext cx="6938682" cy="2897841"/>
          </a:xfrm>
          <a:prstGeom prst="roundRect">
            <a:avLst>
              <a:gd name="adj" fmla="val 413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3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8ECF1-812F-428D-9C31-0FCC0EC4B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5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73AAC-4EB2-4AA4-8194-D3985C5C2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93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A114052-137F-30F1-355C-4588DE133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069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7C6B501-811E-054B-3A81-5D51DA978575}"/>
              </a:ext>
            </a:extLst>
          </p:cNvPr>
          <p:cNvSpPr txBox="1"/>
          <p:nvPr/>
        </p:nvSpPr>
        <p:spPr>
          <a:xfrm>
            <a:off x="399697" y="2110177"/>
            <a:ext cx="2909945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/>
              <a:t>Interactive plot using </a:t>
            </a:r>
            <a:r>
              <a:rPr lang="en-US" sz="2000" b="1" dirty="0"/>
              <a:t>folium</a:t>
            </a:r>
            <a:r>
              <a:rPr lang="en-US" sz="2000" dirty="0"/>
              <a:t> library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CE101-FD29-6BFD-EAF5-0DB84FE09A6C}"/>
              </a:ext>
            </a:extLst>
          </p:cNvPr>
          <p:cNvSpPr txBox="1"/>
          <p:nvPr/>
        </p:nvSpPr>
        <p:spPr>
          <a:xfrm>
            <a:off x="399697" y="2973859"/>
            <a:ext cx="2909945" cy="17543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Moment tensors scaled by magnitude and categorized by </a:t>
            </a:r>
            <a:r>
              <a:rPr lang="en-US" b="1" dirty="0"/>
              <a:t>CLVD</a:t>
            </a:r>
            <a:r>
              <a:rPr lang="en-US" dirty="0"/>
              <a:t> percentage: </a:t>
            </a:r>
            <a:endParaRPr lang="cs-CZ" dirty="0"/>
          </a:p>
          <a:p>
            <a:r>
              <a:rPr lang="en-US" b="1" dirty="0">
                <a:solidFill>
                  <a:srgbClr val="0000FF"/>
                </a:solidFill>
              </a:rPr>
              <a:t>blue</a:t>
            </a:r>
            <a:r>
              <a:rPr lang="en-US" dirty="0"/>
              <a:t> … &gt; 20%; </a:t>
            </a:r>
            <a:endParaRPr lang="cs-CZ" dirty="0"/>
          </a:p>
          <a:p>
            <a:r>
              <a:rPr lang="en-US" b="1" dirty="0">
                <a:solidFill>
                  <a:schemeClr val="accent6"/>
                </a:solidFill>
              </a:rPr>
              <a:t>green</a:t>
            </a:r>
            <a:r>
              <a:rPr lang="en-US" dirty="0"/>
              <a:t> … 10-20%; </a:t>
            </a:r>
            <a:endParaRPr lang="cs-CZ" dirty="0"/>
          </a:p>
          <a:p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/>
              <a:t> … &lt; 10%</a:t>
            </a:r>
          </a:p>
        </p:txBody>
      </p:sp>
    </p:spTree>
    <p:extLst>
      <p:ext uri="{BB962C8B-B14F-4D97-AF65-F5344CB8AC3E}">
        <p14:creationId xmlns:p14="http://schemas.microsoft.com/office/powerpoint/2010/main" val="16888493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1F0F66-7F35-4F27-8D1F-204340273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909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55CE101-FD29-6BFD-EAF5-0DB84FE09A6C}"/>
              </a:ext>
            </a:extLst>
          </p:cNvPr>
          <p:cNvSpPr txBox="1"/>
          <p:nvPr/>
        </p:nvSpPr>
        <p:spPr>
          <a:xfrm>
            <a:off x="399697" y="5928831"/>
            <a:ext cx="11392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 tensors scaled by magnitude and categorized by </a:t>
            </a:r>
            <a:r>
              <a:rPr lang="en-US" b="1" dirty="0"/>
              <a:t>CLVD</a:t>
            </a:r>
            <a:r>
              <a:rPr lang="en-US" dirty="0"/>
              <a:t> percentage: </a:t>
            </a:r>
            <a:r>
              <a:rPr lang="en-US" b="1" dirty="0">
                <a:solidFill>
                  <a:srgbClr val="0000FF"/>
                </a:solidFill>
              </a:rPr>
              <a:t>blue</a:t>
            </a:r>
            <a:r>
              <a:rPr lang="en-US" dirty="0"/>
              <a:t> … &gt; 20%; </a:t>
            </a:r>
            <a:r>
              <a:rPr lang="en-US" b="1" dirty="0">
                <a:solidFill>
                  <a:schemeClr val="accent6"/>
                </a:solidFill>
              </a:rPr>
              <a:t>green</a:t>
            </a:r>
            <a:r>
              <a:rPr lang="en-US" dirty="0"/>
              <a:t> … 10-20%; </a:t>
            </a:r>
            <a:r>
              <a:rPr lang="en-US" b="1" dirty="0">
                <a:solidFill>
                  <a:srgbClr val="FF0000"/>
                </a:solidFill>
              </a:rPr>
              <a:t>red</a:t>
            </a:r>
            <a:r>
              <a:rPr lang="en-US" dirty="0"/>
              <a:t> … &lt; 10%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114052-137F-30F1-355C-4588DE133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069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7C6B501-811E-054B-3A81-5D51DA978575}"/>
              </a:ext>
            </a:extLst>
          </p:cNvPr>
          <p:cNvSpPr txBox="1"/>
          <p:nvPr/>
        </p:nvSpPr>
        <p:spPr>
          <a:xfrm>
            <a:off x="594826" y="3437271"/>
            <a:ext cx="399583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Interactive plot using </a:t>
            </a:r>
            <a:r>
              <a:rPr lang="en-US" sz="2000" b="1" dirty="0"/>
              <a:t>folium</a:t>
            </a:r>
            <a:r>
              <a:rPr lang="en-US" sz="2000" dirty="0"/>
              <a:t> library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564A7-229F-470A-90AF-D6B88738D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878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7E2D7-A707-B01D-3DBC-C67C1B003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11A1C0-C604-4A01-B607-C85C26719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D457E4-D8EA-B224-3E24-1BA6FD1E9B8A}"/>
              </a:ext>
            </a:extLst>
          </p:cNvPr>
          <p:cNvSpPr/>
          <p:nvPr/>
        </p:nvSpPr>
        <p:spPr>
          <a:xfrm flipV="1">
            <a:off x="0" y="1745089"/>
            <a:ext cx="193183" cy="3116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44D44C-B174-D45F-8E84-D7B79D2284AA}"/>
              </a:ext>
            </a:extLst>
          </p:cNvPr>
          <p:cNvSpPr/>
          <p:nvPr/>
        </p:nvSpPr>
        <p:spPr>
          <a:xfrm flipV="1">
            <a:off x="193182" y="154545"/>
            <a:ext cx="2459865" cy="5883184"/>
          </a:xfrm>
          <a:prstGeom prst="roundRect">
            <a:avLst>
              <a:gd name="adj" fmla="val 253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1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5C101-DA77-9CDF-CFC9-653D29919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B5AFA8-0AD1-42B6-8C2F-0EAA95DA6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62977A-9999-C3E2-ADA4-B1A67657797F}"/>
              </a:ext>
            </a:extLst>
          </p:cNvPr>
          <p:cNvSpPr/>
          <p:nvPr/>
        </p:nvSpPr>
        <p:spPr>
          <a:xfrm flipV="1">
            <a:off x="2640168" y="154545"/>
            <a:ext cx="9551832" cy="5769736"/>
          </a:xfrm>
          <a:prstGeom prst="roundRect">
            <a:avLst>
              <a:gd name="adj" fmla="val 163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368795-6584-A440-5646-A818CC4B95C4}"/>
              </a:ext>
            </a:extLst>
          </p:cNvPr>
          <p:cNvSpPr/>
          <p:nvPr/>
        </p:nvSpPr>
        <p:spPr>
          <a:xfrm flipV="1">
            <a:off x="180304" y="1936376"/>
            <a:ext cx="2408350" cy="1008530"/>
          </a:xfrm>
          <a:prstGeom prst="roundRect">
            <a:avLst>
              <a:gd name="adj" fmla="val 163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C836CB8-73A7-3369-513D-2C273F66B462}"/>
              </a:ext>
            </a:extLst>
          </p:cNvPr>
          <p:cNvSpPr/>
          <p:nvPr/>
        </p:nvSpPr>
        <p:spPr>
          <a:xfrm flipV="1">
            <a:off x="206061" y="4706471"/>
            <a:ext cx="2408350" cy="1304364"/>
          </a:xfrm>
          <a:prstGeom prst="roundRect">
            <a:avLst>
              <a:gd name="adj" fmla="val 163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9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1.66667E-6 -0.176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12928C-DE3B-894A-8AFE-AEE506F8A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84" y="962980"/>
            <a:ext cx="11276031" cy="2957611"/>
          </a:xfrm>
        </p:spPr>
        <p:txBody>
          <a:bodyPr>
            <a:normAutofit/>
          </a:bodyPr>
          <a:lstStyle/>
          <a:p>
            <a:pPr algn="ctr"/>
            <a:r>
              <a:rPr kumimoji="0" lang="en-GB" sz="40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Open Sans Regular"/>
                <a:ea typeface="Lato" panose="020F0502020204030203" pitchFamily="34" charset="0"/>
                <a:cs typeface="Lato" panose="020F0502020204030203" pitchFamily="34" charset="0"/>
              </a:rPr>
              <a:t>Thank you for your attention!</a:t>
            </a:r>
            <a:br>
              <a:rPr kumimoji="0" lang="cs-CZ" sz="40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Open Sans Regular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kumimoji="0" lang="cs-CZ" sz="40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Open Sans Regular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kumimoji="0" lang="cs-CZ" sz="54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Open Sans Regular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GB" sz="3600" i="1" dirty="0">
              <a:solidFill>
                <a:schemeClr val="accent6">
                  <a:lumMod val="50000"/>
                </a:schemeClr>
              </a:solidFill>
              <a:latin typeface="Open Sans Regular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4" name="Picture 2" descr="Funding - FH JOANNEUM">
            <a:extLst>
              <a:ext uri="{FF2B5EF4-FFF2-40B4-BE49-F238E27FC236}">
                <a16:creationId xmlns:a16="http://schemas.microsoft.com/office/drawing/2014/main" id="{77CDD280-52C6-98D1-9B0A-1F345DCA7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686" y="5629275"/>
            <a:ext cx="3124161" cy="65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9EF055-AB8E-477B-912C-63C17B39FD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06" t="6726" r="19641" b="41828"/>
          <a:stretch/>
        </p:blipFill>
        <p:spPr>
          <a:xfrm>
            <a:off x="2636654" y="2101148"/>
            <a:ext cx="6918690" cy="352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82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90B6A92C-A3C6-B34F-B275-D8566501F34C}"/>
              </a:ext>
            </a:extLst>
          </p:cNvPr>
          <p:cNvSpPr txBox="1">
            <a:spLocks/>
          </p:cNvSpPr>
          <p:nvPr/>
        </p:nvSpPr>
        <p:spPr>
          <a:xfrm>
            <a:off x="1676400" y="3533785"/>
            <a:ext cx="104245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21627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04A99F-52A3-4337-901E-53AB1FBCC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1E634E-AE93-4560-8119-164568BE0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4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1A8999-999B-44A4-BF9F-B4C692258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6646EA-6B4B-4A83-AB43-1441CBFD41AE}"/>
              </a:ext>
            </a:extLst>
          </p:cNvPr>
          <p:cNvSpPr/>
          <p:nvPr/>
        </p:nvSpPr>
        <p:spPr>
          <a:xfrm>
            <a:off x="2931458" y="974914"/>
            <a:ext cx="235324" cy="194981"/>
          </a:xfrm>
          <a:prstGeom prst="roundRect">
            <a:avLst>
              <a:gd name="adj" fmla="val 41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A3F6C-6816-4DFF-993B-AA287D624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1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86DEE1-FA8F-4E4E-93A6-3298F0A14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317CE2-1E9F-458C-B479-7E822555C6E1}"/>
              </a:ext>
            </a:extLst>
          </p:cNvPr>
          <p:cNvSpPr/>
          <p:nvPr/>
        </p:nvSpPr>
        <p:spPr>
          <a:xfrm>
            <a:off x="578223" y="3886201"/>
            <a:ext cx="2662519" cy="78665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33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1928</TotalTime>
  <Words>321</Words>
  <Application>Microsoft Office PowerPoint</Application>
  <PresentationFormat>Widescreen</PresentationFormat>
  <Paragraphs>45</Paragraphs>
  <Slides>57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Open Sans Regular</vt:lpstr>
      <vt:lpstr>Tema di Office</vt:lpstr>
      <vt:lpstr>PowerPoint Presentation</vt:lpstr>
      <vt:lpstr>Geodynamic activity near Santorini, Greece Scientific Use Case  </vt:lpstr>
      <vt:lpstr>1. Manual discovery of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„Scientific Examples“ button</vt:lpstr>
      <vt:lpstr>PowerPoint Presentation</vt:lpstr>
      <vt:lpstr>PowerPoint Presentation</vt:lpstr>
      <vt:lpstr>PowerPoint Presentation</vt:lpstr>
      <vt:lpstr>Request to scientific communities</vt:lpstr>
      <vt:lpstr>3. Jupyter Notebook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Barbara Angioni</dc:creator>
  <cp:lastModifiedBy>Jan Michalek</cp:lastModifiedBy>
  <cp:revision>52</cp:revision>
  <dcterms:created xsi:type="dcterms:W3CDTF">2026-02-14T10:36:05Z</dcterms:created>
  <dcterms:modified xsi:type="dcterms:W3CDTF">2026-03-18T14:52:50Z</dcterms:modified>
</cp:coreProperties>
</file>