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70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IbH3FiYNhyVLR6OnsQOmuC2fd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83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0e43bb97a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d0e43bb97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Basic integration of </a:t>
            </a:r>
            <a:br>
              <a:rPr lang="en-GB"/>
            </a:br>
            <a:r>
              <a:rPr lang="en-GB"/>
              <a:t>Seismological and GNSS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 | 1</a:t>
            </a:r>
            <a:endParaRPr/>
          </a:p>
        </p:txBody>
      </p:sp>
      <p:sp>
        <p:nvSpPr>
          <p:cNvPr id="216" name="Google Shape;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8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8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9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9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0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0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0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1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3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53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4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54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5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5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3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5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pic>
        <p:nvPicPr>
          <p:cNvPr id="45" name="Google Shape;45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074335"/>
            <a:ext cx="12192000" cy="787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epos-eu.org/dataporta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epos-eric.github.io/opensource-doc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"/>
          <p:cNvSpPr txBox="1"/>
          <p:nvPr/>
        </p:nvSpPr>
        <p:spPr>
          <a:xfrm>
            <a:off x="1551561" y="3375061"/>
            <a:ext cx="1042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en-GB" sz="4000" b="1" i="0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EPOS Platform </a:t>
            </a:r>
            <a:r>
              <a:rPr lang="it-IT" sz="4000" b="1" dirty="0">
                <a:solidFill>
                  <a:srgbClr val="002060"/>
                </a:solidFill>
                <a:latin typeface=""/>
              </a:rPr>
              <a:t>Platform </a:t>
            </a:r>
            <a:r>
              <a:rPr lang="it-IT" sz="4000" b="1" dirty="0" err="1">
                <a:solidFill>
                  <a:srgbClr val="002060"/>
                </a:solidFill>
                <a:latin typeface=""/>
              </a:rPr>
              <a:t>introduction</a:t>
            </a:r>
            <a:r>
              <a:rPr lang="it-IT" sz="4000" b="1" dirty="0">
                <a:solidFill>
                  <a:srgbClr val="002060"/>
                </a:solidFill>
                <a:latin typeface=""/>
              </a:rPr>
              <a:t> and </a:t>
            </a:r>
            <a:r>
              <a:rPr lang="it-IT" sz="4000" b="1" dirty="0" err="1">
                <a:solidFill>
                  <a:srgbClr val="002060"/>
                </a:solidFill>
                <a:latin typeface=""/>
              </a:rPr>
              <a:t>context</a:t>
            </a:r>
            <a:r>
              <a:rPr lang="en-GB" sz="4000" b="1" i="0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</a:t>
            </a:r>
            <a:endParaRPr sz="4000" dirty="0">
              <a:solidFill>
                <a:srgbClr val="002060"/>
              </a:solidFill>
              <a:latin typeface=""/>
            </a:endParaRPr>
          </a:p>
        </p:txBody>
      </p:sp>
      <p:sp>
        <p:nvSpPr>
          <p:cNvPr id="151" name="Google Shape;151;p1"/>
          <p:cNvSpPr txBox="1"/>
          <p:nvPr/>
        </p:nvSpPr>
        <p:spPr>
          <a:xfrm>
            <a:off x="3714983" y="4700624"/>
            <a:ext cx="60977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1" u="none" strike="noStrike" cap="none" dirty="0">
                <a:solidFill>
                  <a:srgbClr val="002060"/>
                </a:solidFill>
                <a:latin typeface=""/>
                <a:ea typeface="Open Sans"/>
                <a:cs typeface="Open Sans"/>
                <a:sym typeface="Open Sans"/>
              </a:rPr>
              <a:t>Daniele Bailo</a:t>
            </a:r>
            <a:endParaRPr sz="2800" b="0" i="0" u="none" strike="noStrike" cap="none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0" y="0"/>
            <a:ext cx="4693698" cy="6858000"/>
          </a:xfrm>
          <a:custGeom>
            <a:avLst/>
            <a:gdLst/>
            <a:ahLst/>
            <a:cxnLst/>
            <a:rect l="l" t="t" r="r" b="b"/>
            <a:pathLst>
              <a:path w="4693698" h="6858000" extrusionOk="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/>
          <p:nvPr/>
        </p:nvSpPr>
        <p:spPr>
          <a:xfrm flipH="1">
            <a:off x="0" y="0"/>
            <a:ext cx="4838076" cy="6858000"/>
          </a:xfrm>
          <a:custGeom>
            <a:avLst/>
            <a:gdLst/>
            <a:ahLst/>
            <a:cxnLst/>
            <a:rect l="l" t="t" r="r" b="b"/>
            <a:pathLst>
              <a:path w="4838076" h="6858000" extrusionOk="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9"/>
          <p:cNvPicPr preferRelativeResize="0"/>
          <p:nvPr/>
        </p:nvPicPr>
        <p:blipFill rotWithShape="1">
          <a:blip r:embed="rId3">
            <a:alphaModFix/>
          </a:blip>
          <a:srcRect l="6173" r="11344" b="1"/>
          <a:stretch/>
        </p:blipFill>
        <p:spPr>
          <a:xfrm>
            <a:off x="5411053" y="1296281"/>
            <a:ext cx="6014185" cy="426543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9"/>
          <p:cNvSpPr txBox="1"/>
          <p:nvPr/>
        </p:nvSpPr>
        <p:spPr>
          <a:xfrm>
            <a:off x="213925" y="1453615"/>
            <a:ext cx="42657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Mature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Architecture</a:t>
            </a:r>
            <a:endParaRPr sz="1300"/>
          </a:p>
        </p:txBody>
      </p:sp>
      <p:pic>
        <p:nvPicPr>
          <p:cNvPr id="246" name="Google Shape;2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5CA8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0"/>
          <p:cNvPicPr preferRelativeResize="0"/>
          <p:nvPr/>
        </p:nvPicPr>
        <p:blipFill rotWithShape="1">
          <a:blip r:embed="rId3">
            <a:alphaModFix/>
          </a:blip>
          <a:srcRect l="24282" r="31242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10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255" name="Google Shape;255;p10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05C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10"/>
          <p:cNvSpPr txBox="1"/>
          <p:nvPr/>
        </p:nvSpPr>
        <p:spPr>
          <a:xfrm>
            <a:off x="228601" y="723406"/>
            <a:ext cx="3846442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 portal </a:t>
            </a: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endParaRPr sz="5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C64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11"/>
          <p:cNvPicPr preferRelativeResize="0"/>
          <p:nvPr/>
        </p:nvPicPr>
        <p:blipFill rotWithShape="1">
          <a:blip r:embed="rId3">
            <a:alphaModFix/>
          </a:blip>
          <a:srcRect l="11466" r="4357"/>
          <a:stretch/>
        </p:blipFill>
        <p:spPr>
          <a:xfrm>
            <a:off x="4148420" y="10"/>
            <a:ext cx="804358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11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267" name="Google Shape;267;p11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D96C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11"/>
          <p:cNvSpPr txBox="1"/>
          <p:nvPr/>
        </p:nvSpPr>
        <p:spPr>
          <a:xfrm>
            <a:off x="457201" y="723406"/>
            <a:ext cx="3234018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Portal with workspace</a:t>
            </a:r>
            <a:endParaRPr/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CCCA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2"/>
          <p:cNvPicPr preferRelativeResize="0"/>
          <p:nvPr/>
        </p:nvPicPr>
        <p:blipFill rotWithShape="1">
          <a:blip r:embed="rId3">
            <a:alphaModFix/>
          </a:blip>
          <a:srcRect l="26820" r="14376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" name="Google Shape;278;p12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279" name="Google Shape;279;p12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42CCC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12"/>
          <p:cNvSpPr txBox="1"/>
          <p:nvPr/>
        </p:nvSpPr>
        <p:spPr>
          <a:xfrm>
            <a:off x="457201" y="723406"/>
            <a:ext cx="3234018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Stable Portal</a:t>
            </a:r>
            <a:endParaRPr/>
          </a:p>
        </p:txBody>
      </p:sp>
      <p:pic>
        <p:nvPicPr>
          <p:cNvPr id="282" name="Google Shape;28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0" y="0"/>
            <a:ext cx="4693698" cy="6858000"/>
          </a:xfrm>
          <a:custGeom>
            <a:avLst/>
            <a:gdLst/>
            <a:ahLst/>
            <a:cxnLst/>
            <a:rect l="l" t="t" r="r" b="b"/>
            <a:pathLst>
              <a:path w="4693698" h="6858000" extrusionOk="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"/>
          <p:cNvSpPr/>
          <p:nvPr/>
        </p:nvSpPr>
        <p:spPr>
          <a:xfrm flipH="1">
            <a:off x="0" y="0"/>
            <a:ext cx="4838076" cy="6858000"/>
          </a:xfrm>
          <a:custGeom>
            <a:avLst/>
            <a:gdLst/>
            <a:ahLst/>
            <a:cxnLst/>
            <a:rect l="l" t="t" r="r" b="b"/>
            <a:pathLst>
              <a:path w="4838076" h="6858000" extrusionOk="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 txBox="1"/>
          <p:nvPr/>
        </p:nvSpPr>
        <p:spPr>
          <a:xfrm>
            <a:off x="-613034" y="1676190"/>
            <a:ext cx="5702084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UX Refactoring</a:t>
            </a:r>
            <a:b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Workshop</a:t>
            </a:r>
            <a:endParaRPr/>
          </a:p>
        </p:txBody>
      </p:sp>
      <p:pic>
        <p:nvPicPr>
          <p:cNvPr id="291" name="Google Shape;291;p13"/>
          <p:cNvPicPr preferRelativeResize="0"/>
          <p:nvPr/>
        </p:nvPicPr>
        <p:blipFill rotWithShape="1">
          <a:blip r:embed="rId3">
            <a:alphaModFix/>
          </a:blip>
          <a:srcRect l="14370"/>
          <a:stretch/>
        </p:blipFill>
        <p:spPr>
          <a:xfrm>
            <a:off x="4838076" y="599419"/>
            <a:ext cx="7051613" cy="625858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 txBox="1"/>
          <p:nvPr/>
        </p:nvSpPr>
        <p:spPr>
          <a:xfrm>
            <a:off x="7096355" y="124983"/>
            <a:ext cx="25350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 Workboard</a:t>
            </a:r>
            <a:endParaRPr/>
          </a:p>
        </p:txBody>
      </p:sp>
      <p:pic>
        <p:nvPicPr>
          <p:cNvPr id="293" name="Google Shape;29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3"/>
          <p:cNvSpPr txBox="1"/>
          <p:nvPr/>
        </p:nvSpPr>
        <p:spPr>
          <a:xfrm>
            <a:off x="9280750" y="2179156"/>
            <a:ext cx="28212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50"/>
              <a:buFont typeface="Roboto"/>
              <a:buChar char="-"/>
            </a:pPr>
            <a:r>
              <a:rPr lang="en-GB" sz="1750" b="1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15 persons from different institutions</a:t>
            </a:r>
            <a:endParaRPr sz="1750" b="1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50"/>
              <a:buFont typeface="Roboto"/>
              <a:buChar char="-"/>
            </a:pPr>
            <a:r>
              <a:rPr lang="en-GB" sz="1750" b="1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2 days</a:t>
            </a:r>
            <a:endParaRPr sz="1750" b="1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50"/>
              <a:buFont typeface="Roboto"/>
              <a:buChar char="-"/>
            </a:pPr>
            <a:r>
              <a:rPr lang="en-GB" sz="1750" b="1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4 sessions</a:t>
            </a:r>
            <a:endParaRPr sz="1750" b="1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50"/>
              <a:buFont typeface="Roboto"/>
              <a:buChar char="-"/>
            </a:pPr>
            <a:r>
              <a:rPr lang="en-GB" sz="1750" b="1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10 hours of tests</a:t>
            </a:r>
            <a:endParaRPr sz="1750" b="1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50"/>
              <a:buFont typeface="Roboto"/>
              <a:buChar char="-"/>
            </a:pPr>
            <a:r>
              <a:rPr lang="en-GB" sz="1750" b="1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8 interviews</a:t>
            </a:r>
            <a:endParaRPr sz="1750" b="1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08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4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4"/>
          <p:cNvSpPr/>
          <p:nvPr/>
        </p:nvSpPr>
        <p:spPr>
          <a:xfrm>
            <a:off x="0" y="0"/>
            <a:ext cx="4272784" cy="6858000"/>
          </a:xfrm>
          <a:custGeom>
            <a:avLst/>
            <a:gdLst/>
            <a:ahLst/>
            <a:cxnLst/>
            <a:rect l="l" t="t" r="r" b="b"/>
            <a:pathLst>
              <a:path w="4272784" h="6858000" extrusionOk="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/>
          <p:nvPr/>
        </p:nvSpPr>
        <p:spPr>
          <a:xfrm flipH="1"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4"/>
          <p:cNvSpPr txBox="1"/>
          <p:nvPr/>
        </p:nvSpPr>
        <p:spPr>
          <a:xfrm>
            <a:off x="457200" y="723406"/>
            <a:ext cx="3409121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Refactored EPOS Data Portal </a:t>
            </a:r>
            <a:b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 live</a:t>
            </a:r>
            <a:endParaRPr/>
          </a:p>
        </p:txBody>
      </p:sp>
      <p:pic>
        <p:nvPicPr>
          <p:cNvPr id="304" name="Google Shape;30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9758" y="3833146"/>
            <a:ext cx="2858499" cy="2489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14"/>
          <p:cNvPicPr preferRelativeResize="0"/>
          <p:nvPr/>
        </p:nvPicPr>
        <p:blipFill rotWithShape="1">
          <a:blip r:embed="rId5">
            <a:alphaModFix/>
          </a:blip>
          <a:srcRect r="11360"/>
          <a:stretch/>
        </p:blipFill>
        <p:spPr>
          <a:xfrm>
            <a:off x="5122104" y="173097"/>
            <a:ext cx="6269499" cy="354942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/>
        </p:nvSpPr>
        <p:spPr>
          <a:xfrm>
            <a:off x="6411982" y="6331196"/>
            <a:ext cx="368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https://www.epos-eu.org/dataportal</a:t>
            </a:r>
            <a:r>
              <a:rPr lang="en-GB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5CA8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5"/>
          <p:cNvPicPr preferRelativeResize="0"/>
          <p:nvPr/>
        </p:nvPicPr>
        <p:blipFill rotWithShape="1">
          <a:blip r:embed="rId3">
            <a:alphaModFix/>
          </a:blip>
          <a:srcRect l="5225" r="5225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14" name="Google Shape;314;p15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p15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316" name="Google Shape;316;p15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05C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15"/>
          <p:cNvSpPr txBox="1"/>
          <p:nvPr/>
        </p:nvSpPr>
        <p:spPr>
          <a:xfrm>
            <a:off x="0" y="1515636"/>
            <a:ext cx="4075043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EPOS Data Portal Launch</a:t>
            </a:r>
            <a:b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@EGU</a:t>
            </a:r>
            <a:endParaRPr/>
          </a:p>
        </p:txBody>
      </p: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6"/>
          <p:cNvSpPr/>
          <p:nvPr/>
        </p:nvSpPr>
        <p:spPr>
          <a:xfrm>
            <a:off x="0" y="0"/>
            <a:ext cx="4693698" cy="6858000"/>
          </a:xfrm>
          <a:custGeom>
            <a:avLst/>
            <a:gdLst/>
            <a:ahLst/>
            <a:cxnLst/>
            <a:rect l="l" t="t" r="r" b="b"/>
            <a:pathLst>
              <a:path w="4693698" h="6858000" extrusionOk="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6"/>
          <p:cNvSpPr/>
          <p:nvPr/>
        </p:nvSpPr>
        <p:spPr>
          <a:xfrm flipH="1">
            <a:off x="0" y="0"/>
            <a:ext cx="4838076" cy="6858000"/>
          </a:xfrm>
          <a:custGeom>
            <a:avLst/>
            <a:gdLst/>
            <a:ahLst/>
            <a:cxnLst/>
            <a:rect l="l" t="t" r="r" b="b"/>
            <a:pathLst>
              <a:path w="4838076" h="6858000" extrusionOk="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6"/>
          <p:cNvSpPr txBox="1"/>
          <p:nvPr/>
        </p:nvSpPr>
        <p:spPr>
          <a:xfrm>
            <a:off x="-613034" y="1676190"/>
            <a:ext cx="5702084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EPOS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 Source</a:t>
            </a:r>
            <a:endParaRPr/>
          </a:p>
        </p:txBody>
      </p:sp>
      <p:pic>
        <p:nvPicPr>
          <p:cNvPr id="328" name="Google Shape;3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6"/>
          <p:cNvSpPr txBox="1"/>
          <p:nvPr/>
        </p:nvSpPr>
        <p:spPr>
          <a:xfrm>
            <a:off x="2586520" y="3246902"/>
            <a:ext cx="6405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enlighten web</a:t>
            </a:r>
            <a:endParaRPr/>
          </a:p>
        </p:txBody>
      </p:sp>
      <p:sp>
        <p:nvSpPr>
          <p:cNvPr id="330" name="Google Shape;330;p16"/>
          <p:cNvSpPr txBox="1"/>
          <p:nvPr/>
        </p:nvSpPr>
        <p:spPr>
          <a:xfrm>
            <a:off x="6010382" y="6306033"/>
            <a:ext cx="4447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https://epos-eric.github.io/opensource-docs/</a:t>
            </a:r>
            <a:r>
              <a:rPr lang="en-GB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31" name="Google Shape;331;p16" descr="Immagine che contiene testo, schermata, Carattere, log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b="58077"/>
          <a:stretch/>
        </p:blipFill>
        <p:spPr>
          <a:xfrm>
            <a:off x="6208819" y="4738024"/>
            <a:ext cx="4612438" cy="55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 descr="Immagine che contiene testo, schermata, Carattere, log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19991" t="36520"/>
          <a:stretch/>
        </p:blipFill>
        <p:spPr>
          <a:xfrm>
            <a:off x="6601448" y="5168520"/>
            <a:ext cx="3690343" cy="83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 descr="Immagine che contiene testo, schermata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4722" y="858647"/>
            <a:ext cx="6563794" cy="369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C64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17"/>
          <p:cNvPicPr preferRelativeResize="0"/>
          <p:nvPr/>
        </p:nvPicPr>
        <p:blipFill rotWithShape="1">
          <a:blip r:embed="rId3">
            <a:alphaModFix/>
          </a:blip>
          <a:srcRect l="16978" r="16978"/>
          <a:stretch/>
        </p:blipFill>
        <p:spPr>
          <a:xfrm>
            <a:off x="4148420" y="10"/>
            <a:ext cx="804358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7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1" name="Google Shape;341;p17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342" name="Google Shape;342;p17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D96C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17"/>
          <p:cNvSpPr txBox="1"/>
          <p:nvPr/>
        </p:nvSpPr>
        <p:spPr>
          <a:xfrm>
            <a:off x="457200" y="723406"/>
            <a:ext cx="3546841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 Portal to Platform</a:t>
            </a:r>
            <a:endParaRPr/>
          </a:p>
        </p:txBody>
      </p:sp>
      <p:pic>
        <p:nvPicPr>
          <p:cNvPr id="345" name="Google Shape;34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7"/>
          <p:cNvSpPr txBox="1"/>
          <p:nvPr/>
        </p:nvSpPr>
        <p:spPr>
          <a:xfrm>
            <a:off x="4741751" y="0"/>
            <a:ext cx="2708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rgbClr val="894B52"/>
                </a:solidFill>
                <a:latin typeface="Calibri"/>
                <a:ea typeface="Calibri"/>
                <a:cs typeface="Calibri"/>
                <a:sym typeface="Calibri"/>
              </a:rPr>
              <a:t>Data Discovery and Access</a:t>
            </a:r>
            <a:endParaRPr/>
          </a:p>
        </p:txBody>
      </p:sp>
      <p:sp>
        <p:nvSpPr>
          <p:cNvPr id="347" name="Google Shape;347;p17"/>
          <p:cNvSpPr txBox="1"/>
          <p:nvPr/>
        </p:nvSpPr>
        <p:spPr>
          <a:xfrm>
            <a:off x="4628736" y="3411020"/>
            <a:ext cx="2979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rgbClr val="894B52"/>
                </a:solidFill>
                <a:latin typeface="Calibri"/>
                <a:ea typeface="Calibri"/>
                <a:cs typeface="Calibri"/>
                <a:sym typeface="Calibri"/>
              </a:rPr>
              <a:t>Data Processing and Analysis</a:t>
            </a:r>
            <a:endParaRPr/>
          </a:p>
        </p:txBody>
      </p:sp>
      <p:sp>
        <p:nvSpPr>
          <p:cNvPr id="348" name="Google Shape;348;p17"/>
          <p:cNvSpPr txBox="1"/>
          <p:nvPr/>
        </p:nvSpPr>
        <p:spPr>
          <a:xfrm>
            <a:off x="9180187" y="0"/>
            <a:ext cx="25116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rgbClr val="894B52"/>
                </a:solidFill>
                <a:latin typeface="Calibri"/>
                <a:ea typeface="Calibri"/>
                <a:cs typeface="Calibri"/>
                <a:sym typeface="Calibri"/>
              </a:rPr>
              <a:t>Facilities and Equipment</a:t>
            </a:r>
            <a:endParaRPr/>
          </a:p>
        </p:txBody>
      </p:sp>
      <p:sp>
        <p:nvSpPr>
          <p:cNvPr id="349" name="Google Shape;349;p17"/>
          <p:cNvSpPr txBox="1"/>
          <p:nvPr/>
        </p:nvSpPr>
        <p:spPr>
          <a:xfrm>
            <a:off x="9180187" y="3428999"/>
            <a:ext cx="17852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rgbClr val="894B52"/>
                </a:solidFill>
                <a:latin typeface="Calibri"/>
                <a:ea typeface="Calibri"/>
                <a:cs typeface="Calibri"/>
                <a:sym typeface="Calibri"/>
              </a:rPr>
              <a:t>FAIR Assessment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CCCA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8"/>
          <p:cNvPicPr preferRelativeResize="0"/>
          <p:nvPr/>
        </p:nvPicPr>
        <p:blipFill rotWithShape="1">
          <a:blip r:embed="rId3">
            <a:alphaModFix amt="72000"/>
          </a:blip>
          <a:srcRect l="16419" r="16419"/>
          <a:stretch/>
        </p:blipFill>
        <p:spPr>
          <a:xfrm>
            <a:off x="4003589" y="11"/>
            <a:ext cx="8188411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8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7" name="Google Shape;357;p18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358" name="Google Shape;358;p18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42CCC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18"/>
          <p:cNvSpPr txBox="1"/>
          <p:nvPr/>
        </p:nvSpPr>
        <p:spPr>
          <a:xfrm>
            <a:off x="469176" y="1621631"/>
            <a:ext cx="3234000" cy="3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Today…</a:t>
            </a:r>
            <a:endParaRPr sz="6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only Platform</a:t>
            </a:r>
            <a:endParaRPr sz="5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8"/>
          <p:cNvSpPr txBox="1"/>
          <p:nvPr/>
        </p:nvSpPr>
        <p:spPr>
          <a:xfrm>
            <a:off x="7103534" y="0"/>
            <a:ext cx="32466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https://www.ics-c.epos-eu.org/</a:t>
            </a:r>
            <a:endParaRPr/>
          </a:p>
        </p:txBody>
      </p:sp>
      <p:pic>
        <p:nvPicPr>
          <p:cNvPr id="363" name="Google Shape;36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0213" y="891933"/>
            <a:ext cx="3090987" cy="427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 title="Screenshot 2026-03-16 alle 16.03.22.png"/>
          <p:cNvPicPr preferRelativeResize="0"/>
          <p:nvPr/>
        </p:nvPicPr>
        <p:blipFill rotWithShape="1">
          <a:blip r:embed="rId6">
            <a:alphaModFix/>
          </a:blip>
          <a:srcRect b="10410"/>
          <a:stretch/>
        </p:blipFill>
        <p:spPr>
          <a:xfrm>
            <a:off x="8073250" y="891933"/>
            <a:ext cx="3989326" cy="218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 title="Screenshot 2026-03-16 alle 16.13.30.png"/>
          <p:cNvPicPr preferRelativeResize="0"/>
          <p:nvPr/>
        </p:nvPicPr>
        <p:blipFill rotWithShape="1">
          <a:blip r:embed="rId7">
            <a:alphaModFix/>
          </a:blip>
          <a:srcRect t="46451" r="30642" b="8195"/>
          <a:stretch/>
        </p:blipFill>
        <p:spPr>
          <a:xfrm>
            <a:off x="8073225" y="3196358"/>
            <a:ext cx="3989325" cy="196857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8"/>
          <p:cNvSpPr txBox="1"/>
          <p:nvPr/>
        </p:nvSpPr>
        <p:spPr>
          <a:xfrm>
            <a:off x="4324050" y="5738800"/>
            <a:ext cx="7899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data to computation</a:t>
            </a:r>
            <a:endParaRPr sz="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" descr="Immagine che contiene mappa, testo, schermata&#10;&#10;Descrizione generata automaticamente"/>
          <p:cNvPicPr preferRelativeResize="0"/>
          <p:nvPr/>
        </p:nvPicPr>
        <p:blipFill rotWithShape="1">
          <a:blip r:embed="rId3">
            <a:alphaModFix amt="88000"/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 txBox="1"/>
          <p:nvPr/>
        </p:nvSpPr>
        <p:spPr>
          <a:xfrm>
            <a:off x="1970256" y="2652370"/>
            <a:ext cx="8251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EPOS Platform Today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0" y="6487386"/>
            <a:ext cx="32466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https://www.ics-c.epos-eu.org/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"/>
          <p:cNvSpPr txBox="1"/>
          <p:nvPr/>
        </p:nvSpPr>
        <p:spPr>
          <a:xfrm>
            <a:off x="658813" y="666750"/>
            <a:ext cx="1087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3200"/>
              <a:buFont typeface="Calibri"/>
              <a:buNone/>
            </a:pPr>
            <a:r>
              <a:rPr lang="en-GB" sz="3200" b="1" i="0" u="none" strike="noStrike" cap="non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EPOS Platform: a successful teamwork activity</a:t>
            </a:r>
            <a:endParaRPr sz="3200" b="0" i="0" u="none" strike="noStrike" cap="none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9"/>
          <p:cNvSpPr/>
          <p:nvPr/>
        </p:nvSpPr>
        <p:spPr>
          <a:xfrm>
            <a:off x="762000" y="1295400"/>
            <a:ext cx="10668000" cy="1905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19"/>
          <p:cNvGrpSpPr/>
          <p:nvPr/>
        </p:nvGrpSpPr>
        <p:grpSpPr>
          <a:xfrm>
            <a:off x="7401239" y="1341781"/>
            <a:ext cx="4243227" cy="2233363"/>
            <a:chOff x="486812" y="1362909"/>
            <a:chExt cx="4243227" cy="2233363"/>
          </a:xfrm>
        </p:grpSpPr>
        <p:pic>
          <p:nvPicPr>
            <p:cNvPr id="374" name="Google Shape;374;p19" descr="Immagine che contiene vestiti, interno, persona, muro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 l="3128" t="14754" r="1564" b="28541"/>
            <a:stretch/>
          </p:blipFill>
          <p:spPr>
            <a:xfrm>
              <a:off x="486812" y="1362909"/>
              <a:ext cx="4243227" cy="1893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19"/>
            <p:cNvSpPr txBox="1"/>
            <p:nvPr/>
          </p:nvSpPr>
          <p:spPr>
            <a:xfrm>
              <a:off x="2282053" y="3226940"/>
              <a:ext cx="6527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</p:grpSp>
      <p:grpSp>
        <p:nvGrpSpPr>
          <p:cNvPr id="376" name="Google Shape;376;p19"/>
          <p:cNvGrpSpPr/>
          <p:nvPr/>
        </p:nvGrpSpPr>
        <p:grpSpPr>
          <a:xfrm>
            <a:off x="464037" y="1328084"/>
            <a:ext cx="3025462" cy="2254555"/>
            <a:chOff x="241720" y="3547813"/>
            <a:chExt cx="3025462" cy="2254555"/>
          </a:xfrm>
        </p:grpSpPr>
        <p:pic>
          <p:nvPicPr>
            <p:cNvPr id="377" name="Google Shape;377;p19" descr="Immagine che contiene aria aperta, cielo, persona, vestiti&#10;&#10;Descrizione generata automaticamente"/>
            <p:cNvPicPr preferRelativeResize="0"/>
            <p:nvPr/>
          </p:nvPicPr>
          <p:blipFill rotWithShape="1">
            <a:blip r:embed="rId4">
              <a:alphaModFix/>
            </a:blip>
            <a:srcRect l="16092" t="35167" r="17947" b="2485"/>
            <a:stretch/>
          </p:blipFill>
          <p:spPr>
            <a:xfrm>
              <a:off x="241720" y="3547813"/>
              <a:ext cx="3025462" cy="1893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19"/>
            <p:cNvSpPr txBox="1"/>
            <p:nvPr/>
          </p:nvSpPr>
          <p:spPr>
            <a:xfrm>
              <a:off x="1420511" y="5433036"/>
              <a:ext cx="6527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2013</a:t>
              </a:r>
              <a:endParaRPr/>
            </a:p>
          </p:txBody>
        </p:sp>
      </p:grpSp>
      <p:grpSp>
        <p:nvGrpSpPr>
          <p:cNvPr id="379" name="Google Shape;379;p19"/>
          <p:cNvGrpSpPr/>
          <p:nvPr/>
        </p:nvGrpSpPr>
        <p:grpSpPr>
          <a:xfrm>
            <a:off x="4812667" y="3636477"/>
            <a:ext cx="3464925" cy="2203184"/>
            <a:chOff x="4134066" y="1314450"/>
            <a:chExt cx="3464925" cy="2203184"/>
          </a:xfrm>
        </p:grpSpPr>
        <p:pic>
          <p:nvPicPr>
            <p:cNvPr id="380" name="Google Shape;380;p19" descr="Immagine che contiene vestiti, Viso umano, persona, uomo&#10;&#10;Descrizione generat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34066" y="1314450"/>
              <a:ext cx="3464925" cy="1949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19"/>
            <p:cNvSpPr txBox="1"/>
            <p:nvPr/>
          </p:nvSpPr>
          <p:spPr>
            <a:xfrm>
              <a:off x="5420046" y="3148302"/>
              <a:ext cx="6527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/>
            </a:p>
          </p:txBody>
        </p:sp>
      </p:grpSp>
      <p:pic>
        <p:nvPicPr>
          <p:cNvPr id="382" name="Google Shape;382;p19" descr="Immagine che contiene vestiti, persona, interno, uom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 l="8476" t="38092" r="22309"/>
          <a:stretch/>
        </p:blipFill>
        <p:spPr>
          <a:xfrm>
            <a:off x="17650" y="3636477"/>
            <a:ext cx="4758346" cy="194902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9"/>
          <p:cNvSpPr txBox="1"/>
          <p:nvPr/>
        </p:nvSpPr>
        <p:spPr>
          <a:xfrm>
            <a:off x="2396823" y="5531974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  <p:grpSp>
        <p:nvGrpSpPr>
          <p:cNvPr id="384" name="Google Shape;384;p19"/>
          <p:cNvGrpSpPr/>
          <p:nvPr/>
        </p:nvGrpSpPr>
        <p:grpSpPr>
          <a:xfrm>
            <a:off x="8314264" y="3651132"/>
            <a:ext cx="3733801" cy="2213268"/>
            <a:chOff x="8258790" y="3661239"/>
            <a:chExt cx="4110683" cy="2213268"/>
          </a:xfrm>
        </p:grpSpPr>
        <p:pic>
          <p:nvPicPr>
            <p:cNvPr id="385" name="Google Shape;385;p19" descr="Immagine che contiene vestiti, persona, uomo, aria aperta&#10;&#10;Descrizione generata automaticamente"/>
            <p:cNvPicPr preferRelativeResize="0"/>
            <p:nvPr/>
          </p:nvPicPr>
          <p:blipFill rotWithShape="1">
            <a:blip r:embed="rId7">
              <a:alphaModFix/>
            </a:blip>
            <a:srcRect l="2684" t="36849" r="2159" b="4871"/>
            <a:stretch/>
          </p:blipFill>
          <p:spPr>
            <a:xfrm>
              <a:off x="8258790" y="3661239"/>
              <a:ext cx="4110683" cy="18876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19"/>
            <p:cNvSpPr txBox="1"/>
            <p:nvPr/>
          </p:nvSpPr>
          <p:spPr>
            <a:xfrm>
              <a:off x="9849215" y="5505207"/>
              <a:ext cx="907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endParaRPr/>
            </a:p>
          </p:txBody>
        </p:sp>
      </p:grpSp>
      <p:grpSp>
        <p:nvGrpSpPr>
          <p:cNvPr id="387" name="Google Shape;387;p19"/>
          <p:cNvGrpSpPr/>
          <p:nvPr/>
        </p:nvGrpSpPr>
        <p:grpSpPr>
          <a:xfrm>
            <a:off x="4082627" y="1353778"/>
            <a:ext cx="3068318" cy="2212815"/>
            <a:chOff x="7598991" y="1314450"/>
            <a:chExt cx="3068318" cy="2212815"/>
          </a:xfrm>
        </p:grpSpPr>
        <p:pic>
          <p:nvPicPr>
            <p:cNvPr id="388" name="Google Shape;388;p19" descr="Immagine che contiene vestiti, persona, jeans, calzature&#10;&#10;Descrizione generata automaticamente"/>
            <p:cNvPicPr preferRelativeResize="0"/>
            <p:nvPr/>
          </p:nvPicPr>
          <p:blipFill rotWithShape="1">
            <a:blip r:embed="rId8">
              <a:alphaModFix/>
            </a:blip>
            <a:srcRect t="13403" b="4543"/>
            <a:stretch/>
          </p:blipFill>
          <p:spPr>
            <a:xfrm>
              <a:off x="7598991" y="1314450"/>
              <a:ext cx="3068318" cy="1887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9"/>
            <p:cNvSpPr txBox="1"/>
            <p:nvPr/>
          </p:nvSpPr>
          <p:spPr>
            <a:xfrm>
              <a:off x="8884409" y="3157933"/>
              <a:ext cx="6527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0" y="1695450"/>
            <a:ext cx="50482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0"/>
          <p:cNvSpPr txBox="1"/>
          <p:nvPr/>
        </p:nvSpPr>
        <p:spPr>
          <a:xfrm>
            <a:off x="658813" y="666750"/>
            <a:ext cx="10874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3200"/>
              <a:buFont typeface="Calibri"/>
              <a:buNone/>
            </a:pPr>
            <a:r>
              <a:rPr lang="en-GB" sz="3200" b="1" i="0" u="none" strike="noStrike" cap="non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Keith Jeffery</a:t>
            </a:r>
            <a:endParaRPr sz="3200" b="0" i="0" u="none" strike="noStrike" cap="none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0"/>
          <p:cNvSpPr/>
          <p:nvPr/>
        </p:nvSpPr>
        <p:spPr>
          <a:xfrm>
            <a:off x="762000" y="1295400"/>
            <a:ext cx="10668000" cy="1905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20" descr="Immagine che contiene Viso umano, testo, vestiti, libr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6568" t="21152" r="6568" b="32519"/>
          <a:stretch/>
        </p:blipFill>
        <p:spPr>
          <a:xfrm>
            <a:off x="2355460" y="1695450"/>
            <a:ext cx="3350872" cy="31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0"/>
          <p:cNvSpPr txBox="1"/>
          <p:nvPr/>
        </p:nvSpPr>
        <p:spPr>
          <a:xfrm>
            <a:off x="6568396" y="2515389"/>
            <a:ext cx="365856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Memory of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Keith George Jeffery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GB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1947 – 15</a:t>
            </a:r>
            <a:r>
              <a:rPr lang="en-GB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January 2026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"/>
          <p:cNvSpPr txBox="1"/>
          <p:nvPr/>
        </p:nvSpPr>
        <p:spPr>
          <a:xfrm>
            <a:off x="738130" y="3533785"/>
            <a:ext cx="107950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lang="en-GB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0e43bb97a_0_3"/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g3d0e43bb97a_0_3" descr="Immagine che contiene mappa, testo, schermata&#10;&#10;Descrizione generata automaticamente"/>
          <p:cNvPicPr preferRelativeResize="0"/>
          <p:nvPr/>
        </p:nvPicPr>
        <p:blipFill rotWithShape="1">
          <a:blip r:embed="rId3">
            <a:alphaModFix amt="70000"/>
          </a:blip>
          <a:srcRect l="1759"/>
          <a:stretch/>
        </p:blipFill>
        <p:spPr>
          <a:xfrm>
            <a:off x="20" y="1282"/>
            <a:ext cx="12191977" cy="685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d0e43bb97a_0_3"/>
          <p:cNvSpPr txBox="1"/>
          <p:nvPr/>
        </p:nvSpPr>
        <p:spPr>
          <a:xfrm>
            <a:off x="2872981" y="188720"/>
            <a:ext cx="8251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EPOS Platform Today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d0e43bb97a_0_3"/>
          <p:cNvSpPr txBox="1"/>
          <p:nvPr/>
        </p:nvSpPr>
        <p:spPr>
          <a:xfrm>
            <a:off x="0" y="6487386"/>
            <a:ext cx="324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https://www.ics-c.epos-eu.org/</a:t>
            </a:r>
            <a:endParaRPr/>
          </a:p>
        </p:txBody>
      </p:sp>
      <p:sp>
        <p:nvSpPr>
          <p:cNvPr id="168" name="Google Shape;168;g3d0e43bb97a_0_3"/>
          <p:cNvSpPr txBox="1"/>
          <p:nvPr/>
        </p:nvSpPr>
        <p:spPr>
          <a:xfrm>
            <a:off x="1964074" y="1340250"/>
            <a:ext cx="8454300" cy="39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🌐 326 Services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📈 38,663 visits since 2020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🧾 ~329,000 lines of source code developed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🔧 ~30,000 GitLab commits every year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🐞 ~20,056 known bugs fixed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☕ ~150 liters of coffee drunk every year per developer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💾 Several Petabytes of data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74335"/>
            <a:ext cx="121920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" descr="Immagine che contiene cielo, esterni, luce, distanz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b="40741"/>
          <a:stretch/>
        </p:blipFill>
        <p:spPr>
          <a:xfrm>
            <a:off x="0" y="-2497641"/>
            <a:ext cx="12192000" cy="93556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1114796" y="4300077"/>
            <a:ext cx="10489096" cy="233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</a:pPr>
            <a:r>
              <a:rPr lang="en-GB" sz="5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EPOS Platform</a:t>
            </a:r>
            <a:br>
              <a:rPr lang="en-GB" sz="5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5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wasn’t built in a day </a:t>
            </a:r>
            <a:br>
              <a:rPr lang="en-GB" sz="5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(rather, in more than 10 years)</a:t>
            </a:r>
            <a:endParaRPr sz="54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6" name="Google Shape;17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0" y="0"/>
            <a:ext cx="4272784" cy="6858000"/>
          </a:xfrm>
          <a:custGeom>
            <a:avLst/>
            <a:gdLst/>
            <a:ahLst/>
            <a:cxnLst/>
            <a:rect l="l" t="t" r="r" b="b"/>
            <a:pathLst>
              <a:path w="4272784" h="6858000" extrusionOk="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4"/>
          <p:cNvSpPr/>
          <p:nvPr/>
        </p:nvSpPr>
        <p:spPr>
          <a:xfrm flipH="1"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/>
          <p:cNvSpPr txBox="1"/>
          <p:nvPr/>
        </p:nvSpPr>
        <p:spPr>
          <a:xfrm>
            <a:off x="457201" y="723406"/>
            <a:ext cx="3234018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layers model</a:t>
            </a:r>
            <a:endParaRPr/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3">
            <a:alphaModFix/>
          </a:blip>
          <a:srcRect r="6881" b="11801"/>
          <a:stretch/>
        </p:blipFill>
        <p:spPr>
          <a:xfrm>
            <a:off x="4574750" y="958975"/>
            <a:ext cx="7526101" cy="52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/>
          <p:nvPr/>
        </p:nvSpPr>
        <p:spPr>
          <a:xfrm>
            <a:off x="8126000" y="1580669"/>
            <a:ext cx="885000" cy="120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0" y="0"/>
            <a:ext cx="4272784" cy="6858000"/>
          </a:xfrm>
          <a:custGeom>
            <a:avLst/>
            <a:gdLst/>
            <a:ahLst/>
            <a:cxnLst/>
            <a:rect l="l" t="t" r="r" b="b"/>
            <a:pathLst>
              <a:path w="4272784" h="6858000" extrusionOk="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/>
          <p:nvPr/>
        </p:nvSpPr>
        <p:spPr>
          <a:xfrm flipH="1"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457201" y="723406"/>
            <a:ext cx="3234018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RIDE </a:t>
            </a:r>
            <a:r>
              <a:rPr lang="en-GB" sz="6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Database</a:t>
            </a:r>
            <a:endParaRPr sz="1300"/>
          </a:p>
        </p:txBody>
      </p:sp>
      <p:pic>
        <p:nvPicPr>
          <p:cNvPr id="198" name="Google Shape;198;p5" descr="Schermata 03-2456360 alle 15.38.2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6251" y="1555646"/>
            <a:ext cx="6631341" cy="374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48493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08C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6" descr="Schermata 02-2456709 alle 12.59.05.png"/>
          <p:cNvPicPr preferRelativeResize="0"/>
          <p:nvPr/>
        </p:nvPicPr>
        <p:blipFill rotWithShape="1">
          <a:blip r:embed="rId3">
            <a:alphaModFix/>
          </a:blip>
          <a:srcRect l="17266" r="5424" b="1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6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oogle Shape;207;p6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208" name="Google Shape;208;p6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A8D0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6"/>
          <p:cNvSpPr txBox="1"/>
          <p:nvPr/>
        </p:nvSpPr>
        <p:spPr>
          <a:xfrm>
            <a:off x="218661" y="723406"/>
            <a:ext cx="3784928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Demonstrator </a:t>
            </a:r>
            <a:b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 version</a:t>
            </a:r>
            <a:endParaRPr/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7E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 descr="Schermata 2014-09-22 alle 10.00.33.png"/>
          <p:cNvPicPr preferRelativeResize="0"/>
          <p:nvPr/>
        </p:nvPicPr>
        <p:blipFill rotWithShape="1">
          <a:blip r:embed="rId3">
            <a:alphaModFix/>
          </a:blip>
          <a:srcRect l="23508" r="6345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>
          <p:nvSpPr>
            <p:cNvPr id="222" name="Google Shape;222;p7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9F97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0" y="2006221"/>
              <a:ext cx="4272784" cy="6858000"/>
            </a:xfrm>
            <a:custGeom>
              <a:avLst/>
              <a:gdLst/>
              <a:ahLst/>
              <a:cxnLst/>
              <a:rect l="l" t="t" r="r" b="b"/>
              <a:pathLst>
                <a:path w="4272784" h="6858000" extrusionOk="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F3864">
                <a:alpha val="2509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7"/>
          <p:cNvSpPr txBox="1"/>
          <p:nvPr/>
        </p:nvSpPr>
        <p:spPr>
          <a:xfrm>
            <a:off x="457201" y="723406"/>
            <a:ext cx="3546388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Prototype</a:t>
            </a:r>
            <a:endParaRPr/>
          </a:p>
        </p:txBody>
      </p:sp>
      <p:pic>
        <p:nvPicPr>
          <p:cNvPr id="225" name="Google Shape;22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08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0" y="0"/>
            <a:ext cx="4272784" cy="6858000"/>
          </a:xfrm>
          <a:custGeom>
            <a:avLst/>
            <a:gdLst/>
            <a:ahLst/>
            <a:cxnLst/>
            <a:rect l="l" t="t" r="r" b="b"/>
            <a:pathLst>
              <a:path w="4272784" h="6858000" extrusionOk="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flipH="1">
            <a:off x="0" y="0"/>
            <a:ext cx="4417162" cy="6858000"/>
          </a:xfrm>
          <a:custGeom>
            <a:avLst/>
            <a:gdLst/>
            <a:ahLst/>
            <a:cxnLst/>
            <a:rect l="l" t="t" r="r" b="b"/>
            <a:pathLst>
              <a:path w="4417162" h="6858000" extrusionOk="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rgbClr val="1F3864">
              <a:alpha val="2509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457200" y="723406"/>
            <a:ext cx="3409121" cy="38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technical</a:t>
            </a:r>
            <a:b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architecture</a:t>
            </a:r>
            <a:endParaRPr/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6251" y="902459"/>
            <a:ext cx="6631341" cy="505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10" y="6338554"/>
            <a:ext cx="824703" cy="35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Macintosh PowerPoint</Application>
  <PresentationFormat>Widescreen</PresentationFormat>
  <Paragraphs>77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Roboto</vt:lpstr>
      <vt:lpstr>Arial</vt:lpstr>
      <vt:lpstr>Calibri</vt:lpstr>
      <vt:lpstr>Open Sans</vt:lpstr>
      <vt:lpstr>1_Tema di Office</vt:lpstr>
      <vt:lpstr>Tema di Office</vt:lpstr>
      <vt:lpstr>2_Tema di Office</vt:lpstr>
      <vt:lpstr>Presentazione standard di PowerPoint</vt:lpstr>
      <vt:lpstr>Presentazione standard di PowerPoint</vt:lpstr>
      <vt:lpstr>Presentazione standard di PowerPoint</vt:lpstr>
      <vt:lpstr>EPOS Platform wasn’t built in a day  (rather, in more than 10 years)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Enrico M. Balli</dc:creator>
  <cp:lastModifiedBy>Karl_EPOS ERIC </cp:lastModifiedBy>
  <cp:revision>1</cp:revision>
  <dcterms:created xsi:type="dcterms:W3CDTF">2021-04-13T09:52:22Z</dcterms:created>
  <dcterms:modified xsi:type="dcterms:W3CDTF">2026-03-18T18:41:40Z</dcterms:modified>
</cp:coreProperties>
</file>