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85" r:id="rId2"/>
    <p:sldMasterId id="2147483695" r:id="rId3"/>
  </p:sldMasterIdLst>
  <p:notesMasterIdLst>
    <p:notesMasterId r:id="rId35"/>
  </p:notesMasterIdLst>
  <p:sldIdLst>
    <p:sldId id="263" r:id="rId4"/>
    <p:sldId id="1705" r:id="rId5"/>
    <p:sldId id="264" r:id="rId6"/>
    <p:sldId id="1703" r:id="rId7"/>
    <p:sldId id="1706" r:id="rId8"/>
    <p:sldId id="1708" r:id="rId9"/>
    <p:sldId id="1709" r:id="rId10"/>
    <p:sldId id="1707" r:id="rId11"/>
    <p:sldId id="266" r:id="rId12"/>
    <p:sldId id="1710" r:id="rId13"/>
    <p:sldId id="1711" r:id="rId14"/>
    <p:sldId id="1712" r:id="rId15"/>
    <p:sldId id="265" r:id="rId16"/>
    <p:sldId id="1745" r:id="rId17"/>
    <p:sldId id="296" r:id="rId18"/>
    <p:sldId id="1746" r:id="rId19"/>
    <p:sldId id="286" r:id="rId20"/>
    <p:sldId id="1747" r:id="rId21"/>
    <p:sldId id="1748" r:id="rId22"/>
    <p:sldId id="287" r:id="rId23"/>
    <p:sldId id="1749" r:id="rId24"/>
    <p:sldId id="1750" r:id="rId25"/>
    <p:sldId id="288" r:id="rId26"/>
    <p:sldId id="279" r:id="rId27"/>
    <p:sldId id="1751" r:id="rId28"/>
    <p:sldId id="289" r:id="rId29"/>
    <p:sldId id="292" r:id="rId30"/>
    <p:sldId id="290" r:id="rId31"/>
    <p:sldId id="291" r:id="rId32"/>
    <p:sldId id="293" r:id="rId33"/>
    <p:sldId id="1752" r:id="rId34"/>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83"/>
  </p:normalViewPr>
  <p:slideViewPr>
    <p:cSldViewPr snapToGrid="0">
      <p:cViewPr varScale="1">
        <p:scale>
          <a:sx n="103" d="100"/>
          <a:sy n="103"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ftanlongo/Downloads/International%20Collaborations%20in%20Thematic%20Communities%20(Respons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GB" sz="2000" b="1">
                <a:solidFill>
                  <a:schemeClr val="tx1"/>
                </a:solidFill>
              </a:rPr>
              <a:t>Scientific</a:t>
            </a:r>
            <a:r>
              <a:rPr lang="en-GB" sz="2000" b="1" baseline="0">
                <a:solidFill>
                  <a:schemeClr val="tx1"/>
                </a:solidFill>
              </a:rPr>
              <a:t> domains</a:t>
            </a:r>
            <a:endParaRPr lang="en-GB" sz="2000" b="1">
              <a:solidFill>
                <a:schemeClr val="tx1"/>
              </a:solidFill>
            </a:endParaRPr>
          </a:p>
        </c:rich>
      </c:tx>
      <c:layout>
        <c:manualLayout>
          <c:xMode val="edge"/>
          <c:yMode val="edge"/>
          <c:x val="0.46562048165032005"/>
          <c:y val="1.5876156915734259E-4"/>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GB"/>
        </a:p>
      </c:txPr>
    </c:title>
    <c:autoTitleDeleted val="0"/>
    <c:plotArea>
      <c:layout>
        <c:manualLayout>
          <c:layoutTarget val="inner"/>
          <c:xMode val="edge"/>
          <c:yMode val="edge"/>
          <c:x val="7.6229784142479259E-2"/>
          <c:y val="0.11613707362686172"/>
          <c:w val="0.37323305347065533"/>
          <c:h val="0.75107524412937388"/>
        </c:manualLayout>
      </c:layout>
      <c:pieChart>
        <c:varyColors val="1"/>
        <c:ser>
          <c:idx val="0"/>
          <c:order val="0"/>
          <c:explosion val="21"/>
          <c:dPt>
            <c:idx val="0"/>
            <c:bubble3D val="0"/>
            <c:spPr>
              <a:solidFill>
                <a:srgbClr val="477D8F"/>
              </a:solidFill>
              <a:ln w="19050">
                <a:solidFill>
                  <a:schemeClr val="lt1"/>
                </a:solidFill>
              </a:ln>
              <a:effectLst/>
            </c:spPr>
            <c:extLst>
              <c:ext xmlns:c16="http://schemas.microsoft.com/office/drawing/2014/chart" uri="{C3380CC4-5D6E-409C-BE32-E72D297353CC}">
                <c16:uniqueId val="{00000001-6CF3-204F-896A-00EE910B3FD7}"/>
              </c:ext>
            </c:extLst>
          </c:dPt>
          <c:dPt>
            <c:idx val="1"/>
            <c:bubble3D val="0"/>
            <c:spPr>
              <a:solidFill>
                <a:srgbClr val="A16368"/>
              </a:solidFill>
              <a:ln w="19050">
                <a:solidFill>
                  <a:schemeClr val="lt1"/>
                </a:solidFill>
              </a:ln>
              <a:effectLst/>
            </c:spPr>
            <c:extLst>
              <c:ext xmlns:c16="http://schemas.microsoft.com/office/drawing/2014/chart" uri="{C3380CC4-5D6E-409C-BE32-E72D297353CC}">
                <c16:uniqueId val="{00000003-6CF3-204F-896A-00EE910B3F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CF3-204F-896A-00EE910B3F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CF3-204F-896A-00EE910B3FD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CF3-204F-896A-00EE910B3FD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CF3-204F-896A-00EE910B3FD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CF3-204F-896A-00EE910B3FD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CF3-204F-896A-00EE910B3FD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CF3-204F-896A-00EE910B3FD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CF3-204F-896A-00EE910B3FD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6CF3-204F-896A-00EE910B3FD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6CF3-204F-896A-00EE910B3FD7}"/>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6CF3-204F-896A-00EE910B3FD7}"/>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6CF3-204F-896A-00EE910B3FD7}"/>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6CF3-204F-896A-00EE910B3FD7}"/>
              </c:ext>
            </c:extLst>
          </c:dPt>
          <c:dPt>
            <c:idx val="15"/>
            <c:bubble3D val="0"/>
            <c:spPr>
              <a:solidFill>
                <a:srgbClr val="FDDB1B"/>
              </a:solidFill>
              <a:ln w="19050">
                <a:solidFill>
                  <a:schemeClr val="lt1"/>
                </a:solidFill>
              </a:ln>
              <a:effectLst/>
            </c:spPr>
            <c:extLst>
              <c:ext xmlns:c16="http://schemas.microsoft.com/office/drawing/2014/chart" uri="{C3380CC4-5D6E-409C-BE32-E72D297353CC}">
                <c16:uniqueId val="{0000001F-6CF3-204F-896A-00EE910B3FD7}"/>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6CF3-204F-896A-00EE910B3FD7}"/>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6CF3-204F-896A-00EE910B3FD7}"/>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6CF3-204F-896A-00EE910B3FD7}"/>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6CF3-204F-896A-00EE910B3FD7}"/>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6CF3-204F-896A-00EE910B3FD7}"/>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6CF3-204F-896A-00EE910B3FD7}"/>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6CF3-204F-896A-00EE910B3FD7}"/>
              </c:ext>
            </c:extLst>
          </c:dPt>
          <c:cat>
            <c:strRef>
              <c:f>general!$C$42:$C$64</c:f>
              <c:strCache>
                <c:ptCount val="23"/>
                <c:pt idx="0">
                  <c:v>Geochemistry</c:v>
                </c:pt>
                <c:pt idx="1">
                  <c:v>Seismology</c:v>
                </c:pt>
                <c:pt idx="2">
                  <c:v>Food Security </c:v>
                </c:pt>
                <c:pt idx="3">
                  <c:v>Geodesy</c:v>
                </c:pt>
                <c:pt idx="4">
                  <c:v>Volcanology</c:v>
                </c:pt>
                <c:pt idx="5">
                  <c:v>Anthropogenic Hazards</c:v>
                </c:pt>
                <c:pt idx="6">
                  <c:v>Tsunami</c:v>
                </c:pt>
                <c:pt idx="7">
                  <c:v>Geology</c:v>
                </c:pt>
                <c:pt idx="8">
                  <c:v>Built Environment</c:v>
                </c:pt>
                <c:pt idx="9">
                  <c:v>Near Fault Observatory</c:v>
                </c:pt>
                <c:pt idx="10">
                  <c:v>Geomagnetism</c:v>
                </c:pt>
                <c:pt idx="11">
                  <c:v>Satellite Data</c:v>
                </c:pt>
                <c:pt idx="12">
                  <c:v>Geodynamics</c:v>
                </c:pt>
                <c:pt idx="13">
                  <c:v>Glaciers</c:v>
                </c:pt>
                <c:pt idx="14">
                  <c:v>Gravity</c:v>
                </c:pt>
                <c:pt idx="15">
                  <c:v>Landslides</c:v>
                </c:pt>
                <c:pt idx="16">
                  <c:v>Magnetotellurics</c:v>
                </c:pt>
                <c:pt idx="17">
                  <c:v>Water resources sustainability</c:v>
                </c:pt>
                <c:pt idx="18">
                  <c:v>Exposure and risk</c:v>
                </c:pt>
                <c:pt idx="19">
                  <c:v>Petrology</c:v>
                </c:pt>
                <c:pt idx="20">
                  <c:v>Geothermal</c:v>
                </c:pt>
                <c:pt idx="21">
                  <c:v>Mineral resources </c:v>
                </c:pt>
                <c:pt idx="22">
                  <c:v>Data visualisation </c:v>
                </c:pt>
              </c:strCache>
            </c:strRef>
          </c:cat>
          <c:val>
            <c:numRef>
              <c:f>general!$D$42:$D$64</c:f>
              <c:numCache>
                <c:formatCode>General</c:formatCode>
                <c:ptCount val="23"/>
                <c:pt idx="0">
                  <c:v>4</c:v>
                </c:pt>
                <c:pt idx="1">
                  <c:v>15</c:v>
                </c:pt>
                <c:pt idx="2">
                  <c:v>1</c:v>
                </c:pt>
                <c:pt idx="3">
                  <c:v>5</c:v>
                </c:pt>
                <c:pt idx="4">
                  <c:v>2</c:v>
                </c:pt>
                <c:pt idx="5">
                  <c:v>2</c:v>
                </c:pt>
                <c:pt idx="6">
                  <c:v>1</c:v>
                </c:pt>
                <c:pt idx="7">
                  <c:v>6</c:v>
                </c:pt>
                <c:pt idx="8">
                  <c:v>2</c:v>
                </c:pt>
                <c:pt idx="9">
                  <c:v>1</c:v>
                </c:pt>
                <c:pt idx="10">
                  <c:v>5</c:v>
                </c:pt>
                <c:pt idx="11">
                  <c:v>4</c:v>
                </c:pt>
                <c:pt idx="12">
                  <c:v>1</c:v>
                </c:pt>
                <c:pt idx="13">
                  <c:v>1</c:v>
                </c:pt>
                <c:pt idx="14">
                  <c:v>4</c:v>
                </c:pt>
                <c:pt idx="15">
                  <c:v>4</c:v>
                </c:pt>
                <c:pt idx="16">
                  <c:v>1</c:v>
                </c:pt>
                <c:pt idx="17">
                  <c:v>1</c:v>
                </c:pt>
                <c:pt idx="18">
                  <c:v>1</c:v>
                </c:pt>
                <c:pt idx="19">
                  <c:v>2</c:v>
                </c:pt>
                <c:pt idx="20">
                  <c:v>1</c:v>
                </c:pt>
                <c:pt idx="21">
                  <c:v>2</c:v>
                </c:pt>
                <c:pt idx="22">
                  <c:v>1</c:v>
                </c:pt>
              </c:numCache>
            </c:numRef>
          </c:val>
          <c:extLst>
            <c:ext xmlns:c16="http://schemas.microsoft.com/office/drawing/2014/chart" uri="{C3380CC4-5D6E-409C-BE32-E72D297353CC}">
              <c16:uniqueId val="{0000002E-6CF3-204F-896A-00EE910B3FD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334036315635984"/>
          <c:y val="7.042156653396725E-2"/>
          <c:w val="0.33014566161685932"/>
          <c:h val="0.9188003555764949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7017221046783"/>
          <c:y val="0.11503361159247526"/>
          <c:w val="0.45613681734763606"/>
          <c:h val="0.76022796760405187"/>
        </c:manualLayout>
      </c:layout>
      <c:pieChart>
        <c:varyColors val="1"/>
        <c:ser>
          <c:idx val="0"/>
          <c:order val="0"/>
          <c:explosion val="6"/>
          <c:dPt>
            <c:idx val="0"/>
            <c:bubble3D val="0"/>
            <c:explosion val="0"/>
            <c:spPr>
              <a:solidFill>
                <a:srgbClr val="477D8F"/>
              </a:solidFill>
              <a:ln w="19050">
                <a:solidFill>
                  <a:schemeClr val="lt1"/>
                </a:solidFill>
              </a:ln>
              <a:effectLst/>
            </c:spPr>
            <c:extLst>
              <c:ext xmlns:c16="http://schemas.microsoft.com/office/drawing/2014/chart" uri="{C3380CC4-5D6E-409C-BE32-E72D297353CC}">
                <c16:uniqueId val="{00000001-4F0E-C44F-8A14-7D20F4A0D16A}"/>
              </c:ext>
            </c:extLst>
          </c:dPt>
          <c:dPt>
            <c:idx val="1"/>
            <c:bubble3D val="0"/>
            <c:explosion val="19"/>
            <c:spPr>
              <a:solidFill>
                <a:srgbClr val="A16368"/>
              </a:solidFill>
              <a:ln w="19050">
                <a:solidFill>
                  <a:schemeClr val="lt1"/>
                </a:solidFill>
              </a:ln>
              <a:effectLst/>
            </c:spPr>
            <c:extLst>
              <c:ext xmlns:c16="http://schemas.microsoft.com/office/drawing/2014/chart" uri="{C3380CC4-5D6E-409C-BE32-E72D297353CC}">
                <c16:uniqueId val="{00000003-4F0E-C44F-8A14-7D20F4A0D16A}"/>
              </c:ext>
            </c:extLst>
          </c:dPt>
          <c:dLbls>
            <c:dLbl>
              <c:idx val="0"/>
              <c:layout>
                <c:manualLayout>
                  <c:x val="-8.378433108079425E-2"/>
                  <c:y val="-0.2022305228444418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F0E-C44F-8A14-7D20F4A0D16A}"/>
                </c:ext>
              </c:extLst>
            </c:dLbl>
            <c:dLbl>
              <c:idx val="1"/>
              <c:layout>
                <c:manualLayout>
                  <c:x val="8.4892147418656638E-2"/>
                  <c:y val="0.11018293526124241"/>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IT"/>
                </a:p>
              </c:txPr>
              <c:showLegendKey val="0"/>
              <c:showVal val="0"/>
              <c:showCatName val="1"/>
              <c:showSerName val="0"/>
              <c:showPercent val="1"/>
              <c:showBubbleSize val="0"/>
              <c:extLst>
                <c:ext xmlns:c15="http://schemas.microsoft.com/office/drawing/2012/chart" uri="{CE6537A1-D6FC-4f65-9D91-7224C49458BB}">
                  <c15:layout>
                    <c:manualLayout>
                      <c:w val="0.10799313944559102"/>
                      <c:h val="0.22631098167832556"/>
                    </c:manualLayout>
                  </c15:layout>
                </c:ext>
                <c:ext xmlns:c16="http://schemas.microsoft.com/office/drawing/2014/chart" uri="{C3380CC4-5D6E-409C-BE32-E72D297353CC}">
                  <c16:uniqueId val="{00000003-4F0E-C44F-8A14-7D20F4A0D16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IT"/>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Sheet2!$P$117:$P$118</c:f>
              <c:strCache>
                <c:ptCount val="2"/>
                <c:pt idx="0">
                  <c:v>Yes</c:v>
                </c:pt>
                <c:pt idx="1">
                  <c:v>No</c:v>
                </c:pt>
              </c:strCache>
            </c:strRef>
          </c:cat>
          <c:val>
            <c:numRef>
              <c:f>Sheet2!$Q$117:$Q$118</c:f>
              <c:numCache>
                <c:formatCode>General</c:formatCode>
                <c:ptCount val="2"/>
                <c:pt idx="0">
                  <c:v>27</c:v>
                </c:pt>
                <c:pt idx="1">
                  <c:v>3</c:v>
                </c:pt>
              </c:numCache>
            </c:numRef>
          </c:val>
          <c:extLst>
            <c:ext xmlns:c16="http://schemas.microsoft.com/office/drawing/2014/chart" uri="{C3380CC4-5D6E-409C-BE32-E72D297353CC}">
              <c16:uniqueId val="{00000004-4F0E-C44F-8A14-7D20F4A0D16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3820385174372"/>
          <c:y val="0.1658621618864102"/>
          <c:w val="0.27891546985171972"/>
          <c:h val="0.7479068029156404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AD-DF49-913C-5B0889EE86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AD-DF49-913C-5B0889EE8636}"/>
              </c:ext>
            </c:extLst>
          </c:dPt>
          <c:dPt>
            <c:idx val="2"/>
            <c:bubble3D val="0"/>
            <c:spPr>
              <a:solidFill>
                <a:srgbClr val="D6858D"/>
              </a:solidFill>
              <a:ln w="19050">
                <a:solidFill>
                  <a:schemeClr val="lt1"/>
                </a:solidFill>
              </a:ln>
              <a:effectLst/>
            </c:spPr>
            <c:extLst>
              <c:ext xmlns:c16="http://schemas.microsoft.com/office/drawing/2014/chart" uri="{C3380CC4-5D6E-409C-BE32-E72D297353CC}">
                <c16:uniqueId val="{00000005-B1AD-DF49-913C-5B0889EE86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AD-DF49-913C-5B0889EE863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1AD-DF49-913C-5B0889EE863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1AD-DF49-913C-5B0889EE863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1AD-DF49-913C-5B0889EE863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1AD-DF49-913C-5B0889EE863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1AD-DF49-913C-5B0889EE863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1AD-DF49-913C-5B0889EE863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1AD-DF49-913C-5B0889EE863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B1AD-DF49-913C-5B0889EE863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B1AD-DF49-913C-5B0889EE8636}"/>
              </c:ext>
            </c:extLst>
          </c:dPt>
          <c:dPt>
            <c:idx val="13"/>
            <c:bubble3D val="0"/>
            <c:spPr>
              <a:solidFill>
                <a:srgbClr val="4AA2A4"/>
              </a:solidFill>
              <a:ln w="19050">
                <a:solidFill>
                  <a:schemeClr val="lt1"/>
                </a:solidFill>
              </a:ln>
              <a:effectLst/>
            </c:spPr>
            <c:extLst>
              <c:ext xmlns:c16="http://schemas.microsoft.com/office/drawing/2014/chart" uri="{C3380CC4-5D6E-409C-BE32-E72D297353CC}">
                <c16:uniqueId val="{0000001B-B1AD-DF49-913C-5B0889EE863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B1AD-DF49-913C-5B0889EE8636}"/>
              </c:ext>
            </c:extLst>
          </c:dPt>
          <c:dLbls>
            <c:dLbl>
              <c:idx val="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1-B1AD-DF49-913C-5B0889EE8636}"/>
                </c:ext>
              </c:extLst>
            </c:dLbl>
            <c:dLbl>
              <c:idx val="5"/>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B-B1AD-DF49-913C-5B0889EE8636}"/>
                </c:ext>
              </c:extLst>
            </c:dLbl>
            <c:dLbl>
              <c:idx val="7"/>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F-B1AD-DF49-913C-5B0889EE8636}"/>
                </c:ext>
              </c:extLst>
            </c:dLbl>
            <c:dLbl>
              <c:idx val="8"/>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11-B1AD-DF49-913C-5B0889EE8636}"/>
                </c:ext>
              </c:extLst>
            </c:dLbl>
            <c:dLbl>
              <c:idx val="1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15-B1AD-DF49-913C-5B0889EE8636}"/>
                </c:ext>
              </c:extLst>
            </c:dLbl>
            <c:dLbl>
              <c:idx val="12"/>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19-B1AD-DF49-913C-5B0889EE8636}"/>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I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Sheet3!$E$2:$E$16</c:f>
              <c:strCache>
                <c:ptCount val="15"/>
                <c:pt idx="0">
                  <c:v>Data collection / Instrumentation / Deployments</c:v>
                </c:pt>
                <c:pt idx="1">
                  <c:v>Data harmonisation &amp; standards / Interoperability</c:v>
                </c:pt>
                <c:pt idx="2">
                  <c:v>Data integration / Federated access</c:v>
                </c:pt>
                <c:pt idx="3">
                  <c:v>Enabling AI / ML</c:v>
                </c:pt>
                <c:pt idx="4">
                  <c:v>GPU implementation</c:v>
                </c:pt>
                <c:pt idx="5">
                  <c:v>Hazard &amp; risk assessment / Early warning</c:v>
                </c:pt>
                <c:pt idx="6">
                  <c:v>Indigenous Sovereignty and Governance</c:v>
                </c:pt>
                <c:pt idx="7">
                  <c:v>Method development / Benchmarking</c:v>
                </c:pt>
                <c:pt idx="8">
                  <c:v>Modelling / Simulation</c:v>
                </c:pt>
                <c:pt idx="9">
                  <c:v>Ontologies</c:v>
                </c:pt>
                <c:pt idx="10">
                  <c:v>Policy / Governance / Best practices</c:v>
                </c:pt>
                <c:pt idx="11">
                  <c:v>Sample / Lab workflows (e.g. petrology/geochem)</c:v>
                </c:pt>
                <c:pt idx="12">
                  <c:v>Software / Tools / Pipelines</c:v>
                </c:pt>
                <c:pt idx="13">
                  <c:v>Training / Capacity building / Mobility</c:v>
                </c:pt>
                <c:pt idx="14">
                  <c:v>Vocabularies</c:v>
                </c:pt>
              </c:strCache>
            </c:strRef>
          </c:cat>
          <c:val>
            <c:numRef>
              <c:f>Sheet3!$F$2:$F$16</c:f>
              <c:numCache>
                <c:formatCode>General</c:formatCode>
                <c:ptCount val="15"/>
                <c:pt idx="0">
                  <c:v>26</c:v>
                </c:pt>
                <c:pt idx="1">
                  <c:v>15</c:v>
                </c:pt>
                <c:pt idx="2">
                  <c:v>18</c:v>
                </c:pt>
                <c:pt idx="3">
                  <c:v>7</c:v>
                </c:pt>
                <c:pt idx="4">
                  <c:v>1</c:v>
                </c:pt>
                <c:pt idx="5">
                  <c:v>11</c:v>
                </c:pt>
                <c:pt idx="6">
                  <c:v>1</c:v>
                </c:pt>
                <c:pt idx="7">
                  <c:v>9</c:v>
                </c:pt>
                <c:pt idx="8">
                  <c:v>10</c:v>
                </c:pt>
                <c:pt idx="9">
                  <c:v>3</c:v>
                </c:pt>
                <c:pt idx="10">
                  <c:v>4</c:v>
                </c:pt>
                <c:pt idx="11">
                  <c:v>1</c:v>
                </c:pt>
                <c:pt idx="12">
                  <c:v>15</c:v>
                </c:pt>
                <c:pt idx="13">
                  <c:v>11</c:v>
                </c:pt>
                <c:pt idx="14">
                  <c:v>3</c:v>
                </c:pt>
              </c:numCache>
            </c:numRef>
          </c:val>
          <c:extLst>
            <c:ext xmlns:c16="http://schemas.microsoft.com/office/drawing/2014/chart" uri="{C3380CC4-5D6E-409C-BE32-E72D297353CC}">
              <c16:uniqueId val="{0000001E-B1AD-DF49-913C-5B0889EE863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1969024795083885"/>
          <c:y val="4.1208683873937758E-2"/>
          <c:w val="0.47396544500734672"/>
          <c:h val="0.9149881685220397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477D8F"/>
            </a:solidFill>
            <a:ln>
              <a:noFill/>
            </a:ln>
            <a:effectLst/>
          </c:spPr>
          <c:invertIfNegative val="0"/>
          <c:cat>
            <c:strRef>
              <c:f>Sheet3!$I$48:$I$65</c:f>
              <c:strCache>
                <c:ptCount val="18"/>
                <c:pt idx="0">
                  <c:v>Europe</c:v>
                </c:pt>
                <c:pt idx="1">
                  <c:v>Arctic</c:v>
                </c:pt>
                <c:pt idx="2">
                  <c:v>Australia</c:v>
                </c:pt>
                <c:pt idx="3">
                  <c:v>Canada</c:v>
                </c:pt>
                <c:pt idx="4">
                  <c:v>Central Asia</c:v>
                </c:pt>
                <c:pt idx="5">
                  <c:v>Eastern Africa</c:v>
                </c:pt>
                <c:pt idx="6">
                  <c:v>Eastern Asia</c:v>
                </c:pt>
                <c:pt idx="7">
                  <c:v>Greenland</c:v>
                </c:pt>
                <c:pt idx="8">
                  <c:v>Latin America &amp; the Caribbean</c:v>
                </c:pt>
                <c:pt idx="9">
                  <c:v>Middle Africa (Central Africa)</c:v>
                </c:pt>
                <c:pt idx="10">
                  <c:v>New Zealand</c:v>
                </c:pt>
                <c:pt idx="11">
                  <c:v>Northern Africa</c:v>
                </c:pt>
                <c:pt idx="12">
                  <c:v>Pacific (excluding Australia and New Zealand)</c:v>
                </c:pt>
                <c:pt idx="13">
                  <c:v>South-eastern Asia</c:v>
                </c:pt>
                <c:pt idx="14">
                  <c:v>Southern Africa</c:v>
                </c:pt>
                <c:pt idx="15">
                  <c:v>Southern Asia</c:v>
                </c:pt>
                <c:pt idx="16">
                  <c:v>United States of America</c:v>
                </c:pt>
                <c:pt idx="17">
                  <c:v>Western Africa</c:v>
                </c:pt>
              </c:strCache>
            </c:strRef>
          </c:cat>
          <c:val>
            <c:numRef>
              <c:f>Sheet3!$J$48:$J$65</c:f>
              <c:numCache>
                <c:formatCode>General</c:formatCode>
                <c:ptCount val="18"/>
                <c:pt idx="0">
                  <c:v>18</c:v>
                </c:pt>
                <c:pt idx="1">
                  <c:v>3</c:v>
                </c:pt>
                <c:pt idx="2">
                  <c:v>7</c:v>
                </c:pt>
                <c:pt idx="3">
                  <c:v>6</c:v>
                </c:pt>
                <c:pt idx="4">
                  <c:v>4</c:v>
                </c:pt>
                <c:pt idx="5">
                  <c:v>7</c:v>
                </c:pt>
                <c:pt idx="6">
                  <c:v>7</c:v>
                </c:pt>
                <c:pt idx="7">
                  <c:v>3</c:v>
                </c:pt>
                <c:pt idx="8">
                  <c:v>11</c:v>
                </c:pt>
                <c:pt idx="9">
                  <c:v>4</c:v>
                </c:pt>
                <c:pt idx="10">
                  <c:v>9</c:v>
                </c:pt>
                <c:pt idx="11">
                  <c:v>6</c:v>
                </c:pt>
                <c:pt idx="12">
                  <c:v>6</c:v>
                </c:pt>
                <c:pt idx="13">
                  <c:v>7</c:v>
                </c:pt>
                <c:pt idx="14">
                  <c:v>3</c:v>
                </c:pt>
                <c:pt idx="15">
                  <c:v>6</c:v>
                </c:pt>
                <c:pt idx="16">
                  <c:v>11</c:v>
                </c:pt>
                <c:pt idx="17">
                  <c:v>8</c:v>
                </c:pt>
              </c:numCache>
            </c:numRef>
          </c:val>
          <c:extLst>
            <c:ext xmlns:c16="http://schemas.microsoft.com/office/drawing/2014/chart" uri="{C3380CC4-5D6E-409C-BE32-E72D297353CC}">
              <c16:uniqueId val="{00000000-D5A8-3349-AB22-1D3D404F7419}"/>
            </c:ext>
          </c:extLst>
        </c:ser>
        <c:dLbls>
          <c:showLegendKey val="0"/>
          <c:showVal val="0"/>
          <c:showCatName val="0"/>
          <c:showSerName val="0"/>
          <c:showPercent val="0"/>
          <c:showBubbleSize val="0"/>
        </c:dLbls>
        <c:gapWidth val="37"/>
        <c:axId val="912825184"/>
        <c:axId val="913176592"/>
      </c:barChart>
      <c:catAx>
        <c:axId val="912825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380"/>
              </a:lnSpc>
              <a:defRPr sz="1400" b="1" i="0" u="none" strike="noStrike" kern="1200" baseline="0">
                <a:solidFill>
                  <a:schemeClr val="tx1">
                    <a:lumMod val="65000"/>
                    <a:lumOff val="35000"/>
                  </a:schemeClr>
                </a:solidFill>
                <a:latin typeface="+mn-lt"/>
                <a:ea typeface="+mn-ea"/>
                <a:cs typeface="+mn-cs"/>
              </a:defRPr>
            </a:pPr>
            <a:endParaRPr lang="en-IT"/>
          </a:p>
        </c:txPr>
        <c:crossAx val="913176592"/>
        <c:crosses val="autoZero"/>
        <c:auto val="1"/>
        <c:lblAlgn val="ctr"/>
        <c:lblOffset val="100"/>
        <c:noMultiLvlLbl val="0"/>
      </c:catAx>
      <c:valAx>
        <c:axId val="913176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T"/>
          </a:p>
        </c:txPr>
        <c:crossAx val="912825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D6858D"/>
            </a:solidFill>
            <a:ln>
              <a:noFill/>
            </a:ln>
            <a:effectLst/>
          </c:spPr>
          <c:invertIfNegative val="0"/>
          <c:cat>
            <c:strRef>
              <c:f>Sheet3!$U$49:$U$55</c:f>
              <c:strCache>
                <c:ptCount val="7"/>
                <c:pt idx="0">
                  <c:v>Other: initialisation of organisation (GTM)</c:v>
                </c:pt>
                <c:pt idx="1">
                  <c:v>Alignment Of Priorities</c:v>
                </c:pt>
                <c:pt idx="2">
                  <c:v>Data Policy</c:v>
                </c:pt>
                <c:pt idx="3">
                  <c:v>Funding</c:v>
                </c:pt>
                <c:pt idx="4">
                  <c:v>Legal / IP</c:v>
                </c:pt>
                <c:pt idx="5">
                  <c:v>Partner Discovery</c:v>
                </c:pt>
                <c:pt idx="6">
                  <c:v>Staffing / Time</c:v>
                </c:pt>
              </c:strCache>
            </c:strRef>
          </c:cat>
          <c:val>
            <c:numRef>
              <c:f>Sheet3!$V$49:$V$55</c:f>
              <c:numCache>
                <c:formatCode>General</c:formatCode>
                <c:ptCount val="7"/>
                <c:pt idx="0">
                  <c:v>1</c:v>
                </c:pt>
                <c:pt idx="1">
                  <c:v>10</c:v>
                </c:pt>
                <c:pt idx="2">
                  <c:v>2</c:v>
                </c:pt>
                <c:pt idx="3">
                  <c:v>23</c:v>
                </c:pt>
                <c:pt idx="4">
                  <c:v>1</c:v>
                </c:pt>
                <c:pt idx="5">
                  <c:v>7</c:v>
                </c:pt>
                <c:pt idx="6">
                  <c:v>19</c:v>
                </c:pt>
              </c:numCache>
            </c:numRef>
          </c:val>
          <c:extLst>
            <c:ext xmlns:c16="http://schemas.microsoft.com/office/drawing/2014/chart" uri="{C3380CC4-5D6E-409C-BE32-E72D297353CC}">
              <c16:uniqueId val="{00000000-5910-934C-80B6-89D5531138A1}"/>
            </c:ext>
          </c:extLst>
        </c:ser>
        <c:dLbls>
          <c:showLegendKey val="0"/>
          <c:showVal val="0"/>
          <c:showCatName val="0"/>
          <c:showSerName val="0"/>
          <c:showPercent val="0"/>
          <c:showBubbleSize val="0"/>
        </c:dLbls>
        <c:gapWidth val="23"/>
        <c:axId val="772004640"/>
        <c:axId val="772468144"/>
      </c:barChart>
      <c:catAx>
        <c:axId val="772004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IT"/>
          </a:p>
        </c:txPr>
        <c:crossAx val="772468144"/>
        <c:crosses val="autoZero"/>
        <c:auto val="1"/>
        <c:lblAlgn val="ctr"/>
        <c:lblOffset val="100"/>
        <c:noMultiLvlLbl val="0"/>
      </c:catAx>
      <c:valAx>
        <c:axId val="772468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T"/>
          </a:p>
        </c:txPr>
        <c:crossAx val="772004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1248773707331743"/>
          <c:h val="0.97685185185185186"/>
        </c:manualLayout>
      </c:layout>
      <c:pieChart>
        <c:varyColors val="1"/>
        <c:ser>
          <c:idx val="0"/>
          <c:order val="0"/>
          <c:spPr>
            <a:solidFill>
              <a:srgbClr val="FDDB1B"/>
            </a:solidFill>
          </c:spPr>
          <c:explosion val="20"/>
          <c:dPt>
            <c:idx val="0"/>
            <c:bubble3D val="0"/>
            <c:spPr>
              <a:solidFill>
                <a:srgbClr val="747A88"/>
              </a:solidFill>
              <a:ln w="19050">
                <a:solidFill>
                  <a:schemeClr val="lt1"/>
                </a:solidFill>
              </a:ln>
              <a:effectLst/>
            </c:spPr>
            <c:extLst>
              <c:ext xmlns:c16="http://schemas.microsoft.com/office/drawing/2014/chart" uri="{C3380CC4-5D6E-409C-BE32-E72D297353CC}">
                <c16:uniqueId val="{00000001-5F69-DF48-9A91-1F3FA5C0A5AC}"/>
              </c:ext>
            </c:extLst>
          </c:dPt>
          <c:dPt>
            <c:idx val="1"/>
            <c:bubble3D val="0"/>
            <c:spPr>
              <a:solidFill>
                <a:srgbClr val="FDDB1B"/>
              </a:solidFill>
              <a:ln w="19050">
                <a:solidFill>
                  <a:schemeClr val="lt1"/>
                </a:solidFill>
              </a:ln>
              <a:effectLst/>
            </c:spPr>
            <c:extLst>
              <c:ext xmlns:c16="http://schemas.microsoft.com/office/drawing/2014/chart" uri="{C3380CC4-5D6E-409C-BE32-E72D297353CC}">
                <c16:uniqueId val="{00000003-5F69-DF48-9A91-1F3FA5C0A5AC}"/>
              </c:ext>
            </c:extLst>
          </c:dPt>
          <c:dLbls>
            <c:dLbl>
              <c:idx val="0"/>
              <c:layout>
                <c:manualLayout>
                  <c:x val="-0.16969949572598059"/>
                  <c:y val="5.2083333333333336E-2"/>
                </c:manualLayout>
              </c:layout>
              <c:spPr>
                <a:noFill/>
                <a:ln>
                  <a:noFill/>
                </a:ln>
                <a:effectLst/>
              </c:spPr>
              <c:txPr>
                <a:bodyPr rot="0" spcFirstLastPara="1" vertOverflow="ellipsis" vert="horz" wrap="square" lIns="38100" tIns="19050" rIns="38100" bIns="19050" anchor="ctr" anchorCtr="1">
                  <a:spAutoFit/>
                </a:bodyPr>
                <a:lstStyle/>
                <a:p>
                  <a:pPr>
                    <a:lnSpc>
                      <a:spcPts val="1180"/>
                    </a:lnSpc>
                    <a:defRPr sz="1400" b="1" i="0" u="none" strike="noStrike" kern="1200" baseline="0">
                      <a:solidFill>
                        <a:schemeClr val="bg1"/>
                      </a:solidFill>
                      <a:latin typeface="+mn-lt"/>
                      <a:ea typeface="+mn-ea"/>
                      <a:cs typeface="+mn-cs"/>
                    </a:defRPr>
                  </a:pPr>
                  <a:endParaRPr lang="en-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F69-DF48-9A91-1F3FA5C0A5AC}"/>
                </c:ext>
              </c:extLst>
            </c:dLbl>
            <c:dLbl>
              <c:idx val="1"/>
              <c:layout>
                <c:manualLayout>
                  <c:x val="0.11676400391323995"/>
                  <c:y val="-0.14814833041703121"/>
                </c:manualLayout>
              </c:layout>
              <c:tx>
                <c:rich>
                  <a:bodyPr/>
                  <a:lstStyle/>
                  <a:p>
                    <a:fld id="{14B89D76-0EFC-A04E-9D39-5921FD651DB5}" type="CATEGORYNAME">
                      <a:rPr lang="en-US" smtClean="0"/>
                      <a:pPr/>
                      <a:t>[NOME CATEGORIA]</a:t>
                    </a:fld>
                    <a:r>
                      <a:rPr lang="en-US" dirty="0"/>
                      <a:t>s</a:t>
                    </a:r>
                    <a:r>
                      <a:rPr lang="en-US" baseline="0" dirty="0"/>
                      <a:t>
</a:t>
                    </a:r>
                    <a:fld id="{0B0BCEEF-F2BC-9E48-AB8B-01DE6E70D166}" type="PERCENTAGE">
                      <a:rPr lang="en-US" baseline="0"/>
                      <a:pPr/>
                      <a:t>[PERCENTUALE]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66166172403894574"/>
                      <c:h val="0.35069444444444442"/>
                    </c:manualLayout>
                  </c15:layout>
                  <c15:dlblFieldTable/>
                  <c15:showDataLabelsRange val="0"/>
                </c:ext>
                <c:ext xmlns:c16="http://schemas.microsoft.com/office/drawing/2014/chart" uri="{C3380CC4-5D6E-409C-BE32-E72D297353CC}">
                  <c16:uniqueId val="{00000003-5F69-DF48-9A91-1F3FA5C0A5AC}"/>
                </c:ext>
              </c:extLst>
            </c:dLbl>
            <c:spPr>
              <a:noFill/>
              <a:ln>
                <a:noFill/>
              </a:ln>
              <a:effectLst/>
            </c:spPr>
            <c:txPr>
              <a:bodyPr rot="0" spcFirstLastPara="1" vertOverflow="ellipsis" vert="horz" wrap="square" lIns="38100" tIns="19050" rIns="38100" bIns="19050" anchor="ctr" anchorCtr="1">
                <a:spAutoFit/>
              </a:bodyPr>
              <a:lstStyle/>
              <a:p>
                <a:pPr>
                  <a:lnSpc>
                    <a:spcPts val="1180"/>
                  </a:lnSpc>
                  <a:defRPr sz="1400" b="1" i="0" u="none" strike="noStrike" kern="1200" baseline="0">
                    <a:solidFill>
                      <a:schemeClr val="tx1">
                        <a:lumMod val="75000"/>
                        <a:lumOff val="25000"/>
                      </a:schemeClr>
                    </a:solidFill>
                    <a:latin typeface="+mn-lt"/>
                    <a:ea typeface="+mn-ea"/>
                    <a:cs typeface="+mn-cs"/>
                  </a:defRPr>
                </a:pPr>
                <a:endParaRPr lang="en-IT"/>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Sheet3!$Q$93:$Q$94</c:f>
              <c:strCache>
                <c:ptCount val="2"/>
                <c:pt idx="0">
                  <c:v>One factor</c:v>
                </c:pt>
                <c:pt idx="1">
                  <c:v>Multiple factor</c:v>
                </c:pt>
              </c:strCache>
            </c:strRef>
          </c:cat>
          <c:val>
            <c:numRef>
              <c:f>Sheet3!$R$93:$R$94</c:f>
              <c:numCache>
                <c:formatCode>General</c:formatCode>
                <c:ptCount val="2"/>
                <c:pt idx="0">
                  <c:v>4</c:v>
                </c:pt>
                <c:pt idx="1">
                  <c:v>23</c:v>
                </c:pt>
              </c:numCache>
            </c:numRef>
          </c:val>
          <c:extLst>
            <c:ext xmlns:c16="http://schemas.microsoft.com/office/drawing/2014/chart" uri="{C3380CC4-5D6E-409C-BE32-E72D297353CC}">
              <c16:uniqueId val="{00000004-5F69-DF48-9A91-1F3FA5C0A5A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spPr>
            <a:solidFill>
              <a:srgbClr val="477D8F"/>
            </a:solidFill>
            <a:ln>
              <a:noFill/>
            </a:ln>
            <a:effectLst/>
          </c:spPr>
          <c:invertIfNegative val="0"/>
          <c:cat>
            <c:strRef>
              <c:f>Sheet3!$AA$50:$AA$58</c:f>
              <c:strCache>
                <c:ptCount val="9"/>
                <c:pt idx="0">
                  <c:v>Other: Alignment of nationa practices (IInSAR)</c:v>
                </c:pt>
                <c:pt idx="1">
                  <c:v>Other: Mobility grants</c:v>
                </c:pt>
                <c:pt idx="2">
                  <c:v>Other: Funding </c:v>
                </c:pt>
                <c:pt idx="3">
                  <c:v>Data Hosting</c:v>
                </c:pt>
                <c:pt idx="4">
                  <c:v>Funding Intel</c:v>
                </c:pt>
                <c:pt idx="5">
                  <c:v>Standards Guidance</c:v>
                </c:pt>
                <c:pt idx="6">
                  <c:v>Templates / MoUs</c:v>
                </c:pt>
                <c:pt idx="7">
                  <c:v>Training</c:v>
                </c:pt>
                <c:pt idx="8">
                  <c:v>Communities Of Practice</c:v>
                </c:pt>
              </c:strCache>
            </c:strRef>
          </c:cat>
          <c:val>
            <c:numRef>
              <c:f>Sheet3!$AC$50:$AC$58</c:f>
              <c:numCache>
                <c:formatCode>General</c:formatCode>
                <c:ptCount val="9"/>
                <c:pt idx="0">
                  <c:v>1</c:v>
                </c:pt>
                <c:pt idx="1">
                  <c:v>1</c:v>
                </c:pt>
                <c:pt idx="2">
                  <c:v>1</c:v>
                </c:pt>
                <c:pt idx="3">
                  <c:v>4</c:v>
                </c:pt>
                <c:pt idx="4">
                  <c:v>16</c:v>
                </c:pt>
                <c:pt idx="5">
                  <c:v>4</c:v>
                </c:pt>
                <c:pt idx="6">
                  <c:v>7</c:v>
                </c:pt>
                <c:pt idx="7">
                  <c:v>10</c:v>
                </c:pt>
                <c:pt idx="8">
                  <c:v>8</c:v>
                </c:pt>
              </c:numCache>
            </c:numRef>
          </c:val>
          <c:extLst>
            <c:ext xmlns:c16="http://schemas.microsoft.com/office/drawing/2014/chart" uri="{C3380CC4-5D6E-409C-BE32-E72D297353CC}">
              <c16:uniqueId val="{00000000-40C4-0C49-AC29-37C7C5DFF6E5}"/>
            </c:ext>
          </c:extLst>
        </c:ser>
        <c:dLbls>
          <c:showLegendKey val="0"/>
          <c:showVal val="0"/>
          <c:showCatName val="0"/>
          <c:showSerName val="0"/>
          <c:showPercent val="0"/>
          <c:showBubbleSize val="0"/>
        </c:dLbls>
        <c:gapWidth val="41"/>
        <c:axId val="1018112560"/>
        <c:axId val="1099055392"/>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Sheet3!$AA$50:$AA$58</c15:sqref>
                        </c15:formulaRef>
                      </c:ext>
                    </c:extLst>
                    <c:strCache>
                      <c:ptCount val="9"/>
                      <c:pt idx="0">
                        <c:v>Other: Alignment of nationa practices (IInSAR)</c:v>
                      </c:pt>
                      <c:pt idx="1">
                        <c:v>Other: Mobility grants</c:v>
                      </c:pt>
                      <c:pt idx="2">
                        <c:v>Other: Funding </c:v>
                      </c:pt>
                      <c:pt idx="3">
                        <c:v>Data Hosting</c:v>
                      </c:pt>
                      <c:pt idx="4">
                        <c:v>Funding Intel</c:v>
                      </c:pt>
                      <c:pt idx="5">
                        <c:v>Standards Guidance</c:v>
                      </c:pt>
                      <c:pt idx="6">
                        <c:v>Templates / MoUs</c:v>
                      </c:pt>
                      <c:pt idx="7">
                        <c:v>Training</c:v>
                      </c:pt>
                      <c:pt idx="8">
                        <c:v>Communities Of Practice</c:v>
                      </c:pt>
                    </c:strCache>
                  </c:strRef>
                </c:cat>
                <c:val>
                  <c:numRef>
                    <c:extLst>
                      <c:ext uri="{02D57815-91ED-43cb-92C2-25804820EDAC}">
                        <c15:formulaRef>
                          <c15:sqref>Sheet3!$AB$50:$AB$58</c15:sqref>
                        </c15:formulaRef>
                      </c:ext>
                    </c:extLst>
                    <c:numCache>
                      <c:formatCode>General</c:formatCode>
                      <c:ptCount val="9"/>
                    </c:numCache>
                  </c:numRef>
                </c:val>
                <c:extLst>
                  <c:ext xmlns:c16="http://schemas.microsoft.com/office/drawing/2014/chart" uri="{C3380CC4-5D6E-409C-BE32-E72D297353CC}">
                    <c16:uniqueId val="{00000001-40C4-0C49-AC29-37C7C5DFF6E5}"/>
                  </c:ext>
                </c:extLst>
              </c15:ser>
            </c15:filteredBarSeries>
          </c:ext>
        </c:extLst>
      </c:barChart>
      <c:catAx>
        <c:axId val="101811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IT"/>
          </a:p>
        </c:txPr>
        <c:crossAx val="1099055392"/>
        <c:crosses val="autoZero"/>
        <c:auto val="1"/>
        <c:lblAlgn val="ctr"/>
        <c:lblOffset val="100"/>
        <c:noMultiLvlLbl val="0"/>
      </c:catAx>
      <c:valAx>
        <c:axId val="1099055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T"/>
          </a:p>
        </c:txPr>
        <c:crossAx val="101811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it-IT" sz="1800" b="1" dirty="0">
                <a:solidFill>
                  <a:schemeClr val="tx1"/>
                </a:solidFill>
              </a:rPr>
              <a:t>Are </a:t>
            </a:r>
            <a:r>
              <a:rPr lang="it-IT" sz="1800" b="1" dirty="0" err="1">
                <a:solidFill>
                  <a:schemeClr val="tx1"/>
                </a:solidFill>
              </a:rPr>
              <a:t>you</a:t>
            </a:r>
            <a:r>
              <a:rPr lang="it-IT" sz="1800" b="1" dirty="0">
                <a:solidFill>
                  <a:schemeClr val="tx1"/>
                </a:solidFill>
              </a:rPr>
              <a:t> part of </a:t>
            </a:r>
            <a:r>
              <a:rPr lang="it-IT" sz="1800" b="1" dirty="0" err="1">
                <a:solidFill>
                  <a:schemeClr val="tx1"/>
                </a:solidFill>
              </a:rPr>
              <a:t>any</a:t>
            </a:r>
            <a:r>
              <a:rPr lang="it-IT" sz="1800" b="1" dirty="0">
                <a:solidFill>
                  <a:schemeClr val="tx1"/>
                </a:solidFill>
              </a:rPr>
              <a:t> of </a:t>
            </a:r>
            <a:r>
              <a:rPr lang="it-IT" sz="1800" b="1" dirty="0" err="1">
                <a:solidFill>
                  <a:schemeClr val="tx1"/>
                </a:solidFill>
              </a:rPr>
              <a:t>these</a:t>
            </a:r>
            <a:r>
              <a:rPr lang="it-IT" sz="1800" b="1" dirty="0">
                <a:solidFill>
                  <a:schemeClr val="tx1"/>
                </a:solidFill>
              </a:rPr>
              <a:t> </a:t>
            </a:r>
            <a:r>
              <a:rPr lang="it-IT" sz="1800" b="1" dirty="0" err="1">
                <a:solidFill>
                  <a:schemeClr val="tx1"/>
                </a:solidFill>
              </a:rPr>
              <a:t>Ris</a:t>
            </a:r>
            <a:r>
              <a:rPr lang="it-IT" sz="1800" b="1" dirty="0">
                <a:solidFill>
                  <a:schemeClr val="tx1"/>
                </a:solidFill>
              </a:rPr>
              <a:t>?</a:t>
            </a:r>
          </a:p>
        </c:rich>
      </c:tx>
      <c:layout>
        <c:manualLayout>
          <c:xMode val="edge"/>
          <c:yMode val="edge"/>
          <c:x val="0.59001380934272352"/>
          <c:y val="0.69907407407407407"/>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IT"/>
        </a:p>
      </c:txPr>
    </c:title>
    <c:autoTitleDeleted val="0"/>
    <c:plotArea>
      <c:layout>
        <c:manualLayout>
          <c:layoutTarget val="inner"/>
          <c:xMode val="edge"/>
          <c:yMode val="edge"/>
          <c:x val="0.40691671033464571"/>
          <c:y val="5.0922280548264788E-2"/>
          <c:w val="0.23108762621323836"/>
          <c:h val="0.73611475648877223"/>
        </c:manualLayout>
      </c:layout>
      <c:pieChart>
        <c:varyColors val="1"/>
        <c:ser>
          <c:idx val="0"/>
          <c:order val="0"/>
          <c:dPt>
            <c:idx val="0"/>
            <c:bubble3D val="0"/>
            <c:spPr>
              <a:solidFill>
                <a:srgbClr val="477D8F"/>
              </a:solidFill>
              <a:ln w="19050">
                <a:solidFill>
                  <a:schemeClr val="lt1"/>
                </a:solidFill>
              </a:ln>
              <a:effectLst/>
            </c:spPr>
            <c:extLst>
              <c:ext xmlns:c16="http://schemas.microsoft.com/office/drawing/2014/chart" uri="{C3380CC4-5D6E-409C-BE32-E72D297353CC}">
                <c16:uniqueId val="{00000001-7F99-9944-906D-55930149C240}"/>
              </c:ext>
            </c:extLst>
          </c:dPt>
          <c:dPt>
            <c:idx val="1"/>
            <c:bubble3D val="0"/>
            <c:spPr>
              <a:solidFill>
                <a:srgbClr val="EBEFF3"/>
              </a:solidFill>
              <a:ln w="19050">
                <a:solidFill>
                  <a:schemeClr val="lt1"/>
                </a:solidFill>
              </a:ln>
              <a:effectLst/>
            </c:spPr>
            <c:extLst>
              <c:ext xmlns:c16="http://schemas.microsoft.com/office/drawing/2014/chart" uri="{C3380CC4-5D6E-409C-BE32-E72D297353CC}">
                <c16:uniqueId val="{00000003-7F99-9944-906D-55930149C240}"/>
              </c:ext>
            </c:extLst>
          </c:dPt>
          <c:dPt>
            <c:idx val="2"/>
            <c:bubble3D val="0"/>
            <c:spPr>
              <a:solidFill>
                <a:srgbClr val="97A0B1"/>
              </a:solidFill>
              <a:ln w="19050">
                <a:solidFill>
                  <a:schemeClr val="lt1"/>
                </a:solidFill>
              </a:ln>
              <a:effectLst/>
            </c:spPr>
            <c:extLst>
              <c:ext xmlns:c16="http://schemas.microsoft.com/office/drawing/2014/chart" uri="{C3380CC4-5D6E-409C-BE32-E72D297353CC}">
                <c16:uniqueId val="{00000005-7F99-9944-906D-55930149C240}"/>
              </c:ext>
            </c:extLst>
          </c:dPt>
          <c:dPt>
            <c:idx val="3"/>
            <c:bubble3D val="0"/>
            <c:spPr>
              <a:solidFill>
                <a:srgbClr val="FDDB1B"/>
              </a:solidFill>
              <a:ln w="19050">
                <a:solidFill>
                  <a:schemeClr val="lt1"/>
                </a:solidFill>
              </a:ln>
              <a:effectLst/>
            </c:spPr>
            <c:extLst>
              <c:ext xmlns:c16="http://schemas.microsoft.com/office/drawing/2014/chart" uri="{C3380CC4-5D6E-409C-BE32-E72D297353CC}">
                <c16:uniqueId val="{00000007-7F99-9944-906D-55930149C240}"/>
              </c:ext>
            </c:extLst>
          </c:dPt>
          <c:dPt>
            <c:idx val="4"/>
            <c:bubble3D val="0"/>
            <c:spPr>
              <a:solidFill>
                <a:srgbClr val="A16368"/>
              </a:solidFill>
              <a:ln w="19050">
                <a:solidFill>
                  <a:schemeClr val="lt1"/>
                </a:solidFill>
              </a:ln>
              <a:effectLst/>
            </c:spPr>
            <c:extLst>
              <c:ext xmlns:c16="http://schemas.microsoft.com/office/drawing/2014/chart" uri="{C3380CC4-5D6E-409C-BE32-E72D297353CC}">
                <c16:uniqueId val="{00000009-7F99-9944-906D-55930149C240}"/>
              </c:ext>
            </c:extLst>
          </c:dPt>
          <c:cat>
            <c:strRef>
              <c:f>general!$D$112:$D$116</c:f>
              <c:strCache>
                <c:ptCount val="5"/>
                <c:pt idx="0">
                  <c:v>EPOS</c:v>
                </c:pt>
                <c:pt idx="1">
                  <c:v>Auscope</c:v>
                </c:pt>
                <c:pt idx="2">
                  <c:v>Other</c:v>
                </c:pt>
                <c:pt idx="3">
                  <c:v>All of the above</c:v>
                </c:pt>
                <c:pt idx="4">
                  <c:v>No</c:v>
                </c:pt>
              </c:strCache>
            </c:strRef>
          </c:cat>
          <c:val>
            <c:numRef>
              <c:f>general!$E$112:$E$116</c:f>
              <c:numCache>
                <c:formatCode>General</c:formatCode>
                <c:ptCount val="5"/>
                <c:pt idx="0">
                  <c:v>23</c:v>
                </c:pt>
                <c:pt idx="1">
                  <c:v>2</c:v>
                </c:pt>
                <c:pt idx="2">
                  <c:v>3</c:v>
                </c:pt>
                <c:pt idx="3">
                  <c:v>1</c:v>
                </c:pt>
                <c:pt idx="4">
                  <c:v>2</c:v>
                </c:pt>
              </c:numCache>
            </c:numRef>
          </c:val>
          <c:extLst>
            <c:ext xmlns:c16="http://schemas.microsoft.com/office/drawing/2014/chart" uri="{C3380CC4-5D6E-409C-BE32-E72D297353CC}">
              <c16:uniqueId val="{0000000A-7F99-9944-906D-55930149C24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IT"/>
          </a:p>
        </c:txPr>
      </c:legendEntry>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IT"/>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IT"/>
          </a:p>
        </c:txPr>
      </c:legendEntry>
      <c:legendEntry>
        <c:idx val="3"/>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IT"/>
          </a:p>
        </c:txPr>
      </c:legendEntry>
      <c:legendEntry>
        <c:idx val="4"/>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IT"/>
          </a:p>
        </c:txPr>
      </c:legendEntry>
      <c:layout>
        <c:manualLayout>
          <c:xMode val="edge"/>
          <c:yMode val="edge"/>
          <c:x val="0.42417993366434403"/>
          <c:y val="0.80615631379410924"/>
          <c:w val="0.5293120951509146"/>
          <c:h val="0.1799547973170020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7A0B1"/>
              </a:solidFill>
              <a:ln w="19050">
                <a:solidFill>
                  <a:schemeClr val="lt1"/>
                </a:solidFill>
              </a:ln>
              <a:effectLst/>
            </c:spPr>
            <c:extLst>
              <c:ext xmlns:c16="http://schemas.microsoft.com/office/drawing/2014/chart" uri="{C3380CC4-5D6E-409C-BE32-E72D297353CC}">
                <c16:uniqueId val="{00000001-9F1E-0F41-B534-B767E1C097B2}"/>
              </c:ext>
            </c:extLst>
          </c:dPt>
          <c:dPt>
            <c:idx val="1"/>
            <c:bubble3D val="0"/>
            <c:spPr>
              <a:solidFill>
                <a:srgbClr val="882450"/>
              </a:solidFill>
              <a:ln w="19050">
                <a:solidFill>
                  <a:schemeClr val="lt1"/>
                </a:solidFill>
              </a:ln>
              <a:effectLst/>
            </c:spPr>
            <c:extLst>
              <c:ext xmlns:c16="http://schemas.microsoft.com/office/drawing/2014/chart" uri="{C3380CC4-5D6E-409C-BE32-E72D297353CC}">
                <c16:uniqueId val="{00000003-9F1E-0F41-B534-B767E1C097B2}"/>
              </c:ext>
            </c:extLst>
          </c:dPt>
          <c:dPt>
            <c:idx val="2"/>
            <c:bubble3D val="0"/>
            <c:spPr>
              <a:solidFill>
                <a:srgbClr val="477D8F"/>
              </a:solidFill>
              <a:ln w="19050">
                <a:solidFill>
                  <a:schemeClr val="lt1"/>
                </a:solidFill>
              </a:ln>
              <a:effectLst/>
            </c:spPr>
            <c:extLst>
              <c:ext xmlns:c16="http://schemas.microsoft.com/office/drawing/2014/chart" uri="{C3380CC4-5D6E-409C-BE32-E72D297353CC}">
                <c16:uniqueId val="{00000005-9F1E-0F41-B534-B767E1C097B2}"/>
              </c:ext>
            </c:extLst>
          </c:dPt>
          <c:dPt>
            <c:idx val="3"/>
            <c:bubble3D val="0"/>
            <c:spPr>
              <a:solidFill>
                <a:srgbClr val="FDDB1B"/>
              </a:solidFill>
              <a:ln w="19050">
                <a:solidFill>
                  <a:schemeClr val="lt1"/>
                </a:solidFill>
              </a:ln>
              <a:effectLst/>
            </c:spPr>
            <c:extLst>
              <c:ext xmlns:c16="http://schemas.microsoft.com/office/drawing/2014/chart" uri="{C3380CC4-5D6E-409C-BE32-E72D297353CC}">
                <c16:uniqueId val="{00000007-9F1E-0F41-B534-B767E1C097B2}"/>
              </c:ext>
            </c:extLst>
          </c:dPt>
          <c:dPt>
            <c:idx val="4"/>
            <c:bubble3D val="0"/>
            <c:spPr>
              <a:solidFill>
                <a:srgbClr val="A5857D"/>
              </a:solidFill>
              <a:ln w="19050">
                <a:solidFill>
                  <a:schemeClr val="lt1"/>
                </a:solidFill>
              </a:ln>
              <a:effectLst/>
            </c:spPr>
            <c:extLst>
              <c:ext xmlns:c16="http://schemas.microsoft.com/office/drawing/2014/chart" uri="{C3380CC4-5D6E-409C-BE32-E72D297353CC}">
                <c16:uniqueId val="{00000009-9F1E-0F41-B534-B767E1C097B2}"/>
              </c:ext>
            </c:extLst>
          </c:dPt>
          <c:dPt>
            <c:idx val="5"/>
            <c:bubble3D val="0"/>
            <c:spPr>
              <a:solidFill>
                <a:srgbClr val="5EA443"/>
              </a:solidFill>
              <a:ln w="19050">
                <a:solidFill>
                  <a:schemeClr val="lt1"/>
                </a:solidFill>
              </a:ln>
              <a:effectLst/>
            </c:spPr>
            <c:extLst>
              <c:ext xmlns:c16="http://schemas.microsoft.com/office/drawing/2014/chart" uri="{C3380CC4-5D6E-409C-BE32-E72D297353CC}">
                <c16:uniqueId val="{0000000B-9F1E-0F41-B534-B767E1C097B2}"/>
              </c:ext>
            </c:extLst>
          </c:dPt>
          <c:dPt>
            <c:idx val="6"/>
            <c:bubble3D val="0"/>
            <c:spPr>
              <a:solidFill>
                <a:srgbClr val="1D4929"/>
              </a:solidFill>
              <a:ln w="19050">
                <a:solidFill>
                  <a:schemeClr val="lt1"/>
                </a:solidFill>
              </a:ln>
              <a:effectLst/>
            </c:spPr>
            <c:extLst>
              <c:ext xmlns:c16="http://schemas.microsoft.com/office/drawing/2014/chart" uri="{C3380CC4-5D6E-409C-BE32-E72D297353CC}">
                <c16:uniqueId val="{0000000D-9F1E-0F41-B534-B767E1C097B2}"/>
              </c:ext>
            </c:extLst>
          </c:dPt>
          <c:dLbls>
            <c:dLbl>
              <c:idx val="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1-9F1E-0F41-B534-B767E1C097B2}"/>
                </c:ext>
              </c:extLst>
            </c:dLbl>
            <c:dLbl>
              <c:idx val="2"/>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5-9F1E-0F41-B534-B767E1C097B2}"/>
                </c:ext>
              </c:extLst>
            </c:dLbl>
            <c:dLbl>
              <c:idx val="4"/>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9-9F1E-0F41-B534-B767E1C097B2}"/>
                </c:ext>
              </c:extLst>
            </c:dLbl>
            <c:dLbl>
              <c:idx val="5"/>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B-9F1E-0F41-B534-B767E1C097B2}"/>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I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Sheet5!$H$49:$H$55</c:f>
              <c:strCache>
                <c:ptCount val="7"/>
                <c:pt idx="0">
                  <c:v>Idea / Exploratory Talks</c:v>
                </c:pt>
                <c:pt idx="1">
                  <c:v>Scoping / Proposal Submitted</c:v>
                </c:pt>
                <c:pt idx="2">
                  <c:v>MoU / LoI Signed</c:v>
                </c:pt>
                <c:pt idx="3">
                  <c:v>Data Exchange Pilot</c:v>
                </c:pt>
                <c:pt idx="4">
                  <c:v>Funded Project (Active)</c:v>
                </c:pt>
                <c:pt idx="5">
                  <c:v>Mature Long-Term Programme</c:v>
                </c:pt>
                <c:pt idx="6">
                  <c:v>Completed / Paused</c:v>
                </c:pt>
              </c:strCache>
            </c:strRef>
          </c:cat>
          <c:val>
            <c:numRef>
              <c:f>Sheet5!$I$49:$I$55</c:f>
              <c:numCache>
                <c:formatCode>General</c:formatCode>
                <c:ptCount val="7"/>
                <c:pt idx="0">
                  <c:v>7</c:v>
                </c:pt>
                <c:pt idx="1">
                  <c:v>1</c:v>
                </c:pt>
                <c:pt idx="2">
                  <c:v>4</c:v>
                </c:pt>
                <c:pt idx="3">
                  <c:v>6</c:v>
                </c:pt>
                <c:pt idx="4">
                  <c:v>7</c:v>
                </c:pt>
                <c:pt idx="5">
                  <c:v>12</c:v>
                </c:pt>
                <c:pt idx="6">
                  <c:v>2</c:v>
                </c:pt>
              </c:numCache>
            </c:numRef>
          </c:val>
          <c:extLst>
            <c:ext xmlns:c16="http://schemas.microsoft.com/office/drawing/2014/chart" uri="{C3380CC4-5D6E-409C-BE32-E72D297353CC}">
              <c16:uniqueId val="{0000000E-9F1E-0F41-B534-B767E1C097B2}"/>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162638520197365"/>
          <c:y val="9.4837274323938625E-2"/>
          <c:w val="0.38388085295385194"/>
          <c:h val="0.8314163994656409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36898512685914"/>
          <c:y val="4.2629803043593983E-3"/>
          <c:w val="0.54126224846894133"/>
          <c:h val="0.68113303674866277"/>
        </c:manualLayout>
      </c:layout>
      <c:pieChart>
        <c:varyColors val="1"/>
        <c:ser>
          <c:idx val="0"/>
          <c:order val="0"/>
          <c:dPt>
            <c:idx val="0"/>
            <c:bubble3D val="0"/>
            <c:spPr>
              <a:solidFill>
                <a:srgbClr val="477D8F"/>
              </a:solidFill>
              <a:ln w="19050">
                <a:solidFill>
                  <a:schemeClr val="lt1"/>
                </a:solidFill>
              </a:ln>
              <a:effectLst/>
            </c:spPr>
            <c:extLst>
              <c:ext xmlns:c16="http://schemas.microsoft.com/office/drawing/2014/chart" uri="{C3380CC4-5D6E-409C-BE32-E72D297353CC}">
                <c16:uniqueId val="{00000001-CC73-C740-A409-26147A0E0AF0}"/>
              </c:ext>
            </c:extLst>
          </c:dPt>
          <c:dPt>
            <c:idx val="1"/>
            <c:bubble3D val="0"/>
            <c:spPr>
              <a:solidFill>
                <a:srgbClr val="FDDB1B"/>
              </a:solidFill>
              <a:ln w="19050">
                <a:solidFill>
                  <a:schemeClr val="lt1"/>
                </a:solidFill>
              </a:ln>
              <a:effectLst/>
            </c:spPr>
            <c:extLst>
              <c:ext xmlns:c16="http://schemas.microsoft.com/office/drawing/2014/chart" uri="{C3380CC4-5D6E-409C-BE32-E72D297353CC}">
                <c16:uniqueId val="{00000003-CC73-C740-A409-26147A0E0AF0}"/>
              </c:ext>
            </c:extLst>
          </c:dPt>
          <c:dPt>
            <c:idx val="2"/>
            <c:bubble3D val="0"/>
            <c:spPr>
              <a:solidFill>
                <a:srgbClr val="97A0B1"/>
              </a:solidFill>
              <a:ln w="19050">
                <a:solidFill>
                  <a:schemeClr val="lt1"/>
                </a:solidFill>
              </a:ln>
              <a:effectLst/>
            </c:spPr>
            <c:extLst>
              <c:ext xmlns:c16="http://schemas.microsoft.com/office/drawing/2014/chart" uri="{C3380CC4-5D6E-409C-BE32-E72D297353CC}">
                <c16:uniqueId val="{00000005-CC73-C740-A409-26147A0E0AF0}"/>
              </c:ext>
            </c:extLst>
          </c:dPt>
          <c:dPt>
            <c:idx val="3"/>
            <c:bubble3D val="0"/>
            <c:spPr>
              <a:solidFill>
                <a:srgbClr val="A16368"/>
              </a:solidFill>
              <a:ln w="19050">
                <a:solidFill>
                  <a:schemeClr val="lt1"/>
                </a:solidFill>
              </a:ln>
              <a:effectLst/>
            </c:spPr>
            <c:extLst>
              <c:ext xmlns:c16="http://schemas.microsoft.com/office/drawing/2014/chart" uri="{C3380CC4-5D6E-409C-BE32-E72D297353CC}">
                <c16:uniqueId val="{00000007-CC73-C740-A409-26147A0E0AF0}"/>
              </c:ext>
            </c:extLst>
          </c:dPt>
          <c:dLbls>
            <c:dLbl>
              <c:idx val="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1-CC73-C740-A409-26147A0E0AF0}"/>
                </c:ext>
              </c:extLst>
            </c:dLbl>
            <c:dLbl>
              <c:idx val="2"/>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5-CC73-C740-A409-26147A0E0AF0}"/>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I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general!$D$76:$D$79</c:f>
              <c:strCache>
                <c:ptCount val="4"/>
                <c:pt idx="0">
                  <c:v>One active and running</c:v>
                </c:pt>
                <c:pt idx="1">
                  <c:v>Multiple ones active and running</c:v>
                </c:pt>
                <c:pt idx="2">
                  <c:v>No </c:v>
                </c:pt>
                <c:pt idx="3">
                  <c:v>Multiple ones in development </c:v>
                </c:pt>
              </c:strCache>
            </c:strRef>
          </c:cat>
          <c:val>
            <c:numRef>
              <c:f>general!$E$76:$E$79</c:f>
              <c:numCache>
                <c:formatCode>General</c:formatCode>
                <c:ptCount val="4"/>
                <c:pt idx="0">
                  <c:v>6</c:v>
                </c:pt>
                <c:pt idx="1">
                  <c:v>17</c:v>
                </c:pt>
                <c:pt idx="2">
                  <c:v>6</c:v>
                </c:pt>
                <c:pt idx="3">
                  <c:v>2</c:v>
                </c:pt>
              </c:numCache>
            </c:numRef>
          </c:val>
          <c:extLst>
            <c:ext xmlns:c16="http://schemas.microsoft.com/office/drawing/2014/chart" uri="{C3380CC4-5D6E-409C-BE32-E72D297353CC}">
              <c16:uniqueId val="{00000008-CC73-C740-A409-26147A0E0AF0}"/>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
          <c:y val="0.67115516362021932"/>
          <c:w val="0.76784820647419072"/>
          <c:h val="0.3008800378956048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2188744762734"/>
          <c:y val="3.6709846132158559E-2"/>
          <c:w val="0.49699825021872268"/>
          <c:h val="0.9222647942203100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88-DB4B-B969-1540F02E83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88-DB4B-B969-1540F02E83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88-DB4B-B969-1540F02E83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388-DB4B-B969-1540F02E83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388-DB4B-B969-1540F02E83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388-DB4B-B969-1540F02E832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388-DB4B-B969-1540F02E832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388-DB4B-B969-1540F02E832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388-DB4B-B969-1540F02E832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388-DB4B-B969-1540F02E832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388-DB4B-B969-1540F02E832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388-DB4B-B969-1540F02E832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1388-DB4B-B969-1540F02E832E}"/>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1388-DB4B-B969-1540F02E832E}"/>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1388-DB4B-B969-1540F02E832E}"/>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1388-DB4B-B969-1540F02E832E}"/>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1388-DB4B-B969-1540F02E832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I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Sheet1!$C$3:$C$19</c:f>
              <c:strCache>
                <c:ptCount val="17"/>
                <c:pt idx="0">
                  <c:v>Data harmonisation &amp; standards / Interoperability</c:v>
                </c:pt>
                <c:pt idx="1">
                  <c:v>Enabling AI / ML</c:v>
                </c:pt>
                <c:pt idx="2">
                  <c:v>Hazard &amp; risk assessment / Early warning</c:v>
                </c:pt>
                <c:pt idx="3">
                  <c:v>Indigenous Sovereignty and Data Governance</c:v>
                </c:pt>
                <c:pt idx="4">
                  <c:v>Method development / Benchmarking</c:v>
                </c:pt>
                <c:pt idx="5">
                  <c:v>Modelling / Simulation</c:v>
                </c:pt>
                <c:pt idx="6">
                  <c:v>Ontologies</c:v>
                </c:pt>
                <c:pt idx="7">
                  <c:v>Policy / Governance / Best practices</c:v>
                </c:pt>
                <c:pt idx="8">
                  <c:v>Sample/ Lab workflows (e.g. Petrology/Geochem)</c:v>
                </c:pt>
                <c:pt idx="9">
                  <c:v>Software / Tools / Pipelines</c:v>
                </c:pt>
                <c:pt idx="10">
                  <c:v>Training / Capacity building / Mobility</c:v>
                </c:pt>
                <c:pt idx="11">
                  <c:v>Thematic training</c:v>
                </c:pt>
                <c:pt idx="12">
                  <c:v>Data collection / Instrumentation / Deployments</c:v>
                </c:pt>
                <c:pt idx="13">
                  <c:v>Data integration / Federated access</c:v>
                </c:pt>
                <c:pt idx="14">
                  <c:v>Hazard &amp; risk assessment / Early warning</c:v>
                </c:pt>
                <c:pt idx="15">
                  <c:v>Modelling / Simulation</c:v>
                </c:pt>
                <c:pt idx="16">
                  <c:v>Vocabularies</c:v>
                </c:pt>
              </c:strCache>
            </c:strRef>
          </c:cat>
          <c:val>
            <c:numRef>
              <c:f>Sheet1!$D$3:$D$19</c:f>
              <c:numCache>
                <c:formatCode>General</c:formatCode>
                <c:ptCount val="17"/>
                <c:pt idx="0">
                  <c:v>8</c:v>
                </c:pt>
                <c:pt idx="1">
                  <c:v>3</c:v>
                </c:pt>
                <c:pt idx="2">
                  <c:v>8</c:v>
                </c:pt>
                <c:pt idx="3">
                  <c:v>1</c:v>
                </c:pt>
                <c:pt idx="4">
                  <c:v>5</c:v>
                </c:pt>
                <c:pt idx="5">
                  <c:v>7</c:v>
                </c:pt>
                <c:pt idx="6">
                  <c:v>3</c:v>
                </c:pt>
                <c:pt idx="7">
                  <c:v>5</c:v>
                </c:pt>
                <c:pt idx="8">
                  <c:v>5</c:v>
                </c:pt>
                <c:pt idx="9">
                  <c:v>11</c:v>
                </c:pt>
                <c:pt idx="10">
                  <c:v>14</c:v>
                </c:pt>
                <c:pt idx="11">
                  <c:v>1</c:v>
                </c:pt>
                <c:pt idx="12">
                  <c:v>19</c:v>
                </c:pt>
                <c:pt idx="13">
                  <c:v>12</c:v>
                </c:pt>
                <c:pt idx="14">
                  <c:v>8</c:v>
                </c:pt>
                <c:pt idx="15">
                  <c:v>7</c:v>
                </c:pt>
                <c:pt idx="16">
                  <c:v>3</c:v>
                </c:pt>
              </c:numCache>
            </c:numRef>
          </c:val>
          <c:extLst>
            <c:ext xmlns:c16="http://schemas.microsoft.com/office/drawing/2014/chart" uri="{C3380CC4-5D6E-409C-BE32-E72D297353CC}">
              <c16:uniqueId val="{00000022-1388-DB4B-B969-1540F02E832E}"/>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9"/>
        <c:txPr>
          <a:bodyPr rot="0" spcFirstLastPara="1" vertOverflow="ellipsis" vert="horz" wrap="square" anchor="ctr" anchorCtr="1"/>
          <a:lstStyle/>
          <a:p>
            <a:pPr>
              <a:defRPr sz="1600" b="1" i="0" u="none" strike="noStrike" kern="1200" baseline="0">
                <a:solidFill>
                  <a:schemeClr val="tx1">
                    <a:lumMod val="65000"/>
                    <a:lumOff val="35000"/>
                  </a:schemeClr>
                </a:solidFill>
                <a:highlight>
                  <a:srgbClr val="FDDB1B"/>
                </a:highlight>
                <a:latin typeface="+mn-lt"/>
                <a:ea typeface="+mn-ea"/>
                <a:cs typeface="+mn-cs"/>
              </a:defRPr>
            </a:pPr>
            <a:endParaRPr lang="en-IT"/>
          </a:p>
        </c:txPr>
      </c:legendEntry>
      <c:legendEntry>
        <c:idx val="10"/>
        <c:txPr>
          <a:bodyPr rot="0" spcFirstLastPara="1" vertOverflow="ellipsis" vert="horz" wrap="square" anchor="ctr" anchorCtr="1"/>
          <a:lstStyle/>
          <a:p>
            <a:pPr>
              <a:defRPr sz="1600" b="1" i="0" u="none" strike="noStrike" kern="1200" baseline="0">
                <a:solidFill>
                  <a:schemeClr val="tx1">
                    <a:lumMod val="65000"/>
                    <a:lumOff val="35000"/>
                  </a:schemeClr>
                </a:solidFill>
                <a:highlight>
                  <a:srgbClr val="FDDB1B"/>
                </a:highlight>
                <a:latin typeface="+mn-lt"/>
                <a:ea typeface="+mn-ea"/>
                <a:cs typeface="+mn-cs"/>
              </a:defRPr>
            </a:pPr>
            <a:endParaRPr lang="en-IT"/>
          </a:p>
        </c:txPr>
      </c:legendEntry>
      <c:legendEntry>
        <c:idx val="12"/>
        <c:txPr>
          <a:bodyPr rot="0" spcFirstLastPara="1" vertOverflow="ellipsis" vert="horz" wrap="square" anchor="ctr" anchorCtr="1"/>
          <a:lstStyle/>
          <a:p>
            <a:pPr>
              <a:defRPr sz="1600" b="1" i="0" u="none" strike="noStrike" kern="1200" baseline="0">
                <a:solidFill>
                  <a:schemeClr val="tx1">
                    <a:lumMod val="65000"/>
                    <a:lumOff val="35000"/>
                  </a:schemeClr>
                </a:solidFill>
                <a:highlight>
                  <a:srgbClr val="FDDB1B"/>
                </a:highlight>
                <a:latin typeface="+mn-lt"/>
                <a:ea typeface="+mn-ea"/>
                <a:cs typeface="+mn-cs"/>
              </a:defRPr>
            </a:pPr>
            <a:endParaRPr lang="en-IT"/>
          </a:p>
        </c:txPr>
      </c:legendEntry>
      <c:legendEntry>
        <c:idx val="13"/>
        <c:txPr>
          <a:bodyPr rot="0" spcFirstLastPara="1" vertOverflow="ellipsis" vert="horz" wrap="square" anchor="ctr" anchorCtr="1"/>
          <a:lstStyle/>
          <a:p>
            <a:pPr>
              <a:defRPr sz="1600" b="1" i="0" u="none" strike="noStrike" kern="1200" baseline="0">
                <a:solidFill>
                  <a:schemeClr val="tx1">
                    <a:lumMod val="65000"/>
                    <a:lumOff val="35000"/>
                  </a:schemeClr>
                </a:solidFill>
                <a:highlight>
                  <a:srgbClr val="FDDB1B"/>
                </a:highlight>
                <a:latin typeface="+mn-lt"/>
                <a:ea typeface="+mn-ea"/>
                <a:cs typeface="+mn-cs"/>
              </a:defRPr>
            </a:pPr>
            <a:endParaRPr lang="en-IT"/>
          </a:p>
        </c:txPr>
      </c:legendEntry>
      <c:layout>
        <c:manualLayout>
          <c:xMode val="edge"/>
          <c:yMode val="edge"/>
          <c:x val="0.58602467312086692"/>
          <c:y val="1.3914626651050066E-2"/>
          <c:w val="0.40445149731449076"/>
          <c:h val="0.978326858627207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Data/Outup</a:t>
            </a:r>
            <a:r>
              <a:rPr lang="en-GB" baseline="0"/>
              <a:t> type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clustered"/>
        <c:varyColors val="0"/>
        <c:ser>
          <c:idx val="0"/>
          <c:order val="0"/>
          <c:spPr>
            <a:solidFill>
              <a:srgbClr val="477D8F"/>
            </a:solidFill>
            <a:ln>
              <a:noFill/>
            </a:ln>
            <a:effectLst/>
          </c:spPr>
          <c:invertIfNegative val="0"/>
          <c:dLbls>
            <c:dLbl>
              <c:idx val="0"/>
              <c:tx>
                <c:rich>
                  <a:bodyPr/>
                  <a:lstStyle/>
                  <a:p>
                    <a:r>
                      <a:rPr lang="en-US"/>
                      <a:t>23%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DD1-2849-B732-F6996527B077}"/>
                </c:ext>
              </c:extLst>
            </c:dLbl>
            <c:dLbl>
              <c:idx val="1"/>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t>16%</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4208894804756248E-2"/>
                      <c:h val="7.0766376780836651E-2"/>
                    </c:manualLayout>
                  </c15:layout>
                  <c15:showDataLabelsRange val="0"/>
                </c:ext>
                <c:ext xmlns:c16="http://schemas.microsoft.com/office/drawing/2014/chart" uri="{C3380CC4-5D6E-409C-BE32-E72D297353CC}">
                  <c16:uniqueId val="{0000000D-1DD1-2849-B732-F6996527B077}"/>
                </c:ext>
              </c:extLst>
            </c:dLbl>
            <c:dLbl>
              <c:idx val="2"/>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fld id="{126F7ACC-C28D-0841-A7BA-95352C21F431}" type="VALUE">
                      <a:rPr lang="en-US" smtClean="0"/>
                      <a:pPr>
                        <a:defRPr sz="1600" b="1"/>
                      </a:pPr>
                      <a:t>[VALORE]</a:t>
                    </a:fld>
                    <a:r>
                      <a:rPr lang="en-US"/>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IT"/>
                </a:p>
              </c:txPr>
              <c:showLegendKey val="0"/>
              <c:showVal val="1"/>
              <c:showCatName val="0"/>
              <c:showSerName val="0"/>
              <c:showPercent val="0"/>
              <c:showBubbleSize val="0"/>
              <c:extLst>
                <c:ext xmlns:c15="http://schemas.microsoft.com/office/drawing/2012/chart" uri="{CE6537A1-D6FC-4f65-9D91-7224C49458BB}">
                  <c15:layout>
                    <c:manualLayout>
                      <c:w val="4.0791114229441428E-2"/>
                      <c:h val="4.6701336746652923E-2"/>
                    </c:manualLayout>
                  </c15:layout>
                  <c15:dlblFieldTable/>
                  <c15:showDataLabelsRange val="0"/>
                </c:ext>
                <c:ext xmlns:c16="http://schemas.microsoft.com/office/drawing/2014/chart" uri="{C3380CC4-5D6E-409C-BE32-E72D297353CC}">
                  <c16:uniqueId val="{0000000B-1DD1-2849-B732-F6996527B077}"/>
                </c:ext>
              </c:extLst>
            </c:dLbl>
            <c:dLbl>
              <c:idx val="3"/>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t>7%</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3544736728739845E-2"/>
                      <c:h val="5.8733856763744784E-2"/>
                    </c:manualLayout>
                  </c15:layout>
                  <c15:showDataLabelsRange val="0"/>
                </c:ext>
                <c:ext xmlns:c16="http://schemas.microsoft.com/office/drawing/2014/chart" uri="{C3380CC4-5D6E-409C-BE32-E72D297353CC}">
                  <c16:uniqueId val="{0000000C-1DD1-2849-B732-F6996527B077}"/>
                </c:ext>
              </c:extLst>
            </c:dLbl>
            <c:dLbl>
              <c:idx val="4"/>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t>5%</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IT"/>
                </a:p>
              </c:txPr>
              <c:showLegendKey val="0"/>
              <c:showVal val="1"/>
              <c:showCatName val="0"/>
              <c:showSerName val="0"/>
              <c:showPercent val="0"/>
              <c:showBubbleSize val="0"/>
              <c:extLst>
                <c:ext xmlns:c15="http://schemas.microsoft.com/office/drawing/2012/chart" uri="{CE6537A1-D6FC-4f65-9D91-7224C49458BB}">
                  <c15:layout>
                    <c:manualLayout>
                      <c:w val="6.0114787564645625E-2"/>
                      <c:h val="5.8733856763744784E-2"/>
                    </c:manualLayout>
                  </c15:layout>
                  <c15:showDataLabelsRange val="0"/>
                </c:ext>
                <c:ext xmlns:c16="http://schemas.microsoft.com/office/drawing/2014/chart" uri="{C3380CC4-5D6E-409C-BE32-E72D297353CC}">
                  <c16:uniqueId val="{00000009-1DD1-2849-B732-F6996527B077}"/>
                </c:ext>
              </c:extLst>
            </c:dLbl>
            <c:dLbl>
              <c:idx val="5"/>
              <c:tx>
                <c:rich>
                  <a:bodyPr/>
                  <a:lstStyle/>
                  <a:p>
                    <a:r>
                      <a:rPr lang="en-US"/>
                      <a:t>11%</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4.696251730405468E-2"/>
                      <c:h val="6.7758246776563683E-2"/>
                    </c:manualLayout>
                  </c15:layout>
                  <c15:showDataLabelsRange val="0"/>
                </c:ext>
                <c:ext xmlns:c16="http://schemas.microsoft.com/office/drawing/2014/chart" uri="{C3380CC4-5D6E-409C-BE32-E72D297353CC}">
                  <c16:uniqueId val="{00000008-1DD1-2849-B732-F6996527B077}"/>
                </c:ext>
              </c:extLst>
            </c:dLbl>
            <c:dLbl>
              <c:idx val="6"/>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t>5%</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562203256324248E-2"/>
                      <c:h val="7.377450678510962E-2"/>
                    </c:manualLayout>
                  </c15:layout>
                  <c15:showDataLabelsRange val="0"/>
                </c:ext>
                <c:ext xmlns:c16="http://schemas.microsoft.com/office/drawing/2014/chart" uri="{C3380CC4-5D6E-409C-BE32-E72D297353CC}">
                  <c16:uniqueId val="{00000007-1DD1-2849-B732-F6996527B077}"/>
                </c:ext>
              </c:extLst>
            </c:dLbl>
            <c:dLbl>
              <c:idx val="7"/>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fld id="{6827CA69-A891-F64F-A32D-33AA2689EDD5}" type="VALUE">
                      <a:rPr lang="en-US" smtClean="0"/>
                      <a:pPr>
                        <a:defRPr sz="1600" b="1"/>
                      </a:pPr>
                      <a:t>[VALORE]</a:t>
                    </a:fld>
                    <a:r>
                      <a:rPr lang="en-US"/>
                      <a:t> %</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IT"/>
                </a:p>
              </c:txPr>
              <c:showLegendKey val="0"/>
              <c:showVal val="1"/>
              <c:showCatName val="0"/>
              <c:showSerName val="0"/>
              <c:showPercent val="0"/>
              <c:showBubbleSize val="0"/>
              <c:extLst>
                <c:ext xmlns:c15="http://schemas.microsoft.com/office/drawing/2012/chart" uri="{CE6537A1-D6FC-4f65-9D91-7224C49458BB}">
                  <c15:layout>
                    <c:manualLayout>
                      <c:w val="4.8780197875556111E-2"/>
                      <c:h val="5.2717596755198853E-2"/>
                    </c:manualLayout>
                  </c15:layout>
                  <c15:dlblFieldTable/>
                  <c15:showDataLabelsRange val="0"/>
                </c:ext>
                <c:ext xmlns:c16="http://schemas.microsoft.com/office/drawing/2014/chart" uri="{C3380CC4-5D6E-409C-BE32-E72D297353CC}">
                  <c16:uniqueId val="{00000006-1DD1-2849-B732-F6996527B077}"/>
                </c:ext>
              </c:extLst>
            </c:dLbl>
            <c:dLbl>
              <c:idx val="8"/>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t>3%</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IT"/>
                </a:p>
              </c:txPr>
              <c:showLegendKey val="0"/>
              <c:showVal val="1"/>
              <c:showCatName val="0"/>
              <c:showSerName val="0"/>
              <c:showPercent val="0"/>
              <c:showBubbleSize val="0"/>
              <c:extLst>
                <c:ext xmlns:c15="http://schemas.microsoft.com/office/drawing/2012/chart" uri="{CE6537A1-D6FC-4f65-9D91-7224C49458BB}">
                  <c15:layout>
                    <c:manualLayout>
                      <c:w val="4.6829762146692745E-2"/>
                      <c:h val="7.9790766793655543E-2"/>
                    </c:manualLayout>
                  </c15:layout>
                  <c15:showDataLabelsRange val="0"/>
                </c:ext>
                <c:ext xmlns:c16="http://schemas.microsoft.com/office/drawing/2014/chart" uri="{C3380CC4-5D6E-409C-BE32-E72D297353CC}">
                  <c16:uniqueId val="{00000005-1DD1-2849-B732-F6996527B077}"/>
                </c:ext>
              </c:extLst>
            </c:dLbl>
            <c:dLbl>
              <c:idx val="9"/>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t>10%</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696251730405468E-2"/>
                      <c:h val="7.377450678510962E-2"/>
                    </c:manualLayout>
                  </c15:layout>
                  <c15:showDataLabelsRange val="0"/>
                </c:ext>
                <c:ext xmlns:c16="http://schemas.microsoft.com/office/drawing/2014/chart" uri="{C3380CC4-5D6E-409C-BE32-E72D297353CC}">
                  <c16:uniqueId val="{00000004-1DD1-2849-B732-F6996527B077}"/>
                </c:ext>
              </c:extLst>
            </c:dLbl>
            <c:dLbl>
              <c:idx val="10"/>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t>9%</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414302979792208E-2"/>
                      <c:h val="7.0766376780836651E-2"/>
                    </c:manualLayout>
                  </c15:layout>
                  <c15:showDataLabelsRange val="0"/>
                </c:ext>
                <c:ext xmlns:c16="http://schemas.microsoft.com/office/drawing/2014/chart" uri="{C3380CC4-5D6E-409C-BE32-E72D297353CC}">
                  <c16:uniqueId val="{00000003-1DD1-2849-B732-F6996527B077}"/>
                </c:ext>
              </c:extLst>
            </c:dLbl>
            <c:dLbl>
              <c:idx val="11"/>
              <c:tx>
                <c:rich>
                  <a:bodyPr/>
                  <a:lstStyle/>
                  <a:p>
                    <a:r>
                      <a:rPr lang="en-US"/>
                      <a:t>7%</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4.562203256324248E-2"/>
                      <c:h val="6.7758246776563683E-2"/>
                    </c:manualLayout>
                  </c15:layout>
                  <c15:showDataLabelsRange val="0"/>
                </c:ext>
                <c:ext xmlns:c16="http://schemas.microsoft.com/office/drawing/2014/chart" uri="{C3380CC4-5D6E-409C-BE32-E72D297353CC}">
                  <c16:uniqueId val="{00000002-1DD1-2849-B732-F6996527B077}"/>
                </c:ext>
              </c:extLst>
            </c:dLbl>
            <c:dLbl>
              <c:idx val="12"/>
              <c:tx>
                <c:rich>
                  <a:bodyPr/>
                  <a:lstStyle/>
                  <a:p>
                    <a:fld id="{6F465466-91AD-D143-8DA7-B402BF6A9B06}" type="VALUE">
                      <a:rPr lang="en-US" smtClean="0"/>
                      <a:pPr/>
                      <a:t>[VALORE]</a:t>
                    </a:fld>
                    <a:r>
                      <a:rPr lang="en-US"/>
                      <a:t>%</a:t>
                    </a:r>
                  </a:p>
                </c:rich>
              </c:tx>
              <c:showLegendKey val="0"/>
              <c:showVal val="1"/>
              <c:showCatName val="0"/>
              <c:showSerName val="0"/>
              <c:showPercent val="0"/>
              <c:showBubbleSize val="0"/>
              <c:extLst>
                <c:ext xmlns:c15="http://schemas.microsoft.com/office/drawing/2012/chart" uri="{CE6537A1-D6FC-4f65-9D91-7224C49458BB}">
                  <c15:layout>
                    <c:manualLayout>
                      <c:w val="5.5283869230844579E-2"/>
                      <c:h val="6.7758246776563683E-2"/>
                    </c:manualLayout>
                  </c15:layout>
                  <c15:dlblFieldTable/>
                  <c15:showDataLabelsRange val="0"/>
                </c:ext>
                <c:ext xmlns:c16="http://schemas.microsoft.com/office/drawing/2014/chart" uri="{C3380CC4-5D6E-409C-BE32-E72D297353CC}">
                  <c16:uniqueId val="{00000001-1DD1-2849-B732-F6996527B07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Sheet2!$G$2:$G$14</c:f>
              <c:strCache>
                <c:ptCount val="13"/>
                <c:pt idx="0">
                  <c:v>Observational Time Series</c:v>
                </c:pt>
                <c:pt idx="1">
                  <c:v>Event Datasets</c:v>
                </c:pt>
                <c:pt idx="2">
                  <c:v>Data Co-Located With Compute</c:v>
                </c:pt>
                <c:pt idx="3">
                  <c:v>Documentation/Protocols</c:v>
                </c:pt>
                <c:pt idx="4">
                  <c:v>Maps/Rasters</c:v>
                </c:pt>
                <c:pt idx="5">
                  <c:v>Metadata/Catalogues</c:v>
                </c:pt>
                <c:pt idx="6">
                  <c:v>Models/Forecasts</c:v>
                </c:pt>
                <c:pt idx="7">
                  <c:v>Numerical models</c:v>
                </c:pt>
                <c:pt idx="8">
                  <c:v>Samples/Analyses</c:v>
                </c:pt>
                <c:pt idx="9">
                  <c:v>Software/Code</c:v>
                </c:pt>
                <c:pt idx="10">
                  <c:v>Training Materials</c:v>
                </c:pt>
                <c:pt idx="11">
                  <c:v>Workflows/Pipelines</c:v>
                </c:pt>
                <c:pt idx="12">
                  <c:v>Co-created scenarios</c:v>
                </c:pt>
              </c:strCache>
            </c:strRef>
          </c:cat>
          <c:val>
            <c:numRef>
              <c:f>Sheet2!$H$2:$H$14</c:f>
              <c:numCache>
                <c:formatCode>General</c:formatCode>
                <c:ptCount val="13"/>
                <c:pt idx="0">
                  <c:v>27</c:v>
                </c:pt>
                <c:pt idx="1">
                  <c:v>19</c:v>
                </c:pt>
                <c:pt idx="2">
                  <c:v>2</c:v>
                </c:pt>
                <c:pt idx="3">
                  <c:v>8</c:v>
                </c:pt>
                <c:pt idx="4">
                  <c:v>6</c:v>
                </c:pt>
                <c:pt idx="5">
                  <c:v>13</c:v>
                </c:pt>
                <c:pt idx="6">
                  <c:v>6</c:v>
                </c:pt>
                <c:pt idx="7">
                  <c:v>1</c:v>
                </c:pt>
                <c:pt idx="8">
                  <c:v>4</c:v>
                </c:pt>
                <c:pt idx="9">
                  <c:v>12</c:v>
                </c:pt>
                <c:pt idx="10">
                  <c:v>11</c:v>
                </c:pt>
                <c:pt idx="11">
                  <c:v>9</c:v>
                </c:pt>
                <c:pt idx="12">
                  <c:v>1</c:v>
                </c:pt>
              </c:numCache>
            </c:numRef>
          </c:val>
          <c:extLst>
            <c:ext xmlns:c16="http://schemas.microsoft.com/office/drawing/2014/chart" uri="{C3380CC4-5D6E-409C-BE32-E72D297353CC}">
              <c16:uniqueId val="{00000000-1DD1-2849-B732-F6996527B077}"/>
            </c:ext>
          </c:extLst>
        </c:ser>
        <c:dLbls>
          <c:showLegendKey val="0"/>
          <c:showVal val="0"/>
          <c:showCatName val="0"/>
          <c:showSerName val="0"/>
          <c:showPercent val="0"/>
          <c:showBubbleSize val="0"/>
        </c:dLbls>
        <c:gapWidth val="33"/>
        <c:axId val="1158187168"/>
        <c:axId val="578578992"/>
      </c:barChart>
      <c:catAx>
        <c:axId val="115818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IT"/>
          </a:p>
        </c:txPr>
        <c:crossAx val="578578992"/>
        <c:crosses val="autoZero"/>
        <c:auto val="1"/>
        <c:lblAlgn val="ctr"/>
        <c:lblOffset val="100"/>
        <c:noMultiLvlLbl val="0"/>
      </c:catAx>
      <c:valAx>
        <c:axId val="578578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T"/>
          </a:p>
        </c:txPr>
        <c:crossAx val="115818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7A0B1"/>
            </a:solidFill>
            <a:ln>
              <a:noFill/>
            </a:ln>
            <a:effectLst/>
          </c:spPr>
          <c:invertIfNegative val="0"/>
          <c:cat>
            <c:strRef>
              <c:f>Sheet2!$G$63:$G$67</c:f>
              <c:strCache>
                <c:ptCount val="5"/>
                <c:pt idx="0">
                  <c:v>Restricted/Sensitive</c:v>
                </c:pt>
                <c:pt idx="1">
                  <c:v>Embargoed</c:v>
                </c:pt>
                <c:pt idx="2">
                  <c:v>(Open) License Existing Or Intended</c:v>
                </c:pt>
                <c:pt idx="3">
                  <c:v>Using standards/interoperable with standards</c:v>
                </c:pt>
                <c:pt idx="4">
                  <c:v>DOI / PID Existing Or Planned</c:v>
                </c:pt>
              </c:strCache>
            </c:strRef>
          </c:cat>
          <c:val>
            <c:numRef>
              <c:f>Sheet2!$H$63:$H$67</c:f>
              <c:numCache>
                <c:formatCode>General</c:formatCode>
                <c:ptCount val="5"/>
                <c:pt idx="0">
                  <c:v>1</c:v>
                </c:pt>
                <c:pt idx="1">
                  <c:v>2</c:v>
                </c:pt>
                <c:pt idx="2">
                  <c:v>8</c:v>
                </c:pt>
                <c:pt idx="3">
                  <c:v>6</c:v>
                </c:pt>
                <c:pt idx="4">
                  <c:v>16</c:v>
                </c:pt>
              </c:numCache>
            </c:numRef>
          </c:val>
          <c:extLst>
            <c:ext xmlns:c16="http://schemas.microsoft.com/office/drawing/2014/chart" uri="{C3380CC4-5D6E-409C-BE32-E72D297353CC}">
              <c16:uniqueId val="{00000000-14A5-6A43-A0FE-0E7197AD6C17}"/>
            </c:ext>
          </c:extLst>
        </c:ser>
        <c:dLbls>
          <c:showLegendKey val="0"/>
          <c:showVal val="0"/>
          <c:showCatName val="0"/>
          <c:showSerName val="0"/>
          <c:showPercent val="0"/>
          <c:showBubbleSize val="0"/>
        </c:dLbls>
        <c:gapWidth val="53"/>
        <c:axId val="2006648752"/>
        <c:axId val="1945257216"/>
      </c:barChart>
      <c:catAx>
        <c:axId val="200664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IT"/>
          </a:p>
        </c:txPr>
        <c:crossAx val="1945257216"/>
        <c:crosses val="autoZero"/>
        <c:auto val="1"/>
        <c:lblAlgn val="ctr"/>
        <c:lblOffset val="100"/>
        <c:noMultiLvlLbl val="0"/>
      </c:catAx>
      <c:valAx>
        <c:axId val="1945257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T"/>
          </a:p>
        </c:txPr>
        <c:crossAx val="200664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477D8F"/>
            </a:solidFill>
          </c:spPr>
          <c:dPt>
            <c:idx val="0"/>
            <c:bubble3D val="0"/>
            <c:spPr>
              <a:solidFill>
                <a:srgbClr val="A16368"/>
              </a:solidFill>
              <a:ln w="19050">
                <a:solidFill>
                  <a:schemeClr val="lt1"/>
                </a:solidFill>
              </a:ln>
              <a:effectLst/>
            </c:spPr>
            <c:extLst>
              <c:ext xmlns:c16="http://schemas.microsoft.com/office/drawing/2014/chart" uri="{C3380CC4-5D6E-409C-BE32-E72D297353CC}">
                <c16:uniqueId val="{00000001-3EDC-B547-98AE-4B0957044EF6}"/>
              </c:ext>
            </c:extLst>
          </c:dPt>
          <c:dPt>
            <c:idx val="1"/>
            <c:bubble3D val="0"/>
            <c:spPr>
              <a:solidFill>
                <a:srgbClr val="FDDB1B"/>
              </a:solidFill>
              <a:ln w="19050">
                <a:solidFill>
                  <a:schemeClr val="lt1"/>
                </a:solidFill>
              </a:ln>
              <a:effectLst/>
            </c:spPr>
            <c:extLst>
              <c:ext xmlns:c16="http://schemas.microsoft.com/office/drawing/2014/chart" uri="{C3380CC4-5D6E-409C-BE32-E72D297353CC}">
                <c16:uniqueId val="{00000003-3EDC-B547-98AE-4B0957044EF6}"/>
              </c:ext>
            </c:extLst>
          </c:dPt>
          <c:dPt>
            <c:idx val="2"/>
            <c:bubble3D val="0"/>
            <c:spPr>
              <a:solidFill>
                <a:srgbClr val="477D8F"/>
              </a:solidFill>
              <a:ln w="19050">
                <a:solidFill>
                  <a:schemeClr val="lt1"/>
                </a:solidFill>
              </a:ln>
              <a:effectLst/>
            </c:spPr>
            <c:extLst>
              <c:ext xmlns:c16="http://schemas.microsoft.com/office/drawing/2014/chart" uri="{C3380CC4-5D6E-409C-BE32-E72D297353CC}">
                <c16:uniqueId val="{00000005-3EDC-B547-98AE-4B0957044EF6}"/>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IT"/>
                </a:p>
              </c:txPr>
              <c:showLegendKey val="0"/>
              <c:showVal val="0"/>
              <c:showCatName val="1"/>
              <c:showSerName val="0"/>
              <c:showPercent val="1"/>
              <c:showBubbleSize val="0"/>
              <c:extLst>
                <c:ext xmlns:c16="http://schemas.microsoft.com/office/drawing/2014/chart" uri="{C3380CC4-5D6E-409C-BE32-E72D297353CC}">
                  <c16:uniqueId val="{00000001-3EDC-B547-98AE-4B0957044EF6}"/>
                </c:ext>
              </c:extLst>
            </c:dLbl>
            <c:dLbl>
              <c:idx val="1"/>
              <c:layout>
                <c:manualLayout>
                  <c:x val="-0.13074772912561511"/>
                  <c:y val="3.359945964510327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EDC-B547-98AE-4B0957044EF6}"/>
                </c:ext>
              </c:extLst>
            </c:dLbl>
            <c:dLbl>
              <c:idx val="2"/>
              <c:layout>
                <c:manualLayout>
                  <c:x val="0.13388817819676524"/>
                  <c:y val="-0.2281440942578427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EDC-B547-98AE-4B0957044EF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IT"/>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Sheet2!$P$74:$P$76</c:f>
              <c:strCache>
                <c:ptCount val="3"/>
                <c:pt idx="0">
                  <c:v>No</c:v>
                </c:pt>
                <c:pt idx="1">
                  <c:v>Plan to</c:v>
                </c:pt>
                <c:pt idx="2">
                  <c:v>Yes</c:v>
                </c:pt>
              </c:strCache>
            </c:strRef>
          </c:cat>
          <c:val>
            <c:numRef>
              <c:f>Sheet2!$Q$74:$Q$76</c:f>
              <c:numCache>
                <c:formatCode>General</c:formatCode>
                <c:ptCount val="3"/>
                <c:pt idx="0">
                  <c:v>5</c:v>
                </c:pt>
                <c:pt idx="1">
                  <c:v>3</c:v>
                </c:pt>
                <c:pt idx="2">
                  <c:v>21</c:v>
                </c:pt>
              </c:numCache>
            </c:numRef>
          </c:val>
          <c:extLst>
            <c:ext xmlns:c16="http://schemas.microsoft.com/office/drawing/2014/chart" uri="{C3380CC4-5D6E-409C-BE32-E72D297353CC}">
              <c16:uniqueId val="{00000006-3EDC-B547-98AE-4B0957044EF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1618804188779E-2"/>
          <c:y val="0.13059011123659006"/>
          <c:w val="0.22085891809641758"/>
          <c:h val="0.53343611070572594"/>
        </c:manualLayout>
      </c:layout>
      <c:pieChart>
        <c:varyColors val="1"/>
        <c:ser>
          <c:idx val="0"/>
          <c:order val="0"/>
          <c:dPt>
            <c:idx val="0"/>
            <c:bubble3D val="0"/>
            <c:explosion val="22"/>
            <c:spPr>
              <a:solidFill>
                <a:srgbClr val="FDDB1B"/>
              </a:solidFill>
              <a:ln w="19050">
                <a:solidFill>
                  <a:schemeClr val="lt1"/>
                </a:solidFill>
              </a:ln>
              <a:effectLst/>
            </c:spPr>
            <c:extLst>
              <c:ext xmlns:c16="http://schemas.microsoft.com/office/drawing/2014/chart" uri="{C3380CC4-5D6E-409C-BE32-E72D297353CC}">
                <c16:uniqueId val="{00000001-A7F2-3D4E-A1E0-5F2E5326CA6D}"/>
              </c:ext>
            </c:extLst>
          </c:dPt>
          <c:dPt>
            <c:idx val="1"/>
            <c:bubble3D val="0"/>
            <c:spPr>
              <a:solidFill>
                <a:srgbClr val="1D4929"/>
              </a:solidFill>
              <a:ln w="19050">
                <a:solidFill>
                  <a:schemeClr val="lt1"/>
                </a:solidFill>
              </a:ln>
              <a:effectLst/>
            </c:spPr>
            <c:extLst>
              <c:ext xmlns:c16="http://schemas.microsoft.com/office/drawing/2014/chart" uri="{C3380CC4-5D6E-409C-BE32-E72D297353CC}">
                <c16:uniqueId val="{00000003-A7F2-3D4E-A1E0-5F2E5326CA6D}"/>
              </c:ext>
            </c:extLst>
          </c:dPt>
          <c:dPt>
            <c:idx val="2"/>
            <c:bubble3D val="0"/>
            <c:spPr>
              <a:solidFill>
                <a:srgbClr val="477D8F"/>
              </a:solidFill>
              <a:ln w="19050">
                <a:solidFill>
                  <a:schemeClr val="lt1"/>
                </a:solidFill>
              </a:ln>
              <a:effectLst/>
            </c:spPr>
            <c:extLst>
              <c:ext xmlns:c16="http://schemas.microsoft.com/office/drawing/2014/chart" uri="{C3380CC4-5D6E-409C-BE32-E72D297353CC}">
                <c16:uniqueId val="{00000005-A7F2-3D4E-A1E0-5F2E5326CA6D}"/>
              </c:ext>
            </c:extLst>
          </c:dPt>
          <c:dPt>
            <c:idx val="3"/>
            <c:bubble3D val="0"/>
            <c:spPr>
              <a:solidFill>
                <a:srgbClr val="A16368"/>
              </a:solidFill>
              <a:ln w="19050">
                <a:solidFill>
                  <a:schemeClr val="lt1"/>
                </a:solidFill>
              </a:ln>
              <a:effectLst/>
            </c:spPr>
            <c:extLst>
              <c:ext xmlns:c16="http://schemas.microsoft.com/office/drawing/2014/chart" uri="{C3380CC4-5D6E-409C-BE32-E72D297353CC}">
                <c16:uniqueId val="{00000007-A7F2-3D4E-A1E0-5F2E5326CA6D}"/>
              </c:ext>
            </c:extLst>
          </c:dPt>
          <c:dPt>
            <c:idx val="4"/>
            <c:bubble3D val="0"/>
            <c:spPr>
              <a:solidFill>
                <a:srgbClr val="97A0B1"/>
              </a:solidFill>
              <a:ln w="19050">
                <a:solidFill>
                  <a:schemeClr val="lt1"/>
                </a:solidFill>
              </a:ln>
              <a:effectLst/>
            </c:spPr>
            <c:extLst>
              <c:ext xmlns:c16="http://schemas.microsoft.com/office/drawing/2014/chart" uri="{C3380CC4-5D6E-409C-BE32-E72D297353CC}">
                <c16:uniqueId val="{00000009-A7F2-3D4E-A1E0-5F2E5326CA6D}"/>
              </c:ext>
            </c:extLst>
          </c:dPt>
          <c:dPt>
            <c:idx val="5"/>
            <c:bubble3D val="0"/>
            <c:spPr>
              <a:solidFill>
                <a:srgbClr val="5EA443"/>
              </a:solidFill>
              <a:ln w="19050">
                <a:solidFill>
                  <a:schemeClr val="lt1"/>
                </a:solidFill>
              </a:ln>
              <a:effectLst/>
            </c:spPr>
            <c:extLst>
              <c:ext xmlns:c16="http://schemas.microsoft.com/office/drawing/2014/chart" uri="{C3380CC4-5D6E-409C-BE32-E72D297353CC}">
                <c16:uniqueId val="{0000000B-A7F2-3D4E-A1E0-5F2E5326CA6D}"/>
              </c:ext>
            </c:extLst>
          </c:dPt>
          <c:dLbls>
            <c:dLbl>
              <c:idx val="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1-A7F2-3D4E-A1E0-5F2E5326CA6D}"/>
                </c:ext>
              </c:extLst>
            </c:dLbl>
            <c:dLbl>
              <c:idx val="1"/>
              <c:layout>
                <c:manualLayout>
                  <c:x val="-7.9827400871937446E-2"/>
                  <c:y val="4.4897926202059402E-2"/>
                </c:manualLayout>
              </c:layout>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extLst>
                <c:ext xmlns:c15="http://schemas.microsoft.com/office/drawing/2012/chart" uri="{CE6537A1-D6FC-4f65-9D91-7224C49458BB}">
                  <c15:layout>
                    <c:manualLayout>
                      <c:w val="9.9140481728051344E-2"/>
                      <c:h val="8.9405784851176867E-2"/>
                    </c:manualLayout>
                  </c15:layout>
                </c:ext>
                <c:ext xmlns:c16="http://schemas.microsoft.com/office/drawing/2014/chart" uri="{C3380CC4-5D6E-409C-BE32-E72D297353CC}">
                  <c16:uniqueId val="{00000003-A7F2-3D4E-A1E0-5F2E5326CA6D}"/>
                </c:ext>
              </c:extLst>
            </c:dLbl>
            <c:dLbl>
              <c:idx val="4"/>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mn-lt"/>
                      <a:ea typeface="+mn-ea"/>
                      <a:cs typeface="+mn-cs"/>
                    </a:defRPr>
                  </a:pPr>
                  <a:endParaRPr lang="en-IT"/>
                </a:p>
              </c:txPr>
              <c:showLegendKey val="0"/>
              <c:showVal val="0"/>
              <c:showCatName val="0"/>
              <c:showSerName val="0"/>
              <c:showPercent val="1"/>
              <c:showBubbleSize val="0"/>
              <c:extLst>
                <c:ext xmlns:c16="http://schemas.microsoft.com/office/drawing/2014/chart" uri="{C3380CC4-5D6E-409C-BE32-E72D297353CC}">
                  <c16:uniqueId val="{00000009-A7F2-3D4E-A1E0-5F2E5326CA6D}"/>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I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Sheet2!$I$100:$I$105</c:f>
              <c:strCache>
                <c:ptCount val="6"/>
                <c:pt idx="0">
                  <c:v>Thematic/International Repository</c:v>
                </c:pt>
                <c:pt idx="1">
                  <c:v>General-Purpose Repository </c:v>
                </c:pt>
                <c:pt idx="2">
                  <c:v>Institutional Repository</c:v>
                </c:pt>
                <c:pt idx="3">
                  <c:v>National Data Centre</c:v>
                </c:pt>
                <c:pt idx="4">
                  <c:v>Several options</c:v>
                </c:pt>
                <c:pt idx="5">
                  <c:v>I Don’t know yet</c:v>
                </c:pt>
              </c:strCache>
            </c:strRef>
          </c:cat>
          <c:val>
            <c:numRef>
              <c:f>Sheet2!$J$100:$J$105</c:f>
              <c:numCache>
                <c:formatCode>General</c:formatCode>
                <c:ptCount val="6"/>
                <c:pt idx="0">
                  <c:v>4</c:v>
                </c:pt>
                <c:pt idx="1">
                  <c:v>1</c:v>
                </c:pt>
                <c:pt idx="2">
                  <c:v>9</c:v>
                </c:pt>
                <c:pt idx="3">
                  <c:v>3</c:v>
                </c:pt>
                <c:pt idx="4">
                  <c:v>1</c:v>
                </c:pt>
                <c:pt idx="5">
                  <c:v>6</c:v>
                </c:pt>
              </c:numCache>
            </c:numRef>
          </c:val>
          <c:extLst>
            <c:ext xmlns:c16="http://schemas.microsoft.com/office/drawing/2014/chart" uri="{C3380CC4-5D6E-409C-BE32-E72D297353CC}">
              <c16:uniqueId val="{0000000C-A7F2-3D4E-A1E0-5F2E5326CA6D}"/>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4363689745342079"/>
          <c:y val="0.53523340878393932"/>
          <c:w val="0.59290387732655447"/>
          <c:h val="0.1586010262718944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79488415-9AED-AB44-8C54-C06D3CE82EB2}" type="datetimeFigureOut">
              <a:rPr lang="it-IT" smtClean="0"/>
              <a:t>20/04/26</a:t>
            </a:fld>
            <a:endParaRPr lang="it-IT"/>
          </a:p>
        </p:txBody>
      </p:sp>
      <p:sp>
        <p:nvSpPr>
          <p:cNvPr id="4" name="Segnaposto immagine diapositiva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D398E27F-E4F3-1546-80EA-A6AD23D139DE}" type="slidenum">
              <a:rPr lang="it-IT" smtClean="0"/>
              <a:t>‹N›</a:t>
            </a:fld>
            <a:endParaRPr lang="it-IT"/>
          </a:p>
        </p:txBody>
      </p:sp>
    </p:spTree>
    <p:extLst>
      <p:ext uri="{BB962C8B-B14F-4D97-AF65-F5344CB8AC3E}">
        <p14:creationId xmlns:p14="http://schemas.microsoft.com/office/powerpoint/2010/main" val="254439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965AC-D6FC-D2A3-6677-A08706AF1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5A100-4A19-8B82-91C3-A2597992B8A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E0355C0-BA34-7132-71EF-8199CE89A6F3}"/>
              </a:ext>
            </a:extLst>
          </p:cNvPr>
          <p:cNvSpPr>
            <a:spLocks noGrp="1"/>
          </p:cNvSpPr>
          <p:nvPr>
            <p:ph type="body" idx="1"/>
          </p:nvPr>
        </p:nvSpPr>
        <p:spPr/>
        <p:txBody>
          <a:bodyPr/>
          <a:lstStyle/>
          <a:p>
            <a:r>
              <a:rPr lang="en-GB" dirty="0"/>
              <a:t>Scientific/ societal challenges do not respect geographical / political boundaries. Collaboration is vital to effectively address large-scale / global issues.</a:t>
            </a:r>
          </a:p>
        </p:txBody>
      </p:sp>
      <p:sp>
        <p:nvSpPr>
          <p:cNvPr id="4" name="Slide Number Placeholder 3">
            <a:extLst>
              <a:ext uri="{FF2B5EF4-FFF2-40B4-BE49-F238E27FC236}">
                <a16:creationId xmlns:a16="http://schemas.microsoft.com/office/drawing/2014/main" id="{DECADFCD-E2B1-689E-F1FE-07D5F5D6CF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68FA6-AF54-4CA5-87F1-AFB71072C8E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907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Todays session will include presentations that highlight different activities relevant to EPOS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68FA6-AF54-4CA5-87F1-AFB71072C8E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580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 </a:t>
            </a:r>
            <a:r>
              <a:rPr lang="it-IT" dirty="0" err="1"/>
              <a:t>will</a:t>
            </a:r>
            <a:r>
              <a:rPr lang="it-IT" dirty="0"/>
              <a:t> </a:t>
            </a:r>
            <a:r>
              <a:rPr lang="it-IT" dirty="0" err="1"/>
              <a:t>now</a:t>
            </a:r>
            <a:r>
              <a:rPr lang="it-IT" dirty="0"/>
              <a:t> </a:t>
            </a:r>
            <a:r>
              <a:rPr lang="it-IT" dirty="0" err="1"/>
              <a:t>briefly</a:t>
            </a:r>
            <a:r>
              <a:rPr lang="it-IT" dirty="0"/>
              <a:t> introduce </a:t>
            </a:r>
            <a:r>
              <a:rPr lang="it-IT" dirty="0" err="1"/>
              <a:t>this</a:t>
            </a:r>
            <a:r>
              <a:rPr lang="it-IT" dirty="0"/>
              <a:t> survey </a:t>
            </a:r>
            <a:r>
              <a:rPr lang="it-IT" dirty="0" err="1"/>
              <a:t>we</a:t>
            </a:r>
            <a:r>
              <a:rPr lang="it-IT" dirty="0"/>
              <a:t> </a:t>
            </a:r>
            <a:r>
              <a:rPr lang="it-IT" dirty="0" err="1"/>
              <a:t>have</a:t>
            </a:r>
            <a:r>
              <a:rPr lang="it-IT" dirty="0"/>
              <a:t> </a:t>
            </a:r>
            <a:r>
              <a:rPr lang="it-IT" dirty="0" err="1"/>
              <a:t>distributed</a:t>
            </a:r>
            <a:r>
              <a:rPr lang="it-IT" dirty="0"/>
              <a:t> a </a:t>
            </a:r>
            <a:r>
              <a:rPr lang="it-IT" dirty="0" err="1"/>
              <a:t>few</a:t>
            </a:r>
            <a:r>
              <a:rPr lang="it-IT" dirty="0"/>
              <a:t> </a:t>
            </a:r>
            <a:r>
              <a:rPr lang="it-IT" dirty="0" err="1"/>
              <a:t>months</a:t>
            </a:r>
            <a:r>
              <a:rPr lang="it-IT" dirty="0"/>
              <a:t> ago in the </a:t>
            </a:r>
            <a:r>
              <a:rPr lang="it-IT" dirty="0" err="1"/>
              <a:t>context</a:t>
            </a:r>
            <a:r>
              <a:rPr lang="it-IT" dirty="0"/>
              <a:t> of the </a:t>
            </a:r>
            <a:r>
              <a:rPr lang="it-IT" dirty="0" err="1"/>
              <a:t>multilateral</a:t>
            </a:r>
            <a:r>
              <a:rPr lang="it-IT" dirty="0"/>
              <a:t> </a:t>
            </a:r>
            <a:r>
              <a:rPr lang="it-IT" dirty="0" err="1"/>
              <a:t>collaboration</a:t>
            </a:r>
            <a:r>
              <a:rPr lang="it-IT" dirty="0"/>
              <a:t> with </a:t>
            </a:r>
            <a:r>
              <a:rPr lang="it-IT" dirty="0" err="1"/>
              <a:t>Auscope</a:t>
            </a:r>
            <a:r>
              <a:rPr lang="it-IT" dirty="0"/>
              <a:t>, </a:t>
            </a:r>
            <a:r>
              <a:rPr lang="it-IT" dirty="0" err="1"/>
              <a:t>Earthscope</a:t>
            </a:r>
            <a:r>
              <a:rPr lang="it-IT" dirty="0"/>
              <a:t> and Earth sciences NZ</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569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The survey </a:t>
            </a:r>
            <a:r>
              <a:rPr lang="it-IT" dirty="0" err="1"/>
              <a:t>was</a:t>
            </a:r>
            <a:r>
              <a:rPr lang="it-IT" dirty="0"/>
              <a:t> </a:t>
            </a:r>
            <a:r>
              <a:rPr lang="it-IT" dirty="0" err="1"/>
              <a:t>intended</a:t>
            </a:r>
            <a:r>
              <a:rPr lang="it-IT" dirty="0"/>
              <a:t> to </a:t>
            </a:r>
            <a:r>
              <a:rPr lang="it-IT" dirty="0" err="1"/>
              <a:t>capture</a:t>
            </a:r>
            <a:r>
              <a:rPr lang="it-IT" dirty="0"/>
              <a:t> a picture of large cross </a:t>
            </a:r>
            <a:r>
              <a:rPr lang="it-IT" dirty="0" err="1"/>
              <a:t>continento</a:t>
            </a:r>
            <a:r>
              <a:rPr lang="it-IT" dirty="0"/>
              <a:t> </a:t>
            </a:r>
            <a:r>
              <a:rPr lang="it-IT" dirty="0" err="1"/>
              <a:t>collaborations</a:t>
            </a:r>
            <a:r>
              <a:rPr lang="it-IT" dirty="0"/>
              <a:t> </a:t>
            </a:r>
            <a:r>
              <a:rPr lang="it-IT" dirty="0" err="1"/>
              <a:t>going</a:t>
            </a:r>
            <a:r>
              <a:rPr lang="it-IT" dirty="0"/>
              <a:t> on </a:t>
            </a:r>
            <a:r>
              <a:rPr lang="it-IT" dirty="0" err="1"/>
              <a:t>across</a:t>
            </a:r>
            <a:r>
              <a:rPr lang="it-IT" dirty="0"/>
              <a:t> the </a:t>
            </a:r>
            <a:r>
              <a:rPr lang="it-IT" dirty="0" err="1"/>
              <a:t>thematic</a:t>
            </a:r>
            <a:r>
              <a:rPr lang="it-IT" dirty="0"/>
              <a:t> communities in </a:t>
            </a:r>
            <a:r>
              <a:rPr lang="it-IT" dirty="0" err="1"/>
              <a:t>solid</a:t>
            </a:r>
            <a:r>
              <a:rPr lang="it-IT" dirty="0"/>
              <a:t> </a:t>
            </a:r>
            <a:r>
              <a:rPr lang="it-IT" dirty="0" err="1"/>
              <a:t>earth</a:t>
            </a:r>
            <a:r>
              <a:rPr lang="it-IT" dirty="0"/>
              <a:t> sciences, with a special focus on </a:t>
            </a:r>
            <a:r>
              <a:rPr lang="it-IT" dirty="0" err="1"/>
              <a:t>those</a:t>
            </a:r>
            <a:r>
              <a:rPr lang="it-IT" dirty="0"/>
              <a:t> </a:t>
            </a:r>
            <a:r>
              <a:rPr lang="it-IT" dirty="0" err="1"/>
              <a:t>currently</a:t>
            </a:r>
            <a:r>
              <a:rPr lang="it-IT" dirty="0"/>
              <a:t> </a:t>
            </a:r>
            <a:r>
              <a:rPr lang="it-IT" dirty="0" err="1"/>
              <a:t>served</a:t>
            </a:r>
            <a:r>
              <a:rPr lang="it-IT" dirty="0"/>
              <a:t> by the EPOS, </a:t>
            </a:r>
            <a:r>
              <a:rPr lang="it-IT" dirty="0" err="1"/>
              <a:t>AuScope</a:t>
            </a:r>
            <a:r>
              <a:rPr lang="it-IT" dirty="0"/>
              <a:t>, </a:t>
            </a:r>
            <a:r>
              <a:rPr lang="it-IT" dirty="0" err="1"/>
              <a:t>EarthScope</a:t>
            </a:r>
            <a:r>
              <a:rPr lang="it-IT" dirty="0"/>
              <a:t> and Earth Science NZ </a:t>
            </a:r>
            <a:r>
              <a:rPr lang="it-IT" dirty="0" err="1"/>
              <a:t>research</a:t>
            </a:r>
            <a:r>
              <a:rPr lang="it-IT" dirty="0"/>
              <a:t> </a:t>
            </a:r>
            <a:r>
              <a:rPr lang="it-IT" dirty="0" err="1"/>
              <a:t>infractures</a:t>
            </a:r>
            <a:r>
              <a:rPr lang="it-IT" dirty="0"/>
              <a:t>. The idea </a:t>
            </a:r>
            <a:r>
              <a:rPr lang="it-IT" dirty="0" err="1"/>
              <a:t>was</a:t>
            </a:r>
            <a:r>
              <a:rPr lang="it-IT" dirty="0"/>
              <a:t> to </a:t>
            </a:r>
            <a:r>
              <a:rPr lang="it-IT" dirty="0" err="1"/>
              <a:t>assess</a:t>
            </a:r>
            <a:r>
              <a:rPr lang="it-IT" dirty="0"/>
              <a:t> </a:t>
            </a:r>
            <a:r>
              <a:rPr lang="it-IT" dirty="0" err="1"/>
              <a:t>their</a:t>
            </a:r>
            <a:r>
              <a:rPr lang="it-IT" dirty="0"/>
              <a:t> </a:t>
            </a:r>
            <a:r>
              <a:rPr lang="it-IT" dirty="0" err="1"/>
              <a:t>level</a:t>
            </a:r>
            <a:r>
              <a:rPr lang="it-IT" dirty="0"/>
              <a:t> of </a:t>
            </a:r>
            <a:r>
              <a:rPr lang="it-IT" dirty="0" err="1"/>
              <a:t>maturity</a:t>
            </a:r>
            <a:r>
              <a:rPr lang="it-IT" dirty="0"/>
              <a:t> and </a:t>
            </a:r>
            <a:r>
              <a:rPr lang="it-IT" dirty="0" err="1"/>
              <a:t>find</a:t>
            </a:r>
            <a:r>
              <a:rPr lang="it-IT" dirty="0"/>
              <a:t> global </a:t>
            </a:r>
            <a:r>
              <a:rPr lang="it-IT" dirty="0" err="1"/>
              <a:t>collaboration</a:t>
            </a:r>
            <a:r>
              <a:rPr lang="it-IT" dirty="0"/>
              <a:t> use </a:t>
            </a:r>
            <a:r>
              <a:rPr lang="it-IT" dirty="0" err="1"/>
              <a:t>cases</a:t>
            </a:r>
            <a:r>
              <a:rPr lang="it-IT" dirty="0"/>
              <a:t> </a:t>
            </a:r>
            <a:r>
              <a:rPr lang="it-IT" dirty="0" err="1"/>
              <a:t>we</a:t>
            </a:r>
            <a:r>
              <a:rPr lang="it-IT" dirty="0"/>
              <a:t> </a:t>
            </a:r>
            <a:r>
              <a:rPr lang="it-IT" dirty="0" err="1"/>
              <a:t>could</a:t>
            </a:r>
            <a:r>
              <a:rPr lang="it-IT" dirty="0"/>
              <a:t> </a:t>
            </a:r>
            <a:r>
              <a:rPr lang="it-IT" dirty="0" err="1"/>
              <a:t>prioritise</a:t>
            </a:r>
            <a:r>
              <a:rPr lang="it-IT" dirty="0"/>
              <a:t> for </a:t>
            </a:r>
            <a:r>
              <a:rPr lang="it-IT" dirty="0" err="1"/>
              <a:t>specific</a:t>
            </a:r>
            <a:r>
              <a:rPr lang="it-IT" dirty="0"/>
              <a:t> </a:t>
            </a:r>
            <a:r>
              <a:rPr lang="it-IT" dirty="0" err="1"/>
              <a:t>collaboration</a:t>
            </a:r>
            <a:r>
              <a:rPr lang="it-IT" dirty="0"/>
              <a:t> projects in </a:t>
            </a:r>
            <a:r>
              <a:rPr lang="it-IT" dirty="0" err="1"/>
              <a:t>order</a:t>
            </a:r>
            <a:r>
              <a:rPr lang="it-IT" dirty="0"/>
              <a:t> to </a:t>
            </a:r>
            <a:r>
              <a:rPr lang="it-IT" dirty="0" err="1"/>
              <a:t>improve</a:t>
            </a:r>
            <a:r>
              <a:rPr lang="it-IT" dirty="0"/>
              <a:t> the </a:t>
            </a:r>
            <a:r>
              <a:rPr lang="it-IT" dirty="0" err="1"/>
              <a:t>level</a:t>
            </a:r>
            <a:r>
              <a:rPr lang="it-IT" dirty="0"/>
              <a:t> of </a:t>
            </a:r>
            <a:r>
              <a:rPr lang="it-IT" dirty="0" err="1"/>
              <a:t>collaboration</a:t>
            </a:r>
            <a:r>
              <a:rPr lang="it-IT" dirty="0"/>
              <a:t>/</a:t>
            </a:r>
            <a:r>
              <a:rPr lang="it-IT" dirty="0" err="1"/>
              <a:t>interfederation</a:t>
            </a:r>
            <a:r>
              <a:rPr lang="it-IT" dirty="0"/>
              <a:t> with </a:t>
            </a:r>
            <a:r>
              <a:rPr lang="it-IT" dirty="0" err="1"/>
              <a:t>these</a:t>
            </a:r>
            <a:r>
              <a:rPr lang="it-IT" dirty="0"/>
              <a:t> sister </a:t>
            </a:r>
            <a:r>
              <a:rPr lang="it-IT" dirty="0" err="1"/>
              <a:t>infrastructures</a:t>
            </a:r>
            <a:r>
              <a:rPr lang="it-IT" dirty="0"/>
              <a:t> and </a:t>
            </a:r>
            <a:r>
              <a:rPr lang="it-IT" dirty="0" err="1"/>
              <a:t>possibly</a:t>
            </a:r>
            <a:r>
              <a:rPr lang="it-IT" dirty="0"/>
              <a:t> with </a:t>
            </a:r>
            <a:r>
              <a:rPr lang="it-IT" dirty="0" err="1"/>
              <a:t>others</a:t>
            </a:r>
            <a:r>
              <a:rPr lang="it-IT" dirty="0"/>
              <a:t> in </a:t>
            </a:r>
            <a:r>
              <a:rPr lang="it-IT" dirty="0" err="1"/>
              <a:t>other</a:t>
            </a:r>
            <a:r>
              <a:rPr lang="it-IT" dirty="0"/>
              <a:t> world </a:t>
            </a:r>
            <a:r>
              <a:rPr lang="it-IT" dirty="0" err="1"/>
              <a:t>regions</a:t>
            </a:r>
            <a:r>
              <a:rPr lang="it-IT" dirty="0"/>
              <a:t>. The survey </a:t>
            </a:r>
            <a:r>
              <a:rPr lang="it-IT" dirty="0" err="1"/>
              <a:t>addressed</a:t>
            </a:r>
            <a:r>
              <a:rPr lang="it-IT" dirty="0"/>
              <a:t> </a:t>
            </a:r>
            <a:r>
              <a:rPr lang="it-IT" dirty="0" err="1"/>
              <a:t>specifically</a:t>
            </a:r>
            <a:r>
              <a:rPr lang="it-IT" dirty="0"/>
              <a:t> large groups and consortia and </a:t>
            </a:r>
            <a:r>
              <a:rPr lang="it-IT" dirty="0" err="1"/>
              <a:t>not</a:t>
            </a:r>
            <a:r>
              <a:rPr lang="it-IT" dirty="0"/>
              <a:t> single </a:t>
            </a:r>
            <a:r>
              <a:rPr lang="it-IT" dirty="0" err="1"/>
              <a:t>researchers</a:t>
            </a:r>
            <a:r>
              <a:rPr lang="it-IT" dirty="0"/>
              <a:t> or </a:t>
            </a:r>
            <a:r>
              <a:rPr lang="it-IT" dirty="0" err="1"/>
              <a:t>smaller</a:t>
            </a:r>
            <a:r>
              <a:rPr lang="it-IT" dirty="0"/>
              <a:t> teams, to </a:t>
            </a:r>
            <a:r>
              <a:rPr lang="it-IT" dirty="0" err="1"/>
              <a:t>capture</a:t>
            </a:r>
            <a:r>
              <a:rPr lang="it-IT" dirty="0"/>
              <a:t> </a:t>
            </a:r>
            <a:r>
              <a:rPr lang="it-IT" dirty="0" err="1"/>
              <a:t>only</a:t>
            </a:r>
            <a:r>
              <a:rPr lang="it-IT" dirty="0"/>
              <a:t> </a:t>
            </a:r>
            <a:r>
              <a:rPr lang="it-IT" dirty="0" err="1"/>
              <a:t>collaborations</a:t>
            </a:r>
            <a:r>
              <a:rPr lang="it-IT" dirty="0"/>
              <a:t> </a:t>
            </a:r>
            <a:r>
              <a:rPr lang="it-IT" dirty="0" err="1"/>
              <a:t>that</a:t>
            </a:r>
            <a:r>
              <a:rPr lang="it-IT" dirty="0"/>
              <a:t> are </a:t>
            </a:r>
            <a:r>
              <a:rPr lang="it-IT" dirty="0" err="1"/>
              <a:t>relatively</a:t>
            </a:r>
            <a:r>
              <a:rPr lang="it-IT" dirty="0"/>
              <a:t> </a:t>
            </a:r>
            <a:r>
              <a:rPr lang="it-IT" dirty="0" err="1"/>
              <a:t>broad</a:t>
            </a:r>
            <a:r>
              <a:rPr lang="it-IT" dirty="0"/>
              <a:t> and </a:t>
            </a:r>
            <a:r>
              <a:rPr lang="it-IT" dirty="0" err="1"/>
              <a:t>stable</a:t>
            </a:r>
            <a:r>
              <a:rPr lang="it-IT" dirty="0"/>
              <a:t> to strat with in </a:t>
            </a:r>
            <a:r>
              <a:rPr lang="it-IT" dirty="0" err="1"/>
              <a:t>this</a:t>
            </a:r>
            <a:r>
              <a:rPr lang="it-IT" dirty="0"/>
              <a:t> </a:t>
            </a:r>
            <a:r>
              <a:rPr lang="it-IT" dirty="0" err="1"/>
              <a:t>initial</a:t>
            </a:r>
            <a:r>
              <a:rPr lang="it-IT" dirty="0"/>
              <a:t> mapping </a:t>
            </a:r>
            <a:r>
              <a:rPr lang="it-IT" dirty="0" err="1"/>
              <a:t>phase</a:t>
            </a:r>
            <a:r>
              <a:rPr lang="it-IT"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085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Here’s</a:t>
            </a:r>
            <a:r>
              <a:rPr lang="it-IT" dirty="0"/>
              <a:t> an </a:t>
            </a:r>
            <a:r>
              <a:rPr lang="it-IT" dirty="0" err="1"/>
              <a:t>overview</a:t>
            </a:r>
            <a:r>
              <a:rPr lang="it-IT" dirty="0"/>
              <a:t> of </a:t>
            </a:r>
            <a:r>
              <a:rPr lang="it-IT" dirty="0" err="1"/>
              <a:t>what</a:t>
            </a:r>
            <a:r>
              <a:rPr lang="it-IT" dirty="0"/>
              <a:t> </a:t>
            </a:r>
            <a:r>
              <a:rPr lang="it-IT" dirty="0" err="1"/>
              <a:t>we</a:t>
            </a:r>
            <a:r>
              <a:rPr lang="it-IT" dirty="0"/>
              <a:t> </a:t>
            </a:r>
            <a:r>
              <a:rPr lang="it-IT" dirty="0" err="1"/>
              <a:t>got</a:t>
            </a:r>
            <a:r>
              <a:rPr lang="it-IT" dirty="0"/>
              <a:t>: 33 </a:t>
            </a:r>
            <a:r>
              <a:rPr lang="it-IT" dirty="0" err="1"/>
              <a:t>replies</a:t>
            </a:r>
            <a:r>
              <a:rPr lang="it-IT" dirty="0"/>
              <a:t> from </a:t>
            </a:r>
            <a:r>
              <a:rPr lang="it-IT" dirty="0" err="1"/>
              <a:t>such</a:t>
            </a:r>
            <a:r>
              <a:rPr lang="it-IT" dirty="0"/>
              <a:t> large groups or </a:t>
            </a:r>
            <a:r>
              <a:rPr lang="it-IT" dirty="0" err="1"/>
              <a:t>organisations</a:t>
            </a:r>
            <a:r>
              <a:rPr lang="it-IT" dirty="0"/>
              <a:t>, </a:t>
            </a:r>
            <a:r>
              <a:rPr lang="it-IT" dirty="0" err="1"/>
              <a:t>that</a:t>
            </a:r>
            <a:r>
              <a:rPr lang="it-IT" dirty="0"/>
              <a:t> </a:t>
            </a:r>
            <a:r>
              <a:rPr lang="it-IT" dirty="0" err="1"/>
              <a:t>demonstrated</a:t>
            </a:r>
            <a:r>
              <a:rPr lang="it-IT" dirty="0"/>
              <a:t> a </a:t>
            </a:r>
            <a:r>
              <a:rPr lang="it-IT" dirty="0" err="1"/>
              <a:t>staggering</a:t>
            </a:r>
            <a:r>
              <a:rPr lang="it-IT" dirty="0"/>
              <a:t> wide </a:t>
            </a:r>
            <a:r>
              <a:rPr lang="it-IT" dirty="0" err="1"/>
              <a:t>spectrum</a:t>
            </a:r>
            <a:r>
              <a:rPr lang="it-IT" dirty="0"/>
              <a:t> of </a:t>
            </a:r>
            <a:r>
              <a:rPr lang="it-IT" dirty="0" err="1"/>
              <a:t>scientific</a:t>
            </a:r>
            <a:r>
              <a:rPr lang="it-IT" dirty="0"/>
              <a:t> domains and </a:t>
            </a:r>
            <a:r>
              <a:rPr lang="it-IT" dirty="0" err="1"/>
              <a:t>topics</a:t>
            </a:r>
            <a:r>
              <a:rPr lang="it-IT" dirty="0"/>
              <a:t>. </a:t>
            </a:r>
            <a:r>
              <a:rPr lang="it-IT" dirty="0" err="1"/>
              <a:t>As</a:t>
            </a:r>
            <a:r>
              <a:rPr lang="it-IT" dirty="0"/>
              <a:t> </a:t>
            </a:r>
            <a:r>
              <a:rPr lang="it-IT" dirty="0" err="1"/>
              <a:t>we’ll</a:t>
            </a:r>
            <a:r>
              <a:rPr lang="it-IT" dirty="0"/>
              <a:t> </a:t>
            </a:r>
            <a:r>
              <a:rPr lang="it-IT" dirty="0" err="1"/>
              <a:t>see</a:t>
            </a:r>
            <a:r>
              <a:rPr lang="it-IT" dirty="0"/>
              <a:t> in a </a:t>
            </a:r>
            <a:r>
              <a:rPr lang="it-IT" dirty="0" err="1"/>
              <a:t>while</a:t>
            </a:r>
            <a:r>
              <a:rPr lang="it-IT" dirty="0"/>
              <a:t>, </a:t>
            </a:r>
            <a:r>
              <a:rPr lang="it-IT" dirty="0" err="1"/>
              <a:t>also</a:t>
            </a:r>
            <a:r>
              <a:rPr lang="it-IT" dirty="0"/>
              <a:t> the </a:t>
            </a:r>
            <a:r>
              <a:rPr lang="it-IT" dirty="0" err="1"/>
              <a:t>geographical</a:t>
            </a:r>
            <a:r>
              <a:rPr lang="it-IT" dirty="0"/>
              <a:t> coverage </a:t>
            </a:r>
            <a:r>
              <a:rPr lang="it-IT" dirty="0" err="1"/>
              <a:t>is</a:t>
            </a:r>
            <a:r>
              <a:rPr lang="it-IT" dirty="0"/>
              <a:t> </a:t>
            </a:r>
            <a:r>
              <a:rPr lang="it-IT" dirty="0" err="1"/>
              <a:t>very</a:t>
            </a:r>
            <a:r>
              <a:rPr lang="it-IT" dirty="0"/>
              <a:t> </a:t>
            </a:r>
            <a:r>
              <a:rPr lang="it-IT" dirty="0" err="1"/>
              <a:t>broad</a:t>
            </a:r>
            <a:r>
              <a:rPr lang="it-IT" dirty="0"/>
              <a:t>. </a:t>
            </a:r>
            <a:r>
              <a:rPr lang="it-IT" dirty="0" err="1"/>
              <a:t>Most</a:t>
            </a:r>
            <a:r>
              <a:rPr lang="it-IT" dirty="0"/>
              <a:t> of the </a:t>
            </a:r>
            <a:r>
              <a:rPr lang="it-IT" dirty="0" err="1"/>
              <a:t>responses</a:t>
            </a:r>
            <a:r>
              <a:rPr lang="it-IT" dirty="0"/>
              <a:t> come from Europe, </a:t>
            </a:r>
            <a:r>
              <a:rPr lang="it-IT" dirty="0" err="1"/>
              <a:t>especially</a:t>
            </a:r>
            <a:r>
              <a:rPr lang="it-IT" dirty="0"/>
              <a:t> from the EPOS </a:t>
            </a:r>
            <a:r>
              <a:rPr lang="it-IT" dirty="0" err="1"/>
              <a:t>context</a:t>
            </a:r>
            <a:r>
              <a:rPr lang="it-IT" dirty="0"/>
              <a:t>, </a:t>
            </a:r>
            <a:r>
              <a:rPr lang="it-IT" dirty="0" err="1"/>
              <a:t>which</a:t>
            </a:r>
            <a:r>
              <a:rPr lang="it-IT" dirty="0"/>
              <a:t> on one hand </a:t>
            </a:r>
            <a:r>
              <a:rPr lang="it-IT" dirty="0" err="1"/>
              <a:t>is</a:t>
            </a:r>
            <a:r>
              <a:rPr lang="it-IT" dirty="0"/>
              <a:t> a good news </a:t>
            </a:r>
            <a:r>
              <a:rPr lang="it-IT" dirty="0" err="1"/>
              <a:t>because</a:t>
            </a:r>
            <a:r>
              <a:rPr lang="it-IT" dirty="0"/>
              <a:t> </a:t>
            </a:r>
            <a:r>
              <a:rPr lang="it-IT" dirty="0" err="1"/>
              <a:t>it</a:t>
            </a:r>
            <a:r>
              <a:rPr lang="it-IT" dirty="0"/>
              <a:t> </a:t>
            </a:r>
            <a:r>
              <a:rPr lang="it-IT" dirty="0" err="1"/>
              <a:t>means</a:t>
            </a:r>
            <a:r>
              <a:rPr lang="it-IT" dirty="0"/>
              <a:t> </a:t>
            </a:r>
            <a:r>
              <a:rPr lang="it-IT" dirty="0" err="1"/>
              <a:t>you</a:t>
            </a:r>
            <a:r>
              <a:rPr lang="it-IT" dirty="0"/>
              <a:t> </a:t>
            </a:r>
            <a:r>
              <a:rPr lang="it-IT" dirty="0" err="1"/>
              <a:t>participated</a:t>
            </a:r>
            <a:r>
              <a:rPr lang="it-IT" dirty="0"/>
              <a:t> </a:t>
            </a:r>
            <a:r>
              <a:rPr lang="it-IT" dirty="0" err="1"/>
              <a:t>actively</a:t>
            </a:r>
            <a:r>
              <a:rPr lang="it-IT" dirty="0"/>
              <a:t> in the survey and </a:t>
            </a:r>
            <a:r>
              <a:rPr lang="it-IT" dirty="0" err="1"/>
              <a:t>have</a:t>
            </a:r>
            <a:r>
              <a:rPr lang="it-IT" dirty="0"/>
              <a:t> a high degree of </a:t>
            </a:r>
            <a:r>
              <a:rPr lang="it-IT" dirty="0" err="1"/>
              <a:t>internationalisation</a:t>
            </a:r>
            <a:r>
              <a:rPr lang="it-IT" dirty="0"/>
              <a:t> </a:t>
            </a:r>
            <a:r>
              <a:rPr lang="it-IT" dirty="0" err="1"/>
              <a:t>already</a:t>
            </a:r>
            <a:r>
              <a:rPr lang="it-IT" dirty="0"/>
              <a:t>, </a:t>
            </a:r>
            <a:r>
              <a:rPr lang="it-IT" dirty="0" err="1"/>
              <a:t>but</a:t>
            </a:r>
            <a:r>
              <a:rPr lang="it-IT" dirty="0"/>
              <a:t> on the </a:t>
            </a:r>
            <a:r>
              <a:rPr lang="it-IT" dirty="0" err="1"/>
              <a:t>other</a:t>
            </a:r>
            <a:r>
              <a:rPr lang="it-IT" dirty="0"/>
              <a:t> leads </a:t>
            </a:r>
            <a:r>
              <a:rPr lang="it-IT" dirty="0" err="1"/>
              <a:t>us</a:t>
            </a:r>
            <a:r>
              <a:rPr lang="it-IT" dirty="0"/>
              <a:t> to </a:t>
            </a:r>
            <a:r>
              <a:rPr lang="it-IT" dirty="0" err="1"/>
              <a:t>believe</a:t>
            </a:r>
            <a:r>
              <a:rPr lang="it-IT" dirty="0"/>
              <a:t> </a:t>
            </a:r>
            <a:r>
              <a:rPr lang="it-IT" dirty="0" err="1"/>
              <a:t>that</a:t>
            </a:r>
            <a:r>
              <a:rPr lang="it-IT" dirty="0"/>
              <a:t> the picture </a:t>
            </a:r>
            <a:r>
              <a:rPr lang="it-IT" dirty="0" err="1"/>
              <a:t>is</a:t>
            </a:r>
            <a:r>
              <a:rPr lang="it-IT" dirty="0"/>
              <a:t> </a:t>
            </a:r>
            <a:r>
              <a:rPr lang="it-IT" dirty="0" err="1"/>
              <a:t>still</a:t>
            </a:r>
            <a:r>
              <a:rPr lang="it-IT" dirty="0"/>
              <a:t> incomplete and </a:t>
            </a:r>
            <a:r>
              <a:rPr lang="it-IT" dirty="0" err="1"/>
              <a:t>we</a:t>
            </a:r>
            <a:r>
              <a:rPr lang="it-IT" dirty="0"/>
              <a:t> </a:t>
            </a:r>
            <a:r>
              <a:rPr lang="it-IT" dirty="0" err="1"/>
              <a:t>probably</a:t>
            </a:r>
            <a:r>
              <a:rPr lang="it-IT" dirty="0"/>
              <a:t> </a:t>
            </a:r>
            <a:r>
              <a:rPr lang="it-IT" dirty="0" err="1"/>
              <a:t>will</a:t>
            </a:r>
            <a:r>
              <a:rPr lang="it-IT" dirty="0"/>
              <a:t> </a:t>
            </a:r>
            <a:r>
              <a:rPr lang="it-IT" dirty="0" err="1"/>
              <a:t>need</a:t>
            </a:r>
            <a:r>
              <a:rPr lang="it-IT" dirty="0"/>
              <a:t> to </a:t>
            </a:r>
            <a:r>
              <a:rPr lang="it-IT" dirty="0" err="1"/>
              <a:t>reach</a:t>
            </a:r>
            <a:r>
              <a:rPr lang="it-IT" dirty="0"/>
              <a:t> out to </a:t>
            </a:r>
            <a:r>
              <a:rPr lang="it-IT" dirty="0" err="1"/>
              <a:t>other</a:t>
            </a:r>
            <a:r>
              <a:rPr lang="it-IT" dirty="0"/>
              <a:t> world </a:t>
            </a:r>
            <a:r>
              <a:rPr lang="it-IT" dirty="0" err="1"/>
              <a:t>regions</a:t>
            </a:r>
            <a:r>
              <a:rPr lang="it-IT" dirty="0"/>
              <a:t> </a:t>
            </a:r>
            <a:r>
              <a:rPr lang="it-IT" dirty="0" err="1"/>
              <a:t>through</a:t>
            </a:r>
            <a:r>
              <a:rPr lang="it-IT" dirty="0"/>
              <a:t> </a:t>
            </a:r>
            <a:r>
              <a:rPr lang="it-IT" dirty="0" err="1"/>
              <a:t>different</a:t>
            </a:r>
            <a:r>
              <a:rPr lang="it-IT" dirty="0"/>
              <a:t> </a:t>
            </a:r>
            <a:r>
              <a:rPr lang="it-IT" dirty="0" err="1"/>
              <a:t>channels</a:t>
            </a:r>
            <a:r>
              <a:rPr lang="it-IT" dirty="0"/>
              <a:t> </a:t>
            </a:r>
            <a:r>
              <a:rPr lang="it-IT" dirty="0" err="1"/>
              <a:t>than</a:t>
            </a:r>
            <a:r>
              <a:rPr lang="it-IT" dirty="0"/>
              <a:t> </a:t>
            </a:r>
            <a:r>
              <a:rPr lang="it-IT" dirty="0" err="1"/>
              <a:t>those</a:t>
            </a:r>
            <a:r>
              <a:rPr lang="it-IT" dirty="0"/>
              <a:t> </a:t>
            </a:r>
            <a:r>
              <a:rPr lang="it-IT" dirty="0" err="1"/>
              <a:t>we</a:t>
            </a:r>
            <a:r>
              <a:rPr lang="it-IT" dirty="0"/>
              <a:t> </a:t>
            </a:r>
            <a:r>
              <a:rPr lang="it-IT" dirty="0" err="1"/>
              <a:t>used</a:t>
            </a:r>
            <a:r>
              <a:rPr lang="it-IT" dirty="0"/>
              <a:t> so far.</a:t>
            </a:r>
          </a:p>
          <a:p>
            <a:r>
              <a:rPr lang="it-IT" dirty="0" err="1"/>
              <a:t>Interestingly</a:t>
            </a:r>
            <a:r>
              <a:rPr lang="it-IT" dirty="0"/>
              <a:t>, more </a:t>
            </a:r>
            <a:r>
              <a:rPr lang="it-IT" dirty="0" err="1"/>
              <a:t>than</a:t>
            </a:r>
            <a:r>
              <a:rPr lang="it-IT" dirty="0"/>
              <a:t> </a:t>
            </a:r>
            <a:r>
              <a:rPr lang="it-IT" dirty="0" err="1"/>
              <a:t>half</a:t>
            </a:r>
            <a:r>
              <a:rPr lang="it-IT" dirty="0"/>
              <a:t> of the </a:t>
            </a:r>
            <a:r>
              <a:rPr lang="it-IT" dirty="0" err="1"/>
              <a:t>respondents</a:t>
            </a:r>
            <a:r>
              <a:rPr lang="it-IT" dirty="0"/>
              <a:t> </a:t>
            </a:r>
            <a:r>
              <a:rPr lang="it-IT" dirty="0" err="1"/>
              <a:t>listed</a:t>
            </a:r>
            <a:r>
              <a:rPr lang="it-IT" dirty="0"/>
              <a:t> multiple </a:t>
            </a:r>
            <a:r>
              <a:rPr lang="it-IT" dirty="0" err="1"/>
              <a:t>collaborations</a:t>
            </a:r>
            <a:r>
              <a:rPr lang="it-IT" dirty="0"/>
              <a:t> </a:t>
            </a:r>
            <a:r>
              <a:rPr lang="it-IT" dirty="0" err="1"/>
              <a:t>being</a:t>
            </a:r>
            <a:r>
              <a:rPr lang="it-IT" dirty="0"/>
              <a:t> </a:t>
            </a:r>
            <a:r>
              <a:rPr lang="it-IT" dirty="0" err="1"/>
              <a:t>active</a:t>
            </a:r>
            <a:r>
              <a:rPr lang="it-IT" dirty="0"/>
              <a:t> </a:t>
            </a:r>
            <a:r>
              <a:rPr lang="it-IT" dirty="0" err="1"/>
              <a:t>at</a:t>
            </a:r>
            <a:r>
              <a:rPr lang="it-IT" dirty="0"/>
              <a:t> </a:t>
            </a:r>
            <a:r>
              <a:rPr lang="it-IT" dirty="0" err="1"/>
              <a:t>this</a:t>
            </a:r>
            <a:r>
              <a:rPr lang="it-IT" dirty="0"/>
              <a:t> moment.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4546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Here’s</a:t>
            </a:r>
            <a:r>
              <a:rPr lang="it-IT" dirty="0"/>
              <a:t> a picture of </a:t>
            </a:r>
            <a:r>
              <a:rPr lang="it-IT" dirty="0" err="1"/>
              <a:t>active</a:t>
            </a:r>
            <a:r>
              <a:rPr lang="it-IT" dirty="0"/>
              <a:t> and </a:t>
            </a:r>
            <a:r>
              <a:rPr lang="it-IT" dirty="0" err="1"/>
              <a:t>planned</a:t>
            </a:r>
            <a:r>
              <a:rPr lang="it-IT" dirty="0"/>
              <a:t> </a:t>
            </a:r>
            <a:r>
              <a:rPr lang="it-IT" dirty="0" err="1"/>
              <a:t>collaborations</a:t>
            </a:r>
            <a:r>
              <a:rPr lang="it-IT" dirty="0"/>
              <a:t> and </a:t>
            </a:r>
            <a:r>
              <a:rPr lang="it-IT" dirty="0" err="1"/>
              <a:t>their</a:t>
            </a:r>
            <a:r>
              <a:rPr lang="it-IT" dirty="0"/>
              <a:t> </a:t>
            </a:r>
            <a:r>
              <a:rPr lang="it-IT" dirty="0" err="1"/>
              <a:t>maturity</a:t>
            </a:r>
            <a:r>
              <a:rPr lang="it-IT" dirty="0"/>
              <a:t> </a:t>
            </a:r>
            <a:r>
              <a:rPr lang="it-IT" dirty="0" err="1"/>
              <a:t>level</a:t>
            </a:r>
            <a:r>
              <a:rPr lang="it-IT" dirty="0"/>
              <a:t>. </a:t>
            </a:r>
            <a:r>
              <a:rPr lang="it-IT" dirty="0" err="1"/>
              <a:t>We</a:t>
            </a:r>
            <a:r>
              <a:rPr lang="it-IT" dirty="0"/>
              <a:t> can </a:t>
            </a:r>
            <a:r>
              <a:rPr lang="it-IT" dirty="0" err="1"/>
              <a:t>see</a:t>
            </a:r>
            <a:r>
              <a:rPr lang="it-IT" dirty="0"/>
              <a:t> </a:t>
            </a:r>
            <a:r>
              <a:rPr lang="it-IT" dirty="0" err="1"/>
              <a:t>that</a:t>
            </a:r>
            <a:r>
              <a:rPr lang="it-IT" dirty="0"/>
              <a:t> </a:t>
            </a:r>
            <a:r>
              <a:rPr lang="it-IT" dirty="0" err="1"/>
              <a:t>about</a:t>
            </a:r>
            <a:r>
              <a:rPr lang="it-IT" dirty="0"/>
              <a:t> </a:t>
            </a:r>
            <a:r>
              <a:rPr lang="it-IT" dirty="0" err="1"/>
              <a:t>half</a:t>
            </a:r>
            <a:r>
              <a:rPr lang="it-IT" dirty="0"/>
              <a:t> of the </a:t>
            </a:r>
            <a:r>
              <a:rPr lang="it-IT" dirty="0" err="1"/>
              <a:t>reported</a:t>
            </a:r>
            <a:r>
              <a:rPr lang="it-IT" dirty="0"/>
              <a:t> </a:t>
            </a:r>
            <a:r>
              <a:rPr lang="it-IT" dirty="0" err="1"/>
              <a:t>collaborations</a:t>
            </a:r>
            <a:r>
              <a:rPr lang="it-IT" dirty="0"/>
              <a:t> are </a:t>
            </a:r>
            <a:r>
              <a:rPr lang="it-IT" dirty="0" err="1"/>
              <a:t>somewhere</a:t>
            </a:r>
            <a:r>
              <a:rPr lang="it-IT" dirty="0"/>
              <a:t> </a:t>
            </a:r>
            <a:r>
              <a:rPr lang="it-IT" dirty="0" err="1"/>
              <a:t>between</a:t>
            </a:r>
            <a:r>
              <a:rPr lang="it-IT" dirty="0"/>
              <a:t> </a:t>
            </a:r>
            <a:r>
              <a:rPr lang="it-IT" dirty="0" err="1"/>
              <a:t>active</a:t>
            </a:r>
            <a:r>
              <a:rPr lang="it-IT" dirty="0"/>
              <a:t> and mature, </a:t>
            </a:r>
            <a:r>
              <a:rPr lang="it-IT" dirty="0" err="1"/>
              <a:t>showing</a:t>
            </a:r>
            <a:r>
              <a:rPr lang="it-IT" dirty="0"/>
              <a:t> </a:t>
            </a:r>
            <a:r>
              <a:rPr lang="it-IT" dirty="0" err="1"/>
              <a:t>that</a:t>
            </a:r>
            <a:r>
              <a:rPr lang="it-IT" dirty="0"/>
              <a:t> the community </a:t>
            </a:r>
            <a:r>
              <a:rPr lang="it-IT" dirty="0" err="1"/>
              <a:t>is</a:t>
            </a:r>
            <a:r>
              <a:rPr lang="it-IT" dirty="0"/>
              <a:t> </a:t>
            </a:r>
            <a:r>
              <a:rPr lang="it-IT" dirty="0" err="1"/>
              <a:t>not</a:t>
            </a:r>
            <a:r>
              <a:rPr lang="it-IT" dirty="0"/>
              <a:t> </a:t>
            </a:r>
            <a:r>
              <a:rPr lang="it-IT" dirty="0" err="1"/>
              <a:t>engaging</a:t>
            </a:r>
            <a:r>
              <a:rPr lang="it-IT" dirty="0"/>
              <a:t> in </a:t>
            </a:r>
            <a:r>
              <a:rPr lang="it-IT" dirty="0" err="1"/>
              <a:t>this</a:t>
            </a:r>
            <a:r>
              <a:rPr lang="it-IT" dirty="0"/>
              <a:t> </a:t>
            </a:r>
            <a:r>
              <a:rPr lang="it-IT" dirty="0" err="1"/>
              <a:t>pursuit</a:t>
            </a:r>
            <a:r>
              <a:rPr lang="it-IT" dirty="0"/>
              <a:t> from a short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4988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Here’s</a:t>
            </a:r>
            <a:r>
              <a:rPr lang="it-IT" dirty="0"/>
              <a:t> the </a:t>
            </a:r>
            <a:r>
              <a:rPr lang="it-IT" dirty="0" err="1"/>
              <a:t>reported</a:t>
            </a:r>
            <a:r>
              <a:rPr lang="it-IT" dirty="0"/>
              <a:t> </a:t>
            </a:r>
            <a:r>
              <a:rPr lang="it-IT" dirty="0" err="1"/>
              <a:t>geographical</a:t>
            </a:r>
            <a:r>
              <a:rPr lang="it-IT" dirty="0"/>
              <a:t> coverage. Of </a:t>
            </a:r>
            <a:r>
              <a:rPr lang="it-IT" dirty="0" err="1"/>
              <a:t>course</a:t>
            </a:r>
            <a:r>
              <a:rPr lang="it-IT" dirty="0"/>
              <a:t>, </a:t>
            </a:r>
            <a:r>
              <a:rPr lang="it-IT" dirty="0" err="1"/>
              <a:t>European</a:t>
            </a:r>
            <a:r>
              <a:rPr lang="it-IT" dirty="0"/>
              <a:t> partners are </a:t>
            </a:r>
            <a:r>
              <a:rPr lang="it-IT" dirty="0" err="1"/>
              <a:t>prominent</a:t>
            </a:r>
            <a:r>
              <a:rPr lang="it-IT" dirty="0"/>
              <a:t> in </a:t>
            </a:r>
            <a:r>
              <a:rPr lang="it-IT" dirty="0" err="1"/>
              <a:t>this</a:t>
            </a:r>
            <a:r>
              <a:rPr lang="it-IT" dirty="0"/>
              <a:t> picture </a:t>
            </a:r>
            <a:r>
              <a:rPr lang="it-IT" dirty="0" err="1"/>
              <a:t>but</a:t>
            </a:r>
            <a:r>
              <a:rPr lang="it-IT" dirty="0"/>
              <a:t> </a:t>
            </a:r>
            <a:r>
              <a:rPr lang="it-IT" dirty="0" err="1"/>
              <a:t>beyond</a:t>
            </a:r>
            <a:r>
              <a:rPr lang="it-IT" dirty="0"/>
              <a:t> </a:t>
            </a:r>
            <a:r>
              <a:rPr lang="it-IT" dirty="0" err="1"/>
              <a:t>that</a:t>
            </a:r>
            <a:r>
              <a:rPr lang="it-IT" dirty="0"/>
              <a:t> the US, Australia, and NZ are the </a:t>
            </a:r>
            <a:r>
              <a:rPr lang="it-IT" dirty="0" err="1"/>
              <a:t>most</a:t>
            </a:r>
            <a:r>
              <a:rPr lang="it-IT" dirty="0"/>
              <a:t> </a:t>
            </a:r>
            <a:r>
              <a:rPr lang="it-IT" dirty="0" err="1"/>
              <a:t>mentioned</a:t>
            </a:r>
            <a:r>
              <a:rPr lang="it-IT" dirty="0"/>
              <a:t> – </a:t>
            </a:r>
            <a:r>
              <a:rPr lang="it-IT" dirty="0" err="1"/>
              <a:t>which</a:t>
            </a:r>
            <a:r>
              <a:rPr lang="it-IT" dirty="0"/>
              <a:t> </a:t>
            </a:r>
            <a:r>
              <a:rPr lang="it-IT" dirty="0" err="1"/>
              <a:t>somehow</a:t>
            </a:r>
            <a:r>
              <a:rPr lang="it-IT" dirty="0"/>
              <a:t> </a:t>
            </a:r>
            <a:r>
              <a:rPr lang="it-IT" dirty="0" err="1"/>
              <a:t>confirms</a:t>
            </a:r>
            <a:r>
              <a:rPr lang="it-IT" dirty="0"/>
              <a:t> </a:t>
            </a:r>
            <a:r>
              <a:rPr lang="it-IT" dirty="0" err="1"/>
              <a:t>that</a:t>
            </a:r>
            <a:r>
              <a:rPr lang="it-IT" dirty="0"/>
              <a:t> </a:t>
            </a:r>
            <a:r>
              <a:rPr lang="it-IT" dirty="0" err="1"/>
              <a:t>starting</a:t>
            </a:r>
            <a:r>
              <a:rPr lang="it-IT" dirty="0"/>
              <a:t> the </a:t>
            </a:r>
            <a:r>
              <a:rPr lang="it-IT" dirty="0" err="1"/>
              <a:t>conversation</a:t>
            </a:r>
            <a:r>
              <a:rPr lang="it-IT" dirty="0"/>
              <a:t> </a:t>
            </a:r>
            <a:r>
              <a:rPr lang="it-IT" dirty="0" err="1"/>
              <a:t>about</a:t>
            </a:r>
            <a:r>
              <a:rPr lang="it-IT" dirty="0"/>
              <a:t> global </a:t>
            </a:r>
            <a:r>
              <a:rPr lang="it-IT" dirty="0" err="1"/>
              <a:t>collaboration</a:t>
            </a:r>
            <a:r>
              <a:rPr lang="it-IT" dirty="0"/>
              <a:t> with </a:t>
            </a:r>
            <a:r>
              <a:rPr lang="it-IT" dirty="0" err="1"/>
              <a:t>their</a:t>
            </a:r>
            <a:r>
              <a:rPr lang="it-IT" dirty="0"/>
              <a:t> </a:t>
            </a:r>
            <a:r>
              <a:rPr lang="it-IT" dirty="0" err="1"/>
              <a:t>research</a:t>
            </a:r>
            <a:r>
              <a:rPr lang="it-IT" dirty="0"/>
              <a:t> </a:t>
            </a:r>
            <a:r>
              <a:rPr lang="it-IT" dirty="0" err="1"/>
              <a:t>infrastructures</a:t>
            </a:r>
            <a:r>
              <a:rPr lang="it-IT" dirty="0"/>
              <a:t> </a:t>
            </a:r>
            <a:r>
              <a:rPr lang="it-IT" dirty="0" err="1"/>
              <a:t>is</a:t>
            </a:r>
            <a:r>
              <a:rPr lang="it-IT" dirty="0"/>
              <a:t> </a:t>
            </a:r>
            <a:r>
              <a:rPr lang="it-IT" dirty="0" err="1"/>
              <a:t>backed</a:t>
            </a:r>
            <a:r>
              <a:rPr lang="it-IT" dirty="0"/>
              <a:t> by </a:t>
            </a:r>
            <a:r>
              <a:rPr lang="it-IT" dirty="0" err="1"/>
              <a:t>existing</a:t>
            </a:r>
            <a:r>
              <a:rPr lang="it-IT" dirty="0"/>
              <a:t> wide and mature </a:t>
            </a:r>
            <a:r>
              <a:rPr lang="it-IT" dirty="0" err="1"/>
              <a:t>collaborations</a:t>
            </a:r>
            <a:r>
              <a:rPr lang="it-IT" dirty="0"/>
              <a:t>. </a:t>
            </a:r>
            <a:r>
              <a:rPr lang="it-IT" dirty="0" err="1"/>
              <a:t>However</a:t>
            </a:r>
            <a:r>
              <a:rPr lang="it-IT" dirty="0"/>
              <a:t> </a:t>
            </a:r>
            <a:r>
              <a:rPr lang="it-IT" dirty="0" err="1"/>
              <a:t>it</a:t>
            </a:r>
            <a:r>
              <a:rPr lang="it-IT" dirty="0"/>
              <a:t> </a:t>
            </a:r>
            <a:r>
              <a:rPr lang="it-IT" dirty="0" err="1"/>
              <a:t>is</a:t>
            </a:r>
            <a:r>
              <a:rPr lang="it-IT" dirty="0"/>
              <a:t> </a:t>
            </a:r>
            <a:r>
              <a:rPr lang="it-IT" dirty="0" err="1"/>
              <a:t>interesting</a:t>
            </a:r>
            <a:r>
              <a:rPr lang="it-IT" dirty="0"/>
              <a:t> to note </a:t>
            </a:r>
            <a:r>
              <a:rPr lang="it-IT" dirty="0" err="1"/>
              <a:t>that</a:t>
            </a:r>
            <a:r>
              <a:rPr lang="it-IT" dirty="0"/>
              <a:t> the </a:t>
            </a:r>
            <a:r>
              <a:rPr lang="it-IT" dirty="0" err="1"/>
              <a:t>dimension</a:t>
            </a:r>
            <a:r>
              <a:rPr lang="it-IT" dirty="0"/>
              <a:t> of </a:t>
            </a:r>
            <a:r>
              <a:rPr lang="it-IT" dirty="0" err="1"/>
              <a:t>these</a:t>
            </a:r>
            <a:r>
              <a:rPr lang="it-IT" dirty="0"/>
              <a:t> </a:t>
            </a:r>
            <a:r>
              <a:rPr lang="it-IT" dirty="0" err="1"/>
              <a:t>collaborartions</a:t>
            </a:r>
            <a:r>
              <a:rPr lang="it-IT" dirty="0"/>
              <a:t> </a:t>
            </a:r>
            <a:r>
              <a:rPr lang="it-IT" dirty="0" err="1"/>
              <a:t>is</a:t>
            </a:r>
            <a:r>
              <a:rPr lang="it-IT" dirty="0"/>
              <a:t> </a:t>
            </a:r>
            <a:r>
              <a:rPr lang="it-IT" dirty="0" err="1"/>
              <a:t>truly</a:t>
            </a:r>
            <a:r>
              <a:rPr lang="it-IT" dirty="0"/>
              <a:t> global, with </a:t>
            </a:r>
            <a:r>
              <a:rPr lang="it-IT" dirty="0" err="1"/>
              <a:t>practically</a:t>
            </a:r>
            <a:r>
              <a:rPr lang="it-IT" dirty="0"/>
              <a:t> no </a:t>
            </a:r>
            <a:r>
              <a:rPr lang="it-IT" dirty="0" err="1"/>
              <a:t>region</a:t>
            </a:r>
            <a:r>
              <a:rPr lang="it-IT" dirty="0"/>
              <a:t> </a:t>
            </a:r>
            <a:r>
              <a:rPr lang="it-IT" dirty="0" err="1"/>
              <a:t>excluded</a:t>
            </a:r>
            <a:r>
              <a:rPr lang="it-IT" dirty="0"/>
              <a:t> </a:t>
            </a:r>
            <a:r>
              <a:rPr lang="it-IT" dirty="0" err="1"/>
              <a:t>except</a:t>
            </a:r>
            <a:r>
              <a:rPr lang="it-IT" dirty="0"/>
              <a:t> the </a:t>
            </a:r>
            <a:r>
              <a:rPr lang="it-IT" dirty="0" err="1"/>
              <a:t>artic</a:t>
            </a:r>
            <a:r>
              <a:rPr lang="it-IT" dirty="0"/>
              <a:t> and </a:t>
            </a:r>
            <a:r>
              <a:rPr lang="it-IT" dirty="0" err="1"/>
              <a:t>antarctica</a:t>
            </a:r>
            <a:r>
              <a:rPr lang="it-IT" dirty="0"/>
              <a:t> – for </a:t>
            </a:r>
            <a:r>
              <a:rPr lang="it-IT" dirty="0" err="1"/>
              <a:t>rather</a:t>
            </a:r>
            <a:r>
              <a:rPr lang="it-IT" dirty="0"/>
              <a:t> </a:t>
            </a:r>
            <a:r>
              <a:rPr lang="it-IT" dirty="0" err="1"/>
              <a:t>obvious</a:t>
            </a:r>
            <a:r>
              <a:rPr lang="it-IT" dirty="0"/>
              <a:t> </a:t>
            </a:r>
            <a:r>
              <a:rPr lang="it-IT" dirty="0" err="1"/>
              <a:t>reasons</a:t>
            </a:r>
            <a:endParaRPr lang="it-IT" dirty="0"/>
          </a:p>
          <a:p>
            <a:r>
              <a:rPr lang="it-IT" dirty="0"/>
              <a:t>Key country players are </a:t>
            </a:r>
            <a:r>
              <a:rPr lang="it-IT" dirty="0" err="1"/>
              <a:t>Italy</a:t>
            </a:r>
            <a:r>
              <a:rPr lang="it-IT" dirty="0"/>
              <a:t>, </a:t>
            </a:r>
            <a:r>
              <a:rPr lang="it-IT" dirty="0" err="1"/>
              <a:t>Spain</a:t>
            </a:r>
            <a:r>
              <a:rPr lang="it-IT" dirty="0"/>
              <a:t>, </a:t>
            </a:r>
            <a:r>
              <a:rPr lang="it-IT" dirty="0" err="1"/>
              <a:t>Greece</a:t>
            </a:r>
            <a:r>
              <a:rPr lang="it-IT" dirty="0"/>
              <a:t>, </a:t>
            </a:r>
            <a:r>
              <a:rPr lang="it-IT" dirty="0" err="1"/>
              <a:t>Chzech</a:t>
            </a:r>
            <a:r>
              <a:rPr lang="it-IT" dirty="0"/>
              <a:t> </a:t>
            </a:r>
            <a:r>
              <a:rPr lang="it-IT" dirty="0" err="1"/>
              <a:t>republic</a:t>
            </a:r>
            <a:r>
              <a:rPr lang="it-IT" dirty="0"/>
              <a:t>, France, Germany and </a:t>
            </a:r>
            <a:r>
              <a:rPr lang="it-IT" dirty="0" err="1"/>
              <a:t>Switzerland</a:t>
            </a:r>
            <a:r>
              <a:rPr lang="it-IT" dirty="0"/>
              <a:t> in Europe, the US, Canada, and </a:t>
            </a:r>
            <a:r>
              <a:rPr lang="it-IT" dirty="0" err="1"/>
              <a:t>several</a:t>
            </a:r>
            <a:r>
              <a:rPr lang="it-IT" dirty="0"/>
              <a:t> Latin America countries in the </a:t>
            </a:r>
            <a:r>
              <a:rPr lang="it-IT" dirty="0" err="1"/>
              <a:t>americas</a:t>
            </a:r>
            <a:r>
              <a:rPr lang="it-IT" dirty="0"/>
              <a:t>, NZ and Australia, </a:t>
            </a:r>
            <a:r>
              <a:rPr lang="it-IT" dirty="0" err="1"/>
              <a:t>as</a:t>
            </a:r>
            <a:r>
              <a:rPr lang="it-IT" dirty="0"/>
              <a:t> </a:t>
            </a:r>
            <a:r>
              <a:rPr lang="it-IT" dirty="0" err="1"/>
              <a:t>well</a:t>
            </a:r>
            <a:r>
              <a:rPr lang="it-IT" dirty="0"/>
              <a:t> </a:t>
            </a:r>
            <a:r>
              <a:rPr lang="it-IT" dirty="0" err="1"/>
              <a:t>as</a:t>
            </a:r>
            <a:r>
              <a:rPr lang="it-IT" dirty="0"/>
              <a:t> big players </a:t>
            </a:r>
            <a:r>
              <a:rPr lang="it-IT" dirty="0" err="1"/>
              <a:t>such</a:t>
            </a:r>
            <a:r>
              <a:rPr lang="it-IT" dirty="0"/>
              <a:t> </a:t>
            </a:r>
            <a:r>
              <a:rPr lang="it-IT" dirty="0" err="1"/>
              <a:t>as</a:t>
            </a:r>
            <a:r>
              <a:rPr lang="it-IT" dirty="0"/>
              <a:t> China, India and Japan in Asia-Oceania, and </a:t>
            </a:r>
            <a:r>
              <a:rPr lang="it-IT" dirty="0" err="1"/>
              <a:t>several</a:t>
            </a:r>
            <a:r>
              <a:rPr lang="it-IT" dirty="0"/>
              <a:t> countries in Africa </a:t>
            </a:r>
            <a:r>
              <a:rPr lang="it-IT" dirty="0" err="1"/>
              <a:t>too</a:t>
            </a:r>
            <a:r>
              <a:rPr lang="it-IT" dirty="0"/>
              <a:t>, </a:t>
            </a:r>
            <a:r>
              <a:rPr lang="it-IT" dirty="0" err="1"/>
              <a:t>ranging</a:t>
            </a:r>
            <a:r>
              <a:rPr lang="it-IT" dirty="0"/>
              <a:t> from </a:t>
            </a:r>
            <a:r>
              <a:rPr lang="it-IT" dirty="0" err="1"/>
              <a:t>Egypt</a:t>
            </a:r>
            <a:r>
              <a:rPr lang="it-IT" dirty="0"/>
              <a:t> to South africa to </a:t>
            </a:r>
            <a:r>
              <a:rPr lang="it-IT" dirty="0" err="1"/>
              <a:t>Cabo</a:t>
            </a:r>
            <a:r>
              <a:rPr lang="it-IT" dirty="0"/>
              <a:t> Verde</a:t>
            </a:r>
          </a:p>
          <a:p>
            <a:endParaRPr lang="it-IT" dirty="0"/>
          </a:p>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231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And </a:t>
            </a:r>
            <a:r>
              <a:rPr lang="it-IT" dirty="0" err="1"/>
              <a:t>here</a:t>
            </a:r>
            <a:r>
              <a:rPr lang="it-IT" dirty="0"/>
              <a:t>, in case </a:t>
            </a:r>
            <a:r>
              <a:rPr lang="it-IT" dirty="0" err="1"/>
              <a:t>you</a:t>
            </a:r>
            <a:r>
              <a:rPr lang="it-IT" dirty="0"/>
              <a:t> are </a:t>
            </a:r>
            <a:r>
              <a:rPr lang="it-IT" dirty="0" err="1"/>
              <a:t>curious</a:t>
            </a:r>
            <a:r>
              <a:rPr lang="it-IT" dirty="0"/>
              <a:t> </a:t>
            </a:r>
            <a:r>
              <a:rPr lang="it-IT" dirty="0" err="1"/>
              <a:t>you</a:t>
            </a:r>
            <a:r>
              <a:rPr lang="it-IT" dirty="0"/>
              <a:t> can </a:t>
            </a:r>
            <a:r>
              <a:rPr lang="it-IT" dirty="0" err="1"/>
              <a:t>find</a:t>
            </a:r>
            <a:r>
              <a:rPr lang="it-IT" dirty="0"/>
              <a:t> some key </a:t>
            </a:r>
            <a:r>
              <a:rPr lang="it-IT" dirty="0" err="1"/>
              <a:t>institutional</a:t>
            </a:r>
            <a:r>
              <a:rPr lang="it-IT" dirty="0"/>
              <a:t> players </a:t>
            </a:r>
            <a:r>
              <a:rPr lang="it-IT" dirty="0" err="1"/>
              <a:t>mentioned</a:t>
            </a:r>
            <a:r>
              <a:rPr lang="it-IT" dirty="0"/>
              <a:t> </a:t>
            </a:r>
            <a:r>
              <a:rPr lang="it-IT" dirty="0" err="1"/>
              <a:t>many</a:t>
            </a:r>
            <a:r>
              <a:rPr lang="it-IT" dirty="0"/>
              <a:t> times by the </a:t>
            </a:r>
            <a:r>
              <a:rPr lang="it-IT" dirty="0" err="1"/>
              <a:t>respondents</a:t>
            </a:r>
            <a:r>
              <a:rPr lang="it-IT" dirty="0"/>
              <a:t>, </a:t>
            </a:r>
            <a:r>
              <a:rPr lang="it-IT" dirty="0" err="1"/>
              <a:t>mainly</a:t>
            </a:r>
            <a:r>
              <a:rPr lang="it-IT" dirty="0"/>
              <a:t> </a:t>
            </a:r>
            <a:r>
              <a:rPr lang="it-IT" dirty="0" err="1"/>
              <a:t>located</a:t>
            </a:r>
            <a:r>
              <a:rPr lang="it-IT" dirty="0"/>
              <a:t> in Europe, the US, Argentina, India and </a:t>
            </a:r>
            <a:r>
              <a:rPr lang="it-IT" dirty="0" err="1"/>
              <a:t>Hungary</a:t>
            </a:r>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387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 wide </a:t>
            </a:r>
            <a:r>
              <a:rPr lang="it-IT" dirty="0" err="1"/>
              <a:t>variety</a:t>
            </a:r>
            <a:r>
              <a:rPr lang="it-IT" dirty="0"/>
              <a:t> of </a:t>
            </a:r>
            <a:r>
              <a:rPr lang="it-IT" dirty="0" err="1"/>
              <a:t>topics</a:t>
            </a:r>
            <a:r>
              <a:rPr lang="it-IT" dirty="0"/>
              <a:t> of </a:t>
            </a:r>
            <a:r>
              <a:rPr lang="it-IT" dirty="0" err="1"/>
              <a:t>collaboration</a:t>
            </a:r>
            <a:r>
              <a:rPr lang="it-IT" dirty="0"/>
              <a:t> </a:t>
            </a:r>
            <a:r>
              <a:rPr lang="it-IT" dirty="0" err="1"/>
              <a:t>was</a:t>
            </a:r>
            <a:r>
              <a:rPr lang="it-IT" dirty="0"/>
              <a:t> </a:t>
            </a:r>
            <a:r>
              <a:rPr lang="it-IT" dirty="0" err="1"/>
              <a:t>mentioned</a:t>
            </a:r>
            <a:r>
              <a:rPr lang="it-IT" dirty="0"/>
              <a:t> </a:t>
            </a:r>
            <a:r>
              <a:rPr lang="it-IT" dirty="0" err="1"/>
              <a:t>which</a:t>
            </a:r>
            <a:r>
              <a:rPr lang="it-IT" dirty="0"/>
              <a:t> </a:t>
            </a:r>
            <a:r>
              <a:rPr lang="it-IT" dirty="0" err="1"/>
              <a:t>is</a:t>
            </a:r>
            <a:r>
              <a:rPr lang="it-IT" dirty="0"/>
              <a:t> </a:t>
            </a:r>
            <a:r>
              <a:rPr lang="it-IT" dirty="0" err="1"/>
              <a:t>depicted</a:t>
            </a:r>
            <a:r>
              <a:rPr lang="it-IT" dirty="0"/>
              <a:t> in the graphic. </a:t>
            </a:r>
            <a:r>
              <a:rPr lang="it-IT" dirty="0" err="1"/>
              <a:t>However</a:t>
            </a:r>
            <a:r>
              <a:rPr lang="it-IT" dirty="0"/>
              <a:t> Data </a:t>
            </a:r>
            <a:r>
              <a:rPr lang="it-IT" dirty="0" err="1"/>
              <a:t>collection</a:t>
            </a:r>
            <a:r>
              <a:rPr lang="it-IT" dirty="0"/>
              <a:t> and </a:t>
            </a:r>
            <a:r>
              <a:rPr lang="it-IT" dirty="0" err="1"/>
              <a:t>other</a:t>
            </a:r>
            <a:r>
              <a:rPr lang="it-IT" dirty="0"/>
              <a:t> </a:t>
            </a:r>
            <a:r>
              <a:rPr lang="it-IT" dirty="0" err="1"/>
              <a:t>three</a:t>
            </a:r>
            <a:r>
              <a:rPr lang="it-IT" dirty="0"/>
              <a:t> </a:t>
            </a:r>
            <a:r>
              <a:rPr lang="it-IT" dirty="0" err="1"/>
              <a:t>topics</a:t>
            </a:r>
            <a:r>
              <a:rPr lang="it-IT" dirty="0"/>
              <a:t> alone make </a:t>
            </a:r>
            <a:r>
              <a:rPr lang="it-IT" dirty="0" err="1"/>
              <a:t>almost</a:t>
            </a:r>
            <a:r>
              <a:rPr lang="it-IT" dirty="0"/>
              <a:t> </a:t>
            </a:r>
            <a:r>
              <a:rPr lang="it-IT" dirty="0" err="1"/>
              <a:t>half</a:t>
            </a:r>
            <a:r>
              <a:rPr lang="it-IT" dirty="0"/>
              <a:t> of the </a:t>
            </a:r>
            <a:r>
              <a:rPr lang="it-IT" dirty="0" err="1"/>
              <a:t>total</a:t>
            </a:r>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5674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This</a:t>
            </a:r>
            <a:r>
              <a:rPr lang="it-IT" dirty="0"/>
              <a:t>, </a:t>
            </a:r>
            <a:r>
              <a:rPr lang="it-IT" dirty="0" err="1"/>
              <a:t>as</a:t>
            </a:r>
            <a:r>
              <a:rPr lang="it-IT" dirty="0"/>
              <a:t> </a:t>
            </a:r>
            <a:r>
              <a:rPr lang="it-IT" dirty="0" err="1"/>
              <a:t>well</a:t>
            </a:r>
            <a:r>
              <a:rPr lang="it-IT" dirty="0"/>
              <a:t> </a:t>
            </a:r>
            <a:r>
              <a:rPr lang="it-IT" dirty="0" err="1"/>
              <a:t>as</a:t>
            </a:r>
            <a:r>
              <a:rPr lang="it-IT" dirty="0"/>
              <a:t> the </a:t>
            </a:r>
            <a:r>
              <a:rPr lang="it-IT" dirty="0" err="1"/>
              <a:t>different</a:t>
            </a:r>
            <a:r>
              <a:rPr lang="it-IT" dirty="0"/>
              <a:t> items </a:t>
            </a:r>
            <a:r>
              <a:rPr lang="it-IT" dirty="0" err="1"/>
              <a:t>listed</a:t>
            </a:r>
            <a:r>
              <a:rPr lang="it-IT" dirty="0"/>
              <a:t> </a:t>
            </a:r>
            <a:r>
              <a:rPr lang="it-IT" dirty="0" err="1"/>
              <a:t>as</a:t>
            </a:r>
            <a:r>
              <a:rPr lang="it-IT" dirty="0"/>
              <a:t> the </a:t>
            </a:r>
            <a:r>
              <a:rPr lang="it-IT" dirty="0" err="1"/>
              <a:t>main</a:t>
            </a:r>
            <a:r>
              <a:rPr lang="it-IT" dirty="0"/>
              <a:t> outputs of the </a:t>
            </a:r>
            <a:r>
              <a:rPr lang="it-IT" dirty="0" err="1"/>
              <a:t>collaboration</a:t>
            </a:r>
            <a:r>
              <a:rPr lang="it-IT" dirty="0"/>
              <a:t> show </a:t>
            </a:r>
            <a:r>
              <a:rPr lang="it-IT" dirty="0" err="1"/>
              <a:t>that</a:t>
            </a:r>
            <a:r>
              <a:rPr lang="it-IT" dirty="0"/>
              <a:t> </a:t>
            </a:r>
            <a:r>
              <a:rPr lang="it-IT" dirty="0" err="1"/>
              <a:t>most</a:t>
            </a:r>
            <a:r>
              <a:rPr lang="it-IT" dirty="0"/>
              <a:t> of </a:t>
            </a:r>
            <a:r>
              <a:rPr lang="it-IT" dirty="0" err="1"/>
              <a:t>these</a:t>
            </a:r>
            <a:r>
              <a:rPr lang="it-IT" dirty="0"/>
              <a:t> </a:t>
            </a:r>
            <a:r>
              <a:rPr lang="it-IT" dirty="0" err="1"/>
              <a:t>active</a:t>
            </a:r>
            <a:r>
              <a:rPr lang="it-IT" dirty="0"/>
              <a:t> </a:t>
            </a:r>
            <a:r>
              <a:rPr lang="it-IT" dirty="0" err="1"/>
              <a:t>collaborations</a:t>
            </a:r>
            <a:r>
              <a:rPr lang="it-IT" dirty="0"/>
              <a:t> focus more on </a:t>
            </a:r>
            <a:r>
              <a:rPr lang="it-IT" dirty="0" err="1"/>
              <a:t>scientific</a:t>
            </a:r>
            <a:r>
              <a:rPr lang="it-IT" dirty="0"/>
              <a:t> </a:t>
            </a:r>
            <a:r>
              <a:rPr lang="it-IT" dirty="0" err="1"/>
              <a:t>aspects</a:t>
            </a:r>
            <a:r>
              <a:rPr lang="it-IT" dirty="0"/>
              <a:t> </a:t>
            </a:r>
            <a:r>
              <a:rPr lang="it-IT" dirty="0" err="1"/>
              <a:t>than</a:t>
            </a:r>
            <a:r>
              <a:rPr lang="it-IT" dirty="0"/>
              <a:t> on the </a:t>
            </a:r>
            <a:r>
              <a:rPr lang="it-IT" dirty="0" err="1"/>
              <a:t>technological</a:t>
            </a:r>
            <a:r>
              <a:rPr lang="it-IT" dirty="0"/>
              <a:t> and </a:t>
            </a:r>
            <a:r>
              <a:rPr lang="it-IT" dirty="0" err="1"/>
              <a:t>research</a:t>
            </a:r>
            <a:r>
              <a:rPr lang="it-IT" dirty="0"/>
              <a:t> data management side.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835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In the survey </a:t>
            </a:r>
            <a:r>
              <a:rPr lang="it-IT" dirty="0" err="1"/>
              <a:t>we</a:t>
            </a:r>
            <a:r>
              <a:rPr lang="it-IT" dirty="0"/>
              <a:t> </a:t>
            </a:r>
            <a:r>
              <a:rPr lang="it-IT" dirty="0" err="1"/>
              <a:t>also</a:t>
            </a:r>
            <a:r>
              <a:rPr lang="it-IT" dirty="0"/>
              <a:t> </a:t>
            </a:r>
            <a:r>
              <a:rPr lang="it-IT" dirty="0" err="1"/>
              <a:t>tried</a:t>
            </a:r>
            <a:r>
              <a:rPr lang="it-IT" dirty="0"/>
              <a:t> to </a:t>
            </a:r>
            <a:r>
              <a:rPr lang="it-IT" dirty="0" err="1"/>
              <a:t>capture</a:t>
            </a:r>
            <a:r>
              <a:rPr lang="it-IT" dirty="0"/>
              <a:t> the situation in </a:t>
            </a:r>
            <a:r>
              <a:rPr lang="it-IT" dirty="0" err="1"/>
              <a:t>terms</a:t>
            </a:r>
            <a:r>
              <a:rPr lang="it-IT" dirty="0"/>
              <a:t> of the </a:t>
            </a:r>
            <a:r>
              <a:rPr lang="it-IT" dirty="0" err="1"/>
              <a:t>openness</a:t>
            </a:r>
            <a:r>
              <a:rPr lang="it-IT" dirty="0"/>
              <a:t> and </a:t>
            </a:r>
            <a:r>
              <a:rPr lang="it-IT" dirty="0" err="1"/>
              <a:t>fairness</a:t>
            </a:r>
            <a:r>
              <a:rPr lang="it-IT" dirty="0"/>
              <a:t> of </a:t>
            </a:r>
            <a:r>
              <a:rPr lang="it-IT" dirty="0" err="1"/>
              <a:t>these</a:t>
            </a:r>
            <a:r>
              <a:rPr lang="it-IT" dirty="0"/>
              <a:t> </a:t>
            </a:r>
            <a:r>
              <a:rPr lang="it-IT" dirty="0" err="1"/>
              <a:t>research</a:t>
            </a:r>
            <a:r>
              <a:rPr lang="it-IT" dirty="0"/>
              <a:t> outputs. </a:t>
            </a:r>
            <a:r>
              <a:rPr lang="it-IT" dirty="0" err="1"/>
              <a:t>What</a:t>
            </a:r>
            <a:r>
              <a:rPr lang="it-IT" dirty="0"/>
              <a:t> </a:t>
            </a:r>
            <a:r>
              <a:rPr lang="it-IT" dirty="0" err="1"/>
              <a:t>we</a:t>
            </a:r>
            <a:r>
              <a:rPr lang="it-IT" dirty="0"/>
              <a:t> </a:t>
            </a:r>
            <a:r>
              <a:rPr lang="it-IT" dirty="0" err="1"/>
              <a:t>see</a:t>
            </a:r>
            <a:r>
              <a:rPr lang="it-IT" dirty="0"/>
              <a:t> </a:t>
            </a:r>
            <a:r>
              <a:rPr lang="it-IT" dirty="0" err="1"/>
              <a:t>is</a:t>
            </a:r>
            <a:r>
              <a:rPr lang="it-IT" dirty="0"/>
              <a:t> </a:t>
            </a:r>
            <a:r>
              <a:rPr lang="it-IT" dirty="0" err="1"/>
              <a:t>that</a:t>
            </a:r>
            <a:r>
              <a:rPr lang="it-IT" dirty="0"/>
              <a:t> the situation </a:t>
            </a:r>
            <a:r>
              <a:rPr lang="it-IT" dirty="0" err="1"/>
              <a:t>varies</a:t>
            </a:r>
            <a:r>
              <a:rPr lang="it-IT" dirty="0"/>
              <a:t> </a:t>
            </a:r>
            <a:r>
              <a:rPr lang="it-IT" dirty="0" err="1"/>
              <a:t>quite</a:t>
            </a:r>
            <a:r>
              <a:rPr lang="it-IT" dirty="0"/>
              <a:t> a </a:t>
            </a:r>
            <a:r>
              <a:rPr lang="it-IT" dirty="0" err="1"/>
              <a:t>lot</a:t>
            </a:r>
            <a:r>
              <a:rPr lang="it-IT" dirty="0"/>
              <a:t> </a:t>
            </a:r>
            <a:r>
              <a:rPr lang="it-IT" dirty="0" err="1"/>
              <a:t>depending</a:t>
            </a:r>
            <a:r>
              <a:rPr lang="it-IT" dirty="0"/>
              <a:t> on </a:t>
            </a:r>
            <a:r>
              <a:rPr lang="it-IT" dirty="0" err="1"/>
              <a:t>which</a:t>
            </a:r>
            <a:r>
              <a:rPr lang="it-IT" dirty="0"/>
              <a:t> </a:t>
            </a:r>
            <a:r>
              <a:rPr lang="it-IT" dirty="0" err="1"/>
              <a:t>letter</a:t>
            </a:r>
            <a:r>
              <a:rPr lang="it-IT" dirty="0"/>
              <a:t> of the FAIR </a:t>
            </a:r>
            <a:r>
              <a:rPr lang="it-IT" dirty="0" err="1"/>
              <a:t>acronym</a:t>
            </a:r>
            <a:r>
              <a:rPr lang="it-IT" dirty="0"/>
              <a:t>, with the </a:t>
            </a:r>
            <a:r>
              <a:rPr lang="it-IT" dirty="0" err="1"/>
              <a:t>F</a:t>
            </a:r>
            <a:r>
              <a:rPr lang="it-IT" dirty="0"/>
              <a:t> and the A – and the </a:t>
            </a:r>
            <a:r>
              <a:rPr lang="it-IT" dirty="0" err="1"/>
              <a:t>R</a:t>
            </a:r>
            <a:r>
              <a:rPr lang="it-IT" dirty="0"/>
              <a:t> </a:t>
            </a:r>
            <a:r>
              <a:rPr lang="it-IT" dirty="0" err="1"/>
              <a:t>only</a:t>
            </a:r>
            <a:r>
              <a:rPr lang="it-IT" dirty="0"/>
              <a:t> in part –</a:t>
            </a:r>
            <a:r>
              <a:rPr lang="it-IT" dirty="0" err="1"/>
              <a:t>doing</a:t>
            </a:r>
            <a:r>
              <a:rPr lang="it-IT" dirty="0"/>
              <a:t> </a:t>
            </a:r>
            <a:r>
              <a:rPr lang="it-IT" dirty="0" err="1"/>
              <a:t>rather</a:t>
            </a:r>
            <a:r>
              <a:rPr lang="it-IT" dirty="0"/>
              <a:t> </a:t>
            </a:r>
            <a:r>
              <a:rPr lang="it-IT" dirty="0" err="1"/>
              <a:t>well</a:t>
            </a:r>
            <a:r>
              <a:rPr lang="it-IT" dirty="0"/>
              <a:t> and </a:t>
            </a:r>
            <a:r>
              <a:rPr lang="it-IT" dirty="0" err="1"/>
              <a:t>interoperability</a:t>
            </a:r>
            <a:r>
              <a:rPr lang="it-IT" dirty="0"/>
              <a:t> </a:t>
            </a:r>
            <a:r>
              <a:rPr lang="it-IT" dirty="0" err="1"/>
              <a:t>not</a:t>
            </a:r>
            <a:r>
              <a:rPr lang="it-IT" dirty="0"/>
              <a:t> so </a:t>
            </a:r>
            <a:r>
              <a:rPr lang="it-IT" dirty="0" err="1"/>
              <a:t>much</a:t>
            </a:r>
            <a:r>
              <a:rPr lang="it-IT"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031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Scientific/ societal challenges do not respect geographical / political boundaries. Collaboration is vital to effectively address large-scale / global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68FA6-AF54-4CA5-87F1-AFB71072C8E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905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This</a:t>
            </a:r>
            <a:r>
              <a:rPr lang="it-IT" dirty="0"/>
              <a:t> </a:t>
            </a:r>
            <a:r>
              <a:rPr lang="it-IT" dirty="0" err="1"/>
              <a:t>much</a:t>
            </a:r>
            <a:r>
              <a:rPr lang="it-IT" dirty="0"/>
              <a:t> for the </a:t>
            </a:r>
            <a:r>
              <a:rPr lang="it-IT" dirty="0" err="1"/>
              <a:t>present</a:t>
            </a:r>
            <a:r>
              <a:rPr lang="it-IT" dirty="0"/>
              <a:t>. </a:t>
            </a:r>
            <a:r>
              <a:rPr lang="it-IT" dirty="0" err="1"/>
              <a:t>Now</a:t>
            </a:r>
            <a:r>
              <a:rPr lang="it-IT" dirty="0"/>
              <a:t> for a </a:t>
            </a:r>
            <a:r>
              <a:rPr lang="it-IT" dirty="0" err="1"/>
              <a:t>quick</a:t>
            </a:r>
            <a:r>
              <a:rPr lang="it-IT" dirty="0"/>
              <a:t> look </a:t>
            </a:r>
            <a:r>
              <a:rPr lang="it-IT" dirty="0" err="1"/>
              <a:t>at</a:t>
            </a:r>
            <a:r>
              <a:rPr lang="it-IT" dirty="0"/>
              <a:t> the future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0243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What</a:t>
            </a:r>
            <a:r>
              <a:rPr lang="it-IT" dirty="0"/>
              <a:t> </a:t>
            </a:r>
            <a:r>
              <a:rPr lang="it-IT" dirty="0" err="1"/>
              <a:t>we</a:t>
            </a:r>
            <a:r>
              <a:rPr lang="it-IT" dirty="0"/>
              <a:t> </a:t>
            </a:r>
            <a:r>
              <a:rPr lang="it-IT" dirty="0" err="1"/>
              <a:t>saw</a:t>
            </a:r>
            <a:r>
              <a:rPr lang="it-IT" dirty="0"/>
              <a:t> </a:t>
            </a:r>
            <a:r>
              <a:rPr lang="it-IT" dirty="0" err="1"/>
              <a:t>is</a:t>
            </a:r>
            <a:r>
              <a:rPr lang="it-IT" dirty="0"/>
              <a:t> </a:t>
            </a:r>
            <a:r>
              <a:rPr lang="it-IT" dirty="0" err="1"/>
              <a:t>that</a:t>
            </a:r>
            <a:r>
              <a:rPr lang="it-IT" dirty="0"/>
              <a:t> </a:t>
            </a:r>
            <a:r>
              <a:rPr lang="it-IT" dirty="0" err="1"/>
              <a:t>despite</a:t>
            </a:r>
            <a:r>
              <a:rPr lang="it-IT" dirty="0"/>
              <a:t> the </a:t>
            </a:r>
            <a:r>
              <a:rPr lang="it-IT" dirty="0" err="1"/>
              <a:t>respondents</a:t>
            </a:r>
            <a:r>
              <a:rPr lang="it-IT" dirty="0"/>
              <a:t> </a:t>
            </a:r>
            <a:r>
              <a:rPr lang="it-IT" dirty="0" err="1"/>
              <a:t>being</a:t>
            </a:r>
            <a:r>
              <a:rPr lang="it-IT" dirty="0"/>
              <a:t> no </a:t>
            </a:r>
            <a:r>
              <a:rPr lang="it-IT" dirty="0" err="1"/>
              <a:t>newbies</a:t>
            </a:r>
            <a:r>
              <a:rPr lang="it-IT" dirty="0"/>
              <a:t> in international </a:t>
            </a:r>
            <a:r>
              <a:rPr lang="it-IT" dirty="0" err="1"/>
              <a:t>collaboration</a:t>
            </a:r>
            <a:r>
              <a:rPr lang="it-IT" dirty="0"/>
              <a:t>, </a:t>
            </a:r>
            <a:r>
              <a:rPr lang="it-IT" dirty="0" err="1"/>
              <a:t>there</a:t>
            </a:r>
            <a:r>
              <a:rPr lang="it-IT" dirty="0"/>
              <a:t> </a:t>
            </a:r>
            <a:r>
              <a:rPr lang="it-IT" dirty="0" err="1"/>
              <a:t>is</a:t>
            </a:r>
            <a:r>
              <a:rPr lang="it-IT" dirty="0"/>
              <a:t> </a:t>
            </a:r>
            <a:r>
              <a:rPr lang="it-IT" dirty="0" err="1"/>
              <a:t>much</a:t>
            </a:r>
            <a:r>
              <a:rPr lang="it-IT" dirty="0"/>
              <a:t> </a:t>
            </a:r>
            <a:r>
              <a:rPr lang="it-IT" dirty="0" err="1"/>
              <a:t>interest</a:t>
            </a:r>
            <a:r>
              <a:rPr lang="it-IT" dirty="0"/>
              <a:t> in </a:t>
            </a:r>
            <a:r>
              <a:rPr lang="it-IT" dirty="0" err="1"/>
              <a:t>further</a:t>
            </a:r>
            <a:r>
              <a:rPr lang="it-IT" dirty="0"/>
              <a:t> </a:t>
            </a:r>
            <a:r>
              <a:rPr lang="it-IT" dirty="0" err="1"/>
              <a:t>expanding</a:t>
            </a:r>
            <a:r>
              <a:rPr lang="it-IT" dirty="0"/>
              <a:t> </a:t>
            </a:r>
            <a:r>
              <a:rPr lang="it-IT" dirty="0" err="1"/>
              <a:t>collaboration</a:t>
            </a:r>
            <a:r>
              <a:rPr lang="it-IT" dirty="0"/>
              <a:t>, </a:t>
            </a:r>
            <a:r>
              <a:rPr lang="it-IT" dirty="0" err="1"/>
              <a:t>as</a:t>
            </a:r>
            <a:r>
              <a:rPr lang="it-IT" dirty="0"/>
              <a:t> </a:t>
            </a:r>
            <a:r>
              <a:rPr lang="it-IT" dirty="0" err="1"/>
              <a:t>you</a:t>
            </a:r>
            <a:r>
              <a:rPr lang="it-IT" dirty="0"/>
              <a:t> can </a:t>
            </a:r>
            <a:r>
              <a:rPr lang="it-IT" dirty="0" err="1"/>
              <a:t>see</a:t>
            </a:r>
            <a:r>
              <a:rPr lang="it-IT" dirty="0"/>
              <a:t> in the picture. </a:t>
            </a:r>
          </a:p>
          <a:p>
            <a:r>
              <a:rPr lang="it-IT" dirty="0"/>
              <a:t>The word cloud in the </a:t>
            </a:r>
            <a:r>
              <a:rPr lang="it-IT" dirty="0" err="1"/>
              <a:t>other</a:t>
            </a:r>
            <a:r>
              <a:rPr lang="it-IT" dirty="0"/>
              <a:t> part of the slides shows </a:t>
            </a:r>
            <a:r>
              <a:rPr lang="it-IT" dirty="0" err="1"/>
              <a:t>what</a:t>
            </a:r>
            <a:r>
              <a:rPr lang="it-IT" dirty="0"/>
              <a:t> </a:t>
            </a:r>
            <a:r>
              <a:rPr lang="it-IT" dirty="0" err="1"/>
              <a:t>this</a:t>
            </a:r>
            <a:r>
              <a:rPr lang="it-IT" dirty="0"/>
              <a:t> extension of the </a:t>
            </a:r>
            <a:r>
              <a:rPr lang="it-IT" dirty="0" err="1"/>
              <a:t>collaboration</a:t>
            </a:r>
            <a:r>
              <a:rPr lang="it-IT" dirty="0"/>
              <a:t> </a:t>
            </a:r>
            <a:r>
              <a:rPr lang="it-IT" dirty="0" err="1"/>
              <a:t>should</a:t>
            </a:r>
            <a:r>
              <a:rPr lang="it-IT" dirty="0"/>
              <a:t> be </a:t>
            </a:r>
            <a:r>
              <a:rPr lang="it-IT" dirty="0" err="1"/>
              <a:t>about</a:t>
            </a:r>
            <a:r>
              <a:rPr lang="it-IT" dirty="0"/>
              <a:t> in </a:t>
            </a:r>
            <a:r>
              <a:rPr lang="it-IT" dirty="0" err="1"/>
              <a:t>therespondents</a:t>
            </a:r>
            <a:r>
              <a:rPr lang="it-IT" dirty="0"/>
              <a:t>’ </a:t>
            </a:r>
            <a:r>
              <a:rPr lang="it-IT" dirty="0" err="1"/>
              <a:t>views</a:t>
            </a:r>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4224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Data </a:t>
            </a:r>
            <a:r>
              <a:rPr lang="it-IT" dirty="0" err="1"/>
              <a:t>collection</a:t>
            </a:r>
            <a:r>
              <a:rPr lang="it-IT" dirty="0"/>
              <a:t> </a:t>
            </a:r>
            <a:r>
              <a:rPr lang="it-IT" dirty="0" err="1"/>
              <a:t>remains</a:t>
            </a:r>
            <a:r>
              <a:rPr lang="it-IT" dirty="0"/>
              <a:t> a key </a:t>
            </a:r>
            <a:r>
              <a:rPr lang="it-IT" dirty="0" err="1"/>
              <a:t>priority</a:t>
            </a:r>
            <a:r>
              <a:rPr lang="it-IT" dirty="0"/>
              <a:t>, </a:t>
            </a:r>
            <a:r>
              <a:rPr lang="it-IT" dirty="0" err="1"/>
              <a:t>but</a:t>
            </a:r>
            <a:r>
              <a:rPr lang="it-IT" dirty="0"/>
              <a:t> </a:t>
            </a:r>
            <a:r>
              <a:rPr lang="it-IT" dirty="0" err="1"/>
              <a:t>topics</a:t>
            </a:r>
            <a:r>
              <a:rPr lang="it-IT" dirty="0"/>
              <a:t> like data </a:t>
            </a:r>
            <a:r>
              <a:rPr lang="it-IT" dirty="0" err="1"/>
              <a:t>harmonistation</a:t>
            </a:r>
            <a:r>
              <a:rPr lang="it-IT" dirty="0"/>
              <a:t>, standards, </a:t>
            </a:r>
            <a:r>
              <a:rPr lang="it-IT" dirty="0" err="1"/>
              <a:t>interoperability</a:t>
            </a:r>
            <a:r>
              <a:rPr lang="it-IT" dirty="0"/>
              <a:t>, and data </a:t>
            </a:r>
            <a:r>
              <a:rPr lang="it-IT" dirty="0" err="1"/>
              <a:t>integration</a:t>
            </a:r>
            <a:r>
              <a:rPr lang="it-IT" dirty="0"/>
              <a:t> and </a:t>
            </a:r>
            <a:r>
              <a:rPr lang="it-IT" dirty="0" err="1"/>
              <a:t>federation</a:t>
            </a:r>
            <a:r>
              <a:rPr lang="it-IT" dirty="0"/>
              <a:t> are </a:t>
            </a:r>
            <a:r>
              <a:rPr lang="it-IT" dirty="0" err="1"/>
              <a:t>growing</a:t>
            </a:r>
            <a:r>
              <a:rPr lang="it-IT" dirty="0"/>
              <a:t> in </a:t>
            </a:r>
            <a:r>
              <a:rPr lang="it-IT" dirty="0" err="1"/>
              <a:t>importance</a:t>
            </a:r>
            <a:r>
              <a:rPr lang="it-IT"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9080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In </a:t>
            </a:r>
            <a:r>
              <a:rPr lang="it-IT" dirty="0" err="1"/>
              <a:t>terms</a:t>
            </a:r>
            <a:r>
              <a:rPr lang="it-IT" dirty="0"/>
              <a:t> of </a:t>
            </a:r>
            <a:r>
              <a:rPr lang="it-IT" dirty="0" err="1"/>
              <a:t>geographic</a:t>
            </a:r>
            <a:r>
              <a:rPr lang="it-IT" dirty="0"/>
              <a:t> </a:t>
            </a:r>
            <a:r>
              <a:rPr lang="it-IT" dirty="0" err="1"/>
              <a:t>reach</a:t>
            </a:r>
            <a:r>
              <a:rPr lang="it-IT" dirty="0"/>
              <a:t>, the situation </a:t>
            </a:r>
            <a:r>
              <a:rPr lang="it-IT" dirty="0" err="1"/>
              <a:t>is</a:t>
            </a:r>
            <a:r>
              <a:rPr lang="it-IT" dirty="0"/>
              <a:t> </a:t>
            </a:r>
            <a:r>
              <a:rPr lang="it-IT" dirty="0" err="1"/>
              <a:t>still</a:t>
            </a:r>
            <a:r>
              <a:rPr lang="it-IT" dirty="0"/>
              <a:t> </a:t>
            </a:r>
            <a:r>
              <a:rPr lang="it-IT" dirty="0" err="1"/>
              <a:t>quite</a:t>
            </a:r>
            <a:r>
              <a:rPr lang="it-IT" dirty="0"/>
              <a:t> </a:t>
            </a:r>
            <a:r>
              <a:rPr lang="it-IT" dirty="0" err="1"/>
              <a:t>varied</a:t>
            </a:r>
            <a:r>
              <a:rPr lang="it-IT" dirty="0"/>
              <a:t> with </a:t>
            </a:r>
            <a:r>
              <a:rPr lang="it-IT" dirty="0" err="1"/>
              <a:t>not</a:t>
            </a:r>
            <a:r>
              <a:rPr lang="it-IT" dirty="0"/>
              <a:t> a single winner, </a:t>
            </a:r>
            <a:r>
              <a:rPr lang="it-IT" dirty="0" err="1"/>
              <a:t>but</a:t>
            </a:r>
            <a:r>
              <a:rPr lang="it-IT" dirty="0"/>
              <a:t> </a:t>
            </a:r>
            <a:r>
              <a:rPr lang="it-IT" dirty="0" err="1"/>
              <a:t>it</a:t>
            </a:r>
            <a:r>
              <a:rPr lang="it-IT" dirty="0"/>
              <a:t> </a:t>
            </a:r>
            <a:r>
              <a:rPr lang="it-IT" dirty="0" err="1"/>
              <a:t>is</a:t>
            </a:r>
            <a:r>
              <a:rPr lang="it-IT" dirty="0"/>
              <a:t> clear </a:t>
            </a:r>
            <a:r>
              <a:rPr lang="it-IT" dirty="0" err="1"/>
              <a:t>that</a:t>
            </a:r>
            <a:r>
              <a:rPr lang="it-IT" dirty="0"/>
              <a:t> </a:t>
            </a:r>
            <a:r>
              <a:rPr lang="it-IT" dirty="0" err="1"/>
              <a:t>at</a:t>
            </a:r>
            <a:r>
              <a:rPr lang="it-IT" dirty="0"/>
              <a:t> </a:t>
            </a:r>
            <a:r>
              <a:rPr lang="it-IT" dirty="0" err="1"/>
              <a:t>least</a:t>
            </a:r>
            <a:r>
              <a:rPr lang="it-IT" dirty="0"/>
              <a:t> for </a:t>
            </a:r>
            <a:r>
              <a:rPr lang="it-IT" dirty="0" err="1"/>
              <a:t>these</a:t>
            </a:r>
            <a:r>
              <a:rPr lang="it-IT" dirty="0"/>
              <a:t> </a:t>
            </a:r>
            <a:r>
              <a:rPr lang="it-IT" dirty="0" err="1"/>
              <a:t>respondents</a:t>
            </a:r>
            <a:r>
              <a:rPr lang="it-IT" dirty="0"/>
              <a:t> the </a:t>
            </a:r>
            <a:r>
              <a:rPr lang="it-IT" dirty="0" err="1"/>
              <a:t>European</a:t>
            </a:r>
            <a:r>
              <a:rPr lang="it-IT" dirty="0"/>
              <a:t> </a:t>
            </a:r>
            <a:r>
              <a:rPr lang="it-IT" dirty="0" err="1"/>
              <a:t>Research</a:t>
            </a:r>
            <a:r>
              <a:rPr lang="it-IT" dirty="0"/>
              <a:t> Area </a:t>
            </a:r>
            <a:r>
              <a:rPr lang="it-IT" dirty="0" err="1"/>
              <a:t>remains</a:t>
            </a:r>
            <a:r>
              <a:rPr lang="it-IT" dirty="0"/>
              <a:t> a </a:t>
            </a:r>
            <a:r>
              <a:rPr lang="it-IT" dirty="0" err="1"/>
              <a:t>priority</a:t>
            </a:r>
            <a:r>
              <a:rPr lang="it-IT" dirty="0"/>
              <a:t>, </a:t>
            </a:r>
            <a:r>
              <a:rPr lang="it-IT" dirty="0" err="1"/>
              <a:t>togerther</a:t>
            </a:r>
            <a:r>
              <a:rPr lang="it-IT" dirty="0"/>
              <a:t> with NZ, the US and Australia, </a:t>
            </a:r>
            <a:r>
              <a:rPr lang="it-IT" dirty="0" err="1"/>
              <a:t>while</a:t>
            </a:r>
            <a:r>
              <a:rPr lang="it-IT" dirty="0"/>
              <a:t> latin </a:t>
            </a:r>
            <a:r>
              <a:rPr lang="it-IT" dirty="0" err="1"/>
              <a:t>america’s</a:t>
            </a:r>
            <a:r>
              <a:rPr lang="it-IT" dirty="0"/>
              <a:t> </a:t>
            </a:r>
            <a:r>
              <a:rPr lang="it-IT" dirty="0" err="1"/>
              <a:t>importance</a:t>
            </a:r>
            <a:r>
              <a:rPr lang="it-IT" dirty="0"/>
              <a:t> </a:t>
            </a:r>
            <a:r>
              <a:rPr lang="it-IT" dirty="0" err="1"/>
              <a:t>seems</a:t>
            </a:r>
            <a:r>
              <a:rPr lang="it-IT" dirty="0"/>
              <a:t> to </a:t>
            </a:r>
            <a:r>
              <a:rPr lang="it-IT" dirty="0" err="1"/>
              <a:t>grow</a:t>
            </a:r>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5774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And </a:t>
            </a:r>
            <a:r>
              <a:rPr lang="it-IT" dirty="0" err="1"/>
              <a:t>here’s</a:t>
            </a:r>
            <a:r>
              <a:rPr lang="it-IT" dirty="0"/>
              <a:t> a more quantitative </a:t>
            </a:r>
            <a:r>
              <a:rPr lang="it-IT" dirty="0" err="1"/>
              <a:t>view</a:t>
            </a:r>
            <a:r>
              <a:rPr lang="it-IT" dirty="0"/>
              <a:t> of the </a:t>
            </a:r>
            <a:r>
              <a:rPr lang="it-IT" dirty="0" err="1"/>
              <a:t>same</a:t>
            </a:r>
            <a:r>
              <a:rPr lang="it-IT" dirty="0"/>
              <a:t> </a:t>
            </a:r>
            <a:r>
              <a:rPr lang="it-IT" dirty="0" err="1"/>
              <a:t>thing</a:t>
            </a:r>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865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When</a:t>
            </a:r>
            <a:r>
              <a:rPr lang="it-IT" dirty="0"/>
              <a:t> </a:t>
            </a:r>
            <a:r>
              <a:rPr lang="it-IT" dirty="0" err="1"/>
              <a:t>we</a:t>
            </a:r>
            <a:r>
              <a:rPr lang="it-IT" dirty="0"/>
              <a:t> look </a:t>
            </a:r>
            <a:r>
              <a:rPr lang="it-IT" dirty="0" err="1"/>
              <a:t>at</a:t>
            </a:r>
            <a:r>
              <a:rPr lang="it-IT" dirty="0"/>
              <a:t> the </a:t>
            </a:r>
            <a:r>
              <a:rPr lang="it-IT" dirty="0" err="1"/>
              <a:t>barriers</a:t>
            </a:r>
            <a:r>
              <a:rPr lang="it-IT" dirty="0"/>
              <a:t> </a:t>
            </a:r>
            <a:r>
              <a:rPr lang="it-IT" dirty="0" err="1"/>
              <a:t>identified</a:t>
            </a:r>
            <a:r>
              <a:rPr lang="it-IT" dirty="0"/>
              <a:t> to </a:t>
            </a:r>
            <a:r>
              <a:rPr lang="it-IT" dirty="0" err="1"/>
              <a:t>expanding</a:t>
            </a:r>
            <a:r>
              <a:rPr lang="it-IT" dirty="0"/>
              <a:t> or future </a:t>
            </a:r>
            <a:r>
              <a:rPr lang="it-IT" dirty="0" err="1"/>
              <a:t>collaborations</a:t>
            </a:r>
            <a:r>
              <a:rPr lang="it-IT" dirty="0"/>
              <a:t>, </a:t>
            </a:r>
            <a:r>
              <a:rPr lang="it-IT" dirty="0" err="1"/>
              <a:t>unsurprisingly</a:t>
            </a:r>
            <a:r>
              <a:rPr lang="it-IT" dirty="0"/>
              <a:t> </a:t>
            </a:r>
            <a:r>
              <a:rPr lang="it-IT" dirty="0" err="1"/>
              <a:t>resources</a:t>
            </a:r>
            <a:r>
              <a:rPr lang="it-IT" dirty="0"/>
              <a:t> (in the form of </a:t>
            </a:r>
            <a:r>
              <a:rPr lang="it-IT" dirty="0" err="1"/>
              <a:t>either</a:t>
            </a:r>
            <a:r>
              <a:rPr lang="it-IT" dirty="0"/>
              <a:t> funds or staff/time) are the top </a:t>
            </a:r>
            <a:r>
              <a:rPr lang="it-IT" dirty="0" err="1"/>
              <a:t>factor</a:t>
            </a:r>
            <a:r>
              <a:rPr lang="it-IT" dirty="0"/>
              <a:t>, </a:t>
            </a:r>
            <a:r>
              <a:rPr lang="it-IT" dirty="0" err="1"/>
              <a:t>but</a:t>
            </a:r>
            <a:r>
              <a:rPr lang="it-IT" dirty="0"/>
              <a:t> «soft» </a:t>
            </a:r>
            <a:r>
              <a:rPr lang="it-IT" dirty="0" err="1"/>
              <a:t>aspects</a:t>
            </a:r>
            <a:r>
              <a:rPr lang="it-IT" dirty="0"/>
              <a:t> </a:t>
            </a:r>
            <a:r>
              <a:rPr lang="it-IT" dirty="0" err="1"/>
              <a:t>such</a:t>
            </a:r>
            <a:r>
              <a:rPr lang="it-IT" dirty="0"/>
              <a:t> </a:t>
            </a:r>
            <a:r>
              <a:rPr lang="it-IT" dirty="0" err="1"/>
              <a:t>as</a:t>
            </a:r>
            <a:r>
              <a:rPr lang="it-IT" dirty="0"/>
              <a:t> partner </a:t>
            </a:r>
            <a:r>
              <a:rPr lang="it-IT" dirty="0" err="1"/>
              <a:t>discovery</a:t>
            </a:r>
            <a:r>
              <a:rPr lang="it-IT" dirty="0"/>
              <a:t> (</a:t>
            </a:r>
            <a:r>
              <a:rPr lang="it-IT" dirty="0" err="1"/>
              <a:t>which</a:t>
            </a:r>
            <a:r>
              <a:rPr lang="it-IT" dirty="0"/>
              <a:t> </a:t>
            </a:r>
            <a:r>
              <a:rPr lang="it-IT" dirty="0" err="1"/>
              <a:t>mainly</a:t>
            </a:r>
            <a:r>
              <a:rPr lang="it-IT" dirty="0"/>
              <a:t> </a:t>
            </a:r>
            <a:r>
              <a:rPr lang="it-IT" dirty="0" err="1"/>
              <a:t>depends</a:t>
            </a:r>
            <a:r>
              <a:rPr lang="it-IT" dirty="0"/>
              <a:t> from </a:t>
            </a:r>
            <a:r>
              <a:rPr lang="it-IT" dirty="0" err="1"/>
              <a:t>consolidated</a:t>
            </a:r>
            <a:r>
              <a:rPr lang="it-IT" dirty="0"/>
              <a:t> networks of </a:t>
            </a:r>
            <a:r>
              <a:rPr lang="it-IT" dirty="0" err="1"/>
              <a:t>professional</a:t>
            </a:r>
            <a:r>
              <a:rPr lang="it-IT" dirty="0"/>
              <a:t> </a:t>
            </a:r>
            <a:r>
              <a:rPr lang="it-IT" dirty="0" err="1"/>
              <a:t>contacts</a:t>
            </a:r>
            <a:r>
              <a:rPr lang="it-IT" dirty="0"/>
              <a:t>) and </a:t>
            </a:r>
            <a:r>
              <a:rPr lang="it-IT" dirty="0" err="1"/>
              <a:t>strategic</a:t>
            </a:r>
            <a:r>
              <a:rPr lang="it-IT" dirty="0"/>
              <a:t> </a:t>
            </a:r>
            <a:r>
              <a:rPr lang="it-IT" dirty="0" err="1"/>
              <a:t>aspects</a:t>
            </a:r>
            <a:r>
              <a:rPr lang="it-IT" dirty="0"/>
              <a:t> </a:t>
            </a:r>
            <a:r>
              <a:rPr lang="it-IT" dirty="0" err="1"/>
              <a:t>such</a:t>
            </a:r>
            <a:r>
              <a:rPr lang="it-IT" dirty="0"/>
              <a:t> </a:t>
            </a:r>
            <a:r>
              <a:rPr lang="it-IT" dirty="0" err="1"/>
              <a:t>as</a:t>
            </a:r>
            <a:r>
              <a:rPr lang="it-IT" dirty="0"/>
              <a:t> the </a:t>
            </a:r>
            <a:r>
              <a:rPr lang="it-IT" dirty="0" err="1"/>
              <a:t>alignment</a:t>
            </a:r>
            <a:r>
              <a:rPr lang="it-IT" dirty="0"/>
              <a:t> of </a:t>
            </a:r>
            <a:r>
              <a:rPr lang="it-IT" dirty="0" err="1"/>
              <a:t>priorities</a:t>
            </a:r>
            <a:r>
              <a:rPr lang="it-IT" dirty="0"/>
              <a:t> are </a:t>
            </a:r>
            <a:r>
              <a:rPr lang="it-IT" dirty="0" err="1"/>
              <a:t>also</a:t>
            </a:r>
            <a:r>
              <a:rPr lang="it-IT" dirty="0"/>
              <a:t> </a:t>
            </a:r>
            <a:r>
              <a:rPr lang="it-IT" dirty="0" err="1"/>
              <a:t>factors</a:t>
            </a:r>
            <a:r>
              <a:rPr lang="it-IT" dirty="0"/>
              <a:t>. </a:t>
            </a:r>
            <a:r>
              <a:rPr lang="it-IT" dirty="0" err="1"/>
              <a:t>It</a:t>
            </a:r>
            <a:r>
              <a:rPr lang="it-IT" dirty="0"/>
              <a:t> </a:t>
            </a:r>
            <a:r>
              <a:rPr lang="it-IT" dirty="0" err="1"/>
              <a:t>should</a:t>
            </a:r>
            <a:r>
              <a:rPr lang="it-IT" dirty="0"/>
              <a:t> </a:t>
            </a:r>
            <a:r>
              <a:rPr lang="it-IT" dirty="0" err="1"/>
              <a:t>also</a:t>
            </a:r>
            <a:r>
              <a:rPr lang="it-IT" dirty="0"/>
              <a:t> be </a:t>
            </a:r>
            <a:r>
              <a:rPr lang="it-IT" dirty="0" err="1"/>
              <a:t>noted</a:t>
            </a:r>
            <a:r>
              <a:rPr lang="it-IT" dirty="0"/>
              <a:t> </a:t>
            </a:r>
            <a:r>
              <a:rPr lang="it-IT" dirty="0" err="1"/>
              <a:t>that</a:t>
            </a:r>
            <a:r>
              <a:rPr lang="it-IT" dirty="0"/>
              <a:t> 85% of </a:t>
            </a:r>
            <a:r>
              <a:rPr lang="it-IT" dirty="0" err="1"/>
              <a:t>respondents</a:t>
            </a:r>
            <a:r>
              <a:rPr lang="it-IT" dirty="0"/>
              <a:t> </a:t>
            </a:r>
            <a:r>
              <a:rPr lang="it-IT" dirty="0" err="1"/>
              <a:t>indicated</a:t>
            </a:r>
            <a:r>
              <a:rPr lang="it-IT" dirty="0"/>
              <a:t> multiple </a:t>
            </a:r>
            <a:r>
              <a:rPr lang="it-IT" dirty="0" err="1"/>
              <a:t>factors</a:t>
            </a:r>
            <a:r>
              <a:rPr lang="it-IT" dirty="0"/>
              <a:t> </a:t>
            </a:r>
            <a:r>
              <a:rPr lang="it-IT" dirty="0" err="1"/>
              <a:t>as</a:t>
            </a:r>
            <a:r>
              <a:rPr lang="it-IT" dirty="0"/>
              <a:t> </a:t>
            </a:r>
            <a:r>
              <a:rPr lang="it-IT" dirty="0" err="1"/>
              <a:t>potential</a:t>
            </a:r>
            <a:r>
              <a:rPr lang="it-IT" dirty="0"/>
              <a:t> </a:t>
            </a:r>
            <a:r>
              <a:rPr lang="it-IT" dirty="0" err="1"/>
              <a:t>barriers</a:t>
            </a:r>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886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We</a:t>
            </a:r>
            <a:r>
              <a:rPr lang="it-IT" dirty="0"/>
              <a:t> </a:t>
            </a:r>
            <a:r>
              <a:rPr lang="it-IT" dirty="0" err="1"/>
              <a:t>also</a:t>
            </a:r>
            <a:r>
              <a:rPr lang="it-IT" dirty="0"/>
              <a:t> </a:t>
            </a:r>
            <a:r>
              <a:rPr lang="it-IT" dirty="0" err="1"/>
              <a:t>asked</a:t>
            </a:r>
            <a:r>
              <a:rPr lang="it-IT" dirty="0"/>
              <a:t> </a:t>
            </a:r>
            <a:r>
              <a:rPr lang="it-IT" dirty="0" err="1"/>
              <a:t>as</a:t>
            </a:r>
            <a:r>
              <a:rPr lang="it-IT" dirty="0"/>
              <a:t> </a:t>
            </a:r>
            <a:r>
              <a:rPr lang="it-IT" dirty="0" err="1"/>
              <a:t>we</a:t>
            </a:r>
            <a:r>
              <a:rPr lang="it-IT" dirty="0"/>
              <a:t> </a:t>
            </a:r>
            <a:r>
              <a:rPr lang="it-IT" dirty="0" err="1"/>
              <a:t>could</a:t>
            </a:r>
            <a:r>
              <a:rPr lang="it-IT" dirty="0"/>
              <a:t> help to </a:t>
            </a:r>
            <a:r>
              <a:rPr lang="it-IT" dirty="0" err="1"/>
              <a:t>overcome</a:t>
            </a:r>
            <a:r>
              <a:rPr lang="it-IT" dirty="0"/>
              <a:t> </a:t>
            </a:r>
            <a:r>
              <a:rPr lang="it-IT" dirty="0" err="1"/>
              <a:t>these</a:t>
            </a:r>
            <a:r>
              <a:rPr lang="it-IT" dirty="0"/>
              <a:t> </a:t>
            </a:r>
            <a:r>
              <a:rPr lang="it-IT" dirty="0" err="1"/>
              <a:t>barriers</a:t>
            </a:r>
            <a:r>
              <a:rPr lang="it-IT" dirty="0"/>
              <a:t> and </a:t>
            </a:r>
            <a:r>
              <a:rPr lang="it-IT" dirty="0" err="1"/>
              <a:t>this</a:t>
            </a:r>
            <a:r>
              <a:rPr lang="it-IT" dirty="0"/>
              <a:t> </a:t>
            </a:r>
            <a:r>
              <a:rPr lang="it-IT" dirty="0" err="1"/>
              <a:t>is</a:t>
            </a:r>
            <a:r>
              <a:rPr lang="it-IT" dirty="0"/>
              <a:t> a picture of the </a:t>
            </a:r>
            <a:r>
              <a:rPr lang="it-IT" dirty="0" err="1"/>
              <a:t>answers</a:t>
            </a:r>
            <a:r>
              <a:rPr lang="it-IT" dirty="0"/>
              <a:t>. Funding intelligence </a:t>
            </a:r>
            <a:r>
              <a:rPr lang="it-IT" dirty="0" err="1"/>
              <a:t>seems</a:t>
            </a:r>
            <a:r>
              <a:rPr lang="it-IT" dirty="0"/>
              <a:t> </a:t>
            </a:r>
            <a:r>
              <a:rPr lang="it-IT" dirty="0" err="1"/>
              <a:t>definitely</a:t>
            </a:r>
            <a:r>
              <a:rPr lang="it-IT" dirty="0"/>
              <a:t> </a:t>
            </a:r>
            <a:r>
              <a:rPr lang="it-IT" dirty="0" err="1"/>
              <a:t>something</a:t>
            </a:r>
            <a:r>
              <a:rPr lang="it-IT" dirty="0"/>
              <a:t> </a:t>
            </a:r>
            <a:r>
              <a:rPr lang="it-IT" dirty="0" err="1"/>
              <a:t>we</a:t>
            </a:r>
            <a:r>
              <a:rPr lang="it-IT" dirty="0"/>
              <a:t> </a:t>
            </a:r>
            <a:r>
              <a:rPr lang="it-IT" dirty="0" err="1"/>
              <a:t>should</a:t>
            </a:r>
            <a:r>
              <a:rPr lang="it-IT" dirty="0"/>
              <a:t> work on with </a:t>
            </a:r>
            <a:r>
              <a:rPr lang="it-IT" dirty="0" err="1"/>
              <a:t>our</a:t>
            </a:r>
            <a:r>
              <a:rPr lang="it-IT" dirty="0"/>
              <a:t> </a:t>
            </a:r>
            <a:r>
              <a:rPr lang="it-IT" dirty="0" err="1"/>
              <a:t>colleagues</a:t>
            </a:r>
            <a:r>
              <a:rPr lang="it-IT" dirty="0"/>
              <a:t> in the </a:t>
            </a:r>
            <a:r>
              <a:rPr lang="it-IT" dirty="0" err="1"/>
              <a:t>other</a:t>
            </a:r>
            <a:r>
              <a:rPr lang="it-IT" dirty="0"/>
              <a:t> world </a:t>
            </a:r>
            <a:r>
              <a:rPr lang="it-IT" dirty="0" err="1"/>
              <a:t>regions</a:t>
            </a:r>
            <a:r>
              <a:rPr lang="it-IT" dirty="0"/>
              <a:t>, </a:t>
            </a:r>
            <a:r>
              <a:rPr lang="it-IT" dirty="0" err="1"/>
              <a:t>while</a:t>
            </a:r>
            <a:r>
              <a:rPr lang="it-IT" dirty="0"/>
              <a:t> the </a:t>
            </a:r>
            <a:r>
              <a:rPr lang="it-IT" dirty="0" err="1"/>
              <a:t>other</a:t>
            </a:r>
            <a:r>
              <a:rPr lang="it-IT" dirty="0"/>
              <a:t> </a:t>
            </a:r>
            <a:r>
              <a:rPr lang="it-IT" dirty="0" err="1"/>
              <a:t>interesting</a:t>
            </a:r>
            <a:r>
              <a:rPr lang="it-IT" dirty="0"/>
              <a:t> </a:t>
            </a:r>
            <a:r>
              <a:rPr lang="it-IT" dirty="0" err="1"/>
              <a:t>thing</a:t>
            </a:r>
            <a:r>
              <a:rPr lang="it-IT" dirty="0"/>
              <a:t> </a:t>
            </a:r>
            <a:r>
              <a:rPr lang="it-IT" dirty="0" err="1"/>
              <a:t>is</a:t>
            </a:r>
            <a:r>
              <a:rPr lang="it-IT" dirty="0"/>
              <a:t> the </a:t>
            </a:r>
            <a:r>
              <a:rPr lang="it-IT" dirty="0" err="1"/>
              <a:t>creation</a:t>
            </a:r>
            <a:r>
              <a:rPr lang="it-IT" dirty="0"/>
              <a:t> and sharing of </a:t>
            </a:r>
            <a:r>
              <a:rPr lang="it-IT" dirty="0" err="1"/>
              <a:t>competences</a:t>
            </a:r>
            <a:r>
              <a:rPr lang="it-IT" dirty="0"/>
              <a:t>:  </a:t>
            </a:r>
            <a:r>
              <a:rPr lang="it-IT" dirty="0" err="1"/>
              <a:t>as</a:t>
            </a:r>
            <a:r>
              <a:rPr lang="it-IT" dirty="0"/>
              <a:t> the </a:t>
            </a:r>
            <a:r>
              <a:rPr lang="it-IT" dirty="0" err="1"/>
              <a:t>popularity</a:t>
            </a:r>
            <a:r>
              <a:rPr lang="it-IT" dirty="0"/>
              <a:t> of the training and communities of practices options - </a:t>
            </a:r>
            <a:r>
              <a:rPr lang="it-IT" dirty="0" err="1"/>
              <a:t>which</a:t>
            </a:r>
            <a:r>
              <a:rPr lang="it-IT" dirty="0"/>
              <a:t> are </a:t>
            </a:r>
            <a:r>
              <a:rPr lang="it-IT" dirty="0" err="1"/>
              <a:t>two</a:t>
            </a:r>
            <a:r>
              <a:rPr lang="it-IT" dirty="0"/>
              <a:t> </a:t>
            </a:r>
            <a:r>
              <a:rPr lang="it-IT" dirty="0" err="1"/>
              <a:t>faces</a:t>
            </a:r>
            <a:r>
              <a:rPr lang="it-IT" dirty="0"/>
              <a:t> of </a:t>
            </a:r>
            <a:r>
              <a:rPr lang="it-IT" dirty="0" err="1"/>
              <a:t>this</a:t>
            </a:r>
            <a:r>
              <a:rPr lang="it-IT" dirty="0"/>
              <a:t> </a:t>
            </a:r>
            <a:r>
              <a:rPr lang="it-IT" dirty="0" err="1"/>
              <a:t>coin</a:t>
            </a:r>
            <a:r>
              <a:rPr lang="it-IT" dirty="0"/>
              <a:t> – </a:t>
            </a:r>
            <a:r>
              <a:rPr lang="it-IT" dirty="0" err="1"/>
              <a:t>goes</a:t>
            </a:r>
            <a:r>
              <a:rPr lang="it-IT" dirty="0"/>
              <a:t> to show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274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And last </a:t>
            </a:r>
            <a:r>
              <a:rPr lang="it-IT" dirty="0" err="1"/>
              <a:t>but</a:t>
            </a:r>
            <a:r>
              <a:rPr lang="it-IT" dirty="0"/>
              <a:t> </a:t>
            </a:r>
            <a:r>
              <a:rPr lang="it-IT" dirty="0" err="1"/>
              <a:t>not</a:t>
            </a:r>
            <a:r>
              <a:rPr lang="it-IT" dirty="0"/>
              <a:t> </a:t>
            </a:r>
            <a:r>
              <a:rPr lang="it-IT" dirty="0" err="1"/>
              <a:t>least</a:t>
            </a:r>
            <a:r>
              <a:rPr lang="it-IT" dirty="0"/>
              <a:t> </a:t>
            </a:r>
            <a:r>
              <a:rPr lang="it-IT" dirty="0" err="1"/>
              <a:t>here’s</a:t>
            </a:r>
            <a:r>
              <a:rPr lang="it-IT" dirty="0"/>
              <a:t> a </a:t>
            </a:r>
            <a:r>
              <a:rPr lang="it-IT" dirty="0" err="1"/>
              <a:t>few</a:t>
            </a:r>
            <a:r>
              <a:rPr lang="it-IT" dirty="0"/>
              <a:t> highlights or the key benefits and core </a:t>
            </a:r>
            <a:r>
              <a:rPr lang="it-IT" dirty="0" err="1"/>
              <a:t>themes</a:t>
            </a:r>
            <a:r>
              <a:rPr lang="it-IT" dirty="0"/>
              <a:t> </a:t>
            </a:r>
            <a:r>
              <a:rPr lang="it-IT" dirty="0" err="1"/>
              <a:t>identified</a:t>
            </a:r>
            <a:r>
              <a:rPr lang="it-IT" dirty="0"/>
              <a:t>. </a:t>
            </a:r>
            <a:r>
              <a:rPr lang="it-IT" dirty="0" err="1"/>
              <a:t>Now</a:t>
            </a:r>
            <a:r>
              <a:rPr lang="it-IT" dirty="0"/>
              <a:t> </a:t>
            </a:r>
            <a:r>
              <a:rPr lang="it-IT" dirty="0" err="1"/>
              <a:t>you</a:t>
            </a:r>
            <a:r>
              <a:rPr lang="it-IT" dirty="0"/>
              <a:t> </a:t>
            </a:r>
            <a:r>
              <a:rPr lang="it-IT" dirty="0" err="1"/>
              <a:t>may</a:t>
            </a:r>
            <a:r>
              <a:rPr lang="it-IT" dirty="0"/>
              <a:t> </a:t>
            </a:r>
            <a:r>
              <a:rPr lang="it-IT" dirty="0" err="1"/>
              <a:t>say</a:t>
            </a:r>
            <a:r>
              <a:rPr lang="it-IT" dirty="0"/>
              <a:t> </a:t>
            </a:r>
            <a:r>
              <a:rPr lang="it-IT" dirty="0" err="1"/>
              <a:t>this</a:t>
            </a:r>
            <a:r>
              <a:rPr lang="it-IT" dirty="0"/>
              <a:t> </a:t>
            </a:r>
            <a:r>
              <a:rPr lang="it-IT" dirty="0" err="1"/>
              <a:t>is</a:t>
            </a:r>
            <a:r>
              <a:rPr lang="it-IT" dirty="0"/>
              <a:t> </a:t>
            </a:r>
            <a:r>
              <a:rPr lang="it-IT" dirty="0" err="1"/>
              <a:t>my</a:t>
            </a:r>
            <a:r>
              <a:rPr lang="it-IT" dirty="0"/>
              <a:t> </a:t>
            </a:r>
            <a:r>
              <a:rPr lang="it-IT" dirty="0" err="1"/>
              <a:t>professional</a:t>
            </a:r>
            <a:r>
              <a:rPr lang="it-IT" dirty="0"/>
              <a:t> </a:t>
            </a:r>
            <a:r>
              <a:rPr lang="it-IT" dirty="0" err="1"/>
              <a:t>habitm</a:t>
            </a:r>
            <a:r>
              <a:rPr lang="it-IT" dirty="0"/>
              <a:t> </a:t>
            </a:r>
            <a:r>
              <a:rPr lang="it-IT" dirty="0" err="1"/>
              <a:t>given</a:t>
            </a:r>
            <a:r>
              <a:rPr lang="it-IT" dirty="0"/>
              <a:t> </a:t>
            </a:r>
            <a:r>
              <a:rPr lang="it-IT" dirty="0" err="1"/>
              <a:t>my</a:t>
            </a:r>
            <a:r>
              <a:rPr lang="it-IT" dirty="0"/>
              <a:t> </a:t>
            </a:r>
            <a:r>
              <a:rPr lang="it-IT" dirty="0" err="1"/>
              <a:t>role</a:t>
            </a:r>
            <a:r>
              <a:rPr lang="it-IT" dirty="0"/>
              <a:t> </a:t>
            </a:r>
            <a:r>
              <a:rPr lang="it-IT" dirty="0" err="1"/>
              <a:t>here</a:t>
            </a:r>
            <a:r>
              <a:rPr lang="it-IT" dirty="0"/>
              <a:t>, </a:t>
            </a:r>
            <a:r>
              <a:rPr lang="it-IT" dirty="0" err="1"/>
              <a:t>but</a:t>
            </a:r>
            <a:r>
              <a:rPr lang="it-IT" dirty="0"/>
              <a:t> </a:t>
            </a:r>
            <a:r>
              <a:rPr lang="it-IT" dirty="0" err="1"/>
              <a:t>I’d</a:t>
            </a:r>
            <a:r>
              <a:rPr lang="it-IT" dirty="0"/>
              <a:t> like to point out </a:t>
            </a:r>
            <a:r>
              <a:rPr lang="it-IT" dirty="0" err="1"/>
              <a:t>that</a:t>
            </a:r>
            <a:r>
              <a:rPr lang="it-IT" dirty="0"/>
              <a:t> community building </a:t>
            </a:r>
            <a:r>
              <a:rPr lang="it-IT" dirty="0" err="1"/>
              <a:t>is</a:t>
            </a:r>
            <a:r>
              <a:rPr lang="it-IT" dirty="0"/>
              <a:t> an </a:t>
            </a:r>
            <a:r>
              <a:rPr lang="it-IT" dirty="0" err="1"/>
              <a:t>outsanding</a:t>
            </a:r>
            <a:r>
              <a:rPr lang="it-IT" dirty="0"/>
              <a:t> point of </a:t>
            </a:r>
            <a:r>
              <a:rPr lang="it-IT" dirty="0" err="1"/>
              <a:t>both</a:t>
            </a:r>
            <a:r>
              <a:rPr lang="it-IT" dirty="0"/>
              <a:t> </a:t>
            </a:r>
            <a:r>
              <a:rPr lang="it-IT" dirty="0" err="1"/>
              <a:t>according</a:t>
            </a:r>
            <a:r>
              <a:rPr lang="it-IT" dirty="0"/>
              <a:t> to the </a:t>
            </a:r>
            <a:r>
              <a:rPr lang="it-IT" dirty="0" err="1"/>
              <a:t>respondents</a:t>
            </a:r>
            <a:r>
              <a:rPr lang="it-IT" dirty="0"/>
              <a:t>. </a:t>
            </a:r>
            <a:r>
              <a:rPr lang="it-IT" dirty="0" err="1"/>
              <a:t>Which</a:t>
            </a:r>
            <a:r>
              <a:rPr lang="it-IT" dirty="0"/>
              <a:t> </a:t>
            </a:r>
            <a:r>
              <a:rPr lang="it-IT" dirty="0" err="1"/>
              <a:t>explains</a:t>
            </a:r>
            <a:r>
              <a:rPr lang="it-IT" dirty="0"/>
              <a:t> </a:t>
            </a:r>
            <a:r>
              <a:rPr lang="it-IT" dirty="0" err="1"/>
              <a:t>why</a:t>
            </a:r>
            <a:r>
              <a:rPr lang="it-IT" dirty="0"/>
              <a:t> </a:t>
            </a:r>
            <a:r>
              <a:rPr lang="it-IT" dirty="0" err="1"/>
              <a:t>we</a:t>
            </a:r>
            <a:r>
              <a:rPr lang="it-IT" dirty="0"/>
              <a:t> are </a:t>
            </a:r>
            <a:r>
              <a:rPr lang="it-IT" dirty="0" err="1"/>
              <a:t>here</a:t>
            </a:r>
            <a:r>
              <a:rPr lang="it-IT" dirty="0"/>
              <a:t> </a:t>
            </a:r>
            <a:r>
              <a:rPr lang="it-IT" dirty="0" err="1"/>
              <a:t>today</a:t>
            </a:r>
            <a:r>
              <a:rPr lang="it-IT" dirty="0"/>
              <a:t> and </a:t>
            </a:r>
            <a:r>
              <a:rPr lang="it-IT" dirty="0" err="1"/>
              <a:t>what</a:t>
            </a:r>
            <a:r>
              <a:rPr lang="it-IT" dirty="0"/>
              <a:t> </a:t>
            </a:r>
            <a:r>
              <a:rPr lang="it-IT" dirty="0" err="1"/>
              <a:t>we</a:t>
            </a:r>
            <a:r>
              <a:rPr lang="it-IT" dirty="0"/>
              <a:t> </a:t>
            </a:r>
            <a:r>
              <a:rPr lang="it-IT" dirty="0" err="1"/>
              <a:t>want</a:t>
            </a:r>
            <a:r>
              <a:rPr lang="it-IT" dirty="0"/>
              <a:t> to </a:t>
            </a:r>
            <a:r>
              <a:rPr lang="it-IT" dirty="0" err="1"/>
              <a:t>achieve</a:t>
            </a:r>
            <a:r>
              <a:rPr lang="it-IT" dirty="0"/>
              <a:t>. </a:t>
            </a:r>
            <a:r>
              <a:rPr lang="it-IT" dirty="0" err="1"/>
              <a:t>This</a:t>
            </a:r>
            <a:r>
              <a:rPr lang="it-IT" dirty="0"/>
              <a:t> session in </a:t>
            </a:r>
            <a:r>
              <a:rPr lang="it-IT" dirty="0" err="1"/>
              <a:t>particular</a:t>
            </a:r>
            <a:r>
              <a:rPr lang="it-IT" dirty="0"/>
              <a:t> </a:t>
            </a:r>
            <a:r>
              <a:rPr lang="it-IT" dirty="0" err="1"/>
              <a:t>was</a:t>
            </a:r>
            <a:r>
              <a:rPr lang="it-IT" dirty="0"/>
              <a:t> </a:t>
            </a:r>
            <a:r>
              <a:rPr lang="it-IT" dirty="0" err="1"/>
              <a:t>designed</a:t>
            </a:r>
            <a:r>
              <a:rPr lang="it-IT" dirty="0"/>
              <a:t> </a:t>
            </a:r>
            <a:r>
              <a:rPr lang="it-IT" dirty="0" err="1"/>
              <a:t>not</a:t>
            </a:r>
            <a:r>
              <a:rPr lang="it-IT" dirty="0"/>
              <a:t> </a:t>
            </a:r>
            <a:r>
              <a:rPr lang="it-IT" dirty="0" err="1"/>
              <a:t>only</a:t>
            </a:r>
            <a:r>
              <a:rPr lang="it-IT" dirty="0"/>
              <a:t> to </a:t>
            </a:r>
            <a:r>
              <a:rPr lang="it-IT" dirty="0" err="1"/>
              <a:t>offer</a:t>
            </a:r>
            <a:r>
              <a:rPr lang="it-IT" dirty="0"/>
              <a:t> </a:t>
            </a:r>
            <a:r>
              <a:rPr lang="it-IT" dirty="0" err="1"/>
              <a:t>you</a:t>
            </a:r>
            <a:r>
              <a:rPr lang="it-IT" dirty="0"/>
              <a:t> </a:t>
            </a:r>
            <a:r>
              <a:rPr lang="it-IT" dirty="0" err="1"/>
              <a:t>exciting</a:t>
            </a:r>
            <a:r>
              <a:rPr lang="it-IT" dirty="0"/>
              <a:t> </a:t>
            </a:r>
            <a:r>
              <a:rPr lang="it-IT" dirty="0" err="1"/>
              <a:t>presentations</a:t>
            </a:r>
            <a:r>
              <a:rPr lang="it-IT" dirty="0"/>
              <a:t> and updates from </a:t>
            </a:r>
            <a:r>
              <a:rPr lang="it-IT" dirty="0" err="1"/>
              <a:t>colleagues</a:t>
            </a:r>
            <a:r>
              <a:rPr lang="it-IT" dirty="0"/>
              <a:t> </a:t>
            </a:r>
            <a:r>
              <a:rPr lang="it-IT" dirty="0" err="1"/>
              <a:t>across</a:t>
            </a:r>
            <a:r>
              <a:rPr lang="it-IT" dirty="0"/>
              <a:t> the globe – </a:t>
            </a:r>
            <a:r>
              <a:rPr lang="it-IT" dirty="0" err="1"/>
              <a:t>it</a:t>
            </a:r>
            <a:r>
              <a:rPr lang="it-IT" dirty="0"/>
              <a:t> </a:t>
            </a:r>
            <a:r>
              <a:rPr lang="it-IT" dirty="0" err="1"/>
              <a:t>is</a:t>
            </a:r>
            <a:r>
              <a:rPr lang="it-IT" dirty="0"/>
              <a:t> an </a:t>
            </a:r>
            <a:r>
              <a:rPr lang="it-IT" dirty="0" err="1"/>
              <a:t>occasion</a:t>
            </a:r>
            <a:r>
              <a:rPr lang="it-IT" dirty="0"/>
              <a:t> to start to work with </a:t>
            </a:r>
            <a:r>
              <a:rPr lang="it-IT" dirty="0" err="1"/>
              <a:t>them</a:t>
            </a:r>
            <a:r>
              <a:rPr lang="it-IT" dirty="0"/>
              <a:t> or </a:t>
            </a:r>
            <a:r>
              <a:rPr lang="it-IT" dirty="0" err="1"/>
              <a:t>reinforce</a:t>
            </a:r>
            <a:r>
              <a:rPr lang="it-IT" dirty="0"/>
              <a:t> </a:t>
            </a:r>
            <a:r>
              <a:rPr lang="it-IT" dirty="0" err="1"/>
              <a:t>our</a:t>
            </a:r>
            <a:r>
              <a:rPr lang="it-IT" dirty="0"/>
              <a:t> </a:t>
            </a:r>
            <a:r>
              <a:rPr lang="it-IT" dirty="0" err="1"/>
              <a:t>mutual</a:t>
            </a:r>
            <a:r>
              <a:rPr lang="it-IT" dirty="0"/>
              <a:t> </a:t>
            </a:r>
            <a:r>
              <a:rPr lang="it-IT" dirty="0" err="1"/>
              <a:t>collaboration</a:t>
            </a:r>
            <a:r>
              <a:rPr lang="it-IT"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5779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With </a:t>
            </a:r>
            <a:r>
              <a:rPr lang="it-IT" dirty="0" err="1"/>
              <a:t>this</a:t>
            </a:r>
            <a:r>
              <a:rPr lang="it-IT" dirty="0"/>
              <a:t> in mind, I </a:t>
            </a:r>
            <a:r>
              <a:rPr lang="it-IT" dirty="0" err="1"/>
              <a:t>leave</a:t>
            </a:r>
            <a:r>
              <a:rPr lang="it-IT" dirty="0"/>
              <a:t> the </a:t>
            </a:r>
            <a:r>
              <a:rPr lang="it-IT" dirty="0" err="1"/>
              <a:t>floor</a:t>
            </a:r>
            <a:r>
              <a:rPr lang="it-IT" dirty="0"/>
              <a:t> to </a:t>
            </a:r>
            <a:r>
              <a:rPr lang="it-IT" dirty="0" err="1"/>
              <a:t>our</a:t>
            </a:r>
            <a:r>
              <a:rPr lang="it-IT"/>
              <a:t> speakers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161FF-DA7F-5345-84B0-E4C67717ABAA}"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493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7F666-20D3-7EBF-33FA-429CFF07A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CA0EA-C868-D49F-4B6F-03468152CA0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D6957C3-B594-94EC-EB45-4D1748F1DE7B}"/>
              </a:ext>
            </a:extLst>
          </p:cNvPr>
          <p:cNvSpPr>
            <a:spLocks noGrp="1"/>
          </p:cNvSpPr>
          <p:nvPr>
            <p:ph type="body" idx="1"/>
          </p:nvPr>
        </p:nvSpPr>
        <p:spPr/>
        <p:txBody>
          <a:bodyPr/>
          <a:lstStyle/>
          <a:p>
            <a:r>
              <a:rPr lang="en-GB" dirty="0"/>
              <a:t>e.g. Italian G7 summit in 2024 highlighted the importance of collaboration to support new and innovative research on a global scale, especially with respect to research infrastructures.  The importance of research infrastructures to facilitate collaborative research and the role of RIs for capacity building including for early career researchers was also mentioned in the resulting ministerial declaration. (see QR code)</a:t>
            </a:r>
          </a:p>
          <a:p>
            <a:endParaRPr lang="en-GB" dirty="0"/>
          </a:p>
        </p:txBody>
      </p:sp>
      <p:sp>
        <p:nvSpPr>
          <p:cNvPr id="4" name="Slide Number Placeholder 3">
            <a:extLst>
              <a:ext uri="{FF2B5EF4-FFF2-40B4-BE49-F238E27FC236}">
                <a16:creationId xmlns:a16="http://schemas.microsoft.com/office/drawing/2014/main" id="{345E2905-B985-2F25-E2F1-BC2FE0CEDE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5459D-CC7B-4839-85A7-5936DBDCD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40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G7 conference on large infrastructures held in Sardinia in 2024 </a:t>
            </a:r>
          </a:p>
          <a:p>
            <a:endParaRPr lang="en-GB" dirty="0"/>
          </a:p>
          <a:p>
            <a:r>
              <a:rPr lang="en-GB" dirty="0"/>
              <a:t>Role of large RI in dealing with current issues and challenges considering the  scientific, economic, social, and geopolitical impacts of large infrastructures in Europe but also taking into account the contributions from other countries around the world. One of those highlighted is the Einstein Telescope that we will hear more about later today.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68FA6-AF54-4CA5-87F1-AFB71072C8E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527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276E6-DA08-84D2-719D-538CB4D10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6B8F9-7B65-1DD3-FCB1-EE95CD5DA56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FA28F74-B4C0-8D59-AA54-B22583E14602}"/>
              </a:ext>
            </a:extLst>
          </p:cNvPr>
          <p:cNvSpPr>
            <a:spLocks noGrp="1"/>
          </p:cNvSpPr>
          <p:nvPr>
            <p:ph type="body" idx="1"/>
          </p:nvPr>
        </p:nvSpPr>
        <p:spPr/>
        <p:txBody>
          <a:bodyPr/>
          <a:lstStyle/>
          <a:p>
            <a:r>
              <a:rPr lang="en-GB" dirty="0"/>
              <a:t>Scientific/ societal challenges do not respect geographical / political boundaries. Collaboration is vital to effectively address large-scale / global issues.</a:t>
            </a:r>
          </a:p>
        </p:txBody>
      </p:sp>
      <p:sp>
        <p:nvSpPr>
          <p:cNvPr id="4" name="Slide Number Placeholder 3">
            <a:extLst>
              <a:ext uri="{FF2B5EF4-FFF2-40B4-BE49-F238E27FC236}">
                <a16:creationId xmlns:a16="http://schemas.microsoft.com/office/drawing/2014/main" id="{2FD116DE-25CC-CA17-B057-5DFA9B1D0D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68FA6-AF54-4CA5-87F1-AFB71072C8E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039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Who are the key actors in developing a global framework for the solid Earth</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68FA6-AF54-4CA5-87F1-AFB71072C8E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905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770EC-DBE7-2A3E-4DB6-589430602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AB40F-38A1-2521-E121-0978358EF1E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2BE989E-D058-3F34-6CEC-258870415BC6}"/>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AA9E0B6A-BE36-450E-5A0E-8947A4577B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68FA6-AF54-4CA5-87F1-AFB71072C8E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924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F3FA-71EE-3A8A-703C-E0A194062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930CF-F148-D6A8-AE27-3988271313D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7FB8C06-CFDE-0905-3FE2-5A5594D8CD03}"/>
              </a:ext>
            </a:extLst>
          </p:cNvPr>
          <p:cNvSpPr>
            <a:spLocks noGrp="1"/>
          </p:cNvSpPr>
          <p:nvPr>
            <p:ph type="body" idx="1"/>
          </p:nvPr>
        </p:nvSpPr>
        <p:spPr/>
        <p:txBody>
          <a:bodyPr/>
          <a:lstStyle/>
          <a:p>
            <a:r>
              <a:rPr lang="en-GB" dirty="0"/>
              <a:t>On a global scale there are organisations such as the Group on Earth Observation (GEO): aim to provide open access to EO data (satellite and ground-based networks.  GEO is made up of members state representatives and has a diversity of stakeholders including 151 Participating Organisations – EPOS of one of these.</a:t>
            </a:r>
          </a:p>
          <a:p>
            <a:endParaRPr lang="en-GB" dirty="0"/>
          </a:p>
          <a:p>
            <a:endParaRPr lang="en-GB" dirty="0"/>
          </a:p>
        </p:txBody>
      </p:sp>
      <p:sp>
        <p:nvSpPr>
          <p:cNvPr id="4" name="Slide Number Placeholder 3">
            <a:extLst>
              <a:ext uri="{FF2B5EF4-FFF2-40B4-BE49-F238E27FC236}">
                <a16:creationId xmlns:a16="http://schemas.microsoft.com/office/drawing/2014/main" id="{1299446A-4BE2-7639-2685-6605445170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68FA6-AF54-4CA5-87F1-AFB71072C8E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369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organisations provide some of the interoperability building blocks that are essential for building a common framework for solid Earth systems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68FA6-AF54-4CA5-87F1-AFB71072C8E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274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C813F-62C6-A5D5-9EA1-0CA39316C6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891A16F0-1CD1-96E7-5776-79C946CECC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Tree>
    <p:extLst>
      <p:ext uri="{BB962C8B-B14F-4D97-AF65-F5344CB8AC3E}">
        <p14:creationId xmlns:p14="http://schemas.microsoft.com/office/powerpoint/2010/main" val="136842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E9BC0-8D26-143A-CEE6-8996059DA38C}"/>
              </a:ext>
            </a:extLst>
          </p:cNvPr>
          <p:cNvSpPr>
            <a:spLocks noGrp="1"/>
          </p:cNvSpPr>
          <p:nvPr>
            <p:ph type="title"/>
          </p:nvPr>
        </p:nvSpPr>
        <p:spPr>
          <a:xfrm>
            <a:off x="838200" y="861836"/>
            <a:ext cx="10515600" cy="1325563"/>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B6FE488-6DFB-DE1B-87B1-054093008216}"/>
              </a:ext>
            </a:extLst>
          </p:cNvPr>
          <p:cNvSpPr>
            <a:spLocks noGrp="1"/>
          </p:cNvSpPr>
          <p:nvPr>
            <p:ph idx="1"/>
          </p:nvPr>
        </p:nvSpPr>
        <p:spPr>
          <a:xfrm>
            <a:off x="838200" y="2187399"/>
            <a:ext cx="10515600" cy="364895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105517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0C6BB-6928-C13E-2034-C77DAEB7E943}"/>
              </a:ext>
            </a:extLst>
          </p:cNvPr>
          <p:cNvSpPr>
            <a:spLocks noGrp="1"/>
          </p:cNvSpPr>
          <p:nvPr>
            <p:ph type="title"/>
          </p:nvPr>
        </p:nvSpPr>
        <p:spPr>
          <a:xfrm>
            <a:off x="831850" y="1179160"/>
            <a:ext cx="10515600" cy="2852737"/>
          </a:xfrm>
        </p:spPr>
        <p:txBody>
          <a:bodyPr anchor="b"/>
          <a:lstStyle>
            <a:lvl1pPr>
              <a:defRPr sz="6000"/>
            </a:lvl1p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74A60AFA-C986-2165-404C-D0120E7633B2}"/>
              </a:ext>
            </a:extLst>
          </p:cNvPr>
          <p:cNvSpPr>
            <a:spLocks noGrp="1"/>
          </p:cNvSpPr>
          <p:nvPr>
            <p:ph type="body" idx="1"/>
          </p:nvPr>
        </p:nvSpPr>
        <p:spPr>
          <a:xfrm>
            <a:off x="831850" y="40588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104430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3AF877-4D7E-D104-D087-5B951208842B}"/>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FF42D62F-FA44-CEC6-6FD7-2815DB6984D9}"/>
              </a:ext>
            </a:extLst>
          </p:cNvPr>
          <p:cNvSpPr>
            <a:spLocks noGrp="1"/>
          </p:cNvSpPr>
          <p:nvPr>
            <p:ph sz="half" idx="1"/>
          </p:nvPr>
        </p:nvSpPr>
        <p:spPr>
          <a:xfrm>
            <a:off x="838200" y="2107992"/>
            <a:ext cx="5167489" cy="36153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contenuto 3">
            <a:extLst>
              <a:ext uri="{FF2B5EF4-FFF2-40B4-BE49-F238E27FC236}">
                <a16:creationId xmlns:a16="http://schemas.microsoft.com/office/drawing/2014/main" id="{EA3658C4-A31E-634E-5B7F-E9A4553EAA92}"/>
              </a:ext>
            </a:extLst>
          </p:cNvPr>
          <p:cNvSpPr>
            <a:spLocks noGrp="1"/>
          </p:cNvSpPr>
          <p:nvPr>
            <p:ph sz="half" idx="2"/>
          </p:nvPr>
        </p:nvSpPr>
        <p:spPr>
          <a:xfrm>
            <a:off x="6172200" y="2107992"/>
            <a:ext cx="5167489" cy="36153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4150526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BCC3CF1-8602-DF3E-DA18-3E9BB210AAC8}"/>
              </a:ext>
            </a:extLst>
          </p:cNvPr>
          <p:cNvSpPr>
            <a:spLocks noGrp="1"/>
          </p:cNvSpPr>
          <p:nvPr>
            <p:ph type="title"/>
          </p:nvPr>
        </p:nvSpPr>
        <p:spPr>
          <a:xfrm>
            <a:off x="838200" y="925689"/>
            <a:ext cx="10515600" cy="1061155"/>
          </a:xfrm>
        </p:spPr>
        <p:txBody>
          <a:bodyPr/>
          <a:lstStyle/>
          <a:p>
            <a:r>
              <a:rPr lang="it-IT" dirty="0"/>
              <a:t>Fare clic per modificare lo stile del titolo dello schema</a:t>
            </a:r>
            <a:endParaRPr lang="en-GB" dirty="0"/>
          </a:p>
        </p:txBody>
      </p:sp>
    </p:spTree>
    <p:extLst>
      <p:ext uri="{BB962C8B-B14F-4D97-AF65-F5344CB8AC3E}">
        <p14:creationId xmlns:p14="http://schemas.microsoft.com/office/powerpoint/2010/main" val="2847006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285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6E3F5F-F48B-63A1-869B-D723B5897871}"/>
              </a:ext>
            </a:extLst>
          </p:cNvPr>
          <p:cNvSpPr>
            <a:spLocks noGrp="1"/>
          </p:cNvSpPr>
          <p:nvPr>
            <p:ph type="title"/>
          </p:nvPr>
        </p:nvSpPr>
        <p:spPr>
          <a:xfrm>
            <a:off x="839788" y="987424"/>
            <a:ext cx="3932237" cy="1439687"/>
          </a:xfrm>
        </p:spPr>
        <p:txBody>
          <a:bodyPr anchor="b"/>
          <a:lstStyle>
            <a:lvl1pPr>
              <a:defRPr sz="3200"/>
            </a:lvl1pPr>
          </a:lstStyle>
          <a:p>
            <a:r>
              <a:rPr lang="it-IT" dirty="0"/>
              <a:t>Fare clic per modificare lo stile del titolo dello schema</a:t>
            </a:r>
            <a:endParaRPr lang="en-GB" dirty="0"/>
          </a:p>
        </p:txBody>
      </p:sp>
      <p:sp>
        <p:nvSpPr>
          <p:cNvPr id="3" name="Segnaposto contenuto 2">
            <a:extLst>
              <a:ext uri="{FF2B5EF4-FFF2-40B4-BE49-F238E27FC236}">
                <a16:creationId xmlns:a16="http://schemas.microsoft.com/office/drawing/2014/main" id="{67684C6A-9FFB-FC08-5119-2E6F66614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C141C26F-0905-3CB9-3E63-4E4057675702}"/>
              </a:ext>
            </a:extLst>
          </p:cNvPr>
          <p:cNvSpPr>
            <a:spLocks noGrp="1"/>
          </p:cNvSpPr>
          <p:nvPr>
            <p:ph type="body" sz="half" idx="2"/>
          </p:nvPr>
        </p:nvSpPr>
        <p:spPr>
          <a:xfrm>
            <a:off x="839788" y="2552698"/>
            <a:ext cx="3932237" cy="33162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173321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4AE3A-CBA8-FB61-0706-B5D38560FD5C}"/>
              </a:ext>
            </a:extLst>
          </p:cNvPr>
          <p:cNvSpPr>
            <a:spLocks noGrp="1"/>
          </p:cNvSpPr>
          <p:nvPr>
            <p:ph type="title"/>
          </p:nvPr>
        </p:nvSpPr>
        <p:spPr>
          <a:xfrm>
            <a:off x="839788" y="987425"/>
            <a:ext cx="3932237" cy="1600200"/>
          </a:xfrm>
        </p:spPr>
        <p:txBody>
          <a:bodyPr anchor="b"/>
          <a:lstStyle>
            <a:lvl1pPr>
              <a:defRPr sz="3200"/>
            </a:lvl1pPr>
          </a:lstStyle>
          <a:p>
            <a:r>
              <a:rPr lang="it-IT" dirty="0"/>
              <a:t>Fare clic per modificare lo stile del titolo dello schema</a:t>
            </a:r>
            <a:endParaRPr lang="en-GB" dirty="0"/>
          </a:p>
        </p:txBody>
      </p:sp>
      <p:sp>
        <p:nvSpPr>
          <p:cNvPr id="3" name="Segnaposto immagine 2">
            <a:extLst>
              <a:ext uri="{FF2B5EF4-FFF2-40B4-BE49-F238E27FC236}">
                <a16:creationId xmlns:a16="http://schemas.microsoft.com/office/drawing/2014/main" id="{C5B17F68-E097-6C69-EFE9-E56047A0C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C1DC2EB4-4690-629C-C981-2B4EBD183A76}"/>
              </a:ext>
            </a:extLst>
          </p:cNvPr>
          <p:cNvSpPr>
            <a:spLocks noGrp="1"/>
          </p:cNvSpPr>
          <p:nvPr>
            <p:ph type="body" sz="half" idx="2"/>
          </p:nvPr>
        </p:nvSpPr>
        <p:spPr>
          <a:xfrm>
            <a:off x="839788" y="2641600"/>
            <a:ext cx="3932237" cy="3227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Tree>
    <p:extLst>
      <p:ext uri="{BB962C8B-B14F-4D97-AF65-F5344CB8AC3E}">
        <p14:creationId xmlns:p14="http://schemas.microsoft.com/office/powerpoint/2010/main" val="2448537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D9F019-85F0-9CF8-791A-2023701AA596}"/>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B02E578F-161A-AE12-0369-CDD9C288800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278096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903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410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414009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516000" y="255596"/>
            <a:ext cx="9180000" cy="663272"/>
          </a:xfrm>
          <a:prstGeom prst="rect">
            <a:avLst/>
          </a:prstGeom>
          <a:noFill/>
          <a:ln>
            <a:noFill/>
          </a:ln>
        </p:spPr>
        <p:txBody>
          <a:bodyPr spcFirstLastPara="1" wrap="square" lIns="91425" tIns="45700" rIns="91425" bIns="45700" anchor="t" anchorCtr="0">
            <a:noAutofit/>
          </a:bodyPr>
          <a:lstStyle>
            <a:lvl1pPr marR="0" lvl="0" algn="l" rtl="0">
              <a:lnSpc>
                <a:spcPct val="89000"/>
              </a:lnSpc>
              <a:spcBef>
                <a:spcPts val="0"/>
              </a:spcBef>
              <a:spcAft>
                <a:spcPts val="0"/>
              </a:spcAft>
              <a:buClr>
                <a:srgbClr val="2E4729"/>
              </a:buClr>
              <a:buSzPts val="4400"/>
              <a:buFont typeface="Libre Franklin"/>
              <a:buNone/>
              <a:defRPr sz="4400" b="0" i="0" u="none" strike="noStrike" cap="none">
                <a:solidFill>
                  <a:srgbClr val="2E4729"/>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5"/>
          <p:cNvSpPr txBox="1">
            <a:spLocks noGrp="1"/>
          </p:cNvSpPr>
          <p:nvPr>
            <p:ph type="dt" idx="10"/>
          </p:nvPr>
        </p:nvSpPr>
        <p:spPr>
          <a:xfrm>
            <a:off x="516000" y="6453386"/>
            <a:ext cx="1204572" cy="360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2893564" y="6453386"/>
            <a:ext cx="6280830" cy="360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10432856" y="6453386"/>
            <a:ext cx="1596292" cy="360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‹N›</a:t>
            </a:fld>
            <a:endParaRPr/>
          </a:p>
        </p:txBody>
      </p:sp>
      <p:sp>
        <p:nvSpPr>
          <p:cNvPr id="27" name="Google Shape;27;p15"/>
          <p:cNvSpPr txBox="1">
            <a:spLocks noGrp="1"/>
          </p:cNvSpPr>
          <p:nvPr>
            <p:ph type="body" idx="1"/>
          </p:nvPr>
        </p:nvSpPr>
        <p:spPr>
          <a:xfrm>
            <a:off x="516000" y="1324707"/>
            <a:ext cx="11160000" cy="48600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50000"/>
              </a:lnSpc>
              <a:spcBef>
                <a:spcPts val="1000"/>
              </a:spcBef>
              <a:spcAft>
                <a:spcPts val="0"/>
              </a:spcAft>
              <a:buClr>
                <a:srgbClr val="2E4729"/>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228600" algn="l" rtl="0">
              <a:lnSpc>
                <a:spcPct val="94000"/>
              </a:lnSpc>
              <a:spcBef>
                <a:spcPts val="500"/>
              </a:spcBef>
              <a:spcAft>
                <a:spcPts val="0"/>
              </a:spcAft>
              <a:buClr>
                <a:srgbClr val="2E4729"/>
              </a:buClr>
              <a:buSzPts val="2000"/>
              <a:buFont typeface="Libre Franklin"/>
              <a:buNone/>
              <a:defRPr sz="2000" b="0" i="1" u="none" strike="noStrike" cap="none">
                <a:solidFill>
                  <a:schemeClr val="dk2"/>
                </a:solidFill>
                <a:latin typeface="Libre Franklin"/>
                <a:ea typeface="Libre Franklin"/>
                <a:cs typeface="Libre Franklin"/>
                <a:sym typeface="Libre Franklin"/>
              </a:defRPr>
            </a:lvl2pPr>
            <a:lvl3pPr marL="1371600" marR="0" lvl="2" indent="-228600" algn="l" rtl="0">
              <a:lnSpc>
                <a:spcPct val="94000"/>
              </a:lnSpc>
              <a:spcBef>
                <a:spcPts val="500"/>
              </a:spcBef>
              <a:spcAft>
                <a:spcPts val="0"/>
              </a:spcAft>
              <a:buClr>
                <a:srgbClr val="2E4729"/>
              </a:buClr>
              <a:buSzPts val="2000"/>
              <a:buFont typeface="Libre Franklin"/>
              <a:buNone/>
              <a:defRPr sz="2000" b="0" i="0" u="none" strike="noStrike" cap="none">
                <a:solidFill>
                  <a:schemeClr val="dk2"/>
                </a:solidFill>
                <a:latin typeface="Libre Franklin"/>
                <a:ea typeface="Libre Franklin"/>
                <a:cs typeface="Libre Franklin"/>
                <a:sym typeface="Libre Franklin"/>
              </a:defRPr>
            </a:lvl3pPr>
            <a:lvl4pPr marL="1828800" marR="0" lvl="3" indent="-228600" algn="l" rtl="0">
              <a:lnSpc>
                <a:spcPct val="94000"/>
              </a:lnSpc>
              <a:spcBef>
                <a:spcPts val="500"/>
              </a:spcBef>
              <a:spcAft>
                <a:spcPts val="0"/>
              </a:spcAft>
              <a:buClr>
                <a:srgbClr val="2E4729"/>
              </a:buClr>
              <a:buSzPts val="2000"/>
              <a:buFont typeface="Libre Franklin"/>
              <a:buNone/>
              <a:defRPr sz="2000" b="0" i="1" u="none" strike="noStrike" cap="none">
                <a:solidFill>
                  <a:schemeClr val="dk2"/>
                </a:solidFill>
                <a:latin typeface="Libre Franklin"/>
                <a:ea typeface="Libre Franklin"/>
                <a:cs typeface="Libre Franklin"/>
                <a:sym typeface="Libre Franklin"/>
              </a:defRPr>
            </a:lvl4pPr>
            <a:lvl5pPr marL="2286000" marR="0" lvl="4" indent="-228600" algn="l" rtl="0">
              <a:lnSpc>
                <a:spcPct val="94000"/>
              </a:lnSpc>
              <a:spcBef>
                <a:spcPts val="500"/>
              </a:spcBef>
              <a:spcAft>
                <a:spcPts val="0"/>
              </a:spcAft>
              <a:buClr>
                <a:srgbClr val="2E4729"/>
              </a:buClr>
              <a:buSzPts val="2000"/>
              <a:buFont typeface="Libre Franklin"/>
              <a:buNone/>
              <a:defRPr sz="20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1723274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Layout personalizzato">
    <p:spTree>
      <p:nvGrpSpPr>
        <p:cNvPr id="1" name=""/>
        <p:cNvGrpSpPr/>
        <p:nvPr/>
      </p:nvGrpSpPr>
      <p:grpSpPr>
        <a:xfrm>
          <a:off x="0" y="0"/>
          <a:ext cx="0" cy="0"/>
          <a:chOff x="0" y="0"/>
          <a:chExt cx="0" cy="0"/>
        </a:xfrm>
      </p:grpSpPr>
      <p:sp>
        <p:nvSpPr>
          <p:cNvPr id="5" name="Segnaposto testo 3">
            <a:extLst>
              <a:ext uri="{FF2B5EF4-FFF2-40B4-BE49-F238E27FC236}">
                <a16:creationId xmlns:a16="http://schemas.microsoft.com/office/drawing/2014/main" id="{137ED2BD-9ABC-614B-9597-53C32609D27D}"/>
              </a:ext>
            </a:extLst>
          </p:cNvPr>
          <p:cNvSpPr>
            <a:spLocks noGrp="1"/>
          </p:cNvSpPr>
          <p:nvPr>
            <p:ph type="body" sz="quarter" idx="16" hasCustomPrompt="1"/>
          </p:nvPr>
        </p:nvSpPr>
        <p:spPr>
          <a:xfrm>
            <a:off x="1561064" y="151067"/>
            <a:ext cx="9951486" cy="826617"/>
          </a:xfrm>
        </p:spPr>
        <p:txBody>
          <a:bodyPr anchor="ctr">
            <a:noAutofit/>
          </a:bodyPr>
          <a:lstStyle>
            <a:lvl1pPr marL="0" indent="0" algn="l">
              <a:buNone/>
              <a:defRPr lang="it-IT" sz="3600" kern="1200" dirty="0" smtClean="0">
                <a:solidFill>
                  <a:srgbClr val="244859"/>
                </a:solidFill>
                <a:latin typeface="Arial" panose="020B0604020202020204" pitchFamily="34" charset="0"/>
                <a:ea typeface="+mj-ea"/>
                <a:cs typeface="Arial" panose="020B0604020202020204" pitchFamily="34" charset="0"/>
              </a:defRPr>
            </a:lvl1pPr>
          </a:lstStyle>
          <a:p>
            <a:r>
              <a:rPr lang="it-IT"/>
              <a:t>Title</a:t>
            </a:r>
          </a:p>
        </p:txBody>
      </p:sp>
      <p:pic>
        <p:nvPicPr>
          <p:cNvPr id="8" name="Picture 21">
            <a:extLst>
              <a:ext uri="{FF2B5EF4-FFF2-40B4-BE49-F238E27FC236}">
                <a16:creationId xmlns:a16="http://schemas.microsoft.com/office/drawing/2014/main" id="{AB529AE3-9A9E-AA46-A2AE-4CF49CAEC6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9769" y="6189195"/>
            <a:ext cx="685978" cy="490738"/>
          </a:xfrm>
          <a:prstGeom prst="rect">
            <a:avLst/>
          </a:prstGeom>
        </p:spPr>
      </p:pic>
      <p:sp>
        <p:nvSpPr>
          <p:cNvPr id="9" name="Rettangolo 8"/>
          <p:cNvSpPr/>
          <p:nvPr userDrawn="1"/>
        </p:nvSpPr>
        <p:spPr>
          <a:xfrm>
            <a:off x="0" y="6679933"/>
            <a:ext cx="12192000" cy="178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contenuto 8">
            <a:extLst>
              <a:ext uri="{FF2B5EF4-FFF2-40B4-BE49-F238E27FC236}">
                <a16:creationId xmlns:a16="http://schemas.microsoft.com/office/drawing/2014/main" id="{7F1E1909-D323-4A06-A5E1-5D49D1FCA0EE}"/>
              </a:ext>
            </a:extLst>
          </p:cNvPr>
          <p:cNvSpPr>
            <a:spLocks noGrp="1"/>
          </p:cNvSpPr>
          <p:nvPr>
            <p:ph sz="quarter" idx="12"/>
          </p:nvPr>
        </p:nvSpPr>
        <p:spPr>
          <a:xfrm>
            <a:off x="955040" y="1439501"/>
            <a:ext cx="10557510" cy="4700950"/>
          </a:xfrm>
        </p:spPr>
        <p:txBody>
          <a:bodyPr>
            <a:normAutofit/>
          </a:bodyPr>
          <a:lstStyle>
            <a:lvl1pPr>
              <a:defRPr sz="2400">
                <a:solidFill>
                  <a:srgbClr val="244859"/>
                </a:solidFill>
                <a:latin typeface="Arial" panose="020B0604020202020204" pitchFamily="34" charset="0"/>
                <a:cs typeface="Arial" panose="020B0604020202020204" pitchFamily="34" charset="0"/>
              </a:defRPr>
            </a:lvl1pPr>
          </a:lstStyle>
          <a:p>
            <a:pPr lvl="0"/>
            <a:r>
              <a:rPr lang="en-US" noProof="0"/>
              <a:t>Edit Master text styles</a:t>
            </a:r>
          </a:p>
        </p:txBody>
      </p:sp>
      <p:pic>
        <p:nvPicPr>
          <p:cNvPr id="11" name="Immagine 21">
            <a:extLst>
              <a:ext uri="{FF2B5EF4-FFF2-40B4-BE49-F238E27FC236}">
                <a16:creationId xmlns:a16="http://schemas.microsoft.com/office/drawing/2014/main" id="{D88B79CA-A217-A84C-8851-F997068D3B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2401" r="23884" b="44945"/>
          <a:stretch/>
        </p:blipFill>
        <p:spPr>
          <a:xfrm>
            <a:off x="199177" y="151066"/>
            <a:ext cx="986828" cy="826618"/>
          </a:xfrm>
          <a:prstGeom prst="rect">
            <a:avLst/>
          </a:prstGeom>
        </p:spPr>
      </p:pic>
    </p:spTree>
    <p:extLst>
      <p:ext uri="{BB962C8B-B14F-4D97-AF65-F5344CB8AC3E}">
        <p14:creationId xmlns:p14="http://schemas.microsoft.com/office/powerpoint/2010/main" val="3959445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C5F7-41D4-3AC5-8AA6-8BA6E0E3E47B}"/>
              </a:ext>
            </a:extLst>
          </p:cNvPr>
          <p:cNvSpPr>
            <a:spLocks noGrp="1"/>
          </p:cNvSpPr>
          <p:nvPr>
            <p:ph type="title"/>
          </p:nvPr>
        </p:nvSpPr>
        <p:spPr>
          <a:xfrm>
            <a:off x="516000" y="255596"/>
            <a:ext cx="9180000" cy="663272"/>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0CB5E9-77B3-BD59-A25F-17E4B586257B}"/>
              </a:ext>
            </a:extLst>
          </p:cNvPr>
          <p:cNvSpPr>
            <a:spLocks noGrp="1"/>
          </p:cNvSpPr>
          <p:nvPr>
            <p:ph type="dt" sz="half" idx="10"/>
          </p:nvPr>
        </p:nvSpPr>
        <p:spPr/>
        <p:txBody>
          <a:bodyPr/>
          <a:lstStyle/>
          <a:p>
            <a:fld id="{EA448098-0217-4914-9AA9-772A07D129EC}" type="datetime1">
              <a:rPr lang="en-GB" smtClean="0"/>
              <a:t>20/04/2026</a:t>
            </a:fld>
            <a:endParaRPr lang="en-US"/>
          </a:p>
        </p:txBody>
      </p:sp>
      <p:sp>
        <p:nvSpPr>
          <p:cNvPr id="4" name="Footer Placeholder 3">
            <a:extLst>
              <a:ext uri="{FF2B5EF4-FFF2-40B4-BE49-F238E27FC236}">
                <a16:creationId xmlns:a16="http://schemas.microsoft.com/office/drawing/2014/main" id="{A58B747A-1BF1-D312-FDDA-579AF8111E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2D8CA1-A772-032F-1A77-FF20271D802C}"/>
              </a:ext>
            </a:extLst>
          </p:cNvPr>
          <p:cNvSpPr>
            <a:spLocks noGrp="1"/>
          </p:cNvSpPr>
          <p:nvPr>
            <p:ph type="sldNum" sz="quarter" idx="12"/>
          </p:nvPr>
        </p:nvSpPr>
        <p:spPr/>
        <p:txBody>
          <a:bodyPr/>
          <a:lstStyle/>
          <a:p>
            <a:fld id="{69E57DC2-970A-4B3E-BB1C-7A09969E49DF}" type="slidenum">
              <a:rPr lang="en-US" smtClean="0"/>
              <a:pPr/>
              <a:t>‹N›</a:t>
            </a:fld>
            <a:endParaRPr lang="en-US"/>
          </a:p>
        </p:txBody>
      </p:sp>
      <p:sp>
        <p:nvSpPr>
          <p:cNvPr id="7" name="Text Placeholder 6">
            <a:extLst>
              <a:ext uri="{FF2B5EF4-FFF2-40B4-BE49-F238E27FC236}">
                <a16:creationId xmlns:a16="http://schemas.microsoft.com/office/drawing/2014/main" id="{501259EE-D048-EA4F-0582-46A5468D6B1D}"/>
              </a:ext>
            </a:extLst>
          </p:cNvPr>
          <p:cNvSpPr>
            <a:spLocks noGrp="1"/>
          </p:cNvSpPr>
          <p:nvPr>
            <p:ph type="body" sz="quarter" idx="13"/>
          </p:nvPr>
        </p:nvSpPr>
        <p:spPr>
          <a:xfrm>
            <a:off x="516000" y="1324707"/>
            <a:ext cx="11160000" cy="4860000"/>
          </a:xfrm>
          <a:prstGeom prst="rect">
            <a:avLst/>
          </a:prstGeom>
        </p:spPr>
        <p:txBody>
          <a:bodyPr/>
          <a:lstStyle>
            <a:lvl1pPr>
              <a:defRPr/>
            </a:lvl1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Tree>
    <p:extLst>
      <p:ext uri="{BB962C8B-B14F-4D97-AF65-F5344CB8AC3E}">
        <p14:creationId xmlns:p14="http://schemas.microsoft.com/office/powerpoint/2010/main" val="410250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it-IT" sz="1800" b="0" strike="noStrike" spc="-1">
              <a:solidFill>
                <a:srgbClr val="000000"/>
              </a:solidFill>
              <a:latin typeface="Calibri"/>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it-IT"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8080" y="861840"/>
            <a:ext cx="10515240" cy="1325160"/>
          </a:xfrm>
          <a:prstGeom prst="rect">
            <a:avLst/>
          </a:prstGeom>
          <a:noFill/>
          <a:ln w="0">
            <a:noFill/>
          </a:ln>
        </p:spPr>
        <p:txBody>
          <a:bodyPr anchor="ctr">
            <a:noAutofit/>
          </a:bodyPr>
          <a:lstStyle/>
          <a:p>
            <a:pPr>
              <a:lnSpc>
                <a:spcPct val="90000"/>
              </a:lnSpc>
              <a:buNone/>
            </a:pPr>
            <a:r>
              <a:rPr lang="it-IT" sz="4400" b="0" strike="noStrike" spc="-1">
                <a:solidFill>
                  <a:srgbClr val="000000"/>
                </a:solidFill>
                <a:latin typeface="Calibri Light"/>
              </a:rPr>
              <a:t>Fare clic per modificare lo stile del titolo dello schema</a:t>
            </a:r>
            <a:endParaRPr lang="it-IT" sz="4400" b="0" strike="noStrike" spc="-1">
              <a:solidFill>
                <a:srgbClr val="000000"/>
              </a:solidFill>
              <a:latin typeface="Calibri"/>
            </a:endParaRPr>
          </a:p>
        </p:txBody>
      </p:sp>
      <p:sp>
        <p:nvSpPr>
          <p:cNvPr id="39" name="PlaceHolder 2"/>
          <p:cNvSpPr>
            <a:spLocks noGrp="1"/>
          </p:cNvSpPr>
          <p:nvPr>
            <p:ph type="body"/>
          </p:nvPr>
        </p:nvSpPr>
        <p:spPr>
          <a:xfrm>
            <a:off x="838080" y="2187360"/>
            <a:ext cx="10515240" cy="364860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it-IT" sz="2800" b="0" strike="noStrike" spc="-1">
                <a:solidFill>
                  <a:srgbClr val="000000"/>
                </a:solidFill>
                <a:latin typeface="Calibri"/>
              </a:rPr>
              <a:t>Fare clic per modificare gli stili del testo dello schema</a:t>
            </a:r>
          </a:p>
          <a:p>
            <a:pPr marL="685800" lvl="1" indent="-228600">
              <a:lnSpc>
                <a:spcPct val="90000"/>
              </a:lnSpc>
              <a:spcBef>
                <a:spcPts val="499"/>
              </a:spcBef>
              <a:buClr>
                <a:srgbClr val="000000"/>
              </a:buClr>
              <a:buFont typeface="Arial"/>
              <a:buChar char="•"/>
            </a:pPr>
            <a:r>
              <a:rPr lang="it-IT" sz="2400" b="0" strike="noStrike" spc="-1">
                <a:solidFill>
                  <a:srgbClr val="000000"/>
                </a:solidFill>
                <a:latin typeface="Calibri"/>
              </a:rPr>
              <a:t>Secondo livello</a:t>
            </a:r>
          </a:p>
          <a:p>
            <a:pPr marL="1143000" lvl="2" indent="-228600">
              <a:lnSpc>
                <a:spcPct val="90000"/>
              </a:lnSpc>
              <a:spcBef>
                <a:spcPts val="499"/>
              </a:spcBef>
              <a:buClr>
                <a:srgbClr val="000000"/>
              </a:buClr>
              <a:buFont typeface="Arial"/>
              <a:buChar char="•"/>
            </a:pPr>
            <a:r>
              <a:rPr lang="it-IT" sz="2000" b="0" strike="noStrike" spc="-1">
                <a:solidFill>
                  <a:srgbClr val="000000"/>
                </a:solidFill>
                <a:latin typeface="Calibri"/>
              </a:rPr>
              <a:t>Terzo livello</a:t>
            </a:r>
          </a:p>
          <a:p>
            <a:pPr marL="1600200" lvl="3" indent="-228600">
              <a:lnSpc>
                <a:spcPct val="90000"/>
              </a:lnSpc>
              <a:spcBef>
                <a:spcPts val="499"/>
              </a:spcBef>
              <a:buClr>
                <a:srgbClr val="000000"/>
              </a:buClr>
              <a:buFont typeface="Arial"/>
              <a:buChar char="•"/>
            </a:pPr>
            <a:r>
              <a:rPr lang="it-IT" sz="1800" b="0" strike="noStrike" spc="-1">
                <a:solidFill>
                  <a:srgbClr val="000000"/>
                </a:solidFill>
                <a:latin typeface="Calibri"/>
              </a:rPr>
              <a:t>Quarto livello</a:t>
            </a:r>
          </a:p>
          <a:p>
            <a:pPr marL="2057400" lvl="4" indent="-228600">
              <a:lnSpc>
                <a:spcPct val="90000"/>
              </a:lnSpc>
              <a:spcBef>
                <a:spcPts val="499"/>
              </a:spcBef>
              <a:buClr>
                <a:srgbClr val="000000"/>
              </a:buClr>
              <a:buFont typeface="Arial"/>
              <a:buChar char="•"/>
            </a:pPr>
            <a:r>
              <a:rPr lang="it-IT" sz="1800" b="0" strike="noStrike" spc="-1">
                <a:solidFill>
                  <a:srgbClr val="000000"/>
                </a:solidFill>
                <a:latin typeface="Calibri"/>
              </a:rPr>
              <a:t>Quinto livello</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C7A3E3-0318-B7C0-A5F6-1E3FA6AFA1E5}"/>
              </a:ext>
            </a:extLst>
          </p:cNvPr>
          <p:cNvSpPr>
            <a:spLocks noGrp="1"/>
          </p:cNvSpPr>
          <p:nvPr>
            <p:ph type="title"/>
          </p:nvPr>
        </p:nvSpPr>
        <p:spPr>
          <a:xfrm>
            <a:off x="838200" y="929570"/>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GB" dirty="0"/>
          </a:p>
        </p:txBody>
      </p:sp>
      <p:sp>
        <p:nvSpPr>
          <p:cNvPr id="3" name="Segnaposto testo 2">
            <a:extLst>
              <a:ext uri="{FF2B5EF4-FFF2-40B4-BE49-F238E27FC236}">
                <a16:creationId xmlns:a16="http://schemas.microsoft.com/office/drawing/2014/main" id="{83BEC1F2-7D93-C8A5-FA1F-DE6384CFBA97}"/>
              </a:ext>
            </a:extLst>
          </p:cNvPr>
          <p:cNvSpPr>
            <a:spLocks noGrp="1"/>
          </p:cNvSpPr>
          <p:nvPr>
            <p:ph type="body" idx="1"/>
          </p:nvPr>
        </p:nvSpPr>
        <p:spPr>
          <a:xfrm>
            <a:off x="838200" y="2336799"/>
            <a:ext cx="10515600" cy="349955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Tree>
    <p:extLst>
      <p:ext uri="{BB962C8B-B14F-4D97-AF65-F5344CB8AC3E}">
        <p14:creationId xmlns:p14="http://schemas.microsoft.com/office/powerpoint/2010/main" val="5807893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E4DE853-B1D4-CF4A-811E-CE5CCB562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FC85B27-AA28-254F-B7D8-F41B1E375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D4D59B3-0E1C-5440-BAA3-C9934184E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F69F3-458A-534F-8AB2-165ACED58887}" type="datetimeFigureOut">
              <a:rPr lang="it-IT" smtClean="0"/>
              <a:t>20/04/26</a:t>
            </a:fld>
            <a:endParaRPr lang="it-IT"/>
          </a:p>
        </p:txBody>
      </p:sp>
      <p:sp>
        <p:nvSpPr>
          <p:cNvPr id="5" name="Segnaposto piè di pagina 4">
            <a:extLst>
              <a:ext uri="{FF2B5EF4-FFF2-40B4-BE49-F238E27FC236}">
                <a16:creationId xmlns:a16="http://schemas.microsoft.com/office/drawing/2014/main" id="{D3CA9167-D90A-3A4C-8535-D25072181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4D0B5D0-2014-8048-A444-07A41FFF4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447A2-DAD4-124A-A606-CCBACEE6D4BE}" type="slidenum">
              <a:rPr lang="it-IT" smtClean="0"/>
              <a:t>‹N›</a:t>
            </a:fld>
            <a:endParaRPr lang="it-IT"/>
          </a:p>
        </p:txBody>
      </p:sp>
    </p:spTree>
    <p:extLst>
      <p:ext uri="{BB962C8B-B14F-4D97-AF65-F5344CB8AC3E}">
        <p14:creationId xmlns:p14="http://schemas.microsoft.com/office/powerpoint/2010/main" val="30791912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chart" Target="../charts/chart9.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chart" Target="../charts/chart10.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676400" y="3533785"/>
            <a:ext cx="10424556" cy="1325563"/>
          </a:xfrm>
          <a:prstGeom prst="rect">
            <a:avLst/>
          </a:prstGeom>
        </p:spPr>
        <p:txBody>
          <a:bodyPr vert="horz" lIns="91440" tIns="45720" rIns="91440" bIns="45720" rtlCol="0" anchor="ctr">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GB" sz="6000" b="1" i="0" u="none" strike="noStrike" kern="1200" cap="none" spc="0" normalizeH="0" baseline="0" noProof="0" dirty="0">
                <a:ln>
                  <a:noFill/>
                </a:ln>
                <a:solidFill>
                  <a:srgbClr val="002060"/>
                </a:solidFill>
                <a:effectLst/>
                <a:uLnTx/>
                <a:uFillTx/>
                <a:latin typeface=""/>
                <a:ea typeface="+mj-ea"/>
                <a:cs typeface="+mj-cs"/>
              </a:rPr>
              <a:t>EPOS: building a global network for the solid Earth research</a:t>
            </a:r>
          </a:p>
        </p:txBody>
      </p:sp>
    </p:spTree>
    <p:extLst>
      <p:ext uri="{BB962C8B-B14F-4D97-AF65-F5344CB8AC3E}">
        <p14:creationId xmlns:p14="http://schemas.microsoft.com/office/powerpoint/2010/main" val="25169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7D06B4-B46D-69BD-5CF5-1FB477E298F6}"/>
              </a:ext>
            </a:extLst>
          </p:cNvPr>
          <p:cNvSpPr>
            <a:spLocks noGrp="1"/>
          </p:cNvSpPr>
          <p:nvPr>
            <p:ph type="title"/>
          </p:nvPr>
        </p:nvSpPr>
        <p:spPr>
          <a:xfrm>
            <a:off x="585216" y="752108"/>
            <a:ext cx="11207496" cy="1325563"/>
          </a:xfrm>
        </p:spPr>
        <p:txBody>
          <a:bodyPr>
            <a:normAutofit/>
          </a:bodyPr>
          <a:lstStyle/>
          <a:p>
            <a:r>
              <a:rPr lang="en-GB" dirty="0"/>
              <a:t>Creating a global research infrastructure for the solid Earth: relevant coordinating activities</a:t>
            </a:r>
          </a:p>
        </p:txBody>
      </p:sp>
      <p:sp>
        <p:nvSpPr>
          <p:cNvPr id="3" name="Segnaposto contenuto 2">
            <a:extLst>
              <a:ext uri="{FF2B5EF4-FFF2-40B4-BE49-F238E27FC236}">
                <a16:creationId xmlns:a16="http://schemas.microsoft.com/office/drawing/2014/main" id="{1F68FA09-02C7-8236-681E-5556EB47C4BA}"/>
              </a:ext>
            </a:extLst>
          </p:cNvPr>
          <p:cNvSpPr>
            <a:spLocks noGrp="1"/>
          </p:cNvSpPr>
          <p:nvPr>
            <p:ph idx="1"/>
          </p:nvPr>
        </p:nvSpPr>
        <p:spPr>
          <a:xfrm>
            <a:off x="362712" y="2187399"/>
            <a:ext cx="10515600" cy="3648957"/>
          </a:xfrm>
        </p:spPr>
        <p:txBody>
          <a:bodyPr>
            <a:noAutofit/>
          </a:bodyPr>
          <a:lstStyle/>
          <a:p>
            <a:pPr>
              <a:spcBef>
                <a:spcPts val="1200"/>
              </a:spcBef>
              <a:spcAft>
                <a:spcPts val="600"/>
              </a:spcAft>
            </a:pPr>
            <a:r>
              <a:rPr lang="en-GB" sz="2400" b="1" dirty="0"/>
              <a:t>Research Data Alliance (RDA): </a:t>
            </a:r>
            <a:r>
              <a:rPr lang="en-GB" sz="2400" dirty="0"/>
              <a:t>member organisation building social and technical bridges that enable open sharing and re-use of data.</a:t>
            </a:r>
          </a:p>
          <a:p>
            <a:pPr>
              <a:spcBef>
                <a:spcPts val="1200"/>
              </a:spcBef>
              <a:spcAft>
                <a:spcPts val="600"/>
              </a:spcAft>
            </a:pPr>
            <a:r>
              <a:rPr lang="en-GB" sz="2400" b="1" dirty="0"/>
              <a:t>CODATA: </a:t>
            </a:r>
            <a:r>
              <a:rPr lang="en-GB" sz="2400" dirty="0"/>
              <a:t>promoting open Science, FAIR data principles and advancing data science policy to address global research challenges</a:t>
            </a:r>
          </a:p>
          <a:p>
            <a:pPr>
              <a:spcBef>
                <a:spcPts val="1200"/>
              </a:spcBef>
              <a:spcAft>
                <a:spcPts val="600"/>
              </a:spcAft>
            </a:pPr>
            <a:r>
              <a:rPr lang="en-GB" sz="2400" b="1" dirty="0"/>
              <a:t>World Data System (WDS): </a:t>
            </a:r>
            <a:r>
              <a:rPr lang="en-GB" sz="2400" dirty="0"/>
              <a:t>enhancing the capabilities, impact and sustainability of data repositories and data services in support of transparent and reproducible science</a:t>
            </a:r>
          </a:p>
          <a:p>
            <a:pPr>
              <a:spcBef>
                <a:spcPts val="1200"/>
              </a:spcBef>
              <a:spcAft>
                <a:spcPts val="600"/>
              </a:spcAft>
            </a:pPr>
            <a:r>
              <a:rPr lang="en-GB" sz="2400" b="1" dirty="0"/>
              <a:t>Earth Science Information Partners (ESIP): </a:t>
            </a:r>
            <a:r>
              <a:rPr lang="en-GB" sz="2400" dirty="0"/>
              <a:t>advancing data stewardship practices and principles for Earth science data</a:t>
            </a:r>
          </a:p>
        </p:txBody>
      </p:sp>
    </p:spTree>
    <p:extLst>
      <p:ext uri="{BB962C8B-B14F-4D97-AF65-F5344CB8AC3E}">
        <p14:creationId xmlns:p14="http://schemas.microsoft.com/office/powerpoint/2010/main" val="248593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9E9B20-BF0F-5214-4DBD-1D4760EF7A08}"/>
              </a:ext>
            </a:extLst>
          </p:cNvPr>
          <p:cNvSpPr>
            <a:spLocks noGrp="1"/>
          </p:cNvSpPr>
          <p:nvPr>
            <p:ph type="title"/>
          </p:nvPr>
        </p:nvSpPr>
        <p:spPr>
          <a:xfrm>
            <a:off x="548640" y="861836"/>
            <a:ext cx="11094720" cy="1325563"/>
          </a:xfrm>
        </p:spPr>
        <p:txBody>
          <a:bodyPr>
            <a:normAutofit/>
          </a:bodyPr>
          <a:lstStyle/>
          <a:p>
            <a:r>
              <a:rPr lang="en-GB" sz="4000" dirty="0"/>
              <a:t>What are the barriers to creating a global framework for solid Earth science?</a:t>
            </a:r>
          </a:p>
        </p:txBody>
      </p:sp>
      <p:sp>
        <p:nvSpPr>
          <p:cNvPr id="3" name="Segnaposto contenuto 2">
            <a:extLst>
              <a:ext uri="{FF2B5EF4-FFF2-40B4-BE49-F238E27FC236}">
                <a16:creationId xmlns:a16="http://schemas.microsoft.com/office/drawing/2014/main" id="{4DBBC1C4-9FE9-FCC9-E8CE-93ACBB3222FE}"/>
              </a:ext>
            </a:extLst>
          </p:cNvPr>
          <p:cNvSpPr>
            <a:spLocks noGrp="1"/>
          </p:cNvSpPr>
          <p:nvPr>
            <p:ph idx="1"/>
          </p:nvPr>
        </p:nvSpPr>
        <p:spPr>
          <a:xfrm>
            <a:off x="448056" y="2347207"/>
            <a:ext cx="6915912" cy="3648957"/>
          </a:xfrm>
        </p:spPr>
        <p:txBody>
          <a:bodyPr>
            <a:normAutofit/>
          </a:bodyPr>
          <a:lstStyle/>
          <a:p>
            <a:pPr>
              <a:spcBef>
                <a:spcPts val="1200"/>
              </a:spcBef>
              <a:spcAft>
                <a:spcPts val="600"/>
              </a:spcAft>
            </a:pPr>
            <a:r>
              <a:rPr lang="en-GB" sz="2400" dirty="0"/>
              <a:t>Insufficient long-term resourcing for large-scale efforts to support interoperability </a:t>
            </a:r>
          </a:p>
          <a:p>
            <a:pPr>
              <a:spcBef>
                <a:spcPts val="1200"/>
              </a:spcBef>
              <a:spcAft>
                <a:spcPts val="600"/>
              </a:spcAft>
            </a:pPr>
            <a:r>
              <a:rPr lang="en-GB" sz="2400" dirty="0"/>
              <a:t>Lack of sustained coordination at the global scale</a:t>
            </a:r>
          </a:p>
          <a:p>
            <a:pPr>
              <a:spcBef>
                <a:spcPts val="1200"/>
              </a:spcBef>
              <a:spcAft>
                <a:spcPts val="600"/>
              </a:spcAft>
            </a:pPr>
            <a:r>
              <a:rPr lang="en-GB" sz="2400" dirty="0"/>
              <a:t>Shifting priorities (both scientific and societal) at national and regional level</a:t>
            </a:r>
          </a:p>
          <a:p>
            <a:pPr>
              <a:spcBef>
                <a:spcPts val="1200"/>
              </a:spcBef>
              <a:spcAft>
                <a:spcPts val="600"/>
              </a:spcAft>
            </a:pPr>
            <a:r>
              <a:rPr lang="en-GB" sz="2400" dirty="0"/>
              <a:t>Fragmentation and heterogeneity of the global </a:t>
            </a:r>
            <a:br>
              <a:rPr lang="en-GB" sz="2400" dirty="0"/>
            </a:br>
            <a:r>
              <a:rPr lang="en-GB" sz="2400" dirty="0"/>
              <a:t>data landscape</a:t>
            </a:r>
          </a:p>
        </p:txBody>
      </p:sp>
      <p:pic>
        <p:nvPicPr>
          <p:cNvPr id="5" name="Picture 4">
            <a:extLst>
              <a:ext uri="{FF2B5EF4-FFF2-40B4-BE49-F238E27FC236}">
                <a16:creationId xmlns:a16="http://schemas.microsoft.com/office/drawing/2014/main" id="{C170EB17-4725-732D-2306-7CF4BF9F7005}"/>
              </a:ext>
            </a:extLst>
          </p:cNvPr>
          <p:cNvPicPr>
            <a:picLocks noChangeAspect="1"/>
          </p:cNvPicPr>
          <p:nvPr/>
        </p:nvPicPr>
        <p:blipFill>
          <a:blip r:embed="rId2"/>
          <a:stretch>
            <a:fillRect/>
          </a:stretch>
        </p:blipFill>
        <p:spPr>
          <a:xfrm>
            <a:off x="7667080" y="2474975"/>
            <a:ext cx="4403762" cy="2935841"/>
          </a:xfrm>
          <a:prstGeom prst="rect">
            <a:avLst/>
          </a:prstGeom>
        </p:spPr>
      </p:pic>
    </p:spTree>
    <p:extLst>
      <p:ext uri="{BB962C8B-B14F-4D97-AF65-F5344CB8AC3E}">
        <p14:creationId xmlns:p14="http://schemas.microsoft.com/office/powerpoint/2010/main" val="384688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2AE3A-E0CC-B794-BD27-4225C745E096}"/>
              </a:ext>
            </a:extLst>
          </p:cNvPr>
          <p:cNvSpPr>
            <a:spLocks noGrp="1"/>
          </p:cNvSpPr>
          <p:nvPr>
            <p:ph type="title"/>
          </p:nvPr>
        </p:nvSpPr>
        <p:spPr/>
        <p:txBody>
          <a:bodyPr/>
          <a:lstStyle/>
          <a:p>
            <a:r>
              <a:rPr lang="en-GB" dirty="0"/>
              <a:t>How do we move forward?</a:t>
            </a:r>
          </a:p>
        </p:txBody>
      </p:sp>
      <p:sp>
        <p:nvSpPr>
          <p:cNvPr id="3" name="Segnaposto contenuto 2">
            <a:extLst>
              <a:ext uri="{FF2B5EF4-FFF2-40B4-BE49-F238E27FC236}">
                <a16:creationId xmlns:a16="http://schemas.microsoft.com/office/drawing/2014/main" id="{A0BB9C4D-4FD2-B887-915B-C7880268909E}"/>
              </a:ext>
            </a:extLst>
          </p:cNvPr>
          <p:cNvSpPr>
            <a:spLocks noGrp="1"/>
          </p:cNvSpPr>
          <p:nvPr>
            <p:ph idx="1"/>
          </p:nvPr>
        </p:nvSpPr>
        <p:spPr>
          <a:xfrm>
            <a:off x="644236" y="2001983"/>
            <a:ext cx="7573172" cy="3834374"/>
          </a:xfrm>
        </p:spPr>
        <p:txBody>
          <a:bodyPr>
            <a:normAutofit/>
          </a:bodyPr>
          <a:lstStyle/>
          <a:p>
            <a:r>
              <a:rPr lang="en-GB" sz="2400" dirty="0"/>
              <a:t>Creating networks across different relevant stakeholders</a:t>
            </a:r>
          </a:p>
          <a:p>
            <a:r>
              <a:rPr lang="en-GB" sz="2400" dirty="0"/>
              <a:t>Establishing regional and global partnerships</a:t>
            </a:r>
          </a:p>
          <a:p>
            <a:r>
              <a:rPr lang="en-GB" sz="2400" dirty="0"/>
              <a:t>Organisational memberships e.g. Participating Organisation (PO) in GEO</a:t>
            </a:r>
          </a:p>
          <a:p>
            <a:r>
              <a:rPr lang="en-GB" sz="2400" dirty="0"/>
              <a:t>Joint funding proposals with other partners e.g. upcoming HORIZON-INFRA-2026-DEV calls</a:t>
            </a:r>
            <a:endParaRPr lang="en-GB" sz="2400" i="1" dirty="0"/>
          </a:p>
          <a:p>
            <a:r>
              <a:rPr lang="en-GB" sz="2400" dirty="0"/>
              <a:t>Joint outreach activities e.g. ENVRI-Hub at GEO meeting, ENVRI &amp; EPOS booths at EGU 2026</a:t>
            </a:r>
          </a:p>
        </p:txBody>
      </p:sp>
      <p:pic>
        <p:nvPicPr>
          <p:cNvPr id="4" name="Picture 3">
            <a:extLst>
              <a:ext uri="{FF2B5EF4-FFF2-40B4-BE49-F238E27FC236}">
                <a16:creationId xmlns:a16="http://schemas.microsoft.com/office/drawing/2014/main" id="{B950C5FE-D1AC-0D04-59C7-AC2C93CF1971}"/>
              </a:ext>
            </a:extLst>
          </p:cNvPr>
          <p:cNvPicPr>
            <a:picLocks noChangeAspect="1"/>
          </p:cNvPicPr>
          <p:nvPr/>
        </p:nvPicPr>
        <p:blipFill>
          <a:blip r:embed="rId3"/>
          <a:stretch>
            <a:fillRect/>
          </a:stretch>
        </p:blipFill>
        <p:spPr>
          <a:xfrm>
            <a:off x="8216905" y="2187399"/>
            <a:ext cx="3648958" cy="3648958"/>
          </a:xfrm>
          <a:prstGeom prst="rect">
            <a:avLst/>
          </a:prstGeom>
        </p:spPr>
      </p:pic>
    </p:spTree>
    <p:extLst>
      <p:ext uri="{BB962C8B-B14F-4D97-AF65-F5344CB8AC3E}">
        <p14:creationId xmlns:p14="http://schemas.microsoft.com/office/powerpoint/2010/main" val="160456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676400" y="3533785"/>
            <a:ext cx="1042455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rPr>
              <a:t>Thank you!</a:t>
            </a:r>
          </a:p>
        </p:txBody>
      </p:sp>
    </p:spTree>
    <p:extLst>
      <p:ext uri="{BB962C8B-B14F-4D97-AF65-F5344CB8AC3E}">
        <p14:creationId xmlns:p14="http://schemas.microsoft.com/office/powerpoint/2010/main" val="721627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0B6A92C-A3C6-B34F-B275-D8566501F34C}"/>
              </a:ext>
            </a:extLst>
          </p:cNvPr>
          <p:cNvSpPr txBox="1">
            <a:spLocks/>
          </p:cNvSpPr>
          <p:nvPr/>
        </p:nvSpPr>
        <p:spPr>
          <a:xfrm>
            <a:off x="1748589" y="3149369"/>
            <a:ext cx="10331116" cy="2032231"/>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
                <a:ea typeface="+mj-ea"/>
                <a:cs typeface="+mj-cs"/>
              </a:rPr>
              <a:t>Solid Earth Science International Collaborations </a:t>
            </a:r>
            <a:br>
              <a:rPr kumimoji="0" lang="en-GB" sz="3600" b="1" i="0" u="none" strike="noStrike" kern="1200" cap="none" spc="0" normalizeH="0" baseline="0" noProof="0" dirty="0">
                <a:ln>
                  <a:noFill/>
                </a:ln>
                <a:solidFill>
                  <a:srgbClr val="002060"/>
                </a:solidFill>
                <a:effectLst/>
                <a:uLnTx/>
                <a:uFillTx/>
                <a:latin typeface=""/>
                <a:ea typeface="+mj-ea"/>
                <a:cs typeface="+mj-cs"/>
              </a:rPr>
            </a:br>
            <a:r>
              <a:rPr kumimoji="0" lang="en-GB" sz="3600" b="1" i="0" u="none" strike="noStrike" kern="1200" cap="none" spc="0" normalizeH="0" baseline="0" noProof="0" dirty="0">
                <a:ln>
                  <a:noFill/>
                </a:ln>
                <a:solidFill>
                  <a:srgbClr val="002060"/>
                </a:solidFill>
                <a:effectLst/>
                <a:uLnTx/>
                <a:uFillTx/>
                <a:latin typeface=""/>
                <a:ea typeface="+mj-ea"/>
                <a:cs typeface="+mj-cs"/>
              </a:rPr>
              <a:t>in Thematic Communities: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
                <a:ea typeface="+mj-ea"/>
                <a:cs typeface="+mj-cs"/>
              </a:rPr>
              <a:t>A survey</a:t>
            </a:r>
            <a:endParaRPr kumimoji="0" lang="en-GB" sz="2400" b="1" i="0" u="none" strike="noStrike" kern="1200" cap="none" spc="0" normalizeH="0" baseline="0" noProof="0" dirty="0">
              <a:ln>
                <a:noFill/>
              </a:ln>
              <a:solidFill>
                <a:srgbClr val="002060"/>
              </a:solidFill>
              <a:effectLst/>
              <a:uLnTx/>
              <a:uFillTx/>
              <a:latin typeface=""/>
              <a:ea typeface="+mj-ea"/>
              <a:cs typeface="+mj-cs"/>
            </a:endParaRPr>
          </a:p>
        </p:txBody>
      </p:sp>
    </p:spTree>
    <p:extLst>
      <p:ext uri="{BB962C8B-B14F-4D97-AF65-F5344CB8AC3E}">
        <p14:creationId xmlns:p14="http://schemas.microsoft.com/office/powerpoint/2010/main" val="324403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62FC3-488F-13FA-0CF4-24CE1037582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D445AC0-EC9B-A36C-88B8-15F9BEA407FB}"/>
              </a:ext>
            </a:extLst>
          </p:cNvPr>
          <p:cNvSpPr>
            <a:spLocks noGrp="1"/>
          </p:cNvSpPr>
          <p:nvPr>
            <p:ph type="title"/>
          </p:nvPr>
        </p:nvSpPr>
        <p:spPr>
          <a:xfrm>
            <a:off x="838200" y="428387"/>
            <a:ext cx="10515600" cy="1061155"/>
          </a:xfrm>
        </p:spPr>
        <p:txBody>
          <a:bodyPr>
            <a:normAutofit/>
          </a:bodyPr>
          <a:lstStyle/>
          <a:p>
            <a:pPr algn="ctr"/>
            <a:r>
              <a:rPr lang="it-IT" sz="3200" b="1" dirty="0">
                <a:latin typeface="+mn-lt"/>
              </a:rPr>
              <a:t>The survey: </a:t>
            </a:r>
            <a:r>
              <a:rPr lang="it-IT" sz="3200" b="1" dirty="0" err="1">
                <a:latin typeface="+mn-lt"/>
              </a:rPr>
              <a:t>why</a:t>
            </a:r>
            <a:r>
              <a:rPr lang="it-IT" sz="3200" b="1" dirty="0">
                <a:latin typeface="+mn-lt"/>
              </a:rPr>
              <a:t> and </a:t>
            </a:r>
            <a:r>
              <a:rPr lang="it-IT" sz="3200" b="1" dirty="0" err="1">
                <a:latin typeface="+mn-lt"/>
              </a:rPr>
              <a:t>how</a:t>
            </a:r>
            <a:endParaRPr lang="it-IT" sz="3200" b="1" dirty="0">
              <a:latin typeface="+mn-lt"/>
            </a:endParaRPr>
          </a:p>
        </p:txBody>
      </p:sp>
      <p:sp>
        <p:nvSpPr>
          <p:cNvPr id="3" name="Content Placeholder 2">
            <a:extLst>
              <a:ext uri="{FF2B5EF4-FFF2-40B4-BE49-F238E27FC236}">
                <a16:creationId xmlns:a16="http://schemas.microsoft.com/office/drawing/2014/main" id="{085C9418-D665-3C52-10C5-6D731110F05D}"/>
              </a:ext>
            </a:extLst>
          </p:cNvPr>
          <p:cNvSpPr>
            <a:spLocks noGrp="1"/>
          </p:cNvSpPr>
          <p:nvPr>
            <p:ph sz="half" idx="1"/>
          </p:nvPr>
        </p:nvSpPr>
        <p:spPr>
          <a:xfrm>
            <a:off x="707353" y="3736009"/>
            <a:ext cx="5562601" cy="2103316"/>
          </a:xfrm>
        </p:spPr>
        <p:txBody>
          <a:bodyPr>
            <a:normAutofit fontScale="92500"/>
          </a:bodyPr>
          <a:lstStyle/>
          <a:p>
            <a:pPr>
              <a:lnSpc>
                <a:spcPct val="100000"/>
              </a:lnSpc>
            </a:pPr>
            <a:r>
              <a:rPr lang="en-GB" sz="2400" dirty="0"/>
              <a:t>In the context of the </a:t>
            </a:r>
            <a:r>
              <a:rPr lang="en-GB" sz="2400" b="1" dirty="0"/>
              <a:t>EPOS-</a:t>
            </a:r>
            <a:r>
              <a:rPr lang="en-GB" sz="2400" b="1" dirty="0" err="1"/>
              <a:t>AuScope</a:t>
            </a:r>
            <a:r>
              <a:rPr lang="en-GB" sz="2400" b="1" dirty="0"/>
              <a:t>-Earth Sciences NZ-</a:t>
            </a:r>
            <a:r>
              <a:rPr lang="en-GB" sz="2400" b="1" dirty="0" err="1"/>
              <a:t>EarthScope</a:t>
            </a:r>
            <a:r>
              <a:rPr lang="en-GB" sz="2400" b="1" dirty="0"/>
              <a:t> multilateral MoU</a:t>
            </a:r>
          </a:p>
          <a:p>
            <a:pPr>
              <a:lnSpc>
                <a:spcPct val="100000"/>
              </a:lnSpc>
            </a:pPr>
            <a:r>
              <a:rPr lang="en-GB" sz="2400" b="1" dirty="0"/>
              <a:t>Addressed to </a:t>
            </a:r>
            <a:r>
              <a:rPr lang="en-GB" sz="2400" dirty="0"/>
              <a:t>groups/consortia having international collaborations active or</a:t>
            </a:r>
            <a:br>
              <a:rPr lang="en-GB" sz="2400" dirty="0"/>
            </a:br>
            <a:r>
              <a:rPr lang="en-GB" sz="2400" dirty="0"/>
              <a:t> planned for the short-medium term</a:t>
            </a:r>
          </a:p>
        </p:txBody>
      </p:sp>
      <p:sp>
        <p:nvSpPr>
          <p:cNvPr id="6" name="Content Placeholder 5">
            <a:extLst>
              <a:ext uri="{FF2B5EF4-FFF2-40B4-BE49-F238E27FC236}">
                <a16:creationId xmlns:a16="http://schemas.microsoft.com/office/drawing/2014/main" id="{4CF0CDE6-9172-C4BB-3F75-B5238531EA5C}"/>
              </a:ext>
            </a:extLst>
          </p:cNvPr>
          <p:cNvSpPr>
            <a:spLocks noGrp="1"/>
          </p:cNvSpPr>
          <p:nvPr>
            <p:ph sz="half" idx="2"/>
          </p:nvPr>
        </p:nvSpPr>
        <p:spPr>
          <a:xfrm>
            <a:off x="6096000" y="1848108"/>
            <a:ext cx="5637795" cy="4119555"/>
          </a:xfrm>
        </p:spPr>
        <p:txBody>
          <a:bodyPr>
            <a:normAutofit fontScale="92500"/>
          </a:bodyPr>
          <a:lstStyle/>
          <a:p>
            <a:pPr lvl="1">
              <a:lnSpc>
                <a:spcPct val="110000"/>
              </a:lnSpc>
              <a:spcBef>
                <a:spcPts val="1000"/>
              </a:spcBef>
            </a:pPr>
            <a:r>
              <a:rPr lang="en-GB" sz="2600" dirty="0"/>
              <a:t>Identify</a:t>
            </a:r>
            <a:r>
              <a:rPr lang="en-GB" sz="2600" b="1" dirty="0"/>
              <a:t> large cross-continent collaborations</a:t>
            </a:r>
            <a:r>
              <a:rPr lang="en-GB" sz="2600" dirty="0"/>
              <a:t> across thematic communities in solid Earth sciences.</a:t>
            </a:r>
          </a:p>
          <a:p>
            <a:pPr lvl="1">
              <a:lnSpc>
                <a:spcPct val="110000"/>
              </a:lnSpc>
              <a:spcBef>
                <a:spcPts val="1000"/>
              </a:spcBef>
            </a:pPr>
            <a:r>
              <a:rPr lang="en-GB" sz="2600" dirty="0"/>
              <a:t>Gauge the </a:t>
            </a:r>
            <a:r>
              <a:rPr lang="en-GB" sz="2600" b="1" dirty="0"/>
              <a:t>level of maturity </a:t>
            </a:r>
            <a:r>
              <a:rPr lang="en-GB" sz="2600" dirty="0"/>
              <a:t>of different communities to </a:t>
            </a:r>
            <a:r>
              <a:rPr lang="en-GB" sz="2600" b="1" dirty="0"/>
              <a:t>prioritise global collaboration use cases</a:t>
            </a:r>
          </a:p>
          <a:p>
            <a:pPr lvl="1">
              <a:lnSpc>
                <a:spcPct val="110000"/>
              </a:lnSpc>
              <a:spcBef>
                <a:spcPts val="1000"/>
              </a:spcBef>
            </a:pPr>
            <a:r>
              <a:rPr lang="en-GB" sz="2600" b="1" dirty="0"/>
              <a:t>Improve liaisons </a:t>
            </a:r>
            <a:r>
              <a:rPr lang="en-GB" sz="2600" dirty="0"/>
              <a:t>among the RIs in Australia, Europe, NZ, the US, and possibly  other world regions. </a:t>
            </a:r>
          </a:p>
          <a:p>
            <a:endParaRPr lang="it-IT" dirty="0"/>
          </a:p>
        </p:txBody>
      </p:sp>
      <p:sp>
        <p:nvSpPr>
          <p:cNvPr id="7" name="Rectangular Callout 6">
            <a:extLst>
              <a:ext uri="{FF2B5EF4-FFF2-40B4-BE49-F238E27FC236}">
                <a16:creationId xmlns:a16="http://schemas.microsoft.com/office/drawing/2014/main" id="{08BDF0DB-7425-B865-8D62-C81D96D3CA66}"/>
              </a:ext>
            </a:extLst>
          </p:cNvPr>
          <p:cNvSpPr/>
          <p:nvPr/>
        </p:nvSpPr>
        <p:spPr>
          <a:xfrm>
            <a:off x="9609221" y="1010653"/>
            <a:ext cx="2582779" cy="898357"/>
          </a:xfrm>
          <a:prstGeom prst="wedgeRectCallout">
            <a:avLst>
              <a:gd name="adj1" fmla="val 18056"/>
              <a:gd name="adj2" fmla="val 92474"/>
            </a:avLst>
          </a:prstGeom>
          <a:solidFill>
            <a:srgbClr val="477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Objectives</a:t>
            </a:r>
            <a:endPar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714091-3C8F-A6C3-76DF-572527486367}"/>
              </a:ext>
            </a:extLst>
          </p:cNvPr>
          <p:cNvPicPr>
            <a:picLocks noChangeAspect="1"/>
          </p:cNvPicPr>
          <p:nvPr/>
        </p:nvPicPr>
        <p:blipFill>
          <a:blip r:embed="rId3"/>
          <a:stretch>
            <a:fillRect/>
          </a:stretch>
        </p:blipFill>
        <p:spPr>
          <a:xfrm>
            <a:off x="707353" y="1927838"/>
            <a:ext cx="5562601" cy="1389444"/>
          </a:xfrm>
          <a:prstGeom prst="rect">
            <a:avLst/>
          </a:prstGeom>
        </p:spPr>
      </p:pic>
    </p:spTree>
    <p:extLst>
      <p:ext uri="{BB962C8B-B14F-4D97-AF65-F5344CB8AC3E}">
        <p14:creationId xmlns:p14="http://schemas.microsoft.com/office/powerpoint/2010/main" val="241892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DA78D-A7DD-7B2C-E284-BB6DCF79267F}"/>
              </a:ext>
            </a:extLst>
          </p:cNvPr>
          <p:cNvSpPr>
            <a:spLocks noGrp="1"/>
          </p:cNvSpPr>
          <p:nvPr>
            <p:ph idx="1"/>
          </p:nvPr>
        </p:nvSpPr>
        <p:spPr>
          <a:xfrm>
            <a:off x="838200" y="1560577"/>
            <a:ext cx="3660648" cy="4275780"/>
          </a:xfrm>
        </p:spPr>
        <p:txBody>
          <a:bodyPr>
            <a:normAutofit/>
          </a:bodyPr>
          <a:lstStyle/>
          <a:p>
            <a:r>
              <a:rPr lang="it-IT" sz="1800" dirty="0"/>
              <a:t>33 </a:t>
            </a:r>
            <a:r>
              <a:rPr lang="it-IT" sz="1800" dirty="0" err="1"/>
              <a:t>replies</a:t>
            </a:r>
            <a:endParaRPr lang="it-IT" sz="1800" dirty="0"/>
          </a:p>
          <a:p>
            <a:r>
              <a:rPr lang="it-IT" sz="1800" dirty="0" err="1"/>
              <a:t>Responses</a:t>
            </a:r>
            <a:r>
              <a:rPr lang="it-IT" sz="1800" dirty="0"/>
              <a:t> from consortia/large groups or </a:t>
            </a:r>
            <a:r>
              <a:rPr lang="it-IT" sz="1800" dirty="0" err="1"/>
              <a:t>organisations</a:t>
            </a:r>
            <a:r>
              <a:rPr lang="it-IT" sz="1800" dirty="0"/>
              <a:t>, </a:t>
            </a:r>
            <a:r>
              <a:rPr lang="it-IT" sz="1800" dirty="0" err="1"/>
              <a:t>not</a:t>
            </a:r>
            <a:r>
              <a:rPr lang="it-IT" sz="1800" dirty="0"/>
              <a:t> single </a:t>
            </a:r>
            <a:r>
              <a:rPr lang="it-IT" sz="1800" dirty="0" err="1"/>
              <a:t>researchers</a:t>
            </a:r>
            <a:endParaRPr lang="it-IT" sz="1800" dirty="0"/>
          </a:p>
          <a:p>
            <a:r>
              <a:rPr lang="it-IT" sz="1800" dirty="0"/>
              <a:t>Large </a:t>
            </a:r>
            <a:r>
              <a:rPr lang="it-IT" sz="1800" dirty="0" err="1"/>
              <a:t>spectrum</a:t>
            </a:r>
            <a:r>
              <a:rPr lang="it-IT" sz="1800" dirty="0"/>
              <a:t> of </a:t>
            </a:r>
            <a:r>
              <a:rPr lang="it-IT" sz="1800" dirty="0" err="1"/>
              <a:t>scientific</a:t>
            </a:r>
            <a:r>
              <a:rPr lang="it-IT" sz="1800" dirty="0"/>
              <a:t> domains and </a:t>
            </a:r>
            <a:r>
              <a:rPr lang="it-IT" sz="1800" dirty="0" err="1"/>
              <a:t>topics</a:t>
            </a:r>
            <a:endParaRPr lang="it-IT" sz="1800" dirty="0"/>
          </a:p>
          <a:p>
            <a:r>
              <a:rPr lang="it-IT" sz="1800" dirty="0"/>
              <a:t>&gt;50%  with multiple </a:t>
            </a:r>
            <a:r>
              <a:rPr lang="it-IT" sz="1800" dirty="0" err="1"/>
              <a:t>collaborations</a:t>
            </a:r>
            <a:endParaRPr lang="it-IT" sz="1800" dirty="0"/>
          </a:p>
          <a:p>
            <a:r>
              <a:rPr lang="it-IT" sz="1800" dirty="0" err="1"/>
              <a:t>Mostly</a:t>
            </a:r>
            <a:r>
              <a:rPr lang="it-IT" sz="1800" dirty="0"/>
              <a:t> from the EU</a:t>
            </a:r>
          </a:p>
          <a:p>
            <a:r>
              <a:rPr lang="it-IT" sz="1800" dirty="0" err="1"/>
              <a:t>Mostly</a:t>
            </a:r>
            <a:r>
              <a:rPr lang="it-IT" sz="1800" dirty="0"/>
              <a:t> from the EPOS </a:t>
            </a:r>
            <a:r>
              <a:rPr lang="it-IT" sz="1800" dirty="0" err="1"/>
              <a:t>environment</a:t>
            </a:r>
            <a:endParaRPr lang="it-IT" sz="1800" dirty="0"/>
          </a:p>
          <a:p>
            <a:r>
              <a:rPr lang="it-IT" sz="1800" dirty="0" err="1"/>
              <a:t>Widespread</a:t>
            </a:r>
            <a:r>
              <a:rPr lang="it-IT" sz="1800" dirty="0"/>
              <a:t> </a:t>
            </a:r>
            <a:r>
              <a:rPr lang="it-IT" sz="1800" dirty="0" err="1"/>
              <a:t>geographic</a:t>
            </a:r>
            <a:r>
              <a:rPr lang="it-IT" sz="1800" dirty="0"/>
              <a:t> coverage of the </a:t>
            </a:r>
            <a:r>
              <a:rPr lang="it-IT" sz="1800" dirty="0" err="1"/>
              <a:t>mentioned</a:t>
            </a:r>
            <a:r>
              <a:rPr lang="it-IT" sz="1800" dirty="0"/>
              <a:t> </a:t>
            </a:r>
            <a:r>
              <a:rPr lang="it-IT" sz="1800" dirty="0" err="1"/>
              <a:t>collaborations</a:t>
            </a:r>
            <a:endParaRPr lang="it-IT" sz="1800" dirty="0"/>
          </a:p>
          <a:p>
            <a:pPr lvl="1"/>
            <a:r>
              <a:rPr lang="it-IT" sz="1400" dirty="0" err="1"/>
              <a:t>Only</a:t>
            </a:r>
            <a:r>
              <a:rPr lang="it-IT" sz="1400" dirty="0"/>
              <a:t> the US and Australia </a:t>
            </a:r>
            <a:r>
              <a:rPr lang="it-IT" sz="1400" dirty="0" err="1"/>
              <a:t>outstanding</a:t>
            </a:r>
            <a:endParaRPr lang="it-IT" sz="1600" dirty="0"/>
          </a:p>
        </p:txBody>
      </p:sp>
      <p:graphicFrame>
        <p:nvGraphicFramePr>
          <p:cNvPr id="4" name="Chart 3">
            <a:extLst>
              <a:ext uri="{FF2B5EF4-FFF2-40B4-BE49-F238E27FC236}">
                <a16:creationId xmlns:a16="http://schemas.microsoft.com/office/drawing/2014/main" id="{E4B34AAC-9D73-F813-C90C-BE40DF2A9F03}"/>
              </a:ext>
            </a:extLst>
          </p:cNvPr>
          <p:cNvGraphicFramePr>
            <a:graphicFrameLocks/>
          </p:cNvGraphicFramePr>
          <p:nvPr/>
        </p:nvGraphicFramePr>
        <p:xfrm>
          <a:off x="4825093" y="861836"/>
          <a:ext cx="9772650" cy="48563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05B7A38-CA71-8497-BEC3-41DC72ACE5AA}"/>
              </a:ext>
            </a:extLst>
          </p:cNvPr>
          <p:cNvGraphicFramePr>
            <a:graphicFrameLocks/>
          </p:cNvGraphicFramePr>
          <p:nvPr/>
        </p:nvGraphicFramePr>
        <p:xfrm>
          <a:off x="838199" y="3252964"/>
          <a:ext cx="8738287"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9C23FB5A-0CF7-1842-4000-8AE97F5A5FD6}"/>
              </a:ext>
            </a:extLst>
          </p:cNvPr>
          <p:cNvSpPr>
            <a:spLocks noGrp="1"/>
          </p:cNvSpPr>
          <p:nvPr>
            <p:ph type="title"/>
          </p:nvPr>
        </p:nvSpPr>
        <p:spPr>
          <a:xfrm>
            <a:off x="838200" y="426406"/>
            <a:ext cx="10515600" cy="1325563"/>
          </a:xfrm>
        </p:spPr>
        <p:txBody>
          <a:bodyPr vert="horz" lIns="91440" tIns="45720" rIns="91440" bIns="45720" rtlCol="0" anchor="ctr">
            <a:normAutofit/>
          </a:bodyPr>
          <a:lstStyle/>
          <a:p>
            <a:pPr algn="ctr"/>
            <a:r>
              <a:rPr lang="it-IT" sz="3200" b="1" dirty="0" err="1">
                <a:latin typeface="+mn-lt"/>
              </a:rPr>
              <a:t>Responses</a:t>
            </a:r>
            <a:r>
              <a:rPr lang="it-IT" sz="3200" b="1" dirty="0">
                <a:latin typeface="+mn-lt"/>
              </a:rPr>
              <a:t> </a:t>
            </a:r>
            <a:r>
              <a:rPr lang="it-IT" sz="3200" b="1" dirty="0" err="1">
                <a:latin typeface="+mn-lt"/>
              </a:rPr>
              <a:t>at</a:t>
            </a:r>
            <a:r>
              <a:rPr lang="it-IT" sz="3200" b="1" dirty="0">
                <a:latin typeface="+mn-lt"/>
              </a:rPr>
              <a:t> a </a:t>
            </a:r>
            <a:r>
              <a:rPr lang="it-IT" sz="3200" b="1" dirty="0" err="1">
                <a:latin typeface="+mn-lt"/>
              </a:rPr>
              <a:t>glance</a:t>
            </a:r>
            <a:endParaRPr lang="it-IT" sz="3200" b="1" dirty="0">
              <a:latin typeface="+mn-lt"/>
            </a:endParaRPr>
          </a:p>
        </p:txBody>
      </p:sp>
    </p:spTree>
    <p:extLst>
      <p:ext uri="{BB962C8B-B14F-4D97-AF65-F5344CB8AC3E}">
        <p14:creationId xmlns:p14="http://schemas.microsoft.com/office/powerpoint/2010/main" val="4089447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4080E-23B0-B5C2-1282-D7F5F88C8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0A781-73A9-8909-F4A4-95E2BF3CEA71}"/>
              </a:ext>
            </a:extLst>
          </p:cNvPr>
          <p:cNvSpPr>
            <a:spLocks noGrp="1"/>
          </p:cNvSpPr>
          <p:nvPr>
            <p:ph type="title"/>
          </p:nvPr>
        </p:nvSpPr>
        <p:spPr>
          <a:xfrm>
            <a:off x="838200" y="426407"/>
            <a:ext cx="10515600" cy="1325563"/>
          </a:xfrm>
        </p:spPr>
        <p:txBody>
          <a:bodyPr>
            <a:normAutofit/>
          </a:bodyPr>
          <a:lstStyle/>
          <a:p>
            <a:pPr algn="ctr"/>
            <a:r>
              <a:rPr lang="it-IT" sz="3200" b="1" dirty="0">
                <a:latin typeface="+mn-lt"/>
              </a:rPr>
              <a:t>Active and </a:t>
            </a:r>
            <a:r>
              <a:rPr lang="it-IT" sz="3200" b="1" dirty="0" err="1">
                <a:latin typeface="+mn-lt"/>
              </a:rPr>
              <a:t>planned</a:t>
            </a:r>
            <a:r>
              <a:rPr lang="it-IT" sz="3200" b="1" dirty="0">
                <a:latin typeface="+mn-lt"/>
              </a:rPr>
              <a:t> </a:t>
            </a:r>
            <a:r>
              <a:rPr lang="it-IT" sz="3200" b="1" dirty="0" err="1">
                <a:latin typeface="+mn-lt"/>
              </a:rPr>
              <a:t>collaborations</a:t>
            </a:r>
            <a:r>
              <a:rPr lang="it-IT" sz="3200" b="1" dirty="0">
                <a:latin typeface="+mn-lt"/>
              </a:rPr>
              <a:t>… and </a:t>
            </a:r>
            <a:r>
              <a:rPr lang="it-IT" sz="3200" b="1" dirty="0" err="1">
                <a:latin typeface="+mn-lt"/>
              </a:rPr>
              <a:t>their</a:t>
            </a:r>
            <a:r>
              <a:rPr lang="it-IT" sz="3200" b="1" dirty="0">
                <a:latin typeface="+mn-lt"/>
              </a:rPr>
              <a:t> status</a:t>
            </a:r>
          </a:p>
        </p:txBody>
      </p:sp>
      <p:graphicFrame>
        <p:nvGraphicFramePr>
          <p:cNvPr id="4" name="Chart 3">
            <a:extLst>
              <a:ext uri="{FF2B5EF4-FFF2-40B4-BE49-F238E27FC236}">
                <a16:creationId xmlns:a16="http://schemas.microsoft.com/office/drawing/2014/main" id="{263D2D77-7D18-3956-FAE1-9488F95191BF}"/>
              </a:ext>
            </a:extLst>
          </p:cNvPr>
          <p:cNvGraphicFramePr>
            <a:graphicFrameLocks/>
          </p:cNvGraphicFramePr>
          <p:nvPr/>
        </p:nvGraphicFramePr>
        <p:xfrm>
          <a:off x="5008605" y="2509433"/>
          <a:ext cx="7051589" cy="3633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1F84A60-E104-4E61-BBA3-8E8ED64244B1}"/>
              </a:ext>
            </a:extLst>
          </p:cNvPr>
          <p:cNvGraphicFramePr>
            <a:graphicFrameLocks/>
          </p:cNvGraphicFramePr>
          <p:nvPr/>
        </p:nvGraphicFramePr>
        <p:xfrm>
          <a:off x="1352035" y="2238953"/>
          <a:ext cx="4572000" cy="3633139"/>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ular Callout 5">
            <a:extLst>
              <a:ext uri="{FF2B5EF4-FFF2-40B4-BE49-F238E27FC236}">
                <a16:creationId xmlns:a16="http://schemas.microsoft.com/office/drawing/2014/main" id="{85E18C8E-5E75-BAFB-5F3D-5894FB27FBED}"/>
              </a:ext>
            </a:extLst>
          </p:cNvPr>
          <p:cNvSpPr/>
          <p:nvPr/>
        </p:nvSpPr>
        <p:spPr>
          <a:xfrm>
            <a:off x="228601" y="2063326"/>
            <a:ext cx="2246869" cy="2607276"/>
          </a:xfrm>
          <a:prstGeom prst="wedgeRectCallout">
            <a:avLst>
              <a:gd name="adj1" fmla="val 64121"/>
              <a:gd name="adj2" fmla="val 18898"/>
            </a:avLst>
          </a:prstGeom>
          <a:solidFill>
            <a:srgbClr val="477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Do you currently have any international collaborations (active or planned) in the short-medium term outside your own region?</a:t>
            </a:r>
            <a:endPar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ular Callout 6">
            <a:extLst>
              <a:ext uri="{FF2B5EF4-FFF2-40B4-BE49-F238E27FC236}">
                <a16:creationId xmlns:a16="http://schemas.microsoft.com/office/drawing/2014/main" id="{339A5A61-327E-05B4-AB64-55D01987C581}"/>
              </a:ext>
            </a:extLst>
          </p:cNvPr>
          <p:cNvSpPr/>
          <p:nvPr/>
        </p:nvSpPr>
        <p:spPr>
          <a:xfrm>
            <a:off x="7047469" y="1894700"/>
            <a:ext cx="4915930" cy="824373"/>
          </a:xfrm>
          <a:prstGeom prst="wedgeRectCallout">
            <a:avLst>
              <a:gd name="adj1" fmla="val -20601"/>
              <a:gd name="adj2" fmla="val 85476"/>
            </a:avLst>
          </a:prstGeom>
          <a:solidFill>
            <a:srgbClr val="A163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Maturity level of the collaboration?</a:t>
            </a:r>
            <a:endPar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6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5951FE-3850-7422-75C4-6CB24E2EC8D7}"/>
              </a:ext>
            </a:extLst>
          </p:cNvPr>
          <p:cNvPicPr>
            <a:picLocks noChangeAspect="1"/>
          </p:cNvPicPr>
          <p:nvPr/>
        </p:nvPicPr>
        <p:blipFill>
          <a:blip r:embed="rId3"/>
          <a:srcRect b="11149"/>
          <a:stretch>
            <a:fillRect/>
          </a:stretch>
        </p:blipFill>
        <p:spPr>
          <a:xfrm>
            <a:off x="-1" y="1442969"/>
            <a:ext cx="9626615" cy="4272654"/>
          </a:xfrm>
          <a:prstGeom prst="rect">
            <a:avLst/>
          </a:prstGeom>
        </p:spPr>
      </p:pic>
      <p:sp>
        <p:nvSpPr>
          <p:cNvPr id="5" name="Rectangular Callout 4">
            <a:extLst>
              <a:ext uri="{FF2B5EF4-FFF2-40B4-BE49-F238E27FC236}">
                <a16:creationId xmlns:a16="http://schemas.microsoft.com/office/drawing/2014/main" id="{DA5AEA46-590C-F42B-F7AF-220908519B1C}"/>
              </a:ext>
            </a:extLst>
          </p:cNvPr>
          <p:cNvSpPr/>
          <p:nvPr/>
        </p:nvSpPr>
        <p:spPr>
          <a:xfrm>
            <a:off x="5461685" y="4027792"/>
            <a:ext cx="1501495" cy="1687831"/>
          </a:xfrm>
          <a:prstGeom prst="wedgeRectCallout">
            <a:avLst>
              <a:gd name="adj1" fmla="val -79496"/>
              <a:gd name="adj2" fmla="val 22617"/>
            </a:avLst>
          </a:prstGeom>
          <a:solidFill>
            <a:srgbClr val="A163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Where are your partners based?</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8719F18F-1A39-C2F5-8172-6143B579D437}"/>
              </a:ext>
            </a:extLst>
          </p:cNvPr>
          <p:cNvSpPr>
            <a:spLocks noGrp="1"/>
          </p:cNvSpPr>
          <p:nvPr>
            <p:ph type="title"/>
          </p:nvPr>
        </p:nvSpPr>
        <p:spPr>
          <a:xfrm>
            <a:off x="838200" y="426407"/>
            <a:ext cx="10515600" cy="1325563"/>
          </a:xfrm>
        </p:spPr>
        <p:txBody>
          <a:bodyPr>
            <a:normAutofit/>
          </a:bodyPr>
          <a:lstStyle/>
          <a:p>
            <a:pPr algn="ctr"/>
            <a:r>
              <a:rPr lang="it-IT" sz="3200" b="1" dirty="0" err="1">
                <a:latin typeface="+mn-lt"/>
              </a:rPr>
              <a:t>Geographical</a:t>
            </a:r>
            <a:r>
              <a:rPr lang="it-IT" sz="3200" b="1" dirty="0">
                <a:latin typeface="+mn-lt"/>
              </a:rPr>
              <a:t> coverage of the </a:t>
            </a:r>
            <a:r>
              <a:rPr lang="it-IT" sz="3200" b="1" dirty="0" err="1">
                <a:latin typeface="+mn-lt"/>
              </a:rPr>
              <a:t>collaborations</a:t>
            </a:r>
            <a:endParaRPr lang="it-IT" sz="3200" b="1" dirty="0">
              <a:latin typeface="+mn-lt"/>
            </a:endParaRPr>
          </a:p>
        </p:txBody>
      </p:sp>
      <p:sp>
        <p:nvSpPr>
          <p:cNvPr id="10" name="TextBox 9">
            <a:extLst>
              <a:ext uri="{FF2B5EF4-FFF2-40B4-BE49-F238E27FC236}">
                <a16:creationId xmlns:a16="http://schemas.microsoft.com/office/drawing/2014/main" id="{433E99BD-AD2C-23D1-F576-C86E00ABAAC6}"/>
              </a:ext>
            </a:extLst>
          </p:cNvPr>
          <p:cNvSpPr txBox="1"/>
          <p:nvPr/>
        </p:nvSpPr>
        <p:spPr>
          <a:xfrm>
            <a:off x="7142205" y="2548947"/>
            <a:ext cx="4798249" cy="3166676"/>
          </a:xfrm>
          <a:prstGeom prst="foldedCorner">
            <a:avLst>
              <a:gd name="adj" fmla="val 8057"/>
            </a:avLst>
          </a:prstGeom>
          <a:solidFill>
            <a:srgbClr val="F0F1F7"/>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EU:</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Italy, Spain, Greece, Czech Republic, France, Germany, Switzerland.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Americas: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USA, Canada, Central and South American countries (Guatemala, Nicaragua, El Salvador, Costa Rica, Chile, Argentina, Colombia, Brazil, Bolivia)</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Asia/Oceania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New Zealand, Australia, India, Nepal, Japan, China, Philippines, Kazakhstan, Maldives, </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Bhutan, Palau, Fiji.</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Africa:</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Egypt, Capo Verde, Nigeria, Ghana, Angola, South Africa, Mozambique, Mauritius, Kenya, Seychelles</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ular Callout 10">
            <a:extLst>
              <a:ext uri="{FF2B5EF4-FFF2-40B4-BE49-F238E27FC236}">
                <a16:creationId xmlns:a16="http://schemas.microsoft.com/office/drawing/2014/main" id="{70A04C79-10CB-AC0F-9DCB-8FC6DBB52447}"/>
              </a:ext>
            </a:extLst>
          </p:cNvPr>
          <p:cNvSpPr/>
          <p:nvPr/>
        </p:nvSpPr>
        <p:spPr>
          <a:xfrm>
            <a:off x="9646216" y="1442969"/>
            <a:ext cx="2294238" cy="1024971"/>
          </a:xfrm>
          <a:prstGeom prst="wedgeRectCallout">
            <a:avLst>
              <a:gd name="adj1" fmla="val 20650"/>
              <a:gd name="adj2" fmla="val 74248"/>
            </a:avLst>
          </a:prstGeom>
          <a:solidFill>
            <a:srgbClr val="477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Most mentioned countries</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985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216EE-53D2-DA4E-1C50-81A90609F4F5}"/>
              </a:ext>
            </a:extLst>
          </p:cNvPr>
          <p:cNvSpPr>
            <a:spLocks noGrp="1"/>
          </p:cNvSpPr>
          <p:nvPr>
            <p:ph idx="1"/>
          </p:nvPr>
        </p:nvSpPr>
        <p:spPr>
          <a:xfrm>
            <a:off x="838200" y="2187399"/>
            <a:ext cx="10515600" cy="3648957"/>
          </a:xfrm>
        </p:spPr>
        <p:txBody>
          <a:bodyPr>
            <a:normAutofit fontScale="77500" lnSpcReduction="20000"/>
          </a:bodyPr>
          <a:lstStyle/>
          <a:p>
            <a:pPr>
              <a:lnSpc>
                <a:spcPct val="120000"/>
              </a:lnSpc>
              <a:spcBef>
                <a:spcPts val="1600"/>
              </a:spcBef>
            </a:pPr>
            <a:r>
              <a:rPr lang="en-GB" sz="2400" b="1" dirty="0">
                <a:highlight>
                  <a:srgbClr val="FDDB1B"/>
                </a:highlight>
              </a:rPr>
              <a:t>Key role of Solid Earth Science Infrastructures</a:t>
            </a:r>
            <a:r>
              <a:rPr lang="en-GB" sz="2400" dirty="0"/>
              <a:t>: </a:t>
            </a:r>
            <a:r>
              <a:rPr lang="en-GB" sz="2400" dirty="0" err="1"/>
              <a:t>EarthScope</a:t>
            </a:r>
            <a:r>
              <a:rPr lang="en-GB" sz="2400" dirty="0"/>
              <a:t>, Earth Sciences NZ and </a:t>
            </a:r>
            <a:r>
              <a:rPr lang="en-GB" sz="2400" dirty="0" err="1"/>
              <a:t>AuScope</a:t>
            </a:r>
            <a:r>
              <a:rPr lang="en-GB" sz="2400" dirty="0"/>
              <a:t> mentioned  as key partners multiple times.</a:t>
            </a:r>
          </a:p>
          <a:p>
            <a:pPr>
              <a:lnSpc>
                <a:spcPct val="120000"/>
              </a:lnSpc>
              <a:spcBef>
                <a:spcPts val="1600"/>
              </a:spcBef>
            </a:pPr>
            <a:r>
              <a:rPr lang="en-GB" sz="2400" b="1" dirty="0">
                <a:highlight>
                  <a:srgbClr val="FDDB1B"/>
                </a:highlight>
              </a:rPr>
              <a:t>Key EU Players: </a:t>
            </a:r>
            <a:r>
              <a:rPr lang="en-GB" sz="2400" dirty="0"/>
              <a:t>ETH, INGV, NIEP, University of Naples, OGS, KOERI, University of Trieste, CNRS, Charles University Prague, IRSM Prague/Institute of Rock Structure and Mechanics of the Czech Academy of Sciences, GFZ, Geosphere, LTU, and the Euro-Mediterranean Seismological Centre (EMSC).</a:t>
            </a:r>
          </a:p>
          <a:p>
            <a:pPr>
              <a:lnSpc>
                <a:spcPct val="120000"/>
              </a:lnSpc>
              <a:spcBef>
                <a:spcPts val="1600"/>
              </a:spcBef>
            </a:pPr>
            <a:r>
              <a:rPr lang="en-GB" sz="2400" b="1" dirty="0">
                <a:highlight>
                  <a:srgbClr val="FDDB1B"/>
                </a:highlight>
              </a:rPr>
              <a:t>Key Non-EU players): </a:t>
            </a:r>
            <a:r>
              <a:rPr lang="en-GB" sz="2400" b="1" dirty="0"/>
              <a:t>Institutions/agencies from the US </a:t>
            </a:r>
            <a:r>
              <a:rPr lang="en-GB" sz="2400" dirty="0"/>
              <a:t>(UNLV, </a:t>
            </a:r>
            <a:r>
              <a:rPr lang="en-GB" sz="2400" dirty="0" err="1"/>
              <a:t>Cires</a:t>
            </a:r>
            <a:r>
              <a:rPr lang="en-GB" sz="2400" dirty="0"/>
              <a:t>, Kansas University, NASA JPL, USGS, California Geological Survey), </a:t>
            </a:r>
            <a:r>
              <a:rPr lang="en-GB" sz="2400" b="1" dirty="0"/>
              <a:t>Argentina </a:t>
            </a:r>
            <a:r>
              <a:rPr lang="en-GB" sz="2400" dirty="0"/>
              <a:t>(Argentinean Antarctic Institute, CEDIAC-</a:t>
            </a:r>
            <a:r>
              <a:rPr lang="en-GB" sz="2400" dirty="0" err="1"/>
              <a:t>UNCuyo</a:t>
            </a:r>
            <a:r>
              <a:rPr lang="en-GB" sz="2400" dirty="0"/>
              <a:t>), </a:t>
            </a:r>
            <a:r>
              <a:rPr lang="en-GB" sz="2400" b="1" dirty="0"/>
              <a:t>New Zealand</a:t>
            </a:r>
            <a:r>
              <a:rPr lang="en-GB" sz="2400" dirty="0"/>
              <a:t> (Auckland University),</a:t>
            </a:r>
            <a:r>
              <a:rPr lang="en-GB" sz="2400" b="1" dirty="0"/>
              <a:t> India </a:t>
            </a:r>
            <a:r>
              <a:rPr lang="en-GB" sz="2400" dirty="0"/>
              <a:t>(CSIR-Central Scientific Instruments Organisation), and </a:t>
            </a:r>
            <a:r>
              <a:rPr lang="en-GB" sz="2400" b="1" dirty="0"/>
              <a:t>Hungary </a:t>
            </a:r>
            <a:r>
              <a:rPr lang="en-GB" sz="2400" dirty="0"/>
              <a:t>(HUN-REN Institute of Earth Physics and Space Science).</a:t>
            </a:r>
          </a:p>
          <a:p>
            <a:pPr>
              <a:lnSpc>
                <a:spcPct val="120000"/>
              </a:lnSpc>
              <a:spcBef>
                <a:spcPts val="1600"/>
              </a:spcBef>
            </a:pPr>
            <a:r>
              <a:rPr lang="en-GB" sz="2400" b="1" dirty="0">
                <a:highlight>
                  <a:srgbClr val="FDDB1B"/>
                </a:highlight>
              </a:rPr>
              <a:t>Global Geodetic Services and Groups</a:t>
            </a:r>
            <a:r>
              <a:rPr lang="en-GB" sz="2400" dirty="0"/>
              <a:t>: Groups like IGS, EUREF, AFREF, APREF, and RMCRD (Africa).</a:t>
            </a:r>
          </a:p>
          <a:p>
            <a:endParaRPr lang="it-IT" dirty="0"/>
          </a:p>
        </p:txBody>
      </p:sp>
      <p:sp>
        <p:nvSpPr>
          <p:cNvPr id="11" name="Title 1">
            <a:extLst>
              <a:ext uri="{FF2B5EF4-FFF2-40B4-BE49-F238E27FC236}">
                <a16:creationId xmlns:a16="http://schemas.microsoft.com/office/drawing/2014/main" id="{A41B2EDA-A495-417B-597D-D2AF59FB9B09}"/>
              </a:ext>
            </a:extLst>
          </p:cNvPr>
          <p:cNvSpPr>
            <a:spLocks noGrp="1"/>
          </p:cNvSpPr>
          <p:nvPr>
            <p:ph type="title"/>
          </p:nvPr>
        </p:nvSpPr>
        <p:spPr>
          <a:xfrm>
            <a:off x="838200" y="426407"/>
            <a:ext cx="10515600" cy="1325563"/>
          </a:xfrm>
        </p:spPr>
        <p:txBody>
          <a:bodyPr>
            <a:normAutofit/>
          </a:bodyPr>
          <a:lstStyle/>
          <a:p>
            <a:pPr algn="ctr"/>
            <a:r>
              <a:rPr lang="it-IT" sz="3200" b="1" dirty="0">
                <a:latin typeface="+mn-lt"/>
              </a:rPr>
              <a:t>…and key </a:t>
            </a:r>
            <a:r>
              <a:rPr lang="it-IT" sz="3200" b="1" dirty="0" err="1">
                <a:latin typeface="+mn-lt"/>
              </a:rPr>
              <a:t>institutional</a:t>
            </a:r>
            <a:r>
              <a:rPr lang="it-IT" sz="3200" b="1" dirty="0">
                <a:latin typeface="+mn-lt"/>
              </a:rPr>
              <a:t> players</a:t>
            </a:r>
          </a:p>
        </p:txBody>
      </p:sp>
    </p:spTree>
    <p:extLst>
      <p:ext uri="{BB962C8B-B14F-4D97-AF65-F5344CB8AC3E}">
        <p14:creationId xmlns:p14="http://schemas.microsoft.com/office/powerpoint/2010/main" val="224635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AFFDF-6C38-FB01-BF4A-E515309BBD0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1063452-5E63-553F-9BC5-5D947740CA63}"/>
              </a:ext>
            </a:extLst>
          </p:cNvPr>
          <p:cNvSpPr>
            <a:spLocks noGrp="1"/>
          </p:cNvSpPr>
          <p:nvPr>
            <p:ph type="title"/>
          </p:nvPr>
        </p:nvSpPr>
        <p:spPr>
          <a:xfrm>
            <a:off x="534924" y="896112"/>
            <a:ext cx="10515600" cy="1325563"/>
          </a:xfrm>
        </p:spPr>
        <p:txBody>
          <a:bodyPr>
            <a:normAutofit/>
          </a:bodyPr>
          <a:lstStyle/>
          <a:p>
            <a:r>
              <a:rPr lang="en-GB" sz="4000" dirty="0"/>
              <a:t>Why do we need international collaboration?</a:t>
            </a:r>
          </a:p>
        </p:txBody>
      </p:sp>
      <p:sp>
        <p:nvSpPr>
          <p:cNvPr id="3" name="Segnaposto contenuto 2">
            <a:extLst>
              <a:ext uri="{FF2B5EF4-FFF2-40B4-BE49-F238E27FC236}">
                <a16:creationId xmlns:a16="http://schemas.microsoft.com/office/drawing/2014/main" id="{3D970B00-E1C3-89C7-4519-41FFC1023059}"/>
              </a:ext>
            </a:extLst>
          </p:cNvPr>
          <p:cNvSpPr>
            <a:spLocks noGrp="1"/>
          </p:cNvSpPr>
          <p:nvPr>
            <p:ph idx="1"/>
          </p:nvPr>
        </p:nvSpPr>
        <p:spPr>
          <a:xfrm>
            <a:off x="1069848" y="2315947"/>
            <a:ext cx="11122152" cy="3932985"/>
          </a:xfrm>
        </p:spPr>
        <p:txBody>
          <a:bodyPr>
            <a:normAutofit/>
          </a:bodyPr>
          <a:lstStyle/>
          <a:p>
            <a:pPr>
              <a:spcBef>
                <a:spcPts val="1200"/>
              </a:spcBef>
              <a:spcAft>
                <a:spcPts val="600"/>
              </a:spcAft>
            </a:pPr>
            <a:r>
              <a:rPr lang="en-GB" dirty="0"/>
              <a:t>Sharing expertise and lessons learned</a:t>
            </a:r>
          </a:p>
          <a:p>
            <a:pPr>
              <a:spcBef>
                <a:spcPts val="1200"/>
              </a:spcBef>
              <a:spcAft>
                <a:spcPts val="600"/>
              </a:spcAft>
            </a:pPr>
            <a:r>
              <a:rPr lang="en-GB" dirty="0"/>
              <a:t>Avoiding duplication of effort</a:t>
            </a:r>
          </a:p>
          <a:p>
            <a:pPr>
              <a:spcBef>
                <a:spcPts val="1200"/>
              </a:spcBef>
              <a:spcAft>
                <a:spcPts val="600"/>
              </a:spcAft>
            </a:pPr>
            <a:r>
              <a:rPr lang="en-GB" dirty="0"/>
              <a:t>Maximising use of resources</a:t>
            </a:r>
          </a:p>
          <a:p>
            <a:pPr>
              <a:spcBef>
                <a:spcPts val="1200"/>
              </a:spcBef>
              <a:spcAft>
                <a:spcPts val="600"/>
              </a:spcAft>
            </a:pPr>
            <a:r>
              <a:rPr lang="en-GB" dirty="0"/>
              <a:t>Identifying common challenges</a:t>
            </a:r>
          </a:p>
          <a:p>
            <a:pPr>
              <a:spcAft>
                <a:spcPts val="600"/>
              </a:spcAft>
            </a:pPr>
            <a:endParaRPr lang="en-GB" dirty="0"/>
          </a:p>
        </p:txBody>
      </p:sp>
      <p:pic>
        <p:nvPicPr>
          <p:cNvPr id="4" name="Picture 3">
            <a:extLst>
              <a:ext uri="{FF2B5EF4-FFF2-40B4-BE49-F238E27FC236}">
                <a16:creationId xmlns:a16="http://schemas.microsoft.com/office/drawing/2014/main" id="{3A383377-D719-4B7C-94DB-72D51C9B7C20}"/>
              </a:ext>
            </a:extLst>
          </p:cNvPr>
          <p:cNvPicPr>
            <a:picLocks noChangeAspect="1"/>
          </p:cNvPicPr>
          <p:nvPr/>
        </p:nvPicPr>
        <p:blipFill>
          <a:blip r:embed="rId3"/>
          <a:stretch>
            <a:fillRect/>
          </a:stretch>
        </p:blipFill>
        <p:spPr>
          <a:xfrm>
            <a:off x="7956483" y="2514467"/>
            <a:ext cx="3700593" cy="3072650"/>
          </a:xfrm>
          <a:prstGeom prst="rect">
            <a:avLst/>
          </a:prstGeom>
        </p:spPr>
      </p:pic>
    </p:spTree>
    <p:extLst>
      <p:ext uri="{BB962C8B-B14F-4D97-AF65-F5344CB8AC3E}">
        <p14:creationId xmlns:p14="http://schemas.microsoft.com/office/powerpoint/2010/main" val="3158794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9F860B2-2E3F-2FE9-8172-88116872C3A3}"/>
              </a:ext>
            </a:extLst>
          </p:cNvPr>
          <p:cNvGraphicFramePr>
            <a:graphicFrameLocks/>
          </p:cNvGraphicFramePr>
          <p:nvPr/>
        </p:nvGraphicFramePr>
        <p:xfrm>
          <a:off x="407773" y="1322173"/>
          <a:ext cx="11405286" cy="449743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D7595481-200C-D139-50BE-7D12C8D89C1A}"/>
              </a:ext>
            </a:extLst>
          </p:cNvPr>
          <p:cNvSpPr>
            <a:spLocks noGrp="1"/>
          </p:cNvSpPr>
          <p:nvPr>
            <p:ph type="title"/>
          </p:nvPr>
        </p:nvSpPr>
        <p:spPr>
          <a:xfrm>
            <a:off x="838200" y="426407"/>
            <a:ext cx="10515600" cy="1325563"/>
          </a:xfrm>
        </p:spPr>
        <p:txBody>
          <a:bodyPr>
            <a:normAutofit/>
          </a:bodyPr>
          <a:lstStyle/>
          <a:p>
            <a:pPr algn="ctr"/>
            <a:r>
              <a:rPr lang="it-IT" sz="3200" b="1" dirty="0" err="1">
                <a:latin typeface="+mn-lt"/>
              </a:rPr>
              <a:t>Varied</a:t>
            </a:r>
            <a:r>
              <a:rPr lang="it-IT" sz="3200" b="1" dirty="0">
                <a:latin typeface="+mn-lt"/>
              </a:rPr>
              <a:t> </a:t>
            </a:r>
            <a:r>
              <a:rPr lang="it-IT" sz="3200" b="1" dirty="0" err="1">
                <a:latin typeface="+mn-lt"/>
              </a:rPr>
              <a:t>collaboration</a:t>
            </a:r>
            <a:r>
              <a:rPr lang="it-IT" sz="3200" b="1" dirty="0">
                <a:latin typeface="+mn-lt"/>
              </a:rPr>
              <a:t> </a:t>
            </a:r>
            <a:r>
              <a:rPr lang="it-IT" sz="3200" b="1" dirty="0" err="1">
                <a:latin typeface="+mn-lt"/>
              </a:rPr>
              <a:t>topics</a:t>
            </a:r>
            <a:endParaRPr lang="it-IT" sz="3200" b="1" dirty="0">
              <a:latin typeface="+mn-lt"/>
            </a:endParaRPr>
          </a:p>
        </p:txBody>
      </p:sp>
      <p:sp>
        <p:nvSpPr>
          <p:cNvPr id="6" name="Rectangular Callout 5">
            <a:extLst>
              <a:ext uri="{FF2B5EF4-FFF2-40B4-BE49-F238E27FC236}">
                <a16:creationId xmlns:a16="http://schemas.microsoft.com/office/drawing/2014/main" id="{F46BD335-FAE6-4310-AA3A-949B96306624}"/>
              </a:ext>
            </a:extLst>
          </p:cNvPr>
          <p:cNvSpPr/>
          <p:nvPr/>
        </p:nvSpPr>
        <p:spPr>
          <a:xfrm>
            <a:off x="240957" y="3212756"/>
            <a:ext cx="2341605" cy="2471099"/>
          </a:xfrm>
          <a:prstGeom prst="wedgeRectCallout">
            <a:avLst>
              <a:gd name="adj1" fmla="val 66871"/>
              <a:gd name="adj2" fmla="val 9397"/>
            </a:avLst>
          </a:prstGeom>
          <a:solidFill>
            <a:srgbClr val="97A0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Many different topics mentioned</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The first 4 topics amount to almost 50% of the total</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310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24B428C-8ACE-6579-0649-D1161884F387}"/>
              </a:ext>
            </a:extLst>
          </p:cNvPr>
          <p:cNvGraphicFramePr>
            <a:graphicFrameLocks/>
          </p:cNvGraphicFramePr>
          <p:nvPr/>
        </p:nvGraphicFramePr>
        <p:xfrm>
          <a:off x="838199" y="1569308"/>
          <a:ext cx="10515599" cy="4221892"/>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37B579CD-DDFF-5367-1212-438892129C4F}"/>
              </a:ext>
            </a:extLst>
          </p:cNvPr>
          <p:cNvSpPr>
            <a:spLocks noGrp="1"/>
          </p:cNvSpPr>
          <p:nvPr>
            <p:ph type="title"/>
          </p:nvPr>
        </p:nvSpPr>
        <p:spPr>
          <a:xfrm>
            <a:off x="838200" y="426407"/>
            <a:ext cx="10515600" cy="1325563"/>
          </a:xfrm>
        </p:spPr>
        <p:txBody>
          <a:bodyPr>
            <a:normAutofit/>
          </a:bodyPr>
          <a:lstStyle/>
          <a:p>
            <a:pPr algn="ctr"/>
            <a:r>
              <a:rPr lang="it-IT" sz="3200" b="1" dirty="0">
                <a:latin typeface="+mn-lt"/>
              </a:rPr>
              <a:t>The outputs of the </a:t>
            </a:r>
            <a:r>
              <a:rPr lang="it-IT" sz="3200" b="1" dirty="0" err="1">
                <a:latin typeface="+mn-lt"/>
              </a:rPr>
              <a:t>collaborations</a:t>
            </a:r>
            <a:endParaRPr lang="it-IT" sz="3200" b="1" dirty="0">
              <a:latin typeface="+mn-lt"/>
            </a:endParaRPr>
          </a:p>
        </p:txBody>
      </p:sp>
      <p:sp>
        <p:nvSpPr>
          <p:cNvPr id="12" name="Rectangular Callout 11">
            <a:extLst>
              <a:ext uri="{FF2B5EF4-FFF2-40B4-BE49-F238E27FC236}">
                <a16:creationId xmlns:a16="http://schemas.microsoft.com/office/drawing/2014/main" id="{C6F34C6F-FACB-AF16-D123-BA36A8425762}"/>
              </a:ext>
            </a:extLst>
          </p:cNvPr>
          <p:cNvSpPr/>
          <p:nvPr/>
        </p:nvSpPr>
        <p:spPr>
          <a:xfrm>
            <a:off x="7809471" y="1470454"/>
            <a:ext cx="3544328" cy="2137720"/>
          </a:xfrm>
          <a:prstGeom prst="wedgeRectCallout">
            <a:avLst>
              <a:gd name="adj1" fmla="val 20773"/>
              <a:gd name="adj2" fmla="val 90231"/>
            </a:avLst>
          </a:prstGeom>
          <a:solidFill>
            <a:srgbClr val="A163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The two numerically most important topics refer to scientific collaborations rather than technological /RDM</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34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FF0C061-A8F8-E0EE-1681-D1DB7A9745C0}"/>
              </a:ext>
            </a:extLst>
          </p:cNvPr>
          <p:cNvGraphicFramePr>
            <a:graphicFrameLocks/>
          </p:cNvGraphicFramePr>
          <p:nvPr/>
        </p:nvGraphicFramePr>
        <p:xfrm>
          <a:off x="1767019" y="1389036"/>
          <a:ext cx="8773296" cy="349696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F4FB1E25-1A9A-D09E-1B14-E46B1BE3637E}"/>
              </a:ext>
            </a:extLst>
          </p:cNvPr>
          <p:cNvSpPr>
            <a:spLocks noGrp="1"/>
          </p:cNvSpPr>
          <p:nvPr>
            <p:ph type="title"/>
          </p:nvPr>
        </p:nvSpPr>
        <p:spPr>
          <a:xfrm>
            <a:off x="838200" y="426407"/>
            <a:ext cx="10515600" cy="1325563"/>
          </a:xfrm>
        </p:spPr>
        <p:txBody>
          <a:bodyPr>
            <a:normAutofit/>
          </a:bodyPr>
          <a:lstStyle/>
          <a:p>
            <a:pPr algn="ctr"/>
            <a:r>
              <a:rPr lang="it-IT" sz="3200" b="1" dirty="0">
                <a:latin typeface="+mn-lt"/>
              </a:rPr>
              <a:t>…and </a:t>
            </a:r>
            <a:r>
              <a:rPr lang="it-IT" sz="3200" b="1" dirty="0" err="1">
                <a:latin typeface="+mn-lt"/>
              </a:rPr>
              <a:t>their</a:t>
            </a:r>
            <a:r>
              <a:rPr lang="it-IT" sz="3200" b="1" dirty="0">
                <a:latin typeface="+mn-lt"/>
              </a:rPr>
              <a:t> </a:t>
            </a:r>
            <a:r>
              <a:rPr lang="it-IT" sz="3200" b="1" dirty="0" err="1">
                <a:latin typeface="+mn-lt"/>
              </a:rPr>
              <a:t>openness</a:t>
            </a:r>
            <a:r>
              <a:rPr lang="it-IT" sz="3200" b="1" dirty="0">
                <a:latin typeface="+mn-lt"/>
              </a:rPr>
              <a:t>/FAIRness</a:t>
            </a:r>
          </a:p>
        </p:txBody>
      </p:sp>
      <p:graphicFrame>
        <p:nvGraphicFramePr>
          <p:cNvPr id="6" name="Chart 5">
            <a:extLst>
              <a:ext uri="{FF2B5EF4-FFF2-40B4-BE49-F238E27FC236}">
                <a16:creationId xmlns:a16="http://schemas.microsoft.com/office/drawing/2014/main" id="{3F334C70-5AC8-E86D-F354-EED88EC6BBFD}"/>
              </a:ext>
            </a:extLst>
          </p:cNvPr>
          <p:cNvGraphicFramePr>
            <a:graphicFrameLocks/>
          </p:cNvGraphicFramePr>
          <p:nvPr/>
        </p:nvGraphicFramePr>
        <p:xfrm>
          <a:off x="7562335" y="2545494"/>
          <a:ext cx="5280455" cy="3496961"/>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ular Callout 6">
            <a:extLst>
              <a:ext uri="{FF2B5EF4-FFF2-40B4-BE49-F238E27FC236}">
                <a16:creationId xmlns:a16="http://schemas.microsoft.com/office/drawing/2014/main" id="{37487CC3-7D20-9FDF-BA67-7B4A9502F751}"/>
              </a:ext>
            </a:extLst>
          </p:cNvPr>
          <p:cNvSpPr/>
          <p:nvPr/>
        </p:nvSpPr>
        <p:spPr>
          <a:xfrm>
            <a:off x="10243751" y="1198605"/>
            <a:ext cx="1666100" cy="1544599"/>
          </a:xfrm>
          <a:prstGeom prst="wedgeRectCallout">
            <a:avLst>
              <a:gd name="adj1" fmla="val 8390"/>
              <a:gd name="adj2" fmla="val 78788"/>
            </a:avLst>
          </a:prstGeom>
          <a:solidFill>
            <a:srgbClr val="FDD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Collaboration outputs</a:t>
            </a:r>
          </a:p>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identified</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by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PiDs</a:t>
            </a: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Chart 12">
            <a:extLst>
              <a:ext uri="{FF2B5EF4-FFF2-40B4-BE49-F238E27FC236}">
                <a16:creationId xmlns:a16="http://schemas.microsoft.com/office/drawing/2014/main" id="{E7B62784-6483-3A99-F7D8-AD00D800EF0C}"/>
              </a:ext>
            </a:extLst>
          </p:cNvPr>
          <p:cNvGraphicFramePr>
            <a:graphicFrameLocks/>
          </p:cNvGraphicFramePr>
          <p:nvPr/>
        </p:nvGraphicFramePr>
        <p:xfrm>
          <a:off x="132831" y="2931944"/>
          <a:ext cx="9863781" cy="4083908"/>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ular Callout 13">
            <a:extLst>
              <a:ext uri="{FF2B5EF4-FFF2-40B4-BE49-F238E27FC236}">
                <a16:creationId xmlns:a16="http://schemas.microsoft.com/office/drawing/2014/main" id="{C63C370E-7BBA-DB2A-5EEB-BF13FB7A53FA}"/>
              </a:ext>
            </a:extLst>
          </p:cNvPr>
          <p:cNvSpPr/>
          <p:nvPr/>
        </p:nvSpPr>
        <p:spPr>
          <a:xfrm>
            <a:off x="182270" y="1546397"/>
            <a:ext cx="1436465" cy="1616933"/>
          </a:xfrm>
          <a:prstGeom prst="wedgeRectCallout">
            <a:avLst>
              <a:gd name="adj1" fmla="val -626"/>
              <a:gd name="adj2" fmla="val 78716"/>
            </a:avLst>
          </a:prstGeom>
          <a:solidFill>
            <a:srgbClr val="EBEFF3"/>
          </a:solidFill>
          <a:ln>
            <a:solidFill>
              <a:srgbClr val="477D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Primary</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repository/location for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deposit</a:t>
            </a: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782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ED33D5-FB96-DAB6-6A13-987A3227EBFB}"/>
              </a:ext>
            </a:extLst>
          </p:cNvPr>
          <p:cNvSpPr>
            <a:spLocks noGrp="1"/>
          </p:cNvSpPr>
          <p:nvPr>
            <p:ph type="title"/>
          </p:nvPr>
        </p:nvSpPr>
        <p:spPr>
          <a:xfrm>
            <a:off x="838200" y="426407"/>
            <a:ext cx="10515600" cy="1325563"/>
          </a:xfrm>
        </p:spPr>
        <p:txBody>
          <a:bodyPr>
            <a:normAutofit/>
          </a:bodyPr>
          <a:lstStyle/>
          <a:p>
            <a:pPr algn="ctr"/>
            <a:r>
              <a:rPr lang="it-IT" sz="3200" b="1" dirty="0">
                <a:latin typeface="+mn-lt"/>
              </a:rPr>
              <a:t>…</a:t>
            </a:r>
            <a:r>
              <a:rPr lang="it-IT" sz="3200" b="1" dirty="0" err="1">
                <a:latin typeface="+mn-lt"/>
              </a:rPr>
              <a:t>Looking</a:t>
            </a:r>
            <a:r>
              <a:rPr lang="it-IT" sz="3200" b="1" dirty="0">
                <a:latin typeface="+mn-lt"/>
              </a:rPr>
              <a:t> </a:t>
            </a:r>
            <a:r>
              <a:rPr lang="it-IT" sz="3200" b="1" dirty="0" err="1">
                <a:latin typeface="+mn-lt"/>
              </a:rPr>
              <a:t>at</a:t>
            </a:r>
            <a:r>
              <a:rPr lang="it-IT" sz="3200" b="1" dirty="0">
                <a:latin typeface="+mn-lt"/>
              </a:rPr>
              <a:t> the future</a:t>
            </a:r>
          </a:p>
        </p:txBody>
      </p:sp>
      <p:sp>
        <p:nvSpPr>
          <p:cNvPr id="13" name="Oval 12">
            <a:extLst>
              <a:ext uri="{FF2B5EF4-FFF2-40B4-BE49-F238E27FC236}">
                <a16:creationId xmlns:a16="http://schemas.microsoft.com/office/drawing/2014/main" id="{813BA8D6-8053-BC8C-30C3-2096C827819A}"/>
              </a:ext>
            </a:extLst>
          </p:cNvPr>
          <p:cNvSpPr/>
          <p:nvPr/>
        </p:nvSpPr>
        <p:spPr>
          <a:xfrm>
            <a:off x="4843848" y="2801070"/>
            <a:ext cx="2160932" cy="2253408"/>
          </a:xfrm>
          <a:prstGeom prst="ellipse">
            <a:avLst/>
          </a:prstGeom>
          <a:gradFill>
            <a:gsLst>
              <a:gs pos="13000">
                <a:srgbClr val="477D8F">
                  <a:tint val="44500"/>
                  <a:satMod val="160000"/>
                </a:srgbClr>
              </a:gs>
              <a:gs pos="82000">
                <a:srgbClr val="477D8F"/>
              </a:gs>
            </a:gsLst>
            <a:path path="circle">
              <a:fillToRect l="50000" t="50000" r="50000" b="50000"/>
            </a:path>
          </a:gradFill>
          <a:ln>
            <a:noFill/>
          </a:ln>
          <a:effectLst>
            <a:glow rad="566913">
              <a:schemeClr val="accent5">
                <a:lumMod val="20000"/>
                <a:lumOff val="80000"/>
                <a:alpha val="87863"/>
              </a:schemeClr>
            </a:glow>
            <a:innerShdw blurRad="63500" dist="50800" dir="8100000">
              <a:prstClr val="black">
                <a:alpha val="50000"/>
              </a:prstClr>
            </a:innerShdw>
          </a:effectLst>
          <a:scene3d>
            <a:camera prst="orthographicFront"/>
            <a:lightRig rig="threePt" dir="t"/>
          </a:scene3d>
          <a:sp3d prstMaterial="matte">
            <a:bevelT w="635000" h="635000"/>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rapezium 13">
            <a:extLst>
              <a:ext uri="{FF2B5EF4-FFF2-40B4-BE49-F238E27FC236}">
                <a16:creationId xmlns:a16="http://schemas.microsoft.com/office/drawing/2014/main" id="{86662331-06A7-A57C-4CD4-4312BEC85890}"/>
              </a:ext>
            </a:extLst>
          </p:cNvPr>
          <p:cNvSpPr/>
          <p:nvPr/>
        </p:nvSpPr>
        <p:spPr>
          <a:xfrm>
            <a:off x="5318585" y="4907182"/>
            <a:ext cx="1235841" cy="601469"/>
          </a:xfrm>
          <a:prstGeom prst="trapezoid">
            <a:avLst/>
          </a:prstGeom>
          <a:solidFill>
            <a:srgbClr val="A16368"/>
          </a:solidFill>
          <a:ln>
            <a:noFill/>
          </a:ln>
          <a:effectLst>
            <a:innerShdw blurRad="173195" dist="330649" dir="10620000">
              <a:prstClr val="black">
                <a:alpha val="50000"/>
              </a:prstClr>
            </a:innerShdw>
          </a:effectLst>
          <a:scene3d>
            <a:camera prst="orthographicFront"/>
            <a:lightRig rig="chilly" dir="t"/>
          </a:scene3d>
          <a:sp3d prstMaterial="matt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Open hand with solid fill">
            <a:extLst>
              <a:ext uri="{FF2B5EF4-FFF2-40B4-BE49-F238E27FC236}">
                <a16:creationId xmlns:a16="http://schemas.microsoft.com/office/drawing/2014/main" id="{376E9F09-3C90-5F93-4D4E-1764D451BF7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7522236">
            <a:off x="3630234" y="1628467"/>
            <a:ext cx="2455302" cy="2455302"/>
          </a:xfrm>
          <a:prstGeom prst="rect">
            <a:avLst/>
          </a:prstGeom>
        </p:spPr>
      </p:pic>
      <p:pic>
        <p:nvPicPr>
          <p:cNvPr id="25" name="Graphic 24" descr="Open hand with solid fill">
            <a:extLst>
              <a:ext uri="{FF2B5EF4-FFF2-40B4-BE49-F238E27FC236}">
                <a16:creationId xmlns:a16="http://schemas.microsoft.com/office/drawing/2014/main" id="{5A41106B-477D-C6A9-9F4E-D11C8DF6734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926342" flipV="1">
            <a:off x="5695053" y="1506305"/>
            <a:ext cx="2455302" cy="2589529"/>
          </a:xfrm>
          <a:prstGeom prst="rect">
            <a:avLst/>
          </a:prstGeom>
        </p:spPr>
      </p:pic>
    </p:spTree>
    <p:extLst>
      <p:ext uri="{BB962C8B-B14F-4D97-AF65-F5344CB8AC3E}">
        <p14:creationId xmlns:p14="http://schemas.microsoft.com/office/powerpoint/2010/main" val="217508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words&#10;&#10;AI-generated content may be incorrect.">
            <a:extLst>
              <a:ext uri="{FF2B5EF4-FFF2-40B4-BE49-F238E27FC236}">
                <a16:creationId xmlns:a16="http://schemas.microsoft.com/office/drawing/2014/main" id="{17F6583B-AC18-FEE6-9CBC-A952FA9AA4F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8000"/>
                    </a14:imgEffect>
                    <a14:imgEffect>
                      <a14:colorTemperature colorTemp="5359"/>
                    </a14:imgEffect>
                    <a14:imgEffect>
                      <a14:saturation sat="56000"/>
                    </a14:imgEffect>
                    <a14:imgEffect>
                      <a14:brightnessContrast bright="-22000" contrast="70000"/>
                    </a14:imgEffect>
                  </a14:imgLayer>
                </a14:imgProps>
              </a:ext>
            </a:extLst>
          </a:blip>
          <a:srcRect r="2237" b="6017"/>
          <a:stretch>
            <a:fillRect/>
          </a:stretch>
        </p:blipFill>
        <p:spPr>
          <a:xfrm>
            <a:off x="4081849" y="1283045"/>
            <a:ext cx="8110152" cy="4539047"/>
          </a:xfrm>
          <a:prstGeom prst="rect">
            <a:avLst/>
          </a:prstGeom>
        </p:spPr>
      </p:pic>
      <p:graphicFrame>
        <p:nvGraphicFramePr>
          <p:cNvPr id="4" name="Chart 3">
            <a:extLst>
              <a:ext uri="{FF2B5EF4-FFF2-40B4-BE49-F238E27FC236}">
                <a16:creationId xmlns:a16="http://schemas.microsoft.com/office/drawing/2014/main" id="{9F390CEB-B54B-7113-4434-F659400F915A}"/>
              </a:ext>
            </a:extLst>
          </p:cNvPr>
          <p:cNvGraphicFramePr>
            <a:graphicFrameLocks/>
          </p:cNvGraphicFramePr>
          <p:nvPr/>
        </p:nvGraphicFramePr>
        <p:xfrm>
          <a:off x="185350" y="1345809"/>
          <a:ext cx="7278129" cy="4476283"/>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ular Callout 4">
            <a:extLst>
              <a:ext uri="{FF2B5EF4-FFF2-40B4-BE49-F238E27FC236}">
                <a16:creationId xmlns:a16="http://schemas.microsoft.com/office/drawing/2014/main" id="{8A4BA1F0-728F-F5C1-3172-5079280D1068}"/>
              </a:ext>
            </a:extLst>
          </p:cNvPr>
          <p:cNvSpPr/>
          <p:nvPr/>
        </p:nvSpPr>
        <p:spPr>
          <a:xfrm>
            <a:off x="185351" y="4205159"/>
            <a:ext cx="1643450" cy="1616933"/>
          </a:xfrm>
          <a:prstGeom prst="wedgeRectCallout">
            <a:avLst>
              <a:gd name="adj1" fmla="val 66654"/>
              <a:gd name="adj2" fmla="val -19103"/>
            </a:avLst>
          </a:prstGeom>
          <a:solidFill>
            <a:srgbClr val="FDD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Are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you</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interested</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expanding</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collaboration</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at</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this</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time?</a:t>
            </a:r>
          </a:p>
        </p:txBody>
      </p:sp>
      <p:sp>
        <p:nvSpPr>
          <p:cNvPr id="9" name="Title 1">
            <a:extLst>
              <a:ext uri="{FF2B5EF4-FFF2-40B4-BE49-F238E27FC236}">
                <a16:creationId xmlns:a16="http://schemas.microsoft.com/office/drawing/2014/main" id="{215BF5DD-FB2C-A43C-C45A-AA928E1D116E}"/>
              </a:ext>
            </a:extLst>
          </p:cNvPr>
          <p:cNvSpPr>
            <a:spLocks noGrp="1"/>
          </p:cNvSpPr>
          <p:nvPr>
            <p:ph type="title"/>
          </p:nvPr>
        </p:nvSpPr>
        <p:spPr>
          <a:xfrm>
            <a:off x="838200" y="426407"/>
            <a:ext cx="10515600" cy="1325563"/>
          </a:xfrm>
        </p:spPr>
        <p:txBody>
          <a:bodyPr>
            <a:normAutofit/>
          </a:bodyPr>
          <a:lstStyle/>
          <a:p>
            <a:pPr algn="ctr"/>
            <a:r>
              <a:rPr lang="it-IT" sz="3200" b="1" dirty="0">
                <a:latin typeface="+mn-lt"/>
              </a:rPr>
              <a:t>…</a:t>
            </a:r>
            <a:r>
              <a:rPr lang="it-IT" sz="3200" b="1" dirty="0" err="1">
                <a:latin typeface="+mn-lt"/>
              </a:rPr>
              <a:t>much</a:t>
            </a:r>
            <a:r>
              <a:rPr lang="it-IT" sz="3200" b="1" dirty="0">
                <a:latin typeface="+mn-lt"/>
              </a:rPr>
              <a:t> </a:t>
            </a:r>
            <a:r>
              <a:rPr lang="it-IT" sz="3200" b="1" dirty="0" err="1">
                <a:latin typeface="+mn-lt"/>
              </a:rPr>
              <a:t>interest</a:t>
            </a:r>
            <a:r>
              <a:rPr lang="it-IT" sz="3200" b="1" dirty="0">
                <a:latin typeface="+mn-lt"/>
              </a:rPr>
              <a:t> in </a:t>
            </a:r>
            <a:r>
              <a:rPr lang="it-IT" sz="3200" b="1" dirty="0" err="1">
                <a:latin typeface="+mn-lt"/>
              </a:rPr>
              <a:t>expanding</a:t>
            </a:r>
            <a:r>
              <a:rPr lang="it-IT" sz="3200" b="1" dirty="0">
                <a:latin typeface="+mn-lt"/>
              </a:rPr>
              <a:t> </a:t>
            </a:r>
            <a:r>
              <a:rPr lang="it-IT" sz="3200" b="1" dirty="0" err="1">
                <a:latin typeface="+mn-lt"/>
              </a:rPr>
              <a:t>collaboration</a:t>
            </a:r>
            <a:endParaRPr lang="it-IT" sz="3200" b="1" dirty="0">
              <a:latin typeface="+mn-lt"/>
            </a:endParaRPr>
          </a:p>
        </p:txBody>
      </p:sp>
    </p:spTree>
    <p:extLst>
      <p:ext uri="{BB962C8B-B14F-4D97-AF65-F5344CB8AC3E}">
        <p14:creationId xmlns:p14="http://schemas.microsoft.com/office/powerpoint/2010/main" val="315888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91F2E10-931E-A017-B2A5-D5466D1FFE27}"/>
              </a:ext>
            </a:extLst>
          </p:cNvPr>
          <p:cNvGraphicFramePr>
            <a:graphicFrameLocks/>
          </p:cNvGraphicFramePr>
          <p:nvPr/>
        </p:nvGraphicFramePr>
        <p:xfrm>
          <a:off x="-160638" y="1612728"/>
          <a:ext cx="12010768" cy="447915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ular Callout 4">
            <a:extLst>
              <a:ext uri="{FF2B5EF4-FFF2-40B4-BE49-F238E27FC236}">
                <a16:creationId xmlns:a16="http://schemas.microsoft.com/office/drawing/2014/main" id="{5BA6A256-B0DD-7336-65C5-1016584CF60E}"/>
              </a:ext>
            </a:extLst>
          </p:cNvPr>
          <p:cNvSpPr/>
          <p:nvPr/>
        </p:nvSpPr>
        <p:spPr>
          <a:xfrm>
            <a:off x="341870" y="2187398"/>
            <a:ext cx="1944129" cy="1649105"/>
          </a:xfrm>
          <a:prstGeom prst="wedgeRectCallout">
            <a:avLst>
              <a:gd name="adj1" fmla="val 79114"/>
              <a:gd name="adj2" fmla="val -30588"/>
            </a:avLst>
          </a:prstGeom>
          <a:solidFill>
            <a:srgbClr val="477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Priority</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topics</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for future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collaborations</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92B7DDC0-7048-DE5B-8FAA-CC69214DC77B}"/>
              </a:ext>
            </a:extLst>
          </p:cNvPr>
          <p:cNvSpPr>
            <a:spLocks noGrp="1"/>
          </p:cNvSpPr>
          <p:nvPr>
            <p:ph type="title"/>
          </p:nvPr>
        </p:nvSpPr>
        <p:spPr>
          <a:xfrm>
            <a:off x="838200" y="426407"/>
            <a:ext cx="10515600" cy="1325563"/>
          </a:xfrm>
        </p:spPr>
        <p:txBody>
          <a:bodyPr>
            <a:normAutofit/>
          </a:bodyPr>
          <a:lstStyle/>
          <a:p>
            <a:pPr algn="ctr"/>
            <a:r>
              <a:rPr lang="it-IT" sz="3200" b="1" dirty="0">
                <a:latin typeface="+mn-lt"/>
              </a:rPr>
              <a:t>Future </a:t>
            </a:r>
            <a:r>
              <a:rPr lang="it-IT" sz="3200" b="1" dirty="0" err="1">
                <a:latin typeface="+mn-lt"/>
              </a:rPr>
              <a:t>collaborations</a:t>
            </a:r>
            <a:r>
              <a:rPr lang="it-IT" sz="3200" b="1" dirty="0">
                <a:latin typeface="+mn-lt"/>
              </a:rPr>
              <a:t>: </a:t>
            </a:r>
            <a:r>
              <a:rPr lang="it-IT" sz="3200" b="1" dirty="0" err="1">
                <a:solidFill>
                  <a:srgbClr val="D6858D"/>
                </a:solidFill>
                <a:latin typeface="+mn-lt"/>
              </a:rPr>
              <a:t>topics</a:t>
            </a:r>
            <a:endParaRPr lang="it-IT" sz="3200" b="1" dirty="0">
              <a:solidFill>
                <a:srgbClr val="D6858D"/>
              </a:solidFill>
              <a:latin typeface="+mn-lt"/>
            </a:endParaRPr>
          </a:p>
        </p:txBody>
      </p:sp>
    </p:spTree>
    <p:extLst>
      <p:ext uri="{BB962C8B-B14F-4D97-AF65-F5344CB8AC3E}">
        <p14:creationId xmlns:p14="http://schemas.microsoft.com/office/powerpoint/2010/main" val="1131153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6052E-AC7B-7EBA-E272-EF938213B3B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92CB9F-56FA-2958-2369-4F60AAB37E6C}"/>
              </a:ext>
            </a:extLst>
          </p:cNvPr>
          <p:cNvPicPr>
            <a:picLocks noChangeAspect="1"/>
          </p:cNvPicPr>
          <p:nvPr/>
        </p:nvPicPr>
        <p:blipFill>
          <a:blip r:embed="rId3"/>
          <a:srcRect t="11804" b="11075"/>
          <a:stretch>
            <a:fillRect/>
          </a:stretch>
        </p:blipFill>
        <p:spPr>
          <a:xfrm>
            <a:off x="576470" y="1310391"/>
            <a:ext cx="11111947" cy="4505736"/>
          </a:xfrm>
          <a:prstGeom prst="rect">
            <a:avLst/>
          </a:prstGeom>
        </p:spPr>
      </p:pic>
      <p:sp>
        <p:nvSpPr>
          <p:cNvPr id="5" name="Rectangular Callout 4">
            <a:extLst>
              <a:ext uri="{FF2B5EF4-FFF2-40B4-BE49-F238E27FC236}">
                <a16:creationId xmlns:a16="http://schemas.microsoft.com/office/drawing/2014/main" id="{D96F303C-647D-C6C9-6889-92A7A63A78D4}"/>
              </a:ext>
            </a:extLst>
          </p:cNvPr>
          <p:cNvSpPr/>
          <p:nvPr/>
        </p:nvSpPr>
        <p:spPr>
          <a:xfrm>
            <a:off x="8825949" y="1633933"/>
            <a:ext cx="2983882" cy="1325563"/>
          </a:xfrm>
          <a:prstGeom prst="wedgeRectCallout">
            <a:avLst>
              <a:gd name="adj1" fmla="val -64033"/>
              <a:gd name="adj2" fmla="val 41679"/>
            </a:avLst>
          </a:prstGeom>
          <a:solidFill>
            <a:srgbClr val="FDD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Priority</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world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regions</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for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expanding</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 future </a:t>
            </a:r>
            <a:r>
              <a:rPr kumimoji="0" lang="it-IT" sz="2000" b="1" i="0" u="none" strike="noStrike" kern="1200" cap="none" spc="0" normalizeH="0" baseline="0" noProof="0" dirty="0" err="1">
                <a:ln>
                  <a:noFill/>
                </a:ln>
                <a:solidFill>
                  <a:prstClr val="black"/>
                </a:solidFill>
                <a:effectLst/>
                <a:uLnTx/>
                <a:uFillTx/>
                <a:latin typeface="Calibri" panose="020F0502020204030204"/>
                <a:ea typeface="+mn-ea"/>
                <a:cs typeface="+mn-cs"/>
              </a:rPr>
              <a:t>collaborations</a:t>
            </a: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82D93615-3966-3B2F-A456-F03E2A0ABD1A}"/>
              </a:ext>
            </a:extLst>
          </p:cNvPr>
          <p:cNvSpPr>
            <a:spLocks noGrp="1"/>
          </p:cNvSpPr>
          <p:nvPr>
            <p:ph type="title"/>
          </p:nvPr>
        </p:nvSpPr>
        <p:spPr>
          <a:xfrm>
            <a:off x="838200" y="426407"/>
            <a:ext cx="10515600" cy="1325563"/>
          </a:xfrm>
        </p:spPr>
        <p:txBody>
          <a:bodyPr>
            <a:normAutofit/>
          </a:bodyPr>
          <a:lstStyle/>
          <a:p>
            <a:pPr algn="ctr"/>
            <a:r>
              <a:rPr lang="it-IT" sz="3200" b="1" dirty="0">
                <a:latin typeface="+mn-lt"/>
              </a:rPr>
              <a:t>Future </a:t>
            </a:r>
            <a:r>
              <a:rPr lang="it-IT" sz="3200" b="1" dirty="0" err="1">
                <a:latin typeface="+mn-lt"/>
              </a:rPr>
              <a:t>collaborations</a:t>
            </a:r>
            <a:r>
              <a:rPr lang="it-IT" sz="3200" b="1" dirty="0">
                <a:latin typeface="+mn-lt"/>
              </a:rPr>
              <a:t>: </a:t>
            </a:r>
            <a:r>
              <a:rPr lang="it-IT" sz="3200" b="1" dirty="0" err="1">
                <a:solidFill>
                  <a:srgbClr val="477D8F"/>
                </a:solidFill>
                <a:latin typeface="+mn-lt"/>
              </a:rPr>
              <a:t>geographic</a:t>
            </a:r>
            <a:r>
              <a:rPr lang="it-IT" sz="3200" b="1" dirty="0">
                <a:solidFill>
                  <a:srgbClr val="477D8F"/>
                </a:solidFill>
                <a:latin typeface="+mn-lt"/>
              </a:rPr>
              <a:t> </a:t>
            </a:r>
            <a:r>
              <a:rPr lang="it-IT" sz="3200" b="1" dirty="0" err="1">
                <a:solidFill>
                  <a:srgbClr val="477D8F"/>
                </a:solidFill>
                <a:latin typeface="+mn-lt"/>
              </a:rPr>
              <a:t>reach</a:t>
            </a:r>
            <a:endParaRPr lang="it-IT" sz="3200" b="1" dirty="0">
              <a:solidFill>
                <a:srgbClr val="477D8F"/>
              </a:solidFill>
              <a:latin typeface="+mn-lt"/>
            </a:endParaRPr>
          </a:p>
        </p:txBody>
      </p:sp>
    </p:spTree>
    <p:extLst>
      <p:ext uri="{BB962C8B-B14F-4D97-AF65-F5344CB8AC3E}">
        <p14:creationId xmlns:p14="http://schemas.microsoft.com/office/powerpoint/2010/main" val="2553381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55F53-4792-623B-C572-CB2592F6BF22}"/>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3302063-0BF3-395E-195D-AE1F96AB5199}"/>
              </a:ext>
            </a:extLst>
          </p:cNvPr>
          <p:cNvGraphicFramePr>
            <a:graphicFrameLocks/>
          </p:cNvGraphicFramePr>
          <p:nvPr/>
        </p:nvGraphicFramePr>
        <p:xfrm>
          <a:off x="838200" y="1334461"/>
          <a:ext cx="9728841" cy="456101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205DC087-E620-5F71-1141-DD7F59D1CF6A}"/>
              </a:ext>
            </a:extLst>
          </p:cNvPr>
          <p:cNvSpPr>
            <a:spLocks noGrp="1"/>
          </p:cNvSpPr>
          <p:nvPr>
            <p:ph type="title"/>
          </p:nvPr>
        </p:nvSpPr>
        <p:spPr>
          <a:xfrm>
            <a:off x="838200" y="426407"/>
            <a:ext cx="10515600" cy="1325563"/>
          </a:xfrm>
        </p:spPr>
        <p:txBody>
          <a:bodyPr>
            <a:normAutofit/>
          </a:bodyPr>
          <a:lstStyle/>
          <a:p>
            <a:pPr algn="ctr"/>
            <a:r>
              <a:rPr lang="it-IT" sz="3200" b="1">
                <a:latin typeface="+mn-lt"/>
              </a:rPr>
              <a:t>Future collaborations: </a:t>
            </a:r>
            <a:r>
              <a:rPr lang="it-IT" sz="3200" b="1">
                <a:solidFill>
                  <a:srgbClr val="477D8F"/>
                </a:solidFill>
                <a:latin typeface="+mn-lt"/>
              </a:rPr>
              <a:t>geographic reach</a:t>
            </a:r>
            <a:endParaRPr lang="it-IT" sz="3200" b="1" dirty="0">
              <a:solidFill>
                <a:srgbClr val="477D8F"/>
              </a:solidFill>
              <a:latin typeface="+mn-lt"/>
            </a:endParaRPr>
          </a:p>
        </p:txBody>
      </p:sp>
      <p:sp>
        <p:nvSpPr>
          <p:cNvPr id="4" name="Rectangular Callout 3">
            <a:extLst>
              <a:ext uri="{FF2B5EF4-FFF2-40B4-BE49-F238E27FC236}">
                <a16:creationId xmlns:a16="http://schemas.microsoft.com/office/drawing/2014/main" id="{A032779C-53F3-C30C-0ACE-4A52C8E0F8EA}"/>
              </a:ext>
            </a:extLst>
          </p:cNvPr>
          <p:cNvSpPr/>
          <p:nvPr/>
        </p:nvSpPr>
        <p:spPr>
          <a:xfrm>
            <a:off x="8825949" y="1633933"/>
            <a:ext cx="2983882" cy="1325563"/>
          </a:xfrm>
          <a:prstGeom prst="wedgeRectCallout">
            <a:avLst>
              <a:gd name="adj1" fmla="val -64033"/>
              <a:gd name="adj2" fmla="val 41679"/>
            </a:avLst>
          </a:prstGeom>
          <a:solidFill>
            <a:srgbClr val="FDD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a:ln>
                  <a:noFill/>
                </a:ln>
                <a:solidFill>
                  <a:prstClr val="black"/>
                </a:solidFill>
                <a:effectLst/>
                <a:uLnTx/>
                <a:uFillTx/>
                <a:latin typeface="Calibri" panose="020F0502020204030204"/>
                <a:ea typeface="+mn-ea"/>
                <a:cs typeface="+mn-cs"/>
              </a:rPr>
              <a:t>Priority world regions for expanding / future collaborations</a:t>
            </a: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30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87726-B4C5-A107-5BA1-C76F124ADBB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BBA407B-C6D6-7D79-19DB-FA1421BEA6E8}"/>
              </a:ext>
            </a:extLst>
          </p:cNvPr>
          <p:cNvSpPr>
            <a:spLocks noGrp="1"/>
          </p:cNvSpPr>
          <p:nvPr>
            <p:ph type="title"/>
          </p:nvPr>
        </p:nvSpPr>
        <p:spPr>
          <a:xfrm>
            <a:off x="838200" y="426407"/>
            <a:ext cx="10515600" cy="1325563"/>
          </a:xfrm>
        </p:spPr>
        <p:txBody>
          <a:bodyPr>
            <a:normAutofit/>
          </a:bodyPr>
          <a:lstStyle/>
          <a:p>
            <a:pPr algn="ctr"/>
            <a:r>
              <a:rPr lang="it-IT" sz="3200" b="1" dirty="0">
                <a:latin typeface="+mn-lt"/>
              </a:rPr>
              <a:t>Future </a:t>
            </a:r>
            <a:r>
              <a:rPr lang="it-IT" sz="3200" b="1" dirty="0" err="1">
                <a:latin typeface="+mn-lt"/>
              </a:rPr>
              <a:t>collaborations</a:t>
            </a:r>
            <a:r>
              <a:rPr lang="it-IT" sz="3200" b="1" dirty="0">
                <a:latin typeface="+mn-lt"/>
              </a:rPr>
              <a:t>: </a:t>
            </a:r>
            <a:r>
              <a:rPr lang="it-IT" sz="3200" b="1" dirty="0" err="1">
                <a:solidFill>
                  <a:srgbClr val="D6858D"/>
                </a:solidFill>
                <a:latin typeface="+mn-lt"/>
              </a:rPr>
              <a:t>barriers</a:t>
            </a:r>
            <a:endParaRPr lang="it-IT" sz="3200" b="1" dirty="0">
              <a:solidFill>
                <a:srgbClr val="D6858D"/>
              </a:solidFill>
              <a:latin typeface="+mn-lt"/>
            </a:endParaRPr>
          </a:p>
        </p:txBody>
      </p:sp>
      <p:sp>
        <p:nvSpPr>
          <p:cNvPr id="3" name="Rectangular Callout 2">
            <a:extLst>
              <a:ext uri="{FF2B5EF4-FFF2-40B4-BE49-F238E27FC236}">
                <a16:creationId xmlns:a16="http://schemas.microsoft.com/office/drawing/2014/main" id="{B3666915-4300-6F36-31E1-5FF3BAC6A1E1}"/>
              </a:ext>
            </a:extLst>
          </p:cNvPr>
          <p:cNvSpPr/>
          <p:nvPr/>
        </p:nvSpPr>
        <p:spPr>
          <a:xfrm>
            <a:off x="297497" y="2194561"/>
            <a:ext cx="1759904" cy="2058992"/>
          </a:xfrm>
          <a:prstGeom prst="wedgeRectCallout">
            <a:avLst>
              <a:gd name="adj1" fmla="val 71071"/>
              <a:gd name="adj2" fmla="val 19516"/>
            </a:avLst>
          </a:prstGeom>
          <a:solidFill>
            <a:srgbClr val="477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Barriers</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to future /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extending</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collaborations</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Chart 3">
            <a:extLst>
              <a:ext uri="{FF2B5EF4-FFF2-40B4-BE49-F238E27FC236}">
                <a16:creationId xmlns:a16="http://schemas.microsoft.com/office/drawing/2014/main" id="{9CF5C369-C668-2399-140C-8EB09E5AA336}"/>
              </a:ext>
            </a:extLst>
          </p:cNvPr>
          <p:cNvGraphicFramePr>
            <a:graphicFrameLocks/>
          </p:cNvGraphicFramePr>
          <p:nvPr/>
        </p:nvGraphicFramePr>
        <p:xfrm>
          <a:off x="190816" y="1514864"/>
          <a:ext cx="9518374" cy="4253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44238EF8-C46B-4860-25CB-1A58DB7403B2}"/>
              </a:ext>
            </a:extLst>
          </p:cNvPr>
          <p:cNvGraphicFramePr>
            <a:graphicFrameLocks/>
          </p:cNvGraphicFramePr>
          <p:nvPr/>
        </p:nvGraphicFramePr>
        <p:xfrm>
          <a:off x="9064487" y="3163969"/>
          <a:ext cx="2936697"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ular Callout 7">
            <a:extLst>
              <a:ext uri="{FF2B5EF4-FFF2-40B4-BE49-F238E27FC236}">
                <a16:creationId xmlns:a16="http://schemas.microsoft.com/office/drawing/2014/main" id="{5DD24C7E-171C-9534-DD3F-889C4E076F30}"/>
              </a:ext>
            </a:extLst>
          </p:cNvPr>
          <p:cNvSpPr/>
          <p:nvPr/>
        </p:nvSpPr>
        <p:spPr>
          <a:xfrm>
            <a:off x="9250680" y="1514864"/>
            <a:ext cx="2556321" cy="1325563"/>
          </a:xfrm>
          <a:prstGeom prst="wedgeRectCallout">
            <a:avLst>
              <a:gd name="adj1" fmla="val 20846"/>
              <a:gd name="adj2" fmla="val 69107"/>
            </a:avLst>
          </a:prstGeom>
          <a:solidFill>
            <a:srgbClr val="D68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Most</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respondents</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list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several</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concurring</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barriers</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586741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92C3F-4B2F-E718-F587-0D4AE4095A4D}"/>
            </a:ext>
          </a:extLst>
        </p:cNvPr>
        <p:cNvGrpSpPr/>
        <p:nvPr/>
      </p:nvGrpSpPr>
      <p:grpSpPr>
        <a:xfrm>
          <a:off x="0" y="0"/>
          <a:ext cx="0" cy="0"/>
          <a:chOff x="0" y="0"/>
          <a:chExt cx="0" cy="0"/>
        </a:xfrm>
      </p:grpSpPr>
      <p:sp>
        <p:nvSpPr>
          <p:cNvPr id="5" name="Rectangular Callout 4">
            <a:extLst>
              <a:ext uri="{FF2B5EF4-FFF2-40B4-BE49-F238E27FC236}">
                <a16:creationId xmlns:a16="http://schemas.microsoft.com/office/drawing/2014/main" id="{D4EFB033-2DB0-E372-A7AC-7C67A4F794B6}"/>
              </a:ext>
            </a:extLst>
          </p:cNvPr>
          <p:cNvSpPr/>
          <p:nvPr/>
        </p:nvSpPr>
        <p:spPr>
          <a:xfrm>
            <a:off x="441960" y="2087957"/>
            <a:ext cx="1737359" cy="2547621"/>
          </a:xfrm>
          <a:prstGeom prst="wedgeRectCallout">
            <a:avLst>
              <a:gd name="adj1" fmla="val 67355"/>
              <a:gd name="adj2" fmla="val 18391"/>
            </a:avLst>
          </a:prstGeom>
          <a:solidFill>
            <a:srgbClr val="D68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Which</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kind</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of support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would</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help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lowering</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the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barriers</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 name="Title 1">
            <a:extLst>
              <a:ext uri="{FF2B5EF4-FFF2-40B4-BE49-F238E27FC236}">
                <a16:creationId xmlns:a16="http://schemas.microsoft.com/office/drawing/2014/main" id="{0250E0C1-EC70-7682-2788-EAC0B04FDE4B}"/>
              </a:ext>
            </a:extLst>
          </p:cNvPr>
          <p:cNvSpPr>
            <a:spLocks noGrp="1"/>
          </p:cNvSpPr>
          <p:nvPr>
            <p:ph type="title"/>
          </p:nvPr>
        </p:nvSpPr>
        <p:spPr>
          <a:xfrm>
            <a:off x="838200" y="426407"/>
            <a:ext cx="10515600" cy="1325563"/>
          </a:xfrm>
        </p:spPr>
        <p:txBody>
          <a:bodyPr>
            <a:normAutofit/>
          </a:bodyPr>
          <a:lstStyle/>
          <a:p>
            <a:pPr algn="ctr"/>
            <a:r>
              <a:rPr lang="it-IT" sz="3200" b="1" dirty="0">
                <a:latin typeface="+mn-lt"/>
              </a:rPr>
              <a:t>Future </a:t>
            </a:r>
            <a:r>
              <a:rPr lang="it-IT" sz="3200" b="1" dirty="0" err="1">
                <a:latin typeface="+mn-lt"/>
              </a:rPr>
              <a:t>collaborations</a:t>
            </a:r>
            <a:r>
              <a:rPr lang="it-IT" sz="3200" b="1" dirty="0">
                <a:latin typeface="+mn-lt"/>
              </a:rPr>
              <a:t>: </a:t>
            </a:r>
            <a:r>
              <a:rPr lang="it-IT" sz="3200" b="1" dirty="0" err="1">
                <a:latin typeface="+mn-lt"/>
              </a:rPr>
              <a:t>barriers</a:t>
            </a:r>
            <a:endParaRPr lang="it-IT" sz="3200" b="1" dirty="0">
              <a:latin typeface="+mn-lt"/>
            </a:endParaRPr>
          </a:p>
        </p:txBody>
      </p:sp>
      <p:sp>
        <p:nvSpPr>
          <p:cNvPr id="2" name="Title 1">
            <a:extLst>
              <a:ext uri="{FF2B5EF4-FFF2-40B4-BE49-F238E27FC236}">
                <a16:creationId xmlns:a16="http://schemas.microsoft.com/office/drawing/2014/main" id="{99D2E809-766C-65E4-CB6D-FC6D292E5428}"/>
              </a:ext>
            </a:extLst>
          </p:cNvPr>
          <p:cNvSpPr txBox="1">
            <a:spLocks/>
          </p:cNvSpPr>
          <p:nvPr/>
        </p:nvSpPr>
        <p:spPr>
          <a:xfrm>
            <a:off x="911088" y="8968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477D8F"/>
                </a:solidFill>
                <a:effectLst/>
                <a:uLnTx/>
                <a:uFillTx/>
                <a:latin typeface="Calibri" panose="020F0502020204030204"/>
                <a:ea typeface="+mj-ea"/>
                <a:cs typeface="+mj-cs"/>
              </a:rPr>
              <a:t>…</a:t>
            </a:r>
            <a:r>
              <a:rPr kumimoji="0" lang="it-IT" sz="3200" b="1" i="0" u="none" strike="noStrike" kern="1200" cap="none" spc="0" normalizeH="0" baseline="0" noProof="0" dirty="0" err="1">
                <a:ln>
                  <a:noFill/>
                </a:ln>
                <a:solidFill>
                  <a:srgbClr val="477D8F"/>
                </a:solidFill>
                <a:effectLst/>
                <a:uLnTx/>
                <a:uFillTx/>
                <a:latin typeface="Calibri" panose="020F0502020204030204"/>
                <a:ea typeface="+mj-ea"/>
                <a:cs typeface="+mj-cs"/>
              </a:rPr>
              <a:t>what</a:t>
            </a:r>
            <a:r>
              <a:rPr kumimoji="0" lang="it-IT" sz="3200" b="1" i="0" u="none" strike="noStrike" kern="1200" cap="none" spc="0" normalizeH="0" baseline="0" noProof="0" dirty="0">
                <a:ln>
                  <a:noFill/>
                </a:ln>
                <a:solidFill>
                  <a:srgbClr val="477D8F"/>
                </a:solidFill>
                <a:effectLst/>
                <a:uLnTx/>
                <a:uFillTx/>
                <a:latin typeface="Calibri" panose="020F0502020204030204"/>
                <a:ea typeface="+mj-ea"/>
                <a:cs typeface="+mj-cs"/>
              </a:rPr>
              <a:t> </a:t>
            </a:r>
            <a:r>
              <a:rPr kumimoji="0" lang="it-IT" sz="3200" b="1" i="0" u="none" strike="noStrike" kern="1200" cap="none" spc="0" normalizeH="0" baseline="0" noProof="0" dirty="0" err="1">
                <a:ln>
                  <a:noFill/>
                </a:ln>
                <a:solidFill>
                  <a:srgbClr val="477D8F"/>
                </a:solidFill>
                <a:effectLst/>
                <a:uLnTx/>
                <a:uFillTx/>
                <a:latin typeface="Calibri" panose="020F0502020204030204"/>
                <a:ea typeface="+mj-ea"/>
                <a:cs typeface="+mj-cs"/>
              </a:rPr>
              <a:t>we</a:t>
            </a:r>
            <a:r>
              <a:rPr kumimoji="0" lang="it-IT" sz="3200" b="1" i="0" u="none" strike="noStrike" kern="1200" cap="none" spc="0" normalizeH="0" baseline="0" noProof="0" dirty="0">
                <a:ln>
                  <a:noFill/>
                </a:ln>
                <a:solidFill>
                  <a:srgbClr val="477D8F"/>
                </a:solidFill>
                <a:effectLst/>
                <a:uLnTx/>
                <a:uFillTx/>
                <a:latin typeface="Calibri" panose="020F0502020204030204"/>
                <a:ea typeface="+mj-ea"/>
                <a:cs typeface="+mj-cs"/>
              </a:rPr>
              <a:t> can do </a:t>
            </a:r>
            <a:r>
              <a:rPr kumimoji="0" lang="it-IT" sz="3200" b="1" i="0" u="none" strike="noStrike" kern="1200" cap="none" spc="0" normalizeH="0" baseline="0" noProof="0" dirty="0" err="1">
                <a:ln>
                  <a:noFill/>
                </a:ln>
                <a:solidFill>
                  <a:srgbClr val="477D8F"/>
                </a:solidFill>
                <a:effectLst/>
                <a:uLnTx/>
                <a:uFillTx/>
                <a:latin typeface="Calibri" panose="020F0502020204030204"/>
                <a:ea typeface="+mj-ea"/>
                <a:cs typeface="+mj-cs"/>
              </a:rPr>
              <a:t>about</a:t>
            </a:r>
            <a:r>
              <a:rPr kumimoji="0" lang="it-IT" sz="3200" b="1" i="0" u="none" strike="noStrike" kern="1200" cap="none" spc="0" normalizeH="0" baseline="0" noProof="0" dirty="0">
                <a:ln>
                  <a:noFill/>
                </a:ln>
                <a:solidFill>
                  <a:srgbClr val="477D8F"/>
                </a:solidFill>
                <a:effectLst/>
                <a:uLnTx/>
                <a:uFillTx/>
                <a:latin typeface="Calibri" panose="020F0502020204030204"/>
                <a:ea typeface="+mj-ea"/>
                <a:cs typeface="+mj-cs"/>
              </a:rPr>
              <a:t> </a:t>
            </a:r>
            <a:r>
              <a:rPr kumimoji="0" lang="it-IT" sz="3200" b="1" i="0" u="none" strike="noStrike" kern="1200" cap="none" spc="0" normalizeH="0" baseline="0" noProof="0" dirty="0" err="1">
                <a:ln>
                  <a:noFill/>
                </a:ln>
                <a:solidFill>
                  <a:srgbClr val="477D8F"/>
                </a:solidFill>
                <a:effectLst/>
                <a:uLnTx/>
                <a:uFillTx/>
                <a:latin typeface="Calibri" panose="020F0502020204030204"/>
                <a:ea typeface="+mj-ea"/>
                <a:cs typeface="+mj-cs"/>
              </a:rPr>
              <a:t>them</a:t>
            </a:r>
            <a:endParaRPr kumimoji="0" lang="it-IT" sz="3200" b="1" i="0" u="none" strike="noStrike" kern="1200" cap="none" spc="0" normalizeH="0" baseline="0" noProof="0" dirty="0">
              <a:ln>
                <a:noFill/>
              </a:ln>
              <a:solidFill>
                <a:srgbClr val="477D8F"/>
              </a:solidFill>
              <a:effectLst/>
              <a:uLnTx/>
              <a:uFillTx/>
              <a:latin typeface="Calibri" panose="020F0502020204030204"/>
              <a:ea typeface="+mj-ea"/>
              <a:cs typeface="+mj-cs"/>
            </a:endParaRPr>
          </a:p>
        </p:txBody>
      </p:sp>
      <p:graphicFrame>
        <p:nvGraphicFramePr>
          <p:cNvPr id="4" name="Chart 3">
            <a:extLst>
              <a:ext uri="{FF2B5EF4-FFF2-40B4-BE49-F238E27FC236}">
                <a16:creationId xmlns:a16="http://schemas.microsoft.com/office/drawing/2014/main" id="{7E1D86E5-F821-79F4-6663-C39AA0CA4C61}"/>
              </a:ext>
            </a:extLst>
          </p:cNvPr>
          <p:cNvGraphicFramePr>
            <a:graphicFrameLocks/>
          </p:cNvGraphicFramePr>
          <p:nvPr/>
        </p:nvGraphicFramePr>
        <p:xfrm>
          <a:off x="911088" y="2057400"/>
          <a:ext cx="11006592" cy="3703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650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2FCFDD-267F-2A21-B7D8-8EE1EF5128D0}"/>
              </a:ext>
            </a:extLst>
          </p:cNvPr>
          <p:cNvPicPr>
            <a:picLocks noChangeAspect="1"/>
          </p:cNvPicPr>
          <p:nvPr/>
        </p:nvPicPr>
        <p:blipFill>
          <a:blip r:embed="rId3"/>
          <a:stretch>
            <a:fillRect/>
          </a:stretch>
        </p:blipFill>
        <p:spPr>
          <a:xfrm>
            <a:off x="7685761" y="1366121"/>
            <a:ext cx="4445050" cy="4445050"/>
          </a:xfrm>
          <a:prstGeom prst="rect">
            <a:avLst/>
          </a:prstGeom>
        </p:spPr>
      </p:pic>
      <p:sp>
        <p:nvSpPr>
          <p:cNvPr id="2" name="Titolo 1">
            <a:extLst>
              <a:ext uri="{FF2B5EF4-FFF2-40B4-BE49-F238E27FC236}">
                <a16:creationId xmlns:a16="http://schemas.microsoft.com/office/drawing/2014/main" id="{EC80430A-5004-C529-1432-90346552EC97}"/>
              </a:ext>
            </a:extLst>
          </p:cNvPr>
          <p:cNvSpPr>
            <a:spLocks noGrp="1"/>
          </p:cNvSpPr>
          <p:nvPr>
            <p:ph type="title"/>
          </p:nvPr>
        </p:nvSpPr>
        <p:spPr>
          <a:xfrm>
            <a:off x="534924" y="703340"/>
            <a:ext cx="10515600" cy="1325563"/>
          </a:xfrm>
        </p:spPr>
        <p:txBody>
          <a:bodyPr/>
          <a:lstStyle/>
          <a:p>
            <a:r>
              <a:rPr lang="en-GB" dirty="0"/>
              <a:t>Why do we need international collaboration?</a:t>
            </a:r>
          </a:p>
        </p:txBody>
      </p:sp>
      <p:sp>
        <p:nvSpPr>
          <p:cNvPr id="3" name="Segnaposto contenuto 2">
            <a:extLst>
              <a:ext uri="{FF2B5EF4-FFF2-40B4-BE49-F238E27FC236}">
                <a16:creationId xmlns:a16="http://schemas.microsoft.com/office/drawing/2014/main" id="{97185A86-DE94-DC0C-6754-F802B91BCAE4}"/>
              </a:ext>
            </a:extLst>
          </p:cNvPr>
          <p:cNvSpPr>
            <a:spLocks noGrp="1"/>
          </p:cNvSpPr>
          <p:nvPr>
            <p:ph idx="1"/>
          </p:nvPr>
        </p:nvSpPr>
        <p:spPr>
          <a:xfrm>
            <a:off x="405613" y="1809447"/>
            <a:ext cx="6996673" cy="4445049"/>
          </a:xfrm>
        </p:spPr>
        <p:txBody>
          <a:bodyPr>
            <a:normAutofit/>
          </a:bodyPr>
          <a:lstStyle/>
          <a:p>
            <a:pPr>
              <a:spcAft>
                <a:spcPts val="600"/>
              </a:spcAft>
            </a:pPr>
            <a:r>
              <a:rPr lang="en-GB" sz="2600" dirty="0"/>
              <a:t>Addressing large-scale societal and scientific challenges e.g. natural hazards, climate change, food security, disaster mitigation</a:t>
            </a:r>
          </a:p>
          <a:p>
            <a:pPr>
              <a:spcAft>
                <a:spcPts val="600"/>
              </a:spcAft>
            </a:pPr>
            <a:r>
              <a:rPr lang="en-GB" sz="2600" dirty="0"/>
              <a:t>Supporting regional and global policy initiatives e.g. UN Sustainable Development Goals (SDGs); Sendai Framework for Disaster Risk Reduction</a:t>
            </a:r>
          </a:p>
          <a:p>
            <a:pPr>
              <a:spcAft>
                <a:spcPts val="600"/>
              </a:spcAft>
            </a:pPr>
            <a:endParaRPr lang="en-GB" dirty="0"/>
          </a:p>
        </p:txBody>
      </p:sp>
    </p:spTree>
    <p:extLst>
      <p:ext uri="{BB962C8B-B14F-4D97-AF65-F5344CB8AC3E}">
        <p14:creationId xmlns:p14="http://schemas.microsoft.com/office/powerpoint/2010/main" val="4204049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B6CAC-3272-85B2-C0FC-AC54D655B11C}"/>
            </a:ext>
          </a:extLst>
        </p:cNvPr>
        <p:cNvGrpSpPr/>
        <p:nvPr/>
      </p:nvGrpSpPr>
      <p:grpSpPr>
        <a:xfrm>
          <a:off x="0" y="0"/>
          <a:ext cx="0" cy="0"/>
          <a:chOff x="0" y="0"/>
          <a:chExt cx="0" cy="0"/>
        </a:xfrm>
      </p:grpSpPr>
      <p:sp>
        <p:nvSpPr>
          <p:cNvPr id="5" name="Rectangular Callout 4">
            <a:extLst>
              <a:ext uri="{FF2B5EF4-FFF2-40B4-BE49-F238E27FC236}">
                <a16:creationId xmlns:a16="http://schemas.microsoft.com/office/drawing/2014/main" id="{2C41684A-80AC-9525-28E3-3E57FF699A8B}"/>
              </a:ext>
            </a:extLst>
          </p:cNvPr>
          <p:cNvSpPr/>
          <p:nvPr/>
        </p:nvSpPr>
        <p:spPr>
          <a:xfrm>
            <a:off x="0" y="1955491"/>
            <a:ext cx="6961632" cy="617022"/>
          </a:xfrm>
          <a:prstGeom prst="wedgeRectCallout">
            <a:avLst>
              <a:gd name="adj1" fmla="val 22853"/>
              <a:gd name="adj2" fmla="val 75392"/>
            </a:avLst>
          </a:prstGeom>
          <a:solidFill>
            <a:srgbClr val="D685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Expected</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benefits of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extended</a:t>
            </a: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collaboration</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EEBA71E-CC31-E527-A405-7E34FEE91832}"/>
              </a:ext>
            </a:extLst>
          </p:cNvPr>
          <p:cNvSpPr>
            <a:spLocks noGrp="1"/>
          </p:cNvSpPr>
          <p:nvPr>
            <p:ph type="title"/>
          </p:nvPr>
        </p:nvSpPr>
        <p:spPr>
          <a:xfrm>
            <a:off x="838200" y="426407"/>
            <a:ext cx="10515600" cy="1325563"/>
          </a:xfrm>
        </p:spPr>
        <p:txBody>
          <a:bodyPr>
            <a:normAutofit/>
          </a:bodyPr>
          <a:lstStyle/>
          <a:p>
            <a:pPr algn="ctr"/>
            <a:r>
              <a:rPr lang="it-IT" sz="3200" b="1">
                <a:latin typeface="+mn-lt"/>
              </a:rPr>
              <a:t>Future collaborations: barriers</a:t>
            </a:r>
            <a:endParaRPr lang="it-IT" sz="3200" b="1" dirty="0">
              <a:latin typeface="+mn-lt"/>
            </a:endParaRPr>
          </a:p>
        </p:txBody>
      </p:sp>
      <p:sp>
        <p:nvSpPr>
          <p:cNvPr id="2" name="Title 1">
            <a:extLst>
              <a:ext uri="{FF2B5EF4-FFF2-40B4-BE49-F238E27FC236}">
                <a16:creationId xmlns:a16="http://schemas.microsoft.com/office/drawing/2014/main" id="{086B7453-9566-63CC-9C7C-B391C3BE58A5}"/>
              </a:ext>
            </a:extLst>
          </p:cNvPr>
          <p:cNvSpPr txBox="1">
            <a:spLocks/>
          </p:cNvSpPr>
          <p:nvPr/>
        </p:nvSpPr>
        <p:spPr>
          <a:xfrm>
            <a:off x="911088" y="8968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1" i="0" u="none" strike="noStrike" kern="1200" cap="none" spc="0" normalizeH="0" baseline="0" noProof="0" dirty="0">
                <a:ln>
                  <a:noFill/>
                </a:ln>
                <a:solidFill>
                  <a:srgbClr val="477D8F"/>
                </a:solidFill>
                <a:effectLst/>
                <a:uLnTx/>
                <a:uFillTx/>
                <a:latin typeface="Calibri" panose="020F0502020204030204"/>
                <a:ea typeface="+mj-ea"/>
                <a:cs typeface="+mj-cs"/>
              </a:rPr>
              <a:t>…and </a:t>
            </a:r>
            <a:r>
              <a:rPr kumimoji="0" lang="it-IT" sz="3200" b="1" i="0" u="none" strike="noStrike" kern="1200" cap="none" spc="0" normalizeH="0" baseline="0" noProof="0" dirty="0" err="1">
                <a:ln>
                  <a:noFill/>
                </a:ln>
                <a:solidFill>
                  <a:srgbClr val="477D8F"/>
                </a:solidFill>
                <a:effectLst/>
                <a:uLnTx/>
                <a:uFillTx/>
                <a:latin typeface="Calibri" panose="020F0502020204030204"/>
                <a:ea typeface="+mj-ea"/>
                <a:cs typeface="+mj-cs"/>
              </a:rPr>
              <a:t>why</a:t>
            </a:r>
            <a:r>
              <a:rPr kumimoji="0" lang="it-IT" sz="3200" b="1" i="0" u="none" strike="noStrike" kern="1200" cap="none" spc="0" normalizeH="0" baseline="0" noProof="0" dirty="0">
                <a:ln>
                  <a:noFill/>
                </a:ln>
                <a:solidFill>
                  <a:srgbClr val="477D8F"/>
                </a:solidFill>
                <a:effectLst/>
                <a:uLnTx/>
                <a:uFillTx/>
                <a:latin typeface="Calibri" panose="020F0502020204030204"/>
                <a:ea typeface="+mj-ea"/>
                <a:cs typeface="+mj-cs"/>
              </a:rPr>
              <a:t> </a:t>
            </a:r>
            <a:r>
              <a:rPr kumimoji="0" lang="it-IT" sz="3200" b="1" i="0" u="none" strike="noStrike" kern="1200" cap="none" spc="0" normalizeH="0" baseline="0" noProof="0" dirty="0" err="1">
                <a:ln>
                  <a:noFill/>
                </a:ln>
                <a:solidFill>
                  <a:srgbClr val="477D8F"/>
                </a:solidFill>
                <a:effectLst/>
                <a:uLnTx/>
                <a:uFillTx/>
                <a:latin typeface="Calibri" panose="020F0502020204030204"/>
                <a:ea typeface="+mj-ea"/>
                <a:cs typeface="+mj-cs"/>
              </a:rPr>
              <a:t>it</a:t>
            </a:r>
            <a:r>
              <a:rPr kumimoji="0" lang="it-IT" sz="3200" b="1" i="0" u="none" strike="noStrike" kern="1200" cap="none" spc="0" normalizeH="0" baseline="0" noProof="0" dirty="0">
                <a:ln>
                  <a:noFill/>
                </a:ln>
                <a:solidFill>
                  <a:srgbClr val="477D8F"/>
                </a:solidFill>
                <a:effectLst/>
                <a:uLnTx/>
                <a:uFillTx/>
                <a:latin typeface="Calibri" panose="020F0502020204030204"/>
                <a:ea typeface="+mj-ea"/>
                <a:cs typeface="+mj-cs"/>
              </a:rPr>
              <a:t> </a:t>
            </a:r>
            <a:r>
              <a:rPr kumimoji="0" lang="it-IT" sz="3200" b="1" i="0" u="none" strike="noStrike" kern="1200" cap="none" spc="0" normalizeH="0" baseline="0" noProof="0" dirty="0" err="1">
                <a:ln>
                  <a:noFill/>
                </a:ln>
                <a:solidFill>
                  <a:srgbClr val="477D8F"/>
                </a:solidFill>
                <a:effectLst/>
                <a:uLnTx/>
                <a:uFillTx/>
                <a:latin typeface="Calibri" panose="020F0502020204030204"/>
                <a:ea typeface="+mj-ea"/>
                <a:cs typeface="+mj-cs"/>
              </a:rPr>
              <a:t>matters</a:t>
            </a:r>
            <a:endParaRPr kumimoji="0" lang="it-IT" sz="3200" b="1" i="0" u="none" strike="noStrike" kern="1200" cap="none" spc="0" normalizeH="0" baseline="0" noProof="0" dirty="0">
              <a:ln>
                <a:noFill/>
              </a:ln>
              <a:solidFill>
                <a:srgbClr val="477D8F"/>
              </a:solidFill>
              <a:effectLst/>
              <a:uLnTx/>
              <a:uFillTx/>
              <a:latin typeface="Calibri" panose="020F0502020204030204"/>
              <a:ea typeface="+mj-ea"/>
              <a:cs typeface="+mj-cs"/>
            </a:endParaRPr>
          </a:p>
        </p:txBody>
      </p:sp>
      <p:sp>
        <p:nvSpPr>
          <p:cNvPr id="3" name="Content Placeholder 2">
            <a:extLst>
              <a:ext uri="{FF2B5EF4-FFF2-40B4-BE49-F238E27FC236}">
                <a16:creationId xmlns:a16="http://schemas.microsoft.com/office/drawing/2014/main" id="{3A92489A-ADB1-2D94-CABC-BD55DF17AAC8}"/>
              </a:ext>
            </a:extLst>
          </p:cNvPr>
          <p:cNvSpPr>
            <a:spLocks noGrp="1"/>
          </p:cNvSpPr>
          <p:nvPr>
            <p:ph idx="1"/>
          </p:nvPr>
        </p:nvSpPr>
        <p:spPr>
          <a:xfrm>
            <a:off x="740928" y="2778220"/>
            <a:ext cx="7235425" cy="3221977"/>
          </a:xfrm>
        </p:spPr>
        <p:txBody>
          <a:bodyPr>
            <a:normAutofit/>
          </a:bodyPr>
          <a:lstStyle/>
          <a:p>
            <a:pPr>
              <a:lnSpc>
                <a:spcPct val="100000"/>
              </a:lnSpc>
            </a:pPr>
            <a:r>
              <a:rPr lang="en-GB" sz="1800" b="1" dirty="0">
                <a:highlight>
                  <a:srgbClr val="FDDB1B"/>
                </a:highlight>
              </a:rPr>
              <a:t>Community Building and Collaboration:</a:t>
            </a:r>
            <a:r>
              <a:rPr lang="en-GB" sz="1800" dirty="0">
                <a:highlight>
                  <a:srgbClr val="FDDB1B"/>
                </a:highlight>
              </a:rPr>
              <a:t> </a:t>
            </a:r>
            <a:r>
              <a:rPr lang="en-GB" sz="1600" dirty="0"/>
              <a:t>frequently mentioned alongside fostering interchange, community standards, promoting Open Science, and supporting the development of SW communities and training for future scientists.</a:t>
            </a:r>
          </a:p>
          <a:p>
            <a:pPr>
              <a:lnSpc>
                <a:spcPct val="100000"/>
              </a:lnSpc>
            </a:pPr>
            <a:r>
              <a:rPr lang="en-GB" sz="1700" b="1" dirty="0">
                <a:highlight>
                  <a:srgbClr val="FDDB1B"/>
                </a:highlight>
              </a:rPr>
              <a:t>Data and Service Improvement:</a:t>
            </a:r>
            <a:r>
              <a:rPr lang="en-GB" sz="1700" dirty="0">
                <a:highlight>
                  <a:srgbClr val="FDDB1B"/>
                </a:highlight>
              </a:rPr>
              <a:t> </a:t>
            </a:r>
            <a:r>
              <a:rPr lang="en-GB" sz="1600" dirty="0"/>
              <a:t>improved data quality and coverage, data and software sharing, data interoperability, development of joint or improved services.</a:t>
            </a:r>
          </a:p>
          <a:p>
            <a:pPr>
              <a:lnSpc>
                <a:spcPct val="100000"/>
              </a:lnSpc>
            </a:pPr>
            <a:r>
              <a:rPr lang="en-GB" sz="1700" b="1" dirty="0">
                <a:highlight>
                  <a:srgbClr val="FDDB1B"/>
                </a:highlight>
              </a:rPr>
              <a:t>Operational and Scientific Advancement:</a:t>
            </a:r>
            <a:r>
              <a:rPr lang="en-GB" sz="1700" dirty="0">
                <a:highlight>
                  <a:srgbClr val="FDDB1B"/>
                </a:highlight>
              </a:rPr>
              <a:t> </a:t>
            </a:r>
            <a:r>
              <a:rPr lang="en-GB" sz="1600" dirty="0"/>
              <a:t>scientific advancement, global harmonisation of standards, workflows, and best practices, developing shared software portfolios, innovative instruments, early warning systems, and testbeds.</a:t>
            </a:r>
          </a:p>
          <a:p>
            <a:pPr>
              <a:lnSpc>
                <a:spcPct val="100000"/>
              </a:lnSpc>
            </a:pPr>
            <a:r>
              <a:rPr lang="en-GB" sz="1600" b="1" dirty="0">
                <a:highlight>
                  <a:srgbClr val="FDDB1B"/>
                </a:highlight>
              </a:rPr>
              <a:t>Policy and Experience:</a:t>
            </a:r>
            <a:r>
              <a:rPr lang="en-GB" sz="1600" dirty="0">
                <a:highlight>
                  <a:srgbClr val="FDDB1B"/>
                </a:highlight>
              </a:rPr>
              <a:t> </a:t>
            </a:r>
            <a:r>
              <a:rPr lang="en-GB" sz="1600" dirty="0"/>
              <a:t>enhance policy influence, provide opportunities for integrating international experience and training, facilitate knowledge exchange.</a:t>
            </a:r>
          </a:p>
        </p:txBody>
      </p:sp>
      <p:sp>
        <p:nvSpPr>
          <p:cNvPr id="11" name="TextBox 10">
            <a:extLst>
              <a:ext uri="{FF2B5EF4-FFF2-40B4-BE49-F238E27FC236}">
                <a16:creationId xmlns:a16="http://schemas.microsoft.com/office/drawing/2014/main" id="{77800AD4-EF6D-70A9-517A-3D58467A5FF6}"/>
              </a:ext>
            </a:extLst>
          </p:cNvPr>
          <p:cNvSpPr txBox="1"/>
          <p:nvPr/>
        </p:nvSpPr>
        <p:spPr>
          <a:xfrm>
            <a:off x="7976353" y="2428130"/>
            <a:ext cx="4044762" cy="341632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Community building</a:t>
            </a:r>
            <a:endParaRPr kumimoji="0" lang="en-IT" altLang="en-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Data quality &amp; coverage</a:t>
            </a:r>
            <a:endParaRPr kumimoji="0" lang="en-IT" altLang="en-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Interoperability</a:t>
            </a:r>
            <a:endParaRPr kumimoji="0" lang="en-IT" altLang="en-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Shared software &amp; tools</a:t>
            </a:r>
            <a:endParaRPr kumimoji="0" lang="en-IT" altLang="en-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Joint services</a:t>
            </a:r>
            <a:endParaRPr kumimoji="0" lang="en-IT" altLang="en-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International collaboration</a:t>
            </a:r>
            <a:endParaRPr kumimoji="0" lang="en-IT" altLang="en-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Standards &amp; workflows</a:t>
            </a:r>
            <a:endParaRPr kumimoji="0" lang="en-IT" altLang="en-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Scientific advancement</a:t>
            </a:r>
            <a:endParaRPr kumimoji="0" lang="en-IT" altLang="en-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Training &amp; knowledge exchange</a:t>
            </a:r>
            <a:endParaRPr kumimoji="0" lang="en-IT" altLang="en-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Policy influence &amp; </a:t>
            </a:r>
            <a:b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IT" altLang="en-IT"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strategic cooperation</a:t>
            </a:r>
            <a:endParaRPr kumimoji="0" lang="en-IT" altLang="en-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ular Callout 13">
            <a:extLst>
              <a:ext uri="{FF2B5EF4-FFF2-40B4-BE49-F238E27FC236}">
                <a16:creationId xmlns:a16="http://schemas.microsoft.com/office/drawing/2014/main" id="{2DA5076C-D12F-0820-789B-26820AF02BAE}"/>
              </a:ext>
            </a:extLst>
          </p:cNvPr>
          <p:cNvSpPr/>
          <p:nvPr/>
        </p:nvSpPr>
        <p:spPr>
          <a:xfrm>
            <a:off x="10436352" y="1186782"/>
            <a:ext cx="1514757" cy="1210686"/>
          </a:xfrm>
          <a:prstGeom prst="wedgeRectCallout">
            <a:avLst>
              <a:gd name="adj1" fmla="val -24593"/>
              <a:gd name="adj2" fmla="val 79420"/>
            </a:avLst>
          </a:prstGeom>
          <a:solidFill>
            <a:srgbClr val="477D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lumMod val="65000"/>
                    <a:lumOff val="35000"/>
                  </a:prstClr>
                </a:solidFill>
                <a:latin typeface="+mn-lt"/>
                <a:ea typeface="+mn-ea"/>
                <a:cs typeface="+mn-cs"/>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Top 10 core </a:t>
            </a:r>
            <a:r>
              <a:rPr kumimoji="0" lang="it-IT" sz="2000" b="1" i="0" u="none" strike="noStrike" kern="1200" cap="none" spc="0" normalizeH="0" baseline="0" noProof="0" dirty="0" err="1">
                <a:ln>
                  <a:noFill/>
                </a:ln>
                <a:solidFill>
                  <a:prstClr val="white"/>
                </a:solidFill>
                <a:effectLst/>
                <a:uLnTx/>
                <a:uFillTx/>
                <a:latin typeface="Calibri" panose="020F0502020204030204"/>
                <a:ea typeface="+mn-ea"/>
                <a:cs typeface="+mn-cs"/>
              </a:rPr>
              <a:t>themes</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779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937BB7-37C0-1A25-8D95-B237E74747C5}"/>
            </a:ext>
          </a:extLst>
        </p:cNvPr>
        <p:cNvGrpSpPr/>
        <p:nvPr/>
      </p:nvGrpSpPr>
      <p:grpSpPr>
        <a:xfrm>
          <a:off x="0" y="0"/>
          <a:ext cx="0" cy="0"/>
          <a:chOff x="0" y="0"/>
          <a:chExt cx="0" cy="0"/>
        </a:xfrm>
      </p:grpSpPr>
      <p:sp>
        <p:nvSpPr>
          <p:cNvPr id="4" name="Titolo 1">
            <a:extLst>
              <a:ext uri="{FF2B5EF4-FFF2-40B4-BE49-F238E27FC236}">
                <a16:creationId xmlns:a16="http://schemas.microsoft.com/office/drawing/2014/main" id="{3EA9280E-92B5-82D1-937D-D03D76BB1AC7}"/>
              </a:ext>
            </a:extLst>
          </p:cNvPr>
          <p:cNvSpPr txBox="1">
            <a:spLocks/>
          </p:cNvSpPr>
          <p:nvPr/>
        </p:nvSpPr>
        <p:spPr>
          <a:xfrm>
            <a:off x="1665513" y="3526650"/>
            <a:ext cx="1052648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2A3A61"/>
                </a:solidFill>
                <a:effectLst/>
                <a:uLnTx/>
                <a:uFillTx/>
                <a:latin typeface="Calibri" panose="020F0502020204030204"/>
                <a:ea typeface="+mj-ea"/>
                <a:cs typeface="+mj-cs"/>
              </a:rPr>
              <a:t>Thank you for your attention!</a:t>
            </a:r>
          </a:p>
        </p:txBody>
      </p:sp>
    </p:spTree>
    <p:extLst>
      <p:ext uri="{BB962C8B-B14F-4D97-AF65-F5344CB8AC3E}">
        <p14:creationId xmlns:p14="http://schemas.microsoft.com/office/powerpoint/2010/main" val="385555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D099-697D-4678-91D7-1346CA89AE0D}"/>
            </a:ext>
          </a:extLst>
        </p:cNvPr>
        <p:cNvGrpSpPr/>
        <p:nvPr/>
      </p:nvGrpSpPr>
      <p:grpSpPr>
        <a:xfrm>
          <a:off x="0" y="0"/>
          <a:ext cx="0" cy="0"/>
          <a:chOff x="0" y="0"/>
          <a:chExt cx="0" cy="0"/>
        </a:xfrm>
      </p:grpSpPr>
      <p:pic>
        <p:nvPicPr>
          <p:cNvPr id="12" name="Picture 11" descr="A collage of buildings and a tower&#10;&#10;AI-generated content may be incorrect.">
            <a:extLst>
              <a:ext uri="{FF2B5EF4-FFF2-40B4-BE49-F238E27FC236}">
                <a16:creationId xmlns:a16="http://schemas.microsoft.com/office/drawing/2014/main" id="{2E201055-4BB3-4FE2-E954-AA5678EEF2E5}"/>
              </a:ext>
            </a:extLst>
          </p:cNvPr>
          <p:cNvPicPr>
            <a:picLocks noChangeAspect="1"/>
          </p:cNvPicPr>
          <p:nvPr/>
        </p:nvPicPr>
        <p:blipFill>
          <a:blip r:embed="rId3"/>
          <a:stretch>
            <a:fillRect/>
          </a:stretch>
        </p:blipFill>
        <p:spPr>
          <a:xfrm>
            <a:off x="0" y="14953"/>
            <a:ext cx="12177075" cy="6846222"/>
          </a:xfrm>
          <a:prstGeom prst="rect">
            <a:avLst/>
          </a:prstGeom>
        </p:spPr>
      </p:pic>
      <p:sp>
        <p:nvSpPr>
          <p:cNvPr id="6" name="Google Shape;177;g1e3b25810cc_0_0">
            <a:extLst>
              <a:ext uri="{FF2B5EF4-FFF2-40B4-BE49-F238E27FC236}">
                <a16:creationId xmlns:a16="http://schemas.microsoft.com/office/drawing/2014/main" id="{4E86A72D-4630-ECCC-6486-191379F956FC}"/>
              </a:ext>
            </a:extLst>
          </p:cNvPr>
          <p:cNvSpPr txBox="1"/>
          <p:nvPr/>
        </p:nvSpPr>
        <p:spPr>
          <a:xfrm>
            <a:off x="0" y="5641975"/>
            <a:ext cx="12192000" cy="1219200"/>
          </a:xfrm>
          <a:prstGeom prst="rect">
            <a:avLst/>
          </a:prstGeom>
          <a:solidFill>
            <a:schemeClr val="accent1">
              <a:lumMod val="20000"/>
              <a:lumOff val="80000"/>
            </a:schemeClr>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1200"/>
              </a:spcBef>
              <a:spcAft>
                <a:spcPts val="0"/>
              </a:spcAft>
              <a:buClr>
                <a:srgbClr val="000000"/>
              </a:buClr>
              <a:buSzTx/>
              <a:buFont typeface="Arial"/>
              <a:buNone/>
              <a:tabLst/>
              <a:defRPr/>
            </a:pPr>
            <a:r>
              <a:rPr kumimoji="0" lang="en-US" sz="2200" b="0" i="1" u="none" strike="noStrike" kern="0" cap="none" spc="0" normalizeH="0" baseline="0" noProof="0">
                <a:ln>
                  <a:noFill/>
                </a:ln>
                <a:solidFill>
                  <a:srgbClr val="556951"/>
                </a:solidFill>
                <a:effectLst/>
                <a:uLnTx/>
                <a:uFillTx/>
                <a:latin typeface="Libre Franklin"/>
                <a:ea typeface="Libre Franklin"/>
                <a:cs typeface="Libre Franklin"/>
                <a:sym typeface="Libre Franklin"/>
              </a:rPr>
              <a:t>“</a:t>
            </a:r>
            <a:r>
              <a:rPr kumimoji="0" lang="en-GB" sz="2200" b="0" i="1" u="none" strike="noStrike" kern="0" cap="none" spc="0" normalizeH="0" baseline="0" noProof="0">
                <a:ln>
                  <a:noFill/>
                </a:ln>
                <a:solidFill>
                  <a:srgbClr val="556951"/>
                </a:solidFill>
                <a:effectLst/>
                <a:uLnTx/>
                <a:uFillTx/>
                <a:latin typeface="Libre Franklin"/>
                <a:ea typeface="Libre Franklin"/>
                <a:cs typeface="Libre Franklin"/>
                <a:sym typeface="Libre Franklin"/>
              </a:rPr>
              <a:t>Ministers signalled significantly strengthened collaboration on research infrastructures that support cutting-edge science and innovation, benefitting researchers worldwide.”</a:t>
            </a:r>
            <a:endParaRPr kumimoji="0" sz="2200" b="0" i="1"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3" name="Picture 12">
            <a:extLst>
              <a:ext uri="{FF2B5EF4-FFF2-40B4-BE49-F238E27FC236}">
                <a16:creationId xmlns:a16="http://schemas.microsoft.com/office/drawing/2014/main" id="{3B53D27E-E2C2-A91E-040B-BA45677614CA}"/>
              </a:ext>
            </a:extLst>
          </p:cNvPr>
          <p:cNvPicPr>
            <a:picLocks noChangeAspect="1"/>
          </p:cNvPicPr>
          <p:nvPr/>
        </p:nvPicPr>
        <p:blipFill>
          <a:blip r:embed="rId4"/>
          <a:stretch>
            <a:fillRect/>
          </a:stretch>
        </p:blipFill>
        <p:spPr>
          <a:xfrm>
            <a:off x="136934" y="331194"/>
            <a:ext cx="5212532" cy="506012"/>
          </a:xfrm>
          <a:prstGeom prst="rect">
            <a:avLst/>
          </a:prstGeom>
        </p:spPr>
      </p:pic>
      <p:pic>
        <p:nvPicPr>
          <p:cNvPr id="15" name="Picture 14" descr="A qr code with a white background&#10;&#10;AI-generated content may be incorrect.">
            <a:extLst>
              <a:ext uri="{FF2B5EF4-FFF2-40B4-BE49-F238E27FC236}">
                <a16:creationId xmlns:a16="http://schemas.microsoft.com/office/drawing/2014/main" id="{95B04469-696C-F80A-8DF2-E9FFEEFAD5F1}"/>
              </a:ext>
            </a:extLst>
          </p:cNvPr>
          <p:cNvPicPr>
            <a:picLocks noChangeAspect="1"/>
          </p:cNvPicPr>
          <p:nvPr/>
        </p:nvPicPr>
        <p:blipFill>
          <a:blip r:embed="rId5"/>
          <a:stretch>
            <a:fillRect/>
          </a:stretch>
        </p:blipFill>
        <p:spPr>
          <a:xfrm>
            <a:off x="356120" y="4145359"/>
            <a:ext cx="1219200" cy="1219200"/>
          </a:xfrm>
          <a:prstGeom prst="rect">
            <a:avLst/>
          </a:prstGeom>
        </p:spPr>
      </p:pic>
    </p:spTree>
    <p:extLst>
      <p:ext uri="{BB962C8B-B14F-4D97-AF65-F5344CB8AC3E}">
        <p14:creationId xmlns:p14="http://schemas.microsoft.com/office/powerpoint/2010/main" val="239572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50227-544D-23CB-207A-C82914CE0243}"/>
              </a:ext>
            </a:extLst>
          </p:cNvPr>
          <p:cNvPicPr>
            <a:picLocks noChangeAspect="1"/>
          </p:cNvPicPr>
          <p:nvPr/>
        </p:nvPicPr>
        <p:blipFill>
          <a:blip r:embed="rId3"/>
          <a:srcRect l="10830" t="8045" r="12247" b="10649"/>
          <a:stretch>
            <a:fillRect/>
          </a:stretch>
        </p:blipFill>
        <p:spPr>
          <a:xfrm>
            <a:off x="2761487" y="609600"/>
            <a:ext cx="9442411" cy="5364479"/>
          </a:xfrm>
          <a:prstGeom prst="rect">
            <a:avLst/>
          </a:prstGeom>
        </p:spPr>
      </p:pic>
    </p:spTree>
    <p:extLst>
      <p:ext uri="{BB962C8B-B14F-4D97-AF65-F5344CB8AC3E}">
        <p14:creationId xmlns:p14="http://schemas.microsoft.com/office/powerpoint/2010/main" val="364092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241B2-307A-7246-2470-851B03FF3AD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6A8F53-00DF-B62E-B655-7973F4D0B7D6}"/>
              </a:ext>
            </a:extLst>
          </p:cNvPr>
          <p:cNvPicPr>
            <a:picLocks noChangeAspect="1"/>
          </p:cNvPicPr>
          <p:nvPr/>
        </p:nvPicPr>
        <p:blipFill>
          <a:blip r:embed="rId3"/>
          <a:stretch>
            <a:fillRect/>
          </a:stretch>
        </p:blipFill>
        <p:spPr>
          <a:xfrm>
            <a:off x="7685761" y="1366121"/>
            <a:ext cx="4445050" cy="4445050"/>
          </a:xfrm>
          <a:prstGeom prst="rect">
            <a:avLst/>
          </a:prstGeom>
        </p:spPr>
      </p:pic>
      <p:sp>
        <p:nvSpPr>
          <p:cNvPr id="2" name="Titolo 1">
            <a:extLst>
              <a:ext uri="{FF2B5EF4-FFF2-40B4-BE49-F238E27FC236}">
                <a16:creationId xmlns:a16="http://schemas.microsoft.com/office/drawing/2014/main" id="{52DEFA0F-018B-8344-20B1-ED93C2FE76A2}"/>
              </a:ext>
            </a:extLst>
          </p:cNvPr>
          <p:cNvSpPr>
            <a:spLocks noGrp="1"/>
          </p:cNvSpPr>
          <p:nvPr>
            <p:ph type="title"/>
          </p:nvPr>
        </p:nvSpPr>
        <p:spPr>
          <a:xfrm>
            <a:off x="534924" y="703340"/>
            <a:ext cx="10515600" cy="1325563"/>
          </a:xfrm>
        </p:spPr>
        <p:txBody>
          <a:bodyPr/>
          <a:lstStyle/>
          <a:p>
            <a:r>
              <a:rPr lang="en-GB" dirty="0"/>
              <a:t>Why do we need international collaboration?</a:t>
            </a:r>
          </a:p>
        </p:txBody>
      </p:sp>
      <p:sp>
        <p:nvSpPr>
          <p:cNvPr id="3" name="Segnaposto contenuto 2">
            <a:extLst>
              <a:ext uri="{FF2B5EF4-FFF2-40B4-BE49-F238E27FC236}">
                <a16:creationId xmlns:a16="http://schemas.microsoft.com/office/drawing/2014/main" id="{283A848F-4837-D321-BB65-A1ED65BE2BB3}"/>
              </a:ext>
            </a:extLst>
          </p:cNvPr>
          <p:cNvSpPr>
            <a:spLocks noGrp="1"/>
          </p:cNvSpPr>
          <p:nvPr>
            <p:ph idx="1"/>
          </p:nvPr>
        </p:nvSpPr>
        <p:spPr>
          <a:xfrm>
            <a:off x="405613" y="1809447"/>
            <a:ext cx="7280148" cy="4445049"/>
          </a:xfrm>
        </p:spPr>
        <p:txBody>
          <a:bodyPr>
            <a:normAutofit/>
          </a:bodyPr>
          <a:lstStyle/>
          <a:p>
            <a:pPr>
              <a:spcAft>
                <a:spcPts val="600"/>
              </a:spcAft>
            </a:pPr>
            <a:r>
              <a:rPr lang="en-GB" sz="2600" dirty="0">
                <a:solidFill>
                  <a:schemeClr val="accent3"/>
                </a:solidFill>
              </a:rPr>
              <a:t>Addressing large-scale societal and scientific challenges e.g. natural hazards, climate change, food security, disaster mitigation</a:t>
            </a:r>
          </a:p>
          <a:p>
            <a:pPr>
              <a:spcAft>
                <a:spcPts val="600"/>
              </a:spcAft>
            </a:pPr>
            <a:r>
              <a:rPr lang="en-GB" sz="2600" dirty="0">
                <a:solidFill>
                  <a:schemeClr val="accent3"/>
                </a:solidFill>
              </a:rPr>
              <a:t>Supporting regional and global policy initiatives e.g. UN Sustainable Development Goals (SDGs); Sendai Framework for Disaster Risk Reduction</a:t>
            </a:r>
          </a:p>
          <a:p>
            <a:pPr>
              <a:spcAft>
                <a:spcPts val="600"/>
              </a:spcAft>
            </a:pPr>
            <a:r>
              <a:rPr lang="en-GB" sz="2600" dirty="0"/>
              <a:t>Moving towards common approaches and developing interoperability to create a unified global framework for the solid Earth</a:t>
            </a:r>
          </a:p>
          <a:p>
            <a:pPr>
              <a:spcAft>
                <a:spcPts val="600"/>
              </a:spcAft>
            </a:pPr>
            <a:endParaRPr lang="en-GB" dirty="0"/>
          </a:p>
        </p:txBody>
      </p:sp>
    </p:spTree>
    <p:extLst>
      <p:ext uri="{BB962C8B-B14F-4D97-AF65-F5344CB8AC3E}">
        <p14:creationId xmlns:p14="http://schemas.microsoft.com/office/powerpoint/2010/main" val="284706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FDCC28-C590-B25A-AF01-40B4FE1FC452}"/>
              </a:ext>
            </a:extLst>
          </p:cNvPr>
          <p:cNvSpPr>
            <a:spLocks noGrp="1"/>
          </p:cNvSpPr>
          <p:nvPr>
            <p:ph type="title"/>
          </p:nvPr>
        </p:nvSpPr>
        <p:spPr>
          <a:xfrm>
            <a:off x="838200" y="861836"/>
            <a:ext cx="10783824" cy="1325563"/>
          </a:xfrm>
        </p:spPr>
        <p:txBody>
          <a:bodyPr>
            <a:normAutofit/>
          </a:bodyPr>
          <a:lstStyle/>
          <a:p>
            <a:r>
              <a:rPr lang="en-GB" sz="4000" dirty="0"/>
              <a:t>Creating a global research infrastructure for the solid Earth: current relevant initiatives</a:t>
            </a:r>
          </a:p>
        </p:txBody>
      </p:sp>
      <p:sp>
        <p:nvSpPr>
          <p:cNvPr id="3" name="Segnaposto contenuto 2">
            <a:extLst>
              <a:ext uri="{FF2B5EF4-FFF2-40B4-BE49-F238E27FC236}">
                <a16:creationId xmlns:a16="http://schemas.microsoft.com/office/drawing/2014/main" id="{579EB263-40C2-4C2D-994F-8A1D3531DCD7}"/>
              </a:ext>
            </a:extLst>
          </p:cNvPr>
          <p:cNvSpPr>
            <a:spLocks noGrp="1"/>
          </p:cNvSpPr>
          <p:nvPr>
            <p:ph idx="1"/>
          </p:nvPr>
        </p:nvSpPr>
        <p:spPr>
          <a:xfrm>
            <a:off x="569976" y="2187399"/>
            <a:ext cx="10515600" cy="3648957"/>
          </a:xfrm>
        </p:spPr>
        <p:txBody>
          <a:bodyPr>
            <a:normAutofit/>
          </a:bodyPr>
          <a:lstStyle/>
          <a:p>
            <a:pPr marL="0" indent="0">
              <a:buNone/>
            </a:pPr>
            <a:r>
              <a:rPr lang="en-GB" sz="2400" b="1" dirty="0"/>
              <a:t>Regional - Europe</a:t>
            </a:r>
          </a:p>
          <a:p>
            <a:pPr lvl="1">
              <a:spcBef>
                <a:spcPts val="1200"/>
              </a:spcBef>
              <a:spcAft>
                <a:spcPts val="600"/>
              </a:spcAft>
            </a:pPr>
            <a:r>
              <a:rPr lang="en-GB" b="1" dirty="0"/>
              <a:t>ENVRI Cluster</a:t>
            </a:r>
            <a:r>
              <a:rPr lang="en-GB" dirty="0"/>
              <a:t>: coordinating European environmental research infrastructures</a:t>
            </a:r>
          </a:p>
          <a:p>
            <a:pPr lvl="1">
              <a:spcBef>
                <a:spcPts val="1200"/>
              </a:spcBef>
              <a:spcAft>
                <a:spcPts val="600"/>
              </a:spcAft>
            </a:pPr>
            <a:r>
              <a:rPr lang="en-GB" b="1" dirty="0"/>
              <a:t>ORPHEUS</a:t>
            </a:r>
            <a:r>
              <a:rPr lang="en-GB" dirty="0"/>
              <a:t>: pan-European seismology infrastructure</a:t>
            </a:r>
          </a:p>
          <a:p>
            <a:pPr lvl="1">
              <a:spcBef>
                <a:spcPts val="1200"/>
              </a:spcBef>
              <a:spcAft>
                <a:spcPts val="600"/>
              </a:spcAft>
            </a:pPr>
            <a:r>
              <a:rPr lang="en-GB" b="1" dirty="0"/>
              <a:t>European Open Science Cloud (EOSC): </a:t>
            </a:r>
            <a:r>
              <a:rPr lang="en-GB" dirty="0"/>
              <a:t>federated ecosystem of tools and services supporting European research </a:t>
            </a:r>
          </a:p>
          <a:p>
            <a:pPr lvl="1">
              <a:spcBef>
                <a:spcPts val="1200"/>
              </a:spcBef>
              <a:spcAft>
                <a:spcPts val="600"/>
              </a:spcAft>
            </a:pPr>
            <a:r>
              <a:rPr lang="en-GB" b="1" dirty="0"/>
              <a:t>Destination Earth</a:t>
            </a:r>
            <a:r>
              <a:rPr lang="en-GB" dirty="0"/>
              <a:t>: EU initiative creating digital twin of the Earth</a:t>
            </a:r>
          </a:p>
          <a:p>
            <a:pPr lvl="1">
              <a:spcBef>
                <a:spcPts val="1200"/>
              </a:spcBef>
              <a:spcAft>
                <a:spcPts val="600"/>
              </a:spcAft>
            </a:pPr>
            <a:r>
              <a:rPr lang="en-GB" b="1" dirty="0"/>
              <a:t>Data Terra:</a:t>
            </a:r>
            <a:r>
              <a:rPr lang="en-GB" dirty="0"/>
              <a:t> research infrastructure for Earth Observation data</a:t>
            </a:r>
          </a:p>
          <a:p>
            <a:pPr lvl="1"/>
            <a:endParaRPr lang="en-GB" dirty="0"/>
          </a:p>
          <a:p>
            <a:pPr lvl="1"/>
            <a:endParaRPr lang="en-GB" dirty="0"/>
          </a:p>
        </p:txBody>
      </p:sp>
    </p:spTree>
    <p:extLst>
      <p:ext uri="{BB962C8B-B14F-4D97-AF65-F5344CB8AC3E}">
        <p14:creationId xmlns:p14="http://schemas.microsoft.com/office/powerpoint/2010/main" val="315338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D8536-E2BB-A775-60BD-D6D756C292F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A6B2462-0BF4-DA92-AE28-C3C98A5E4ABE}"/>
              </a:ext>
            </a:extLst>
          </p:cNvPr>
          <p:cNvSpPr>
            <a:spLocks noGrp="1"/>
          </p:cNvSpPr>
          <p:nvPr>
            <p:ph type="title"/>
          </p:nvPr>
        </p:nvSpPr>
        <p:spPr/>
        <p:txBody>
          <a:bodyPr>
            <a:normAutofit/>
          </a:bodyPr>
          <a:lstStyle/>
          <a:p>
            <a:r>
              <a:rPr lang="en-GB" sz="4000" dirty="0"/>
              <a:t>Creating a global research infrastructure for the solid Earth: current relevant initiatives</a:t>
            </a:r>
          </a:p>
        </p:txBody>
      </p:sp>
      <p:sp>
        <p:nvSpPr>
          <p:cNvPr id="3" name="Segnaposto contenuto 2">
            <a:extLst>
              <a:ext uri="{FF2B5EF4-FFF2-40B4-BE49-F238E27FC236}">
                <a16:creationId xmlns:a16="http://schemas.microsoft.com/office/drawing/2014/main" id="{AEC4D9F3-A105-9DD0-C4B2-DB44FB538A8B}"/>
              </a:ext>
            </a:extLst>
          </p:cNvPr>
          <p:cNvSpPr>
            <a:spLocks noGrp="1"/>
          </p:cNvSpPr>
          <p:nvPr>
            <p:ph idx="1"/>
          </p:nvPr>
        </p:nvSpPr>
        <p:spPr>
          <a:xfrm>
            <a:off x="630936" y="2352238"/>
            <a:ext cx="8098536" cy="3648957"/>
          </a:xfrm>
        </p:spPr>
        <p:txBody>
          <a:bodyPr>
            <a:normAutofit/>
          </a:bodyPr>
          <a:lstStyle/>
          <a:p>
            <a:pPr marL="0" indent="0">
              <a:buNone/>
            </a:pPr>
            <a:r>
              <a:rPr lang="en-GB" sz="2400" b="1" dirty="0"/>
              <a:t>Regional – international</a:t>
            </a:r>
          </a:p>
          <a:p>
            <a:pPr lvl="1">
              <a:spcBef>
                <a:spcPts val="1200"/>
              </a:spcBef>
              <a:spcAft>
                <a:spcPts val="600"/>
              </a:spcAft>
            </a:pPr>
            <a:r>
              <a:rPr lang="en-GB" b="1" dirty="0"/>
              <a:t>AuScope: </a:t>
            </a:r>
            <a:r>
              <a:rPr lang="en-GB" dirty="0"/>
              <a:t>Australian research infrastructure for the solid Earth</a:t>
            </a:r>
          </a:p>
          <a:p>
            <a:pPr lvl="1">
              <a:spcBef>
                <a:spcPts val="1200"/>
              </a:spcBef>
              <a:spcAft>
                <a:spcPts val="600"/>
              </a:spcAft>
            </a:pPr>
            <a:r>
              <a:rPr lang="en-GB" b="1" dirty="0" err="1"/>
              <a:t>EarthScope</a:t>
            </a:r>
            <a:r>
              <a:rPr lang="en-GB" dirty="0"/>
              <a:t>: supporting geophysical research community, especially in USA </a:t>
            </a:r>
          </a:p>
          <a:p>
            <a:pPr lvl="1">
              <a:spcBef>
                <a:spcPts val="1200"/>
              </a:spcBef>
              <a:spcAft>
                <a:spcPts val="600"/>
              </a:spcAft>
            </a:pPr>
            <a:r>
              <a:rPr lang="en-GB" b="1" dirty="0"/>
              <a:t>Earth Sciences New Zealand: </a:t>
            </a:r>
            <a:r>
              <a:rPr lang="en-GB" dirty="0"/>
              <a:t>environmental research infrastructure</a:t>
            </a:r>
          </a:p>
          <a:p>
            <a:pPr lvl="1">
              <a:spcBef>
                <a:spcPts val="1200"/>
              </a:spcBef>
              <a:spcAft>
                <a:spcPts val="600"/>
              </a:spcAft>
            </a:pPr>
            <a:r>
              <a:rPr lang="en-GB" b="1" dirty="0"/>
              <a:t>Others?</a:t>
            </a:r>
          </a:p>
          <a:p>
            <a:pPr lvl="1">
              <a:spcBef>
                <a:spcPts val="1200"/>
              </a:spcBef>
              <a:spcAft>
                <a:spcPts val="600"/>
              </a:spcAft>
            </a:pPr>
            <a:endParaRPr lang="en-GB" dirty="0"/>
          </a:p>
          <a:p>
            <a:pPr lvl="1"/>
            <a:endParaRPr lang="en-GB" dirty="0"/>
          </a:p>
        </p:txBody>
      </p:sp>
    </p:spTree>
    <p:extLst>
      <p:ext uri="{BB962C8B-B14F-4D97-AF65-F5344CB8AC3E}">
        <p14:creationId xmlns:p14="http://schemas.microsoft.com/office/powerpoint/2010/main" val="257877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1924-3310-3CA0-93F6-268C5C5006D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94C0D32-E1A2-BE57-FF41-66CBC8099A7B}"/>
              </a:ext>
            </a:extLst>
          </p:cNvPr>
          <p:cNvSpPr>
            <a:spLocks noGrp="1"/>
          </p:cNvSpPr>
          <p:nvPr>
            <p:ph type="title"/>
          </p:nvPr>
        </p:nvSpPr>
        <p:spPr/>
        <p:txBody>
          <a:bodyPr>
            <a:normAutofit/>
          </a:bodyPr>
          <a:lstStyle/>
          <a:p>
            <a:r>
              <a:rPr lang="en-GB" sz="4000" dirty="0"/>
              <a:t>Creating a global research infrastructure for the solid Earth: current relevant initiatives</a:t>
            </a:r>
          </a:p>
        </p:txBody>
      </p:sp>
      <p:sp>
        <p:nvSpPr>
          <p:cNvPr id="3" name="Segnaposto contenuto 2">
            <a:extLst>
              <a:ext uri="{FF2B5EF4-FFF2-40B4-BE49-F238E27FC236}">
                <a16:creationId xmlns:a16="http://schemas.microsoft.com/office/drawing/2014/main" id="{81739DD2-ECCE-7777-76B6-5A440A69B180}"/>
              </a:ext>
            </a:extLst>
          </p:cNvPr>
          <p:cNvSpPr>
            <a:spLocks noGrp="1"/>
          </p:cNvSpPr>
          <p:nvPr>
            <p:ph idx="1"/>
          </p:nvPr>
        </p:nvSpPr>
        <p:spPr>
          <a:xfrm>
            <a:off x="838200" y="2187399"/>
            <a:ext cx="10515600" cy="3648957"/>
          </a:xfrm>
        </p:spPr>
        <p:txBody>
          <a:bodyPr>
            <a:noAutofit/>
          </a:bodyPr>
          <a:lstStyle/>
          <a:p>
            <a:pPr marL="0" indent="0">
              <a:buNone/>
            </a:pPr>
            <a:r>
              <a:rPr lang="en-GB" sz="2400" b="1" dirty="0"/>
              <a:t>Global</a:t>
            </a:r>
          </a:p>
          <a:p>
            <a:pPr lvl="1">
              <a:spcBef>
                <a:spcPts val="1200"/>
              </a:spcBef>
              <a:spcAft>
                <a:spcPts val="600"/>
              </a:spcAft>
            </a:pPr>
            <a:r>
              <a:rPr lang="en-GB" b="1" dirty="0"/>
              <a:t>Group on Earth Observation (GEO): </a:t>
            </a:r>
            <a:r>
              <a:rPr lang="en-GB" dirty="0"/>
              <a:t>intergovernmental organisation fostering open access and sharing of EO data (satellite and ground-based networks</a:t>
            </a:r>
          </a:p>
          <a:p>
            <a:pPr lvl="1">
              <a:spcBef>
                <a:spcPts val="1200"/>
              </a:spcBef>
              <a:spcAft>
                <a:spcPts val="600"/>
              </a:spcAft>
            </a:pPr>
            <a:r>
              <a:rPr lang="en-GB" b="1" dirty="0"/>
              <a:t>Copernicus:</a:t>
            </a:r>
            <a:r>
              <a:rPr lang="en-GB" dirty="0"/>
              <a:t> providing free and open access to data from its Sentinel satellites and other contributing missions</a:t>
            </a:r>
          </a:p>
          <a:p>
            <a:pPr lvl="1">
              <a:spcBef>
                <a:spcPts val="1200"/>
              </a:spcBef>
              <a:spcAft>
                <a:spcPts val="600"/>
              </a:spcAft>
            </a:pPr>
            <a:r>
              <a:rPr lang="en-GB" b="1" dirty="0"/>
              <a:t>Global Earthquake Model (GEM): </a:t>
            </a:r>
            <a:r>
              <a:rPr lang="en-GB" dirty="0"/>
              <a:t>improving the understanding of earthquake hazard and risk globally.</a:t>
            </a:r>
          </a:p>
          <a:p>
            <a:pPr lvl="1">
              <a:spcBef>
                <a:spcPts val="1200"/>
              </a:spcBef>
              <a:spcAft>
                <a:spcPts val="600"/>
              </a:spcAft>
            </a:pPr>
            <a:r>
              <a:rPr lang="en-GB" b="1" dirty="0"/>
              <a:t>Global Tsunami Model</a:t>
            </a:r>
            <a:r>
              <a:rPr lang="en-GB" dirty="0"/>
              <a:t>:  establishing a global tsunami community and consolidated competence centre for tsunami hazard and risk</a:t>
            </a:r>
          </a:p>
        </p:txBody>
      </p:sp>
    </p:spTree>
    <p:extLst>
      <p:ext uri="{BB962C8B-B14F-4D97-AF65-F5344CB8AC3E}">
        <p14:creationId xmlns:p14="http://schemas.microsoft.com/office/powerpoint/2010/main" val="2286175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OS_RI_CORPORATE_PPT_Template_Sept2022_CCBY.potx" id="{002C378A-4E81-5448-A425-1ECC2F11377E}" vid="{CB514D23-E780-B24F-B80F-AE3A9C8BBCF6}"/>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TotalTime>
  <Words>2832</Words>
  <Application>Microsoft Macintosh PowerPoint</Application>
  <PresentationFormat>Widescreen</PresentationFormat>
  <Paragraphs>203</Paragraphs>
  <Slides>31</Slides>
  <Notes>28</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31</vt:i4>
      </vt:variant>
    </vt:vector>
  </HeadingPairs>
  <TitlesOfParts>
    <vt:vector size="39" baseType="lpstr">
      <vt:lpstr>Aptos</vt:lpstr>
      <vt:lpstr>Arial</vt:lpstr>
      <vt:lpstr>Calibri</vt:lpstr>
      <vt:lpstr>Calibri Light</vt:lpstr>
      <vt:lpstr>Libre Franklin</vt:lpstr>
      <vt:lpstr>Office Theme</vt:lpstr>
      <vt:lpstr>1_Tema di Office</vt:lpstr>
      <vt:lpstr>2_Tema di Office</vt:lpstr>
      <vt:lpstr>Presentazione standard di PowerPoint</vt:lpstr>
      <vt:lpstr>Why do we need international collaboration?</vt:lpstr>
      <vt:lpstr>Why do we need international collaboration?</vt:lpstr>
      <vt:lpstr>Presentazione standard di PowerPoint</vt:lpstr>
      <vt:lpstr>Presentazione standard di PowerPoint</vt:lpstr>
      <vt:lpstr>Why do we need international collaboration?</vt:lpstr>
      <vt:lpstr>Creating a global research infrastructure for the solid Earth: current relevant initiatives</vt:lpstr>
      <vt:lpstr>Creating a global research infrastructure for the solid Earth: current relevant initiatives</vt:lpstr>
      <vt:lpstr>Creating a global research infrastructure for the solid Earth: current relevant initiatives</vt:lpstr>
      <vt:lpstr>Creating a global research infrastructure for the solid Earth: relevant coordinating activities</vt:lpstr>
      <vt:lpstr>What are the barriers to creating a global framework for solid Earth science?</vt:lpstr>
      <vt:lpstr>How do we move forward?</vt:lpstr>
      <vt:lpstr>Presentazione standard di PowerPoint</vt:lpstr>
      <vt:lpstr>Presentazione standard di PowerPoint</vt:lpstr>
      <vt:lpstr>The survey: why and how</vt:lpstr>
      <vt:lpstr>Responses at a glance</vt:lpstr>
      <vt:lpstr>Active and planned collaborations… and their status</vt:lpstr>
      <vt:lpstr>Geographical coverage of the collaborations</vt:lpstr>
      <vt:lpstr>…and key institutional players</vt:lpstr>
      <vt:lpstr>Varied collaboration topics</vt:lpstr>
      <vt:lpstr>The outputs of the collaborations</vt:lpstr>
      <vt:lpstr>…and their openness/FAIRness</vt:lpstr>
      <vt:lpstr>…Looking at the future</vt:lpstr>
      <vt:lpstr>…much interest in expanding collaboration</vt:lpstr>
      <vt:lpstr>Future collaborations: topics</vt:lpstr>
      <vt:lpstr>Future collaborations: geographic reach</vt:lpstr>
      <vt:lpstr>Future collaborations: geographic reach</vt:lpstr>
      <vt:lpstr>Future collaborations: barriers</vt:lpstr>
      <vt:lpstr>Future collaborations: barriers</vt:lpstr>
      <vt:lpstr>Future collaborations: barriers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Barbara Angioni</dc:creator>
  <dc:description/>
  <cp:lastModifiedBy>Karl_EPOS ERIC </cp:lastModifiedBy>
  <cp:revision>18</cp:revision>
  <dcterms:created xsi:type="dcterms:W3CDTF">2026-02-14T10:36:05Z</dcterms:created>
  <dcterms:modified xsi:type="dcterms:W3CDTF">2026-04-20T07:24:32Z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8</vt:i4>
  </property>
</Properties>
</file>