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76" r:id="rId5"/>
    <p:sldId id="285" r:id="rId6"/>
    <p:sldId id="309" r:id="rId7"/>
    <p:sldId id="256" r:id="rId8"/>
    <p:sldId id="1611" r:id="rId9"/>
    <p:sldId id="1612" r:id="rId10"/>
    <p:sldId id="310" r:id="rId11"/>
  </p:sldIdLst>
  <p:sldSz cx="12192000" cy="6858000"/>
  <p:notesSz cx="7102475" cy="938847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8F5"/>
    <a:srgbClr val="156082"/>
    <a:srgbClr val="FFFF66"/>
    <a:srgbClr val="0B2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88E34A-243A-474F-9005-7BA59F0168B1}" v="31" dt="2026-03-19T09:57:25.01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3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que Bossi" userId="bc87f0cc-8a9d-45d1-9d7e-43d9bb00bd99" providerId="ADAL" clId="{809C5644-4F3C-5B0E-ADB7-B68BD13D4D8C}"/>
    <pc:docChg chg="undo custSel delSld modSld">
      <pc:chgData name="Monique Bossi" userId="bc87f0cc-8a9d-45d1-9d7e-43d9bb00bd99" providerId="ADAL" clId="{809C5644-4F3C-5B0E-ADB7-B68BD13D4D8C}" dt="2026-03-19T09:58:12.848" v="714" actId="20577"/>
      <pc:docMkLst>
        <pc:docMk/>
      </pc:docMkLst>
      <pc:sldChg chg="addSp delSp modSp mod">
        <pc:chgData name="Monique Bossi" userId="bc87f0cc-8a9d-45d1-9d7e-43d9bb00bd99" providerId="ADAL" clId="{809C5644-4F3C-5B0E-ADB7-B68BD13D4D8C}" dt="2026-03-16T09:53:03.217" v="633" actId="1076"/>
        <pc:sldMkLst>
          <pc:docMk/>
          <pc:sldMk cId="3517797680" sldId="285"/>
        </pc:sldMkLst>
        <pc:spChg chg="add mod">
          <ac:chgData name="Monique Bossi" userId="bc87f0cc-8a9d-45d1-9d7e-43d9bb00bd99" providerId="ADAL" clId="{809C5644-4F3C-5B0E-ADB7-B68BD13D4D8C}" dt="2026-03-16T09:53:03.217" v="633" actId="1076"/>
          <ac:spMkLst>
            <pc:docMk/>
            <pc:sldMk cId="3517797680" sldId="285"/>
            <ac:spMk id="4" creationId="{B3732082-A6F8-2E74-B5A1-D26EC3F86009}"/>
          </ac:spMkLst>
        </pc:spChg>
        <pc:spChg chg="mod">
          <ac:chgData name="Monique Bossi" userId="bc87f0cc-8a9d-45d1-9d7e-43d9bb00bd99" providerId="ADAL" clId="{809C5644-4F3C-5B0E-ADB7-B68BD13D4D8C}" dt="2026-03-16T09:45:32.294" v="550" actId="20577"/>
          <ac:spMkLst>
            <pc:docMk/>
            <pc:sldMk cId="3517797680" sldId="285"/>
            <ac:spMk id="29" creationId="{B15364EE-EA70-425E-B039-07BF9BEF4BB7}"/>
          </ac:spMkLst>
        </pc:spChg>
        <pc:picChg chg="add mod">
          <ac:chgData name="Monique Bossi" userId="bc87f0cc-8a9d-45d1-9d7e-43d9bb00bd99" providerId="ADAL" clId="{809C5644-4F3C-5B0E-ADB7-B68BD13D4D8C}" dt="2026-03-16T09:53:00.190" v="632" actId="1076"/>
          <ac:picMkLst>
            <pc:docMk/>
            <pc:sldMk cId="3517797680" sldId="285"/>
            <ac:picMk id="2" creationId="{3A318E46-8E90-2DC0-83B2-19A35A776ED7}"/>
          </ac:picMkLst>
        </pc:picChg>
      </pc:sldChg>
      <pc:sldChg chg="addSp delSp modSp mod">
        <pc:chgData name="Monique Bossi" userId="bc87f0cc-8a9d-45d1-9d7e-43d9bb00bd99" providerId="ADAL" clId="{809C5644-4F3C-5B0E-ADB7-B68BD13D4D8C}" dt="2026-03-19T09:57:30.281" v="710" actId="6549"/>
        <pc:sldMkLst>
          <pc:docMk/>
          <pc:sldMk cId="3928523446" sldId="309"/>
        </pc:sldMkLst>
        <pc:spChg chg="add mod">
          <ac:chgData name="Monique Bossi" userId="bc87f0cc-8a9d-45d1-9d7e-43d9bb00bd99" providerId="ADAL" clId="{809C5644-4F3C-5B0E-ADB7-B68BD13D4D8C}" dt="2026-03-19T09:57:30.281" v="710" actId="6549"/>
          <ac:spMkLst>
            <pc:docMk/>
            <pc:sldMk cId="3928523446" sldId="309"/>
            <ac:spMk id="2" creationId="{3B3373D2-3271-6A49-0B24-60C2E3A89311}"/>
          </ac:spMkLst>
        </pc:spChg>
        <pc:spChg chg="del">
          <ac:chgData name="Monique Bossi" userId="bc87f0cc-8a9d-45d1-9d7e-43d9bb00bd99" providerId="ADAL" clId="{809C5644-4F3C-5B0E-ADB7-B68BD13D4D8C}" dt="2026-03-19T09:57:19.265" v="706" actId="21"/>
          <ac:spMkLst>
            <pc:docMk/>
            <pc:sldMk cId="3928523446" sldId="309"/>
            <ac:spMk id="218" creationId="{CF453350-F6B3-B4DD-3960-465570FEF387}"/>
          </ac:spMkLst>
        </pc:spChg>
        <pc:spChg chg="del">
          <ac:chgData name="Monique Bossi" userId="bc87f0cc-8a9d-45d1-9d7e-43d9bb00bd99" providerId="ADAL" clId="{809C5644-4F3C-5B0E-ADB7-B68BD13D4D8C}" dt="2026-03-19T09:57:07.946" v="704" actId="478"/>
          <ac:spMkLst>
            <pc:docMk/>
            <pc:sldMk cId="3928523446" sldId="309"/>
            <ac:spMk id="267" creationId="{95BACEF5-7029-8AB1-D956-B22EAC154613}"/>
          </ac:spMkLst>
        </pc:spChg>
        <pc:grpChg chg="del">
          <ac:chgData name="Monique Bossi" userId="bc87f0cc-8a9d-45d1-9d7e-43d9bb00bd99" providerId="ADAL" clId="{809C5644-4F3C-5B0E-ADB7-B68BD13D4D8C}" dt="2026-03-19T09:57:02.009" v="703" actId="478"/>
          <ac:grpSpMkLst>
            <pc:docMk/>
            <pc:sldMk cId="3928523446" sldId="309"/>
            <ac:grpSpMk id="186" creationId="{EA39032F-4A7B-0814-06F8-1835D370180E}"/>
          </ac:grpSpMkLst>
        </pc:grpChg>
        <pc:grpChg chg="mod">
          <ac:chgData name="Monique Bossi" userId="bc87f0cc-8a9d-45d1-9d7e-43d9bb00bd99" providerId="ADAL" clId="{809C5644-4F3C-5B0E-ADB7-B68BD13D4D8C}" dt="2026-03-19T09:57:22.576" v="707" actId="1076"/>
          <ac:grpSpMkLst>
            <pc:docMk/>
            <pc:sldMk cId="3928523446" sldId="309"/>
            <ac:grpSpMk id="190" creationId="{0B753DBD-107C-67BF-C8EA-B04C37863183}"/>
          </ac:grpSpMkLst>
        </pc:grpChg>
      </pc:sldChg>
      <pc:sldChg chg="modSp mod">
        <pc:chgData name="Monique Bossi" userId="bc87f0cc-8a9d-45d1-9d7e-43d9bb00bd99" providerId="ADAL" clId="{809C5644-4F3C-5B0E-ADB7-B68BD13D4D8C}" dt="2026-03-16T09:46:14.502" v="555" actId="1076"/>
        <pc:sldMkLst>
          <pc:docMk/>
          <pc:sldMk cId="9151852" sldId="310"/>
        </pc:sldMkLst>
        <pc:spChg chg="mod">
          <ac:chgData name="Monique Bossi" userId="bc87f0cc-8a9d-45d1-9d7e-43d9bb00bd99" providerId="ADAL" clId="{809C5644-4F3C-5B0E-ADB7-B68BD13D4D8C}" dt="2026-03-16T09:46:14.502" v="555" actId="1076"/>
          <ac:spMkLst>
            <pc:docMk/>
            <pc:sldMk cId="9151852" sldId="310"/>
            <ac:spMk id="3" creationId="{B7035155-763E-C32E-0C30-335AB3539034}"/>
          </ac:spMkLst>
        </pc:spChg>
      </pc:sldChg>
      <pc:sldChg chg="modSp mod">
        <pc:chgData name="Monique Bossi" userId="bc87f0cc-8a9d-45d1-9d7e-43d9bb00bd99" providerId="ADAL" clId="{809C5644-4F3C-5B0E-ADB7-B68BD13D4D8C}" dt="2026-03-19T09:58:12.848" v="714" actId="20577"/>
        <pc:sldMkLst>
          <pc:docMk/>
          <pc:sldMk cId="1002409011" sldId="1612"/>
        </pc:sldMkLst>
        <pc:spChg chg="mod">
          <ac:chgData name="Monique Bossi" userId="bc87f0cc-8a9d-45d1-9d7e-43d9bb00bd99" providerId="ADAL" clId="{809C5644-4F3C-5B0E-ADB7-B68BD13D4D8C}" dt="2026-03-16T12:04:40.266" v="702" actId="20577"/>
          <ac:spMkLst>
            <pc:docMk/>
            <pc:sldMk cId="1002409011" sldId="1612"/>
            <ac:spMk id="13" creationId="{9F3B78F9-6B9A-2DFD-6DED-EDB36A281F18}"/>
          </ac:spMkLst>
        </pc:spChg>
        <pc:spChg chg="mod">
          <ac:chgData name="Monique Bossi" userId="bc87f0cc-8a9d-45d1-9d7e-43d9bb00bd99" providerId="ADAL" clId="{809C5644-4F3C-5B0E-ADB7-B68BD13D4D8C}" dt="2026-03-16T09:55:33.190" v="661" actId="1076"/>
          <ac:spMkLst>
            <pc:docMk/>
            <pc:sldMk cId="1002409011" sldId="1612"/>
            <ac:spMk id="14" creationId="{973F8316-6789-10BA-98D2-B78D833A43AD}"/>
          </ac:spMkLst>
        </pc:spChg>
        <pc:spChg chg="mod">
          <ac:chgData name="Monique Bossi" userId="bc87f0cc-8a9d-45d1-9d7e-43d9bb00bd99" providerId="ADAL" clId="{809C5644-4F3C-5B0E-ADB7-B68BD13D4D8C}" dt="2026-03-19T09:58:12.848" v="714" actId="20577"/>
          <ac:spMkLst>
            <pc:docMk/>
            <pc:sldMk cId="1002409011" sldId="1612"/>
            <ac:spMk id="15" creationId="{03BE0F1E-3D2F-0316-F14C-785C469023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A2FCB-8FAF-6F45-8896-F8EC4DC2AB54}" type="datetimeFigureOut">
              <a:rPr lang="en-BE" smtClean="0"/>
              <a:t>3/19/26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51E88-627E-0B4C-86D2-8ABD1A7A78D0}" type="slidenum">
              <a:rPr lang="en-BE" smtClean="0"/>
              <a:t>‹N›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5023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736DA-4905-4976-A335-A71F75322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B12C7F-618A-45E2-854F-46E1C0032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F238A-ACDE-4BE7-8837-5800725DA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57FF-5FFA-AF46-9E1A-B2C5363700B6}" type="datetime1">
              <a:rPr lang="en-US" smtClean="0"/>
              <a:t>3/19/26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073A0-F508-4FEE-9AF1-699498C4E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5D491-7D05-458C-AABC-5F7F6A74F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460C-A16D-418D-BFB2-82A9ED3FCA26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709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AF098-9B3E-44F9-BF30-4FD450305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09B663-5CCD-47B7-A83B-B0C6CD461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33425-A5B5-46A5-8605-4D749F355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C22D-E7CB-1748-862B-FC45D1B6C03F}" type="datetime1">
              <a:rPr lang="en-US" smtClean="0"/>
              <a:t>3/19/26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5906F-8802-4271-96A9-E5913A6A3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90B5B-52D9-4DA9-8BDC-9614BB15D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460C-A16D-418D-BFB2-82A9ED3FCA26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819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DB49A1-0964-4E79-A19B-56A4CB248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80ECE-DF2D-4982-9D4E-6498BD580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72097-2988-41D3-B924-2150704D1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B2CD-3E76-D145-AD26-747913A5D395}" type="datetime1">
              <a:rPr lang="en-US" smtClean="0"/>
              <a:t>3/19/26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843F8-E91C-4534-BF40-F0A14D949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ABEF8-351C-4799-BF8E-7805049DC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460C-A16D-418D-BFB2-82A9ED3FCA26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8406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5BDAC-9709-49D3-8378-7BE2A1D13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72EDE-9EBC-45E1-BADC-956D96EA6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379EE-B1F1-42FF-B54C-E14DB8DD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8BA9-BE0A-B243-9B83-133E13EA84AA}" type="datetime1">
              <a:rPr lang="en-US" smtClean="0"/>
              <a:t>3/19/26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73B32-D19E-4034-99EE-035B02F70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2E3E8-A9D7-4255-BEF9-0E18C11EA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460C-A16D-418D-BFB2-82A9ED3FCA26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321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9D098-8F62-4171-81E5-6D704033C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81591-FCDB-440A-9AB2-EE95C45D5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70AE1-FDE0-491D-98DA-4F474C42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719E-DBC9-884A-9865-AF41C46D970A}" type="datetime1">
              <a:rPr lang="en-US" smtClean="0"/>
              <a:t>3/19/26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83EA7-7347-49E9-A0A6-36C963522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9527E-3C94-4222-9572-E0EDF658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460C-A16D-418D-BFB2-82A9ED3FCA26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04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C6FA7-D33E-4B01-B0A3-56EC7366F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269D-FDBC-4C8A-A2C3-9D8377759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D43148-D553-493A-AC82-047FF384E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87665-6EBC-4F7D-955A-C85B426B7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26BB-4EF1-DC4C-8031-7695E396EDB6}" type="datetime1">
              <a:rPr lang="en-US" smtClean="0"/>
              <a:t>3/19/26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15B79-9C4D-4D40-8F63-8C389D530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FC38F-E1DD-4250-9568-51A331ADC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460C-A16D-418D-BFB2-82A9ED3FCA26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6707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7C52E-A656-4B70-880E-CD0918C4C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B588E-4122-47F9-80D9-4DFEFA42A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AA4CF-1E2E-424F-A875-E098A599A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511EE1-816F-49A5-B671-CCAC5F450B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2C4007-2148-4A27-A7D3-143465580A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442D03-52E3-4DCA-A764-C2403A8D3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F2A4-70B3-7A42-A380-E0F18B71232C}" type="datetime1">
              <a:rPr lang="en-US" smtClean="0"/>
              <a:t>3/19/26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24AA25-7A39-49B6-B6FE-17B19F830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011B9D-367D-4666-8736-14610B9C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460C-A16D-418D-BFB2-82A9ED3FCA26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932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27584-67B0-464F-9D2F-C4AD6697B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DC8189-D869-474F-AAA4-185C7C79C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5F35F-6334-B342-B14F-AE49680CCE25}" type="datetime1">
              <a:rPr lang="en-US" smtClean="0"/>
              <a:t>3/19/26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C8C82-C954-472D-86D4-67A731CD5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817890-C3AD-4CB9-81A6-DBE27382A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460C-A16D-418D-BFB2-82A9ED3FCA26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410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B61ACC-341F-41D3-A225-E1AD61E03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D9D5-2E47-C14F-BED4-FDD29BEF78C7}" type="datetime1">
              <a:rPr lang="en-US" smtClean="0"/>
              <a:t>3/19/26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ECBBE0-3EDF-4235-8342-5DA245CA7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24F894-9B58-43BC-885B-99122F638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460C-A16D-418D-BFB2-82A9ED3FCA26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331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969E5-0604-40A2-A7F3-5E9CC3351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2F8FB-B5FE-433E-9166-67D1C8437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A42468-2403-454B-A954-5DB86F0C3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AD364-325E-46D5-9134-95F667A83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E1BE-882B-9B4F-AA1C-D9F7323ADD42}" type="datetime1">
              <a:rPr lang="en-US" smtClean="0"/>
              <a:t>3/19/26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4434F-415B-48AE-8D96-2B3080A2B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CE3A7-A022-4320-8D04-E4DAA9E22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460C-A16D-418D-BFB2-82A9ED3FCA26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8763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D297F-3E67-442F-92E1-361F716C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251DAB-0C4E-4809-9521-926775EDE6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DF865-6D31-4798-B37D-4DFBC9858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88272-07C9-4B9A-8D0A-74FDCD229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C1E3-0C02-6449-B046-2238BC59ECC6}" type="datetime1">
              <a:rPr lang="en-US" smtClean="0"/>
              <a:t>3/19/26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D90EC2-2FC4-42DB-B104-6E79B104F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FF9B9-620E-475E-A7F8-046F0D63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460C-A16D-418D-BFB2-82A9ED3FCA26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722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E9FCD4-4292-40C3-BFAF-FA7A5BDB5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7DCC2-100D-4B6C-ACFD-F22D0428C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0A097-8E74-418F-A984-69B08DBF1B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250E3-966B-964B-999B-6BAA3CDFE43D}" type="datetime1">
              <a:rPr lang="en-US" smtClean="0"/>
              <a:t>3/19/26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4E84A-8BCE-4103-85F7-B64AD255B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6739C-4E02-4D1A-A561-F367A2D54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7460C-A16D-418D-BFB2-82A9ED3FCA26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905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78830405_Unpreparedness_and_risk_in_Big_Science_policy_Sweden_and_the_European_Spallation_Sourc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sfri.eu/sites/default/files/esfri_roadmap2021_public_guide_public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0F16A322-BE5C-4014-BA52-00A85FE1C74D}"/>
              </a:ext>
            </a:extLst>
          </p:cNvPr>
          <p:cNvSpPr>
            <a:spLocks/>
          </p:cNvSpPr>
          <p:nvPr/>
        </p:nvSpPr>
        <p:spPr bwMode="auto">
          <a:xfrm>
            <a:off x="-134048" y="0"/>
            <a:ext cx="12813507" cy="7179469"/>
          </a:xfrm>
          <a:prstGeom prst="rect">
            <a:avLst/>
          </a:prstGeom>
          <a:solidFill>
            <a:srgbClr val="0D27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endParaRPr lang="it-IT" altLang="it-IT" sz="1600" b="0" dirty="0">
              <a:solidFill>
                <a:srgbClr val="FFFFFF"/>
              </a:solidFill>
              <a:latin typeface="Helvetica Neue Medium" charset="0"/>
              <a:ea typeface="Helvetica Neue Medium" charset="0"/>
              <a:cs typeface="Helvetica Neue Medium" charset="0"/>
              <a:sym typeface="Helvetica Neue Medium" charset="0"/>
            </a:endParaRPr>
          </a:p>
        </p:txBody>
      </p:sp>
      <p:sp>
        <p:nvSpPr>
          <p:cNvPr id="4100" name="Text Box 3">
            <a:extLst>
              <a:ext uri="{FF2B5EF4-FFF2-40B4-BE49-F238E27FC236}">
                <a16:creationId xmlns:a16="http://schemas.microsoft.com/office/drawing/2014/main" id="{4D90712E-F995-4BF9-9AEB-AF0CF0AA8B51}"/>
              </a:ext>
            </a:extLst>
          </p:cNvPr>
          <p:cNvSpPr txBox="1">
            <a:spLocks/>
          </p:cNvSpPr>
          <p:nvPr/>
        </p:nvSpPr>
        <p:spPr bwMode="auto">
          <a:xfrm>
            <a:off x="8760619" y="203200"/>
            <a:ext cx="3167063" cy="14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3547" tIns="13547" rIns="13547" bIns="13547">
            <a:spAutoFit/>
          </a:bodyPr>
          <a:lstStyle>
            <a:lvl1pPr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it-IT" altLang="it-IT" sz="900" b="0" dirty="0">
                <a:solidFill>
                  <a:srgbClr val="FFFFFF"/>
                </a:solidFill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EPOS Days 2026</a:t>
            </a:r>
            <a:endParaRPr lang="it-IT" altLang="it-IT" sz="850" b="0" dirty="0">
              <a:solidFill>
                <a:srgbClr val="FFFFFF"/>
              </a:solidFill>
              <a:latin typeface="Schibsted Grotesk Regular Regul" charset="0"/>
              <a:ea typeface="Schibsted Grotesk Regular Regul" charset="0"/>
              <a:cs typeface="Schibsted Grotesk Regular Regul" charset="0"/>
              <a:sym typeface="Schibsted Grotesk Regular Regul" charset="0"/>
            </a:endParaRPr>
          </a:p>
        </p:txBody>
      </p:sp>
      <p:sp>
        <p:nvSpPr>
          <p:cNvPr id="4101" name="Line 4">
            <a:extLst>
              <a:ext uri="{FF2B5EF4-FFF2-40B4-BE49-F238E27FC236}">
                <a16:creationId xmlns:a16="http://schemas.microsoft.com/office/drawing/2014/main" id="{AEAD4DDC-94CD-468C-84B4-04C03C4639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405607"/>
            <a:ext cx="1168558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nl-NL" sz="900"/>
          </a:p>
        </p:txBody>
      </p:sp>
      <p:sp>
        <p:nvSpPr>
          <p:cNvPr id="4102" name="Line 5">
            <a:extLst>
              <a:ext uri="{FF2B5EF4-FFF2-40B4-BE49-F238E27FC236}">
                <a16:creationId xmlns:a16="http://schemas.microsoft.com/office/drawing/2014/main" id="{407D78C6-D0C4-45F2-8DC1-0A4AAFDB12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094" y="89519"/>
            <a:ext cx="1168558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nl-NL" sz="900" dirty="0"/>
          </a:p>
        </p:txBody>
      </p:sp>
      <p:sp>
        <p:nvSpPr>
          <p:cNvPr id="4103" name="Line 6">
            <a:extLst>
              <a:ext uri="{FF2B5EF4-FFF2-40B4-BE49-F238E27FC236}">
                <a16:creationId xmlns:a16="http://schemas.microsoft.com/office/drawing/2014/main" id="{5447B74C-23D4-40EF-8F86-58BD8B949F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169988"/>
            <a:ext cx="1168558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nl-NL" sz="900"/>
          </a:p>
        </p:txBody>
      </p:sp>
      <p:sp>
        <p:nvSpPr>
          <p:cNvPr id="4104" name="Line 7">
            <a:extLst>
              <a:ext uri="{FF2B5EF4-FFF2-40B4-BE49-F238E27FC236}">
                <a16:creationId xmlns:a16="http://schemas.microsoft.com/office/drawing/2014/main" id="{9F68FA45-81CF-4282-8282-45C920ABA0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698457"/>
            <a:ext cx="1168558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nl-NL" sz="900"/>
          </a:p>
        </p:txBody>
      </p:sp>
      <p:sp>
        <p:nvSpPr>
          <p:cNvPr id="4105" name="Line 8">
            <a:extLst>
              <a:ext uri="{FF2B5EF4-FFF2-40B4-BE49-F238E27FC236}">
                <a16:creationId xmlns:a16="http://schemas.microsoft.com/office/drawing/2014/main" id="{AA5D4F0A-F8E5-4DAA-9D22-5586277B3C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289675"/>
            <a:ext cx="1168558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nl-NL" sz="900"/>
          </a:p>
        </p:txBody>
      </p:sp>
      <p:sp>
        <p:nvSpPr>
          <p:cNvPr id="4107" name="Line 11">
            <a:extLst>
              <a:ext uri="{FF2B5EF4-FFF2-40B4-BE49-F238E27FC236}">
                <a16:creationId xmlns:a16="http://schemas.microsoft.com/office/drawing/2014/main" id="{9E518AF4-0C88-493B-8FD5-1760A1B623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4785519"/>
            <a:ext cx="1168558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nl-NL" sz="900"/>
          </a:p>
        </p:txBody>
      </p:sp>
      <p:pic>
        <p:nvPicPr>
          <p:cNvPr id="4108" name="Picture 12" descr="08_b_ET_horizontal_RGB.pdf">
            <a:extLst>
              <a:ext uri="{FF2B5EF4-FFF2-40B4-BE49-F238E27FC236}">
                <a16:creationId xmlns:a16="http://schemas.microsoft.com/office/drawing/2014/main" id="{35062BB6-80BB-450E-BC52-7BD31167E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5207794"/>
            <a:ext cx="2838450" cy="80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9" name="Text Box 3">
            <a:extLst>
              <a:ext uri="{FF2B5EF4-FFF2-40B4-BE49-F238E27FC236}">
                <a16:creationId xmlns:a16="http://schemas.microsoft.com/office/drawing/2014/main" id="{FB336614-13BE-42A7-8933-D5663BF128E0}"/>
              </a:ext>
            </a:extLst>
          </p:cNvPr>
          <p:cNvSpPr txBox="1">
            <a:spLocks/>
          </p:cNvSpPr>
          <p:nvPr/>
        </p:nvSpPr>
        <p:spPr bwMode="auto">
          <a:xfrm>
            <a:off x="1536940" y="1512096"/>
            <a:ext cx="9471529" cy="250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25400" tIns="25400" rIns="25400" bIns="25400">
            <a:spAutoFit/>
          </a:bodyPr>
          <a:lstStyle>
            <a:lvl1pPr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>
              <a:lnSpc>
                <a:spcPct val="80000"/>
              </a:lnSpc>
            </a:pPr>
            <a:r>
              <a:rPr lang="it-IT" altLang="it-IT" sz="6600" b="0" dirty="0">
                <a:solidFill>
                  <a:srgbClr val="FFFFFF"/>
                </a:solidFill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The Einstein Telescope Project and EPOS ERIC: The Way </a:t>
            </a:r>
            <a:r>
              <a:rPr lang="it-IT" altLang="it-IT" sz="6600" b="0" dirty="0" err="1">
                <a:solidFill>
                  <a:srgbClr val="FFFFFF"/>
                </a:solidFill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Forward</a:t>
            </a:r>
            <a:endParaRPr lang="it-IT" altLang="it-IT" sz="6600" b="0" dirty="0">
              <a:solidFill>
                <a:srgbClr val="FFFFFF"/>
              </a:solidFill>
              <a:latin typeface="Schibsted Grotesk Regular Regul" charset="0"/>
              <a:ea typeface="Schibsted Grotesk Regular Regul" charset="0"/>
              <a:cs typeface="Schibsted Grotesk Regular Regul" charset="0"/>
              <a:sym typeface="Schibsted Grotesk Regular Regul" charset="0"/>
            </a:endParaRPr>
          </a:p>
        </p:txBody>
      </p:sp>
      <p:sp>
        <p:nvSpPr>
          <p:cNvPr id="4110" name="Text Box 11">
            <a:extLst>
              <a:ext uri="{FF2B5EF4-FFF2-40B4-BE49-F238E27FC236}">
                <a16:creationId xmlns:a16="http://schemas.microsoft.com/office/drawing/2014/main" id="{34B6C43F-4F2A-4B40-A159-74E7AE3D4199}"/>
              </a:ext>
            </a:extLst>
          </p:cNvPr>
          <p:cNvSpPr txBox="1">
            <a:spLocks/>
          </p:cNvSpPr>
          <p:nvPr/>
        </p:nvSpPr>
        <p:spPr bwMode="auto">
          <a:xfrm>
            <a:off x="4983516" y="4222055"/>
            <a:ext cx="2224968" cy="359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5400" tIns="25400" rIns="25400" bIns="25400">
            <a:spAutoFit/>
          </a:bodyPr>
          <a:lstStyle>
            <a:lvl1pPr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r>
              <a:rPr lang="it-IT" altLang="it-IT" sz="2000" b="0" dirty="0">
                <a:solidFill>
                  <a:srgbClr val="FFFFFF"/>
                </a:solidFill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Monique Bossi, INFN</a:t>
            </a:r>
          </a:p>
        </p:txBody>
      </p:sp>
      <p:sp>
        <p:nvSpPr>
          <p:cNvPr id="4111" name="Slide Number Placeholder 1">
            <a:extLst>
              <a:ext uri="{FF2B5EF4-FFF2-40B4-BE49-F238E27FC236}">
                <a16:creationId xmlns:a16="http://schemas.microsoft.com/office/drawing/2014/main" id="{F2D18D60-8A82-4DE5-B11F-3D4368779E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it-IT" altLang="it-IT" dirty="0"/>
              <a:t>1</a:t>
            </a: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0A679E47-3FF1-D476-D7E8-64A0ACCC2F05}"/>
              </a:ext>
            </a:extLst>
          </p:cNvPr>
          <p:cNvSpPr txBox="1">
            <a:spLocks/>
          </p:cNvSpPr>
          <p:nvPr/>
        </p:nvSpPr>
        <p:spPr bwMode="auto">
          <a:xfrm>
            <a:off x="8878017" y="6338636"/>
            <a:ext cx="2511330" cy="359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5400" tIns="25400" rIns="25400" bIns="25400">
            <a:spAutoFit/>
          </a:bodyPr>
          <a:lstStyle>
            <a:lvl1pPr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r>
              <a:rPr lang="it-IT" altLang="it-IT" sz="2000" b="0" dirty="0">
                <a:solidFill>
                  <a:srgbClr val="FFFFFF"/>
                </a:solidFill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Cagliari, March 18 2026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97949F3B-6020-4AE0-B152-55162480F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350" y="461351"/>
            <a:ext cx="10515600" cy="764381"/>
          </a:xfrm>
        </p:spPr>
        <p:txBody>
          <a:bodyPr/>
          <a:lstStyle/>
          <a:p>
            <a:r>
              <a:rPr lang="nl-NL" dirty="0" err="1">
                <a:latin typeface="Schibsted Grotesk" pitchFamily="2" charset="0"/>
                <a:cs typeface="Schibsted Grotesk" pitchFamily="2" charset="0"/>
              </a:rPr>
              <a:t>Outline</a:t>
            </a:r>
            <a:r>
              <a:rPr lang="nl-NL" dirty="0">
                <a:latin typeface="Schibsted Grotesk" pitchFamily="2" charset="0"/>
                <a:cs typeface="Schibsted Grotesk" pitchFamily="2" charset="0"/>
              </a:rPr>
              <a:t> of </a:t>
            </a:r>
            <a:r>
              <a:rPr lang="nl-NL" dirty="0" err="1">
                <a:latin typeface="Schibsted Grotesk" pitchFamily="2" charset="0"/>
                <a:cs typeface="Schibsted Grotesk" pitchFamily="2" charset="0"/>
              </a:rPr>
              <a:t>the</a:t>
            </a:r>
            <a:r>
              <a:rPr lang="nl-NL" dirty="0">
                <a:latin typeface="Schibsted Grotesk" pitchFamily="2" charset="0"/>
                <a:cs typeface="Schibsted Grotesk" pitchFamily="2" charset="0"/>
              </a:rPr>
              <a:t> talk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B15364EE-EA70-425E-B039-07BF9BEF4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8769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 err="1">
                <a:latin typeface="Schibsted Grotesk" pitchFamily="2" charset="0"/>
                <a:cs typeface="Schibsted Grotesk" pitchFamily="2" charset="0"/>
              </a:rPr>
              <a:t>Introduction</a:t>
            </a:r>
            <a:r>
              <a:rPr lang="nl-NL" dirty="0">
                <a:latin typeface="Schibsted Grotesk" pitchFamily="2" charset="0"/>
                <a:cs typeface="Schibsted Grotesk" pitchFamily="2" charset="0"/>
              </a:rPr>
              <a:t> </a:t>
            </a:r>
            <a:r>
              <a:rPr lang="nl-NL" dirty="0" err="1">
                <a:latin typeface="Schibsted Grotesk" pitchFamily="2" charset="0"/>
                <a:cs typeface="Schibsted Grotesk" pitchFamily="2" charset="0"/>
              </a:rPr>
              <a:t>to</a:t>
            </a:r>
            <a:r>
              <a:rPr lang="nl-NL" dirty="0">
                <a:latin typeface="Schibsted Grotesk" pitchFamily="2" charset="0"/>
                <a:cs typeface="Schibsted Grotesk" pitchFamily="2" charset="0"/>
              </a:rPr>
              <a:t> </a:t>
            </a:r>
            <a:r>
              <a:rPr lang="nl-NL" dirty="0" err="1">
                <a:latin typeface="Schibsted Grotesk" pitchFamily="2" charset="0"/>
                <a:cs typeface="Schibsted Grotesk" pitchFamily="2" charset="0"/>
              </a:rPr>
              <a:t>the</a:t>
            </a:r>
            <a:r>
              <a:rPr lang="nl-NL" dirty="0">
                <a:latin typeface="Schibsted Grotesk" pitchFamily="2" charset="0"/>
                <a:cs typeface="Schibsted Grotesk" pitchFamily="2" charset="0"/>
              </a:rPr>
              <a:t> Einstein Telescope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err="1">
                <a:latin typeface="Schibsted Grotesk" pitchFamily="2" charset="0"/>
                <a:cs typeface="Schibsted Grotesk" pitchFamily="2" charset="0"/>
              </a:rPr>
              <a:t>Challenges</a:t>
            </a:r>
            <a:r>
              <a:rPr lang="nl-NL" dirty="0">
                <a:latin typeface="Schibsted Grotesk" pitchFamily="2" charset="0"/>
                <a:cs typeface="Schibsted Grotesk" pitchFamily="2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err="1">
                <a:latin typeface="Schibsted Grotesk" pitchFamily="2" charset="0"/>
                <a:cs typeface="Schibsted Grotesk" pitchFamily="2" charset="0"/>
              </a:rPr>
              <a:t>Collaborations</a:t>
            </a:r>
            <a:endParaRPr lang="nl-NL" dirty="0">
              <a:latin typeface="Schibsted Grotesk" pitchFamily="2" charset="0"/>
              <a:cs typeface="Schibsted Grotesk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err="1">
                <a:latin typeface="Schibsted Grotesk" pitchFamily="2" charset="0"/>
                <a:cs typeface="Schibsted Grotesk" pitchFamily="2" charset="0"/>
              </a:rPr>
              <a:t>Questions</a:t>
            </a:r>
            <a:endParaRPr lang="nl-NL" dirty="0">
              <a:latin typeface="Schibsted Grotesk" pitchFamily="2" charset="0"/>
              <a:cs typeface="Schibsted Grotesk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nl-NL" dirty="0">
              <a:latin typeface="Schibsted Grotesk" pitchFamily="2" charset="0"/>
              <a:cs typeface="Schibsted Grotesk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nl-NL" dirty="0">
              <a:latin typeface="Schibsted Grotesk" pitchFamily="2" charset="0"/>
              <a:cs typeface="Schibsted Grotesk" pitchFamily="2" charset="0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EC1E2462-10D2-421B-A40E-52324383C271}"/>
              </a:ext>
            </a:extLst>
          </p:cNvPr>
          <p:cNvSpPr txBox="1">
            <a:spLocks/>
          </p:cNvSpPr>
          <p:nvPr/>
        </p:nvSpPr>
        <p:spPr bwMode="auto">
          <a:xfrm>
            <a:off x="8760619" y="203200"/>
            <a:ext cx="3167063" cy="14091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3547" tIns="13547" rIns="13547" bIns="13547">
            <a:spAutoFit/>
          </a:bodyPr>
          <a:lstStyle>
            <a:lvl1pPr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it-IT" altLang="it-IT" sz="900" b="0" dirty="0">
                <a:solidFill>
                  <a:schemeClr val="tx1"/>
                </a:solidFill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EPOS Days 2026</a:t>
            </a:r>
            <a:endParaRPr lang="it-IT" altLang="it-IT" sz="850" b="0" dirty="0">
              <a:solidFill>
                <a:schemeClr val="tx1"/>
              </a:solidFill>
              <a:latin typeface="Schibsted Grotesk Regular Regul" charset="0"/>
              <a:ea typeface="Schibsted Grotesk Regular Regul" charset="0"/>
              <a:cs typeface="Schibsted Grotesk Regular Regul" charset="0"/>
              <a:sym typeface="Schibsted Grotesk Regular Regul" charset="0"/>
            </a:endParaRPr>
          </a:p>
        </p:txBody>
      </p:sp>
      <p:sp>
        <p:nvSpPr>
          <p:cNvPr id="18" name="Line 4">
            <a:extLst>
              <a:ext uri="{FF2B5EF4-FFF2-40B4-BE49-F238E27FC236}">
                <a16:creationId xmlns:a16="http://schemas.microsoft.com/office/drawing/2014/main" id="{D74062E6-9690-4BBC-A66F-BA586A217EB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405607"/>
            <a:ext cx="11685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nl-NL" sz="900"/>
          </a:p>
        </p:txBody>
      </p:sp>
      <p:sp>
        <p:nvSpPr>
          <p:cNvPr id="19" name="Line 5">
            <a:extLst>
              <a:ext uri="{FF2B5EF4-FFF2-40B4-BE49-F238E27FC236}">
                <a16:creationId xmlns:a16="http://schemas.microsoft.com/office/drawing/2014/main" id="{B4F3B14F-8DE1-48D1-9DB1-5582345C45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69863"/>
            <a:ext cx="11685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nl-NL" sz="900" dirty="0"/>
          </a:p>
        </p:txBody>
      </p:sp>
      <p:sp>
        <p:nvSpPr>
          <p:cNvPr id="20" name="Line 6">
            <a:extLst>
              <a:ext uri="{FF2B5EF4-FFF2-40B4-BE49-F238E27FC236}">
                <a16:creationId xmlns:a16="http://schemas.microsoft.com/office/drawing/2014/main" id="{F1616139-19D7-46FC-95D4-D0BC865283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169988"/>
            <a:ext cx="11685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nl-NL" sz="900"/>
          </a:p>
        </p:txBody>
      </p:sp>
      <p:sp>
        <p:nvSpPr>
          <p:cNvPr id="21" name="Line 7">
            <a:extLst>
              <a:ext uri="{FF2B5EF4-FFF2-40B4-BE49-F238E27FC236}">
                <a16:creationId xmlns:a16="http://schemas.microsoft.com/office/drawing/2014/main" id="{4A15D5C3-DABA-400C-83CE-0101051A5A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698457"/>
            <a:ext cx="11685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nl-NL" sz="900"/>
          </a:p>
        </p:txBody>
      </p:sp>
      <p:sp>
        <p:nvSpPr>
          <p:cNvPr id="22" name="Line 8">
            <a:extLst>
              <a:ext uri="{FF2B5EF4-FFF2-40B4-BE49-F238E27FC236}">
                <a16:creationId xmlns:a16="http://schemas.microsoft.com/office/drawing/2014/main" id="{4FAE8385-9560-4F44-9BD8-72EE7F4967B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289675"/>
            <a:ext cx="11685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nl-NL" sz="90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76BA71C-17E8-4158-A3AC-C5351B780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3" y="6362358"/>
            <a:ext cx="1538568" cy="28688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6C7F0E-2BD7-7FC7-9A37-B18598D29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460C-A16D-418D-BFB2-82A9ED3FCA26}" type="slidenum">
              <a:rPr lang="nl-NL" smtClean="0"/>
              <a:t>2</a:t>
            </a:fld>
            <a:endParaRPr lang="nl-NL"/>
          </a:p>
        </p:txBody>
      </p:sp>
      <p:pic>
        <p:nvPicPr>
          <p:cNvPr id="2" name="Immagine 1" descr="Immagine che contiene vestiti, copricapo, Viso umano, elmetto&#10;&#10;Descrizione generata automaticamente">
            <a:extLst>
              <a:ext uri="{FF2B5EF4-FFF2-40B4-BE49-F238E27FC236}">
                <a16:creationId xmlns:a16="http://schemas.microsoft.com/office/drawing/2014/main" id="{3A318E46-8E90-2DC0-83B2-19A35A776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0" r="396"/>
          <a:stretch/>
        </p:blipFill>
        <p:spPr>
          <a:xfrm>
            <a:off x="9424150" y="2072304"/>
            <a:ext cx="2248409" cy="2703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3732082-A6F8-2E74-B5A1-D26EC3F86009}"/>
              </a:ext>
            </a:extLst>
          </p:cNvPr>
          <p:cNvSpPr txBox="1"/>
          <p:nvPr/>
        </p:nvSpPr>
        <p:spPr>
          <a:xfrm>
            <a:off x="3786689" y="4892162"/>
            <a:ext cx="8051299" cy="1211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 fontAlgn="base">
              <a:lnSpc>
                <a:spcPts val="2220"/>
              </a:lnSpc>
            </a:pPr>
            <a:r>
              <a:rPr lang="it-IT" sz="1600" b="1" dirty="0">
                <a:latin typeface="Poppins" pitchFamily="2" charset="77"/>
                <a:cs typeface="Poppins" pitchFamily="2" charset="77"/>
              </a:rPr>
              <a:t>Monique Bossi, </a:t>
            </a:r>
          </a:p>
          <a:p>
            <a:pPr algn="r" fontAlgn="base">
              <a:lnSpc>
                <a:spcPts val="2220"/>
              </a:lnSpc>
            </a:pPr>
            <a:r>
              <a:rPr lang="it-IT" sz="1400" dirty="0">
                <a:solidFill>
                  <a:srgbClr val="212529"/>
                </a:solidFill>
                <a:latin typeface="Titillium Web" pitchFamily="2" charset="77"/>
              </a:rPr>
              <a:t>*Executive MBA in Management of </a:t>
            </a:r>
            <a:r>
              <a:rPr lang="it-IT" sz="1400" dirty="0" err="1">
                <a:solidFill>
                  <a:srgbClr val="212529"/>
                </a:solidFill>
                <a:latin typeface="Titillium Web" pitchFamily="2" charset="77"/>
              </a:rPr>
              <a:t>Research</a:t>
            </a:r>
            <a:r>
              <a:rPr lang="it-IT" sz="1400" dirty="0">
                <a:solidFill>
                  <a:srgbClr val="212529"/>
                </a:solidFill>
                <a:latin typeface="Titillium Web" pitchFamily="2" charset="77"/>
              </a:rPr>
              <a:t> Infrastructure</a:t>
            </a:r>
          </a:p>
          <a:p>
            <a:pPr algn="r" fontAlgn="base">
              <a:lnSpc>
                <a:spcPts val="2220"/>
              </a:lnSpc>
            </a:pPr>
            <a:r>
              <a:rPr lang="it-IT" sz="1400" dirty="0">
                <a:solidFill>
                  <a:srgbClr val="212529"/>
                </a:solidFill>
                <a:latin typeface="Titillium Web" pitchFamily="2" charset="77"/>
              </a:rPr>
              <a:t>National Institute for </a:t>
            </a:r>
            <a:r>
              <a:rPr lang="it-IT" sz="1400" dirty="0" err="1">
                <a:solidFill>
                  <a:srgbClr val="212529"/>
                </a:solidFill>
                <a:latin typeface="Titillium Web" pitchFamily="2" charset="77"/>
              </a:rPr>
              <a:t>Nuclear</a:t>
            </a:r>
            <a:r>
              <a:rPr lang="it-IT" sz="1400" dirty="0">
                <a:solidFill>
                  <a:srgbClr val="212529"/>
                </a:solidFill>
                <a:latin typeface="Titillium Web" pitchFamily="2" charset="77"/>
              </a:rPr>
              <a:t> </a:t>
            </a:r>
            <a:r>
              <a:rPr lang="it-IT" sz="1400" dirty="0" err="1">
                <a:solidFill>
                  <a:srgbClr val="212529"/>
                </a:solidFill>
                <a:latin typeface="Titillium Web" pitchFamily="2" charset="77"/>
              </a:rPr>
              <a:t>Physics</a:t>
            </a:r>
            <a:r>
              <a:rPr lang="it-IT" sz="1400" dirty="0">
                <a:solidFill>
                  <a:srgbClr val="212529"/>
                </a:solidFill>
                <a:latin typeface="Titillium Web" pitchFamily="2" charset="77"/>
              </a:rPr>
              <a:t> (I)</a:t>
            </a:r>
          </a:p>
          <a:p>
            <a:pPr algn="r" fontAlgn="base">
              <a:lnSpc>
                <a:spcPts val="2220"/>
              </a:lnSpc>
            </a:pPr>
            <a:r>
              <a:rPr lang="it-IT" sz="1400" dirty="0">
                <a:solidFill>
                  <a:srgbClr val="212529"/>
                </a:solidFill>
                <a:latin typeface="Titillium Web" pitchFamily="2" charset="77"/>
              </a:rPr>
              <a:t>Monique.bossi@pg.infn.it</a:t>
            </a:r>
            <a:endParaRPr lang="en-US" sz="1400" dirty="0">
              <a:solidFill>
                <a:srgbClr val="212529"/>
              </a:solidFill>
              <a:latin typeface="Titillium Web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17797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97949F3B-6020-4AE0-B152-55162480F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350" y="461351"/>
            <a:ext cx="10515600" cy="764381"/>
          </a:xfrm>
        </p:spPr>
        <p:txBody>
          <a:bodyPr/>
          <a:lstStyle/>
          <a:p>
            <a:r>
              <a:rPr lang="en-US" dirty="0">
                <a:latin typeface="Schibsted Grotesk" pitchFamily="2" charset="0"/>
                <a:cs typeface="Schibsted Grotesk" pitchFamily="2" charset="0"/>
              </a:rPr>
              <a:t>ET </a:t>
            </a:r>
            <a:r>
              <a:rPr lang="nl-NL" dirty="0">
                <a:latin typeface="Schibsted Grotesk" pitchFamily="2" charset="0"/>
                <a:cs typeface="Schibsted Grotesk" pitchFamily="2" charset="0"/>
              </a:rPr>
              <a:t>steps </a:t>
            </a:r>
            <a:r>
              <a:rPr lang="nl-NL" dirty="0" err="1">
                <a:latin typeface="Schibsted Grotesk" pitchFamily="2" charset="0"/>
                <a:cs typeface="Schibsted Grotesk" pitchFamily="2" charset="0"/>
              </a:rPr>
              <a:t>so</a:t>
            </a:r>
            <a:r>
              <a:rPr lang="nl-NL" dirty="0">
                <a:latin typeface="Schibsted Grotesk" pitchFamily="2" charset="0"/>
                <a:cs typeface="Schibsted Grotesk" pitchFamily="2" charset="0"/>
              </a:rPr>
              <a:t> far</a:t>
            </a:r>
          </a:p>
        </p:txBody>
      </p:sp>
      <p:sp>
        <p:nvSpPr>
          <p:cNvPr id="20" name="Line 6">
            <a:extLst>
              <a:ext uri="{FF2B5EF4-FFF2-40B4-BE49-F238E27FC236}">
                <a16:creationId xmlns:a16="http://schemas.microsoft.com/office/drawing/2014/main" id="{F1616139-19D7-46FC-95D4-D0BC865283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169988"/>
            <a:ext cx="11685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nl-NL" sz="900"/>
          </a:p>
        </p:txBody>
      </p:sp>
      <p:sp>
        <p:nvSpPr>
          <p:cNvPr id="21" name="Line 7">
            <a:extLst>
              <a:ext uri="{FF2B5EF4-FFF2-40B4-BE49-F238E27FC236}">
                <a16:creationId xmlns:a16="http://schemas.microsoft.com/office/drawing/2014/main" id="{4A15D5C3-DABA-400C-83CE-0101051A5A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698457"/>
            <a:ext cx="11685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nl-NL" sz="900"/>
          </a:p>
        </p:txBody>
      </p:sp>
      <p:sp>
        <p:nvSpPr>
          <p:cNvPr id="22" name="Line 8">
            <a:extLst>
              <a:ext uri="{FF2B5EF4-FFF2-40B4-BE49-F238E27FC236}">
                <a16:creationId xmlns:a16="http://schemas.microsoft.com/office/drawing/2014/main" id="{4FAE8385-9560-4F44-9BD8-72EE7F4967B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289675"/>
            <a:ext cx="11685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nl-NL" sz="90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76BA71C-17E8-4158-A3AC-C5351B780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3" y="6362358"/>
            <a:ext cx="1538568" cy="286886"/>
          </a:xfrm>
          <a:prstGeom prst="rect">
            <a:avLst/>
          </a:prstGeom>
        </p:spPr>
      </p:pic>
      <p:sp>
        <p:nvSpPr>
          <p:cNvPr id="5" name="Line 4">
            <a:extLst>
              <a:ext uri="{FF2B5EF4-FFF2-40B4-BE49-F238E27FC236}">
                <a16:creationId xmlns:a16="http://schemas.microsoft.com/office/drawing/2014/main" id="{CC57915A-E33C-CD99-FB48-5583EFF0EB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405607"/>
            <a:ext cx="11685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nl-NL" sz="900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977FF19D-6EC2-98EE-64E8-05FAD199C1A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69863"/>
            <a:ext cx="11685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nl-NL" sz="9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EBCBE64-BC4E-8158-6D45-29419422B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460C-A16D-418D-BFB2-82A9ED3FCA26}" type="slidenum">
              <a:rPr lang="nl-NL" smtClean="0"/>
              <a:t>3</a:t>
            </a:fld>
            <a:endParaRPr lang="nl-NL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DBE825B8-4EB1-7183-D24C-B888AC1CDDF1}"/>
              </a:ext>
            </a:extLst>
          </p:cNvPr>
          <p:cNvSpPr txBox="1">
            <a:spLocks/>
          </p:cNvSpPr>
          <p:nvPr/>
        </p:nvSpPr>
        <p:spPr bwMode="auto">
          <a:xfrm>
            <a:off x="8760619" y="203200"/>
            <a:ext cx="3167063" cy="14091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3547" tIns="13547" rIns="13547" bIns="13547">
            <a:spAutoFit/>
          </a:bodyPr>
          <a:lstStyle>
            <a:lvl1pPr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it-IT" altLang="it-IT" sz="900" b="0" dirty="0">
                <a:solidFill>
                  <a:schemeClr val="tx1"/>
                </a:solidFill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EPOS Days 2026</a:t>
            </a:r>
            <a:endParaRPr lang="it-IT" altLang="it-IT" sz="850" b="0" dirty="0">
              <a:solidFill>
                <a:schemeClr val="tx1"/>
              </a:solidFill>
              <a:latin typeface="Schibsted Grotesk Regular Regul" charset="0"/>
              <a:ea typeface="Schibsted Grotesk Regular Regul" charset="0"/>
              <a:cs typeface="Schibsted Grotesk Regular Regul" charset="0"/>
              <a:sym typeface="Schibsted Grotesk Regular Regul" charset="0"/>
            </a:endParaRPr>
          </a:p>
        </p:txBody>
      </p:sp>
      <p:grpSp>
        <p:nvGrpSpPr>
          <p:cNvPr id="190" name="Gruppo 189">
            <a:extLst>
              <a:ext uri="{FF2B5EF4-FFF2-40B4-BE49-F238E27FC236}">
                <a16:creationId xmlns:a16="http://schemas.microsoft.com/office/drawing/2014/main" id="{0B753DBD-107C-67BF-C8EA-B04C37863183}"/>
              </a:ext>
            </a:extLst>
          </p:cNvPr>
          <p:cNvGrpSpPr/>
          <p:nvPr/>
        </p:nvGrpSpPr>
        <p:grpSpPr>
          <a:xfrm>
            <a:off x="1156251" y="1236663"/>
            <a:ext cx="7604368" cy="4741757"/>
            <a:chOff x="339693" y="1207134"/>
            <a:chExt cx="9424544" cy="5658914"/>
          </a:xfrm>
        </p:grpSpPr>
        <p:grpSp>
          <p:nvGrpSpPr>
            <p:cNvPr id="191" name="Gruppieren 205">
              <a:extLst>
                <a:ext uri="{FF2B5EF4-FFF2-40B4-BE49-F238E27FC236}">
                  <a16:creationId xmlns:a16="http://schemas.microsoft.com/office/drawing/2014/main" id="{D787F489-1731-814B-3932-6F576C5E990F}"/>
                </a:ext>
              </a:extLst>
            </p:cNvPr>
            <p:cNvGrpSpPr/>
            <p:nvPr/>
          </p:nvGrpSpPr>
          <p:grpSpPr>
            <a:xfrm rot="1912760">
              <a:off x="1344375" y="1410887"/>
              <a:ext cx="8140119" cy="4945664"/>
              <a:chOff x="1552066" y="4211454"/>
              <a:chExt cx="9237509" cy="3909258"/>
            </a:xfrm>
          </p:grpSpPr>
          <p:cxnSp>
            <p:nvCxnSpPr>
              <p:cNvPr id="230" name="Gerade Verbindung mit Pfeil 26">
                <a:extLst>
                  <a:ext uri="{FF2B5EF4-FFF2-40B4-BE49-F238E27FC236}">
                    <a16:creationId xmlns:a16="http://schemas.microsoft.com/office/drawing/2014/main" id="{681DDF35-D36A-D24B-67B6-4DF962C3A143}"/>
                  </a:ext>
                </a:extLst>
              </p:cNvPr>
              <p:cNvCxnSpPr>
                <a:cxnSpLocks/>
              </p:cNvCxnSpPr>
              <p:nvPr/>
            </p:nvCxnSpPr>
            <p:spPr>
              <a:xfrm rot="19687240">
                <a:off x="1552066" y="4211454"/>
                <a:ext cx="8998334" cy="390925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Gerader Verbinder 51">
                <a:extLst>
                  <a:ext uri="{FF2B5EF4-FFF2-40B4-BE49-F238E27FC236}">
                    <a16:creationId xmlns:a16="http://schemas.microsoft.com/office/drawing/2014/main" id="{E321333A-9C2E-03A7-AD21-1D024766AE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64090" y="6025854"/>
                <a:ext cx="0" cy="26148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Gerader Verbinder 119">
                <a:extLst>
                  <a:ext uri="{FF2B5EF4-FFF2-40B4-BE49-F238E27FC236}">
                    <a16:creationId xmlns:a16="http://schemas.microsoft.com/office/drawing/2014/main" id="{E0E123C5-12B8-6E4B-3336-E1FFB44F6F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51600" y="6025854"/>
                <a:ext cx="0" cy="26148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Gerader Verbinder 122">
                <a:extLst>
                  <a:ext uri="{FF2B5EF4-FFF2-40B4-BE49-F238E27FC236}">
                    <a16:creationId xmlns:a16="http://schemas.microsoft.com/office/drawing/2014/main" id="{EC26F321-FE8B-55D8-60F5-DDE32E6FBA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9110" y="6025854"/>
                <a:ext cx="0" cy="26148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Gerader Verbinder 123">
                <a:extLst>
                  <a:ext uri="{FF2B5EF4-FFF2-40B4-BE49-F238E27FC236}">
                    <a16:creationId xmlns:a16="http://schemas.microsoft.com/office/drawing/2014/main" id="{99F0621A-031A-E630-5EEF-1BA3BA9534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26620" y="6025854"/>
                <a:ext cx="0" cy="26148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Gerader Verbinder 124">
                <a:extLst>
                  <a:ext uri="{FF2B5EF4-FFF2-40B4-BE49-F238E27FC236}">
                    <a16:creationId xmlns:a16="http://schemas.microsoft.com/office/drawing/2014/main" id="{9A4EB231-E16A-9772-468B-BC5D847A8A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14130" y="6025854"/>
                <a:ext cx="0" cy="26148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Gerader Verbinder 125">
                <a:extLst>
                  <a:ext uri="{FF2B5EF4-FFF2-40B4-BE49-F238E27FC236}">
                    <a16:creationId xmlns:a16="http://schemas.microsoft.com/office/drawing/2014/main" id="{8BD9980A-9588-4B03-E15F-428CD7558E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01639" y="6025854"/>
                <a:ext cx="0" cy="26148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Gerader Verbinder 126">
                <a:extLst>
                  <a:ext uri="{FF2B5EF4-FFF2-40B4-BE49-F238E27FC236}">
                    <a16:creationId xmlns:a16="http://schemas.microsoft.com/office/drawing/2014/main" id="{4F9F371C-1DCC-38BE-34D8-68A64124A8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67087" y="6083860"/>
                <a:ext cx="0" cy="178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Gerader Verbinder 127">
                <a:extLst>
                  <a:ext uri="{FF2B5EF4-FFF2-40B4-BE49-F238E27FC236}">
                    <a16:creationId xmlns:a16="http://schemas.microsoft.com/office/drawing/2014/main" id="{329B267E-357F-2971-9EFB-9D42E57AF5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64828" y="6083860"/>
                <a:ext cx="0" cy="178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Gerader Verbinder 129">
                <a:extLst>
                  <a:ext uri="{FF2B5EF4-FFF2-40B4-BE49-F238E27FC236}">
                    <a16:creationId xmlns:a16="http://schemas.microsoft.com/office/drawing/2014/main" id="{09A0FEA4-13E8-F1D8-F644-C04896AF75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62569" y="6083860"/>
                <a:ext cx="0" cy="178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Gerader Verbinder 131">
                <a:extLst>
                  <a:ext uri="{FF2B5EF4-FFF2-40B4-BE49-F238E27FC236}">
                    <a16:creationId xmlns:a16="http://schemas.microsoft.com/office/drawing/2014/main" id="{28A6D8AB-9F91-6FCA-4309-F9081FF97E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60310" y="6083860"/>
                <a:ext cx="0" cy="178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Gerader Verbinder 132">
                <a:extLst>
                  <a:ext uri="{FF2B5EF4-FFF2-40B4-BE49-F238E27FC236}">
                    <a16:creationId xmlns:a16="http://schemas.microsoft.com/office/drawing/2014/main" id="{D1338DA8-6DF9-B3D9-3902-BE872A6FCE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58051" y="6083860"/>
                <a:ext cx="0" cy="178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Gerader Verbinder 160">
                <a:extLst>
                  <a:ext uri="{FF2B5EF4-FFF2-40B4-BE49-F238E27FC236}">
                    <a16:creationId xmlns:a16="http://schemas.microsoft.com/office/drawing/2014/main" id="{D6F27E8C-7D21-647B-FFC4-CD0C111B3A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55792" y="6083860"/>
                <a:ext cx="0" cy="178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Gerader Verbinder 164">
                <a:extLst>
                  <a:ext uri="{FF2B5EF4-FFF2-40B4-BE49-F238E27FC236}">
                    <a16:creationId xmlns:a16="http://schemas.microsoft.com/office/drawing/2014/main" id="{AF881375-BA71-1D95-6E6C-988A9CFF05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1274" y="6083860"/>
                <a:ext cx="0" cy="178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Gerader Verbinder 165">
                <a:extLst>
                  <a:ext uri="{FF2B5EF4-FFF2-40B4-BE49-F238E27FC236}">
                    <a16:creationId xmlns:a16="http://schemas.microsoft.com/office/drawing/2014/main" id="{ECFC69CD-743B-2DF2-752B-89CFD41FFA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49015" y="6083860"/>
                <a:ext cx="0" cy="178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Gerader Verbinder 166">
                <a:extLst>
                  <a:ext uri="{FF2B5EF4-FFF2-40B4-BE49-F238E27FC236}">
                    <a16:creationId xmlns:a16="http://schemas.microsoft.com/office/drawing/2014/main" id="{FA1CFF30-17CB-B1A7-267D-05A06C9F59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46756" y="6083860"/>
                <a:ext cx="0" cy="178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Gerader Verbinder 168">
                <a:extLst>
                  <a:ext uri="{FF2B5EF4-FFF2-40B4-BE49-F238E27FC236}">
                    <a16:creationId xmlns:a16="http://schemas.microsoft.com/office/drawing/2014/main" id="{509EDEAD-41DB-B323-3A89-B4AF0B9ED3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44497" y="6083860"/>
                <a:ext cx="0" cy="178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Gerader Verbinder 169">
                <a:extLst>
                  <a:ext uri="{FF2B5EF4-FFF2-40B4-BE49-F238E27FC236}">
                    <a16:creationId xmlns:a16="http://schemas.microsoft.com/office/drawing/2014/main" id="{6CD9D197-99F3-038D-E8D7-662713D4BF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53533" y="6083860"/>
                <a:ext cx="0" cy="178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Gerader Verbinder 170">
                <a:extLst>
                  <a:ext uri="{FF2B5EF4-FFF2-40B4-BE49-F238E27FC236}">
                    <a16:creationId xmlns:a16="http://schemas.microsoft.com/office/drawing/2014/main" id="{654B218B-0239-4701-6421-51B096F73C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39979" y="6083860"/>
                <a:ext cx="0" cy="178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Gerader Verbinder 171">
                <a:extLst>
                  <a:ext uri="{FF2B5EF4-FFF2-40B4-BE49-F238E27FC236}">
                    <a16:creationId xmlns:a16="http://schemas.microsoft.com/office/drawing/2014/main" id="{D1072469-EEFA-FA3F-1C82-C055C3BE14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37720" y="6083860"/>
                <a:ext cx="0" cy="178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Gerader Verbinder 172">
                <a:extLst>
                  <a:ext uri="{FF2B5EF4-FFF2-40B4-BE49-F238E27FC236}">
                    <a16:creationId xmlns:a16="http://schemas.microsoft.com/office/drawing/2014/main" id="{8F596E92-AF5E-6F87-F11C-9129CDEFCC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35461" y="6083860"/>
                <a:ext cx="0" cy="178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Gerader Verbinder 174">
                <a:extLst>
                  <a:ext uri="{FF2B5EF4-FFF2-40B4-BE49-F238E27FC236}">
                    <a16:creationId xmlns:a16="http://schemas.microsoft.com/office/drawing/2014/main" id="{E9C6FD41-4ABB-8862-D91D-D8D97C3D3B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33202" y="6083860"/>
                <a:ext cx="0" cy="178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Gerader Verbinder 175">
                <a:extLst>
                  <a:ext uri="{FF2B5EF4-FFF2-40B4-BE49-F238E27FC236}">
                    <a16:creationId xmlns:a16="http://schemas.microsoft.com/office/drawing/2014/main" id="{0841736D-82C1-5474-53E7-40F0C1AA01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42238" y="6083860"/>
                <a:ext cx="0" cy="178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Gerader Verbinder 176">
                <a:extLst>
                  <a:ext uri="{FF2B5EF4-FFF2-40B4-BE49-F238E27FC236}">
                    <a16:creationId xmlns:a16="http://schemas.microsoft.com/office/drawing/2014/main" id="{C8611D41-4F2A-7010-D81E-ACB1D05EB4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8684" y="6083860"/>
                <a:ext cx="0" cy="178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Gerader Verbinder 177">
                <a:extLst>
                  <a:ext uri="{FF2B5EF4-FFF2-40B4-BE49-F238E27FC236}">
                    <a16:creationId xmlns:a16="http://schemas.microsoft.com/office/drawing/2014/main" id="{0EE1518C-E390-390B-FB1F-D05C8F47F7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26425" y="6083860"/>
                <a:ext cx="0" cy="178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Gerader Verbinder 178">
                <a:extLst>
                  <a:ext uri="{FF2B5EF4-FFF2-40B4-BE49-F238E27FC236}">
                    <a16:creationId xmlns:a16="http://schemas.microsoft.com/office/drawing/2014/main" id="{247E2F91-D338-33FF-9310-184B4540B9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24166" y="6083860"/>
                <a:ext cx="0" cy="178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Gerader Verbinder 180">
                <a:extLst>
                  <a:ext uri="{FF2B5EF4-FFF2-40B4-BE49-F238E27FC236}">
                    <a16:creationId xmlns:a16="http://schemas.microsoft.com/office/drawing/2014/main" id="{E222844E-E3A8-3A8A-12EE-2B3ED44A16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21907" y="6083860"/>
                <a:ext cx="0" cy="178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Gerader Verbinder 181">
                <a:extLst>
                  <a:ext uri="{FF2B5EF4-FFF2-40B4-BE49-F238E27FC236}">
                    <a16:creationId xmlns:a16="http://schemas.microsoft.com/office/drawing/2014/main" id="{5B5DD862-C485-5005-ED02-B3797679B0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0943" y="6083860"/>
                <a:ext cx="0" cy="178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Gerader Verbinder 182">
                <a:extLst>
                  <a:ext uri="{FF2B5EF4-FFF2-40B4-BE49-F238E27FC236}">
                    <a16:creationId xmlns:a16="http://schemas.microsoft.com/office/drawing/2014/main" id="{58F1F8EC-2E91-BF1A-4256-D623EF4C8A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17389" y="6083860"/>
                <a:ext cx="0" cy="178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Gerader Verbinder 183">
                <a:extLst>
                  <a:ext uri="{FF2B5EF4-FFF2-40B4-BE49-F238E27FC236}">
                    <a16:creationId xmlns:a16="http://schemas.microsoft.com/office/drawing/2014/main" id="{3CD28366-E70D-CC0A-C0F5-CF0E47716A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15130" y="6083860"/>
                <a:ext cx="0" cy="178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Gerader Verbinder 184">
                <a:extLst>
                  <a:ext uri="{FF2B5EF4-FFF2-40B4-BE49-F238E27FC236}">
                    <a16:creationId xmlns:a16="http://schemas.microsoft.com/office/drawing/2014/main" id="{9D6CFE6D-C3F5-E2AC-ED22-8AC2DF60F3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12871" y="6083860"/>
                <a:ext cx="0" cy="178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Gerader Verbinder 186">
                <a:extLst>
                  <a:ext uri="{FF2B5EF4-FFF2-40B4-BE49-F238E27FC236}">
                    <a16:creationId xmlns:a16="http://schemas.microsoft.com/office/drawing/2014/main" id="{5063D1C9-8150-347E-0349-C1D0954833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10615" y="6083860"/>
                <a:ext cx="0" cy="178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Gerader Verbinder 187">
                <a:extLst>
                  <a:ext uri="{FF2B5EF4-FFF2-40B4-BE49-F238E27FC236}">
                    <a16:creationId xmlns:a16="http://schemas.microsoft.com/office/drawing/2014/main" id="{93807A3D-F8C4-891D-2864-E0A68C61DD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19648" y="6083860"/>
                <a:ext cx="0" cy="178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Gerader Verbinder 195">
                <a:extLst>
                  <a:ext uri="{FF2B5EF4-FFF2-40B4-BE49-F238E27FC236}">
                    <a16:creationId xmlns:a16="http://schemas.microsoft.com/office/drawing/2014/main" id="{FE92DC48-FB98-11AD-A8A7-437450C539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94093" y="6090339"/>
                <a:ext cx="0" cy="178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Gerader Verbinder 196">
                <a:extLst>
                  <a:ext uri="{FF2B5EF4-FFF2-40B4-BE49-F238E27FC236}">
                    <a16:creationId xmlns:a16="http://schemas.microsoft.com/office/drawing/2014/main" id="{62119B4B-E591-3B1A-B14A-0DA22FB344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91834" y="6090339"/>
                <a:ext cx="0" cy="178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Gerader Verbinder 197">
                <a:extLst>
                  <a:ext uri="{FF2B5EF4-FFF2-40B4-BE49-F238E27FC236}">
                    <a16:creationId xmlns:a16="http://schemas.microsoft.com/office/drawing/2014/main" id="{7E3C8A72-F810-E522-1D46-481F6963D1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89575" y="6090339"/>
                <a:ext cx="0" cy="178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Gerader Verbinder 199">
                <a:extLst>
                  <a:ext uri="{FF2B5EF4-FFF2-40B4-BE49-F238E27FC236}">
                    <a16:creationId xmlns:a16="http://schemas.microsoft.com/office/drawing/2014/main" id="{3C295FFE-43D8-1BA5-A012-B586F8104C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96352" y="6090339"/>
                <a:ext cx="0" cy="178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2" name="Gruppo 191">
              <a:extLst>
                <a:ext uri="{FF2B5EF4-FFF2-40B4-BE49-F238E27FC236}">
                  <a16:creationId xmlns:a16="http://schemas.microsoft.com/office/drawing/2014/main" id="{6301A419-9CE5-4C6C-AA8B-FA1F58E898AC}"/>
                </a:ext>
              </a:extLst>
            </p:cNvPr>
            <p:cNvGrpSpPr/>
            <p:nvPr/>
          </p:nvGrpSpPr>
          <p:grpSpPr>
            <a:xfrm>
              <a:off x="339693" y="1207134"/>
              <a:ext cx="9424544" cy="5658914"/>
              <a:chOff x="339693" y="1207134"/>
              <a:chExt cx="9424544" cy="5658914"/>
            </a:xfrm>
          </p:grpSpPr>
          <p:sp>
            <p:nvSpPr>
              <p:cNvPr id="193" name="CasellaDiTesto 192">
                <a:extLst>
                  <a:ext uri="{FF2B5EF4-FFF2-40B4-BE49-F238E27FC236}">
                    <a16:creationId xmlns:a16="http://schemas.microsoft.com/office/drawing/2014/main" id="{BBF8D69F-5EFD-E3D2-2C9C-BCBFEBD5263F}"/>
                  </a:ext>
                </a:extLst>
              </p:cNvPr>
              <p:cNvSpPr txBox="1"/>
              <p:nvPr/>
            </p:nvSpPr>
            <p:spPr>
              <a:xfrm rot="18261127">
                <a:off x="862959" y="1495384"/>
                <a:ext cx="564734" cy="3242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1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2000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CasellaDiTesto 193">
                <a:extLst>
                  <a:ext uri="{FF2B5EF4-FFF2-40B4-BE49-F238E27FC236}">
                    <a16:creationId xmlns:a16="http://schemas.microsoft.com/office/drawing/2014/main" id="{6C5365D0-550F-C611-7099-4CC904A9A4D1}"/>
                  </a:ext>
                </a:extLst>
              </p:cNvPr>
              <p:cNvSpPr txBox="1"/>
              <p:nvPr/>
            </p:nvSpPr>
            <p:spPr>
              <a:xfrm rot="18261127">
                <a:off x="2544331" y="1380778"/>
                <a:ext cx="564734" cy="3242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1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2005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" name="CasellaDiTesto 194">
                <a:extLst>
                  <a:ext uri="{FF2B5EF4-FFF2-40B4-BE49-F238E27FC236}">
                    <a16:creationId xmlns:a16="http://schemas.microsoft.com/office/drawing/2014/main" id="{19B2076B-9D0E-8FCB-E2CF-2F5690CD04C7}"/>
                  </a:ext>
                </a:extLst>
              </p:cNvPr>
              <p:cNvSpPr txBox="1"/>
              <p:nvPr/>
            </p:nvSpPr>
            <p:spPr>
              <a:xfrm rot="18261127">
                <a:off x="3664454" y="2095862"/>
                <a:ext cx="564734" cy="3242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1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2010</a:t>
                </a:r>
                <a:endParaRPr kumimoji="0" lang="en-GB" sz="11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" name="CasellaDiTesto 195">
                <a:extLst>
                  <a:ext uri="{FF2B5EF4-FFF2-40B4-BE49-F238E27FC236}">
                    <a16:creationId xmlns:a16="http://schemas.microsoft.com/office/drawing/2014/main" id="{4ABF3A46-6F21-9446-38EF-A4EAEA4CDD08}"/>
                  </a:ext>
                </a:extLst>
              </p:cNvPr>
              <p:cNvSpPr txBox="1"/>
              <p:nvPr/>
            </p:nvSpPr>
            <p:spPr>
              <a:xfrm rot="18261127">
                <a:off x="5856695" y="3347494"/>
                <a:ext cx="564734" cy="3242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1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2020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" name="CasellaDiTesto 196">
                <a:extLst>
                  <a:ext uri="{FF2B5EF4-FFF2-40B4-BE49-F238E27FC236}">
                    <a16:creationId xmlns:a16="http://schemas.microsoft.com/office/drawing/2014/main" id="{40761B2E-2F9D-1DAA-D4F5-96A36C99991F}"/>
                  </a:ext>
                </a:extLst>
              </p:cNvPr>
              <p:cNvSpPr txBox="1"/>
              <p:nvPr/>
            </p:nvSpPr>
            <p:spPr>
              <a:xfrm>
                <a:off x="866458" y="2629659"/>
                <a:ext cx="179894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ILIAS (FP6)</a:t>
                </a: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Networking activity </a:t>
                </a:r>
              </a:p>
            </p:txBody>
          </p:sp>
          <p:sp>
            <p:nvSpPr>
              <p:cNvPr id="198" name="CasellaDiTesto 197">
                <a:extLst>
                  <a:ext uri="{FF2B5EF4-FFF2-40B4-BE49-F238E27FC236}">
                    <a16:creationId xmlns:a16="http://schemas.microsoft.com/office/drawing/2014/main" id="{E61918F3-9630-6F82-2AD4-F681C22F4678}"/>
                  </a:ext>
                </a:extLst>
              </p:cNvPr>
              <p:cNvSpPr txBox="1"/>
              <p:nvPr/>
            </p:nvSpPr>
            <p:spPr>
              <a:xfrm>
                <a:off x="3169828" y="1207134"/>
                <a:ext cx="2852419" cy="6611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it-IT" sz="1500" b="1" dirty="0">
                    <a:ln w="22225">
                      <a:noFill/>
                      <a:prstDash val="solid"/>
                    </a:ln>
                    <a:solidFill>
                      <a:srgbClr val="0070C0"/>
                    </a:solidFill>
                    <a:latin typeface="Calibri" panose="020F0502020204030204"/>
                  </a:rPr>
                  <a:t>ESF </a:t>
                </a:r>
                <a:r>
                  <a:rPr lang="it-IT" sz="1500" b="1" dirty="0" err="1">
                    <a:ln w="22225">
                      <a:noFill/>
                      <a:prstDash val="solid"/>
                    </a:ln>
                    <a:solidFill>
                      <a:srgbClr val="0070C0"/>
                    </a:solidFill>
                    <a:latin typeface="Calibri" panose="020F0502020204030204"/>
                  </a:rPr>
                  <a:t>exploratory</a:t>
                </a:r>
                <a:r>
                  <a:rPr lang="it-IT" sz="1500" b="1" dirty="0">
                    <a:ln w="22225">
                      <a:noFill/>
                      <a:prstDash val="solid"/>
                    </a:ln>
                    <a:solidFill>
                      <a:srgbClr val="0070C0"/>
                    </a:solidFill>
                    <a:latin typeface="Calibri" panose="020F0502020204030204"/>
                  </a:rPr>
                  <a:t> workshop </a:t>
                </a:r>
                <a:br>
                  <a:rPr lang="it-IT" sz="1500" b="1" dirty="0">
                    <a:ln w="22225">
                      <a:noFill/>
                      <a:prstDash val="solid"/>
                    </a:ln>
                    <a:solidFill>
                      <a:srgbClr val="0070C0"/>
                    </a:solidFill>
                    <a:latin typeface="Calibri" panose="020F0502020204030204"/>
                  </a:rPr>
                </a:br>
                <a:r>
                  <a:rPr lang="it-IT" sz="1500" b="1" dirty="0">
                    <a:ln w="22225">
                      <a:noFill/>
                      <a:prstDash val="solid"/>
                    </a:ln>
                    <a:solidFill>
                      <a:srgbClr val="0070C0"/>
                    </a:solidFill>
                    <a:latin typeface="Calibri" panose="020F0502020204030204"/>
                  </a:rPr>
                  <a:t>3G GW detectors (Perugia)</a:t>
                </a:r>
              </a:p>
            </p:txBody>
          </p:sp>
          <p:sp>
            <p:nvSpPr>
              <p:cNvPr id="199" name="CasellaDiTesto 198">
                <a:extLst>
                  <a:ext uri="{FF2B5EF4-FFF2-40B4-BE49-F238E27FC236}">
                    <a16:creationId xmlns:a16="http://schemas.microsoft.com/office/drawing/2014/main" id="{E2026F82-6D8D-E883-2755-040011D6EB12}"/>
                  </a:ext>
                </a:extLst>
              </p:cNvPr>
              <p:cNvSpPr txBox="1"/>
              <p:nvPr/>
            </p:nvSpPr>
            <p:spPr>
              <a:xfrm>
                <a:off x="1992728" y="3461493"/>
                <a:ext cx="135793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ET </a:t>
                </a:r>
                <a:r>
                  <a:rPr kumimoji="0" lang="it-IT" sz="12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conceptual</a:t>
                </a:r>
                <a:r>
                  <a:rPr kumimoji="0" lang="it-IT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design study (FP7) 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Rettangolo 199">
                <a:extLst>
                  <a:ext uri="{FF2B5EF4-FFF2-40B4-BE49-F238E27FC236}">
                    <a16:creationId xmlns:a16="http://schemas.microsoft.com/office/drawing/2014/main" id="{F5792A50-673B-2773-9B6E-22D088E57906}"/>
                  </a:ext>
                </a:extLst>
              </p:cNvPr>
              <p:cNvSpPr/>
              <p:nvPr/>
            </p:nvSpPr>
            <p:spPr>
              <a:xfrm>
                <a:off x="339693" y="1985809"/>
                <a:ext cx="598792" cy="358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68580" tIns="34290" rIns="68580" bIns="34290">
                <a:sp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500" b="1" i="0" u="none" strike="noStrike" kern="1200" cap="none" spc="0" normalizeH="0" baseline="0" noProof="0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Idea</a:t>
                </a:r>
              </a:p>
            </p:txBody>
          </p:sp>
          <p:sp>
            <p:nvSpPr>
              <p:cNvPr id="201" name="Rettangolo 200">
                <a:extLst>
                  <a:ext uri="{FF2B5EF4-FFF2-40B4-BE49-F238E27FC236}">
                    <a16:creationId xmlns:a16="http://schemas.microsoft.com/office/drawing/2014/main" id="{05AF8436-6812-634C-7E91-9FF57C1E664D}"/>
                  </a:ext>
                </a:extLst>
              </p:cNvPr>
              <p:cNvSpPr/>
              <p:nvPr/>
            </p:nvSpPr>
            <p:spPr>
              <a:xfrm>
                <a:off x="469996" y="4158393"/>
                <a:ext cx="2732027" cy="358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68580" tIns="34290" rIns="68580" bIns="34290">
                <a:sp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500" b="1" i="0" u="none" strike="noStrike" kern="1200" cap="none" spc="0" normalizeH="0" baseline="0" noProof="0" dirty="0" err="1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Conceptual</a:t>
                </a:r>
                <a:r>
                  <a:rPr kumimoji="0" lang="it-IT" sz="1500" b="1" i="0" u="none" strike="noStrike" kern="1200" cap="none" spc="0" normalizeH="0" baseline="0" noProof="0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Design Report</a:t>
                </a:r>
              </a:p>
            </p:txBody>
          </p:sp>
          <p:sp>
            <p:nvSpPr>
              <p:cNvPr id="202" name="Freccia in su 50">
                <a:extLst>
                  <a:ext uri="{FF2B5EF4-FFF2-40B4-BE49-F238E27FC236}">
                    <a16:creationId xmlns:a16="http://schemas.microsoft.com/office/drawing/2014/main" id="{049E4C9E-DB89-24FC-C19A-28A75EE3E106}"/>
                  </a:ext>
                </a:extLst>
              </p:cNvPr>
              <p:cNvSpPr>
                <a:spLocks/>
              </p:cNvSpPr>
              <p:nvPr/>
            </p:nvSpPr>
            <p:spPr>
              <a:xfrm rot="2239946">
                <a:off x="3305734" y="2880865"/>
                <a:ext cx="360000" cy="720000"/>
              </a:xfrm>
              <a:prstGeom prst="up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2011</a:t>
                </a:r>
              </a:p>
            </p:txBody>
          </p:sp>
          <p:sp>
            <p:nvSpPr>
              <p:cNvPr id="203" name="Freccia a sinistra 10">
                <a:extLst>
                  <a:ext uri="{FF2B5EF4-FFF2-40B4-BE49-F238E27FC236}">
                    <a16:creationId xmlns:a16="http://schemas.microsoft.com/office/drawing/2014/main" id="{28FCA505-F3E0-6DDE-F173-5E43B89943F7}"/>
                  </a:ext>
                </a:extLst>
              </p:cNvPr>
              <p:cNvSpPr>
                <a:spLocks/>
              </p:cNvSpPr>
              <p:nvPr/>
            </p:nvSpPr>
            <p:spPr>
              <a:xfrm rot="18307771">
                <a:off x="3986891" y="2348410"/>
                <a:ext cx="720000" cy="360000"/>
              </a:xfrm>
              <a:prstGeom prst="left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2012</a:t>
                </a:r>
              </a:p>
            </p:txBody>
          </p:sp>
          <p:pic>
            <p:nvPicPr>
              <p:cNvPr id="204" name="Immagine 203">
                <a:extLst>
                  <a:ext uri="{FF2B5EF4-FFF2-40B4-BE49-F238E27FC236}">
                    <a16:creationId xmlns:a16="http://schemas.microsoft.com/office/drawing/2014/main" id="{16599BCB-D08A-0298-0494-D3578BE859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320" y="2733397"/>
                <a:ext cx="436536" cy="288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05" name="Immagine 204">
                <a:extLst>
                  <a:ext uri="{FF2B5EF4-FFF2-40B4-BE49-F238E27FC236}">
                    <a16:creationId xmlns:a16="http://schemas.microsoft.com/office/drawing/2014/main" id="{31F5A7F0-337D-1710-8E6B-238DC3434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8688" y="3562275"/>
                <a:ext cx="436536" cy="288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06" name="Immagine 205">
                <a:extLst>
                  <a:ext uri="{FF2B5EF4-FFF2-40B4-BE49-F238E27FC236}">
                    <a16:creationId xmlns:a16="http://schemas.microsoft.com/office/drawing/2014/main" id="{C028E86E-4BDC-741C-2E5A-9440FF530C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07435" y="2069798"/>
                <a:ext cx="436536" cy="288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07" name="Immagine 206">
                <a:extLst>
                  <a:ext uri="{FF2B5EF4-FFF2-40B4-BE49-F238E27FC236}">
                    <a16:creationId xmlns:a16="http://schemas.microsoft.com/office/drawing/2014/main" id="{61C733C6-5474-E71A-BE90-DF90DF726B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5180" y="4032578"/>
                <a:ext cx="699269" cy="736353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08" name="Freccia in su 50">
                <a:extLst>
                  <a:ext uri="{FF2B5EF4-FFF2-40B4-BE49-F238E27FC236}">
                    <a16:creationId xmlns:a16="http://schemas.microsoft.com/office/drawing/2014/main" id="{AE387CF1-F257-24FA-9E92-255F453EC609}"/>
                  </a:ext>
                </a:extLst>
              </p:cNvPr>
              <p:cNvSpPr>
                <a:spLocks/>
              </p:cNvSpPr>
              <p:nvPr/>
            </p:nvSpPr>
            <p:spPr>
              <a:xfrm rot="2239946">
                <a:off x="1764685" y="1968220"/>
                <a:ext cx="360000" cy="720000"/>
              </a:xfrm>
              <a:prstGeom prst="up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2004</a:t>
                </a:r>
              </a:p>
            </p:txBody>
          </p:sp>
          <p:sp>
            <p:nvSpPr>
              <p:cNvPr id="209" name="CasellaDiTesto 208">
                <a:extLst>
                  <a:ext uri="{FF2B5EF4-FFF2-40B4-BE49-F238E27FC236}">
                    <a16:creationId xmlns:a16="http://schemas.microsoft.com/office/drawing/2014/main" id="{B572F865-960F-1DF9-96A4-C03CF0013F31}"/>
                  </a:ext>
                </a:extLst>
              </p:cNvPr>
              <p:cNvSpPr txBox="1"/>
              <p:nvPr/>
            </p:nvSpPr>
            <p:spPr>
              <a:xfrm>
                <a:off x="3554950" y="3817562"/>
                <a:ext cx="183056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ET R&amp;D </a:t>
                </a:r>
                <a:r>
                  <a:rPr kumimoji="0" lang="it-IT" sz="12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funded</a:t>
                </a:r>
                <a:r>
                  <a:rPr kumimoji="0" lang="it-IT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by ASPERA-2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" name="CasellaDiTesto 209">
                <a:extLst>
                  <a:ext uri="{FF2B5EF4-FFF2-40B4-BE49-F238E27FC236}">
                    <a16:creationId xmlns:a16="http://schemas.microsoft.com/office/drawing/2014/main" id="{AE48959D-398E-6BDD-EF6B-7804C984A13F}"/>
                  </a:ext>
                </a:extLst>
              </p:cNvPr>
              <p:cNvSpPr txBox="1"/>
              <p:nvPr/>
            </p:nvSpPr>
            <p:spPr>
              <a:xfrm>
                <a:off x="4594796" y="2045912"/>
                <a:ext cx="153560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ELiTES</a:t>
                </a:r>
                <a:r>
                  <a:rPr kumimoji="0" lang="it-IT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(FP7) </a:t>
                </a:r>
              </a:p>
            </p:txBody>
          </p:sp>
          <p:sp>
            <p:nvSpPr>
              <p:cNvPr id="211" name="Rettangolo 61">
                <a:extLst>
                  <a:ext uri="{FF2B5EF4-FFF2-40B4-BE49-F238E27FC236}">
                    <a16:creationId xmlns:a16="http://schemas.microsoft.com/office/drawing/2014/main" id="{66FAD0D8-E018-60EB-27CB-33ECB3741A26}"/>
                  </a:ext>
                </a:extLst>
              </p:cNvPr>
              <p:cNvSpPr/>
              <p:nvPr/>
            </p:nvSpPr>
            <p:spPr>
              <a:xfrm>
                <a:off x="6505134" y="2946990"/>
                <a:ext cx="1656429" cy="358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68580" tIns="34290" rIns="68580" bIns="34290">
                <a:sp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500" b="1" i="0" u="none" strike="noStrike" kern="1200" cap="none" spc="0" normalizeH="0" baseline="0" noProof="0" dirty="0">
                    <a:ln w="22225">
                      <a:noFill/>
                      <a:prstDash val="solid"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ESFRI roadmap</a:t>
                </a:r>
              </a:p>
            </p:txBody>
          </p:sp>
          <p:sp>
            <p:nvSpPr>
              <p:cNvPr id="212" name="Freccia a sinistra 71">
                <a:extLst>
                  <a:ext uri="{FF2B5EF4-FFF2-40B4-BE49-F238E27FC236}">
                    <a16:creationId xmlns:a16="http://schemas.microsoft.com/office/drawing/2014/main" id="{4DF51664-7E65-E3C3-B363-408D913B9D76}"/>
                  </a:ext>
                </a:extLst>
              </p:cNvPr>
              <p:cNvSpPr>
                <a:spLocks/>
              </p:cNvSpPr>
              <p:nvPr/>
            </p:nvSpPr>
            <p:spPr>
              <a:xfrm rot="18153333">
                <a:off x="6035003" y="3526275"/>
                <a:ext cx="720000" cy="360000"/>
              </a:xfrm>
              <a:prstGeom prst="left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2021</a:t>
                </a:r>
              </a:p>
            </p:txBody>
          </p:sp>
          <p:sp>
            <p:nvSpPr>
              <p:cNvPr id="213" name="CasellaDiTesto 212">
                <a:extLst>
                  <a:ext uri="{FF2B5EF4-FFF2-40B4-BE49-F238E27FC236}">
                    <a16:creationId xmlns:a16="http://schemas.microsoft.com/office/drawing/2014/main" id="{6C822086-7B9C-EA5D-B741-2BD27E5EAA73}"/>
                  </a:ext>
                </a:extLst>
              </p:cNvPr>
              <p:cNvSpPr txBox="1"/>
              <p:nvPr/>
            </p:nvSpPr>
            <p:spPr>
              <a:xfrm rot="18261127">
                <a:off x="4765990" y="2714821"/>
                <a:ext cx="564734" cy="3242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1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2015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CasellaDiTesto 56">
                <a:extLst>
                  <a:ext uri="{FF2B5EF4-FFF2-40B4-BE49-F238E27FC236}">
                    <a16:creationId xmlns:a16="http://schemas.microsoft.com/office/drawing/2014/main" id="{652F17DD-BA7A-A002-8803-47363CC80B1A}"/>
                  </a:ext>
                </a:extLst>
              </p:cNvPr>
              <p:cNvSpPr txBox="1"/>
              <p:nvPr/>
            </p:nvSpPr>
            <p:spPr>
              <a:xfrm rot="18261127">
                <a:off x="6342439" y="5049755"/>
                <a:ext cx="564734" cy="3242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1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2025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Rettangolo 61">
                <a:extLst>
                  <a:ext uri="{FF2B5EF4-FFF2-40B4-BE49-F238E27FC236}">
                    <a16:creationId xmlns:a16="http://schemas.microsoft.com/office/drawing/2014/main" id="{D23CA4A3-200E-48A3-CF5A-403C8013896E}"/>
                  </a:ext>
                </a:extLst>
              </p:cNvPr>
              <p:cNvSpPr/>
              <p:nvPr/>
            </p:nvSpPr>
            <p:spPr>
              <a:xfrm>
                <a:off x="5040449" y="5150274"/>
                <a:ext cx="1176850" cy="4385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68580" tIns="34290" rIns="68580" bIns="34290">
                <a:spAutoFit/>
              </a:bodyPr>
              <a:lstStyle/>
              <a:p>
                <a:pPr marL="0" marR="0" lvl="0" indent="0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it-IT" sz="1200" dirty="0">
                    <a:latin typeface="Calibri" panose="020F0502020204030204"/>
                  </a:rPr>
                  <a:t>ET </a:t>
                </a:r>
                <a:r>
                  <a:rPr lang="it-IT" sz="1200" dirty="0" err="1">
                    <a:latin typeface="Calibri" panose="020F0502020204030204"/>
                  </a:rPr>
                  <a:t>Preparatory</a:t>
                </a:r>
                <a:r>
                  <a:rPr lang="it-IT" sz="1200" dirty="0">
                    <a:latin typeface="Calibri" panose="020F0502020204030204"/>
                  </a:rPr>
                  <a:t> </a:t>
                </a:r>
                <a:r>
                  <a:rPr lang="it-IT" sz="1200" dirty="0" err="1">
                    <a:latin typeface="Calibri" panose="020F0502020204030204"/>
                  </a:rPr>
                  <a:t>Phase</a:t>
                </a:r>
                <a:endParaRPr lang="it-IT" sz="1200" dirty="0">
                  <a:latin typeface="Calibri" panose="020F0502020204030204"/>
                </a:endParaRPr>
              </a:p>
            </p:txBody>
          </p:sp>
          <p:pic>
            <p:nvPicPr>
              <p:cNvPr id="216" name="Immagine 215">
                <a:extLst>
                  <a:ext uri="{FF2B5EF4-FFF2-40B4-BE49-F238E27FC236}">
                    <a16:creationId xmlns:a16="http://schemas.microsoft.com/office/drawing/2014/main" id="{8B1BB082-EA5F-BABA-2B28-5F9236FE95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5005" y="5229057"/>
                <a:ext cx="436536" cy="288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17" name="Freccia in su 50">
                <a:extLst>
                  <a:ext uri="{FF2B5EF4-FFF2-40B4-BE49-F238E27FC236}">
                    <a16:creationId xmlns:a16="http://schemas.microsoft.com/office/drawing/2014/main" id="{7C011349-A8DB-AFDE-A1CF-9564BE195ABF}"/>
                  </a:ext>
                </a:extLst>
              </p:cNvPr>
              <p:cNvSpPr>
                <a:spLocks/>
              </p:cNvSpPr>
              <p:nvPr/>
            </p:nvSpPr>
            <p:spPr>
              <a:xfrm rot="2239946">
                <a:off x="5694346" y="4475495"/>
                <a:ext cx="360000" cy="720000"/>
              </a:xfrm>
              <a:prstGeom prst="up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2022</a:t>
                </a:r>
              </a:p>
            </p:txBody>
          </p:sp>
          <p:sp>
            <p:nvSpPr>
              <p:cNvPr id="219" name="CasellaDiTesto 56">
                <a:extLst>
                  <a:ext uri="{FF2B5EF4-FFF2-40B4-BE49-F238E27FC236}">
                    <a16:creationId xmlns:a16="http://schemas.microsoft.com/office/drawing/2014/main" id="{E3A3E821-7B93-62C9-BD5A-A892F319635D}"/>
                  </a:ext>
                </a:extLst>
              </p:cNvPr>
              <p:cNvSpPr txBox="1"/>
              <p:nvPr/>
            </p:nvSpPr>
            <p:spPr>
              <a:xfrm rot="18261127">
                <a:off x="9201146" y="6302956"/>
                <a:ext cx="801954" cy="3242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1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2035/38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" name="CasellaDiTesto 56">
                <a:extLst>
                  <a:ext uri="{FF2B5EF4-FFF2-40B4-BE49-F238E27FC236}">
                    <a16:creationId xmlns:a16="http://schemas.microsoft.com/office/drawing/2014/main" id="{F7417527-79D4-190E-A34A-1972B9C0C5F4}"/>
                  </a:ext>
                </a:extLst>
              </p:cNvPr>
              <p:cNvSpPr txBox="1"/>
              <p:nvPr/>
            </p:nvSpPr>
            <p:spPr>
              <a:xfrm rot="18261127">
                <a:off x="7425037" y="5798949"/>
                <a:ext cx="564734" cy="3242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1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2030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21" name="Gerader Verbinder 126">
                <a:extLst>
                  <a:ext uri="{FF2B5EF4-FFF2-40B4-BE49-F238E27FC236}">
                    <a16:creationId xmlns:a16="http://schemas.microsoft.com/office/drawing/2014/main" id="{E8884D1E-76E1-D697-5A94-C4F74CE39F44}"/>
                  </a:ext>
                </a:extLst>
              </p:cNvPr>
              <p:cNvCxnSpPr>
                <a:cxnSpLocks/>
              </p:cNvCxnSpPr>
              <p:nvPr/>
            </p:nvCxnSpPr>
            <p:spPr>
              <a:xfrm rot="1912760" flipV="1">
                <a:off x="1371121" y="1226889"/>
                <a:ext cx="0" cy="28800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2" name="Gerader Verbinder 127">
                <a:extLst>
                  <a:ext uri="{FF2B5EF4-FFF2-40B4-BE49-F238E27FC236}">
                    <a16:creationId xmlns:a16="http://schemas.microsoft.com/office/drawing/2014/main" id="{2A0B7333-A5F1-905B-1B53-899FFB1CFDF0}"/>
                  </a:ext>
                </a:extLst>
              </p:cNvPr>
              <p:cNvCxnSpPr>
                <a:cxnSpLocks/>
              </p:cNvCxnSpPr>
              <p:nvPr/>
            </p:nvCxnSpPr>
            <p:spPr>
              <a:xfrm rot="1912760" flipV="1">
                <a:off x="1584161" y="1400637"/>
                <a:ext cx="0" cy="22594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Gerader Verbinder 129">
                <a:extLst>
                  <a:ext uri="{FF2B5EF4-FFF2-40B4-BE49-F238E27FC236}">
                    <a16:creationId xmlns:a16="http://schemas.microsoft.com/office/drawing/2014/main" id="{9BB79DE1-3DA8-0003-88D4-7C9B3D7A3D56}"/>
                  </a:ext>
                </a:extLst>
              </p:cNvPr>
              <p:cNvCxnSpPr>
                <a:cxnSpLocks/>
              </p:cNvCxnSpPr>
              <p:nvPr/>
            </p:nvCxnSpPr>
            <p:spPr>
              <a:xfrm rot="1912760" flipV="1">
                <a:off x="1806956" y="1539203"/>
                <a:ext cx="0" cy="22594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Gerader Verbinder 131">
                <a:extLst>
                  <a:ext uri="{FF2B5EF4-FFF2-40B4-BE49-F238E27FC236}">
                    <a16:creationId xmlns:a16="http://schemas.microsoft.com/office/drawing/2014/main" id="{BE360B59-D161-6ED1-4130-1340DE8FFAB6}"/>
                  </a:ext>
                </a:extLst>
              </p:cNvPr>
              <p:cNvCxnSpPr>
                <a:cxnSpLocks/>
              </p:cNvCxnSpPr>
              <p:nvPr/>
            </p:nvCxnSpPr>
            <p:spPr>
              <a:xfrm rot="1912760" flipV="1">
                <a:off x="2029751" y="1677769"/>
                <a:ext cx="0" cy="22594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Gerader Verbinder 132">
                <a:extLst>
                  <a:ext uri="{FF2B5EF4-FFF2-40B4-BE49-F238E27FC236}">
                    <a16:creationId xmlns:a16="http://schemas.microsoft.com/office/drawing/2014/main" id="{00101525-CA69-7FC3-D25D-120E32FD4EC9}"/>
                  </a:ext>
                </a:extLst>
              </p:cNvPr>
              <p:cNvCxnSpPr>
                <a:cxnSpLocks/>
              </p:cNvCxnSpPr>
              <p:nvPr/>
            </p:nvCxnSpPr>
            <p:spPr>
              <a:xfrm rot="1912760" flipV="1">
                <a:off x="2252546" y="1816335"/>
                <a:ext cx="0" cy="22594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6" name="Rettangolo 61">
                <a:extLst>
                  <a:ext uri="{FF2B5EF4-FFF2-40B4-BE49-F238E27FC236}">
                    <a16:creationId xmlns:a16="http://schemas.microsoft.com/office/drawing/2014/main" id="{27159294-39F2-736A-6E2E-5A397C286BFB}"/>
                  </a:ext>
                </a:extLst>
              </p:cNvPr>
              <p:cNvSpPr/>
              <p:nvPr/>
            </p:nvSpPr>
            <p:spPr>
              <a:xfrm>
                <a:off x="1815248" y="4809616"/>
                <a:ext cx="3240285" cy="358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68580" tIns="34290" rIns="68580" bIns="34290">
                <a:sp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500" b="1" i="0" u="none" strike="noStrike" kern="1200" cap="none" spc="0" normalizeH="0" baseline="0" noProof="0" dirty="0">
                    <a:ln w="22225">
                      <a:noFill/>
                      <a:prstDash val="solid"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ET Collaboration </a:t>
                </a:r>
                <a:r>
                  <a:rPr kumimoji="0" lang="it-IT" sz="1500" b="1" i="0" u="none" strike="noStrike" kern="1200" cap="none" spc="0" normalizeH="0" baseline="0" noProof="0" dirty="0" err="1">
                    <a:ln w="22225">
                      <a:noFill/>
                      <a:prstDash val="solid"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formed</a:t>
                </a:r>
                <a:endParaRPr kumimoji="0" lang="it-IT" sz="1500" b="1" i="0" u="none" strike="noStrike" kern="1200" cap="none" spc="0" normalizeH="0" baseline="0" noProof="0" dirty="0">
                  <a:ln w="22225">
                    <a:noFill/>
                    <a:prstDash val="solid"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" name="Rettangolo 61">
                <a:extLst>
                  <a:ext uri="{FF2B5EF4-FFF2-40B4-BE49-F238E27FC236}">
                    <a16:creationId xmlns:a16="http://schemas.microsoft.com/office/drawing/2014/main" id="{D01C76E6-D5C0-93A3-A686-AF987F8EDFB0}"/>
                  </a:ext>
                </a:extLst>
              </p:cNvPr>
              <p:cNvSpPr/>
              <p:nvPr/>
            </p:nvSpPr>
            <p:spPr>
              <a:xfrm>
                <a:off x="5803043" y="5900207"/>
                <a:ext cx="1997457" cy="4385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68580" tIns="34290" rIns="68580" bIns="34290">
                <a:spAutoFit/>
              </a:bodyPr>
              <a:lstStyle/>
              <a:p>
                <a:pPr marL="0" marR="0" lvl="0" indent="0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it-IT" sz="1200" dirty="0">
                    <a:latin typeface="Calibri" panose="020F0502020204030204"/>
                  </a:rPr>
                  <a:t>ET </a:t>
                </a:r>
                <a:r>
                  <a:rPr lang="it-IT" sz="1200" dirty="0" err="1">
                    <a:latin typeface="Calibri" panose="020F0502020204030204"/>
                  </a:rPr>
                  <a:t>Implementation</a:t>
                </a:r>
                <a:r>
                  <a:rPr lang="it-IT" sz="1200" dirty="0">
                    <a:latin typeface="Calibri" panose="020F0502020204030204"/>
                  </a:rPr>
                  <a:t> </a:t>
                </a:r>
              </a:p>
              <a:p>
                <a:pPr marL="0" marR="0" lvl="0" indent="0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it-IT" sz="1200" dirty="0" err="1">
                    <a:latin typeface="Calibri" panose="020F0502020204030204"/>
                  </a:rPr>
                  <a:t>Phase</a:t>
                </a:r>
                <a:endParaRPr lang="it-IT" sz="1200" dirty="0">
                  <a:latin typeface="Calibri" panose="020F0502020204030204"/>
                </a:endParaRPr>
              </a:p>
            </p:txBody>
          </p:sp>
          <p:pic>
            <p:nvPicPr>
              <p:cNvPr id="228" name="Immagine 227">
                <a:extLst>
                  <a:ext uri="{FF2B5EF4-FFF2-40B4-BE49-F238E27FC236}">
                    <a16:creationId xmlns:a16="http://schemas.microsoft.com/office/drawing/2014/main" id="{F2AFF81C-209A-18A9-B423-11CE4DFE9E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2399" y="5996449"/>
                <a:ext cx="436536" cy="288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29" name="Freccia in su 50">
                <a:extLst>
                  <a:ext uri="{FF2B5EF4-FFF2-40B4-BE49-F238E27FC236}">
                    <a16:creationId xmlns:a16="http://schemas.microsoft.com/office/drawing/2014/main" id="{B28EE957-3BFB-D1F6-4780-2C455117F8F8}"/>
                  </a:ext>
                </a:extLst>
              </p:cNvPr>
              <p:cNvSpPr>
                <a:spLocks/>
              </p:cNvSpPr>
              <p:nvPr/>
            </p:nvSpPr>
            <p:spPr>
              <a:xfrm rot="2239946">
                <a:off x="6786172" y="5216785"/>
                <a:ext cx="360000" cy="720000"/>
              </a:xfrm>
              <a:prstGeom prst="up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2027</a:t>
                </a:r>
              </a:p>
            </p:txBody>
          </p:sp>
        </p:grpSp>
      </p:grpSp>
      <p:sp>
        <p:nvSpPr>
          <p:cNvPr id="2" name="TextBox 11">
            <a:extLst>
              <a:ext uri="{FF2B5EF4-FFF2-40B4-BE49-F238E27FC236}">
                <a16:creationId xmlns:a16="http://schemas.microsoft.com/office/drawing/2014/main" id="{3B3373D2-3271-6A49-0B24-60C2E3A89311}"/>
              </a:ext>
            </a:extLst>
          </p:cNvPr>
          <p:cNvSpPr txBox="1"/>
          <p:nvPr/>
        </p:nvSpPr>
        <p:spPr>
          <a:xfrm>
            <a:off x="11175370" y="5712660"/>
            <a:ext cx="7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/>
              <a:t>Credits:</a:t>
            </a:r>
          </a:p>
          <a:p>
            <a:pPr algn="r"/>
            <a:r>
              <a:rPr lang="en-US" sz="1000" dirty="0"/>
              <a:t>M. Punturo</a:t>
            </a:r>
          </a:p>
        </p:txBody>
      </p:sp>
    </p:spTree>
    <p:extLst>
      <p:ext uri="{BB962C8B-B14F-4D97-AF65-F5344CB8AC3E}">
        <p14:creationId xmlns:p14="http://schemas.microsoft.com/office/powerpoint/2010/main" val="3928523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97949F3B-6020-4AE0-B152-55162480F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71" y="401834"/>
            <a:ext cx="10515600" cy="764381"/>
          </a:xfrm>
        </p:spPr>
        <p:txBody>
          <a:bodyPr>
            <a:normAutofit/>
          </a:bodyPr>
          <a:lstStyle/>
          <a:p>
            <a:r>
              <a:rPr lang="nl-NL" dirty="0" err="1">
                <a:latin typeface="Schibsted Grotesk" pitchFamily="2" charset="0"/>
                <a:cs typeface="Schibsted Grotesk" pitchFamily="2" charset="0"/>
              </a:rPr>
              <a:t>Why</a:t>
            </a:r>
            <a:r>
              <a:rPr lang="nl-NL" dirty="0">
                <a:latin typeface="Schibsted Grotesk" pitchFamily="2" charset="0"/>
                <a:cs typeface="Schibsted Grotesk" pitchFamily="2" charset="0"/>
              </a:rPr>
              <a:t> a Next-</a:t>
            </a:r>
            <a:r>
              <a:rPr lang="nl-NL" dirty="0" err="1">
                <a:latin typeface="Schibsted Grotesk" pitchFamily="2" charset="0"/>
                <a:cs typeface="Schibsted Grotesk" pitchFamily="2" charset="0"/>
              </a:rPr>
              <a:t>Generation</a:t>
            </a:r>
            <a:r>
              <a:rPr lang="nl-NL" dirty="0">
                <a:latin typeface="Schibsted Grotesk" pitchFamily="2" charset="0"/>
                <a:cs typeface="Schibsted Grotesk" pitchFamily="2" charset="0"/>
              </a:rPr>
              <a:t> </a:t>
            </a:r>
            <a:r>
              <a:rPr lang="nl-NL" dirty="0" err="1">
                <a:latin typeface="Schibsted Grotesk" pitchFamily="2" charset="0"/>
                <a:cs typeface="Schibsted Grotesk" pitchFamily="2" charset="0"/>
              </a:rPr>
              <a:t>Observatory</a:t>
            </a:r>
            <a:r>
              <a:rPr lang="nl-NL" dirty="0">
                <a:latin typeface="Schibsted Grotesk" pitchFamily="2" charset="0"/>
                <a:cs typeface="Schibsted Grotesk" pitchFamily="2" charset="0"/>
              </a:rPr>
              <a:t>?</a:t>
            </a:r>
          </a:p>
        </p:txBody>
      </p:sp>
      <p:sp>
        <p:nvSpPr>
          <p:cNvPr id="20" name="Line 6">
            <a:extLst>
              <a:ext uri="{FF2B5EF4-FFF2-40B4-BE49-F238E27FC236}">
                <a16:creationId xmlns:a16="http://schemas.microsoft.com/office/drawing/2014/main" id="{F1616139-19D7-46FC-95D4-D0BC865283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169988"/>
            <a:ext cx="11685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nl-NL" sz="900"/>
          </a:p>
        </p:txBody>
      </p:sp>
      <p:sp>
        <p:nvSpPr>
          <p:cNvPr id="22" name="Line 8">
            <a:extLst>
              <a:ext uri="{FF2B5EF4-FFF2-40B4-BE49-F238E27FC236}">
                <a16:creationId xmlns:a16="http://schemas.microsoft.com/office/drawing/2014/main" id="{4FAE8385-9560-4F44-9BD8-72EE7F4967B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289675"/>
            <a:ext cx="11685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nl-NL" sz="90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76BA71C-17E8-4158-A3AC-C5351B780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3" y="6362358"/>
            <a:ext cx="1538568" cy="286886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E213C417-9E59-AF53-1632-3251BE3D8FD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69863"/>
            <a:ext cx="11685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nl-NL" sz="9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DD1723D-53AA-4402-D5E8-F9AA0242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460C-A16D-418D-BFB2-82A9ED3FCA26}" type="slidenum">
              <a:rPr lang="nl-NL" smtClean="0"/>
              <a:t>4</a:t>
            </a:fld>
            <a:endParaRPr lang="nl-NL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04C272A2-FFC0-24BA-72D2-6B5E14774604}"/>
              </a:ext>
            </a:extLst>
          </p:cNvPr>
          <p:cNvSpPr txBox="1">
            <a:spLocks/>
          </p:cNvSpPr>
          <p:nvPr/>
        </p:nvSpPr>
        <p:spPr bwMode="auto">
          <a:xfrm>
            <a:off x="8760619" y="203200"/>
            <a:ext cx="3167063" cy="13463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3547" tIns="13547" rIns="13547" bIns="13547">
            <a:spAutoFit/>
          </a:bodyPr>
          <a:lstStyle>
            <a:lvl1pPr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r" eaLnBrk="1">
              <a:lnSpc>
                <a:spcPct val="80000"/>
              </a:lnSpc>
            </a:pPr>
            <a:r>
              <a:rPr lang="it-IT" altLang="it-IT" sz="850" b="0" dirty="0">
                <a:solidFill>
                  <a:schemeClr val="tx1"/>
                </a:solidFill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EPOS Days 2026</a:t>
            </a: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500E8D80-BDC6-B11D-C699-79F77FF5DD2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405607"/>
            <a:ext cx="11685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nl-NL" sz="90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B8D57429-59D6-AC79-3F39-F90FD40472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963" r="589" b="2"/>
          <a:stretch/>
        </p:blipFill>
        <p:spPr>
          <a:xfrm>
            <a:off x="228600" y="1216209"/>
            <a:ext cx="2116484" cy="1476445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3E26E84D-5570-B58E-B2FD-174BD348AC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028" b="1"/>
          <a:stretch/>
        </p:blipFill>
        <p:spPr>
          <a:xfrm>
            <a:off x="228956" y="3016591"/>
            <a:ext cx="2116160" cy="147644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411E5A3-3B49-945A-B6C0-41434D36BF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4672423"/>
            <a:ext cx="2088771" cy="154456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40C74C3-443D-ADE1-AAB3-EAB5E3CE7BDD}"/>
              </a:ext>
            </a:extLst>
          </p:cNvPr>
          <p:cNvSpPr txBox="1"/>
          <p:nvPr/>
        </p:nvSpPr>
        <p:spPr>
          <a:xfrm>
            <a:off x="277533" y="1269519"/>
            <a:ext cx="10887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VIRGO (I)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18C55E9-B9D8-1CCC-287E-45BA2C69EB96}"/>
              </a:ext>
            </a:extLst>
          </p:cNvPr>
          <p:cNvSpPr txBox="1"/>
          <p:nvPr/>
        </p:nvSpPr>
        <p:spPr>
          <a:xfrm>
            <a:off x="236315" y="3014421"/>
            <a:ext cx="10887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LIGO (US)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361CE6C-4143-8506-EF32-6CC7D04BC6D3}"/>
              </a:ext>
            </a:extLst>
          </p:cNvPr>
          <p:cNvSpPr txBox="1"/>
          <p:nvPr/>
        </p:nvSpPr>
        <p:spPr>
          <a:xfrm>
            <a:off x="228600" y="4811057"/>
            <a:ext cx="13846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KAGRA (JP)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FA5E5A25-7DED-B14D-B821-C546DC7C16AD}"/>
              </a:ext>
            </a:extLst>
          </p:cNvPr>
          <p:cNvSpPr txBox="1"/>
          <p:nvPr/>
        </p:nvSpPr>
        <p:spPr>
          <a:xfrm>
            <a:off x="3045619" y="2944250"/>
            <a:ext cx="6936581" cy="11543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algn="l">
              <a:spcBef>
                <a:spcPts val="2700"/>
              </a:spcBef>
              <a:buNone/>
            </a:pPr>
            <a:r>
              <a:rPr b="1" dirty="0">
                <a:solidFill>
                  <a:srgbClr val="1318F5"/>
                </a:solidFill>
                <a:latin typeface="Avenir Next LT Pro" panose="020B0504020202020204" pitchFamily="34" charset="0"/>
              </a:rPr>
              <a:t>Limitations of Current Detectors </a:t>
            </a:r>
          </a:p>
          <a:p>
            <a:pPr marL="0" marR="0" algn="l">
              <a:spcBef>
                <a:spcPts val="450"/>
              </a:spcBef>
              <a:buNone/>
            </a:pPr>
            <a:r>
              <a:rPr sz="1500" b="0" dirty="0">
                <a:effectLst/>
                <a:latin typeface="Avenir Next LT Pro" panose="020B0504020202020204" pitchFamily="34" charset="0"/>
              </a:rPr>
              <a:t>Sensitivity and survey volume cap detection rates to roughly one event every few days, with insufficient precision to fully characterize many sources.</a:t>
            </a:r>
            <a:r>
              <a:rPr dirty="0">
                <a:effectLst/>
              </a:rPr>
              <a:t> </a:t>
            </a:r>
            <a:endParaRPr lang="en-US" dirty="0"/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D2AFD0EE-0040-96FF-B463-BDFA15760E00}"/>
              </a:ext>
            </a:extLst>
          </p:cNvPr>
          <p:cNvSpPr txBox="1"/>
          <p:nvPr/>
        </p:nvSpPr>
        <p:spPr>
          <a:xfrm>
            <a:off x="3045619" y="4011400"/>
            <a:ext cx="7814447" cy="11543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algn="l">
              <a:spcBef>
                <a:spcPts val="1500"/>
              </a:spcBef>
              <a:buNone/>
            </a:pPr>
            <a:r>
              <a:rPr b="1" dirty="0">
                <a:solidFill>
                  <a:srgbClr val="1318F5"/>
                </a:solidFill>
                <a:latin typeface="Avenir Next LT Pro" panose="020B0504020202020204" pitchFamily="34" charset="0"/>
              </a:rPr>
              <a:t>ET’s Breakthrough Sensitivity &amp; Reach </a:t>
            </a:r>
          </a:p>
          <a:p>
            <a:pPr marL="0" marR="0" algn="l">
              <a:spcBef>
                <a:spcPts val="450"/>
              </a:spcBef>
              <a:buNone/>
            </a:pPr>
            <a:r>
              <a:rPr sz="1500" b="0" dirty="0">
                <a:effectLst/>
                <a:latin typeface="Avenir Next LT Pro" panose="020B0504020202020204" pitchFamily="34" charset="0"/>
              </a:rPr>
              <a:t>With cryogenic mirror cooling and underground siting, ET will detect tens of thousands of events per year across cosmic history</a:t>
            </a:r>
            <a:r>
              <a:rPr lang="it-IT" sz="1500" dirty="0">
                <a:latin typeface="Avenir Next LT Pro" panose="020B0504020202020204" pitchFamily="34" charset="0"/>
              </a:rPr>
              <a:t>.</a:t>
            </a:r>
            <a:endParaRPr lang="en-US" dirty="0"/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320244CD-93EA-B981-1238-B5EA6EFBCEE2}"/>
              </a:ext>
            </a:extLst>
          </p:cNvPr>
          <p:cNvSpPr txBox="1"/>
          <p:nvPr/>
        </p:nvSpPr>
        <p:spPr>
          <a:xfrm>
            <a:off x="3045619" y="5168703"/>
            <a:ext cx="8347601" cy="11543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algn="l">
              <a:spcBef>
                <a:spcPts val="1500"/>
              </a:spcBef>
              <a:buNone/>
            </a:pPr>
            <a:r>
              <a:rPr b="1" dirty="0">
                <a:solidFill>
                  <a:srgbClr val="1318F5"/>
                </a:solidFill>
                <a:latin typeface="Avenir Next LT Pro" panose="020B0504020202020204" pitchFamily="34" charset="0"/>
              </a:rPr>
              <a:t>Early Warnings &amp; Strategic Impact </a:t>
            </a:r>
          </a:p>
          <a:p>
            <a:pPr marL="0" marR="0" algn="l">
              <a:spcBef>
                <a:spcPts val="450"/>
              </a:spcBef>
              <a:buNone/>
            </a:pPr>
            <a:r>
              <a:rPr sz="1500" b="0" dirty="0">
                <a:effectLst/>
                <a:latin typeface="Avenir Next LT Pro" panose="020B0504020202020204" pitchFamily="34" charset="0"/>
              </a:rPr>
              <a:t>Longer-duration signals enable coordinated multi-messenger follow-up and reinforce European leadership, driving advances in optics, cryogenics, quantum tech, and computing.</a:t>
            </a:r>
            <a:r>
              <a:rPr dirty="0">
                <a:effectLst/>
              </a:rPr>
              <a:t> </a:t>
            </a:r>
            <a:endParaRPr lang="en-US" dirty="0"/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7B036CC4-834E-8AF5-9234-3499BCF25303}"/>
              </a:ext>
            </a:extLst>
          </p:cNvPr>
          <p:cNvSpPr txBox="1"/>
          <p:nvPr/>
        </p:nvSpPr>
        <p:spPr>
          <a:xfrm>
            <a:off x="3045619" y="1377969"/>
            <a:ext cx="9043041" cy="11917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ts val="2360"/>
              </a:lnSpc>
              <a:defRPr/>
            </a:pPr>
            <a:r>
              <a:rPr lang="en-US" b="1" dirty="0">
                <a:solidFill>
                  <a:srgbClr val="1318F5"/>
                </a:solidFill>
                <a:latin typeface="Avenir Next LT Pro" panose="020B0504020202020204" pitchFamily="34" charset="0"/>
              </a:rPr>
              <a:t>ET pioneered</a:t>
            </a:r>
            <a:r>
              <a:rPr lang="it-IT" b="1" dirty="0">
                <a:solidFill>
                  <a:srgbClr val="1318F5"/>
                </a:solidFill>
                <a:latin typeface="Avenir Next LT Pro" panose="020B0504020202020204" pitchFamily="34" charset="0"/>
              </a:rPr>
              <a:t> </a:t>
            </a:r>
            <a:r>
              <a:rPr lang="en-US" b="1" dirty="0">
                <a:solidFill>
                  <a:srgbClr val="1318F5"/>
                </a:solidFill>
                <a:latin typeface="Avenir Next LT Pro" panose="020B0504020202020204" pitchFamily="34" charset="0"/>
              </a:rPr>
              <a:t> the idea of a 3rd generation GW observatory</a:t>
            </a:r>
          </a:p>
          <a:p>
            <a:pPr marL="285750" lvl="0" indent="-285750">
              <a:lnSpc>
                <a:spcPts val="2360"/>
              </a:lnSpc>
              <a:buFontTx/>
              <a:buChar char="-"/>
              <a:defRPr/>
            </a:pPr>
            <a:r>
              <a:rPr lang="en-US" sz="1500" dirty="0">
                <a:latin typeface="Avenir Next LT Pro" panose="020B0504020202020204" pitchFamily="34" charset="0"/>
              </a:rPr>
              <a:t>Designed to host future upgrades for decades without limiting the observation capabilities</a:t>
            </a:r>
          </a:p>
          <a:p>
            <a:pPr marL="285750" lvl="0" indent="-285750">
              <a:lnSpc>
                <a:spcPts val="2360"/>
              </a:lnSpc>
              <a:buFontTx/>
              <a:buChar char="-"/>
              <a:defRPr/>
            </a:pPr>
            <a:r>
              <a:rPr lang="en-US" sz="1500" dirty="0">
                <a:latin typeface="Avenir Next LT Pro" panose="020B0504020202020204" pitchFamily="34" charset="0"/>
              </a:rPr>
              <a:t>A dramatic improvement in sensitivity, at least 10 times better </a:t>
            </a:r>
          </a:p>
          <a:p>
            <a:pPr marL="285750" lvl="0" indent="-285750">
              <a:lnSpc>
                <a:spcPts val="2360"/>
              </a:lnSpc>
              <a:buFontTx/>
              <a:buChar char="-"/>
              <a:defRPr/>
            </a:pPr>
            <a:r>
              <a:rPr lang="en-US" sz="1500" dirty="0">
                <a:latin typeface="Avenir Next LT Pro" panose="020B0504020202020204" pitchFamily="34" charset="0"/>
              </a:rPr>
              <a:t>High reliability and improved observation capability </a:t>
            </a:r>
          </a:p>
        </p:txBody>
      </p:sp>
    </p:spTree>
    <p:extLst>
      <p:ext uri="{BB962C8B-B14F-4D97-AF65-F5344CB8AC3E}">
        <p14:creationId xmlns:p14="http://schemas.microsoft.com/office/powerpoint/2010/main" val="1927462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5A17E-2B4B-4E40-7C1E-28993FFFC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E05C3F97-F629-2C9D-2720-43728F902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71" y="401834"/>
            <a:ext cx="10515600" cy="764381"/>
          </a:xfrm>
        </p:spPr>
        <p:txBody>
          <a:bodyPr>
            <a:normAutofit/>
          </a:bodyPr>
          <a:lstStyle/>
          <a:p>
            <a:r>
              <a:rPr lang="nl-NL" dirty="0">
                <a:latin typeface="Schibsted Grotesk" pitchFamily="2" charset="0"/>
                <a:cs typeface="Schibsted Grotesk" pitchFamily="2" charset="0"/>
              </a:rPr>
              <a:t>ET: </a:t>
            </a:r>
            <a:r>
              <a:rPr lang="it-IT" dirty="0" err="1">
                <a:latin typeface="Schibsted Grotesk" pitchFamily="2" charset="0"/>
              </a:rPr>
              <a:t>Why</a:t>
            </a:r>
            <a:r>
              <a:rPr lang="it-IT" dirty="0">
                <a:latin typeface="Schibsted Grotesk" pitchFamily="2" charset="0"/>
              </a:rPr>
              <a:t> underground?</a:t>
            </a:r>
            <a:endParaRPr lang="nl-NL" u="sng" dirty="0">
              <a:latin typeface="Schibsted Grotesk" pitchFamily="2" charset="0"/>
            </a:endParaRPr>
          </a:p>
        </p:txBody>
      </p:sp>
      <p:sp>
        <p:nvSpPr>
          <p:cNvPr id="20" name="Line 6">
            <a:extLst>
              <a:ext uri="{FF2B5EF4-FFF2-40B4-BE49-F238E27FC236}">
                <a16:creationId xmlns:a16="http://schemas.microsoft.com/office/drawing/2014/main" id="{954D830E-36D1-C54C-05CB-DB806CD222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169988"/>
            <a:ext cx="11685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nl-NL" sz="900"/>
          </a:p>
        </p:txBody>
      </p:sp>
      <p:sp>
        <p:nvSpPr>
          <p:cNvPr id="22" name="Line 8">
            <a:extLst>
              <a:ext uri="{FF2B5EF4-FFF2-40B4-BE49-F238E27FC236}">
                <a16:creationId xmlns:a16="http://schemas.microsoft.com/office/drawing/2014/main" id="{A3EABAF2-06EC-1F51-F761-47128194F0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289675"/>
            <a:ext cx="11685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nl-NL" sz="90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B1C657C-A885-FFB7-9862-DCF64EF55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3" y="6362358"/>
            <a:ext cx="1538568" cy="286886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6A50F419-7999-3BDA-B58C-85590740B3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69863"/>
            <a:ext cx="11685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nl-NL" sz="9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AB7ADCB-45D4-1E44-7959-A3B4E300C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460C-A16D-418D-BFB2-82A9ED3FCA26}" type="slidenum">
              <a:rPr lang="nl-NL" smtClean="0"/>
              <a:t>5</a:t>
            </a:fld>
            <a:endParaRPr lang="nl-NL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49A2623A-37EC-A0CC-0CC5-CF6E8496F032}"/>
              </a:ext>
            </a:extLst>
          </p:cNvPr>
          <p:cNvSpPr txBox="1">
            <a:spLocks/>
          </p:cNvSpPr>
          <p:nvPr/>
        </p:nvSpPr>
        <p:spPr bwMode="auto">
          <a:xfrm>
            <a:off x="8760619" y="203200"/>
            <a:ext cx="3167063" cy="13463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3547" tIns="13547" rIns="13547" bIns="13547">
            <a:spAutoFit/>
          </a:bodyPr>
          <a:lstStyle>
            <a:lvl1pPr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r" eaLnBrk="1">
              <a:lnSpc>
                <a:spcPct val="80000"/>
              </a:lnSpc>
            </a:pPr>
            <a:r>
              <a:rPr lang="it-IT" altLang="it-IT" sz="850" b="0" dirty="0">
                <a:solidFill>
                  <a:schemeClr val="tx1"/>
                </a:solidFill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EPOS Days 2026</a:t>
            </a: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26D71046-6F72-03C7-C9F6-EB5B39CBF53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405607"/>
            <a:ext cx="11685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nl-NL" sz="900"/>
          </a:p>
        </p:txBody>
      </p:sp>
      <p:pic>
        <p:nvPicPr>
          <p:cNvPr id="7" name="Immagine 6" descr="Immagine che contiene schermata, design&#10;&#10;Descrizione generata automaticamente">
            <a:extLst>
              <a:ext uri="{FF2B5EF4-FFF2-40B4-BE49-F238E27FC236}">
                <a16:creationId xmlns:a16="http://schemas.microsoft.com/office/drawing/2014/main" id="{F1457795-C8F6-4E01-D54B-1F58A8A99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15" y="3000869"/>
            <a:ext cx="6124021" cy="2005359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B245028-785F-C9B4-4824-5306DF063601}"/>
              </a:ext>
            </a:extLst>
          </p:cNvPr>
          <p:cNvSpPr txBox="1"/>
          <p:nvPr/>
        </p:nvSpPr>
        <p:spPr>
          <a:xfrm>
            <a:off x="629779" y="1294679"/>
            <a:ext cx="10611285" cy="1554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lnSpc>
                <a:spcPts val="2260"/>
              </a:lnSpc>
              <a:buNone/>
            </a:pP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ET must operate in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conditions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 of </a:t>
            </a:r>
            <a:r>
              <a:rPr lang="it-IT" b="1" i="0" dirty="0" err="1">
                <a:solidFill>
                  <a:srgbClr val="1318F5"/>
                </a:solidFill>
                <a:effectLst/>
                <a:latin typeface="Open Sans" panose="020B0606030504020204" pitchFamily="34" charset="0"/>
              </a:rPr>
              <a:t>absolute</a:t>
            </a:r>
            <a:r>
              <a:rPr lang="it-IT" b="1" i="0" dirty="0">
                <a:solidFill>
                  <a:srgbClr val="1318F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b="1" i="0" dirty="0" err="1">
                <a:solidFill>
                  <a:srgbClr val="1318F5"/>
                </a:solidFill>
                <a:effectLst/>
                <a:latin typeface="Open Sans" panose="020B0606030504020204" pitchFamily="34" charset="0"/>
              </a:rPr>
              <a:t>silence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, far from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external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interferences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.</a:t>
            </a:r>
            <a:r>
              <a:rPr lang="it-IT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</a:p>
          <a:p>
            <a:pPr algn="l" fontAlgn="base">
              <a:lnSpc>
                <a:spcPts val="2260"/>
              </a:lnSpc>
              <a:buNone/>
            </a:pPr>
            <a:r>
              <a:rPr lang="it-IT" b="1" i="0" dirty="0" err="1">
                <a:solidFill>
                  <a:srgbClr val="1318F5"/>
                </a:solidFill>
                <a:effectLst/>
                <a:latin typeface="Open Sans" panose="020B0606030504020204" pitchFamily="34" charset="0"/>
              </a:rPr>
              <a:t>Seismic</a:t>
            </a:r>
            <a:r>
              <a:rPr lang="it-IT" b="1" i="0" dirty="0">
                <a:solidFill>
                  <a:srgbClr val="1318F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b="1" i="0" dirty="0" err="1">
                <a:solidFill>
                  <a:srgbClr val="1318F5"/>
                </a:solidFill>
                <a:effectLst/>
                <a:latin typeface="Open Sans" panose="020B0606030504020204" pitchFamily="34" charset="0"/>
              </a:rPr>
              <a:t>stability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, in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particular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,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is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 an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essential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factor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 to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ensure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 the high performance of the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gravitational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interferometer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,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especially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 in the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search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 for low-frequency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oscillations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. </a:t>
            </a:r>
          </a:p>
          <a:p>
            <a:pPr algn="l" fontAlgn="base">
              <a:lnSpc>
                <a:spcPts val="2260"/>
              </a:lnSpc>
              <a:buNone/>
            </a:pP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For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this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reason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,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it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will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 be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located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 underground,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at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 a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depth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 of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between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 100 and 300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meters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,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further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shielding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it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 from </a:t>
            </a:r>
            <a:r>
              <a:rPr lang="it-IT" b="1" i="0" dirty="0" err="1">
                <a:solidFill>
                  <a:srgbClr val="1318F5"/>
                </a:solidFill>
                <a:effectLst/>
                <a:latin typeface="Open Sans" panose="020B0606030504020204" pitchFamily="34" charset="0"/>
              </a:rPr>
              <a:t>seismic</a:t>
            </a:r>
            <a:r>
              <a:rPr lang="it-IT" b="1" i="0" dirty="0">
                <a:solidFill>
                  <a:srgbClr val="1318F5"/>
                </a:solidFill>
                <a:effectLst/>
                <a:latin typeface="Open Sans" panose="020B0606030504020204" pitchFamily="34" charset="0"/>
              </a:rPr>
              <a:t> and </a:t>
            </a:r>
            <a:r>
              <a:rPr lang="it-IT" b="1" i="0" dirty="0" err="1">
                <a:solidFill>
                  <a:srgbClr val="1318F5"/>
                </a:solidFill>
                <a:effectLst/>
                <a:latin typeface="Open Sans" panose="020B0606030504020204" pitchFamily="34" charset="0"/>
              </a:rPr>
              <a:t>environmental</a:t>
            </a:r>
            <a:r>
              <a:rPr lang="it-IT" b="1" i="0" dirty="0">
                <a:solidFill>
                  <a:srgbClr val="1318F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b="1" i="0" dirty="0" err="1">
                <a:solidFill>
                  <a:srgbClr val="1318F5"/>
                </a:solidFill>
                <a:effectLst/>
                <a:latin typeface="Open Sans" panose="020B0606030504020204" pitchFamily="34" charset="0"/>
              </a:rPr>
              <a:t>noise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,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which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will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 be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significantly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reduced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compared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 to the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surface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.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95945817-98D4-749A-A4DA-20277F2C1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420" y="2997028"/>
            <a:ext cx="3853217" cy="2013041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631AECE-9787-328E-11D7-29EAEFACFF1D}"/>
              </a:ext>
            </a:extLst>
          </p:cNvPr>
          <p:cNvSpPr txBox="1"/>
          <p:nvPr/>
        </p:nvSpPr>
        <p:spPr>
          <a:xfrm>
            <a:off x="644832" y="5235090"/>
            <a:ext cx="10708968" cy="964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60"/>
              </a:lnSpc>
            </a:pP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In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both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configurations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, a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series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 of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experimental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caverns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will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 house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seismic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isolation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 towers, large optical devices, laser systems,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cryogenic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 systems, and vacuum systems,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which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require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advanced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electronic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 and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mechanical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technologies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 to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ensure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optimal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 performance in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detecting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gravitational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lwyn-new-web"/>
              </a:rPr>
              <a:t>waves</a:t>
            </a:r>
            <a:r>
              <a:rPr lang="it-IT" b="0" i="0" dirty="0">
                <a:solidFill>
                  <a:srgbClr val="000000"/>
                </a:solidFill>
                <a:effectLst/>
                <a:latin typeface="alwyn-new-web"/>
              </a:rPr>
              <a:t>.</a:t>
            </a:r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2B82A0C-2531-5C1C-7C99-E68562145B1C}"/>
              </a:ext>
            </a:extLst>
          </p:cNvPr>
          <p:cNvSpPr txBox="1"/>
          <p:nvPr/>
        </p:nvSpPr>
        <p:spPr>
          <a:xfrm>
            <a:off x="5453063" y="6261913"/>
            <a:ext cx="66151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000" dirty="0" err="1"/>
              <a:t>Credit:s</a:t>
            </a:r>
            <a:r>
              <a:rPr lang="fr-FR" sz="1000" dirty="0"/>
              <a:t> </a:t>
            </a:r>
          </a:p>
          <a:p>
            <a:pPr algn="r"/>
            <a:r>
              <a:rPr lang="fr-FR" sz="1000" dirty="0"/>
              <a:t>INFN </a:t>
            </a:r>
          </a:p>
          <a:p>
            <a:pPr algn="r"/>
            <a:r>
              <a:rPr lang="fr-FR" sz="1000" dirty="0" err="1"/>
              <a:t>A.Freise</a:t>
            </a:r>
            <a:r>
              <a:rPr lang="fr-FR" sz="1000" dirty="0"/>
              <a:t>,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42918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FDE5A-C9C9-38FA-F1EC-96EA808C3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5CC8F6A8-BC8C-94C0-08F1-654D37930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71" y="401834"/>
            <a:ext cx="10515600" cy="764381"/>
          </a:xfrm>
        </p:spPr>
        <p:txBody>
          <a:bodyPr>
            <a:normAutofit/>
          </a:bodyPr>
          <a:lstStyle/>
          <a:p>
            <a:r>
              <a:rPr lang="nl-NL" dirty="0">
                <a:latin typeface="Schibsted Grotesk" pitchFamily="2" charset="0"/>
                <a:cs typeface="Schibsted Grotesk" pitchFamily="2" charset="0"/>
              </a:rPr>
              <a:t>Site </a:t>
            </a:r>
            <a:r>
              <a:rPr lang="nl-NL" dirty="0" err="1">
                <a:latin typeface="Schibsted Grotesk" pitchFamily="2" charset="0"/>
                <a:cs typeface="Schibsted Grotesk" pitchFamily="2" charset="0"/>
              </a:rPr>
              <a:t>Selection</a:t>
            </a:r>
            <a:r>
              <a:rPr lang="nl-NL" dirty="0">
                <a:latin typeface="Schibsted Grotesk" pitchFamily="2" charset="0"/>
                <a:cs typeface="Schibsted Grotesk" pitchFamily="2" charset="0"/>
              </a:rPr>
              <a:t> </a:t>
            </a:r>
            <a:r>
              <a:rPr lang="nl-NL" dirty="0" err="1">
                <a:latin typeface="Schibsted Grotesk" pitchFamily="2" charset="0"/>
                <a:cs typeface="Schibsted Grotesk" pitchFamily="2" charset="0"/>
              </a:rPr>
              <a:t>and</a:t>
            </a:r>
            <a:r>
              <a:rPr lang="nl-NL" dirty="0">
                <a:latin typeface="Schibsted Grotesk" pitchFamily="2" charset="0"/>
                <a:cs typeface="Schibsted Grotesk" pitchFamily="2" charset="0"/>
              </a:rPr>
              <a:t> </a:t>
            </a:r>
            <a:r>
              <a:rPr lang="nl-NL" dirty="0" err="1">
                <a:latin typeface="Schibsted Grotesk" pitchFamily="2" charset="0"/>
                <a:cs typeface="Schibsted Grotesk" pitchFamily="2" charset="0"/>
              </a:rPr>
              <a:t>the</a:t>
            </a:r>
            <a:r>
              <a:rPr lang="nl-NL" dirty="0">
                <a:latin typeface="Schibsted Grotesk" pitchFamily="2" charset="0"/>
                <a:cs typeface="Schibsted Grotesk" pitchFamily="2" charset="0"/>
              </a:rPr>
              <a:t> way </a:t>
            </a:r>
            <a:r>
              <a:rPr lang="nl-NL" dirty="0" err="1">
                <a:latin typeface="Schibsted Grotesk" pitchFamily="2" charset="0"/>
                <a:cs typeface="Schibsted Grotesk" pitchFamily="2" charset="0"/>
              </a:rPr>
              <a:t>foreward</a:t>
            </a:r>
            <a:endParaRPr lang="nl-NL" dirty="0">
              <a:latin typeface="Schibsted Grotesk" pitchFamily="2" charset="0"/>
              <a:cs typeface="Schibsted Grotesk" pitchFamily="2" charset="0"/>
            </a:endParaRPr>
          </a:p>
        </p:txBody>
      </p:sp>
      <p:sp>
        <p:nvSpPr>
          <p:cNvPr id="20" name="Line 6">
            <a:extLst>
              <a:ext uri="{FF2B5EF4-FFF2-40B4-BE49-F238E27FC236}">
                <a16:creationId xmlns:a16="http://schemas.microsoft.com/office/drawing/2014/main" id="{4F8831C2-0FD4-FC55-2FF9-C0BFDCB139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169988"/>
            <a:ext cx="11685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nl-NL" sz="900"/>
          </a:p>
        </p:txBody>
      </p:sp>
      <p:sp>
        <p:nvSpPr>
          <p:cNvPr id="22" name="Line 8">
            <a:extLst>
              <a:ext uri="{FF2B5EF4-FFF2-40B4-BE49-F238E27FC236}">
                <a16:creationId xmlns:a16="http://schemas.microsoft.com/office/drawing/2014/main" id="{84FE4F69-008E-A51F-5416-F5A3371630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289675"/>
            <a:ext cx="11685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nl-NL" sz="90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25A687A-EB6A-355C-31A4-2DE60D231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3" y="6362358"/>
            <a:ext cx="1538568" cy="286886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34BBB25C-180A-7E8B-B050-BD8FBBDEA8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69863"/>
            <a:ext cx="11685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nl-NL" sz="9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0E64AA7-39FC-8E76-8E6D-1B5DA34C2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460C-A16D-418D-BFB2-82A9ED3FCA26}" type="slidenum">
              <a:rPr lang="nl-NL" smtClean="0"/>
              <a:t>6</a:t>
            </a:fld>
            <a:endParaRPr lang="nl-NL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507DAE28-6E86-8145-0502-E1EDC1A2CE01}"/>
              </a:ext>
            </a:extLst>
          </p:cNvPr>
          <p:cNvSpPr txBox="1">
            <a:spLocks/>
          </p:cNvSpPr>
          <p:nvPr/>
        </p:nvSpPr>
        <p:spPr bwMode="auto">
          <a:xfrm>
            <a:off x="8760619" y="203200"/>
            <a:ext cx="3167063" cy="13463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3547" tIns="13547" rIns="13547" bIns="13547">
            <a:spAutoFit/>
          </a:bodyPr>
          <a:lstStyle>
            <a:lvl1pPr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r" eaLnBrk="1">
              <a:lnSpc>
                <a:spcPct val="80000"/>
              </a:lnSpc>
            </a:pPr>
            <a:r>
              <a:rPr lang="it-IT" altLang="it-IT" sz="850" b="0" dirty="0">
                <a:solidFill>
                  <a:schemeClr val="tx1"/>
                </a:solidFill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EPOS Days 2026</a:t>
            </a: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619D2F8A-EE86-525A-BD9B-00CB28256AB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405607"/>
            <a:ext cx="11685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nl-NL" sz="900"/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9F3B78F9-6B9A-2DFD-6DED-EDB36A281F18}"/>
              </a:ext>
            </a:extLst>
          </p:cNvPr>
          <p:cNvSpPr txBox="1"/>
          <p:nvPr/>
        </p:nvSpPr>
        <p:spPr>
          <a:xfrm>
            <a:off x="690725" y="1398185"/>
            <a:ext cx="10884975" cy="347597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algn="l">
              <a:spcBef>
                <a:spcPts val="2700"/>
              </a:spcBef>
              <a:buNone/>
            </a:pPr>
            <a:r>
              <a:rPr lang="it-IT" dirty="0">
                <a:latin typeface="Avenir Next LT Pro" panose="020B0504020202020204" pitchFamily="34" charset="0"/>
              </a:rPr>
              <a:t>At </a:t>
            </a:r>
            <a:r>
              <a:rPr lang="it-IT" dirty="0" err="1">
                <a:latin typeface="Avenir Next LT Pro" panose="020B0504020202020204" pitchFamily="34" charset="0"/>
              </a:rPr>
              <a:t>present</a:t>
            </a:r>
            <a:r>
              <a:rPr lang="it-IT" dirty="0">
                <a:latin typeface="Avenir Next LT Pro" panose="020B0504020202020204" pitchFamily="34" charset="0"/>
              </a:rPr>
              <a:t> ET </a:t>
            </a:r>
            <a:r>
              <a:rPr lang="it-IT" dirty="0" err="1">
                <a:latin typeface="Avenir Next LT Pro" panose="020B0504020202020204" pitchFamily="34" charset="0"/>
              </a:rPr>
              <a:t>is</a:t>
            </a:r>
            <a:r>
              <a:rPr lang="it-IT" dirty="0">
                <a:latin typeface="Avenir Next LT Pro" panose="020B0504020202020204" pitchFamily="34" charset="0"/>
              </a:rPr>
              <a:t> </a:t>
            </a:r>
            <a:r>
              <a:rPr lang="it-IT" dirty="0" err="1">
                <a:latin typeface="Avenir Next LT Pro" panose="020B0504020202020204" pitchFamily="34" charset="0"/>
              </a:rPr>
              <a:t>collaborating</a:t>
            </a:r>
            <a:r>
              <a:rPr lang="it-IT" dirty="0">
                <a:latin typeface="Avenir Next LT Pro" panose="020B0504020202020204" pitchFamily="34" charset="0"/>
              </a:rPr>
              <a:t> with </a:t>
            </a:r>
            <a:r>
              <a:rPr lang="it-IT" dirty="0" err="1">
                <a:latin typeface="Avenir Next LT Pro" panose="020B0504020202020204" pitchFamily="34" charset="0"/>
              </a:rPr>
              <a:t>several</a:t>
            </a:r>
            <a:r>
              <a:rPr lang="it-IT" dirty="0">
                <a:latin typeface="Avenir Next LT Pro" panose="020B0504020202020204" pitchFamily="34" charset="0"/>
              </a:rPr>
              <a:t> </a:t>
            </a:r>
            <a:r>
              <a:rPr lang="it-IT" dirty="0" err="1">
                <a:latin typeface="Avenir Next LT Pro" panose="020B0504020202020204" pitchFamily="34" charset="0"/>
              </a:rPr>
              <a:t>RIs</a:t>
            </a:r>
            <a:r>
              <a:rPr lang="it-IT" dirty="0">
                <a:latin typeface="Avenir Next LT Pro" panose="020B0504020202020204" pitchFamily="34" charset="0"/>
              </a:rPr>
              <a:t> on </a:t>
            </a:r>
            <a:r>
              <a:rPr lang="it-IT" dirty="0" err="1">
                <a:latin typeface="Avenir Next LT Pro" panose="020B0504020202020204" pitchFamily="34" charset="0"/>
              </a:rPr>
              <a:t>different</a:t>
            </a:r>
            <a:r>
              <a:rPr lang="it-IT" dirty="0">
                <a:latin typeface="Avenir Next LT Pro" panose="020B0504020202020204" pitchFamily="34" charset="0"/>
              </a:rPr>
              <a:t> </a:t>
            </a:r>
            <a:r>
              <a:rPr lang="it-IT" dirty="0" err="1">
                <a:latin typeface="Avenir Next LT Pro" panose="020B0504020202020204" pitchFamily="34" charset="0"/>
              </a:rPr>
              <a:t>aspects</a:t>
            </a:r>
            <a:r>
              <a:rPr lang="it-IT" dirty="0">
                <a:latin typeface="Avenir Next LT Pro" panose="020B0504020202020204" pitchFamily="34" charset="0"/>
              </a:rPr>
              <a:t>.  </a:t>
            </a:r>
            <a:r>
              <a:rPr lang="it-IT" dirty="0" err="1">
                <a:latin typeface="Avenir Next LT Pro" panose="020B0504020202020204" pitchFamily="34" charset="0"/>
              </a:rPr>
              <a:t>Including</a:t>
            </a:r>
            <a:r>
              <a:rPr lang="it-IT" dirty="0">
                <a:latin typeface="Avenir Next LT Pro" panose="020B0504020202020204" pitchFamily="34" charset="0"/>
              </a:rPr>
              <a:t> </a:t>
            </a:r>
          </a:p>
          <a:p>
            <a:pPr marL="342900" marR="0" indent="-342900" algn="l">
              <a:lnSpc>
                <a:spcPts val="1000"/>
              </a:lnSpc>
              <a:spcBef>
                <a:spcPts val="2700"/>
              </a:spcBef>
              <a:buFontTx/>
              <a:buChar char="-"/>
            </a:pPr>
            <a:r>
              <a:rPr lang="it-IT" dirty="0">
                <a:latin typeface="Avenir Next LT Pro" panose="020B0504020202020204" pitchFamily="34" charset="0"/>
              </a:rPr>
              <a:t>CERN: vacuum</a:t>
            </a:r>
          </a:p>
          <a:p>
            <a:pPr marL="342900" marR="0" indent="-342900" algn="l">
              <a:lnSpc>
                <a:spcPts val="1000"/>
              </a:lnSpc>
              <a:spcBef>
                <a:spcPts val="2700"/>
              </a:spcBef>
              <a:buFontTx/>
              <a:buChar char="-"/>
            </a:pPr>
            <a:r>
              <a:rPr lang="it-IT" dirty="0">
                <a:latin typeface="Avenir Next LT Pro" panose="020B0504020202020204" pitchFamily="34" charset="0"/>
              </a:rPr>
              <a:t>ESO: </a:t>
            </a:r>
            <a:r>
              <a:rPr lang="it-IT" dirty="0" err="1">
                <a:latin typeface="Avenir Next LT Pro" panose="020B0504020202020204" pitchFamily="34" charset="0"/>
              </a:rPr>
              <a:t>multimessenger</a:t>
            </a:r>
            <a:r>
              <a:rPr lang="it-IT" dirty="0">
                <a:latin typeface="Avenir Next LT Pro" panose="020B0504020202020204" pitchFamily="34" charset="0"/>
              </a:rPr>
              <a:t> </a:t>
            </a:r>
            <a:r>
              <a:rPr lang="it-IT" dirty="0" err="1">
                <a:latin typeface="Avenir Next LT Pro" panose="020B0504020202020204" pitchFamily="34" charset="0"/>
              </a:rPr>
              <a:t>astronomy</a:t>
            </a:r>
            <a:r>
              <a:rPr lang="it-IT" dirty="0">
                <a:latin typeface="Avenir Next LT Pro" panose="020B0504020202020204" pitchFamily="34" charset="0"/>
              </a:rPr>
              <a:t> </a:t>
            </a:r>
          </a:p>
          <a:p>
            <a:pPr marL="342900" marR="0" indent="-342900" algn="l">
              <a:lnSpc>
                <a:spcPts val="1000"/>
              </a:lnSpc>
              <a:spcBef>
                <a:spcPts val="2700"/>
              </a:spcBef>
              <a:buFontTx/>
              <a:buChar char="-"/>
            </a:pPr>
            <a:r>
              <a:rPr lang="it-IT" dirty="0">
                <a:latin typeface="Avenir Next LT Pro" panose="020B0504020202020204" pitchFamily="34" charset="0"/>
              </a:rPr>
              <a:t>CTA ERIC, ESS ERIC, SKA: good – and </a:t>
            </a:r>
            <a:r>
              <a:rPr lang="it-IT" dirty="0" err="1">
                <a:latin typeface="Avenir Next LT Pro" panose="020B0504020202020204" pitchFamily="34" charset="0"/>
              </a:rPr>
              <a:t>bad</a:t>
            </a:r>
            <a:r>
              <a:rPr lang="it-IT" dirty="0">
                <a:latin typeface="Avenir Next LT Pro" panose="020B0504020202020204" pitchFamily="34" charset="0"/>
              </a:rPr>
              <a:t> – practices, e.g. site </a:t>
            </a:r>
            <a:r>
              <a:rPr lang="it-IT" dirty="0" err="1">
                <a:latin typeface="Avenir Next LT Pro" panose="020B0504020202020204" pitchFamily="34" charset="0"/>
              </a:rPr>
              <a:t>selection</a:t>
            </a:r>
            <a:r>
              <a:rPr lang="it-IT" dirty="0">
                <a:latin typeface="Avenir Next LT Pro" panose="020B0504020202020204" pitchFamily="34" charset="0"/>
              </a:rPr>
              <a:t> </a:t>
            </a:r>
            <a:r>
              <a:rPr lang="it-IT" dirty="0" err="1">
                <a:latin typeface="Avenir Next LT Pro" panose="020B0504020202020204" pitchFamily="34" charset="0"/>
              </a:rPr>
              <a:t>procedures</a:t>
            </a:r>
            <a:r>
              <a:rPr lang="it-IT" dirty="0">
                <a:latin typeface="Avenir Next LT Pro" panose="020B0504020202020204" pitchFamily="34" charset="0"/>
              </a:rPr>
              <a:t>, </a:t>
            </a:r>
            <a:r>
              <a:rPr lang="it-IT" dirty="0" err="1">
                <a:latin typeface="Avenir Next LT Pro" panose="020B0504020202020204" pitchFamily="34" charset="0"/>
              </a:rPr>
              <a:t>costing</a:t>
            </a:r>
            <a:r>
              <a:rPr lang="it-IT" dirty="0">
                <a:latin typeface="Avenir Next LT Pro" panose="020B0504020202020204" pitchFamily="34" charset="0"/>
              </a:rPr>
              <a:t> etc.</a:t>
            </a:r>
          </a:p>
          <a:p>
            <a:pPr marL="0" marR="0" algn="l">
              <a:spcBef>
                <a:spcPts val="2700"/>
              </a:spcBef>
              <a:buNone/>
            </a:pPr>
            <a:r>
              <a:rPr lang="it-IT" sz="2400" b="1" dirty="0">
                <a:solidFill>
                  <a:srgbClr val="1318F5"/>
                </a:solidFill>
                <a:latin typeface="Avenir Next LT Pro" panose="020B0504020202020204" pitchFamily="34" charset="0"/>
              </a:rPr>
              <a:t>EPOS ERIC</a:t>
            </a:r>
            <a:endParaRPr sz="2400" b="1" dirty="0">
              <a:solidFill>
                <a:srgbClr val="1318F5"/>
              </a:solidFill>
              <a:latin typeface="Avenir Next LT Pro" panose="020B0504020202020204" pitchFamily="34" charset="0"/>
            </a:endParaRPr>
          </a:p>
          <a:p>
            <a:pPr marL="0" marR="0" algn="l">
              <a:spcBef>
                <a:spcPts val="450"/>
              </a:spcBef>
              <a:buNone/>
            </a:pPr>
            <a:r>
              <a:rPr sz="1500" b="0" dirty="0">
                <a:effectLst/>
                <a:latin typeface="Avenir Next LT Pro" panose="020B0504020202020204" pitchFamily="34" charset="0"/>
              </a:rPr>
              <a:t>Sensitivity and survey volume cap detection rates to roughly one event every few days, with insufficient precision to fully characterize many sources.</a:t>
            </a:r>
            <a:r>
              <a:rPr dirty="0">
                <a:effectLst/>
              </a:rPr>
              <a:t> </a:t>
            </a:r>
            <a:endParaRPr lang="en-US" dirty="0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973F8316-6789-10BA-98D2-B78D833A43AD}"/>
              </a:ext>
            </a:extLst>
          </p:cNvPr>
          <p:cNvSpPr txBox="1"/>
          <p:nvPr/>
        </p:nvSpPr>
        <p:spPr>
          <a:xfrm>
            <a:off x="728266" y="5457518"/>
            <a:ext cx="9179409" cy="49300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algn="l">
              <a:spcBef>
                <a:spcPts val="2700"/>
              </a:spcBef>
              <a:buNone/>
            </a:pPr>
            <a:r>
              <a:rPr lang="it-IT" b="1" dirty="0">
                <a:solidFill>
                  <a:srgbClr val="1318F5"/>
                </a:solidFill>
                <a:latin typeface="Avenir Next LT Pro" panose="020B0504020202020204" pitchFamily="34" charset="0"/>
              </a:rPr>
              <a:t>Long </a:t>
            </a:r>
            <a:r>
              <a:rPr lang="it-IT" b="1" dirty="0" err="1">
                <a:solidFill>
                  <a:srgbClr val="1318F5"/>
                </a:solidFill>
                <a:latin typeface="Avenir Next LT Pro" panose="020B0504020202020204" pitchFamily="34" charset="0"/>
              </a:rPr>
              <a:t>term</a:t>
            </a:r>
            <a:r>
              <a:rPr lang="it-IT" b="1" dirty="0">
                <a:solidFill>
                  <a:srgbClr val="1318F5"/>
                </a:solidFill>
                <a:latin typeface="Avenir Next LT Pro" panose="020B0504020202020204" pitchFamily="34" charset="0"/>
              </a:rPr>
              <a:t> </a:t>
            </a:r>
            <a:r>
              <a:rPr lang="it-IT" b="1" dirty="0" err="1">
                <a:solidFill>
                  <a:srgbClr val="1318F5"/>
                </a:solidFill>
                <a:latin typeface="Avenir Next LT Pro" panose="020B0504020202020204" pitchFamily="34" charset="0"/>
              </a:rPr>
              <a:t>interdisciplinarity</a:t>
            </a:r>
            <a:r>
              <a:rPr lang="it-IT" b="1" dirty="0">
                <a:solidFill>
                  <a:srgbClr val="1318F5"/>
                </a:solidFill>
                <a:latin typeface="Avenir Next LT Pro" panose="020B0504020202020204" pitchFamily="34" charset="0"/>
              </a:rPr>
              <a:t> and data sharing</a:t>
            </a:r>
            <a:endParaRPr b="1" dirty="0">
              <a:solidFill>
                <a:srgbClr val="1318F5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03BE0F1E-3D2F-0316-F14C-785C469023D6}"/>
              </a:ext>
            </a:extLst>
          </p:cNvPr>
          <p:cNvSpPr txBox="1"/>
          <p:nvPr/>
        </p:nvSpPr>
        <p:spPr>
          <a:xfrm>
            <a:off x="728266" y="4689187"/>
            <a:ext cx="10735468" cy="67178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algn="l">
              <a:spcBef>
                <a:spcPts val="2700"/>
              </a:spcBef>
              <a:buNone/>
            </a:pPr>
            <a:r>
              <a:rPr lang="it-IT" sz="1500" dirty="0">
                <a:solidFill>
                  <a:srgbClr val="1318F5"/>
                </a:solidFill>
                <a:latin typeface="Avenir Next LT Pro" panose="020B0504020202020204" pitchFamily="34" charset="0"/>
              </a:rPr>
              <a:t>Helle Pedersen </a:t>
            </a:r>
            <a:r>
              <a:rPr lang="it-IT" sz="1500" dirty="0" err="1">
                <a:latin typeface="Avenir Next LT Pro" panose="020B0504020202020204" pitchFamily="34" charset="0"/>
              </a:rPr>
              <a:t>is</a:t>
            </a:r>
            <a:r>
              <a:rPr lang="it-IT" sz="1500" dirty="0">
                <a:latin typeface="Avenir Next LT Pro" panose="020B0504020202020204" pitchFamily="34" charset="0"/>
              </a:rPr>
              <a:t> one of the </a:t>
            </a:r>
            <a:r>
              <a:rPr lang="it-IT" sz="1500" dirty="0" err="1">
                <a:latin typeface="Avenir Next LT Pro" panose="020B0504020202020204" pitchFamily="34" charset="0"/>
              </a:rPr>
              <a:t>independent</a:t>
            </a:r>
            <a:r>
              <a:rPr lang="it-IT" sz="1500" dirty="0">
                <a:latin typeface="Avenir Next LT Pro" panose="020B0504020202020204" pitchFamily="34" charset="0"/>
              </a:rPr>
              <a:t> </a:t>
            </a:r>
            <a:r>
              <a:rPr lang="it-IT" sz="1500" dirty="0" err="1">
                <a:latin typeface="Avenir Next LT Pro" panose="020B0504020202020204" pitchFamily="34" charset="0"/>
              </a:rPr>
              <a:t>experts</a:t>
            </a:r>
            <a:r>
              <a:rPr lang="it-IT" sz="1500" dirty="0">
                <a:latin typeface="Avenir Next LT Pro" panose="020B0504020202020204" pitchFamily="34" charset="0"/>
              </a:rPr>
              <a:t> of the Site </a:t>
            </a:r>
            <a:r>
              <a:rPr lang="it-IT" sz="1500" dirty="0" err="1">
                <a:latin typeface="Avenir Next LT Pro" panose="020B0504020202020204" pitchFamily="34" charset="0"/>
              </a:rPr>
              <a:t>Selection</a:t>
            </a:r>
            <a:r>
              <a:rPr lang="it-IT" sz="1500" dirty="0">
                <a:latin typeface="Avenir Next LT Pro" panose="020B0504020202020204" pitchFamily="34" charset="0"/>
              </a:rPr>
              <a:t> Committee </a:t>
            </a:r>
            <a:r>
              <a:rPr lang="it-IT" sz="1500" dirty="0" err="1">
                <a:latin typeface="Avenir Next LT Pro" panose="020B0504020202020204" pitchFamily="34" charset="0"/>
              </a:rPr>
              <a:t>established</a:t>
            </a:r>
            <a:r>
              <a:rPr lang="it-IT" sz="1500" dirty="0">
                <a:latin typeface="Avenir Next LT Pro" panose="020B0504020202020204" pitchFamily="34" charset="0"/>
              </a:rPr>
              <a:t> by the Board of </a:t>
            </a:r>
            <a:r>
              <a:rPr lang="it-IT" sz="1500" dirty="0" err="1">
                <a:latin typeface="Avenir Next LT Pro" panose="020B0504020202020204" pitchFamily="34" charset="0"/>
              </a:rPr>
              <a:t>Governements</a:t>
            </a:r>
            <a:r>
              <a:rPr lang="it-IT" sz="1500" dirty="0">
                <a:latin typeface="Avenir Next LT Pro" panose="020B0504020202020204" pitchFamily="34" charset="0"/>
              </a:rPr>
              <a:t> for the </a:t>
            </a:r>
            <a:r>
              <a:rPr lang="it-IT" sz="1500" dirty="0" err="1">
                <a:latin typeface="Avenir Next LT Pro" panose="020B0504020202020204" pitchFamily="34" charset="0"/>
              </a:rPr>
              <a:t>physics</a:t>
            </a:r>
            <a:r>
              <a:rPr lang="it-IT" sz="1500" dirty="0">
                <a:latin typeface="Avenir Next LT Pro" panose="020B0504020202020204" pitchFamily="34" charset="0"/>
              </a:rPr>
              <a:t>, </a:t>
            </a:r>
            <a:r>
              <a:rPr lang="it-IT" sz="1500" dirty="0" err="1">
                <a:latin typeface="Avenir Next LT Pro" panose="020B0504020202020204" pitchFamily="34" charset="0"/>
              </a:rPr>
              <a:t>astrophysics</a:t>
            </a:r>
            <a:r>
              <a:rPr lang="it-IT" sz="1500" dirty="0">
                <a:latin typeface="Avenir Next LT Pro" panose="020B0504020202020204" pitchFamily="34" charset="0"/>
              </a:rPr>
              <a:t> and </a:t>
            </a:r>
            <a:r>
              <a:rPr lang="it-IT" sz="1500" dirty="0" err="1">
                <a:latin typeface="Avenir Next LT Pro" panose="020B0504020202020204" pitchFamily="34" charset="0"/>
              </a:rPr>
              <a:t>geophysics</a:t>
            </a:r>
            <a:r>
              <a:rPr lang="it-IT" sz="1500" dirty="0">
                <a:latin typeface="Avenir Next LT Pro" panose="020B0504020202020204" pitchFamily="34" charset="0"/>
              </a:rPr>
              <a:t> </a:t>
            </a:r>
            <a:r>
              <a:rPr lang="it-IT" sz="1500" dirty="0" err="1">
                <a:latin typeface="Avenir Next LT Pro" panose="020B0504020202020204" pitchFamily="34" charset="0"/>
              </a:rPr>
              <a:t>related</a:t>
            </a:r>
            <a:r>
              <a:rPr lang="it-IT" sz="1500" dirty="0">
                <a:latin typeface="Avenir Next LT Pro" panose="020B0504020202020204" pitchFamily="34" charset="0"/>
              </a:rPr>
              <a:t> </a:t>
            </a:r>
            <a:r>
              <a:rPr lang="it-IT" sz="1500" dirty="0" err="1">
                <a:latin typeface="Avenir Next LT Pro" panose="020B0504020202020204" pitchFamily="34" charset="0"/>
              </a:rPr>
              <a:t>criteria</a:t>
            </a:r>
            <a:endParaRPr lang="it-IT" sz="15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09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0F16A322-BE5C-4014-BA52-00A85FE1C74D}"/>
              </a:ext>
            </a:extLst>
          </p:cNvPr>
          <p:cNvSpPr>
            <a:spLocks/>
          </p:cNvSpPr>
          <p:nvPr/>
        </p:nvSpPr>
        <p:spPr bwMode="auto">
          <a:xfrm>
            <a:off x="-134048" y="0"/>
            <a:ext cx="12813507" cy="7179469"/>
          </a:xfrm>
          <a:prstGeom prst="rect">
            <a:avLst/>
          </a:prstGeom>
          <a:solidFill>
            <a:srgbClr val="0D27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endParaRPr lang="it-IT" altLang="it-IT" sz="1600" b="0" dirty="0">
              <a:solidFill>
                <a:srgbClr val="FFFFFF"/>
              </a:solidFill>
              <a:latin typeface="Helvetica Neue Medium" charset="0"/>
              <a:ea typeface="Helvetica Neue Medium" charset="0"/>
              <a:cs typeface="Helvetica Neue Medium" charset="0"/>
              <a:sym typeface="Helvetica Neue Medium" charset="0"/>
            </a:endParaRPr>
          </a:p>
        </p:txBody>
      </p:sp>
      <p:sp>
        <p:nvSpPr>
          <p:cNvPr id="4100" name="Text Box 3">
            <a:extLst>
              <a:ext uri="{FF2B5EF4-FFF2-40B4-BE49-F238E27FC236}">
                <a16:creationId xmlns:a16="http://schemas.microsoft.com/office/drawing/2014/main" id="{4D90712E-F995-4BF9-9AEB-AF0CF0AA8B51}"/>
              </a:ext>
            </a:extLst>
          </p:cNvPr>
          <p:cNvSpPr txBox="1">
            <a:spLocks/>
          </p:cNvSpPr>
          <p:nvPr/>
        </p:nvSpPr>
        <p:spPr bwMode="auto">
          <a:xfrm>
            <a:off x="8760619" y="203200"/>
            <a:ext cx="3167063" cy="13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3547" tIns="13547" rIns="13547" bIns="13547">
            <a:spAutoFit/>
          </a:bodyPr>
          <a:lstStyle>
            <a:lvl1pPr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r" eaLnBrk="1">
              <a:lnSpc>
                <a:spcPct val="80000"/>
              </a:lnSpc>
            </a:pPr>
            <a:r>
              <a:rPr lang="it-IT" altLang="it-IT" sz="850" b="0" dirty="0">
                <a:solidFill>
                  <a:srgbClr val="FFFFFF"/>
                </a:solidFill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EPOS Days</a:t>
            </a:r>
          </a:p>
        </p:txBody>
      </p:sp>
      <p:sp>
        <p:nvSpPr>
          <p:cNvPr id="4101" name="Line 4">
            <a:extLst>
              <a:ext uri="{FF2B5EF4-FFF2-40B4-BE49-F238E27FC236}">
                <a16:creationId xmlns:a16="http://schemas.microsoft.com/office/drawing/2014/main" id="{AEAD4DDC-94CD-468C-84B4-04C03C4639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405607"/>
            <a:ext cx="1168558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nl-NL" sz="900"/>
          </a:p>
        </p:txBody>
      </p:sp>
      <p:sp>
        <p:nvSpPr>
          <p:cNvPr id="4102" name="Line 5">
            <a:extLst>
              <a:ext uri="{FF2B5EF4-FFF2-40B4-BE49-F238E27FC236}">
                <a16:creationId xmlns:a16="http://schemas.microsoft.com/office/drawing/2014/main" id="{407D78C6-D0C4-45F2-8DC1-0A4AAFDB12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69863"/>
            <a:ext cx="1168558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nl-NL" sz="900" dirty="0"/>
          </a:p>
        </p:txBody>
      </p:sp>
      <p:sp>
        <p:nvSpPr>
          <p:cNvPr id="4103" name="Line 6">
            <a:extLst>
              <a:ext uri="{FF2B5EF4-FFF2-40B4-BE49-F238E27FC236}">
                <a16:creationId xmlns:a16="http://schemas.microsoft.com/office/drawing/2014/main" id="{5447B74C-23D4-40EF-8F86-58BD8B949F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169988"/>
            <a:ext cx="1168558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nl-NL" sz="900"/>
          </a:p>
        </p:txBody>
      </p:sp>
      <p:sp>
        <p:nvSpPr>
          <p:cNvPr id="4104" name="Line 7">
            <a:extLst>
              <a:ext uri="{FF2B5EF4-FFF2-40B4-BE49-F238E27FC236}">
                <a16:creationId xmlns:a16="http://schemas.microsoft.com/office/drawing/2014/main" id="{9F68FA45-81CF-4282-8282-45C920ABA0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698457"/>
            <a:ext cx="1168558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nl-NL" sz="900"/>
          </a:p>
        </p:txBody>
      </p:sp>
      <p:sp>
        <p:nvSpPr>
          <p:cNvPr id="4105" name="Line 8">
            <a:extLst>
              <a:ext uri="{FF2B5EF4-FFF2-40B4-BE49-F238E27FC236}">
                <a16:creationId xmlns:a16="http://schemas.microsoft.com/office/drawing/2014/main" id="{AA5D4F0A-F8E5-4DAA-9D22-5586277B3C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289675"/>
            <a:ext cx="1168558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nl-NL" sz="900"/>
          </a:p>
        </p:txBody>
      </p:sp>
      <p:sp>
        <p:nvSpPr>
          <p:cNvPr id="4107" name="Line 11">
            <a:extLst>
              <a:ext uri="{FF2B5EF4-FFF2-40B4-BE49-F238E27FC236}">
                <a16:creationId xmlns:a16="http://schemas.microsoft.com/office/drawing/2014/main" id="{9E518AF4-0C88-493B-8FD5-1760A1B623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4785519"/>
            <a:ext cx="1168558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nl-NL" sz="900"/>
          </a:p>
        </p:txBody>
      </p:sp>
      <p:pic>
        <p:nvPicPr>
          <p:cNvPr id="4108" name="Picture 12" descr="08_b_ET_horizontal_RGB.pdf">
            <a:extLst>
              <a:ext uri="{FF2B5EF4-FFF2-40B4-BE49-F238E27FC236}">
                <a16:creationId xmlns:a16="http://schemas.microsoft.com/office/drawing/2014/main" id="{35062BB6-80BB-450E-BC52-7BD31167E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5207794"/>
            <a:ext cx="2838450" cy="80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9" name="Text Box 3">
            <a:extLst>
              <a:ext uri="{FF2B5EF4-FFF2-40B4-BE49-F238E27FC236}">
                <a16:creationId xmlns:a16="http://schemas.microsoft.com/office/drawing/2014/main" id="{FB336614-13BE-42A7-8933-D5663BF128E0}"/>
              </a:ext>
            </a:extLst>
          </p:cNvPr>
          <p:cNvSpPr txBox="1">
            <a:spLocks/>
          </p:cNvSpPr>
          <p:nvPr/>
        </p:nvSpPr>
        <p:spPr bwMode="auto">
          <a:xfrm>
            <a:off x="1186453" y="1520501"/>
            <a:ext cx="9471529" cy="93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25400" tIns="25400" rIns="25400" bIns="25400">
            <a:spAutoFit/>
          </a:bodyPr>
          <a:lstStyle>
            <a:lvl1pPr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>
              <a:lnSpc>
                <a:spcPct val="80000"/>
              </a:lnSpc>
            </a:pPr>
            <a:r>
              <a:rPr lang="it-IT" altLang="it-IT" sz="7000" b="0" dirty="0">
                <a:solidFill>
                  <a:srgbClr val="FFFFFF"/>
                </a:solidFill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Thank </a:t>
            </a:r>
            <a:r>
              <a:rPr lang="it-IT" altLang="it-IT" sz="7000" b="0" dirty="0" err="1">
                <a:solidFill>
                  <a:srgbClr val="FFFFFF"/>
                </a:solidFill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you</a:t>
            </a:r>
            <a:r>
              <a:rPr lang="it-IT" altLang="it-IT" sz="7000" b="0" dirty="0">
                <a:solidFill>
                  <a:srgbClr val="FFFFFF"/>
                </a:solidFill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!</a:t>
            </a:r>
          </a:p>
        </p:txBody>
      </p:sp>
      <p:sp>
        <p:nvSpPr>
          <p:cNvPr id="4111" name="Slide Number Placeholder 1">
            <a:extLst>
              <a:ext uri="{FF2B5EF4-FFF2-40B4-BE49-F238E27FC236}">
                <a16:creationId xmlns:a16="http://schemas.microsoft.com/office/drawing/2014/main" id="{F2D18D60-8A82-4DE5-B11F-3D4368779E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fld id="{865C9C46-5393-4048-886C-43E526ED8324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035155-763E-C32E-0C30-335AB3539034}"/>
              </a:ext>
            </a:extLst>
          </p:cNvPr>
          <p:cNvSpPr txBox="1">
            <a:spLocks/>
          </p:cNvSpPr>
          <p:nvPr/>
        </p:nvSpPr>
        <p:spPr>
          <a:xfrm>
            <a:off x="358845" y="3664371"/>
            <a:ext cx="10665041" cy="1248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 err="1">
                <a:solidFill>
                  <a:schemeClr val="bg1"/>
                </a:solidFill>
              </a:rPr>
              <a:t>References</a:t>
            </a:r>
            <a:r>
              <a:rPr lang="it-IT" sz="1050" dirty="0">
                <a:solidFill>
                  <a:schemeClr val="bg1"/>
                </a:solidFill>
              </a:rPr>
              <a:t>:</a:t>
            </a:r>
          </a:p>
          <a:p>
            <a:r>
              <a:rPr lang="it-IT" sz="105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https://roadmap2021.esfri.eu/projects-and-landmarks/browse-the-catalogue/et/</a:t>
            </a:r>
          </a:p>
          <a:p>
            <a:r>
              <a:rPr lang="it-IT" sz="105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https://www.esfri.eu/sites/default/files/esfri_roadmap2021_public_guide_public.pdf</a:t>
            </a:r>
            <a:endParaRPr lang="it-IT" sz="1050" dirty="0">
              <a:solidFill>
                <a:schemeClr val="bg1"/>
              </a:solidFill>
            </a:endParaRPr>
          </a:p>
          <a:p>
            <a:r>
              <a:rPr lang="it-IT" sz="105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https://etpp.ifae.es/deliverables-milestones</a:t>
            </a:r>
          </a:p>
        </p:txBody>
      </p:sp>
    </p:spTree>
    <p:extLst>
      <p:ext uri="{BB962C8B-B14F-4D97-AF65-F5344CB8AC3E}">
        <p14:creationId xmlns:p14="http://schemas.microsoft.com/office/powerpoint/2010/main" val="915185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552575-d33d-4063-b65d-cc16c32adfa5" xsi:nil="true"/>
    <lcf76f155ced4ddcb4097134ff3c332f xmlns="f563d1e1-d78a-441e-9818-e391810158a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B96F68DEEAE344AA50EA137795752AA" ma:contentTypeVersion="14" ma:contentTypeDescription="Creare un nuovo documento." ma:contentTypeScope="" ma:versionID="10000112f9690f31bc9a707523d24485">
  <xsd:schema xmlns:xsd="http://www.w3.org/2001/XMLSchema" xmlns:xs="http://www.w3.org/2001/XMLSchema" xmlns:p="http://schemas.microsoft.com/office/2006/metadata/properties" xmlns:ns2="f563d1e1-d78a-441e-9818-e391810158a1" xmlns:ns3="ba552575-d33d-4063-b65d-cc16c32adfa5" targetNamespace="http://schemas.microsoft.com/office/2006/metadata/properties" ma:root="true" ma:fieldsID="b70851c71a6e768f52f1696b62d9d260" ns2:_="" ns3:_="">
    <xsd:import namespace="f563d1e1-d78a-441e-9818-e391810158a1"/>
    <xsd:import namespace="ba552575-d33d-4063-b65d-cc16c32adf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3d1e1-d78a-441e-9818-e391810158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Tag immagine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552575-d33d-4063-b65d-cc16c32adfa5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d8423dff-908e-4af0-9034-820b1d79304c}" ma:internalName="TaxCatchAll" ma:showField="CatchAllData" ma:web="ba552575-d33d-4063-b65d-cc16c32adf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43A1F5-08B0-4446-8F64-A990FFA9F96B}">
  <ds:schemaRefs>
    <ds:schemaRef ds:uri="http://purl.org/dc/elements/1.1/"/>
    <ds:schemaRef ds:uri="http://purl.org/dc/dcmitype/"/>
    <ds:schemaRef ds:uri="ba552575-d33d-4063-b65d-cc16c32adfa5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f563d1e1-d78a-441e-9818-e391810158a1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A76CDC3-A1BA-4086-9208-1757BCC9CC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63d1e1-d78a-441e-9818-e391810158a1"/>
    <ds:schemaRef ds:uri="ba552575-d33d-4063-b65d-cc16c32adf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A1CDB8-1E51-469A-8DAD-9A5B7784778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2e10e44d-c7b9-43e3-b020-1292482e504a}" enabled="0" method="" siteId="{2e10e44d-c7b9-43e3-b020-1292482e504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2935</TotalTime>
  <Words>603</Words>
  <Application>Microsoft Macintosh PowerPoint</Application>
  <PresentationFormat>Widescreen</PresentationFormat>
  <Paragraphs>93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20" baseType="lpstr">
      <vt:lpstr>alwyn-new-web</vt:lpstr>
      <vt:lpstr>Schibsted Grotesk</vt:lpstr>
      <vt:lpstr>Schibsted Grotesk Regular Regul</vt:lpstr>
      <vt:lpstr>Arial</vt:lpstr>
      <vt:lpstr>Avenir Next LT Pro</vt:lpstr>
      <vt:lpstr>Calibri</vt:lpstr>
      <vt:lpstr>Calibri Light</vt:lpstr>
      <vt:lpstr>Helvetica Neue Medium</vt:lpstr>
      <vt:lpstr>Open Sans</vt:lpstr>
      <vt:lpstr>Poppins</vt:lpstr>
      <vt:lpstr>Titillium Web</vt:lpstr>
      <vt:lpstr>Wingdings</vt:lpstr>
      <vt:lpstr>Office Theme</vt:lpstr>
      <vt:lpstr>Presentazione standard di PowerPoint</vt:lpstr>
      <vt:lpstr>Outline of the talk</vt:lpstr>
      <vt:lpstr>ET steps so far</vt:lpstr>
      <vt:lpstr>Why a Next-Generation Observatory?</vt:lpstr>
      <vt:lpstr>ET: Why underground?</vt:lpstr>
      <vt:lpstr>Site Selection and the way foreward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maroud@nh.nikhef.nl</dc:creator>
  <cp:lastModifiedBy>monique.bossi@pg.infn.it</cp:lastModifiedBy>
  <cp:revision>59</cp:revision>
  <cp:lastPrinted>2024-11-25T11:11:19Z</cp:lastPrinted>
  <dcterms:created xsi:type="dcterms:W3CDTF">2024-11-19T10:11:59Z</dcterms:created>
  <dcterms:modified xsi:type="dcterms:W3CDTF">2026-03-19T09:58:21Z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0x0101000B96F68DEEAE344AA50EA137795752AA</vt:lpwstr>
  </property>
  <property fmtid="{D5CDD505-2E9C-101B-9397-08002B2CF9AE}" pid="3" name="MediaServiceImageTags">
    <vt:lpwstr/>
  </property>
</Properties>
</file>