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9" r:id="rId1"/>
    <p:sldMasterId id="2147484811" r:id="rId2"/>
    <p:sldMasterId id="2147484823" r:id="rId3"/>
  </p:sldMasterIdLst>
  <p:notesMasterIdLst>
    <p:notesMasterId r:id="rId29"/>
  </p:notesMasterIdLst>
  <p:handoutMasterIdLst>
    <p:handoutMasterId r:id="rId30"/>
  </p:handoutMasterIdLst>
  <p:sldIdLst>
    <p:sldId id="4667" r:id="rId4"/>
    <p:sldId id="4668" r:id="rId5"/>
    <p:sldId id="4670" r:id="rId6"/>
    <p:sldId id="4689" r:id="rId7"/>
    <p:sldId id="4674" r:id="rId8"/>
    <p:sldId id="4688" r:id="rId9"/>
    <p:sldId id="4677" r:id="rId10"/>
    <p:sldId id="4680" r:id="rId11"/>
    <p:sldId id="4681" r:id="rId12"/>
    <p:sldId id="4690" r:id="rId13"/>
    <p:sldId id="4685" r:id="rId14"/>
    <p:sldId id="4686" r:id="rId15"/>
    <p:sldId id="4671" r:id="rId16"/>
    <p:sldId id="4687" r:id="rId17"/>
    <p:sldId id="288" r:id="rId18"/>
    <p:sldId id="4669" r:id="rId19"/>
    <p:sldId id="4676" r:id="rId20"/>
    <p:sldId id="654" r:id="rId21"/>
    <p:sldId id="4678" r:id="rId22"/>
    <p:sldId id="4679" r:id="rId23"/>
    <p:sldId id="4682" r:id="rId24"/>
    <p:sldId id="283" r:id="rId25"/>
    <p:sldId id="4683" r:id="rId26"/>
    <p:sldId id="4684" r:id="rId27"/>
    <p:sldId id="4673" r:id="rId28"/>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FF3399"/>
    <a:srgbClr val="0066FF"/>
    <a:srgbClr val="33CCCC"/>
    <a:srgbClr val="66FFFF"/>
    <a:srgbClr val="C81B1F"/>
    <a:srgbClr val="3F9839"/>
    <a:srgbClr val="E59E23"/>
    <a:srgbClr val="0D0708"/>
    <a:srgbClr val="C81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4543" autoAdjust="0"/>
  </p:normalViewPr>
  <p:slideViewPr>
    <p:cSldViewPr snapToGrid="0">
      <p:cViewPr varScale="1">
        <p:scale>
          <a:sx n="74" d="100"/>
          <a:sy n="74" d="100"/>
        </p:scale>
        <p:origin x="172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2" d="100"/>
          <a:sy n="72" d="100"/>
        </p:scale>
        <p:origin x="4092" y="6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ukih\Dropbox\Hattori%20Yuki\01_&#30740;&#31350;&#23460;\InfiTOF&#12487;&#12540;&#12479;\&#28779;&#23665;&#12460;&#12473;&#12487;&#12540;&#12479;&#12414;&#12392;&#12417;(MULTUM).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ukih\Dropbox\Hattori%20Yuki\01_&#30740;&#31350;&#23460;\InfiTOF&#12487;&#12540;&#12479;\&#28779;&#23665;&#12460;&#12473;&#12487;&#12540;&#12479;&#12414;&#12392;&#12417;(MULTUM).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10"/>
            <c:spPr>
              <a:solidFill>
                <a:schemeClr val="bg1"/>
              </a:solidFill>
              <a:ln w="19050">
                <a:solidFill>
                  <a:schemeClr val="accent1"/>
                </a:solidFill>
              </a:ln>
              <a:effectLst/>
            </c:spPr>
          </c:marker>
          <c:dPt>
            <c:idx val="5"/>
            <c:marker>
              <c:symbol val="circle"/>
              <c:size val="10"/>
              <c:spPr>
                <a:solidFill>
                  <a:schemeClr val="tx2"/>
                </a:solidFill>
                <a:ln w="19050">
                  <a:solidFill>
                    <a:schemeClr val="accent2"/>
                  </a:solidFill>
                </a:ln>
                <a:effectLst/>
              </c:spPr>
            </c:marker>
            <c:bubble3D val="0"/>
            <c:extLst>
              <c:ext xmlns:c16="http://schemas.microsoft.com/office/drawing/2014/chart" uri="{C3380CC4-5D6E-409C-BE32-E72D297353CC}">
                <c16:uniqueId val="{00000000-3933-4391-8844-BD407CA19010}"/>
              </c:ext>
            </c:extLst>
          </c:dPt>
          <c:errBars>
            <c:errDir val="x"/>
            <c:errBarType val="both"/>
            <c:errValType val="cust"/>
            <c:noEndCap val="0"/>
            <c:plus>
              <c:numRef>
                <c:f>Sheet1!$J$2:$J$6</c:f>
                <c:numCache>
                  <c:formatCode>General</c:formatCode>
                  <c:ptCount val="5"/>
                  <c:pt idx="0">
                    <c:v>9.1808265107989173E-2</c:v>
                  </c:pt>
                  <c:pt idx="1">
                    <c:v>7.7518876475669074E-2</c:v>
                  </c:pt>
                  <c:pt idx="2">
                    <c:v>7.9924287638087496E-2</c:v>
                  </c:pt>
                  <c:pt idx="3">
                    <c:v>7.2040245185621257E-2</c:v>
                  </c:pt>
                  <c:pt idx="4">
                    <c:v>0.11008868231968599</c:v>
                  </c:pt>
                </c:numCache>
              </c:numRef>
            </c:plus>
            <c:minus>
              <c:numRef>
                <c:f>Sheet1!$J$2:$J$6</c:f>
                <c:numCache>
                  <c:formatCode>General</c:formatCode>
                  <c:ptCount val="5"/>
                  <c:pt idx="0">
                    <c:v>9.1808265107989173E-2</c:v>
                  </c:pt>
                  <c:pt idx="1">
                    <c:v>7.7518876475669074E-2</c:v>
                  </c:pt>
                  <c:pt idx="2">
                    <c:v>7.9924287638087496E-2</c:v>
                  </c:pt>
                  <c:pt idx="3">
                    <c:v>7.2040245185621257E-2</c:v>
                  </c:pt>
                  <c:pt idx="4">
                    <c:v>0.11008868231968599</c:v>
                  </c:pt>
                </c:numCache>
              </c:numRef>
            </c:minus>
            <c:spPr>
              <a:noFill/>
              <a:ln w="9525" cap="flat" cmpd="sng" algn="ctr">
                <a:solidFill>
                  <a:schemeClr val="tx1">
                    <a:lumMod val="65000"/>
                    <a:lumOff val="35000"/>
                  </a:schemeClr>
                </a:solidFill>
                <a:round/>
              </a:ln>
              <a:effectLst/>
            </c:spPr>
          </c:errBars>
          <c:errBars>
            <c:errDir val="y"/>
            <c:errBarType val="both"/>
            <c:errValType val="cust"/>
            <c:noEndCap val="1"/>
            <c:plus>
              <c:numRef>
                <c:f>Sheet1!$H$2:$H$7</c:f>
                <c:numCache>
                  <c:formatCode>General</c:formatCode>
                  <c:ptCount val="6"/>
                  <c:pt idx="0">
                    <c:v>0.71068772077514919</c:v>
                  </c:pt>
                  <c:pt idx="1">
                    <c:v>0.63707384322412997</c:v>
                  </c:pt>
                  <c:pt idx="2">
                    <c:v>0.41344819202046407</c:v>
                  </c:pt>
                  <c:pt idx="3">
                    <c:v>0.39305570381818877</c:v>
                  </c:pt>
                  <c:pt idx="4">
                    <c:v>0.50780727892948474</c:v>
                  </c:pt>
                  <c:pt idx="5">
                    <c:v>7.0000000000000007E-2</c:v>
                  </c:pt>
                </c:numCache>
              </c:numRef>
            </c:plus>
            <c:minus>
              <c:numRef>
                <c:f>Sheet1!$H$2:$H$7</c:f>
                <c:numCache>
                  <c:formatCode>General</c:formatCode>
                  <c:ptCount val="6"/>
                  <c:pt idx="0">
                    <c:v>0.71068772077514919</c:v>
                  </c:pt>
                  <c:pt idx="1">
                    <c:v>0.63707384322412997</c:v>
                  </c:pt>
                  <c:pt idx="2">
                    <c:v>0.41344819202046407</c:v>
                  </c:pt>
                  <c:pt idx="3">
                    <c:v>0.39305570381818877</c:v>
                  </c:pt>
                  <c:pt idx="4">
                    <c:v>0.50780727892948474</c:v>
                  </c:pt>
                  <c:pt idx="5">
                    <c:v>7.0000000000000007E-2</c:v>
                  </c:pt>
                </c:numCache>
              </c:numRef>
            </c:minus>
            <c:spPr>
              <a:noFill/>
              <a:ln w="19050" cap="flat" cmpd="sng" algn="ctr">
                <a:solidFill>
                  <a:schemeClr val="tx1">
                    <a:lumMod val="65000"/>
                    <a:lumOff val="35000"/>
                  </a:schemeClr>
                </a:solidFill>
                <a:round/>
              </a:ln>
              <a:effectLst/>
            </c:spPr>
          </c:errBars>
          <c:xVal>
            <c:numRef>
              <c:f>Sheet1!$I$2:$I$7</c:f>
              <c:numCache>
                <c:formatCode>0.000</c:formatCode>
                <c:ptCount val="6"/>
                <c:pt idx="0">
                  <c:v>6.9603109248510657</c:v>
                </c:pt>
                <c:pt idx="1">
                  <c:v>5.652120347633776</c:v>
                </c:pt>
                <c:pt idx="2">
                  <c:v>7.6993698480457962</c:v>
                </c:pt>
                <c:pt idx="3">
                  <c:v>7.9188652147023761</c:v>
                </c:pt>
                <c:pt idx="4">
                  <c:v>7.6145365398412084</c:v>
                </c:pt>
                <c:pt idx="5">
                  <c:v>1</c:v>
                </c:pt>
              </c:numCache>
            </c:numRef>
          </c:xVal>
          <c:yVal>
            <c:numRef>
              <c:f>Sheet1!$G$2:$G$7</c:f>
              <c:numCache>
                <c:formatCode>0.00</c:formatCode>
                <c:ptCount val="6"/>
                <c:pt idx="0">
                  <c:v>6.5909744311008724</c:v>
                </c:pt>
                <c:pt idx="1">
                  <c:v>5.7538786310675976</c:v>
                </c:pt>
                <c:pt idx="2">
                  <c:v>7.4523898168859777</c:v>
                </c:pt>
                <c:pt idx="3">
                  <c:v>7.3985051325253988</c:v>
                </c:pt>
                <c:pt idx="4">
                  <c:v>7.319574107770574</c:v>
                </c:pt>
                <c:pt idx="5">
                  <c:v>0.93</c:v>
                </c:pt>
              </c:numCache>
            </c:numRef>
          </c:yVal>
          <c:smooth val="0"/>
          <c:extLst>
            <c:ext xmlns:c16="http://schemas.microsoft.com/office/drawing/2014/chart" uri="{C3380CC4-5D6E-409C-BE32-E72D297353CC}">
              <c16:uniqueId val="{00000001-3933-4391-8844-BD407CA19010}"/>
            </c:ext>
          </c:extLst>
        </c:ser>
        <c:ser>
          <c:idx val="1"/>
          <c:order val="1"/>
          <c:spPr>
            <a:ln w="15875" cap="rnd">
              <a:noFill/>
              <a:round/>
            </a:ln>
            <a:effectLst/>
          </c:spPr>
          <c:marker>
            <c:symbol val="none"/>
          </c:marker>
          <c:trendline>
            <c:spPr>
              <a:ln w="19050" cap="rnd">
                <a:noFill/>
                <a:prstDash val="sysDash"/>
              </a:ln>
              <a:effectLst/>
            </c:spPr>
            <c:trendlineType val="linear"/>
            <c:forward val="2"/>
            <c:backward val="2"/>
            <c:dispRSqr val="0"/>
            <c:dispEq val="0"/>
          </c:trendline>
          <c:xVal>
            <c:numRef>
              <c:f>Sheet1!$I$2:$I$7</c:f>
              <c:numCache>
                <c:formatCode>0.000</c:formatCode>
                <c:ptCount val="6"/>
                <c:pt idx="0">
                  <c:v>6.9603109248510657</c:v>
                </c:pt>
                <c:pt idx="1">
                  <c:v>5.652120347633776</c:v>
                </c:pt>
                <c:pt idx="2">
                  <c:v>7.6993698480457962</c:v>
                </c:pt>
                <c:pt idx="3">
                  <c:v>7.9188652147023761</c:v>
                </c:pt>
                <c:pt idx="4">
                  <c:v>7.6145365398412084</c:v>
                </c:pt>
                <c:pt idx="5">
                  <c:v>1</c:v>
                </c:pt>
              </c:numCache>
            </c:numRef>
          </c:xVal>
          <c:yVal>
            <c:numRef>
              <c:f>Sheet1!$K$2:$K$7</c:f>
              <c:numCache>
                <c:formatCode>0.000</c:formatCode>
                <c:ptCount val="6"/>
                <c:pt idx="0">
                  <c:v>6.9603109248510657</c:v>
                </c:pt>
                <c:pt idx="1">
                  <c:v>5.652120347633776</c:v>
                </c:pt>
                <c:pt idx="2">
                  <c:v>7.6993698480457962</c:v>
                </c:pt>
                <c:pt idx="3">
                  <c:v>7.9188652147023761</c:v>
                </c:pt>
                <c:pt idx="4">
                  <c:v>7.6145365398412084</c:v>
                </c:pt>
                <c:pt idx="5">
                  <c:v>1</c:v>
                </c:pt>
              </c:numCache>
            </c:numRef>
          </c:yVal>
          <c:smooth val="0"/>
          <c:extLst>
            <c:ext xmlns:c16="http://schemas.microsoft.com/office/drawing/2014/chart" uri="{C3380CC4-5D6E-409C-BE32-E72D297353CC}">
              <c16:uniqueId val="{00000003-3933-4391-8844-BD407CA19010}"/>
            </c:ext>
          </c:extLst>
        </c:ser>
        <c:dLbls>
          <c:showLegendKey val="0"/>
          <c:showVal val="0"/>
          <c:showCatName val="0"/>
          <c:showSerName val="0"/>
          <c:showPercent val="0"/>
          <c:showBubbleSize val="0"/>
        </c:dLbls>
        <c:axId val="536749864"/>
        <c:axId val="536751832"/>
      </c:scatterChart>
      <c:valAx>
        <c:axId val="536749864"/>
        <c:scaling>
          <c:orientation val="minMax"/>
          <c:max val="9"/>
          <c:min val="0"/>
        </c:scaling>
        <c:delete val="0"/>
        <c:axPos val="b"/>
        <c:majorGridlines>
          <c:spPr>
            <a:ln w="635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400" baseline="30000" dirty="0"/>
                  <a:t>3</a:t>
                </a:r>
                <a:r>
                  <a:rPr lang="en-US" sz="1400" dirty="0"/>
                  <a:t>He/</a:t>
                </a:r>
                <a:r>
                  <a:rPr lang="en-US" sz="1400" baseline="30000" dirty="0"/>
                  <a:t>4</a:t>
                </a:r>
                <a:r>
                  <a:rPr lang="en-US" sz="1400" dirty="0"/>
                  <a:t>He by Magnetic-Sector MS [R</a:t>
                </a:r>
                <a:r>
                  <a:rPr lang="en-US" sz="1400" baseline="-25000" dirty="0"/>
                  <a:t>A</a:t>
                </a:r>
                <a:r>
                  <a:rPr lang="en-US" sz="1400" dirty="0"/>
                  <a:t>]</a:t>
                </a:r>
                <a:endParaRPr lang="ja-JP" sz="1400" dirty="0"/>
              </a:p>
            </c:rich>
          </c:tx>
          <c:layout>
            <c:manualLayout>
              <c:xMode val="edge"/>
              <c:yMode val="edge"/>
              <c:x val="0.19539543687333741"/>
              <c:y val="0.888614147523094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title>
        <c:numFmt formatCode="0.0;\ \-0.0;\ 0;\ @" sourceLinked="0"/>
        <c:majorTickMark val="in"/>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crossAx val="536751832"/>
        <c:crosses val="autoZero"/>
        <c:crossBetween val="midCat"/>
        <c:majorUnit val="1"/>
      </c:valAx>
      <c:valAx>
        <c:axId val="536751832"/>
        <c:scaling>
          <c:orientation val="minMax"/>
          <c:max val="9"/>
          <c:min val="0"/>
        </c:scaling>
        <c:delete val="0"/>
        <c:axPos val="l"/>
        <c:majorGridlines>
          <c:spPr>
            <a:ln w="63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GB" sz="1400" baseline="30000" dirty="0"/>
                  <a:t>3</a:t>
                </a:r>
                <a:r>
                  <a:rPr lang="en-GB" sz="1400" dirty="0"/>
                  <a:t>He/</a:t>
                </a:r>
                <a:r>
                  <a:rPr lang="en-GB" sz="1400" baseline="30000" dirty="0"/>
                  <a:t>4</a:t>
                </a:r>
                <a:r>
                  <a:rPr lang="en-GB" sz="1400" dirty="0"/>
                  <a:t>He by MULTUM [R</a:t>
                </a:r>
                <a:r>
                  <a:rPr lang="en-GB" sz="1400" baseline="-25000" dirty="0"/>
                  <a:t>A</a:t>
                </a:r>
                <a:r>
                  <a:rPr lang="en-GB" sz="1400" dirty="0"/>
                  <a:t>]</a:t>
                </a:r>
              </a:p>
            </c:rich>
          </c:tx>
          <c:layout>
            <c:manualLayout>
              <c:xMode val="edge"/>
              <c:yMode val="edge"/>
              <c:x val="1.6242070800081849E-2"/>
              <c:y val="0.1511923900515373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title>
        <c:numFmt formatCode="0.0;\ \-0.0;\ 0;\ @" sourceLinked="0"/>
        <c:majorTickMark val="in"/>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crossAx val="536749864"/>
        <c:crosses val="autoZero"/>
        <c:crossBetween val="midCat"/>
      </c:valAx>
      <c:spPr>
        <a:noFill/>
        <a:ln>
          <a:solidFill>
            <a:schemeClr val="tx1">
              <a:lumMod val="85000"/>
              <a:lumOff val="1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Segoe UI" panose="020B0502040204020203" pitchFamily="34" charset="0"/>
          <a:cs typeface="Segoe UI" panose="020B0502040204020203" pitchFamily="34" charset="0"/>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10"/>
            <c:spPr>
              <a:solidFill>
                <a:schemeClr val="bg1"/>
              </a:solidFill>
              <a:ln w="19050">
                <a:solidFill>
                  <a:schemeClr val="accent1"/>
                </a:solidFill>
              </a:ln>
              <a:effectLst/>
            </c:spPr>
          </c:marker>
          <c:dPt>
            <c:idx val="5"/>
            <c:marker>
              <c:symbol val="circle"/>
              <c:size val="10"/>
              <c:spPr>
                <a:solidFill>
                  <a:schemeClr val="tx2"/>
                </a:solidFill>
                <a:ln w="19050">
                  <a:solidFill>
                    <a:schemeClr val="accent2"/>
                  </a:solidFill>
                </a:ln>
                <a:effectLst/>
              </c:spPr>
            </c:marker>
            <c:bubble3D val="0"/>
            <c:extLst>
              <c:ext xmlns:c16="http://schemas.microsoft.com/office/drawing/2014/chart" uri="{C3380CC4-5D6E-409C-BE32-E72D297353CC}">
                <c16:uniqueId val="{00000005-4928-46F7-96DA-858196A0E43B}"/>
              </c:ext>
            </c:extLst>
          </c:dPt>
          <c:errBars>
            <c:errDir val="x"/>
            <c:errBarType val="both"/>
            <c:errValType val="cust"/>
            <c:noEndCap val="0"/>
            <c:plus>
              <c:numRef>
                <c:f>Sheet1!$J$2:$J$6</c:f>
                <c:numCache>
                  <c:formatCode>General</c:formatCode>
                  <c:ptCount val="5"/>
                  <c:pt idx="0">
                    <c:v>9.1808265107989173E-2</c:v>
                  </c:pt>
                  <c:pt idx="1">
                    <c:v>7.7518876475669074E-2</c:v>
                  </c:pt>
                  <c:pt idx="2">
                    <c:v>7.9924287638087496E-2</c:v>
                  </c:pt>
                  <c:pt idx="3">
                    <c:v>7.2040245185621257E-2</c:v>
                  </c:pt>
                  <c:pt idx="4">
                    <c:v>0.11008868231968599</c:v>
                  </c:pt>
                </c:numCache>
              </c:numRef>
            </c:plus>
            <c:minus>
              <c:numRef>
                <c:f>Sheet1!$J$2:$J$6</c:f>
                <c:numCache>
                  <c:formatCode>General</c:formatCode>
                  <c:ptCount val="5"/>
                  <c:pt idx="0">
                    <c:v>9.1808265107989173E-2</c:v>
                  </c:pt>
                  <c:pt idx="1">
                    <c:v>7.7518876475669074E-2</c:v>
                  </c:pt>
                  <c:pt idx="2">
                    <c:v>7.9924287638087496E-2</c:v>
                  </c:pt>
                  <c:pt idx="3">
                    <c:v>7.2040245185621257E-2</c:v>
                  </c:pt>
                  <c:pt idx="4">
                    <c:v>0.11008868231968599</c:v>
                  </c:pt>
                </c:numCache>
              </c:numRef>
            </c:minus>
            <c:spPr>
              <a:noFill/>
              <a:ln w="9525" cap="flat" cmpd="sng" algn="ctr">
                <a:solidFill>
                  <a:schemeClr val="tx1">
                    <a:lumMod val="65000"/>
                    <a:lumOff val="35000"/>
                  </a:schemeClr>
                </a:solidFill>
                <a:round/>
              </a:ln>
              <a:effectLst/>
            </c:spPr>
          </c:errBars>
          <c:errBars>
            <c:errDir val="y"/>
            <c:errBarType val="both"/>
            <c:errValType val="cust"/>
            <c:noEndCap val="1"/>
            <c:plus>
              <c:numRef>
                <c:f>Sheet1!$H$2:$H$7</c:f>
                <c:numCache>
                  <c:formatCode>General</c:formatCode>
                  <c:ptCount val="6"/>
                  <c:pt idx="0">
                    <c:v>0.71068772077514919</c:v>
                  </c:pt>
                  <c:pt idx="1">
                    <c:v>0.63707384322412997</c:v>
                  </c:pt>
                  <c:pt idx="2">
                    <c:v>0.41344819202046407</c:v>
                  </c:pt>
                  <c:pt idx="3">
                    <c:v>0.39305570381818877</c:v>
                  </c:pt>
                  <c:pt idx="4">
                    <c:v>0.50780727892948474</c:v>
                  </c:pt>
                  <c:pt idx="5">
                    <c:v>7.0000000000000007E-2</c:v>
                  </c:pt>
                </c:numCache>
              </c:numRef>
            </c:plus>
            <c:minus>
              <c:numRef>
                <c:f>Sheet1!$H$2:$H$7</c:f>
                <c:numCache>
                  <c:formatCode>General</c:formatCode>
                  <c:ptCount val="6"/>
                  <c:pt idx="0">
                    <c:v>0.71068772077514919</c:v>
                  </c:pt>
                  <c:pt idx="1">
                    <c:v>0.63707384322412997</c:v>
                  </c:pt>
                  <c:pt idx="2">
                    <c:v>0.41344819202046407</c:v>
                  </c:pt>
                  <c:pt idx="3">
                    <c:v>0.39305570381818877</c:v>
                  </c:pt>
                  <c:pt idx="4">
                    <c:v>0.50780727892948474</c:v>
                  </c:pt>
                  <c:pt idx="5">
                    <c:v>7.0000000000000007E-2</c:v>
                  </c:pt>
                </c:numCache>
              </c:numRef>
            </c:minus>
            <c:spPr>
              <a:noFill/>
              <a:ln w="19050" cap="flat" cmpd="sng" algn="ctr">
                <a:solidFill>
                  <a:schemeClr val="tx1">
                    <a:lumMod val="65000"/>
                    <a:lumOff val="35000"/>
                  </a:schemeClr>
                </a:solidFill>
                <a:round/>
              </a:ln>
              <a:effectLst/>
            </c:spPr>
          </c:errBars>
          <c:xVal>
            <c:numRef>
              <c:f>Sheet1!$I$2:$I$7</c:f>
              <c:numCache>
                <c:formatCode>0.000</c:formatCode>
                <c:ptCount val="6"/>
                <c:pt idx="0">
                  <c:v>6.9603109248510657</c:v>
                </c:pt>
                <c:pt idx="1">
                  <c:v>5.652120347633776</c:v>
                </c:pt>
                <c:pt idx="2">
                  <c:v>7.6993698480457962</c:v>
                </c:pt>
                <c:pt idx="3">
                  <c:v>7.9188652147023761</c:v>
                </c:pt>
                <c:pt idx="4">
                  <c:v>7.6145365398412084</c:v>
                </c:pt>
                <c:pt idx="5">
                  <c:v>1</c:v>
                </c:pt>
              </c:numCache>
            </c:numRef>
          </c:xVal>
          <c:yVal>
            <c:numRef>
              <c:f>Sheet1!$G$2:$G$7</c:f>
              <c:numCache>
                <c:formatCode>0.00</c:formatCode>
                <c:ptCount val="6"/>
                <c:pt idx="0">
                  <c:v>6.5909744311008724</c:v>
                </c:pt>
                <c:pt idx="1">
                  <c:v>5.7538786310675976</c:v>
                </c:pt>
                <c:pt idx="2">
                  <c:v>7.4523898168859777</c:v>
                </c:pt>
                <c:pt idx="3">
                  <c:v>7.3985051325253988</c:v>
                </c:pt>
                <c:pt idx="4">
                  <c:v>7.319574107770574</c:v>
                </c:pt>
                <c:pt idx="5">
                  <c:v>0.93</c:v>
                </c:pt>
              </c:numCache>
            </c:numRef>
          </c:yVal>
          <c:smooth val="0"/>
          <c:extLst>
            <c:ext xmlns:c16="http://schemas.microsoft.com/office/drawing/2014/chart" uri="{C3380CC4-5D6E-409C-BE32-E72D297353CC}">
              <c16:uniqueId val="{00000000-4928-46F7-96DA-858196A0E43B}"/>
            </c:ext>
          </c:extLst>
        </c:ser>
        <c:ser>
          <c:idx val="1"/>
          <c:order val="1"/>
          <c:spPr>
            <a:ln w="15875" cap="rnd">
              <a:noFill/>
              <a:round/>
            </a:ln>
            <a:effectLst/>
          </c:spPr>
          <c:marker>
            <c:symbol val="none"/>
          </c:marker>
          <c:trendline>
            <c:spPr>
              <a:ln w="19050" cap="rnd">
                <a:noFill/>
                <a:prstDash val="sysDash"/>
              </a:ln>
              <a:effectLst/>
            </c:spPr>
            <c:trendlineType val="linear"/>
            <c:forward val="2"/>
            <c:backward val="2"/>
            <c:dispRSqr val="0"/>
            <c:dispEq val="0"/>
          </c:trendline>
          <c:xVal>
            <c:numRef>
              <c:f>Sheet1!$I$2:$I$7</c:f>
              <c:numCache>
                <c:formatCode>0.000</c:formatCode>
                <c:ptCount val="6"/>
                <c:pt idx="0">
                  <c:v>6.9603109248510657</c:v>
                </c:pt>
                <c:pt idx="1">
                  <c:v>5.652120347633776</c:v>
                </c:pt>
                <c:pt idx="2">
                  <c:v>7.6993698480457962</c:v>
                </c:pt>
                <c:pt idx="3">
                  <c:v>7.9188652147023761</c:v>
                </c:pt>
                <c:pt idx="4">
                  <c:v>7.6145365398412084</c:v>
                </c:pt>
                <c:pt idx="5">
                  <c:v>1</c:v>
                </c:pt>
              </c:numCache>
            </c:numRef>
          </c:xVal>
          <c:yVal>
            <c:numRef>
              <c:f>Sheet1!$K$2:$K$7</c:f>
              <c:numCache>
                <c:formatCode>0.000</c:formatCode>
                <c:ptCount val="6"/>
                <c:pt idx="0">
                  <c:v>6.9603109248510657</c:v>
                </c:pt>
                <c:pt idx="1">
                  <c:v>5.652120347633776</c:v>
                </c:pt>
                <c:pt idx="2">
                  <c:v>7.6993698480457962</c:v>
                </c:pt>
                <c:pt idx="3">
                  <c:v>7.9188652147023761</c:v>
                </c:pt>
                <c:pt idx="4">
                  <c:v>7.6145365398412084</c:v>
                </c:pt>
                <c:pt idx="5">
                  <c:v>1</c:v>
                </c:pt>
              </c:numCache>
            </c:numRef>
          </c:yVal>
          <c:smooth val="0"/>
          <c:extLst>
            <c:ext xmlns:c16="http://schemas.microsoft.com/office/drawing/2014/chart" uri="{C3380CC4-5D6E-409C-BE32-E72D297353CC}">
              <c16:uniqueId val="{00000002-4928-46F7-96DA-858196A0E43B}"/>
            </c:ext>
          </c:extLst>
        </c:ser>
        <c:dLbls>
          <c:showLegendKey val="0"/>
          <c:showVal val="0"/>
          <c:showCatName val="0"/>
          <c:showSerName val="0"/>
          <c:showPercent val="0"/>
          <c:showBubbleSize val="0"/>
        </c:dLbls>
        <c:axId val="536749864"/>
        <c:axId val="536751832"/>
      </c:scatterChart>
      <c:valAx>
        <c:axId val="536749864"/>
        <c:scaling>
          <c:orientation val="minMax"/>
          <c:max val="9"/>
          <c:min val="0"/>
        </c:scaling>
        <c:delete val="0"/>
        <c:axPos val="b"/>
        <c:majorGridlines>
          <c:spPr>
            <a:ln w="635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400" baseline="30000" dirty="0"/>
                  <a:t>3</a:t>
                </a:r>
                <a:r>
                  <a:rPr lang="en-US" sz="1400" dirty="0"/>
                  <a:t>He/</a:t>
                </a:r>
                <a:r>
                  <a:rPr lang="en-US" sz="1400" baseline="30000" dirty="0"/>
                  <a:t>4</a:t>
                </a:r>
                <a:r>
                  <a:rPr lang="en-US" sz="1400" dirty="0"/>
                  <a:t>He by Magnetic-Sector MS [R</a:t>
                </a:r>
                <a:r>
                  <a:rPr lang="en-US" sz="1400" baseline="-25000" dirty="0"/>
                  <a:t>A</a:t>
                </a:r>
                <a:r>
                  <a:rPr lang="en-US" sz="1400" dirty="0"/>
                  <a:t>]</a:t>
                </a:r>
                <a:endParaRPr lang="ja-JP" sz="1400" dirty="0"/>
              </a:p>
            </c:rich>
          </c:tx>
          <c:layout>
            <c:manualLayout>
              <c:xMode val="edge"/>
              <c:yMode val="edge"/>
              <c:x val="0.19539543687333741"/>
              <c:y val="0.888614147523094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title>
        <c:numFmt formatCode="0.0;\ \-0.0;\ 0;\ @" sourceLinked="0"/>
        <c:majorTickMark val="in"/>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crossAx val="536751832"/>
        <c:crosses val="autoZero"/>
        <c:crossBetween val="midCat"/>
        <c:majorUnit val="1"/>
      </c:valAx>
      <c:valAx>
        <c:axId val="536751832"/>
        <c:scaling>
          <c:orientation val="minMax"/>
          <c:max val="9"/>
          <c:min val="0"/>
        </c:scaling>
        <c:delete val="0"/>
        <c:axPos val="l"/>
        <c:majorGridlines>
          <c:spPr>
            <a:ln w="63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GB" sz="1400" baseline="30000" dirty="0"/>
                  <a:t>3</a:t>
                </a:r>
                <a:r>
                  <a:rPr lang="en-GB" sz="1400" dirty="0"/>
                  <a:t>He/</a:t>
                </a:r>
                <a:r>
                  <a:rPr lang="en-GB" sz="1400" baseline="30000" dirty="0"/>
                  <a:t>4</a:t>
                </a:r>
                <a:r>
                  <a:rPr lang="en-GB" sz="1400" dirty="0"/>
                  <a:t>He by MULTUM [R</a:t>
                </a:r>
                <a:r>
                  <a:rPr lang="en-GB" sz="1400" baseline="-25000" dirty="0"/>
                  <a:t>A</a:t>
                </a:r>
                <a:r>
                  <a:rPr lang="en-GB" sz="1400" dirty="0"/>
                  <a:t>]</a:t>
                </a:r>
              </a:p>
            </c:rich>
          </c:tx>
          <c:layout>
            <c:manualLayout>
              <c:xMode val="edge"/>
              <c:yMode val="edge"/>
              <c:x val="1.6242070800081849E-2"/>
              <c:y val="0.1511923900515373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title>
        <c:numFmt formatCode="0.0;\ \-0.0;\ 0;\ @" sourceLinked="0"/>
        <c:majorTickMark val="in"/>
        <c:minorTickMark val="none"/>
        <c:tickLblPos val="nextTo"/>
        <c:spPr>
          <a:noFill/>
          <a:ln w="9525" cap="flat" cmpd="sng" algn="ctr">
            <a:solidFill>
              <a:schemeClr val="tx1">
                <a:lumMod val="85000"/>
                <a:lumOff val="1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ja-JP"/>
          </a:p>
        </c:txPr>
        <c:crossAx val="536749864"/>
        <c:crosses val="autoZero"/>
        <c:crossBetween val="midCat"/>
      </c:valAx>
      <c:spPr>
        <a:noFill/>
        <a:ln>
          <a:solidFill>
            <a:schemeClr val="tx1">
              <a:lumMod val="85000"/>
              <a:lumOff val="1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Segoe UI" panose="020B0502040204020203" pitchFamily="34" charset="0"/>
          <a:cs typeface="Segoe UI" panose="020B0502040204020203" pitchFamily="34" charset="0"/>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0.27633</cdr:x>
      <cdr:y>0.6738</cdr:y>
    </cdr:from>
    <cdr:to>
      <cdr:x>0.40604</cdr:x>
      <cdr:y>0.76546</cdr:y>
    </cdr:to>
    <cdr:sp macro="" textlink="">
      <cdr:nvSpPr>
        <cdr:cNvPr id="2" name="テキスト ボックス 1">
          <a:extLst xmlns:a="http://schemas.openxmlformats.org/drawingml/2006/main">
            <a:ext uri="{FF2B5EF4-FFF2-40B4-BE49-F238E27FC236}">
              <a16:creationId xmlns:a16="http://schemas.microsoft.com/office/drawing/2014/main" id="{1C5522D9-4900-4EAB-B0DF-D364B630CDFD}"/>
            </a:ext>
          </a:extLst>
        </cdr:cNvPr>
        <cdr:cNvSpPr txBox="1"/>
      </cdr:nvSpPr>
      <cdr:spPr>
        <a:xfrm xmlns:a="http://schemas.openxmlformats.org/drawingml/2006/main">
          <a:off x="1160007" y="2276129"/>
          <a:ext cx="544513" cy="309632"/>
        </a:xfrm>
        <a:prstGeom xmlns:a="http://schemas.openxmlformats.org/drawingml/2006/main" prst="rect">
          <a:avLst/>
        </a:prstGeom>
      </cdr:spPr>
      <cdr:txBody>
        <a:bodyPr xmlns:a="http://schemas.openxmlformats.org/drawingml/2006/main" vertOverflow="clip" wrap="square" lIns="72000" tIns="36000" rIns="72000" bIns="36000" rtlCol="0" anchor="t">
          <a:spAutoFit/>
        </a:bodyPr>
        <a:lstStyle xmlns:a="http://schemas.openxmlformats.org/drawingml/2006/main"/>
        <a:p xmlns:a="http://schemas.openxmlformats.org/drawingml/2006/main">
          <a:pPr algn="l"/>
          <a:r>
            <a:rPr lang="en-US" altLang="ja-JP" sz="1800" dirty="0">
              <a:solidFill>
                <a:schemeClr val="accent2"/>
              </a:solidFill>
              <a:latin typeface="Segoe UI Semibold" panose="020B0702040204020203" pitchFamily="34" charset="0"/>
              <a:ea typeface="Noto Sans JP Medium" panose="020B0600000000000000" pitchFamily="34" charset="-128"/>
            </a:rPr>
            <a:t>Air</a:t>
          </a:r>
          <a:endParaRPr lang="ja-JP" altLang="en-US" sz="1800" dirty="0">
            <a:solidFill>
              <a:schemeClr val="accent2"/>
            </a:solidFill>
            <a:latin typeface="Segoe UI Semibold" panose="020B0702040204020203" pitchFamily="34" charset="0"/>
            <a:ea typeface="Noto Sans JP Medium" panose="020B0600000000000000" pitchFamily="34" charset="-128"/>
          </a:endParaRPr>
        </a:p>
      </cdr:txBody>
    </cdr:sp>
  </cdr:relSizeAnchor>
  <cdr:relSizeAnchor xmlns:cdr="http://schemas.openxmlformats.org/drawingml/2006/chartDrawing">
    <cdr:from>
      <cdr:x>0.31588</cdr:x>
      <cdr:y>0.154</cdr:y>
    </cdr:from>
    <cdr:to>
      <cdr:x>0.7659</cdr:x>
      <cdr:y>0.24566</cdr:y>
    </cdr:to>
    <cdr:sp macro="" textlink="">
      <cdr:nvSpPr>
        <cdr:cNvPr id="3" name="テキスト ボックス 2">
          <a:extLst xmlns:a="http://schemas.openxmlformats.org/drawingml/2006/main">
            <a:ext uri="{FF2B5EF4-FFF2-40B4-BE49-F238E27FC236}">
              <a16:creationId xmlns:a16="http://schemas.microsoft.com/office/drawing/2014/main" id="{D6DAF8DC-077B-4EAA-A904-C2E75ACF3AA8}"/>
            </a:ext>
          </a:extLst>
        </cdr:cNvPr>
        <cdr:cNvSpPr txBox="1"/>
      </cdr:nvSpPr>
      <cdr:spPr>
        <a:xfrm xmlns:a="http://schemas.openxmlformats.org/drawingml/2006/main">
          <a:off x="1234962" y="587477"/>
          <a:ext cx="1759403" cy="349702"/>
        </a:xfrm>
        <a:prstGeom xmlns:a="http://schemas.openxmlformats.org/drawingml/2006/main" prst="rect">
          <a:avLst/>
        </a:prstGeom>
      </cdr:spPr>
      <cdr:txBody>
        <a:bodyPr xmlns:a="http://schemas.openxmlformats.org/drawingml/2006/main" vertOverflow="clip" wrap="square" lIns="72000" tIns="36000" rIns="72000" bIns="36000" rtlCol="0" anchor="b">
          <a:spAutoFit/>
        </a:bodyPr>
        <a:lstStyle xmlns:a="http://schemas.openxmlformats.org/drawingml/2006/main"/>
        <a:p xmlns:a="http://schemas.openxmlformats.org/drawingml/2006/main">
          <a:pPr algn="r"/>
          <a:r>
            <a:rPr lang="en-US" altLang="ja-JP" sz="1800" dirty="0">
              <a:solidFill>
                <a:schemeClr val="accent1"/>
              </a:solidFill>
              <a:latin typeface="Segoe UI Semibold" panose="020B0702040204020203" pitchFamily="34" charset="0"/>
              <a:ea typeface="Noto Sans JP Medium" panose="020B0600000000000000" pitchFamily="34" charset="-128"/>
            </a:rPr>
            <a:t>Volcanic gases</a:t>
          </a:r>
          <a:endParaRPr lang="ja-JP" altLang="en-US" sz="1800" dirty="0">
            <a:solidFill>
              <a:schemeClr val="accent1"/>
            </a:solidFill>
            <a:latin typeface="Segoe UI Semibold" panose="020B0702040204020203" pitchFamily="34" charset="0"/>
            <a:ea typeface="Noto Sans JP Medium" panose="020B0600000000000000" pitchFamily="34"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0.29118</cdr:x>
      <cdr:y>0.68918</cdr:y>
    </cdr:from>
    <cdr:to>
      <cdr:x>0.42089</cdr:x>
      <cdr:y>0.78084</cdr:y>
    </cdr:to>
    <cdr:sp macro="" textlink="">
      <cdr:nvSpPr>
        <cdr:cNvPr id="2" name="テキスト ボックス 1">
          <a:extLst xmlns:a="http://schemas.openxmlformats.org/drawingml/2006/main">
            <a:ext uri="{FF2B5EF4-FFF2-40B4-BE49-F238E27FC236}">
              <a16:creationId xmlns:a16="http://schemas.microsoft.com/office/drawing/2014/main" id="{1C5522D9-4900-4EAB-B0DF-D364B630CDFD}"/>
            </a:ext>
          </a:extLst>
        </cdr:cNvPr>
        <cdr:cNvSpPr txBox="1"/>
      </cdr:nvSpPr>
      <cdr:spPr>
        <a:xfrm xmlns:a="http://schemas.openxmlformats.org/drawingml/2006/main">
          <a:off x="1138407" y="2629136"/>
          <a:ext cx="507099" cy="349702"/>
        </a:xfrm>
        <a:prstGeom xmlns:a="http://schemas.openxmlformats.org/drawingml/2006/main" prst="rect">
          <a:avLst/>
        </a:prstGeom>
      </cdr:spPr>
      <cdr:txBody>
        <a:bodyPr xmlns:a="http://schemas.openxmlformats.org/drawingml/2006/main" vertOverflow="clip" wrap="square" lIns="72000" tIns="36000" rIns="72000" bIns="36000" rtlCol="0" anchor="t">
          <a:spAutoFit/>
        </a:bodyPr>
        <a:lstStyle xmlns:a="http://schemas.openxmlformats.org/drawingml/2006/main"/>
        <a:p xmlns:a="http://schemas.openxmlformats.org/drawingml/2006/main">
          <a:pPr algn="l"/>
          <a:r>
            <a:rPr lang="en-US" altLang="ja-JP" sz="1800" dirty="0">
              <a:solidFill>
                <a:schemeClr val="accent2"/>
              </a:solidFill>
              <a:latin typeface="Segoe UI Semibold" panose="020B0702040204020203" pitchFamily="34" charset="0"/>
              <a:ea typeface="Noto Sans JP Medium" panose="020B0600000000000000" pitchFamily="34" charset="-128"/>
            </a:rPr>
            <a:t>Air</a:t>
          </a:r>
          <a:endParaRPr lang="ja-JP" altLang="en-US" sz="1800" dirty="0">
            <a:solidFill>
              <a:schemeClr val="accent2"/>
            </a:solidFill>
            <a:latin typeface="Segoe UI Semibold" panose="020B0702040204020203" pitchFamily="34" charset="0"/>
            <a:ea typeface="Noto Sans JP Medium" panose="020B0600000000000000" pitchFamily="34" charset="-128"/>
          </a:endParaRPr>
        </a:p>
      </cdr:txBody>
    </cdr:sp>
  </cdr:relSizeAnchor>
  <cdr:relSizeAnchor xmlns:cdr="http://schemas.openxmlformats.org/drawingml/2006/chartDrawing">
    <cdr:from>
      <cdr:x>0.31588</cdr:x>
      <cdr:y>0.154</cdr:y>
    </cdr:from>
    <cdr:to>
      <cdr:x>0.7659</cdr:x>
      <cdr:y>0.24566</cdr:y>
    </cdr:to>
    <cdr:sp macro="" textlink="">
      <cdr:nvSpPr>
        <cdr:cNvPr id="3" name="テキスト ボックス 2">
          <a:extLst xmlns:a="http://schemas.openxmlformats.org/drawingml/2006/main">
            <a:ext uri="{FF2B5EF4-FFF2-40B4-BE49-F238E27FC236}">
              <a16:creationId xmlns:a16="http://schemas.microsoft.com/office/drawing/2014/main" id="{D6DAF8DC-077B-4EAA-A904-C2E75ACF3AA8}"/>
            </a:ext>
          </a:extLst>
        </cdr:cNvPr>
        <cdr:cNvSpPr txBox="1"/>
      </cdr:nvSpPr>
      <cdr:spPr>
        <a:xfrm xmlns:a="http://schemas.openxmlformats.org/drawingml/2006/main">
          <a:off x="1234962" y="587477"/>
          <a:ext cx="1759403" cy="349702"/>
        </a:xfrm>
        <a:prstGeom xmlns:a="http://schemas.openxmlformats.org/drawingml/2006/main" prst="rect">
          <a:avLst/>
        </a:prstGeom>
      </cdr:spPr>
      <cdr:txBody>
        <a:bodyPr xmlns:a="http://schemas.openxmlformats.org/drawingml/2006/main" vertOverflow="clip" wrap="square" lIns="72000" tIns="36000" rIns="72000" bIns="36000" rtlCol="0" anchor="b">
          <a:spAutoFit/>
        </a:bodyPr>
        <a:lstStyle xmlns:a="http://schemas.openxmlformats.org/drawingml/2006/main"/>
        <a:p xmlns:a="http://schemas.openxmlformats.org/drawingml/2006/main">
          <a:pPr algn="r"/>
          <a:r>
            <a:rPr lang="en-US" altLang="ja-JP" sz="1800" dirty="0">
              <a:solidFill>
                <a:schemeClr val="accent1"/>
              </a:solidFill>
              <a:latin typeface="Segoe UI Semibold" panose="020B0702040204020203" pitchFamily="34" charset="0"/>
              <a:ea typeface="Noto Sans JP Medium" panose="020B0600000000000000" pitchFamily="34" charset="-128"/>
            </a:rPr>
            <a:t>Volcanic gases</a:t>
          </a:r>
          <a:endParaRPr lang="ja-JP" altLang="en-US" sz="1800" dirty="0">
            <a:solidFill>
              <a:schemeClr val="accent1"/>
            </a:solidFill>
            <a:latin typeface="Segoe UI Semibold" panose="020B0702040204020203" pitchFamily="34" charset="0"/>
            <a:ea typeface="Noto Sans JP Medium" panose="020B0600000000000000" pitchFamily="34"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1" y="1"/>
            <a:ext cx="3077075" cy="47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t" anchorCtr="0" compatLnSpc="1">
            <a:prstTxWarp prst="textNoShape">
              <a:avLst/>
            </a:prstTxWarp>
          </a:bodyPr>
          <a:lstStyle>
            <a:lvl1pPr>
              <a:defRPr sz="1200" smtClean="0"/>
            </a:lvl1pPr>
          </a:lstStyle>
          <a:p>
            <a:pPr>
              <a:defRPr/>
            </a:pPr>
            <a:r>
              <a:rPr lang="ja-JP" altLang="en-US"/>
              <a:t>東大先端研・角野浩史</a:t>
            </a:r>
            <a:endParaRPr lang="en-US" altLang="ja-JP"/>
          </a:p>
        </p:txBody>
      </p:sp>
      <p:sp>
        <p:nvSpPr>
          <p:cNvPr id="153603" name="Rectangle 3"/>
          <p:cNvSpPr>
            <a:spLocks noGrp="1" noChangeArrowheads="1"/>
          </p:cNvSpPr>
          <p:nvPr>
            <p:ph type="dt" sz="quarter" idx="1"/>
          </p:nvPr>
        </p:nvSpPr>
        <p:spPr bwMode="auto">
          <a:xfrm>
            <a:off x="4025513" y="1"/>
            <a:ext cx="3077075" cy="47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t" anchorCtr="0" compatLnSpc="1">
            <a:prstTxWarp prst="textNoShape">
              <a:avLst/>
            </a:prstTxWarp>
          </a:bodyPr>
          <a:lstStyle>
            <a:lvl1pPr algn="r">
              <a:defRPr sz="1200" smtClean="0"/>
            </a:lvl1pPr>
          </a:lstStyle>
          <a:p>
            <a:pPr>
              <a:defRPr/>
            </a:pPr>
            <a:r>
              <a:rPr lang="en-US" altLang="ja-JP"/>
              <a:t>26/12/2024</a:t>
            </a:r>
          </a:p>
        </p:txBody>
      </p:sp>
      <p:sp>
        <p:nvSpPr>
          <p:cNvPr id="153604" name="Rectangle 4"/>
          <p:cNvSpPr>
            <a:spLocks noGrp="1" noChangeArrowheads="1"/>
          </p:cNvSpPr>
          <p:nvPr>
            <p:ph type="ftr" sz="quarter" idx="2"/>
          </p:nvPr>
        </p:nvSpPr>
        <p:spPr bwMode="auto">
          <a:xfrm>
            <a:off x="1" y="9759709"/>
            <a:ext cx="3077075" cy="47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b" anchorCtr="0" compatLnSpc="1">
            <a:prstTxWarp prst="textNoShape">
              <a:avLst/>
            </a:prstTxWarp>
          </a:bodyPr>
          <a:lstStyle>
            <a:lvl1pPr>
              <a:defRPr sz="1200" smtClean="0"/>
            </a:lvl1pPr>
          </a:lstStyle>
          <a:p>
            <a:pPr>
              <a:defRPr/>
            </a:pPr>
            <a:endParaRPr lang="en-US" altLang="ja-JP"/>
          </a:p>
        </p:txBody>
      </p:sp>
      <p:sp>
        <p:nvSpPr>
          <p:cNvPr id="153605" name="Rectangle 5"/>
          <p:cNvSpPr>
            <a:spLocks noGrp="1" noChangeArrowheads="1"/>
          </p:cNvSpPr>
          <p:nvPr>
            <p:ph type="sldNum" sz="quarter" idx="3"/>
          </p:nvPr>
        </p:nvSpPr>
        <p:spPr bwMode="auto">
          <a:xfrm>
            <a:off x="4025513" y="9759709"/>
            <a:ext cx="3077075" cy="47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78" tIns="47389" rIns="94778" bIns="47389" numCol="1" anchor="b" anchorCtr="0" compatLnSpc="1">
            <a:prstTxWarp prst="textNoShape">
              <a:avLst/>
            </a:prstTxWarp>
          </a:bodyPr>
          <a:lstStyle>
            <a:lvl1pPr algn="r">
              <a:defRPr sz="1200" smtClean="0"/>
            </a:lvl1pPr>
          </a:lstStyle>
          <a:p>
            <a:pPr>
              <a:defRPr/>
            </a:pPr>
            <a:fld id="{2608088C-1B32-423A-95B9-BD6400817733}" type="slidenum">
              <a:rPr lang="en-US" altLang="ja-JP"/>
              <a:pPr>
                <a:defRPr/>
              </a:pPr>
              <a:t>‹#›</a:t>
            </a:fld>
            <a:endParaRPr lang="en-US" altLang="ja-JP"/>
          </a:p>
        </p:txBody>
      </p:sp>
    </p:spTree>
    <p:extLst>
      <p:ext uri="{BB962C8B-B14F-4D97-AF65-F5344CB8AC3E}">
        <p14:creationId xmlns:p14="http://schemas.microsoft.com/office/powerpoint/2010/main" val="1185024072"/>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077075" cy="51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defRPr sz="1200" smtClean="0"/>
            </a:lvl1pPr>
          </a:lstStyle>
          <a:p>
            <a:pPr>
              <a:defRPr/>
            </a:pPr>
            <a:r>
              <a:rPr lang="ja-JP" altLang="en-US"/>
              <a:t>東大先端研・角野浩史</a:t>
            </a:r>
            <a:endParaRPr lang="en-US" altLang="ja-JP"/>
          </a:p>
        </p:txBody>
      </p:sp>
      <p:sp>
        <p:nvSpPr>
          <p:cNvPr id="173059" name="Rectangle 3"/>
          <p:cNvSpPr>
            <a:spLocks noGrp="1" noChangeArrowheads="1"/>
          </p:cNvSpPr>
          <p:nvPr>
            <p:ph type="dt" idx="1"/>
          </p:nvPr>
        </p:nvSpPr>
        <p:spPr bwMode="auto">
          <a:xfrm>
            <a:off x="4020581" y="0"/>
            <a:ext cx="3077075" cy="51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a:defRPr sz="1200" smtClean="0"/>
            </a:lvl1pPr>
          </a:lstStyle>
          <a:p>
            <a:pPr>
              <a:defRPr/>
            </a:pPr>
            <a:r>
              <a:rPr lang="en-US" altLang="ja-JP"/>
              <a:t>26/12/2024</a:t>
            </a:r>
          </a:p>
        </p:txBody>
      </p:sp>
      <p:sp>
        <p:nvSpPr>
          <p:cNvPr id="2253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p:spPr>
      </p:sp>
      <p:sp>
        <p:nvSpPr>
          <p:cNvPr id="173061" name="Rectangle 5"/>
          <p:cNvSpPr>
            <a:spLocks noGrp="1" noChangeArrowheads="1"/>
          </p:cNvSpPr>
          <p:nvPr>
            <p:ph type="body" sz="quarter" idx="3"/>
          </p:nvPr>
        </p:nvSpPr>
        <p:spPr bwMode="auto">
          <a:xfrm>
            <a:off x="710095" y="4860692"/>
            <a:ext cx="5679111" cy="460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3062" name="Rectangle 6"/>
          <p:cNvSpPr>
            <a:spLocks noGrp="1" noChangeArrowheads="1"/>
          </p:cNvSpPr>
          <p:nvPr>
            <p:ph type="ftr" sz="quarter" idx="4"/>
          </p:nvPr>
        </p:nvSpPr>
        <p:spPr bwMode="auto">
          <a:xfrm>
            <a:off x="1" y="9721384"/>
            <a:ext cx="3077075" cy="51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defRPr sz="1200" smtClean="0"/>
            </a:lvl1pPr>
          </a:lstStyle>
          <a:p>
            <a:pPr>
              <a:defRPr/>
            </a:pPr>
            <a:endParaRPr lang="en-US" altLang="ja-JP"/>
          </a:p>
        </p:txBody>
      </p:sp>
      <p:sp>
        <p:nvSpPr>
          <p:cNvPr id="173063" name="Rectangle 7"/>
          <p:cNvSpPr>
            <a:spLocks noGrp="1" noChangeArrowheads="1"/>
          </p:cNvSpPr>
          <p:nvPr>
            <p:ph type="sldNum" sz="quarter" idx="5"/>
          </p:nvPr>
        </p:nvSpPr>
        <p:spPr bwMode="auto">
          <a:xfrm>
            <a:off x="4020581" y="9721384"/>
            <a:ext cx="3077075" cy="51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a:defRPr sz="1200" smtClean="0"/>
            </a:lvl1pPr>
          </a:lstStyle>
          <a:p>
            <a:pPr>
              <a:defRPr/>
            </a:pPr>
            <a:fld id="{8AE610FC-B460-4493-95DE-AE43B3ED81E4}" type="slidenum">
              <a:rPr lang="en-US" altLang="ja-JP"/>
              <a:pPr>
                <a:defRPr/>
              </a:pPr>
              <a:t>‹#›</a:t>
            </a:fld>
            <a:endParaRPr lang="en-US" altLang="ja-JP"/>
          </a:p>
        </p:txBody>
      </p:sp>
    </p:spTree>
    <p:extLst>
      <p:ext uri="{BB962C8B-B14F-4D97-AF65-F5344CB8AC3E}">
        <p14:creationId xmlns:p14="http://schemas.microsoft.com/office/powerpoint/2010/main" val="3112790859"/>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まず，ヘリウムは天然試料中の存在度が非常に小さく，ガス試料であれば</a:t>
            </a:r>
            <a:r>
              <a:rPr kumimoji="1" lang="en-US" altLang="ja-JP" dirty="0"/>
              <a:t>1–100 ppm</a:t>
            </a:r>
            <a:r>
              <a:rPr kumimoji="1" lang="ja-JP" altLang="en-US" dirty="0"/>
              <a:t>程度しか存在しません。</a:t>
            </a:r>
            <a:endParaRPr kumimoji="1" lang="en-US" altLang="ja-JP" dirty="0"/>
          </a:p>
          <a:p>
            <a:r>
              <a:rPr kumimoji="1" lang="ja-JP" altLang="en-US" dirty="0"/>
              <a:t>そのため，分析には，窒素や酸素など活性ガスの除去と，希ガス元素ごと分離，特にヘリウムと比べて大気中に</a:t>
            </a:r>
            <a:r>
              <a:rPr kumimoji="1" lang="en-US" altLang="ja-JP" dirty="0"/>
              <a:t>1000</a:t>
            </a:r>
            <a:r>
              <a:rPr kumimoji="1" lang="ja-JP" altLang="en-US" dirty="0"/>
              <a:t>倍以上存在するアルゴンの分離が必要となります。</a:t>
            </a:r>
            <a:endParaRPr kumimoji="1" lang="en-US" altLang="ja-JP" dirty="0"/>
          </a:p>
          <a:p>
            <a:r>
              <a:rPr kumimoji="1" lang="ja-JP" altLang="en-US" dirty="0"/>
              <a:t>これには，金属のゲッターや活性炭トラップを含む希ガス精製ラインが用いられます。</a:t>
            </a:r>
            <a:endParaRPr kumimoji="1" lang="en-US" altLang="ja-JP" dirty="0"/>
          </a:p>
          <a:p>
            <a:r>
              <a:rPr kumimoji="1" lang="ja-JP" altLang="en-US" dirty="0"/>
              <a:t>さらに，ヘリウムの同位体の中でも</a:t>
            </a:r>
            <a:r>
              <a:rPr kumimoji="1" lang="en-US" altLang="ja-JP" baseline="30000" dirty="0"/>
              <a:t>3</a:t>
            </a:r>
            <a:r>
              <a:rPr kumimoji="1" lang="en-US" altLang="ja-JP" dirty="0"/>
              <a:t>He</a:t>
            </a:r>
            <a:r>
              <a:rPr kumimoji="1" lang="ja-JP" altLang="en-US" dirty="0"/>
              <a:t>は特に微量で，全試料中だと</a:t>
            </a:r>
            <a:r>
              <a:rPr kumimoji="1" lang="en-US" altLang="ja-JP" dirty="0"/>
              <a:t>ppt</a:t>
            </a:r>
            <a:r>
              <a:rPr kumimoji="1" lang="ja-JP" altLang="en-US" dirty="0"/>
              <a:t>オーダーしか存在しません。</a:t>
            </a:r>
            <a:endParaRPr kumimoji="1" lang="en-US" altLang="ja-JP" dirty="0"/>
          </a:p>
          <a:p>
            <a:r>
              <a:rPr kumimoji="1" lang="ja-JP" altLang="en-US" dirty="0"/>
              <a:t>また，重水素を含む</a:t>
            </a:r>
            <a:r>
              <a:rPr kumimoji="1" lang="en-US" altLang="ja-JP" dirty="0"/>
              <a:t>HD</a:t>
            </a:r>
            <a:r>
              <a:rPr kumimoji="1" lang="en-US" altLang="ja-JP" baseline="30000" dirty="0"/>
              <a:t>+</a:t>
            </a:r>
            <a:r>
              <a:rPr kumimoji="1" lang="ja-JP" altLang="en-US" dirty="0"/>
              <a:t>は</a:t>
            </a:r>
            <a:r>
              <a:rPr kumimoji="1" lang="en-US" altLang="ja-JP" baseline="30000" dirty="0"/>
              <a:t>3</a:t>
            </a:r>
            <a:r>
              <a:rPr kumimoji="1" lang="en-US" altLang="ja-JP" dirty="0"/>
              <a:t>He</a:t>
            </a:r>
            <a:r>
              <a:rPr kumimoji="1" lang="en-US" altLang="ja-JP" baseline="30000" dirty="0"/>
              <a:t>+</a:t>
            </a:r>
            <a:r>
              <a:rPr kumimoji="1" lang="ja-JP" altLang="en-US" dirty="0"/>
              <a:t>の妨害イオンとなります。</a:t>
            </a:r>
            <a:endParaRPr kumimoji="1" lang="en-US" altLang="ja-JP" dirty="0"/>
          </a:p>
          <a:p>
            <a:r>
              <a:rPr kumimoji="1" lang="ja-JP" altLang="en-US" dirty="0"/>
              <a:t>そのため，同位体比の測定には，微量の</a:t>
            </a:r>
            <a:r>
              <a:rPr kumimoji="1" lang="en-US" altLang="ja-JP" baseline="30000" dirty="0"/>
              <a:t>3</a:t>
            </a:r>
            <a:r>
              <a:rPr kumimoji="1" lang="en-US" altLang="ja-JP" dirty="0"/>
              <a:t>He</a:t>
            </a:r>
            <a:r>
              <a:rPr kumimoji="1" lang="ja-JP" altLang="en-US" dirty="0"/>
              <a:t>を検出できるだけの高い感度と，</a:t>
            </a:r>
            <a:r>
              <a:rPr kumimoji="1" lang="en-US" altLang="ja-JP" baseline="30000" dirty="0"/>
              <a:t>3</a:t>
            </a:r>
            <a:r>
              <a:rPr kumimoji="1" lang="en-US" altLang="ja-JP" dirty="0"/>
              <a:t>He</a:t>
            </a:r>
            <a:r>
              <a:rPr kumimoji="1" lang="ja-JP" altLang="en-US" dirty="0"/>
              <a:t>と</a:t>
            </a:r>
            <a:r>
              <a:rPr kumimoji="1" lang="en-US" altLang="ja-JP" dirty="0"/>
              <a:t>HD</a:t>
            </a:r>
            <a:r>
              <a:rPr kumimoji="1" lang="ja-JP" altLang="en-US" dirty="0"/>
              <a:t>を識別できるだけの質量分解能が必要となります。</a:t>
            </a:r>
            <a:endParaRPr kumimoji="1" lang="en-US" altLang="ja-JP" dirty="0"/>
          </a:p>
          <a:p>
            <a:r>
              <a:rPr kumimoji="1" lang="ja-JP" altLang="en-US" dirty="0"/>
              <a:t>その要件を満たす分析計としては，磁場型質量分析計が用いられています。</a:t>
            </a:r>
            <a:endParaRPr kumimoji="1" lang="en-US" altLang="ja-JP" dirty="0"/>
          </a:p>
          <a:p>
            <a:r>
              <a:rPr kumimoji="1" lang="ja-JP" altLang="en-US" dirty="0"/>
              <a:t>これらの設備を持ち運ぶのはほぼ不可能なため，火山ガスのヘリウム同位体比の測定は，現地でサンプリングを行った後，試料を実験室に持ち帰って行うことになります。</a:t>
            </a:r>
            <a:endParaRPr kumimoji="1" lang="en-US" altLang="ja-JP" dirty="0"/>
          </a:p>
          <a:p>
            <a:r>
              <a:rPr kumimoji="1" lang="ja-JP" altLang="en-US" dirty="0"/>
              <a:t>したがって，防災への利用に不可欠な，リアルタイム・連続観測は現在の手法では困難です。</a:t>
            </a:r>
            <a:endParaRPr kumimoji="1" lang="en-US" altLang="ja-JP" dirty="0"/>
          </a:p>
          <a:p>
            <a:r>
              <a:rPr kumimoji="1" lang="ja-JP" altLang="en-US" dirty="0"/>
              <a:t>これを解決するには，可搬型の質量分析計とコンパクトなヘリウム抽出システムを用いた，オンサイト分析の手法が必要となります。</a:t>
            </a:r>
          </a:p>
        </p:txBody>
      </p:sp>
      <p:sp>
        <p:nvSpPr>
          <p:cNvPr id="4" name="スライド番号プレースホルダー 3"/>
          <p:cNvSpPr>
            <a:spLocks noGrp="1"/>
          </p:cNvSpPr>
          <p:nvPr>
            <p:ph type="sldNum" sz="quarter" idx="5"/>
          </p:nvPr>
        </p:nvSpPr>
        <p:spPr/>
        <p:txBody>
          <a:bodyPr/>
          <a:lstStyle/>
          <a:p>
            <a:pPr defTabSz="914326" fontAlgn="auto">
              <a:spcBef>
                <a:spcPts val="0"/>
              </a:spcBef>
              <a:spcAft>
                <a:spcPts val="0"/>
              </a:spcAft>
              <a:defRPr/>
            </a:pPr>
            <a:fld id="{FC7B714D-C333-4399-B205-3899124DE46B}" type="slidenum">
              <a:rPr lang="ja-JP" altLang="en-US">
                <a:solidFill>
                  <a:prstClr val="black"/>
                </a:solidFill>
                <a:latin typeface="游ゴシック" panose="020F0502020204030204"/>
                <a:ea typeface="游ゴシック" panose="020B0400000000000000" pitchFamily="50" charset="-128"/>
                <a:cs typeface="Arial" charset="0"/>
              </a:rPr>
              <a:pPr defTabSz="914326" fontAlgn="auto">
                <a:spcBef>
                  <a:spcPts val="0"/>
                </a:spcBef>
                <a:spcAft>
                  <a:spcPts val="0"/>
                </a:spcAft>
                <a:defRPr/>
              </a:pPr>
              <a:t>9</a:t>
            </a:fld>
            <a:endParaRPr lang="ja-JP" altLang="en-US">
              <a:solidFill>
                <a:prstClr val="black"/>
              </a:solidFill>
              <a:latin typeface="游ゴシック" panose="020F0502020204030204"/>
              <a:ea typeface="游ゴシック" panose="020B0400000000000000" pitchFamily="50" charset="-128"/>
              <a:cs typeface="Arial" charset="0"/>
            </a:endParaRPr>
          </a:p>
        </p:txBody>
      </p:sp>
    </p:spTree>
    <p:extLst>
      <p:ext uri="{BB962C8B-B14F-4D97-AF65-F5344CB8AC3E}">
        <p14:creationId xmlns:p14="http://schemas.microsoft.com/office/powerpoint/2010/main" val="350166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5E207-278F-D1EC-2D43-F0BCF9D3B8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F6DAE9-6E52-D1DC-9E62-BE27683C70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67CC44-3FAE-0C02-B36C-8E122DD49418}"/>
              </a:ext>
            </a:extLst>
          </p:cNvPr>
          <p:cNvSpPr>
            <a:spLocks noGrp="1"/>
          </p:cNvSpPr>
          <p:nvPr>
            <p:ph type="body" idx="1"/>
          </p:nvPr>
        </p:nvSpPr>
        <p:spPr/>
        <p:txBody>
          <a:bodyPr/>
          <a:lstStyle/>
          <a:p>
            <a:r>
              <a:rPr kumimoji="1" lang="ja-JP" altLang="en-US" dirty="0"/>
              <a:t>可搬型の質量分析計として，我々はマルチターン飛行時間型質量分析計，通称</a:t>
            </a:r>
            <a:r>
              <a:rPr kumimoji="1" lang="en-US" altLang="ja-JP" dirty="0"/>
              <a:t>MULTUM</a:t>
            </a:r>
            <a:r>
              <a:rPr kumimoji="1" lang="ja-JP" altLang="en-US" dirty="0"/>
              <a:t>を採用しました。</a:t>
            </a:r>
            <a:endParaRPr kumimoji="1" lang="en-US" altLang="ja-JP" dirty="0"/>
          </a:p>
          <a:p>
            <a:r>
              <a:rPr kumimoji="1" lang="ja-JP" altLang="en-US" dirty="0"/>
              <a:t>これは飛行時間型質量分析計の一種で，８の字の飛行経路でイオンを周回させ，質量分析計ごとの飛行時間の差によってイオンを分離し，質量スペクトルを得る分析計です。</a:t>
            </a:r>
            <a:endParaRPr kumimoji="1" lang="en-US" altLang="ja-JP" dirty="0"/>
          </a:p>
          <a:p>
            <a:r>
              <a:rPr kumimoji="1" lang="ja-JP" altLang="en-US" dirty="0"/>
              <a:t>一般的な飛行時間型質量分析計では，まっすぐの飛行経路でイオンを質量分離しますが，</a:t>
            </a:r>
            <a:r>
              <a:rPr kumimoji="1" lang="en-US" altLang="ja-JP" dirty="0"/>
              <a:t>MULTUM</a:t>
            </a:r>
            <a:r>
              <a:rPr kumimoji="1" lang="ja-JP" altLang="en-US" dirty="0"/>
              <a:t>では飛行経路を電場制御によって８の字に曲げることで，サイズを小さく保ったまま高い質量分解能を実現しています。</a:t>
            </a:r>
            <a:endParaRPr kumimoji="1" lang="en-US" altLang="ja-JP" dirty="0"/>
          </a:p>
          <a:p>
            <a:r>
              <a:rPr kumimoji="1" lang="ja-JP" altLang="en-US" dirty="0"/>
              <a:t>そのため，小型・軽量で十分に持ち運びが可能であり，</a:t>
            </a:r>
            <a:r>
              <a:rPr kumimoji="1" lang="en-US" altLang="ja-JP" baseline="30000" dirty="0"/>
              <a:t>3</a:t>
            </a:r>
            <a:r>
              <a:rPr kumimoji="1" lang="en-US" altLang="ja-JP" dirty="0"/>
              <a:t>He</a:t>
            </a:r>
            <a:r>
              <a:rPr kumimoji="1" lang="ja-JP" altLang="en-US" dirty="0"/>
              <a:t>と</a:t>
            </a:r>
            <a:r>
              <a:rPr kumimoji="1" lang="en-US" altLang="ja-JP" dirty="0"/>
              <a:t>HD</a:t>
            </a:r>
            <a:r>
              <a:rPr kumimoji="1" lang="ja-JP" altLang="en-US" dirty="0"/>
              <a:t>を十分に識別できるだけの質量分解能を有しています。</a:t>
            </a:r>
            <a:endParaRPr kumimoji="1" lang="en-US" altLang="ja-JP" dirty="0"/>
          </a:p>
          <a:p>
            <a:r>
              <a:rPr kumimoji="1" lang="ja-JP" altLang="en-US" dirty="0"/>
              <a:t>ただし，感度については天然試料中の微量の</a:t>
            </a:r>
            <a:r>
              <a:rPr kumimoji="1" lang="en-US" altLang="ja-JP" baseline="30000" dirty="0"/>
              <a:t>3</a:t>
            </a:r>
            <a:r>
              <a:rPr kumimoji="1" lang="en-US" altLang="ja-JP" dirty="0"/>
              <a:t>He</a:t>
            </a:r>
            <a:r>
              <a:rPr kumimoji="1" lang="ja-JP" altLang="en-US" dirty="0"/>
              <a:t>を検出するのに必要な水準に遠く及びませんでした。</a:t>
            </a:r>
            <a:endParaRPr kumimoji="1" lang="en-US" altLang="ja-JP" dirty="0"/>
          </a:p>
          <a:p>
            <a:r>
              <a:rPr kumimoji="1" lang="ja-JP" altLang="en-US" dirty="0"/>
              <a:t>したがって，</a:t>
            </a:r>
            <a:r>
              <a:rPr kumimoji="1" lang="en-US" altLang="ja-JP" dirty="0"/>
              <a:t>MULTUM</a:t>
            </a:r>
            <a:r>
              <a:rPr kumimoji="1" lang="ja-JP" altLang="en-US" dirty="0"/>
              <a:t>を用いてヘリウム同位体比を測定するためには，感度を向上させて，</a:t>
            </a:r>
            <a:r>
              <a:rPr kumimoji="1" lang="en-US" altLang="ja-JP" baseline="30000" dirty="0"/>
              <a:t>3</a:t>
            </a:r>
            <a:r>
              <a:rPr kumimoji="1" lang="en-US" altLang="ja-JP" dirty="0"/>
              <a:t>He</a:t>
            </a:r>
            <a:r>
              <a:rPr kumimoji="1" lang="ja-JP" altLang="en-US" dirty="0"/>
              <a:t>の検出および定量を可能にすることが課題でありました。</a:t>
            </a:r>
            <a:endParaRPr kumimoji="1" lang="en-US" altLang="ja-JP" dirty="0"/>
          </a:p>
        </p:txBody>
      </p:sp>
      <p:sp>
        <p:nvSpPr>
          <p:cNvPr id="4" name="スライド番号プレースホルダー 3">
            <a:extLst>
              <a:ext uri="{FF2B5EF4-FFF2-40B4-BE49-F238E27FC236}">
                <a16:creationId xmlns:a16="http://schemas.microsoft.com/office/drawing/2014/main" id="{737BF4D6-F8DE-08D4-E897-66B228681B8D}"/>
              </a:ext>
            </a:extLst>
          </p:cNvPr>
          <p:cNvSpPr>
            <a:spLocks noGrp="1"/>
          </p:cNvSpPr>
          <p:nvPr>
            <p:ph type="sldNum" sz="quarter" idx="5"/>
          </p:nvPr>
        </p:nvSpPr>
        <p:spPr/>
        <p:txBody>
          <a:bodyPr/>
          <a:lstStyle/>
          <a:p>
            <a:pPr defTabSz="914326" fontAlgn="auto">
              <a:spcBef>
                <a:spcPts val="0"/>
              </a:spcBef>
              <a:spcAft>
                <a:spcPts val="0"/>
              </a:spcAft>
              <a:defRPr/>
            </a:pPr>
            <a:fld id="{FC7B714D-C333-4399-B205-3899124DE46B}" type="slidenum">
              <a:rPr lang="ja-JP" altLang="en-US">
                <a:solidFill>
                  <a:prstClr val="black"/>
                </a:solidFill>
                <a:latin typeface="游ゴシック" panose="020F0502020204030204"/>
                <a:ea typeface="游ゴシック" panose="020B0400000000000000" pitchFamily="50" charset="-128"/>
                <a:cs typeface="Arial" charset="0"/>
              </a:rPr>
              <a:pPr defTabSz="914326" fontAlgn="auto">
                <a:spcBef>
                  <a:spcPts val="0"/>
                </a:spcBef>
                <a:spcAft>
                  <a:spcPts val="0"/>
                </a:spcAft>
                <a:defRPr/>
              </a:pPr>
              <a:t>10</a:t>
            </a:fld>
            <a:endParaRPr lang="ja-JP" altLang="en-US">
              <a:solidFill>
                <a:prstClr val="black"/>
              </a:solidFill>
              <a:latin typeface="游ゴシック" panose="020F0502020204030204"/>
              <a:ea typeface="游ゴシック" panose="020B0400000000000000" pitchFamily="50" charset="-128"/>
              <a:cs typeface="Arial" charset="0"/>
            </a:endParaRPr>
          </a:p>
        </p:txBody>
      </p:sp>
    </p:spTree>
    <p:extLst>
      <p:ext uri="{BB962C8B-B14F-4D97-AF65-F5344CB8AC3E}">
        <p14:creationId xmlns:p14="http://schemas.microsoft.com/office/powerpoint/2010/main" val="212298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
        <p:nvSpPr>
          <p:cNvPr id="4" name="スライド番号プレースホルダー 3"/>
          <p:cNvSpPr>
            <a:spLocks noGrp="1"/>
          </p:cNvSpPr>
          <p:nvPr>
            <p:ph type="sldNum" sz="quarter" idx="10"/>
          </p:nvPr>
        </p:nvSpPr>
        <p:spPr/>
        <p:txBody>
          <a:bodyPr/>
          <a:lstStyle/>
          <a:p>
            <a:pPr defTabSz="947684" fontAlgn="auto">
              <a:spcBef>
                <a:spcPts val="0"/>
              </a:spcBef>
              <a:spcAft>
                <a:spcPts val="0"/>
              </a:spcAft>
              <a:defRPr/>
            </a:pPr>
            <a:fld id="{8F5FB6AD-977A-4F8C-9611-462F5D3A4021}" type="slidenum">
              <a:rPr kumimoji="0" lang="en-US">
                <a:solidFill>
                  <a:prstClr val="black"/>
                </a:solidFill>
                <a:latin typeface="Calibri"/>
              </a:rPr>
              <a:pPr defTabSz="947684" fontAlgn="auto">
                <a:spcBef>
                  <a:spcPts val="0"/>
                </a:spcBef>
                <a:spcAft>
                  <a:spcPts val="0"/>
                </a:spcAft>
                <a:defRPr/>
              </a:pPr>
              <a:t>15</a:t>
            </a:fld>
            <a:endParaRPr kumimoji="0" lang="en-US">
              <a:solidFill>
                <a:prstClr val="black"/>
              </a:solidFill>
              <a:latin typeface="Calibri"/>
            </a:endParaRPr>
          </a:p>
        </p:txBody>
      </p:sp>
    </p:spTree>
    <p:extLst>
      <p:ext uri="{BB962C8B-B14F-4D97-AF65-F5344CB8AC3E}">
        <p14:creationId xmlns:p14="http://schemas.microsoft.com/office/powerpoint/2010/main" val="247814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可搬型の質量分析計として，我々はマルチターン飛行時間型質量分析計，通称</a:t>
            </a:r>
            <a:r>
              <a:rPr kumimoji="1" lang="en-US" altLang="ja-JP" dirty="0"/>
              <a:t>MULTUM</a:t>
            </a:r>
            <a:r>
              <a:rPr kumimoji="1" lang="ja-JP" altLang="en-US" dirty="0"/>
              <a:t>を採用しました。</a:t>
            </a:r>
            <a:endParaRPr kumimoji="1" lang="en-US" altLang="ja-JP" dirty="0"/>
          </a:p>
          <a:p>
            <a:r>
              <a:rPr kumimoji="1" lang="ja-JP" altLang="en-US" dirty="0"/>
              <a:t>これは飛行時間型質量分析計の一種で，８の字の飛行経路でイオンを周回させ，質量分析計ごとの飛行時間の差によってイオンを分離し，質量スペクトルを得る分析計です。</a:t>
            </a:r>
            <a:endParaRPr kumimoji="1" lang="en-US" altLang="ja-JP" dirty="0"/>
          </a:p>
          <a:p>
            <a:r>
              <a:rPr kumimoji="1" lang="ja-JP" altLang="en-US" dirty="0"/>
              <a:t>一般的な飛行時間型質量分析計では，まっすぐの飛行経路でイオンを質量分離しますが，</a:t>
            </a:r>
            <a:r>
              <a:rPr kumimoji="1" lang="en-US" altLang="ja-JP" dirty="0"/>
              <a:t>MULTUM</a:t>
            </a:r>
            <a:r>
              <a:rPr kumimoji="1" lang="ja-JP" altLang="en-US" dirty="0"/>
              <a:t>では飛行経路を電場制御によって８の字に曲げることで，サイズを小さく保ったまま高い質量分解能を実現しています。</a:t>
            </a:r>
            <a:endParaRPr kumimoji="1" lang="en-US" altLang="ja-JP" dirty="0"/>
          </a:p>
          <a:p>
            <a:r>
              <a:rPr kumimoji="1" lang="ja-JP" altLang="en-US" dirty="0"/>
              <a:t>そのため，小型・軽量で十分に持ち運びが可能であり，</a:t>
            </a:r>
            <a:r>
              <a:rPr kumimoji="1" lang="en-US" altLang="ja-JP" baseline="30000" dirty="0"/>
              <a:t>3</a:t>
            </a:r>
            <a:r>
              <a:rPr kumimoji="1" lang="en-US" altLang="ja-JP" dirty="0"/>
              <a:t>He</a:t>
            </a:r>
            <a:r>
              <a:rPr kumimoji="1" lang="ja-JP" altLang="en-US" dirty="0"/>
              <a:t>と</a:t>
            </a:r>
            <a:r>
              <a:rPr kumimoji="1" lang="en-US" altLang="ja-JP" dirty="0"/>
              <a:t>HD</a:t>
            </a:r>
            <a:r>
              <a:rPr kumimoji="1" lang="ja-JP" altLang="en-US" dirty="0"/>
              <a:t>を十分に識別できるだけの質量分解能を有しています。</a:t>
            </a:r>
            <a:endParaRPr kumimoji="1" lang="en-US" altLang="ja-JP" dirty="0"/>
          </a:p>
          <a:p>
            <a:r>
              <a:rPr kumimoji="1" lang="ja-JP" altLang="en-US" dirty="0"/>
              <a:t>ただし，感度については天然試料中の微量の</a:t>
            </a:r>
            <a:r>
              <a:rPr kumimoji="1" lang="en-US" altLang="ja-JP" baseline="30000" dirty="0"/>
              <a:t>3</a:t>
            </a:r>
            <a:r>
              <a:rPr kumimoji="1" lang="en-US" altLang="ja-JP" dirty="0"/>
              <a:t>He</a:t>
            </a:r>
            <a:r>
              <a:rPr kumimoji="1" lang="ja-JP" altLang="en-US" dirty="0"/>
              <a:t>を検出するのに必要な水準に遠く及びませんでした。</a:t>
            </a:r>
            <a:endParaRPr kumimoji="1" lang="en-US" altLang="ja-JP" dirty="0"/>
          </a:p>
          <a:p>
            <a:r>
              <a:rPr kumimoji="1" lang="ja-JP" altLang="en-US" dirty="0"/>
              <a:t>したがって，</a:t>
            </a:r>
            <a:r>
              <a:rPr kumimoji="1" lang="en-US" altLang="ja-JP" dirty="0"/>
              <a:t>MULTUM</a:t>
            </a:r>
            <a:r>
              <a:rPr kumimoji="1" lang="ja-JP" altLang="en-US" dirty="0"/>
              <a:t>を用いてヘリウム同位体比を測定するためには，感度を向上させて，</a:t>
            </a:r>
            <a:r>
              <a:rPr kumimoji="1" lang="en-US" altLang="ja-JP" baseline="30000" dirty="0"/>
              <a:t>3</a:t>
            </a:r>
            <a:r>
              <a:rPr kumimoji="1" lang="en-US" altLang="ja-JP" dirty="0"/>
              <a:t>He</a:t>
            </a:r>
            <a:r>
              <a:rPr kumimoji="1" lang="ja-JP" altLang="en-US" dirty="0"/>
              <a:t>の検出および定量を可能にすることが課題でありました。</a:t>
            </a:r>
            <a:endParaRPr kumimoji="1" lang="en-US" altLang="ja-JP" dirty="0"/>
          </a:p>
        </p:txBody>
      </p:sp>
      <p:sp>
        <p:nvSpPr>
          <p:cNvPr id="4" name="スライド番号プレースホルダー 3"/>
          <p:cNvSpPr>
            <a:spLocks noGrp="1"/>
          </p:cNvSpPr>
          <p:nvPr>
            <p:ph type="sldNum" sz="quarter" idx="5"/>
          </p:nvPr>
        </p:nvSpPr>
        <p:spPr/>
        <p:txBody>
          <a:bodyPr/>
          <a:lstStyle/>
          <a:p>
            <a:pPr defTabSz="914326" fontAlgn="auto">
              <a:spcBef>
                <a:spcPts val="0"/>
              </a:spcBef>
              <a:spcAft>
                <a:spcPts val="0"/>
              </a:spcAft>
              <a:defRPr/>
            </a:pPr>
            <a:fld id="{FC7B714D-C333-4399-B205-3899124DE46B}" type="slidenum">
              <a:rPr lang="ja-JP" altLang="en-US">
                <a:solidFill>
                  <a:prstClr val="black"/>
                </a:solidFill>
                <a:latin typeface="游ゴシック" panose="020F0502020204030204"/>
                <a:ea typeface="游ゴシック" panose="020B0400000000000000" pitchFamily="50" charset="-128"/>
                <a:cs typeface="Arial" charset="0"/>
              </a:rPr>
              <a:pPr defTabSz="914326" fontAlgn="auto">
                <a:spcBef>
                  <a:spcPts val="0"/>
                </a:spcBef>
                <a:spcAft>
                  <a:spcPts val="0"/>
                </a:spcAft>
                <a:defRPr/>
              </a:pPr>
              <a:t>21</a:t>
            </a:fld>
            <a:endParaRPr lang="ja-JP" altLang="en-US">
              <a:solidFill>
                <a:prstClr val="black"/>
              </a:solidFill>
              <a:latin typeface="游ゴシック" panose="020F0502020204030204"/>
              <a:ea typeface="游ゴシック" panose="020B0400000000000000" pitchFamily="50" charset="-128"/>
              <a:cs typeface="Arial" charset="0"/>
            </a:endParaRPr>
          </a:p>
        </p:txBody>
      </p:sp>
    </p:spTree>
    <p:extLst>
      <p:ext uri="{BB962C8B-B14F-4D97-AF65-F5344CB8AC3E}">
        <p14:creationId xmlns:p14="http://schemas.microsoft.com/office/powerpoint/2010/main" val="3822855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a:t>
            </a:r>
            <a:r>
              <a:rPr kumimoji="1" lang="en-US" altLang="ja-JP" dirty="0"/>
              <a:t>MULTUM</a:t>
            </a:r>
            <a:r>
              <a:rPr kumimoji="1" lang="ja-JP" altLang="en-US" dirty="0"/>
              <a:t>による火山ガス試料の測定結果になります。</a:t>
            </a:r>
            <a:endParaRPr kumimoji="1" lang="en-US" altLang="ja-JP" dirty="0"/>
          </a:p>
          <a:p>
            <a:r>
              <a:rPr kumimoji="1" lang="en-US" altLang="ja-JP" dirty="0"/>
              <a:t>5</a:t>
            </a:r>
            <a:r>
              <a:rPr kumimoji="1" lang="ja-JP" altLang="en-US" dirty="0"/>
              <a:t>つの火山ガス試料の</a:t>
            </a:r>
            <a:r>
              <a:rPr kumimoji="1" lang="en-US" altLang="ja-JP" baseline="30000" dirty="0"/>
              <a:t>3</a:t>
            </a:r>
            <a:r>
              <a:rPr kumimoji="1" lang="en-US" altLang="ja-JP" dirty="0"/>
              <a:t>He/</a:t>
            </a:r>
            <a:r>
              <a:rPr kumimoji="1" lang="en-US" altLang="ja-JP" baseline="30000" dirty="0"/>
              <a:t>4</a:t>
            </a:r>
            <a:r>
              <a:rPr kumimoji="1" lang="en-US" altLang="ja-JP" dirty="0"/>
              <a:t>He</a:t>
            </a:r>
            <a:r>
              <a:rPr kumimoji="1" lang="ja-JP" altLang="en-US" dirty="0"/>
              <a:t>比を</a:t>
            </a:r>
            <a:r>
              <a:rPr kumimoji="1" lang="en-US" altLang="ja-JP" dirty="0"/>
              <a:t>MULTUM</a:t>
            </a:r>
            <a:r>
              <a:rPr kumimoji="1" lang="ja-JP" altLang="en-US" dirty="0"/>
              <a:t>を用いて測定しました。</a:t>
            </a:r>
            <a:endParaRPr kumimoji="1" lang="en-US" altLang="ja-JP" dirty="0"/>
          </a:p>
          <a:p>
            <a:r>
              <a:rPr kumimoji="1" lang="ja-JP" altLang="en-US" dirty="0"/>
              <a:t>グラフの横軸は磁場型質量分析計による測定値で，縦軸が</a:t>
            </a:r>
            <a:r>
              <a:rPr kumimoji="1" lang="en-US" altLang="ja-JP" dirty="0"/>
              <a:t>MULTUM</a:t>
            </a:r>
            <a:r>
              <a:rPr kumimoji="1" lang="ja-JP" altLang="en-US" dirty="0"/>
              <a:t>による測定値を表します。</a:t>
            </a:r>
            <a:endParaRPr kumimoji="1" lang="en-US" altLang="ja-JP" dirty="0"/>
          </a:p>
          <a:p>
            <a:r>
              <a:rPr kumimoji="1" lang="en-US" altLang="ja-JP" dirty="0"/>
              <a:t>MULTUM</a:t>
            </a:r>
            <a:r>
              <a:rPr kumimoji="1" lang="ja-JP" altLang="en-US" dirty="0"/>
              <a:t>による測定値は，同じ試料の磁場型質量分析計による測定値とおよそ</a:t>
            </a:r>
            <a:r>
              <a:rPr kumimoji="1" lang="en-US" altLang="ja-JP" dirty="0"/>
              <a:t>1</a:t>
            </a:r>
            <a:r>
              <a:rPr kumimoji="1" lang="en-US" altLang="ja-JP" i="1" dirty="0"/>
              <a:t>σ</a:t>
            </a:r>
            <a:r>
              <a:rPr kumimoji="1" lang="ja-JP" altLang="en-US" dirty="0"/>
              <a:t>のの範囲内で一致するという結果が得られました。</a:t>
            </a:r>
            <a:endParaRPr kumimoji="1" lang="en-US" altLang="ja-JP" dirty="0"/>
          </a:p>
          <a:p>
            <a:r>
              <a:rPr kumimoji="1" lang="ja-JP" altLang="en-US" dirty="0"/>
              <a:t>以上が</a:t>
            </a:r>
            <a:r>
              <a:rPr kumimoji="1" lang="en-US" altLang="ja-JP" dirty="0"/>
              <a:t>MULTUM</a:t>
            </a:r>
            <a:r>
              <a:rPr kumimoji="1" lang="ja-JP" altLang="en-US" dirty="0"/>
              <a:t>に関する開発概要と評価結果になります。</a:t>
            </a:r>
          </a:p>
        </p:txBody>
      </p:sp>
      <p:sp>
        <p:nvSpPr>
          <p:cNvPr id="4" name="スライド番号プレースホルダー 3"/>
          <p:cNvSpPr>
            <a:spLocks noGrp="1"/>
          </p:cNvSpPr>
          <p:nvPr>
            <p:ph type="sldNum" sz="quarter" idx="5"/>
          </p:nvPr>
        </p:nvSpPr>
        <p:spPr/>
        <p:txBody>
          <a:bodyPr/>
          <a:lstStyle/>
          <a:p>
            <a:pPr defTabSz="914326" fontAlgn="auto">
              <a:spcBef>
                <a:spcPts val="0"/>
              </a:spcBef>
              <a:spcAft>
                <a:spcPts val="0"/>
              </a:spcAft>
              <a:defRPr/>
            </a:pPr>
            <a:fld id="{FC7B714D-C333-4399-B205-3899124DE46B}" type="slidenum">
              <a:rPr lang="ja-JP" altLang="en-US">
                <a:solidFill>
                  <a:prstClr val="black"/>
                </a:solidFill>
                <a:latin typeface="游ゴシック" panose="020F0502020204030204"/>
                <a:ea typeface="游ゴシック" panose="020B0400000000000000" pitchFamily="50" charset="-128"/>
                <a:cs typeface="Arial" charset="0"/>
              </a:rPr>
              <a:pPr defTabSz="914326" fontAlgn="auto">
                <a:spcBef>
                  <a:spcPts val="0"/>
                </a:spcBef>
                <a:spcAft>
                  <a:spcPts val="0"/>
                </a:spcAft>
                <a:defRPr/>
              </a:pPr>
              <a:t>22</a:t>
            </a:fld>
            <a:endParaRPr lang="ja-JP" altLang="en-US">
              <a:solidFill>
                <a:prstClr val="black"/>
              </a:solidFill>
              <a:latin typeface="游ゴシック" panose="020F0502020204030204"/>
              <a:ea typeface="游ゴシック" panose="020B0400000000000000" pitchFamily="50" charset="-128"/>
              <a:cs typeface="Arial" charset="0"/>
            </a:endParaRPr>
          </a:p>
        </p:txBody>
      </p:sp>
    </p:spTree>
    <p:extLst>
      <p:ext uri="{BB962C8B-B14F-4D97-AF65-F5344CB8AC3E}">
        <p14:creationId xmlns:p14="http://schemas.microsoft.com/office/powerpoint/2010/main" val="108581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4936269-C753-49CE-A320-ABD4CE050303}"/>
              </a:ext>
            </a:extLst>
          </p:cNvPr>
          <p:cNvSpPr/>
          <p:nvPr/>
        </p:nvSpPr>
        <p:spPr>
          <a:xfrm>
            <a:off x="0" y="6426000"/>
            <a:ext cx="91440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F8C74EE-B8F8-484F-B860-6FB305FDEA1A}"/>
              </a:ext>
            </a:extLst>
          </p:cNvPr>
          <p:cNvSpPr/>
          <p:nvPr/>
        </p:nvSpPr>
        <p:spPr>
          <a:xfrm>
            <a:off x="0" y="-1"/>
            <a:ext cx="9144000"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7256EDC-D72E-43E5-A905-C933ADA6ED1D}"/>
              </a:ext>
            </a:extLst>
          </p:cNvPr>
          <p:cNvSpPr>
            <a:spLocks noGrp="1"/>
          </p:cNvSpPr>
          <p:nvPr>
            <p:ph type="ctrTitle"/>
          </p:nvPr>
        </p:nvSpPr>
        <p:spPr>
          <a:xfrm>
            <a:off x="1143000" y="1125000"/>
            <a:ext cx="6858000" cy="2304000"/>
          </a:xfrm>
        </p:spPr>
        <p:txBody>
          <a:bodyPr lIns="144000" rIns="144000" bIns="72000" anchor="b">
            <a:normAutofit/>
          </a:bodyPr>
          <a:lstStyle>
            <a:lvl1pPr algn="l">
              <a:defRPr sz="3000"/>
            </a:lvl1pPr>
          </a:lstStyle>
          <a:p>
            <a:r>
              <a:rPr kumimoji="1" lang="ja-JP" altLang="en-US"/>
              <a:t>マスター タイトルの書式設定</a:t>
            </a:r>
            <a:endParaRPr kumimoji="1" lang="ja-JP" altLang="en-US" dirty="0"/>
          </a:p>
        </p:txBody>
      </p:sp>
      <p:sp>
        <p:nvSpPr>
          <p:cNvPr id="3" name="字幕 2">
            <a:extLst>
              <a:ext uri="{FF2B5EF4-FFF2-40B4-BE49-F238E27FC236}">
                <a16:creationId xmlns:a16="http://schemas.microsoft.com/office/drawing/2014/main" id="{8F0EF658-2898-4EF9-89A8-354D9FFF9425}"/>
              </a:ext>
            </a:extLst>
          </p:cNvPr>
          <p:cNvSpPr>
            <a:spLocks noGrp="1"/>
          </p:cNvSpPr>
          <p:nvPr>
            <p:ph type="subTitle" idx="1"/>
          </p:nvPr>
        </p:nvSpPr>
        <p:spPr>
          <a:xfrm>
            <a:off x="1143000" y="3718800"/>
            <a:ext cx="6858000" cy="2016000"/>
          </a:xfrm>
        </p:spPr>
        <p:txBody>
          <a:bodyPr lIns="144000" rIns="144000"/>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endParaRPr kumimoji="1" lang="ja-JP" altLang="en-US" dirty="0"/>
          </a:p>
        </p:txBody>
      </p:sp>
      <p:cxnSp>
        <p:nvCxnSpPr>
          <p:cNvPr id="11" name="直線コネクタ 10">
            <a:extLst>
              <a:ext uri="{FF2B5EF4-FFF2-40B4-BE49-F238E27FC236}">
                <a16:creationId xmlns:a16="http://schemas.microsoft.com/office/drawing/2014/main" id="{3F738FDD-34FA-4ADF-B093-7FDDE475009E}"/>
              </a:ext>
            </a:extLst>
          </p:cNvPr>
          <p:cNvCxnSpPr>
            <a:cxnSpLocks/>
          </p:cNvCxnSpPr>
          <p:nvPr/>
        </p:nvCxnSpPr>
        <p:spPr>
          <a:xfrm>
            <a:off x="451184" y="3429000"/>
            <a:ext cx="8103269"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2">
            <a:extLst>
              <a:ext uri="{FF2B5EF4-FFF2-40B4-BE49-F238E27FC236}">
                <a16:creationId xmlns:a16="http://schemas.microsoft.com/office/drawing/2014/main" id="{40B564A5-15C2-47F0-A9C3-C026AF712DD7}"/>
              </a:ext>
            </a:extLst>
          </p:cNvPr>
          <p:cNvSpPr>
            <a:spLocks noGrp="1"/>
          </p:cNvSpPr>
          <p:nvPr>
            <p:ph type="body" idx="13"/>
          </p:nvPr>
        </p:nvSpPr>
        <p:spPr>
          <a:xfrm>
            <a:off x="108000" y="72000"/>
            <a:ext cx="8928000" cy="504000"/>
          </a:xfrm>
        </p:spPr>
        <p:txBody>
          <a:bodyPr anchor="ctr"/>
          <a:lstStyle>
            <a:lvl1pPr marL="0" indent="0">
              <a:lnSpc>
                <a:spcPct val="100000"/>
              </a:lnSpc>
              <a:spcBef>
                <a:spcPts val="0"/>
              </a:spcBef>
              <a:buNone/>
              <a:defRPr sz="18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Tree>
    <p:extLst>
      <p:ext uri="{BB962C8B-B14F-4D97-AF65-F5344CB8AC3E}">
        <p14:creationId xmlns:p14="http://schemas.microsoft.com/office/powerpoint/2010/main" val="369112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252413" y="6524625"/>
            <a:ext cx="2133600" cy="268288"/>
          </a:xfrm>
          <a:prstGeom prst="rect">
            <a:avLst/>
          </a:prstGeom>
        </p:spPr>
        <p:txBody>
          <a:bodyPr/>
          <a:lstStyle>
            <a:lvl1pPr>
              <a:defRPr/>
            </a:lvl1pPr>
          </a:lstStyle>
          <a:p>
            <a:fld id="{5AFC5D08-946A-49BA-937A-B87ED5F2F08A}" type="datetime1">
              <a:rPr lang="ja-JP" altLang="en-US">
                <a:solidFill>
                  <a:srgbClr val="000000"/>
                </a:solidFill>
              </a:rPr>
              <a:pPr/>
              <a:t>2026/3/17</a:t>
            </a:fld>
            <a:endParaRPr lang="en-US" altLang="ja-JP">
              <a:solidFill>
                <a:srgbClr val="000000"/>
              </a:solidFill>
            </a:endParaRPr>
          </a:p>
        </p:txBody>
      </p:sp>
      <p:sp>
        <p:nvSpPr>
          <p:cNvPr id="5" name="フッター プレースホルダ 4"/>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Tree>
    <p:extLst>
      <p:ext uri="{BB962C8B-B14F-4D97-AF65-F5344CB8AC3E}">
        <p14:creationId xmlns:p14="http://schemas.microsoft.com/office/powerpoint/2010/main" val="106971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a:xfrm>
            <a:off x="252413" y="6524625"/>
            <a:ext cx="2133600" cy="268288"/>
          </a:xfrm>
          <a:prstGeom prst="rect">
            <a:avLst/>
          </a:prstGeom>
        </p:spPr>
        <p:txBody>
          <a:bodyPr/>
          <a:lstStyle>
            <a:lvl1pPr>
              <a:defRPr/>
            </a:lvl1pPr>
          </a:lstStyle>
          <a:p>
            <a:fld id="{25644144-8C63-4E79-A62D-C77BE0A28062}" type="datetime1">
              <a:rPr lang="ja-JP" altLang="en-US">
                <a:solidFill>
                  <a:srgbClr val="000000"/>
                </a:solidFill>
              </a:rPr>
              <a:pPr/>
              <a:t>2026/3/17</a:t>
            </a:fld>
            <a:endParaRPr lang="en-US" altLang="ja-JP">
              <a:solidFill>
                <a:srgbClr val="000000"/>
              </a:solidFill>
            </a:endParaRPr>
          </a:p>
        </p:txBody>
      </p:sp>
      <p:sp>
        <p:nvSpPr>
          <p:cNvPr id="5" name="フッター プレースホルダ 4"/>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757988" y="6524625"/>
            <a:ext cx="2133600" cy="268288"/>
          </a:xfrm>
          <a:prstGeom prst="rect">
            <a:avLst/>
          </a:prstGeom>
        </p:spPr>
        <p:txBody>
          <a:bodyPr/>
          <a:lstStyle>
            <a:lvl1pPr>
              <a:defRPr/>
            </a:lvl1pPr>
          </a:lstStyle>
          <a:p>
            <a:fld id="{433C2FCC-5FFA-47F0-9FD7-54CC72CA74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8293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252413" y="6524625"/>
            <a:ext cx="2133600" cy="268288"/>
          </a:xfrm>
          <a:prstGeom prst="rect">
            <a:avLst/>
          </a:prstGeom>
        </p:spPr>
        <p:txBody>
          <a:bodyPr/>
          <a:lstStyle>
            <a:lvl1pPr>
              <a:defRPr/>
            </a:lvl1pPr>
          </a:lstStyle>
          <a:p>
            <a:fld id="{E6D1F275-E5C1-4DFB-BC96-12470D827865}" type="datetime1">
              <a:rPr lang="ja-JP" altLang="en-US">
                <a:solidFill>
                  <a:srgbClr val="000000"/>
                </a:solidFill>
              </a:rPr>
              <a:pPr/>
              <a:t>2026/3/17</a:t>
            </a:fld>
            <a:endParaRPr lang="en-US" altLang="ja-JP">
              <a:solidFill>
                <a:srgbClr val="000000"/>
              </a:solidFill>
            </a:endParaRPr>
          </a:p>
        </p:txBody>
      </p:sp>
      <p:sp>
        <p:nvSpPr>
          <p:cNvPr id="6" name="フッター プレースホルダ 5"/>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a:xfrm>
            <a:off x="6757988" y="6524625"/>
            <a:ext cx="2133600" cy="268288"/>
          </a:xfrm>
          <a:prstGeom prst="rect">
            <a:avLst/>
          </a:prstGeom>
        </p:spPr>
        <p:txBody>
          <a:bodyPr/>
          <a:lstStyle>
            <a:lvl1pPr>
              <a:defRPr/>
            </a:lvl1pPr>
          </a:lstStyle>
          <a:p>
            <a:fld id="{4345F16B-4740-4162-B333-EB2EBDB20F9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08506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a:xfrm>
            <a:off x="252413" y="6524625"/>
            <a:ext cx="2133600" cy="268288"/>
          </a:xfrm>
          <a:prstGeom prst="rect">
            <a:avLst/>
          </a:prstGeom>
        </p:spPr>
        <p:txBody>
          <a:bodyPr/>
          <a:lstStyle>
            <a:lvl1pPr>
              <a:defRPr/>
            </a:lvl1pPr>
          </a:lstStyle>
          <a:p>
            <a:fld id="{165CBC6D-B98A-4428-B9A6-21D028E04519}" type="datetime1">
              <a:rPr lang="ja-JP" altLang="en-US">
                <a:solidFill>
                  <a:srgbClr val="000000"/>
                </a:solidFill>
              </a:rPr>
              <a:pPr/>
              <a:t>2026/3/17</a:t>
            </a:fld>
            <a:endParaRPr lang="en-US" altLang="ja-JP">
              <a:solidFill>
                <a:srgbClr val="000000"/>
              </a:solidFill>
            </a:endParaRPr>
          </a:p>
        </p:txBody>
      </p:sp>
      <p:sp>
        <p:nvSpPr>
          <p:cNvPr id="8" name="フッター プレースホルダ 7"/>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a:xfrm>
            <a:off x="6757988" y="6524625"/>
            <a:ext cx="2133600" cy="268288"/>
          </a:xfrm>
          <a:prstGeom prst="rect">
            <a:avLst/>
          </a:prstGeom>
        </p:spPr>
        <p:txBody>
          <a:bodyPr/>
          <a:lstStyle>
            <a:lvl1pPr>
              <a:defRPr/>
            </a:lvl1pPr>
          </a:lstStyle>
          <a:p>
            <a:fld id="{35F246DA-3D08-4190-ACD7-5DB7A7D6760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2531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3846044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252413" y="6524625"/>
            <a:ext cx="2133600" cy="268288"/>
          </a:xfrm>
          <a:prstGeom prst="rect">
            <a:avLst/>
          </a:prstGeom>
        </p:spPr>
        <p:txBody>
          <a:bodyPr/>
          <a:lstStyle>
            <a:lvl1pPr>
              <a:defRPr/>
            </a:lvl1pPr>
          </a:lstStyle>
          <a:p>
            <a:fld id="{20FAA299-B6E1-42A8-976D-87BB8BC2E579}" type="datetime1">
              <a:rPr lang="ja-JP" altLang="en-US">
                <a:solidFill>
                  <a:srgbClr val="000000"/>
                </a:solidFill>
              </a:rPr>
              <a:pPr/>
              <a:t>2026/3/17</a:t>
            </a:fld>
            <a:endParaRPr lang="en-US" altLang="ja-JP">
              <a:solidFill>
                <a:srgbClr val="000000"/>
              </a:solidFill>
            </a:endParaRPr>
          </a:p>
        </p:txBody>
      </p:sp>
      <p:sp>
        <p:nvSpPr>
          <p:cNvPr id="3" name="フッター プレースホルダ 2"/>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a:xfrm>
            <a:off x="6757988" y="6524625"/>
            <a:ext cx="2133600" cy="268288"/>
          </a:xfrm>
          <a:prstGeom prst="rect">
            <a:avLst/>
          </a:prstGeom>
        </p:spPr>
        <p:txBody>
          <a:bodyPr/>
          <a:lstStyle>
            <a:lvl1pPr>
              <a:defRPr/>
            </a:lvl1pPr>
          </a:lstStyle>
          <a:p>
            <a:fld id="{7784A00E-F68E-4849-92EB-85DCB585A7B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2676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a:xfrm>
            <a:off x="252413" y="6524625"/>
            <a:ext cx="2133600" cy="268288"/>
          </a:xfrm>
          <a:prstGeom prst="rect">
            <a:avLst/>
          </a:prstGeom>
        </p:spPr>
        <p:txBody>
          <a:bodyPr/>
          <a:lstStyle>
            <a:lvl1pPr>
              <a:defRPr/>
            </a:lvl1pPr>
          </a:lstStyle>
          <a:p>
            <a:fld id="{DFD14C23-0C0B-4ED2-A68A-75FE323916C2}" type="datetime1">
              <a:rPr lang="ja-JP" altLang="en-US">
                <a:solidFill>
                  <a:srgbClr val="000000"/>
                </a:solidFill>
              </a:rPr>
              <a:pPr/>
              <a:t>2026/3/17</a:t>
            </a:fld>
            <a:endParaRPr lang="en-US" altLang="ja-JP">
              <a:solidFill>
                <a:srgbClr val="000000"/>
              </a:solidFill>
            </a:endParaRPr>
          </a:p>
        </p:txBody>
      </p:sp>
      <p:sp>
        <p:nvSpPr>
          <p:cNvPr id="6" name="フッター プレースホルダ 5"/>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a:xfrm>
            <a:off x="6757988" y="6524625"/>
            <a:ext cx="2133600" cy="268288"/>
          </a:xfrm>
          <a:prstGeom prst="rect">
            <a:avLst/>
          </a:prstGeom>
        </p:spPr>
        <p:txBody>
          <a:bodyPr/>
          <a:lstStyle>
            <a:lvl1pPr>
              <a:defRPr/>
            </a:lvl1pPr>
          </a:lstStyle>
          <a:p>
            <a:fld id="{5528E8E6-5072-420B-9516-54C01C16865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8491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a:xfrm>
            <a:off x="252413" y="6524625"/>
            <a:ext cx="2133600" cy="268288"/>
          </a:xfrm>
          <a:prstGeom prst="rect">
            <a:avLst/>
          </a:prstGeom>
        </p:spPr>
        <p:txBody>
          <a:bodyPr/>
          <a:lstStyle>
            <a:lvl1pPr>
              <a:defRPr/>
            </a:lvl1pPr>
          </a:lstStyle>
          <a:p>
            <a:fld id="{C1C641A2-A7A0-4419-8DF2-A2F14C296115}" type="datetime1">
              <a:rPr lang="ja-JP" altLang="en-US">
                <a:solidFill>
                  <a:srgbClr val="000000"/>
                </a:solidFill>
              </a:rPr>
              <a:pPr/>
              <a:t>2026/3/17</a:t>
            </a:fld>
            <a:endParaRPr lang="en-US" altLang="ja-JP">
              <a:solidFill>
                <a:srgbClr val="000000"/>
              </a:solidFill>
            </a:endParaRPr>
          </a:p>
        </p:txBody>
      </p:sp>
      <p:sp>
        <p:nvSpPr>
          <p:cNvPr id="6" name="フッター プレースホルダ 5"/>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a:xfrm>
            <a:off x="6757988" y="6524625"/>
            <a:ext cx="2133600" cy="268288"/>
          </a:xfrm>
          <a:prstGeom prst="rect">
            <a:avLst/>
          </a:prstGeom>
        </p:spPr>
        <p:txBody>
          <a:bodyPr/>
          <a:lstStyle>
            <a:lvl1pPr>
              <a:defRPr/>
            </a:lvl1pPr>
          </a:lstStyle>
          <a:p>
            <a:fld id="{D3AAF8E6-9423-4911-803A-C082093601B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8215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252413" y="6524625"/>
            <a:ext cx="2133600" cy="268288"/>
          </a:xfrm>
          <a:prstGeom prst="rect">
            <a:avLst/>
          </a:prstGeom>
        </p:spPr>
        <p:txBody>
          <a:bodyPr/>
          <a:lstStyle>
            <a:lvl1pPr>
              <a:defRPr/>
            </a:lvl1pPr>
          </a:lstStyle>
          <a:p>
            <a:fld id="{6BD4B38F-9C37-433A-B7D3-448F92D07E54}" type="datetime1">
              <a:rPr lang="ja-JP" altLang="en-US">
                <a:solidFill>
                  <a:srgbClr val="000000"/>
                </a:solidFill>
              </a:rPr>
              <a:pPr/>
              <a:t>2026/3/17</a:t>
            </a:fld>
            <a:endParaRPr lang="en-US" altLang="ja-JP">
              <a:solidFill>
                <a:srgbClr val="000000"/>
              </a:solidFill>
            </a:endParaRPr>
          </a:p>
        </p:txBody>
      </p:sp>
      <p:sp>
        <p:nvSpPr>
          <p:cNvPr id="5" name="フッター プレースホルダ 4"/>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757988" y="6524625"/>
            <a:ext cx="2133600" cy="268288"/>
          </a:xfrm>
          <a:prstGeom prst="rect">
            <a:avLst/>
          </a:prstGeom>
        </p:spPr>
        <p:txBody>
          <a:bodyPr/>
          <a:lstStyle>
            <a:lvl1pPr>
              <a:defRPr/>
            </a:lvl1pPr>
          </a:lstStyle>
          <a:p>
            <a:fld id="{8EDA67A3-1D22-4A02-811E-04BE1AC3255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90662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8463" y="115888"/>
            <a:ext cx="2143125" cy="60102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317500" y="115888"/>
            <a:ext cx="6278563" cy="60102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252413" y="6524625"/>
            <a:ext cx="2133600" cy="268288"/>
          </a:xfrm>
          <a:prstGeom prst="rect">
            <a:avLst/>
          </a:prstGeom>
        </p:spPr>
        <p:txBody>
          <a:bodyPr/>
          <a:lstStyle>
            <a:lvl1pPr>
              <a:defRPr/>
            </a:lvl1pPr>
          </a:lstStyle>
          <a:p>
            <a:fld id="{1B86C127-AD57-46BD-AF04-F290BD4AF057}" type="datetime1">
              <a:rPr lang="ja-JP" altLang="en-US">
                <a:solidFill>
                  <a:srgbClr val="000000"/>
                </a:solidFill>
              </a:rPr>
              <a:pPr/>
              <a:t>2026/3/17</a:t>
            </a:fld>
            <a:endParaRPr lang="en-US" altLang="ja-JP">
              <a:solidFill>
                <a:srgbClr val="000000"/>
              </a:solidFill>
            </a:endParaRPr>
          </a:p>
        </p:txBody>
      </p:sp>
      <p:sp>
        <p:nvSpPr>
          <p:cNvPr id="5" name="フッター プレースホルダ 4"/>
          <p:cNvSpPr>
            <a:spLocks noGrp="1"/>
          </p:cNvSpPr>
          <p:nvPr>
            <p:ph type="ftr" sz="quarter" idx="11"/>
          </p:nvPr>
        </p:nvSpPr>
        <p:spPr>
          <a:xfrm>
            <a:off x="3124200" y="6524625"/>
            <a:ext cx="2895600" cy="268288"/>
          </a:xfrm>
          <a:prstGeom prst="rect">
            <a:avLst/>
          </a:prstGeo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757988" y="6524625"/>
            <a:ext cx="2133600" cy="268288"/>
          </a:xfrm>
          <a:prstGeom prst="rect">
            <a:avLst/>
          </a:prstGeom>
        </p:spPr>
        <p:txBody>
          <a:bodyPr/>
          <a:lstStyle>
            <a:lvl1pPr>
              <a:defRPr/>
            </a:lvl1pPr>
          </a:lstStyle>
          <a:p>
            <a:fld id="{360A19E9-1BDD-467A-B6BC-F1DD50B0E04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6718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5E5399-E499-4A49-A2D1-CB142FCE5D67}"/>
              </a:ext>
            </a:extLst>
          </p:cNvPr>
          <p:cNvSpPr>
            <a:spLocks noGrp="1"/>
          </p:cNvSpPr>
          <p:nvPr>
            <p:ph type="title"/>
          </p:nvPr>
        </p:nvSpPr>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5ECE9531-E3BB-4737-9101-C081DCBB104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プレースホルダー 2">
            <a:extLst>
              <a:ext uri="{FF2B5EF4-FFF2-40B4-BE49-F238E27FC236}">
                <a16:creationId xmlns:a16="http://schemas.microsoft.com/office/drawing/2014/main" id="{8B356CAA-A782-4D7A-B274-7A1196EBFFC1}"/>
              </a:ext>
            </a:extLst>
          </p:cNvPr>
          <p:cNvSpPr>
            <a:spLocks noGrp="1"/>
          </p:cNvSpPr>
          <p:nvPr>
            <p:ph type="body" idx="13"/>
          </p:nvPr>
        </p:nvSpPr>
        <p:spPr>
          <a:xfrm>
            <a:off x="108000" y="72000"/>
            <a:ext cx="8928000" cy="504000"/>
          </a:xfrm>
        </p:spPr>
        <p:txBody>
          <a:bodyPr anchor="ctr"/>
          <a:lstStyle>
            <a:lvl1pPr marL="0" indent="0">
              <a:lnSpc>
                <a:spcPct val="100000"/>
              </a:lnSpc>
              <a:spcBef>
                <a:spcPts val="0"/>
              </a:spcBef>
              <a:buNone/>
              <a:defRPr sz="18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スライド番号プレースホルダー 3">
            <a:extLst>
              <a:ext uri="{FF2B5EF4-FFF2-40B4-BE49-F238E27FC236}">
                <a16:creationId xmlns:a16="http://schemas.microsoft.com/office/drawing/2014/main" id="{1F639998-5784-447F-ADAE-B56C33B125FC}"/>
              </a:ext>
            </a:extLst>
          </p:cNvPr>
          <p:cNvSpPr>
            <a:spLocks noGrp="1"/>
          </p:cNvSpPr>
          <p:nvPr>
            <p:ph type="sldNum" sz="quarter" idx="14"/>
          </p:nvPr>
        </p:nvSpPr>
        <p:spPr/>
        <p:txBody>
          <a:bodyPr/>
          <a:lstStyle/>
          <a:p>
            <a:fld id="{214BE5BC-1D16-4E34-8177-AA00D9AD4094}" type="slidenum">
              <a:rPr kumimoji="1" lang="ja-JP" altLang="en-US" smtClean="0"/>
              <a:t>‹#›</a:t>
            </a:fld>
            <a:endParaRPr kumimoji="1" lang="ja-JP" altLang="en-US"/>
          </a:p>
        </p:txBody>
      </p:sp>
    </p:spTree>
    <p:extLst>
      <p:ext uri="{BB962C8B-B14F-4D97-AF65-F5344CB8AC3E}">
        <p14:creationId xmlns:p14="http://schemas.microsoft.com/office/powerpoint/2010/main" val="1042466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endParaRPr 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日付プレースホルダー 3"/>
          <p:cNvSpPr>
            <a:spLocks noGrp="1"/>
          </p:cNvSpPr>
          <p:nvPr>
            <p:ph type="dt" sz="half" idx="10"/>
          </p:nvPr>
        </p:nvSpPr>
        <p:spPr/>
        <p:txBody>
          <a:body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1686762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10"/>
          </p:nvPr>
        </p:nvSpPr>
        <p:spPr/>
        <p:txBody>
          <a:body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3947041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3624655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4"/>
          <p:cNvSpPr>
            <a:spLocks noGrp="1"/>
          </p:cNvSpPr>
          <p:nvPr>
            <p:ph type="dt" sz="half" idx="10"/>
          </p:nvPr>
        </p:nvSpPr>
        <p:spPr/>
        <p:txBody>
          <a:bodyPr/>
          <a:lstStyle/>
          <a:p>
            <a:fld id="{487B3BDE-6F5A-4F56-BA91-BAC4BE1E104C}" type="datetimeFigureOut">
              <a:rPr lang="en-US" smtClean="0"/>
              <a:t>3/17/2026</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4117222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6"/>
          <p:cNvSpPr>
            <a:spLocks noGrp="1"/>
          </p:cNvSpPr>
          <p:nvPr>
            <p:ph type="dt" sz="half" idx="10"/>
          </p:nvPr>
        </p:nvSpPr>
        <p:spPr/>
        <p:txBody>
          <a:bodyPr/>
          <a:lstStyle/>
          <a:p>
            <a:fld id="{487B3BDE-6F5A-4F56-BA91-BAC4BE1E104C}" type="datetimeFigureOut">
              <a:rPr lang="en-US" smtClean="0"/>
              <a:t>3/17/2026</a:t>
            </a:fld>
            <a:endParaRPr lang="en-US"/>
          </a:p>
        </p:txBody>
      </p:sp>
      <p:sp>
        <p:nvSpPr>
          <p:cNvPr id="8" name="フッター プレースホルダー 7"/>
          <p:cNvSpPr>
            <a:spLocks noGrp="1"/>
          </p:cNvSpPr>
          <p:nvPr>
            <p:ph type="ftr" sz="quarter" idx="11"/>
          </p:nvPr>
        </p:nvSpPr>
        <p:spPr/>
        <p:txBody>
          <a:bodyPr/>
          <a:lstStyle/>
          <a:p>
            <a:endParaRPr lang="en-US"/>
          </a:p>
        </p:txBody>
      </p:sp>
      <p:sp>
        <p:nvSpPr>
          <p:cNvPr id="9" name="スライド番号プレースホルダー 8"/>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1555199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日付プレースホルダー 2"/>
          <p:cNvSpPr>
            <a:spLocks noGrp="1"/>
          </p:cNvSpPr>
          <p:nvPr>
            <p:ph type="dt" sz="half" idx="10"/>
          </p:nvPr>
        </p:nvSpPr>
        <p:spPr/>
        <p:txBody>
          <a:bodyPr/>
          <a:lstStyle/>
          <a:p>
            <a:fld id="{487B3BDE-6F5A-4F56-BA91-BAC4BE1E104C}" type="datetimeFigureOut">
              <a:rPr lang="en-US" smtClean="0"/>
              <a:t>3/17/2026</a:t>
            </a:fld>
            <a:endParaRPr lang="en-US"/>
          </a:p>
        </p:txBody>
      </p:sp>
      <p:sp>
        <p:nvSpPr>
          <p:cNvPr id="4" name="フッター プレースホルダー 3"/>
          <p:cNvSpPr>
            <a:spLocks noGrp="1"/>
          </p:cNvSpPr>
          <p:nvPr>
            <p:ph type="ftr" sz="quarter" idx="11"/>
          </p:nvPr>
        </p:nvSpPr>
        <p:spPr/>
        <p:txBody>
          <a:bodyPr/>
          <a:lstStyle/>
          <a:p>
            <a:endParaRPr lang="en-US"/>
          </a:p>
        </p:txBody>
      </p:sp>
      <p:sp>
        <p:nvSpPr>
          <p:cNvPr id="5" name="スライド番号プレースホルダー 4"/>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2100297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87B3BDE-6F5A-4F56-BA91-BAC4BE1E104C}" type="datetimeFigureOut">
              <a:rPr lang="en-US" smtClean="0"/>
              <a:t>3/17/2026</a:t>
            </a:fld>
            <a:endParaRPr lang="en-US"/>
          </a:p>
        </p:txBody>
      </p:sp>
      <p:sp>
        <p:nvSpPr>
          <p:cNvPr id="3" name="フッター プレースホルダー 2"/>
          <p:cNvSpPr>
            <a:spLocks noGrp="1"/>
          </p:cNvSpPr>
          <p:nvPr>
            <p:ph type="ftr" sz="quarter" idx="11"/>
          </p:nvPr>
        </p:nvSpPr>
        <p:spPr/>
        <p:txBody>
          <a:bodyPr/>
          <a:lstStyle/>
          <a:p>
            <a:endParaRPr lang="en-US"/>
          </a:p>
        </p:txBody>
      </p:sp>
      <p:sp>
        <p:nvSpPr>
          <p:cNvPr id="4" name="スライド番号プレースホルダー 3"/>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308874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p>
            <a:fld id="{487B3BDE-6F5A-4F56-BA91-BAC4BE1E104C}" type="datetimeFigureOut">
              <a:rPr lang="en-US" smtClean="0"/>
              <a:t>3/17/2026</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161056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p>
            <a:fld id="{487B3BDE-6F5A-4F56-BA91-BAC4BE1E104C}" type="datetimeFigureOut">
              <a:rPr lang="en-US" smtClean="0"/>
              <a:t>3/17/2026</a:t>
            </a:fld>
            <a:endParaRPr lang="en-US"/>
          </a:p>
        </p:txBody>
      </p:sp>
      <p:sp>
        <p:nvSpPr>
          <p:cNvPr id="6" name="フッター プレースホルダー 5"/>
          <p:cNvSpPr>
            <a:spLocks noGrp="1"/>
          </p:cNvSpPr>
          <p:nvPr>
            <p:ph type="ftr" sz="quarter" idx="11"/>
          </p:nvPr>
        </p:nvSpPr>
        <p:spPr/>
        <p:txBody>
          <a:bodyPr/>
          <a:lstStyle/>
          <a:p>
            <a:endParaRPr lang="en-US"/>
          </a:p>
        </p:txBody>
      </p:sp>
      <p:sp>
        <p:nvSpPr>
          <p:cNvPr id="7" name="スライド番号プレースホルダー 6"/>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949490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10"/>
          </p:nvPr>
        </p:nvSpPr>
        <p:spPr/>
        <p:txBody>
          <a:body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3282790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in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93146F-7AAE-42A0-ABAC-95331538B681}"/>
              </a:ext>
            </a:extLst>
          </p:cNvPr>
          <p:cNvSpPr>
            <a:spLocks noGrp="1"/>
          </p:cNvSpPr>
          <p:nvPr>
            <p:ph type="title"/>
          </p:nvPr>
        </p:nvSpPr>
        <p:spPr>
          <a:xfrm>
            <a:off x="623888" y="1709739"/>
            <a:ext cx="7886700" cy="2852737"/>
          </a:xfrm>
        </p:spPr>
        <p:txBody>
          <a:bodyPr anchor="b">
            <a:normAutofit/>
          </a:bodyPr>
          <a:lstStyle>
            <a:lvl1pPr>
              <a:defRPr sz="3000"/>
            </a:lvl1pPr>
          </a:lstStyle>
          <a:p>
            <a:r>
              <a:rPr kumimoji="1" lang="ja-JP" altLang="en-US"/>
              <a:t>マスター タイトルの書式設定</a:t>
            </a:r>
            <a:endParaRPr kumimoji="1" lang="ja-JP" altLang="en-US" dirty="0"/>
          </a:p>
        </p:txBody>
      </p:sp>
      <p:sp>
        <p:nvSpPr>
          <p:cNvPr id="3" name="テキスト プレースホルダー 2">
            <a:extLst>
              <a:ext uri="{FF2B5EF4-FFF2-40B4-BE49-F238E27FC236}">
                <a16:creationId xmlns:a16="http://schemas.microsoft.com/office/drawing/2014/main" id="{C0FDAB12-9022-4FCC-99AD-9FFBC83B61AB}"/>
              </a:ext>
            </a:extLst>
          </p:cNvPr>
          <p:cNvSpPr>
            <a:spLocks noGrp="1"/>
          </p:cNvSpPr>
          <p:nvPr>
            <p:ph type="body" idx="1"/>
          </p:nvPr>
        </p:nvSpPr>
        <p:spPr>
          <a:xfrm>
            <a:off x="623888" y="4589464"/>
            <a:ext cx="7886700" cy="1500187"/>
          </a:xfrm>
        </p:spPr>
        <p:txBody>
          <a:bodyPr/>
          <a:lstStyle>
            <a:lvl1pPr marL="0" indent="0">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a:extLst>
              <a:ext uri="{FF2B5EF4-FFF2-40B4-BE49-F238E27FC236}">
                <a16:creationId xmlns:a16="http://schemas.microsoft.com/office/drawing/2014/main" id="{CA8575A2-0757-45F7-B051-935EA01E4D97}"/>
              </a:ext>
            </a:extLst>
          </p:cNvPr>
          <p:cNvSpPr>
            <a:spLocks noGrp="1"/>
          </p:cNvSpPr>
          <p:nvPr>
            <p:ph type="sldNum" sz="quarter" idx="12"/>
          </p:nvPr>
        </p:nvSpPr>
        <p:spPr/>
        <p:txBody>
          <a:bodyPr/>
          <a:lstStyle/>
          <a:p>
            <a:fld id="{214BE5BC-1D16-4E34-8177-AA00D9AD4094}" type="slidenum">
              <a:rPr kumimoji="1" lang="ja-JP" altLang="en-US" smtClean="0"/>
              <a:t>‹#›</a:t>
            </a:fld>
            <a:endParaRPr kumimoji="1" lang="ja-JP" altLang="en-US"/>
          </a:p>
        </p:txBody>
      </p:sp>
    </p:spTree>
    <p:extLst>
      <p:ext uri="{BB962C8B-B14F-4D97-AF65-F5344CB8AC3E}">
        <p14:creationId xmlns:p14="http://schemas.microsoft.com/office/powerpoint/2010/main" val="4032034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10"/>
          </p:nvPr>
        </p:nvSpPr>
        <p:spPr/>
        <p:txBody>
          <a:body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11"/>
          </p:nvPr>
        </p:nvSpPr>
        <p:spPr/>
        <p:txBody>
          <a:bodyPr/>
          <a:lstStyle/>
          <a:p>
            <a:endParaRPr lang="en-US"/>
          </a:p>
        </p:txBody>
      </p:sp>
      <p:sp>
        <p:nvSpPr>
          <p:cNvPr id="6" name="スライド番号プレースホルダー 5"/>
          <p:cNvSpPr>
            <a:spLocks noGrp="1"/>
          </p:cNvSpPr>
          <p:nvPr>
            <p:ph type="sldNum" sz="quarter" idx="12"/>
          </p:nvPr>
        </p:nvSpPr>
        <p:spPr/>
        <p:txBody>
          <a:bodyPr/>
          <a:lstStyle/>
          <a:p>
            <a:fld id="{89A1CFF2-1205-40DF-8F72-EC8815FC67E8}" type="slidenum">
              <a:rPr lang="en-US" smtClean="0"/>
              <a:t>‹#›</a:t>
            </a:fld>
            <a:endParaRPr lang="en-US"/>
          </a:p>
        </p:txBody>
      </p:sp>
    </p:spTree>
    <p:extLst>
      <p:ext uri="{BB962C8B-B14F-4D97-AF65-F5344CB8AC3E}">
        <p14:creationId xmlns:p14="http://schemas.microsoft.com/office/powerpoint/2010/main" val="1740476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Columns A">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460D9-2261-41B3-B931-18D3CC5866F6}"/>
              </a:ext>
            </a:extLst>
          </p:cNvPr>
          <p:cNvSpPr>
            <a:spLocks noGrp="1"/>
          </p:cNvSpPr>
          <p:nvPr>
            <p:ph type="title"/>
          </p:nvPr>
        </p:nvSpPr>
        <p:spPr>
          <a:xfrm>
            <a:off x="252000" y="720000"/>
            <a:ext cx="8640000" cy="648000"/>
          </a:xfrm>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8BF1908-85F5-414E-8DF0-EA061CAD6BFD}"/>
              </a:ext>
            </a:extLst>
          </p:cNvPr>
          <p:cNvSpPr>
            <a:spLocks noGrp="1"/>
          </p:cNvSpPr>
          <p:nvPr>
            <p:ph sz="half" idx="1"/>
          </p:nvPr>
        </p:nvSpPr>
        <p:spPr>
          <a:xfrm>
            <a:off x="252000" y="1511999"/>
            <a:ext cx="4266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9C04838D-C47C-4D8A-8B79-1019736A12C0}"/>
              </a:ext>
            </a:extLst>
          </p:cNvPr>
          <p:cNvSpPr>
            <a:spLocks noGrp="1"/>
          </p:cNvSpPr>
          <p:nvPr>
            <p:ph sz="half" idx="2"/>
          </p:nvPr>
        </p:nvSpPr>
        <p:spPr>
          <a:xfrm>
            <a:off x="4626000" y="1511999"/>
            <a:ext cx="4266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スライド番号プレースホルダー 6">
            <a:extLst>
              <a:ext uri="{FF2B5EF4-FFF2-40B4-BE49-F238E27FC236}">
                <a16:creationId xmlns:a16="http://schemas.microsoft.com/office/drawing/2014/main" id="{3865651D-C214-438C-BFDA-DFEE158FB1CB}"/>
              </a:ext>
            </a:extLst>
          </p:cNvPr>
          <p:cNvSpPr>
            <a:spLocks noGrp="1"/>
          </p:cNvSpPr>
          <p:nvPr>
            <p:ph type="sldNum" sz="quarter" idx="12"/>
          </p:nvPr>
        </p:nvSpPr>
        <p:spPr/>
        <p:txBody>
          <a:bodyPr/>
          <a:lstStyle/>
          <a:p>
            <a:fld id="{214BE5BC-1D16-4E34-8177-AA00D9AD4094}" type="slidenum">
              <a:rPr kumimoji="1" lang="ja-JP" altLang="en-US" smtClean="0"/>
              <a:t>‹#›</a:t>
            </a:fld>
            <a:endParaRPr kumimoji="1" lang="ja-JP" altLang="en-US"/>
          </a:p>
        </p:txBody>
      </p:sp>
      <p:sp>
        <p:nvSpPr>
          <p:cNvPr id="9" name="テキスト プレースホルダー 2">
            <a:extLst>
              <a:ext uri="{FF2B5EF4-FFF2-40B4-BE49-F238E27FC236}">
                <a16:creationId xmlns:a16="http://schemas.microsoft.com/office/drawing/2014/main" id="{BBB26D64-B689-4C17-A707-525820741409}"/>
              </a:ext>
            </a:extLst>
          </p:cNvPr>
          <p:cNvSpPr>
            <a:spLocks noGrp="1"/>
          </p:cNvSpPr>
          <p:nvPr>
            <p:ph type="body" idx="13"/>
          </p:nvPr>
        </p:nvSpPr>
        <p:spPr>
          <a:xfrm>
            <a:off x="108000" y="72000"/>
            <a:ext cx="8928000" cy="504000"/>
          </a:xfrm>
        </p:spPr>
        <p:txBody>
          <a:bodyPr anchor="ctr"/>
          <a:lstStyle>
            <a:lvl1pPr marL="0" indent="0">
              <a:lnSpc>
                <a:spcPct val="100000"/>
              </a:lnSpc>
              <a:spcBef>
                <a:spcPts val="0"/>
              </a:spcBef>
              <a:buNone/>
              <a:defRPr sz="18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Tree>
    <p:extLst>
      <p:ext uri="{BB962C8B-B14F-4D97-AF65-F5344CB8AC3E}">
        <p14:creationId xmlns:p14="http://schemas.microsoft.com/office/powerpoint/2010/main" val="68005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lumns B">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460D9-2261-41B3-B931-18D3CC5866F6}"/>
              </a:ext>
            </a:extLst>
          </p:cNvPr>
          <p:cNvSpPr>
            <a:spLocks noGrp="1"/>
          </p:cNvSpPr>
          <p:nvPr>
            <p:ph type="title"/>
          </p:nvPr>
        </p:nvSpPr>
        <p:spPr>
          <a:xfrm>
            <a:off x="252001" y="720000"/>
            <a:ext cx="4859999" cy="648000"/>
          </a:xfrm>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8BF1908-85F5-414E-8DF0-EA061CAD6BFD}"/>
              </a:ext>
            </a:extLst>
          </p:cNvPr>
          <p:cNvSpPr>
            <a:spLocks noGrp="1"/>
          </p:cNvSpPr>
          <p:nvPr>
            <p:ph sz="half" idx="1"/>
          </p:nvPr>
        </p:nvSpPr>
        <p:spPr>
          <a:xfrm>
            <a:off x="252000" y="1511999"/>
            <a:ext cx="4860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9C04838D-C47C-4D8A-8B79-1019736A12C0}"/>
              </a:ext>
            </a:extLst>
          </p:cNvPr>
          <p:cNvSpPr>
            <a:spLocks noGrp="1"/>
          </p:cNvSpPr>
          <p:nvPr>
            <p:ph sz="half" idx="2"/>
          </p:nvPr>
        </p:nvSpPr>
        <p:spPr>
          <a:xfrm>
            <a:off x="5220000" y="720001"/>
            <a:ext cx="3672000" cy="599399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スライド番号プレースホルダー 6">
            <a:extLst>
              <a:ext uri="{FF2B5EF4-FFF2-40B4-BE49-F238E27FC236}">
                <a16:creationId xmlns:a16="http://schemas.microsoft.com/office/drawing/2014/main" id="{3865651D-C214-438C-BFDA-DFEE158FB1CB}"/>
              </a:ext>
            </a:extLst>
          </p:cNvPr>
          <p:cNvSpPr>
            <a:spLocks noGrp="1"/>
          </p:cNvSpPr>
          <p:nvPr>
            <p:ph type="sldNum" sz="quarter" idx="12"/>
          </p:nvPr>
        </p:nvSpPr>
        <p:spPr/>
        <p:txBody>
          <a:bodyPr/>
          <a:lstStyle/>
          <a:p>
            <a:fld id="{214BE5BC-1D16-4E34-8177-AA00D9AD4094}" type="slidenum">
              <a:rPr kumimoji="1" lang="ja-JP" altLang="en-US" smtClean="0"/>
              <a:t>‹#›</a:t>
            </a:fld>
            <a:endParaRPr kumimoji="1" lang="ja-JP" altLang="en-US"/>
          </a:p>
        </p:txBody>
      </p:sp>
      <p:sp>
        <p:nvSpPr>
          <p:cNvPr id="9" name="テキスト プレースホルダー 2">
            <a:extLst>
              <a:ext uri="{FF2B5EF4-FFF2-40B4-BE49-F238E27FC236}">
                <a16:creationId xmlns:a16="http://schemas.microsoft.com/office/drawing/2014/main" id="{C33B1241-8229-45BC-892A-9F6ECF5D6301}"/>
              </a:ext>
            </a:extLst>
          </p:cNvPr>
          <p:cNvSpPr>
            <a:spLocks noGrp="1"/>
          </p:cNvSpPr>
          <p:nvPr>
            <p:ph type="body" idx="13"/>
          </p:nvPr>
        </p:nvSpPr>
        <p:spPr>
          <a:xfrm>
            <a:off x="108000" y="72000"/>
            <a:ext cx="8928000" cy="504000"/>
          </a:xfrm>
        </p:spPr>
        <p:txBody>
          <a:bodyPr anchor="ctr"/>
          <a:lstStyle>
            <a:lvl1pPr marL="0" indent="0">
              <a:lnSpc>
                <a:spcPct val="100000"/>
              </a:lnSpc>
              <a:spcBef>
                <a:spcPts val="0"/>
              </a:spcBef>
              <a:buNone/>
              <a:defRPr sz="18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Tree>
    <p:extLst>
      <p:ext uri="{BB962C8B-B14F-4D97-AF65-F5344CB8AC3E}">
        <p14:creationId xmlns:p14="http://schemas.microsoft.com/office/powerpoint/2010/main" val="15656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460D9-2261-41B3-B931-18D3CC5866F6}"/>
              </a:ext>
            </a:extLst>
          </p:cNvPr>
          <p:cNvSpPr>
            <a:spLocks noGrp="1"/>
          </p:cNvSpPr>
          <p:nvPr>
            <p:ph type="title"/>
          </p:nvPr>
        </p:nvSpPr>
        <p:spPr>
          <a:xfrm>
            <a:off x="252000" y="720000"/>
            <a:ext cx="8640000" cy="648000"/>
          </a:xfrm>
        </p:spPr>
        <p:txBody>
          <a:body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C8BF1908-85F5-414E-8DF0-EA061CAD6BFD}"/>
              </a:ext>
            </a:extLst>
          </p:cNvPr>
          <p:cNvSpPr>
            <a:spLocks noGrp="1"/>
          </p:cNvSpPr>
          <p:nvPr>
            <p:ph sz="half" idx="1"/>
          </p:nvPr>
        </p:nvSpPr>
        <p:spPr>
          <a:xfrm>
            <a:off x="252000" y="1511999"/>
            <a:ext cx="2808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4" name="コンテンツ プレースホルダー 3">
            <a:extLst>
              <a:ext uri="{FF2B5EF4-FFF2-40B4-BE49-F238E27FC236}">
                <a16:creationId xmlns:a16="http://schemas.microsoft.com/office/drawing/2014/main" id="{9C04838D-C47C-4D8A-8B79-1019736A12C0}"/>
              </a:ext>
            </a:extLst>
          </p:cNvPr>
          <p:cNvSpPr>
            <a:spLocks noGrp="1"/>
          </p:cNvSpPr>
          <p:nvPr>
            <p:ph sz="half" idx="2"/>
          </p:nvPr>
        </p:nvSpPr>
        <p:spPr>
          <a:xfrm>
            <a:off x="3168000" y="1511999"/>
            <a:ext cx="2808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スライド番号プレースホルダー 6">
            <a:extLst>
              <a:ext uri="{FF2B5EF4-FFF2-40B4-BE49-F238E27FC236}">
                <a16:creationId xmlns:a16="http://schemas.microsoft.com/office/drawing/2014/main" id="{3865651D-C214-438C-BFDA-DFEE158FB1CB}"/>
              </a:ext>
            </a:extLst>
          </p:cNvPr>
          <p:cNvSpPr>
            <a:spLocks noGrp="1"/>
          </p:cNvSpPr>
          <p:nvPr>
            <p:ph type="sldNum" sz="quarter" idx="12"/>
          </p:nvPr>
        </p:nvSpPr>
        <p:spPr/>
        <p:txBody>
          <a:bodyPr/>
          <a:lstStyle/>
          <a:p>
            <a:fld id="{214BE5BC-1D16-4E34-8177-AA00D9AD4094}" type="slidenum">
              <a:rPr kumimoji="1" lang="ja-JP" altLang="en-US" smtClean="0"/>
              <a:t>‹#›</a:t>
            </a:fld>
            <a:endParaRPr kumimoji="1" lang="ja-JP" altLang="en-US"/>
          </a:p>
        </p:txBody>
      </p:sp>
      <p:sp>
        <p:nvSpPr>
          <p:cNvPr id="9" name="コンテンツ プレースホルダー 3">
            <a:extLst>
              <a:ext uri="{FF2B5EF4-FFF2-40B4-BE49-F238E27FC236}">
                <a16:creationId xmlns:a16="http://schemas.microsoft.com/office/drawing/2014/main" id="{169F57C2-6D02-4EEA-89FB-F16FC9B2F1FF}"/>
              </a:ext>
            </a:extLst>
          </p:cNvPr>
          <p:cNvSpPr>
            <a:spLocks noGrp="1"/>
          </p:cNvSpPr>
          <p:nvPr>
            <p:ph sz="half" idx="14"/>
          </p:nvPr>
        </p:nvSpPr>
        <p:spPr>
          <a:xfrm>
            <a:off x="6084000" y="1511999"/>
            <a:ext cx="2808000" cy="5202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 name="テキスト プレースホルダー 2">
            <a:extLst>
              <a:ext uri="{FF2B5EF4-FFF2-40B4-BE49-F238E27FC236}">
                <a16:creationId xmlns:a16="http://schemas.microsoft.com/office/drawing/2014/main" id="{D71AF7B0-CFFA-492B-9FB6-79166D8947F1}"/>
              </a:ext>
            </a:extLst>
          </p:cNvPr>
          <p:cNvSpPr>
            <a:spLocks noGrp="1"/>
          </p:cNvSpPr>
          <p:nvPr>
            <p:ph type="body" idx="13"/>
          </p:nvPr>
        </p:nvSpPr>
        <p:spPr>
          <a:xfrm>
            <a:off x="108000" y="72000"/>
            <a:ext cx="8928000" cy="504000"/>
          </a:xfrm>
        </p:spPr>
        <p:txBody>
          <a:bodyPr anchor="ctr"/>
          <a:lstStyle>
            <a:lvl1pPr marL="0" indent="0">
              <a:lnSpc>
                <a:spcPct val="100000"/>
              </a:lnSpc>
              <a:spcBef>
                <a:spcPts val="0"/>
              </a:spcBef>
              <a:buNone/>
              <a:defRPr sz="18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Tree>
    <p:extLst>
      <p:ext uri="{BB962C8B-B14F-4D97-AF65-F5344CB8AC3E}">
        <p14:creationId xmlns:p14="http://schemas.microsoft.com/office/powerpoint/2010/main" val="170131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lumn [no header]">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A7471A8-FF3C-48A7-AEF8-E602200C015C}"/>
              </a:ext>
            </a:extLst>
          </p:cNvPr>
          <p:cNvSpPr/>
          <p:nvPr/>
        </p:nvSpPr>
        <p:spPr>
          <a:xfrm>
            <a:off x="0" y="-1"/>
            <a:ext cx="9144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65E5399-E499-4A49-A2D1-CB142FCE5D67}"/>
              </a:ext>
            </a:extLst>
          </p:cNvPr>
          <p:cNvSpPr>
            <a:spLocks noGrp="1"/>
          </p:cNvSpPr>
          <p:nvPr>
            <p:ph type="title"/>
          </p:nvPr>
        </p:nvSpPr>
        <p:spPr>
          <a:xfrm>
            <a:off x="108000" y="144000"/>
            <a:ext cx="8928900" cy="720000"/>
          </a:xfrm>
        </p:spPr>
        <p:txBody>
          <a:bodyPr anchor="ctr"/>
          <a:lstStyle>
            <a:lvl1pPr>
              <a:defRPr>
                <a:solidFill>
                  <a:schemeClr val="bg1"/>
                </a:solidFill>
              </a:defRPr>
            </a:lvl1pPr>
          </a:lstStyle>
          <a:p>
            <a:r>
              <a:rPr kumimoji="1" lang="ja-JP" altLang="en-US"/>
              <a:t>マスター タイトルの書式設定</a:t>
            </a:r>
            <a:endParaRPr kumimoji="1" lang="ja-JP" altLang="en-US" dirty="0"/>
          </a:p>
        </p:txBody>
      </p:sp>
      <p:sp>
        <p:nvSpPr>
          <p:cNvPr id="3" name="コンテンツ プレースホルダー 2">
            <a:extLst>
              <a:ext uri="{FF2B5EF4-FFF2-40B4-BE49-F238E27FC236}">
                <a16:creationId xmlns:a16="http://schemas.microsoft.com/office/drawing/2014/main" id="{5ECE9531-E3BB-4737-9101-C081DCBB1040}"/>
              </a:ext>
            </a:extLst>
          </p:cNvPr>
          <p:cNvSpPr>
            <a:spLocks noGrp="1"/>
          </p:cNvSpPr>
          <p:nvPr>
            <p:ph idx="1"/>
          </p:nvPr>
        </p:nvSpPr>
        <p:spPr>
          <a:xfrm>
            <a:off x="252000" y="1008000"/>
            <a:ext cx="8640000" cy="57060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406662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 Column [white]">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ECE9531-E3BB-4737-9101-C081DCBB1040}"/>
              </a:ext>
            </a:extLst>
          </p:cNvPr>
          <p:cNvSpPr>
            <a:spLocks noGrp="1"/>
          </p:cNvSpPr>
          <p:nvPr>
            <p:ph idx="1"/>
          </p:nvPr>
        </p:nvSpPr>
        <p:spPr>
          <a:xfrm>
            <a:off x="252000" y="1152000"/>
            <a:ext cx="8640000" cy="556199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5" name="タイトル 4">
            <a:extLst>
              <a:ext uri="{FF2B5EF4-FFF2-40B4-BE49-F238E27FC236}">
                <a16:creationId xmlns:a16="http://schemas.microsoft.com/office/drawing/2014/main" id="{FBF54C55-231F-499F-A156-89FEDA58FE61}"/>
              </a:ext>
            </a:extLst>
          </p:cNvPr>
          <p:cNvSpPr>
            <a:spLocks noGrp="1"/>
          </p:cNvSpPr>
          <p:nvPr>
            <p:ph type="title"/>
          </p:nvPr>
        </p:nvSpPr>
        <p:spPr>
          <a:xfrm>
            <a:off x="252000" y="288000"/>
            <a:ext cx="8640000" cy="720000"/>
          </a:xfrm>
        </p:spPr>
        <p:txBody>
          <a:bodyPr anchor="ctr"/>
          <a:lstStyle/>
          <a:p>
            <a:r>
              <a:rPr kumimoji="1" lang="ja-JP" altLang="en-US"/>
              <a:t>マスター タイトルの書式設定</a:t>
            </a:r>
            <a:endParaRPr kumimoji="1" lang="ja-JP" altLang="en-US" dirty="0"/>
          </a:p>
        </p:txBody>
      </p:sp>
      <p:cxnSp>
        <p:nvCxnSpPr>
          <p:cNvPr id="9" name="直線コネクタ 8">
            <a:extLst>
              <a:ext uri="{FF2B5EF4-FFF2-40B4-BE49-F238E27FC236}">
                <a16:creationId xmlns:a16="http://schemas.microsoft.com/office/drawing/2014/main" id="{D76DF1A1-63D1-41ED-952C-067B6875C8AF}"/>
              </a:ext>
            </a:extLst>
          </p:cNvPr>
          <p:cNvCxnSpPr/>
          <p:nvPr/>
        </p:nvCxnSpPr>
        <p:spPr>
          <a:xfrm>
            <a:off x="252000" y="1008000"/>
            <a:ext cx="8640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8BDC6449-B7E2-4FCB-AD63-BE2EFD662C95}"/>
              </a:ext>
            </a:extLst>
          </p:cNvPr>
          <p:cNvSpPr>
            <a:spLocks noGrp="1"/>
          </p:cNvSpPr>
          <p:nvPr>
            <p:ph type="sldNum" sz="quarter" idx="10"/>
          </p:nvPr>
        </p:nvSpPr>
        <p:spPr>
          <a:xfrm>
            <a:off x="8442288" y="0"/>
            <a:ext cx="316139" cy="360000"/>
          </a:xfrm>
        </p:spPr>
        <p:txBody>
          <a:bodyPr tIns="72000" bIns="46800" anchor="t"/>
          <a:lstStyle>
            <a:lvl1pPr>
              <a:defRPr>
                <a:solidFill>
                  <a:schemeClr val="tx1">
                    <a:lumMod val="85000"/>
                    <a:lumOff val="15000"/>
                  </a:schemeClr>
                </a:solidFill>
                <a:latin typeface="Segoe UI" panose="020B0502040204020203" pitchFamily="34" charset="0"/>
                <a:cs typeface="Segoe UI" panose="020B0502040204020203" pitchFamily="34" charset="0"/>
              </a:defRPr>
            </a:lvl1pPr>
          </a:lstStyle>
          <a:p>
            <a:fld id="{214BE5BC-1D16-4E34-8177-AA00D9AD4094}" type="slidenum">
              <a:rPr kumimoji="1" lang="ja-JP" altLang="en-US" smtClean="0"/>
              <a:t>‹#›</a:t>
            </a:fld>
            <a:endParaRPr kumimoji="1" lang="ja-JP" altLang="en-US"/>
          </a:p>
        </p:txBody>
      </p:sp>
      <p:sp>
        <p:nvSpPr>
          <p:cNvPr id="11" name="テキスト ボックス 10">
            <a:extLst>
              <a:ext uri="{FF2B5EF4-FFF2-40B4-BE49-F238E27FC236}">
                <a16:creationId xmlns:a16="http://schemas.microsoft.com/office/drawing/2014/main" id="{99B99BD9-2C97-4DF6-A793-AB0000F73373}"/>
              </a:ext>
            </a:extLst>
          </p:cNvPr>
          <p:cNvSpPr txBox="1"/>
          <p:nvPr/>
        </p:nvSpPr>
        <p:spPr>
          <a:xfrm>
            <a:off x="8758426" y="0"/>
            <a:ext cx="385574" cy="360000"/>
          </a:xfrm>
          <a:prstGeom prst="rect">
            <a:avLst/>
          </a:prstGeom>
          <a:noFill/>
        </p:spPr>
        <p:txBody>
          <a:bodyPr wrap="none" lIns="0" tIns="54000" rIns="108000" bIns="35100" rtlCol="0" anchor="t">
            <a:noAutofit/>
          </a:bodyPr>
          <a:lstStyle/>
          <a:p>
            <a:pPr algn="r"/>
            <a:r>
              <a:rPr kumimoji="1" lang="en-US" altLang="ja-JP" sz="1200" dirty="0">
                <a:solidFill>
                  <a:schemeClr val="tx1">
                    <a:lumMod val="85000"/>
                    <a:lumOff val="15000"/>
                  </a:schemeClr>
                </a:solidFill>
                <a:latin typeface="Segoe UI" panose="020B0502040204020203" pitchFamily="34" charset="0"/>
                <a:cs typeface="Segoe UI" panose="020B0502040204020203" pitchFamily="34" charset="0"/>
              </a:rPr>
              <a:t>/ 00</a:t>
            </a:r>
            <a:endParaRPr kumimoji="1" lang="ja-JP" altLang="en-US" sz="1200" dirty="0">
              <a:solidFill>
                <a:schemeClr val="tx1">
                  <a:lumMod val="85000"/>
                  <a:lumOff val="1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007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82" name="Rectangle 10" descr="横線"/>
          <p:cNvSpPr>
            <a:spLocks noChangeArrowheads="1"/>
          </p:cNvSpPr>
          <p:nvPr/>
        </p:nvSpPr>
        <p:spPr bwMode="auto">
          <a:xfrm>
            <a:off x="6699250" y="908050"/>
            <a:ext cx="2192338" cy="5473700"/>
          </a:xfrm>
          <a:prstGeom prst="rect">
            <a:avLst/>
          </a:prstGeom>
          <a:pattFill prst="ltHorz">
            <a:fgClr>
              <a:srgbClr val="C0C0C0"/>
            </a:fgClr>
            <a:bgClr>
              <a:srgbClr val="FFFFFF"/>
            </a:bgClr>
          </a:patt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784225" y="2133600"/>
            <a:ext cx="5781675" cy="1079500"/>
          </a:xfrm>
        </p:spPr>
        <p:txBody>
          <a:bodyPr/>
          <a:lstStyle>
            <a:lvl1pPr>
              <a:defRPr sz="3600" b="1"/>
            </a:lvl1pPr>
          </a:lstStyle>
          <a:p>
            <a:r>
              <a:rPr lang="ja-JP" altLang="en-US"/>
              <a:t>マスタ タイトルの書式設定</a:t>
            </a:r>
          </a:p>
        </p:txBody>
      </p:sp>
      <p:sp>
        <p:nvSpPr>
          <p:cNvPr id="3075" name="Rectangle 3"/>
          <p:cNvSpPr>
            <a:spLocks noGrp="1" noChangeArrowheads="1"/>
          </p:cNvSpPr>
          <p:nvPr>
            <p:ph type="subTitle" idx="1"/>
          </p:nvPr>
        </p:nvSpPr>
        <p:spPr>
          <a:xfrm>
            <a:off x="784225" y="3357563"/>
            <a:ext cx="5781675" cy="792162"/>
          </a:xfrm>
        </p:spPr>
        <p:txBody>
          <a:bodyPr/>
          <a:lstStyle>
            <a:lvl1pPr marL="0" indent="0">
              <a:buFontTx/>
              <a:buNone/>
              <a:defRPr sz="2400"/>
            </a:lvl1pPr>
          </a:lstStyle>
          <a:p>
            <a:r>
              <a:rPr lang="ja-JP" altLang="en-US"/>
              <a:t>マスタ サブタイトルの書式設定</a:t>
            </a:r>
          </a:p>
        </p:txBody>
      </p:sp>
      <p:sp>
        <p:nvSpPr>
          <p:cNvPr id="3076" name="Rectangle 4"/>
          <p:cNvSpPr>
            <a:spLocks noGrp="1" noChangeArrowheads="1"/>
          </p:cNvSpPr>
          <p:nvPr>
            <p:ph type="dt" sz="half" idx="2"/>
          </p:nvPr>
        </p:nvSpPr>
        <p:spPr>
          <a:xfrm>
            <a:off x="784225" y="4868863"/>
            <a:ext cx="2133600" cy="287337"/>
          </a:xfrm>
          <a:prstGeom prst="rect">
            <a:avLst/>
          </a:prstGeom>
        </p:spPr>
        <p:txBody>
          <a:bodyPr/>
          <a:lstStyle>
            <a:lvl1pPr>
              <a:defRPr sz="1400"/>
            </a:lvl1pPr>
          </a:lstStyle>
          <a:p>
            <a:fld id="{473EE885-4987-4C78-B176-D40FF196ADDF}" type="datetime1">
              <a:rPr lang="ja-JP" altLang="en-US">
                <a:solidFill>
                  <a:srgbClr val="000000"/>
                </a:solidFill>
              </a:rPr>
              <a:pPr/>
              <a:t>2026/3/17</a:t>
            </a:fld>
            <a:endParaRPr lang="en-US" altLang="ja-JP">
              <a:solidFill>
                <a:srgbClr val="000000"/>
              </a:solidFill>
            </a:endParaRPr>
          </a:p>
        </p:txBody>
      </p:sp>
      <p:sp>
        <p:nvSpPr>
          <p:cNvPr id="3077" name="Rectangle 5"/>
          <p:cNvSpPr>
            <a:spLocks noGrp="1" noChangeArrowheads="1"/>
          </p:cNvSpPr>
          <p:nvPr>
            <p:ph type="ftr" sz="quarter" idx="3"/>
          </p:nvPr>
        </p:nvSpPr>
        <p:spPr>
          <a:xfrm>
            <a:off x="784225" y="4508500"/>
            <a:ext cx="2895600" cy="287338"/>
          </a:xfrm>
          <a:prstGeom prst="rect">
            <a:avLst/>
          </a:prstGeom>
        </p:spPr>
        <p:txBody>
          <a:bodyPr/>
          <a:lstStyle>
            <a:lvl1pPr algn="l">
              <a:defRPr sz="1400"/>
            </a:lvl1pPr>
          </a:lstStyle>
          <a:p>
            <a:endParaRPr lang="en-US" altLang="ja-JP">
              <a:solidFill>
                <a:srgbClr val="000000"/>
              </a:solidFill>
            </a:endParaRPr>
          </a:p>
        </p:txBody>
      </p:sp>
      <p:sp>
        <p:nvSpPr>
          <p:cNvPr id="3085" name="Rectangle 13"/>
          <p:cNvSpPr>
            <a:spLocks noChangeArrowheads="1"/>
          </p:cNvSpPr>
          <p:nvPr/>
        </p:nvSpPr>
        <p:spPr bwMode="auto">
          <a:xfrm>
            <a:off x="317500" y="404813"/>
            <a:ext cx="6381750" cy="503237"/>
          </a:xfrm>
          <a:prstGeom prst="rect">
            <a:avLst/>
          </a:prstGeom>
          <a:gradFill rotWithShape="1">
            <a:gsLst>
              <a:gs pos="0">
                <a:srgbClr val="333399"/>
              </a:gs>
              <a:gs pos="100000">
                <a:srgbClr val="333399">
                  <a:gamma/>
                  <a:tint val="73725"/>
                  <a:invGamma/>
                </a:srgbClr>
              </a:gs>
            </a:gsLst>
            <a:lin ang="0" scaled="1"/>
          </a:grad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3086" name="Rectangle 14"/>
          <p:cNvSpPr>
            <a:spLocks noChangeArrowheads="1"/>
          </p:cNvSpPr>
          <p:nvPr/>
        </p:nvSpPr>
        <p:spPr bwMode="auto">
          <a:xfrm>
            <a:off x="6699250" y="404813"/>
            <a:ext cx="2193925" cy="503237"/>
          </a:xfrm>
          <a:prstGeom prst="rect">
            <a:avLst/>
          </a:prstGeom>
          <a:gradFill rotWithShape="1">
            <a:gsLst>
              <a:gs pos="0">
                <a:srgbClr val="000066"/>
              </a:gs>
              <a:gs pos="100000">
                <a:srgbClr val="000066">
                  <a:gamma/>
                  <a:shade val="46275"/>
                  <a:invGamma/>
                </a:srgbClr>
              </a:gs>
            </a:gsLst>
            <a:lin ang="0" scaled="1"/>
          </a:grad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3087" name="Rectangle 15"/>
          <p:cNvSpPr>
            <a:spLocks noChangeArrowheads="1"/>
          </p:cNvSpPr>
          <p:nvPr/>
        </p:nvSpPr>
        <p:spPr bwMode="auto">
          <a:xfrm>
            <a:off x="317500" y="901700"/>
            <a:ext cx="8574088" cy="144463"/>
          </a:xfrm>
          <a:prstGeom prst="rect">
            <a:avLst/>
          </a:prstGeom>
          <a:gradFill rotWithShape="1">
            <a:gsLst>
              <a:gs pos="0">
                <a:schemeClr val="bg2">
                  <a:alpha val="39999"/>
                </a:schemeClr>
              </a:gs>
              <a:gs pos="100000">
                <a:schemeClr val="bg1">
                  <a:alpha val="39999"/>
                </a:schemeClr>
              </a:gs>
            </a:gsLst>
            <a:lin ang="5400000" scaled="1"/>
          </a:grad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3089" name="Line 17"/>
          <p:cNvSpPr>
            <a:spLocks noChangeShapeType="1"/>
          </p:cNvSpPr>
          <p:nvPr/>
        </p:nvSpPr>
        <p:spPr bwMode="auto">
          <a:xfrm>
            <a:off x="450850" y="3213100"/>
            <a:ext cx="6116638" cy="0"/>
          </a:xfrm>
          <a:prstGeom prst="line">
            <a:avLst/>
          </a:prstGeom>
          <a:noFill/>
          <a:ln w="9525">
            <a:solidFill>
              <a:srgbClr val="C0C0C0"/>
            </a:solidFill>
            <a:round/>
            <a:headEnd/>
            <a:tailEnd/>
          </a:ln>
          <a:effectLst/>
        </p:spPr>
        <p:txBody>
          <a:bodyPr/>
          <a:lstStyle/>
          <a:p>
            <a:pPr fontAlgn="base">
              <a:spcBef>
                <a:spcPct val="0"/>
              </a:spcBef>
              <a:spcAft>
                <a:spcPct val="0"/>
              </a:spcAft>
            </a:pPr>
            <a:endParaRPr lang="ja-JP" altLang="en-US">
              <a:solidFill>
                <a:srgbClr val="000000"/>
              </a:solidFill>
            </a:endParaRPr>
          </a:p>
        </p:txBody>
      </p:sp>
    </p:spTree>
    <p:extLst>
      <p:ext uri="{BB962C8B-B14F-4D97-AF65-F5344CB8AC3E}">
        <p14:creationId xmlns:p14="http://schemas.microsoft.com/office/powerpoint/2010/main" val="2428405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58840F-D6AD-48A2-9B7E-AA442C0FCDD1}"/>
              </a:ext>
            </a:extLst>
          </p:cNvPr>
          <p:cNvSpPr/>
          <p:nvPr/>
        </p:nvSpPr>
        <p:spPr>
          <a:xfrm>
            <a:off x="0" y="-1"/>
            <a:ext cx="9144000"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プレースホルダー 1">
            <a:extLst>
              <a:ext uri="{FF2B5EF4-FFF2-40B4-BE49-F238E27FC236}">
                <a16:creationId xmlns:a16="http://schemas.microsoft.com/office/drawing/2014/main" id="{50EC3546-D866-4D16-8CD3-F0FC42E3BE44}"/>
              </a:ext>
            </a:extLst>
          </p:cNvPr>
          <p:cNvSpPr>
            <a:spLocks noGrp="1"/>
          </p:cNvSpPr>
          <p:nvPr>
            <p:ph type="title"/>
          </p:nvPr>
        </p:nvSpPr>
        <p:spPr>
          <a:xfrm>
            <a:off x="252000" y="720000"/>
            <a:ext cx="8640000" cy="648000"/>
          </a:xfrm>
          <a:prstGeom prst="rect">
            <a:avLst/>
          </a:prstGeom>
        </p:spPr>
        <p:txBody>
          <a:bodyPr vert="horz" lIns="91440" tIns="45720" rIns="91440" bIns="45720" rtlCol="0" anchor="b">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4E704A83-4A3D-45DE-AD5D-94A60B7132C5}"/>
              </a:ext>
            </a:extLst>
          </p:cNvPr>
          <p:cNvSpPr>
            <a:spLocks noGrp="1"/>
          </p:cNvSpPr>
          <p:nvPr>
            <p:ph type="body" idx="1"/>
          </p:nvPr>
        </p:nvSpPr>
        <p:spPr>
          <a:xfrm>
            <a:off x="252000" y="1512000"/>
            <a:ext cx="8640000" cy="5202001"/>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a:extLst>
              <a:ext uri="{FF2B5EF4-FFF2-40B4-BE49-F238E27FC236}">
                <a16:creationId xmlns:a16="http://schemas.microsoft.com/office/drawing/2014/main" id="{619F4713-69D3-4529-96DF-E3F3A20BCE0C}"/>
              </a:ext>
            </a:extLst>
          </p:cNvPr>
          <p:cNvSpPr>
            <a:spLocks noGrp="1"/>
          </p:cNvSpPr>
          <p:nvPr>
            <p:ph type="sldNum" sz="quarter" idx="4"/>
          </p:nvPr>
        </p:nvSpPr>
        <p:spPr>
          <a:xfrm>
            <a:off x="8442288" y="216000"/>
            <a:ext cx="316139" cy="360000"/>
          </a:xfrm>
          <a:prstGeom prst="rect">
            <a:avLst/>
          </a:prstGeom>
        </p:spPr>
        <p:txBody>
          <a:bodyPr vert="horz" wrap="none" lIns="91440" tIns="45720" rIns="72000" bIns="72000" rtlCol="0" anchor="b">
            <a:noAutofit/>
          </a:bodyPr>
          <a:lstStyle>
            <a:lvl1pPr algn="r">
              <a:defRPr sz="1200">
                <a:solidFill>
                  <a:schemeClr val="bg1"/>
                </a:solidFill>
                <a:latin typeface="Segoe UI Semibold" panose="020B0702040204020203" pitchFamily="34" charset="0"/>
                <a:cs typeface="Segoe UI Semibold" panose="020B0702040204020203" pitchFamily="34" charset="0"/>
              </a:defRPr>
            </a:lvl1pPr>
          </a:lstStyle>
          <a:p>
            <a:fld id="{214BE5BC-1D16-4E34-8177-AA00D9AD4094}" type="slidenum">
              <a:rPr kumimoji="1" lang="ja-JP" altLang="en-US" smtClean="0"/>
              <a:t>‹#›</a:t>
            </a:fld>
            <a:endParaRPr kumimoji="1" lang="ja-JP" altLang="en-US"/>
          </a:p>
        </p:txBody>
      </p:sp>
      <p:sp>
        <p:nvSpPr>
          <p:cNvPr id="7" name="テキスト ボックス 6">
            <a:extLst>
              <a:ext uri="{FF2B5EF4-FFF2-40B4-BE49-F238E27FC236}">
                <a16:creationId xmlns:a16="http://schemas.microsoft.com/office/drawing/2014/main" id="{6CD003AD-C86C-4EA5-9442-89587756B64F}"/>
              </a:ext>
            </a:extLst>
          </p:cNvPr>
          <p:cNvSpPr txBox="1"/>
          <p:nvPr/>
        </p:nvSpPr>
        <p:spPr>
          <a:xfrm>
            <a:off x="8758426" y="216000"/>
            <a:ext cx="385574" cy="360000"/>
          </a:xfrm>
          <a:prstGeom prst="rect">
            <a:avLst/>
          </a:prstGeom>
          <a:noFill/>
        </p:spPr>
        <p:txBody>
          <a:bodyPr wrap="none" lIns="0" rIns="108000" bIns="54000" rtlCol="0" anchor="b">
            <a:noAutofit/>
          </a:bodyPr>
          <a:lstStyle/>
          <a:p>
            <a:pPr algn="r"/>
            <a:r>
              <a:rPr kumimoji="1" lang="en-US" altLang="ja-JP" sz="1200" dirty="0">
                <a:solidFill>
                  <a:schemeClr val="bg1"/>
                </a:solidFill>
                <a:latin typeface="Segoe UI Semibold" panose="020B0702040204020203" pitchFamily="34" charset="0"/>
                <a:cs typeface="Segoe UI Semibold" panose="020B0702040204020203" pitchFamily="34" charset="0"/>
              </a:rPr>
              <a:t>/ 20</a:t>
            </a:r>
            <a:endParaRPr kumimoji="1" lang="ja-JP" altLang="en-US" sz="1200"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40078592"/>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Lst>
  <p:hf hdr="0" ftr="0" dt="0"/>
  <p:txStyles>
    <p:titleStyle>
      <a:lvl1pPr algn="l" defTabSz="685800" rtl="0" eaLnBrk="1" latinLnBrk="0" hangingPunct="1">
        <a:lnSpc>
          <a:spcPct val="100000"/>
        </a:lnSpc>
        <a:spcBef>
          <a:spcPct val="0"/>
        </a:spcBef>
        <a:buNone/>
        <a:defRPr kumimoji="1" sz="2400" kern="1200" baseline="0">
          <a:solidFill>
            <a:schemeClr val="accent1"/>
          </a:solidFill>
          <a:latin typeface="Segoe UI Semibold" panose="020B0702040204020203" pitchFamily="34" charset="0"/>
          <a:ea typeface="Noto Sans JP Medium" panose="020B0600000000000000" pitchFamily="34" charset="-128"/>
          <a:cs typeface="+mj-cs"/>
        </a:defRPr>
      </a:lvl1pPr>
    </p:titleStyle>
    <p:bodyStyle>
      <a:lvl1pPr marL="259200" indent="-259200" algn="l" defTabSz="685800" rtl="0" eaLnBrk="1" latinLnBrk="0" hangingPunct="1">
        <a:lnSpc>
          <a:spcPct val="110000"/>
        </a:lnSpc>
        <a:spcBef>
          <a:spcPts val="900"/>
        </a:spcBef>
        <a:buFont typeface="Wingdings" panose="05000000000000000000" pitchFamily="2" charset="2"/>
        <a:buChar char="l"/>
        <a:defRPr kumimoji="1" sz="1800" kern="1200">
          <a:solidFill>
            <a:schemeClr val="tx1">
              <a:lumMod val="85000"/>
              <a:lumOff val="15000"/>
            </a:schemeClr>
          </a:solidFill>
          <a:latin typeface="+mn-lt"/>
          <a:ea typeface="+mn-ea"/>
          <a:cs typeface="+mn-cs"/>
        </a:defRPr>
      </a:lvl1pPr>
      <a:lvl2pPr marL="583200" indent="-216000" algn="l" defTabSz="685800" rtl="0" eaLnBrk="1" latinLnBrk="0" hangingPunct="1">
        <a:lnSpc>
          <a:spcPct val="110000"/>
        </a:lnSpc>
        <a:spcBef>
          <a:spcPts val="450"/>
        </a:spcBef>
        <a:buFont typeface="Wingdings" panose="05000000000000000000" pitchFamily="2" charset="2"/>
        <a:buChar char="Ø"/>
        <a:defRPr kumimoji="1" sz="1500" kern="1200">
          <a:solidFill>
            <a:schemeClr val="tx1">
              <a:lumMod val="85000"/>
              <a:lumOff val="15000"/>
            </a:schemeClr>
          </a:solidFill>
          <a:latin typeface="+mn-lt"/>
          <a:ea typeface="+mn-ea"/>
          <a:cs typeface="+mn-cs"/>
        </a:defRPr>
      </a:lvl2pPr>
      <a:lvl3pPr marL="874800" indent="-194400" algn="l" defTabSz="685800" rtl="0" eaLnBrk="1" latinLnBrk="0" hangingPunct="1">
        <a:lnSpc>
          <a:spcPct val="110000"/>
        </a:lnSpc>
        <a:spcBef>
          <a:spcPts val="450"/>
        </a:spcBef>
        <a:buFont typeface="Noto Sans" panose="020B0502040504020204" pitchFamily="34" charset="0"/>
        <a:buChar char="–"/>
        <a:defRPr kumimoji="1" sz="1350" kern="1200">
          <a:solidFill>
            <a:schemeClr val="tx1">
              <a:lumMod val="85000"/>
              <a:lumOff val="15000"/>
            </a:schemeClr>
          </a:solidFill>
          <a:latin typeface="+mn-lt"/>
          <a:ea typeface="+mn-ea"/>
          <a:cs typeface="+mn-cs"/>
        </a:defRPr>
      </a:lvl3pPr>
      <a:lvl4pPr marL="1134000" indent="-171450" algn="l" defTabSz="685800" rtl="0" eaLnBrk="1" latinLnBrk="0" hangingPunct="1">
        <a:lnSpc>
          <a:spcPct val="110000"/>
        </a:lnSpc>
        <a:spcBef>
          <a:spcPts val="450"/>
        </a:spcBef>
        <a:buFont typeface="Arial" panose="020B0604020202020204" pitchFamily="34" charset="0"/>
        <a:buChar char="•"/>
        <a:defRPr kumimoji="1" sz="1200" kern="1200">
          <a:solidFill>
            <a:schemeClr val="tx1">
              <a:lumMod val="85000"/>
              <a:lumOff val="15000"/>
            </a:schemeClr>
          </a:solidFill>
          <a:latin typeface="+mn-lt"/>
          <a:ea typeface="+mn-ea"/>
          <a:cs typeface="+mn-cs"/>
        </a:defRPr>
      </a:lvl4pPr>
      <a:lvl5pPr marL="1393200" indent="-171450" algn="l" defTabSz="685800" rtl="0" eaLnBrk="1" latinLnBrk="0" hangingPunct="1">
        <a:lnSpc>
          <a:spcPct val="110000"/>
        </a:lnSpc>
        <a:spcBef>
          <a:spcPts val="450"/>
        </a:spcBef>
        <a:buFont typeface="Arial" panose="020B0604020202020204" pitchFamily="34" charset="0"/>
        <a:buChar char="•"/>
        <a:defRPr kumimoji="1" sz="12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33"/>
          <p:cNvSpPr>
            <a:spLocks noChangeArrowheads="1"/>
          </p:cNvSpPr>
          <p:nvPr/>
        </p:nvSpPr>
        <p:spPr bwMode="auto">
          <a:xfrm>
            <a:off x="51879" y="692150"/>
            <a:ext cx="6876000" cy="144463"/>
          </a:xfrm>
          <a:prstGeom prst="rect">
            <a:avLst/>
          </a:prstGeom>
          <a:solidFill>
            <a:srgbClr val="333399"/>
          </a:solid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1059" name="Rectangle 35" descr="横線"/>
          <p:cNvSpPr>
            <a:spLocks noChangeArrowheads="1"/>
          </p:cNvSpPr>
          <p:nvPr/>
        </p:nvSpPr>
        <p:spPr bwMode="auto">
          <a:xfrm>
            <a:off x="6912610" y="850900"/>
            <a:ext cx="2192338" cy="274638"/>
          </a:xfrm>
          <a:prstGeom prst="rect">
            <a:avLst/>
          </a:prstGeom>
          <a:pattFill prst="ltHorz">
            <a:fgClr>
              <a:srgbClr val="C0C0C0"/>
            </a:fgClr>
            <a:bgClr>
              <a:srgbClr val="FFFFFF"/>
            </a:bgClr>
          </a:patt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1058" name="Rectangle 34"/>
          <p:cNvSpPr>
            <a:spLocks noChangeArrowheads="1"/>
          </p:cNvSpPr>
          <p:nvPr/>
        </p:nvSpPr>
        <p:spPr bwMode="auto">
          <a:xfrm>
            <a:off x="6912612" y="692150"/>
            <a:ext cx="2196000" cy="144463"/>
          </a:xfrm>
          <a:prstGeom prst="rect">
            <a:avLst/>
          </a:prstGeom>
          <a:solidFill>
            <a:srgbClr val="000066"/>
          </a:solidFill>
          <a:ln w="9525">
            <a:noFill/>
            <a:miter lim="800000"/>
            <a:headEnd/>
            <a:tailEnd/>
          </a:ln>
          <a:effectLst/>
        </p:spPr>
        <p:txBody>
          <a:bodyPr wrap="none" anchor="ctr"/>
          <a:lstStyle/>
          <a:p>
            <a:pPr fontAlgn="base">
              <a:spcBef>
                <a:spcPct val="0"/>
              </a:spcBef>
              <a:spcAft>
                <a:spcPct val="0"/>
              </a:spcAft>
            </a:pPr>
            <a:endParaRPr lang="ja-JP" altLang="en-US">
              <a:solidFill>
                <a:srgbClr val="000000"/>
              </a:solidFill>
            </a:endParaRPr>
          </a:p>
        </p:txBody>
      </p:sp>
      <p:sp>
        <p:nvSpPr>
          <p:cNvPr id="1026" name="Rectangle 2"/>
          <p:cNvSpPr>
            <a:spLocks noGrp="1" noChangeArrowheads="1"/>
          </p:cNvSpPr>
          <p:nvPr>
            <p:ph type="title"/>
          </p:nvPr>
        </p:nvSpPr>
        <p:spPr bwMode="auto">
          <a:xfrm>
            <a:off x="91440" y="115888"/>
            <a:ext cx="8981440" cy="5762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196975"/>
            <a:ext cx="8229600" cy="4929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373165849"/>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hf hdr="0" ftr="0" dt="0"/>
  <p:txStyles>
    <p:titleStyle>
      <a:lvl1pPr algn="l" rtl="0" eaLnBrk="1" fontAlgn="base" hangingPunct="1">
        <a:spcBef>
          <a:spcPct val="0"/>
        </a:spcBef>
        <a:spcAft>
          <a:spcPct val="0"/>
        </a:spcAft>
        <a:defRPr kumimoji="1" sz="2800">
          <a:solidFill>
            <a:schemeClr val="tx2"/>
          </a:solidFill>
          <a:latin typeface="+mj-lt"/>
          <a:ea typeface="+mj-ea"/>
          <a:cs typeface="+mj-cs"/>
        </a:defRPr>
      </a:lvl1pPr>
      <a:lvl2pPr algn="l" rtl="0" eaLnBrk="1" fontAlgn="base" hangingPunct="1">
        <a:spcBef>
          <a:spcPct val="0"/>
        </a:spcBef>
        <a:spcAft>
          <a:spcPct val="0"/>
        </a:spcAft>
        <a:defRPr kumimoji="1" sz="2800">
          <a:solidFill>
            <a:schemeClr val="tx2"/>
          </a:solidFill>
          <a:latin typeface="Arial" charset="0"/>
          <a:ea typeface="ＭＳ Ｐゴシック" charset="-128"/>
        </a:defRPr>
      </a:lvl2pPr>
      <a:lvl3pPr algn="l" rtl="0" eaLnBrk="1" fontAlgn="base" hangingPunct="1">
        <a:spcBef>
          <a:spcPct val="0"/>
        </a:spcBef>
        <a:spcAft>
          <a:spcPct val="0"/>
        </a:spcAft>
        <a:defRPr kumimoji="1" sz="2800">
          <a:solidFill>
            <a:schemeClr val="tx2"/>
          </a:solidFill>
          <a:latin typeface="Arial" charset="0"/>
          <a:ea typeface="ＭＳ Ｐゴシック" charset="-128"/>
        </a:defRPr>
      </a:lvl3pPr>
      <a:lvl4pPr algn="l" rtl="0" eaLnBrk="1" fontAlgn="base" hangingPunct="1">
        <a:spcBef>
          <a:spcPct val="0"/>
        </a:spcBef>
        <a:spcAft>
          <a:spcPct val="0"/>
        </a:spcAft>
        <a:defRPr kumimoji="1" sz="2800">
          <a:solidFill>
            <a:schemeClr val="tx2"/>
          </a:solidFill>
          <a:latin typeface="Arial" charset="0"/>
          <a:ea typeface="ＭＳ Ｐゴシック" charset="-128"/>
        </a:defRPr>
      </a:lvl4pPr>
      <a:lvl5pPr algn="l" rtl="0" eaLnBrk="1" fontAlgn="base" hangingPunct="1">
        <a:spcBef>
          <a:spcPct val="0"/>
        </a:spcBef>
        <a:spcAft>
          <a:spcPct val="0"/>
        </a:spcAft>
        <a:defRPr kumimoji="1" sz="2800">
          <a:solidFill>
            <a:schemeClr val="tx2"/>
          </a:solidFill>
          <a:latin typeface="Arial" charset="0"/>
          <a:ea typeface="ＭＳ Ｐゴシック" charset="-128"/>
        </a:defRPr>
      </a:lvl5pPr>
      <a:lvl6pPr marL="457200" algn="l" rtl="0" eaLnBrk="1" fontAlgn="base" hangingPunct="1">
        <a:spcBef>
          <a:spcPct val="0"/>
        </a:spcBef>
        <a:spcAft>
          <a:spcPct val="0"/>
        </a:spcAft>
        <a:defRPr kumimoji="1" sz="2800">
          <a:solidFill>
            <a:schemeClr val="tx2"/>
          </a:solidFill>
          <a:latin typeface="Arial" charset="0"/>
          <a:ea typeface="ＭＳ Ｐゴシック" charset="-128"/>
        </a:defRPr>
      </a:lvl6pPr>
      <a:lvl7pPr marL="914400" algn="l" rtl="0" eaLnBrk="1" fontAlgn="base" hangingPunct="1">
        <a:spcBef>
          <a:spcPct val="0"/>
        </a:spcBef>
        <a:spcAft>
          <a:spcPct val="0"/>
        </a:spcAft>
        <a:defRPr kumimoji="1" sz="2800">
          <a:solidFill>
            <a:schemeClr val="tx2"/>
          </a:solidFill>
          <a:latin typeface="Arial" charset="0"/>
          <a:ea typeface="ＭＳ Ｐゴシック" charset="-128"/>
        </a:defRPr>
      </a:lvl7pPr>
      <a:lvl8pPr marL="1371600" algn="l" rtl="0" eaLnBrk="1" fontAlgn="base" hangingPunct="1">
        <a:spcBef>
          <a:spcPct val="0"/>
        </a:spcBef>
        <a:spcAft>
          <a:spcPct val="0"/>
        </a:spcAft>
        <a:defRPr kumimoji="1" sz="2800">
          <a:solidFill>
            <a:schemeClr val="tx2"/>
          </a:solidFill>
          <a:latin typeface="Arial" charset="0"/>
          <a:ea typeface="ＭＳ Ｐゴシック" charset="-128"/>
        </a:defRPr>
      </a:lvl8pPr>
      <a:lvl9pPr marL="1828800" algn="l" rtl="0" eaLnBrk="1" fontAlgn="base" hangingPunct="1">
        <a:spcBef>
          <a:spcPct val="0"/>
        </a:spcBef>
        <a:spcAft>
          <a:spcPct val="0"/>
        </a:spcAft>
        <a:defRPr kumimoji="1" sz="2800">
          <a:solidFill>
            <a:schemeClr val="tx2"/>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B3BDE-6F5A-4F56-BA91-BAC4BE1E104C}" type="datetimeFigureOut">
              <a:rPr lang="en-US" smtClean="0"/>
              <a:t>3/17/2026</a:t>
            </a:fld>
            <a:endParaRPr 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1CFF2-1205-40DF-8F72-EC8815FC67E8}" type="slidenum">
              <a:rPr lang="en-US" smtClean="0"/>
              <a:t>‹#›</a:t>
            </a:fld>
            <a:endParaRPr lang="en-US"/>
          </a:p>
        </p:txBody>
      </p:sp>
    </p:spTree>
    <p:extLst>
      <p:ext uri="{BB962C8B-B14F-4D97-AF65-F5344CB8AC3E}">
        <p14:creationId xmlns:p14="http://schemas.microsoft.com/office/powerpoint/2010/main" val="1133940594"/>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hyperlink" Target="on_subtitles256ENG.wm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6.jpe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7.jpe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B8F97E9-15B7-7005-1F1C-F669E09A5401}"/>
              </a:ext>
            </a:extLst>
          </p:cNvPr>
          <p:cNvSpPr>
            <a:spLocks noGrp="1"/>
          </p:cNvSpPr>
          <p:nvPr>
            <p:ph type="ctrTitle"/>
          </p:nvPr>
        </p:nvSpPr>
        <p:spPr>
          <a:xfrm>
            <a:off x="433633" y="1444336"/>
            <a:ext cx="6310068" cy="1768764"/>
          </a:xfrm>
        </p:spPr>
        <p:txBody>
          <a:bodyPr/>
          <a:lstStyle/>
          <a:p>
            <a:r>
              <a:rPr lang="en-US" altLang="ja-JP" sz="2800" dirty="0"/>
              <a:t>Advanced Geochemical Monitoring Integrated with Geophysical Observations in Seismic Zones of Japan</a:t>
            </a:r>
            <a:endParaRPr lang="ja-JP" altLang="en-US" sz="2800" dirty="0"/>
          </a:p>
        </p:txBody>
      </p:sp>
      <p:sp>
        <p:nvSpPr>
          <p:cNvPr id="5" name="字幕 4">
            <a:extLst>
              <a:ext uri="{FF2B5EF4-FFF2-40B4-BE49-F238E27FC236}">
                <a16:creationId xmlns:a16="http://schemas.microsoft.com/office/drawing/2014/main" id="{56E0A864-2EFE-4CB2-6F18-1F33BF8C6C3D}"/>
              </a:ext>
            </a:extLst>
          </p:cNvPr>
          <p:cNvSpPr>
            <a:spLocks noGrp="1"/>
          </p:cNvSpPr>
          <p:nvPr>
            <p:ph type="subTitle" idx="1"/>
          </p:nvPr>
        </p:nvSpPr>
        <p:spPr>
          <a:xfrm>
            <a:off x="433633" y="4469926"/>
            <a:ext cx="5781675" cy="1157876"/>
          </a:xfrm>
        </p:spPr>
        <p:txBody>
          <a:bodyPr/>
          <a:lstStyle/>
          <a:p>
            <a:r>
              <a:rPr lang="en-US" altLang="ja-JP" dirty="0"/>
              <a:t>Hirochika SUMINO</a:t>
            </a:r>
          </a:p>
          <a:p>
            <a:r>
              <a:rPr lang="en-US" altLang="ja-JP" sz="1600" dirty="0"/>
              <a:t>Research Center for Advanced Science and Technology,</a:t>
            </a:r>
          </a:p>
          <a:p>
            <a:r>
              <a:rPr lang="en-US" altLang="ja-JP" sz="1600" dirty="0"/>
              <a:t>The University of Tokyo, JAPAN</a:t>
            </a:r>
            <a:endParaRPr lang="ja-JP" altLang="en-US" sz="1600" dirty="0"/>
          </a:p>
        </p:txBody>
      </p:sp>
      <p:pic>
        <p:nvPicPr>
          <p:cNvPr id="6" name="図 5">
            <a:extLst>
              <a:ext uri="{FF2B5EF4-FFF2-40B4-BE49-F238E27FC236}">
                <a16:creationId xmlns:a16="http://schemas.microsoft.com/office/drawing/2014/main" id="{0FB3316F-E772-9CB9-8160-1AB0BF538478}"/>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669" t="11875" r="3455" b="11285"/>
          <a:stretch>
            <a:fillRect/>
          </a:stretch>
        </p:blipFill>
        <p:spPr>
          <a:xfrm>
            <a:off x="1" y="1"/>
            <a:ext cx="2441541" cy="680049"/>
          </a:xfrm>
          <a:prstGeom prst="rect">
            <a:avLst/>
          </a:prstGeom>
          <a:solidFill>
            <a:schemeClr val="bg1"/>
          </a:solidFill>
        </p:spPr>
      </p:pic>
      <p:pic>
        <p:nvPicPr>
          <p:cNvPr id="7" name="図 6">
            <a:extLst>
              <a:ext uri="{FF2B5EF4-FFF2-40B4-BE49-F238E27FC236}">
                <a16:creationId xmlns:a16="http://schemas.microsoft.com/office/drawing/2014/main" id="{A0A8A08A-C63F-8748-D8EA-BF96DC49B652}"/>
              </a:ext>
            </a:extLst>
          </p:cNvPr>
          <p:cNvPicPr>
            <a:picLocks noChangeAspect="1"/>
          </p:cNvPicPr>
          <p:nvPr/>
        </p:nvPicPr>
        <p:blipFill rotWithShape="1">
          <a:blip r:embed="rId3"/>
          <a:srcRect l="-2671" t="-6747" r="-3630" b="-6025"/>
          <a:stretch/>
        </p:blipFill>
        <p:spPr>
          <a:xfrm>
            <a:off x="5533534" y="1"/>
            <a:ext cx="3610466" cy="686868"/>
          </a:xfrm>
          <a:prstGeom prst="rect">
            <a:avLst/>
          </a:prstGeom>
          <a:solidFill>
            <a:sysClr val="window" lastClr="FFFFFF"/>
          </a:solidFill>
        </p:spPr>
      </p:pic>
    </p:spTree>
    <p:extLst>
      <p:ext uri="{BB962C8B-B14F-4D97-AF65-F5344CB8AC3E}">
        <p14:creationId xmlns:p14="http://schemas.microsoft.com/office/powerpoint/2010/main" val="96403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4F76A-D2A7-9331-4D5B-A96522E46A5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AC366D-7693-D636-E323-305859EA53A0}"/>
              </a:ext>
            </a:extLst>
          </p:cNvPr>
          <p:cNvSpPr>
            <a:spLocks noGrp="1"/>
          </p:cNvSpPr>
          <p:nvPr>
            <p:ph type="title"/>
          </p:nvPr>
        </p:nvSpPr>
        <p:spPr/>
        <p:txBody>
          <a:bodyPr/>
          <a:lstStyle/>
          <a:p>
            <a:r>
              <a:rPr kumimoji="1" lang="en-US" altLang="ja-JP" dirty="0"/>
              <a:t>A portable mass spectrometer</a:t>
            </a:r>
            <a:endParaRPr kumimoji="1" lang="ja-JP" altLang="en-US" dirty="0"/>
          </a:p>
        </p:txBody>
      </p:sp>
      <p:sp>
        <p:nvSpPr>
          <p:cNvPr id="3" name="コンテンツ プレースホルダー 2">
            <a:extLst>
              <a:ext uri="{FF2B5EF4-FFF2-40B4-BE49-F238E27FC236}">
                <a16:creationId xmlns:a16="http://schemas.microsoft.com/office/drawing/2014/main" id="{13DDA5D7-CB7B-B537-5A23-D9EF964FFD15}"/>
              </a:ext>
            </a:extLst>
          </p:cNvPr>
          <p:cNvSpPr>
            <a:spLocks noGrp="1"/>
          </p:cNvSpPr>
          <p:nvPr>
            <p:ph idx="1"/>
          </p:nvPr>
        </p:nvSpPr>
        <p:spPr>
          <a:xfrm>
            <a:off x="47667" y="870507"/>
            <a:ext cx="7839864" cy="2361065"/>
          </a:xfrm>
        </p:spPr>
        <p:txBody>
          <a:bodyPr>
            <a:noAutofit/>
          </a:bodyPr>
          <a:lstStyle/>
          <a:p>
            <a:pPr marL="0" indent="0">
              <a:lnSpc>
                <a:spcPct val="100000"/>
              </a:lnSpc>
              <a:spcBef>
                <a:spcPts val="1800"/>
              </a:spcBef>
              <a:buNone/>
            </a:pPr>
            <a:r>
              <a:rPr lang="en-US" altLang="ja-JP" sz="2000" dirty="0">
                <a:solidFill>
                  <a:schemeClr val="accent2"/>
                </a:solidFill>
                <a:latin typeface="Selawik Semibold" panose="020B0604020202020204" pitchFamily="34" charset="0"/>
                <a:ea typeface="Noto Sans JP Medium" panose="020B0600000000000000" pitchFamily="34" charset="-128"/>
              </a:rPr>
              <a:t>Multi-turn time-of-flight mass spectrometer</a:t>
            </a:r>
            <a:br>
              <a:rPr lang="en-US" altLang="ja-JP" sz="2000" dirty="0">
                <a:solidFill>
                  <a:schemeClr val="accent2"/>
                </a:solidFill>
                <a:latin typeface="Selawik Semibold" panose="020B0604020202020204" pitchFamily="34" charset="0"/>
                <a:ea typeface="Noto Sans JP Medium" panose="020B0600000000000000" pitchFamily="34" charset="-128"/>
              </a:rPr>
            </a:br>
            <a:r>
              <a:rPr lang="en-US" altLang="ja-JP" sz="2000" dirty="0">
                <a:solidFill>
                  <a:schemeClr val="accent2"/>
                </a:solidFill>
                <a:latin typeface="Selawik Semibold" panose="020B0604020202020204" pitchFamily="34" charset="0"/>
                <a:ea typeface="Noto Sans JP Medium" panose="020B0600000000000000" pitchFamily="34" charset="-128"/>
              </a:rPr>
              <a:t>(MULTUM)</a:t>
            </a:r>
            <a:r>
              <a:rPr lang="en-US" altLang="ja-JP" sz="2000" baseline="30000" dirty="0">
                <a:solidFill>
                  <a:schemeClr val="accent2"/>
                </a:solidFill>
                <a:latin typeface="Selawik Semibold" panose="020B0604020202020204" pitchFamily="34" charset="0"/>
                <a:ea typeface="Noto Sans JP Medium" panose="020B0600000000000000" pitchFamily="34" charset="-128"/>
              </a:rPr>
              <a:t>[5]–[7]</a:t>
            </a:r>
          </a:p>
          <a:p>
            <a:pPr marL="0" indent="0">
              <a:lnSpc>
                <a:spcPct val="100000"/>
              </a:lnSpc>
              <a:spcBef>
                <a:spcPts val="0"/>
              </a:spcBef>
              <a:buNone/>
            </a:pPr>
            <a:r>
              <a:rPr lang="en-US" altLang="ja-JP" sz="2000" dirty="0">
                <a:latin typeface="Segoe UI" panose="020B0502040204020203" pitchFamily="34" charset="0"/>
                <a:cs typeface="Segoe UI" panose="020B0502040204020203" pitchFamily="34" charset="0"/>
              </a:rPr>
              <a:t>Ions are focused into a closed orbit flight path.</a:t>
            </a:r>
          </a:p>
          <a:p>
            <a:pPr>
              <a:lnSpc>
                <a:spcPct val="100000"/>
              </a:lnSpc>
              <a:spcBef>
                <a:spcPts val="0"/>
              </a:spcBef>
              <a:buClr>
                <a:srgbClr val="00B050"/>
              </a:buClr>
              <a:buFont typeface="Wingdings" panose="05000000000000000000" pitchFamily="2" charset="2"/>
              <a:buChar char="ü"/>
            </a:pPr>
            <a:r>
              <a:rPr lang="en-US" altLang="ja-JP" sz="2000" dirty="0">
                <a:latin typeface="Segoe UI" panose="020B0502040204020203" pitchFamily="34" charset="0"/>
                <a:cs typeface="Segoe UI" panose="020B0502040204020203" pitchFamily="34" charset="0"/>
              </a:rPr>
              <a:t>Small and lightweight</a:t>
            </a:r>
            <a:br>
              <a:rPr lang="en-US" altLang="ja-JP" sz="2000" dirty="0">
                <a:latin typeface="Segoe UI" panose="020B0502040204020203" pitchFamily="34" charset="0"/>
                <a:cs typeface="Segoe UI" panose="020B0502040204020203" pitchFamily="34" charset="0"/>
              </a:rPr>
            </a:br>
            <a:r>
              <a:rPr lang="en-US" altLang="ja-JP" dirty="0">
                <a:latin typeface="Segoe UI" panose="020B0502040204020203" pitchFamily="34" charset="0"/>
                <a:cs typeface="Segoe UI" panose="020B0502040204020203" pitchFamily="34" charset="0"/>
              </a:rPr>
              <a:t>(52</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ea typeface="Noto Sans" panose="020B0502040504020204" pitchFamily="34" charset="0"/>
                <a:cs typeface="Segoe UI" panose="020B0502040204020203" pitchFamily="34" charset="0"/>
              </a:rPr>
              <a:t>×</a:t>
            </a:r>
            <a:r>
              <a:rPr lang="ja-JP" altLang="en-US" dirty="0">
                <a:latin typeface="Segoe UI" panose="020B0502040204020203" pitchFamily="34" charset="0"/>
                <a:ea typeface="Noto Sans" panose="020B0502040504020204"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63</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ea typeface="Noto Sans" panose="020B0502040504020204" pitchFamily="34" charset="0"/>
                <a:cs typeface="Segoe UI" panose="020B0502040204020203" pitchFamily="34" charset="0"/>
              </a:rPr>
              <a:t>×</a:t>
            </a:r>
            <a:r>
              <a:rPr lang="ja-JP" altLang="en-US" dirty="0">
                <a:latin typeface="Segoe UI" panose="020B0502040204020203" pitchFamily="34" charset="0"/>
                <a:ea typeface="Noto Sans" panose="020B0502040504020204"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35 cm</a:t>
            </a:r>
            <a:r>
              <a:rPr lang="ja-JP" altLang="en-US" dirty="0">
                <a:latin typeface="Segoe UI" panose="020B0502040204020203" pitchFamily="34" charset="0"/>
                <a:cs typeface="Segoe UI" panose="020B0502040204020203" pitchFamily="34" charset="0"/>
              </a:rPr>
              <a:t>，</a:t>
            </a:r>
            <a:r>
              <a:rPr lang="en-US" altLang="ja-JP" dirty="0">
                <a:latin typeface="Segoe UI" panose="020B0502040204020203" pitchFamily="34" charset="0"/>
                <a:cs typeface="Segoe UI" panose="020B0502040204020203" pitchFamily="34" charset="0"/>
              </a:rPr>
              <a:t>48 kg including pumping system)</a:t>
            </a:r>
          </a:p>
          <a:p>
            <a:pPr>
              <a:lnSpc>
                <a:spcPct val="100000"/>
              </a:lnSpc>
              <a:spcBef>
                <a:spcPts val="0"/>
              </a:spcBef>
              <a:buClr>
                <a:srgbClr val="00B050"/>
              </a:buClr>
              <a:buFont typeface="Wingdings" panose="05000000000000000000" pitchFamily="2" charset="2"/>
              <a:buChar char="ü"/>
            </a:pPr>
            <a:r>
              <a:rPr lang="en-US" altLang="ja-JP" sz="2000" dirty="0">
                <a:latin typeface="Segoe UI" panose="020B0502040204020203" pitchFamily="34" charset="0"/>
                <a:cs typeface="Segoe UI" panose="020B0502040204020203" pitchFamily="34" charset="0"/>
              </a:rPr>
              <a:t>Resolution &gt; 30,000</a:t>
            </a:r>
            <a:br>
              <a:rPr lang="en-US" altLang="ja-JP" sz="2000" dirty="0">
                <a:latin typeface="Segoe UI" panose="020B0502040204020203" pitchFamily="34" charset="0"/>
                <a:cs typeface="Segoe UI" panose="020B0502040204020203" pitchFamily="34" charset="0"/>
              </a:rPr>
            </a:br>
            <a:r>
              <a:rPr lang="en-US" altLang="ja-JP" dirty="0">
                <a:latin typeface="Segoe UI" panose="020B0502040204020203" pitchFamily="34" charset="0"/>
                <a:cs typeface="Segoe UI" panose="020B0502040204020203" pitchFamily="34" charset="0"/>
              </a:rPr>
              <a:t>(theoretically infinite)</a:t>
            </a:r>
          </a:p>
        </p:txBody>
      </p:sp>
      <p:sp>
        <p:nvSpPr>
          <p:cNvPr id="196" name="テキスト ボックス 195">
            <a:extLst>
              <a:ext uri="{FF2B5EF4-FFF2-40B4-BE49-F238E27FC236}">
                <a16:creationId xmlns:a16="http://schemas.microsoft.com/office/drawing/2014/main" id="{BC4E198B-9A87-598E-6118-97DB40AC6F38}"/>
              </a:ext>
            </a:extLst>
          </p:cNvPr>
          <p:cNvSpPr txBox="1"/>
          <p:nvPr/>
        </p:nvSpPr>
        <p:spPr>
          <a:xfrm>
            <a:off x="78264" y="6196730"/>
            <a:ext cx="3683726" cy="581261"/>
          </a:xfrm>
          <a:prstGeom prst="rect">
            <a:avLst/>
          </a:prstGeom>
          <a:noFill/>
        </p:spPr>
        <p:txBody>
          <a:bodyPr wrap="none" lIns="27000" tIns="13500" rIns="27000" bIns="135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[5] Toyoda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 Mass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Spectrom</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(2000).  </a:t>
            </a:r>
            <a:b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b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[6] Okumura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 Mass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Spectrom</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Soc.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Jpn</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(2003).  </a:t>
            </a:r>
            <a:b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b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[7] Shimma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Anal. Chem.</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(2010).</a:t>
            </a:r>
            <a:endParaRPr kumimoji="1" lang="ja-JP" altLang="en-US"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nvGrpSpPr>
          <p:cNvPr id="6" name="グループ化 5">
            <a:extLst>
              <a:ext uri="{FF2B5EF4-FFF2-40B4-BE49-F238E27FC236}">
                <a16:creationId xmlns:a16="http://schemas.microsoft.com/office/drawing/2014/main" id="{44952C44-97AF-6471-82A4-BF7B65379A04}"/>
              </a:ext>
            </a:extLst>
          </p:cNvPr>
          <p:cNvGrpSpPr/>
          <p:nvPr/>
        </p:nvGrpSpPr>
        <p:grpSpPr>
          <a:xfrm>
            <a:off x="6361731" y="19955"/>
            <a:ext cx="2670755" cy="2297987"/>
            <a:chOff x="8976109" y="1024989"/>
            <a:chExt cx="2879891" cy="2477934"/>
          </a:xfrm>
        </p:grpSpPr>
        <p:pic>
          <p:nvPicPr>
            <p:cNvPr id="7" name="Picture 3" descr="C:\Users\良秀\Downloads\DSC_2821.JPG">
              <a:extLst>
                <a:ext uri="{FF2B5EF4-FFF2-40B4-BE49-F238E27FC236}">
                  <a16:creationId xmlns:a16="http://schemas.microsoft.com/office/drawing/2014/main" id="{4F0A236D-1A83-4FAD-256E-FA0D6AB07E2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270" r="11954"/>
            <a:stretch/>
          </p:blipFill>
          <p:spPr bwMode="auto">
            <a:xfrm>
              <a:off x="8976109" y="1181310"/>
              <a:ext cx="2879891" cy="2321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1" name="直線矢印コネクタ 100">
              <a:extLst>
                <a:ext uri="{FF2B5EF4-FFF2-40B4-BE49-F238E27FC236}">
                  <a16:creationId xmlns:a16="http://schemas.microsoft.com/office/drawing/2014/main" id="{3CED7CEB-E7B5-5752-C0DB-355842F24F99}"/>
                </a:ext>
              </a:extLst>
            </p:cNvPr>
            <p:cNvCxnSpPr/>
            <p:nvPr/>
          </p:nvCxnSpPr>
          <p:spPr>
            <a:xfrm>
              <a:off x="9346577" y="1393994"/>
              <a:ext cx="0" cy="1320351"/>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B179F671-8304-5A73-B92D-577B47774649}"/>
                </a:ext>
              </a:extLst>
            </p:cNvPr>
            <p:cNvCxnSpPr/>
            <p:nvPr/>
          </p:nvCxnSpPr>
          <p:spPr>
            <a:xfrm>
              <a:off x="9386648" y="2792620"/>
              <a:ext cx="1168977" cy="698502"/>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065778F7-BA52-9C65-BC14-2291B313137C}"/>
                </a:ext>
              </a:extLst>
            </p:cNvPr>
            <p:cNvCxnSpPr/>
            <p:nvPr/>
          </p:nvCxnSpPr>
          <p:spPr>
            <a:xfrm>
              <a:off x="10470562" y="1211761"/>
              <a:ext cx="707118" cy="222119"/>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A8EB098F-7FB5-9CCC-78BC-CCEDF7D299FE}"/>
                </a:ext>
              </a:extLst>
            </p:cNvPr>
            <p:cNvSpPr txBox="1"/>
            <p:nvPr/>
          </p:nvSpPr>
          <p:spPr>
            <a:xfrm rot="1860000">
              <a:off x="9502743" y="3100325"/>
              <a:ext cx="612245" cy="2737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38100">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63 cm</a:t>
              </a:r>
            </a:p>
          </p:txBody>
        </p:sp>
        <p:sp>
          <p:nvSpPr>
            <p:cNvPr id="105" name="テキスト ボックス 104">
              <a:extLst>
                <a:ext uri="{FF2B5EF4-FFF2-40B4-BE49-F238E27FC236}">
                  <a16:creationId xmlns:a16="http://schemas.microsoft.com/office/drawing/2014/main" id="{32C6EC83-0EEB-1715-E2F4-FE96C4018959}"/>
                </a:ext>
              </a:extLst>
            </p:cNvPr>
            <p:cNvSpPr txBox="1"/>
            <p:nvPr/>
          </p:nvSpPr>
          <p:spPr>
            <a:xfrm rot="16200000">
              <a:off x="8875053" y="1976265"/>
              <a:ext cx="612245" cy="2737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38100">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52 cm</a:t>
              </a:r>
            </a:p>
          </p:txBody>
        </p:sp>
        <p:sp>
          <p:nvSpPr>
            <p:cNvPr id="106" name="テキスト ボックス 105">
              <a:extLst>
                <a:ext uri="{FF2B5EF4-FFF2-40B4-BE49-F238E27FC236}">
                  <a16:creationId xmlns:a16="http://schemas.microsoft.com/office/drawing/2014/main" id="{13A94A16-953D-FFD5-B9DE-18F0CFF06E9E}"/>
                </a:ext>
              </a:extLst>
            </p:cNvPr>
            <p:cNvSpPr txBox="1"/>
            <p:nvPr/>
          </p:nvSpPr>
          <p:spPr>
            <a:xfrm rot="1080000">
              <a:off x="10568267" y="1024989"/>
              <a:ext cx="612245" cy="273799"/>
            </a:xfrm>
            <a:prstGeom prst="rect">
              <a:avLst/>
            </a:prstGeom>
            <a:noFill/>
          </p:spPr>
          <p:txBody>
            <a:bodyPr wrap="none"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19050">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35 cm</a:t>
              </a:r>
            </a:p>
          </p:txBody>
        </p:sp>
        <p:sp>
          <p:nvSpPr>
            <p:cNvPr id="107" name="テキスト ボックス 106">
              <a:extLst>
                <a:ext uri="{FF2B5EF4-FFF2-40B4-BE49-F238E27FC236}">
                  <a16:creationId xmlns:a16="http://schemas.microsoft.com/office/drawing/2014/main" id="{0D5F5F21-BAA5-4941-7A5D-73A2D1D040DC}"/>
                </a:ext>
              </a:extLst>
            </p:cNvPr>
            <p:cNvSpPr txBox="1"/>
            <p:nvPr/>
          </p:nvSpPr>
          <p:spPr>
            <a:xfrm>
              <a:off x="10681984" y="3229124"/>
              <a:ext cx="1174016" cy="273799"/>
            </a:xfrm>
            <a:prstGeom prst="rect">
              <a:avLst/>
            </a:prstGeom>
            <a:noFill/>
          </p:spPr>
          <p:txBody>
            <a:bodyPr wrap="none" rtlCol="0" anchor="b">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weight</a:t>
              </a:r>
              <a:r>
                <a:rPr kumimoji="1" lang="ja-JP" altLang="en-US" sz="105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a:t>
              </a:r>
              <a:r>
                <a:rPr kumimoji="1" lang="en-US" altLang="ja-JP" sz="105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48 kg</a:t>
              </a:r>
              <a:endParaRPr kumimoji="1" lang="ja-JP" altLang="en-US" sz="105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endParaRPr>
            </a:p>
          </p:txBody>
        </p:sp>
      </p:grpSp>
      <p:grpSp>
        <p:nvGrpSpPr>
          <p:cNvPr id="16" name="グループ化 15">
            <a:extLst>
              <a:ext uri="{FF2B5EF4-FFF2-40B4-BE49-F238E27FC236}">
                <a16:creationId xmlns:a16="http://schemas.microsoft.com/office/drawing/2014/main" id="{198E7C98-2DF6-3247-D833-42F2AF50E602}"/>
              </a:ext>
            </a:extLst>
          </p:cNvPr>
          <p:cNvGrpSpPr/>
          <p:nvPr/>
        </p:nvGrpSpPr>
        <p:grpSpPr>
          <a:xfrm>
            <a:off x="4987636" y="3595255"/>
            <a:ext cx="4197928" cy="3378048"/>
            <a:chOff x="5315129" y="1787359"/>
            <a:chExt cx="3909600" cy="3814901"/>
          </a:xfrm>
        </p:grpSpPr>
        <p:cxnSp>
          <p:nvCxnSpPr>
            <p:cNvPr id="17" name="直線コネクタ 16">
              <a:extLst>
                <a:ext uri="{FF2B5EF4-FFF2-40B4-BE49-F238E27FC236}">
                  <a16:creationId xmlns:a16="http://schemas.microsoft.com/office/drawing/2014/main" id="{E2631B5E-FECA-B07B-C758-4338FCF863CE}"/>
                </a:ext>
              </a:extLst>
            </p:cNvPr>
            <p:cNvCxnSpPr>
              <a:cxnSpLocks/>
            </p:cNvCxnSpPr>
            <p:nvPr/>
          </p:nvCxnSpPr>
          <p:spPr>
            <a:xfrm flipV="1">
              <a:off x="6060275" y="1966332"/>
              <a:ext cx="2931822" cy="2789900"/>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8" name="グラフ 17">
              <a:extLst>
                <a:ext uri="{FF2B5EF4-FFF2-40B4-BE49-F238E27FC236}">
                  <a16:creationId xmlns:a16="http://schemas.microsoft.com/office/drawing/2014/main" id="{C4BC34A2-08B2-6FEE-6688-29763E2E6208}"/>
                </a:ext>
              </a:extLst>
            </p:cNvPr>
            <p:cNvGraphicFramePr>
              <a:graphicFrameLocks/>
            </p:cNvGraphicFramePr>
            <p:nvPr>
              <p:extLst>
                <p:ext uri="{D42A27DB-BD31-4B8C-83A1-F6EECF244321}">
                  <p14:modId xmlns:p14="http://schemas.microsoft.com/office/powerpoint/2010/main" val="1485561094"/>
                </p:ext>
              </p:extLst>
            </p:nvPr>
          </p:nvGraphicFramePr>
          <p:xfrm>
            <a:off x="5315129" y="1787359"/>
            <a:ext cx="3909600" cy="3814901"/>
          </p:xfrm>
          <a:graphic>
            <a:graphicData uri="http://schemas.openxmlformats.org/drawingml/2006/chart">
              <c:chart xmlns:c="http://schemas.openxmlformats.org/drawingml/2006/chart" xmlns:r="http://schemas.openxmlformats.org/officeDocument/2006/relationships" r:id="rId4"/>
            </a:graphicData>
          </a:graphic>
        </p:graphicFrame>
        <p:sp>
          <p:nvSpPr>
            <p:cNvPr id="19" name="テキスト ボックス 18">
              <a:extLst>
                <a:ext uri="{FF2B5EF4-FFF2-40B4-BE49-F238E27FC236}">
                  <a16:creationId xmlns:a16="http://schemas.microsoft.com/office/drawing/2014/main" id="{F29BF287-B266-987D-F549-4FA51859133C}"/>
                </a:ext>
              </a:extLst>
            </p:cNvPr>
            <p:cNvSpPr txBox="1"/>
            <p:nvPr/>
          </p:nvSpPr>
          <p:spPr>
            <a:xfrm>
              <a:off x="7412158" y="4431976"/>
              <a:ext cx="1694375" cy="279500"/>
            </a:xfrm>
            <a:prstGeom prst="rect">
              <a:avLst/>
            </a:prstGeom>
            <a:noFill/>
          </p:spPr>
          <p:txBody>
            <a:bodyPr wrap="square"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Error bars are 1 sigma.</a:t>
              </a:r>
            </a:p>
          </p:txBody>
        </p:sp>
        <p:sp>
          <p:nvSpPr>
            <p:cNvPr id="20" name="テキスト ボックス 19">
              <a:extLst>
                <a:ext uri="{FF2B5EF4-FFF2-40B4-BE49-F238E27FC236}">
                  <a16:creationId xmlns:a16="http://schemas.microsoft.com/office/drawing/2014/main" id="{426E7607-E5D2-921F-C171-1FF7A22AB75D}"/>
                </a:ext>
              </a:extLst>
            </p:cNvPr>
            <p:cNvSpPr txBox="1"/>
            <p:nvPr/>
          </p:nvSpPr>
          <p:spPr>
            <a:xfrm rot="19288217">
              <a:off x="6957919" y="3588257"/>
              <a:ext cx="75817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1:1</a:t>
              </a:r>
              <a:endPar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grpSp>
      <p:sp>
        <p:nvSpPr>
          <p:cNvPr id="21" name="右矢印 46">
            <a:extLst>
              <a:ext uri="{FF2B5EF4-FFF2-40B4-BE49-F238E27FC236}">
                <a16:creationId xmlns:a16="http://schemas.microsoft.com/office/drawing/2014/main" id="{B35F9E74-FA9A-2F85-45E5-750AB1C64350}"/>
              </a:ext>
            </a:extLst>
          </p:cNvPr>
          <p:cNvSpPr/>
          <p:nvPr/>
        </p:nvSpPr>
        <p:spPr>
          <a:xfrm rot="5400000">
            <a:off x="528596" y="3097668"/>
            <a:ext cx="462505" cy="47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2" name="テキスト ボックス 21">
            <a:extLst>
              <a:ext uri="{FF2B5EF4-FFF2-40B4-BE49-F238E27FC236}">
                <a16:creationId xmlns:a16="http://schemas.microsoft.com/office/drawing/2014/main" id="{D60DC3EA-EB88-5F43-AF81-C1FDFF24C9D9}"/>
              </a:ext>
            </a:extLst>
          </p:cNvPr>
          <p:cNvSpPr txBox="1"/>
          <p:nvPr/>
        </p:nvSpPr>
        <p:spPr>
          <a:xfrm flipH="1">
            <a:off x="969889" y="3086085"/>
            <a:ext cx="43502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1F497D">
                    <a:lumMod val="50000"/>
                  </a:srgbClr>
                </a:solidFill>
                <a:effectLst/>
                <a:uLnTx/>
                <a:uFillTx/>
                <a:latin typeface="Segoe UI Semibold" panose="020B0702040204020203" pitchFamily="34" charset="0"/>
                <a:ea typeface="ＭＳ Ｐゴシック" panose="020B0600070205080204" pitchFamily="50" charset="-128"/>
                <a:cs typeface="Segoe UI Semibold" panose="020B0702040204020203" pitchFamily="34" charset="0"/>
              </a:rPr>
              <a:t>Sensitivity improved by 5k times</a:t>
            </a:r>
          </a:p>
        </p:txBody>
      </p:sp>
      <p:sp>
        <p:nvSpPr>
          <p:cNvPr id="23" name="テキスト ボックス 22">
            <a:extLst>
              <a:ext uri="{FF2B5EF4-FFF2-40B4-BE49-F238E27FC236}">
                <a16:creationId xmlns:a16="http://schemas.microsoft.com/office/drawing/2014/main" id="{4958D23F-B463-504A-5AC6-F636C8978450}"/>
              </a:ext>
            </a:extLst>
          </p:cNvPr>
          <p:cNvSpPr txBox="1"/>
          <p:nvPr/>
        </p:nvSpPr>
        <p:spPr>
          <a:xfrm flipH="1">
            <a:off x="53523" y="3557335"/>
            <a:ext cx="5256229" cy="2677210"/>
          </a:xfrm>
          <a:prstGeom prst="rect">
            <a:avLst/>
          </a:prstGeom>
          <a:noFill/>
        </p:spPr>
        <p:txBody>
          <a:bodyPr wrap="square" rtlCol="0">
            <a:noAutofit/>
          </a:bodyPr>
          <a:lstStyle/>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First </a:t>
            </a:r>
            <a:r>
              <a:rPr kumimoji="1" lang="en-US" altLang="ja-JP" sz="2000" i="0" u="none" strike="noStrike" kern="1200" cap="none" spc="0" normalizeH="0" baseline="30000" noProof="0" dirty="0">
                <a:ln>
                  <a:noFill/>
                </a:ln>
                <a:solidFill>
                  <a:srgbClr val="FF0000"/>
                </a:solidFill>
                <a:effectLst/>
                <a:uLnTx/>
                <a:uFillTx/>
                <a:latin typeface="Segoe UI Semibold" panose="020B0702040204020203" pitchFamily="34" charset="0"/>
                <a:cs typeface="Segoe UI Semibold" panose="020B0702040204020203" pitchFamily="34" charset="0"/>
              </a:rPr>
              <a:t>3</a:t>
            </a: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He detection with a portable instrument</a:t>
            </a:r>
          </a:p>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The standard sample size (50 mL) is enough to obtain </a:t>
            </a:r>
            <a:r>
              <a:rPr kumimoji="1" lang="en-US" altLang="ja-JP" sz="2000" i="0" u="none" strike="noStrike" kern="1200" cap="none" spc="0" normalizeH="0" baseline="30000" noProof="0" dirty="0">
                <a:ln>
                  <a:noFill/>
                </a:ln>
                <a:solidFill>
                  <a:srgbClr val="FF0000"/>
                </a:solidFill>
                <a:effectLst/>
                <a:uLnTx/>
                <a:uFillTx/>
                <a:latin typeface="Segoe UI Semibold" panose="020B0702040204020203" pitchFamily="34" charset="0"/>
                <a:cs typeface="Segoe UI Semibold" panose="020B0702040204020203" pitchFamily="34" charset="0"/>
              </a:rPr>
              <a:t>3</a:t>
            </a: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He/</a:t>
            </a:r>
            <a:r>
              <a:rPr kumimoji="1" lang="en-US" altLang="ja-JP" sz="2000" i="0" u="none" strike="noStrike" kern="1200" cap="none" spc="0" normalizeH="0" baseline="30000" noProof="0" dirty="0">
                <a:ln>
                  <a:noFill/>
                </a:ln>
                <a:solidFill>
                  <a:srgbClr val="FF0000"/>
                </a:solidFill>
                <a:effectLst/>
                <a:uLnTx/>
                <a:uFillTx/>
                <a:latin typeface="Segoe UI Semibold" panose="020B0702040204020203" pitchFamily="34" charset="0"/>
                <a:cs typeface="Segoe UI Semibold" panose="020B0702040204020203" pitchFamily="34" charset="0"/>
              </a:rPr>
              <a:t>4</a:t>
            </a: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He.</a:t>
            </a:r>
          </a:p>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Despite lower precision than conventional instruments, pre-eruptive </a:t>
            </a:r>
            <a:r>
              <a:rPr kumimoji="1" lang="en-US" altLang="ja-JP" sz="2000" i="0" u="none" strike="noStrike" kern="1200" cap="none" spc="0" normalizeH="0" baseline="30000" noProof="0" dirty="0">
                <a:ln>
                  <a:noFill/>
                </a:ln>
                <a:solidFill>
                  <a:srgbClr val="FF0000"/>
                </a:solidFill>
                <a:effectLst/>
                <a:uLnTx/>
                <a:uFillTx/>
                <a:latin typeface="Segoe UI Semibold" panose="020B0702040204020203" pitchFamily="34" charset="0"/>
                <a:cs typeface="Segoe UI Semibold" panose="020B0702040204020203" pitchFamily="34" charset="0"/>
              </a:rPr>
              <a:t>3</a:t>
            </a: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He/</a:t>
            </a:r>
            <a:r>
              <a:rPr kumimoji="1" lang="en-US" altLang="ja-JP" sz="2000" i="0" u="none" strike="noStrike" kern="1200" cap="none" spc="0" normalizeH="0" baseline="30000" noProof="0" dirty="0">
                <a:ln>
                  <a:noFill/>
                </a:ln>
                <a:solidFill>
                  <a:srgbClr val="FF0000"/>
                </a:solidFill>
                <a:effectLst/>
                <a:uLnTx/>
                <a:uFillTx/>
                <a:latin typeface="Segoe UI Semibold" panose="020B0702040204020203" pitchFamily="34" charset="0"/>
                <a:cs typeface="Segoe UI Semibold" panose="020B0702040204020203" pitchFamily="34" charset="0"/>
              </a:rPr>
              <a:t>4</a:t>
            </a:r>
            <a:r>
              <a:rPr kumimoji="1" lang="en-US" altLang="ja-JP" sz="200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He variations are expected </a:t>
            </a:r>
            <a:r>
              <a:rPr kumimoji="1" lang="en-US" altLang="ja-JP" sz="2000" b="0" i="0" u="none" strike="noStrike" kern="1200" cap="none" spc="0" normalizeH="0" baseline="0" noProof="0" dirty="0">
                <a:ln>
                  <a:noFill/>
                </a:ln>
                <a:solidFill>
                  <a:srgbClr val="FF0000"/>
                </a:solidFill>
                <a:effectLst/>
                <a:uLnTx/>
                <a:uFillTx/>
                <a:latin typeface="Segoe UI Semibold" panose="020B0702040204020203" pitchFamily="34" charset="0"/>
                <a:cs typeface="Segoe UI Semibold" panose="020B0702040204020203" pitchFamily="34" charset="0"/>
              </a:rPr>
              <a:t>to be detected.</a:t>
            </a:r>
          </a:p>
        </p:txBody>
      </p:sp>
      <p:pic>
        <p:nvPicPr>
          <p:cNvPr id="24" name="図 23">
            <a:extLst>
              <a:ext uri="{FF2B5EF4-FFF2-40B4-BE49-F238E27FC236}">
                <a16:creationId xmlns:a16="http://schemas.microsoft.com/office/drawing/2014/main" id="{0E0849F8-93B2-1EA8-1E84-E9EDD0FA2DCD}"/>
              </a:ext>
            </a:extLst>
          </p:cNvPr>
          <p:cNvPicPr>
            <a:picLocks noChangeAspect="1"/>
          </p:cNvPicPr>
          <p:nvPr/>
        </p:nvPicPr>
        <p:blipFill>
          <a:blip r:embed="rId5"/>
          <a:stretch>
            <a:fillRect/>
          </a:stretch>
        </p:blipFill>
        <p:spPr>
          <a:xfrm>
            <a:off x="5642264" y="2329420"/>
            <a:ext cx="3450883" cy="1386425"/>
          </a:xfrm>
          <a:prstGeom prst="rect">
            <a:avLst/>
          </a:prstGeom>
        </p:spPr>
      </p:pic>
    </p:spTree>
    <p:extLst>
      <p:ext uri="{BB962C8B-B14F-4D97-AF65-F5344CB8AC3E}">
        <p14:creationId xmlns:p14="http://schemas.microsoft.com/office/powerpoint/2010/main" val="388403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559F-B8B8-AC28-15EA-71EDF5FC85E2}"/>
              </a:ext>
            </a:extLst>
          </p:cNvPr>
          <p:cNvSpPr>
            <a:spLocks noGrp="1"/>
          </p:cNvSpPr>
          <p:nvPr>
            <p:ph type="title"/>
          </p:nvPr>
        </p:nvSpPr>
        <p:spPr/>
        <p:txBody>
          <a:bodyPr/>
          <a:lstStyle/>
          <a:p>
            <a:r>
              <a:rPr kumimoji="1" lang="en-US" altLang="ja-JP" dirty="0"/>
              <a:t>Summary and Future Perspective</a:t>
            </a:r>
            <a:endParaRPr kumimoji="1" lang="ja-JP" altLang="en-US" dirty="0"/>
          </a:p>
        </p:txBody>
      </p:sp>
      <p:sp>
        <p:nvSpPr>
          <p:cNvPr id="3" name="コンテンツ プレースホルダー 2">
            <a:extLst>
              <a:ext uri="{FF2B5EF4-FFF2-40B4-BE49-F238E27FC236}">
                <a16:creationId xmlns:a16="http://schemas.microsoft.com/office/drawing/2014/main" id="{D72D7A60-E123-75D9-156B-F3DC6C6DF06E}"/>
              </a:ext>
            </a:extLst>
          </p:cNvPr>
          <p:cNvSpPr>
            <a:spLocks noGrp="1"/>
          </p:cNvSpPr>
          <p:nvPr>
            <p:ph idx="1"/>
          </p:nvPr>
        </p:nvSpPr>
        <p:spPr>
          <a:xfrm>
            <a:off x="155862" y="924789"/>
            <a:ext cx="8811492" cy="2753594"/>
          </a:xfrm>
          <a:solidFill>
            <a:schemeClr val="bg1"/>
          </a:solidFill>
        </p:spPr>
        <p:txBody>
          <a:bodyPr/>
          <a:lstStyle/>
          <a:p>
            <a:pPr marL="269875" indent="-269875"/>
            <a:r>
              <a:rPr kumimoji="1" lang="en-US" altLang="ja-JP" sz="2000" dirty="0"/>
              <a:t>Although </a:t>
            </a:r>
            <a:r>
              <a:rPr lang="en-US" altLang="ja-JP" sz="2000" dirty="0"/>
              <a:t>geophysical (seismological and geodetic) </a:t>
            </a:r>
            <a:r>
              <a:rPr kumimoji="1" lang="en-US" altLang="ja-JP" sz="2000" dirty="0"/>
              <a:t>monitoring has been intensively carried out in Japan, “ubiquitous” faults hinder the establishment of</a:t>
            </a:r>
            <a:r>
              <a:rPr lang="en-US" altLang="ja-JP" sz="2000" dirty="0"/>
              <a:t> a multidisciplinary and permanent near-fault observatory.</a:t>
            </a:r>
          </a:p>
          <a:p>
            <a:pPr marL="269875" indent="-269875"/>
            <a:r>
              <a:rPr lang="en-US" altLang="ja-JP" sz="2000" dirty="0"/>
              <a:t>Nevertheless, advanced geochemical studies using helium isotopes have shown their significance for understanding deep fluid migration causing earthquakes and detecting precursory signals.</a:t>
            </a:r>
          </a:p>
          <a:p>
            <a:pPr marL="269875" indent="-269875"/>
            <a:r>
              <a:rPr kumimoji="1" lang="en-US" altLang="ja-JP" sz="2000" dirty="0"/>
              <a:t>To </a:t>
            </a:r>
            <a:r>
              <a:rPr lang="en-US" altLang="ja-JP" sz="2000" dirty="0"/>
              <a:t>realize continuous on-site </a:t>
            </a:r>
            <a:r>
              <a:rPr lang="en-US" altLang="ja-JP" sz="2000" baseline="30000" dirty="0"/>
              <a:t>3</a:t>
            </a:r>
            <a:r>
              <a:rPr lang="en-US" altLang="ja-JP" sz="2000" dirty="0"/>
              <a:t>He/</a:t>
            </a:r>
            <a:r>
              <a:rPr lang="en-US" altLang="ja-JP" sz="2000" baseline="30000" dirty="0"/>
              <a:t>4</a:t>
            </a:r>
            <a:r>
              <a:rPr lang="en-US" altLang="ja-JP" sz="2000" dirty="0"/>
              <a:t>He monitoring, the development of portable instruments is ongoing.</a:t>
            </a:r>
            <a:endParaRPr kumimoji="1" lang="ja-JP" altLang="en-US" sz="2000" dirty="0"/>
          </a:p>
        </p:txBody>
      </p:sp>
      <p:sp>
        <p:nvSpPr>
          <p:cNvPr id="5" name="矢印: 下 4">
            <a:extLst>
              <a:ext uri="{FF2B5EF4-FFF2-40B4-BE49-F238E27FC236}">
                <a16:creationId xmlns:a16="http://schemas.microsoft.com/office/drawing/2014/main" id="{CB1545E2-B573-99F5-1EAA-32ED43D35716}"/>
              </a:ext>
            </a:extLst>
          </p:cNvPr>
          <p:cNvSpPr/>
          <p:nvPr/>
        </p:nvSpPr>
        <p:spPr>
          <a:xfrm>
            <a:off x="4182341" y="3657600"/>
            <a:ext cx="779318" cy="602673"/>
          </a:xfrm>
          <a:prstGeom prst="downArrow">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ED8A203-95A4-2007-6665-A0938D8B73E9}"/>
              </a:ext>
            </a:extLst>
          </p:cNvPr>
          <p:cNvSpPr/>
          <p:nvPr/>
        </p:nvSpPr>
        <p:spPr>
          <a:xfrm>
            <a:off x="181841" y="4374573"/>
            <a:ext cx="8780318" cy="2234046"/>
          </a:xfrm>
          <a:prstGeom prst="roundRect">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pPr>
            <a:r>
              <a:rPr kumimoji="1" lang="en-US" altLang="ja-JP" sz="2000" dirty="0">
                <a:solidFill>
                  <a:srgbClr val="FF0000"/>
                </a:solidFill>
              </a:rPr>
              <a:t>MoU between the relevant </a:t>
            </a:r>
            <a:r>
              <a:rPr lang="en-US" altLang="ja-JP" sz="2000" dirty="0">
                <a:solidFill>
                  <a:srgbClr val="FF0000"/>
                </a:solidFill>
              </a:rPr>
              <a:t>universities/institutes running NFOs in EPOS and Univ. Tokyo</a:t>
            </a:r>
            <a:endParaRPr kumimoji="1" lang="en-US" altLang="ja-JP" sz="2000" dirty="0">
              <a:solidFill>
                <a:srgbClr val="FF0000"/>
              </a:solidFill>
            </a:endParaRPr>
          </a:p>
          <a:p>
            <a:pPr marL="176213" indent="-176213">
              <a:buFont typeface="Arial" panose="020B0604020202020204" pitchFamily="34" charset="0"/>
              <a:buChar char="•"/>
            </a:pPr>
            <a:r>
              <a:rPr kumimoji="1" lang="en-US" altLang="ja-JP" sz="2000" dirty="0">
                <a:solidFill>
                  <a:srgbClr val="FF0000"/>
                </a:solidFill>
              </a:rPr>
              <a:t>Application to bilateral funds between </a:t>
            </a:r>
            <a:r>
              <a:rPr lang="en-US" altLang="ja-JP" sz="2000" dirty="0">
                <a:solidFill>
                  <a:srgbClr val="FF0000"/>
                </a:solidFill>
              </a:rPr>
              <a:t>the relevant agencies in EU countries and </a:t>
            </a:r>
            <a:r>
              <a:rPr kumimoji="1" lang="en-US" altLang="ja-JP" sz="2000" dirty="0">
                <a:solidFill>
                  <a:srgbClr val="FF0000"/>
                </a:solidFill>
              </a:rPr>
              <a:t>JSPS</a:t>
            </a:r>
            <a:r>
              <a:rPr kumimoji="1" lang="en-US" altLang="ja-JP" dirty="0">
                <a:solidFill>
                  <a:srgbClr val="FF0000"/>
                </a:solidFill>
              </a:rPr>
              <a:t> (Japan Society for the Promotion of Science)</a:t>
            </a:r>
            <a:endParaRPr kumimoji="1" lang="en-US" altLang="ja-JP" sz="2000" dirty="0">
              <a:solidFill>
                <a:srgbClr val="FF0000"/>
              </a:solidFill>
            </a:endParaRPr>
          </a:p>
          <a:p>
            <a:r>
              <a:rPr lang="en-US" altLang="ja-JP" sz="2000" dirty="0">
                <a:solidFill>
                  <a:srgbClr val="FF0000"/>
                </a:solidFill>
              </a:rPr>
              <a:t>are planned to promote the exchange of monitoring techniques and young researchers between NFO and the Japanese community.</a:t>
            </a:r>
            <a:endParaRPr kumimoji="1" lang="ja-JP" altLang="en-US" sz="2000" dirty="0">
              <a:solidFill>
                <a:srgbClr val="FF0000"/>
              </a:solidFill>
            </a:endParaRPr>
          </a:p>
        </p:txBody>
      </p:sp>
      <p:sp>
        <p:nvSpPr>
          <p:cNvPr id="7" name="テキスト ボックス 6">
            <a:extLst>
              <a:ext uri="{FF2B5EF4-FFF2-40B4-BE49-F238E27FC236}">
                <a16:creationId xmlns:a16="http://schemas.microsoft.com/office/drawing/2014/main" id="{8777123E-3C02-09CD-58DE-D50C67CA42DB}"/>
              </a:ext>
            </a:extLst>
          </p:cNvPr>
          <p:cNvSpPr txBox="1"/>
          <p:nvPr/>
        </p:nvSpPr>
        <p:spPr>
          <a:xfrm>
            <a:off x="4862946" y="3730337"/>
            <a:ext cx="4395355" cy="400110"/>
          </a:xfrm>
          <a:prstGeom prst="rect">
            <a:avLst/>
          </a:prstGeom>
          <a:noFill/>
        </p:spPr>
        <p:txBody>
          <a:bodyPr wrap="square" rtlCol="0">
            <a:spAutoFit/>
          </a:bodyPr>
          <a:lstStyle/>
          <a:p>
            <a:pPr algn="ctr"/>
            <a:r>
              <a:rPr kumimoji="1" lang="en-US" altLang="ja-JP" sz="2000" dirty="0">
                <a:latin typeface="+mn-lt"/>
              </a:rPr>
              <a:t>for the international collaborations…</a:t>
            </a:r>
            <a:endParaRPr kumimoji="1" lang="ja-JP" altLang="en-US" sz="2000" dirty="0">
              <a:latin typeface="+mn-lt"/>
            </a:endParaRPr>
          </a:p>
        </p:txBody>
      </p:sp>
    </p:spTree>
    <p:extLst>
      <p:ext uri="{BB962C8B-B14F-4D97-AF65-F5344CB8AC3E}">
        <p14:creationId xmlns:p14="http://schemas.microsoft.com/office/powerpoint/2010/main" val="45745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6BA67-816D-F78A-BB35-95553B8A0E8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D817622-F27E-35FD-ABC6-8F5471136941}"/>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78932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E4F44A-B49A-3072-2111-E04EF8B35353}"/>
              </a:ext>
            </a:extLst>
          </p:cNvPr>
          <p:cNvSpPr>
            <a:spLocks noGrp="1"/>
          </p:cNvSpPr>
          <p:nvPr>
            <p:ph type="title"/>
          </p:nvPr>
        </p:nvSpPr>
        <p:spPr/>
        <p:txBody>
          <a:bodyPr/>
          <a:lstStyle/>
          <a:p>
            <a:r>
              <a:rPr kumimoji="1" lang="en-US" altLang="ja-JP" dirty="0"/>
              <a:t>Long-Term Risk Assessment and Databases</a:t>
            </a:r>
            <a:endParaRPr kumimoji="1" lang="ja-JP" altLang="en-US" dirty="0"/>
          </a:p>
        </p:txBody>
      </p:sp>
      <p:sp>
        <p:nvSpPr>
          <p:cNvPr id="10" name="コンテンツ プレースホルダー 9">
            <a:extLst>
              <a:ext uri="{FF2B5EF4-FFF2-40B4-BE49-F238E27FC236}">
                <a16:creationId xmlns:a16="http://schemas.microsoft.com/office/drawing/2014/main" id="{4ED11E90-EA84-617B-5978-88AD994DC6CF}"/>
              </a:ext>
            </a:extLst>
          </p:cNvPr>
          <p:cNvSpPr>
            <a:spLocks noGrp="1"/>
          </p:cNvSpPr>
          <p:nvPr>
            <p:ph idx="1"/>
          </p:nvPr>
        </p:nvSpPr>
        <p:spPr>
          <a:xfrm>
            <a:off x="176646" y="906028"/>
            <a:ext cx="4291445" cy="5681807"/>
          </a:xfrm>
        </p:spPr>
        <p:txBody>
          <a:bodyPr/>
          <a:lstStyle/>
          <a:p>
            <a:pPr>
              <a:tabLst>
                <a:tab pos="623888" algn="l"/>
              </a:tabLst>
            </a:pPr>
            <a:r>
              <a:rPr lang="en-US" altLang="ja-JP" sz="2400" dirty="0"/>
              <a:t>Active Fault Database</a:t>
            </a:r>
            <a:br>
              <a:rPr lang="en-US" altLang="ja-JP" sz="2400" dirty="0"/>
            </a:br>
            <a:r>
              <a:rPr lang="en-US" altLang="ja-JP" sz="2000" dirty="0"/>
              <a:t>by GSJ (2005)</a:t>
            </a:r>
            <a:br>
              <a:rPr lang="en-US" altLang="ja-JP" sz="2400" dirty="0"/>
            </a:br>
            <a:r>
              <a:rPr lang="en-US" altLang="ja-JP" sz="2400" dirty="0"/>
              <a:t>–	</a:t>
            </a:r>
            <a:r>
              <a:rPr lang="en-US" altLang="ja-JP" sz="2000" dirty="0"/>
              <a:t>organizes faults by "behavioral 	segments" based on rupture </a:t>
            </a:r>
            <a:br>
              <a:rPr lang="en-US" altLang="ja-JP" sz="2000" dirty="0"/>
            </a:br>
            <a:r>
              <a:rPr lang="en-US" altLang="ja-JP" sz="2000" dirty="0"/>
              <a:t>	history and surface geometry</a:t>
            </a:r>
          </a:p>
          <a:p>
            <a:pPr>
              <a:tabLst>
                <a:tab pos="623888" algn="l"/>
              </a:tabLst>
            </a:pPr>
            <a:r>
              <a:rPr lang="en-US" altLang="ja-JP" sz="2400" dirty="0"/>
              <a:t>Rupture Probability Map </a:t>
            </a:r>
            <a:br>
              <a:rPr lang="en-US" altLang="ja-JP" sz="2400" dirty="0"/>
            </a:br>
            <a:r>
              <a:rPr lang="en-US" altLang="ja-JP" sz="2000" dirty="0"/>
              <a:t>by GSJ (2005)</a:t>
            </a:r>
            <a:br>
              <a:rPr lang="en-US" altLang="ja-JP" sz="2400" dirty="0"/>
            </a:br>
            <a:r>
              <a:rPr lang="en-US" altLang="ja-JP" sz="2400" dirty="0"/>
              <a:t>–	</a:t>
            </a:r>
            <a:r>
              <a:rPr lang="en-US" altLang="ja-JP" sz="2000" dirty="0"/>
              <a:t>based on the Cascade 	Earthquake Model, which 	assesses the probability that 	segments will rupture 	individually or in conjunction 	with neighbors, for 	infrastructure planning and </a:t>
            </a:r>
            <a:br>
              <a:rPr lang="en-US" altLang="ja-JP" sz="2000" dirty="0"/>
            </a:br>
            <a:r>
              <a:rPr lang="en-US" altLang="ja-JP" sz="2000" dirty="0"/>
              <a:t>	risk assessment</a:t>
            </a:r>
            <a:endParaRPr lang="ja-JP" altLang="en-US" sz="2000" dirty="0"/>
          </a:p>
        </p:txBody>
      </p:sp>
      <p:pic>
        <p:nvPicPr>
          <p:cNvPr id="12" name="図 11">
            <a:extLst>
              <a:ext uri="{FF2B5EF4-FFF2-40B4-BE49-F238E27FC236}">
                <a16:creationId xmlns:a16="http://schemas.microsoft.com/office/drawing/2014/main" id="{9A26F7FB-F3BD-5E61-9551-AAE2A4DE1AC6}"/>
              </a:ext>
            </a:extLst>
          </p:cNvPr>
          <p:cNvPicPr>
            <a:picLocks noChangeAspect="1"/>
          </p:cNvPicPr>
          <p:nvPr/>
        </p:nvPicPr>
        <p:blipFill>
          <a:blip r:embed="rId2"/>
          <a:srcRect l="2231" r="2393"/>
          <a:stretch>
            <a:fillRect/>
          </a:stretch>
        </p:blipFill>
        <p:spPr>
          <a:xfrm>
            <a:off x="2888674" y="5623966"/>
            <a:ext cx="1521640" cy="1135320"/>
          </a:xfrm>
          <a:prstGeom prst="rect">
            <a:avLst/>
          </a:prstGeom>
          <a:effectLst>
            <a:outerShdw blurRad="50800" dist="38100" dir="2700000" algn="tl" rotWithShape="0">
              <a:prstClr val="black">
                <a:alpha val="40000"/>
              </a:prstClr>
            </a:outerShdw>
          </a:effectLst>
        </p:spPr>
      </p:pic>
      <p:grpSp>
        <p:nvGrpSpPr>
          <p:cNvPr id="18" name="グループ化 17">
            <a:extLst>
              <a:ext uri="{FF2B5EF4-FFF2-40B4-BE49-F238E27FC236}">
                <a16:creationId xmlns:a16="http://schemas.microsoft.com/office/drawing/2014/main" id="{EAD204B6-A63C-FB60-4B79-54098334ACB0}"/>
              </a:ext>
            </a:extLst>
          </p:cNvPr>
          <p:cNvGrpSpPr/>
          <p:nvPr/>
        </p:nvGrpSpPr>
        <p:grpSpPr>
          <a:xfrm>
            <a:off x="4426528" y="905070"/>
            <a:ext cx="4764608" cy="4953026"/>
            <a:chOff x="4649815" y="905070"/>
            <a:chExt cx="4494185" cy="4671909"/>
          </a:xfrm>
        </p:grpSpPr>
        <p:sp>
          <p:nvSpPr>
            <p:cNvPr id="9" name="テキスト ボックス 8">
              <a:extLst>
                <a:ext uri="{FF2B5EF4-FFF2-40B4-BE49-F238E27FC236}">
                  <a16:creationId xmlns:a16="http://schemas.microsoft.com/office/drawing/2014/main" id="{840D1F3D-894D-64FA-273C-C67DD6EB4566}"/>
                </a:ext>
              </a:extLst>
            </p:cNvPr>
            <p:cNvSpPr txBox="1"/>
            <p:nvPr/>
          </p:nvSpPr>
          <p:spPr>
            <a:xfrm>
              <a:off x="4649815" y="4967332"/>
              <a:ext cx="4494185" cy="60964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Active fault zones (red), other faults (black) and probability of IJMA≥6-lower in 30 years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17" name="図 16">
              <a:extLst>
                <a:ext uri="{FF2B5EF4-FFF2-40B4-BE49-F238E27FC236}">
                  <a16:creationId xmlns:a16="http://schemas.microsoft.com/office/drawing/2014/main" id="{E95E4361-604C-C779-3165-1B84BA7C47CD}"/>
                </a:ext>
              </a:extLst>
            </p:cNvPr>
            <p:cNvPicPr>
              <a:picLocks noChangeAspect="1"/>
            </p:cNvPicPr>
            <p:nvPr/>
          </p:nvPicPr>
          <p:blipFill>
            <a:blip r:embed="rId3"/>
            <a:stretch>
              <a:fillRect/>
            </a:stretch>
          </p:blipFill>
          <p:spPr>
            <a:xfrm>
              <a:off x="4667012" y="905070"/>
              <a:ext cx="4376798" cy="3996868"/>
            </a:xfrm>
            <a:prstGeom prst="rect">
              <a:avLst/>
            </a:prstGeom>
          </p:spPr>
        </p:pic>
      </p:grpSp>
      <p:sp>
        <p:nvSpPr>
          <p:cNvPr id="4" name="テキスト ボックス 3">
            <a:extLst>
              <a:ext uri="{FF2B5EF4-FFF2-40B4-BE49-F238E27FC236}">
                <a16:creationId xmlns:a16="http://schemas.microsoft.com/office/drawing/2014/main" id="{C70C0AB0-8ABB-158D-4A3E-9D6425DDFEBF}"/>
              </a:ext>
            </a:extLst>
          </p:cNvPr>
          <p:cNvSpPr txBox="1"/>
          <p:nvPr/>
        </p:nvSpPr>
        <p:spPr>
          <a:xfrm>
            <a:off x="4496666" y="6423952"/>
            <a:ext cx="3649807"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GSJ = Geological Survey of Japan</a:t>
            </a:r>
            <a:endParaRPr kumimoji="1" lang="ja-JP" altLang="en-US" sz="16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44348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8885E0-51FC-92C6-3766-6AF811B36EF6}"/>
              </a:ext>
            </a:extLst>
          </p:cNvPr>
          <p:cNvSpPr>
            <a:spLocks noGrp="1"/>
          </p:cNvSpPr>
          <p:nvPr>
            <p:ph type="title"/>
          </p:nvPr>
        </p:nvSpPr>
        <p:spPr/>
        <p:txBody>
          <a:bodyPr/>
          <a:lstStyle/>
          <a:p>
            <a:r>
              <a:rPr kumimoji="1" lang="en-US" altLang="ja-JP" dirty="0"/>
              <a:t>Major Inland Earthquakes During the Past ~30 Years</a:t>
            </a:r>
            <a:endParaRPr kumimoji="1" lang="ja-JP" altLang="en-US" dirty="0"/>
          </a:p>
        </p:txBody>
      </p:sp>
      <p:grpSp>
        <p:nvGrpSpPr>
          <p:cNvPr id="17" name="グループ化 16">
            <a:extLst>
              <a:ext uri="{FF2B5EF4-FFF2-40B4-BE49-F238E27FC236}">
                <a16:creationId xmlns:a16="http://schemas.microsoft.com/office/drawing/2014/main" id="{2823E4B0-98A4-DD84-B11A-D610A5FC517A}"/>
              </a:ext>
            </a:extLst>
          </p:cNvPr>
          <p:cNvGrpSpPr/>
          <p:nvPr/>
        </p:nvGrpSpPr>
        <p:grpSpPr>
          <a:xfrm>
            <a:off x="1450223" y="984139"/>
            <a:ext cx="6243555" cy="4876334"/>
            <a:chOff x="1681843" y="1393442"/>
            <a:chExt cx="6131923" cy="4789147"/>
          </a:xfrm>
        </p:grpSpPr>
        <p:pic>
          <p:nvPicPr>
            <p:cNvPr id="4" name="図 3">
              <a:extLst>
                <a:ext uri="{FF2B5EF4-FFF2-40B4-BE49-F238E27FC236}">
                  <a16:creationId xmlns:a16="http://schemas.microsoft.com/office/drawing/2014/main" id="{C578FABB-6BA5-8968-C7A0-2441BC2049B9}"/>
                </a:ext>
              </a:extLst>
            </p:cNvPr>
            <p:cNvPicPr>
              <a:picLocks noChangeAspect="1"/>
            </p:cNvPicPr>
            <p:nvPr/>
          </p:nvPicPr>
          <p:blipFill>
            <a:blip r:embed="rId2"/>
            <a:stretch>
              <a:fillRect/>
            </a:stretch>
          </p:blipFill>
          <p:spPr>
            <a:xfrm>
              <a:off x="2121665" y="1393442"/>
              <a:ext cx="5244389" cy="4789147"/>
            </a:xfrm>
            <a:prstGeom prst="rect">
              <a:avLst/>
            </a:prstGeom>
          </p:spPr>
        </p:pic>
        <p:sp>
          <p:nvSpPr>
            <p:cNvPr id="5" name="吹き出し: 角を丸めた四角形 4">
              <a:extLst>
                <a:ext uri="{FF2B5EF4-FFF2-40B4-BE49-F238E27FC236}">
                  <a16:creationId xmlns:a16="http://schemas.microsoft.com/office/drawing/2014/main" id="{9F890CF1-C472-8C9B-ADC6-ABB54B8C143B}"/>
                </a:ext>
              </a:extLst>
            </p:cNvPr>
            <p:cNvSpPr/>
            <p:nvPr/>
          </p:nvSpPr>
          <p:spPr>
            <a:xfrm>
              <a:off x="3329939" y="5238206"/>
              <a:ext cx="1508760" cy="495300"/>
            </a:xfrm>
            <a:prstGeom prst="wedgeRoundRectCallout">
              <a:avLst>
                <a:gd name="adj1" fmla="val -10299"/>
                <a:gd name="adj2" fmla="val -182116"/>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Hanshin-Awaji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M7.3 (1995)</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 name="吹き出し: 角を丸めた四角形 5">
              <a:extLst>
                <a:ext uri="{FF2B5EF4-FFF2-40B4-BE49-F238E27FC236}">
                  <a16:creationId xmlns:a16="http://schemas.microsoft.com/office/drawing/2014/main" id="{CF1A6579-1CA8-71F1-15C5-9114B92EB11E}"/>
                </a:ext>
              </a:extLst>
            </p:cNvPr>
            <p:cNvSpPr/>
            <p:nvPr/>
          </p:nvSpPr>
          <p:spPr>
            <a:xfrm>
              <a:off x="1681843" y="3830683"/>
              <a:ext cx="1508760" cy="495300"/>
            </a:xfrm>
            <a:prstGeom prst="wedgeRoundRectCallout">
              <a:avLst>
                <a:gd name="adj1" fmla="val 71880"/>
                <a:gd name="adj2" fmla="val 55687"/>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West. Tottori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M7.3 (2000)</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 name="吹き出し: 角を丸めた四角形 6">
              <a:extLst>
                <a:ext uri="{FF2B5EF4-FFF2-40B4-BE49-F238E27FC236}">
                  <a16:creationId xmlns:a16="http://schemas.microsoft.com/office/drawing/2014/main" id="{79B8DEFE-81A2-508B-CF60-3ED2068883FE}"/>
                </a:ext>
              </a:extLst>
            </p:cNvPr>
            <p:cNvSpPr/>
            <p:nvPr/>
          </p:nvSpPr>
          <p:spPr>
            <a:xfrm>
              <a:off x="3248297" y="2327365"/>
              <a:ext cx="1508760" cy="495300"/>
            </a:xfrm>
            <a:prstGeom prst="wedgeRoundRectCallout">
              <a:avLst>
                <a:gd name="adj1" fmla="val 46700"/>
                <a:gd name="adj2" fmla="val 275248"/>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Chuetsu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M6.8 (2004)</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8" name="吹き出し: 角を丸めた四角形 7">
              <a:extLst>
                <a:ext uri="{FF2B5EF4-FFF2-40B4-BE49-F238E27FC236}">
                  <a16:creationId xmlns:a16="http://schemas.microsoft.com/office/drawing/2014/main" id="{318AC10E-1A89-4DB2-3504-D07675195481}"/>
                </a:ext>
              </a:extLst>
            </p:cNvPr>
            <p:cNvSpPr/>
            <p:nvPr/>
          </p:nvSpPr>
          <p:spPr>
            <a:xfrm>
              <a:off x="2076994" y="2879271"/>
              <a:ext cx="1508760" cy="792480"/>
            </a:xfrm>
            <a:prstGeom prst="wedgeRoundRectCallout">
              <a:avLst>
                <a:gd name="adj1" fmla="val 101388"/>
                <a:gd name="adj2" fmla="val 86181"/>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Noto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M6.9 (2007)</a:t>
              </a:r>
              <a:b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b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M7.5 (2024)</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吹き出し: 角を丸めた四角形 8">
              <a:extLst>
                <a:ext uri="{FF2B5EF4-FFF2-40B4-BE49-F238E27FC236}">
                  <a16:creationId xmlns:a16="http://schemas.microsoft.com/office/drawing/2014/main" id="{00C568A6-AF35-32B7-A580-D08467EA57BD}"/>
                </a:ext>
              </a:extLst>
            </p:cNvPr>
            <p:cNvSpPr/>
            <p:nvPr/>
          </p:nvSpPr>
          <p:spPr>
            <a:xfrm>
              <a:off x="5753100" y="3299460"/>
              <a:ext cx="1508760" cy="495300"/>
            </a:xfrm>
            <a:prstGeom prst="wedgeRoundRectCallout">
              <a:avLst>
                <a:gd name="adj1" fmla="val -95580"/>
                <a:gd name="adj2" fmla="val -2115"/>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Iwate-Miyagi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M7.2 (2008)</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吹き出し: 角を丸めた四角形 9">
              <a:extLst>
                <a:ext uri="{FF2B5EF4-FFF2-40B4-BE49-F238E27FC236}">
                  <a16:creationId xmlns:a16="http://schemas.microsoft.com/office/drawing/2014/main" id="{82B8DF0C-DC5F-B1DB-4BC0-B49BD89745A7}"/>
                </a:ext>
              </a:extLst>
            </p:cNvPr>
            <p:cNvSpPr/>
            <p:nvPr/>
          </p:nvSpPr>
          <p:spPr>
            <a:xfrm>
              <a:off x="5638800" y="4213860"/>
              <a:ext cx="1508760" cy="495300"/>
            </a:xfrm>
            <a:prstGeom prst="wedgeRoundRectCallout">
              <a:avLst>
                <a:gd name="adj1" fmla="val -122276"/>
                <a:gd name="adj2" fmla="val -64752"/>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North. Nagano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M6.7 (2014)</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吹き出し: 角を丸めた四角形 10">
              <a:extLst>
                <a:ext uri="{FF2B5EF4-FFF2-40B4-BE49-F238E27FC236}">
                  <a16:creationId xmlns:a16="http://schemas.microsoft.com/office/drawing/2014/main" id="{06AB8BF3-5420-DCBD-7B5E-1CE9085AAB83}"/>
                </a:ext>
              </a:extLst>
            </p:cNvPr>
            <p:cNvSpPr/>
            <p:nvPr/>
          </p:nvSpPr>
          <p:spPr>
            <a:xfrm>
              <a:off x="1737360" y="5342708"/>
              <a:ext cx="1508760" cy="495300"/>
            </a:xfrm>
            <a:prstGeom prst="wedgeRoundRectCallout">
              <a:avLst>
                <a:gd name="adj1" fmla="val 35589"/>
                <a:gd name="adj2" fmla="val -103434"/>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Kumamoto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M7.3 (2016)</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吹き出し: 角を丸めた四角形 11">
              <a:extLst>
                <a:ext uri="{FF2B5EF4-FFF2-40B4-BE49-F238E27FC236}">
                  <a16:creationId xmlns:a16="http://schemas.microsoft.com/office/drawing/2014/main" id="{F2CA4D50-6688-7F90-A723-63C0F3565356}"/>
                </a:ext>
              </a:extLst>
            </p:cNvPr>
            <p:cNvSpPr/>
            <p:nvPr/>
          </p:nvSpPr>
          <p:spPr>
            <a:xfrm>
              <a:off x="4883331" y="4999809"/>
              <a:ext cx="1508760" cy="495300"/>
            </a:xfrm>
            <a:prstGeom prst="wedgeRoundRectCallout">
              <a:avLst>
                <a:gd name="adj1" fmla="val -108116"/>
                <a:gd name="adj2" fmla="val -154890"/>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North. Osaka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M6.1 (2018)</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5" name="吹き出し: 角を丸めた四角形 14">
              <a:extLst>
                <a:ext uri="{FF2B5EF4-FFF2-40B4-BE49-F238E27FC236}">
                  <a16:creationId xmlns:a16="http://schemas.microsoft.com/office/drawing/2014/main" id="{07FB0DC1-6945-BFB6-97FA-D547A873BBC9}"/>
                </a:ext>
              </a:extLst>
            </p:cNvPr>
            <p:cNvSpPr/>
            <p:nvPr/>
          </p:nvSpPr>
          <p:spPr>
            <a:xfrm>
              <a:off x="5741126" y="2649583"/>
              <a:ext cx="2072640" cy="495300"/>
            </a:xfrm>
            <a:prstGeom prst="wedgeRoundRectCallout">
              <a:avLst>
                <a:gd name="adj1" fmla="val -67481"/>
                <a:gd name="adj2" fmla="val -89368"/>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Hokkaido East. </a:t>
              </a:r>
              <a:r>
                <a:rPr kumimoji="1" lang="en-US" altLang="ja-JP" sz="1400" b="0" i="0" u="none" strike="noStrike" kern="1200" cap="none" spc="0" normalizeH="0" baseline="0" noProof="0" dirty="0" err="1">
                  <a:ln>
                    <a:noFill/>
                  </a:ln>
                  <a:solidFill>
                    <a:srgbClr val="000000"/>
                  </a:solidFill>
                  <a:effectLst/>
                  <a:uLnTx/>
                  <a:uFillTx/>
                  <a:latin typeface="Arial"/>
                  <a:ea typeface="ＭＳ Ｐゴシック"/>
                  <a:cs typeface="+mn-cs"/>
                </a:rPr>
                <a:t>Iburi</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M6.7 (2018)</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grpSp>
        <p:nvGrpSpPr>
          <p:cNvPr id="3" name="グループ化 2">
            <a:extLst>
              <a:ext uri="{FF2B5EF4-FFF2-40B4-BE49-F238E27FC236}">
                <a16:creationId xmlns:a16="http://schemas.microsoft.com/office/drawing/2014/main" id="{12C1A2F6-3FBA-2EB6-3F34-4D9AAE564CF3}"/>
              </a:ext>
            </a:extLst>
          </p:cNvPr>
          <p:cNvGrpSpPr/>
          <p:nvPr/>
        </p:nvGrpSpPr>
        <p:grpSpPr>
          <a:xfrm>
            <a:off x="216619" y="5955384"/>
            <a:ext cx="8740342" cy="763571"/>
            <a:chOff x="1920735" y="6007339"/>
            <a:chExt cx="8740342" cy="763571"/>
          </a:xfrm>
        </p:grpSpPr>
        <p:sp>
          <p:nvSpPr>
            <p:cNvPr id="19" name="四角形: 角を丸くする 18">
              <a:extLst>
                <a:ext uri="{FF2B5EF4-FFF2-40B4-BE49-F238E27FC236}">
                  <a16:creationId xmlns:a16="http://schemas.microsoft.com/office/drawing/2014/main" id="{61D234FF-998D-38B7-F74D-04E539BD2275}"/>
                </a:ext>
              </a:extLst>
            </p:cNvPr>
            <p:cNvSpPr/>
            <p:nvPr/>
          </p:nvSpPr>
          <p:spPr>
            <a:xfrm>
              <a:off x="2453836" y="6007339"/>
              <a:ext cx="8207241" cy="763571"/>
            </a:xfrm>
            <a:prstGeom prst="roundRect">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t>Active fault zones everywhere </a:t>
              </a:r>
              <a:b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br>
              <a:r>
                <a:rPr kumimoji="1" lang="en-US" altLang="ja-JP" sz="2000" b="1" i="0" u="none" strike="noStrike" kern="1200" cap="none" spc="0" normalizeH="0" baseline="0" noProof="0" dirty="0">
                  <a:ln>
                    <a:noFill/>
                  </a:ln>
                  <a:solidFill>
                    <a:srgbClr val="FF0000"/>
                  </a:solidFill>
                  <a:effectLst/>
                  <a:uLnTx/>
                  <a:uFillTx/>
                  <a:latin typeface="Arial"/>
                  <a:ea typeface="ＭＳ Ｐゴシック"/>
                  <a:cs typeface="+mn-cs"/>
                </a:rPr>
                <a:t>= difficulty with establishing (permanent) near-fault observatories</a:t>
              </a:r>
              <a:endParaRPr kumimoji="1" lang="ja-JP" altLang="en-US" sz="20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8" name="矢印: 下 17">
              <a:extLst>
                <a:ext uri="{FF2B5EF4-FFF2-40B4-BE49-F238E27FC236}">
                  <a16:creationId xmlns:a16="http://schemas.microsoft.com/office/drawing/2014/main" id="{5C6969CC-8A0B-359E-34D7-43DB198B0F17}"/>
                </a:ext>
              </a:extLst>
            </p:cNvPr>
            <p:cNvSpPr/>
            <p:nvPr/>
          </p:nvSpPr>
          <p:spPr>
            <a:xfrm rot="16200000">
              <a:off x="1933275" y="6183334"/>
              <a:ext cx="386499" cy="411579"/>
            </a:xfrm>
            <a:prstGeom prst="downArrow">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grpSp>
    </p:spTree>
    <p:extLst>
      <p:ext uri="{BB962C8B-B14F-4D97-AF65-F5344CB8AC3E}">
        <p14:creationId xmlns:p14="http://schemas.microsoft.com/office/powerpoint/2010/main" val="45754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836712"/>
            <a:ext cx="7056784" cy="52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lang="en-US" dirty="0"/>
              <a:t>Earthquake Early Warning (EEW)</a:t>
            </a:r>
          </a:p>
        </p:txBody>
      </p:sp>
      <p:sp>
        <p:nvSpPr>
          <p:cNvPr id="4" name="正方形/長方形 3"/>
          <p:cNvSpPr/>
          <p:nvPr/>
        </p:nvSpPr>
        <p:spPr>
          <a:xfrm>
            <a:off x="395536" y="1268760"/>
            <a:ext cx="37019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緊急地震速報 </a:t>
            </a:r>
            <a:r>
              <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0" lang="en-US" sz="18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Kinkyu</a:t>
            </a:r>
            <a:r>
              <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Jishin</a:t>
            </a:r>
            <a:r>
              <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 </a:t>
            </a:r>
            <a:r>
              <a:rPr kumimoji="0" lang="en-US" sz="1800" b="0" i="0" u="none" strike="noStrike" kern="1200" cap="none" spc="0" normalizeH="0" baseline="0" noProof="0" dirty="0" err="1">
                <a:ln>
                  <a:noFill/>
                </a:ln>
                <a:solidFill>
                  <a:prstClr val="black"/>
                </a:solidFill>
                <a:effectLst/>
                <a:uLnTx/>
                <a:uFillTx/>
                <a:latin typeface="Calibri"/>
                <a:ea typeface="ＭＳ Ｐゴシック" pitchFamily="50" charset="-128"/>
                <a:cs typeface="+mn-cs"/>
              </a:rPr>
              <a:t>Sokuho</a:t>
            </a:r>
            <a:r>
              <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a:t>
            </a:r>
          </a:p>
        </p:txBody>
      </p:sp>
      <p:sp>
        <p:nvSpPr>
          <p:cNvPr id="6" name="テキスト ボックス 5"/>
          <p:cNvSpPr txBox="1"/>
          <p:nvPr/>
        </p:nvSpPr>
        <p:spPr>
          <a:xfrm>
            <a:off x="4083627" y="5589240"/>
            <a:ext cx="3872749"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(JMA = </a:t>
            </a:r>
            <a:r>
              <a:rPr kumimoji="0" lang="en-US" altLang="ja-JP"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Japan Meteorological Agency</a:t>
            </a:r>
            <a:r>
              <a:rPr kumimoji="0" lang="en-US" sz="18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a:t>
            </a:r>
          </a:p>
        </p:txBody>
      </p:sp>
      <p:sp>
        <p:nvSpPr>
          <p:cNvPr id="5" name="正方形/長方形 4"/>
          <p:cNvSpPr/>
          <p:nvPr/>
        </p:nvSpPr>
        <p:spPr>
          <a:xfrm>
            <a:off x="539552" y="6093296"/>
            <a:ext cx="4572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ＭＳ Ｐゴシック" pitchFamily="50" charset="-128"/>
                <a:cs typeface="+mn-cs"/>
              </a:rPr>
              <a:t>http://www.jma.go.jp/jma/en/Activities/eew.html</a:t>
            </a:r>
          </a:p>
        </p:txBody>
      </p:sp>
      <p:sp>
        <p:nvSpPr>
          <p:cNvPr id="7" name="テキスト ボックス 6">
            <a:hlinkClick r:id="rId4" action="ppaction://hlinkfile"/>
          </p:cNvPr>
          <p:cNvSpPr txBox="1"/>
          <p:nvPr/>
        </p:nvSpPr>
        <p:spPr>
          <a:xfrm>
            <a:off x="539552" y="5733256"/>
            <a:ext cx="1872208" cy="369332"/>
          </a:xfrm>
          <a:prstGeom prst="rect">
            <a:avLst/>
          </a:prstGeom>
          <a:noFill/>
          <a:ln w="15875" cmpd="thickThi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F81BD"/>
                </a:solidFill>
                <a:effectLst/>
                <a:uLnTx/>
                <a:uFillTx/>
                <a:latin typeface="Calibri"/>
                <a:ea typeface="ＭＳ Ｐゴシック" pitchFamily="50" charset="-128"/>
                <a:cs typeface="+mn-cs"/>
                <a:sym typeface="Wingdings 3"/>
              </a:rPr>
              <a:t></a:t>
            </a:r>
            <a:r>
              <a:rPr kumimoji="0" lang="en-US" sz="1800" b="1" i="0" u="none" strike="noStrike" kern="1200" cap="none" spc="0" normalizeH="0" baseline="0" noProof="0" dirty="0">
                <a:ln>
                  <a:noFill/>
                </a:ln>
                <a:solidFill>
                  <a:srgbClr val="4F81BD"/>
                </a:solidFill>
                <a:effectLst/>
                <a:uLnTx/>
                <a:uFillTx/>
                <a:latin typeface="Calibri"/>
                <a:ea typeface="ＭＳ Ｐゴシック" pitchFamily="50" charset="-128"/>
                <a:cs typeface="+mn-cs"/>
              </a:rPr>
              <a:t>Video (10 min.)</a:t>
            </a:r>
          </a:p>
        </p:txBody>
      </p:sp>
    </p:spTree>
    <p:extLst>
      <p:ext uri="{BB962C8B-B14F-4D97-AF65-F5344CB8AC3E}">
        <p14:creationId xmlns:p14="http://schemas.microsoft.com/office/powerpoint/2010/main" val="252883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7660B-A375-6544-0FD6-4938A8DD4670}"/>
              </a:ext>
            </a:extLst>
          </p:cNvPr>
          <p:cNvSpPr>
            <a:spLocks noGrp="1"/>
          </p:cNvSpPr>
          <p:nvPr>
            <p:ph type="title"/>
          </p:nvPr>
        </p:nvSpPr>
        <p:spPr/>
        <p:txBody>
          <a:bodyPr/>
          <a:lstStyle/>
          <a:p>
            <a:r>
              <a:rPr kumimoji="1" lang="en-US" altLang="ja-JP" dirty="0"/>
              <a:t>Advanced Geodetic Techniques for Interseismic Strain</a:t>
            </a:r>
            <a:endParaRPr kumimoji="1" lang="ja-JP" altLang="en-US" dirty="0"/>
          </a:p>
        </p:txBody>
      </p:sp>
      <p:sp>
        <p:nvSpPr>
          <p:cNvPr id="3" name="コンテンツ プレースホルダー 2">
            <a:extLst>
              <a:ext uri="{FF2B5EF4-FFF2-40B4-BE49-F238E27FC236}">
                <a16:creationId xmlns:a16="http://schemas.microsoft.com/office/drawing/2014/main" id="{140D3A35-27D2-EEFC-E85F-4350F4BD8C44}"/>
              </a:ext>
            </a:extLst>
          </p:cNvPr>
          <p:cNvSpPr>
            <a:spLocks noGrp="1"/>
          </p:cNvSpPr>
          <p:nvPr>
            <p:ph idx="1"/>
          </p:nvPr>
        </p:nvSpPr>
        <p:spPr>
          <a:xfrm>
            <a:off x="238990" y="957984"/>
            <a:ext cx="8749145" cy="4929188"/>
          </a:xfrm>
        </p:spPr>
        <p:txBody>
          <a:bodyPr/>
          <a:lstStyle/>
          <a:p>
            <a:r>
              <a:rPr kumimoji="1" lang="en-US" altLang="ja-JP" sz="2400" dirty="0"/>
              <a:t>InSAR and GNSS Integration: </a:t>
            </a:r>
            <a:br>
              <a:rPr kumimoji="1" lang="en-US" altLang="ja-JP" sz="2400" dirty="0"/>
            </a:br>
            <a:r>
              <a:rPr kumimoji="1" lang="en-US" altLang="ja-JP" sz="2000" dirty="0"/>
              <a:t>combination of satellite-based InSAR with GNSS data</a:t>
            </a:r>
            <a:r>
              <a:rPr lang="en-US" altLang="ja-JP" sz="2000" dirty="0"/>
              <a:t> to overcome </a:t>
            </a:r>
            <a:br>
              <a:rPr lang="en-US" altLang="ja-JP" sz="2000" dirty="0"/>
            </a:br>
            <a:r>
              <a:rPr lang="en-US" altLang="ja-JP" sz="2000" dirty="0"/>
              <a:t>challenges in forested or steep terrain</a:t>
            </a:r>
            <a:endParaRPr lang="en-US" altLang="ja-JP" sz="2400" dirty="0"/>
          </a:p>
          <a:p>
            <a:r>
              <a:rPr kumimoji="1" lang="en-US" altLang="ja-JP" sz="2400" dirty="0"/>
              <a:t>Example at </a:t>
            </a:r>
            <a:r>
              <a:rPr kumimoji="1" lang="en-US" altLang="ja-JP" sz="2400" dirty="0" err="1"/>
              <a:t>Atotsugawa</a:t>
            </a:r>
            <a:r>
              <a:rPr kumimoji="1" lang="en-US" altLang="ja-JP" sz="2400" dirty="0"/>
              <a:t> Fault System: </a:t>
            </a:r>
            <a:br>
              <a:rPr kumimoji="1" lang="en-US" altLang="ja-JP" sz="2400" dirty="0"/>
            </a:br>
            <a:r>
              <a:rPr kumimoji="1" lang="en-US" altLang="ja-JP" sz="2000" dirty="0"/>
              <a:t>detailed </a:t>
            </a:r>
            <a:r>
              <a:rPr kumimoji="1" lang="en-US" altLang="ja-JP" sz="2000" dirty="0" err="1"/>
              <a:t>interseismic</a:t>
            </a:r>
            <a:r>
              <a:rPr kumimoji="1" lang="en-US" altLang="ja-JP" sz="2000" dirty="0"/>
              <a:t> velocity fields were </a:t>
            </a:r>
            <a:br>
              <a:rPr kumimoji="1" lang="en-US" altLang="ja-JP" sz="2000" dirty="0"/>
            </a:br>
            <a:r>
              <a:rPr kumimoji="1" lang="en-US" altLang="ja-JP" sz="2000" dirty="0"/>
              <a:t>revealed, and sharp velocity gradients </a:t>
            </a:r>
            <a:br>
              <a:rPr kumimoji="1" lang="en-US" altLang="ja-JP" sz="2000" dirty="0"/>
            </a:br>
            <a:r>
              <a:rPr kumimoji="1" lang="en-US" altLang="ja-JP" sz="2000" dirty="0"/>
              <a:t>across major strands like the </a:t>
            </a:r>
            <a:r>
              <a:rPr kumimoji="1" lang="en-US" altLang="ja-JP" sz="2000" dirty="0" err="1"/>
              <a:t>Ushikubi</a:t>
            </a:r>
            <a:r>
              <a:rPr kumimoji="1" lang="en-US" altLang="ja-JP" sz="2000" dirty="0"/>
              <a:t> </a:t>
            </a:r>
            <a:br>
              <a:rPr kumimoji="1" lang="en-US" altLang="ja-JP" sz="2000" dirty="0"/>
            </a:br>
            <a:r>
              <a:rPr kumimoji="1" lang="en-US" altLang="ja-JP" sz="2000" dirty="0"/>
              <a:t>fault, which were previously difficult to </a:t>
            </a:r>
            <a:br>
              <a:rPr kumimoji="1" lang="en-US" altLang="ja-JP" sz="2000" dirty="0"/>
            </a:br>
            <a:r>
              <a:rPr kumimoji="1" lang="en-US" altLang="ja-JP" sz="2000" dirty="0"/>
              <a:t>map with high spatial resolution, were </a:t>
            </a:r>
            <a:br>
              <a:rPr kumimoji="1" lang="en-US" altLang="ja-JP" sz="2000" dirty="0"/>
            </a:br>
            <a:r>
              <a:rPr kumimoji="1" lang="en-US" altLang="ja-JP" sz="2000" dirty="0"/>
              <a:t>identified</a:t>
            </a:r>
            <a:endParaRPr kumimoji="1" lang="ja-JP" altLang="en-US" sz="2400" dirty="0"/>
          </a:p>
        </p:txBody>
      </p:sp>
      <p:pic>
        <p:nvPicPr>
          <p:cNvPr id="5" name="図 4">
            <a:extLst>
              <a:ext uri="{FF2B5EF4-FFF2-40B4-BE49-F238E27FC236}">
                <a16:creationId xmlns:a16="http://schemas.microsoft.com/office/drawing/2014/main" id="{A579BC9C-772D-8763-F615-E0D7931CC4B3}"/>
              </a:ext>
            </a:extLst>
          </p:cNvPr>
          <p:cNvPicPr>
            <a:picLocks noChangeAspect="1"/>
          </p:cNvPicPr>
          <p:nvPr/>
        </p:nvPicPr>
        <p:blipFill>
          <a:blip r:embed="rId2"/>
          <a:srcRect l="1443" t="2259" r="1340" b="3261"/>
          <a:stretch>
            <a:fillRect/>
          </a:stretch>
        </p:blipFill>
        <p:spPr>
          <a:xfrm>
            <a:off x="659234" y="4662686"/>
            <a:ext cx="4571288" cy="2060231"/>
          </a:xfrm>
          <a:prstGeom prst="rect">
            <a:avLst/>
          </a:prstGeom>
          <a:effectLst>
            <a:outerShdw blurRad="50800" dist="38100" dir="2700000" algn="tl" rotWithShape="0">
              <a:prstClr val="black">
                <a:alpha val="40000"/>
              </a:prstClr>
            </a:outerShdw>
          </a:effectLst>
        </p:spPr>
      </p:pic>
      <p:grpSp>
        <p:nvGrpSpPr>
          <p:cNvPr id="10" name="グループ化 9">
            <a:extLst>
              <a:ext uri="{FF2B5EF4-FFF2-40B4-BE49-F238E27FC236}">
                <a16:creationId xmlns:a16="http://schemas.microsoft.com/office/drawing/2014/main" id="{D1CF55F0-7FFB-86E8-3FCE-F53BE9BEDDDF}"/>
              </a:ext>
            </a:extLst>
          </p:cNvPr>
          <p:cNvGrpSpPr/>
          <p:nvPr/>
        </p:nvGrpSpPr>
        <p:grpSpPr>
          <a:xfrm>
            <a:off x="5455227" y="2429321"/>
            <a:ext cx="3688773" cy="4428679"/>
            <a:chOff x="5591036" y="2592371"/>
            <a:chExt cx="3552964" cy="4265629"/>
          </a:xfrm>
        </p:grpSpPr>
        <p:grpSp>
          <p:nvGrpSpPr>
            <p:cNvPr id="9" name="グループ化 8">
              <a:extLst>
                <a:ext uri="{FF2B5EF4-FFF2-40B4-BE49-F238E27FC236}">
                  <a16:creationId xmlns:a16="http://schemas.microsoft.com/office/drawing/2014/main" id="{94B18B2F-3C2B-B147-2B00-C136646062F2}"/>
                </a:ext>
              </a:extLst>
            </p:cNvPr>
            <p:cNvGrpSpPr/>
            <p:nvPr/>
          </p:nvGrpSpPr>
          <p:grpSpPr>
            <a:xfrm>
              <a:off x="5591036" y="2592371"/>
              <a:ext cx="3552964" cy="4265629"/>
              <a:chOff x="5591036" y="2592371"/>
              <a:chExt cx="3552964" cy="4265629"/>
            </a:xfrm>
          </p:grpSpPr>
          <p:pic>
            <p:nvPicPr>
              <p:cNvPr id="7" name="図 6">
                <a:extLst>
                  <a:ext uri="{FF2B5EF4-FFF2-40B4-BE49-F238E27FC236}">
                    <a16:creationId xmlns:a16="http://schemas.microsoft.com/office/drawing/2014/main" id="{CC6F1EB9-4998-ECDE-BF97-666BE15A4E9E}"/>
                  </a:ext>
                </a:extLst>
              </p:cNvPr>
              <p:cNvPicPr>
                <a:picLocks noChangeAspect="1"/>
              </p:cNvPicPr>
              <p:nvPr/>
            </p:nvPicPr>
            <p:blipFill>
              <a:blip r:embed="rId3"/>
              <a:stretch>
                <a:fillRect/>
              </a:stretch>
            </p:blipFill>
            <p:spPr>
              <a:xfrm>
                <a:off x="5591036" y="2592371"/>
                <a:ext cx="3552964" cy="4001678"/>
              </a:xfrm>
              <a:prstGeom prst="rect">
                <a:avLst/>
              </a:prstGeom>
            </p:spPr>
          </p:pic>
          <p:sp>
            <p:nvSpPr>
              <p:cNvPr id="8" name="Text Box 12">
                <a:extLst>
                  <a:ext uri="{FF2B5EF4-FFF2-40B4-BE49-F238E27FC236}">
                    <a16:creationId xmlns:a16="http://schemas.microsoft.com/office/drawing/2014/main" id="{1067C7DD-9F6E-847E-B0BA-47CDA7CE6833}"/>
                  </a:ext>
                </a:extLst>
              </p:cNvPr>
              <p:cNvSpPr txBox="1">
                <a:spLocks noChangeArrowheads="1"/>
              </p:cNvSpPr>
              <p:nvPr/>
            </p:nvSpPr>
            <p:spPr bwMode="auto">
              <a:xfrm>
                <a:off x="5909733" y="6550223"/>
                <a:ext cx="31069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kumimoji="1" lang="en-US" altLang="ja-JP" sz="1400" dirty="0">
                    <a:latin typeface="Calibri" panose="020F0502020204030204" pitchFamily="34" charset="0"/>
                    <a:ea typeface="Calibri" panose="020F0502020204030204" pitchFamily="34" charset="0"/>
                    <a:cs typeface="Calibri" panose="020F0502020204030204" pitchFamily="34" charset="0"/>
                  </a:rPr>
                  <a:t>(Takada </a:t>
                </a:r>
                <a:r>
                  <a:rPr kumimoji="1" lang="en-US" altLang="ja-JP" sz="1400" i="1" dirty="0">
                    <a:latin typeface="Calibri" panose="020F0502020204030204" pitchFamily="34" charset="0"/>
                    <a:ea typeface="Calibri" panose="020F0502020204030204" pitchFamily="34" charset="0"/>
                    <a:cs typeface="Calibri" panose="020F0502020204030204" pitchFamily="34" charset="0"/>
                  </a:rPr>
                  <a:t>et al</a:t>
                </a:r>
                <a:r>
                  <a:rPr kumimoji="1" lang="en-US" altLang="ja-JP" sz="1400" dirty="0">
                    <a:latin typeface="Calibri" panose="020F0502020204030204" pitchFamily="34" charset="0"/>
                    <a:ea typeface="Calibri" panose="020F0502020204030204" pitchFamily="34" charset="0"/>
                    <a:cs typeface="Calibri" panose="020F0502020204030204" pitchFamily="34" charset="0"/>
                  </a:rPr>
                  <a:t>., </a:t>
                </a:r>
                <a:r>
                  <a:rPr kumimoji="1" lang="en-US" altLang="ja-JP" sz="1400" i="1" dirty="0">
                    <a:latin typeface="Calibri" panose="020F0502020204030204" pitchFamily="34" charset="0"/>
                    <a:ea typeface="Calibri" panose="020F0502020204030204" pitchFamily="34" charset="0"/>
                    <a:cs typeface="Calibri" panose="020F0502020204030204" pitchFamily="34" charset="0"/>
                  </a:rPr>
                  <a:t>EPS</a:t>
                </a:r>
                <a:r>
                  <a:rPr kumimoji="1" lang="en-US" altLang="ja-JP" sz="1400" dirty="0">
                    <a:latin typeface="Calibri" panose="020F0502020204030204" pitchFamily="34" charset="0"/>
                    <a:ea typeface="Calibri" panose="020F0502020204030204" pitchFamily="34" charset="0"/>
                    <a:cs typeface="Calibri" panose="020F0502020204030204" pitchFamily="34" charset="0"/>
                  </a:rPr>
                  <a:t> 2018)</a:t>
                </a:r>
              </a:p>
            </p:txBody>
          </p:sp>
        </p:grpSp>
        <p:sp>
          <p:nvSpPr>
            <p:cNvPr id="4" name="テキスト ボックス 3">
              <a:extLst>
                <a:ext uri="{FF2B5EF4-FFF2-40B4-BE49-F238E27FC236}">
                  <a16:creationId xmlns:a16="http://schemas.microsoft.com/office/drawing/2014/main" id="{86C011A5-ED6E-EEC9-543D-535BB50871D1}"/>
                </a:ext>
              </a:extLst>
            </p:cNvPr>
            <p:cNvSpPr txBox="1"/>
            <p:nvPr/>
          </p:nvSpPr>
          <p:spPr>
            <a:xfrm rot="19818926">
              <a:off x="7433870" y="4650517"/>
              <a:ext cx="1197765" cy="307777"/>
            </a:xfrm>
            <a:prstGeom prst="rect">
              <a:avLst/>
            </a:prstGeom>
            <a:noFill/>
          </p:spPr>
          <p:txBody>
            <a:bodyPr wrap="none" rtlCol="0">
              <a:spAutoFit/>
            </a:bodyPr>
            <a:lstStyle/>
            <a:p>
              <a:pPr algn="ctr"/>
              <a:r>
                <a:rPr kumimoji="1" lang="en-US" altLang="ja-JP" sz="1400" b="1" dirty="0" err="1">
                  <a:solidFill>
                    <a:schemeClr val="bg1"/>
                  </a:solidFill>
                  <a:effectLst>
                    <a:outerShdw blurRad="38100" dist="38100" dir="2700000" algn="tl">
                      <a:srgbClr val="000000">
                        <a:alpha val="43137"/>
                      </a:srgbClr>
                    </a:outerShdw>
                  </a:effectLst>
                  <a:latin typeface="+mn-lt"/>
                </a:rPr>
                <a:t>Atotsugawa</a:t>
              </a:r>
              <a:endParaRPr kumimoji="1" lang="ja-JP" altLang="en-US" sz="1400" b="1" dirty="0">
                <a:solidFill>
                  <a:schemeClr val="bg1"/>
                </a:solidFill>
                <a:effectLst>
                  <a:outerShdw blurRad="38100" dist="38100" dir="2700000" algn="tl">
                    <a:srgbClr val="000000">
                      <a:alpha val="43137"/>
                    </a:srgbClr>
                  </a:outerShdw>
                </a:effectLst>
                <a:latin typeface="+mn-lt"/>
              </a:endParaRPr>
            </a:p>
          </p:txBody>
        </p:sp>
        <p:sp>
          <p:nvSpPr>
            <p:cNvPr id="6" name="テキスト ボックス 5">
              <a:extLst>
                <a:ext uri="{FF2B5EF4-FFF2-40B4-BE49-F238E27FC236}">
                  <a16:creationId xmlns:a16="http://schemas.microsoft.com/office/drawing/2014/main" id="{55E7BA72-78F9-A013-E7E8-0F98D79B465D}"/>
                </a:ext>
              </a:extLst>
            </p:cNvPr>
            <p:cNvSpPr txBox="1"/>
            <p:nvPr/>
          </p:nvSpPr>
          <p:spPr>
            <a:xfrm rot="19396991">
              <a:off x="7315264" y="3729768"/>
              <a:ext cx="939681" cy="307777"/>
            </a:xfrm>
            <a:prstGeom prst="rect">
              <a:avLst/>
            </a:prstGeom>
            <a:noFill/>
          </p:spPr>
          <p:txBody>
            <a:bodyPr wrap="none" rtlCol="0">
              <a:spAutoFit/>
            </a:bodyPr>
            <a:lstStyle/>
            <a:p>
              <a:pPr algn="ctr"/>
              <a:r>
                <a:rPr kumimoji="1" lang="en-US" altLang="ja-JP" sz="1400" b="1" dirty="0" err="1">
                  <a:solidFill>
                    <a:schemeClr val="bg1"/>
                  </a:solidFill>
                  <a:effectLst>
                    <a:outerShdw blurRad="38100" dist="38100" dir="2700000" algn="tl">
                      <a:srgbClr val="000000">
                        <a:alpha val="43137"/>
                      </a:srgbClr>
                    </a:outerShdw>
                  </a:effectLst>
                  <a:latin typeface="+mn-lt"/>
                </a:rPr>
                <a:t>Ushikubi</a:t>
              </a:r>
              <a:endParaRPr kumimoji="1" lang="ja-JP" altLang="en-US" sz="1400" b="1" dirty="0">
                <a:solidFill>
                  <a:schemeClr val="bg1"/>
                </a:solidFill>
                <a:effectLst>
                  <a:outerShdw blurRad="38100" dist="38100" dir="2700000" algn="tl">
                    <a:srgbClr val="000000">
                      <a:alpha val="43137"/>
                    </a:srgbClr>
                  </a:outerShdw>
                </a:effectLst>
                <a:latin typeface="+mn-lt"/>
              </a:endParaRPr>
            </a:p>
          </p:txBody>
        </p:sp>
      </p:grpSp>
    </p:spTree>
    <p:extLst>
      <p:ext uri="{BB962C8B-B14F-4D97-AF65-F5344CB8AC3E}">
        <p14:creationId xmlns:p14="http://schemas.microsoft.com/office/powerpoint/2010/main" val="334727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1B8BB3-3042-002E-BED4-4CC107260CE0}"/>
              </a:ext>
            </a:extLst>
          </p:cNvPr>
          <p:cNvSpPr>
            <a:spLocks noGrp="1"/>
          </p:cNvSpPr>
          <p:nvPr>
            <p:ph type="title"/>
          </p:nvPr>
        </p:nvSpPr>
        <p:spPr/>
        <p:txBody>
          <a:bodyPr/>
          <a:lstStyle/>
          <a:p>
            <a:r>
              <a:rPr kumimoji="1" lang="en-US" altLang="ja-JP" dirty="0"/>
              <a:t>Hot Spring Sampling Sites and </a:t>
            </a:r>
            <a:r>
              <a:rPr kumimoji="1" lang="en-US" altLang="ja-JP" baseline="30000" dirty="0"/>
              <a:t>3</a:t>
            </a:r>
            <a:r>
              <a:rPr kumimoji="1" lang="en-US" altLang="ja-JP" dirty="0"/>
              <a:t>He/</a:t>
            </a:r>
            <a:r>
              <a:rPr kumimoji="1" lang="en-US" altLang="ja-JP" baseline="30000" dirty="0"/>
              <a:t>4</a:t>
            </a:r>
            <a:r>
              <a:rPr kumimoji="1" lang="en-US" altLang="ja-JP" dirty="0"/>
              <a:t>He Analysis</a:t>
            </a:r>
            <a:endParaRPr kumimoji="1" lang="ja-JP" altLang="en-US" dirty="0"/>
          </a:p>
        </p:txBody>
      </p:sp>
      <p:pic>
        <p:nvPicPr>
          <p:cNvPr id="4" name="図 3" descr="マップ">
            <a:extLst>
              <a:ext uri="{FF2B5EF4-FFF2-40B4-BE49-F238E27FC236}">
                <a16:creationId xmlns:a16="http://schemas.microsoft.com/office/drawing/2014/main" id="{22FA0B1E-C88B-2D73-179F-00AA890A2FEF}"/>
              </a:ext>
            </a:extLst>
          </p:cNvPr>
          <p:cNvPicPr>
            <a:picLocks noChangeAspect="1"/>
          </p:cNvPicPr>
          <p:nvPr/>
        </p:nvPicPr>
        <p:blipFill>
          <a:blip r:embed="rId2" cstate="print">
            <a:extLst>
              <a:ext uri="{28A0092B-C50C-407E-A947-70E740481C1C}">
                <a14:useLocalDpi xmlns:a14="http://schemas.microsoft.com/office/drawing/2010/main" val="0"/>
              </a:ext>
            </a:extLst>
          </a:blip>
          <a:srcRect t="7373" r="10322" b="5059"/>
          <a:stretch>
            <a:fillRect/>
          </a:stretch>
        </p:blipFill>
        <p:spPr>
          <a:xfrm>
            <a:off x="40295" y="929879"/>
            <a:ext cx="4387433" cy="5543658"/>
          </a:xfrm>
          <a:prstGeom prst="rect">
            <a:avLst/>
          </a:prstGeom>
        </p:spPr>
      </p:pic>
      <p:pic>
        <p:nvPicPr>
          <p:cNvPr id="6" name="図 5">
            <a:extLst>
              <a:ext uri="{FF2B5EF4-FFF2-40B4-BE49-F238E27FC236}">
                <a16:creationId xmlns:a16="http://schemas.microsoft.com/office/drawing/2014/main" id="{D9C3E1AC-CA57-2A0C-C275-6AC415C2B2AE}"/>
              </a:ext>
            </a:extLst>
          </p:cNvPr>
          <p:cNvPicPr>
            <a:picLocks noChangeAspect="1"/>
          </p:cNvPicPr>
          <p:nvPr/>
        </p:nvPicPr>
        <p:blipFill>
          <a:blip r:embed="rId3"/>
          <a:stretch>
            <a:fillRect/>
          </a:stretch>
        </p:blipFill>
        <p:spPr>
          <a:xfrm>
            <a:off x="4483213" y="1008356"/>
            <a:ext cx="2097564" cy="208813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078EC72A-645A-70F7-2438-E8E871DAB438}"/>
              </a:ext>
            </a:extLst>
          </p:cNvPr>
          <p:cNvPicPr>
            <a:picLocks noChangeAspect="1"/>
          </p:cNvPicPr>
          <p:nvPr/>
        </p:nvPicPr>
        <p:blipFill>
          <a:blip r:embed="rId4"/>
          <a:stretch>
            <a:fillRect/>
          </a:stretch>
        </p:blipFill>
        <p:spPr>
          <a:xfrm>
            <a:off x="2804549" y="3238948"/>
            <a:ext cx="1725888" cy="1923509"/>
          </a:xfrm>
          <a:prstGeom prst="rect">
            <a:avLst/>
          </a:prstGeom>
          <a:noFill/>
          <a:ln w="19050">
            <a:solidFill>
              <a:schemeClr val="tx1"/>
            </a:solidFill>
          </a:ln>
          <a:effectLst>
            <a:outerShdw blurRad="50800" dist="38100" dir="2700000" algn="tl" rotWithShape="0">
              <a:prstClr val="black">
                <a:alpha val="40000"/>
              </a:prstClr>
            </a:outerShdw>
          </a:effectLst>
        </p:spPr>
      </p:pic>
      <p:grpSp>
        <p:nvGrpSpPr>
          <p:cNvPr id="9" name="グループ化 8">
            <a:extLst>
              <a:ext uri="{FF2B5EF4-FFF2-40B4-BE49-F238E27FC236}">
                <a16:creationId xmlns:a16="http://schemas.microsoft.com/office/drawing/2014/main" id="{2BA40F37-24CC-8E4A-46EF-D42B2475D270}"/>
              </a:ext>
            </a:extLst>
          </p:cNvPr>
          <p:cNvGrpSpPr/>
          <p:nvPr/>
        </p:nvGrpSpPr>
        <p:grpSpPr>
          <a:xfrm>
            <a:off x="6087324" y="3528411"/>
            <a:ext cx="3191730" cy="2838465"/>
            <a:chOff x="9142251" y="2916506"/>
            <a:chExt cx="3191730" cy="2838465"/>
          </a:xfrm>
        </p:grpSpPr>
        <p:grpSp>
          <p:nvGrpSpPr>
            <p:cNvPr id="10" name="グループ化 9">
              <a:extLst>
                <a:ext uri="{FF2B5EF4-FFF2-40B4-BE49-F238E27FC236}">
                  <a16:creationId xmlns:a16="http://schemas.microsoft.com/office/drawing/2014/main" id="{179CF09E-8050-614A-0244-258FD8C8BC9D}"/>
                </a:ext>
              </a:extLst>
            </p:cNvPr>
            <p:cNvGrpSpPr>
              <a:grpSpLocks noChangeAspect="1"/>
            </p:cNvGrpSpPr>
            <p:nvPr/>
          </p:nvGrpSpPr>
          <p:grpSpPr>
            <a:xfrm>
              <a:off x="9142251" y="2916506"/>
              <a:ext cx="2880000" cy="2160651"/>
              <a:chOff x="7537173" y="1006656"/>
              <a:chExt cx="3886827" cy="2916000"/>
            </a:xfrm>
          </p:grpSpPr>
          <p:pic>
            <p:nvPicPr>
              <p:cNvPr id="12" name="図 11" descr="屋内, テーブル, 座る, キッチン が含まれている画像&#10;&#10;自動的に生成された説明">
                <a:extLst>
                  <a:ext uri="{FF2B5EF4-FFF2-40B4-BE49-F238E27FC236}">
                    <a16:creationId xmlns:a16="http://schemas.microsoft.com/office/drawing/2014/main" id="{46D26918-267E-6220-6550-D7EE169C44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7173" y="1006656"/>
                <a:ext cx="3886827" cy="2916000"/>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7CBBF746-DF15-CFF2-06B9-86DF3C89885A}"/>
                  </a:ext>
                </a:extLst>
              </p:cNvPr>
              <p:cNvSpPr txBox="1"/>
              <p:nvPr/>
            </p:nvSpPr>
            <p:spPr>
              <a:xfrm>
                <a:off x="9398493" y="3465746"/>
                <a:ext cx="2025377" cy="456910"/>
              </a:xfrm>
              <a:prstGeom prst="rect">
                <a:avLst/>
              </a:prstGeom>
              <a:noFill/>
            </p:spPr>
            <p:txBody>
              <a:bodyPr wrap="non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FF0000"/>
                    </a:solidFill>
                    <a:effectLst>
                      <a:glow rad="101600">
                        <a:prstClr val="white"/>
                      </a:glow>
                    </a:effectLst>
                    <a:uLnTx/>
                    <a:uFillTx/>
                    <a:latin typeface="Noto Sans"/>
                    <a:ea typeface="Noto Sans JP Bold"/>
                    <a:cs typeface="+mn-cs"/>
                  </a:rPr>
                  <a:t>weight</a:t>
                </a:r>
                <a:r>
                  <a:rPr kumimoji="0" lang="ja-JP" altLang="en-US" sz="1600" b="1" i="0" u="none" strike="noStrike" kern="0" cap="none" spc="0" normalizeH="0" baseline="0" noProof="0" dirty="0">
                    <a:ln>
                      <a:noFill/>
                    </a:ln>
                    <a:solidFill>
                      <a:srgbClr val="FF0000"/>
                    </a:solidFill>
                    <a:effectLst>
                      <a:glow rad="101600">
                        <a:prstClr val="white"/>
                      </a:glow>
                    </a:effectLst>
                    <a:uLnTx/>
                    <a:uFillTx/>
                    <a:latin typeface="Noto Sans"/>
                    <a:ea typeface="Noto Sans JP Bold"/>
                    <a:cs typeface="+mn-cs"/>
                  </a:rPr>
                  <a:t>：</a:t>
                </a:r>
                <a:r>
                  <a:rPr kumimoji="0" lang="en-US" altLang="ja-JP" sz="1600" b="1" i="0" u="none" strike="noStrike" kern="0" cap="none" spc="0" normalizeH="0" baseline="0" noProof="0" dirty="0">
                    <a:ln>
                      <a:noFill/>
                    </a:ln>
                    <a:solidFill>
                      <a:srgbClr val="FF0000"/>
                    </a:solidFill>
                    <a:effectLst>
                      <a:glow rad="101600">
                        <a:prstClr val="white"/>
                      </a:glow>
                    </a:effectLst>
                    <a:uLnTx/>
                    <a:uFillTx/>
                    <a:latin typeface="Noto Sans"/>
                    <a:ea typeface="Noto Sans JP Bold"/>
                    <a:cs typeface="+mn-cs"/>
                  </a:rPr>
                  <a:t>~1 t</a:t>
                </a:r>
                <a:endParaRPr kumimoji="0" lang="ja-JP" altLang="en-US" sz="1600" b="1" i="0" u="none" strike="noStrike" kern="0" cap="none" spc="0" normalizeH="0" baseline="0" noProof="0" dirty="0">
                  <a:ln>
                    <a:noFill/>
                  </a:ln>
                  <a:solidFill>
                    <a:srgbClr val="FF0000"/>
                  </a:solidFill>
                  <a:effectLst>
                    <a:glow rad="101600">
                      <a:prstClr val="white"/>
                    </a:glow>
                  </a:effectLst>
                  <a:uLnTx/>
                  <a:uFillTx/>
                  <a:latin typeface="Noto Sans"/>
                  <a:ea typeface="Noto Sans JP Bold"/>
                  <a:cs typeface="+mn-cs"/>
                </a:endParaRPr>
              </a:p>
            </p:txBody>
          </p:sp>
          <p:cxnSp>
            <p:nvCxnSpPr>
              <p:cNvPr id="14" name="直線矢印コネクタ 13">
                <a:extLst>
                  <a:ext uri="{FF2B5EF4-FFF2-40B4-BE49-F238E27FC236}">
                    <a16:creationId xmlns:a16="http://schemas.microsoft.com/office/drawing/2014/main" id="{9D6DA895-85D4-E839-EECD-089C56E73FDC}"/>
                  </a:ext>
                </a:extLst>
              </p:cNvPr>
              <p:cNvCxnSpPr>
                <a:cxnSpLocks/>
              </p:cNvCxnSpPr>
              <p:nvPr/>
            </p:nvCxnSpPr>
            <p:spPr>
              <a:xfrm flipH="1">
                <a:off x="7594600" y="2349500"/>
                <a:ext cx="3714751" cy="254000"/>
              </a:xfrm>
              <a:prstGeom prst="straightConnector1">
                <a:avLst/>
              </a:prstGeom>
              <a:noFill/>
              <a:ln w="28575" cap="flat" cmpd="sng" algn="ctr">
                <a:solidFill>
                  <a:srgbClr val="FF0000"/>
                </a:solidFill>
                <a:prstDash val="solid"/>
                <a:miter lim="800000"/>
                <a:headEnd type="triangle" w="med" len="lg"/>
                <a:tailEnd type="triangle" w="med" len="lg"/>
              </a:ln>
              <a:effectLst>
                <a:glow rad="38100">
                  <a:sysClr val="window" lastClr="FFFFFF"/>
                </a:glow>
              </a:effectLst>
            </p:spPr>
          </p:cxnSp>
          <p:sp>
            <p:nvSpPr>
              <p:cNvPr id="15" name="テキスト ボックス 14">
                <a:extLst>
                  <a:ext uri="{FF2B5EF4-FFF2-40B4-BE49-F238E27FC236}">
                    <a16:creationId xmlns:a16="http://schemas.microsoft.com/office/drawing/2014/main" id="{BC4D1DC3-4733-643F-6756-A23AFABE8E61}"/>
                  </a:ext>
                </a:extLst>
              </p:cNvPr>
              <p:cNvSpPr txBox="1"/>
              <p:nvPr/>
            </p:nvSpPr>
            <p:spPr>
              <a:xfrm rot="21360000">
                <a:off x="9094652" y="2469356"/>
                <a:ext cx="904735" cy="4569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w="38100">
                      <a:noFill/>
                    </a:ln>
                    <a:solidFill>
                      <a:srgbClr val="FF0000"/>
                    </a:solidFill>
                    <a:effectLst>
                      <a:glow rad="101600">
                        <a:prstClr val="white"/>
                      </a:glow>
                    </a:effectLst>
                    <a:uLnTx/>
                    <a:uFillTx/>
                    <a:latin typeface="Noto Sans"/>
                    <a:ea typeface="Noto Sans JP Bold"/>
                    <a:cs typeface="+mn-cs"/>
                  </a:rPr>
                  <a:t>~2 m</a:t>
                </a:r>
              </a:p>
            </p:txBody>
          </p:sp>
        </p:grpSp>
        <p:sp>
          <p:nvSpPr>
            <p:cNvPr id="11" name="テキスト ボックス 10">
              <a:extLst>
                <a:ext uri="{FF2B5EF4-FFF2-40B4-BE49-F238E27FC236}">
                  <a16:creationId xmlns:a16="http://schemas.microsoft.com/office/drawing/2014/main" id="{3519C770-99DB-47F6-F864-A69520D92978}"/>
                </a:ext>
              </a:extLst>
            </p:cNvPr>
            <p:cNvSpPr txBox="1"/>
            <p:nvPr/>
          </p:nvSpPr>
          <p:spPr>
            <a:xfrm>
              <a:off x="9453981" y="5077157"/>
              <a:ext cx="2880000" cy="677814"/>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Magnetic-sector mass spectrometer</a:t>
              </a:r>
              <a:endParaRPr kumimoji="0" lang="ja-JP" altLang="en-US" sz="1800" b="0" i="0" u="none" strike="noStrike" kern="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grpSp>
        <p:nvGrpSpPr>
          <p:cNvPr id="18" name="グループ化 17">
            <a:extLst>
              <a:ext uri="{FF2B5EF4-FFF2-40B4-BE49-F238E27FC236}">
                <a16:creationId xmlns:a16="http://schemas.microsoft.com/office/drawing/2014/main" id="{3DC13DF4-59FA-A7A9-79A1-307D3F65D00E}"/>
              </a:ext>
            </a:extLst>
          </p:cNvPr>
          <p:cNvGrpSpPr/>
          <p:nvPr/>
        </p:nvGrpSpPr>
        <p:grpSpPr>
          <a:xfrm>
            <a:off x="6195291" y="1475595"/>
            <a:ext cx="2792846" cy="2034348"/>
            <a:chOff x="7151255" y="1215821"/>
            <a:chExt cx="2792846" cy="2034348"/>
          </a:xfrm>
        </p:grpSpPr>
        <p:pic>
          <p:nvPicPr>
            <p:cNvPr id="16" name="図 15">
              <a:extLst>
                <a:ext uri="{FF2B5EF4-FFF2-40B4-BE49-F238E27FC236}">
                  <a16:creationId xmlns:a16="http://schemas.microsoft.com/office/drawing/2014/main" id="{22393AD6-3607-64CF-9632-CB7602A30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698565" y="1215821"/>
              <a:ext cx="2230469" cy="1672852"/>
            </a:xfrm>
            <a:prstGeom prst="rect">
              <a:avLst/>
            </a:prstGeom>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2F045DEE-2CBA-3573-71F5-60FEDF414236}"/>
                </a:ext>
              </a:extLst>
            </p:cNvPr>
            <p:cNvSpPr txBox="1"/>
            <p:nvPr/>
          </p:nvSpPr>
          <p:spPr>
            <a:xfrm>
              <a:off x="7151255" y="2877054"/>
              <a:ext cx="2792846" cy="37311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Preparation line</a:t>
              </a:r>
              <a:endParaRPr kumimoji="1" lang="ja-JP" altLang="en-US"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pic>
        <p:nvPicPr>
          <p:cNvPr id="19" name="グラフィックス 18">
            <a:extLst>
              <a:ext uri="{FF2B5EF4-FFF2-40B4-BE49-F238E27FC236}">
                <a16:creationId xmlns:a16="http://schemas.microsoft.com/office/drawing/2014/main" id="{516FBDFC-01D7-F646-E4A5-B640608E52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8293" y="5262645"/>
            <a:ext cx="2342280" cy="1485675"/>
          </a:xfrm>
          <a:prstGeom prst="rect">
            <a:avLst/>
          </a:prstGeom>
        </p:spPr>
      </p:pic>
      <p:pic>
        <p:nvPicPr>
          <p:cNvPr id="20" name="図 19">
            <a:extLst>
              <a:ext uri="{FF2B5EF4-FFF2-40B4-BE49-F238E27FC236}">
                <a16:creationId xmlns:a16="http://schemas.microsoft.com/office/drawing/2014/main" id="{C838942D-D3A6-15B5-A01F-D741D7E44AB0}"/>
              </a:ext>
            </a:extLst>
          </p:cNvPr>
          <p:cNvPicPr>
            <a:picLocks noChangeAspect="1"/>
          </p:cNvPicPr>
          <p:nvPr/>
        </p:nvPicPr>
        <p:blipFill>
          <a:blip r:embed="rId9">
            <a:duotone>
              <a:prstClr val="black"/>
              <a:schemeClr val="accent2">
                <a:tint val="45000"/>
                <a:satMod val="400000"/>
              </a:schemeClr>
            </a:duotone>
          </a:blip>
          <a:stretch>
            <a:fillRect/>
          </a:stretch>
        </p:blipFill>
        <p:spPr>
          <a:xfrm rot="19850260" flipV="1">
            <a:off x="6537184" y="2352778"/>
            <a:ext cx="766657" cy="967286"/>
          </a:xfrm>
          <a:prstGeom prst="rect">
            <a:avLst/>
          </a:prstGeom>
          <a:effectLst>
            <a:outerShdw dist="38100" dir="2700000" algn="tl" rotWithShape="0">
              <a:schemeClr val="bg1"/>
            </a:outerShdw>
          </a:effectLst>
        </p:spPr>
      </p:pic>
      <p:pic>
        <p:nvPicPr>
          <p:cNvPr id="21" name="図 20">
            <a:extLst>
              <a:ext uri="{FF2B5EF4-FFF2-40B4-BE49-F238E27FC236}">
                <a16:creationId xmlns:a16="http://schemas.microsoft.com/office/drawing/2014/main" id="{89F60F37-0EDD-4CFE-E491-56EFEFE847B6}"/>
              </a:ext>
            </a:extLst>
          </p:cNvPr>
          <p:cNvPicPr>
            <a:picLocks noChangeAspect="1"/>
          </p:cNvPicPr>
          <p:nvPr/>
        </p:nvPicPr>
        <p:blipFill>
          <a:blip r:embed="rId9">
            <a:duotone>
              <a:prstClr val="black"/>
              <a:schemeClr val="accent2">
                <a:tint val="45000"/>
                <a:satMod val="400000"/>
              </a:schemeClr>
            </a:duotone>
          </a:blip>
          <a:stretch>
            <a:fillRect/>
          </a:stretch>
        </p:blipFill>
        <p:spPr>
          <a:xfrm rot="19509936" flipH="1" flipV="1">
            <a:off x="8164830" y="2640047"/>
            <a:ext cx="1075332" cy="1423556"/>
          </a:xfrm>
          <a:prstGeom prst="rect">
            <a:avLst/>
          </a:prstGeom>
          <a:effectLst>
            <a:outerShdw dist="38100" dir="2700000" algn="tl" rotWithShape="0">
              <a:schemeClr val="bg1"/>
            </a:outerShdw>
          </a:effectLst>
        </p:spPr>
      </p:pic>
      <p:pic>
        <p:nvPicPr>
          <p:cNvPr id="22" name="図 21">
            <a:extLst>
              <a:ext uri="{FF2B5EF4-FFF2-40B4-BE49-F238E27FC236}">
                <a16:creationId xmlns:a16="http://schemas.microsoft.com/office/drawing/2014/main" id="{2EDE0E0C-9CF3-9F86-6929-65EFB3FE7ED5}"/>
              </a:ext>
            </a:extLst>
          </p:cNvPr>
          <p:cNvPicPr>
            <a:picLocks noChangeAspect="1"/>
          </p:cNvPicPr>
          <p:nvPr/>
        </p:nvPicPr>
        <p:blipFill>
          <a:blip r:embed="rId9">
            <a:duotone>
              <a:prstClr val="black"/>
              <a:schemeClr val="accent2">
                <a:tint val="45000"/>
                <a:satMod val="400000"/>
              </a:schemeClr>
            </a:duotone>
          </a:blip>
          <a:stretch>
            <a:fillRect/>
          </a:stretch>
        </p:blipFill>
        <p:spPr>
          <a:xfrm rot="5400000" flipV="1">
            <a:off x="5338331" y="3977122"/>
            <a:ext cx="1002720" cy="1423556"/>
          </a:xfrm>
          <a:prstGeom prst="rect">
            <a:avLst/>
          </a:prstGeom>
          <a:effectLst>
            <a:outerShdw dist="38100" dir="2700000" algn="tl" rotWithShape="0">
              <a:schemeClr val="bg1"/>
            </a:outerShdw>
          </a:effectLst>
        </p:spPr>
      </p:pic>
    </p:spTree>
    <p:extLst>
      <p:ext uri="{BB962C8B-B14F-4D97-AF65-F5344CB8AC3E}">
        <p14:creationId xmlns:p14="http://schemas.microsoft.com/office/powerpoint/2010/main" val="102032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What Does Helium Isotope Ratio Tell?</a:t>
            </a:r>
            <a:endParaRPr kumimoji="1" lang="ja-JP" altLang="en-US" dirty="0"/>
          </a:p>
        </p:txBody>
      </p:sp>
      <p:sp>
        <p:nvSpPr>
          <p:cNvPr id="3" name="テキスト ボックス 2"/>
          <p:cNvSpPr txBox="1"/>
          <p:nvPr/>
        </p:nvSpPr>
        <p:spPr>
          <a:xfrm>
            <a:off x="137293" y="1042525"/>
            <a:ext cx="9006707" cy="304698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Chemically inert, thus reflects mixing ratios of several components with different origins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Relative contributions in He from </a:t>
            </a:r>
            <a:r>
              <a:rPr kumimoji="1" lang="en-US" altLang="ja-JP"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メイリオ"/>
                <a:cs typeface="Calibri" pitchFamily="34" charset="0"/>
              </a:rPr>
              <a:t>Mantle / Crust / Air</a:t>
            </a:r>
            <a:endPar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628650" algn="l"/>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Air contribution can be </a:t>
            </a:r>
            <a:b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b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corrected based on </a:t>
            </a:r>
            <a:b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b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4</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He/</a:t>
            </a: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20</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Ne</a:t>
            </a:r>
            <a:b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b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Air- corrected </a:t>
            </a: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3</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He/</a:t>
            </a: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4</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He </a:t>
            </a:r>
            <a:b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b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sym typeface="Wingdings"/>
              </a:rPr>
              <a:t>	</a:t>
            </a:r>
            <a:r>
              <a:rPr kumimoji="1" lang="en-US" altLang="ja-JP"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メイリオ"/>
                <a:cs typeface="Calibri" pitchFamily="34" charset="0"/>
                <a:sym typeface="Wingdings"/>
              </a:rPr>
              <a:t>Mantle / Crust</a:t>
            </a:r>
            <a:endParaRPr kumimoji="1" lang="ja-JP"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メイリオ"/>
              <a:cs typeface="Calibri" pitchFamily="34" charset="0"/>
            </a:endParaRPr>
          </a:p>
        </p:txBody>
      </p:sp>
      <p:grpSp>
        <p:nvGrpSpPr>
          <p:cNvPr id="11" name="グループ化 10"/>
          <p:cNvGrpSpPr/>
          <p:nvPr/>
        </p:nvGrpSpPr>
        <p:grpSpPr>
          <a:xfrm>
            <a:off x="4056854" y="2206430"/>
            <a:ext cx="5318077" cy="4431748"/>
            <a:chOff x="3633851" y="1944535"/>
            <a:chExt cx="5633701" cy="4694769"/>
          </a:xfrm>
        </p:grpSpPr>
        <p:grpSp>
          <p:nvGrpSpPr>
            <p:cNvPr id="7" name="グループ化 6"/>
            <p:cNvGrpSpPr/>
            <p:nvPr/>
          </p:nvGrpSpPr>
          <p:grpSpPr>
            <a:xfrm>
              <a:off x="3633851" y="1944535"/>
              <a:ext cx="5477124" cy="4694769"/>
              <a:chOff x="1739115" y="1241324"/>
              <a:chExt cx="6769502" cy="5802541"/>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527" t="-1925" r="1640" b="-1"/>
              <a:stretch/>
            </p:blipFill>
            <p:spPr bwMode="auto">
              <a:xfrm>
                <a:off x="1739115" y="1277481"/>
                <a:ext cx="6621112" cy="5366763"/>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6057489" y="1241324"/>
                <a:ext cx="2451128" cy="4945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itchFamily="34" charset="0"/>
                    <a:ea typeface="メイリオ"/>
                    <a:cs typeface="Calibri" pitchFamily="34" charset="0"/>
                  </a:rPr>
                  <a:t>Mantle-derived</a:t>
                </a:r>
                <a:endParaRPr kumimoji="1" lang="ja-JP" altLang="en-US" sz="2000" b="1" i="0" u="none" strike="noStrike" kern="1200" cap="none" spc="0" normalizeH="0" baseline="0" noProof="0" dirty="0">
                  <a:ln>
                    <a:noFill/>
                  </a:ln>
                  <a:solidFill>
                    <a:srgbClr val="FF0000"/>
                  </a:solidFill>
                  <a:effectLst/>
                  <a:uLnTx/>
                  <a:uFillTx/>
                  <a:latin typeface="Calibri" pitchFamily="34" charset="0"/>
                  <a:ea typeface="メイリオ"/>
                  <a:cs typeface="Calibri" pitchFamily="34" charset="0"/>
                </a:endParaRPr>
              </a:p>
            </p:txBody>
          </p:sp>
          <p:sp>
            <p:nvSpPr>
              <p:cNvPr id="6" name="Text Box 12"/>
              <p:cNvSpPr txBox="1">
                <a:spLocks noChangeArrowheads="1"/>
              </p:cNvSpPr>
              <p:nvPr/>
            </p:nvSpPr>
            <p:spPr bwMode="auto">
              <a:xfrm>
                <a:off x="4848888" y="6600592"/>
                <a:ext cx="3553508" cy="44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メイリオ"/>
                    <a:cs typeface="Arial" charset="0"/>
                  </a:rPr>
                  <a:t>(Sano &amp; </a:t>
                </a:r>
                <a:r>
                  <a:rPr kumimoji="1" lang="en-US" altLang="ja-JP" sz="1600" b="0" i="0" u="none" strike="noStrike" kern="1200" cap="none" spc="0" normalizeH="0" baseline="0" noProof="0" dirty="0" err="1">
                    <a:ln>
                      <a:noFill/>
                    </a:ln>
                    <a:solidFill>
                      <a:srgbClr val="000000"/>
                    </a:solidFill>
                    <a:effectLst/>
                    <a:uLnTx/>
                    <a:uFillTx/>
                    <a:latin typeface="Arial"/>
                    <a:ea typeface="メイリオ"/>
                    <a:cs typeface="Arial" charset="0"/>
                  </a:rPr>
                  <a:t>Wakita</a:t>
                </a:r>
                <a:r>
                  <a:rPr kumimoji="1" lang="en-US" altLang="ja-JP" sz="1600" b="0" i="0" u="none" strike="noStrike" kern="1200" cap="none" spc="0" normalizeH="0" baseline="0" noProof="0" dirty="0">
                    <a:ln>
                      <a:noFill/>
                    </a:ln>
                    <a:solidFill>
                      <a:srgbClr val="000000"/>
                    </a:solidFill>
                    <a:effectLst/>
                    <a:uLnTx/>
                    <a:uFillTx/>
                    <a:latin typeface="Arial"/>
                    <a:ea typeface="メイリオ"/>
                    <a:cs typeface="Arial" charset="0"/>
                  </a:rPr>
                  <a:t>, </a:t>
                </a:r>
                <a:r>
                  <a:rPr kumimoji="1" lang="en-US" altLang="ja-JP" sz="1600" b="0" i="1" u="none" strike="noStrike" kern="1200" cap="none" spc="0" normalizeH="0" baseline="0" noProof="0" dirty="0">
                    <a:ln>
                      <a:noFill/>
                    </a:ln>
                    <a:solidFill>
                      <a:srgbClr val="000000"/>
                    </a:solidFill>
                    <a:effectLst/>
                    <a:uLnTx/>
                    <a:uFillTx/>
                    <a:latin typeface="Arial"/>
                    <a:ea typeface="メイリオ"/>
                    <a:cs typeface="Arial" charset="0"/>
                  </a:rPr>
                  <a:t>JGR</a:t>
                </a:r>
                <a:r>
                  <a:rPr kumimoji="1" lang="en-US" altLang="ja-JP" sz="1600" b="0" i="0" u="none" strike="noStrike" kern="1200" cap="none" spc="0" normalizeH="0" baseline="0" noProof="0" dirty="0">
                    <a:ln>
                      <a:noFill/>
                    </a:ln>
                    <a:solidFill>
                      <a:srgbClr val="000000"/>
                    </a:solidFill>
                    <a:effectLst/>
                    <a:uLnTx/>
                    <a:uFillTx/>
                    <a:latin typeface="Arial"/>
                    <a:ea typeface="メイリオ"/>
                    <a:cs typeface="Arial" charset="0"/>
                  </a:rPr>
                  <a:t> 1985)</a:t>
                </a:r>
              </a:p>
            </p:txBody>
          </p:sp>
        </p:grpSp>
        <p:sp>
          <p:nvSpPr>
            <p:cNvPr id="8" name="テキスト ボックス 7"/>
            <p:cNvSpPr txBox="1"/>
            <p:nvPr/>
          </p:nvSpPr>
          <p:spPr>
            <a:xfrm>
              <a:off x="7305729" y="5068512"/>
              <a:ext cx="1961823" cy="4238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Calibri" pitchFamily="34" charset="0"/>
                  <a:ea typeface="メイリオ"/>
                  <a:cs typeface="Calibri" pitchFamily="34" charset="0"/>
                </a:rPr>
                <a:t>Crust-derived</a:t>
              </a:r>
              <a:endParaRPr kumimoji="1" lang="ja-JP" altLang="en-US" sz="2000" b="1" i="0" u="none" strike="noStrike" kern="1200" cap="none" spc="0" normalizeH="0" baseline="0" noProof="0" dirty="0">
                <a:ln>
                  <a:noFill/>
                </a:ln>
                <a:solidFill>
                  <a:srgbClr val="FF0000"/>
                </a:solidFill>
                <a:effectLst/>
                <a:uLnTx/>
                <a:uFillTx/>
                <a:latin typeface="Calibri" pitchFamily="34" charset="0"/>
                <a:ea typeface="メイリオ"/>
                <a:cs typeface="Calibri" pitchFamily="34" charset="0"/>
              </a:endParaRPr>
            </a:p>
          </p:txBody>
        </p:sp>
        <p:sp>
          <p:nvSpPr>
            <p:cNvPr id="10" name="テキスト ボックス 9"/>
            <p:cNvSpPr txBox="1"/>
            <p:nvPr/>
          </p:nvSpPr>
          <p:spPr>
            <a:xfrm>
              <a:off x="4169835" y="1984940"/>
              <a:ext cx="2732048"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1" u="none" strike="noStrike" kern="1200" cap="none" spc="0" normalizeH="0" baseline="0" noProof="0" dirty="0">
                  <a:ln>
                    <a:noFill/>
                  </a:ln>
                  <a:solidFill>
                    <a:srgbClr val="000000"/>
                  </a:solidFill>
                  <a:effectLst/>
                  <a:uLnTx/>
                  <a:uFillTx/>
                  <a:latin typeface="Calibri" pitchFamily="34" charset="0"/>
                  <a:ea typeface="メイリオ"/>
                  <a:cs typeface="Calibri" pitchFamily="34" charset="0"/>
                </a:rPr>
                <a:t>Geothermal fluids in Japan</a:t>
              </a:r>
              <a:endParaRPr kumimoji="1" lang="ja-JP" altLang="en-US" sz="2000" b="1" i="1" u="none" strike="noStrike" kern="1200" cap="none" spc="0" normalizeH="0" baseline="0" noProof="0" dirty="0">
                <a:ln>
                  <a:noFill/>
                </a:ln>
                <a:solidFill>
                  <a:srgbClr val="000000"/>
                </a:solidFill>
                <a:effectLst/>
                <a:uLnTx/>
                <a:uFillTx/>
                <a:latin typeface="Calibri" pitchFamily="34" charset="0"/>
                <a:ea typeface="メイリオ"/>
                <a:cs typeface="Calibri" pitchFamily="34" charset="0"/>
              </a:endParaRPr>
            </a:p>
          </p:txBody>
        </p:sp>
        <p:sp>
          <p:nvSpPr>
            <p:cNvPr id="9" name="テキスト ボックス 8"/>
            <p:cNvSpPr txBox="1"/>
            <p:nvPr/>
          </p:nvSpPr>
          <p:spPr>
            <a:xfrm rot="16200000">
              <a:off x="3344869" y="4368749"/>
              <a:ext cx="825471" cy="231312"/>
            </a:xfrm>
            <a:prstGeom prst="rect">
              <a:avLst/>
            </a:prstGeom>
            <a:solidFill>
              <a:schemeClr val="bg1"/>
            </a:solidFill>
            <a:ln>
              <a:noFill/>
            </a:ln>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30000" noProof="0" dirty="0">
                  <a:ln>
                    <a:noFill/>
                  </a:ln>
                  <a:solidFill>
                    <a:srgbClr val="000000"/>
                  </a:solidFill>
                  <a:effectLst/>
                  <a:uLnTx/>
                  <a:uFillTx/>
                  <a:latin typeface="Arial" panose="020B0604020202020204" pitchFamily="34" charset="0"/>
                  <a:ea typeface="メイリオ" pitchFamily="50" charset="-128"/>
                  <a:cs typeface="Arial" panose="020B0604020202020204" pitchFamily="34" charset="0"/>
                </a:rPr>
                <a:t>3</a:t>
              </a:r>
              <a: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メイリオ" pitchFamily="50" charset="-128"/>
                  <a:cs typeface="Arial" panose="020B0604020202020204" pitchFamily="34" charset="0"/>
                </a:rPr>
                <a:t>He/</a:t>
              </a:r>
              <a:r>
                <a:rPr kumimoji="1" lang="en-US" sz="1400" b="1" i="0" u="none" strike="noStrike" kern="1200" cap="none" spc="0" normalizeH="0" baseline="30000" noProof="0" dirty="0">
                  <a:ln>
                    <a:noFill/>
                  </a:ln>
                  <a:solidFill>
                    <a:srgbClr val="000000"/>
                  </a:solidFill>
                  <a:effectLst/>
                  <a:uLnTx/>
                  <a:uFillTx/>
                  <a:latin typeface="Arial" panose="020B0604020202020204" pitchFamily="34" charset="0"/>
                  <a:ea typeface="メイリオ" pitchFamily="50" charset="-128"/>
                  <a:cs typeface="Arial" panose="020B0604020202020204" pitchFamily="34" charset="0"/>
                </a:rPr>
                <a:t>4</a:t>
              </a:r>
              <a:r>
                <a:rPr kumimoji="1" lang="en-US" sz="1400" b="1" i="0" u="none" strike="noStrike" kern="1200" cap="none" spc="0" normalizeH="0" baseline="0" noProof="0" dirty="0">
                  <a:ln>
                    <a:noFill/>
                  </a:ln>
                  <a:solidFill>
                    <a:srgbClr val="000000"/>
                  </a:solidFill>
                  <a:effectLst/>
                  <a:uLnTx/>
                  <a:uFillTx/>
                  <a:latin typeface="Arial" panose="020B0604020202020204" pitchFamily="34" charset="0"/>
                  <a:ea typeface="メイリオ" pitchFamily="50" charset="-128"/>
                  <a:cs typeface="Arial" panose="020B0604020202020204" pitchFamily="34" charset="0"/>
                </a:rPr>
                <a:t>He</a:t>
              </a:r>
            </a:p>
          </p:txBody>
        </p:sp>
      </p:gr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A13A91D3-0EBF-176B-EF3A-C683C7B3BF86}"/>
                  </a:ext>
                </a:extLst>
              </p:cNvPr>
              <p:cNvSpPr txBox="1"/>
              <p:nvPr/>
            </p:nvSpPr>
            <p:spPr>
              <a:xfrm>
                <a:off x="-550719" y="4959539"/>
                <a:ext cx="4898735" cy="1871346"/>
              </a:xfrm>
              <a:prstGeom prst="rect">
                <a:avLst/>
              </a:prstGeom>
              <a:noFill/>
            </p:spPr>
            <p:txBody>
              <a:bodyPr wrap="square">
                <a:spAutoFit/>
              </a:bodyPr>
              <a:lstStyle/>
              <a:p>
                <a:pPr marL="0" marR="0" lvl="0" indent="533400" algn="just" defTabSz="914400" rtl="0" eaLnBrk="1" fontAlgn="base" latinLnBrk="0" hangingPunct="1">
                  <a:lnSpc>
                    <a:spcPct val="120000"/>
                  </a:lnSpc>
                  <a:spcBef>
                    <a:spcPts val="12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600" b="1" i="1" u="none" strike="noStrike" kern="1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ctrlPr>
                        </m:sSubPr>
                        <m:e>
                          <m:d>
                            <m:dPr>
                              <m:ctrlPr>
                                <a:rPr kumimoji="1" lang="en-US" altLang="ja-JP" sz="1600" b="1" i="1" u="none" strike="noStrike" kern="1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ctrlPr>
                            </m:dPr>
                            <m:e>
                              <m:sPre>
                                <m:sPre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PrePr>
                                <m:sub/>
                                <m:sup>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3</m:t>
                                  </m:r>
                                </m:sup>
                                <m:e>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Pre>
                                    <m:sPre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PrePr>
                                    <m:sub/>
                                    <m:sup>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4</m:t>
                                      </m:r>
                                    </m:sup>
                                    <m:e>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e>
                                  </m:sPre>
                                </m:e>
                              </m:sPre>
                            </m:e>
                          </m:d>
                        </m:e>
                        <m:sub>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air</m:t>
                          </m:r>
                          <m:r>
                            <m:rPr>
                              <m:nor/>
                            </m:rP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corr</m:t>
                          </m:r>
                        </m:sub>
                      </m:sSub>
                      <m:r>
                        <m:rPr>
                          <m:nor/>
                        </m:rPr>
                        <a:rPr kumimoji="1" lang="en-US" altLang="ja-JP" sz="1600" b="1" i="0" u="none" strike="noStrike" kern="1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 </m:t>
                      </m:r>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f>
                        <m:f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d>
                                <m:dPr>
                                  <m:ctrlPr>
                                    <a:rPr kumimoji="1" lang="en-US" altLang="ja-JP" sz="1600" b="1" i="1" u="none" strike="noStrike" kern="1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ctrlPr>
                                </m:dPr>
                                <m:e>
                                  <m:sPre>
                                    <m:sPre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PrePr>
                                    <m:sub/>
                                    <m:sup>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3</m:t>
                                      </m:r>
                                    </m:sup>
                                    <m:e>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Pre>
                                        <m:sPrePr>
                                          <m:ctrlPr>
                                            <a:rPr kumimoji="1" lang="ja-JP" altLang="ja-JP" sz="1600" b="1" i="1" u="none" strike="noStrike" kern="1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PrePr>
                                        <m:sub/>
                                        <m:sup>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4</m:t>
                                          </m:r>
                                        </m:sup>
                                        <m:e>
                                          <m:r>
                                            <m:rPr>
                                              <m:nor/>
                                            </m:rPr>
                                            <a:rPr kumimoji="1" lang="en-US" altLang="ja-JP" sz="1600" b="1" i="0"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e>
                                      </m:sPre>
                                    </m:e>
                                  </m:sPre>
                                </m:e>
                              </m:d>
                            </m:e>
                            <m:sub>
                              <m:r>
                                <m:rPr>
                                  <m:nor/>
                                </m:rPr>
                                <a:rPr kumimoji="1" lang="en-US" altLang="ja-JP" sz="1600" b="1" i="0" u="none" strike="noStrike" kern="1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obs</m:t>
                              </m:r>
                            </m:sub>
                          </m:sSub>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𝒓</m:t>
                          </m:r>
                        </m:num>
                        <m:den>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𝟏</m:t>
                          </m:r>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r>
                            <a:rPr kumimoji="1" lang="en-US" altLang="ja-JP" sz="1600" b="1" i="1" u="none" strike="noStrike" kern="1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𝒓</m:t>
                          </m:r>
                        </m:den>
                      </m:f>
                    </m:oMath>
                  </m:oMathPara>
                </a14:m>
                <a:endParaRPr kumimoji="1" lang="en-US" altLang="ja-JP" sz="1600" b="1" i="1" u="none" strike="noStrike" kern="1200" cap="none" spc="0" normalizeH="0" baseline="0" noProof="0" dirty="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endParaRPr>
              </a:p>
              <a:p>
                <a:pPr marL="0" marR="0" lvl="0" indent="533400" algn="just" defTabSz="914400" rtl="0" eaLnBrk="1" fontAlgn="base" latinLnBrk="0" hangingPunct="1">
                  <a:lnSpc>
                    <a:spcPct val="120000"/>
                  </a:lnSpc>
                  <a:spcBef>
                    <a:spcPts val="12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600" b="1"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𝒓</m:t>
                      </m:r>
                      <m:r>
                        <a:rPr kumimoji="1" lang="en-US" altLang="ja-JP" sz="1600" b="1"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f>
                        <m:f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d>
                                <m:dPr>
                                  <m:ctrlPr>
                                    <a:rPr kumimoji="1" lang="en-US" altLang="ja-JP" sz="1600" b="1" i="1" u="none" strike="noStrike" kern="12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ctrlPr>
                                </m:dPr>
                                <m:e>
                                  <m:sPre>
                                    <m:sPrePr>
                                      <m:ctrlPr>
                                        <a:rPr kumimoji="1" lang="ja-JP" altLang="ja-JP"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4</m:t>
                                      </m:r>
                                    </m:sup>
                                    <m:e>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Pre>
                                        <m:sPre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20</m:t>
                                          </m:r>
                                        </m:sup>
                                        <m:e>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Ne</m:t>
                                          </m:r>
                                        </m:e>
                                      </m:sPre>
                                    </m:e>
                                  </m:sPre>
                                </m:e>
                              </m:d>
                            </m:e>
                            <m:sub>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air</m:t>
                              </m:r>
                            </m:sub>
                          </m:sSub>
                        </m:num>
                        <m:den>
                          <m:sSub>
                            <m:sSub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d>
                                <m:dPr>
                                  <m:ctrlPr>
                                    <a:rPr kumimoji="1" lang="en-US" altLang="ja-JP" sz="1600" b="1" i="1" u="none" strike="noStrike" kern="12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ctrlPr>
                                </m:dPr>
                                <m:e>
                                  <m:sPre>
                                    <m:sPre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4</m:t>
                                      </m:r>
                                    </m:sup>
                                    <m:e>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He</m:t>
                                      </m:r>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Pre>
                                        <m:sPrePr>
                                          <m:ctrlPr>
                                            <a:rPr kumimoji="1" lang="ja-JP" altLang="ja-JP"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PrePr>
                                        <m:sub/>
                                        <m:sup>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20</m:t>
                                          </m:r>
                                        </m:sup>
                                        <m:e>
                                          <m:r>
                                            <m:rPr>
                                              <m:nor/>
                                            </m:rPr>
                                            <a:rPr kumimoji="1" lang="en-US" altLang="ja-JP" sz="1600" b="1" i="0"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Ne</m:t>
                                          </m:r>
                                        </m:e>
                                      </m:sPre>
                                    </m:e>
                                  </m:sPre>
                                </m:e>
                              </m:d>
                            </m:e>
                            <m:sub>
                              <m:r>
                                <m:rPr>
                                  <m:nor/>
                                </m:rPr>
                                <a:rPr kumimoji="1" lang="en-US" altLang="ja-JP" sz="1600" b="1" i="0" u="none" strike="noStrike" kern="1200" cap="none" spc="0" normalizeH="0" baseline="0" noProof="0" smtClean="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obs</m:t>
                              </m:r>
                            </m:sub>
                          </m:sSub>
                        </m:den>
                      </m:f>
                    </m:oMath>
                  </m:oMathPara>
                </a14:m>
                <a:endParaRPr kumimoji="1" lang="ja-JP" altLang="en-US" sz="1600" b="1"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mc:Choice>
        <mc:Fallback xmlns="">
          <p:sp>
            <p:nvSpPr>
              <p:cNvPr id="13" name="テキスト ボックス 12">
                <a:extLst>
                  <a:ext uri="{FF2B5EF4-FFF2-40B4-BE49-F238E27FC236}">
                    <a16:creationId xmlns:a16="http://schemas.microsoft.com/office/drawing/2014/main" id="{A13A91D3-0EBF-176B-EF3A-C683C7B3BF86}"/>
                  </a:ext>
                </a:extLst>
              </p:cNvPr>
              <p:cNvSpPr txBox="1">
                <a:spLocks noRot="1" noChangeAspect="1" noMove="1" noResize="1" noEditPoints="1" noAdjustHandles="1" noChangeArrowheads="1" noChangeShapeType="1" noTextEdit="1"/>
              </p:cNvSpPr>
              <p:nvPr/>
            </p:nvSpPr>
            <p:spPr>
              <a:xfrm>
                <a:off x="-550719" y="4959539"/>
                <a:ext cx="4898735" cy="1871346"/>
              </a:xfrm>
              <a:prstGeom prst="rect">
                <a:avLst/>
              </a:prstGeom>
              <a:blipFill>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16122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D3B2-25EB-C918-6ADA-FD269985D33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F8DA005-F3E1-D33A-8407-D40292E4ABF0}"/>
              </a:ext>
            </a:extLst>
          </p:cNvPr>
          <p:cNvSpPr>
            <a:spLocks noGrp="1"/>
          </p:cNvSpPr>
          <p:nvPr>
            <p:ph type="title"/>
          </p:nvPr>
        </p:nvSpPr>
        <p:spPr/>
        <p:txBody>
          <a:bodyPr/>
          <a:lstStyle/>
          <a:p>
            <a:r>
              <a:rPr kumimoji="1" lang="en-US" altLang="ja-JP" dirty="0"/>
              <a:t>Comparison with Geophysical Observations (2)</a:t>
            </a:r>
            <a:endParaRPr kumimoji="1" lang="ja-JP" altLang="en-US" dirty="0"/>
          </a:p>
        </p:txBody>
      </p:sp>
      <p:sp>
        <p:nvSpPr>
          <p:cNvPr id="12" name="テキスト ボックス 11">
            <a:extLst>
              <a:ext uri="{FF2B5EF4-FFF2-40B4-BE49-F238E27FC236}">
                <a16:creationId xmlns:a16="http://schemas.microsoft.com/office/drawing/2014/main" id="{BD1CADBB-0B7D-B1F3-0F77-F1B7509B7C65}"/>
              </a:ext>
            </a:extLst>
          </p:cNvPr>
          <p:cNvSpPr txBox="1"/>
          <p:nvPr/>
        </p:nvSpPr>
        <p:spPr>
          <a:xfrm>
            <a:off x="137293" y="1084090"/>
            <a:ext cx="8726151" cy="19389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High </a:t>
            </a: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3</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He/</a:t>
            </a:r>
            <a:r>
              <a:rPr kumimoji="1" lang="en-US" altLang="ja-JP" sz="2400" b="0" i="0" u="none" strike="noStrike" kern="1200" cap="none" spc="0" normalizeH="0" baseline="30000" noProof="0" dirty="0">
                <a:ln>
                  <a:noFill/>
                </a:ln>
                <a:solidFill>
                  <a:srgbClr val="000000"/>
                </a:solidFill>
                <a:effectLst/>
                <a:uLnTx/>
                <a:uFillTx/>
                <a:latin typeface="Arial"/>
                <a:ea typeface="メイリオ"/>
                <a:cs typeface="Calibri" pitchFamily="34" charset="0"/>
              </a:rPr>
              <a:t>4</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He were associated with the boundary between high and low gravity anomaly, the latter of which in the northeastern Noto Peninsula is interpreted as a Miocene caldera</a:t>
            </a:r>
            <a:r>
              <a:rPr kumimoji="1" lang="en-US" altLang="ja-JP" sz="1600" b="0" i="0" u="none" strike="noStrike" kern="1200" cap="none" spc="0" normalizeH="0" baseline="0" noProof="0" dirty="0">
                <a:ln>
                  <a:noFill/>
                </a:ln>
                <a:solidFill>
                  <a:srgbClr val="000000"/>
                </a:solidFill>
                <a:effectLst/>
                <a:uLnTx/>
                <a:uFillTx/>
                <a:latin typeface="Arial"/>
                <a:ea typeface="メイリオ"/>
                <a:cs typeface="Calibri" pitchFamily="34" charset="0"/>
              </a:rPr>
              <a:t> (Yamazaki and Kono, </a:t>
            </a:r>
            <a:r>
              <a:rPr kumimoji="1" lang="en-US" altLang="ja-JP" sz="1600" b="0" i="1" u="none" strike="noStrike" kern="1200" cap="none" spc="0" normalizeH="0" baseline="0" noProof="0" dirty="0">
                <a:ln>
                  <a:noFill/>
                </a:ln>
                <a:solidFill>
                  <a:srgbClr val="000000"/>
                </a:solidFill>
                <a:effectLst/>
                <a:uLnTx/>
                <a:uFillTx/>
                <a:latin typeface="Arial"/>
                <a:ea typeface="メイリオ"/>
                <a:cs typeface="Calibri" pitchFamily="34" charset="0"/>
              </a:rPr>
              <a:t>Bull. </a:t>
            </a:r>
            <a:r>
              <a:rPr kumimoji="1" lang="en-US" altLang="ja-JP" sz="1600" b="0" i="1" u="none" strike="noStrike" kern="1200" cap="none" spc="0" normalizeH="0" baseline="0" noProof="0" dirty="0" err="1">
                <a:ln>
                  <a:noFill/>
                </a:ln>
                <a:solidFill>
                  <a:srgbClr val="000000"/>
                </a:solidFill>
                <a:effectLst/>
                <a:uLnTx/>
                <a:uFillTx/>
                <a:latin typeface="Arial"/>
                <a:ea typeface="メイリオ"/>
                <a:cs typeface="Calibri" pitchFamily="34" charset="0"/>
              </a:rPr>
              <a:t>Volcanon</a:t>
            </a:r>
            <a:r>
              <a:rPr kumimoji="1" lang="en-US" altLang="ja-JP" sz="1600" b="0" i="1" u="none" strike="noStrike" kern="1200" cap="none" spc="0" normalizeH="0" baseline="0" noProof="0" dirty="0">
                <a:ln>
                  <a:noFill/>
                </a:ln>
                <a:solidFill>
                  <a:srgbClr val="000000"/>
                </a:solidFill>
                <a:effectLst/>
                <a:uLnTx/>
                <a:uFillTx/>
                <a:latin typeface="Arial"/>
                <a:ea typeface="メイリオ"/>
                <a:cs typeface="Calibri" pitchFamily="34" charset="0"/>
              </a:rPr>
              <a:t>. Soc. </a:t>
            </a:r>
            <a:r>
              <a:rPr kumimoji="1" lang="en-US" altLang="ja-JP" sz="1600" b="0" i="1" u="none" strike="noStrike" kern="1200" cap="none" spc="0" normalizeH="0" baseline="0" noProof="0" dirty="0" err="1">
                <a:ln>
                  <a:noFill/>
                </a:ln>
                <a:solidFill>
                  <a:srgbClr val="000000"/>
                </a:solidFill>
                <a:effectLst/>
                <a:uLnTx/>
                <a:uFillTx/>
                <a:latin typeface="Arial"/>
                <a:ea typeface="メイリオ"/>
                <a:cs typeface="Calibri" pitchFamily="34" charset="0"/>
              </a:rPr>
              <a:t>Jpn</a:t>
            </a:r>
            <a:r>
              <a:rPr kumimoji="1" lang="en-US" altLang="ja-JP" sz="1600" b="0" i="1" u="none" strike="noStrike" kern="1200" cap="none" spc="0" normalizeH="0" baseline="0" noProof="0" dirty="0">
                <a:ln>
                  <a:noFill/>
                </a:ln>
                <a:solidFill>
                  <a:srgbClr val="000000"/>
                </a:solidFill>
                <a:effectLst/>
                <a:uLnTx/>
                <a:uFillTx/>
                <a:latin typeface="Arial"/>
                <a:ea typeface="メイリオ"/>
                <a:cs typeface="Calibri" pitchFamily="34" charset="0"/>
              </a:rPr>
              <a:t>.</a:t>
            </a:r>
            <a:r>
              <a:rPr kumimoji="1" lang="en-US" altLang="ja-JP" sz="1600" b="0" i="0" u="none" strike="noStrike" kern="1200" cap="none" spc="0" normalizeH="0" baseline="0" noProof="0" dirty="0">
                <a:ln>
                  <a:noFill/>
                </a:ln>
                <a:solidFill>
                  <a:srgbClr val="000000"/>
                </a:solidFill>
                <a:effectLst/>
                <a:uLnTx/>
                <a:uFillTx/>
                <a:latin typeface="Arial"/>
                <a:ea typeface="メイリオ"/>
                <a:cs typeface="Calibri" pitchFamily="34" charset="0"/>
              </a:rPr>
              <a:t> 1973)</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 </a:t>
            </a:r>
            <a:b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b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sym typeface="Wingdings" panose="05000000000000000000" pitchFamily="2" charset="2"/>
              </a:rPr>
              <a:t> fluid migration along caldera wall?</a:t>
            </a:r>
            <a:endParaRPr kumimoji="1" lang="ja-JP"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メイリオ"/>
              <a:cs typeface="Calibri" pitchFamily="34" charset="0"/>
            </a:endParaRPr>
          </a:p>
        </p:txBody>
      </p:sp>
      <p:grpSp>
        <p:nvGrpSpPr>
          <p:cNvPr id="22" name="グループ化 21">
            <a:extLst>
              <a:ext uri="{FF2B5EF4-FFF2-40B4-BE49-F238E27FC236}">
                <a16:creationId xmlns:a16="http://schemas.microsoft.com/office/drawing/2014/main" id="{66033779-4163-D2C2-D296-323629CD1377}"/>
              </a:ext>
            </a:extLst>
          </p:cNvPr>
          <p:cNvGrpSpPr/>
          <p:nvPr/>
        </p:nvGrpSpPr>
        <p:grpSpPr>
          <a:xfrm>
            <a:off x="2803561" y="2971464"/>
            <a:ext cx="6172012" cy="3886536"/>
            <a:chOff x="2273624" y="1849581"/>
            <a:chExt cx="6172012" cy="3886536"/>
          </a:xfrm>
        </p:grpSpPr>
        <p:pic>
          <p:nvPicPr>
            <p:cNvPr id="17" name="図 16" descr="マップ&#10;&#10;AI 生成コンテンツは誤りを含む可能性があります。">
              <a:extLst>
                <a:ext uri="{FF2B5EF4-FFF2-40B4-BE49-F238E27FC236}">
                  <a16:creationId xmlns:a16="http://schemas.microsoft.com/office/drawing/2014/main" id="{9B072FF3-D878-B758-15CF-14CCBF3B8531}"/>
                </a:ext>
              </a:extLst>
            </p:cNvPr>
            <p:cNvPicPr>
              <a:picLocks noChangeAspect="1"/>
            </p:cNvPicPr>
            <p:nvPr/>
          </p:nvPicPr>
          <p:blipFill>
            <a:blip r:embed="rId2" cstate="print">
              <a:extLst>
                <a:ext uri="{28A0092B-C50C-407E-A947-70E740481C1C}">
                  <a14:useLocalDpi xmlns:a14="http://schemas.microsoft.com/office/drawing/2010/main" val="0"/>
                </a:ext>
              </a:extLst>
            </a:blip>
            <a:srcRect l="2182" t="2476" r="24324" b="22187"/>
            <a:stretch>
              <a:fillRect/>
            </a:stretch>
          </p:blipFill>
          <p:spPr>
            <a:xfrm>
              <a:off x="2273624" y="1849581"/>
              <a:ext cx="5363121" cy="3886536"/>
            </a:xfrm>
            <a:prstGeom prst="rect">
              <a:avLst/>
            </a:prstGeom>
          </p:spPr>
        </p:pic>
        <p:pic>
          <p:nvPicPr>
            <p:cNvPr id="20" name="図 19">
              <a:extLst>
                <a:ext uri="{FF2B5EF4-FFF2-40B4-BE49-F238E27FC236}">
                  <a16:creationId xmlns:a16="http://schemas.microsoft.com/office/drawing/2014/main" id="{99F3AA76-47F0-92A8-E1FE-2E565CA11D4C}"/>
                </a:ext>
              </a:extLst>
            </p:cNvPr>
            <p:cNvPicPr>
              <a:picLocks noChangeAspect="1"/>
            </p:cNvPicPr>
            <p:nvPr/>
          </p:nvPicPr>
          <p:blipFill>
            <a:blip r:embed="rId3"/>
            <a:srcRect l="17100" t="8339" r="58200" b="5492"/>
            <a:stretch>
              <a:fillRect/>
            </a:stretch>
          </p:blipFill>
          <p:spPr>
            <a:xfrm>
              <a:off x="7606146" y="2047008"/>
              <a:ext cx="540328" cy="3543301"/>
            </a:xfrm>
            <a:prstGeom prst="rect">
              <a:avLst/>
            </a:prstGeom>
          </p:spPr>
        </p:pic>
        <p:sp>
          <p:nvSpPr>
            <p:cNvPr id="21" name="テキスト ボックス 20">
              <a:extLst>
                <a:ext uri="{FF2B5EF4-FFF2-40B4-BE49-F238E27FC236}">
                  <a16:creationId xmlns:a16="http://schemas.microsoft.com/office/drawing/2014/main" id="{11C0B174-94BD-ED69-2EDE-B17AFF1AD709}"/>
                </a:ext>
              </a:extLst>
            </p:cNvPr>
            <p:cNvSpPr txBox="1"/>
            <p:nvPr/>
          </p:nvSpPr>
          <p:spPr>
            <a:xfrm rot="16200000">
              <a:off x="6847609" y="3647209"/>
              <a:ext cx="285750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rial"/>
                  <a:ea typeface="ＭＳ Ｐゴシック" pitchFamily="50" charset="-128"/>
                  <a:cs typeface="+mn-cs"/>
                </a:rPr>
                <a:t>Bouguer gravity anomaly</a:t>
              </a:r>
              <a:endParaRPr kumimoji="1" lang="ja-JP" altLang="en-US" sz="1600" b="0" i="0" u="none" strike="noStrike" kern="1200" cap="none" spc="0" normalizeH="0" baseline="0" noProof="0" dirty="0">
                <a:ln>
                  <a:noFill/>
                </a:ln>
                <a:solidFill>
                  <a:srgbClr val="000000"/>
                </a:solidFill>
                <a:effectLst/>
                <a:uLnTx/>
                <a:uFillTx/>
                <a:latin typeface="Arial"/>
                <a:ea typeface="ＭＳ Ｐゴシック" pitchFamily="50" charset="-128"/>
                <a:cs typeface="+mn-cs"/>
              </a:endParaRPr>
            </a:p>
          </p:txBody>
        </p:sp>
      </p:grpSp>
      <p:pic>
        <p:nvPicPr>
          <p:cNvPr id="23" name="図 22">
            <a:extLst>
              <a:ext uri="{FF2B5EF4-FFF2-40B4-BE49-F238E27FC236}">
                <a16:creationId xmlns:a16="http://schemas.microsoft.com/office/drawing/2014/main" id="{7C665EE5-0B09-5ED2-2B19-C0118462DB9E}"/>
              </a:ext>
            </a:extLst>
          </p:cNvPr>
          <p:cNvPicPr>
            <a:picLocks noChangeAspect="1"/>
          </p:cNvPicPr>
          <p:nvPr/>
        </p:nvPicPr>
        <p:blipFill>
          <a:blip r:embed="rId4"/>
          <a:srcRect b="29343"/>
          <a:stretch>
            <a:fillRect/>
          </a:stretch>
        </p:blipFill>
        <p:spPr>
          <a:xfrm>
            <a:off x="611159" y="4930263"/>
            <a:ext cx="2127678" cy="1927737"/>
          </a:xfrm>
          <a:prstGeom prst="rect">
            <a:avLst/>
          </a:prstGeom>
        </p:spPr>
      </p:pic>
    </p:spTree>
    <p:extLst>
      <p:ext uri="{BB962C8B-B14F-4D97-AF65-F5344CB8AC3E}">
        <p14:creationId xmlns:p14="http://schemas.microsoft.com/office/powerpoint/2010/main" val="352992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2A28ECE2-220B-AC56-54A6-9BD18B8E6788}"/>
              </a:ext>
            </a:extLst>
          </p:cNvPr>
          <p:cNvSpPr/>
          <p:nvPr/>
        </p:nvSpPr>
        <p:spPr>
          <a:xfrm>
            <a:off x="6431973" y="904009"/>
            <a:ext cx="2213263" cy="363682"/>
          </a:xfrm>
          <a:prstGeom prst="rect">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21FB7E4-EA90-EEBC-641F-7CF86CD0309A}"/>
              </a:ext>
            </a:extLst>
          </p:cNvPr>
          <p:cNvSpPr>
            <a:spLocks noGrp="1"/>
          </p:cNvSpPr>
          <p:nvPr>
            <p:ph type="title"/>
          </p:nvPr>
        </p:nvSpPr>
        <p:spPr/>
        <p:txBody>
          <a:bodyPr/>
          <a:lstStyle/>
          <a:p>
            <a:r>
              <a:rPr kumimoji="1" lang="en-US" altLang="ja-JP" sz="2400" dirty="0"/>
              <a:t>Core Monitoring Networks: Seismic and Geodetic Foundations</a:t>
            </a:r>
            <a:endParaRPr kumimoji="1" lang="ja-JP" altLang="en-US" sz="2400" dirty="0"/>
          </a:p>
        </p:txBody>
      </p:sp>
      <p:sp>
        <p:nvSpPr>
          <p:cNvPr id="3" name="コンテンツ プレースホルダー 2">
            <a:extLst>
              <a:ext uri="{FF2B5EF4-FFF2-40B4-BE49-F238E27FC236}">
                <a16:creationId xmlns:a16="http://schemas.microsoft.com/office/drawing/2014/main" id="{2F517AF2-A561-EF13-3B16-88B2618A5184}"/>
              </a:ext>
            </a:extLst>
          </p:cNvPr>
          <p:cNvSpPr>
            <a:spLocks noGrp="1"/>
          </p:cNvSpPr>
          <p:nvPr>
            <p:ph idx="1"/>
          </p:nvPr>
        </p:nvSpPr>
        <p:spPr>
          <a:xfrm>
            <a:off x="115747" y="822901"/>
            <a:ext cx="9028253" cy="2363347"/>
          </a:xfrm>
        </p:spPr>
        <p:txBody>
          <a:bodyPr/>
          <a:lstStyle/>
          <a:p>
            <a:pPr marL="269875" indent="-269875">
              <a:tabLst>
                <a:tab pos="539750" algn="l"/>
              </a:tabLst>
            </a:pPr>
            <a:r>
              <a:rPr kumimoji="1" lang="en-US" altLang="ja-JP" sz="2400" dirty="0"/>
              <a:t>Hi-net </a:t>
            </a:r>
            <a:r>
              <a:rPr kumimoji="1" lang="en-US" altLang="ja-JP" sz="2000" dirty="0"/>
              <a:t>(1995), </a:t>
            </a:r>
            <a:r>
              <a:rPr kumimoji="1" lang="en-US" altLang="ja-JP" sz="2400" dirty="0"/>
              <a:t>S-net</a:t>
            </a:r>
            <a:r>
              <a:rPr kumimoji="1" lang="en-US" altLang="ja-JP" sz="2000" dirty="0"/>
              <a:t> (2017), </a:t>
            </a:r>
            <a:r>
              <a:rPr kumimoji="1" lang="en-US" altLang="ja-JP" sz="2400" dirty="0"/>
              <a:t>DONET</a:t>
            </a:r>
            <a:r>
              <a:rPr kumimoji="1" lang="en-US" altLang="ja-JP" sz="2000" dirty="0"/>
              <a:t> (2011), </a:t>
            </a:r>
            <a:r>
              <a:rPr kumimoji="1" lang="en-US" altLang="ja-JP" sz="2400" dirty="0"/>
              <a:t>N-net</a:t>
            </a:r>
            <a:r>
              <a:rPr kumimoji="1" lang="en-US" altLang="ja-JP" sz="2000" dirty="0"/>
              <a:t> (2025) by NIED</a:t>
            </a:r>
            <a:br>
              <a:rPr kumimoji="1" lang="en-US" altLang="ja-JP" sz="2400" dirty="0"/>
            </a:br>
            <a:r>
              <a:rPr kumimoji="1" lang="en-US" altLang="ja-JP" sz="2400" dirty="0"/>
              <a:t>‒	</a:t>
            </a:r>
            <a:r>
              <a:rPr kumimoji="1" lang="en-US" altLang="ja-JP" sz="2000" dirty="0"/>
              <a:t>~800 </a:t>
            </a:r>
            <a:r>
              <a:rPr lang="en-US" altLang="ja-JP" sz="2000" dirty="0"/>
              <a:t>inland </a:t>
            </a:r>
            <a:r>
              <a:rPr kumimoji="1" lang="en-US" altLang="ja-JP" sz="2000" dirty="0"/>
              <a:t>borehole stations and ~200 offshore station network 	continuously monitoring microearthquake activity with high sensitivity</a:t>
            </a:r>
            <a:endParaRPr kumimoji="1" lang="en-US" altLang="ja-JP" sz="2400" dirty="0"/>
          </a:p>
          <a:p>
            <a:pPr marL="269875" indent="-269875">
              <a:tabLst>
                <a:tab pos="539750" algn="l"/>
              </a:tabLst>
            </a:pPr>
            <a:r>
              <a:rPr kumimoji="1" lang="en-US" altLang="ja-JP" sz="2400" dirty="0"/>
              <a:t>GEONET </a:t>
            </a:r>
            <a:r>
              <a:rPr kumimoji="1" lang="en-US" altLang="ja-JP" sz="2000" dirty="0"/>
              <a:t>(GNSS Earth Observation Network) by GSI (1994)</a:t>
            </a:r>
            <a:br>
              <a:rPr kumimoji="1" lang="en-US" altLang="ja-JP" sz="2400" dirty="0"/>
            </a:br>
            <a:r>
              <a:rPr kumimoji="1" lang="en-US" altLang="ja-JP" sz="2400" dirty="0"/>
              <a:t>–	</a:t>
            </a:r>
            <a:r>
              <a:rPr kumimoji="1" lang="en-US" altLang="ja-JP" sz="2000" dirty="0"/>
              <a:t>&gt;1,300 continuous GNSS stations providing fundamental data for 	tracking crustal strain and the accumulation of elastic strain energy</a:t>
            </a:r>
            <a:endParaRPr kumimoji="1" lang="ja-JP" altLang="en-US" sz="2400" dirty="0"/>
          </a:p>
        </p:txBody>
      </p:sp>
      <p:grpSp>
        <p:nvGrpSpPr>
          <p:cNvPr id="17" name="グループ化 16">
            <a:extLst>
              <a:ext uri="{FF2B5EF4-FFF2-40B4-BE49-F238E27FC236}">
                <a16:creationId xmlns:a16="http://schemas.microsoft.com/office/drawing/2014/main" id="{686C45BE-F124-BBE4-2BBC-D2ABC7C68B3E}"/>
              </a:ext>
            </a:extLst>
          </p:cNvPr>
          <p:cNvGrpSpPr/>
          <p:nvPr/>
        </p:nvGrpSpPr>
        <p:grpSpPr>
          <a:xfrm>
            <a:off x="630425" y="3164544"/>
            <a:ext cx="2670463" cy="3128459"/>
            <a:chOff x="943748" y="3712858"/>
            <a:chExt cx="2644469" cy="3098007"/>
          </a:xfrm>
        </p:grpSpPr>
        <p:pic>
          <p:nvPicPr>
            <p:cNvPr id="4" name="図 3">
              <a:extLst>
                <a:ext uri="{FF2B5EF4-FFF2-40B4-BE49-F238E27FC236}">
                  <a16:creationId xmlns:a16="http://schemas.microsoft.com/office/drawing/2014/main" id="{4F3F0116-68DA-D2B7-5203-B023E6CFD457}"/>
                </a:ext>
              </a:extLst>
            </p:cNvPr>
            <p:cNvPicPr>
              <a:picLocks noChangeAspect="1"/>
            </p:cNvPicPr>
            <p:nvPr/>
          </p:nvPicPr>
          <p:blipFill>
            <a:blip r:embed="rId2">
              <a:clrChange>
                <a:clrFrom>
                  <a:srgbClr val="C8C8E2"/>
                </a:clrFrom>
                <a:clrTo>
                  <a:srgbClr val="C8C8E2">
                    <a:alpha val="0"/>
                  </a:srgbClr>
                </a:clrTo>
              </a:clrChange>
            </a:blip>
            <a:stretch>
              <a:fillRect/>
            </a:stretch>
          </p:blipFill>
          <p:spPr>
            <a:xfrm>
              <a:off x="943748" y="3712858"/>
              <a:ext cx="2644469" cy="2720936"/>
            </a:xfrm>
            <a:prstGeom prst="rect">
              <a:avLst/>
            </a:prstGeom>
          </p:spPr>
        </p:pic>
        <p:sp>
          <p:nvSpPr>
            <p:cNvPr id="11" name="テキスト ボックス 10">
              <a:extLst>
                <a:ext uri="{FF2B5EF4-FFF2-40B4-BE49-F238E27FC236}">
                  <a16:creationId xmlns:a16="http://schemas.microsoft.com/office/drawing/2014/main" id="{5772D3DC-6878-9B95-BD03-08D734E2A126}"/>
                </a:ext>
              </a:extLst>
            </p:cNvPr>
            <p:cNvSpPr txBox="1"/>
            <p:nvPr/>
          </p:nvSpPr>
          <p:spPr>
            <a:xfrm>
              <a:off x="1273148" y="6410755"/>
              <a:ext cx="1913642" cy="400110"/>
            </a:xfrm>
            <a:prstGeom prst="rect">
              <a:avLst/>
            </a:prstGeom>
            <a:noFill/>
          </p:spPr>
          <p:txBody>
            <a:bodyPr wrap="square" rtlCol="0">
              <a:spAutoFit/>
            </a:bodyPr>
            <a:lstStyle/>
            <a:p>
              <a:pPr algn="ctr"/>
              <a:r>
                <a:rPr kumimoji="1" lang="en-US" altLang="ja-JP" sz="2000" dirty="0">
                  <a:latin typeface="+mn-lt"/>
                </a:rPr>
                <a:t>Hi-net</a:t>
              </a:r>
              <a:endParaRPr kumimoji="1" lang="ja-JP" altLang="en-US" sz="2000" dirty="0">
                <a:latin typeface="+mn-lt"/>
              </a:endParaRPr>
            </a:p>
          </p:txBody>
        </p:sp>
      </p:grpSp>
      <p:grpSp>
        <p:nvGrpSpPr>
          <p:cNvPr id="18" name="グループ化 17">
            <a:extLst>
              <a:ext uri="{FF2B5EF4-FFF2-40B4-BE49-F238E27FC236}">
                <a16:creationId xmlns:a16="http://schemas.microsoft.com/office/drawing/2014/main" id="{598D68F2-8766-19FE-93E2-25E9FC52A5A9}"/>
              </a:ext>
            </a:extLst>
          </p:cNvPr>
          <p:cNvGrpSpPr/>
          <p:nvPr/>
        </p:nvGrpSpPr>
        <p:grpSpPr>
          <a:xfrm>
            <a:off x="5974771" y="3184848"/>
            <a:ext cx="2971800" cy="3108155"/>
            <a:chOff x="5524107" y="3440783"/>
            <a:chExt cx="3157513" cy="3302390"/>
          </a:xfrm>
        </p:grpSpPr>
        <p:sp>
          <p:nvSpPr>
            <p:cNvPr id="12" name="テキスト ボックス 11">
              <a:extLst>
                <a:ext uri="{FF2B5EF4-FFF2-40B4-BE49-F238E27FC236}">
                  <a16:creationId xmlns:a16="http://schemas.microsoft.com/office/drawing/2014/main" id="{43CD735C-7E17-330A-968A-AD9ED82BC9C9}"/>
                </a:ext>
              </a:extLst>
            </p:cNvPr>
            <p:cNvSpPr txBox="1"/>
            <p:nvPr/>
          </p:nvSpPr>
          <p:spPr>
            <a:xfrm>
              <a:off x="5994387" y="6318059"/>
              <a:ext cx="2656788" cy="425114"/>
            </a:xfrm>
            <a:prstGeom prst="rect">
              <a:avLst/>
            </a:prstGeom>
            <a:noFill/>
          </p:spPr>
          <p:txBody>
            <a:bodyPr wrap="square" rtlCol="0">
              <a:spAutoFit/>
            </a:bodyPr>
            <a:lstStyle/>
            <a:p>
              <a:pPr algn="ctr"/>
              <a:r>
                <a:rPr kumimoji="1" lang="en-US" altLang="ja-JP" sz="2000" dirty="0">
                  <a:latin typeface="+mn-lt"/>
                </a:rPr>
                <a:t>GEONET</a:t>
              </a:r>
              <a:endParaRPr kumimoji="1" lang="ja-JP" altLang="en-US" sz="2000" dirty="0">
                <a:latin typeface="+mn-lt"/>
              </a:endParaRPr>
            </a:p>
          </p:txBody>
        </p:sp>
        <p:grpSp>
          <p:nvGrpSpPr>
            <p:cNvPr id="16" name="グループ化 15">
              <a:extLst>
                <a:ext uri="{FF2B5EF4-FFF2-40B4-BE49-F238E27FC236}">
                  <a16:creationId xmlns:a16="http://schemas.microsoft.com/office/drawing/2014/main" id="{DAECA756-6B10-C432-BDF3-72BAD312F7E2}"/>
                </a:ext>
              </a:extLst>
            </p:cNvPr>
            <p:cNvGrpSpPr/>
            <p:nvPr/>
          </p:nvGrpSpPr>
          <p:grpSpPr>
            <a:xfrm>
              <a:off x="5524107" y="3440783"/>
              <a:ext cx="3157513" cy="2931444"/>
              <a:chOff x="4270342" y="2196445"/>
              <a:chExt cx="3157513" cy="2931444"/>
            </a:xfrm>
          </p:grpSpPr>
          <p:pic>
            <p:nvPicPr>
              <p:cNvPr id="8" name="図 7">
                <a:extLst>
                  <a:ext uri="{FF2B5EF4-FFF2-40B4-BE49-F238E27FC236}">
                    <a16:creationId xmlns:a16="http://schemas.microsoft.com/office/drawing/2014/main" id="{9EC45549-46C8-A35B-F6BF-AEFA706D5B43}"/>
                  </a:ext>
                </a:extLst>
              </p:cNvPr>
              <p:cNvPicPr>
                <a:picLocks noChangeAspect="1"/>
              </p:cNvPicPr>
              <p:nvPr/>
            </p:nvPicPr>
            <p:blipFill>
              <a:blip r:embed="rId3"/>
              <a:srcRect b="17665"/>
              <a:stretch>
                <a:fillRect/>
              </a:stretch>
            </p:blipFill>
            <p:spPr>
              <a:xfrm>
                <a:off x="4399530" y="2196445"/>
                <a:ext cx="3028325" cy="2782513"/>
              </a:xfrm>
              <a:prstGeom prst="rect">
                <a:avLst/>
              </a:prstGeom>
            </p:spPr>
          </p:pic>
          <p:sp>
            <p:nvSpPr>
              <p:cNvPr id="9" name="正方形/長方形 8">
                <a:extLst>
                  <a:ext uri="{FF2B5EF4-FFF2-40B4-BE49-F238E27FC236}">
                    <a16:creationId xmlns:a16="http://schemas.microsoft.com/office/drawing/2014/main" id="{D7628AD4-8D76-AF69-5A3A-A92ED88D33DB}"/>
                  </a:ext>
                </a:extLst>
              </p:cNvPr>
              <p:cNvSpPr/>
              <p:nvPr/>
            </p:nvSpPr>
            <p:spPr>
              <a:xfrm>
                <a:off x="4270342" y="3949831"/>
                <a:ext cx="537328" cy="1119562"/>
              </a:xfrm>
              <a:prstGeom prst="rect">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899A114B-1E1E-7A87-0A9F-5132928B2940}"/>
                  </a:ext>
                </a:extLst>
              </p:cNvPr>
              <p:cNvPicPr>
                <a:picLocks noChangeAspect="1"/>
              </p:cNvPicPr>
              <p:nvPr/>
            </p:nvPicPr>
            <p:blipFill>
              <a:blip r:embed="rId3"/>
              <a:srcRect l="20274" t="94514" r="5639"/>
              <a:stretch>
                <a:fillRect/>
              </a:stretch>
            </p:blipFill>
            <p:spPr>
              <a:xfrm>
                <a:off x="5014852" y="4942495"/>
                <a:ext cx="2243579" cy="185394"/>
              </a:xfrm>
              <a:prstGeom prst="rect">
                <a:avLst/>
              </a:prstGeom>
            </p:spPr>
          </p:pic>
        </p:grpSp>
      </p:grpSp>
      <p:sp>
        <p:nvSpPr>
          <p:cNvPr id="6" name="テキスト ボックス 5">
            <a:extLst>
              <a:ext uri="{FF2B5EF4-FFF2-40B4-BE49-F238E27FC236}">
                <a16:creationId xmlns:a16="http://schemas.microsoft.com/office/drawing/2014/main" id="{795CEA11-C8F0-597D-D0BD-3B0B680D0E2F}"/>
              </a:ext>
            </a:extLst>
          </p:cNvPr>
          <p:cNvSpPr txBox="1"/>
          <p:nvPr/>
        </p:nvSpPr>
        <p:spPr>
          <a:xfrm>
            <a:off x="718457" y="6314789"/>
            <a:ext cx="8425543" cy="584775"/>
          </a:xfrm>
          <a:prstGeom prst="rect">
            <a:avLst/>
          </a:prstGeom>
          <a:noFill/>
        </p:spPr>
        <p:txBody>
          <a:bodyPr wrap="square">
            <a:spAutoFit/>
          </a:bodyPr>
          <a:lstStyle/>
          <a:p>
            <a:r>
              <a:rPr lang="en-US" altLang="ja-JP" sz="1600" dirty="0"/>
              <a:t>NIED = National Research Institute for Earth Science and Disaster Prevention</a:t>
            </a:r>
          </a:p>
          <a:p>
            <a:r>
              <a:rPr lang="en-US" altLang="ja-JP" sz="1600" dirty="0"/>
              <a:t>GSI = Geospatial Information Authority of Japan</a:t>
            </a:r>
            <a:endParaRPr lang="ja-JP" altLang="en-US" sz="1600" dirty="0"/>
          </a:p>
        </p:txBody>
      </p:sp>
      <p:grpSp>
        <p:nvGrpSpPr>
          <p:cNvPr id="20" name="グループ化 19">
            <a:extLst>
              <a:ext uri="{FF2B5EF4-FFF2-40B4-BE49-F238E27FC236}">
                <a16:creationId xmlns:a16="http://schemas.microsoft.com/office/drawing/2014/main" id="{E0EC08D5-8B9A-3E8C-B49A-E53F8F3EBE88}"/>
              </a:ext>
            </a:extLst>
          </p:cNvPr>
          <p:cNvGrpSpPr/>
          <p:nvPr/>
        </p:nvGrpSpPr>
        <p:grpSpPr>
          <a:xfrm>
            <a:off x="3191670" y="3307496"/>
            <a:ext cx="3022091" cy="2985507"/>
            <a:chOff x="3212454" y="3335482"/>
            <a:chExt cx="3022091" cy="2985507"/>
          </a:xfrm>
        </p:grpSpPr>
        <p:pic>
          <p:nvPicPr>
            <p:cNvPr id="13" name="図 12">
              <a:extLst>
                <a:ext uri="{FF2B5EF4-FFF2-40B4-BE49-F238E27FC236}">
                  <a16:creationId xmlns:a16="http://schemas.microsoft.com/office/drawing/2014/main" id="{806EE020-064C-3FCA-D0BC-41247FB74C40}"/>
                </a:ext>
              </a:extLst>
            </p:cNvPr>
            <p:cNvPicPr>
              <a:picLocks noChangeAspect="1"/>
            </p:cNvPicPr>
            <p:nvPr/>
          </p:nvPicPr>
          <p:blipFill>
            <a:blip r:embed="rId4"/>
            <a:srcRect l="5587" t="4651" r="4898" b="6062"/>
            <a:stretch>
              <a:fillRect/>
            </a:stretch>
          </p:blipFill>
          <p:spPr>
            <a:xfrm rot="21600000">
              <a:off x="3451744" y="3335482"/>
              <a:ext cx="2543510" cy="2556164"/>
            </a:xfrm>
            <a:prstGeom prst="rect">
              <a:avLst/>
            </a:prstGeom>
          </p:spPr>
        </p:pic>
        <p:sp>
          <p:nvSpPr>
            <p:cNvPr id="15" name="テキスト ボックス 14">
              <a:extLst>
                <a:ext uri="{FF2B5EF4-FFF2-40B4-BE49-F238E27FC236}">
                  <a16:creationId xmlns:a16="http://schemas.microsoft.com/office/drawing/2014/main" id="{3015ECD2-F242-7A17-A75B-3B5ED03DE4A7}"/>
                </a:ext>
              </a:extLst>
            </p:cNvPr>
            <p:cNvSpPr txBox="1"/>
            <p:nvPr/>
          </p:nvSpPr>
          <p:spPr>
            <a:xfrm>
              <a:off x="3212454" y="5920879"/>
              <a:ext cx="3022091" cy="400110"/>
            </a:xfrm>
            <a:prstGeom prst="rect">
              <a:avLst/>
            </a:prstGeom>
            <a:noFill/>
          </p:spPr>
          <p:txBody>
            <a:bodyPr wrap="square" rtlCol="0">
              <a:spAutoFit/>
            </a:bodyPr>
            <a:lstStyle/>
            <a:p>
              <a:pPr algn="ctr"/>
              <a:r>
                <a:rPr kumimoji="1" lang="en-US" altLang="ja-JP" sz="2000" dirty="0">
                  <a:latin typeface="+mn-lt"/>
                </a:rPr>
                <a:t>S-net, DONET, &amp; N-net</a:t>
              </a:r>
              <a:endParaRPr kumimoji="1" lang="ja-JP" altLang="en-US" sz="2000" dirty="0">
                <a:latin typeface="+mn-lt"/>
              </a:endParaRPr>
            </a:p>
          </p:txBody>
        </p:sp>
      </p:grpSp>
    </p:spTree>
    <p:extLst>
      <p:ext uri="{BB962C8B-B14F-4D97-AF65-F5344CB8AC3E}">
        <p14:creationId xmlns:p14="http://schemas.microsoft.com/office/powerpoint/2010/main" val="225042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27597-DE14-A3AB-2D47-87CC9FEE2459}"/>
              </a:ext>
            </a:extLst>
          </p:cNvPr>
          <p:cNvSpPr>
            <a:spLocks noGrp="1"/>
          </p:cNvSpPr>
          <p:nvPr>
            <p:ph type="title"/>
          </p:nvPr>
        </p:nvSpPr>
        <p:spPr/>
        <p:txBody>
          <a:bodyPr/>
          <a:lstStyle/>
          <a:p>
            <a:r>
              <a:rPr kumimoji="1" lang="en-US" altLang="ja-JP" dirty="0"/>
              <a:t>Deep Structure and Fluid Migration</a:t>
            </a:r>
            <a:endParaRPr kumimoji="1" lang="ja-JP" altLang="en-US" dirty="0"/>
          </a:p>
        </p:txBody>
      </p:sp>
      <p:sp>
        <p:nvSpPr>
          <p:cNvPr id="8" name="テキスト ボックス 7">
            <a:extLst>
              <a:ext uri="{FF2B5EF4-FFF2-40B4-BE49-F238E27FC236}">
                <a16:creationId xmlns:a16="http://schemas.microsoft.com/office/drawing/2014/main" id="{BFAD27EA-252C-2546-5D0B-8A76658DCD66}"/>
              </a:ext>
            </a:extLst>
          </p:cNvPr>
          <p:cNvSpPr txBox="1"/>
          <p:nvPr/>
        </p:nvSpPr>
        <p:spPr>
          <a:xfrm>
            <a:off x="3892082" y="3466907"/>
            <a:ext cx="774571"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2.3 R</a:t>
            </a:r>
            <a:r>
              <a:rPr kumimoji="1" lang="en-US" altLang="ja-JP"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rPr>
              <a:t>A</a:t>
            </a:r>
            <a:endParaRPr kumimoji="1" lang="ja-JP" altLang="en-US"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endParaRPr>
          </a:p>
        </p:txBody>
      </p:sp>
      <p:sp>
        <p:nvSpPr>
          <p:cNvPr id="9" name="テキスト ボックス 8">
            <a:extLst>
              <a:ext uri="{FF2B5EF4-FFF2-40B4-BE49-F238E27FC236}">
                <a16:creationId xmlns:a16="http://schemas.microsoft.com/office/drawing/2014/main" id="{EF357368-1090-A25B-EEFE-E1D3CE0F94D4}"/>
              </a:ext>
            </a:extLst>
          </p:cNvPr>
          <p:cNvSpPr txBox="1"/>
          <p:nvPr/>
        </p:nvSpPr>
        <p:spPr>
          <a:xfrm>
            <a:off x="5529868" y="3467763"/>
            <a:ext cx="888385"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0.02 R</a:t>
            </a:r>
            <a:r>
              <a:rPr kumimoji="1" lang="en-US" altLang="ja-JP"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rPr>
              <a:t>A</a:t>
            </a:r>
            <a:endParaRPr kumimoji="1" lang="ja-JP" altLang="en-US"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endParaRPr>
          </a:p>
        </p:txBody>
      </p:sp>
      <p:sp>
        <p:nvSpPr>
          <p:cNvPr id="10" name="テキスト ボックス 9">
            <a:extLst>
              <a:ext uri="{FF2B5EF4-FFF2-40B4-BE49-F238E27FC236}">
                <a16:creationId xmlns:a16="http://schemas.microsoft.com/office/drawing/2014/main" id="{F990D608-8F54-04B1-A2BA-C5F6ED5356C4}"/>
              </a:ext>
            </a:extLst>
          </p:cNvPr>
          <p:cNvSpPr txBox="1"/>
          <p:nvPr/>
        </p:nvSpPr>
        <p:spPr>
          <a:xfrm>
            <a:off x="6340809" y="3461657"/>
            <a:ext cx="774571"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6.8 R</a:t>
            </a:r>
            <a:r>
              <a:rPr kumimoji="1" lang="en-US" altLang="ja-JP"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rPr>
              <a:t>A</a:t>
            </a:r>
            <a:endParaRPr kumimoji="1" lang="ja-JP" altLang="en-US"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endParaRPr>
          </a:p>
        </p:txBody>
      </p:sp>
      <p:sp>
        <p:nvSpPr>
          <p:cNvPr id="11" name="テキスト ボックス 10">
            <a:extLst>
              <a:ext uri="{FF2B5EF4-FFF2-40B4-BE49-F238E27FC236}">
                <a16:creationId xmlns:a16="http://schemas.microsoft.com/office/drawing/2014/main" id="{28753795-81F4-535D-E056-53F24260A57C}"/>
              </a:ext>
            </a:extLst>
          </p:cNvPr>
          <p:cNvSpPr txBox="1"/>
          <p:nvPr/>
        </p:nvSpPr>
        <p:spPr>
          <a:xfrm>
            <a:off x="7018773" y="3467630"/>
            <a:ext cx="774571"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rPr>
              <a:t>4.3 R</a:t>
            </a:r>
            <a:r>
              <a:rPr kumimoji="1" lang="en-US" altLang="ja-JP"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rPr>
              <a:t>A</a:t>
            </a:r>
            <a:endParaRPr kumimoji="1" lang="ja-JP" altLang="en-US" sz="1600" b="1" i="0" u="none" strike="noStrike" kern="1200" cap="none" spc="0" normalizeH="0" baseline="-4000" noProof="0" dirty="0">
              <a:ln>
                <a:noFill/>
              </a:ln>
              <a:solidFill>
                <a:prstClr val="black"/>
              </a:solidFill>
              <a:effectLst/>
              <a:uLnTx/>
              <a:uFillTx/>
              <a:latin typeface="Arial"/>
              <a:ea typeface="MS PGothic" panose="020B0600070205080204" pitchFamily="34" charset="-128"/>
              <a:cs typeface="+mn-cs"/>
            </a:endParaRPr>
          </a:p>
        </p:txBody>
      </p:sp>
      <p:grpSp>
        <p:nvGrpSpPr>
          <p:cNvPr id="17" name="グループ化 16">
            <a:extLst>
              <a:ext uri="{FF2B5EF4-FFF2-40B4-BE49-F238E27FC236}">
                <a16:creationId xmlns:a16="http://schemas.microsoft.com/office/drawing/2014/main" id="{FDA2D843-AEE8-47C2-3BB7-76F1536D2EEE}"/>
              </a:ext>
            </a:extLst>
          </p:cNvPr>
          <p:cNvGrpSpPr/>
          <p:nvPr/>
        </p:nvGrpSpPr>
        <p:grpSpPr>
          <a:xfrm>
            <a:off x="243100" y="4781655"/>
            <a:ext cx="3129405" cy="1933823"/>
            <a:chOff x="-18158" y="4781655"/>
            <a:chExt cx="3129405" cy="1933823"/>
          </a:xfrm>
        </p:grpSpPr>
        <p:pic>
          <p:nvPicPr>
            <p:cNvPr id="5" name="図 4" descr="マップ&#10;&#10;AI によって生成されたコンテンツは間違っている可能性があります。">
              <a:extLst>
                <a:ext uri="{FF2B5EF4-FFF2-40B4-BE49-F238E27FC236}">
                  <a16:creationId xmlns:a16="http://schemas.microsoft.com/office/drawing/2014/main" id="{20E1E0F0-AFE7-0E78-FB1B-776D8B6D2351}"/>
                </a:ext>
              </a:extLst>
            </p:cNvPr>
            <p:cNvPicPr>
              <a:picLocks noChangeAspect="1"/>
            </p:cNvPicPr>
            <p:nvPr/>
          </p:nvPicPr>
          <p:blipFill>
            <a:blip r:embed="rId2"/>
            <a:stretch>
              <a:fillRect/>
            </a:stretch>
          </p:blipFill>
          <p:spPr>
            <a:xfrm>
              <a:off x="432720" y="4781655"/>
              <a:ext cx="2678527" cy="1933823"/>
            </a:xfrm>
            <a:prstGeom prst="rect">
              <a:avLst/>
            </a:prstGeom>
          </p:spPr>
        </p:pic>
        <p:sp>
          <p:nvSpPr>
            <p:cNvPr id="12" name="テキスト ボックス 11">
              <a:extLst>
                <a:ext uri="{FF2B5EF4-FFF2-40B4-BE49-F238E27FC236}">
                  <a16:creationId xmlns:a16="http://schemas.microsoft.com/office/drawing/2014/main" id="{B8FC3E53-3369-7FB0-B1B8-1C0F7AA7F012}"/>
                </a:ext>
              </a:extLst>
            </p:cNvPr>
            <p:cNvSpPr txBox="1"/>
            <p:nvPr/>
          </p:nvSpPr>
          <p:spPr>
            <a:xfrm>
              <a:off x="2238691" y="4781655"/>
              <a:ext cx="740908"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3399"/>
                  </a:solidFill>
                  <a:effectLst/>
                  <a:uLnTx/>
                  <a:uFillTx/>
                  <a:latin typeface="Arial"/>
                  <a:ea typeface="ＭＳ Ｐゴシック" pitchFamily="50" charset="-128"/>
                  <a:cs typeface="Arial" panose="020B0604020202020204" pitchFamily="34" charset="0"/>
                </a:rPr>
                <a:t>SUZU</a:t>
              </a:r>
              <a:endParaRPr kumimoji="1" lang="ja-JP" altLang="en-US" sz="1600" b="1" i="0" u="none" strike="noStrike" kern="1200" cap="none" spc="0" normalizeH="0" baseline="0" noProof="0" dirty="0">
                <a:ln>
                  <a:noFill/>
                </a:ln>
                <a:solidFill>
                  <a:srgbClr val="FF3399"/>
                </a:solidFill>
                <a:effectLst/>
                <a:uLnTx/>
                <a:uFillTx/>
                <a:latin typeface="Arial"/>
                <a:ea typeface="ＭＳ Ｐゴシック"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258B4BB3-CB9B-42DA-9E0F-A2AA525801B8}"/>
                </a:ext>
              </a:extLst>
            </p:cNvPr>
            <p:cNvSpPr txBox="1"/>
            <p:nvPr/>
          </p:nvSpPr>
          <p:spPr>
            <a:xfrm>
              <a:off x="-18158" y="5579430"/>
              <a:ext cx="1005275"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E97132"/>
                  </a:solidFill>
                  <a:effectLst/>
                  <a:uLnTx/>
                  <a:uFillTx/>
                  <a:latin typeface="Arial"/>
                  <a:ea typeface="ＭＳ Ｐゴシック" pitchFamily="50" charset="-128"/>
                  <a:cs typeface="Arial" panose="020B0604020202020204" pitchFamily="34" charset="0"/>
                </a:rPr>
                <a:t>WAJIMA</a:t>
              </a:r>
            </a:p>
          </p:txBody>
        </p:sp>
      </p:grpSp>
      <p:pic>
        <p:nvPicPr>
          <p:cNvPr id="15" name="図 14" descr="ダイアグラム&#10;&#10;AI 生成コンテンツは誤りを含む可能性があります。">
            <a:extLst>
              <a:ext uri="{FF2B5EF4-FFF2-40B4-BE49-F238E27FC236}">
                <a16:creationId xmlns:a16="http://schemas.microsoft.com/office/drawing/2014/main" id="{9A7C0DA5-0EC5-4574-3249-0F47BB5042E1}"/>
              </a:ext>
            </a:extLst>
          </p:cNvPr>
          <p:cNvPicPr>
            <a:picLocks noChangeAspect="1"/>
          </p:cNvPicPr>
          <p:nvPr/>
        </p:nvPicPr>
        <p:blipFill>
          <a:blip r:embed="rId3" cstate="print">
            <a:extLst>
              <a:ext uri="{28A0092B-C50C-407E-A947-70E740481C1C}">
                <a14:useLocalDpi xmlns:a14="http://schemas.microsoft.com/office/drawing/2010/main" val="0"/>
              </a:ext>
            </a:extLst>
          </a:blip>
          <a:srcRect l="11227" r="18962"/>
          <a:stretch>
            <a:fillRect/>
          </a:stretch>
        </p:blipFill>
        <p:spPr>
          <a:xfrm>
            <a:off x="3471409" y="3750342"/>
            <a:ext cx="5439804" cy="2920583"/>
          </a:xfrm>
          <a:prstGeom prst="rect">
            <a:avLst/>
          </a:prstGeom>
        </p:spPr>
      </p:pic>
      <p:sp>
        <p:nvSpPr>
          <p:cNvPr id="6" name="テキスト ボックス 5">
            <a:extLst>
              <a:ext uri="{FF2B5EF4-FFF2-40B4-BE49-F238E27FC236}">
                <a16:creationId xmlns:a16="http://schemas.microsoft.com/office/drawing/2014/main" id="{B6090657-1D73-C89D-3472-981DB2F7C2D7}"/>
              </a:ext>
            </a:extLst>
          </p:cNvPr>
          <p:cNvSpPr txBox="1"/>
          <p:nvPr/>
        </p:nvSpPr>
        <p:spPr>
          <a:xfrm>
            <a:off x="3283979" y="3643638"/>
            <a:ext cx="3802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7" name="テキスト ボックス 6">
            <a:extLst>
              <a:ext uri="{FF2B5EF4-FFF2-40B4-BE49-F238E27FC236}">
                <a16:creationId xmlns:a16="http://schemas.microsoft.com/office/drawing/2014/main" id="{97E0CD36-6AF6-FD4F-5125-21F33D2D890A}"/>
              </a:ext>
            </a:extLst>
          </p:cNvPr>
          <p:cNvSpPr txBox="1"/>
          <p:nvPr/>
        </p:nvSpPr>
        <p:spPr>
          <a:xfrm>
            <a:off x="8633467" y="3643638"/>
            <a:ext cx="381836"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B</a:t>
            </a:r>
            <a:endParaRPr kumimoji="1" lang="ja-JP" altLang="en-US" sz="2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18" name="テキスト ボックス 17">
            <a:extLst>
              <a:ext uri="{FF2B5EF4-FFF2-40B4-BE49-F238E27FC236}">
                <a16:creationId xmlns:a16="http://schemas.microsoft.com/office/drawing/2014/main" id="{BAC314DB-A2FC-BBAF-6805-E4CE81857187}"/>
              </a:ext>
            </a:extLst>
          </p:cNvPr>
          <p:cNvSpPr txBox="1"/>
          <p:nvPr/>
        </p:nvSpPr>
        <p:spPr>
          <a:xfrm>
            <a:off x="137293" y="1103388"/>
            <a:ext cx="8726151" cy="230832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In </a:t>
            </a:r>
            <a:r>
              <a:rPr kumimoji="1" lang="en-US" altLang="ja-JP" sz="2400" b="0" i="0" u="none" strike="noStrike" kern="1200" cap="none" spc="0" normalizeH="0" baseline="0" noProof="0" dirty="0">
                <a:ln>
                  <a:noFill/>
                </a:ln>
                <a:solidFill>
                  <a:srgbClr val="E97132"/>
                </a:solidFill>
                <a:effectLst/>
                <a:uLnTx/>
                <a:uFillTx/>
                <a:latin typeface="Arial"/>
                <a:ea typeface="メイリオ"/>
                <a:cs typeface="Calibri" pitchFamily="34" charset="0"/>
              </a:rPr>
              <a:t>WAJIMA</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 on the northwestern Noto Peninsula, where deep-derived fluids ascended and triggered the 2007 M6.9 earthquake and subsequent swarms, the fluids reached the surface via active faults.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In </a:t>
            </a:r>
            <a:r>
              <a:rPr kumimoji="1" lang="en-US" altLang="ja-JP" sz="2400" b="0" i="0" u="none" strike="noStrike" kern="1200" cap="none" spc="0" normalizeH="0" baseline="0" noProof="0" dirty="0">
                <a:ln>
                  <a:noFill/>
                </a:ln>
                <a:solidFill>
                  <a:srgbClr val="FF3399"/>
                </a:solidFill>
                <a:effectLst/>
                <a:uLnTx/>
                <a:uFillTx/>
                <a:latin typeface="Arial"/>
                <a:ea typeface="メイリオ"/>
                <a:cs typeface="Calibri" pitchFamily="34" charset="0"/>
              </a:rPr>
              <a:t>SUZU</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 on the northeastern Noto Peninsula, the deep-derived fluid reached the surface via the caldera wall.</a:t>
            </a:r>
          </a:p>
        </p:txBody>
      </p:sp>
    </p:spTree>
    <p:extLst>
      <p:ext uri="{BB962C8B-B14F-4D97-AF65-F5344CB8AC3E}">
        <p14:creationId xmlns:p14="http://schemas.microsoft.com/office/powerpoint/2010/main" val="4053555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07395D-A1EC-4C0E-9C0E-E558924C3769}"/>
              </a:ext>
            </a:extLst>
          </p:cNvPr>
          <p:cNvSpPr>
            <a:spLocks noGrp="1"/>
          </p:cNvSpPr>
          <p:nvPr>
            <p:ph type="title"/>
          </p:nvPr>
        </p:nvSpPr>
        <p:spPr/>
        <p:txBody>
          <a:bodyPr/>
          <a:lstStyle/>
          <a:p>
            <a:r>
              <a:rPr kumimoji="1" lang="en-US" altLang="ja-JP" dirty="0"/>
              <a:t>A portable mass spectrometer</a:t>
            </a:r>
            <a:endParaRPr kumimoji="1" lang="ja-JP" altLang="en-US" dirty="0"/>
          </a:p>
        </p:txBody>
      </p:sp>
      <p:sp>
        <p:nvSpPr>
          <p:cNvPr id="3" name="コンテンツ プレースホルダー 2">
            <a:extLst>
              <a:ext uri="{FF2B5EF4-FFF2-40B4-BE49-F238E27FC236}">
                <a16:creationId xmlns:a16="http://schemas.microsoft.com/office/drawing/2014/main" id="{E4B1B9A7-1779-406E-B15B-D67DD61C711F}"/>
              </a:ext>
            </a:extLst>
          </p:cNvPr>
          <p:cNvSpPr>
            <a:spLocks noGrp="1"/>
          </p:cNvSpPr>
          <p:nvPr>
            <p:ph idx="1"/>
          </p:nvPr>
        </p:nvSpPr>
        <p:spPr>
          <a:xfrm>
            <a:off x="78840" y="964026"/>
            <a:ext cx="7839864" cy="3973734"/>
          </a:xfrm>
        </p:spPr>
        <p:txBody>
          <a:bodyPr>
            <a:noAutofit/>
          </a:bodyPr>
          <a:lstStyle/>
          <a:p>
            <a:pPr marL="0" indent="0">
              <a:lnSpc>
                <a:spcPct val="100000"/>
              </a:lnSpc>
              <a:spcBef>
                <a:spcPts val="1800"/>
              </a:spcBef>
              <a:buNone/>
            </a:pPr>
            <a:r>
              <a:rPr lang="en-US" altLang="ja-JP" sz="2000" dirty="0">
                <a:solidFill>
                  <a:schemeClr val="accent2"/>
                </a:solidFill>
                <a:latin typeface="Selawik Semibold" panose="020B0604020202020204" pitchFamily="34" charset="0"/>
                <a:ea typeface="Noto Sans JP Medium" panose="020B0600000000000000" pitchFamily="34" charset="-128"/>
              </a:rPr>
              <a:t>Multi-turn time-of-flight mass spectrometer</a:t>
            </a:r>
            <a:r>
              <a:rPr lang="ja-JP" altLang="en-US" sz="2000" dirty="0">
                <a:solidFill>
                  <a:schemeClr val="accent2"/>
                </a:solidFill>
                <a:latin typeface="Selawik Semibold" panose="020B0604020202020204" pitchFamily="34" charset="0"/>
                <a:ea typeface="Noto Sans JP Medium" panose="020B0600000000000000" pitchFamily="34" charset="-128"/>
              </a:rPr>
              <a:t> </a:t>
            </a:r>
            <a:r>
              <a:rPr lang="en-US" altLang="ja-JP" sz="2000" dirty="0">
                <a:solidFill>
                  <a:schemeClr val="accent2"/>
                </a:solidFill>
                <a:latin typeface="Selawik Semibold" panose="020B0604020202020204" pitchFamily="34" charset="0"/>
                <a:ea typeface="Noto Sans JP Medium" panose="020B0600000000000000" pitchFamily="34" charset="-128"/>
              </a:rPr>
              <a:t>(MULTUM)</a:t>
            </a:r>
            <a:r>
              <a:rPr lang="en-US" altLang="ja-JP" sz="2000" baseline="30000" dirty="0">
                <a:solidFill>
                  <a:schemeClr val="accent2"/>
                </a:solidFill>
                <a:latin typeface="Selawik Semibold" panose="020B0604020202020204" pitchFamily="34" charset="0"/>
                <a:ea typeface="Noto Sans JP Medium" panose="020B0600000000000000" pitchFamily="34" charset="-128"/>
              </a:rPr>
              <a:t>[5]–[7]</a:t>
            </a:r>
          </a:p>
          <a:p>
            <a:pPr marL="0" indent="0">
              <a:lnSpc>
                <a:spcPct val="100000"/>
              </a:lnSpc>
              <a:spcBef>
                <a:spcPts val="450"/>
              </a:spcBef>
              <a:buNone/>
            </a:pPr>
            <a:r>
              <a:rPr lang="en-US" altLang="ja-JP" sz="2000" dirty="0">
                <a:latin typeface="Segoe UI" panose="020B0502040204020203" pitchFamily="34" charset="0"/>
                <a:cs typeface="Segoe UI" panose="020B0502040204020203" pitchFamily="34" charset="0"/>
              </a:rPr>
              <a:t>Ions are focused into a closed orbit flight path.</a:t>
            </a:r>
          </a:p>
          <a:p>
            <a:pPr>
              <a:lnSpc>
                <a:spcPct val="100000"/>
              </a:lnSpc>
              <a:buClr>
                <a:srgbClr val="00B050"/>
              </a:buClr>
              <a:buFont typeface="Wingdings" panose="05000000000000000000" pitchFamily="2" charset="2"/>
              <a:buChar char="ü"/>
            </a:pPr>
            <a:r>
              <a:rPr lang="en-US" altLang="ja-JP" sz="2000" dirty="0">
                <a:latin typeface="Segoe UI" panose="020B0502040204020203" pitchFamily="34" charset="0"/>
                <a:cs typeface="Segoe UI" panose="020B0502040204020203" pitchFamily="34" charset="0"/>
              </a:rPr>
              <a:t>Small and lightweight</a:t>
            </a:r>
            <a:br>
              <a:rPr lang="en-US" altLang="ja-JP" sz="2000" dirty="0">
                <a:latin typeface="Segoe UI" panose="020B0502040204020203" pitchFamily="34" charset="0"/>
                <a:cs typeface="Segoe UI" panose="020B0502040204020203" pitchFamily="34" charset="0"/>
              </a:rPr>
            </a:br>
            <a:r>
              <a:rPr lang="en-US" altLang="ja-JP" dirty="0">
                <a:latin typeface="Segoe UI" panose="020B0502040204020203" pitchFamily="34" charset="0"/>
                <a:cs typeface="Segoe UI" panose="020B0502040204020203" pitchFamily="34" charset="0"/>
              </a:rPr>
              <a:t>(52</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ea typeface="Noto Sans" panose="020B0502040504020204" pitchFamily="34" charset="0"/>
                <a:cs typeface="Segoe UI" panose="020B0502040204020203" pitchFamily="34" charset="0"/>
              </a:rPr>
              <a:t>×</a:t>
            </a:r>
            <a:r>
              <a:rPr lang="ja-JP" altLang="en-US" dirty="0">
                <a:latin typeface="Segoe UI" panose="020B0502040204020203" pitchFamily="34" charset="0"/>
                <a:ea typeface="Noto Sans" panose="020B0502040504020204"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63</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ea typeface="Noto Sans" panose="020B0502040504020204" pitchFamily="34" charset="0"/>
                <a:cs typeface="Segoe UI" panose="020B0502040204020203" pitchFamily="34" charset="0"/>
              </a:rPr>
              <a:t>×</a:t>
            </a:r>
            <a:r>
              <a:rPr lang="ja-JP" altLang="en-US" dirty="0">
                <a:latin typeface="Segoe UI" panose="020B0502040204020203" pitchFamily="34" charset="0"/>
                <a:ea typeface="Noto Sans" panose="020B0502040504020204"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35 cm</a:t>
            </a:r>
            <a:r>
              <a:rPr lang="ja-JP" altLang="en-US" dirty="0">
                <a:latin typeface="Segoe UI" panose="020B0502040204020203" pitchFamily="34" charset="0"/>
                <a:cs typeface="Segoe UI" panose="020B0502040204020203" pitchFamily="34" charset="0"/>
              </a:rPr>
              <a:t>，</a:t>
            </a:r>
            <a:r>
              <a:rPr lang="en-US" altLang="ja-JP" dirty="0">
                <a:latin typeface="Segoe UI" panose="020B0502040204020203" pitchFamily="34" charset="0"/>
                <a:cs typeface="Segoe UI" panose="020B0502040204020203" pitchFamily="34" charset="0"/>
              </a:rPr>
              <a:t>48 kg including pumping system)</a:t>
            </a:r>
          </a:p>
          <a:p>
            <a:pPr>
              <a:lnSpc>
                <a:spcPct val="100000"/>
              </a:lnSpc>
              <a:buClr>
                <a:srgbClr val="00B050"/>
              </a:buClr>
              <a:buFont typeface="Wingdings" panose="05000000000000000000" pitchFamily="2" charset="2"/>
              <a:buChar char="ü"/>
            </a:pPr>
            <a:r>
              <a:rPr lang="en-US" altLang="ja-JP" sz="2000" dirty="0">
                <a:latin typeface="Segoe UI" panose="020B0502040204020203" pitchFamily="34" charset="0"/>
                <a:cs typeface="Segoe UI" panose="020B0502040204020203" pitchFamily="34" charset="0"/>
              </a:rPr>
              <a:t>Resolution &gt; 30,000</a:t>
            </a:r>
            <a:br>
              <a:rPr lang="en-US" altLang="ja-JP" sz="2000" dirty="0">
                <a:latin typeface="Segoe UI" panose="020B0502040204020203" pitchFamily="34" charset="0"/>
                <a:cs typeface="Segoe UI" panose="020B0502040204020203" pitchFamily="34" charset="0"/>
              </a:rPr>
            </a:br>
            <a:r>
              <a:rPr lang="en-US" altLang="ja-JP" dirty="0">
                <a:latin typeface="Segoe UI" panose="020B0502040204020203" pitchFamily="34" charset="0"/>
                <a:cs typeface="Segoe UI" panose="020B0502040204020203" pitchFamily="34" charset="0"/>
              </a:rPr>
              <a:t>(theoretically infinite if the ions remained in the flight path)</a:t>
            </a:r>
          </a:p>
          <a:p>
            <a:pPr>
              <a:lnSpc>
                <a:spcPct val="100000"/>
              </a:lnSpc>
              <a:buClr>
                <a:srgbClr val="FF0000"/>
              </a:buClr>
              <a:buFont typeface="Wingdings 2" panose="05020102010507070707" pitchFamily="18" charset="2"/>
              <a:buChar char=""/>
            </a:pPr>
            <a:r>
              <a:rPr lang="en-US" altLang="ja-JP" sz="2000" dirty="0">
                <a:latin typeface="Segoe UI" panose="020B0502040204020203" pitchFamily="34" charset="0"/>
                <a:cs typeface="Segoe UI" panose="020B0502040204020203" pitchFamily="34" charset="0"/>
              </a:rPr>
              <a:t>Sensitivity is not high enough to detect </a:t>
            </a:r>
            <a:r>
              <a:rPr lang="en-US" altLang="ja-JP" sz="2000" baseline="30000" dirty="0">
                <a:latin typeface="Segoe UI" panose="020B0502040204020203" pitchFamily="34" charset="0"/>
                <a:cs typeface="Segoe UI" panose="020B0502040204020203" pitchFamily="34" charset="0"/>
              </a:rPr>
              <a:t>3</a:t>
            </a:r>
            <a:r>
              <a:rPr lang="en-US" altLang="ja-JP" sz="2000" dirty="0">
                <a:latin typeface="Segoe UI" panose="020B0502040204020203" pitchFamily="34" charset="0"/>
                <a:cs typeface="Segoe UI" panose="020B0502040204020203" pitchFamily="34" charset="0"/>
              </a:rPr>
              <a:t>He in </a:t>
            </a:r>
            <a:br>
              <a:rPr lang="en-US" altLang="ja-JP" sz="2000" dirty="0">
                <a:latin typeface="Segoe UI" panose="020B0502040204020203" pitchFamily="34" charset="0"/>
                <a:cs typeface="Segoe UI" panose="020B0502040204020203" pitchFamily="34" charset="0"/>
              </a:rPr>
            </a:br>
            <a:r>
              <a:rPr lang="en-US" altLang="ja-JP" sz="2000" dirty="0">
                <a:latin typeface="Segoe UI" panose="020B0502040204020203" pitchFamily="34" charset="0"/>
                <a:cs typeface="Segoe UI" panose="020B0502040204020203" pitchFamily="34" charset="0"/>
              </a:rPr>
              <a:t>natural samples.</a:t>
            </a:r>
            <a:endParaRPr lang="ja-JP" altLang="en-US" sz="2000" dirty="0">
              <a:latin typeface="Segoe UI" panose="020B0502040204020203" pitchFamily="34" charset="0"/>
              <a:cs typeface="Segoe UI" panose="020B0502040204020203" pitchFamily="34" charset="0"/>
            </a:endParaRPr>
          </a:p>
        </p:txBody>
      </p:sp>
      <p:sp>
        <p:nvSpPr>
          <p:cNvPr id="196" name="テキスト ボックス 195">
            <a:extLst>
              <a:ext uri="{FF2B5EF4-FFF2-40B4-BE49-F238E27FC236}">
                <a16:creationId xmlns:a16="http://schemas.microsoft.com/office/drawing/2014/main" id="{49C04D36-CD55-4EE1-852C-40B6195D41C7}"/>
              </a:ext>
            </a:extLst>
          </p:cNvPr>
          <p:cNvSpPr txBox="1"/>
          <p:nvPr/>
        </p:nvSpPr>
        <p:spPr>
          <a:xfrm>
            <a:off x="78264" y="6566061"/>
            <a:ext cx="9075458" cy="211930"/>
          </a:xfrm>
          <a:prstGeom prst="rect">
            <a:avLst/>
          </a:prstGeom>
          <a:noFill/>
        </p:spPr>
        <p:txBody>
          <a:bodyPr wrap="none" lIns="27000" tIns="13500" rIns="27000" bIns="135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[5] Toyoda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 Mass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Spectrom</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(2000).  [6] Okumura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 Mass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Spectrom</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Soc. </a:t>
            </a:r>
            <a:r>
              <a:rPr kumimoji="1" lang="en-US" altLang="ja-JP" sz="1200" b="0" i="1"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Jpn</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(2003).  [7] </a:t>
            </a:r>
            <a:r>
              <a:rPr kumimoji="1" lang="en-US" altLang="ja-JP" sz="1200" b="0" i="0" u="none" strike="noStrike" kern="1200" cap="none" spc="0" normalizeH="0" baseline="0" noProof="0" dirty="0" err="1">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Shimma</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et al., </a:t>
            </a:r>
            <a:r>
              <a:rPr kumimoji="1" lang="en-US" altLang="ja-JP" sz="1200" b="0" i="1"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Anal. Chem.</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 (2010).</a:t>
            </a:r>
            <a:endParaRPr kumimoji="1" lang="ja-JP" altLang="en-US"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nvGrpSpPr>
          <p:cNvPr id="5" name="グループ化 4">
            <a:extLst>
              <a:ext uri="{FF2B5EF4-FFF2-40B4-BE49-F238E27FC236}">
                <a16:creationId xmlns:a16="http://schemas.microsoft.com/office/drawing/2014/main" id="{2DC41602-0B6C-990A-6651-A38B7E224A59}"/>
              </a:ext>
            </a:extLst>
          </p:cNvPr>
          <p:cNvGrpSpPr/>
          <p:nvPr/>
        </p:nvGrpSpPr>
        <p:grpSpPr>
          <a:xfrm>
            <a:off x="2954571" y="3849624"/>
            <a:ext cx="3546813" cy="2088808"/>
            <a:chOff x="5435588" y="4230254"/>
            <a:chExt cx="3808312" cy="2242810"/>
          </a:xfrm>
        </p:grpSpPr>
        <p:pic>
          <p:nvPicPr>
            <p:cNvPr id="188" name="グラフィックス 187">
              <a:extLst>
                <a:ext uri="{FF2B5EF4-FFF2-40B4-BE49-F238E27FC236}">
                  <a16:creationId xmlns:a16="http://schemas.microsoft.com/office/drawing/2014/main" id="{D98205F0-FD40-46A3-8362-B9C9F4C2D02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5588" y="4230254"/>
              <a:ext cx="3562753" cy="2242810"/>
            </a:xfrm>
            <a:prstGeom prst="rect">
              <a:avLst/>
            </a:prstGeom>
          </p:spPr>
        </p:pic>
        <p:sp>
          <p:nvSpPr>
            <p:cNvPr id="4" name="テキスト ボックス 3">
              <a:extLst>
                <a:ext uri="{FF2B5EF4-FFF2-40B4-BE49-F238E27FC236}">
                  <a16:creationId xmlns:a16="http://schemas.microsoft.com/office/drawing/2014/main" id="{1E36150F-B5DD-2C9B-C3C8-772EDB54982A}"/>
                </a:ext>
              </a:extLst>
            </p:cNvPr>
            <p:cNvSpPr txBox="1"/>
            <p:nvPr/>
          </p:nvSpPr>
          <p:spPr>
            <a:xfrm>
              <a:off x="6594765" y="4232595"/>
              <a:ext cx="1422399" cy="280898"/>
            </a:xfrm>
            <a:prstGeom prst="rect">
              <a:avLst/>
            </a:prstGeom>
            <a:solidFill>
              <a:schemeClr val="bg1"/>
            </a:solidFill>
          </p:spPr>
          <p:txBody>
            <a:bodyPr wrap="square"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Analyzer</a:t>
              </a:r>
              <a:endParaRPr kumimoji="1" lang="ja-JP" altLang="en-US"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sp>
          <p:nvSpPr>
            <p:cNvPr id="25" name="テキスト ボックス 24">
              <a:extLst>
                <a:ext uri="{FF2B5EF4-FFF2-40B4-BE49-F238E27FC236}">
                  <a16:creationId xmlns:a16="http://schemas.microsoft.com/office/drawing/2014/main" id="{AE0D463D-FC42-E755-20FA-82F50928266E}"/>
                </a:ext>
              </a:extLst>
            </p:cNvPr>
            <p:cNvSpPr txBox="1"/>
            <p:nvPr/>
          </p:nvSpPr>
          <p:spPr>
            <a:xfrm>
              <a:off x="8308110" y="5071810"/>
              <a:ext cx="935790" cy="280898"/>
            </a:xfrm>
            <a:prstGeom prst="rect">
              <a:avLst/>
            </a:prstGeom>
            <a:solidFill>
              <a:schemeClr val="bg1"/>
            </a:solidFill>
          </p:spPr>
          <p:txBody>
            <a:bodyPr wrap="square" lIns="0" bIns="0" rtlCol="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Detector</a:t>
              </a:r>
              <a:endParaRPr kumimoji="1" lang="ja-JP" altLang="en-US"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sp>
          <p:nvSpPr>
            <p:cNvPr id="26" name="テキスト ボックス 25">
              <a:extLst>
                <a:ext uri="{FF2B5EF4-FFF2-40B4-BE49-F238E27FC236}">
                  <a16:creationId xmlns:a16="http://schemas.microsoft.com/office/drawing/2014/main" id="{A22B7495-D207-543D-DD1B-C074A1B73AD8}"/>
                </a:ext>
              </a:extLst>
            </p:cNvPr>
            <p:cNvSpPr txBox="1"/>
            <p:nvPr/>
          </p:nvSpPr>
          <p:spPr>
            <a:xfrm>
              <a:off x="5496291" y="4831046"/>
              <a:ext cx="762885" cy="512226"/>
            </a:xfrm>
            <a:prstGeom prst="rect">
              <a:avLst/>
            </a:prstGeom>
            <a:solidFill>
              <a:schemeClr val="bg1"/>
            </a:solidFill>
          </p:spPr>
          <p:txBody>
            <a:bodyPr wrap="square"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Ion </a:t>
              </a:r>
              <a:br>
                <a:rPr kumimoji="1" lang="en-US" altLang="ja-JP"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br>
              <a:r>
                <a:rPr kumimoji="1" lang="en-US" altLang="ja-JP"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source</a:t>
              </a:r>
              <a:endParaRPr kumimoji="1" lang="ja-JP" altLang="en-US" sz="14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grpSp>
      <p:grpSp>
        <p:nvGrpSpPr>
          <p:cNvPr id="189" name="グループ化 188">
            <a:extLst>
              <a:ext uri="{FF2B5EF4-FFF2-40B4-BE49-F238E27FC236}">
                <a16:creationId xmlns:a16="http://schemas.microsoft.com/office/drawing/2014/main" id="{B4C7D9CB-53B0-42B3-9E5D-639D6A0F46D1}"/>
              </a:ext>
            </a:extLst>
          </p:cNvPr>
          <p:cNvGrpSpPr>
            <a:grpSpLocks noChangeAspect="1"/>
          </p:cNvGrpSpPr>
          <p:nvPr/>
        </p:nvGrpSpPr>
        <p:grpSpPr>
          <a:xfrm>
            <a:off x="6364490" y="3968497"/>
            <a:ext cx="2721274" cy="2289559"/>
            <a:chOff x="9237055" y="1582525"/>
            <a:chExt cx="2524820" cy="2124273"/>
          </a:xfrm>
        </p:grpSpPr>
        <p:pic>
          <p:nvPicPr>
            <p:cNvPr id="190" name="図 189">
              <a:extLst>
                <a:ext uri="{FF2B5EF4-FFF2-40B4-BE49-F238E27FC236}">
                  <a16:creationId xmlns:a16="http://schemas.microsoft.com/office/drawing/2014/main" id="{F47F3A02-3A31-49F0-B436-FBD2937B80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37055" y="1582525"/>
              <a:ext cx="2484000" cy="1886823"/>
            </a:xfrm>
            <a:prstGeom prst="rect">
              <a:avLst/>
            </a:prstGeom>
            <a:effectLst>
              <a:outerShdw blurRad="50800" dist="38100" dir="2700000" algn="tl" rotWithShape="0">
                <a:prstClr val="black">
                  <a:alpha val="40000"/>
                </a:prstClr>
              </a:outerShdw>
            </a:effectLst>
          </p:spPr>
        </p:pic>
        <p:sp>
          <p:nvSpPr>
            <p:cNvPr id="191" name="テキスト ボックス 190">
              <a:extLst>
                <a:ext uri="{FF2B5EF4-FFF2-40B4-BE49-F238E27FC236}">
                  <a16:creationId xmlns:a16="http://schemas.microsoft.com/office/drawing/2014/main" id="{722DA7A1-A557-4491-BE28-8B1A6E4280A9}"/>
                </a:ext>
              </a:extLst>
            </p:cNvPr>
            <p:cNvSpPr txBox="1"/>
            <p:nvPr/>
          </p:nvSpPr>
          <p:spPr>
            <a:xfrm>
              <a:off x="10304318" y="3510167"/>
              <a:ext cx="1457557" cy="196631"/>
            </a:xfrm>
            <a:prstGeom prst="rect">
              <a:avLst/>
            </a:prstGeom>
            <a:noFill/>
          </p:spPr>
          <p:txBody>
            <a:bodyPr wrap="none" lIns="27000" tIns="13500" rIns="27000" bIns="13500"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lumMod val="85000"/>
                      <a:lumOff val="15000"/>
                    </a:prstClr>
                  </a:solidFill>
                  <a:effectLst/>
                  <a:uLnTx/>
                  <a:uFillTx/>
                  <a:latin typeface="Noto Sans"/>
                  <a:ea typeface="Noto Sans JP Regular"/>
                  <a:cs typeface="Arial" charset="0"/>
                </a:rPr>
                <a:t>Shimma</a:t>
              </a:r>
              <a:r>
                <a:rPr kumimoji="1" lang="en-US" altLang="ja-JP" sz="1200" b="0" i="0" u="none" strike="noStrike" kern="1200" cap="none" spc="0" normalizeH="0" baseline="0" noProof="0" dirty="0">
                  <a:ln>
                    <a:noFill/>
                  </a:ln>
                  <a:solidFill>
                    <a:prstClr val="black">
                      <a:lumMod val="85000"/>
                      <a:lumOff val="15000"/>
                    </a:prstClr>
                  </a:solidFill>
                  <a:effectLst/>
                  <a:uLnTx/>
                  <a:uFillTx/>
                  <a:latin typeface="Noto Sans"/>
                  <a:ea typeface="Noto Sans JP Regular"/>
                  <a:cs typeface="Arial" charset="0"/>
                </a:rPr>
                <a:t> et. al. (2010)</a:t>
              </a:r>
              <a:endParaRPr kumimoji="1" lang="ja-JP" altLang="en-US" sz="1200" b="0" i="0" u="none" strike="noStrike" kern="1200" cap="none" spc="0" normalizeH="0" baseline="0" noProof="0" dirty="0">
                <a:ln>
                  <a:noFill/>
                </a:ln>
                <a:solidFill>
                  <a:prstClr val="black">
                    <a:lumMod val="85000"/>
                    <a:lumOff val="15000"/>
                  </a:prstClr>
                </a:solidFill>
                <a:effectLst/>
                <a:uLnTx/>
                <a:uFillTx/>
                <a:latin typeface="Noto Sans"/>
                <a:ea typeface="Noto Sans JP Regular"/>
                <a:cs typeface="Arial" charset="0"/>
              </a:endParaRPr>
            </a:p>
          </p:txBody>
        </p:sp>
      </p:grpSp>
      <p:grpSp>
        <p:nvGrpSpPr>
          <p:cNvPr id="6" name="グループ化 5">
            <a:extLst>
              <a:ext uri="{FF2B5EF4-FFF2-40B4-BE49-F238E27FC236}">
                <a16:creationId xmlns:a16="http://schemas.microsoft.com/office/drawing/2014/main" id="{CE73298C-B28C-A4F8-FF43-82F044F7B0ED}"/>
              </a:ext>
            </a:extLst>
          </p:cNvPr>
          <p:cNvGrpSpPr/>
          <p:nvPr/>
        </p:nvGrpSpPr>
        <p:grpSpPr>
          <a:xfrm>
            <a:off x="6382512" y="1306685"/>
            <a:ext cx="2670755" cy="2310121"/>
            <a:chOff x="8976109" y="1011905"/>
            <a:chExt cx="2879891" cy="2491018"/>
          </a:xfrm>
        </p:grpSpPr>
        <p:pic>
          <p:nvPicPr>
            <p:cNvPr id="7" name="Picture 3" descr="C:\Users\良秀\Downloads\DSC_2821.JPG">
              <a:extLst>
                <a:ext uri="{FF2B5EF4-FFF2-40B4-BE49-F238E27FC236}">
                  <a16:creationId xmlns:a16="http://schemas.microsoft.com/office/drawing/2014/main" id="{BDADB475-5BDF-4C28-AFEB-FAA2FC8A2E2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8270" r="11954"/>
            <a:stretch/>
          </p:blipFill>
          <p:spPr bwMode="auto">
            <a:xfrm>
              <a:off x="8976109" y="1181310"/>
              <a:ext cx="2879891" cy="2321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1" name="直線矢印コネクタ 100">
              <a:extLst>
                <a:ext uri="{FF2B5EF4-FFF2-40B4-BE49-F238E27FC236}">
                  <a16:creationId xmlns:a16="http://schemas.microsoft.com/office/drawing/2014/main" id="{A74EE7FA-7B13-4BA6-942F-862251BA2152}"/>
                </a:ext>
              </a:extLst>
            </p:cNvPr>
            <p:cNvCxnSpPr/>
            <p:nvPr/>
          </p:nvCxnSpPr>
          <p:spPr>
            <a:xfrm>
              <a:off x="9346577" y="1393994"/>
              <a:ext cx="0" cy="1320351"/>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C7A02A61-642C-4AD6-AFDC-090C4FD3797C}"/>
                </a:ext>
              </a:extLst>
            </p:cNvPr>
            <p:cNvCxnSpPr/>
            <p:nvPr/>
          </p:nvCxnSpPr>
          <p:spPr>
            <a:xfrm>
              <a:off x="9386648" y="2792620"/>
              <a:ext cx="1168977" cy="698502"/>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3DB58C7D-E216-4D56-844E-9C110AC085BB}"/>
                </a:ext>
              </a:extLst>
            </p:cNvPr>
            <p:cNvCxnSpPr/>
            <p:nvPr/>
          </p:nvCxnSpPr>
          <p:spPr>
            <a:xfrm>
              <a:off x="10470562" y="1211761"/>
              <a:ext cx="707118" cy="222119"/>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ED1A5B3E-C2BC-4298-9AA9-91B147C6914B}"/>
                </a:ext>
              </a:extLst>
            </p:cNvPr>
            <p:cNvSpPr txBox="1"/>
            <p:nvPr/>
          </p:nvSpPr>
          <p:spPr>
            <a:xfrm rot="1860000">
              <a:off x="9473484" y="3087241"/>
              <a:ext cx="670762" cy="29996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38100">
                    <a:noFill/>
                  </a:ln>
                  <a:solidFill>
                    <a:srgbClr val="FF0000"/>
                  </a:solidFill>
                  <a:effectLst>
                    <a:glow rad="101600">
                      <a:prstClr val="white"/>
                    </a:glow>
                  </a:effectLst>
                  <a:uLnTx/>
                  <a:uFillTx/>
                  <a:latin typeface="Noto Sans"/>
                  <a:ea typeface="Noto Sans JP Bold"/>
                  <a:cs typeface="Arial" charset="0"/>
                </a:rPr>
                <a:t>63 cm</a:t>
              </a:r>
            </a:p>
          </p:txBody>
        </p:sp>
        <p:sp>
          <p:nvSpPr>
            <p:cNvPr id="105" name="テキスト ボックス 104">
              <a:extLst>
                <a:ext uri="{FF2B5EF4-FFF2-40B4-BE49-F238E27FC236}">
                  <a16:creationId xmlns:a16="http://schemas.microsoft.com/office/drawing/2014/main" id="{1F58C214-9EDE-458F-AAC2-09350BFDA91A}"/>
                </a:ext>
              </a:extLst>
            </p:cNvPr>
            <p:cNvSpPr txBox="1"/>
            <p:nvPr/>
          </p:nvSpPr>
          <p:spPr>
            <a:xfrm rot="16200000">
              <a:off x="8845796" y="1963180"/>
              <a:ext cx="670762" cy="29996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38100">
                    <a:noFill/>
                  </a:ln>
                  <a:solidFill>
                    <a:srgbClr val="FF0000"/>
                  </a:solidFill>
                  <a:effectLst>
                    <a:glow rad="101600">
                      <a:prstClr val="white"/>
                    </a:glow>
                  </a:effectLst>
                  <a:uLnTx/>
                  <a:uFillTx/>
                  <a:latin typeface="Noto Sans"/>
                  <a:ea typeface="Noto Sans JP Bold"/>
                  <a:cs typeface="Arial" charset="0"/>
                </a:rPr>
                <a:t>52 cm</a:t>
              </a:r>
            </a:p>
          </p:txBody>
        </p:sp>
        <p:sp>
          <p:nvSpPr>
            <p:cNvPr id="106" name="テキスト ボックス 105">
              <a:extLst>
                <a:ext uri="{FF2B5EF4-FFF2-40B4-BE49-F238E27FC236}">
                  <a16:creationId xmlns:a16="http://schemas.microsoft.com/office/drawing/2014/main" id="{B9EC5C33-972E-4362-887F-78FC2C9F2DE6}"/>
                </a:ext>
              </a:extLst>
            </p:cNvPr>
            <p:cNvSpPr txBox="1"/>
            <p:nvPr/>
          </p:nvSpPr>
          <p:spPr>
            <a:xfrm rot="1080000">
              <a:off x="10539008" y="1011905"/>
              <a:ext cx="670762" cy="299968"/>
            </a:xfrm>
            <a:prstGeom prst="rect">
              <a:avLst/>
            </a:prstGeom>
            <a:noFill/>
          </p:spPr>
          <p:txBody>
            <a:bodyPr wrap="none" rtlCol="0" anchor="b">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w="19050">
                    <a:noFill/>
                  </a:ln>
                  <a:solidFill>
                    <a:srgbClr val="FF0000"/>
                  </a:solidFill>
                  <a:effectLst>
                    <a:glow rad="101600">
                      <a:prstClr val="white"/>
                    </a:glow>
                  </a:effectLst>
                  <a:uLnTx/>
                  <a:uFillTx/>
                  <a:latin typeface="Noto Sans"/>
                  <a:ea typeface="Noto Sans JP Bold"/>
                  <a:cs typeface="Arial" charset="0"/>
                </a:rPr>
                <a:t>35 cm</a:t>
              </a:r>
            </a:p>
          </p:txBody>
        </p:sp>
        <p:sp>
          <p:nvSpPr>
            <p:cNvPr id="107" name="テキスト ボックス 106">
              <a:extLst>
                <a:ext uri="{FF2B5EF4-FFF2-40B4-BE49-F238E27FC236}">
                  <a16:creationId xmlns:a16="http://schemas.microsoft.com/office/drawing/2014/main" id="{983741BB-E468-4816-B4DF-0EF73D69C789}"/>
                </a:ext>
              </a:extLst>
            </p:cNvPr>
            <p:cNvSpPr txBox="1"/>
            <p:nvPr/>
          </p:nvSpPr>
          <p:spPr>
            <a:xfrm>
              <a:off x="10511068" y="3202955"/>
              <a:ext cx="1344932" cy="299968"/>
            </a:xfrm>
            <a:prstGeom prst="rect">
              <a:avLst/>
            </a:prstGeom>
            <a:noFill/>
          </p:spPr>
          <p:txBody>
            <a:bodyPr wrap="none" rtlCol="0" anchor="b">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FF0000"/>
                  </a:solidFill>
                  <a:effectLst>
                    <a:glow rad="101600">
                      <a:prstClr val="white"/>
                    </a:glow>
                  </a:effectLst>
                  <a:uLnTx/>
                  <a:uFillTx/>
                  <a:latin typeface="Noto Sans"/>
                  <a:ea typeface="Noto Sans JP Bold"/>
                  <a:cs typeface="Arial" charset="0"/>
                </a:rPr>
                <a:t>weight</a:t>
              </a:r>
              <a:r>
                <a:rPr kumimoji="1" lang="ja-JP" altLang="en-US" sz="1050" b="1" i="0" u="none" strike="noStrike" kern="1200" cap="none" spc="0" normalizeH="0" baseline="0" noProof="0" dirty="0">
                  <a:ln>
                    <a:noFill/>
                  </a:ln>
                  <a:solidFill>
                    <a:srgbClr val="FF0000"/>
                  </a:solidFill>
                  <a:effectLst>
                    <a:glow rad="101600">
                      <a:prstClr val="white"/>
                    </a:glow>
                  </a:effectLst>
                  <a:uLnTx/>
                  <a:uFillTx/>
                  <a:latin typeface="Noto Sans"/>
                  <a:ea typeface="Noto Sans JP Bold"/>
                  <a:cs typeface="Arial" charset="0"/>
                </a:rPr>
                <a:t>：</a:t>
              </a:r>
              <a:r>
                <a:rPr kumimoji="1" lang="en-US" altLang="ja-JP" sz="1050" b="1" i="0" u="none" strike="noStrike" kern="1200" cap="none" spc="0" normalizeH="0" baseline="0" noProof="0" dirty="0">
                  <a:ln>
                    <a:noFill/>
                  </a:ln>
                  <a:solidFill>
                    <a:srgbClr val="FF0000"/>
                  </a:solidFill>
                  <a:effectLst>
                    <a:glow rad="101600">
                      <a:prstClr val="white"/>
                    </a:glow>
                  </a:effectLst>
                  <a:uLnTx/>
                  <a:uFillTx/>
                  <a:latin typeface="Noto Sans"/>
                  <a:ea typeface="Noto Sans JP Bold"/>
                  <a:cs typeface="Arial" charset="0"/>
                </a:rPr>
                <a:t>48 kg</a:t>
              </a:r>
              <a:endParaRPr kumimoji="1" lang="ja-JP" altLang="en-US" sz="1050" b="1" i="0" u="none" strike="noStrike" kern="1200" cap="none" spc="0" normalizeH="0" baseline="0" noProof="0" dirty="0">
                <a:ln>
                  <a:noFill/>
                </a:ln>
                <a:solidFill>
                  <a:srgbClr val="FF0000"/>
                </a:solidFill>
                <a:effectLst>
                  <a:glow rad="101600">
                    <a:prstClr val="white"/>
                  </a:glow>
                </a:effectLst>
                <a:uLnTx/>
                <a:uFillTx/>
                <a:latin typeface="Noto Sans"/>
                <a:ea typeface="Noto Sans JP Bold"/>
                <a:cs typeface="Arial" charset="0"/>
              </a:endParaRPr>
            </a:p>
          </p:txBody>
        </p:sp>
      </p:grpSp>
      <p:sp>
        <p:nvSpPr>
          <p:cNvPr id="195" name="正方形/長方形 194">
            <a:extLst>
              <a:ext uri="{FF2B5EF4-FFF2-40B4-BE49-F238E27FC236}">
                <a16:creationId xmlns:a16="http://schemas.microsoft.com/office/drawing/2014/main" id="{682F6B94-B328-4574-B73F-2513E9C929B5}"/>
              </a:ext>
            </a:extLst>
          </p:cNvPr>
          <p:cNvSpPr/>
          <p:nvPr/>
        </p:nvSpPr>
        <p:spPr>
          <a:xfrm>
            <a:off x="216555" y="4273430"/>
            <a:ext cx="2672949" cy="143672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4000" rtlCol="0" anchor="t">
            <a:spAutoFit/>
          </a:bodyPr>
          <a:lstStyle/>
          <a:p>
            <a:pPr marL="0" marR="0" lvl="0" indent="0" algn="l" defTabSz="685800" rtl="0" eaLnBrk="1" fontAlgn="auto" latinLnBrk="0" hangingPunct="1">
              <a:lnSpc>
                <a:spcPct val="110000"/>
              </a:lnSpc>
              <a:spcBef>
                <a:spcPts val="450"/>
              </a:spcBef>
              <a:spcAft>
                <a:spcPts val="0"/>
              </a:spcAft>
              <a:buClrTx/>
              <a:buSzTx/>
              <a:buFontTx/>
              <a:buNone/>
              <a:tabLst/>
              <a:defRPr/>
            </a:pPr>
            <a:r>
              <a:rPr kumimoji="1" lang="en-US" altLang="ja-JP" sz="20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Improvement in sensitivity to detect </a:t>
            </a:r>
            <a:r>
              <a:rPr kumimoji="1" lang="en-US" altLang="ja-JP" sz="2000" b="0" i="0" u="none" strike="noStrike" kern="1200" cap="none" spc="0" normalizeH="0" baseline="3000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3</a:t>
            </a:r>
            <a:r>
              <a:rPr kumimoji="1" lang="en-US" altLang="ja-JP" sz="20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He</a:t>
            </a:r>
            <a:r>
              <a:rPr kumimoji="1" lang="ja-JP" altLang="en-US" sz="2000" b="0" i="0" u="none" strike="noStrike" kern="1200" cap="none" spc="0" normalizeH="0" baseline="0" noProof="0" dirty="0">
                <a:ln>
                  <a:noFill/>
                </a:ln>
                <a:solidFill>
                  <a:prstClr val="black">
                    <a:lumMod val="85000"/>
                    <a:lumOff val="15000"/>
                  </a:prstClr>
                </a:solidFill>
                <a:effectLst/>
                <a:uLnTx/>
                <a:uFillTx/>
                <a:latin typeface="Noto Sans"/>
                <a:ea typeface="Noto Sans JP Regular"/>
                <a:cs typeface="+mn-cs"/>
              </a:rPr>
              <a:t> </a:t>
            </a:r>
            <a:r>
              <a:rPr kumimoji="1" lang="en-US" altLang="ja-JP" sz="20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is necessary for </a:t>
            </a:r>
            <a:r>
              <a:rPr kumimoji="1" lang="en-US" altLang="ja-JP" sz="2000" b="0" i="0" u="none" strike="noStrike" kern="1200" cap="none" spc="0" normalizeH="0" baseline="3000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3</a:t>
            </a:r>
            <a:r>
              <a:rPr kumimoji="1" lang="en-US" altLang="ja-JP" sz="20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He/</a:t>
            </a:r>
            <a:r>
              <a:rPr kumimoji="1" lang="en-US" altLang="ja-JP" sz="2000" b="0" i="0" u="none" strike="noStrike" kern="1200" cap="none" spc="0" normalizeH="0" baseline="3000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4</a:t>
            </a:r>
            <a:r>
              <a:rPr kumimoji="1" lang="en-US" altLang="ja-JP" sz="20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He analysis.</a:t>
            </a:r>
          </a:p>
        </p:txBody>
      </p:sp>
    </p:spTree>
    <p:extLst>
      <p:ext uri="{BB962C8B-B14F-4D97-AF65-F5344CB8AC3E}">
        <p14:creationId xmlns:p14="http://schemas.microsoft.com/office/powerpoint/2010/main" val="123279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F7C2A-BC58-40CB-BCCE-C95BDA06E345}"/>
              </a:ext>
            </a:extLst>
          </p:cNvPr>
          <p:cNvSpPr>
            <a:spLocks noGrp="1"/>
          </p:cNvSpPr>
          <p:nvPr>
            <p:ph type="title"/>
          </p:nvPr>
        </p:nvSpPr>
        <p:spPr/>
        <p:txBody>
          <a:bodyPr/>
          <a:lstStyle/>
          <a:p>
            <a:r>
              <a:rPr kumimoji="1" lang="en-US" altLang="ja-JP" dirty="0"/>
              <a:t>Analyses of volcanic gas samples with modified MULTUM</a:t>
            </a:r>
            <a:endParaRPr kumimoji="1" lang="ja-JP" altLang="en-US" dirty="0"/>
          </a:p>
        </p:txBody>
      </p:sp>
      <p:sp>
        <p:nvSpPr>
          <p:cNvPr id="9" name="正方形/長方形 8">
            <a:extLst>
              <a:ext uri="{FF2B5EF4-FFF2-40B4-BE49-F238E27FC236}">
                <a16:creationId xmlns:a16="http://schemas.microsoft.com/office/drawing/2014/main" id="{C621372F-66F9-4C12-8DA6-48BE8334204D}"/>
              </a:ext>
            </a:extLst>
          </p:cNvPr>
          <p:cNvSpPr/>
          <p:nvPr/>
        </p:nvSpPr>
        <p:spPr>
          <a:xfrm>
            <a:off x="5346440" y="5514881"/>
            <a:ext cx="3687831" cy="126817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4000" rtlCol="0" anchor="t">
            <a:noAutofit/>
          </a:bodyPr>
          <a:lstStyle/>
          <a:p>
            <a:pPr marL="0" marR="0" lvl="0" indent="0" algn="l" defTabSz="685800" rtl="0" eaLnBrk="1" fontAlgn="auto" latinLnBrk="0" hangingPunct="1">
              <a:lnSpc>
                <a:spcPct val="110000"/>
              </a:lnSpc>
              <a:spcBef>
                <a:spcPts val="450"/>
              </a:spcBef>
              <a:spcAft>
                <a:spcPts val="0"/>
              </a:spcAft>
              <a:buClrTx/>
              <a:buSzTx/>
              <a:buFontTx/>
              <a:buNone/>
              <a:tabLst/>
              <a:defRPr/>
            </a:pP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The data obtained with MULTUM are consistent with those obtained with a conventional mass spectrometer </a:t>
            </a:r>
            <a:r>
              <a:rPr kumimoji="1" lang="en-US" altLang="ja-JP" sz="18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within 1</a:t>
            </a:r>
            <a:r>
              <a:rPr kumimoji="1" lang="en-US" altLang="ja-JP" sz="1800" b="0" i="1"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σ </a:t>
            </a:r>
            <a:r>
              <a:rPr kumimoji="1" lang="en-US" altLang="ja-JP" sz="18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errors.</a:t>
            </a:r>
            <a:endParaRPr kumimoji="1" lang="en-US" altLang="ja-JP" sz="1800" b="0" i="0" u="none" strike="noStrike" kern="1200" cap="none" spc="0" normalizeH="0" baseline="0" noProof="0" dirty="0">
              <a:ln>
                <a:noFill/>
              </a:ln>
              <a:solidFill>
                <a:srgbClr val="E35225"/>
              </a:solidFill>
              <a:effectLst/>
              <a:uLnTx/>
              <a:uFillTx/>
              <a:latin typeface="Noto Sans"/>
              <a:ea typeface="Noto Sans JP Regular"/>
              <a:cs typeface="+mn-cs"/>
            </a:endParaRPr>
          </a:p>
        </p:txBody>
      </p:sp>
      <p:grpSp>
        <p:nvGrpSpPr>
          <p:cNvPr id="43" name="グループ化 42">
            <a:extLst>
              <a:ext uri="{FF2B5EF4-FFF2-40B4-BE49-F238E27FC236}">
                <a16:creationId xmlns:a16="http://schemas.microsoft.com/office/drawing/2014/main" id="{12111B83-2639-411D-C6AD-3C13A496C8C3}"/>
              </a:ext>
            </a:extLst>
          </p:cNvPr>
          <p:cNvGrpSpPr/>
          <p:nvPr/>
        </p:nvGrpSpPr>
        <p:grpSpPr>
          <a:xfrm>
            <a:off x="5305798" y="1786798"/>
            <a:ext cx="3909600" cy="3814901"/>
            <a:chOff x="5315129" y="1787359"/>
            <a:chExt cx="3909600" cy="3814901"/>
          </a:xfrm>
        </p:grpSpPr>
        <p:cxnSp>
          <p:nvCxnSpPr>
            <p:cNvPr id="6" name="直線コネクタ 5">
              <a:extLst>
                <a:ext uri="{FF2B5EF4-FFF2-40B4-BE49-F238E27FC236}">
                  <a16:creationId xmlns:a16="http://schemas.microsoft.com/office/drawing/2014/main" id="{0BABA12F-8D8F-72E1-5A96-676C524EEF68}"/>
                </a:ext>
              </a:extLst>
            </p:cNvPr>
            <p:cNvCxnSpPr>
              <a:cxnSpLocks/>
            </p:cNvCxnSpPr>
            <p:nvPr/>
          </p:nvCxnSpPr>
          <p:spPr>
            <a:xfrm flipV="1">
              <a:off x="6092890" y="1966332"/>
              <a:ext cx="2899207" cy="289491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グラフ 4">
              <a:extLst>
                <a:ext uri="{FF2B5EF4-FFF2-40B4-BE49-F238E27FC236}">
                  <a16:creationId xmlns:a16="http://schemas.microsoft.com/office/drawing/2014/main" id="{49AB9EC5-C853-4E99-AD45-82A5FEF51CD1}"/>
                </a:ext>
              </a:extLst>
            </p:cNvPr>
            <p:cNvGraphicFramePr>
              <a:graphicFrameLocks/>
            </p:cNvGraphicFramePr>
            <p:nvPr/>
          </p:nvGraphicFramePr>
          <p:xfrm>
            <a:off x="5315129" y="1787359"/>
            <a:ext cx="3909600" cy="3814901"/>
          </p:xfrm>
          <a:graphic>
            <a:graphicData uri="http://schemas.openxmlformats.org/drawingml/2006/chart">
              <c:chart xmlns:c="http://schemas.openxmlformats.org/drawingml/2006/chart" xmlns:r="http://schemas.openxmlformats.org/officeDocument/2006/relationships" r:id="rId4"/>
            </a:graphicData>
          </a:graphic>
        </p:graphicFrame>
        <p:sp>
          <p:nvSpPr>
            <p:cNvPr id="8" name="テキスト ボックス 7">
              <a:extLst>
                <a:ext uri="{FF2B5EF4-FFF2-40B4-BE49-F238E27FC236}">
                  <a16:creationId xmlns:a16="http://schemas.microsoft.com/office/drawing/2014/main" id="{CA0A2843-6AE9-451F-84DB-11E3374984FF}"/>
                </a:ext>
              </a:extLst>
            </p:cNvPr>
            <p:cNvSpPr txBox="1"/>
            <p:nvPr/>
          </p:nvSpPr>
          <p:spPr>
            <a:xfrm>
              <a:off x="7305708" y="4525854"/>
              <a:ext cx="1694375" cy="279500"/>
            </a:xfrm>
            <a:prstGeom prst="rect">
              <a:avLst/>
            </a:prstGeom>
            <a:noFill/>
          </p:spPr>
          <p:txBody>
            <a:bodyPr wrap="square" rtlCol="0">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Error bars are 1 sigma.</a:t>
              </a:r>
            </a:p>
          </p:txBody>
        </p:sp>
        <p:sp>
          <p:nvSpPr>
            <p:cNvPr id="4" name="テキスト ボックス 3">
              <a:extLst>
                <a:ext uri="{FF2B5EF4-FFF2-40B4-BE49-F238E27FC236}">
                  <a16:creationId xmlns:a16="http://schemas.microsoft.com/office/drawing/2014/main" id="{5DD9730C-363C-95F5-084B-341201DD85FA}"/>
                </a:ext>
              </a:extLst>
            </p:cNvPr>
            <p:cNvSpPr txBox="1"/>
            <p:nvPr/>
          </p:nvSpPr>
          <p:spPr>
            <a:xfrm rot="18991781">
              <a:off x="6986950" y="3646930"/>
              <a:ext cx="75817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1:1</a:t>
              </a:r>
              <a:endPar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grpSp>
      <p:sp>
        <p:nvSpPr>
          <p:cNvPr id="25" name="右矢印 46">
            <a:extLst>
              <a:ext uri="{FF2B5EF4-FFF2-40B4-BE49-F238E27FC236}">
                <a16:creationId xmlns:a16="http://schemas.microsoft.com/office/drawing/2014/main" id="{01AAE017-A283-67CA-DFE6-FCEC397B6337}"/>
              </a:ext>
            </a:extLst>
          </p:cNvPr>
          <p:cNvSpPr/>
          <p:nvPr/>
        </p:nvSpPr>
        <p:spPr>
          <a:xfrm rot="5400000">
            <a:off x="559769" y="1892323"/>
            <a:ext cx="462505" cy="470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Text Box 6">
            <a:extLst>
              <a:ext uri="{FF2B5EF4-FFF2-40B4-BE49-F238E27FC236}">
                <a16:creationId xmlns:a16="http://schemas.microsoft.com/office/drawing/2014/main" id="{270122C9-B3B8-B8D3-6289-37D8DDDE1FA1}"/>
              </a:ext>
            </a:extLst>
          </p:cNvPr>
          <p:cNvSpPr txBox="1">
            <a:spLocks noChangeArrowheads="1"/>
          </p:cNvSpPr>
          <p:nvPr/>
        </p:nvSpPr>
        <p:spPr bwMode="auto">
          <a:xfrm>
            <a:off x="186005" y="893802"/>
            <a:ext cx="7259823" cy="90370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square" lIns="72000" tIns="36000" rIns="0" bIns="36000">
            <a:spAutoFit/>
          </a:bodyPr>
          <a:lstStyle>
            <a:lvl1pPr eaLnBrk="0" hangingPunct="0">
              <a:defRPr kumimoji="1" sz="2400">
                <a:solidFill>
                  <a:schemeClr val="tx1"/>
                </a:solidFill>
                <a:latin typeface="Arial" charset="0"/>
                <a:ea typeface="ＭＳ Ｐゴシック" pitchFamily="50" charset="-128"/>
              </a:defRPr>
            </a:lvl1pPr>
            <a:lvl2pPr marL="742950" indent="-285750" eaLnBrk="0" hangingPunct="0">
              <a:defRPr kumimoji="1" sz="2400">
                <a:solidFill>
                  <a:schemeClr val="tx1"/>
                </a:solidFill>
                <a:latin typeface="Arial" charset="0"/>
                <a:ea typeface="ＭＳ Ｐゴシック" pitchFamily="50" charset="-128"/>
              </a:defRPr>
            </a:lvl2pPr>
            <a:lvl3pPr marL="1143000" indent="-228600" eaLnBrk="0" hangingPunct="0">
              <a:defRPr kumimoji="1" sz="2400">
                <a:solidFill>
                  <a:schemeClr val="tx1"/>
                </a:solidFill>
                <a:latin typeface="Arial" charset="0"/>
                <a:ea typeface="ＭＳ Ｐゴシック" pitchFamily="50" charset="-128"/>
              </a:defRPr>
            </a:lvl3pPr>
            <a:lvl4pPr marL="1600200" indent="-228600" eaLnBrk="0" hangingPunct="0">
              <a:defRPr kumimoji="1" sz="2400">
                <a:solidFill>
                  <a:schemeClr val="tx1"/>
                </a:solidFill>
                <a:latin typeface="Arial" charset="0"/>
                <a:ea typeface="ＭＳ Ｐゴシック" pitchFamily="50" charset="-128"/>
              </a:defRPr>
            </a:lvl4pPr>
            <a:lvl5pPr marL="2057400" indent="-228600" eaLnBrk="0" hangingPunct="0">
              <a:defRPr kumimoji="1"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pitchFamily="50" charset="-128"/>
              </a:defRPr>
            </a:lvl9pP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itchFamily="50" charset="-128"/>
                <a:cs typeface="Segoe UI" panose="020B0502040204020203" pitchFamily="34" charset="0"/>
              </a:rPr>
              <a:t>Pulse counting of detector signals to improve S/N ratio</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itchFamily="50" charset="-128"/>
                <a:cs typeface="Segoe UI" panose="020B0502040204020203" pitchFamily="34" charset="0"/>
              </a:rPr>
              <a:t>Static mode operation to keep sample gas in the mass spectrometer</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ＭＳ Ｐゴシック" pitchFamily="50" charset="-128"/>
                <a:cs typeface="Segoe UI" panose="020B0502040204020203" pitchFamily="34" charset="0"/>
              </a:rPr>
              <a:t>Improved ion transmission</a:t>
            </a:r>
          </a:p>
        </p:txBody>
      </p:sp>
      <p:sp>
        <p:nvSpPr>
          <p:cNvPr id="28" name="テキスト ボックス 27">
            <a:extLst>
              <a:ext uri="{FF2B5EF4-FFF2-40B4-BE49-F238E27FC236}">
                <a16:creationId xmlns:a16="http://schemas.microsoft.com/office/drawing/2014/main" id="{D6EAC494-29C9-CDC2-27AB-A55FCDE065B7}"/>
              </a:ext>
            </a:extLst>
          </p:cNvPr>
          <p:cNvSpPr txBox="1"/>
          <p:nvPr/>
        </p:nvSpPr>
        <p:spPr>
          <a:xfrm flipH="1">
            <a:off x="1021845" y="1943085"/>
            <a:ext cx="39524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1F497D">
                    <a:lumMod val="50000"/>
                  </a:srgbClr>
                </a:solidFill>
                <a:effectLst/>
                <a:uLnTx/>
                <a:uFillTx/>
                <a:latin typeface="Segoe UI Semibold" panose="020B0702040204020203" pitchFamily="34" charset="0"/>
                <a:ea typeface="ＭＳ Ｐゴシック" panose="020B0600070205080204" pitchFamily="50" charset="-128"/>
                <a:cs typeface="Segoe UI Semibold" panose="020B0702040204020203" pitchFamily="34" charset="0"/>
              </a:rPr>
              <a:t>Sensitivity improved by 5000 times!</a:t>
            </a:r>
          </a:p>
        </p:txBody>
      </p:sp>
      <p:sp>
        <p:nvSpPr>
          <p:cNvPr id="29" name="テキスト ボックス 28">
            <a:extLst>
              <a:ext uri="{FF2B5EF4-FFF2-40B4-BE49-F238E27FC236}">
                <a16:creationId xmlns:a16="http://schemas.microsoft.com/office/drawing/2014/main" id="{E4999608-DCD0-638A-0E04-32229C957C55}"/>
              </a:ext>
            </a:extLst>
          </p:cNvPr>
          <p:cNvSpPr txBox="1"/>
          <p:nvPr/>
        </p:nvSpPr>
        <p:spPr>
          <a:xfrm flipH="1">
            <a:off x="115870" y="2300035"/>
            <a:ext cx="5256229" cy="2179693"/>
          </a:xfrm>
          <a:prstGeom prst="rect">
            <a:avLst/>
          </a:prstGeom>
          <a:noFill/>
        </p:spPr>
        <p:txBody>
          <a:bodyPr wrap="square" rtlCol="0">
            <a:noAutofit/>
          </a:bodyPr>
          <a:lstStyle/>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First </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3</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He detection with a portable instrument</a:t>
            </a:r>
          </a:p>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The standard sample size (50 mL) is enough to obtain </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3</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He/</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4</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He.</a:t>
            </a:r>
          </a:p>
          <a:p>
            <a:pPr marL="269875" marR="0" lvl="0" indent="-269875" algn="l" defTabSz="4572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Despite lower precision than conventional instruments, pre-eruptive </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3</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He/</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4</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ＭＳ Ｐゴシック" pitchFamily="50" charset="-128"/>
                <a:cs typeface="Segoe UI Semibold" panose="020B0702040204020203" pitchFamily="34" charset="0"/>
              </a:rPr>
              <a:t>He variations are expected to be detected.</a:t>
            </a:r>
          </a:p>
        </p:txBody>
      </p:sp>
      <p:grpSp>
        <p:nvGrpSpPr>
          <p:cNvPr id="37" name="グループ化 36">
            <a:extLst>
              <a:ext uri="{FF2B5EF4-FFF2-40B4-BE49-F238E27FC236}">
                <a16:creationId xmlns:a16="http://schemas.microsoft.com/office/drawing/2014/main" id="{BEE2BE4F-6408-B527-3BD2-88E17F8FCC9D}"/>
              </a:ext>
            </a:extLst>
          </p:cNvPr>
          <p:cNvGrpSpPr/>
          <p:nvPr/>
        </p:nvGrpSpPr>
        <p:grpSpPr>
          <a:xfrm>
            <a:off x="516212" y="4161453"/>
            <a:ext cx="4311666" cy="2916689"/>
            <a:chOff x="6972361" y="4122006"/>
            <a:chExt cx="4212000" cy="2849269"/>
          </a:xfrm>
        </p:grpSpPr>
        <p:pic>
          <p:nvPicPr>
            <p:cNvPr id="38" name="New picture">
              <a:extLst>
                <a:ext uri="{FF2B5EF4-FFF2-40B4-BE49-F238E27FC236}">
                  <a16:creationId xmlns:a16="http://schemas.microsoft.com/office/drawing/2014/main" id="{4D5B6462-06CF-FC0F-633F-53D291144DF4}"/>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a:ext>
              </a:extLst>
            </a:blip>
            <a:srcRect t="373" r="48534"/>
            <a:stretch/>
          </p:blipFill>
          <p:spPr bwMode="auto">
            <a:xfrm>
              <a:off x="6972361" y="4122006"/>
              <a:ext cx="4212000" cy="259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9" name="円弧 38">
              <a:extLst>
                <a:ext uri="{FF2B5EF4-FFF2-40B4-BE49-F238E27FC236}">
                  <a16:creationId xmlns:a16="http://schemas.microsoft.com/office/drawing/2014/main" id="{662429CA-84D2-9FCD-64D6-E38E24135173}"/>
                </a:ext>
              </a:extLst>
            </p:cNvPr>
            <p:cNvSpPr/>
            <p:nvPr/>
          </p:nvSpPr>
          <p:spPr>
            <a:xfrm flipH="1">
              <a:off x="8589122" y="4811275"/>
              <a:ext cx="540000" cy="2160000"/>
            </a:xfrm>
            <a:prstGeom prst="arc">
              <a:avLst/>
            </a:prstGeom>
            <a:ln w="38100">
              <a:solidFill>
                <a:srgbClr val="FF0000"/>
              </a:solidFill>
              <a:head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a:ea typeface="Noto Sans JP Regular"/>
                <a:cs typeface="+mn-cs"/>
              </a:endParaRPr>
            </a:p>
          </p:txBody>
        </p:sp>
        <p:sp>
          <p:nvSpPr>
            <p:cNvPr id="40" name="テキスト ボックス 39">
              <a:extLst>
                <a:ext uri="{FF2B5EF4-FFF2-40B4-BE49-F238E27FC236}">
                  <a16:creationId xmlns:a16="http://schemas.microsoft.com/office/drawing/2014/main" id="{AEFD862A-7853-46C4-F00F-1E61901ADDC9}"/>
                </a:ext>
              </a:extLst>
            </p:cNvPr>
            <p:cNvSpPr txBox="1"/>
            <p:nvPr/>
          </p:nvSpPr>
          <p:spPr>
            <a:xfrm>
              <a:off x="7402905" y="5119946"/>
              <a:ext cx="1212900" cy="323306"/>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FF0000"/>
                  </a:solidFill>
                  <a:effectLst>
                    <a:glow rad="152400">
                      <a:prstClr val="white"/>
                    </a:glow>
                  </a:effectLst>
                  <a:uLnTx/>
                  <a:uFillTx/>
                  <a:latin typeface="Segoe UI Semibold" panose="020B0702040204020203" pitchFamily="34" charset="0"/>
                  <a:ea typeface="Noto Sans JP Medium" panose="020B0600000000000000" pitchFamily="34" charset="-128"/>
                  <a:cs typeface="Arial" charset="0"/>
                </a:rPr>
                <a:t>Detectable!</a:t>
              </a:r>
              <a:endParaRPr kumimoji="1" lang="ja-JP" altLang="en-US" sz="1800" b="0" i="0" u="none" strike="noStrike" kern="1200" cap="none" spc="0" normalizeH="0" baseline="0" noProof="0" dirty="0">
                <a:ln>
                  <a:noFill/>
                </a:ln>
                <a:solidFill>
                  <a:srgbClr val="FF0000"/>
                </a:solidFill>
                <a:effectLst>
                  <a:glow rad="152400">
                    <a:prstClr val="white"/>
                  </a:glow>
                </a:effectLst>
                <a:uLnTx/>
                <a:uFillTx/>
                <a:latin typeface="Segoe UI Semibold" panose="020B0702040204020203" pitchFamily="34" charset="0"/>
                <a:ea typeface="Noto Sans JP Medium" panose="020B0600000000000000" pitchFamily="34" charset="-128"/>
                <a:cs typeface="Arial" charset="0"/>
              </a:endParaRPr>
            </a:p>
          </p:txBody>
        </p:sp>
        <p:sp>
          <p:nvSpPr>
            <p:cNvPr id="41" name="円弧 40">
              <a:extLst>
                <a:ext uri="{FF2B5EF4-FFF2-40B4-BE49-F238E27FC236}">
                  <a16:creationId xmlns:a16="http://schemas.microsoft.com/office/drawing/2014/main" id="{7F4BEFBE-5513-466F-52DE-259EA9C07756}"/>
                </a:ext>
              </a:extLst>
            </p:cNvPr>
            <p:cNvSpPr/>
            <p:nvPr/>
          </p:nvSpPr>
          <p:spPr>
            <a:xfrm>
              <a:off x="9124929" y="4575166"/>
              <a:ext cx="504000" cy="1368000"/>
            </a:xfrm>
            <a:prstGeom prst="arc">
              <a:avLst/>
            </a:prstGeom>
            <a:ln w="38100">
              <a:solidFill>
                <a:srgbClr val="FF0000"/>
              </a:solidFill>
              <a:headEnd type="non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Noto Sans"/>
                <a:ea typeface="Noto Sans JP Regular"/>
                <a:cs typeface="+mn-cs"/>
              </a:endParaRPr>
            </a:p>
          </p:txBody>
        </p:sp>
      </p:grpSp>
    </p:spTree>
    <p:extLst>
      <p:ext uri="{BB962C8B-B14F-4D97-AF65-F5344CB8AC3E}">
        <p14:creationId xmlns:p14="http://schemas.microsoft.com/office/powerpoint/2010/main" val="4017697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E933C-D60A-6A37-49FE-72407D08027C}"/>
              </a:ext>
            </a:extLst>
          </p:cNvPr>
          <p:cNvSpPr>
            <a:spLocks noGrp="1"/>
          </p:cNvSpPr>
          <p:nvPr>
            <p:ph type="title"/>
          </p:nvPr>
        </p:nvSpPr>
        <p:spPr>
          <a:xfrm>
            <a:off x="74645" y="144000"/>
            <a:ext cx="8962255" cy="720000"/>
          </a:xfrm>
        </p:spPr>
        <p:txBody>
          <a:bodyPr/>
          <a:lstStyle/>
          <a:p>
            <a:r>
              <a:rPr kumimoji="1" lang="en-US" altLang="ja-JP" dirty="0"/>
              <a:t>On-board He isotope analysis </a:t>
            </a:r>
            <a:endParaRPr kumimoji="1" lang="ja-JP" altLang="en-US" dirty="0"/>
          </a:p>
        </p:txBody>
      </p:sp>
      <p:pic>
        <p:nvPicPr>
          <p:cNvPr id="6" name="図 5">
            <a:extLst>
              <a:ext uri="{FF2B5EF4-FFF2-40B4-BE49-F238E27FC236}">
                <a16:creationId xmlns:a16="http://schemas.microsoft.com/office/drawing/2014/main" id="{C936CED0-7D74-D25A-9D42-71DCEC65CB8A}"/>
              </a:ext>
            </a:extLst>
          </p:cNvPr>
          <p:cNvPicPr>
            <a:picLocks noChangeAspect="1"/>
          </p:cNvPicPr>
          <p:nvPr/>
        </p:nvPicPr>
        <p:blipFill>
          <a:blip r:embed="rId2"/>
          <a:stretch>
            <a:fillRect/>
          </a:stretch>
        </p:blipFill>
        <p:spPr>
          <a:xfrm>
            <a:off x="4690887" y="67354"/>
            <a:ext cx="4392224" cy="346279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6FD52D60-6D60-FC9F-0CD6-8CAAE2E1CA0F}"/>
              </a:ext>
            </a:extLst>
          </p:cNvPr>
          <p:cNvPicPr>
            <a:picLocks noChangeAspect="1"/>
          </p:cNvPicPr>
          <p:nvPr/>
        </p:nvPicPr>
        <p:blipFill rotWithShape="1">
          <a:blip r:embed="rId3"/>
          <a:srcRect b="4502"/>
          <a:stretch/>
        </p:blipFill>
        <p:spPr>
          <a:xfrm>
            <a:off x="420625" y="2052341"/>
            <a:ext cx="4014216" cy="4540484"/>
          </a:xfrm>
          <a:prstGeom prst="rect">
            <a:avLst/>
          </a:prstGeom>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E0C224A8-144E-2DD8-CCC9-DD4D5FF7DB9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97" t="19259" r="32739" b="28439"/>
          <a:stretch/>
        </p:blipFill>
        <p:spPr>
          <a:xfrm>
            <a:off x="3181739" y="4683465"/>
            <a:ext cx="3091045" cy="207395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71CE65DA-081A-6ED1-2453-76EF67995EA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700" t="7867" r="7901" b="18666"/>
          <a:stretch/>
        </p:blipFill>
        <p:spPr>
          <a:xfrm>
            <a:off x="148594" y="1828800"/>
            <a:ext cx="2631928" cy="1640489"/>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37A92919-566D-84A4-47F1-1E0C0B4BAC5E}"/>
              </a:ext>
            </a:extLst>
          </p:cNvPr>
          <p:cNvSpPr txBox="1"/>
          <p:nvPr/>
        </p:nvSpPr>
        <p:spPr>
          <a:xfrm>
            <a:off x="82296" y="886968"/>
            <a:ext cx="4553712" cy="923330"/>
          </a:xfrm>
          <a:prstGeom prst="rect">
            <a:avLst/>
          </a:prstGeom>
          <a:noFill/>
          <a:ln w="19050">
            <a:noFill/>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JAMSTEC</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Yokosuka YK23-16S Cruise (2023. 9. 15-29)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rPr>
              <a:t>K. Tani (NMNS), Chief Scientist </a:t>
            </a:r>
            <a:endPar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Noto Sans JP Regular"/>
              <a:cs typeface="Segoe UI" panose="020B0502040204020203" pitchFamily="34" charset="0"/>
            </a:endParaRPr>
          </a:p>
        </p:txBody>
      </p:sp>
      <p:pic>
        <p:nvPicPr>
          <p:cNvPr id="16" name="図 15">
            <a:extLst>
              <a:ext uri="{FF2B5EF4-FFF2-40B4-BE49-F238E27FC236}">
                <a16:creationId xmlns:a16="http://schemas.microsoft.com/office/drawing/2014/main" id="{E510B36D-CA13-241B-4ADF-3BA2F0CC07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50923" y="3035808"/>
            <a:ext cx="2707735" cy="3723136"/>
          </a:xfrm>
          <a:prstGeom prst="rect">
            <a:avLst/>
          </a:prstGeom>
          <a:ln w="63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486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6E933C-D60A-6A37-49FE-72407D08027C}"/>
              </a:ext>
            </a:extLst>
          </p:cNvPr>
          <p:cNvSpPr>
            <a:spLocks noGrp="1"/>
          </p:cNvSpPr>
          <p:nvPr>
            <p:ph type="title"/>
          </p:nvPr>
        </p:nvSpPr>
        <p:spPr>
          <a:xfrm>
            <a:off x="65314" y="144000"/>
            <a:ext cx="8971586" cy="720000"/>
          </a:xfrm>
        </p:spPr>
        <p:txBody>
          <a:bodyPr/>
          <a:lstStyle/>
          <a:p>
            <a:r>
              <a:rPr kumimoji="1" lang="en-US" altLang="ja-JP" dirty="0"/>
              <a:t>On-board He isotope analysis </a:t>
            </a:r>
            <a:endParaRPr kumimoji="1" lang="ja-JP" altLang="en-US" dirty="0"/>
          </a:p>
        </p:txBody>
      </p:sp>
      <p:pic>
        <p:nvPicPr>
          <p:cNvPr id="5" name="図 4">
            <a:extLst>
              <a:ext uri="{FF2B5EF4-FFF2-40B4-BE49-F238E27FC236}">
                <a16:creationId xmlns:a16="http://schemas.microsoft.com/office/drawing/2014/main" id="{34768821-1ADC-BE3B-C998-56561069FCB1}"/>
              </a:ext>
            </a:extLst>
          </p:cNvPr>
          <p:cNvPicPr>
            <a:picLocks noChangeAspect="1"/>
          </p:cNvPicPr>
          <p:nvPr/>
        </p:nvPicPr>
        <p:blipFill rotWithShape="1">
          <a:blip r:embed="rId2">
            <a:extLst>
              <a:ext uri="{28A0092B-C50C-407E-A947-70E740481C1C}">
                <a14:useLocalDpi xmlns:a14="http://schemas.microsoft.com/office/drawing/2010/main"/>
              </a:ext>
            </a:extLst>
          </a:blip>
          <a:srcRect l="2529" r="1520" b="2919"/>
          <a:stretch/>
        </p:blipFill>
        <p:spPr bwMode="auto">
          <a:xfrm>
            <a:off x="104434" y="2569465"/>
            <a:ext cx="5674574" cy="3511296"/>
          </a:xfrm>
          <a:prstGeom prst="rect">
            <a:avLst/>
          </a:prstGeom>
          <a:noFill/>
          <a:ln>
            <a:noFill/>
          </a:ln>
        </p:spPr>
      </p:pic>
      <p:pic>
        <p:nvPicPr>
          <p:cNvPr id="6" name="図 5">
            <a:extLst>
              <a:ext uri="{FF2B5EF4-FFF2-40B4-BE49-F238E27FC236}">
                <a16:creationId xmlns:a16="http://schemas.microsoft.com/office/drawing/2014/main" id="{8D794634-46E4-2F45-A550-D5E659F334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486" t="38532" r="5290" b="11497"/>
          <a:stretch/>
        </p:blipFill>
        <p:spPr>
          <a:xfrm>
            <a:off x="116163" y="969265"/>
            <a:ext cx="3340269" cy="1541260"/>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B7FA2C06-D882-EF40-48CD-5FC97AE21A90}"/>
              </a:ext>
            </a:extLst>
          </p:cNvPr>
          <p:cNvSpPr txBox="1"/>
          <p:nvPr/>
        </p:nvSpPr>
        <p:spPr>
          <a:xfrm>
            <a:off x="91440" y="6101941"/>
            <a:ext cx="8851392" cy="646331"/>
          </a:xfrm>
          <a:prstGeom prst="rect">
            <a:avLst/>
          </a:prstGeom>
          <a:solidFill>
            <a:schemeClr val="bg1"/>
          </a:solidFill>
          <a:ln w="28575">
            <a:solidFill>
              <a:srgbClr val="FF0000"/>
            </a:solidFill>
          </a:ln>
          <a:effectLst>
            <a:outerShdw blurRad="50800" dist="38100" dir="2700000" algn="tl" rotWithShape="0">
              <a:prstClr val="black">
                <a:alpha val="40000"/>
              </a:prstClr>
            </a:outerShdw>
          </a:effectLst>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First on-board </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3</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He/</a:t>
            </a:r>
            <a:r>
              <a:rPr kumimoji="1" lang="en-US" altLang="ja-JP" sz="1800" b="0" i="0" u="none" strike="noStrike" kern="1200" cap="none" spc="0" normalizeH="0" baseline="3000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4</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He data!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He sensitivity decreases with high </a:t>
            </a:r>
            <a:r>
              <a:rPr kumimoji="1" lang="en-US" altLang="ja-JP" sz="1800" b="0" i="0" u="none" strike="noStrike" kern="1200" cap="none" spc="0" normalizeH="0" baseline="0" noProof="0" dirty="0" err="1">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Ar</a:t>
            </a:r>
            <a:r>
              <a:rPr kumimoji="1" lang="en-US" altLang="ja-JP"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rPr>
              <a:t>/He due to suppression of He ionization.</a:t>
            </a:r>
            <a:endParaRPr kumimoji="1" lang="ja-JP" altLang="en-US" sz="1800" b="0" i="0" u="none" strike="noStrike" kern="1200" cap="none" spc="0" normalizeH="0" baseline="0" noProof="0" dirty="0">
              <a:ln>
                <a:noFill/>
              </a:ln>
              <a:solidFill>
                <a:srgbClr val="FF0000"/>
              </a:solidFill>
              <a:effectLst/>
              <a:uLnTx/>
              <a:uFillTx/>
              <a:latin typeface="Segoe UI Semibold" panose="020B0702040204020203" pitchFamily="34" charset="0"/>
              <a:ea typeface="Noto Sans JP Regular"/>
              <a:cs typeface="Segoe UI Semibold" panose="020B0702040204020203" pitchFamily="34" charset="0"/>
            </a:endParaRPr>
          </a:p>
        </p:txBody>
      </p:sp>
      <p:pic>
        <p:nvPicPr>
          <p:cNvPr id="8" name="図 7">
            <a:extLst>
              <a:ext uri="{FF2B5EF4-FFF2-40B4-BE49-F238E27FC236}">
                <a16:creationId xmlns:a16="http://schemas.microsoft.com/office/drawing/2014/main" id="{CB614BDF-BB88-ED41-2A8F-81322A7498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426" t="31111" r="16274"/>
          <a:stretch/>
        </p:blipFill>
        <p:spPr>
          <a:xfrm>
            <a:off x="5630332" y="135457"/>
            <a:ext cx="3352801" cy="2464123"/>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4FF3E21C-3085-9F35-D1F1-9A61926E311B}"/>
              </a:ext>
            </a:extLst>
          </p:cNvPr>
          <p:cNvGrpSpPr/>
          <p:nvPr/>
        </p:nvGrpSpPr>
        <p:grpSpPr>
          <a:xfrm>
            <a:off x="5886929" y="2797866"/>
            <a:ext cx="3152407" cy="3063775"/>
            <a:chOff x="5861529" y="2789400"/>
            <a:chExt cx="3152407" cy="3063775"/>
          </a:xfrm>
        </p:grpSpPr>
        <p:pic>
          <p:nvPicPr>
            <p:cNvPr id="7" name="図 6">
              <a:extLst>
                <a:ext uri="{FF2B5EF4-FFF2-40B4-BE49-F238E27FC236}">
                  <a16:creationId xmlns:a16="http://schemas.microsoft.com/office/drawing/2014/main" id="{1EA63A56-38BF-E857-1988-51F0ACDDC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r="50084"/>
            <a:stretch/>
          </p:blipFill>
          <p:spPr>
            <a:xfrm>
              <a:off x="5861529" y="2789400"/>
              <a:ext cx="3152407" cy="3063775"/>
            </a:xfrm>
            <a:prstGeom prst="rect">
              <a:avLst/>
            </a:prstGeom>
          </p:spPr>
        </p:pic>
        <p:sp>
          <p:nvSpPr>
            <p:cNvPr id="10" name="テキスト ボックス 9">
              <a:extLst>
                <a:ext uri="{FF2B5EF4-FFF2-40B4-BE49-F238E27FC236}">
                  <a16:creationId xmlns:a16="http://schemas.microsoft.com/office/drawing/2014/main" id="{B9E39F84-98A5-61E0-9EE5-72694F4D2011}"/>
                </a:ext>
              </a:extLst>
            </p:cNvPr>
            <p:cNvSpPr txBox="1"/>
            <p:nvPr/>
          </p:nvSpPr>
          <p:spPr>
            <a:xfrm>
              <a:off x="6578600" y="3107266"/>
              <a:ext cx="8720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30000" noProof="0" dirty="0">
                  <a:ln>
                    <a:noFill/>
                  </a:ln>
                  <a:solidFill>
                    <a:prstClr val="white"/>
                  </a:solidFill>
                  <a:effectLst/>
                  <a:uLnTx/>
                  <a:uFillTx/>
                  <a:latin typeface="Segoe UI" panose="020B0502040204020203" pitchFamily="34" charset="0"/>
                  <a:cs typeface="Segoe UI" panose="020B0502040204020203" pitchFamily="34" charset="0"/>
                </a:rPr>
                <a:t>3</a:t>
              </a:r>
              <a:r>
                <a:rPr kumimoji="1" lang="en-US" altLang="ja-JP" sz="18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He</a:t>
              </a:r>
              <a:endParaRPr kumimoji="1" lang="ja-JP" altLang="en-US" sz="18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sp>
          <p:nvSpPr>
            <p:cNvPr id="11" name="テキスト ボックス 10">
              <a:extLst>
                <a:ext uri="{FF2B5EF4-FFF2-40B4-BE49-F238E27FC236}">
                  <a16:creationId xmlns:a16="http://schemas.microsoft.com/office/drawing/2014/main" id="{67F5F15B-4CC0-5AE2-2F0C-42D7A25F3B42}"/>
                </a:ext>
              </a:extLst>
            </p:cNvPr>
            <p:cNvSpPr txBox="1"/>
            <p:nvPr/>
          </p:nvSpPr>
          <p:spPr>
            <a:xfrm>
              <a:off x="7509933" y="3107266"/>
              <a:ext cx="87206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rPr>
                <a:t>HD</a:t>
              </a:r>
              <a:endParaRPr kumimoji="1" lang="ja-JP" altLang="en-US" sz="1800" b="1" i="0" u="none" strike="noStrike" kern="1200" cap="none" spc="0" normalizeH="0" baseline="0" noProof="0" dirty="0">
                <a:ln>
                  <a:noFill/>
                </a:ln>
                <a:solidFill>
                  <a:prstClr val="white"/>
                </a:solidFill>
                <a:effectLst/>
                <a:uLnTx/>
                <a:uFillTx/>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40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CF38421-76A9-67B9-C185-04C939BC9DED}"/>
              </a:ext>
            </a:extLst>
          </p:cNvPr>
          <p:cNvSpPr>
            <a:spLocks noGrp="1"/>
          </p:cNvSpPr>
          <p:nvPr>
            <p:ph type="ctrTitle"/>
          </p:nvPr>
        </p:nvSpPr>
        <p:spPr>
          <a:xfrm>
            <a:off x="452487" y="1371601"/>
            <a:ext cx="6280822" cy="1841500"/>
          </a:xfrm>
        </p:spPr>
        <p:txBody>
          <a:bodyPr/>
          <a:lstStyle/>
          <a:p>
            <a:r>
              <a:rPr lang="en-US" altLang="ja-JP" sz="2800" dirty="0"/>
              <a:t>Variations in Helium Isotope Ratios in Hot Spring Water and Groundwater Before and After the 2024 Noto Peninsula Earthquake</a:t>
            </a:r>
            <a:endParaRPr lang="ja-JP" altLang="en-US" sz="2800" dirty="0"/>
          </a:p>
        </p:txBody>
      </p:sp>
      <p:sp>
        <p:nvSpPr>
          <p:cNvPr id="5" name="字幕 4">
            <a:extLst>
              <a:ext uri="{FF2B5EF4-FFF2-40B4-BE49-F238E27FC236}">
                <a16:creationId xmlns:a16="http://schemas.microsoft.com/office/drawing/2014/main" id="{7634FF2E-0AF6-7B33-B293-B6D968F4F289}"/>
              </a:ext>
            </a:extLst>
          </p:cNvPr>
          <p:cNvSpPr>
            <a:spLocks noGrp="1"/>
          </p:cNvSpPr>
          <p:nvPr>
            <p:ph type="subTitle" idx="1"/>
          </p:nvPr>
        </p:nvSpPr>
        <p:spPr>
          <a:xfrm>
            <a:off x="430935" y="3430298"/>
            <a:ext cx="5781675" cy="2284701"/>
          </a:xfrm>
        </p:spPr>
        <p:txBody>
          <a:bodyPr/>
          <a:lstStyle/>
          <a:p>
            <a:r>
              <a:rPr lang="en-US" altLang="ja-JP" dirty="0"/>
              <a:t>Collaboration with:</a:t>
            </a:r>
            <a:br>
              <a:rPr lang="en-US" altLang="ja-JP" dirty="0"/>
            </a:br>
            <a:r>
              <a:rPr lang="en-US" altLang="ja-JP" dirty="0"/>
              <a:t>Miyu HASEGAWA, Koji UMEDA</a:t>
            </a:r>
            <a:br>
              <a:rPr lang="en-US" altLang="ja-JP" dirty="0"/>
            </a:br>
            <a:r>
              <a:rPr lang="en-US" altLang="ja-JP" sz="1600" dirty="0"/>
              <a:t>Hirosaki University, Japan</a:t>
            </a:r>
          </a:p>
          <a:p>
            <a:r>
              <a:rPr lang="en-US" altLang="ja-JP" dirty="0" err="1"/>
              <a:t>Noritoshi</a:t>
            </a:r>
            <a:r>
              <a:rPr lang="en-US" altLang="ja-JP" dirty="0"/>
              <a:t> MORIKAWA</a:t>
            </a:r>
          </a:p>
          <a:p>
            <a:r>
              <a:rPr lang="en-US" altLang="ja-JP" sz="1600" dirty="0"/>
              <a:t>Geological Survey of Japan, AIST, Japan</a:t>
            </a:r>
            <a:br>
              <a:rPr lang="en-US" altLang="ja-JP" sz="1600" dirty="0"/>
            </a:br>
            <a:endParaRPr lang="ja-JP" altLang="en-US" sz="1600" dirty="0"/>
          </a:p>
        </p:txBody>
      </p:sp>
    </p:spTree>
    <p:extLst>
      <p:ext uri="{BB962C8B-B14F-4D97-AF65-F5344CB8AC3E}">
        <p14:creationId xmlns:p14="http://schemas.microsoft.com/office/powerpoint/2010/main" val="113398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99B1002-151A-0A0B-038A-5DF8B5802885}"/>
              </a:ext>
            </a:extLst>
          </p:cNvPr>
          <p:cNvSpPr/>
          <p:nvPr/>
        </p:nvSpPr>
        <p:spPr>
          <a:xfrm>
            <a:off x="6431973" y="904009"/>
            <a:ext cx="2473036" cy="363682"/>
          </a:xfrm>
          <a:prstGeom prst="rect">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495B308-2679-A8CC-53D2-78143F02F01E}"/>
              </a:ext>
            </a:extLst>
          </p:cNvPr>
          <p:cNvSpPr>
            <a:spLocks noGrp="1"/>
          </p:cNvSpPr>
          <p:nvPr>
            <p:ph type="title"/>
          </p:nvPr>
        </p:nvSpPr>
        <p:spPr/>
        <p:txBody>
          <a:bodyPr/>
          <a:lstStyle/>
          <a:p>
            <a:r>
              <a:rPr kumimoji="1" lang="en-US" altLang="ja-JP" dirty="0"/>
              <a:t>Real-Time Response and Rapid Modeling</a:t>
            </a:r>
            <a:endParaRPr kumimoji="1" lang="ja-JP" altLang="en-US" dirty="0"/>
          </a:p>
        </p:txBody>
      </p:sp>
      <p:sp>
        <p:nvSpPr>
          <p:cNvPr id="3" name="コンテンツ プレースホルダー 2">
            <a:extLst>
              <a:ext uri="{FF2B5EF4-FFF2-40B4-BE49-F238E27FC236}">
                <a16:creationId xmlns:a16="http://schemas.microsoft.com/office/drawing/2014/main" id="{AD41DF38-13B5-ED4E-426F-4D74C99ABF98}"/>
              </a:ext>
            </a:extLst>
          </p:cNvPr>
          <p:cNvSpPr>
            <a:spLocks noGrp="1"/>
          </p:cNvSpPr>
          <p:nvPr>
            <p:ph idx="1"/>
          </p:nvPr>
        </p:nvSpPr>
        <p:spPr>
          <a:xfrm>
            <a:off x="187036" y="854073"/>
            <a:ext cx="9050481" cy="4929188"/>
          </a:xfrm>
        </p:spPr>
        <p:txBody>
          <a:bodyPr/>
          <a:lstStyle/>
          <a:p>
            <a:pPr marL="269875" indent="-269875">
              <a:spcBef>
                <a:spcPts val="600"/>
              </a:spcBef>
              <a:tabLst>
                <a:tab pos="539750" algn="l"/>
                <a:tab pos="1163638" algn="l"/>
                <a:tab pos="1254125" algn="l"/>
              </a:tabLst>
            </a:pPr>
            <a:r>
              <a:rPr kumimoji="1" lang="en-US" altLang="ja-JP" sz="2400" dirty="0"/>
              <a:t>REGARD</a:t>
            </a:r>
            <a:r>
              <a:rPr kumimoji="1" lang="en-US" altLang="ja-JP" sz="2000" dirty="0"/>
              <a:t> </a:t>
            </a:r>
            <a:r>
              <a:rPr lang="en-US" altLang="ja-JP" sz="2000" dirty="0"/>
              <a:t>(Real-time GEONET Analysis system for Rapid Deformation) </a:t>
            </a:r>
            <a:br>
              <a:rPr lang="en-US" altLang="ja-JP" sz="2000" dirty="0"/>
            </a:br>
            <a:r>
              <a:rPr lang="en-US" altLang="ja-JP" sz="2000" dirty="0"/>
              <a:t>by GSI (2016)</a:t>
            </a:r>
            <a:br>
              <a:rPr kumimoji="1" lang="en-US" altLang="ja-JP" sz="2000" spc="-50" dirty="0"/>
            </a:br>
            <a:r>
              <a:rPr kumimoji="1" lang="en-US" altLang="ja-JP" sz="2000" spc="-50" dirty="0"/>
              <a:t>–	</a:t>
            </a:r>
            <a:r>
              <a:rPr kumimoji="1" lang="en-US" altLang="ja-JP" sz="2000" dirty="0"/>
              <a:t>provide real-time finite fault models for M≥7 earthquakes using 1Hz 	GNSS data</a:t>
            </a:r>
          </a:p>
          <a:p>
            <a:pPr marL="269875" indent="-269875">
              <a:spcBef>
                <a:spcPts val="600"/>
              </a:spcBef>
              <a:tabLst>
                <a:tab pos="539750" algn="l"/>
                <a:tab pos="1163638" algn="l"/>
                <a:tab pos="1254125" algn="l"/>
              </a:tabLst>
            </a:pPr>
            <a:r>
              <a:rPr kumimoji="1" lang="en-US" altLang="ja-JP" sz="2400" dirty="0"/>
              <a:t>SGDAS </a:t>
            </a:r>
            <a:r>
              <a:rPr kumimoji="1" lang="en-US" altLang="ja-JP" sz="2000" dirty="0"/>
              <a:t>(Seismic Ground Disaster Assessment System) by GSI (2019)</a:t>
            </a:r>
            <a:br>
              <a:rPr kumimoji="1" lang="en-US" altLang="ja-JP" sz="2400" dirty="0"/>
            </a:br>
            <a:r>
              <a:rPr kumimoji="1" lang="en-US" altLang="ja-JP" sz="2400" dirty="0"/>
              <a:t>–	</a:t>
            </a:r>
            <a:r>
              <a:rPr kumimoji="1" lang="en-US" altLang="ja-JP" sz="2000" dirty="0"/>
              <a:t>rapid landslide and liquefaction assessment</a:t>
            </a:r>
            <a:endParaRPr kumimoji="1" lang="en-US" altLang="ja-JP" sz="2400" dirty="0"/>
          </a:p>
          <a:p>
            <a:pPr marL="269875" indent="-269875">
              <a:spcBef>
                <a:spcPts val="600"/>
              </a:spcBef>
              <a:tabLst>
                <a:tab pos="539750" algn="l"/>
                <a:tab pos="1163638" algn="l"/>
                <a:tab pos="1254125" algn="l"/>
              </a:tabLst>
            </a:pPr>
            <a:r>
              <a:rPr kumimoji="1" lang="en-US" altLang="ja-JP" sz="2400" dirty="0"/>
              <a:t>Example</a:t>
            </a:r>
            <a:r>
              <a:rPr kumimoji="1" lang="en-US" altLang="ja-JP" sz="2800" dirty="0"/>
              <a:t>: </a:t>
            </a:r>
            <a:r>
              <a:rPr kumimoji="1" lang="en-US" altLang="ja-JP" sz="2400" dirty="0"/>
              <a:t>2024 Noto Peninsula earthquake (M7.6)</a:t>
            </a:r>
            <a:br>
              <a:rPr kumimoji="1" lang="en-US" altLang="ja-JP" sz="2000" dirty="0"/>
            </a:br>
            <a:r>
              <a:rPr kumimoji="1" lang="en-US" altLang="ja-JP" sz="2000" dirty="0"/>
              <a:t>6 sec.	The first Earthquake Early Warning was announced by JMA</a:t>
            </a:r>
            <a:br>
              <a:rPr kumimoji="1" lang="en-US" altLang="ja-JP" sz="2000" dirty="0"/>
            </a:br>
            <a:r>
              <a:rPr kumimoji="1" lang="en-US" altLang="ja-JP" sz="2000" dirty="0"/>
              <a:t>4 min.	REGARD successfully estimated a fault model, aiding in immediate 		initial response and tsunami predictions</a:t>
            </a:r>
            <a:br>
              <a:rPr kumimoji="1" lang="en-US" altLang="ja-JP" sz="2000" dirty="0"/>
            </a:br>
            <a:r>
              <a:rPr kumimoji="1" lang="en-US" altLang="ja-JP" sz="2000" dirty="0"/>
              <a:t>8 min. 	SGDAS completed a map of</a:t>
            </a:r>
            <a:r>
              <a:rPr kumimoji="1" lang="ja-JP" altLang="en-US" sz="2000" dirty="0"/>
              <a:t> </a:t>
            </a:r>
            <a:br>
              <a:rPr kumimoji="1" lang="en-US" altLang="ja-JP" sz="2000" dirty="0"/>
            </a:br>
            <a:r>
              <a:rPr kumimoji="1" lang="en-US" altLang="ja-JP" sz="2000" dirty="0"/>
              <a:t>		potential ground hazards (slope </a:t>
            </a:r>
            <a:br>
              <a:rPr kumimoji="1" lang="en-US" altLang="ja-JP" sz="2000" dirty="0"/>
            </a:br>
            <a:r>
              <a:rPr kumimoji="1" lang="en-US" altLang="ja-JP" sz="2000" dirty="0"/>
              <a:t>		collapses and liquefaction)</a:t>
            </a:r>
            <a:br>
              <a:rPr lang="en-US" altLang="ja-JP" sz="2400" dirty="0"/>
            </a:br>
            <a:r>
              <a:rPr lang="en-US" altLang="ja-JP" sz="2000" dirty="0"/>
              <a:t>10</a:t>
            </a:r>
            <a:r>
              <a:rPr lang="ja-JP" altLang="en-US" sz="2000" dirty="0"/>
              <a:t> </a:t>
            </a:r>
            <a:r>
              <a:rPr lang="en-US" altLang="ja-JP" sz="2000" dirty="0"/>
              <a:t>min.	Fault models and regional crustal </a:t>
            </a:r>
            <a:br>
              <a:rPr lang="en-US" altLang="ja-JP" sz="2000" dirty="0"/>
            </a:br>
            <a:r>
              <a:rPr lang="en-US" altLang="ja-JP" sz="2000" dirty="0"/>
              <a:t>		deformation data were automatically </a:t>
            </a:r>
            <a:br>
              <a:rPr lang="en-US" altLang="ja-JP" sz="2000" dirty="0"/>
            </a:br>
            <a:r>
              <a:rPr lang="en-US" altLang="ja-JP" sz="2000" dirty="0"/>
              <a:t>		distributed to the relevant agencies</a:t>
            </a:r>
            <a:endParaRPr kumimoji="1" lang="en-US" altLang="ja-JP" sz="2000" dirty="0"/>
          </a:p>
        </p:txBody>
      </p:sp>
      <p:pic>
        <p:nvPicPr>
          <p:cNvPr id="7" name="図 6">
            <a:extLst>
              <a:ext uri="{FF2B5EF4-FFF2-40B4-BE49-F238E27FC236}">
                <a16:creationId xmlns:a16="http://schemas.microsoft.com/office/drawing/2014/main" id="{B701F5C1-9349-C48E-7BE9-34FAC8CE9FF5}"/>
              </a:ext>
            </a:extLst>
          </p:cNvPr>
          <p:cNvPicPr>
            <a:picLocks noChangeAspect="1"/>
          </p:cNvPicPr>
          <p:nvPr/>
        </p:nvPicPr>
        <p:blipFill>
          <a:blip r:embed="rId2"/>
          <a:srcRect l="3299" t="4447" r="3093" b="3906"/>
          <a:stretch>
            <a:fillRect/>
          </a:stretch>
        </p:blipFill>
        <p:spPr>
          <a:xfrm>
            <a:off x="5642265" y="4530770"/>
            <a:ext cx="3426320" cy="2237674"/>
          </a:xfrm>
          <a:prstGeom prst="rect">
            <a:avLst/>
          </a:prstGeom>
          <a:effectLst>
            <a:outerShdw blurRad="50800" dist="38100" dir="2700000" algn="tl" rotWithShape="0">
              <a:prstClr val="black">
                <a:alpha val="40000"/>
              </a:prstClr>
            </a:outerShdw>
          </a:effectLst>
        </p:spPr>
      </p:pic>
      <p:sp>
        <p:nvSpPr>
          <p:cNvPr id="4" name="テキスト ボックス 3">
            <a:extLst>
              <a:ext uri="{FF2B5EF4-FFF2-40B4-BE49-F238E27FC236}">
                <a16:creationId xmlns:a16="http://schemas.microsoft.com/office/drawing/2014/main" id="{B30AE667-79FA-5E89-8727-E72E4702B67F}"/>
              </a:ext>
            </a:extLst>
          </p:cNvPr>
          <p:cNvSpPr txBox="1"/>
          <p:nvPr/>
        </p:nvSpPr>
        <p:spPr>
          <a:xfrm>
            <a:off x="270160" y="6374367"/>
            <a:ext cx="479021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ＭＳ Ｐゴシック" pitchFamily="50" charset="-128"/>
                <a:cs typeface="+mn-cs"/>
              </a:rPr>
              <a:t>JMA = </a:t>
            </a:r>
            <a:r>
              <a:rPr kumimoji="0" lang="en-US" altLang="ja-JP" sz="1800" b="0" i="0" u="none" strike="noStrike" kern="1200" cap="none" spc="0" normalizeH="0" baseline="0" noProof="0" dirty="0">
                <a:ln>
                  <a:noFill/>
                </a:ln>
                <a:solidFill>
                  <a:prstClr val="black"/>
                </a:solidFill>
                <a:effectLst/>
                <a:uLnTx/>
                <a:uFillTx/>
                <a:latin typeface="+mn-lt"/>
                <a:ea typeface="ＭＳ Ｐゴシック" pitchFamily="50" charset="-128"/>
                <a:cs typeface="+mn-cs"/>
              </a:rPr>
              <a:t>Japan Meteorological Agency</a:t>
            </a:r>
            <a:endParaRPr kumimoji="0" lang="en-US" sz="1800" b="0" i="0" u="none" strike="noStrike" kern="1200" cap="none" spc="0" normalizeH="0" baseline="0" noProof="0" dirty="0">
              <a:ln>
                <a:noFill/>
              </a:ln>
              <a:solidFill>
                <a:prstClr val="black"/>
              </a:solidFill>
              <a:effectLst/>
              <a:uLnTx/>
              <a:uFillTx/>
              <a:latin typeface="+mn-lt"/>
              <a:ea typeface="ＭＳ Ｐゴシック" pitchFamily="50" charset="-128"/>
              <a:cs typeface="+mn-cs"/>
            </a:endParaRPr>
          </a:p>
        </p:txBody>
      </p:sp>
    </p:spTree>
    <p:extLst>
      <p:ext uri="{BB962C8B-B14F-4D97-AF65-F5344CB8AC3E}">
        <p14:creationId xmlns:p14="http://schemas.microsoft.com/office/powerpoint/2010/main" val="3163143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F520-D710-5E5B-2676-3A6AEC855A5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D31430-8E8C-F16E-A321-285548338335}"/>
              </a:ext>
            </a:extLst>
          </p:cNvPr>
          <p:cNvSpPr>
            <a:spLocks noGrp="1"/>
          </p:cNvSpPr>
          <p:nvPr>
            <p:ph type="title"/>
          </p:nvPr>
        </p:nvSpPr>
        <p:spPr/>
        <p:txBody>
          <a:bodyPr/>
          <a:lstStyle/>
          <a:p>
            <a:r>
              <a:rPr kumimoji="1" lang="en-US" altLang="ja-JP" dirty="0"/>
              <a:t>Major Inland Earthquakes During the Past ~30 Years</a:t>
            </a:r>
            <a:endParaRPr kumimoji="1" lang="ja-JP" altLang="en-US" dirty="0"/>
          </a:p>
        </p:txBody>
      </p:sp>
      <p:grpSp>
        <p:nvGrpSpPr>
          <p:cNvPr id="17" name="グループ化 16">
            <a:extLst>
              <a:ext uri="{FF2B5EF4-FFF2-40B4-BE49-F238E27FC236}">
                <a16:creationId xmlns:a16="http://schemas.microsoft.com/office/drawing/2014/main" id="{CE122D49-106B-4733-9120-BC24EF2BE618}"/>
              </a:ext>
            </a:extLst>
          </p:cNvPr>
          <p:cNvGrpSpPr/>
          <p:nvPr/>
        </p:nvGrpSpPr>
        <p:grpSpPr>
          <a:xfrm>
            <a:off x="3616039" y="984139"/>
            <a:ext cx="5450678" cy="4876334"/>
            <a:chOff x="2012830" y="1393442"/>
            <a:chExt cx="5353224" cy="4789147"/>
          </a:xfrm>
        </p:grpSpPr>
        <p:pic>
          <p:nvPicPr>
            <p:cNvPr id="4" name="図 3">
              <a:extLst>
                <a:ext uri="{FF2B5EF4-FFF2-40B4-BE49-F238E27FC236}">
                  <a16:creationId xmlns:a16="http://schemas.microsoft.com/office/drawing/2014/main" id="{9B5EE662-19A9-25CA-9901-4183650613F3}"/>
                </a:ext>
              </a:extLst>
            </p:cNvPr>
            <p:cNvPicPr>
              <a:picLocks noChangeAspect="1"/>
            </p:cNvPicPr>
            <p:nvPr/>
          </p:nvPicPr>
          <p:blipFill>
            <a:blip r:embed="rId2"/>
            <a:stretch>
              <a:fillRect/>
            </a:stretch>
          </p:blipFill>
          <p:spPr>
            <a:xfrm>
              <a:off x="2121665" y="1393442"/>
              <a:ext cx="5244389" cy="4789147"/>
            </a:xfrm>
            <a:prstGeom prst="rect">
              <a:avLst/>
            </a:prstGeom>
          </p:spPr>
        </p:pic>
        <p:sp>
          <p:nvSpPr>
            <p:cNvPr id="5" name="吹き出し: 角を丸めた四角形 4">
              <a:extLst>
                <a:ext uri="{FF2B5EF4-FFF2-40B4-BE49-F238E27FC236}">
                  <a16:creationId xmlns:a16="http://schemas.microsoft.com/office/drawing/2014/main" id="{7E3A2349-986B-4858-C6BC-370637CF63E0}"/>
                </a:ext>
              </a:extLst>
            </p:cNvPr>
            <p:cNvSpPr/>
            <p:nvPr/>
          </p:nvSpPr>
          <p:spPr>
            <a:xfrm>
              <a:off x="3554452" y="5330052"/>
              <a:ext cx="1508760" cy="495300"/>
            </a:xfrm>
            <a:prstGeom prst="wedgeRoundRectCallout">
              <a:avLst>
                <a:gd name="adj1" fmla="val -18416"/>
                <a:gd name="adj2" fmla="val -202720"/>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Hanshin-Awaji</a:t>
              </a:r>
            </a:p>
            <a:p>
              <a:pPr algn="ctr"/>
              <a:r>
                <a:rPr lang="en-US" altLang="ja-JP" sz="1400" dirty="0">
                  <a:solidFill>
                    <a:schemeClr val="tx1"/>
                  </a:solidFill>
                </a:rPr>
                <a:t>M7.3 (1995)</a:t>
              </a:r>
              <a:endParaRPr kumimoji="1" lang="ja-JP" altLang="en-US" sz="1400" dirty="0">
                <a:solidFill>
                  <a:schemeClr val="tx1"/>
                </a:solidFill>
              </a:endParaRPr>
            </a:p>
          </p:txBody>
        </p:sp>
        <p:sp>
          <p:nvSpPr>
            <p:cNvPr id="6" name="吹き出し: 角を丸めた四角形 5">
              <a:extLst>
                <a:ext uri="{FF2B5EF4-FFF2-40B4-BE49-F238E27FC236}">
                  <a16:creationId xmlns:a16="http://schemas.microsoft.com/office/drawing/2014/main" id="{DFA23E33-BE97-4DE0-38E2-02205EC45491}"/>
                </a:ext>
              </a:extLst>
            </p:cNvPr>
            <p:cNvSpPr/>
            <p:nvPr/>
          </p:nvSpPr>
          <p:spPr>
            <a:xfrm>
              <a:off x="2012830" y="3830683"/>
              <a:ext cx="1381876" cy="495300"/>
            </a:xfrm>
            <a:prstGeom prst="wedgeRoundRectCallout">
              <a:avLst>
                <a:gd name="adj1" fmla="val 57849"/>
                <a:gd name="adj2" fmla="val 57748"/>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West. Tottori</a:t>
              </a:r>
            </a:p>
            <a:p>
              <a:pPr algn="ctr"/>
              <a:r>
                <a:rPr lang="en-US" altLang="ja-JP" sz="1400" dirty="0">
                  <a:solidFill>
                    <a:schemeClr val="tx1"/>
                  </a:solidFill>
                </a:rPr>
                <a:t>M7.3 (2000)</a:t>
              </a:r>
              <a:endParaRPr kumimoji="1" lang="ja-JP" altLang="en-US" sz="1400" dirty="0">
                <a:solidFill>
                  <a:schemeClr val="tx1"/>
                </a:solidFill>
              </a:endParaRPr>
            </a:p>
          </p:txBody>
        </p:sp>
        <p:sp>
          <p:nvSpPr>
            <p:cNvPr id="7" name="吹き出し: 角を丸めた四角形 6">
              <a:extLst>
                <a:ext uri="{FF2B5EF4-FFF2-40B4-BE49-F238E27FC236}">
                  <a16:creationId xmlns:a16="http://schemas.microsoft.com/office/drawing/2014/main" id="{1A1D4A95-81A4-7B8C-17B1-4B141B05B3FB}"/>
                </a:ext>
              </a:extLst>
            </p:cNvPr>
            <p:cNvSpPr/>
            <p:nvPr/>
          </p:nvSpPr>
          <p:spPr>
            <a:xfrm>
              <a:off x="3431342" y="2327365"/>
              <a:ext cx="1325714" cy="495300"/>
            </a:xfrm>
            <a:prstGeom prst="wedgeRoundRectCallout">
              <a:avLst>
                <a:gd name="adj1" fmla="val 46700"/>
                <a:gd name="adj2" fmla="val 275248"/>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Chuetsu</a:t>
              </a:r>
            </a:p>
            <a:p>
              <a:pPr algn="ctr"/>
              <a:r>
                <a:rPr lang="en-US" altLang="ja-JP" sz="1400" dirty="0">
                  <a:solidFill>
                    <a:schemeClr val="tx1"/>
                  </a:solidFill>
                </a:rPr>
                <a:t>M6.8 (2004)</a:t>
              </a:r>
              <a:endParaRPr kumimoji="1" lang="ja-JP" altLang="en-US" sz="1400" dirty="0">
                <a:solidFill>
                  <a:schemeClr val="tx1"/>
                </a:solidFill>
              </a:endParaRPr>
            </a:p>
          </p:txBody>
        </p:sp>
        <p:sp>
          <p:nvSpPr>
            <p:cNvPr id="8" name="吹き出し: 角を丸めた四角形 7">
              <a:extLst>
                <a:ext uri="{FF2B5EF4-FFF2-40B4-BE49-F238E27FC236}">
                  <a16:creationId xmlns:a16="http://schemas.microsoft.com/office/drawing/2014/main" id="{5C0C4570-B8FE-6BED-ED47-CF80D23D06DE}"/>
                </a:ext>
              </a:extLst>
            </p:cNvPr>
            <p:cNvSpPr/>
            <p:nvPr/>
          </p:nvSpPr>
          <p:spPr>
            <a:xfrm>
              <a:off x="2308779" y="2879271"/>
              <a:ext cx="1276976" cy="792480"/>
            </a:xfrm>
            <a:prstGeom prst="wedgeRoundRectCallout">
              <a:avLst>
                <a:gd name="adj1" fmla="val 106183"/>
                <a:gd name="adj2" fmla="val 81030"/>
                <a:gd name="adj3" fmla="val 16667"/>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rgbClr val="FF0000"/>
                  </a:solidFill>
                </a:rPr>
                <a:t>Noto</a:t>
              </a:r>
            </a:p>
            <a:p>
              <a:pPr algn="ctr"/>
              <a:r>
                <a:rPr lang="en-US" altLang="ja-JP" sz="1400" dirty="0">
                  <a:solidFill>
                    <a:srgbClr val="FF0000"/>
                  </a:solidFill>
                </a:rPr>
                <a:t>M6.9 (2007)</a:t>
              </a:r>
              <a:br>
                <a:rPr lang="en-US" altLang="ja-JP" sz="1400" dirty="0">
                  <a:solidFill>
                    <a:srgbClr val="FF0000"/>
                  </a:solidFill>
                </a:rPr>
              </a:br>
              <a:r>
                <a:rPr lang="en-US" altLang="ja-JP" sz="1400" dirty="0">
                  <a:solidFill>
                    <a:srgbClr val="FF0000"/>
                  </a:solidFill>
                </a:rPr>
                <a:t>M7.5 (2024)</a:t>
              </a:r>
              <a:endParaRPr kumimoji="1" lang="ja-JP" altLang="en-US" sz="1400" dirty="0">
                <a:solidFill>
                  <a:srgbClr val="FF0000"/>
                </a:solidFill>
              </a:endParaRPr>
            </a:p>
          </p:txBody>
        </p:sp>
        <p:sp>
          <p:nvSpPr>
            <p:cNvPr id="9" name="吹き出し: 角を丸めた四角形 8">
              <a:extLst>
                <a:ext uri="{FF2B5EF4-FFF2-40B4-BE49-F238E27FC236}">
                  <a16:creationId xmlns:a16="http://schemas.microsoft.com/office/drawing/2014/main" id="{7CC0BD0B-B699-BE50-E540-874759B74D63}"/>
                </a:ext>
              </a:extLst>
            </p:cNvPr>
            <p:cNvSpPr/>
            <p:nvPr/>
          </p:nvSpPr>
          <p:spPr>
            <a:xfrm>
              <a:off x="5753100" y="3299460"/>
              <a:ext cx="1508760" cy="495300"/>
            </a:xfrm>
            <a:prstGeom prst="wedgeRoundRectCallout">
              <a:avLst>
                <a:gd name="adj1" fmla="val -95580"/>
                <a:gd name="adj2" fmla="val -2115"/>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Iwate-Miyagi</a:t>
              </a:r>
            </a:p>
            <a:p>
              <a:pPr algn="ctr"/>
              <a:r>
                <a:rPr lang="en-US" altLang="ja-JP" sz="1400" dirty="0">
                  <a:solidFill>
                    <a:schemeClr val="tx1"/>
                  </a:solidFill>
                </a:rPr>
                <a:t>M7.2 (2008)</a:t>
              </a:r>
              <a:endParaRPr kumimoji="1" lang="ja-JP" altLang="en-US" sz="1400" dirty="0">
                <a:solidFill>
                  <a:schemeClr val="tx1"/>
                </a:solidFill>
              </a:endParaRPr>
            </a:p>
          </p:txBody>
        </p:sp>
        <p:sp>
          <p:nvSpPr>
            <p:cNvPr id="10" name="吹き出し: 角を丸めた四角形 9">
              <a:extLst>
                <a:ext uri="{FF2B5EF4-FFF2-40B4-BE49-F238E27FC236}">
                  <a16:creationId xmlns:a16="http://schemas.microsoft.com/office/drawing/2014/main" id="{63C646F1-AE21-378A-2707-E15D2B655161}"/>
                </a:ext>
              </a:extLst>
            </p:cNvPr>
            <p:cNvSpPr/>
            <p:nvPr/>
          </p:nvSpPr>
          <p:spPr>
            <a:xfrm>
              <a:off x="5638800" y="4213860"/>
              <a:ext cx="1508760" cy="495300"/>
            </a:xfrm>
            <a:prstGeom prst="wedgeRoundRectCallout">
              <a:avLst>
                <a:gd name="adj1" fmla="val -122276"/>
                <a:gd name="adj2" fmla="val -64752"/>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North. Nagano</a:t>
              </a:r>
            </a:p>
            <a:p>
              <a:pPr algn="ctr"/>
              <a:r>
                <a:rPr lang="en-US" altLang="ja-JP" sz="1400" dirty="0">
                  <a:solidFill>
                    <a:schemeClr val="tx1"/>
                  </a:solidFill>
                </a:rPr>
                <a:t>M6.7 (2014)</a:t>
              </a:r>
              <a:endParaRPr kumimoji="1" lang="ja-JP" altLang="en-US" sz="1400" dirty="0">
                <a:solidFill>
                  <a:schemeClr val="tx1"/>
                </a:solidFill>
              </a:endParaRPr>
            </a:p>
          </p:txBody>
        </p:sp>
        <p:sp>
          <p:nvSpPr>
            <p:cNvPr id="11" name="吹き出し: 角を丸めた四角形 10">
              <a:extLst>
                <a:ext uri="{FF2B5EF4-FFF2-40B4-BE49-F238E27FC236}">
                  <a16:creationId xmlns:a16="http://schemas.microsoft.com/office/drawing/2014/main" id="{78008DBC-C981-9ABC-A73E-3FB741A81105}"/>
                </a:ext>
              </a:extLst>
            </p:cNvPr>
            <p:cNvSpPr/>
            <p:nvPr/>
          </p:nvSpPr>
          <p:spPr>
            <a:xfrm>
              <a:off x="2063855" y="5342708"/>
              <a:ext cx="1304726" cy="495300"/>
            </a:xfrm>
            <a:prstGeom prst="wedgeRoundRectCallout">
              <a:avLst>
                <a:gd name="adj1" fmla="val 19946"/>
                <a:gd name="adj2" fmla="val -91072"/>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Kumamoto</a:t>
              </a:r>
            </a:p>
            <a:p>
              <a:pPr algn="ctr"/>
              <a:r>
                <a:rPr lang="en-US" altLang="ja-JP" sz="1400" dirty="0">
                  <a:solidFill>
                    <a:schemeClr val="tx1"/>
                  </a:solidFill>
                </a:rPr>
                <a:t>M7.3 (2016)</a:t>
              </a:r>
              <a:endParaRPr kumimoji="1" lang="ja-JP" altLang="en-US" sz="1400" dirty="0">
                <a:solidFill>
                  <a:schemeClr val="tx1"/>
                </a:solidFill>
              </a:endParaRPr>
            </a:p>
          </p:txBody>
        </p:sp>
        <p:sp>
          <p:nvSpPr>
            <p:cNvPr id="12" name="吹き出し: 角を丸めた四角形 11">
              <a:extLst>
                <a:ext uri="{FF2B5EF4-FFF2-40B4-BE49-F238E27FC236}">
                  <a16:creationId xmlns:a16="http://schemas.microsoft.com/office/drawing/2014/main" id="{856696E0-54DF-6116-15E6-D2EBE8C2FBFC}"/>
                </a:ext>
              </a:extLst>
            </p:cNvPr>
            <p:cNvSpPr/>
            <p:nvPr/>
          </p:nvSpPr>
          <p:spPr>
            <a:xfrm>
              <a:off x="5199690" y="4999809"/>
              <a:ext cx="1323805" cy="495300"/>
            </a:xfrm>
            <a:prstGeom prst="wedgeRoundRectCallout">
              <a:avLst>
                <a:gd name="adj1" fmla="val -132785"/>
                <a:gd name="adj2" fmla="val -152830"/>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North. Osaka</a:t>
              </a:r>
            </a:p>
            <a:p>
              <a:pPr algn="ctr"/>
              <a:r>
                <a:rPr lang="en-US" altLang="ja-JP" sz="1400" dirty="0">
                  <a:solidFill>
                    <a:schemeClr val="tx1"/>
                  </a:solidFill>
                </a:rPr>
                <a:t>M6.1 (2018)</a:t>
              </a:r>
              <a:endParaRPr kumimoji="1" lang="ja-JP" altLang="en-US" sz="1400" dirty="0">
                <a:solidFill>
                  <a:schemeClr val="tx1"/>
                </a:solidFill>
              </a:endParaRPr>
            </a:p>
          </p:txBody>
        </p:sp>
        <p:sp>
          <p:nvSpPr>
            <p:cNvPr id="15" name="吹き出し: 角を丸めた四角形 14">
              <a:extLst>
                <a:ext uri="{FF2B5EF4-FFF2-40B4-BE49-F238E27FC236}">
                  <a16:creationId xmlns:a16="http://schemas.microsoft.com/office/drawing/2014/main" id="{2A6A3C2C-1401-2D00-604F-66752594D2CC}"/>
                </a:ext>
              </a:extLst>
            </p:cNvPr>
            <p:cNvSpPr/>
            <p:nvPr/>
          </p:nvSpPr>
          <p:spPr>
            <a:xfrm>
              <a:off x="5496202" y="2731224"/>
              <a:ext cx="1864115" cy="495300"/>
            </a:xfrm>
            <a:prstGeom prst="wedgeRoundRectCallout">
              <a:avLst>
                <a:gd name="adj1" fmla="val -54679"/>
                <a:gd name="adj2" fmla="val -103791"/>
                <a:gd name="adj3" fmla="val 16667"/>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Hokkaido East. </a:t>
              </a:r>
              <a:r>
                <a:rPr kumimoji="1" lang="en-US" altLang="ja-JP" sz="1400" dirty="0" err="1">
                  <a:solidFill>
                    <a:schemeClr val="tx1"/>
                  </a:solidFill>
                </a:rPr>
                <a:t>Iburi</a:t>
              </a:r>
              <a:endParaRPr kumimoji="1" lang="en-US" altLang="ja-JP" sz="1400" dirty="0">
                <a:solidFill>
                  <a:schemeClr val="tx1"/>
                </a:solidFill>
              </a:endParaRPr>
            </a:p>
            <a:p>
              <a:pPr algn="ctr"/>
              <a:r>
                <a:rPr lang="en-US" altLang="ja-JP" sz="1400" dirty="0">
                  <a:solidFill>
                    <a:schemeClr val="tx1"/>
                  </a:solidFill>
                </a:rPr>
                <a:t>M6.7 (2018)</a:t>
              </a:r>
              <a:endParaRPr kumimoji="1" lang="ja-JP" altLang="en-US" sz="1400" dirty="0">
                <a:solidFill>
                  <a:schemeClr val="tx1"/>
                </a:solidFill>
              </a:endParaRPr>
            </a:p>
          </p:txBody>
        </p:sp>
      </p:grpSp>
      <p:grpSp>
        <p:nvGrpSpPr>
          <p:cNvPr id="3" name="グループ化 2">
            <a:extLst>
              <a:ext uri="{FF2B5EF4-FFF2-40B4-BE49-F238E27FC236}">
                <a16:creationId xmlns:a16="http://schemas.microsoft.com/office/drawing/2014/main" id="{2ADF0816-3F7B-F8F8-E850-8DFDF076C81F}"/>
              </a:ext>
            </a:extLst>
          </p:cNvPr>
          <p:cNvGrpSpPr/>
          <p:nvPr/>
        </p:nvGrpSpPr>
        <p:grpSpPr>
          <a:xfrm>
            <a:off x="179094" y="4686301"/>
            <a:ext cx="3322643" cy="1918355"/>
            <a:chOff x="2610573" y="4831773"/>
            <a:chExt cx="3322643" cy="1918355"/>
          </a:xfrm>
        </p:grpSpPr>
        <p:sp>
          <p:nvSpPr>
            <p:cNvPr id="19" name="四角形: 角を丸くする 18">
              <a:extLst>
                <a:ext uri="{FF2B5EF4-FFF2-40B4-BE49-F238E27FC236}">
                  <a16:creationId xmlns:a16="http://schemas.microsoft.com/office/drawing/2014/main" id="{DAD86A78-0979-9E02-2AA8-216CB0850D75}"/>
                </a:ext>
              </a:extLst>
            </p:cNvPr>
            <p:cNvSpPr/>
            <p:nvPr/>
          </p:nvSpPr>
          <p:spPr>
            <a:xfrm>
              <a:off x="3013371" y="4831773"/>
              <a:ext cx="2919845" cy="1918355"/>
            </a:xfrm>
            <a:prstGeom prst="roundRect">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b="1" dirty="0">
                  <a:solidFill>
                    <a:srgbClr val="FF0000"/>
                  </a:solidFill>
                </a:rPr>
                <a:t>Active fault zones everywhere </a:t>
              </a:r>
              <a:br>
                <a:rPr lang="en-US" altLang="ja-JP" sz="2000" b="1" dirty="0">
                  <a:solidFill>
                    <a:srgbClr val="FF0000"/>
                  </a:solidFill>
                </a:rPr>
              </a:br>
              <a:r>
                <a:rPr lang="en-US" altLang="ja-JP" sz="2000" b="1" dirty="0">
                  <a:solidFill>
                    <a:srgbClr val="FF0000"/>
                  </a:solidFill>
                </a:rPr>
                <a:t>= difficulty with multidisciplinary and permanent near-fault observatories</a:t>
              </a:r>
              <a:endParaRPr kumimoji="1" lang="ja-JP" altLang="en-US" sz="2000" b="1" dirty="0">
                <a:solidFill>
                  <a:srgbClr val="FF0000"/>
                </a:solidFill>
              </a:endParaRPr>
            </a:p>
          </p:txBody>
        </p:sp>
        <p:sp>
          <p:nvSpPr>
            <p:cNvPr id="18" name="矢印: 下 17">
              <a:extLst>
                <a:ext uri="{FF2B5EF4-FFF2-40B4-BE49-F238E27FC236}">
                  <a16:creationId xmlns:a16="http://schemas.microsoft.com/office/drawing/2014/main" id="{92B4DD60-213F-EABF-0EE5-369E6B2230E3}"/>
                </a:ext>
              </a:extLst>
            </p:cNvPr>
            <p:cNvSpPr/>
            <p:nvPr/>
          </p:nvSpPr>
          <p:spPr>
            <a:xfrm rot="16200000">
              <a:off x="2348614" y="5615962"/>
              <a:ext cx="873893" cy="349976"/>
            </a:xfrm>
            <a:prstGeom prst="downArrow">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コンテンツ プレースホルダー 9">
            <a:extLst>
              <a:ext uri="{FF2B5EF4-FFF2-40B4-BE49-F238E27FC236}">
                <a16:creationId xmlns:a16="http://schemas.microsoft.com/office/drawing/2014/main" id="{0567422D-D1CE-DB9A-FE64-2260569015D4}"/>
              </a:ext>
            </a:extLst>
          </p:cNvPr>
          <p:cNvSpPr>
            <a:spLocks noGrp="1"/>
          </p:cNvSpPr>
          <p:nvPr>
            <p:ph idx="1"/>
          </p:nvPr>
        </p:nvSpPr>
        <p:spPr>
          <a:xfrm>
            <a:off x="83127" y="843683"/>
            <a:ext cx="3823855" cy="3801054"/>
          </a:xfrm>
        </p:spPr>
        <p:txBody>
          <a:bodyPr/>
          <a:lstStyle/>
          <a:p>
            <a:pPr marL="176213" indent="-176213">
              <a:tabLst>
                <a:tab pos="446088" algn="l"/>
              </a:tabLst>
            </a:pPr>
            <a:r>
              <a:rPr lang="en-US" altLang="ja-JP" sz="2400" dirty="0"/>
              <a:t>Active Fault Database</a:t>
            </a:r>
            <a:br>
              <a:rPr lang="en-US" altLang="ja-JP" sz="2400" dirty="0"/>
            </a:br>
            <a:r>
              <a:rPr lang="en-US" altLang="ja-JP" sz="2000" dirty="0"/>
              <a:t>by GSJ (2005)</a:t>
            </a:r>
            <a:br>
              <a:rPr lang="en-US" altLang="ja-JP" sz="2400" dirty="0"/>
            </a:br>
            <a:r>
              <a:rPr lang="en-US" altLang="ja-JP" sz="2400" dirty="0"/>
              <a:t>–	</a:t>
            </a:r>
            <a:r>
              <a:rPr lang="en-US" altLang="ja-JP" sz="2000" dirty="0"/>
              <a:t>organizes faults by 	"behavioral 	segments" 	based on rupture history </a:t>
            </a:r>
            <a:br>
              <a:rPr lang="en-US" altLang="ja-JP" sz="2000" dirty="0"/>
            </a:br>
            <a:r>
              <a:rPr lang="en-US" altLang="ja-JP" sz="2000" dirty="0"/>
              <a:t>	and surface geometry</a:t>
            </a:r>
          </a:p>
          <a:p>
            <a:pPr marL="176213" indent="-176213">
              <a:tabLst>
                <a:tab pos="446088" algn="l"/>
              </a:tabLst>
            </a:pPr>
            <a:r>
              <a:rPr lang="en-US" altLang="ja-JP" sz="2400" dirty="0"/>
              <a:t>Rupture Probability Map </a:t>
            </a:r>
            <a:br>
              <a:rPr lang="en-US" altLang="ja-JP" sz="2400" dirty="0"/>
            </a:br>
            <a:r>
              <a:rPr lang="en-US" altLang="ja-JP" sz="2000" dirty="0"/>
              <a:t>by GSJ (2005)</a:t>
            </a:r>
            <a:br>
              <a:rPr lang="en-US" altLang="ja-JP" sz="2400" dirty="0"/>
            </a:br>
            <a:r>
              <a:rPr lang="en-US" altLang="ja-JP" sz="2400" dirty="0"/>
              <a:t>–	</a:t>
            </a:r>
            <a:r>
              <a:rPr lang="en-US" altLang="ja-JP" sz="2000" dirty="0"/>
              <a:t>based on the Cascade 	Earthquake Model for risk 	assessment</a:t>
            </a:r>
            <a:endParaRPr lang="ja-JP" altLang="en-US" sz="2000" dirty="0"/>
          </a:p>
        </p:txBody>
      </p:sp>
      <p:sp>
        <p:nvSpPr>
          <p:cNvPr id="14" name="テキスト ボックス 13">
            <a:extLst>
              <a:ext uri="{FF2B5EF4-FFF2-40B4-BE49-F238E27FC236}">
                <a16:creationId xmlns:a16="http://schemas.microsoft.com/office/drawing/2014/main" id="{EEB549F8-4AA1-6176-0E57-3A0A549AD313}"/>
              </a:ext>
            </a:extLst>
          </p:cNvPr>
          <p:cNvSpPr txBox="1"/>
          <p:nvPr/>
        </p:nvSpPr>
        <p:spPr>
          <a:xfrm>
            <a:off x="3958936" y="5845611"/>
            <a:ext cx="4764608" cy="646331"/>
          </a:xfrm>
          <a:prstGeom prst="rect">
            <a:avLst/>
          </a:prstGeom>
          <a:noFill/>
        </p:spPr>
        <p:txBody>
          <a:bodyPr wrap="square">
            <a:spAutoFit/>
          </a:bodyPr>
          <a:lstStyle/>
          <a:p>
            <a:pPr algn="ctr"/>
            <a:r>
              <a:rPr lang="en-US" altLang="ja-JP" dirty="0"/>
              <a:t>Active fault zones (red), other faults (black) and probability of IJMA≥6-lower in 30 years</a:t>
            </a:r>
            <a:endParaRPr lang="ja-JP" altLang="en-US" dirty="0"/>
          </a:p>
        </p:txBody>
      </p:sp>
      <p:sp>
        <p:nvSpPr>
          <p:cNvPr id="16" name="テキスト ボックス 15">
            <a:extLst>
              <a:ext uri="{FF2B5EF4-FFF2-40B4-BE49-F238E27FC236}">
                <a16:creationId xmlns:a16="http://schemas.microsoft.com/office/drawing/2014/main" id="{36F3A47C-C3D1-2A7E-37D1-0DB8204A5D13}"/>
              </a:ext>
            </a:extLst>
          </p:cNvPr>
          <p:cNvSpPr txBox="1"/>
          <p:nvPr/>
        </p:nvSpPr>
        <p:spPr>
          <a:xfrm>
            <a:off x="3706958" y="6519446"/>
            <a:ext cx="3649807" cy="338554"/>
          </a:xfrm>
          <a:prstGeom prst="rect">
            <a:avLst/>
          </a:prstGeom>
          <a:noFill/>
        </p:spPr>
        <p:txBody>
          <a:bodyPr wrap="square">
            <a:spAutoFit/>
          </a:bodyPr>
          <a:lstStyle/>
          <a:p>
            <a:r>
              <a:rPr lang="en-US" altLang="ja-JP" sz="1600" dirty="0"/>
              <a:t>GSJ = Geological Survey of Japan</a:t>
            </a:r>
            <a:endParaRPr lang="ja-JP" altLang="en-US" sz="1600" dirty="0"/>
          </a:p>
        </p:txBody>
      </p:sp>
    </p:spTree>
    <p:extLst>
      <p:ext uri="{BB962C8B-B14F-4D97-AF65-F5344CB8AC3E}">
        <p14:creationId xmlns:p14="http://schemas.microsoft.com/office/powerpoint/2010/main" val="369738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F74DA0-D1B5-89EF-C6D5-37B081A456D7}"/>
              </a:ext>
            </a:extLst>
          </p:cNvPr>
          <p:cNvSpPr>
            <a:spLocks noGrp="1"/>
          </p:cNvSpPr>
          <p:nvPr>
            <p:ph type="title"/>
          </p:nvPr>
        </p:nvSpPr>
        <p:spPr/>
        <p:txBody>
          <a:bodyPr/>
          <a:lstStyle/>
          <a:p>
            <a:r>
              <a:rPr kumimoji="1" lang="en-US" altLang="ja-JP" dirty="0"/>
              <a:t>Noto Peninsula Earthquakes</a:t>
            </a:r>
            <a:endParaRPr kumimoji="1" lang="ja-JP" altLang="en-US" dirty="0"/>
          </a:p>
        </p:txBody>
      </p:sp>
      <p:sp>
        <p:nvSpPr>
          <p:cNvPr id="3" name="コンテンツ プレースホルダー 2">
            <a:extLst>
              <a:ext uri="{FF2B5EF4-FFF2-40B4-BE49-F238E27FC236}">
                <a16:creationId xmlns:a16="http://schemas.microsoft.com/office/drawing/2014/main" id="{F87C8622-2818-BB15-7FD0-26840E766F6D}"/>
              </a:ext>
            </a:extLst>
          </p:cNvPr>
          <p:cNvSpPr>
            <a:spLocks noGrp="1"/>
          </p:cNvSpPr>
          <p:nvPr>
            <p:ph idx="1"/>
          </p:nvPr>
        </p:nvSpPr>
        <p:spPr>
          <a:xfrm>
            <a:off x="218209" y="874857"/>
            <a:ext cx="8229600" cy="4929188"/>
          </a:xfrm>
        </p:spPr>
        <p:txBody>
          <a:bodyPr/>
          <a:lstStyle/>
          <a:p>
            <a:r>
              <a:rPr kumimoji="1" lang="en-US" altLang="ja-JP" sz="2400" dirty="0"/>
              <a:t>Feb 7, 1993: M6.6</a:t>
            </a:r>
          </a:p>
          <a:p>
            <a:r>
              <a:rPr kumimoji="1" lang="en-US" altLang="ja-JP" sz="2400" dirty="0"/>
              <a:t>Mar 25, 2007:</a:t>
            </a:r>
            <a:r>
              <a:rPr kumimoji="1" lang="ja-JP" altLang="en-US" sz="2400" dirty="0"/>
              <a:t> </a:t>
            </a:r>
            <a:r>
              <a:rPr kumimoji="1" lang="en-US" altLang="ja-JP" sz="2400" dirty="0"/>
              <a:t>M6.9</a:t>
            </a:r>
            <a:r>
              <a:rPr kumimoji="1" lang="ja-JP" altLang="en-US" sz="2400" dirty="0"/>
              <a:t>　</a:t>
            </a:r>
            <a:endParaRPr kumimoji="1" lang="en-US" altLang="ja-JP" sz="2400" dirty="0"/>
          </a:p>
          <a:p>
            <a:r>
              <a:rPr kumimoji="1" lang="en-US" altLang="ja-JP" sz="2400" dirty="0"/>
              <a:t>2018~: Earthquake swarm begins</a:t>
            </a:r>
          </a:p>
          <a:p>
            <a:r>
              <a:rPr kumimoji="1" lang="en-US" altLang="ja-JP" sz="2400" dirty="0"/>
              <a:t>2020~: Earthquake swarm intensifies</a:t>
            </a:r>
          </a:p>
          <a:p>
            <a:r>
              <a:rPr kumimoji="1" lang="en-US" altLang="ja-JP" sz="2400" dirty="0"/>
              <a:t>Jun 19, 2022: M5.4</a:t>
            </a:r>
          </a:p>
          <a:p>
            <a:r>
              <a:rPr kumimoji="1" lang="en-US" altLang="ja-JP" sz="2400" dirty="0"/>
              <a:t>May 5, 2023: M6.5</a:t>
            </a:r>
          </a:p>
          <a:p>
            <a:r>
              <a:rPr kumimoji="1" lang="en-US" altLang="ja-JP" sz="2400" dirty="0"/>
              <a:t>Jan 1, 2024: M7.6 mainshock</a:t>
            </a:r>
            <a:br>
              <a:rPr kumimoji="1" lang="en-US" altLang="ja-JP" sz="2800" dirty="0"/>
            </a:br>
            <a:r>
              <a:rPr kumimoji="1" lang="en-US" altLang="ja-JP" sz="2400" dirty="0"/>
              <a:t>(Devastating </a:t>
            </a:r>
            <a:br>
              <a:rPr kumimoji="1" lang="en-US" altLang="ja-JP" sz="2400" dirty="0"/>
            </a:br>
            <a:r>
              <a:rPr kumimoji="1" lang="en-US" altLang="ja-JP" sz="2400" dirty="0"/>
              <a:t>damage, tsunami, </a:t>
            </a:r>
            <a:br>
              <a:rPr kumimoji="1" lang="en-US" altLang="ja-JP" sz="2400" dirty="0"/>
            </a:br>
            <a:r>
              <a:rPr kumimoji="1" lang="en-US" altLang="ja-JP" sz="2400" dirty="0"/>
              <a:t>over 200 fatalities)</a:t>
            </a:r>
            <a:endParaRPr kumimoji="1" lang="ja-JP" altLang="en-US" sz="2800" dirty="0"/>
          </a:p>
        </p:txBody>
      </p:sp>
      <p:grpSp>
        <p:nvGrpSpPr>
          <p:cNvPr id="19" name="グループ化 18">
            <a:extLst>
              <a:ext uri="{FF2B5EF4-FFF2-40B4-BE49-F238E27FC236}">
                <a16:creationId xmlns:a16="http://schemas.microsoft.com/office/drawing/2014/main" id="{E1FCCA88-8215-51EF-8B00-A50C4567C4C6}"/>
              </a:ext>
            </a:extLst>
          </p:cNvPr>
          <p:cNvGrpSpPr/>
          <p:nvPr/>
        </p:nvGrpSpPr>
        <p:grpSpPr>
          <a:xfrm>
            <a:off x="6422058" y="904008"/>
            <a:ext cx="2631806" cy="2867892"/>
            <a:chOff x="7023466" y="91346"/>
            <a:chExt cx="3150142" cy="3432724"/>
          </a:xfrm>
        </p:grpSpPr>
        <p:pic>
          <p:nvPicPr>
            <p:cNvPr id="12" name="図 11" descr="カレンダー が含まれている画像&#10;&#10;AI によって生成されたコンテンツは間違っている可能性があります。">
              <a:extLst>
                <a:ext uri="{FF2B5EF4-FFF2-40B4-BE49-F238E27FC236}">
                  <a16:creationId xmlns:a16="http://schemas.microsoft.com/office/drawing/2014/main" id="{27EACF25-5D36-EC29-9342-F454A4C0DF94}"/>
                </a:ext>
              </a:extLst>
            </p:cNvPr>
            <p:cNvPicPr>
              <a:picLocks noChangeAspect="1"/>
            </p:cNvPicPr>
            <p:nvPr/>
          </p:nvPicPr>
          <p:blipFill>
            <a:blip r:embed="rId2" cstate="print">
              <a:extLst>
                <a:ext uri="{28A0092B-C50C-407E-A947-70E740481C1C}">
                  <a14:useLocalDpi xmlns:a14="http://schemas.microsoft.com/office/drawing/2010/main" val="0"/>
                </a:ext>
              </a:extLst>
            </a:blip>
            <a:srcRect l="2636" t="7601" r="1781" b="20647"/>
            <a:stretch/>
          </p:blipFill>
          <p:spPr>
            <a:xfrm>
              <a:off x="7023466" y="179086"/>
              <a:ext cx="3150142" cy="3344984"/>
            </a:xfrm>
            <a:prstGeom prst="rect">
              <a:avLst/>
            </a:prstGeom>
          </p:spPr>
        </p:pic>
        <p:sp>
          <p:nvSpPr>
            <p:cNvPr id="13" name="テキスト ボックス 12">
              <a:extLst>
                <a:ext uri="{FF2B5EF4-FFF2-40B4-BE49-F238E27FC236}">
                  <a16:creationId xmlns:a16="http://schemas.microsoft.com/office/drawing/2014/main" id="{A06B8C3F-8707-95E9-F044-1C28B7AF52B0}"/>
                </a:ext>
              </a:extLst>
            </p:cNvPr>
            <p:cNvSpPr txBox="1">
              <a:spLocks/>
            </p:cNvSpPr>
            <p:nvPr/>
          </p:nvSpPr>
          <p:spPr>
            <a:xfrm>
              <a:off x="8051387" y="854135"/>
              <a:ext cx="1709959" cy="442072"/>
            </a:xfrm>
            <a:prstGeom prst="rect">
              <a:avLst/>
            </a:prstGeom>
            <a:noFill/>
          </p:spPr>
          <p:txBody>
            <a:bodyPr wrap="none" rtlCol="0">
              <a:spAutoFit/>
            </a:bodyPr>
            <a:lstStyle/>
            <a:p>
              <a:pPr defTabSz="685800" fontAlgn="auto">
                <a:spcBef>
                  <a:spcPts val="0"/>
                </a:spcBef>
                <a:spcAft>
                  <a:spcPts val="0"/>
                </a:spcAft>
              </a:pPr>
              <a:r>
                <a:rPr lang="en-US" altLang="ja-JP" b="1" dirty="0">
                  <a:solidFill>
                    <a:prstClr val="black"/>
                  </a:solidFill>
                  <a:latin typeface="+mn-lt"/>
                </a:rPr>
                <a:t>M6.6 (1993)</a:t>
              </a:r>
              <a:endParaRPr lang="ja-JP" altLang="en-US" b="1" dirty="0">
                <a:solidFill>
                  <a:prstClr val="black"/>
                </a:solidFill>
                <a:latin typeface="+mn-lt"/>
              </a:endParaRPr>
            </a:p>
          </p:txBody>
        </p:sp>
        <p:sp>
          <p:nvSpPr>
            <p:cNvPr id="14" name="テキスト ボックス 13">
              <a:extLst>
                <a:ext uri="{FF2B5EF4-FFF2-40B4-BE49-F238E27FC236}">
                  <a16:creationId xmlns:a16="http://schemas.microsoft.com/office/drawing/2014/main" id="{ADE7BDDC-3498-A89D-0268-AEA38DF49FD0}"/>
                </a:ext>
              </a:extLst>
            </p:cNvPr>
            <p:cNvSpPr txBox="1">
              <a:spLocks/>
            </p:cNvSpPr>
            <p:nvPr/>
          </p:nvSpPr>
          <p:spPr>
            <a:xfrm>
              <a:off x="7168375" y="1965494"/>
              <a:ext cx="930961" cy="699947"/>
            </a:xfrm>
            <a:prstGeom prst="rect">
              <a:avLst/>
            </a:prstGeom>
            <a:noFill/>
          </p:spPr>
          <p:txBody>
            <a:bodyPr wrap="none" rtlCol="0">
              <a:spAutoFit/>
            </a:bodyPr>
            <a:lstStyle/>
            <a:p>
              <a:pPr defTabSz="685800" fontAlgn="auto">
                <a:spcBef>
                  <a:spcPts val="0"/>
                </a:spcBef>
                <a:spcAft>
                  <a:spcPts val="0"/>
                </a:spcAft>
              </a:pPr>
              <a:r>
                <a:rPr lang="en-US" altLang="ja-JP" sz="1600" b="1" dirty="0">
                  <a:solidFill>
                    <a:prstClr val="black"/>
                  </a:solidFill>
                  <a:latin typeface="+mn-lt"/>
                </a:rPr>
                <a:t>M6.9 </a:t>
              </a:r>
              <a:br>
                <a:rPr lang="en-US" altLang="ja-JP" sz="1600" b="1" dirty="0">
                  <a:solidFill>
                    <a:prstClr val="black"/>
                  </a:solidFill>
                  <a:latin typeface="+mn-lt"/>
                </a:rPr>
              </a:br>
              <a:r>
                <a:rPr lang="en-US" altLang="ja-JP" sz="1600" b="1" dirty="0">
                  <a:solidFill>
                    <a:prstClr val="black"/>
                  </a:solidFill>
                  <a:latin typeface="+mn-lt"/>
                </a:rPr>
                <a:t>(2007)</a:t>
              </a:r>
              <a:endParaRPr lang="ja-JP" altLang="en-US" sz="1600" b="1" dirty="0">
                <a:solidFill>
                  <a:prstClr val="black"/>
                </a:solidFill>
                <a:latin typeface="+mn-lt"/>
              </a:endParaRPr>
            </a:p>
          </p:txBody>
        </p:sp>
        <p:sp>
          <p:nvSpPr>
            <p:cNvPr id="18" name="テキスト ボックス 17">
              <a:extLst>
                <a:ext uri="{FF2B5EF4-FFF2-40B4-BE49-F238E27FC236}">
                  <a16:creationId xmlns:a16="http://schemas.microsoft.com/office/drawing/2014/main" id="{499102DC-C8A2-F8D2-14D0-3BCBF28E8C92}"/>
                </a:ext>
              </a:extLst>
            </p:cNvPr>
            <p:cNvSpPr txBox="1"/>
            <p:nvPr/>
          </p:nvSpPr>
          <p:spPr>
            <a:xfrm>
              <a:off x="8323933" y="91346"/>
              <a:ext cx="1794877" cy="405232"/>
            </a:xfrm>
            <a:prstGeom prst="rect">
              <a:avLst/>
            </a:prstGeom>
            <a:solidFill>
              <a:schemeClr val="bg1"/>
            </a:solidFill>
            <a:ln w="19050">
              <a:solidFill>
                <a:schemeClr val="tx1"/>
              </a:solidFill>
            </a:ln>
          </p:spPr>
          <p:txBody>
            <a:bodyPr wrap="square" rtlCol="0">
              <a:spAutoFit/>
            </a:bodyPr>
            <a:lstStyle/>
            <a:p>
              <a:pPr algn="ctr" defTabSz="685800" fontAlgn="auto">
                <a:spcBef>
                  <a:spcPts val="0"/>
                </a:spcBef>
                <a:spcAft>
                  <a:spcPts val="0"/>
                </a:spcAft>
              </a:pPr>
              <a:r>
                <a:rPr lang="en-US" altLang="ja-JP" sz="1600" b="1" dirty="0">
                  <a:solidFill>
                    <a:prstClr val="black"/>
                  </a:solidFill>
                  <a:latin typeface="+mn-lt"/>
                </a:rPr>
                <a:t>Before 2018</a:t>
              </a:r>
              <a:endParaRPr lang="ja-JP" altLang="en-US" sz="1600" b="1" dirty="0">
                <a:solidFill>
                  <a:prstClr val="black"/>
                </a:solidFill>
                <a:latin typeface="+mn-lt"/>
              </a:endParaRPr>
            </a:p>
          </p:txBody>
        </p:sp>
      </p:grpSp>
      <p:grpSp>
        <p:nvGrpSpPr>
          <p:cNvPr id="23" name="グループ化 22">
            <a:extLst>
              <a:ext uri="{FF2B5EF4-FFF2-40B4-BE49-F238E27FC236}">
                <a16:creationId xmlns:a16="http://schemas.microsoft.com/office/drawing/2014/main" id="{7AAF924F-721D-3529-B525-54FC42203C43}"/>
              </a:ext>
            </a:extLst>
          </p:cNvPr>
          <p:cNvGrpSpPr/>
          <p:nvPr/>
        </p:nvGrpSpPr>
        <p:grpSpPr>
          <a:xfrm>
            <a:off x="5352712" y="276859"/>
            <a:ext cx="1744279" cy="2441874"/>
            <a:chOff x="5352712" y="276859"/>
            <a:chExt cx="1744279" cy="2441874"/>
          </a:xfrm>
        </p:grpSpPr>
        <p:pic>
          <p:nvPicPr>
            <p:cNvPr id="20" name="図 19">
              <a:extLst>
                <a:ext uri="{FF2B5EF4-FFF2-40B4-BE49-F238E27FC236}">
                  <a16:creationId xmlns:a16="http://schemas.microsoft.com/office/drawing/2014/main" id="{64EC5C05-9EFC-C5C6-604B-846F2F5414F2}"/>
                </a:ext>
              </a:extLst>
            </p:cNvPr>
            <p:cNvPicPr>
              <a:picLocks noChangeAspect="1"/>
            </p:cNvPicPr>
            <p:nvPr/>
          </p:nvPicPr>
          <p:blipFill>
            <a:blip r:embed="rId3"/>
            <a:srcRect l="7910" t="3353" r="13982" b="11375"/>
            <a:stretch>
              <a:fillRect/>
            </a:stretch>
          </p:blipFill>
          <p:spPr>
            <a:xfrm>
              <a:off x="5352712" y="276859"/>
              <a:ext cx="1744279" cy="1738977"/>
            </a:xfrm>
            <a:prstGeom prst="rect">
              <a:avLst/>
            </a:prstGeom>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33E35BF6-04A8-4103-2176-91959E0726D4}"/>
                </a:ext>
              </a:extLst>
            </p:cNvPr>
            <p:cNvSpPr/>
            <p:nvPr/>
          </p:nvSpPr>
          <p:spPr>
            <a:xfrm>
              <a:off x="6045200" y="1215736"/>
              <a:ext cx="167640" cy="19742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0837874F-7968-CF11-60F5-0C00D93ECFCE}"/>
                </a:ext>
              </a:extLst>
            </p:cNvPr>
            <p:cNvPicPr>
              <a:picLocks noChangeAspect="1"/>
            </p:cNvPicPr>
            <p:nvPr/>
          </p:nvPicPr>
          <p:blipFill>
            <a:blip r:embed="rId4">
              <a:duotone>
                <a:prstClr val="black"/>
                <a:schemeClr val="accent2">
                  <a:tint val="45000"/>
                  <a:satMod val="400000"/>
                </a:schemeClr>
              </a:duotone>
            </a:blip>
            <a:stretch>
              <a:fillRect/>
            </a:stretch>
          </p:blipFill>
          <p:spPr>
            <a:xfrm rot="848277" flipV="1">
              <a:off x="5999878" y="1295177"/>
              <a:ext cx="857591" cy="1423556"/>
            </a:xfrm>
            <a:prstGeom prst="rect">
              <a:avLst/>
            </a:prstGeom>
            <a:effectLst>
              <a:outerShdw blurRad="50800" dist="38100" dir="2700000" algn="tl" rotWithShape="0">
                <a:schemeClr val="bg1">
                  <a:alpha val="40000"/>
                </a:schemeClr>
              </a:outerShdw>
            </a:effectLst>
          </p:spPr>
        </p:pic>
      </p:grpSp>
      <p:grpSp>
        <p:nvGrpSpPr>
          <p:cNvPr id="35" name="グループ化 34">
            <a:extLst>
              <a:ext uri="{FF2B5EF4-FFF2-40B4-BE49-F238E27FC236}">
                <a16:creationId xmlns:a16="http://schemas.microsoft.com/office/drawing/2014/main" id="{352EB5FD-7E61-2FFF-C0FB-9DFC8A7BBBCF}"/>
              </a:ext>
            </a:extLst>
          </p:cNvPr>
          <p:cNvGrpSpPr/>
          <p:nvPr/>
        </p:nvGrpSpPr>
        <p:grpSpPr>
          <a:xfrm>
            <a:off x="1122218" y="3844636"/>
            <a:ext cx="7938654" cy="3013364"/>
            <a:chOff x="1122218" y="3844636"/>
            <a:chExt cx="7938654" cy="3013364"/>
          </a:xfrm>
        </p:grpSpPr>
        <p:grpSp>
          <p:nvGrpSpPr>
            <p:cNvPr id="11" name="グループ化 10">
              <a:extLst>
                <a:ext uri="{FF2B5EF4-FFF2-40B4-BE49-F238E27FC236}">
                  <a16:creationId xmlns:a16="http://schemas.microsoft.com/office/drawing/2014/main" id="{ED493241-9176-BF3D-C328-8E6C370BC12D}"/>
                </a:ext>
              </a:extLst>
            </p:cNvPr>
            <p:cNvGrpSpPr/>
            <p:nvPr/>
          </p:nvGrpSpPr>
          <p:grpSpPr>
            <a:xfrm>
              <a:off x="1122218" y="3844636"/>
              <a:ext cx="7938654" cy="3013364"/>
              <a:chOff x="1512381" y="3892312"/>
              <a:chExt cx="7557072" cy="2868522"/>
            </a:xfrm>
          </p:grpSpPr>
          <p:pic>
            <p:nvPicPr>
              <p:cNvPr id="4" name="図 3" descr="ダイアグラム が含まれている画像&#10;&#10;AI によって生成されたコンテンツは間違っている可能性があります。">
                <a:extLst>
                  <a:ext uri="{FF2B5EF4-FFF2-40B4-BE49-F238E27FC236}">
                    <a16:creationId xmlns:a16="http://schemas.microsoft.com/office/drawing/2014/main" id="{AB991511-F46D-6D2D-EE14-F044A135C0DB}"/>
                  </a:ext>
                </a:extLst>
              </p:cNvPr>
              <p:cNvPicPr>
                <a:picLocks noChangeAspect="1"/>
              </p:cNvPicPr>
              <p:nvPr/>
            </p:nvPicPr>
            <p:blipFill>
              <a:blip r:embed="rId5"/>
              <a:srcRect t="14413"/>
              <a:stretch/>
            </p:blipFill>
            <p:spPr>
              <a:xfrm>
                <a:off x="1512381" y="6126488"/>
                <a:ext cx="2214893" cy="600604"/>
              </a:xfrm>
              <a:prstGeom prst="rect">
                <a:avLst/>
              </a:prstGeom>
            </p:spPr>
          </p:pic>
          <p:pic>
            <p:nvPicPr>
              <p:cNvPr id="7" name="図 6" descr="マップ&#10;&#10;AI によって生成されたコンテンツは間違っている可能性があります。">
                <a:extLst>
                  <a:ext uri="{FF2B5EF4-FFF2-40B4-BE49-F238E27FC236}">
                    <a16:creationId xmlns:a16="http://schemas.microsoft.com/office/drawing/2014/main" id="{EBD9A53B-7211-E46B-F0F8-5D6C16C9D8B7}"/>
                  </a:ext>
                </a:extLst>
              </p:cNvPr>
              <p:cNvPicPr>
                <a:picLocks noChangeAspect="1"/>
              </p:cNvPicPr>
              <p:nvPr/>
            </p:nvPicPr>
            <p:blipFill>
              <a:blip r:embed="rId6" cstate="print">
                <a:extLst>
                  <a:ext uri="{28A0092B-C50C-407E-A947-70E740481C1C}">
                    <a14:useLocalDpi xmlns:a14="http://schemas.microsoft.com/office/drawing/2010/main" val="0"/>
                  </a:ext>
                </a:extLst>
              </a:blip>
              <a:srcRect l="2553" t="7601" r="1604" b="20755"/>
              <a:stretch/>
            </p:blipFill>
            <p:spPr>
              <a:xfrm>
                <a:off x="3800562" y="3974867"/>
                <a:ext cx="2634777" cy="2785967"/>
              </a:xfrm>
              <a:prstGeom prst="rect">
                <a:avLst/>
              </a:prstGeom>
            </p:spPr>
          </p:pic>
          <p:pic>
            <p:nvPicPr>
              <p:cNvPr id="8" name="図 7" descr="グラフ, 散布図&#10;&#10;AI によって生成されたコンテンツは間違っている可能性があります。">
                <a:extLst>
                  <a:ext uri="{FF2B5EF4-FFF2-40B4-BE49-F238E27FC236}">
                    <a16:creationId xmlns:a16="http://schemas.microsoft.com/office/drawing/2014/main" id="{8CB1C328-AA1A-90A3-E7EC-B5887A2D32E1}"/>
                  </a:ext>
                </a:extLst>
              </p:cNvPr>
              <p:cNvPicPr>
                <a:picLocks noChangeAspect="1"/>
              </p:cNvPicPr>
              <p:nvPr/>
            </p:nvPicPr>
            <p:blipFill>
              <a:blip r:embed="rId7" cstate="print">
                <a:extLst>
                  <a:ext uri="{28A0092B-C50C-407E-A947-70E740481C1C}">
                    <a14:useLocalDpi xmlns:a14="http://schemas.microsoft.com/office/drawing/2010/main" val="0"/>
                  </a:ext>
                </a:extLst>
              </a:blip>
              <a:srcRect l="2670" t="7601" r="1367" b="20671"/>
              <a:stretch/>
            </p:blipFill>
            <p:spPr>
              <a:xfrm>
                <a:off x="6436880" y="3977383"/>
                <a:ext cx="2632573" cy="2783451"/>
              </a:xfrm>
              <a:prstGeom prst="rect">
                <a:avLst/>
              </a:prstGeom>
            </p:spPr>
          </p:pic>
          <p:sp>
            <p:nvSpPr>
              <p:cNvPr id="6" name="テキスト ボックス 5">
                <a:extLst>
                  <a:ext uri="{FF2B5EF4-FFF2-40B4-BE49-F238E27FC236}">
                    <a16:creationId xmlns:a16="http://schemas.microsoft.com/office/drawing/2014/main" id="{5DC24902-FA9B-CC6F-C8B2-E03E4A7C202E}"/>
                  </a:ext>
                </a:extLst>
              </p:cNvPr>
              <p:cNvSpPr txBox="1"/>
              <p:nvPr/>
            </p:nvSpPr>
            <p:spPr>
              <a:xfrm>
                <a:off x="5275987" y="3892312"/>
                <a:ext cx="1108147" cy="322281"/>
              </a:xfrm>
              <a:prstGeom prst="rect">
                <a:avLst/>
              </a:prstGeom>
              <a:solidFill>
                <a:schemeClr val="bg1"/>
              </a:solidFill>
              <a:ln w="19050">
                <a:solidFill>
                  <a:schemeClr val="tx1"/>
                </a:solidFill>
              </a:ln>
            </p:spPr>
            <p:txBody>
              <a:bodyPr wrap="none" rtlCol="0">
                <a:spAutoFit/>
              </a:bodyPr>
              <a:lstStyle/>
              <a:p>
                <a:pPr algn="ctr" defTabSz="685800" fontAlgn="auto">
                  <a:spcBef>
                    <a:spcPts val="0"/>
                  </a:spcBef>
                  <a:spcAft>
                    <a:spcPts val="0"/>
                  </a:spcAft>
                </a:pPr>
                <a:r>
                  <a:rPr lang="en-US" altLang="ja-JP" sz="1600" b="1" dirty="0">
                    <a:solidFill>
                      <a:prstClr val="black"/>
                    </a:solidFill>
                    <a:latin typeface="+mn-lt"/>
                  </a:rPr>
                  <a:t>2018-2023</a:t>
                </a:r>
                <a:endParaRPr lang="ja-JP" altLang="en-US" sz="1600" b="1" dirty="0">
                  <a:solidFill>
                    <a:prstClr val="black"/>
                  </a:solidFill>
                  <a:latin typeface="+mn-lt"/>
                </a:endParaRPr>
              </a:p>
            </p:txBody>
          </p:sp>
          <p:sp>
            <p:nvSpPr>
              <p:cNvPr id="5" name="テキスト ボックス 4">
                <a:extLst>
                  <a:ext uri="{FF2B5EF4-FFF2-40B4-BE49-F238E27FC236}">
                    <a16:creationId xmlns:a16="http://schemas.microsoft.com/office/drawing/2014/main" id="{D7BA5FDA-C98F-8D30-BC17-6188094607B8}"/>
                  </a:ext>
                </a:extLst>
              </p:cNvPr>
              <p:cNvSpPr txBox="1"/>
              <p:nvPr/>
            </p:nvSpPr>
            <p:spPr>
              <a:xfrm>
                <a:off x="8368238" y="3902703"/>
                <a:ext cx="639919" cy="338554"/>
              </a:xfrm>
              <a:prstGeom prst="rect">
                <a:avLst/>
              </a:prstGeom>
              <a:solidFill>
                <a:schemeClr val="bg1"/>
              </a:solidFill>
              <a:ln w="19050">
                <a:solidFill>
                  <a:schemeClr val="tx1"/>
                </a:solidFill>
              </a:ln>
            </p:spPr>
            <p:txBody>
              <a:bodyPr wrap="none" rtlCol="0">
                <a:spAutoFit/>
              </a:bodyPr>
              <a:lstStyle/>
              <a:p>
                <a:pPr defTabSz="685800" fontAlgn="auto">
                  <a:spcBef>
                    <a:spcPts val="0"/>
                  </a:spcBef>
                  <a:spcAft>
                    <a:spcPts val="0"/>
                  </a:spcAft>
                </a:pPr>
                <a:r>
                  <a:rPr lang="en-US" altLang="ja-JP" sz="1600" b="1" dirty="0">
                    <a:solidFill>
                      <a:prstClr val="black"/>
                    </a:solidFill>
                    <a:latin typeface="+mn-lt"/>
                  </a:rPr>
                  <a:t>2024</a:t>
                </a:r>
                <a:endParaRPr lang="ja-JP" altLang="en-US" sz="1600" b="1" dirty="0">
                  <a:solidFill>
                    <a:prstClr val="black"/>
                  </a:solidFill>
                  <a:latin typeface="+mn-lt"/>
                </a:endParaRPr>
              </a:p>
            </p:txBody>
          </p:sp>
        </p:grpSp>
        <p:sp>
          <p:nvSpPr>
            <p:cNvPr id="33" name="星: 5 pt 32">
              <a:extLst>
                <a:ext uri="{FF2B5EF4-FFF2-40B4-BE49-F238E27FC236}">
                  <a16:creationId xmlns:a16="http://schemas.microsoft.com/office/drawing/2014/main" id="{4194845C-0A6E-CCDF-C294-02C43E2716E0}"/>
                </a:ext>
              </a:extLst>
            </p:cNvPr>
            <p:cNvSpPr/>
            <p:nvPr/>
          </p:nvSpPr>
          <p:spPr>
            <a:xfrm>
              <a:off x="7744690" y="5077691"/>
              <a:ext cx="200891" cy="200891"/>
            </a:xfrm>
            <a:prstGeom prst="star5">
              <a:avLst/>
            </a:prstGeom>
            <a:solidFill>
              <a:schemeClr val="bg1"/>
            </a:solid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B9D5B0CA-6667-AD7E-519C-EC8E570B7F12}"/>
                </a:ext>
              </a:extLst>
            </p:cNvPr>
            <p:cNvSpPr txBox="1"/>
            <p:nvPr/>
          </p:nvSpPr>
          <p:spPr>
            <a:xfrm>
              <a:off x="7730837" y="5167741"/>
              <a:ext cx="1011382"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en-US" altLang="ja-JP" sz="2000" b="1" dirty="0">
                  <a:solidFill>
                    <a:srgbClr val="FF0000"/>
                  </a:solidFill>
                  <a:latin typeface="+mn-lt"/>
                </a:rPr>
                <a:t>M7.6</a:t>
              </a:r>
              <a:endParaRPr kumimoji="1" lang="ja-JP" altLang="en-US" sz="2000" b="1" dirty="0">
                <a:solidFill>
                  <a:srgbClr val="FF0000"/>
                </a:solidFill>
                <a:latin typeface="+mn-lt"/>
              </a:endParaRPr>
            </a:p>
          </p:txBody>
        </p:sp>
      </p:grpSp>
    </p:spTree>
    <p:extLst>
      <p:ext uri="{BB962C8B-B14F-4D97-AF65-F5344CB8AC3E}">
        <p14:creationId xmlns:p14="http://schemas.microsoft.com/office/powerpoint/2010/main" val="350849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1E95-4A58-72C0-17B9-20464F9280C2}"/>
            </a:ext>
          </a:extLst>
        </p:cNvPr>
        <p:cNvGrpSpPr/>
        <p:nvPr/>
      </p:nvGrpSpPr>
      <p:grpSpPr>
        <a:xfrm>
          <a:off x="0" y="0"/>
          <a:ext cx="0" cy="0"/>
          <a:chOff x="0" y="0"/>
          <a:chExt cx="0" cy="0"/>
        </a:xfrm>
      </p:grpSpPr>
      <p:pic>
        <p:nvPicPr>
          <p:cNvPr id="17" name="図 16" descr="マップ&#10;&#10;AI によって生成されたコンテンツは間違っている可能性があります。">
            <a:extLst>
              <a:ext uri="{FF2B5EF4-FFF2-40B4-BE49-F238E27FC236}">
                <a16:creationId xmlns:a16="http://schemas.microsoft.com/office/drawing/2014/main" id="{C7D63455-2F05-A261-805F-5AB9CE93D2E1}"/>
              </a:ext>
            </a:extLst>
          </p:cNvPr>
          <p:cNvPicPr>
            <a:picLocks noChangeAspect="1"/>
          </p:cNvPicPr>
          <p:nvPr/>
        </p:nvPicPr>
        <p:blipFill>
          <a:blip r:embed="rId2" cstate="print">
            <a:extLst>
              <a:ext uri="{28A0092B-C50C-407E-A947-70E740481C1C}">
                <a14:useLocalDpi xmlns:a14="http://schemas.microsoft.com/office/drawing/2010/main" val="0"/>
              </a:ext>
            </a:extLst>
          </a:blip>
          <a:srcRect l="2312" t="6950" r="1990" b="5396"/>
          <a:stretch/>
        </p:blipFill>
        <p:spPr>
          <a:xfrm>
            <a:off x="4894118" y="941542"/>
            <a:ext cx="4181327" cy="5417394"/>
          </a:xfrm>
          <a:prstGeom prst="rect">
            <a:avLst/>
          </a:prstGeom>
          <a:solidFill>
            <a:schemeClr val="bg1"/>
          </a:solidFill>
        </p:spPr>
      </p:pic>
      <p:sp>
        <p:nvSpPr>
          <p:cNvPr id="9" name="楕円 8">
            <a:extLst>
              <a:ext uri="{FF2B5EF4-FFF2-40B4-BE49-F238E27FC236}">
                <a16:creationId xmlns:a16="http://schemas.microsoft.com/office/drawing/2014/main" id="{AA6F33DD-EAF2-6130-5CBA-B2EB3619E716}"/>
              </a:ext>
            </a:extLst>
          </p:cNvPr>
          <p:cNvSpPr/>
          <p:nvPr/>
        </p:nvSpPr>
        <p:spPr>
          <a:xfrm>
            <a:off x="5418455" y="2616308"/>
            <a:ext cx="761516" cy="730669"/>
          </a:xfrm>
          <a:prstGeom prst="ellipse">
            <a:avLst/>
          </a:prstGeom>
          <a:noFill/>
          <a:ln w="57150" cap="flat" cmpd="sng" algn="ctr">
            <a:solidFill>
              <a:srgbClr val="E97132"/>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EB87DF"/>
              </a:solidFill>
              <a:effectLst/>
              <a:uLnTx/>
              <a:uFillTx/>
              <a:latin typeface="游ゴシック"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ECF85757-C378-1623-F26C-2FBC7A309CA8}"/>
              </a:ext>
            </a:extLst>
          </p:cNvPr>
          <p:cNvSpPr/>
          <p:nvPr/>
        </p:nvSpPr>
        <p:spPr>
          <a:xfrm>
            <a:off x="7633645" y="2387766"/>
            <a:ext cx="718029" cy="585472"/>
          </a:xfrm>
          <a:prstGeom prst="ellipse">
            <a:avLst/>
          </a:prstGeom>
          <a:noFill/>
          <a:ln w="28575" cap="flat" cmpd="sng" algn="ctr">
            <a:solidFill>
              <a:srgbClr val="00206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2CAE3FDF-2C5F-74FE-EF49-B786B50B67C2}"/>
              </a:ext>
            </a:extLst>
          </p:cNvPr>
          <p:cNvSpPr/>
          <p:nvPr/>
        </p:nvSpPr>
        <p:spPr>
          <a:xfrm>
            <a:off x="6337798" y="5406147"/>
            <a:ext cx="1071538" cy="597755"/>
          </a:xfrm>
          <a:prstGeom prst="ellipse">
            <a:avLst/>
          </a:prstGeom>
          <a:noFill/>
          <a:ln w="28575" cap="flat" cmpd="sng" algn="ctr">
            <a:solidFill>
              <a:srgbClr val="00206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16" name="図 15" descr="グラフ&#10;&#10;AI によって生成されたコンテンツは間違っている可能性があります。">
            <a:extLst>
              <a:ext uri="{FF2B5EF4-FFF2-40B4-BE49-F238E27FC236}">
                <a16:creationId xmlns:a16="http://schemas.microsoft.com/office/drawing/2014/main" id="{EFC0C6CF-C7AC-9188-24C2-479EEA8D8453}"/>
              </a:ext>
            </a:extLst>
          </p:cNvPr>
          <p:cNvPicPr>
            <a:picLocks noChangeAspect="1"/>
          </p:cNvPicPr>
          <p:nvPr/>
        </p:nvPicPr>
        <p:blipFill>
          <a:blip r:embed="rId3"/>
          <a:srcRect l="62074" t="-1715" r="21357" b="78899"/>
          <a:stretch>
            <a:fillRect/>
          </a:stretch>
        </p:blipFill>
        <p:spPr>
          <a:xfrm>
            <a:off x="7857569" y="3757238"/>
            <a:ext cx="894108" cy="942549"/>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8" name="楕円 7">
            <a:extLst>
              <a:ext uri="{FF2B5EF4-FFF2-40B4-BE49-F238E27FC236}">
                <a16:creationId xmlns:a16="http://schemas.microsoft.com/office/drawing/2014/main" id="{B50D35E7-0FC0-390E-66C5-666D4EE79194}"/>
              </a:ext>
            </a:extLst>
          </p:cNvPr>
          <p:cNvSpPr/>
          <p:nvPr/>
        </p:nvSpPr>
        <p:spPr>
          <a:xfrm>
            <a:off x="7662590" y="1268935"/>
            <a:ext cx="1223519" cy="1173959"/>
          </a:xfrm>
          <a:prstGeom prst="ellipse">
            <a:avLst/>
          </a:prstGeom>
          <a:noFill/>
          <a:ln w="57150" cap="flat" cmpd="sng" algn="ctr">
            <a:solidFill>
              <a:srgbClr val="FF3399"/>
            </a:solidFill>
            <a:prstDash val="sysDash"/>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srgbClr val="FF3399"/>
              </a:solidFill>
              <a:effectLst/>
              <a:uLnTx/>
              <a:uFillTx/>
              <a:latin typeface="游ゴシック" panose="02110004020202020204"/>
              <a:ea typeface="游ゴシック" panose="020B0400000000000000" pitchFamily="50" charset="-128"/>
              <a:cs typeface="+mn-cs"/>
            </a:endParaRPr>
          </a:p>
        </p:txBody>
      </p:sp>
      <p:sp>
        <p:nvSpPr>
          <p:cNvPr id="2" name="タイトル 1">
            <a:extLst>
              <a:ext uri="{FF2B5EF4-FFF2-40B4-BE49-F238E27FC236}">
                <a16:creationId xmlns:a16="http://schemas.microsoft.com/office/drawing/2014/main" id="{19C4C701-51FB-349B-1871-E1E04178844D}"/>
              </a:ext>
            </a:extLst>
          </p:cNvPr>
          <p:cNvSpPr>
            <a:spLocks noGrp="1"/>
          </p:cNvSpPr>
          <p:nvPr>
            <p:ph type="title"/>
          </p:nvPr>
        </p:nvSpPr>
        <p:spPr/>
        <p:txBody>
          <a:bodyPr/>
          <a:lstStyle/>
          <a:p>
            <a:r>
              <a:rPr kumimoji="1" lang="en-US" altLang="ja-JP" baseline="30000" dirty="0"/>
              <a:t>3</a:t>
            </a:r>
            <a:r>
              <a:rPr kumimoji="1" lang="en-US" altLang="ja-JP" dirty="0"/>
              <a:t>He/</a:t>
            </a:r>
            <a:r>
              <a:rPr kumimoji="1" lang="en-US" altLang="ja-JP" baseline="30000" dirty="0"/>
              <a:t>4</a:t>
            </a:r>
            <a:r>
              <a:rPr kumimoji="1" lang="en-US" altLang="ja-JP" dirty="0"/>
              <a:t>He of hot springs in the Noto Peninsula</a:t>
            </a:r>
            <a:endParaRPr kumimoji="1" lang="ja-JP" altLang="en-US" dirty="0"/>
          </a:p>
        </p:txBody>
      </p:sp>
      <p:pic>
        <p:nvPicPr>
          <p:cNvPr id="14" name="図 13">
            <a:extLst>
              <a:ext uri="{FF2B5EF4-FFF2-40B4-BE49-F238E27FC236}">
                <a16:creationId xmlns:a16="http://schemas.microsoft.com/office/drawing/2014/main" id="{133D6534-96D0-779D-0E13-C6A063E6E26A}"/>
              </a:ext>
            </a:extLst>
          </p:cNvPr>
          <p:cNvPicPr>
            <a:picLocks noChangeAspect="1"/>
          </p:cNvPicPr>
          <p:nvPr/>
        </p:nvPicPr>
        <p:blipFill>
          <a:blip r:embed="rId4">
            <a:duotone>
              <a:prstClr val="black"/>
              <a:srgbClr val="FF3399">
                <a:tint val="45000"/>
                <a:satMod val="400000"/>
              </a:srgbClr>
            </a:duotone>
          </a:blip>
          <a:stretch>
            <a:fillRect/>
          </a:stretch>
        </p:blipFill>
        <p:spPr>
          <a:xfrm rot="404958">
            <a:off x="3243220" y="1053760"/>
            <a:ext cx="4488202" cy="1375793"/>
          </a:xfrm>
          <a:prstGeom prst="rect">
            <a:avLst/>
          </a:prstGeom>
          <a:effectLst>
            <a:outerShdw dist="12700" dir="2700000" algn="tl" rotWithShape="0">
              <a:schemeClr val="bg1"/>
            </a:outerShdw>
          </a:effectLst>
        </p:spPr>
      </p:pic>
      <p:pic>
        <p:nvPicPr>
          <p:cNvPr id="15" name="図 14">
            <a:extLst>
              <a:ext uri="{FF2B5EF4-FFF2-40B4-BE49-F238E27FC236}">
                <a16:creationId xmlns:a16="http://schemas.microsoft.com/office/drawing/2014/main" id="{7DB8A888-1F5D-C563-60E2-986F65DFEA15}"/>
              </a:ext>
            </a:extLst>
          </p:cNvPr>
          <p:cNvPicPr>
            <a:picLocks noChangeAspect="1"/>
          </p:cNvPicPr>
          <p:nvPr/>
        </p:nvPicPr>
        <p:blipFill>
          <a:blip r:embed="rId4">
            <a:duotone>
              <a:prstClr val="black"/>
              <a:srgbClr val="E97132">
                <a:tint val="45000"/>
                <a:satMod val="400000"/>
              </a:srgbClr>
            </a:duotone>
          </a:blip>
          <a:stretch>
            <a:fillRect/>
          </a:stretch>
        </p:blipFill>
        <p:spPr>
          <a:xfrm rot="21272863" flipV="1">
            <a:off x="4096320" y="2154149"/>
            <a:ext cx="1296164" cy="1143833"/>
          </a:xfrm>
          <a:prstGeom prst="rect">
            <a:avLst/>
          </a:prstGeom>
          <a:effectLst>
            <a:outerShdw dist="38100" dir="2700000" algn="tl" rotWithShape="0">
              <a:schemeClr val="bg1"/>
            </a:outerShdw>
          </a:effectLst>
        </p:spPr>
      </p:pic>
      <p:pic>
        <p:nvPicPr>
          <p:cNvPr id="12" name="図 11" descr="グラフ, 散布図&#10;&#10;AI 生成コンテンツは誤りを含む可能性があります。">
            <a:extLst>
              <a:ext uri="{FF2B5EF4-FFF2-40B4-BE49-F238E27FC236}">
                <a16:creationId xmlns:a16="http://schemas.microsoft.com/office/drawing/2014/main" id="{61535304-2B52-09AB-BF06-2F9C5D86C735}"/>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r="10508"/>
          <a:stretch>
            <a:fillRect/>
          </a:stretch>
        </p:blipFill>
        <p:spPr>
          <a:xfrm>
            <a:off x="31175" y="765454"/>
            <a:ext cx="4946072" cy="4333556"/>
          </a:xfrm>
          <a:prstGeom prst="rect">
            <a:avLst/>
          </a:prstGeom>
        </p:spPr>
      </p:pic>
      <p:sp>
        <p:nvSpPr>
          <p:cNvPr id="24" name="テキスト ボックス 23">
            <a:extLst>
              <a:ext uri="{FF2B5EF4-FFF2-40B4-BE49-F238E27FC236}">
                <a16:creationId xmlns:a16="http://schemas.microsoft.com/office/drawing/2014/main" id="{B9091471-518E-C96F-8D5F-567B6D8AFB38}"/>
              </a:ext>
            </a:extLst>
          </p:cNvPr>
          <p:cNvSpPr txBox="1"/>
          <p:nvPr/>
        </p:nvSpPr>
        <p:spPr>
          <a:xfrm>
            <a:off x="135083" y="5174829"/>
            <a:ext cx="4883726" cy="1631216"/>
          </a:xfrm>
          <a:prstGeom prst="rect">
            <a:avLst/>
          </a:prstGeom>
          <a:noFill/>
        </p:spPr>
        <p:txBody>
          <a:bodyPr wrap="square" rtlCol="0">
            <a:spAutoFit/>
          </a:bodyPr>
          <a:lstStyle/>
          <a:p>
            <a:pPr marL="176213" marR="0" lvl="0" indent="-1762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High mantle contributions in </a:t>
            </a:r>
            <a:r>
              <a:rPr kumimoji="1" lang="en-US" altLang="ja-JP" sz="2400" b="0" i="0" u="none" strike="noStrike" kern="1200" cap="none" spc="0" normalizeH="0" baseline="0" noProof="0" dirty="0">
                <a:ln>
                  <a:noFill/>
                </a:ln>
                <a:solidFill>
                  <a:srgbClr val="FF3399"/>
                </a:solidFill>
                <a:effectLst/>
                <a:uLnTx/>
                <a:uFillTx/>
                <a:latin typeface="Arial"/>
                <a:ea typeface="メイリオ"/>
                <a:cs typeface="Calibri" pitchFamily="34" charset="0"/>
              </a:rPr>
              <a:t>SUZU</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 and </a:t>
            </a:r>
            <a:r>
              <a:rPr kumimoji="1" lang="en-US" altLang="ja-JP" sz="2400" b="0" i="0" u="none" strike="noStrike" kern="1200" cap="none" spc="0" normalizeH="0" baseline="0" noProof="0" dirty="0">
                <a:ln>
                  <a:noFill/>
                </a:ln>
                <a:solidFill>
                  <a:srgbClr val="E97132"/>
                </a:solidFill>
                <a:effectLst/>
                <a:uLnTx/>
                <a:uFillTx/>
                <a:latin typeface="Arial"/>
                <a:ea typeface="メイリオ"/>
                <a:cs typeface="Calibri" pitchFamily="34" charset="0"/>
              </a:rPr>
              <a:t>WAJIMA</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a:t>
            </a:r>
          </a:p>
          <a:p>
            <a:pPr marL="176213" marR="0" lvl="0" indent="-17621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Moderate mantle contributions near </a:t>
            </a:r>
            <a:r>
              <a:rPr kumimoji="1" lang="en-US" altLang="ja-JP" sz="2400" b="0" i="0" u="none" strike="noStrike" kern="1200" cap="none" spc="0" normalizeH="0" baseline="0" noProof="0" dirty="0">
                <a:ln>
                  <a:noFill/>
                </a:ln>
                <a:solidFill>
                  <a:srgbClr val="002060"/>
                </a:solidFill>
                <a:effectLst/>
                <a:uLnTx/>
                <a:uFillTx/>
                <a:latin typeface="Arial"/>
                <a:ea typeface="メイリオ"/>
                <a:cs typeface="Calibri" pitchFamily="34" charset="0"/>
              </a:rPr>
              <a:t>active faults</a:t>
            </a:r>
            <a:r>
              <a:rPr kumimoji="1" lang="en-US" altLang="ja-JP" sz="2400" b="0" i="0" u="none" strike="noStrike" kern="1200" cap="none" spc="0" normalizeH="0" baseline="0" noProof="0" dirty="0">
                <a:ln>
                  <a:noFill/>
                </a:ln>
                <a:solidFill>
                  <a:srgbClr val="000000"/>
                </a:solidFill>
                <a:effectLst/>
                <a:uLnTx/>
                <a:uFillTx/>
                <a:latin typeface="Arial"/>
                <a:ea typeface="メイリオ"/>
                <a:cs typeface="Calibri" pitchFamily="34" charset="0"/>
              </a:rPr>
              <a:t>.</a:t>
            </a:r>
            <a:endParaRPr kumimoji="1" lang="ja-JP" altLang="en-US" sz="2400" b="0" i="0" u="none" strike="noStrike" kern="1200" cap="none" spc="0" normalizeH="0" baseline="0" noProof="0" dirty="0">
              <a:ln>
                <a:noFill/>
              </a:ln>
              <a:solidFill>
                <a:srgbClr val="000000"/>
              </a:solidFill>
              <a:effectLst/>
              <a:uLnTx/>
              <a:uFillTx/>
              <a:latin typeface="Arial"/>
              <a:ea typeface="メイリオ"/>
              <a:cs typeface="Calibri" pitchFamily="34" charset="0"/>
            </a:endParaRPr>
          </a:p>
        </p:txBody>
      </p:sp>
      <p:sp>
        <p:nvSpPr>
          <p:cNvPr id="20" name="楕円 19">
            <a:extLst>
              <a:ext uri="{FF2B5EF4-FFF2-40B4-BE49-F238E27FC236}">
                <a16:creationId xmlns:a16="http://schemas.microsoft.com/office/drawing/2014/main" id="{5515EB7B-8F2E-50BA-DE89-6420F2095D51}"/>
              </a:ext>
            </a:extLst>
          </p:cNvPr>
          <p:cNvSpPr/>
          <p:nvPr/>
        </p:nvSpPr>
        <p:spPr>
          <a:xfrm>
            <a:off x="6076059" y="1724975"/>
            <a:ext cx="1071538" cy="786138"/>
          </a:xfrm>
          <a:prstGeom prst="ellipse">
            <a:avLst/>
          </a:prstGeom>
          <a:noFill/>
          <a:ln w="28575" cap="flat" cmpd="sng" algn="ctr">
            <a:solidFill>
              <a:srgbClr val="00206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4186322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5D27AC-03AD-BDC9-C530-33CFAFEA15F8}"/>
              </a:ext>
            </a:extLst>
          </p:cNvPr>
          <p:cNvSpPr>
            <a:spLocks noGrp="1"/>
          </p:cNvSpPr>
          <p:nvPr>
            <p:ph type="title"/>
          </p:nvPr>
        </p:nvSpPr>
        <p:spPr>
          <a:xfrm>
            <a:off x="91440" y="115888"/>
            <a:ext cx="9260378" cy="576262"/>
          </a:xfrm>
        </p:spPr>
        <p:txBody>
          <a:bodyPr/>
          <a:lstStyle/>
          <a:p>
            <a:r>
              <a:rPr kumimoji="1" lang="en-US" altLang="ja-JP" sz="2400" dirty="0"/>
              <a:t>Multidisciplinary Observations Reveal Origin/Role of Fluids</a:t>
            </a:r>
            <a:endParaRPr kumimoji="1" lang="ja-JP" altLang="en-US" sz="2400" dirty="0"/>
          </a:p>
        </p:txBody>
      </p:sp>
      <p:pic>
        <p:nvPicPr>
          <p:cNvPr id="4" name="図 3">
            <a:extLst>
              <a:ext uri="{FF2B5EF4-FFF2-40B4-BE49-F238E27FC236}">
                <a16:creationId xmlns:a16="http://schemas.microsoft.com/office/drawing/2014/main" id="{204BA2FF-A983-BA32-19EB-872373C5B249}"/>
              </a:ext>
            </a:extLst>
          </p:cNvPr>
          <p:cNvPicPr>
            <a:picLocks noChangeAspect="1"/>
          </p:cNvPicPr>
          <p:nvPr/>
        </p:nvPicPr>
        <p:blipFill>
          <a:blip r:embed="rId2">
            <a:clrChange>
              <a:clrFrom>
                <a:srgbClr val="FEFEFE"/>
              </a:clrFrom>
              <a:clrTo>
                <a:srgbClr val="FEFEFE">
                  <a:alpha val="0"/>
                </a:srgbClr>
              </a:clrTo>
            </a:clrChange>
          </a:blip>
          <a:srcRect b="28050"/>
          <a:stretch>
            <a:fillRect/>
          </a:stretch>
        </p:blipFill>
        <p:spPr>
          <a:xfrm>
            <a:off x="7176832" y="2135110"/>
            <a:ext cx="1967168" cy="1814921"/>
          </a:xfrm>
          <a:prstGeom prst="rect">
            <a:avLst/>
          </a:prstGeom>
        </p:spPr>
      </p:pic>
      <p:sp>
        <p:nvSpPr>
          <p:cNvPr id="12" name="テキスト ボックス 11">
            <a:extLst>
              <a:ext uri="{FF2B5EF4-FFF2-40B4-BE49-F238E27FC236}">
                <a16:creationId xmlns:a16="http://schemas.microsoft.com/office/drawing/2014/main" id="{9FE26DAE-FA31-911B-4E5B-21CD7B9BA7EA}"/>
              </a:ext>
            </a:extLst>
          </p:cNvPr>
          <p:cNvSpPr txBox="1"/>
          <p:nvPr/>
        </p:nvSpPr>
        <p:spPr>
          <a:xfrm>
            <a:off x="137293" y="868353"/>
            <a:ext cx="3574736" cy="587853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effectLst/>
                <a:uLnTx/>
                <a:uFillTx/>
                <a:latin typeface="+mn-lt"/>
                <a:ea typeface="メイリオ"/>
                <a:cs typeface="Calibri" pitchFamily="34" charset="0"/>
              </a:rPr>
              <a:t>Consistent with the distribution of deep-derived fluids inferred from seismic tomography.</a:t>
            </a:r>
            <a:r>
              <a:rPr kumimoji="1" lang="en-US" altLang="ja-JP" sz="1600" b="0" i="0" u="none" strike="noStrike" kern="1200" cap="none" spc="0" normalizeH="0" baseline="0" noProof="0" dirty="0">
                <a:ln>
                  <a:noFill/>
                </a:ln>
                <a:effectLst/>
                <a:uLnTx/>
                <a:uFillTx/>
                <a:latin typeface="+mn-lt"/>
                <a:ea typeface="メイリオ"/>
                <a:cs typeface="Calibri" pitchFamily="34" charset="0"/>
              </a:rPr>
              <a:t> </a:t>
            </a:r>
            <a:br>
              <a:rPr kumimoji="1" lang="en-US" altLang="ja-JP" sz="1600" b="0" i="0" u="none" strike="noStrike" kern="1200" cap="none" spc="0" normalizeH="0" baseline="0" noProof="0" dirty="0">
                <a:ln>
                  <a:noFill/>
                </a:ln>
                <a:effectLst/>
                <a:uLnTx/>
                <a:uFillTx/>
                <a:latin typeface="+mn-lt"/>
                <a:ea typeface="メイリオ"/>
                <a:cs typeface="Calibri" pitchFamily="34" charset="0"/>
              </a:rPr>
            </a:br>
            <a:r>
              <a:rPr kumimoji="1" lang="en-US" altLang="ja-JP" sz="1600" b="0" i="0" u="none" strike="noStrike" kern="1200" cap="none" spc="0" normalizeH="0" baseline="0" noProof="0" dirty="0">
                <a:ln>
                  <a:noFill/>
                </a:ln>
                <a:effectLst/>
                <a:uLnTx/>
                <a:uFillTx/>
                <a:latin typeface="+mn-lt"/>
                <a:ea typeface="メイリオ"/>
                <a:cs typeface="Calibri" pitchFamily="34" charset="0"/>
              </a:rPr>
              <a:t>	      (Nakajima, </a:t>
            </a:r>
            <a:r>
              <a:rPr kumimoji="1" lang="en-US" altLang="ja-JP" sz="1600" b="0" i="1" u="none" strike="noStrike" kern="1200" cap="none" spc="0" normalizeH="0" baseline="0" noProof="0" dirty="0">
                <a:ln>
                  <a:noFill/>
                </a:ln>
                <a:effectLst/>
                <a:uLnTx/>
                <a:uFillTx/>
                <a:latin typeface="+mn-lt"/>
                <a:ea typeface="メイリオ"/>
                <a:cs typeface="Calibri" pitchFamily="34" charset="0"/>
              </a:rPr>
              <a:t>EPS</a:t>
            </a:r>
            <a:r>
              <a:rPr kumimoji="1" lang="en-US" altLang="ja-JP" sz="1600" b="0" i="0" u="none" strike="noStrike" kern="1200" cap="none" spc="0" normalizeH="0" baseline="0" noProof="0" dirty="0">
                <a:ln>
                  <a:noFill/>
                </a:ln>
                <a:effectLst/>
                <a:uLnTx/>
                <a:uFillTx/>
                <a:latin typeface="+mn-lt"/>
                <a:ea typeface="メイリオ"/>
                <a:cs typeface="Calibri" pitchFamily="34" charset="0"/>
              </a:rPr>
              <a:t> 2022)</a:t>
            </a:r>
            <a:endParaRPr kumimoji="1" lang="en-US" altLang="ja-JP" sz="2400" i="0" u="none" strike="noStrike" kern="1200" cap="none" spc="0" normalizeH="0" baseline="0" noProof="0" dirty="0">
              <a:ln>
                <a:noFill/>
              </a:ln>
              <a:uLnTx/>
              <a:uFillTx/>
              <a:latin typeface="+mn-lt"/>
              <a:ea typeface="メイリオ"/>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719138" algn="l"/>
              </a:tabLst>
              <a:defRPr/>
            </a:pPr>
            <a:r>
              <a:rPr lang="en-US" altLang="ja-JP" sz="2400" dirty="0">
                <a:latin typeface="+mn-lt"/>
                <a:ea typeface="メイリオ"/>
                <a:cs typeface="Calibri" pitchFamily="34" charset="0"/>
              </a:rPr>
              <a:t>Earthquakes occurred where the low S wave velocity anomaly seems connected to the mantle, and high </a:t>
            </a:r>
            <a:r>
              <a:rPr lang="en-US" altLang="ja-JP" sz="2400" baseline="30000" dirty="0">
                <a:latin typeface="+mn-lt"/>
                <a:ea typeface="メイリオ"/>
                <a:cs typeface="Calibri" pitchFamily="34" charset="0"/>
              </a:rPr>
              <a:t>3</a:t>
            </a:r>
            <a:r>
              <a:rPr lang="en-US" altLang="ja-JP" sz="2400" dirty="0">
                <a:latin typeface="+mn-lt"/>
                <a:ea typeface="メイリオ"/>
                <a:cs typeface="Calibri" pitchFamily="34" charset="0"/>
              </a:rPr>
              <a:t>He/</a:t>
            </a:r>
            <a:r>
              <a:rPr lang="en-US" altLang="ja-JP" sz="2400" baseline="30000" dirty="0">
                <a:latin typeface="+mn-lt"/>
                <a:ea typeface="メイリオ"/>
                <a:cs typeface="Calibri" pitchFamily="34" charset="0"/>
              </a:rPr>
              <a:t>4</a:t>
            </a:r>
            <a:r>
              <a:rPr lang="en-US" altLang="ja-JP" sz="2400" dirty="0">
                <a:latin typeface="+mn-lt"/>
                <a:ea typeface="メイリオ"/>
                <a:cs typeface="Calibri" pitchFamily="34" charset="0"/>
              </a:rPr>
              <a:t>He were observed.</a:t>
            </a:r>
            <a:br>
              <a:rPr lang="en-US" altLang="ja-JP" sz="2400" dirty="0">
                <a:latin typeface="+mn-lt"/>
                <a:ea typeface="メイリオ"/>
                <a:cs typeface="Calibri" pitchFamily="34" charset="0"/>
              </a:rPr>
            </a:br>
            <a:r>
              <a:rPr lang="en-US" altLang="ja-JP" sz="2400" dirty="0">
                <a:latin typeface="+mn-lt"/>
                <a:ea typeface="メイリオ"/>
                <a:cs typeface="Calibri" pitchFamily="34" charset="0"/>
                <a:sym typeface="Wingdings" panose="05000000000000000000" pitchFamily="2" charset="2"/>
              </a:rPr>
              <a:t>	triggered by the 	ascent of deep-	derived fluids</a:t>
            </a:r>
            <a:r>
              <a:rPr lang="en-US" altLang="ja-JP" sz="2400" dirty="0">
                <a:latin typeface="+mn-lt"/>
                <a:ea typeface="メイリオ"/>
                <a:cs typeface="Calibri" pitchFamily="34" charset="0"/>
              </a:rPr>
              <a:t> </a:t>
            </a:r>
            <a:endParaRPr kumimoji="1" lang="ja-JP" altLang="en-US" sz="2400" i="0" u="none" strike="noStrike" kern="1200" cap="none" spc="0" normalizeH="0" baseline="0" noProof="0" dirty="0">
              <a:ln>
                <a:noFill/>
              </a:ln>
              <a:uLnTx/>
              <a:uFillTx/>
              <a:latin typeface="+mn-lt"/>
              <a:ea typeface="メイリオ"/>
              <a:cs typeface="Calibri" pitchFamily="34" charset="0"/>
            </a:endParaRPr>
          </a:p>
        </p:txBody>
      </p:sp>
      <p:pic>
        <p:nvPicPr>
          <p:cNvPr id="32" name="図 31">
            <a:extLst>
              <a:ext uri="{FF2B5EF4-FFF2-40B4-BE49-F238E27FC236}">
                <a16:creationId xmlns:a16="http://schemas.microsoft.com/office/drawing/2014/main" id="{712824DB-2EAC-2747-C1F1-B929B4567E44}"/>
              </a:ext>
            </a:extLst>
          </p:cNvPr>
          <p:cNvPicPr>
            <a:picLocks noChangeAspect="1"/>
          </p:cNvPicPr>
          <p:nvPr/>
        </p:nvPicPr>
        <p:blipFill>
          <a:blip r:embed="rId3"/>
          <a:stretch>
            <a:fillRect/>
          </a:stretch>
        </p:blipFill>
        <p:spPr>
          <a:xfrm>
            <a:off x="7210209" y="4001737"/>
            <a:ext cx="1937657" cy="569535"/>
          </a:xfrm>
          <a:prstGeom prst="rect">
            <a:avLst/>
          </a:prstGeom>
        </p:spPr>
      </p:pic>
      <p:sp>
        <p:nvSpPr>
          <p:cNvPr id="40" name="テキスト ボックス 39">
            <a:extLst>
              <a:ext uri="{FF2B5EF4-FFF2-40B4-BE49-F238E27FC236}">
                <a16:creationId xmlns:a16="http://schemas.microsoft.com/office/drawing/2014/main" id="{1159E5D1-0460-8F6C-7806-15BE20E864D8}"/>
              </a:ext>
            </a:extLst>
          </p:cNvPr>
          <p:cNvSpPr txBox="1"/>
          <p:nvPr/>
        </p:nvSpPr>
        <p:spPr>
          <a:xfrm>
            <a:off x="3205841" y="6472536"/>
            <a:ext cx="5938158" cy="338554"/>
          </a:xfrm>
          <a:prstGeom prst="rect">
            <a:avLst/>
          </a:prstGeom>
          <a:noFill/>
        </p:spPr>
        <p:txBody>
          <a:bodyPr wrap="square" rtlCol="0">
            <a:spAutoFit/>
          </a:bodyPr>
          <a:lstStyle/>
          <a:p>
            <a:pPr algn="ctr"/>
            <a:r>
              <a:rPr kumimoji="1" lang="en-US" altLang="ja-JP" sz="1600" dirty="0">
                <a:latin typeface="+mn-lt"/>
              </a:rPr>
              <a:t>Black and grey dots: earthquake hypocenters, red circles: M ≥ 5</a:t>
            </a:r>
            <a:endParaRPr kumimoji="1" lang="ja-JP" altLang="en-US" sz="1600" dirty="0">
              <a:latin typeface="+mn-lt"/>
            </a:endParaRPr>
          </a:p>
        </p:txBody>
      </p:sp>
      <p:grpSp>
        <p:nvGrpSpPr>
          <p:cNvPr id="11" name="グループ化 10">
            <a:extLst>
              <a:ext uri="{FF2B5EF4-FFF2-40B4-BE49-F238E27FC236}">
                <a16:creationId xmlns:a16="http://schemas.microsoft.com/office/drawing/2014/main" id="{C19DCDBF-B960-03C7-4732-F1973073E494}"/>
              </a:ext>
            </a:extLst>
          </p:cNvPr>
          <p:cNvGrpSpPr/>
          <p:nvPr/>
        </p:nvGrpSpPr>
        <p:grpSpPr>
          <a:xfrm>
            <a:off x="3624201" y="991810"/>
            <a:ext cx="3662284" cy="5517847"/>
            <a:chOff x="3655374" y="991810"/>
            <a:chExt cx="3662284" cy="5517847"/>
          </a:xfrm>
        </p:grpSpPr>
        <p:grpSp>
          <p:nvGrpSpPr>
            <p:cNvPr id="39" name="グループ化 38">
              <a:extLst>
                <a:ext uri="{FF2B5EF4-FFF2-40B4-BE49-F238E27FC236}">
                  <a16:creationId xmlns:a16="http://schemas.microsoft.com/office/drawing/2014/main" id="{1DAE345E-2A80-1537-98AE-45D543E12749}"/>
                </a:ext>
              </a:extLst>
            </p:cNvPr>
            <p:cNvGrpSpPr/>
            <p:nvPr/>
          </p:nvGrpSpPr>
          <p:grpSpPr>
            <a:xfrm>
              <a:off x="3655374" y="991810"/>
              <a:ext cx="3662284" cy="5517847"/>
              <a:chOff x="3219948" y="991810"/>
              <a:chExt cx="3662284" cy="5517847"/>
            </a:xfrm>
          </p:grpSpPr>
          <p:pic>
            <p:nvPicPr>
              <p:cNvPr id="14" name="図 13">
                <a:extLst>
                  <a:ext uri="{FF2B5EF4-FFF2-40B4-BE49-F238E27FC236}">
                    <a16:creationId xmlns:a16="http://schemas.microsoft.com/office/drawing/2014/main" id="{4BC3AC8D-EAA8-0D7C-2397-B7CC1D812453}"/>
                  </a:ext>
                </a:extLst>
              </p:cNvPr>
              <p:cNvPicPr>
                <a:picLocks noChangeAspect="1"/>
              </p:cNvPicPr>
              <p:nvPr/>
            </p:nvPicPr>
            <p:blipFill>
              <a:blip r:embed="rId4"/>
              <a:stretch>
                <a:fillRect/>
              </a:stretch>
            </p:blipFill>
            <p:spPr>
              <a:xfrm>
                <a:off x="3899602" y="1020640"/>
                <a:ext cx="2982630" cy="5395994"/>
              </a:xfrm>
              <a:prstGeom prst="rect">
                <a:avLst/>
              </a:prstGeom>
            </p:spPr>
          </p:pic>
          <p:sp>
            <p:nvSpPr>
              <p:cNvPr id="15" name="楕円 14">
                <a:extLst>
                  <a:ext uri="{FF2B5EF4-FFF2-40B4-BE49-F238E27FC236}">
                    <a16:creationId xmlns:a16="http://schemas.microsoft.com/office/drawing/2014/main" id="{88D8F6C2-9847-DF4C-F03C-8196349C975B}"/>
                  </a:ext>
                </a:extLst>
              </p:cNvPr>
              <p:cNvSpPr/>
              <p:nvPr/>
            </p:nvSpPr>
            <p:spPr>
              <a:xfrm>
                <a:off x="5027716" y="1065315"/>
                <a:ext cx="187037" cy="187037"/>
              </a:xfrm>
              <a:prstGeom prst="ellipse">
                <a:avLst/>
              </a:prstGeom>
              <a:solidFill>
                <a:srgbClr val="3E9738"/>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D90B18AE-C0AF-28B7-FA1B-57EDF0F8509B}"/>
                  </a:ext>
                </a:extLst>
              </p:cNvPr>
              <p:cNvSpPr/>
              <p:nvPr/>
            </p:nvSpPr>
            <p:spPr>
              <a:xfrm>
                <a:off x="5144902" y="1067903"/>
                <a:ext cx="194541" cy="167708"/>
              </a:xfrm>
              <a:prstGeom prst="triangle">
                <a:avLst/>
              </a:prstGeom>
              <a:solidFill>
                <a:srgbClr val="3E9738"/>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A24AF133-D2B1-01F2-178F-53BD790E88D3}"/>
                  </a:ext>
                </a:extLst>
              </p:cNvPr>
              <p:cNvSpPr/>
              <p:nvPr/>
            </p:nvSpPr>
            <p:spPr>
              <a:xfrm>
                <a:off x="5973866" y="2887765"/>
                <a:ext cx="187037" cy="187037"/>
              </a:xfrm>
              <a:prstGeom prst="ellipse">
                <a:avLst/>
              </a:prstGeom>
              <a:solidFill>
                <a:srgbClr val="E59E23"/>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1739819-F988-C340-4F1F-2A61DE022C0E}"/>
                  </a:ext>
                </a:extLst>
              </p:cNvPr>
              <p:cNvSpPr/>
              <p:nvPr/>
            </p:nvSpPr>
            <p:spPr>
              <a:xfrm>
                <a:off x="6050066" y="2887765"/>
                <a:ext cx="187037" cy="187037"/>
              </a:xfrm>
              <a:prstGeom prst="ellipse">
                <a:avLst/>
              </a:prstGeom>
              <a:solidFill>
                <a:srgbClr val="E59E23"/>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96521D93-35C4-7FA0-9B90-2F64EDC2E842}"/>
                  </a:ext>
                </a:extLst>
              </p:cNvPr>
              <p:cNvSpPr/>
              <p:nvPr/>
            </p:nvSpPr>
            <p:spPr>
              <a:xfrm>
                <a:off x="6376802" y="2897429"/>
                <a:ext cx="194541" cy="167708"/>
              </a:xfrm>
              <a:prstGeom prst="triangle">
                <a:avLst/>
              </a:prstGeom>
              <a:solidFill>
                <a:srgbClr val="C81E21"/>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楕円 19">
                <a:extLst>
                  <a:ext uri="{FF2B5EF4-FFF2-40B4-BE49-F238E27FC236}">
                    <a16:creationId xmlns:a16="http://schemas.microsoft.com/office/drawing/2014/main" id="{20FCA814-2768-DA62-9ADF-CD5CA007E9C3}"/>
                  </a:ext>
                </a:extLst>
              </p:cNvPr>
              <p:cNvSpPr/>
              <p:nvPr/>
            </p:nvSpPr>
            <p:spPr>
              <a:xfrm>
                <a:off x="5529366" y="2887765"/>
                <a:ext cx="187037" cy="187037"/>
              </a:xfrm>
              <a:prstGeom prst="ellipse">
                <a:avLst/>
              </a:prstGeom>
              <a:solidFill>
                <a:srgbClr val="0D0708"/>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9F091954-8611-2935-679F-453E293178B1}"/>
                  </a:ext>
                </a:extLst>
              </p:cNvPr>
              <p:cNvSpPr/>
              <p:nvPr/>
            </p:nvSpPr>
            <p:spPr>
              <a:xfrm>
                <a:off x="4418693" y="2901908"/>
                <a:ext cx="158750" cy="158750"/>
              </a:xfrm>
              <a:prstGeom prst="rect">
                <a:avLst/>
              </a:prstGeom>
              <a:solidFill>
                <a:srgbClr val="E59E23"/>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3116BD86-FCF5-CE19-75DD-896C78FA381A}"/>
                  </a:ext>
                </a:extLst>
              </p:cNvPr>
              <p:cNvSpPr/>
              <p:nvPr/>
            </p:nvSpPr>
            <p:spPr>
              <a:xfrm>
                <a:off x="4151416" y="4684815"/>
                <a:ext cx="187037" cy="187037"/>
              </a:xfrm>
              <a:prstGeom prst="ellipse">
                <a:avLst/>
              </a:prstGeom>
              <a:solidFill>
                <a:srgbClr val="0D0708"/>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020209D-51E8-48BB-3304-1C8269D785C3}"/>
                  </a:ext>
                </a:extLst>
              </p:cNvPr>
              <p:cNvSpPr/>
              <p:nvPr/>
            </p:nvSpPr>
            <p:spPr>
              <a:xfrm>
                <a:off x="4545693" y="4698958"/>
                <a:ext cx="158750" cy="158750"/>
              </a:xfrm>
              <a:prstGeom prst="rect">
                <a:avLst/>
              </a:prstGeom>
              <a:solidFill>
                <a:srgbClr val="3F9839"/>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CDA3B27B-95D0-2958-F53D-37B73F5333CB}"/>
                  </a:ext>
                </a:extLst>
              </p:cNvPr>
              <p:cNvSpPr/>
              <p:nvPr/>
            </p:nvSpPr>
            <p:spPr>
              <a:xfrm>
                <a:off x="5656366" y="4684815"/>
                <a:ext cx="187037" cy="187037"/>
              </a:xfrm>
              <a:prstGeom prst="ellipse">
                <a:avLst/>
              </a:prstGeom>
              <a:solidFill>
                <a:srgbClr val="3E9738"/>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07BFC40-2C9F-954C-A4E9-FC270D9958B0}"/>
                  </a:ext>
                </a:extLst>
              </p:cNvPr>
              <p:cNvSpPr/>
              <p:nvPr/>
            </p:nvSpPr>
            <p:spPr>
              <a:xfrm>
                <a:off x="5948466" y="4684815"/>
                <a:ext cx="187037" cy="187037"/>
              </a:xfrm>
              <a:prstGeom prst="ellipse">
                <a:avLst/>
              </a:prstGeom>
              <a:solidFill>
                <a:srgbClr val="C81B1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6FBEEC8A-797D-9466-AA0E-48930ADA391B}"/>
                  </a:ext>
                </a:extLst>
              </p:cNvPr>
              <p:cNvSpPr/>
              <p:nvPr/>
            </p:nvSpPr>
            <p:spPr>
              <a:xfrm>
                <a:off x="5999266" y="4684815"/>
                <a:ext cx="187037" cy="187037"/>
              </a:xfrm>
              <a:prstGeom prst="ellipse">
                <a:avLst/>
              </a:prstGeom>
              <a:solidFill>
                <a:srgbClr val="C81B1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9A16C814-833F-910E-E015-3F7234FC0140}"/>
                  </a:ext>
                </a:extLst>
              </p:cNvPr>
              <p:cNvSpPr txBox="1"/>
              <p:nvPr/>
            </p:nvSpPr>
            <p:spPr>
              <a:xfrm>
                <a:off x="3781576" y="991810"/>
                <a:ext cx="406400" cy="400110"/>
              </a:xfrm>
              <a:prstGeom prst="rect">
                <a:avLst/>
              </a:prstGeom>
              <a:noFill/>
            </p:spPr>
            <p:txBody>
              <a:bodyPr wrap="square" rtlCol="0">
                <a:spAutoFit/>
              </a:bodyPr>
              <a:lstStyle/>
              <a:p>
                <a:pPr algn="ctr"/>
                <a:r>
                  <a:rPr kumimoji="1" lang="en-US" altLang="ja-JP" sz="2000" b="1" dirty="0">
                    <a:latin typeface="+mn-lt"/>
                  </a:rPr>
                  <a:t>H</a:t>
                </a:r>
                <a:endParaRPr kumimoji="1" lang="ja-JP" altLang="en-US" sz="2000" b="1" dirty="0">
                  <a:latin typeface="+mn-lt"/>
                </a:endParaRPr>
              </a:p>
            </p:txBody>
          </p:sp>
          <p:sp>
            <p:nvSpPr>
              <p:cNvPr id="28" name="テキスト ボックス 27">
                <a:extLst>
                  <a:ext uri="{FF2B5EF4-FFF2-40B4-BE49-F238E27FC236}">
                    <a16:creationId xmlns:a16="http://schemas.microsoft.com/office/drawing/2014/main" id="{55047084-94A3-2476-70B2-D0E06842D847}"/>
                  </a:ext>
                </a:extLst>
              </p:cNvPr>
              <p:cNvSpPr txBox="1"/>
              <p:nvPr/>
            </p:nvSpPr>
            <p:spPr>
              <a:xfrm>
                <a:off x="3781576" y="2778277"/>
                <a:ext cx="406400" cy="400110"/>
              </a:xfrm>
              <a:prstGeom prst="rect">
                <a:avLst/>
              </a:prstGeom>
              <a:noFill/>
            </p:spPr>
            <p:txBody>
              <a:bodyPr wrap="square" rtlCol="0">
                <a:spAutoFit/>
              </a:bodyPr>
              <a:lstStyle/>
              <a:p>
                <a:pPr algn="ctr"/>
                <a:r>
                  <a:rPr kumimoji="1" lang="en-US" altLang="ja-JP" sz="2000" b="1" dirty="0">
                    <a:latin typeface="+mn-lt"/>
                  </a:rPr>
                  <a:t>I</a:t>
                </a:r>
                <a:endParaRPr kumimoji="1" lang="ja-JP" altLang="en-US" sz="2000" b="1" dirty="0">
                  <a:latin typeface="+mn-lt"/>
                </a:endParaRPr>
              </a:p>
            </p:txBody>
          </p:sp>
          <p:sp>
            <p:nvSpPr>
              <p:cNvPr id="29" name="テキスト ボックス 28">
                <a:extLst>
                  <a:ext uri="{FF2B5EF4-FFF2-40B4-BE49-F238E27FC236}">
                    <a16:creationId xmlns:a16="http://schemas.microsoft.com/office/drawing/2014/main" id="{593CCB29-6096-A833-B3C6-AA44C3BC7F4E}"/>
                  </a:ext>
                </a:extLst>
              </p:cNvPr>
              <p:cNvSpPr txBox="1"/>
              <p:nvPr/>
            </p:nvSpPr>
            <p:spPr>
              <a:xfrm>
                <a:off x="3781576" y="4564743"/>
                <a:ext cx="406400" cy="400110"/>
              </a:xfrm>
              <a:prstGeom prst="rect">
                <a:avLst/>
              </a:prstGeom>
              <a:noFill/>
            </p:spPr>
            <p:txBody>
              <a:bodyPr wrap="square" rtlCol="0">
                <a:spAutoFit/>
              </a:bodyPr>
              <a:lstStyle/>
              <a:p>
                <a:pPr algn="ctr"/>
                <a:r>
                  <a:rPr kumimoji="1" lang="en-US" altLang="ja-JP" sz="2000" b="1" dirty="0">
                    <a:latin typeface="+mn-lt"/>
                  </a:rPr>
                  <a:t>J</a:t>
                </a:r>
                <a:endParaRPr kumimoji="1" lang="ja-JP" altLang="en-US" sz="2000" b="1" dirty="0">
                  <a:latin typeface="+mn-lt"/>
                </a:endParaRPr>
              </a:p>
            </p:txBody>
          </p:sp>
          <p:sp>
            <p:nvSpPr>
              <p:cNvPr id="7" name="テキスト ボックス 6">
                <a:extLst>
                  <a:ext uri="{FF2B5EF4-FFF2-40B4-BE49-F238E27FC236}">
                    <a16:creationId xmlns:a16="http://schemas.microsoft.com/office/drawing/2014/main" id="{51098CFF-3983-A4FB-F487-3D4EE895C6DB}"/>
                  </a:ext>
                </a:extLst>
              </p:cNvPr>
              <p:cNvSpPr txBox="1"/>
              <p:nvPr/>
            </p:nvSpPr>
            <p:spPr>
              <a:xfrm>
                <a:off x="4704610" y="3910110"/>
                <a:ext cx="864339" cy="369332"/>
              </a:xfrm>
              <a:prstGeom prst="rect">
                <a:avLst/>
              </a:prstGeom>
              <a:noFill/>
              <a:effectLst>
                <a:outerShdw dir="2700000" sx="120000" sy="120000" algn="tl" rotWithShape="0">
                  <a:schemeClr val="bg1"/>
                </a:outerShdw>
              </a:effectLst>
            </p:spPr>
            <p:txBody>
              <a:bodyPr wrap="none" rtlCol="0">
                <a:spAutoFit/>
              </a:bodyPr>
              <a:lstStyle/>
              <a:p>
                <a:pPr defTabSz="685800" fontAlgn="auto">
                  <a:spcBef>
                    <a:spcPts val="0"/>
                  </a:spcBef>
                  <a:spcAft>
                    <a:spcPts val="0"/>
                  </a:spcAft>
                </a:pPr>
                <a:r>
                  <a:rPr lang="en-US" altLang="ja-JP" b="1" dirty="0">
                    <a:ln w="6350">
                      <a:solidFill>
                        <a:schemeClr val="bg1"/>
                      </a:solidFill>
                    </a:ln>
                    <a:solidFill>
                      <a:srgbClr val="66FFFF"/>
                    </a:solidFill>
                    <a:effectLst>
                      <a:outerShdw blurRad="38100" dist="38100" dir="2700000" algn="tl">
                        <a:srgbClr val="000000">
                          <a:alpha val="43137"/>
                        </a:srgbClr>
                      </a:outerShdw>
                    </a:effectLst>
                    <a:latin typeface="+mn-lt"/>
                  </a:rPr>
                  <a:t>Fluids</a:t>
                </a:r>
                <a:endParaRPr lang="ja-JP" altLang="en-US" b="1" dirty="0">
                  <a:ln w="6350">
                    <a:solidFill>
                      <a:schemeClr val="bg1"/>
                    </a:solidFill>
                  </a:ln>
                  <a:solidFill>
                    <a:srgbClr val="66FFFF"/>
                  </a:solidFill>
                  <a:effectLst>
                    <a:outerShdw blurRad="38100" dist="38100" dir="2700000" algn="tl">
                      <a:srgbClr val="000000">
                        <a:alpha val="43137"/>
                      </a:srgbClr>
                    </a:outerShdw>
                  </a:effectLst>
                  <a:latin typeface="+mn-lt"/>
                </a:endParaRPr>
              </a:p>
            </p:txBody>
          </p:sp>
          <p:cxnSp>
            <p:nvCxnSpPr>
              <p:cNvPr id="8" name="直線矢印コネクタ 7">
                <a:extLst>
                  <a:ext uri="{FF2B5EF4-FFF2-40B4-BE49-F238E27FC236}">
                    <a16:creationId xmlns:a16="http://schemas.microsoft.com/office/drawing/2014/main" id="{5F750BB6-C2FB-1E87-D001-99E04BBD20B0}"/>
                  </a:ext>
                </a:extLst>
              </p:cNvPr>
              <p:cNvCxnSpPr>
                <a:cxnSpLocks/>
              </p:cNvCxnSpPr>
              <p:nvPr/>
            </p:nvCxnSpPr>
            <p:spPr>
              <a:xfrm flipV="1">
                <a:off x="6019800" y="3614553"/>
                <a:ext cx="128155" cy="434933"/>
              </a:xfrm>
              <a:prstGeom prst="straightConnector1">
                <a:avLst/>
              </a:prstGeom>
              <a:noFill/>
              <a:ln w="76200" cap="flat" cmpd="sng" algn="ctr">
                <a:solidFill>
                  <a:srgbClr val="66FFFF"/>
                </a:solidFill>
                <a:prstDash val="solid"/>
                <a:miter lim="800000"/>
                <a:tailEnd type="triangle"/>
              </a:ln>
              <a:effectLst>
                <a:outerShdw blurRad="50800" dist="38100" dir="2700000" algn="tl" rotWithShape="0">
                  <a:prstClr val="black">
                    <a:alpha val="40000"/>
                  </a:prstClr>
                </a:outerShdw>
              </a:effectLst>
            </p:spPr>
          </p:cxnSp>
          <p:cxnSp>
            <p:nvCxnSpPr>
              <p:cNvPr id="9" name="直線矢印コネクタ 8">
                <a:extLst>
                  <a:ext uri="{FF2B5EF4-FFF2-40B4-BE49-F238E27FC236}">
                    <a16:creationId xmlns:a16="http://schemas.microsoft.com/office/drawing/2014/main" id="{41077725-887C-0899-114C-8E8F7A5113D4}"/>
                  </a:ext>
                </a:extLst>
              </p:cNvPr>
              <p:cNvCxnSpPr>
                <a:cxnSpLocks/>
              </p:cNvCxnSpPr>
              <p:nvPr/>
            </p:nvCxnSpPr>
            <p:spPr>
              <a:xfrm flipH="1" flipV="1">
                <a:off x="4338341" y="3509077"/>
                <a:ext cx="146573" cy="529523"/>
              </a:xfrm>
              <a:prstGeom prst="straightConnector1">
                <a:avLst/>
              </a:prstGeom>
              <a:noFill/>
              <a:ln w="76200" cap="flat" cmpd="sng" algn="ctr">
                <a:solidFill>
                  <a:srgbClr val="66FFFF"/>
                </a:solidFill>
                <a:prstDash val="solid"/>
                <a:miter lim="800000"/>
                <a:tailEnd type="triangle"/>
              </a:ln>
              <a:effectLst>
                <a:outerShdw blurRad="50800" dist="38100" dir="2700000" algn="tl" rotWithShape="0">
                  <a:prstClr val="black">
                    <a:alpha val="40000"/>
                  </a:prstClr>
                </a:outerShdw>
              </a:effectLst>
            </p:spPr>
          </p:cxnSp>
          <p:pic>
            <p:nvPicPr>
              <p:cNvPr id="37" name="図 36">
                <a:extLst>
                  <a:ext uri="{FF2B5EF4-FFF2-40B4-BE49-F238E27FC236}">
                    <a16:creationId xmlns:a16="http://schemas.microsoft.com/office/drawing/2014/main" id="{89DA0416-53AA-A482-0BEE-74A8008101C3}"/>
                  </a:ext>
                </a:extLst>
              </p:cNvPr>
              <p:cNvPicPr>
                <a:picLocks noChangeAspect="1"/>
              </p:cNvPicPr>
              <p:nvPr/>
            </p:nvPicPr>
            <p:blipFill>
              <a:blip r:embed="rId5"/>
              <a:stretch>
                <a:fillRect/>
              </a:stretch>
            </p:blipFill>
            <p:spPr>
              <a:xfrm>
                <a:off x="3219948" y="1253517"/>
                <a:ext cx="731565" cy="5256140"/>
              </a:xfrm>
              <a:prstGeom prst="rect">
                <a:avLst/>
              </a:prstGeom>
            </p:spPr>
          </p:pic>
        </p:grpSp>
        <p:sp>
          <p:nvSpPr>
            <p:cNvPr id="3" name="テキスト ボックス 2">
              <a:extLst>
                <a:ext uri="{FF2B5EF4-FFF2-40B4-BE49-F238E27FC236}">
                  <a16:creationId xmlns:a16="http://schemas.microsoft.com/office/drawing/2014/main" id="{C77C7E62-BB1F-EF98-7F6B-88995258A8CF}"/>
                </a:ext>
              </a:extLst>
            </p:cNvPr>
            <p:cNvSpPr txBox="1"/>
            <p:nvPr/>
          </p:nvSpPr>
          <p:spPr>
            <a:xfrm>
              <a:off x="6276109" y="2653146"/>
              <a:ext cx="831273" cy="307777"/>
            </a:xfrm>
            <a:prstGeom prst="rect">
              <a:avLst/>
            </a:prstGeom>
            <a:noFill/>
          </p:spPr>
          <p:txBody>
            <a:bodyPr wrap="square" rtlCol="0">
              <a:spAutoFit/>
            </a:bodyPr>
            <a:lstStyle/>
            <a:p>
              <a:pPr algn="ctr"/>
              <a:r>
                <a:rPr kumimoji="1" lang="en-US" altLang="ja-JP" sz="1400" b="1" dirty="0">
                  <a:solidFill>
                    <a:srgbClr val="FF3399"/>
                  </a:solidFill>
                  <a:latin typeface="+mn-lt"/>
                </a:rPr>
                <a:t>SUZU</a:t>
              </a:r>
              <a:endParaRPr kumimoji="1" lang="ja-JP" altLang="en-US" sz="1400" b="1" dirty="0">
                <a:solidFill>
                  <a:srgbClr val="FF3399"/>
                </a:solidFill>
                <a:latin typeface="+mn-lt"/>
              </a:endParaRPr>
            </a:p>
          </p:txBody>
        </p:sp>
        <p:sp>
          <p:nvSpPr>
            <p:cNvPr id="5" name="テキスト ボックス 4">
              <a:extLst>
                <a:ext uri="{FF2B5EF4-FFF2-40B4-BE49-F238E27FC236}">
                  <a16:creationId xmlns:a16="http://schemas.microsoft.com/office/drawing/2014/main" id="{38054799-7D56-CFB9-9461-116BCBD21D69}"/>
                </a:ext>
              </a:extLst>
            </p:cNvPr>
            <p:cNvSpPr txBox="1"/>
            <p:nvPr/>
          </p:nvSpPr>
          <p:spPr>
            <a:xfrm>
              <a:off x="4291447" y="2653146"/>
              <a:ext cx="1295400" cy="307777"/>
            </a:xfrm>
            <a:prstGeom prst="rect">
              <a:avLst/>
            </a:prstGeom>
            <a:noFill/>
          </p:spPr>
          <p:txBody>
            <a:bodyPr wrap="square" rtlCol="0">
              <a:spAutoFit/>
            </a:bodyPr>
            <a:lstStyle/>
            <a:p>
              <a:pPr algn="ctr"/>
              <a:r>
                <a:rPr kumimoji="1" lang="en-US" altLang="ja-JP" sz="1400" b="1" dirty="0">
                  <a:solidFill>
                    <a:srgbClr val="E97132"/>
                  </a:solidFill>
                  <a:latin typeface="+mn-lt"/>
                </a:rPr>
                <a:t>WAJIMA</a:t>
              </a:r>
              <a:endParaRPr kumimoji="1" lang="ja-JP" altLang="en-US" sz="1400" b="1" dirty="0">
                <a:solidFill>
                  <a:srgbClr val="E97132"/>
                </a:solidFill>
                <a:latin typeface="+mn-lt"/>
              </a:endParaRPr>
            </a:p>
          </p:txBody>
        </p:sp>
        <p:sp>
          <p:nvSpPr>
            <p:cNvPr id="10" name="楕円 9">
              <a:extLst>
                <a:ext uri="{FF2B5EF4-FFF2-40B4-BE49-F238E27FC236}">
                  <a16:creationId xmlns:a16="http://schemas.microsoft.com/office/drawing/2014/main" id="{46ED8C49-24FD-BD62-E5A8-EA13360AC33E}"/>
                </a:ext>
              </a:extLst>
            </p:cNvPr>
            <p:cNvSpPr/>
            <p:nvPr/>
          </p:nvSpPr>
          <p:spPr>
            <a:xfrm>
              <a:off x="6588991" y="3426114"/>
              <a:ext cx="103909" cy="103909"/>
            </a:xfrm>
            <a:prstGeom prst="ellipse">
              <a:avLst/>
            </a:prstGeom>
            <a:solidFill>
              <a:srgbClr val="FF0000"/>
            </a:solidFill>
            <a:ln w="190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6391598F-DE44-7BE0-355F-B973F58D0C5B}"/>
              </a:ext>
            </a:extLst>
          </p:cNvPr>
          <p:cNvGrpSpPr/>
          <p:nvPr/>
        </p:nvGrpSpPr>
        <p:grpSpPr>
          <a:xfrm>
            <a:off x="7096992" y="852054"/>
            <a:ext cx="2047008" cy="1247865"/>
            <a:chOff x="7096992" y="852054"/>
            <a:chExt cx="2047008" cy="1247865"/>
          </a:xfrm>
        </p:grpSpPr>
        <p:pic>
          <p:nvPicPr>
            <p:cNvPr id="33" name="図 32">
              <a:extLst>
                <a:ext uri="{FF2B5EF4-FFF2-40B4-BE49-F238E27FC236}">
                  <a16:creationId xmlns:a16="http://schemas.microsoft.com/office/drawing/2014/main" id="{D7CE22E6-5499-068C-D82F-E19AF332C40E}"/>
                </a:ext>
              </a:extLst>
            </p:cNvPr>
            <p:cNvPicPr>
              <a:picLocks noChangeAspect="1"/>
            </p:cNvPicPr>
            <p:nvPr/>
          </p:nvPicPr>
          <p:blipFill>
            <a:blip r:embed="rId6"/>
            <a:srcRect t="9172"/>
            <a:stretch>
              <a:fillRect/>
            </a:stretch>
          </p:blipFill>
          <p:spPr>
            <a:xfrm>
              <a:off x="7200900" y="914402"/>
              <a:ext cx="1855210" cy="1185517"/>
            </a:xfrm>
            <a:prstGeom prst="rect">
              <a:avLst/>
            </a:prstGeom>
          </p:spPr>
        </p:pic>
        <p:sp>
          <p:nvSpPr>
            <p:cNvPr id="34" name="テキスト ボックス 33">
              <a:extLst>
                <a:ext uri="{FF2B5EF4-FFF2-40B4-BE49-F238E27FC236}">
                  <a16:creationId xmlns:a16="http://schemas.microsoft.com/office/drawing/2014/main" id="{6538F481-5AFB-AD98-9511-EE5A47860581}"/>
                </a:ext>
              </a:extLst>
            </p:cNvPr>
            <p:cNvSpPr txBox="1"/>
            <p:nvPr/>
          </p:nvSpPr>
          <p:spPr>
            <a:xfrm>
              <a:off x="7096992" y="852054"/>
              <a:ext cx="477982" cy="338554"/>
            </a:xfrm>
            <a:prstGeom prst="rect">
              <a:avLst/>
            </a:prstGeom>
            <a:noFill/>
          </p:spPr>
          <p:txBody>
            <a:bodyPr wrap="square" rtlCol="0">
              <a:spAutoFit/>
            </a:bodyPr>
            <a:lstStyle/>
            <a:p>
              <a:pPr algn="ctr"/>
              <a:r>
                <a:rPr lang="en-US" altLang="ja-JP" sz="1600" b="1" dirty="0">
                  <a:solidFill>
                    <a:schemeClr val="bg1"/>
                  </a:solidFill>
                  <a:latin typeface="+mn-lt"/>
                </a:rPr>
                <a:t>A</a:t>
              </a:r>
              <a:endParaRPr kumimoji="1" lang="ja-JP" altLang="en-US" sz="1600" b="1" dirty="0">
                <a:solidFill>
                  <a:schemeClr val="bg1"/>
                </a:solidFill>
                <a:latin typeface="+mn-lt"/>
              </a:endParaRPr>
            </a:p>
          </p:txBody>
        </p:sp>
        <p:sp>
          <p:nvSpPr>
            <p:cNvPr id="35" name="テキスト ボックス 34">
              <a:extLst>
                <a:ext uri="{FF2B5EF4-FFF2-40B4-BE49-F238E27FC236}">
                  <a16:creationId xmlns:a16="http://schemas.microsoft.com/office/drawing/2014/main" id="{6E1463B8-215A-17AC-C63D-39B3ED5DF3FF}"/>
                </a:ext>
              </a:extLst>
            </p:cNvPr>
            <p:cNvSpPr txBox="1"/>
            <p:nvPr/>
          </p:nvSpPr>
          <p:spPr>
            <a:xfrm>
              <a:off x="8666018" y="869372"/>
              <a:ext cx="477982" cy="338554"/>
            </a:xfrm>
            <a:prstGeom prst="rect">
              <a:avLst/>
            </a:prstGeom>
            <a:noFill/>
          </p:spPr>
          <p:txBody>
            <a:bodyPr wrap="square" rtlCol="0">
              <a:spAutoFit/>
            </a:bodyPr>
            <a:lstStyle/>
            <a:p>
              <a:pPr algn="ctr"/>
              <a:r>
                <a:rPr lang="en-US" altLang="ja-JP" sz="1600" b="1" dirty="0">
                  <a:solidFill>
                    <a:schemeClr val="bg1"/>
                  </a:solidFill>
                  <a:latin typeface="+mn-lt"/>
                </a:rPr>
                <a:t>B</a:t>
              </a:r>
              <a:endParaRPr kumimoji="1" lang="ja-JP" altLang="en-US" sz="1600" b="1" dirty="0">
                <a:solidFill>
                  <a:schemeClr val="bg1"/>
                </a:solidFill>
                <a:latin typeface="+mn-lt"/>
              </a:endParaRPr>
            </a:p>
          </p:txBody>
        </p:sp>
      </p:grpSp>
      <p:grpSp>
        <p:nvGrpSpPr>
          <p:cNvPr id="45" name="グループ化 44">
            <a:extLst>
              <a:ext uri="{FF2B5EF4-FFF2-40B4-BE49-F238E27FC236}">
                <a16:creationId xmlns:a16="http://schemas.microsoft.com/office/drawing/2014/main" id="{29C90A95-B51D-767F-76EF-93C4F4FD90CE}"/>
              </a:ext>
            </a:extLst>
          </p:cNvPr>
          <p:cNvGrpSpPr/>
          <p:nvPr/>
        </p:nvGrpSpPr>
        <p:grpSpPr>
          <a:xfrm>
            <a:off x="7260770" y="4543303"/>
            <a:ext cx="1934017" cy="1905870"/>
            <a:chOff x="7260770" y="4543303"/>
            <a:chExt cx="1934017" cy="1905870"/>
          </a:xfrm>
        </p:grpSpPr>
        <p:pic>
          <p:nvPicPr>
            <p:cNvPr id="6" name="図 5">
              <a:extLst>
                <a:ext uri="{FF2B5EF4-FFF2-40B4-BE49-F238E27FC236}">
                  <a16:creationId xmlns:a16="http://schemas.microsoft.com/office/drawing/2014/main" id="{1F0B9737-B137-418B-C2CC-1E6AD144CF3F}"/>
                </a:ext>
              </a:extLst>
            </p:cNvPr>
            <p:cNvPicPr>
              <a:picLocks noChangeAspect="1"/>
            </p:cNvPicPr>
            <p:nvPr/>
          </p:nvPicPr>
          <p:blipFill>
            <a:blip r:embed="rId7"/>
            <a:srcRect l="4673"/>
            <a:stretch>
              <a:fillRect/>
            </a:stretch>
          </p:blipFill>
          <p:spPr>
            <a:xfrm>
              <a:off x="7260770" y="4543303"/>
              <a:ext cx="1934017" cy="1905870"/>
            </a:xfrm>
            <a:prstGeom prst="rect">
              <a:avLst/>
            </a:prstGeom>
          </p:spPr>
        </p:pic>
        <p:cxnSp>
          <p:nvCxnSpPr>
            <p:cNvPr id="41" name="直線コネクタ 40">
              <a:extLst>
                <a:ext uri="{FF2B5EF4-FFF2-40B4-BE49-F238E27FC236}">
                  <a16:creationId xmlns:a16="http://schemas.microsoft.com/office/drawing/2014/main" id="{3694482F-A17F-6621-249D-48C16424DA5D}"/>
                </a:ext>
              </a:extLst>
            </p:cNvPr>
            <p:cNvCxnSpPr>
              <a:cxnSpLocks/>
            </p:cNvCxnSpPr>
            <p:nvPr/>
          </p:nvCxnSpPr>
          <p:spPr>
            <a:xfrm>
              <a:off x="8333510" y="4842164"/>
              <a:ext cx="207817" cy="342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EC6C47C-A226-BC8F-0869-69AB2C0CB277}"/>
                </a:ext>
              </a:extLst>
            </p:cNvPr>
            <p:cNvSpPr txBox="1"/>
            <p:nvPr/>
          </p:nvSpPr>
          <p:spPr>
            <a:xfrm>
              <a:off x="7997537" y="4578928"/>
              <a:ext cx="477982" cy="338554"/>
            </a:xfrm>
            <a:prstGeom prst="rect">
              <a:avLst/>
            </a:prstGeom>
            <a:noFill/>
          </p:spPr>
          <p:txBody>
            <a:bodyPr wrap="square" rtlCol="0">
              <a:spAutoFit/>
            </a:bodyPr>
            <a:lstStyle/>
            <a:p>
              <a:pPr algn="ctr"/>
              <a:r>
                <a:rPr lang="en-US" altLang="ja-JP" sz="1600" b="1" dirty="0">
                  <a:latin typeface="+mn-lt"/>
                </a:rPr>
                <a:t>A</a:t>
              </a:r>
              <a:endParaRPr kumimoji="1" lang="ja-JP" altLang="en-US" sz="1600" b="1" dirty="0">
                <a:latin typeface="+mn-lt"/>
              </a:endParaRPr>
            </a:p>
          </p:txBody>
        </p:sp>
        <p:sp>
          <p:nvSpPr>
            <p:cNvPr id="44" name="テキスト ボックス 43">
              <a:extLst>
                <a:ext uri="{FF2B5EF4-FFF2-40B4-BE49-F238E27FC236}">
                  <a16:creationId xmlns:a16="http://schemas.microsoft.com/office/drawing/2014/main" id="{959BC3F9-423F-5488-146D-9768C5A29160}"/>
                </a:ext>
              </a:extLst>
            </p:cNvPr>
            <p:cNvSpPr txBox="1"/>
            <p:nvPr/>
          </p:nvSpPr>
          <p:spPr>
            <a:xfrm>
              <a:off x="8350827" y="5105399"/>
              <a:ext cx="477982" cy="338554"/>
            </a:xfrm>
            <a:prstGeom prst="rect">
              <a:avLst/>
            </a:prstGeom>
            <a:noFill/>
          </p:spPr>
          <p:txBody>
            <a:bodyPr wrap="square" rtlCol="0">
              <a:spAutoFit/>
            </a:bodyPr>
            <a:lstStyle/>
            <a:p>
              <a:pPr algn="ctr"/>
              <a:r>
                <a:rPr lang="en-US" altLang="ja-JP" sz="1600" b="1" dirty="0">
                  <a:latin typeface="+mn-lt"/>
                </a:rPr>
                <a:t>B</a:t>
              </a:r>
              <a:endParaRPr kumimoji="1" lang="ja-JP" altLang="en-US" sz="1600" b="1" dirty="0">
                <a:latin typeface="+mn-lt"/>
              </a:endParaRPr>
            </a:p>
          </p:txBody>
        </p:sp>
      </p:grpSp>
    </p:spTree>
    <p:extLst>
      <p:ext uri="{BB962C8B-B14F-4D97-AF65-F5344CB8AC3E}">
        <p14:creationId xmlns:p14="http://schemas.microsoft.com/office/powerpoint/2010/main" val="313495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A08D3-2C5B-9B4A-564C-970C78923C2C}"/>
              </a:ext>
            </a:extLst>
          </p:cNvPr>
          <p:cNvSpPr>
            <a:spLocks noGrp="1"/>
          </p:cNvSpPr>
          <p:nvPr>
            <p:ph type="title"/>
          </p:nvPr>
        </p:nvSpPr>
        <p:spPr/>
        <p:txBody>
          <a:bodyPr/>
          <a:lstStyle/>
          <a:p>
            <a:r>
              <a:rPr kumimoji="1" lang="en-US" altLang="ja-JP" dirty="0"/>
              <a:t>Temporal </a:t>
            </a:r>
            <a:r>
              <a:rPr kumimoji="1" lang="en-US" altLang="ja-JP" baseline="30000" dirty="0"/>
              <a:t>3</a:t>
            </a:r>
            <a:r>
              <a:rPr kumimoji="1" lang="en-US" altLang="ja-JP" dirty="0"/>
              <a:t>He/</a:t>
            </a:r>
            <a:r>
              <a:rPr kumimoji="1" lang="en-US" altLang="ja-JP" baseline="30000" dirty="0"/>
              <a:t>4</a:t>
            </a:r>
            <a:r>
              <a:rPr kumimoji="1" lang="en-US" altLang="ja-JP" dirty="0"/>
              <a:t>He Variations as Precursory Signal</a:t>
            </a:r>
            <a:endParaRPr kumimoji="1" lang="ja-JP" altLang="en-US" dirty="0"/>
          </a:p>
        </p:txBody>
      </p:sp>
      <p:sp>
        <p:nvSpPr>
          <p:cNvPr id="6" name="テキスト ボックス 5">
            <a:extLst>
              <a:ext uri="{FF2B5EF4-FFF2-40B4-BE49-F238E27FC236}">
                <a16:creationId xmlns:a16="http://schemas.microsoft.com/office/drawing/2014/main" id="{559F300B-CBB5-9475-B8E8-EADB34F12B5B}"/>
              </a:ext>
            </a:extLst>
          </p:cNvPr>
          <p:cNvSpPr txBox="1"/>
          <p:nvPr/>
        </p:nvSpPr>
        <p:spPr>
          <a:xfrm>
            <a:off x="116510" y="930698"/>
            <a:ext cx="3987899" cy="526297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effectLst/>
                <a:uLnTx/>
                <a:uFillTx/>
                <a:latin typeface="+mn-lt"/>
                <a:ea typeface="メイリオ"/>
                <a:cs typeface="Calibri" pitchFamily="34" charset="0"/>
              </a:rPr>
              <a:t>Two hot springs in </a:t>
            </a:r>
            <a:r>
              <a:rPr kumimoji="1" lang="en-US" altLang="ja-JP" sz="2400" b="0" i="0" u="none" strike="noStrike" kern="1200" cap="none" spc="0" normalizeH="0" baseline="0" noProof="0" dirty="0">
                <a:ln>
                  <a:noFill/>
                </a:ln>
                <a:solidFill>
                  <a:srgbClr val="FF3399"/>
                </a:solidFill>
                <a:effectLst/>
                <a:uLnTx/>
                <a:uFillTx/>
                <a:latin typeface="+mn-lt"/>
                <a:ea typeface="メイリオ"/>
                <a:cs typeface="Calibri" pitchFamily="34" charset="0"/>
              </a:rPr>
              <a:t>SUZU</a:t>
            </a:r>
            <a:r>
              <a:rPr kumimoji="1" lang="en-US" altLang="ja-JP" sz="2400" b="0" i="0" u="none" strike="noStrike" kern="1200" cap="none" spc="0" normalizeH="0" baseline="0" noProof="0" dirty="0">
                <a:ln>
                  <a:noFill/>
                </a:ln>
                <a:effectLst/>
                <a:uLnTx/>
                <a:uFillTx/>
                <a:latin typeface="+mn-lt"/>
                <a:ea typeface="メイリオ"/>
                <a:cs typeface="Calibri" pitchFamily="34" charset="0"/>
              </a:rPr>
              <a:t> showed a decrease in </a:t>
            </a:r>
            <a:r>
              <a:rPr kumimoji="1" lang="en-US" altLang="ja-JP" sz="2400" b="0" i="0" u="none" strike="noStrike" kern="1200" cap="none" spc="0" normalizeH="0" baseline="30000" noProof="0" dirty="0">
                <a:ln>
                  <a:noFill/>
                </a:ln>
                <a:effectLst/>
                <a:uLnTx/>
                <a:uFillTx/>
                <a:latin typeface="+mn-lt"/>
                <a:ea typeface="メイリオ"/>
                <a:cs typeface="Calibri" pitchFamily="34" charset="0"/>
              </a:rPr>
              <a:t>3</a:t>
            </a:r>
            <a:r>
              <a:rPr kumimoji="1" lang="en-US" altLang="ja-JP" sz="2400" b="0" i="0" u="none" strike="noStrike" kern="1200" cap="none" spc="0" normalizeH="0" baseline="0" noProof="0" dirty="0">
                <a:ln>
                  <a:noFill/>
                </a:ln>
                <a:effectLst/>
                <a:uLnTx/>
                <a:uFillTx/>
                <a:latin typeface="+mn-lt"/>
                <a:ea typeface="メイリオ"/>
                <a:cs typeface="Calibri" pitchFamily="34" charset="0"/>
              </a:rPr>
              <a:t>He/</a:t>
            </a:r>
            <a:r>
              <a:rPr kumimoji="1" lang="en-US" altLang="ja-JP" sz="2400" b="0" i="0" u="none" strike="noStrike" kern="1200" cap="none" spc="0" normalizeH="0" baseline="30000" noProof="0" dirty="0">
                <a:ln>
                  <a:noFill/>
                </a:ln>
                <a:effectLst/>
                <a:uLnTx/>
                <a:uFillTx/>
                <a:latin typeface="+mn-lt"/>
                <a:ea typeface="メイリオ"/>
                <a:cs typeface="Calibri" pitchFamily="34" charset="0"/>
              </a:rPr>
              <a:t>4</a:t>
            </a:r>
            <a:r>
              <a:rPr kumimoji="1" lang="en-US" altLang="ja-JP" sz="2400" b="0" i="0" u="none" strike="noStrike" kern="1200" cap="none" spc="0" normalizeH="0" baseline="0" noProof="0" dirty="0">
                <a:ln>
                  <a:noFill/>
                </a:ln>
                <a:effectLst/>
                <a:uLnTx/>
                <a:uFillTx/>
                <a:latin typeface="+mn-lt"/>
                <a:ea typeface="メイリオ"/>
                <a:cs typeface="Calibri" pitchFamily="34" charset="0"/>
              </a:rPr>
              <a:t>He before the 2024 M7.6 mainshock, which may have resulted from the addition of radiogenic helium (</a:t>
            </a:r>
            <a:r>
              <a:rPr kumimoji="1" lang="en-US" altLang="ja-JP" sz="2400" b="0" i="0" u="none" strike="noStrike" kern="1200" cap="none" spc="0" normalizeH="0" baseline="30000" noProof="0" dirty="0">
                <a:ln>
                  <a:noFill/>
                </a:ln>
                <a:effectLst/>
                <a:uLnTx/>
                <a:uFillTx/>
                <a:latin typeface="+mn-lt"/>
                <a:ea typeface="メイリオ"/>
                <a:cs typeface="Calibri" pitchFamily="34" charset="0"/>
              </a:rPr>
              <a:t>4</a:t>
            </a:r>
            <a:r>
              <a:rPr kumimoji="1" lang="en-US" altLang="ja-JP" sz="2400" b="0" i="0" u="none" strike="noStrike" kern="1200" cap="none" spc="0" normalizeH="0" baseline="0" noProof="0" dirty="0">
                <a:ln>
                  <a:noFill/>
                </a:ln>
                <a:effectLst/>
                <a:uLnTx/>
                <a:uFillTx/>
                <a:latin typeface="+mn-lt"/>
                <a:ea typeface="メイリオ"/>
                <a:cs typeface="Calibri" pitchFamily="34" charset="0"/>
              </a:rPr>
              <a:t>He) degassed from the aquifer rocks.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effectLst/>
                <a:uLnTx/>
                <a:uFillTx/>
                <a:latin typeface="+mn-lt"/>
                <a:ea typeface="メイリオ"/>
                <a:cs typeface="Calibri" pitchFamily="34" charset="0"/>
              </a:rPr>
              <a:t>This may reflect the volumetric strain change on the bedrock and can be regarded as a precursor to the mainshock.</a:t>
            </a:r>
            <a:endParaRPr kumimoji="1" lang="ja-JP" altLang="en-US" sz="2400" i="0" u="none" strike="noStrike" kern="1200" cap="none" spc="0" normalizeH="0" baseline="0" noProof="0" dirty="0">
              <a:ln>
                <a:noFill/>
              </a:ln>
              <a:uLnTx/>
              <a:uFillTx/>
              <a:latin typeface="+mn-lt"/>
              <a:ea typeface="メイリオ"/>
              <a:cs typeface="Calibri" pitchFamily="34" charset="0"/>
            </a:endParaRPr>
          </a:p>
        </p:txBody>
      </p:sp>
      <p:pic>
        <p:nvPicPr>
          <p:cNvPr id="10" name="図 9">
            <a:extLst>
              <a:ext uri="{FF2B5EF4-FFF2-40B4-BE49-F238E27FC236}">
                <a16:creationId xmlns:a16="http://schemas.microsoft.com/office/drawing/2014/main" id="{C5B4A902-6B80-50C4-81C2-828E2BBB08AB}"/>
              </a:ext>
            </a:extLst>
          </p:cNvPr>
          <p:cNvPicPr>
            <a:picLocks noChangeAspect="1"/>
          </p:cNvPicPr>
          <p:nvPr/>
        </p:nvPicPr>
        <p:blipFill>
          <a:blip r:embed="rId2"/>
          <a:stretch>
            <a:fillRect/>
          </a:stretch>
        </p:blipFill>
        <p:spPr>
          <a:xfrm>
            <a:off x="4114801" y="1583711"/>
            <a:ext cx="5008420" cy="5274290"/>
          </a:xfrm>
          <a:prstGeom prst="rect">
            <a:avLst/>
          </a:prstGeom>
        </p:spPr>
      </p:pic>
      <p:pic>
        <p:nvPicPr>
          <p:cNvPr id="5" name="図 4">
            <a:extLst>
              <a:ext uri="{FF2B5EF4-FFF2-40B4-BE49-F238E27FC236}">
                <a16:creationId xmlns:a16="http://schemas.microsoft.com/office/drawing/2014/main" id="{7E846836-D9FB-B8FD-D6C4-9D33BA317C67}"/>
              </a:ext>
            </a:extLst>
          </p:cNvPr>
          <p:cNvPicPr>
            <a:picLocks noChangeAspect="1"/>
          </p:cNvPicPr>
          <p:nvPr/>
        </p:nvPicPr>
        <p:blipFill>
          <a:blip r:embed="rId3"/>
          <a:srcRect l="27832" b="21266"/>
          <a:stretch>
            <a:fillRect/>
          </a:stretch>
        </p:blipFill>
        <p:spPr>
          <a:xfrm>
            <a:off x="7221682" y="884855"/>
            <a:ext cx="1811773" cy="1266064"/>
          </a:xfrm>
          <a:prstGeom prst="rect">
            <a:avLst/>
          </a:prstGeom>
          <a:effectLst>
            <a:outerShdw blurRad="50800" dist="38100" dir="2700000" algn="tl" rotWithShape="0">
              <a:prstClr val="black">
                <a:alpha val="40000"/>
              </a:prstClr>
            </a:outerShdw>
          </a:effectLst>
        </p:spPr>
      </p:pic>
      <p:sp>
        <p:nvSpPr>
          <p:cNvPr id="11" name="Text Box 12">
            <a:extLst>
              <a:ext uri="{FF2B5EF4-FFF2-40B4-BE49-F238E27FC236}">
                <a16:creationId xmlns:a16="http://schemas.microsoft.com/office/drawing/2014/main" id="{CD5E52FF-B54F-9CE7-240D-35BBB40DC981}"/>
              </a:ext>
            </a:extLst>
          </p:cNvPr>
          <p:cNvSpPr txBox="1">
            <a:spLocks noChangeArrowheads="1"/>
          </p:cNvSpPr>
          <p:nvPr/>
        </p:nvSpPr>
        <p:spPr bwMode="auto">
          <a:xfrm>
            <a:off x="290946" y="6134983"/>
            <a:ext cx="38994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kumimoji="1" lang="en-US" altLang="ja-JP" sz="1600" dirty="0">
                <a:latin typeface="Calibri" panose="020F0502020204030204" pitchFamily="34" charset="0"/>
                <a:ea typeface="Calibri" panose="020F0502020204030204" pitchFamily="34" charset="0"/>
                <a:cs typeface="Calibri" panose="020F0502020204030204" pitchFamily="34" charset="0"/>
              </a:rPr>
              <a:t>(Kagoshima </a:t>
            </a:r>
            <a:r>
              <a:rPr kumimoji="1" lang="en-US" altLang="ja-JP" sz="1600" i="1" dirty="0">
                <a:latin typeface="Calibri" panose="020F0502020204030204" pitchFamily="34" charset="0"/>
                <a:ea typeface="Calibri" panose="020F0502020204030204" pitchFamily="34" charset="0"/>
                <a:cs typeface="Calibri" panose="020F0502020204030204" pitchFamily="34" charset="0"/>
              </a:rPr>
              <a:t>et al</a:t>
            </a:r>
            <a:r>
              <a:rPr kumimoji="1" lang="en-US" altLang="ja-JP" sz="1600" dirty="0">
                <a:latin typeface="Calibri" panose="020F0502020204030204" pitchFamily="34" charset="0"/>
                <a:ea typeface="Calibri" panose="020F0502020204030204" pitchFamily="34" charset="0"/>
                <a:cs typeface="Calibri" panose="020F0502020204030204" pitchFamily="34" charset="0"/>
              </a:rPr>
              <a:t>., </a:t>
            </a:r>
            <a:r>
              <a:rPr kumimoji="1" lang="en-US" altLang="ja-JP" sz="1600" i="1" dirty="0">
                <a:latin typeface="Calibri" panose="020F0502020204030204" pitchFamily="34" charset="0"/>
                <a:ea typeface="Calibri" panose="020F0502020204030204" pitchFamily="34" charset="0"/>
                <a:cs typeface="Calibri" panose="020F0502020204030204" pitchFamily="34" charset="0"/>
              </a:rPr>
              <a:t>Nature Commun.</a:t>
            </a:r>
            <a:r>
              <a:rPr kumimoji="1" lang="en-US" altLang="ja-JP" sz="1600" dirty="0">
                <a:latin typeface="Calibri" panose="020F0502020204030204" pitchFamily="34" charset="0"/>
                <a:ea typeface="Calibri" panose="020F0502020204030204" pitchFamily="34" charset="0"/>
                <a:cs typeface="Calibri" panose="020F0502020204030204" pitchFamily="34" charset="0"/>
              </a:rPr>
              <a:t> 2025)</a:t>
            </a:r>
          </a:p>
        </p:txBody>
      </p:sp>
    </p:spTree>
    <p:extLst>
      <p:ext uri="{BB962C8B-B14F-4D97-AF65-F5344CB8AC3E}">
        <p14:creationId xmlns:p14="http://schemas.microsoft.com/office/powerpoint/2010/main" val="2174586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714A47-65D3-41E3-83FF-47D3BAE5E2B8}"/>
              </a:ext>
            </a:extLst>
          </p:cNvPr>
          <p:cNvSpPr>
            <a:spLocks noGrp="1"/>
          </p:cNvSpPr>
          <p:nvPr>
            <p:ph type="title"/>
          </p:nvPr>
        </p:nvSpPr>
        <p:spPr/>
        <p:txBody>
          <a:bodyPr/>
          <a:lstStyle/>
          <a:p>
            <a:r>
              <a:rPr kumimoji="1" lang="en-US" altLang="ja-JP" dirty="0"/>
              <a:t>Conventional </a:t>
            </a:r>
            <a:r>
              <a:rPr kumimoji="1" lang="en-US" altLang="ja-JP" baseline="30000" dirty="0"/>
              <a:t>3</a:t>
            </a:r>
            <a:r>
              <a:rPr kumimoji="1" lang="en-US" altLang="ja-JP" dirty="0"/>
              <a:t>He/</a:t>
            </a:r>
            <a:r>
              <a:rPr kumimoji="1" lang="en-US" altLang="ja-JP" baseline="30000" dirty="0"/>
              <a:t>4</a:t>
            </a:r>
            <a:r>
              <a:rPr kumimoji="1" lang="en-US" altLang="ja-JP" dirty="0"/>
              <a:t>He</a:t>
            </a:r>
            <a:r>
              <a:rPr kumimoji="1" lang="ja-JP" altLang="en-US" dirty="0"/>
              <a:t> </a:t>
            </a:r>
            <a:r>
              <a:rPr kumimoji="1" lang="en-US" altLang="ja-JP" dirty="0"/>
              <a:t>analysis and problems</a:t>
            </a:r>
            <a:endParaRPr kumimoji="1" lang="ja-JP" altLang="en-US" dirty="0"/>
          </a:p>
        </p:txBody>
      </p:sp>
      <p:sp>
        <p:nvSpPr>
          <p:cNvPr id="3" name="コンテンツ プレースホルダー 2">
            <a:extLst>
              <a:ext uri="{FF2B5EF4-FFF2-40B4-BE49-F238E27FC236}">
                <a16:creationId xmlns:a16="http://schemas.microsoft.com/office/drawing/2014/main" id="{71BBC8CB-9020-432E-A689-5FDBE00509CC}"/>
              </a:ext>
            </a:extLst>
          </p:cNvPr>
          <p:cNvSpPr>
            <a:spLocks noGrp="1"/>
          </p:cNvSpPr>
          <p:nvPr>
            <p:ph idx="1"/>
          </p:nvPr>
        </p:nvSpPr>
        <p:spPr>
          <a:xfrm>
            <a:off x="1" y="941028"/>
            <a:ext cx="6702135" cy="2977800"/>
          </a:xfrm>
        </p:spPr>
        <p:txBody>
          <a:bodyPr>
            <a:noAutofit/>
          </a:bodyPr>
          <a:lstStyle/>
          <a:p>
            <a:pPr>
              <a:lnSpc>
                <a:spcPct val="100000"/>
              </a:lnSpc>
              <a:spcBef>
                <a:spcPts val="1350"/>
              </a:spcBef>
            </a:pPr>
            <a:r>
              <a:rPr lang="en-US" altLang="ja-JP" dirty="0">
                <a:latin typeface="Segoe UI" panose="020B0502040204020203" pitchFamily="34" charset="0"/>
                <a:cs typeface="Segoe UI" panose="020B0502040204020203" pitchFamily="34" charset="0"/>
              </a:rPr>
              <a:t>Helium is generally rare in a volcanic gas sample (1–100 ppm).</a:t>
            </a:r>
          </a:p>
          <a:p>
            <a:pPr lvl="1" indent="-259200">
              <a:lnSpc>
                <a:spcPct val="100000"/>
              </a:lnSpc>
              <a:buClr>
                <a:schemeClr val="tx1">
                  <a:lumMod val="85000"/>
                  <a:lumOff val="15000"/>
                </a:schemeClr>
              </a:buClr>
            </a:pPr>
            <a:r>
              <a:rPr lang="en-US" altLang="ja-JP" sz="1800" dirty="0">
                <a:solidFill>
                  <a:schemeClr val="accent1"/>
                </a:solidFill>
                <a:latin typeface="Segoe UI Semibold" panose="020B0702040204020203" pitchFamily="34" charset="0"/>
                <a:ea typeface="Noto Sans JP Medium" panose="020B0600000000000000" pitchFamily="34" charset="-128"/>
                <a:cs typeface="Segoe UI Semibold" panose="020B0702040204020203" pitchFamily="34" charset="0"/>
              </a:rPr>
              <a:t>removal of active gases</a:t>
            </a:r>
            <a:r>
              <a:rPr lang="en-US" altLang="ja-JP" sz="1800" dirty="0">
                <a:solidFill>
                  <a:schemeClr val="tx1"/>
                </a:solidFill>
                <a:latin typeface="Segoe UI" panose="020B0502040204020203" pitchFamily="34" charset="0"/>
                <a:ea typeface="Noto Sans JP Medium" panose="020B0600000000000000" pitchFamily="34" charset="-128"/>
                <a:cs typeface="Segoe UI" panose="020B0502040204020203" pitchFamily="34" charset="0"/>
              </a:rPr>
              <a:t> and </a:t>
            </a:r>
            <a:r>
              <a:rPr lang="en-US" altLang="ja-JP" sz="1800" dirty="0">
                <a:solidFill>
                  <a:schemeClr val="accent1"/>
                </a:solidFill>
                <a:latin typeface="Segoe UI Semibold" panose="020B0702040204020203" pitchFamily="34" charset="0"/>
                <a:ea typeface="Noto Sans JP Medium" panose="020B0600000000000000" pitchFamily="34" charset="-128"/>
                <a:cs typeface="Segoe UI Semibold" panose="020B0702040204020203" pitchFamily="34" charset="0"/>
              </a:rPr>
              <a:t>noble gas separation</a:t>
            </a:r>
            <a:r>
              <a:rPr lang="en-US" altLang="ja-JP" sz="1800" dirty="0">
                <a:solidFill>
                  <a:schemeClr val="accent1"/>
                </a:solidFill>
                <a:latin typeface="Segoe UI" panose="020B0502040204020203" pitchFamily="34" charset="0"/>
                <a:ea typeface="Noto Sans JP Medium" panose="020B0600000000000000" pitchFamily="34" charset="-128"/>
                <a:cs typeface="Segoe UI" panose="020B0502040204020203" pitchFamily="34" charset="0"/>
              </a:rPr>
              <a:t> </a:t>
            </a:r>
            <a:r>
              <a:rPr lang="ja-JP" altLang="en-US" sz="1800" dirty="0">
                <a:latin typeface="Segoe UI" panose="020B0502040204020203" pitchFamily="34" charset="0"/>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(particularly </a:t>
            </a:r>
            <a:r>
              <a:rPr lang="en-US" altLang="ja-JP" sz="1800" dirty="0" err="1">
                <a:latin typeface="Segoe UI" panose="020B0502040204020203" pitchFamily="34" charset="0"/>
                <a:cs typeface="Segoe UI" panose="020B0502040204020203" pitchFamily="34" charset="0"/>
              </a:rPr>
              <a:t>Ar</a:t>
            </a:r>
            <a:r>
              <a:rPr lang="en-US" altLang="ja-JP" sz="1800" dirty="0">
                <a:latin typeface="Segoe UI" panose="020B0502040204020203" pitchFamily="34" charset="0"/>
                <a:cs typeface="Segoe UI" panose="020B0502040204020203" pitchFamily="34" charset="0"/>
              </a:rPr>
              <a:t>)</a:t>
            </a:r>
            <a:r>
              <a:rPr lang="ja-JP" altLang="en-US" sz="1800" dirty="0">
                <a:latin typeface="Segoe UI" panose="020B0502040204020203" pitchFamily="34" charset="0"/>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are required.</a:t>
            </a:r>
          </a:p>
          <a:p>
            <a:pPr lvl="2" indent="-216000">
              <a:lnSpc>
                <a:spcPct val="100000"/>
              </a:lnSpc>
              <a:buClr>
                <a:schemeClr val="tx1">
                  <a:lumMod val="85000"/>
                  <a:lumOff val="15000"/>
                </a:schemeClr>
              </a:buClr>
              <a:buFont typeface="Wingdings" panose="05000000000000000000" pitchFamily="2" charset="2"/>
              <a:buChar char="Ø"/>
            </a:pPr>
            <a:r>
              <a:rPr lang="en-US" altLang="ja-JP" sz="1800" dirty="0">
                <a:solidFill>
                  <a:schemeClr val="accent2"/>
                </a:solidFill>
                <a:latin typeface="Segoe UI Semibold" panose="020B0702040204020203" pitchFamily="34" charset="0"/>
                <a:ea typeface="Noto Sans JP Medium" panose="020B0600000000000000" pitchFamily="34" charset="-128"/>
                <a:cs typeface="Segoe UI Semibold" panose="020B0702040204020203" pitchFamily="34" charset="0"/>
              </a:rPr>
              <a:t>Noble gas purification and separation line</a:t>
            </a:r>
            <a:r>
              <a:rPr lang="ja-JP" altLang="en-US" sz="1800" dirty="0">
                <a:latin typeface="Segoe UI" panose="020B0502040204020203" pitchFamily="34" charset="0"/>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is necessary.</a:t>
            </a:r>
          </a:p>
          <a:p>
            <a:pPr>
              <a:lnSpc>
                <a:spcPct val="100000"/>
              </a:lnSpc>
            </a:pPr>
            <a:r>
              <a:rPr lang="en-US" altLang="ja-JP" baseline="30000" dirty="0">
                <a:latin typeface="Segoe UI" panose="020B0502040204020203" pitchFamily="34" charset="0"/>
                <a:cs typeface="Segoe UI" panose="020B0502040204020203" pitchFamily="34" charset="0"/>
              </a:rPr>
              <a:t>3</a:t>
            </a:r>
            <a:r>
              <a:rPr lang="en-US" altLang="ja-JP" dirty="0">
                <a:latin typeface="Segoe UI" panose="020B0502040204020203" pitchFamily="34" charset="0"/>
                <a:cs typeface="Segoe UI" panose="020B0502040204020203" pitchFamily="34" charset="0"/>
              </a:rPr>
              <a:t>He is even more scarce.</a:t>
            </a:r>
            <a:r>
              <a:rPr lang="ja-JP" altLang="en-US" dirty="0">
                <a:latin typeface="Segoe UI" panose="020B0502040204020203" pitchFamily="34" charset="0"/>
                <a:cs typeface="Segoe UI" panose="020B0502040204020203" pitchFamily="34" charset="0"/>
              </a:rPr>
              <a:t> </a:t>
            </a:r>
            <a:br>
              <a:rPr lang="en-US" altLang="ja-JP" dirty="0">
                <a:latin typeface="Segoe UI" panose="020B0502040204020203" pitchFamily="34" charset="0"/>
                <a:cs typeface="Segoe UI" panose="020B0502040204020203" pitchFamily="34" charset="0"/>
              </a:rPr>
            </a:br>
            <a:r>
              <a:rPr lang="en-US" altLang="ja-JP" baseline="30000" dirty="0">
                <a:latin typeface="Segoe UI" panose="020B0502040204020203" pitchFamily="34" charset="0"/>
                <a:cs typeface="Segoe UI" panose="020B0502040204020203" pitchFamily="34" charset="0"/>
              </a:rPr>
              <a:t>3</a:t>
            </a:r>
            <a:r>
              <a:rPr lang="en-US" altLang="ja-JP" dirty="0">
                <a:latin typeface="Segoe UI" panose="020B0502040204020203" pitchFamily="34" charset="0"/>
                <a:cs typeface="Segoe UI" panose="020B0502040204020203" pitchFamily="34" charset="0"/>
              </a:rPr>
              <a:t>He/</a:t>
            </a:r>
            <a:r>
              <a:rPr lang="en-US" altLang="ja-JP" baseline="30000" dirty="0">
                <a:latin typeface="Segoe UI" panose="020B0502040204020203" pitchFamily="34" charset="0"/>
                <a:cs typeface="Segoe UI" panose="020B0502040204020203" pitchFamily="34" charset="0"/>
              </a:rPr>
              <a:t>4</a:t>
            </a:r>
            <a:r>
              <a:rPr lang="en-US" altLang="ja-JP" dirty="0">
                <a:latin typeface="Segoe UI" panose="020B0502040204020203" pitchFamily="34" charset="0"/>
                <a:cs typeface="Segoe UI" panose="020B0502040204020203" pitchFamily="34" charset="0"/>
              </a:rPr>
              <a:t>He = 10</a:t>
            </a:r>
            <a:r>
              <a:rPr lang="ja-JP" altLang="en-US" baseline="30000" dirty="0">
                <a:latin typeface="Segoe UI" panose="020B0502040204020203" pitchFamily="34" charset="0"/>
                <a:cs typeface="Segoe UI" panose="020B0502040204020203" pitchFamily="34" charset="0"/>
              </a:rPr>
              <a:t>−</a:t>
            </a:r>
            <a:r>
              <a:rPr lang="en-US" altLang="ja-JP" baseline="30000" dirty="0">
                <a:latin typeface="Segoe UI" panose="020B0502040204020203" pitchFamily="34" charset="0"/>
                <a:cs typeface="Segoe UI" panose="020B0502040204020203" pitchFamily="34" charset="0"/>
              </a:rPr>
              <a:t>7</a:t>
            </a:r>
            <a:r>
              <a:rPr lang="en-US" altLang="ja-JP" dirty="0">
                <a:latin typeface="Segoe UI" panose="020B0502040204020203" pitchFamily="34" charset="0"/>
                <a:cs typeface="Segoe UI" panose="020B0502040204020203" pitchFamily="34" charset="0"/>
              </a:rPr>
              <a:t>–10</a:t>
            </a:r>
            <a:r>
              <a:rPr lang="ja-JP" altLang="en-US" baseline="30000" dirty="0">
                <a:latin typeface="Segoe UI" panose="020B0502040204020203" pitchFamily="34" charset="0"/>
                <a:cs typeface="Segoe UI" panose="020B0502040204020203" pitchFamily="34" charset="0"/>
              </a:rPr>
              <a:t>−</a:t>
            </a:r>
            <a:r>
              <a:rPr lang="en-US" altLang="ja-JP" baseline="30000" dirty="0">
                <a:latin typeface="Segoe UI" panose="020B0502040204020203" pitchFamily="34" charset="0"/>
                <a:cs typeface="Segoe UI" panose="020B0502040204020203" pitchFamily="34" charset="0"/>
              </a:rPr>
              <a:t>5</a:t>
            </a:r>
            <a:r>
              <a:rPr lang="en-US" altLang="ja-JP" dirty="0">
                <a:latin typeface="Segoe UI" panose="020B0502040204020203" pitchFamily="34" charset="0"/>
                <a:cs typeface="Segoe UI" panose="020B0502040204020203" pitchFamily="34" charset="0"/>
              </a:rPr>
              <a:t> </a:t>
            </a:r>
            <a:r>
              <a:rPr lang="ja-JP" altLang="en-US" dirty="0">
                <a:latin typeface="Segoe UI" panose="020B0502040204020203" pitchFamily="34" charset="0"/>
                <a:ea typeface="Noto Sans JP Regular" panose="020B0500000000000000" pitchFamily="34" charset="-128"/>
                <a:cs typeface="Segoe UI" panose="020B0502040204020203" pitchFamily="34" charset="0"/>
                <a:sym typeface="Wingdings" panose="05000000000000000000" pitchFamily="2" charset="2"/>
              </a:rPr>
              <a:t></a:t>
            </a:r>
            <a:r>
              <a:rPr lang="ja-JP" altLang="en-US" dirty="0">
                <a:latin typeface="Segoe UI" panose="020B0502040204020203" pitchFamily="34" charset="0"/>
                <a:cs typeface="Segoe UI" panose="020B0502040204020203" pitchFamily="34" charset="0"/>
              </a:rPr>
              <a:t> </a:t>
            </a:r>
            <a:r>
              <a:rPr lang="en-US" altLang="ja-JP" baseline="30000" dirty="0">
                <a:latin typeface="Segoe UI" panose="020B0502040204020203" pitchFamily="34" charset="0"/>
                <a:cs typeface="Segoe UI" panose="020B0502040204020203" pitchFamily="34" charset="0"/>
              </a:rPr>
              <a:t>3</a:t>
            </a:r>
            <a:r>
              <a:rPr lang="en-US" altLang="ja-JP" dirty="0">
                <a:latin typeface="Segoe UI" panose="020B0502040204020203" pitchFamily="34" charset="0"/>
                <a:cs typeface="Segoe UI" panose="020B0502040204020203" pitchFamily="34" charset="0"/>
              </a:rPr>
              <a:t>He in the ppt order</a:t>
            </a:r>
          </a:p>
          <a:p>
            <a:pPr>
              <a:lnSpc>
                <a:spcPct val="100000"/>
              </a:lnSpc>
              <a:spcBef>
                <a:spcPts val="450"/>
              </a:spcBef>
            </a:pPr>
            <a:r>
              <a:rPr lang="en-US" altLang="ja-JP" dirty="0">
                <a:latin typeface="Segoe UI" panose="020B0502040204020203" pitchFamily="34" charset="0"/>
                <a:cs typeface="Segoe UI" panose="020B0502040204020203" pitchFamily="34" charset="0"/>
              </a:rPr>
              <a:t>HD</a:t>
            </a:r>
            <a:r>
              <a:rPr lang="en-US" altLang="ja-JP" baseline="30000" dirty="0">
                <a:latin typeface="Segoe UI" panose="020B0502040204020203" pitchFamily="34" charset="0"/>
                <a:cs typeface="Segoe UI" panose="020B0502040204020203" pitchFamily="34" charset="0"/>
              </a:rPr>
              <a:t>+</a:t>
            </a:r>
            <a:r>
              <a:rPr lang="ja-JP" altLang="en-US" dirty="0">
                <a:latin typeface="Segoe UI" panose="020B0502040204020203" pitchFamily="34" charset="0"/>
                <a:cs typeface="Segoe UI" panose="020B0502040204020203" pitchFamily="34" charset="0"/>
              </a:rPr>
              <a:t> </a:t>
            </a:r>
            <a:r>
              <a:rPr lang="en-US" altLang="ja-JP" dirty="0">
                <a:latin typeface="Segoe UI" panose="020B0502040204020203" pitchFamily="34" charset="0"/>
                <a:cs typeface="Segoe UI" panose="020B0502040204020203" pitchFamily="34" charset="0"/>
              </a:rPr>
              <a:t>(D: deuterium) is an interference of </a:t>
            </a:r>
            <a:r>
              <a:rPr lang="en-US" altLang="ja-JP" baseline="30000" dirty="0">
                <a:latin typeface="Segoe UI" panose="020B0502040204020203" pitchFamily="34" charset="0"/>
                <a:cs typeface="Segoe UI" panose="020B0502040204020203" pitchFamily="34" charset="0"/>
              </a:rPr>
              <a:t>3</a:t>
            </a:r>
            <a:r>
              <a:rPr lang="en-US" altLang="ja-JP" dirty="0">
                <a:latin typeface="Segoe UI" panose="020B0502040204020203" pitchFamily="34" charset="0"/>
                <a:cs typeface="Segoe UI" panose="020B0502040204020203" pitchFamily="34" charset="0"/>
              </a:rPr>
              <a:t>He</a:t>
            </a:r>
            <a:r>
              <a:rPr lang="en-US" altLang="ja-JP" baseline="30000" dirty="0">
                <a:latin typeface="Segoe UI" panose="020B0502040204020203" pitchFamily="34" charset="0"/>
                <a:cs typeface="Segoe UI" panose="020B0502040204020203" pitchFamily="34" charset="0"/>
              </a:rPr>
              <a:t>+</a:t>
            </a:r>
            <a:r>
              <a:rPr lang="en-US" altLang="ja-JP" dirty="0">
                <a:latin typeface="Segoe UI" panose="020B0502040204020203" pitchFamily="34" charset="0"/>
                <a:cs typeface="Segoe UI" panose="020B0502040204020203" pitchFamily="34" charset="0"/>
              </a:rPr>
              <a:t> detection.</a:t>
            </a:r>
          </a:p>
          <a:p>
            <a:pPr lvl="1" indent="-259200">
              <a:lnSpc>
                <a:spcPct val="100000"/>
              </a:lnSpc>
              <a:buClr>
                <a:schemeClr val="tx1">
                  <a:lumMod val="85000"/>
                  <a:lumOff val="15000"/>
                </a:schemeClr>
              </a:buClr>
            </a:pPr>
            <a:r>
              <a:rPr lang="en-US" altLang="ja-JP" sz="1800" dirty="0">
                <a:latin typeface="Segoe UI" panose="020B0502040204020203" pitchFamily="34" charset="0"/>
                <a:cs typeface="Segoe UI" panose="020B0502040204020203" pitchFamily="34" charset="0"/>
              </a:rPr>
              <a:t>High</a:t>
            </a:r>
            <a:r>
              <a:rPr lang="ja-JP" altLang="en-US" sz="1800" dirty="0">
                <a:latin typeface="Segoe UI" panose="020B0502040204020203" pitchFamily="34" charset="0"/>
                <a:cs typeface="Segoe UI" panose="020B0502040204020203" pitchFamily="34" charset="0"/>
              </a:rPr>
              <a:t> </a:t>
            </a:r>
            <a:r>
              <a:rPr lang="en-US" altLang="ja-JP" sz="1800" dirty="0">
                <a:solidFill>
                  <a:schemeClr val="accent1"/>
                </a:solidFill>
                <a:latin typeface="Segoe UI Semibold" panose="020B0702040204020203" pitchFamily="34" charset="0"/>
                <a:ea typeface="Noto Sans JP Medium" panose="020B0600000000000000" pitchFamily="34" charset="-128"/>
                <a:cs typeface="Segoe UI Semibold" panose="020B0702040204020203" pitchFamily="34" charset="0"/>
              </a:rPr>
              <a:t>sensitivity</a:t>
            </a:r>
            <a:r>
              <a:rPr lang="en-US" altLang="ja-JP" sz="1800" dirty="0">
                <a:solidFill>
                  <a:schemeClr val="accent1"/>
                </a:solidFill>
                <a:latin typeface="Segoe UI" panose="020B0502040204020203" pitchFamily="34" charset="0"/>
                <a:ea typeface="Noto Sans JP Medium" panose="020B0600000000000000" pitchFamily="34" charset="-128"/>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and high </a:t>
            </a:r>
            <a:r>
              <a:rPr lang="en-US" altLang="ja-JP" sz="1800" dirty="0">
                <a:solidFill>
                  <a:schemeClr val="accent1"/>
                </a:solidFill>
                <a:latin typeface="Segoe UI Semibold" panose="020B0702040204020203" pitchFamily="34" charset="0"/>
                <a:ea typeface="Noto Sans JP Medium" panose="020B0600000000000000" pitchFamily="34" charset="-128"/>
                <a:cs typeface="Segoe UI Semibold" panose="020B0702040204020203" pitchFamily="34" charset="0"/>
              </a:rPr>
              <a:t>mass resolution</a:t>
            </a:r>
            <a:r>
              <a:rPr lang="en-US" altLang="ja-JP" sz="1800" dirty="0">
                <a:solidFill>
                  <a:schemeClr val="accent1"/>
                </a:solidFill>
                <a:latin typeface="Segoe UI" panose="020B0502040204020203" pitchFamily="34" charset="0"/>
                <a:ea typeface="Noto Sans JP Medium" panose="020B0600000000000000" pitchFamily="34" charset="-128"/>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are required.</a:t>
            </a:r>
          </a:p>
          <a:p>
            <a:pPr lvl="2" indent="-216000">
              <a:lnSpc>
                <a:spcPct val="100000"/>
              </a:lnSpc>
              <a:buClr>
                <a:schemeClr val="tx1">
                  <a:lumMod val="85000"/>
                  <a:lumOff val="15000"/>
                </a:schemeClr>
              </a:buClr>
              <a:buFont typeface="Wingdings" panose="05000000000000000000" pitchFamily="2" charset="2"/>
              <a:buChar char="Ø"/>
            </a:pPr>
            <a:r>
              <a:rPr lang="en-US" altLang="ja-JP" sz="1800" dirty="0">
                <a:solidFill>
                  <a:schemeClr val="accent2"/>
                </a:solidFill>
                <a:latin typeface="Segoe UI Semibold" panose="020B0702040204020203" pitchFamily="34" charset="0"/>
                <a:ea typeface="Noto Sans JP Medium" panose="020B0600000000000000" pitchFamily="34" charset="-128"/>
                <a:cs typeface="Segoe UI Semibold" panose="020B0702040204020203" pitchFamily="34" charset="0"/>
              </a:rPr>
              <a:t>A magnetic-sector mass spectrometer</a:t>
            </a:r>
            <a:r>
              <a:rPr lang="en-US" altLang="ja-JP" sz="1800" dirty="0">
                <a:solidFill>
                  <a:schemeClr val="accent2"/>
                </a:solidFill>
                <a:latin typeface="Segoe UI" panose="020B0502040204020203" pitchFamily="34" charset="0"/>
                <a:ea typeface="Noto Sans JP Medium" panose="020B0600000000000000" pitchFamily="34" charset="-128"/>
                <a:cs typeface="Segoe UI" panose="020B0502040204020203" pitchFamily="34" charset="0"/>
              </a:rPr>
              <a:t> </a:t>
            </a:r>
            <a:r>
              <a:rPr lang="en-US" altLang="ja-JP" sz="1800" dirty="0">
                <a:latin typeface="Segoe UI" panose="020B0502040204020203" pitchFamily="34" charset="0"/>
                <a:cs typeface="Segoe UI" panose="020B0502040204020203" pitchFamily="34" charset="0"/>
              </a:rPr>
              <a:t>is generally used.</a:t>
            </a:r>
          </a:p>
        </p:txBody>
      </p:sp>
      <p:pic>
        <p:nvPicPr>
          <p:cNvPr id="9" name="図 8">
            <a:extLst>
              <a:ext uri="{FF2B5EF4-FFF2-40B4-BE49-F238E27FC236}">
                <a16:creationId xmlns:a16="http://schemas.microsoft.com/office/drawing/2014/main" id="{E4784FAF-224D-4EE8-B5CA-6B5D9AFD86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6705419" y="927452"/>
            <a:ext cx="2311269" cy="1733452"/>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BED05F09-0097-44A1-9477-2A03C6BAF305}"/>
              </a:ext>
            </a:extLst>
          </p:cNvPr>
          <p:cNvSpPr txBox="1"/>
          <p:nvPr/>
        </p:nvSpPr>
        <p:spPr>
          <a:xfrm>
            <a:off x="6578415" y="2648037"/>
            <a:ext cx="2565585" cy="302968"/>
          </a:xfrm>
          <a:prstGeom prst="rect">
            <a:avLst/>
          </a:prstGeom>
          <a:noFill/>
        </p:spPr>
        <p:txBody>
          <a:bodyPr wrap="square" rtlCol="0">
            <a:spAutoFit/>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Purification and separation line</a:t>
            </a:r>
            <a:endParaRPr kumimoji="1" lang="ja-JP" altLang="en-US" sz="135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nvGrpSpPr>
          <p:cNvPr id="4" name="グループ化 3">
            <a:extLst>
              <a:ext uri="{FF2B5EF4-FFF2-40B4-BE49-F238E27FC236}">
                <a16:creationId xmlns:a16="http://schemas.microsoft.com/office/drawing/2014/main" id="{1907D402-0608-D70A-9957-592D0540FF08}"/>
              </a:ext>
            </a:extLst>
          </p:cNvPr>
          <p:cNvGrpSpPr/>
          <p:nvPr/>
        </p:nvGrpSpPr>
        <p:grpSpPr>
          <a:xfrm>
            <a:off x="6693409" y="4552454"/>
            <a:ext cx="2314138" cy="2305546"/>
            <a:chOff x="9142251" y="2916505"/>
            <a:chExt cx="2880001" cy="2869308"/>
          </a:xfrm>
        </p:grpSpPr>
        <p:grpSp>
          <p:nvGrpSpPr>
            <p:cNvPr id="11" name="グループ化 10">
              <a:extLst>
                <a:ext uri="{FF2B5EF4-FFF2-40B4-BE49-F238E27FC236}">
                  <a16:creationId xmlns:a16="http://schemas.microsoft.com/office/drawing/2014/main" id="{36E5E5DA-BB32-46E6-9BC4-C304A30A6159}"/>
                </a:ext>
              </a:extLst>
            </p:cNvPr>
            <p:cNvGrpSpPr>
              <a:grpSpLocks noChangeAspect="1"/>
            </p:cNvGrpSpPr>
            <p:nvPr/>
          </p:nvGrpSpPr>
          <p:grpSpPr>
            <a:xfrm>
              <a:off x="9142252" y="2916505"/>
              <a:ext cx="2880000" cy="2160652"/>
              <a:chOff x="7537174" y="1006655"/>
              <a:chExt cx="3886827" cy="2916001"/>
            </a:xfrm>
          </p:grpSpPr>
          <p:pic>
            <p:nvPicPr>
              <p:cNvPr id="12" name="図 11" descr="屋内, テーブル, 座る, キッチン が含まれている画像&#10;&#10;自動的に生成された説明">
                <a:extLst>
                  <a:ext uri="{FF2B5EF4-FFF2-40B4-BE49-F238E27FC236}">
                    <a16:creationId xmlns:a16="http://schemas.microsoft.com/office/drawing/2014/main" id="{0CB4A875-4F9C-4B1A-B3EF-CEB637FF5C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37174" y="1006655"/>
                <a:ext cx="3886827" cy="2916000"/>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3163C9C1-D413-4DB6-ADF9-2C38F2216D7B}"/>
                  </a:ext>
                </a:extLst>
              </p:cNvPr>
              <p:cNvSpPr txBox="1"/>
              <p:nvPr/>
            </p:nvSpPr>
            <p:spPr>
              <a:xfrm>
                <a:off x="9581726" y="3457408"/>
                <a:ext cx="1842144" cy="465248"/>
              </a:xfrm>
              <a:prstGeom prst="rect">
                <a:avLst/>
              </a:prstGeom>
              <a:noFill/>
            </p:spPr>
            <p:txBody>
              <a:bodyPr wrap="none" rtlCol="0" anchor="b">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weight</a:t>
                </a:r>
                <a:r>
                  <a:rPr kumimoji="1" lang="ja-JP" altLang="en-US" sz="120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a:t>
                </a:r>
                <a:r>
                  <a:rPr kumimoji="1" lang="en-US" altLang="ja-JP" sz="120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~1 t</a:t>
                </a:r>
                <a:endParaRPr kumimoji="1" lang="ja-JP" altLang="en-US" sz="1200" b="1" i="0" u="none" strike="noStrike" kern="1200" cap="none" spc="0" normalizeH="0" baseline="0" noProof="0" dirty="0">
                  <a:ln>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endParaRPr>
              </a:p>
            </p:txBody>
          </p:sp>
          <p:cxnSp>
            <p:nvCxnSpPr>
              <p:cNvPr id="15" name="直線矢印コネクタ 14">
                <a:extLst>
                  <a:ext uri="{FF2B5EF4-FFF2-40B4-BE49-F238E27FC236}">
                    <a16:creationId xmlns:a16="http://schemas.microsoft.com/office/drawing/2014/main" id="{2B906076-2B4F-4BA4-B601-940D7C82AF0D}"/>
                  </a:ext>
                </a:extLst>
              </p:cNvPr>
              <p:cNvCxnSpPr>
                <a:cxnSpLocks/>
              </p:cNvCxnSpPr>
              <p:nvPr/>
            </p:nvCxnSpPr>
            <p:spPr>
              <a:xfrm flipH="1">
                <a:off x="7594600" y="2349500"/>
                <a:ext cx="3714751" cy="254000"/>
              </a:xfrm>
              <a:prstGeom prst="straightConnector1">
                <a:avLst/>
              </a:prstGeom>
              <a:ln w="28575">
                <a:solidFill>
                  <a:srgbClr val="FF0000"/>
                </a:solidFill>
                <a:headEnd type="triangle" w="med" len="lg"/>
                <a:tailEnd type="triangle" w="med" len="lg"/>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F40FD98-C516-40C9-84B6-255A88EBC5FE}"/>
                  </a:ext>
                </a:extLst>
              </p:cNvPr>
              <p:cNvSpPr txBox="1"/>
              <p:nvPr/>
            </p:nvSpPr>
            <p:spPr>
              <a:xfrm rot="21360000">
                <a:off x="9094428" y="2465184"/>
                <a:ext cx="905186" cy="46524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w="38100">
                      <a:noFill/>
                    </a:ln>
                    <a:solidFill>
                      <a:srgbClr val="FF0000"/>
                    </a:solidFill>
                    <a:effectLst>
                      <a:glow rad="101600">
                        <a:prstClr val="white"/>
                      </a:glow>
                    </a:effectLst>
                    <a:uLnTx/>
                    <a:uFillTx/>
                    <a:latin typeface="Arial" panose="020B0604020202020204" pitchFamily="34" charset="0"/>
                    <a:ea typeface="Noto Sans JP Bold"/>
                    <a:cs typeface="Arial" panose="020B0604020202020204" pitchFamily="34" charset="0"/>
                  </a:rPr>
                  <a:t>~2 m</a:t>
                </a:r>
              </a:p>
            </p:txBody>
          </p:sp>
        </p:grpSp>
        <p:sp>
          <p:nvSpPr>
            <p:cNvPr id="18" name="テキスト ボックス 17">
              <a:extLst>
                <a:ext uri="{FF2B5EF4-FFF2-40B4-BE49-F238E27FC236}">
                  <a16:creationId xmlns:a16="http://schemas.microsoft.com/office/drawing/2014/main" id="{689DE8A0-2869-48BF-9780-6944379856AE}"/>
                </a:ext>
              </a:extLst>
            </p:cNvPr>
            <p:cNvSpPr txBox="1"/>
            <p:nvPr/>
          </p:nvSpPr>
          <p:spPr>
            <a:xfrm>
              <a:off x="9142251" y="5077157"/>
              <a:ext cx="2880000" cy="708656"/>
            </a:xfrm>
            <a:prstGeom prst="rect">
              <a:avLst/>
            </a:prstGeom>
            <a:noFill/>
          </p:spPr>
          <p:txBody>
            <a:bodyPr wrap="square" rtlCol="0">
              <a:spAutoFit/>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Magnetic-sector mass spectrometer</a:t>
              </a:r>
              <a:endParaRPr kumimoji="1" lang="ja-JP" altLang="en-US" sz="135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endParaRPr>
            </a:p>
          </p:txBody>
        </p:sp>
      </p:grpSp>
      <p:pic>
        <p:nvPicPr>
          <p:cNvPr id="59" name="グラフィックス 58">
            <a:extLst>
              <a:ext uri="{FF2B5EF4-FFF2-40B4-BE49-F238E27FC236}">
                <a16:creationId xmlns:a16="http://schemas.microsoft.com/office/drawing/2014/main" id="{F0A7A234-8803-40AE-B2B2-9F0CAB3F23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38544" y="2967722"/>
            <a:ext cx="2432181" cy="1542697"/>
          </a:xfrm>
          <a:prstGeom prst="rect">
            <a:avLst/>
          </a:prstGeom>
        </p:spPr>
      </p:pic>
      <p:sp>
        <p:nvSpPr>
          <p:cNvPr id="71" name="正方形/長方形 70">
            <a:extLst>
              <a:ext uri="{FF2B5EF4-FFF2-40B4-BE49-F238E27FC236}">
                <a16:creationId xmlns:a16="http://schemas.microsoft.com/office/drawing/2014/main" id="{5CFFA074-FDCC-42EB-B8F0-A7A12C3F7C5B}"/>
              </a:ext>
            </a:extLst>
          </p:cNvPr>
          <p:cNvSpPr/>
          <p:nvPr/>
        </p:nvSpPr>
        <p:spPr>
          <a:xfrm>
            <a:off x="90735" y="4503895"/>
            <a:ext cx="6502089" cy="210569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54000" rIns="108000" bIns="54000" rtlCol="0" anchor="t">
            <a:spAutoFit/>
          </a:bodyPr>
          <a:lstStyle/>
          <a:p>
            <a:pPr marL="0" marR="0" lvl="0" indent="0" algn="l" defTabSz="685800" rtl="0" eaLnBrk="1" fontAlgn="auto" latinLnBrk="0" hangingPunct="1">
              <a:lnSpc>
                <a:spcPct val="110000"/>
              </a:lnSpc>
              <a:spcBef>
                <a:spcPts val="450"/>
              </a:spcBef>
              <a:spcAft>
                <a:spcPts val="0"/>
              </a:spcAft>
              <a:buClrTx/>
              <a:buSzTx/>
              <a:buFontTx/>
              <a:buNone/>
              <a:tabLst/>
              <a:defRPr/>
            </a:pPr>
            <a:r>
              <a:rPr kumimoji="1" lang="en-US" altLang="ja-JP" sz="1800" i="0" u="none" strike="noStrike" kern="1200" cap="none" spc="0" normalizeH="0" baseline="0" noProof="0" dirty="0">
                <a:ln>
                  <a:noFill/>
                </a:ln>
                <a:solidFill>
                  <a:srgbClr val="FF0000"/>
                </a:solidFill>
                <a:effectLst/>
                <a:uLnTx/>
                <a:uFillTx/>
                <a:latin typeface="Segoe UI" panose="020B0502040204020203" pitchFamily="34" charset="0"/>
                <a:ea typeface="Noto Sans JP Regular"/>
                <a:cs typeface="Segoe UI" panose="020B0502040204020203" pitchFamily="34" charset="0"/>
              </a:rPr>
              <a:t>Samples are analyzed after being taken back to the laboratory.</a:t>
            </a:r>
          </a:p>
          <a:p>
            <a:pPr marL="216000" marR="0" lvl="0" indent="-216000" algn="l" defTabSz="685800" rtl="0" eaLnBrk="1" fontAlgn="auto" latinLnBrk="0" hangingPunct="1">
              <a:lnSpc>
                <a:spcPct val="110000"/>
              </a:lnSpc>
              <a:spcBef>
                <a:spcPts val="450"/>
              </a:spcBef>
              <a:spcAft>
                <a:spcPts val="0"/>
              </a:spcAft>
              <a:buClr>
                <a:prstClr val="black">
                  <a:lumMod val="85000"/>
                  <a:lumOff val="15000"/>
                </a:prstClr>
              </a:buClr>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Real-time and continuous measurement is quite difficult.</a:t>
            </a:r>
          </a:p>
          <a:p>
            <a:pPr marL="216000" marR="0" lvl="0" indent="-216000" algn="l" defTabSz="685800" rtl="0" eaLnBrk="1" fontAlgn="auto" latinLnBrk="0" hangingPunct="1">
              <a:lnSpc>
                <a:spcPct val="110000"/>
              </a:lnSpc>
              <a:spcBef>
                <a:spcPts val="450"/>
              </a:spcBef>
              <a:spcAft>
                <a:spcPts val="0"/>
              </a:spcAft>
              <a:buClr>
                <a:prstClr val="black">
                  <a:lumMod val="85000"/>
                  <a:lumOff val="15000"/>
                </a:prstClr>
              </a:buClr>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All the previous </a:t>
            </a:r>
            <a:r>
              <a:rPr kumimoji="1" lang="en-US" altLang="ja-JP" sz="1800" b="0" i="0" u="none" strike="noStrike" kern="1200" cap="none" spc="0" normalizeH="0" baseline="3000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3</a:t>
            </a: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He/</a:t>
            </a:r>
            <a:r>
              <a:rPr kumimoji="1" lang="en-US" altLang="ja-JP" sz="1800" b="0" i="0" u="none" strike="noStrike" kern="1200" cap="none" spc="0" normalizeH="0" baseline="3000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4</a:t>
            </a: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He variations were identified after the eruptions.</a:t>
            </a:r>
          </a:p>
          <a:p>
            <a:pPr marL="471488" marR="0" lvl="0" indent="-215504" algn="l" defTabSz="685800" rtl="0" eaLnBrk="1" fontAlgn="auto" latinLnBrk="0" hangingPunct="1">
              <a:lnSpc>
                <a:spcPct val="110000"/>
              </a:lnSpc>
              <a:spcBef>
                <a:spcPts val="450"/>
              </a:spcBef>
              <a:spcAft>
                <a:spcPts val="0"/>
              </a:spcAft>
              <a:buClr>
                <a:prstClr val="black">
                  <a:lumMod val="85000"/>
                  <a:lumOff val="15000"/>
                </a:prstClr>
              </a:buClr>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A portable mass spectrometer </a:t>
            </a: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and </a:t>
            </a:r>
            <a:r>
              <a:rPr kumimoji="1" lang="en-US" altLang="ja-JP" sz="1800" b="0" i="0" u="none" strike="noStrike" kern="1200" cap="none" spc="0" normalizeH="0" baseline="0" noProof="0" dirty="0">
                <a:ln>
                  <a:noFill/>
                </a:ln>
                <a:solidFill>
                  <a:srgbClr val="E35225"/>
                </a:solidFill>
                <a:effectLst/>
                <a:uLnTx/>
                <a:uFillTx/>
                <a:latin typeface="Segoe UI Semibold" panose="020B0702040204020203" pitchFamily="34" charset="0"/>
                <a:ea typeface="Noto Sans JP Medium" panose="020B0600000000000000" pitchFamily="34" charset="-128"/>
                <a:cs typeface="+mn-cs"/>
              </a:rPr>
              <a:t>a compact helium extraction system </a:t>
            </a:r>
            <a:r>
              <a:rPr kumimoji="1" lang="en-US" altLang="ja-JP" sz="1800" b="0" i="0" u="none" strike="noStrike" kern="1200" cap="none" spc="0" normalizeH="0" baseline="0" noProof="0" dirty="0">
                <a:ln>
                  <a:noFill/>
                </a:ln>
                <a:solidFill>
                  <a:prstClr val="black">
                    <a:lumMod val="85000"/>
                    <a:lumOff val="15000"/>
                  </a:prstClr>
                </a:solidFill>
                <a:effectLst/>
                <a:uLnTx/>
                <a:uFillTx/>
                <a:latin typeface="Segoe UI" panose="020B0502040204020203" pitchFamily="34" charset="0"/>
                <a:ea typeface="Noto Sans JP Regular"/>
                <a:cs typeface="Segoe UI" panose="020B0502040204020203" pitchFamily="34" charset="0"/>
              </a:rPr>
              <a:t>are necessary.</a:t>
            </a:r>
          </a:p>
        </p:txBody>
      </p:sp>
    </p:spTree>
    <p:extLst>
      <p:ext uri="{BB962C8B-B14F-4D97-AF65-F5344CB8AC3E}">
        <p14:creationId xmlns:p14="http://schemas.microsoft.com/office/powerpoint/2010/main" val="3569708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91"/>
</p:tagLst>
</file>

<file path=ppt/theme/theme1.xml><?xml version="1.0" encoding="utf-8"?>
<a:theme xmlns:a="http://schemas.openxmlformats.org/drawingml/2006/main" name="2_Original">
  <a:themeElements>
    <a:clrScheme name="火山プロジェクト">
      <a:dk1>
        <a:sysClr val="windowText" lastClr="000000"/>
      </a:dk1>
      <a:lt1>
        <a:sysClr val="window" lastClr="FFFFFF"/>
      </a:lt1>
      <a:dk2>
        <a:srgbClr val="44546A"/>
      </a:dk2>
      <a:lt2>
        <a:srgbClr val="E7E6E6"/>
      </a:lt2>
      <a:accent1>
        <a:srgbClr val="E35225"/>
      </a:accent1>
      <a:accent2>
        <a:srgbClr val="2C5AAC"/>
      </a:accent2>
      <a:accent3>
        <a:srgbClr val="639B3D"/>
      </a:accent3>
      <a:accent4>
        <a:srgbClr val="FFC000"/>
      </a:accent4>
      <a:accent5>
        <a:srgbClr val="5B9BD5"/>
      </a:accent5>
      <a:accent6>
        <a:srgbClr val="A5A5A5"/>
      </a:accent6>
      <a:hlink>
        <a:srgbClr val="0563C1"/>
      </a:hlink>
      <a:folHlink>
        <a:srgbClr val="954F72"/>
      </a:folHlink>
    </a:clrScheme>
    <a:fontScheme name="Noto Sans">
      <a:majorFont>
        <a:latin typeface="Noto Sans"/>
        <a:ea typeface="Noto Sans JP Bold"/>
        <a:cs typeface=""/>
      </a:majorFont>
      <a:minorFont>
        <a:latin typeface="Noto Sans"/>
        <a:ea typeface="Noto Sans J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iginal" id="{62F0132D-F254-4FAC-A205-CF45B6B9F5AE}" vid="{B62B20DB-021F-47E1-8743-D2340FE15F33}"/>
    </a:ext>
  </a:extLst>
</a:theme>
</file>

<file path=ppt/theme/theme2.xml><?xml version="1.0" encoding="utf-8"?>
<a:theme xmlns:a="http://schemas.openxmlformats.org/drawingml/2006/main" name="1_cool11-s-1">
  <a:themeElements>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ool15">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1"/>
          </a:solidFill>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kumimoji="1" sz="2000" dirty="0" smtClean="0">
            <a:latin typeface="+mn-lt"/>
          </a:defRPr>
        </a:defPPr>
      </a:lstStyle>
    </a:txDef>
  </a:objectDefaults>
  <a:extraClrSchemeLst>
    <a:extraClrScheme>
      <a:clrScheme name="s-cool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ool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ool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ool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ool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ool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ool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ool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ool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ool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ool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ool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9379</TotalTime>
  <Words>2914</Words>
  <Application>Microsoft Office PowerPoint</Application>
  <PresentationFormat>画面に合わせる (4:3)</PresentationFormat>
  <Paragraphs>263</Paragraphs>
  <Slides>25</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3</vt:i4>
      </vt:variant>
      <vt:variant>
        <vt:lpstr>スライド タイトル</vt:lpstr>
      </vt:variant>
      <vt:variant>
        <vt:i4>25</vt:i4>
      </vt:variant>
    </vt:vector>
  </HeadingPairs>
  <TitlesOfParts>
    <vt:vector size="39" baseType="lpstr">
      <vt:lpstr>ＭＳ Ｐゴシック</vt:lpstr>
      <vt:lpstr>游ゴシック</vt:lpstr>
      <vt:lpstr>Arial</vt:lpstr>
      <vt:lpstr>Calibri</vt:lpstr>
      <vt:lpstr>Cambria Math</vt:lpstr>
      <vt:lpstr>Noto Sans</vt:lpstr>
      <vt:lpstr>Segoe UI</vt:lpstr>
      <vt:lpstr>Segoe UI Semibold</vt:lpstr>
      <vt:lpstr>Selawik Semibold</vt:lpstr>
      <vt:lpstr>Wingdings</vt:lpstr>
      <vt:lpstr>Wingdings 2</vt:lpstr>
      <vt:lpstr>2_Original</vt:lpstr>
      <vt:lpstr>1_cool11-s-1</vt:lpstr>
      <vt:lpstr>Office ​​テーマ</vt:lpstr>
      <vt:lpstr>Advanced Geochemical Monitoring Integrated with Geophysical Observations in Seismic Zones of Japan</vt:lpstr>
      <vt:lpstr>Core Monitoring Networks: Seismic and Geodetic Foundations</vt:lpstr>
      <vt:lpstr>Real-Time Response and Rapid Modeling</vt:lpstr>
      <vt:lpstr>Major Inland Earthquakes During the Past ~30 Years</vt:lpstr>
      <vt:lpstr>Noto Peninsula Earthquakes</vt:lpstr>
      <vt:lpstr>3He/4He of hot springs in the Noto Peninsula</vt:lpstr>
      <vt:lpstr>Multidisciplinary Observations Reveal Origin/Role of Fluids</vt:lpstr>
      <vt:lpstr>Temporal 3He/4He Variations as Precursory Signal</vt:lpstr>
      <vt:lpstr>Conventional 3He/4He analysis and problems</vt:lpstr>
      <vt:lpstr>A portable mass spectrometer</vt:lpstr>
      <vt:lpstr>Summary and Future Perspective</vt:lpstr>
      <vt:lpstr>PowerPoint プレゼンテーション</vt:lpstr>
      <vt:lpstr>Long-Term Risk Assessment and Databases</vt:lpstr>
      <vt:lpstr>Major Inland Earthquakes During the Past ~30 Years</vt:lpstr>
      <vt:lpstr>Earthquake Early Warning (EEW)</vt:lpstr>
      <vt:lpstr>Advanced Geodetic Techniques for Interseismic Strain</vt:lpstr>
      <vt:lpstr>Hot Spring Sampling Sites and 3He/4He Analysis</vt:lpstr>
      <vt:lpstr>What Does Helium Isotope Ratio Tell?</vt:lpstr>
      <vt:lpstr>Comparison with Geophysical Observations (2)</vt:lpstr>
      <vt:lpstr>Deep Structure and Fluid Migration</vt:lpstr>
      <vt:lpstr>A portable mass spectrometer</vt:lpstr>
      <vt:lpstr>Analyses of volcanic gas samples with modified MULTUM</vt:lpstr>
      <vt:lpstr>On-board He isotope analysis </vt:lpstr>
      <vt:lpstr>On-board He isotope analysis </vt:lpstr>
      <vt:lpstr>Variations in Helium Isotope Ratios in Hot Spring Water and Groundwater Before and After the 2024 Noto Peninsula Earthquake</vt:lpstr>
    </vt:vector>
  </TitlesOfParts>
  <Company>University of Tokyo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希ガス同位体を用いた地球・惑星科学</dc:title>
  <dc:creator>Keisuke NAGAO</dc:creator>
  <cp:lastModifiedBy>角野　浩史</cp:lastModifiedBy>
  <cp:revision>509</cp:revision>
  <cp:lastPrinted>2026-03-16T23:54:59Z</cp:lastPrinted>
  <dcterms:created xsi:type="dcterms:W3CDTF">2003-01-29T03:11:50Z</dcterms:created>
  <dcterms:modified xsi:type="dcterms:W3CDTF">2026-03-17T10:07:20Z</dcterms:modified>
</cp:coreProperties>
</file>