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17"/>
  </p:notesMasterIdLst>
  <p:sldIdLst>
    <p:sldId id="256" r:id="rId2"/>
    <p:sldId id="292" r:id="rId3"/>
    <p:sldId id="268" r:id="rId4"/>
    <p:sldId id="257" r:id="rId5"/>
    <p:sldId id="297" r:id="rId6"/>
    <p:sldId id="277" r:id="rId7"/>
    <p:sldId id="262" r:id="rId8"/>
    <p:sldId id="294" r:id="rId9"/>
    <p:sldId id="259" r:id="rId10"/>
    <p:sldId id="296" r:id="rId11"/>
    <p:sldId id="266" r:id="rId12"/>
    <p:sldId id="263" r:id="rId13"/>
    <p:sldId id="298" r:id="rId14"/>
    <p:sldId id="299" r:id="rId15"/>
    <p:sldId id="30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7"/>
    <p:restoredTop sz="94715"/>
  </p:normalViewPr>
  <p:slideViewPr>
    <p:cSldViewPr snapToGrid="0">
      <p:cViewPr varScale="1">
        <p:scale>
          <a:sx n="158" d="100"/>
          <a:sy n="158" d="100"/>
        </p:scale>
        <p:origin x="3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a775888b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g3a775888b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8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and data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4F1FE-4447-0A46-9F05-236F0AC486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1ee56828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51ee56828f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51ee56828f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0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9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63231" y="267915"/>
            <a:ext cx="69447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563231" y="2904458"/>
            <a:ext cx="32277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2" descr="A logo with white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3765" y="3703320"/>
            <a:ext cx="2789548" cy="1208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08625" y="111080"/>
            <a:ext cx="64824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606287" y="1249951"/>
            <a:ext cx="61845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154670" y="111080"/>
            <a:ext cx="69900" cy="650400"/>
          </a:xfrm>
          <a:prstGeom prst="rect">
            <a:avLst/>
          </a:prstGeom>
          <a:gradFill>
            <a:gsLst>
              <a:gs pos="0">
                <a:schemeClr val="accent2"/>
              </a:gs>
              <a:gs pos="300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" descr="A black screen with white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8248" y="107907"/>
            <a:ext cx="1606597" cy="65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953096" y="766168"/>
            <a:ext cx="7237800" cy="361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 descr="A colorful object with a white background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858" y="0"/>
            <a:ext cx="9155427" cy="514992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1314450" y="1648955"/>
            <a:ext cx="65151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3000"/>
              <a:buFont typeface="Arial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314450" y="2756297"/>
            <a:ext cx="65151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5" descr="A logo with white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0336" y="200864"/>
            <a:ext cx="2243331" cy="971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37358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63231" y="267915"/>
            <a:ext cx="6944700" cy="1790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lvl="0"/>
            <a:r>
              <a:rPr lang="en-US" dirty="0"/>
              <a:t>EarthScope and EPOS: A Transatlantic Partnership for Geoscience Infrastructure</a:t>
            </a:r>
            <a:endParaRPr dirty="0"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563231" y="2904458"/>
            <a:ext cx="3227700" cy="85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March 2026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4822-853C-DC0E-C5CF-661AFF24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Infrastructure Members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6AA069-601E-39F8-ADE6-41E980AE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54" t="18898" r="12420" b="39508"/>
          <a:stretch>
            <a:fillRect/>
          </a:stretch>
        </p:blipFill>
        <p:spPr>
          <a:xfrm>
            <a:off x="330476" y="855891"/>
            <a:ext cx="8149242" cy="418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A613-1D8E-5E26-C0AE-89FCFC09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B61C3E-8B7A-DD9B-488B-1412B1ED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92" t="27644" r="13652" b="14116"/>
          <a:stretch>
            <a:fillRect/>
          </a:stretch>
        </p:blipFill>
        <p:spPr>
          <a:xfrm>
            <a:off x="1028700" y="752587"/>
            <a:ext cx="6922874" cy="43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11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99E8-C942-0F5F-5479-DD67867E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 2026 work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63197-155B-F944-DB7B-9DCF53AA8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76" y="850738"/>
            <a:ext cx="8714670" cy="4190465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50" dirty="0"/>
              <a:t>Mapping the existing international collaboration at thematic level.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50" dirty="0"/>
              <a:t>Establishing a Steering Committee to guide the collaboration, monitor progress, and ensure alignment with shared goals.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50" dirty="0"/>
              <a:t>Organizing activities of common interest during the EPOS Days 2026.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50" dirty="0"/>
              <a:t>Organizing activities of common interest during the General Assembly of the European Geoscience Union (EGU) and/or the American Geophysical Union Annual Meeting (AGU) or any other event of interest of all Parties.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50" dirty="0"/>
              <a:t>Supporting one in-person leadership meeting, ideally at a professional meeting like AGU or EGU, to align organizational strategies wherever practical and build high-level relationships between the parties.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50" dirty="0"/>
              <a:t>Engaging with the European Commission to influence the publication of relevant calls and, more broadly, to cooperate in joint proposals under Horizon Europe and other EU funding programs.</a:t>
            </a:r>
          </a:p>
        </p:txBody>
      </p:sp>
    </p:spTree>
    <p:extLst>
      <p:ext uri="{BB962C8B-B14F-4D97-AF65-F5344CB8AC3E}">
        <p14:creationId xmlns:p14="http://schemas.microsoft.com/office/powerpoint/2010/main" val="313395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D09C6-51F6-942D-BFE6-184C5C3A9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76E8-478D-6437-013C-3B8B9B92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 2026 work 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2E942-DA20-35F4-2343-CDBC4D44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7" y="1249951"/>
            <a:ext cx="4480618" cy="349072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2026 Storage Formats for GNSS Data</a:t>
            </a:r>
          </a:p>
          <a:p>
            <a:r>
              <a:rPr lang="en-US" b="1" dirty="0"/>
              <a:t>Objective: </a:t>
            </a:r>
            <a:r>
              <a:rPr lang="en-US" dirty="0"/>
              <a:t>Develop shared understanding and initial prototype/specification for a cloud-native, efficient, and interoperable GNSS data storage</a:t>
            </a:r>
          </a:p>
          <a:p>
            <a:r>
              <a:rPr lang="en-US" b="1" dirty="0"/>
              <a:t>Dates: </a:t>
            </a:r>
            <a:r>
              <a:rPr lang="en-US" dirty="0"/>
              <a:t>24-26 February 2026</a:t>
            </a:r>
          </a:p>
          <a:p>
            <a:r>
              <a:rPr lang="en-US" b="1" dirty="0" err="1"/>
              <a:t>Location:</a:t>
            </a:r>
            <a:r>
              <a:rPr lang="en-US" dirty="0" err="1"/>
              <a:t>Astronomical</a:t>
            </a:r>
            <a:r>
              <a:rPr lang="en-US" dirty="0"/>
              <a:t> Observatory of Coimbra, Portugal </a:t>
            </a:r>
          </a:p>
          <a:p>
            <a:endParaRPr lang="en-US" dirty="0"/>
          </a:p>
        </p:txBody>
      </p:sp>
      <p:pic>
        <p:nvPicPr>
          <p:cNvPr id="7" name="Picture 6" descr="A purple circle with white lines around it&#10;&#10;AI-generated content may be incorrect.">
            <a:extLst>
              <a:ext uri="{FF2B5EF4-FFF2-40B4-BE49-F238E27FC236}">
                <a16:creationId xmlns:a16="http://schemas.microsoft.com/office/drawing/2014/main" id="{AD671DB4-3005-E6F6-576F-FD26E541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75" y="1082323"/>
            <a:ext cx="1562100" cy="156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738505-C41E-C9CE-D595-1B5A1575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270" y="2965266"/>
            <a:ext cx="28194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9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5AAF0-D7B5-609D-9735-06794FDC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F6616-38B2-F1B8-47E4-B4549EA5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 2026 work 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A581F-01F2-3ECD-6129-B406B38BA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20469"/>
            <a:ext cx="4702560" cy="2061420"/>
          </a:xfrm>
        </p:spPr>
        <p:txBody>
          <a:bodyPr>
            <a:normAutofit/>
          </a:bodyPr>
          <a:lstStyle/>
          <a:p>
            <a:r>
              <a:rPr lang="en-US" b="1" dirty="0"/>
              <a:t>Data Containers for Large Datasets</a:t>
            </a:r>
          </a:p>
          <a:p>
            <a:r>
              <a:rPr lang="en-US" b="1" dirty="0"/>
              <a:t>Dates</a:t>
            </a:r>
            <a:r>
              <a:rPr lang="en-US" dirty="0"/>
              <a:t>: 2nd to 5th of March 2026</a:t>
            </a:r>
          </a:p>
          <a:p>
            <a:r>
              <a:rPr lang="en-US" b="1" dirty="0"/>
              <a:t>Venue</a:t>
            </a:r>
            <a:r>
              <a:rPr lang="en-US" dirty="0"/>
              <a:t>: </a:t>
            </a:r>
            <a:r>
              <a:rPr lang="en-US" dirty="0" err="1"/>
              <a:t>GeoForschungsZentrum</a:t>
            </a:r>
            <a:r>
              <a:rPr lang="en-US" dirty="0"/>
              <a:t>. Albert-Einstein-Str 42-46, 14473 Potsdam</a:t>
            </a:r>
          </a:p>
        </p:txBody>
      </p:sp>
      <p:pic>
        <p:nvPicPr>
          <p:cNvPr id="4" name="Picture 3" descr="A white sound wave in a circle&#10;&#10;AI-generated content may be incorrect.">
            <a:extLst>
              <a:ext uri="{FF2B5EF4-FFF2-40B4-BE49-F238E27FC236}">
                <a16:creationId xmlns:a16="http://schemas.microsoft.com/office/drawing/2014/main" id="{D2F3A9F7-B415-009D-8382-E9546EE4C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925" y="840789"/>
            <a:ext cx="1562100" cy="156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F5349-B006-26A4-6B24-14C96FD1A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84" y="3769469"/>
            <a:ext cx="3062796" cy="117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E7B72-0E2D-8F98-F5A3-D72D6A006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152" y="2402889"/>
            <a:ext cx="3603656" cy="11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9C653-070C-402E-7E3C-51AB4CECB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E8D1-B581-DE24-9F36-6C5D2AC4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 2026 work 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C53E3-3769-6CDB-DBBC-251E0C834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20469"/>
            <a:ext cx="4702560" cy="2061420"/>
          </a:xfrm>
        </p:spPr>
        <p:txBody>
          <a:bodyPr>
            <a:normAutofit/>
          </a:bodyPr>
          <a:lstStyle/>
          <a:p>
            <a:r>
              <a:rPr lang="en-US" b="1" dirty="0"/>
              <a:t>ARGONAUT Meeting</a:t>
            </a:r>
          </a:p>
          <a:p>
            <a:r>
              <a:rPr lang="en-US" b="1" dirty="0"/>
              <a:t>Dates</a:t>
            </a:r>
            <a:r>
              <a:rPr lang="en-US" dirty="0"/>
              <a:t>: 15-16 March 2026</a:t>
            </a:r>
          </a:p>
          <a:p>
            <a:r>
              <a:rPr lang="en-US" b="1" dirty="0"/>
              <a:t>Venue</a:t>
            </a:r>
            <a:r>
              <a:rPr lang="en-US" dirty="0"/>
              <a:t>: EPOS Days 2026, Cagliari, Italy</a:t>
            </a:r>
          </a:p>
        </p:txBody>
      </p:sp>
      <p:pic>
        <p:nvPicPr>
          <p:cNvPr id="7" name="Picture 6" descr="A purple circle with white text and two bars&#10;&#10;AI-generated content may be incorrect.">
            <a:extLst>
              <a:ext uri="{FF2B5EF4-FFF2-40B4-BE49-F238E27FC236}">
                <a16:creationId xmlns:a16="http://schemas.microsoft.com/office/drawing/2014/main" id="{38A35D17-3D0D-3564-836D-5C02F892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30" y="634310"/>
            <a:ext cx="1402323" cy="15875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457A18-C06C-4E98-A5A1-3CD34442D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94" y="997094"/>
            <a:ext cx="3071797" cy="40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83399-69E4-AE92-1203-DEF624C69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D23B3-F76B-D0E1-9F99-7E2ED52B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EarthScope</a:t>
            </a:r>
            <a:endParaRPr lang="en-US" dirty="0"/>
          </a:p>
        </p:txBody>
      </p:sp>
      <p:pic>
        <p:nvPicPr>
          <p:cNvPr id="5" name="Picture 4" descr="A diagram of numbers and text&#10;&#10;AI-generated content may be incorrect.">
            <a:extLst>
              <a:ext uri="{FF2B5EF4-FFF2-40B4-BE49-F238E27FC236}">
                <a16:creationId xmlns:a16="http://schemas.microsoft.com/office/drawing/2014/main" id="{645A775C-C5FC-8A8D-EBE0-81DF19E5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41"/>
          <a:stretch>
            <a:fillRect/>
          </a:stretch>
        </p:blipFill>
        <p:spPr>
          <a:xfrm>
            <a:off x="2371556" y="830179"/>
            <a:ext cx="4242804" cy="43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9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01A17-32DA-6C8F-9981-12C650774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BE27-F8D5-042A-63F3-6CF76103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EarthScope</a:t>
            </a:r>
            <a:endParaRPr lang="en-US" dirty="0"/>
          </a:p>
        </p:txBody>
      </p:sp>
      <p:pic>
        <p:nvPicPr>
          <p:cNvPr id="4" name="Picture 3" descr="A diagram of a company's company's company's company's company's company's company's company's company's company's company's company'&#10;&#10;AI-generated content may be incorrect.">
            <a:extLst>
              <a:ext uri="{FF2B5EF4-FFF2-40B4-BE49-F238E27FC236}">
                <a16:creationId xmlns:a16="http://schemas.microsoft.com/office/drawing/2014/main" id="{BAD4A08A-44ED-C8A3-7DD3-0D1523CA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05" y="1622898"/>
            <a:ext cx="5746490" cy="1775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46B510-2616-6731-E9BA-55E462CE9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95" y="2085522"/>
            <a:ext cx="2101124" cy="6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2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74CDD-E2FD-B911-FD23-A15222E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5" y="111080"/>
            <a:ext cx="5595786" cy="650400"/>
          </a:xfrm>
        </p:spPr>
        <p:txBody>
          <a:bodyPr>
            <a:normAutofit/>
          </a:bodyPr>
          <a:lstStyle/>
          <a:p>
            <a:r>
              <a:rPr lang="en-US" sz="2400" dirty="0"/>
              <a:t>National Geophysical Facility</a:t>
            </a:r>
          </a:p>
        </p:txBody>
      </p:sp>
      <p:pic>
        <p:nvPicPr>
          <p:cNvPr id="4" name="Picture 3" descr="A diagram of a weathering system&#10;&#10;AI-generated content may be incorrect.">
            <a:extLst>
              <a:ext uri="{FF2B5EF4-FFF2-40B4-BE49-F238E27FC236}">
                <a16:creationId xmlns:a16="http://schemas.microsoft.com/office/drawing/2014/main" id="{B56321B3-74BB-242F-B4F0-85C7DDE1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425"/>
            <a:ext cx="9227870" cy="5190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17048-0568-7428-1F14-79A5D497F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374" y="63135"/>
            <a:ext cx="2101124" cy="6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9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389D7F5-3635-6AE4-A2B3-8B9FEC14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CEE6-DC29-5AE8-5BC9-FE803E8B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D5D44-FEAB-47D9-E661-50CD5A59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3" y="1816653"/>
            <a:ext cx="8992995" cy="25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F0B4D-D70A-F09E-4C85-6F70FCB6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ata processing&#10;&#10;AI-generated content may be incorrect.">
            <a:extLst>
              <a:ext uri="{FF2B5EF4-FFF2-40B4-BE49-F238E27FC236}">
                <a16:creationId xmlns:a16="http://schemas.microsoft.com/office/drawing/2014/main" id="{5CCA0128-3915-CCC0-2CDB-DFD8A229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80" y="974735"/>
            <a:ext cx="8105640" cy="40576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7606DA-DFED-4CF8-ECD4-0EBFDD8C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5" y="111080"/>
            <a:ext cx="5595786" cy="650400"/>
          </a:xfrm>
        </p:spPr>
        <p:txBody>
          <a:bodyPr>
            <a:normAutofit/>
          </a:bodyPr>
          <a:lstStyle/>
          <a:p>
            <a:r>
              <a:rPr lang="en-US" sz="2400" dirty="0"/>
              <a:t>National Geophysical Facility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F8C0F-5362-E86C-FA06-DB9772A0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31" y="79756"/>
            <a:ext cx="2101124" cy="6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FAD5A-145F-0A0B-B029-D2E8205F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federation and aggregation</a:t>
            </a: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6B85B58-2753-5D59-3E0E-D013A499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4" y="923608"/>
            <a:ext cx="8414344" cy="39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7628" y="822498"/>
            <a:ext cx="5829298" cy="36563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/>
          <p:nvPr/>
        </p:nvSpPr>
        <p:spPr>
          <a:xfrm>
            <a:off x="178244" y="1300332"/>
            <a:ext cx="2985000" cy="250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 and S picks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1"/>
            <a:endParaRPr sz="120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r>
              <a:rPr lang="en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EarthScope: 2.8 billion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r>
              <a:rPr lang="en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NCEDC: 1.1 billion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r>
              <a:rPr lang="en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SCEDC: 0.4 billion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endParaRPr sz="150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r>
              <a:rPr lang="en" sz="150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Total: 4.3 billion picks</a:t>
            </a:r>
            <a:endParaRPr sz="150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endParaRPr sz="1500" u="sng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endParaRPr sz="1900" u="sng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r>
              <a:rPr lang="en" sz="1900" u="sng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~ 54M earthquakes</a:t>
            </a:r>
            <a:endParaRPr sz="1900" u="sng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06276" y="249497"/>
            <a:ext cx="5703000" cy="650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ct val="34375"/>
            </a:pPr>
            <a:r>
              <a:rPr lang="en-US" dirty="0"/>
              <a:t>AI/ML ready data and compute</a:t>
            </a:r>
            <a:endParaRPr dirty="0"/>
          </a:p>
          <a:p>
            <a:endParaRPr dirty="0"/>
          </a:p>
        </p:txBody>
      </p:sp>
      <p:sp>
        <p:nvSpPr>
          <p:cNvPr id="2" name="Google Shape;46;p10">
            <a:extLst>
              <a:ext uri="{FF2B5EF4-FFF2-40B4-BE49-F238E27FC236}">
                <a16:creationId xmlns:a16="http://schemas.microsoft.com/office/drawing/2014/main" id="{B4BC5F3F-6462-3277-D5FA-687041F244AA}"/>
              </a:ext>
            </a:extLst>
          </p:cNvPr>
          <p:cNvSpPr txBox="1">
            <a:spLocks/>
          </p:cNvSpPr>
          <p:nvPr/>
        </p:nvSpPr>
        <p:spPr>
          <a:xfrm>
            <a:off x="232950" y="4401402"/>
            <a:ext cx="8678100" cy="132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5000"/>
              </a:lnSpc>
              <a:buSzPts val="1100"/>
            </a:pPr>
            <a:r>
              <a:rPr lang="en-US" sz="12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Marine </a:t>
            </a:r>
            <a:r>
              <a:rPr lang="en-US" sz="12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Denolle</a:t>
            </a:r>
            <a:r>
              <a:rPr lang="en-US" sz="12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lang="en-US" sz="12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Yiyu</a:t>
            </a:r>
            <a:r>
              <a:rPr lang="en-US" sz="12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Ni,  Jannes Munchmeyer, Ian Wang, Carlos Suarez, Kuan-Fu Feng, Ian </a:t>
            </a:r>
            <a:r>
              <a:rPr lang="en-US" sz="12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McBreatry</a:t>
            </a:r>
            <a:r>
              <a:rPr lang="en-US" sz="12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, Greg Beroza, Amanda Thomas, Loic Bachelot, Alex Hamilton, Robert Weekly, Chad Trabant, David </a:t>
            </a:r>
            <a:r>
              <a:rPr lang="en-US" sz="12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Mencin</a:t>
            </a:r>
            <a:endParaRPr lang="en-US" sz="12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8891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0F08-0CC4-63E2-2D85-73CF32A3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B6DF8-016F-7F9D-D08B-38F4C24C7BDC}"/>
              </a:ext>
            </a:extLst>
          </p:cNvPr>
          <p:cNvSpPr txBox="1"/>
          <p:nvPr/>
        </p:nvSpPr>
        <p:spPr>
          <a:xfrm>
            <a:off x="258030" y="3428524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Global Research Infrastructure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73F0ECCC-9184-913C-D2FB-AB184061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601"/>
          <a:stretch>
            <a:fillRect/>
          </a:stretch>
        </p:blipFill>
        <p:spPr>
          <a:xfrm>
            <a:off x="451417" y="1250258"/>
            <a:ext cx="3437949" cy="983579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C0F777A6-9B93-CE46-F8FB-C1DA0348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06"/>
          <a:stretch>
            <a:fillRect/>
          </a:stretch>
        </p:blipFill>
        <p:spPr>
          <a:xfrm>
            <a:off x="130394" y="2290992"/>
            <a:ext cx="3175176" cy="9835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5707AC-B07A-B6C8-1B92-8F8152C780A8}"/>
              </a:ext>
            </a:extLst>
          </p:cNvPr>
          <p:cNvSpPr/>
          <p:nvPr/>
        </p:nvSpPr>
        <p:spPr>
          <a:xfrm>
            <a:off x="287185" y="1112386"/>
            <a:ext cx="4366648" cy="228275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598CD-1E5E-2231-E0CB-79B13BE44AEB}"/>
              </a:ext>
            </a:extLst>
          </p:cNvPr>
          <p:cNvSpPr/>
          <p:nvPr/>
        </p:nvSpPr>
        <p:spPr>
          <a:xfrm>
            <a:off x="2560280" y="2102302"/>
            <a:ext cx="1024647" cy="1258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CD6EF0-F1AD-1B86-9537-5B3BC61C5DFD}"/>
              </a:ext>
            </a:extLst>
          </p:cNvPr>
          <p:cNvSpPr/>
          <p:nvPr/>
        </p:nvSpPr>
        <p:spPr>
          <a:xfrm>
            <a:off x="4884145" y="2626468"/>
            <a:ext cx="3974071" cy="22088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DB8B1C66-E009-9495-7C1C-0CA4E0CD8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591" y="2406732"/>
            <a:ext cx="2024235" cy="7742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1A9655-6E9E-C291-74DF-87856767658A}"/>
              </a:ext>
            </a:extLst>
          </p:cNvPr>
          <p:cNvSpPr txBox="1"/>
          <p:nvPr/>
        </p:nvSpPr>
        <p:spPr>
          <a:xfrm>
            <a:off x="5015544" y="2164803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Near-Surface Geophysics</a:t>
            </a:r>
          </a:p>
        </p:txBody>
      </p:sp>
      <p:pic>
        <p:nvPicPr>
          <p:cNvPr id="16" name="Picture 15" descr="A logo with a circle and a circle with a circle in the middle&#10;&#10;AI-generated content may be incorrect.">
            <a:extLst>
              <a:ext uri="{FF2B5EF4-FFF2-40B4-BE49-F238E27FC236}">
                <a16:creationId xmlns:a16="http://schemas.microsoft.com/office/drawing/2014/main" id="{42133F71-EA16-A8EC-1D03-04213B4D0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580" y="2731358"/>
            <a:ext cx="966310" cy="815995"/>
          </a:xfrm>
          <a:prstGeom prst="rect">
            <a:avLst/>
          </a:prstGeom>
        </p:spPr>
      </p:pic>
      <p:pic>
        <p:nvPicPr>
          <p:cNvPr id="18" name="Picture 17" descr="A logo of a green hill&#10;&#10;AI-generated content may be incorrect.">
            <a:extLst>
              <a:ext uri="{FF2B5EF4-FFF2-40B4-BE49-F238E27FC236}">
                <a16:creationId xmlns:a16="http://schemas.microsoft.com/office/drawing/2014/main" id="{F7DFCDDC-CB7C-8EC7-1BAF-6DECAD14C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372" y="2793880"/>
            <a:ext cx="1200336" cy="755767"/>
          </a:xfrm>
          <a:prstGeom prst="rect">
            <a:avLst/>
          </a:prstGeom>
        </p:spPr>
      </p:pic>
      <p:pic>
        <p:nvPicPr>
          <p:cNvPr id="20" name="Picture 19" descr="A blu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B7EE8102-304E-C3EE-DDB8-A37CA5ABE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566" y="2933402"/>
            <a:ext cx="1509866" cy="480632"/>
          </a:xfrm>
          <a:prstGeom prst="rect">
            <a:avLst/>
          </a:prstGeom>
        </p:spPr>
      </p:pic>
      <p:pic>
        <p:nvPicPr>
          <p:cNvPr id="22" name="Picture 21" descr="A blue circle with gold stars and white text&#10;&#10;AI-generated content may be incorrect.">
            <a:extLst>
              <a:ext uri="{FF2B5EF4-FFF2-40B4-BE49-F238E27FC236}">
                <a16:creationId xmlns:a16="http://schemas.microsoft.com/office/drawing/2014/main" id="{82362CD5-7EE4-0E8E-C3AA-BDDA7A6A74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2623"/>
          <a:stretch>
            <a:fillRect/>
          </a:stretch>
        </p:blipFill>
        <p:spPr>
          <a:xfrm>
            <a:off x="5335192" y="3637342"/>
            <a:ext cx="2484695" cy="545505"/>
          </a:xfrm>
          <a:prstGeom prst="rect">
            <a:avLst/>
          </a:prstGeom>
        </p:spPr>
      </p:pic>
      <p:pic>
        <p:nvPicPr>
          <p:cNvPr id="24" name="Picture 2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921539A-0DB9-3945-D02F-90B906E10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4649" y="4269314"/>
            <a:ext cx="2036894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8949"/>
      </p:ext>
    </p:extLst>
  </p:cSld>
  <p:clrMapOvr>
    <a:masterClrMapping/>
  </p:clrMapOvr>
</p:sld>
</file>

<file path=ppt/theme/theme1.xml><?xml version="1.0" encoding="utf-8"?>
<a:theme xmlns:a="http://schemas.openxmlformats.org/drawingml/2006/main" name="EarthScope corporate">
  <a:themeElements>
    <a:clrScheme name="EarthScope_for_print">
      <a:dk1>
        <a:srgbClr val="000000"/>
      </a:dk1>
      <a:lt1>
        <a:srgbClr val="FFFFFF"/>
      </a:lt1>
      <a:dk2>
        <a:srgbClr val="979699"/>
      </a:dk2>
      <a:lt2>
        <a:srgbClr val="F6F3F3"/>
      </a:lt2>
      <a:accent1>
        <a:srgbClr val="CC2929"/>
      </a:accent1>
      <a:accent2>
        <a:srgbClr val="37358C"/>
      </a:accent2>
      <a:accent3>
        <a:srgbClr val="979698"/>
      </a:accent3>
      <a:accent4>
        <a:srgbClr val="F6F3F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349</Words>
  <Application>Microsoft Macintosh PowerPoint</Application>
  <PresentationFormat>On-screen Show (16:9)</PresentationFormat>
  <Paragraphs>48</Paragraphs>
  <Slides>15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Montserrat SemiBold</vt:lpstr>
      <vt:lpstr>EarthScope corporate</vt:lpstr>
      <vt:lpstr>EarthScope and EPOS: A Transatlantic Partnership for Geoscience Infrastructure</vt:lpstr>
      <vt:lpstr>About EarthScope</vt:lpstr>
      <vt:lpstr>About EarthScope</vt:lpstr>
      <vt:lpstr>National Geophysical Facility</vt:lpstr>
      <vt:lpstr>Data architecture</vt:lpstr>
      <vt:lpstr>National Geophysical Facility</vt:lpstr>
      <vt:lpstr>Data federation and aggregation</vt:lpstr>
      <vt:lpstr>AI/ML ready data and compute </vt:lpstr>
      <vt:lpstr>Partnerships</vt:lpstr>
      <vt:lpstr>Global Infrastructure Members</vt:lpstr>
      <vt:lpstr>Alignment</vt:lpstr>
      <vt:lpstr>GRI 2026 work plan</vt:lpstr>
      <vt:lpstr>GRI 2026 work plan</vt:lpstr>
      <vt:lpstr>GRI 2026 work plan</vt:lpstr>
      <vt:lpstr>GRI 2026 work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David Mencin</cp:lastModifiedBy>
  <cp:revision>14</cp:revision>
  <dcterms:modified xsi:type="dcterms:W3CDTF">2026-03-17T14:08:07Z</dcterms:modified>
</cp:coreProperties>
</file>